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69.xml" ContentType="application/vnd.openxmlformats-officedocument.presentationml.slide+xml"/>
  <Override PartName="/ppt/tableStyles.xml" ContentType="application/vnd.openxmlformats-officedocument.presentationml.tableStyles+xml"/>
  <Override PartName="/ppt/slides/slide147.xml" ContentType="application/vnd.openxmlformats-officedocument.presentationml.slide+xml"/>
  <Override PartName="/ppt/slides/slide158.xml" ContentType="application/vnd.openxmlformats-officedocument.presentationml.slide+xml"/>
  <Override PartName="/ppt/slides/slide99.xml" ContentType="application/vnd.openxmlformats-officedocument.presentationml.slide+xml"/>
  <Override PartName="/ppt/slides/slide136.xml" ContentType="application/vnd.openxmlformats-officedocument.presentationml.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72.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s/slide150.xml" ContentType="application/vnd.openxmlformats-officedocument.presentationml.slide+xml"/>
  <Override PartName="/ppt/slides/slide161.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ms-office.legacyDiagramTex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59.xml" ContentType="application/vnd.openxmlformats-officedocument.presentationml.slide+xml"/>
  <Override PartName="/ppt/notesSlides/notesSlide13.xml" ContentType="application/vnd.openxmlformats-officedocument.presentationml.notesSlide+xml"/>
  <Override PartName="/ppt/slides/slide119.xml" ContentType="application/vnd.openxmlformats-officedocument.presentationml.slide+xml"/>
  <Override PartName="/ppt/slides/slide148.xml" ContentType="application/vnd.openxmlformats-officedocument.presentationml.slide+xml"/>
  <Override PartName="/ppt/slides/slide166.xml" ContentType="application/vnd.openxmlformats-officedocument.presentationml.slide+xml"/>
  <Override PartName="/ppt/slides/slide177.xml" ContentType="application/vnd.openxmlformats-officedocument.presentationml.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Default Extension="vml" ContentType="application/vnd.openxmlformats-officedocument.vmlDrawing"/>
  <Override PartName="/ppt/notesSlides/notesSlide20.xml" ContentType="application/vnd.openxmlformats-officedocument.presentationml.notesSlide+xml"/>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55.xml" ContentType="application/vnd.openxmlformats-officedocument.presentationml.slide+xml"/>
  <Override PartName="/ppt/slides/slide173.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slides/slide144.xml" ContentType="application/vnd.openxmlformats-officedocument.presentationml.slide+xml"/>
  <Override PartName="/ppt/slides/slide162.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51.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s/slide178.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s/slide138.xml" ContentType="application/vnd.openxmlformats-officedocument.presentationml.slide+xml"/>
  <Override PartName="/ppt/slides/slide167.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74.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s/slide163.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slides/slide170.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slides/slide20.xml" ContentType="application/vnd.openxmlformats-officedocument.presentationml.slide+xml"/>
  <Override PartName="/ppt/slides/slide168.xml" ContentType="application/vnd.openxmlformats-officedocument.presentationml.slide+xml"/>
  <Override PartName="/ppt/slideLayouts/slideLayout12.xml" ContentType="application/vnd.openxmlformats-officedocument.presentationml.slideLayout+xml"/>
  <Override PartName="/ppt/slides/slide139.xml" ContentType="application/vnd.openxmlformats-officedocument.presentationml.slide+xml"/>
  <Override PartName="/ppt/slides/slide157.xml" ContentType="application/vnd.openxmlformats-officedocument.presentationml.slide+xml"/>
  <Override PartName="/ppt/notesSlides/notesSlide11.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notesSlides/notesSlide6.xml" ContentType="application/vnd.openxmlformats-officedocument.presentationml.notesSlide+xml"/>
  <Override PartName="/ppt/legacyDocTextInfo.bin" ContentType="application/vnd.ms-office.legacyDocTextInfo"/>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Override PartName="/ppt/slides/slide171.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s/slide32.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slides/slide129.xml" ContentType="application/vnd.openxmlformats-officedocument.presentationml.slide+xml"/>
  <Override PartName="/ppt/slides/slide176.xml" ContentType="application/vnd.openxmlformats-officedocument.presentationml.slide+xml"/>
  <Override PartName="/ppt/notesSlides/notesSlide12.xml" ContentType="application/vnd.openxmlformats-officedocument.presentationml.notesSlide+xml"/>
  <Override PartName="/ppt/slides/slide118.xml" ContentType="application/vnd.openxmlformats-officedocument.presentationml.slide+xml"/>
  <Override PartName="/ppt/slides/slide165.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80"/>
  </p:notesMasterIdLst>
  <p:handoutMasterIdLst>
    <p:handoutMasterId r:id="rId181"/>
  </p:handoutMasterIdLst>
  <p:sldIdLst>
    <p:sldId id="468" r:id="rId2"/>
    <p:sldId id="409" r:id="rId3"/>
    <p:sldId id="506" r:id="rId4"/>
    <p:sldId id="471" r:id="rId5"/>
    <p:sldId id="503" r:id="rId6"/>
    <p:sldId id="508" r:id="rId7"/>
    <p:sldId id="507" r:id="rId8"/>
    <p:sldId id="479" r:id="rId9"/>
    <p:sldId id="510" r:id="rId10"/>
    <p:sldId id="511" r:id="rId11"/>
    <p:sldId id="512" r:id="rId12"/>
    <p:sldId id="513" r:id="rId13"/>
    <p:sldId id="475" r:id="rId14"/>
    <p:sldId id="505" r:id="rId15"/>
    <p:sldId id="477" r:id="rId16"/>
    <p:sldId id="470" r:id="rId17"/>
    <p:sldId id="474" r:id="rId18"/>
    <p:sldId id="509" r:id="rId19"/>
    <p:sldId id="481" r:id="rId20"/>
    <p:sldId id="478" r:id="rId21"/>
    <p:sldId id="502" r:id="rId22"/>
    <p:sldId id="498" r:id="rId23"/>
    <p:sldId id="494" r:id="rId24"/>
    <p:sldId id="480" r:id="rId25"/>
    <p:sldId id="490" r:id="rId26"/>
    <p:sldId id="482" r:id="rId27"/>
    <p:sldId id="493" r:id="rId28"/>
    <p:sldId id="496" r:id="rId29"/>
    <p:sldId id="484" r:id="rId30"/>
    <p:sldId id="483" r:id="rId31"/>
    <p:sldId id="486" r:id="rId32"/>
    <p:sldId id="485" r:id="rId33"/>
    <p:sldId id="487" r:id="rId34"/>
    <p:sldId id="489" r:id="rId35"/>
    <p:sldId id="488" r:id="rId36"/>
    <p:sldId id="491" r:id="rId37"/>
    <p:sldId id="495" r:id="rId38"/>
    <p:sldId id="497" r:id="rId39"/>
    <p:sldId id="499" r:id="rId40"/>
    <p:sldId id="500" r:id="rId41"/>
    <p:sldId id="501" r:id="rId42"/>
    <p:sldId id="514" r:id="rId43"/>
    <p:sldId id="515" r:id="rId44"/>
    <p:sldId id="516" r:id="rId45"/>
    <p:sldId id="522" r:id="rId46"/>
    <p:sldId id="523" r:id="rId47"/>
    <p:sldId id="524" r:id="rId48"/>
    <p:sldId id="520" r:id="rId49"/>
    <p:sldId id="521" r:id="rId50"/>
    <p:sldId id="517" r:id="rId51"/>
    <p:sldId id="519" r:id="rId52"/>
    <p:sldId id="539" r:id="rId53"/>
    <p:sldId id="530" r:id="rId54"/>
    <p:sldId id="535" r:id="rId55"/>
    <p:sldId id="533" r:id="rId56"/>
    <p:sldId id="534" r:id="rId57"/>
    <p:sldId id="537" r:id="rId58"/>
    <p:sldId id="540" r:id="rId59"/>
    <p:sldId id="541" r:id="rId60"/>
    <p:sldId id="542" r:id="rId61"/>
    <p:sldId id="538" r:id="rId62"/>
    <p:sldId id="543" r:id="rId63"/>
    <p:sldId id="544" r:id="rId64"/>
    <p:sldId id="545" r:id="rId65"/>
    <p:sldId id="547" r:id="rId66"/>
    <p:sldId id="546" r:id="rId67"/>
    <p:sldId id="548" r:id="rId68"/>
    <p:sldId id="549" r:id="rId69"/>
    <p:sldId id="550" r:id="rId70"/>
    <p:sldId id="552" r:id="rId71"/>
    <p:sldId id="554" r:id="rId72"/>
    <p:sldId id="555" r:id="rId73"/>
    <p:sldId id="556" r:id="rId74"/>
    <p:sldId id="557" r:id="rId75"/>
    <p:sldId id="558" r:id="rId76"/>
    <p:sldId id="559" r:id="rId77"/>
    <p:sldId id="560" r:id="rId78"/>
    <p:sldId id="566" r:id="rId79"/>
    <p:sldId id="567" r:id="rId80"/>
    <p:sldId id="568" r:id="rId81"/>
    <p:sldId id="569" r:id="rId82"/>
    <p:sldId id="570" r:id="rId83"/>
    <p:sldId id="571" r:id="rId84"/>
    <p:sldId id="572" r:id="rId85"/>
    <p:sldId id="564" r:id="rId86"/>
    <p:sldId id="562" r:id="rId87"/>
    <p:sldId id="563" r:id="rId88"/>
    <p:sldId id="565" r:id="rId89"/>
    <p:sldId id="573" r:id="rId90"/>
    <p:sldId id="575" r:id="rId91"/>
    <p:sldId id="576" r:id="rId92"/>
    <p:sldId id="577" r:id="rId93"/>
    <p:sldId id="574" r:id="rId94"/>
    <p:sldId id="578" r:id="rId95"/>
    <p:sldId id="579" r:id="rId96"/>
    <p:sldId id="551" r:id="rId97"/>
    <p:sldId id="581" r:id="rId98"/>
    <p:sldId id="586" r:id="rId99"/>
    <p:sldId id="582" r:id="rId100"/>
    <p:sldId id="583" r:id="rId101"/>
    <p:sldId id="595" r:id="rId102"/>
    <p:sldId id="596" r:id="rId103"/>
    <p:sldId id="584" r:id="rId104"/>
    <p:sldId id="585" r:id="rId105"/>
    <p:sldId id="587" r:id="rId106"/>
    <p:sldId id="588" r:id="rId107"/>
    <p:sldId id="599" r:id="rId108"/>
    <p:sldId id="598" r:id="rId109"/>
    <p:sldId id="589" r:id="rId110"/>
    <p:sldId id="590" r:id="rId111"/>
    <p:sldId id="580" r:id="rId112"/>
    <p:sldId id="591" r:id="rId113"/>
    <p:sldId id="611" r:id="rId114"/>
    <p:sldId id="616" r:id="rId115"/>
    <p:sldId id="615" r:id="rId116"/>
    <p:sldId id="617" r:id="rId117"/>
    <p:sldId id="592" r:id="rId118"/>
    <p:sldId id="593" r:id="rId119"/>
    <p:sldId id="597" r:id="rId120"/>
    <p:sldId id="601" r:id="rId121"/>
    <p:sldId id="609" r:id="rId122"/>
    <p:sldId id="610" r:id="rId123"/>
    <p:sldId id="602" r:id="rId124"/>
    <p:sldId id="603" r:id="rId125"/>
    <p:sldId id="604" r:id="rId126"/>
    <p:sldId id="605" r:id="rId127"/>
    <p:sldId id="606" r:id="rId128"/>
    <p:sldId id="607" r:id="rId129"/>
    <p:sldId id="640" r:id="rId130"/>
    <p:sldId id="608" r:id="rId131"/>
    <p:sldId id="612" r:id="rId132"/>
    <p:sldId id="627" r:id="rId133"/>
    <p:sldId id="613" r:id="rId134"/>
    <p:sldId id="628" r:id="rId135"/>
    <p:sldId id="629" r:id="rId136"/>
    <p:sldId id="630" r:id="rId137"/>
    <p:sldId id="631" r:id="rId138"/>
    <p:sldId id="632" r:id="rId139"/>
    <p:sldId id="626" r:id="rId140"/>
    <p:sldId id="633" r:id="rId141"/>
    <p:sldId id="642" r:id="rId142"/>
    <p:sldId id="614" r:id="rId143"/>
    <p:sldId id="641" r:id="rId144"/>
    <p:sldId id="634" r:id="rId145"/>
    <p:sldId id="643" r:id="rId146"/>
    <p:sldId id="644" r:id="rId147"/>
    <p:sldId id="645" r:id="rId148"/>
    <p:sldId id="646" r:id="rId149"/>
    <p:sldId id="647" r:id="rId150"/>
    <p:sldId id="648" r:id="rId151"/>
    <p:sldId id="649" r:id="rId152"/>
    <p:sldId id="650" r:id="rId153"/>
    <p:sldId id="651" r:id="rId154"/>
    <p:sldId id="652" r:id="rId155"/>
    <p:sldId id="662" r:id="rId156"/>
    <p:sldId id="665" r:id="rId157"/>
    <p:sldId id="663" r:id="rId158"/>
    <p:sldId id="657" r:id="rId159"/>
    <p:sldId id="658" r:id="rId160"/>
    <p:sldId id="661" r:id="rId161"/>
    <p:sldId id="667" r:id="rId162"/>
    <p:sldId id="668" r:id="rId163"/>
    <p:sldId id="659" r:id="rId164"/>
    <p:sldId id="670" r:id="rId165"/>
    <p:sldId id="674" r:id="rId166"/>
    <p:sldId id="675" r:id="rId167"/>
    <p:sldId id="686" r:id="rId168"/>
    <p:sldId id="676" r:id="rId169"/>
    <p:sldId id="677" r:id="rId170"/>
    <p:sldId id="678" r:id="rId171"/>
    <p:sldId id="671" r:id="rId172"/>
    <p:sldId id="672" r:id="rId173"/>
    <p:sldId id="679" r:id="rId174"/>
    <p:sldId id="680" r:id="rId175"/>
    <p:sldId id="681" r:id="rId176"/>
    <p:sldId id="682" r:id="rId177"/>
    <p:sldId id="684" r:id="rId178"/>
    <p:sldId id="685" r:id="rId179"/>
  </p:sldIdLst>
  <p:sldSz cx="9144000" cy="6858000" type="screen4x3"/>
  <p:notesSz cx="7099300" cy="1023461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993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27F97BB-C833-4FB7-BDE5-3F7075034690}" styleName="Style à thème 2 - Accentuation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Style à thème 2 - Accentuation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Style à thème 2 - Accentuation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93D81CF-94F2-401A-BA57-92F5A7B2D0C5}" styleName="Style moyen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Style clair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E929F9F4-4A8F-4326-A1B4-22849713DDAB}" styleName="Style foncé 1 - Accentuation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horzBarState="maximized">
    <p:restoredLeft sz="12957" autoAdjust="0"/>
    <p:restoredTop sz="94624" autoAdjust="0"/>
  </p:normalViewPr>
  <p:slideViewPr>
    <p:cSldViewPr>
      <p:cViewPr>
        <p:scale>
          <a:sx n="90" d="100"/>
          <a:sy n="90" d="100"/>
        </p:scale>
        <p:origin x="-288" y="-60"/>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2" d="100"/>
          <a:sy n="52" d="100"/>
        </p:scale>
        <p:origin x="-2616" y="-108"/>
      </p:cViewPr>
      <p:guideLst>
        <p:guide orient="horz" pos="3223"/>
        <p:guide pos="2236"/>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slide" Target="slides/slide174.xml"/><Relationship Id="rId170" Type="http://schemas.openxmlformats.org/officeDocument/2006/relationships/slide" Target="slides/slide169.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handoutMaster" Target="handoutMasters/handoutMaster1.xml"/><Relationship Id="rId186" Type="http://schemas.microsoft.com/office/2006/relationships/legacyDocTextInfo" Target="legacyDocTextInfo.bin"/><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4" Type="http://schemas.openxmlformats.org/officeDocument/2006/relationships/slide" Target="slides/slide3.xml"/><Relationship Id="rId9" Type="http://schemas.openxmlformats.org/officeDocument/2006/relationships/slide" Target="slides/slide8.xml"/><Relationship Id="rId172" Type="http://schemas.openxmlformats.org/officeDocument/2006/relationships/slide" Target="slides/slide171.xml"/><Relationship Id="rId180" Type="http://schemas.openxmlformats.org/officeDocument/2006/relationships/notesMaster" Target="notesMasters/notesMaster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theme" Target="theme/theme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174.xml"/></Relationships>
</file>

<file path=ppt/drawings/_rels/vmlDrawing1.vml.rels><?xml version="1.0" encoding="UTF-8" standalone="yes"?>
<Relationships xmlns="http://schemas.openxmlformats.org/package/2006/relationships"><Relationship Id="rId8" Type="http://schemas.microsoft.com/office/2006/relationships/legacyDiagramText" Target="legacyDiagramText8.bin"/><Relationship Id="rId3" Type="http://schemas.microsoft.com/office/2006/relationships/legacyDiagramText" Target="legacyDiagramText3.bin"/><Relationship Id="rId7" Type="http://schemas.microsoft.com/office/2006/relationships/legacyDiagramText" Target="legacyDiagramText7.bin"/><Relationship Id="rId2" Type="http://schemas.microsoft.com/office/2006/relationships/legacyDiagramText" Target="legacyDiagramText2.bin"/><Relationship Id="rId1" Type="http://schemas.microsoft.com/office/2006/relationships/legacyDiagramText" Target="legacyDiagramText1.bin"/><Relationship Id="rId6" Type="http://schemas.microsoft.com/office/2006/relationships/legacyDiagramText" Target="legacyDiagramText6.bin"/><Relationship Id="rId5" Type="http://schemas.microsoft.com/office/2006/relationships/legacyDiagramText" Target="legacyDiagramText5.bin"/><Relationship Id="rId4" Type="http://schemas.microsoft.com/office/2006/relationships/legacyDiagramText" Target="legacyDiagramText4.bin"/><Relationship Id="rId9" Type="http://schemas.microsoft.com/office/2006/relationships/legacyDiagramText" Target="legacyDiagramText9.bin"/></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fr-FR"/>
          </a:p>
        </p:txBody>
      </p:sp>
      <p:sp>
        <p:nvSpPr>
          <p:cNvPr id="3" name="Espace réservé de la date 2"/>
          <p:cNvSpPr>
            <a:spLocks noGrp="1"/>
          </p:cNvSpPr>
          <p:nvPr>
            <p:ph type="dt" sz="quarter" idx="1"/>
          </p:nvPr>
        </p:nvSpPr>
        <p:spPr>
          <a:xfrm>
            <a:off x="4021294" y="0"/>
            <a:ext cx="3076363" cy="511731"/>
          </a:xfrm>
          <a:prstGeom prst="rect">
            <a:avLst/>
          </a:prstGeom>
        </p:spPr>
        <p:txBody>
          <a:bodyPr vert="horz" lIns="99048" tIns="49524" rIns="99048" bIns="49524" rtlCol="0"/>
          <a:lstStyle>
            <a:lvl1pPr algn="r">
              <a:defRPr sz="1300"/>
            </a:lvl1pPr>
          </a:lstStyle>
          <a:p>
            <a:fld id="{DD792459-5ABF-4240-BABD-AEAB137C6710}" type="datetimeFigureOut">
              <a:rPr lang="fr-FR" smtClean="0"/>
              <a:pPr/>
              <a:t>13/09/2014</a:t>
            </a:fld>
            <a:endParaRPr lang="fr-FR"/>
          </a:p>
        </p:txBody>
      </p:sp>
      <p:sp>
        <p:nvSpPr>
          <p:cNvPr id="4" name="Espace réservé du pied de page 3"/>
          <p:cNvSpPr>
            <a:spLocks noGrp="1"/>
          </p:cNvSpPr>
          <p:nvPr>
            <p:ph type="ftr" sz="quarter" idx="2"/>
          </p:nvPr>
        </p:nvSpPr>
        <p:spPr>
          <a:xfrm>
            <a:off x="0" y="9721106"/>
            <a:ext cx="3076363" cy="511731"/>
          </a:xfrm>
          <a:prstGeom prst="rect">
            <a:avLst/>
          </a:prstGeom>
        </p:spPr>
        <p:txBody>
          <a:bodyPr vert="horz" lIns="99048" tIns="49524" rIns="99048" bIns="49524" rtlCol="0" anchor="b"/>
          <a:lstStyle>
            <a:lvl1pPr algn="l">
              <a:defRPr sz="1300"/>
            </a:lvl1pPr>
          </a:lstStyle>
          <a:p>
            <a:endParaRPr lang="fr-FR"/>
          </a:p>
        </p:txBody>
      </p:sp>
      <p:sp>
        <p:nvSpPr>
          <p:cNvPr id="5" name="Espace réservé du numéro de diapositive 4"/>
          <p:cNvSpPr>
            <a:spLocks noGrp="1"/>
          </p:cNvSpPr>
          <p:nvPr>
            <p:ph type="sldNum" sz="quarter" idx="3"/>
          </p:nvPr>
        </p:nvSpPr>
        <p:spPr>
          <a:xfrm>
            <a:off x="4021294" y="9721106"/>
            <a:ext cx="3076363" cy="511731"/>
          </a:xfrm>
          <a:prstGeom prst="rect">
            <a:avLst/>
          </a:prstGeom>
        </p:spPr>
        <p:txBody>
          <a:bodyPr vert="horz" lIns="99048" tIns="49524" rIns="99048" bIns="49524" rtlCol="0" anchor="b"/>
          <a:lstStyle>
            <a:lvl1pPr algn="r">
              <a:defRPr sz="1300"/>
            </a:lvl1pPr>
          </a:lstStyle>
          <a:p>
            <a:fld id="{3944B921-621E-4F1F-935E-C9EDB648A327}" type="slidenum">
              <a:rPr lang="fr-FR" smtClean="0"/>
              <a:pPr/>
              <a:t>‹N°›</a:t>
            </a:fld>
            <a:endParaRPr lang="fr-F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fr-FR"/>
          </a:p>
        </p:txBody>
      </p:sp>
      <p:sp>
        <p:nvSpPr>
          <p:cNvPr id="3" name="Espace réservé de la date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7D2859C7-9D53-48B9-92BD-EC1F4FB316AC}" type="datetimeFigureOut">
              <a:rPr lang="fr-FR" smtClean="0"/>
              <a:pPr/>
              <a:t>13/09/2014</a:t>
            </a:fld>
            <a:endParaRPr lang="fr-FR"/>
          </a:p>
        </p:txBody>
      </p:sp>
      <p:sp>
        <p:nvSpPr>
          <p:cNvPr id="4" name="Espace réservé de l'image des diapositives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fr-FR"/>
          </a:p>
        </p:txBody>
      </p:sp>
      <p:sp>
        <p:nvSpPr>
          <p:cNvPr id="5" name="Espace réservé des commentaires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fr-FR"/>
          </a:p>
        </p:txBody>
      </p:sp>
      <p:sp>
        <p:nvSpPr>
          <p:cNvPr id="7" name="Espace réservé du numéro de diapositive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837ED372-75DA-40EA-BC4E-E1B691EC30FD}" type="slidenum">
              <a:rPr lang="fr-FR" smtClean="0"/>
              <a:pPr/>
              <a:t>‹N°›</a:t>
            </a:fld>
            <a:endParaRPr lang="fr-FR"/>
          </a:p>
        </p:txBody>
      </p:sp>
    </p:spTree>
    <p:extLst>
      <p:ext uri="{BB962C8B-B14F-4D97-AF65-F5344CB8AC3E}">
        <p14:creationId xmlns="" xmlns:p14="http://schemas.microsoft.com/office/powerpoint/2010/main" val="3391612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37ED372-75DA-40EA-BC4E-E1B691EC30FD}" type="slidenum">
              <a:rPr lang="fr-FR" smtClean="0"/>
              <a:pPr/>
              <a:t>1</a:t>
            </a:fld>
            <a:endParaRPr lang="fr-FR"/>
          </a:p>
        </p:txBody>
      </p:sp>
    </p:spTree>
    <p:extLst>
      <p:ext uri="{BB962C8B-B14F-4D97-AF65-F5344CB8AC3E}">
        <p14:creationId xmlns:p14="http://schemas.microsoft.com/office/powerpoint/2010/main" xmlns="" val="1049495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837ED372-75DA-40EA-BC4E-E1B691EC30FD}" type="slidenum">
              <a:rPr lang="fr-FR" smtClean="0"/>
              <a:pPr/>
              <a:t>3</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8" name="Rectangle 2"/>
          <p:cNvSpPr>
            <a:spLocks noGrp="1" noRot="1" noChangeAspect="1" noChangeArrowheads="1" noTextEdit="1"/>
          </p:cNvSpPr>
          <p:nvPr>
            <p:ph type="sldImg"/>
          </p:nvPr>
        </p:nvSpPr>
        <p:spPr>
          <a:ln/>
        </p:spPr>
      </p:sp>
      <p:sp>
        <p:nvSpPr>
          <p:cNvPr id="4495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2" name="Rectangle 2"/>
          <p:cNvSpPr>
            <a:spLocks noGrp="1" noRot="1" noChangeAspect="1" noChangeArrowheads="1" noTextEdit="1"/>
          </p:cNvSpPr>
          <p:nvPr>
            <p:ph type="sldImg"/>
          </p:nvPr>
        </p:nvSpPr>
        <p:spPr>
          <a:ln/>
        </p:spPr>
      </p:sp>
      <p:sp>
        <p:nvSpPr>
          <p:cNvPr id="450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6" name="Rectangle 1026"/>
          <p:cNvSpPr>
            <a:spLocks noGrp="1" noRot="1" noChangeAspect="1" noChangeArrowheads="1" noTextEdit="1"/>
          </p:cNvSpPr>
          <p:nvPr>
            <p:ph type="sldImg"/>
          </p:nvPr>
        </p:nvSpPr>
        <p:spPr>
          <a:ln/>
        </p:spPr>
      </p:sp>
      <p:sp>
        <p:nvSpPr>
          <p:cNvPr id="451587"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Rectangle 1026"/>
          <p:cNvSpPr>
            <a:spLocks noGrp="1" noRot="1" noChangeAspect="1" noChangeArrowheads="1" noTextEdit="1"/>
          </p:cNvSpPr>
          <p:nvPr>
            <p:ph type="sldImg"/>
          </p:nvPr>
        </p:nvSpPr>
        <p:spPr>
          <a:ln/>
        </p:spPr>
      </p:sp>
      <p:sp>
        <p:nvSpPr>
          <p:cNvPr id="45261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37ED372-75DA-40EA-BC4E-E1B691EC30FD}" type="slidenum">
              <a:rPr lang="fr-FR" smtClean="0"/>
              <a:pPr/>
              <a:t>13</a:t>
            </a:fld>
            <a:endParaRPr lang="fr-FR"/>
          </a:p>
        </p:txBody>
      </p:sp>
    </p:spTree>
    <p:extLst>
      <p:ext uri="{BB962C8B-B14F-4D97-AF65-F5344CB8AC3E}">
        <p14:creationId xmlns="" xmlns:p14="http://schemas.microsoft.com/office/powerpoint/2010/main" val="10494956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37ED372-75DA-40EA-BC4E-E1B691EC30FD}" type="slidenum">
              <a:rPr lang="fr-FR" smtClean="0"/>
              <a:pPr/>
              <a:t>15</a:t>
            </a:fld>
            <a:endParaRPr lang="fr-FR"/>
          </a:p>
        </p:txBody>
      </p:sp>
    </p:spTree>
    <p:extLst>
      <p:ext uri="{BB962C8B-B14F-4D97-AF65-F5344CB8AC3E}">
        <p14:creationId xmlns="" xmlns:p14="http://schemas.microsoft.com/office/powerpoint/2010/main" val="10494956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CISC (</a:t>
            </a:r>
            <a:r>
              <a:rPr lang="fr-FR" dirty="0" err="1" smtClean="0"/>
              <a:t>Complex</a:t>
            </a:r>
            <a:r>
              <a:rPr lang="fr-FR" dirty="0" smtClean="0"/>
              <a:t> Instruction Set Computer) : choix d’instructions</a:t>
            </a:r>
          </a:p>
          <a:p>
            <a:r>
              <a:rPr lang="fr-FR" dirty="0" smtClean="0"/>
              <a:t>aussi proches que possible d’un langage de haut niveau ;</a:t>
            </a:r>
          </a:p>
          <a:p>
            <a:r>
              <a:rPr lang="fr-FR" dirty="0" smtClean="0"/>
              <a:t>2 RISC ( </a:t>
            </a:r>
            <a:r>
              <a:rPr lang="fr-FR" dirty="0" err="1" smtClean="0"/>
              <a:t>Reduced</a:t>
            </a:r>
            <a:r>
              <a:rPr lang="fr-FR" dirty="0" smtClean="0"/>
              <a:t> Instruction Set Computer) : choix d’instructions</a:t>
            </a:r>
          </a:p>
          <a:p>
            <a:r>
              <a:rPr lang="fr-FR" dirty="0" smtClean="0"/>
              <a:t>plus simples et d’une structure permettant une exécution très</a:t>
            </a:r>
          </a:p>
          <a:p>
            <a:r>
              <a:rPr lang="fr-FR" dirty="0" smtClean="0"/>
              <a:t>rapide ;</a:t>
            </a:r>
          </a:p>
          <a:p>
            <a:r>
              <a:rPr lang="fr-FR" dirty="0" smtClean="0"/>
              <a:t>3 VLIW (</a:t>
            </a:r>
            <a:r>
              <a:rPr lang="fr-FR" dirty="0" err="1" smtClean="0"/>
              <a:t>Very</a:t>
            </a:r>
            <a:r>
              <a:rPr lang="fr-FR" dirty="0" smtClean="0"/>
              <a:t> Long Instruction Word) ;</a:t>
            </a:r>
          </a:p>
          <a:p>
            <a:r>
              <a:rPr lang="fr-FR" dirty="0" smtClean="0"/>
              <a:t>4 DSP (Digital Signal Processor). Même si cette dernière famille</a:t>
            </a:r>
          </a:p>
          <a:p>
            <a:r>
              <a:rPr lang="fr-FR" dirty="0" smtClean="0"/>
              <a:t>(DSP) est relativement </a:t>
            </a:r>
            <a:r>
              <a:rPr lang="fr-FR" dirty="0" err="1" smtClean="0"/>
              <a:t>spéciﬁque</a:t>
            </a:r>
            <a:r>
              <a:rPr lang="fr-FR" dirty="0" smtClean="0"/>
              <a:t>. En effet un processeur est un</a:t>
            </a:r>
          </a:p>
          <a:p>
            <a:r>
              <a:rPr lang="fr-FR" dirty="0" smtClean="0"/>
              <a:t>composant programmable et est donc a priori capable de réaliser</a:t>
            </a:r>
          </a:p>
          <a:p>
            <a:r>
              <a:rPr lang="fr-FR" dirty="0" smtClean="0"/>
              <a:t>tout type de programmes. Les DSP sont des processeurs</a:t>
            </a:r>
          </a:p>
          <a:p>
            <a:r>
              <a:rPr lang="fr-FR" dirty="0" smtClean="0"/>
              <a:t>spécialisés pour les calculs liés au traitement de signaux.</a:t>
            </a:r>
          </a:p>
          <a:p>
            <a:endParaRPr lang="fr-FR" dirty="0"/>
          </a:p>
        </p:txBody>
      </p:sp>
      <p:sp>
        <p:nvSpPr>
          <p:cNvPr id="4" name="Espace réservé du numéro de diapositive 3"/>
          <p:cNvSpPr>
            <a:spLocks noGrp="1"/>
          </p:cNvSpPr>
          <p:nvPr>
            <p:ph type="sldNum" sz="quarter" idx="10"/>
          </p:nvPr>
        </p:nvSpPr>
        <p:spPr/>
        <p:txBody>
          <a:bodyPr/>
          <a:lstStyle/>
          <a:p>
            <a:fld id="{837ED372-75DA-40EA-BC4E-E1B691EC30FD}" type="slidenum">
              <a:rPr lang="fr-FR" smtClean="0"/>
              <a:pPr/>
              <a:t>49</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3E1C848E-89D0-44E6-AAD4-AABC34782505}" type="slidenum">
              <a:rPr lang="en-GB"/>
              <a:pPr/>
              <a:t>52</a:t>
            </a:fld>
            <a:endParaRPr lang="en-GB"/>
          </a:p>
        </p:txBody>
      </p:sp>
      <p:sp>
        <p:nvSpPr>
          <p:cNvPr id="78849" name="Text Box 1"/>
          <p:cNvSpPr txBox="1">
            <a:spLocks noChangeArrowheads="1"/>
          </p:cNvSpPr>
          <p:nvPr/>
        </p:nvSpPr>
        <p:spPr bwMode="auto">
          <a:xfrm>
            <a:off x="1039104" y="778044"/>
            <a:ext cx="5019601" cy="3837030"/>
          </a:xfrm>
          <a:prstGeom prst="rect">
            <a:avLst/>
          </a:prstGeom>
          <a:solidFill>
            <a:srgbClr val="FFFFFF"/>
          </a:solidFill>
          <a:ln w="9360">
            <a:solidFill>
              <a:srgbClr val="000000"/>
            </a:solidFill>
            <a:miter lim="800000"/>
            <a:headEnd/>
            <a:tailEnd/>
          </a:ln>
          <a:effectLst/>
        </p:spPr>
        <p:txBody>
          <a:bodyPr wrap="none" lIns="86841" tIns="43420" rIns="86841" bIns="43420" anchor="ctr"/>
          <a:lstStyle/>
          <a:p>
            <a:endParaRPr lang="fr-FR"/>
          </a:p>
        </p:txBody>
      </p:sp>
      <p:sp>
        <p:nvSpPr>
          <p:cNvPr id="78850" name="Rectangle 2"/>
          <p:cNvSpPr txBox="1">
            <a:spLocks noGrp="1" noChangeArrowheads="1"/>
          </p:cNvSpPr>
          <p:nvPr>
            <p:ph type="body"/>
          </p:nvPr>
        </p:nvSpPr>
        <p:spPr bwMode="auto">
          <a:xfrm>
            <a:off x="709632" y="4861251"/>
            <a:ext cx="5674073" cy="4599877"/>
          </a:xfrm>
          <a:prstGeom prst="rect">
            <a:avLst/>
          </a:prstGeom>
          <a:noFill/>
          <a:ln>
            <a:round/>
            <a:headEnd/>
            <a:tailEnd/>
          </a:ln>
        </p:spPr>
        <p:txBody>
          <a:bodyPr wrap="none" anchor="ctr"/>
          <a:lstStyle/>
          <a:p>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ln/>
        </p:spPr>
      </p:sp>
      <p:sp>
        <p:nvSpPr>
          <p:cNvPr id="115715" name="Rectangle 3"/>
          <p:cNvSpPr>
            <a:spLocks noGrp="1" noChangeArrowheads="1"/>
          </p:cNvSpPr>
          <p:nvPr>
            <p:ph type="body" idx="1"/>
          </p:nvPr>
        </p:nvSpPr>
        <p:spPr>
          <a:noFill/>
          <a:ln/>
        </p:spPr>
        <p:txBody>
          <a:bodyPr/>
          <a:lstStyle/>
          <a:p>
            <a:endParaRPr lang="fr-FR" smtClean="0">
              <a:latin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a:noFill/>
          <a:ln/>
        </p:spPr>
        <p:txBody>
          <a:bodyPr/>
          <a:lstStyle/>
          <a:p>
            <a:endParaRPr lang="fr-FR" smtClean="0">
              <a:latin typeface="Times New Roman"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a:noFill/>
          <a:ln/>
        </p:spPr>
        <p:txBody>
          <a:bodyPr/>
          <a:lstStyle/>
          <a:p>
            <a:endParaRPr lang="fr-FR" smtClean="0">
              <a:latin typeface="Times New Roman"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spect="1" noChangeArrowheads="1" noTextEdit="1"/>
          </p:cNvSpPr>
          <p:nvPr>
            <p:ph type="sldImg"/>
          </p:nvPr>
        </p:nvSpPr>
        <p:spPr>
          <a:ln/>
        </p:spPr>
      </p:sp>
      <p:sp>
        <p:nvSpPr>
          <p:cNvPr id="121859" name="Rectangle 3"/>
          <p:cNvSpPr>
            <a:spLocks noGrp="1" noChangeArrowheads="1"/>
          </p:cNvSpPr>
          <p:nvPr>
            <p:ph type="body" idx="1"/>
          </p:nvPr>
        </p:nvSpPr>
        <p:spPr>
          <a:noFill/>
          <a:ln/>
        </p:spPr>
        <p:txBody>
          <a:bodyPr/>
          <a:lstStyle/>
          <a:p>
            <a:endParaRPr lang="fr-FR" smtClean="0">
              <a:latin typeface="Times New Roman"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spect="1" noChangeArrowheads="1" noTextEdit="1"/>
          </p:cNvSpPr>
          <p:nvPr>
            <p:ph type="sldImg"/>
          </p:nvPr>
        </p:nvSpPr>
        <p:spPr>
          <a:ln/>
        </p:spPr>
      </p:sp>
      <p:sp>
        <p:nvSpPr>
          <p:cNvPr id="123907" name="Rectangle 3"/>
          <p:cNvSpPr>
            <a:spLocks noGrp="1" noChangeArrowheads="1"/>
          </p:cNvSpPr>
          <p:nvPr>
            <p:ph type="body" idx="1"/>
          </p:nvPr>
        </p:nvSpPr>
        <p:spPr>
          <a:noFill/>
          <a:ln/>
        </p:spPr>
        <p:txBody>
          <a:bodyPr/>
          <a:lstStyle/>
          <a:p>
            <a:endParaRPr lang="fr-FR" smtClean="0">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Rot="1" noChangeAspect="1" noChangeArrowheads="1" noTextEdit="1"/>
          </p:cNvSpPr>
          <p:nvPr>
            <p:ph type="sldImg"/>
          </p:nvPr>
        </p:nvSpPr>
        <p:spPr>
          <a:ln/>
        </p:spPr>
      </p:sp>
      <p:sp>
        <p:nvSpPr>
          <p:cNvPr id="201731" name="Rectangle 3"/>
          <p:cNvSpPr>
            <a:spLocks noGrp="1" noChangeArrowheads="1"/>
          </p:cNvSpPr>
          <p:nvPr>
            <p:ph type="body" idx="1"/>
          </p:nvPr>
        </p:nvSpPr>
        <p:spPr>
          <a:noFill/>
          <a:ln/>
        </p:spPr>
        <p:txBody>
          <a:bodyPr/>
          <a:lstStyle/>
          <a:p>
            <a:endParaRPr lang="fr-FR" smtClean="0">
              <a:latin typeface="Times New Roman"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spect="1" noChangeArrowheads="1" noTextEdit="1"/>
          </p:cNvSpPr>
          <p:nvPr>
            <p:ph type="sldImg"/>
          </p:nvPr>
        </p:nvSpPr>
        <p:spPr>
          <a:ln/>
        </p:spPr>
      </p:sp>
      <p:sp>
        <p:nvSpPr>
          <p:cNvPr id="142339" name="Rectangle 3"/>
          <p:cNvSpPr>
            <a:spLocks noGrp="1" noChangeArrowheads="1"/>
          </p:cNvSpPr>
          <p:nvPr>
            <p:ph type="body" idx="1"/>
          </p:nvPr>
        </p:nvSpPr>
        <p:spPr>
          <a:noFill/>
          <a:ln/>
        </p:spPr>
        <p:txBody>
          <a:bodyPr/>
          <a:lstStyle/>
          <a:p>
            <a:endParaRPr lang="fr-FR" smtClean="0">
              <a:latin typeface="Times New Roman" pitchFamily="18"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990600" y="766763"/>
            <a:ext cx="5118100" cy="3838575"/>
          </a:xfrm>
          <a:ln/>
        </p:spPr>
      </p:sp>
      <p:sp>
        <p:nvSpPr>
          <p:cNvPr id="68611" name="Rectangle 3"/>
          <p:cNvSpPr>
            <a:spLocks noGrp="1" noChangeArrowheads="1"/>
          </p:cNvSpPr>
          <p:nvPr>
            <p:ph type="body" idx="1"/>
          </p:nvPr>
        </p:nvSpPr>
        <p:spPr>
          <a:xfrm>
            <a:off x="1098550" y="4868863"/>
            <a:ext cx="4908550" cy="3930650"/>
          </a:xfrm>
          <a:noFill/>
          <a:ln/>
        </p:spPr>
        <p:txBody>
          <a:bodyPr/>
          <a:lstStyle/>
          <a:p>
            <a:endParaRPr lang="fr-FR" smtClean="0">
              <a:latin typeface="Times New Roman" pitchFamily="18"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5" name="Rectangle 1"/>
          <p:cNvSpPr txBox="1">
            <a:spLocks noGrp="1" noRot="1" noChangeAspect="1" noChangeArrowheads="1"/>
          </p:cNvSpPr>
          <p:nvPr>
            <p:ph type="sldImg"/>
          </p:nvPr>
        </p:nvSpPr>
        <p:spPr bwMode="auto">
          <a:xfrm>
            <a:off x="993775" y="777875"/>
            <a:ext cx="5113338" cy="3836988"/>
          </a:xfrm>
          <a:prstGeom prst="rect">
            <a:avLst/>
          </a:prstGeom>
          <a:solidFill>
            <a:srgbClr val="FFFFFF"/>
          </a:solidFill>
          <a:ln>
            <a:solidFill>
              <a:srgbClr val="000000"/>
            </a:solidFill>
            <a:miter lim="800000"/>
            <a:headEnd/>
            <a:tailEnd/>
          </a:ln>
        </p:spPr>
      </p:sp>
      <p:sp>
        <p:nvSpPr>
          <p:cNvPr id="16386" name="Rectangle 2"/>
          <p:cNvSpPr txBox="1">
            <a:spLocks noGrp="1" noChangeArrowheads="1"/>
          </p:cNvSpPr>
          <p:nvPr>
            <p:ph type="body" idx="1"/>
          </p:nvPr>
        </p:nvSpPr>
        <p:spPr bwMode="auto">
          <a:xfrm>
            <a:off x="709613" y="4860925"/>
            <a:ext cx="5678487" cy="4605338"/>
          </a:xfrm>
          <a:prstGeom prst="rect">
            <a:avLst/>
          </a:prstGeom>
          <a:noFill/>
          <a:ln>
            <a:round/>
            <a:headEnd/>
            <a:tailEnd/>
          </a:ln>
        </p:spPr>
        <p:txBody>
          <a:bodyPr wrap="none" anchor="ctr"/>
          <a:lstStyle/>
          <a:p>
            <a:endParaRPr lang="fr-F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1" name="Rectangle 1"/>
          <p:cNvSpPr txBox="1">
            <a:spLocks noGrp="1" noRot="1" noChangeAspect="1" noChangeArrowheads="1"/>
          </p:cNvSpPr>
          <p:nvPr>
            <p:ph type="sldImg"/>
          </p:nvPr>
        </p:nvSpPr>
        <p:spPr bwMode="auto">
          <a:xfrm>
            <a:off x="993775" y="777875"/>
            <a:ext cx="5113338" cy="3836988"/>
          </a:xfrm>
          <a:prstGeom prst="rect">
            <a:avLst/>
          </a:prstGeom>
          <a:solidFill>
            <a:srgbClr val="FFFFFF"/>
          </a:solidFill>
          <a:ln>
            <a:solidFill>
              <a:srgbClr val="000000"/>
            </a:solidFill>
            <a:miter lim="800000"/>
            <a:headEnd/>
            <a:tailEnd/>
          </a:ln>
        </p:spPr>
      </p:sp>
      <p:sp>
        <p:nvSpPr>
          <p:cNvPr id="15362" name="Rectangle 2"/>
          <p:cNvSpPr txBox="1">
            <a:spLocks noGrp="1" noChangeArrowheads="1"/>
          </p:cNvSpPr>
          <p:nvPr>
            <p:ph type="body" idx="1"/>
          </p:nvPr>
        </p:nvSpPr>
        <p:spPr bwMode="auto">
          <a:xfrm>
            <a:off x="709613" y="4860925"/>
            <a:ext cx="5678487" cy="4605338"/>
          </a:xfrm>
          <a:prstGeom prst="rect">
            <a:avLst/>
          </a:prstGeom>
          <a:noFill/>
          <a:ln>
            <a:round/>
            <a:headEnd/>
            <a:tailEnd/>
          </a:ln>
        </p:spPr>
        <p:txBody>
          <a:bodyPr wrap="none" anchor="ctr"/>
          <a:lstStyle/>
          <a:p>
            <a:endParaRPr lang="fr-F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09" name="Rectangle 1"/>
          <p:cNvSpPr txBox="1">
            <a:spLocks noGrp="1" noRot="1" noChangeAspect="1" noChangeArrowheads="1"/>
          </p:cNvSpPr>
          <p:nvPr>
            <p:ph type="sldImg"/>
          </p:nvPr>
        </p:nvSpPr>
        <p:spPr bwMode="auto">
          <a:xfrm>
            <a:off x="993775" y="777875"/>
            <a:ext cx="5113338" cy="3836988"/>
          </a:xfrm>
          <a:prstGeom prst="rect">
            <a:avLst/>
          </a:prstGeom>
          <a:solidFill>
            <a:srgbClr val="FFFFFF"/>
          </a:solidFill>
          <a:ln>
            <a:solidFill>
              <a:srgbClr val="000000"/>
            </a:solidFill>
            <a:miter lim="800000"/>
            <a:headEnd/>
            <a:tailEnd/>
          </a:ln>
        </p:spPr>
      </p:sp>
      <p:sp>
        <p:nvSpPr>
          <p:cNvPr id="17410" name="Rectangle 2"/>
          <p:cNvSpPr txBox="1">
            <a:spLocks noGrp="1" noChangeArrowheads="1"/>
          </p:cNvSpPr>
          <p:nvPr>
            <p:ph type="body" idx="1"/>
          </p:nvPr>
        </p:nvSpPr>
        <p:spPr bwMode="auto">
          <a:xfrm>
            <a:off x="709613" y="4860925"/>
            <a:ext cx="5678487" cy="4605338"/>
          </a:xfrm>
          <a:prstGeom prst="rect">
            <a:avLst/>
          </a:prstGeom>
          <a:noFill/>
          <a:ln>
            <a:round/>
            <a:headEnd/>
            <a:tailEnd/>
          </a:ln>
        </p:spPr>
        <p:txBody>
          <a:bodyPr wrap="none" anchor="ctr"/>
          <a:lstStyle/>
          <a:p>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baseline="0">
                <a:solidFill>
                  <a:srgbClr val="FFC000"/>
                </a:solidFill>
                <a:effectLst/>
              </a:defRPr>
            </a:lvl1pPr>
          </a:lstStyle>
          <a:p>
            <a:r>
              <a:rPr lang="fr-FR" smtClean="0"/>
              <a:t>Cliquez pour modifier le style du titre</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en-US" dirty="0"/>
          </a:p>
        </p:txBody>
      </p:sp>
      <p:sp>
        <p:nvSpPr>
          <p:cNvPr id="15" name="Date Placeholder 14"/>
          <p:cNvSpPr>
            <a:spLocks noGrp="1"/>
          </p:cNvSpPr>
          <p:nvPr>
            <p:ph type="dt" sz="half" idx="10"/>
          </p:nvPr>
        </p:nvSpPr>
        <p:spPr/>
        <p:txBody>
          <a:bodyPr/>
          <a:lstStyle/>
          <a:p>
            <a:fld id="{5646CAD7-8C5C-4506-B753-AF8C5D6DEB1E}" type="datetime1">
              <a:rPr lang="fr-FR" smtClean="0"/>
              <a:pPr/>
              <a:t>13/09/2014</a:t>
            </a:fld>
            <a:endParaRPr lang="fr-BE"/>
          </a:p>
        </p:txBody>
      </p:sp>
      <p:sp>
        <p:nvSpPr>
          <p:cNvPr id="17" name="Footer Placeholder 16"/>
          <p:cNvSpPr>
            <a:spLocks noGrp="1"/>
          </p:cNvSpPr>
          <p:nvPr>
            <p:ph type="ftr" sz="quarter" idx="12"/>
          </p:nvPr>
        </p:nvSpPr>
        <p:spPr/>
        <p:txBody>
          <a:bodyPr/>
          <a:lstStyle/>
          <a:p>
            <a:r>
              <a:rPr lang="fr-FR" smtClean="0"/>
              <a:t>Université de Bouira  2013/2014</a:t>
            </a:r>
            <a:endParaRPr lang="fr-BE"/>
          </a:p>
        </p:txBody>
      </p:sp>
      <p:sp>
        <p:nvSpPr>
          <p:cNvPr id="11" name="Slide Number Placeholder 14"/>
          <p:cNvSpPr>
            <a:spLocks noGrp="1"/>
          </p:cNvSpPr>
          <p:nvPr>
            <p:ph type="sldNum" sz="quarter" idx="11"/>
          </p:nvPr>
        </p:nvSpPr>
        <p:spPr>
          <a:xfrm>
            <a:off x="8521552" y="0"/>
            <a:ext cx="622448" cy="404664"/>
          </a:xfrm>
        </p:spPr>
        <p:txBody>
          <a:bodyPr/>
          <a:lstStyle/>
          <a:p>
            <a:fld id="{CF4668DC-857F-487D-BFFA-8C0CA5037977}" type="slidenum">
              <a:rPr lang="fr-BE" smtClean="0"/>
              <a:pPr/>
              <a:t>‹N°›</a:t>
            </a:fld>
            <a:endParaRPr lang="fr-BE"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124744"/>
            <a:ext cx="8064896" cy="4536504"/>
          </a:xfrm>
        </p:spPr>
        <p:txBody>
          <a:bodyPr/>
          <a:lstStyle>
            <a:lvl1pPr>
              <a:buFont typeface="Arial" pitchFamily="34" charset="0"/>
              <a:buChar char="•"/>
              <a:defRPr>
                <a:effectLst/>
              </a:defRPr>
            </a:lvl1pPr>
            <a:lvl2pPr>
              <a:buFont typeface="Wingdings" pitchFamily="2" charset="2"/>
              <a:buChar char="ü"/>
              <a:defRPr>
                <a:effectLst/>
              </a:defRPr>
            </a:lvl2pPr>
            <a:lvl3pPr>
              <a:buFont typeface="Palatino Linotype" pitchFamily="18" charset="0"/>
              <a:buChar char="⁻"/>
              <a:defRPr>
                <a:effectLst/>
              </a:defRPr>
            </a:lvl3pPr>
            <a:lvl4pPr>
              <a:buFont typeface="Palatino Linotype" pitchFamily="18" charset="0"/>
              <a:buChar char="⁻"/>
              <a:defRPr>
                <a:effectLst/>
              </a:defRPr>
            </a:lvl4pPr>
            <a:lvl5pPr>
              <a:buFont typeface="Palatino Linotype" pitchFamily="18" charset="0"/>
              <a:buChar char="⁻"/>
              <a:defRPr>
                <a:effectLst/>
              </a:defRPr>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3" name="Title 12"/>
          <p:cNvSpPr>
            <a:spLocks noGrp="1"/>
          </p:cNvSpPr>
          <p:nvPr>
            <p:ph type="title"/>
          </p:nvPr>
        </p:nvSpPr>
        <p:spPr>
          <a:xfrm>
            <a:off x="0" y="0"/>
            <a:ext cx="7543800" cy="914400"/>
          </a:xfrm>
        </p:spPr>
        <p:txBody>
          <a:bodyPr/>
          <a:lstStyle>
            <a:lvl1pPr>
              <a:defRPr baseline="0">
                <a:solidFill>
                  <a:srgbClr val="FFC000"/>
                </a:solidFill>
                <a:effectLst/>
              </a:defRPr>
            </a:lvl1pPr>
          </a:lstStyle>
          <a:p>
            <a:r>
              <a:rPr lang="fr-FR" smtClean="0"/>
              <a:t>Cliquez pour modifier le style du titre</a:t>
            </a:r>
            <a:endParaRPr lang="en-US" dirty="0"/>
          </a:p>
        </p:txBody>
      </p:sp>
      <p:sp>
        <p:nvSpPr>
          <p:cNvPr id="14" name="Date Placeholder 13"/>
          <p:cNvSpPr>
            <a:spLocks noGrp="1"/>
          </p:cNvSpPr>
          <p:nvPr>
            <p:ph type="dt" sz="half" idx="10"/>
          </p:nvPr>
        </p:nvSpPr>
        <p:spPr/>
        <p:txBody>
          <a:bodyPr/>
          <a:lstStyle/>
          <a:p>
            <a:fld id="{5DADACA7-73C1-4397-8E56-2B8F595F441C}" type="datetime1">
              <a:rPr lang="fr-FR" smtClean="0"/>
              <a:pPr/>
              <a:t>13/09/2014</a:t>
            </a:fld>
            <a:endParaRPr lang="fr-BE"/>
          </a:p>
        </p:txBody>
      </p:sp>
      <p:sp>
        <p:nvSpPr>
          <p:cNvPr id="15" name="Slide Number Placeholder 14"/>
          <p:cNvSpPr>
            <a:spLocks noGrp="1"/>
          </p:cNvSpPr>
          <p:nvPr>
            <p:ph type="sldNum" sz="quarter" idx="11"/>
          </p:nvPr>
        </p:nvSpPr>
        <p:spPr>
          <a:xfrm>
            <a:off x="8521552" y="0"/>
            <a:ext cx="622448" cy="404664"/>
          </a:xfrm>
          <a:prstGeom prst="rect">
            <a:avLst/>
          </a:prstGeom>
        </p:spPr>
        <p:txBody>
          <a:bodyPr/>
          <a:lstStyle/>
          <a:p>
            <a:fld id="{CF4668DC-857F-487D-BFFA-8C0CA5037977}" type="slidenum">
              <a:rPr lang="fr-BE" smtClean="0"/>
              <a:pPr/>
              <a:t>‹N°›</a:t>
            </a:fld>
            <a:endParaRPr lang="fr-BE" dirty="0"/>
          </a:p>
        </p:txBody>
      </p:sp>
      <p:sp>
        <p:nvSpPr>
          <p:cNvPr id="16" name="Footer Placeholder 15"/>
          <p:cNvSpPr>
            <a:spLocks noGrp="1"/>
          </p:cNvSpPr>
          <p:nvPr>
            <p:ph type="ftr" sz="quarter" idx="12"/>
          </p:nvPr>
        </p:nvSpPr>
        <p:spPr/>
        <p:txBody>
          <a:bodyPr/>
          <a:lstStyle/>
          <a:p>
            <a:r>
              <a:rPr lang="fr-FR" smtClean="0"/>
              <a:t>Université de Bouira  2013/2014</a:t>
            </a:r>
            <a:endParaRPr lang="fr-B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12" name="Date Placeholder 11"/>
          <p:cNvSpPr>
            <a:spLocks noGrp="1"/>
          </p:cNvSpPr>
          <p:nvPr>
            <p:ph type="dt" sz="half" idx="10"/>
          </p:nvPr>
        </p:nvSpPr>
        <p:spPr/>
        <p:txBody>
          <a:bodyPr/>
          <a:lstStyle/>
          <a:p>
            <a:fld id="{A90FC2ED-AB9F-4D22-88D2-E7C061971B86}" type="datetime1">
              <a:rPr lang="fr-FR" smtClean="0"/>
              <a:pPr/>
              <a:t>13/09/2014</a:t>
            </a:fld>
            <a:endParaRPr lang="fr-BE"/>
          </a:p>
        </p:txBody>
      </p:sp>
      <p:sp>
        <p:nvSpPr>
          <p:cNvPr id="14" name="Footer Placeholder 13"/>
          <p:cNvSpPr>
            <a:spLocks noGrp="1"/>
          </p:cNvSpPr>
          <p:nvPr>
            <p:ph type="ftr" sz="quarter" idx="12"/>
          </p:nvPr>
        </p:nvSpPr>
        <p:spPr/>
        <p:txBody>
          <a:bodyPr/>
          <a:lstStyle/>
          <a:p>
            <a:r>
              <a:rPr lang="fr-FR" smtClean="0"/>
              <a:t>Université de Bouira  2013/2014</a:t>
            </a:r>
            <a:endParaRPr lang="fr-BE"/>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rgbClr val="FFC000"/>
                </a:solidFill>
                <a:effectLst/>
                <a:latin typeface="+mj-lt"/>
                <a:ea typeface="+mj-ea"/>
                <a:cs typeface="+mj-cs"/>
              </a:defRPr>
            </a:lvl1pPr>
          </a:lstStyle>
          <a:p>
            <a:r>
              <a:rPr lang="fr-FR" smtClean="0"/>
              <a:t>Cliquez pour modifier le style du titre</a:t>
            </a:r>
            <a:endParaRPr lang="en-US" dirty="0"/>
          </a:p>
        </p:txBody>
      </p:sp>
      <p:sp>
        <p:nvSpPr>
          <p:cNvPr id="10" name="Slide Number Placeholder 14"/>
          <p:cNvSpPr>
            <a:spLocks noGrp="1"/>
          </p:cNvSpPr>
          <p:nvPr>
            <p:ph type="sldNum" sz="quarter" idx="11"/>
          </p:nvPr>
        </p:nvSpPr>
        <p:spPr>
          <a:xfrm>
            <a:off x="8521552" y="0"/>
            <a:ext cx="622448" cy="404664"/>
          </a:xfrm>
        </p:spPr>
        <p:txBody>
          <a:bodyPr/>
          <a:lstStyle/>
          <a:p>
            <a:fld id="{CF4668DC-857F-487D-BFFA-8C0CA5037977}" type="slidenum">
              <a:rPr lang="fr-BE" smtClean="0"/>
              <a:pPr/>
              <a:t>‹N°›</a:t>
            </a:fld>
            <a:endParaRPr lang="fr-BE"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911F7CDD-670B-40E9-9AA1-DD90CBA0D44D}" type="datetime1">
              <a:rPr lang="fr-FR" smtClean="0"/>
              <a:pPr/>
              <a:t>13/09/2014</a:t>
            </a:fld>
            <a:endParaRPr lang="fr-BE"/>
          </a:p>
        </p:txBody>
      </p:sp>
      <p:sp>
        <p:nvSpPr>
          <p:cNvPr id="10" name="Footer Placeholder 9"/>
          <p:cNvSpPr>
            <a:spLocks noGrp="1"/>
          </p:cNvSpPr>
          <p:nvPr>
            <p:ph type="ftr" sz="quarter" idx="12"/>
          </p:nvPr>
        </p:nvSpPr>
        <p:spPr/>
        <p:txBody>
          <a:bodyPr/>
          <a:lstStyle/>
          <a:p>
            <a:r>
              <a:rPr lang="fr-FR" smtClean="0"/>
              <a:t>Université de Bouira  2013/2014</a:t>
            </a:r>
            <a:endParaRPr lang="fr-BE"/>
          </a:p>
        </p:txBody>
      </p:sp>
      <p:sp>
        <p:nvSpPr>
          <p:cNvPr id="11" name="Title 10"/>
          <p:cNvSpPr>
            <a:spLocks noGrp="1"/>
          </p:cNvSpPr>
          <p:nvPr>
            <p:ph type="title"/>
          </p:nvPr>
        </p:nvSpPr>
        <p:spPr>
          <a:xfrm>
            <a:off x="539552" y="188640"/>
            <a:ext cx="7543800" cy="914400"/>
          </a:xfrm>
        </p:spPr>
        <p:txBody>
          <a:bodyPr/>
          <a:lstStyle>
            <a:lvl1pPr>
              <a:defRPr>
                <a:solidFill>
                  <a:srgbClr val="FFC000"/>
                </a:solidFill>
                <a:effectLst/>
              </a:defRPr>
            </a:lvl1pPr>
          </a:lstStyle>
          <a:p>
            <a:r>
              <a:rPr lang="fr-FR" smtClean="0"/>
              <a:t>Cliquez pour modifier le style du titre</a:t>
            </a:r>
            <a:endParaRPr lang="en-US" dirty="0"/>
          </a:p>
        </p:txBody>
      </p:sp>
      <p:sp>
        <p:nvSpPr>
          <p:cNvPr id="5" name="Content Placeholder 4"/>
          <p:cNvSpPr>
            <a:spLocks noGrp="1"/>
          </p:cNvSpPr>
          <p:nvPr>
            <p:ph sz="quarter" idx="13"/>
          </p:nvPr>
        </p:nvSpPr>
        <p:spPr>
          <a:xfrm>
            <a:off x="827584" y="1772816"/>
            <a:ext cx="3273552" cy="3429000"/>
          </a:xfrm>
        </p:spPr>
        <p:txBody>
          <a:bodyPr/>
          <a:lstStyle>
            <a:lvl1pPr>
              <a:buFont typeface="Arial" pitchFamily="34" charset="0"/>
              <a:buChar char="•"/>
              <a:defRPr>
                <a:effectLst/>
              </a:defRPr>
            </a:lvl1pPr>
            <a:lvl2pPr>
              <a:buFont typeface="Arial" pitchFamily="34" charset="0"/>
              <a:buChar char="•"/>
              <a:defRPr>
                <a:effectLst/>
              </a:defRPr>
            </a:lvl2pPr>
            <a:lvl3pPr>
              <a:buFont typeface="Arial" pitchFamily="34" charset="0"/>
              <a:buChar char="•"/>
              <a:defRPr>
                <a:effectLst/>
              </a:defRPr>
            </a:lvl3pPr>
            <a:lvl4pPr>
              <a:buFont typeface="Arial" pitchFamily="34" charset="0"/>
              <a:buChar char="•"/>
              <a:defRPr>
                <a:effectLst/>
              </a:defRPr>
            </a:lvl4pPr>
            <a:lvl5pPr>
              <a:buFont typeface="Arial" pitchFamily="34" charset="0"/>
              <a:buChar char="•"/>
              <a:defRPr>
                <a:effectLst/>
              </a:defRPr>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Content Placeholder 6"/>
          <p:cNvSpPr>
            <a:spLocks noGrp="1"/>
          </p:cNvSpPr>
          <p:nvPr>
            <p:ph sz="quarter" idx="14"/>
          </p:nvPr>
        </p:nvSpPr>
        <p:spPr>
          <a:xfrm>
            <a:off x="4572000" y="1772816"/>
            <a:ext cx="3273552" cy="3432175"/>
          </a:xfrm>
        </p:spPr>
        <p:txBody>
          <a:bodyPr/>
          <a:lstStyle>
            <a:lvl1pPr>
              <a:buFont typeface="Arial" pitchFamily="34" charset="0"/>
              <a:buChar char="•"/>
              <a:defRPr>
                <a:effectLst/>
              </a:defRPr>
            </a:lvl1pPr>
            <a:lvl2pPr>
              <a:buFont typeface="Arial" pitchFamily="34" charset="0"/>
              <a:buChar char="•"/>
              <a:defRPr>
                <a:effectLst/>
              </a:defRPr>
            </a:lvl2pPr>
            <a:lvl3pPr>
              <a:buFont typeface="Arial" pitchFamily="34" charset="0"/>
              <a:buChar char="•"/>
              <a:defRPr>
                <a:effectLst/>
              </a:defRPr>
            </a:lvl3pPr>
            <a:lvl4pPr>
              <a:buFont typeface="Arial" pitchFamily="34" charset="0"/>
              <a:buChar char="•"/>
              <a:defRPr>
                <a:effectLst/>
              </a:defRPr>
            </a:lvl4pPr>
            <a:lvl5pPr>
              <a:buFont typeface="Arial" pitchFamily="34" charset="0"/>
              <a:buChar char="•"/>
              <a:defRPr>
                <a:effectLst/>
              </a:defRPr>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2" name="Slide Number Placeholder 14"/>
          <p:cNvSpPr>
            <a:spLocks noGrp="1"/>
          </p:cNvSpPr>
          <p:nvPr>
            <p:ph type="sldNum" sz="quarter" idx="11"/>
          </p:nvPr>
        </p:nvSpPr>
        <p:spPr>
          <a:xfrm>
            <a:off x="8126016" y="0"/>
            <a:ext cx="1017984" cy="404664"/>
          </a:xfrm>
          <a:prstGeom prst="rect">
            <a:avLst/>
          </a:prstGeom>
        </p:spPr>
        <p:txBody>
          <a:bodyPr/>
          <a:lstStyle/>
          <a:p>
            <a:fld id="{CF4668DC-857F-487D-BFFA-8C0CA5037977}" type="slidenum">
              <a:rPr lang="fr-BE" smtClean="0"/>
              <a:pPr/>
              <a:t>‹N°›</a:t>
            </a:fld>
            <a:endParaRPr lang="fr-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Content Placeholder 5"/>
          <p:cNvSpPr>
            <a:spLocks noGrp="1"/>
          </p:cNvSpPr>
          <p:nvPr>
            <p:ph sz="quarter" idx="4"/>
          </p:nvPr>
        </p:nvSpPr>
        <p:spPr>
          <a:xfrm>
            <a:off x="5029200" y="1371600"/>
            <a:ext cx="3273552" cy="2743200"/>
          </a:xfrm>
        </p:spPr>
        <p:txBody>
          <a:bodyPr anchor="t"/>
          <a:lstStyle>
            <a:lvl1pPr>
              <a:defRPr sz="2400">
                <a:effectLst/>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lvl1pPr>
              <a:defRPr>
                <a:effectLst/>
              </a:defRPr>
            </a:lvl1pPr>
          </a:lstStyle>
          <a:p>
            <a:r>
              <a:rPr lang="fr-FR" smtClean="0"/>
              <a:t>Cliquez pour modifier le style du titre</a:t>
            </a:r>
            <a:endParaRPr lang="en-US" dirty="0"/>
          </a:p>
        </p:txBody>
      </p:sp>
      <p:sp>
        <p:nvSpPr>
          <p:cNvPr id="14" name="Date Placeholder 13"/>
          <p:cNvSpPr>
            <a:spLocks noGrp="1"/>
          </p:cNvSpPr>
          <p:nvPr>
            <p:ph type="dt" sz="half" idx="10"/>
          </p:nvPr>
        </p:nvSpPr>
        <p:spPr/>
        <p:txBody>
          <a:bodyPr/>
          <a:lstStyle/>
          <a:p>
            <a:fld id="{D9075F9B-EC1A-4A47-B81F-FEBD4943B09A}" type="datetime1">
              <a:rPr lang="fr-FR" smtClean="0"/>
              <a:pPr/>
              <a:t>13/09/2014</a:t>
            </a:fld>
            <a:endParaRPr lang="fr-BE"/>
          </a:p>
        </p:txBody>
      </p:sp>
      <p:sp>
        <p:nvSpPr>
          <p:cNvPr id="16" name="Footer Placeholder 15"/>
          <p:cNvSpPr>
            <a:spLocks noGrp="1"/>
          </p:cNvSpPr>
          <p:nvPr>
            <p:ph type="ftr" sz="quarter" idx="12"/>
          </p:nvPr>
        </p:nvSpPr>
        <p:spPr/>
        <p:txBody>
          <a:bodyPr/>
          <a:lstStyle/>
          <a:p>
            <a:r>
              <a:rPr lang="fr-FR" smtClean="0"/>
              <a:t>Université de Bouira  2013/2014</a:t>
            </a:r>
            <a:endParaRPr lang="fr-BE"/>
          </a:p>
        </p:txBody>
      </p:sp>
      <p:sp>
        <p:nvSpPr>
          <p:cNvPr id="17" name="Slide Number Placeholder 14"/>
          <p:cNvSpPr>
            <a:spLocks noGrp="1"/>
          </p:cNvSpPr>
          <p:nvPr>
            <p:ph type="sldNum" sz="quarter" idx="11"/>
          </p:nvPr>
        </p:nvSpPr>
        <p:spPr>
          <a:xfrm>
            <a:off x="8126016" y="0"/>
            <a:ext cx="1017984" cy="404664"/>
          </a:xfrm>
          <a:prstGeom prst="rect">
            <a:avLst/>
          </a:prstGeom>
        </p:spPr>
        <p:txBody>
          <a:bodyPr/>
          <a:lstStyle/>
          <a:p>
            <a:fld id="{CF4668DC-857F-487D-BFFA-8C0CA5037977}" type="slidenum">
              <a:rPr lang="fr-BE" smtClean="0"/>
              <a:pPr/>
              <a:t>‹N°›</a:t>
            </a:fld>
            <a:endParaRPr lang="fr-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6" name="Title 5"/>
          <p:cNvSpPr>
            <a:spLocks noGrp="1"/>
          </p:cNvSpPr>
          <p:nvPr>
            <p:ph type="title"/>
          </p:nvPr>
        </p:nvSpPr>
        <p:spPr>
          <a:xfrm>
            <a:off x="0" y="0"/>
            <a:ext cx="7543800" cy="914400"/>
          </a:xfrm>
        </p:spPr>
        <p:txBody>
          <a:bodyPr/>
          <a:lstStyle>
            <a:lvl1pPr>
              <a:defRPr>
                <a:solidFill>
                  <a:srgbClr val="FFC000"/>
                </a:solidFill>
                <a:effectLst/>
              </a:defRPr>
            </a:lvl1pPr>
          </a:lstStyle>
          <a:p>
            <a:r>
              <a:rPr lang="fr-FR" smtClean="0"/>
              <a:t>Cliquez pour modifier le style du titre</a:t>
            </a:r>
            <a:endParaRPr lang="en-US" dirty="0"/>
          </a:p>
        </p:txBody>
      </p:sp>
      <p:sp>
        <p:nvSpPr>
          <p:cNvPr id="7" name="Date Placeholder 6"/>
          <p:cNvSpPr>
            <a:spLocks noGrp="1"/>
          </p:cNvSpPr>
          <p:nvPr>
            <p:ph type="dt" sz="half" idx="10"/>
          </p:nvPr>
        </p:nvSpPr>
        <p:spPr/>
        <p:txBody>
          <a:bodyPr/>
          <a:lstStyle/>
          <a:p>
            <a:fld id="{A2DCD5C0-08C8-43B6-9367-75273D7FE4B0}" type="datetime1">
              <a:rPr lang="fr-FR" smtClean="0"/>
              <a:pPr/>
              <a:t>13/09/2014</a:t>
            </a:fld>
            <a:endParaRPr lang="fr-BE"/>
          </a:p>
        </p:txBody>
      </p:sp>
      <p:sp>
        <p:nvSpPr>
          <p:cNvPr id="9" name="Footer Placeholder 8"/>
          <p:cNvSpPr>
            <a:spLocks noGrp="1"/>
          </p:cNvSpPr>
          <p:nvPr>
            <p:ph type="ftr" sz="quarter" idx="12"/>
          </p:nvPr>
        </p:nvSpPr>
        <p:spPr/>
        <p:txBody>
          <a:bodyPr/>
          <a:lstStyle/>
          <a:p>
            <a:r>
              <a:rPr lang="fr-FR" smtClean="0"/>
              <a:t>Université de Bouira  2013/2014</a:t>
            </a:r>
            <a:endParaRPr lang="fr-BE"/>
          </a:p>
        </p:txBody>
      </p:sp>
      <p:sp>
        <p:nvSpPr>
          <p:cNvPr id="10" name="Slide Number Placeholder 14"/>
          <p:cNvSpPr>
            <a:spLocks noGrp="1"/>
          </p:cNvSpPr>
          <p:nvPr>
            <p:ph type="sldNum" sz="quarter" idx="11"/>
          </p:nvPr>
        </p:nvSpPr>
        <p:spPr>
          <a:xfrm>
            <a:off x="8126016" y="0"/>
            <a:ext cx="1017984" cy="404664"/>
          </a:xfrm>
          <a:prstGeom prst="rect">
            <a:avLst/>
          </a:prstGeom>
        </p:spPr>
        <p:txBody>
          <a:bodyPr/>
          <a:lstStyle/>
          <a:p>
            <a:fld id="{CF4668DC-857F-487D-BFFA-8C0CA5037977}" type="slidenum">
              <a:rPr lang="fr-BE" smtClean="0"/>
              <a:pPr/>
              <a:t>‹N°›</a:t>
            </a:fld>
            <a:endParaRPr lang="fr-B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4266D1D-6157-4CC8-96AF-E303AF934784}" type="datetime1">
              <a:rPr lang="fr-FR" smtClean="0"/>
              <a:pPr/>
              <a:t>13/09/2014</a:t>
            </a:fld>
            <a:endParaRPr lang="fr-BE"/>
          </a:p>
        </p:txBody>
      </p:sp>
      <p:sp>
        <p:nvSpPr>
          <p:cNvPr id="7" name="Footer Placeholder 6"/>
          <p:cNvSpPr>
            <a:spLocks noGrp="1"/>
          </p:cNvSpPr>
          <p:nvPr>
            <p:ph type="ftr" sz="quarter" idx="12"/>
          </p:nvPr>
        </p:nvSpPr>
        <p:spPr/>
        <p:txBody>
          <a:bodyPr/>
          <a:lstStyle/>
          <a:p>
            <a:r>
              <a:rPr lang="fr-FR" smtClean="0"/>
              <a:t>Université de Bouira  2013/2014</a:t>
            </a:r>
            <a:endParaRPr lang="fr-BE"/>
          </a:p>
        </p:txBody>
      </p:sp>
      <p:sp>
        <p:nvSpPr>
          <p:cNvPr id="8" name="Slide Number Placeholder 14"/>
          <p:cNvSpPr>
            <a:spLocks noGrp="1"/>
          </p:cNvSpPr>
          <p:nvPr>
            <p:ph type="sldNum" sz="quarter" idx="11"/>
          </p:nvPr>
        </p:nvSpPr>
        <p:spPr>
          <a:xfrm>
            <a:off x="8126016" y="0"/>
            <a:ext cx="1017984" cy="404664"/>
          </a:xfrm>
          <a:prstGeom prst="rect">
            <a:avLst/>
          </a:prstGeom>
        </p:spPr>
        <p:txBody>
          <a:bodyPr/>
          <a:lstStyle/>
          <a:p>
            <a:fld id="{CF4668DC-857F-487D-BFFA-8C0CA5037977}" type="slidenum">
              <a:rPr lang="fr-BE" smtClean="0"/>
              <a:pPr/>
              <a:t>‹N°›</a:t>
            </a:fld>
            <a:endParaRPr lang="fr-B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9" name="TextBox 8"/>
          <p:cNvSpPr txBox="1"/>
          <p:nvPr/>
        </p:nvSpPr>
        <p:spPr>
          <a:xfrm>
            <a:off x="5076056" y="2132856"/>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611560" y="1124744"/>
            <a:ext cx="4343400" cy="3429000"/>
          </a:xfrm>
        </p:spPr>
        <p:txBody>
          <a:bodyPr anchor="ctr"/>
          <a:lstStyle>
            <a:lvl1pPr>
              <a:defRPr sz="2400">
                <a:effectLst/>
              </a:defRPr>
            </a:lvl1pPr>
            <a:lvl2pPr>
              <a:defRPr sz="2200">
                <a:effectLst/>
              </a:defRPr>
            </a:lvl2pPr>
            <a:lvl3pPr>
              <a:defRPr sz="2000">
                <a:effectLst/>
              </a:defRPr>
            </a:lvl3pPr>
            <a:lvl4pPr>
              <a:defRPr sz="1800">
                <a:effectLst/>
              </a:defRPr>
            </a:lvl4pPr>
            <a:lvl5pPr>
              <a:defRPr sz="1800">
                <a:effectLst/>
              </a:defRPr>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652120" y="1124744"/>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15" name="Date Placeholder 14"/>
          <p:cNvSpPr>
            <a:spLocks noGrp="1"/>
          </p:cNvSpPr>
          <p:nvPr>
            <p:ph type="dt" sz="half" idx="10"/>
          </p:nvPr>
        </p:nvSpPr>
        <p:spPr/>
        <p:txBody>
          <a:bodyPr/>
          <a:lstStyle/>
          <a:p>
            <a:fld id="{F39AC9B7-92A7-44A4-BDD3-B0D1AC71754D}" type="datetime1">
              <a:rPr lang="fr-FR" smtClean="0"/>
              <a:pPr/>
              <a:t>13/09/2014</a:t>
            </a:fld>
            <a:endParaRPr lang="fr-BE"/>
          </a:p>
        </p:txBody>
      </p:sp>
      <p:sp>
        <p:nvSpPr>
          <p:cNvPr id="17" name="Footer Placeholder 16"/>
          <p:cNvSpPr>
            <a:spLocks noGrp="1"/>
          </p:cNvSpPr>
          <p:nvPr>
            <p:ph type="ftr" sz="quarter" idx="12"/>
          </p:nvPr>
        </p:nvSpPr>
        <p:spPr/>
        <p:txBody>
          <a:bodyPr/>
          <a:lstStyle/>
          <a:p>
            <a:r>
              <a:rPr lang="fr-FR" smtClean="0"/>
              <a:t>Université de Bouira  2013/2014</a:t>
            </a:r>
            <a:endParaRPr lang="fr-BE"/>
          </a:p>
        </p:txBody>
      </p:sp>
      <p:sp>
        <p:nvSpPr>
          <p:cNvPr id="18" name="Title 17"/>
          <p:cNvSpPr>
            <a:spLocks noGrp="1"/>
          </p:cNvSpPr>
          <p:nvPr>
            <p:ph type="title"/>
          </p:nvPr>
        </p:nvSpPr>
        <p:spPr>
          <a:xfrm>
            <a:off x="0" y="66328"/>
            <a:ext cx="7543800" cy="914400"/>
          </a:xfrm>
        </p:spPr>
        <p:txBody>
          <a:bodyPr/>
          <a:lstStyle>
            <a:lvl1pPr>
              <a:defRPr>
                <a:solidFill>
                  <a:srgbClr val="FFC000"/>
                </a:solidFill>
                <a:effectLst/>
              </a:defRPr>
            </a:lvl1pPr>
          </a:lstStyle>
          <a:p>
            <a:r>
              <a:rPr lang="fr-FR" smtClean="0"/>
              <a:t>Cliquez pour modifier le style du titre</a:t>
            </a:r>
            <a:endParaRPr lang="en-US" dirty="0"/>
          </a:p>
        </p:txBody>
      </p:sp>
      <p:sp>
        <p:nvSpPr>
          <p:cNvPr id="10" name="Slide Number Placeholder 14"/>
          <p:cNvSpPr>
            <a:spLocks noGrp="1"/>
          </p:cNvSpPr>
          <p:nvPr>
            <p:ph type="sldNum" sz="quarter" idx="11"/>
          </p:nvPr>
        </p:nvSpPr>
        <p:spPr>
          <a:xfrm>
            <a:off x="8126016" y="0"/>
            <a:ext cx="1017984" cy="404664"/>
          </a:xfrm>
          <a:prstGeom prst="rect">
            <a:avLst/>
          </a:prstGeom>
        </p:spPr>
        <p:txBody>
          <a:bodyPr/>
          <a:lstStyle/>
          <a:p>
            <a:fld id="{CF4668DC-857F-487D-BFFA-8C0CA5037977}" type="slidenum">
              <a:rPr lang="fr-BE" smtClean="0"/>
              <a:pPr/>
              <a:t>‹N°›</a:t>
            </a:fld>
            <a:endParaRPr lang="fr-B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Image avec légende">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187624" y="1196752"/>
            <a:ext cx="6705600" cy="2546985"/>
          </a:xfrm>
          <a:effectLst>
            <a:outerShdw blurRad="152400" dist="317500" dir="5400000" sx="90000" sy="-19000" rotWithShape="0">
              <a:prstClr val="black">
                <a:alpha val="15000"/>
              </a:prstClr>
            </a:outerShdw>
          </a:effectLst>
        </p:spPr>
        <p:txBody>
          <a:bodyPr/>
          <a:lstStyle>
            <a:lvl1pPr marL="0" indent="0">
              <a:buNone/>
              <a:defRPr sz="3200">
                <a:effectLs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a:p>
        </p:txBody>
      </p:sp>
      <p:sp>
        <p:nvSpPr>
          <p:cNvPr id="4" name="Text Placeholder 3"/>
          <p:cNvSpPr>
            <a:spLocks noGrp="1"/>
          </p:cNvSpPr>
          <p:nvPr>
            <p:ph type="body" sz="half" idx="2"/>
          </p:nvPr>
        </p:nvSpPr>
        <p:spPr>
          <a:xfrm>
            <a:off x="2743200" y="3942449"/>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9" name="TextBox 8"/>
          <p:cNvSpPr txBox="1"/>
          <p:nvPr/>
        </p:nvSpPr>
        <p:spPr>
          <a:xfrm>
            <a:off x="2435352" y="3820866"/>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3" name="Date Placeholder 12"/>
          <p:cNvSpPr>
            <a:spLocks noGrp="1"/>
          </p:cNvSpPr>
          <p:nvPr>
            <p:ph type="dt" sz="half" idx="10"/>
          </p:nvPr>
        </p:nvSpPr>
        <p:spPr/>
        <p:txBody>
          <a:bodyPr/>
          <a:lstStyle/>
          <a:p>
            <a:fld id="{993EDFBE-9843-4C84-B9A1-FC573092FF44}" type="datetime1">
              <a:rPr lang="fr-FR" smtClean="0"/>
              <a:pPr/>
              <a:t>13/09/2014</a:t>
            </a:fld>
            <a:endParaRPr lang="fr-BE"/>
          </a:p>
        </p:txBody>
      </p:sp>
      <p:sp>
        <p:nvSpPr>
          <p:cNvPr id="14" name="Slide Number Placeholder 13"/>
          <p:cNvSpPr>
            <a:spLocks noGrp="1"/>
          </p:cNvSpPr>
          <p:nvPr>
            <p:ph type="sldNum" sz="quarter" idx="11"/>
          </p:nvPr>
        </p:nvSpPr>
        <p:spPr>
          <a:xfrm>
            <a:off x="822960" y="5842000"/>
            <a:ext cx="2133600" cy="304800"/>
          </a:xfrm>
          <a:prstGeom prst="rect">
            <a:avLst/>
          </a:prstGeom>
        </p:spPr>
        <p:txBody>
          <a:bodyPr/>
          <a:lstStyle/>
          <a:p>
            <a:fld id="{CF4668DC-857F-487D-BFFA-8C0CA5037977}" type="slidenum">
              <a:rPr lang="fr-BE" smtClean="0"/>
              <a:pPr/>
              <a:t>‹N°›</a:t>
            </a:fld>
            <a:endParaRPr lang="fr-BE"/>
          </a:p>
        </p:txBody>
      </p:sp>
      <p:sp>
        <p:nvSpPr>
          <p:cNvPr id="15" name="Footer Placeholder 14"/>
          <p:cNvSpPr>
            <a:spLocks noGrp="1"/>
          </p:cNvSpPr>
          <p:nvPr>
            <p:ph type="ftr" sz="quarter" idx="12"/>
          </p:nvPr>
        </p:nvSpPr>
        <p:spPr/>
        <p:txBody>
          <a:bodyPr/>
          <a:lstStyle/>
          <a:p>
            <a:r>
              <a:rPr lang="fr-FR" smtClean="0"/>
              <a:t>Université de Bouira  2013/2014</a:t>
            </a:r>
            <a:endParaRPr lang="fr-BE"/>
          </a:p>
        </p:txBody>
      </p:sp>
      <p:sp>
        <p:nvSpPr>
          <p:cNvPr id="10" name="Title 17"/>
          <p:cNvSpPr>
            <a:spLocks noGrp="1"/>
          </p:cNvSpPr>
          <p:nvPr>
            <p:ph type="title"/>
          </p:nvPr>
        </p:nvSpPr>
        <p:spPr>
          <a:xfrm>
            <a:off x="0" y="0"/>
            <a:ext cx="7543800" cy="914400"/>
          </a:xfrm>
        </p:spPr>
        <p:txBody>
          <a:bodyPr/>
          <a:lstStyle>
            <a:lvl1pPr>
              <a:defRPr>
                <a:solidFill>
                  <a:srgbClr val="FFC000"/>
                </a:solidFill>
                <a:effectLst/>
              </a:defRPr>
            </a:lvl1pPr>
          </a:lstStyle>
          <a:p>
            <a:r>
              <a:rPr lang="fr-FR" smtClean="0"/>
              <a:t>Cliquez pour modifier le style du titre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re et texte vertical">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2195736" y="1844824"/>
            <a:ext cx="5791200" cy="3505199"/>
          </a:xfrm>
        </p:spPr>
        <p:txBody>
          <a:bodyPr vert="eaVert" anchor="t"/>
          <a:lstStyle>
            <a:lvl1pPr>
              <a:defRPr>
                <a:effectLst/>
              </a:defRPr>
            </a:lvl1pPr>
            <a:lvl2pPr>
              <a:defRPr>
                <a:effectLst/>
              </a:defRPr>
            </a:lvl2pPr>
            <a:lvl3pPr>
              <a:defRPr>
                <a:effectLst/>
              </a:defRPr>
            </a:lvl3pPr>
            <a:lvl4pPr>
              <a:defRPr>
                <a:effectLst/>
              </a:defRPr>
            </a:lvl4pPr>
            <a:lvl5pPr>
              <a:defRPr>
                <a:effectLst/>
              </a:defRPr>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706D28D9-0242-4A8F-BCB1-363BF343D9CB}" type="datetime1">
              <a:rPr lang="fr-FR" smtClean="0"/>
              <a:pPr/>
              <a:t>13/09/2014</a:t>
            </a:fld>
            <a:endParaRPr lang="fr-BE"/>
          </a:p>
        </p:txBody>
      </p:sp>
      <p:sp>
        <p:nvSpPr>
          <p:cNvPr id="5" name="Footer Placeholder 4"/>
          <p:cNvSpPr>
            <a:spLocks noGrp="1"/>
          </p:cNvSpPr>
          <p:nvPr>
            <p:ph type="ftr" sz="quarter" idx="11"/>
          </p:nvPr>
        </p:nvSpPr>
        <p:spPr/>
        <p:txBody>
          <a:bodyPr/>
          <a:lstStyle/>
          <a:p>
            <a:r>
              <a:rPr lang="fr-FR" smtClean="0"/>
              <a:t>Université de Bouira  2013/2014</a:t>
            </a:r>
            <a:endParaRPr lang="fr-BE"/>
          </a:p>
        </p:txBody>
      </p:sp>
      <p:sp>
        <p:nvSpPr>
          <p:cNvPr id="7" name="Title 17"/>
          <p:cNvSpPr>
            <a:spLocks noGrp="1"/>
          </p:cNvSpPr>
          <p:nvPr>
            <p:ph type="title"/>
          </p:nvPr>
        </p:nvSpPr>
        <p:spPr>
          <a:xfrm>
            <a:off x="0" y="0"/>
            <a:ext cx="7543800" cy="914400"/>
          </a:xfrm>
        </p:spPr>
        <p:txBody>
          <a:bodyPr/>
          <a:lstStyle>
            <a:lvl1pPr>
              <a:defRPr>
                <a:solidFill>
                  <a:srgbClr val="FFC000"/>
                </a:solidFill>
                <a:effectLst/>
              </a:defRPr>
            </a:lvl1pPr>
          </a:lstStyle>
          <a:p>
            <a:r>
              <a:rPr lang="fr-FR" smtClean="0"/>
              <a:t>Cliquez pour modifier le style du titre</a:t>
            </a:r>
            <a:endParaRPr lang="en-US" dirty="0"/>
          </a:p>
        </p:txBody>
      </p:sp>
      <p:sp>
        <p:nvSpPr>
          <p:cNvPr id="8" name="Slide Number Placeholder 14"/>
          <p:cNvSpPr>
            <a:spLocks noGrp="1"/>
          </p:cNvSpPr>
          <p:nvPr>
            <p:ph type="sldNum" sz="quarter" idx="12"/>
          </p:nvPr>
        </p:nvSpPr>
        <p:spPr>
          <a:xfrm>
            <a:off x="8521552" y="0"/>
            <a:ext cx="622448" cy="404664"/>
          </a:xfrm>
        </p:spPr>
        <p:txBody>
          <a:bodyPr/>
          <a:lstStyle/>
          <a:p>
            <a:fld id="{CF4668DC-857F-487D-BFFA-8C0CA5037977}" type="slidenum">
              <a:rPr lang="fr-BE" smtClean="0"/>
              <a:pPr/>
              <a:t>‹N°›</a:t>
            </a:fld>
            <a:endParaRPr lang="fr-BE"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re vertical et texte">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2895600" y="685801"/>
            <a:ext cx="5029200" cy="4572000"/>
          </a:xfrm>
        </p:spPr>
        <p:txBody>
          <a:bodyPr vert="eaVert" anchor="t"/>
          <a:lstStyle>
            <a:lvl1pPr>
              <a:defRPr>
                <a:effectLst/>
              </a:defRPr>
            </a:lvl1pPr>
            <a:lvl2pPr>
              <a:defRPr>
                <a:effectLst/>
              </a:defRPr>
            </a:lvl2pPr>
            <a:lvl3pPr>
              <a:defRPr>
                <a:effectLst/>
              </a:defRPr>
            </a:lvl3pPr>
            <a:lvl4pPr>
              <a:defRPr>
                <a:effectLst/>
              </a:defRPr>
            </a:lvl4pPr>
            <a:lvl5pPr>
              <a:defRPr>
                <a:effectLst/>
              </a:defRPr>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95D5FBD-B34C-4E4E-9758-E032D64E96FE}" type="datetime1">
              <a:rPr lang="fr-FR" smtClean="0"/>
              <a:pPr/>
              <a:t>13/09/2014</a:t>
            </a:fld>
            <a:endParaRPr lang="fr-BE"/>
          </a:p>
        </p:txBody>
      </p:sp>
      <p:sp>
        <p:nvSpPr>
          <p:cNvPr id="5" name="Footer Placeholder 4"/>
          <p:cNvSpPr>
            <a:spLocks noGrp="1"/>
          </p:cNvSpPr>
          <p:nvPr>
            <p:ph type="ftr" sz="quarter" idx="11"/>
          </p:nvPr>
        </p:nvSpPr>
        <p:spPr/>
        <p:txBody>
          <a:bodyPr/>
          <a:lstStyle/>
          <a:p>
            <a:r>
              <a:rPr lang="fr-FR" smtClean="0"/>
              <a:t>Université de Bouira  2013/2014</a:t>
            </a:r>
            <a:endParaRPr lang="fr-BE"/>
          </a:p>
        </p:txBody>
      </p:sp>
      <p:sp>
        <p:nvSpPr>
          <p:cNvPr id="6" name="Slide Number Placeholder 5"/>
          <p:cNvSpPr>
            <a:spLocks noGrp="1"/>
          </p:cNvSpPr>
          <p:nvPr>
            <p:ph type="sldNum" sz="quarter" idx="12"/>
          </p:nvPr>
        </p:nvSpPr>
        <p:spPr>
          <a:xfrm>
            <a:off x="822960" y="5842000"/>
            <a:ext cx="2133600" cy="304800"/>
          </a:xfrm>
          <a:prstGeom prst="rect">
            <a:avLst/>
          </a:prstGeom>
        </p:spPr>
        <p:txBody>
          <a:bodyPr/>
          <a:lstStyle/>
          <a:p>
            <a:fld id="{CF4668DC-857F-487D-BFFA-8C0CA5037977}" type="slidenum">
              <a:rPr lang="fr-BE" smtClean="0"/>
              <a:pPr/>
              <a:t>‹N°›</a:t>
            </a:fld>
            <a:endParaRPr lang="fr-BE"/>
          </a:p>
        </p:txBody>
      </p:sp>
      <p:sp>
        <p:nvSpPr>
          <p:cNvPr id="7" name="Title 17"/>
          <p:cNvSpPr txBox="1">
            <a:spLocks/>
          </p:cNvSpPr>
          <p:nvPr userDrawn="1"/>
        </p:nvSpPr>
        <p:spPr>
          <a:xfrm>
            <a:off x="0" y="0"/>
            <a:ext cx="7543800" cy="914400"/>
          </a:xfrm>
          <a:prstGeom prst="rect">
            <a:avLst/>
          </a:prstGeom>
        </p:spPr>
        <p:txBody>
          <a:bodyPr vert="horz" lIns="91440" tIns="45720" rIns="91440" bIns="45720" rtlCol="0" anchor="b">
            <a:noAutofit/>
          </a:bodyPr>
          <a:lstStyle>
            <a:lvl1pPr>
              <a:defRPr>
                <a:solidFill>
                  <a:srgbClr val="FFC000"/>
                </a:solidFil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4900" b="0" i="0" u="none" strike="noStrike" kern="1200" cap="none" spc="0" normalizeH="0" baseline="0" noProof="0" dirty="0" smtClean="0">
                <a:ln>
                  <a:noFill/>
                </a:ln>
                <a:solidFill>
                  <a:srgbClr val="FFC000"/>
                </a:solidFill>
                <a:effectLst/>
                <a:uLnTx/>
                <a:uFillTx/>
                <a:latin typeface="+mj-lt"/>
                <a:ea typeface="+mj-ea"/>
                <a:cs typeface="+mj-cs"/>
              </a:rPr>
              <a:t>Modifiez le style du titre</a:t>
            </a:r>
            <a:endParaRPr kumimoji="0" lang="en-US" sz="4900" b="0" i="0" u="none" strike="noStrike" kern="1200" cap="none" spc="0" normalizeH="0" baseline="0" noProof="0" dirty="0">
              <a:ln>
                <a:noFill/>
              </a:ln>
              <a:solidFill>
                <a:srgbClr val="FFC000"/>
              </a:solidFill>
              <a:effectLst/>
              <a:uLnTx/>
              <a:uFillTx/>
              <a:latin typeface="+mj-lt"/>
              <a:ea typeface="+mj-ea"/>
              <a:cs typeface="+mj-cs"/>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re et graphique ou organigramme hiérarchique">
    <p:spTree>
      <p:nvGrpSpPr>
        <p:cNvPr id="1" name=""/>
        <p:cNvGrpSpPr/>
        <p:nvPr/>
      </p:nvGrpSpPr>
      <p:grpSpPr>
        <a:xfrm>
          <a:off x="0" y="0"/>
          <a:ext cx="0" cy="0"/>
          <a:chOff x="0" y="0"/>
          <a:chExt cx="0" cy="0"/>
        </a:xfrm>
      </p:grpSpPr>
      <p:sp>
        <p:nvSpPr>
          <p:cNvPr id="2" name="Titre 1"/>
          <p:cNvSpPr>
            <a:spLocks noGrp="1"/>
          </p:cNvSpPr>
          <p:nvPr>
            <p:ph type="title"/>
          </p:nvPr>
        </p:nvSpPr>
        <p:spPr>
          <a:xfrm>
            <a:off x="457200" y="128588"/>
            <a:ext cx="8224838" cy="1430337"/>
          </a:xfrm>
        </p:spPr>
        <p:txBody>
          <a:bodyPr/>
          <a:lstStyle>
            <a:lvl1pPr>
              <a:defRPr>
                <a:effectLst/>
              </a:defRPr>
            </a:lvl1pPr>
          </a:lstStyle>
          <a:p>
            <a:r>
              <a:rPr lang="fr-FR" smtClean="0"/>
              <a:t>Cliquez pour modifier le style du titre</a:t>
            </a:r>
            <a:endParaRPr lang="fr-FR"/>
          </a:p>
        </p:txBody>
      </p:sp>
      <p:sp>
        <p:nvSpPr>
          <p:cNvPr id="3" name="Espace réservé du graphique SmartArt 2"/>
          <p:cNvSpPr>
            <a:spLocks noGrp="1"/>
          </p:cNvSpPr>
          <p:nvPr>
            <p:ph type="dgm" idx="1"/>
          </p:nvPr>
        </p:nvSpPr>
        <p:spPr>
          <a:xfrm>
            <a:off x="457200" y="1600200"/>
            <a:ext cx="8224838" cy="4521200"/>
          </a:xfrm>
        </p:spPr>
        <p:txBody>
          <a:bodyPr/>
          <a:lstStyle>
            <a:lvl1pPr>
              <a:defRPr>
                <a:effectLst/>
              </a:defRPr>
            </a:lvl1pPr>
          </a:lstStyle>
          <a:p>
            <a:r>
              <a:rPr lang="fr-FR" smtClean="0"/>
              <a:t>Cliquez sur l'icône pour ajouter un graphique SmartArt</a:t>
            </a:r>
            <a:endParaRPr lang="fr-FR"/>
          </a:p>
        </p:txBody>
      </p:sp>
      <p:sp>
        <p:nvSpPr>
          <p:cNvPr id="4" name="Espace réservé du numéro de diapositive 3"/>
          <p:cNvSpPr>
            <a:spLocks noGrp="1"/>
          </p:cNvSpPr>
          <p:nvPr>
            <p:ph type="sldNum" idx="10"/>
          </p:nvPr>
        </p:nvSpPr>
        <p:spPr>
          <a:xfrm>
            <a:off x="6553200" y="6245225"/>
            <a:ext cx="2128838" cy="471488"/>
          </a:xfrm>
        </p:spPr>
        <p:txBody>
          <a:bodyPr/>
          <a:lstStyle>
            <a:lvl1pPr>
              <a:defRPr smtClean="0"/>
            </a:lvl1pPr>
          </a:lstStyle>
          <a:p>
            <a:pPr>
              <a:defRPr/>
            </a:pPr>
            <a:fld id="{8403EA7A-D5FD-4AA6-A431-1AE6576F40BE}" type="slidenum">
              <a:rPr lang="en-GB"/>
              <a:pPr>
                <a:defRPr/>
              </a:pPr>
              <a:t>‹N°›</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fr-FR" smtClean="0"/>
              <a:t>Modifiez le style du titre</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0709E353-D5EE-4A2F-B30A-B77E37F2093B}" type="datetime1">
              <a:rPr lang="fr-FR" smtClean="0"/>
              <a:pPr/>
              <a:t>13/09/2014</a:t>
            </a:fld>
            <a:endParaRPr lang="fr-BE"/>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r>
              <a:rPr lang="fr-FR" smtClean="0"/>
              <a:t>Université de Bouira  2013/2014</a:t>
            </a:r>
            <a:endParaRPr lang="fr-BE"/>
          </a:p>
        </p:txBody>
      </p:sp>
      <p:sp>
        <p:nvSpPr>
          <p:cNvPr id="11" name="Slide Number Placeholder 14"/>
          <p:cNvSpPr>
            <a:spLocks noGrp="1"/>
          </p:cNvSpPr>
          <p:nvPr>
            <p:ph type="sldNum" sz="quarter" idx="4"/>
          </p:nvPr>
        </p:nvSpPr>
        <p:spPr>
          <a:xfrm>
            <a:off x="8521552" y="0"/>
            <a:ext cx="622448" cy="404664"/>
          </a:xfrm>
          <a:prstGeom prst="rect">
            <a:avLst/>
          </a:prstGeom>
        </p:spPr>
        <p:txBody>
          <a:bodyPr/>
          <a:lstStyle/>
          <a:p>
            <a:fld id="{CF4668DC-857F-487D-BFFA-8C0CA5037977}" type="slidenum">
              <a:rPr lang="fr-BE" smtClean="0"/>
              <a:pPr/>
              <a:t>‹N°›</a:t>
            </a:fld>
            <a:endParaRPr lang="fr-BE" dirty="0"/>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hf hdr="0" ftr="0" dt="0"/>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gif"/><Relationship Id="rId1" Type="http://schemas.openxmlformats.org/officeDocument/2006/relationships/slideLayout" Target="../slideLayouts/slideLayout2.xml"/><Relationship Id="rId5" Type="http://schemas.openxmlformats.org/officeDocument/2006/relationships/image" Target="../media/image49.jpeg"/><Relationship Id="rId4" Type="http://schemas.openxmlformats.org/officeDocument/2006/relationships/image" Target="../media/image48.jpeg"/></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7" Type="http://schemas.openxmlformats.org/officeDocument/2006/relationships/image" Target="../media/image55.jpeg"/><Relationship Id="rId2" Type="http://schemas.openxmlformats.org/officeDocument/2006/relationships/image" Target="../media/image50.jpeg"/><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0.gi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1.gif"/><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2.xml"/><Relationship Id="rId4" Type="http://schemas.openxmlformats.org/officeDocument/2006/relationships/image" Target="../media/image65.jpeg"/></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vmlDrawing" Target="../drawings/vmlDrawing1.v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4.xml"/><Relationship Id="rId4" Type="http://schemas.openxmlformats.org/officeDocument/2006/relationships/image" Target="../media/image73.png"/></Relationships>
</file>

<file path=ppt/slides/_rels/slide9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2.xml"/><Relationship Id="rId4" Type="http://schemas.openxmlformats.org/officeDocument/2006/relationships/image" Target="../media/image91.jpeg"/></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gif"/><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2.xml"/><Relationship Id="rId6" Type="http://schemas.openxmlformats.org/officeDocument/2006/relationships/image" Target="../media/image124.jpeg"/><Relationship Id="rId5" Type="http://schemas.openxmlformats.org/officeDocument/2006/relationships/image" Target="../media/image123.jpeg"/><Relationship Id="rId4" Type="http://schemas.openxmlformats.org/officeDocument/2006/relationships/image" Target="../media/image122.jpeg"/></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2.xml"/><Relationship Id="rId5" Type="http://schemas.openxmlformats.org/officeDocument/2006/relationships/image" Target="../media/image129.jpeg"/><Relationship Id="rId4" Type="http://schemas.openxmlformats.org/officeDocument/2006/relationships/image" Target="../media/image128.jpeg"/></Relationships>
</file>

<file path=ppt/slides/_rels/slide156.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2.xml"/><Relationship Id="rId4" Type="http://schemas.openxmlformats.org/officeDocument/2006/relationships/image" Target="../media/image132.jpeg"/></Relationships>
</file>

<file path=ppt/slides/_rels/slide157.xml.rels><?xml version="1.0" encoding="UTF-8" standalone="yes"?>
<Relationships xmlns="http://schemas.openxmlformats.org/package/2006/relationships"><Relationship Id="rId3" Type="http://schemas.openxmlformats.org/officeDocument/2006/relationships/image" Target="../media/image134.gif"/><Relationship Id="rId2" Type="http://schemas.openxmlformats.org/officeDocument/2006/relationships/image" Target="../media/image133.gif"/><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png"/><Relationship Id="rId1" Type="http://schemas.openxmlformats.org/officeDocument/2006/relationships/slideLayout" Target="../slideLayouts/slideLayout2.xml"/><Relationship Id="rId4" Type="http://schemas.openxmlformats.org/officeDocument/2006/relationships/image" Target="../media/image138.png"/></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9.png"/><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image" Target="../media/image142.png"/><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3.jpeg"/><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988840"/>
            <a:ext cx="8568952" cy="249299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400" b="1" dirty="0" smtClean="0">
                <a:ln w="11430"/>
                <a:solidFill>
                  <a:srgbClr val="00FF00"/>
                </a:solidFill>
                <a:effectLst>
                  <a:outerShdw blurRad="50800" dist="39000" dir="5460000" algn="tl">
                    <a:srgbClr val="000000">
                      <a:alpha val="38000"/>
                    </a:srgbClr>
                  </a:outerShdw>
                </a:effectLst>
              </a:rPr>
              <a:t>Electronique des composants</a:t>
            </a:r>
          </a:p>
          <a:p>
            <a:pPr algn="ctr"/>
            <a:r>
              <a:rPr lang="fr-FR" sz="4400" b="1" dirty="0" smtClean="0">
                <a:ln w="11430"/>
                <a:solidFill>
                  <a:srgbClr val="00FF00"/>
                </a:solidFill>
                <a:effectLst>
                  <a:outerShdw blurRad="50800" dist="39000" dir="5460000" algn="tl">
                    <a:srgbClr val="000000">
                      <a:alpha val="38000"/>
                    </a:srgbClr>
                  </a:outerShdw>
                </a:effectLst>
              </a:rPr>
              <a:t>e</a:t>
            </a:r>
            <a:r>
              <a:rPr lang="fr-FR" sz="4400" b="1" cap="none" spc="0" dirty="0" smtClean="0">
                <a:ln w="11430"/>
                <a:solidFill>
                  <a:srgbClr val="00FF00"/>
                </a:solidFill>
                <a:effectLst>
                  <a:outerShdw blurRad="50800" dist="39000" dir="5460000" algn="tl">
                    <a:srgbClr val="000000">
                      <a:alpha val="38000"/>
                    </a:srgbClr>
                  </a:outerShdw>
                </a:effectLst>
              </a:rPr>
              <a:t>t systèmes</a:t>
            </a:r>
          </a:p>
          <a:p>
            <a:pPr algn="ctr"/>
            <a:endParaRPr lang="fr-FR" sz="4400" b="1" dirty="0" smtClean="0">
              <a:ln w="11430"/>
              <a:solidFill>
                <a:srgbClr val="00FF00"/>
              </a:solidFill>
              <a:effectLst>
                <a:outerShdw blurRad="50800" dist="39000" dir="5460000" algn="tl">
                  <a:srgbClr val="000000">
                    <a:alpha val="38000"/>
                  </a:srgbClr>
                </a:outerShdw>
              </a:effectLst>
            </a:endParaRPr>
          </a:p>
          <a:p>
            <a:pPr algn="ctr"/>
            <a:r>
              <a:rPr lang="fr-FR" sz="2400" b="1" cap="none" spc="0" dirty="0" smtClean="0">
                <a:ln w="11430"/>
                <a:solidFill>
                  <a:srgbClr val="FFFF00"/>
                </a:solidFill>
              </a:rPr>
              <a:t>Composants d’un ordinateurs</a:t>
            </a:r>
          </a:p>
        </p:txBody>
      </p:sp>
      <p:sp>
        <p:nvSpPr>
          <p:cNvPr id="2" name="ZoneTexte 1"/>
          <p:cNvSpPr txBox="1"/>
          <p:nvPr/>
        </p:nvSpPr>
        <p:spPr>
          <a:xfrm>
            <a:off x="251520" y="476672"/>
            <a:ext cx="3672408" cy="369332"/>
          </a:xfrm>
          <a:prstGeom prst="rect">
            <a:avLst/>
          </a:prstGeom>
          <a:noFill/>
        </p:spPr>
        <p:txBody>
          <a:bodyPr wrap="square" rtlCol="0">
            <a:spAutoFit/>
          </a:bodyPr>
          <a:lstStyle/>
          <a:p>
            <a:r>
              <a:rPr lang="fr-FR" dirty="0" smtClean="0"/>
              <a:t>2013/2014</a:t>
            </a:r>
            <a:endParaRPr lang="fr-FR" dirty="0"/>
          </a:p>
        </p:txBody>
      </p:sp>
      <p:sp>
        <p:nvSpPr>
          <p:cNvPr id="5" name="ZoneTexte 4"/>
          <p:cNvSpPr txBox="1"/>
          <p:nvPr/>
        </p:nvSpPr>
        <p:spPr>
          <a:xfrm>
            <a:off x="2771800" y="4725144"/>
            <a:ext cx="3672408" cy="923330"/>
          </a:xfrm>
          <a:prstGeom prst="rect">
            <a:avLst/>
          </a:prstGeom>
          <a:noFill/>
        </p:spPr>
        <p:txBody>
          <a:bodyPr wrap="square" rtlCol="0">
            <a:spAutoFit/>
          </a:bodyPr>
          <a:lstStyle/>
          <a:p>
            <a:pPr algn="ctr"/>
            <a:r>
              <a:rPr lang="fr-FR" dirty="0" smtClean="0"/>
              <a:t>Dr. Djamel GACEB</a:t>
            </a:r>
          </a:p>
          <a:p>
            <a:pPr algn="ctr"/>
            <a:endParaRPr lang="fr-FR" dirty="0" smtClean="0"/>
          </a:p>
          <a:p>
            <a:pPr algn="ctr"/>
            <a:r>
              <a:rPr lang="fr-FR" dirty="0" smtClean="0"/>
              <a:t>dj. gaceb@gmail.com</a:t>
            </a:r>
            <a:endParaRPr lang="fr-FR" dirty="0"/>
          </a:p>
        </p:txBody>
      </p:sp>
    </p:spTree>
    <p:extLst>
      <p:ext uri="{BB962C8B-B14F-4D97-AF65-F5344CB8AC3E}">
        <p14:creationId xmlns:p14="http://schemas.microsoft.com/office/powerpoint/2010/main" xmlns="" val="1678534308"/>
      </p:ext>
    </p:extLst>
  </p:cSld>
  <p:clrMapOvr>
    <a:masterClrMapping/>
  </p:clrMapOvr>
  <mc:AlternateContent xmlns:mc="http://schemas.openxmlformats.org/markup-compatibility/2006">
    <mc:Choice xmlns:p14="http://schemas.microsoft.com/office/powerpoint/2010/main" xmlns=""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548680"/>
            <a:ext cx="7142276" cy="707886"/>
          </a:xfrm>
          <a:prstGeom prst="rect">
            <a:avLst/>
          </a:prstGeom>
        </p:spPr>
        <p:txBody>
          <a:bodyPr wrap="none">
            <a:spAutoFit/>
          </a:bodyPr>
          <a:lstStyle/>
          <a:p>
            <a:r>
              <a:rPr lang="fr-FR" sz="4000" dirty="0" smtClean="0"/>
              <a:t>Volume horaire hebdomadaire</a:t>
            </a:r>
            <a:endParaRPr lang="fr-FR" sz="4000" dirty="0"/>
          </a:p>
        </p:txBody>
      </p:sp>
      <p:pic>
        <p:nvPicPr>
          <p:cNvPr id="2051" name="Picture 3"/>
          <p:cNvPicPr>
            <a:picLocks noChangeAspect="1" noChangeArrowheads="1"/>
          </p:cNvPicPr>
          <p:nvPr/>
        </p:nvPicPr>
        <p:blipFill>
          <a:blip r:embed="rId2" cstate="print"/>
          <a:srcRect/>
          <a:stretch>
            <a:fillRect/>
          </a:stretch>
        </p:blipFill>
        <p:spPr bwMode="auto">
          <a:xfrm>
            <a:off x="611560" y="1988840"/>
            <a:ext cx="3031916" cy="2016224"/>
          </a:xfrm>
          <a:prstGeom prst="rect">
            <a:avLst/>
          </a:prstGeom>
          <a:noFill/>
          <a:ln w="9525">
            <a:noFill/>
            <a:miter lim="800000"/>
            <a:headEnd/>
            <a:tailEnd/>
          </a:ln>
        </p:spPr>
      </p:pic>
      <p:sp>
        <p:nvSpPr>
          <p:cNvPr id="5" name="Rectangle 4"/>
          <p:cNvSpPr/>
          <p:nvPr/>
        </p:nvSpPr>
        <p:spPr>
          <a:xfrm>
            <a:off x="1331640" y="4149080"/>
            <a:ext cx="1422184" cy="707886"/>
          </a:xfrm>
          <a:prstGeom prst="rect">
            <a:avLst/>
          </a:prstGeom>
        </p:spPr>
        <p:txBody>
          <a:bodyPr wrap="none">
            <a:spAutoFit/>
          </a:bodyPr>
          <a:lstStyle/>
          <a:p>
            <a:r>
              <a:rPr lang="fr-FR" sz="4000" dirty="0" smtClean="0"/>
              <a:t>cours</a:t>
            </a:r>
            <a:endParaRPr lang="fr-FR" sz="4000" dirty="0"/>
          </a:p>
        </p:txBody>
      </p:sp>
      <p:sp>
        <p:nvSpPr>
          <p:cNvPr id="6" name="Rectangle 5"/>
          <p:cNvSpPr/>
          <p:nvPr/>
        </p:nvSpPr>
        <p:spPr>
          <a:xfrm>
            <a:off x="6084168" y="4221088"/>
            <a:ext cx="896399" cy="707886"/>
          </a:xfrm>
          <a:prstGeom prst="rect">
            <a:avLst/>
          </a:prstGeom>
        </p:spPr>
        <p:txBody>
          <a:bodyPr wrap="none">
            <a:spAutoFit/>
          </a:bodyPr>
          <a:lstStyle/>
          <a:p>
            <a:r>
              <a:rPr lang="fr-FR" sz="4000" dirty="0" smtClean="0"/>
              <a:t>TD</a:t>
            </a:r>
            <a:endParaRPr lang="fr-FR" sz="4000" dirty="0"/>
          </a:p>
        </p:txBody>
      </p:sp>
      <p:sp>
        <p:nvSpPr>
          <p:cNvPr id="7" name="Rectangle 6"/>
          <p:cNvSpPr/>
          <p:nvPr/>
        </p:nvSpPr>
        <p:spPr>
          <a:xfrm>
            <a:off x="3923928" y="2636912"/>
            <a:ext cx="441146" cy="707886"/>
          </a:xfrm>
          <a:prstGeom prst="rect">
            <a:avLst/>
          </a:prstGeom>
        </p:spPr>
        <p:txBody>
          <a:bodyPr wrap="none">
            <a:spAutoFit/>
          </a:bodyPr>
          <a:lstStyle/>
          <a:p>
            <a:r>
              <a:rPr lang="fr-FR" sz="4000" dirty="0" smtClean="0"/>
              <a:t>+</a:t>
            </a:r>
            <a:endParaRPr lang="fr-FR" sz="4000" dirty="0"/>
          </a:p>
        </p:txBody>
      </p:sp>
      <p:pic>
        <p:nvPicPr>
          <p:cNvPr id="2053" name="Picture 5" descr="https://encrypted-tbn2.gstatic.com/images?q=tbn:ANd9GcTlPjEQXGIuNMm4mK6JVS2t7CS5E_cLM0jtj2PTOuZ3fiBIWQ3eVw"/>
          <p:cNvPicPr>
            <a:picLocks noChangeAspect="1" noChangeArrowheads="1"/>
          </p:cNvPicPr>
          <p:nvPr/>
        </p:nvPicPr>
        <p:blipFill>
          <a:blip r:embed="rId3" cstate="print"/>
          <a:srcRect/>
          <a:stretch>
            <a:fillRect/>
          </a:stretch>
        </p:blipFill>
        <p:spPr bwMode="auto">
          <a:xfrm>
            <a:off x="5148064" y="1916832"/>
            <a:ext cx="3043781" cy="2279899"/>
          </a:xfrm>
          <a:prstGeom prst="rect">
            <a:avLst/>
          </a:prstGeom>
          <a:noFill/>
        </p:spPr>
      </p:pic>
      <p:sp>
        <p:nvSpPr>
          <p:cNvPr id="8" name="Espace réservé du numéro de diapositive 7"/>
          <p:cNvSpPr>
            <a:spLocks noGrp="1"/>
          </p:cNvSpPr>
          <p:nvPr>
            <p:ph type="sldNum" sz="quarter" idx="11"/>
          </p:nvPr>
        </p:nvSpPr>
        <p:spPr>
          <a:xfrm>
            <a:off x="822960" y="5842000"/>
            <a:ext cx="2133600" cy="304800"/>
          </a:xfrm>
        </p:spPr>
        <p:txBody>
          <a:bodyPr/>
          <a:lstStyle/>
          <a:p>
            <a:fld id="{CF4668DC-857F-487D-BFFA-8C0CA5037977}" type="slidenum">
              <a:rPr lang="fr-BE" smtClean="0"/>
              <a:pPr/>
              <a:t>2</a:t>
            </a:fld>
            <a:endParaRPr lang="fr-BE"/>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1"/>
          </p:nvPr>
        </p:nvSpPr>
        <p:spPr/>
        <p:txBody>
          <a:bodyPr/>
          <a:lstStyle/>
          <a:p>
            <a:fld id="{CF4668DC-857F-487D-BFFA-8C0CA5037977}" type="slidenum">
              <a:rPr lang="fr-BE" smtClean="0"/>
              <a:pPr/>
              <a:t>3</a:t>
            </a:fld>
            <a:endParaRPr lang="fr-BE"/>
          </a:p>
        </p:txBody>
      </p:sp>
      <p:sp>
        <p:nvSpPr>
          <p:cNvPr id="3" name="Titre 6"/>
          <p:cNvSpPr txBox="1">
            <a:spLocks/>
          </p:cNvSpPr>
          <p:nvPr/>
        </p:nvSpPr>
        <p:spPr>
          <a:xfrm>
            <a:off x="323528" y="857250"/>
            <a:ext cx="8534722" cy="1357313"/>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CA" sz="3200" b="0" i="0" u="none" strike="noStrike" kern="1200" cap="none" spc="0" normalizeH="0" baseline="0" noProof="0" dirty="0" smtClean="0">
                <a:ln>
                  <a:noFill/>
                </a:ln>
                <a:solidFill>
                  <a:srgbClr val="FF9933"/>
                </a:solidFill>
                <a:effectLst>
                  <a:outerShdw blurRad="38100" dist="38100" dir="2700000" algn="tl">
                    <a:srgbClr val="000000">
                      <a:alpha val="43137"/>
                    </a:srgbClr>
                  </a:outerShdw>
                </a:effectLst>
                <a:uLnTx/>
                <a:uFillTx/>
                <a:latin typeface="Arial" charset="0"/>
                <a:ea typeface="+mj-ea"/>
                <a:cs typeface="Arial" charset="0"/>
              </a:rPr>
              <a:t>Objectif: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fr-CA" sz="3200" b="0" i="0" u="none" strike="noStrike" kern="1200" cap="none" spc="0" normalizeH="0" baseline="0" noProof="0" dirty="0" smtClean="0">
                <a:ln>
                  <a:noFill/>
                </a:ln>
                <a:solidFill>
                  <a:srgbClr val="FF9933"/>
                </a:solidFill>
                <a:effectLst>
                  <a:outerShdw blurRad="38100" dist="38100" dir="2700000" algn="tl">
                    <a:srgbClr val="000000">
                      <a:alpha val="43137"/>
                    </a:srgbClr>
                  </a:outerShdw>
                </a:effectLst>
                <a:uLnTx/>
                <a:uFillTx/>
                <a:latin typeface="Arial" charset="0"/>
                <a:ea typeface="+mj-ea"/>
                <a:cs typeface="Arial" charset="0"/>
              </a:rPr>
              <a:t>L’ordinateur et ses composants, systèmes d’exploitation</a:t>
            </a:r>
            <a:endParaRPr kumimoji="0" lang="fr-FR" sz="3200" b="0" i="0" u="none" strike="noStrike" kern="1200" cap="none" spc="0" normalizeH="0" baseline="0" noProof="0" dirty="0" smtClean="0">
              <a:ln>
                <a:noFill/>
              </a:ln>
              <a:solidFill>
                <a:srgbClr val="FF9933"/>
              </a:solidFill>
              <a:effectLst>
                <a:outerShdw blurRad="38100" dist="38100" dir="2700000" algn="tl">
                  <a:srgbClr val="000000">
                    <a:alpha val="43137"/>
                  </a:srgbClr>
                </a:outerShdw>
              </a:effectLst>
              <a:uLnTx/>
              <a:uFillTx/>
              <a:latin typeface="Arial" charset="0"/>
              <a:ea typeface="+mj-ea"/>
              <a:cs typeface="Arial" charset="0"/>
            </a:endParaRPr>
          </a:p>
        </p:txBody>
      </p:sp>
      <p:sp>
        <p:nvSpPr>
          <p:cNvPr id="4" name="Espace réservé du contenu 7"/>
          <p:cNvSpPr txBox="1">
            <a:spLocks/>
          </p:cNvSpPr>
          <p:nvPr/>
        </p:nvSpPr>
        <p:spPr>
          <a:xfrm>
            <a:off x="1331640" y="2492896"/>
            <a:ext cx="7560840" cy="1571625"/>
          </a:xfrm>
          <a:prstGeom prst="rect">
            <a:avLst/>
          </a:prstGeom>
        </p:spPr>
        <p:txBody>
          <a:bodyPr/>
          <a:lstStyle/>
          <a:p>
            <a:pPr marL="731520" lvl="1" indent="-256032">
              <a:spcBef>
                <a:spcPct val="20000"/>
              </a:spcBef>
              <a:buSzPct val="60000"/>
              <a:buFont typeface="Arial" pitchFamily="34" charset="0"/>
              <a:buChar char="•"/>
            </a:pPr>
            <a:r>
              <a:rPr kumimoji="0" lang="fr-CA" sz="2000" b="0"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 </a:t>
            </a:r>
            <a:r>
              <a:rPr kumimoji="0" lang="fr-CA" sz="2800" b="0" i="0" u="none" strike="noStrike" kern="1200" cap="none" spc="0" normalizeH="0" baseline="0" noProof="0" dirty="0" smtClean="0">
                <a:ln>
                  <a:noFill/>
                </a:ln>
                <a:solidFill>
                  <a:schemeClr val="tx1"/>
                </a:solidFill>
                <a:uLnTx/>
                <a:uFillTx/>
                <a:latin typeface="+mn-lt"/>
                <a:ea typeface="+mn-ea"/>
                <a:cs typeface="+mn-cs"/>
              </a:rPr>
              <a:t>Les principaux composants</a:t>
            </a:r>
          </a:p>
          <a:p>
            <a:pPr marL="731520" lvl="1" indent="-256032">
              <a:spcBef>
                <a:spcPct val="20000"/>
              </a:spcBef>
              <a:buSzPct val="60000"/>
              <a:buFont typeface="Arial" pitchFamily="34" charset="0"/>
              <a:buChar char="•"/>
            </a:pPr>
            <a:r>
              <a:rPr kumimoji="0" lang="fr-CA" sz="2800" b="0" i="0" u="none" strike="noStrike" kern="1200" cap="none" spc="0" normalizeH="0" baseline="0" noProof="0" dirty="0" smtClean="0">
                <a:ln>
                  <a:noFill/>
                </a:ln>
                <a:solidFill>
                  <a:schemeClr val="tx1"/>
                </a:solidFill>
                <a:uLnTx/>
                <a:uFillTx/>
                <a:latin typeface="+mn-lt"/>
                <a:ea typeface="+mn-ea"/>
                <a:cs typeface="+mn-cs"/>
              </a:rPr>
              <a:t> Les principaux périphériques</a:t>
            </a:r>
          </a:p>
          <a:p>
            <a:pPr marL="731520" lvl="1" indent="-256032">
              <a:spcBef>
                <a:spcPct val="20000"/>
              </a:spcBef>
              <a:buSzPct val="60000"/>
              <a:buFont typeface="Arial" pitchFamily="34" charset="0"/>
              <a:buChar char="•"/>
            </a:pPr>
            <a:r>
              <a:rPr kumimoji="0" lang="fr-CA" sz="2800" b="0" i="0" u="none" strike="noStrike" kern="1200" cap="none" spc="0" normalizeH="0" baseline="0" noProof="0" dirty="0" smtClean="0">
                <a:ln>
                  <a:noFill/>
                </a:ln>
                <a:solidFill>
                  <a:schemeClr val="tx1"/>
                </a:solidFill>
                <a:uLnTx/>
                <a:uFillTx/>
                <a:latin typeface="+mn-lt"/>
                <a:ea typeface="+mn-ea"/>
                <a:cs typeface="+mn-cs"/>
              </a:rPr>
              <a:t> Les différents systèmes d’exploitation</a:t>
            </a:r>
          </a:p>
          <a:p>
            <a:pPr marL="274320" marR="0" lvl="0" indent="-256032" algn="l" defTabSz="914400" rtl="0" eaLnBrk="1" fontAlgn="auto" latinLnBrk="0" hangingPunct="1">
              <a:lnSpc>
                <a:spcPct val="100000"/>
              </a:lnSpc>
              <a:spcBef>
                <a:spcPct val="20000"/>
              </a:spcBef>
              <a:spcAft>
                <a:spcPts val="0"/>
              </a:spcAft>
              <a:buClrTx/>
              <a:buSzPct val="60000"/>
              <a:buFont typeface="Wingdings" pitchFamily="2" charset="2"/>
              <a:buChar char="Ø"/>
              <a:tabLst/>
              <a:defRPr/>
            </a:pPr>
            <a:endParaRPr lang="fr-CA" sz="2800" dirty="0" smtClean="0">
              <a:effectLst>
                <a:outerShdw blurRad="38100" dist="38100" dir="2700000" algn="tl">
                  <a:srgbClr val="000000">
                    <a:alpha val="43137"/>
                  </a:srgbClr>
                </a:outerShdw>
              </a:effectLst>
            </a:endParaRPr>
          </a:p>
          <a:p>
            <a:pPr marL="274320" marR="0" lvl="0" indent="-256032" algn="l" defTabSz="914400" rtl="0" eaLnBrk="1" fontAlgn="auto" latinLnBrk="0" hangingPunct="1">
              <a:lnSpc>
                <a:spcPct val="100000"/>
              </a:lnSpc>
              <a:spcBef>
                <a:spcPct val="20000"/>
              </a:spcBef>
              <a:spcAft>
                <a:spcPts val="0"/>
              </a:spcAft>
              <a:buClrTx/>
              <a:buSzPct val="60000"/>
              <a:tabLst/>
              <a:defRPr/>
            </a:pPr>
            <a:r>
              <a:rPr lang="fr-FR" sz="2400" dirty="0" smtClean="0"/>
              <a:t>Chaque composant possède une fonction particulière</a:t>
            </a:r>
          </a:p>
          <a:p>
            <a:pPr lvl="1">
              <a:buFont typeface="Arial" pitchFamily="34" charset="0"/>
              <a:buChar char="•"/>
            </a:pPr>
            <a:r>
              <a:rPr lang="fr-FR" sz="2400" dirty="0" smtClean="0"/>
              <a:t> calcul</a:t>
            </a:r>
          </a:p>
          <a:p>
            <a:pPr lvl="1">
              <a:buFont typeface="Arial" pitchFamily="34" charset="0"/>
              <a:buChar char="•"/>
            </a:pPr>
            <a:r>
              <a:rPr lang="fr-FR" sz="2400" dirty="0" smtClean="0"/>
              <a:t> stockage des données</a:t>
            </a:r>
          </a:p>
          <a:p>
            <a:pPr lvl="1">
              <a:buFont typeface="Arial" pitchFamily="34" charset="0"/>
              <a:buChar char="•"/>
            </a:pPr>
            <a:r>
              <a:rPr lang="fr-FR" sz="2400" dirty="0" smtClean="0"/>
              <a:t> affichage vidéo</a:t>
            </a:r>
          </a:p>
          <a:p>
            <a:pPr lvl="1">
              <a:buFont typeface="Arial" pitchFamily="34" charset="0"/>
              <a:buChar char="•"/>
            </a:pPr>
            <a:r>
              <a:rPr lang="fr-FR" sz="2400" dirty="0" smtClean="0"/>
              <a:t> gestion du clavier...</a:t>
            </a:r>
          </a:p>
          <a:p>
            <a:pPr marL="274320" marR="0" lvl="0" indent="-256032" algn="l" defTabSz="914400" rtl="0" eaLnBrk="1" fontAlgn="auto" latinLnBrk="0" hangingPunct="1">
              <a:lnSpc>
                <a:spcPct val="100000"/>
              </a:lnSpc>
              <a:spcBef>
                <a:spcPct val="20000"/>
              </a:spcBef>
              <a:spcAft>
                <a:spcPts val="0"/>
              </a:spcAft>
              <a:buClrTx/>
              <a:buSzPct val="60000"/>
              <a:buFont typeface="Wingdings" pitchFamily="2" charset="2"/>
              <a:buChar char="Ø"/>
              <a:tabLst/>
              <a:defRPr/>
            </a:pPr>
            <a:endParaRPr kumimoji="0" lang="fr-CA" sz="2000" b="0"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412776"/>
            <a:ext cx="8064896" cy="5112568"/>
          </a:xfrm>
        </p:spPr>
        <p:txBody>
          <a:bodyPr>
            <a:noAutofit/>
          </a:bodyPr>
          <a:lstStyle/>
          <a:p>
            <a:pPr>
              <a:buNone/>
            </a:pPr>
            <a:r>
              <a:rPr lang="fr-FR" sz="2800" b="1" dirty="0" smtClean="0"/>
              <a:t>C'est une machine électronique qui peut :</a:t>
            </a:r>
          </a:p>
          <a:p>
            <a:r>
              <a:rPr lang="fr-FR" sz="2800" b="1" dirty="0" smtClean="0"/>
              <a:t>Recevoir des informations et les enregistrer. </a:t>
            </a:r>
          </a:p>
          <a:p>
            <a:r>
              <a:rPr lang="fr-FR" sz="2800" b="1" dirty="0" smtClean="0"/>
              <a:t>Traiter ces informations selon des programmes qui ont été enregistrés dans la machine permettant :</a:t>
            </a:r>
          </a:p>
          <a:p>
            <a:pPr lvl="1"/>
            <a:r>
              <a:rPr lang="fr-FR" sz="2400" dirty="0" smtClean="0"/>
              <a:t> de classer, copier, effacer, éditer, afficher à l'écran, présenter les informations sous forme graphique ou autre, les envoyer vers une imprimante, et faire des choses telles que contrôler une autre machine. </a:t>
            </a:r>
          </a:p>
          <a:p>
            <a:pPr algn="ctr"/>
            <a:r>
              <a:rPr lang="fr-FR" sz="2800" dirty="0" smtClean="0"/>
              <a:t>Effectuer une énorme quantité de calculs à la vitesse de l'éclair.</a:t>
            </a:r>
          </a:p>
          <a:p>
            <a:pPr>
              <a:buNone/>
            </a:pPr>
            <a:r>
              <a:rPr lang="fr-FR" sz="2800" dirty="0" smtClean="0"/>
              <a:t/>
            </a:r>
            <a:br>
              <a:rPr lang="fr-FR" sz="2800" dirty="0" smtClean="0"/>
            </a:br>
            <a:endParaRPr lang="fr-FR" sz="2800" dirty="0"/>
          </a:p>
        </p:txBody>
      </p:sp>
      <p:sp>
        <p:nvSpPr>
          <p:cNvPr id="3" name="Titre 2"/>
          <p:cNvSpPr>
            <a:spLocks noGrp="1"/>
          </p:cNvSpPr>
          <p:nvPr>
            <p:ph type="title"/>
          </p:nvPr>
        </p:nvSpPr>
        <p:spPr/>
        <p:txBody>
          <a:bodyPr/>
          <a:lstStyle/>
          <a:p>
            <a:r>
              <a:rPr lang="fr-FR" sz="2400" b="1" dirty="0" smtClean="0"/>
              <a:t>QU'EST-CE QU'UN ORDINATEUR?</a:t>
            </a:r>
            <a:br>
              <a:rPr lang="fr-FR" sz="2400" b="1" dirty="0" smtClean="0"/>
            </a:br>
            <a:endParaRPr lang="fr-FR" sz="24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4</a:t>
            </a:fld>
            <a:endParaRPr lang="fr-BE"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a:bodyPr>
          <a:lstStyle/>
          <a:p>
            <a:pPr lvl="0"/>
            <a:r>
              <a:rPr lang="fr-FR" sz="3200" b="1" dirty="0" smtClean="0">
                <a:solidFill>
                  <a:srgbClr val="00FF00"/>
                </a:solidFill>
              </a:rPr>
              <a:t>L’ordinateur est utilisé </a:t>
            </a:r>
            <a:r>
              <a:rPr lang="fr-FR" sz="2800" dirty="0" smtClean="0"/>
              <a:t>pour accélérer le traitement et pour avoir un résultat de calcul correct (précis).</a:t>
            </a:r>
          </a:p>
          <a:p>
            <a:pPr lvl="0"/>
            <a:endParaRPr lang="fr-FR" sz="2800" dirty="0" smtClean="0"/>
          </a:p>
          <a:p>
            <a:pPr lvl="0"/>
            <a:r>
              <a:rPr lang="fr-FR" sz="2800" b="1" dirty="0" smtClean="0">
                <a:solidFill>
                  <a:srgbClr val="00FF00"/>
                </a:solidFill>
              </a:rPr>
              <a:t>Un système informatique</a:t>
            </a:r>
            <a:r>
              <a:rPr lang="fr-FR" sz="2800" dirty="0" smtClean="0"/>
              <a:t> e</a:t>
            </a:r>
            <a:r>
              <a:rPr lang="fr-FR" sz="2800" i="1" dirty="0" smtClean="0"/>
              <a:t>st l’ensemble de programmes (software) et de matériels (Hardware) nécessaires pour satisfaire les besoins informatique d’un utilisateur.</a:t>
            </a:r>
            <a:endParaRPr lang="fr-FR" sz="2800" dirty="0" smtClean="0"/>
          </a:p>
          <a:p>
            <a:endParaRPr lang="fr-FR" sz="2800" dirty="0"/>
          </a:p>
        </p:txBody>
      </p:sp>
      <p:sp>
        <p:nvSpPr>
          <p:cNvPr id="3" name="Titre 2"/>
          <p:cNvSpPr>
            <a:spLocks noGrp="1"/>
          </p:cNvSpPr>
          <p:nvPr>
            <p:ph type="title"/>
          </p:nvPr>
        </p:nvSpPr>
        <p:spPr/>
        <p:txBody>
          <a:bodyPr/>
          <a:lstStyle/>
          <a:p>
            <a:r>
              <a:rPr lang="fr-FR" dirty="0" smtClean="0"/>
              <a:t>Rôle de l’ordinateur</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5</a:t>
            </a:fld>
            <a:endParaRPr lang="fr-BE"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92500" lnSpcReduction="10000"/>
          </a:bodyPr>
          <a:lstStyle/>
          <a:p>
            <a:pPr marL="475488" indent="-457200">
              <a:buNone/>
            </a:pPr>
            <a:r>
              <a:rPr lang="fr-FR" b="1" dirty="0" smtClean="0">
                <a:solidFill>
                  <a:srgbClr val="00FF00"/>
                </a:solidFill>
              </a:rPr>
              <a:t>1. </a:t>
            </a:r>
            <a:r>
              <a:rPr lang="fr-FR" sz="2000" b="1" dirty="0" smtClean="0">
                <a:solidFill>
                  <a:srgbClr val="00FF00"/>
                </a:solidFill>
              </a:rPr>
              <a:t>Nombreuses applications de l’ordinateur </a:t>
            </a:r>
          </a:p>
          <a:p>
            <a:pPr marL="841248" lvl="1" indent="-457200">
              <a:buFont typeface="Arial" pitchFamily="34" charset="0"/>
              <a:buChar char="•"/>
            </a:pPr>
            <a:r>
              <a:rPr lang="fr-FR" sz="2000" dirty="0" smtClean="0"/>
              <a:t>envoi de courrier électronique ;</a:t>
            </a:r>
          </a:p>
          <a:p>
            <a:pPr marL="841248" lvl="1" indent="-457200">
              <a:buFont typeface="Arial" pitchFamily="34" charset="0"/>
              <a:buChar char="•"/>
            </a:pPr>
            <a:r>
              <a:rPr lang="fr-FR" sz="2000" dirty="0" smtClean="0"/>
              <a:t>accès à Internet ;</a:t>
            </a:r>
          </a:p>
          <a:p>
            <a:pPr marL="841248" lvl="1" indent="-457200">
              <a:buFont typeface="Arial" pitchFamily="34" charset="0"/>
              <a:buChar char="•"/>
            </a:pPr>
            <a:r>
              <a:rPr lang="fr-FR" sz="2000" dirty="0" smtClean="0"/>
              <a:t>création de sites Web ;</a:t>
            </a:r>
          </a:p>
          <a:p>
            <a:pPr marL="841248" lvl="1" indent="-457200">
              <a:buFont typeface="Arial" pitchFamily="34" charset="0"/>
              <a:buChar char="•"/>
            </a:pPr>
            <a:r>
              <a:rPr lang="fr-FR" sz="2000" dirty="0" smtClean="0"/>
              <a:t>lecture de CD-Rom ou de DVD ;</a:t>
            </a:r>
          </a:p>
          <a:p>
            <a:pPr marL="841248" lvl="1" indent="-457200">
              <a:buFont typeface="Arial" pitchFamily="34" charset="0"/>
              <a:buChar char="•"/>
            </a:pPr>
            <a:r>
              <a:rPr lang="fr-FR" sz="2000" dirty="0" smtClean="0"/>
              <a:t>archivage et retouche de photos ;</a:t>
            </a:r>
          </a:p>
          <a:p>
            <a:pPr marL="841248" lvl="1" indent="-457200">
              <a:buFont typeface="Arial" pitchFamily="34" charset="0"/>
              <a:buChar char="•"/>
            </a:pPr>
            <a:r>
              <a:rPr lang="fr-FR" sz="2000" dirty="0" smtClean="0"/>
              <a:t>jeux vidéo ;</a:t>
            </a:r>
          </a:p>
          <a:p>
            <a:pPr marL="841248" lvl="1" indent="-457200">
              <a:buFont typeface="Arial" pitchFamily="34" charset="0"/>
              <a:buChar char="•"/>
            </a:pPr>
            <a:r>
              <a:rPr lang="fr-FR" sz="2000" dirty="0" smtClean="0"/>
              <a:t>bureautique : traitement de texte, tableur, gestion de bases de données... ;</a:t>
            </a:r>
          </a:p>
          <a:p>
            <a:pPr marL="841248" lvl="1" indent="-457200">
              <a:buFont typeface="Arial" pitchFamily="34" charset="0"/>
              <a:buChar char="•"/>
            </a:pPr>
            <a:r>
              <a:rPr lang="fr-FR" sz="2000" dirty="0" smtClean="0"/>
              <a:t>gestion et comptabilité : facturation, paye, stocks... ;</a:t>
            </a:r>
          </a:p>
          <a:p>
            <a:pPr marL="841248" lvl="1" indent="-457200">
              <a:buFont typeface="Arial" pitchFamily="34" charset="0"/>
              <a:buChar char="•"/>
            </a:pPr>
            <a:r>
              <a:rPr lang="fr-FR" sz="2000" dirty="0" smtClean="0"/>
              <a:t>analyse numérique ;</a:t>
            </a:r>
          </a:p>
          <a:p>
            <a:pPr marL="841248" lvl="1" indent="-457200">
              <a:buFont typeface="Arial" pitchFamily="34" charset="0"/>
              <a:buChar char="•"/>
            </a:pPr>
            <a:r>
              <a:rPr lang="fr-FR" sz="2000" dirty="0" smtClean="0"/>
              <a:t>prévisions météorologiques ;</a:t>
            </a:r>
          </a:p>
          <a:p>
            <a:pPr marL="841248" lvl="1" indent="-457200">
              <a:buFont typeface="Arial" pitchFamily="34" charset="0"/>
              <a:buChar char="•"/>
            </a:pPr>
            <a:r>
              <a:rPr lang="fr-FR" sz="2000" dirty="0" smtClean="0"/>
              <a:t>aide à la conception électronique (CAO) ou graphique (DAO) ;</a:t>
            </a:r>
          </a:p>
          <a:p>
            <a:pPr marL="841248" lvl="1" indent="-457200">
              <a:buFont typeface="Arial" pitchFamily="34" charset="0"/>
              <a:buChar char="•"/>
            </a:pPr>
            <a:r>
              <a:rPr lang="fr-FR" sz="2000" dirty="0" smtClean="0"/>
              <a:t>pilotage de satellites, d’expériences...</a:t>
            </a:r>
            <a:endParaRPr lang="fr-FR" sz="2000" dirty="0"/>
          </a:p>
        </p:txBody>
      </p:sp>
      <p:sp>
        <p:nvSpPr>
          <p:cNvPr id="3" name="Titre 2"/>
          <p:cNvSpPr>
            <a:spLocks noGrp="1"/>
          </p:cNvSpPr>
          <p:nvPr>
            <p:ph type="title"/>
          </p:nvPr>
        </p:nvSpPr>
        <p:spPr/>
        <p:txBody>
          <a:bodyPr/>
          <a:lstStyle/>
          <a:p>
            <a:r>
              <a:rPr lang="fr-FR" dirty="0" smtClean="0"/>
              <a:t>Rôle de l’ordinateur</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6</a:t>
            </a:fld>
            <a:endParaRPr lang="fr-BE"/>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Espace réservé du numéro de diapositive 4"/>
          <p:cNvSpPr>
            <a:spLocks noGrp="1"/>
          </p:cNvSpPr>
          <p:nvPr>
            <p:ph type="sldNum" sz="quarter" idx="11"/>
          </p:nvPr>
        </p:nvSpPr>
        <p:spPr/>
        <p:txBody>
          <a:bodyPr/>
          <a:lstStyle/>
          <a:p>
            <a:fld id="{BDA608BC-105D-4C19-BCEC-20B4BC9F433D}" type="slidenum">
              <a:rPr lang="fr-FR"/>
              <a:pPr/>
              <a:t>7</a:t>
            </a:fld>
            <a:endParaRPr lang="fr-FR"/>
          </a:p>
        </p:txBody>
      </p:sp>
      <p:sp>
        <p:nvSpPr>
          <p:cNvPr id="9218" name="Line 2"/>
          <p:cNvSpPr>
            <a:spLocks noChangeShapeType="1"/>
          </p:cNvSpPr>
          <p:nvPr/>
        </p:nvSpPr>
        <p:spPr bwMode="auto">
          <a:xfrm flipH="1">
            <a:off x="2090738" y="3627438"/>
            <a:ext cx="647700" cy="663575"/>
          </a:xfrm>
          <a:prstGeom prst="line">
            <a:avLst/>
          </a:prstGeom>
          <a:noFill/>
          <a:ln w="50800">
            <a:solidFill>
              <a:srgbClr val="868686"/>
            </a:solidFill>
            <a:round/>
            <a:headEnd type="stealth" w="med" len="lg"/>
            <a:tailEnd type="none" w="sm" len="sm"/>
          </a:ln>
          <a:effectLst>
            <a:outerShdw dist="35921" dir="2700000" algn="ctr" rotWithShape="0">
              <a:srgbClr val="FFFFFF"/>
            </a:outerShdw>
          </a:effectLst>
        </p:spPr>
        <p:txBody>
          <a:bodyPr wrap="none" anchor="ctr"/>
          <a:lstStyle/>
          <a:p>
            <a:endParaRPr lang="fr-FR"/>
          </a:p>
        </p:txBody>
      </p:sp>
      <p:sp>
        <p:nvSpPr>
          <p:cNvPr id="9219" name="Line 3"/>
          <p:cNvSpPr>
            <a:spLocks noChangeShapeType="1"/>
          </p:cNvSpPr>
          <p:nvPr/>
        </p:nvSpPr>
        <p:spPr bwMode="auto">
          <a:xfrm>
            <a:off x="3079750" y="3679825"/>
            <a:ext cx="1528763" cy="827088"/>
          </a:xfrm>
          <a:prstGeom prst="line">
            <a:avLst/>
          </a:prstGeom>
          <a:noFill/>
          <a:ln w="50800">
            <a:solidFill>
              <a:srgbClr val="868686"/>
            </a:solidFill>
            <a:round/>
            <a:headEnd type="stealth" w="med" len="lg"/>
            <a:tailEnd type="none" w="sm" len="sm"/>
          </a:ln>
          <a:effectLst>
            <a:outerShdw dist="35921" dir="2700000" algn="ctr" rotWithShape="0">
              <a:srgbClr val="FFFFFF"/>
            </a:outerShdw>
          </a:effectLst>
        </p:spPr>
        <p:txBody>
          <a:bodyPr wrap="none" anchor="ctr"/>
          <a:lstStyle/>
          <a:p>
            <a:endParaRPr lang="fr-FR"/>
          </a:p>
        </p:txBody>
      </p:sp>
      <p:sp>
        <p:nvSpPr>
          <p:cNvPr id="9220" name="Line 4"/>
          <p:cNvSpPr>
            <a:spLocks noChangeShapeType="1"/>
          </p:cNvSpPr>
          <p:nvPr/>
        </p:nvSpPr>
        <p:spPr bwMode="auto">
          <a:xfrm>
            <a:off x="6961188" y="3448050"/>
            <a:ext cx="827087" cy="771525"/>
          </a:xfrm>
          <a:prstGeom prst="line">
            <a:avLst/>
          </a:prstGeom>
          <a:noFill/>
          <a:ln w="50800">
            <a:solidFill>
              <a:srgbClr val="868686"/>
            </a:solidFill>
            <a:round/>
            <a:headEnd type="none" w="sm" len="sm"/>
            <a:tailEnd type="stealth" w="med" len="lg"/>
          </a:ln>
          <a:effectLst>
            <a:outerShdw dist="35921" dir="2700000" algn="ctr" rotWithShape="0">
              <a:srgbClr val="FFFFFF"/>
            </a:outerShdw>
          </a:effectLst>
        </p:spPr>
        <p:txBody>
          <a:bodyPr wrap="none" anchor="ctr"/>
          <a:lstStyle/>
          <a:p>
            <a:endParaRPr lang="fr-FR"/>
          </a:p>
        </p:txBody>
      </p:sp>
      <p:sp>
        <p:nvSpPr>
          <p:cNvPr id="9221" name="Line 5"/>
          <p:cNvSpPr>
            <a:spLocks noChangeShapeType="1"/>
          </p:cNvSpPr>
          <p:nvPr/>
        </p:nvSpPr>
        <p:spPr bwMode="auto">
          <a:xfrm flipH="1">
            <a:off x="5219700" y="3429000"/>
            <a:ext cx="1722438" cy="1060450"/>
          </a:xfrm>
          <a:prstGeom prst="line">
            <a:avLst/>
          </a:prstGeom>
          <a:noFill/>
          <a:ln w="50800">
            <a:solidFill>
              <a:srgbClr val="868686"/>
            </a:solidFill>
            <a:round/>
            <a:headEnd type="none" w="sm" len="sm"/>
            <a:tailEnd type="stealth" w="med" len="lg"/>
          </a:ln>
          <a:effectLst>
            <a:outerShdw dist="35921" dir="2700000" algn="ctr" rotWithShape="0">
              <a:srgbClr val="FFFFFF"/>
            </a:outerShdw>
          </a:effectLst>
        </p:spPr>
        <p:txBody>
          <a:bodyPr wrap="none" anchor="ctr"/>
          <a:lstStyle/>
          <a:p>
            <a:endParaRPr lang="fr-FR"/>
          </a:p>
        </p:txBody>
      </p:sp>
      <p:sp>
        <p:nvSpPr>
          <p:cNvPr id="9222" name="Rectangle 6"/>
          <p:cNvSpPr>
            <a:spLocks noGrp="1" noChangeArrowheads="1"/>
          </p:cNvSpPr>
          <p:nvPr>
            <p:ph type="title"/>
          </p:nvPr>
        </p:nvSpPr>
        <p:spPr>
          <a:noFill/>
          <a:ln/>
        </p:spPr>
        <p:txBody>
          <a:bodyPr/>
          <a:lstStyle/>
          <a:p>
            <a:r>
              <a:rPr lang="fr-FR"/>
              <a:t>L’Ordinateur</a:t>
            </a:r>
          </a:p>
        </p:txBody>
      </p:sp>
      <p:sp>
        <p:nvSpPr>
          <p:cNvPr id="9223" name="Rectangle 7"/>
          <p:cNvSpPr>
            <a:spLocks noChangeArrowheads="1"/>
          </p:cNvSpPr>
          <p:nvPr/>
        </p:nvSpPr>
        <p:spPr bwMode="auto">
          <a:xfrm>
            <a:off x="3703638" y="2276475"/>
            <a:ext cx="2163762" cy="793750"/>
          </a:xfrm>
          <a:prstGeom prst="rect">
            <a:avLst/>
          </a:prstGeom>
          <a:solidFill>
            <a:srgbClr val="393939"/>
          </a:solidFill>
          <a:ln w="12700">
            <a:solidFill>
              <a:schemeClr val="tx1"/>
            </a:solidFill>
            <a:miter lim="800000"/>
            <a:headEnd/>
            <a:tailEnd/>
          </a:ln>
          <a:effectLst>
            <a:outerShdw dist="35921" dir="2700000" algn="ctr" rotWithShape="0">
              <a:srgbClr val="FFFFFF"/>
            </a:outerShdw>
          </a:effectLst>
        </p:spPr>
        <p:txBody>
          <a:bodyPr wrap="none" anchor="ctr"/>
          <a:lstStyle/>
          <a:p>
            <a:endParaRPr lang="fr-FR"/>
          </a:p>
        </p:txBody>
      </p:sp>
      <p:sp>
        <p:nvSpPr>
          <p:cNvPr id="9224" name="Rectangle 8"/>
          <p:cNvSpPr>
            <a:spLocks noChangeArrowheads="1"/>
          </p:cNvSpPr>
          <p:nvPr/>
        </p:nvSpPr>
        <p:spPr bwMode="auto">
          <a:xfrm>
            <a:off x="4197350" y="2473325"/>
            <a:ext cx="514350" cy="339725"/>
          </a:xfrm>
          <a:prstGeom prst="rect">
            <a:avLst/>
          </a:prstGeom>
          <a:noFill/>
          <a:ln w="9525">
            <a:noFill/>
            <a:miter lim="800000"/>
            <a:headEnd/>
            <a:tailEnd/>
          </a:ln>
          <a:effectLst/>
        </p:spPr>
        <p:txBody>
          <a:bodyPr wrap="none" lIns="92075" tIns="46038" rIns="92075" bIns="46038">
            <a:spAutoFit/>
          </a:bodyPr>
          <a:lstStyle/>
          <a:p>
            <a:pPr defTabSz="762000"/>
            <a:r>
              <a:rPr lang="fr-FR">
                <a:solidFill>
                  <a:srgbClr val="FFFFFF"/>
                </a:solidFill>
                <a:effectLst>
                  <a:outerShdw blurRad="38100" dist="38100" dir="2700000" algn="tl">
                    <a:srgbClr val="C0C0C0"/>
                  </a:outerShdw>
                </a:effectLst>
              </a:rPr>
              <a:t>UC</a:t>
            </a:r>
          </a:p>
        </p:txBody>
      </p:sp>
      <p:sp>
        <p:nvSpPr>
          <p:cNvPr id="9225" name="Rectangle 9"/>
          <p:cNvSpPr>
            <a:spLocks noChangeArrowheads="1"/>
          </p:cNvSpPr>
          <p:nvPr/>
        </p:nvSpPr>
        <p:spPr bwMode="auto">
          <a:xfrm>
            <a:off x="195263" y="2368550"/>
            <a:ext cx="1492250" cy="587375"/>
          </a:xfrm>
          <a:prstGeom prst="rect">
            <a:avLst/>
          </a:prstGeom>
          <a:noFill/>
          <a:ln w="9525">
            <a:noFill/>
            <a:miter lim="800000"/>
            <a:headEnd/>
            <a:tailEnd/>
          </a:ln>
          <a:effectLst/>
        </p:spPr>
        <p:txBody>
          <a:bodyPr wrap="none" lIns="92075" tIns="46038" rIns="92075" bIns="46038">
            <a:spAutoFit/>
          </a:bodyPr>
          <a:lstStyle/>
          <a:p>
            <a:pPr algn="ctr" defTabSz="762000"/>
            <a:r>
              <a:rPr lang="fr-FR">
                <a:effectLst>
                  <a:outerShdw blurRad="38100" dist="38100" dir="2700000" algn="tl">
                    <a:srgbClr val="C0C0C0"/>
                  </a:outerShdw>
                </a:effectLst>
              </a:rPr>
              <a:t>Données</a:t>
            </a:r>
          </a:p>
          <a:p>
            <a:pPr algn="ctr" defTabSz="762000"/>
            <a:r>
              <a:rPr lang="fr-FR">
                <a:effectLst>
                  <a:outerShdw blurRad="38100" dist="38100" dir="2700000" algn="tl">
                    <a:srgbClr val="C0C0C0"/>
                  </a:outerShdw>
                </a:effectLst>
              </a:rPr>
              <a:t>Instructions</a:t>
            </a:r>
          </a:p>
        </p:txBody>
      </p:sp>
      <p:sp>
        <p:nvSpPr>
          <p:cNvPr id="9226" name="Rectangle 10"/>
          <p:cNvSpPr>
            <a:spLocks noChangeArrowheads="1"/>
          </p:cNvSpPr>
          <p:nvPr/>
        </p:nvSpPr>
        <p:spPr bwMode="auto">
          <a:xfrm>
            <a:off x="7653338" y="2486025"/>
            <a:ext cx="1212850" cy="339725"/>
          </a:xfrm>
          <a:prstGeom prst="rect">
            <a:avLst/>
          </a:prstGeom>
          <a:noFill/>
          <a:ln w="9525">
            <a:noFill/>
            <a:miter lim="800000"/>
            <a:headEnd/>
            <a:tailEnd/>
          </a:ln>
          <a:effectLst/>
        </p:spPr>
        <p:txBody>
          <a:bodyPr wrap="none" lIns="92075" tIns="46038" rIns="92075" bIns="46038">
            <a:spAutoFit/>
          </a:bodyPr>
          <a:lstStyle/>
          <a:p>
            <a:pPr defTabSz="762000"/>
            <a:r>
              <a:rPr lang="fr-FR">
                <a:effectLst>
                  <a:outerShdw blurRad="38100" dist="38100" dir="2700000" algn="tl">
                    <a:srgbClr val="C0C0C0"/>
                  </a:outerShdw>
                </a:effectLst>
              </a:rPr>
              <a:t>Résultats</a:t>
            </a:r>
          </a:p>
        </p:txBody>
      </p:sp>
      <p:sp>
        <p:nvSpPr>
          <p:cNvPr id="9227" name="Line 11"/>
          <p:cNvSpPr>
            <a:spLocks noChangeShapeType="1"/>
          </p:cNvSpPr>
          <p:nvPr/>
        </p:nvSpPr>
        <p:spPr bwMode="auto">
          <a:xfrm>
            <a:off x="1785938" y="2655888"/>
            <a:ext cx="1843087" cy="12700"/>
          </a:xfrm>
          <a:prstGeom prst="line">
            <a:avLst/>
          </a:prstGeom>
          <a:noFill/>
          <a:ln w="50800">
            <a:solidFill>
              <a:schemeClr val="tx1"/>
            </a:solidFill>
            <a:round/>
            <a:headEnd type="none" w="sm" len="sm"/>
            <a:tailEnd type="stealth" w="med" len="lg"/>
          </a:ln>
          <a:effectLst>
            <a:outerShdw dist="35921" dir="2700000" algn="ctr" rotWithShape="0">
              <a:srgbClr val="FFFFFF"/>
            </a:outerShdw>
          </a:effectLst>
        </p:spPr>
        <p:txBody>
          <a:bodyPr wrap="none" anchor="ctr"/>
          <a:lstStyle/>
          <a:p>
            <a:endParaRPr lang="fr-FR"/>
          </a:p>
        </p:txBody>
      </p:sp>
      <p:sp>
        <p:nvSpPr>
          <p:cNvPr id="9228" name="Line 12"/>
          <p:cNvSpPr>
            <a:spLocks noChangeShapeType="1"/>
          </p:cNvSpPr>
          <p:nvPr/>
        </p:nvSpPr>
        <p:spPr bwMode="auto">
          <a:xfrm flipV="1">
            <a:off x="5959475" y="2640013"/>
            <a:ext cx="1631950" cy="12700"/>
          </a:xfrm>
          <a:prstGeom prst="line">
            <a:avLst/>
          </a:prstGeom>
          <a:noFill/>
          <a:ln w="50800">
            <a:solidFill>
              <a:schemeClr val="tx1"/>
            </a:solidFill>
            <a:round/>
            <a:headEnd type="none" w="sm" len="sm"/>
            <a:tailEnd type="stealth" w="med" len="lg"/>
          </a:ln>
          <a:effectLst>
            <a:outerShdw dist="35921" dir="2700000" algn="ctr" rotWithShape="0">
              <a:srgbClr val="FFFFFF"/>
            </a:outerShdw>
          </a:effectLst>
        </p:spPr>
        <p:txBody>
          <a:bodyPr wrap="none" anchor="ctr"/>
          <a:lstStyle/>
          <a:p>
            <a:endParaRPr lang="fr-FR"/>
          </a:p>
        </p:txBody>
      </p:sp>
      <p:sp>
        <p:nvSpPr>
          <p:cNvPr id="9229" name="Rectangle 13"/>
          <p:cNvSpPr>
            <a:spLocks noChangeArrowheads="1"/>
          </p:cNvSpPr>
          <p:nvPr/>
        </p:nvSpPr>
        <p:spPr bwMode="auto">
          <a:xfrm>
            <a:off x="2786063" y="1962150"/>
            <a:ext cx="258762" cy="1600200"/>
          </a:xfrm>
          <a:prstGeom prst="rect">
            <a:avLst/>
          </a:prstGeom>
          <a:solidFill>
            <a:schemeClr val="bg2"/>
          </a:solidFill>
          <a:ln w="12700">
            <a:solidFill>
              <a:schemeClr val="tx1"/>
            </a:solidFill>
            <a:miter lim="800000"/>
            <a:headEnd/>
            <a:tailEnd/>
          </a:ln>
          <a:effectLst>
            <a:outerShdw dist="35921" dir="2700000" algn="ctr" rotWithShape="0">
              <a:srgbClr val="FFFFFF"/>
            </a:outerShdw>
          </a:effectLst>
        </p:spPr>
        <p:txBody>
          <a:bodyPr wrap="none" anchor="ctr"/>
          <a:lstStyle/>
          <a:p>
            <a:endParaRPr lang="fr-FR"/>
          </a:p>
        </p:txBody>
      </p:sp>
      <p:sp>
        <p:nvSpPr>
          <p:cNvPr id="9230" name="Rectangle 14"/>
          <p:cNvSpPr>
            <a:spLocks noChangeArrowheads="1"/>
          </p:cNvSpPr>
          <p:nvPr/>
        </p:nvSpPr>
        <p:spPr bwMode="auto">
          <a:xfrm>
            <a:off x="6815138" y="1962150"/>
            <a:ext cx="258762" cy="1600200"/>
          </a:xfrm>
          <a:prstGeom prst="rect">
            <a:avLst/>
          </a:prstGeom>
          <a:solidFill>
            <a:schemeClr val="bg2"/>
          </a:solidFill>
          <a:ln w="12700">
            <a:solidFill>
              <a:schemeClr val="tx1"/>
            </a:solidFill>
            <a:miter lim="800000"/>
            <a:headEnd/>
            <a:tailEnd/>
          </a:ln>
          <a:effectLst>
            <a:outerShdw dist="35921" dir="2700000" algn="ctr" rotWithShape="0">
              <a:srgbClr val="FFFFFF"/>
            </a:outerShdw>
          </a:effectLst>
        </p:spPr>
        <p:txBody>
          <a:bodyPr wrap="none" anchor="ctr"/>
          <a:lstStyle/>
          <a:p>
            <a:endParaRPr lang="fr-FR"/>
          </a:p>
        </p:txBody>
      </p:sp>
      <p:sp>
        <p:nvSpPr>
          <p:cNvPr id="9231" name="Rectangle 15"/>
          <p:cNvSpPr>
            <a:spLocks noChangeArrowheads="1"/>
          </p:cNvSpPr>
          <p:nvPr/>
        </p:nvSpPr>
        <p:spPr bwMode="auto">
          <a:xfrm>
            <a:off x="785813" y="4402138"/>
            <a:ext cx="2386012" cy="312737"/>
          </a:xfrm>
          <a:prstGeom prst="rect">
            <a:avLst/>
          </a:prstGeom>
          <a:noFill/>
          <a:ln w="9525">
            <a:noFill/>
            <a:miter lim="800000"/>
            <a:headEnd/>
            <a:tailEnd/>
          </a:ln>
          <a:effectLst/>
        </p:spPr>
        <p:txBody>
          <a:bodyPr wrap="none" lIns="92075" tIns="46038" rIns="92075" bIns="46038">
            <a:spAutoFit/>
          </a:bodyPr>
          <a:lstStyle/>
          <a:p>
            <a:pPr algn="ctr" defTabSz="762000"/>
            <a:r>
              <a:rPr lang="fr-FR" sz="1600">
                <a:effectLst>
                  <a:outerShdw blurRad="38100" dist="38100" dir="2700000" algn="tl">
                    <a:srgbClr val="C0C0C0"/>
                  </a:outerShdw>
                </a:effectLst>
              </a:rPr>
              <a:t>Périphériques d’entrée</a:t>
            </a:r>
          </a:p>
        </p:txBody>
      </p:sp>
      <p:pic>
        <p:nvPicPr>
          <p:cNvPr id="9232" name="Picture 16"/>
          <p:cNvPicPr>
            <a:picLocks noChangeArrowheads="1"/>
          </p:cNvPicPr>
          <p:nvPr/>
        </p:nvPicPr>
        <p:blipFill>
          <a:blip r:embed="rId2" cstate="print"/>
          <a:srcRect/>
          <a:stretch>
            <a:fillRect/>
          </a:stretch>
        </p:blipFill>
        <p:spPr bwMode="auto">
          <a:xfrm>
            <a:off x="5059363" y="2393950"/>
            <a:ext cx="644525" cy="549275"/>
          </a:xfrm>
          <a:prstGeom prst="rect">
            <a:avLst/>
          </a:prstGeom>
          <a:noFill/>
          <a:ln w="9525">
            <a:noFill/>
            <a:miter lim="800000"/>
            <a:headEnd/>
            <a:tailEnd/>
          </a:ln>
          <a:effectLst/>
        </p:spPr>
      </p:pic>
      <p:sp>
        <p:nvSpPr>
          <p:cNvPr id="9233" name="Rectangle 17"/>
          <p:cNvSpPr>
            <a:spLocks noChangeArrowheads="1"/>
          </p:cNvSpPr>
          <p:nvPr/>
        </p:nvSpPr>
        <p:spPr bwMode="auto">
          <a:xfrm>
            <a:off x="2520950" y="1582738"/>
            <a:ext cx="771525" cy="312737"/>
          </a:xfrm>
          <a:prstGeom prst="rect">
            <a:avLst/>
          </a:prstGeom>
          <a:noFill/>
          <a:ln w="9525">
            <a:noFill/>
            <a:miter lim="800000"/>
            <a:headEnd/>
            <a:tailEnd/>
          </a:ln>
          <a:effectLst/>
        </p:spPr>
        <p:txBody>
          <a:bodyPr wrap="none" lIns="92075" tIns="46038" rIns="92075" bIns="46038">
            <a:spAutoFit/>
          </a:bodyPr>
          <a:lstStyle/>
          <a:p>
            <a:pPr defTabSz="762000"/>
            <a:r>
              <a:rPr lang="fr-FR" sz="1600" i="1" u="sng">
                <a:effectLst>
                  <a:outerShdw blurRad="38100" dist="38100" dir="2700000" algn="tl">
                    <a:srgbClr val="C0C0C0"/>
                  </a:outerShdw>
                </a:effectLst>
              </a:rPr>
              <a:t>Saisie</a:t>
            </a:r>
          </a:p>
        </p:txBody>
      </p:sp>
      <p:sp>
        <p:nvSpPr>
          <p:cNvPr id="9234" name="Rectangle 18"/>
          <p:cNvSpPr>
            <a:spLocks noChangeArrowheads="1"/>
          </p:cNvSpPr>
          <p:nvPr/>
        </p:nvSpPr>
        <p:spPr bwMode="auto">
          <a:xfrm>
            <a:off x="6351588" y="1565275"/>
            <a:ext cx="1244600" cy="312738"/>
          </a:xfrm>
          <a:prstGeom prst="rect">
            <a:avLst/>
          </a:prstGeom>
          <a:noFill/>
          <a:ln w="9525">
            <a:noFill/>
            <a:miter lim="800000"/>
            <a:headEnd/>
            <a:tailEnd/>
          </a:ln>
          <a:effectLst/>
        </p:spPr>
        <p:txBody>
          <a:bodyPr wrap="none" lIns="92075" tIns="46038" rIns="92075" bIns="46038">
            <a:spAutoFit/>
          </a:bodyPr>
          <a:lstStyle/>
          <a:p>
            <a:pPr defTabSz="762000"/>
            <a:r>
              <a:rPr lang="fr-FR" sz="1600" i="1" u="sng" dirty="0">
                <a:effectLst>
                  <a:outerShdw blurRad="38100" dist="38100" dir="2700000" algn="tl">
                    <a:srgbClr val="C0C0C0"/>
                  </a:outerShdw>
                </a:effectLst>
              </a:rPr>
              <a:t>Restitution</a:t>
            </a:r>
          </a:p>
        </p:txBody>
      </p:sp>
      <p:sp>
        <p:nvSpPr>
          <p:cNvPr id="9235" name="Rectangle 19"/>
          <p:cNvSpPr>
            <a:spLocks noChangeArrowheads="1"/>
          </p:cNvSpPr>
          <p:nvPr/>
        </p:nvSpPr>
        <p:spPr bwMode="auto">
          <a:xfrm>
            <a:off x="4140200" y="1582738"/>
            <a:ext cx="1222375" cy="312737"/>
          </a:xfrm>
          <a:prstGeom prst="rect">
            <a:avLst/>
          </a:prstGeom>
          <a:noFill/>
          <a:ln w="9525">
            <a:noFill/>
            <a:miter lim="800000"/>
            <a:headEnd/>
            <a:tailEnd/>
          </a:ln>
          <a:effectLst/>
        </p:spPr>
        <p:txBody>
          <a:bodyPr wrap="none" lIns="92075" tIns="46038" rIns="92075" bIns="46038">
            <a:spAutoFit/>
          </a:bodyPr>
          <a:lstStyle/>
          <a:p>
            <a:pPr defTabSz="762000"/>
            <a:r>
              <a:rPr lang="fr-FR" sz="1600" i="1" u="sng">
                <a:effectLst>
                  <a:outerShdw blurRad="38100" dist="38100" dir="2700000" algn="tl">
                    <a:srgbClr val="C0C0C0"/>
                  </a:outerShdw>
                </a:effectLst>
              </a:rPr>
              <a:t>Traitement</a:t>
            </a:r>
          </a:p>
        </p:txBody>
      </p:sp>
      <p:grpSp>
        <p:nvGrpSpPr>
          <p:cNvPr id="2" name="Group 33"/>
          <p:cNvGrpSpPr>
            <a:grpSpLocks/>
          </p:cNvGrpSpPr>
          <p:nvPr/>
        </p:nvGrpSpPr>
        <p:grpSpPr bwMode="auto">
          <a:xfrm>
            <a:off x="6448425" y="4330700"/>
            <a:ext cx="2443163" cy="2462213"/>
            <a:chOff x="4062" y="2728"/>
            <a:chExt cx="1539" cy="1551"/>
          </a:xfrm>
        </p:grpSpPr>
        <p:sp>
          <p:nvSpPr>
            <p:cNvPr id="9236" name="Rectangle 20"/>
            <p:cNvSpPr>
              <a:spLocks noChangeArrowheads="1"/>
            </p:cNvSpPr>
            <p:nvPr/>
          </p:nvSpPr>
          <p:spPr bwMode="auto">
            <a:xfrm>
              <a:off x="4062" y="2728"/>
              <a:ext cx="1539" cy="197"/>
            </a:xfrm>
            <a:prstGeom prst="rect">
              <a:avLst/>
            </a:prstGeom>
            <a:noFill/>
            <a:ln w="9525">
              <a:noFill/>
              <a:miter lim="800000"/>
              <a:headEnd/>
              <a:tailEnd/>
            </a:ln>
            <a:effectLst/>
          </p:spPr>
          <p:txBody>
            <a:bodyPr wrap="none" lIns="92075" tIns="46038" rIns="92075" bIns="46038">
              <a:spAutoFit/>
            </a:bodyPr>
            <a:lstStyle/>
            <a:p>
              <a:pPr algn="ctr" defTabSz="762000"/>
              <a:r>
                <a:rPr lang="fr-FR" sz="1600">
                  <a:effectLst>
                    <a:outerShdw blurRad="38100" dist="38100" dir="2700000" algn="tl">
                      <a:srgbClr val="C0C0C0"/>
                    </a:outerShdw>
                  </a:effectLst>
                </a:rPr>
                <a:t>Périphériques de sortie</a:t>
              </a:r>
            </a:p>
          </p:txBody>
        </p:sp>
        <p:grpSp>
          <p:nvGrpSpPr>
            <p:cNvPr id="3" name="Group 23"/>
            <p:cNvGrpSpPr>
              <a:grpSpLocks/>
            </p:cNvGrpSpPr>
            <p:nvPr/>
          </p:nvGrpSpPr>
          <p:grpSpPr bwMode="auto">
            <a:xfrm>
              <a:off x="4317" y="3048"/>
              <a:ext cx="427" cy="518"/>
              <a:chOff x="4317" y="3048"/>
              <a:chExt cx="427" cy="518"/>
            </a:xfrm>
          </p:grpSpPr>
          <p:pic>
            <p:nvPicPr>
              <p:cNvPr id="9237" name="Picture 21"/>
              <p:cNvPicPr>
                <a:picLocks noChangeArrowheads="1"/>
              </p:cNvPicPr>
              <p:nvPr/>
            </p:nvPicPr>
            <p:blipFill>
              <a:blip r:embed="rId3" cstate="print"/>
              <a:srcRect/>
              <a:stretch>
                <a:fillRect/>
              </a:stretch>
            </p:blipFill>
            <p:spPr bwMode="auto">
              <a:xfrm>
                <a:off x="4341" y="3048"/>
                <a:ext cx="378" cy="346"/>
              </a:xfrm>
              <a:prstGeom prst="rect">
                <a:avLst/>
              </a:prstGeom>
              <a:noFill/>
              <a:ln w="9525">
                <a:noFill/>
                <a:miter lim="800000"/>
                <a:headEnd/>
                <a:tailEnd/>
              </a:ln>
              <a:effectLst/>
            </p:spPr>
          </p:pic>
          <p:sp>
            <p:nvSpPr>
              <p:cNvPr id="9238" name="Rectangle 22"/>
              <p:cNvSpPr>
                <a:spLocks noChangeArrowheads="1"/>
              </p:cNvSpPr>
              <p:nvPr/>
            </p:nvSpPr>
            <p:spPr bwMode="auto">
              <a:xfrm>
                <a:off x="4317" y="3387"/>
                <a:ext cx="427" cy="179"/>
              </a:xfrm>
              <a:prstGeom prst="rect">
                <a:avLst/>
              </a:prstGeom>
              <a:noFill/>
              <a:ln w="9525">
                <a:noFill/>
                <a:miter lim="800000"/>
                <a:headEnd/>
                <a:tailEnd/>
              </a:ln>
              <a:effectLst/>
            </p:spPr>
            <p:txBody>
              <a:bodyPr wrap="none" lIns="92075" tIns="46038" rIns="92075" bIns="46038">
                <a:spAutoFit/>
              </a:bodyPr>
              <a:lstStyle/>
              <a:p>
                <a:pPr defTabSz="762000"/>
                <a:r>
                  <a:rPr lang="fr-FR" sz="1400"/>
                  <a:t>Ecran</a:t>
                </a:r>
              </a:p>
            </p:txBody>
          </p:sp>
        </p:grpSp>
        <p:grpSp>
          <p:nvGrpSpPr>
            <p:cNvPr id="4" name="Group 26"/>
            <p:cNvGrpSpPr>
              <a:grpSpLocks/>
            </p:cNvGrpSpPr>
            <p:nvPr/>
          </p:nvGrpSpPr>
          <p:grpSpPr bwMode="auto">
            <a:xfrm>
              <a:off x="4825" y="3076"/>
              <a:ext cx="508" cy="534"/>
              <a:chOff x="4825" y="3076"/>
              <a:chExt cx="508" cy="534"/>
            </a:xfrm>
          </p:grpSpPr>
          <p:pic>
            <p:nvPicPr>
              <p:cNvPr id="9240" name="Picture 24"/>
              <p:cNvPicPr>
                <a:picLocks noChangeArrowheads="1"/>
              </p:cNvPicPr>
              <p:nvPr/>
            </p:nvPicPr>
            <p:blipFill>
              <a:blip r:embed="rId4" cstate="print"/>
              <a:srcRect/>
              <a:stretch>
                <a:fillRect/>
              </a:stretch>
            </p:blipFill>
            <p:spPr bwMode="auto">
              <a:xfrm>
                <a:off x="4873" y="3076"/>
                <a:ext cx="413" cy="351"/>
              </a:xfrm>
              <a:prstGeom prst="rect">
                <a:avLst/>
              </a:prstGeom>
              <a:noFill/>
              <a:ln w="9525">
                <a:noFill/>
                <a:miter lim="800000"/>
                <a:headEnd/>
                <a:tailEnd/>
              </a:ln>
              <a:effectLst/>
            </p:spPr>
          </p:pic>
          <p:sp>
            <p:nvSpPr>
              <p:cNvPr id="9241" name="Rectangle 25"/>
              <p:cNvSpPr>
                <a:spLocks noChangeArrowheads="1"/>
              </p:cNvSpPr>
              <p:nvPr/>
            </p:nvSpPr>
            <p:spPr bwMode="auto">
              <a:xfrm>
                <a:off x="4825" y="3431"/>
                <a:ext cx="508" cy="179"/>
              </a:xfrm>
              <a:prstGeom prst="rect">
                <a:avLst/>
              </a:prstGeom>
              <a:noFill/>
              <a:ln w="9525">
                <a:noFill/>
                <a:miter lim="800000"/>
                <a:headEnd/>
                <a:tailEnd/>
              </a:ln>
              <a:effectLst/>
            </p:spPr>
            <p:txBody>
              <a:bodyPr wrap="none" lIns="92075" tIns="46038" rIns="92075" bIns="46038">
                <a:spAutoFit/>
              </a:bodyPr>
              <a:lstStyle/>
              <a:p>
                <a:pPr defTabSz="762000"/>
                <a:r>
                  <a:rPr lang="fr-FR" sz="1400"/>
                  <a:t>Modem</a:t>
                </a:r>
              </a:p>
            </p:txBody>
          </p:sp>
        </p:grpSp>
        <p:grpSp>
          <p:nvGrpSpPr>
            <p:cNvPr id="5" name="Group 29"/>
            <p:cNvGrpSpPr>
              <a:grpSpLocks/>
            </p:cNvGrpSpPr>
            <p:nvPr/>
          </p:nvGrpSpPr>
          <p:grpSpPr bwMode="auto">
            <a:xfrm>
              <a:off x="4860" y="3739"/>
              <a:ext cx="720" cy="473"/>
              <a:chOff x="4860" y="3739"/>
              <a:chExt cx="720" cy="473"/>
            </a:xfrm>
          </p:grpSpPr>
          <p:pic>
            <p:nvPicPr>
              <p:cNvPr id="9243" name="Picture 27"/>
              <p:cNvPicPr>
                <a:picLocks noChangeArrowheads="1"/>
              </p:cNvPicPr>
              <p:nvPr/>
            </p:nvPicPr>
            <p:blipFill>
              <a:blip r:embed="rId5" cstate="print"/>
              <a:srcRect/>
              <a:stretch>
                <a:fillRect/>
              </a:stretch>
            </p:blipFill>
            <p:spPr bwMode="auto">
              <a:xfrm>
                <a:off x="5062" y="3739"/>
                <a:ext cx="317" cy="296"/>
              </a:xfrm>
              <a:prstGeom prst="rect">
                <a:avLst/>
              </a:prstGeom>
              <a:noFill/>
              <a:ln w="9525">
                <a:noFill/>
                <a:miter lim="800000"/>
                <a:headEnd/>
                <a:tailEnd/>
              </a:ln>
              <a:effectLst/>
            </p:spPr>
          </p:pic>
          <p:sp>
            <p:nvSpPr>
              <p:cNvPr id="9244" name="Rectangle 28"/>
              <p:cNvSpPr>
                <a:spLocks noChangeArrowheads="1"/>
              </p:cNvSpPr>
              <p:nvPr/>
            </p:nvSpPr>
            <p:spPr bwMode="auto">
              <a:xfrm>
                <a:off x="4860" y="4033"/>
                <a:ext cx="720" cy="179"/>
              </a:xfrm>
              <a:prstGeom prst="rect">
                <a:avLst/>
              </a:prstGeom>
              <a:noFill/>
              <a:ln w="9525">
                <a:noFill/>
                <a:miter lim="800000"/>
                <a:headEnd/>
                <a:tailEnd/>
              </a:ln>
              <a:effectLst/>
            </p:spPr>
            <p:txBody>
              <a:bodyPr wrap="none" lIns="92075" tIns="46038" rIns="92075" bIns="46038">
                <a:spAutoFit/>
              </a:bodyPr>
              <a:lstStyle/>
              <a:p>
                <a:pPr defTabSz="762000"/>
                <a:r>
                  <a:rPr lang="fr-FR" sz="1400"/>
                  <a:t>Imprimante</a:t>
                </a:r>
              </a:p>
            </p:txBody>
          </p:sp>
        </p:grpSp>
        <p:grpSp>
          <p:nvGrpSpPr>
            <p:cNvPr id="6" name="Group 32"/>
            <p:cNvGrpSpPr>
              <a:grpSpLocks/>
            </p:cNvGrpSpPr>
            <p:nvPr/>
          </p:nvGrpSpPr>
          <p:grpSpPr bwMode="auto">
            <a:xfrm>
              <a:off x="4067" y="3639"/>
              <a:ext cx="776" cy="640"/>
              <a:chOff x="4067" y="3639"/>
              <a:chExt cx="776" cy="640"/>
            </a:xfrm>
          </p:grpSpPr>
          <p:pic>
            <p:nvPicPr>
              <p:cNvPr id="9246" name="Picture 30"/>
              <p:cNvPicPr>
                <a:picLocks noChangeArrowheads="1"/>
              </p:cNvPicPr>
              <p:nvPr/>
            </p:nvPicPr>
            <p:blipFill>
              <a:blip r:embed="rId6" cstate="print"/>
              <a:srcRect/>
              <a:stretch>
                <a:fillRect/>
              </a:stretch>
            </p:blipFill>
            <p:spPr bwMode="auto">
              <a:xfrm>
                <a:off x="4294" y="3639"/>
                <a:ext cx="322" cy="453"/>
              </a:xfrm>
              <a:prstGeom prst="rect">
                <a:avLst/>
              </a:prstGeom>
              <a:noFill/>
              <a:ln w="9525">
                <a:noFill/>
                <a:miter lim="800000"/>
                <a:headEnd/>
                <a:tailEnd/>
              </a:ln>
              <a:effectLst/>
            </p:spPr>
          </p:pic>
          <p:sp>
            <p:nvSpPr>
              <p:cNvPr id="9247" name="Rectangle 31"/>
              <p:cNvSpPr>
                <a:spLocks noChangeArrowheads="1"/>
              </p:cNvSpPr>
              <p:nvPr/>
            </p:nvSpPr>
            <p:spPr bwMode="auto">
              <a:xfrm>
                <a:off x="4067" y="4100"/>
                <a:ext cx="776" cy="179"/>
              </a:xfrm>
              <a:prstGeom prst="rect">
                <a:avLst/>
              </a:prstGeom>
              <a:noFill/>
              <a:ln w="9525">
                <a:noFill/>
                <a:miter lim="800000"/>
                <a:headEnd/>
                <a:tailEnd/>
              </a:ln>
              <a:effectLst/>
            </p:spPr>
            <p:txBody>
              <a:bodyPr wrap="none" lIns="92075" tIns="46038" rIns="92075" bIns="46038">
                <a:spAutoFit/>
              </a:bodyPr>
              <a:lstStyle/>
              <a:p>
                <a:pPr defTabSz="762000"/>
                <a:r>
                  <a:rPr lang="fr-FR" sz="1400"/>
                  <a:t>Haut parleur</a:t>
                </a:r>
              </a:p>
            </p:txBody>
          </p:sp>
        </p:grpSp>
      </p:grpSp>
      <p:grpSp>
        <p:nvGrpSpPr>
          <p:cNvPr id="7" name="Group 58"/>
          <p:cNvGrpSpPr>
            <a:grpSpLocks/>
          </p:cNvGrpSpPr>
          <p:nvPr/>
        </p:nvGrpSpPr>
        <p:grpSpPr bwMode="auto">
          <a:xfrm>
            <a:off x="334963" y="4919663"/>
            <a:ext cx="3336925" cy="1812925"/>
            <a:chOff x="211" y="3099"/>
            <a:chExt cx="2102" cy="1142"/>
          </a:xfrm>
        </p:grpSpPr>
        <p:grpSp>
          <p:nvGrpSpPr>
            <p:cNvPr id="8" name="Group 36"/>
            <p:cNvGrpSpPr>
              <a:grpSpLocks/>
            </p:cNvGrpSpPr>
            <p:nvPr/>
          </p:nvGrpSpPr>
          <p:grpSpPr bwMode="auto">
            <a:xfrm>
              <a:off x="773" y="3642"/>
              <a:ext cx="508" cy="489"/>
              <a:chOff x="773" y="3642"/>
              <a:chExt cx="508" cy="489"/>
            </a:xfrm>
          </p:grpSpPr>
          <p:pic>
            <p:nvPicPr>
              <p:cNvPr id="9250" name="Picture 34"/>
              <p:cNvPicPr>
                <a:picLocks noChangeArrowheads="1"/>
              </p:cNvPicPr>
              <p:nvPr/>
            </p:nvPicPr>
            <p:blipFill>
              <a:blip r:embed="rId4" cstate="print"/>
              <a:srcRect/>
              <a:stretch>
                <a:fillRect/>
              </a:stretch>
            </p:blipFill>
            <p:spPr bwMode="auto">
              <a:xfrm>
                <a:off x="805" y="3642"/>
                <a:ext cx="396" cy="297"/>
              </a:xfrm>
              <a:prstGeom prst="rect">
                <a:avLst/>
              </a:prstGeom>
              <a:noFill/>
              <a:ln w="9525">
                <a:noFill/>
                <a:miter lim="800000"/>
                <a:headEnd/>
                <a:tailEnd/>
              </a:ln>
              <a:effectLst/>
            </p:spPr>
          </p:pic>
          <p:sp>
            <p:nvSpPr>
              <p:cNvPr id="9251" name="Rectangle 35"/>
              <p:cNvSpPr>
                <a:spLocks noChangeArrowheads="1"/>
              </p:cNvSpPr>
              <p:nvPr/>
            </p:nvSpPr>
            <p:spPr bwMode="auto">
              <a:xfrm>
                <a:off x="773" y="3952"/>
                <a:ext cx="508" cy="179"/>
              </a:xfrm>
              <a:prstGeom prst="rect">
                <a:avLst/>
              </a:prstGeom>
              <a:noFill/>
              <a:ln w="9525">
                <a:noFill/>
                <a:miter lim="800000"/>
                <a:headEnd/>
                <a:tailEnd/>
              </a:ln>
              <a:effectLst/>
            </p:spPr>
            <p:txBody>
              <a:bodyPr wrap="none" lIns="92075" tIns="46038" rIns="92075" bIns="46038">
                <a:spAutoFit/>
              </a:bodyPr>
              <a:lstStyle/>
              <a:p>
                <a:pPr defTabSz="762000"/>
                <a:r>
                  <a:rPr lang="fr-FR" sz="1400"/>
                  <a:t>Modem</a:t>
                </a:r>
              </a:p>
            </p:txBody>
          </p:sp>
        </p:grpSp>
        <p:grpSp>
          <p:nvGrpSpPr>
            <p:cNvPr id="9" name="Group 39"/>
            <p:cNvGrpSpPr>
              <a:grpSpLocks/>
            </p:cNvGrpSpPr>
            <p:nvPr/>
          </p:nvGrpSpPr>
          <p:grpSpPr bwMode="auto">
            <a:xfrm>
              <a:off x="1362" y="3121"/>
              <a:ext cx="415" cy="506"/>
              <a:chOff x="1362" y="3121"/>
              <a:chExt cx="415" cy="506"/>
            </a:xfrm>
          </p:grpSpPr>
          <p:pic>
            <p:nvPicPr>
              <p:cNvPr id="9253" name="Picture 37"/>
              <p:cNvPicPr>
                <a:picLocks noChangeArrowheads="1"/>
              </p:cNvPicPr>
              <p:nvPr/>
            </p:nvPicPr>
            <p:blipFill>
              <a:blip r:embed="rId7" cstate="print"/>
              <a:srcRect/>
              <a:stretch>
                <a:fillRect/>
              </a:stretch>
            </p:blipFill>
            <p:spPr bwMode="auto">
              <a:xfrm>
                <a:off x="1373" y="3121"/>
                <a:ext cx="344" cy="328"/>
              </a:xfrm>
              <a:prstGeom prst="rect">
                <a:avLst/>
              </a:prstGeom>
              <a:noFill/>
              <a:ln w="9525">
                <a:noFill/>
                <a:miter lim="800000"/>
                <a:headEnd/>
                <a:tailEnd/>
              </a:ln>
              <a:effectLst/>
            </p:spPr>
          </p:pic>
          <p:sp>
            <p:nvSpPr>
              <p:cNvPr id="9254" name="Rectangle 38"/>
              <p:cNvSpPr>
                <a:spLocks noChangeArrowheads="1"/>
              </p:cNvSpPr>
              <p:nvPr/>
            </p:nvSpPr>
            <p:spPr bwMode="auto">
              <a:xfrm>
                <a:off x="1362" y="3448"/>
                <a:ext cx="415" cy="179"/>
              </a:xfrm>
              <a:prstGeom prst="rect">
                <a:avLst/>
              </a:prstGeom>
              <a:noFill/>
              <a:ln w="9525">
                <a:noFill/>
                <a:miter lim="800000"/>
                <a:headEnd/>
                <a:tailEnd/>
              </a:ln>
              <a:effectLst/>
            </p:spPr>
            <p:txBody>
              <a:bodyPr wrap="none" lIns="92075" tIns="46038" rIns="92075" bIns="46038">
                <a:spAutoFit/>
              </a:bodyPr>
              <a:lstStyle/>
              <a:p>
                <a:pPr defTabSz="762000"/>
                <a:r>
                  <a:rPr lang="fr-FR" sz="1400"/>
                  <a:t>Micro</a:t>
                </a:r>
              </a:p>
            </p:txBody>
          </p:sp>
        </p:grpSp>
        <p:grpSp>
          <p:nvGrpSpPr>
            <p:cNvPr id="10" name="Group 42"/>
            <p:cNvGrpSpPr>
              <a:grpSpLocks/>
            </p:cNvGrpSpPr>
            <p:nvPr/>
          </p:nvGrpSpPr>
          <p:grpSpPr bwMode="auto">
            <a:xfrm>
              <a:off x="1804" y="3698"/>
              <a:ext cx="490" cy="543"/>
              <a:chOff x="1804" y="3698"/>
              <a:chExt cx="490" cy="543"/>
            </a:xfrm>
          </p:grpSpPr>
          <p:pic>
            <p:nvPicPr>
              <p:cNvPr id="9256" name="Picture 40"/>
              <p:cNvPicPr>
                <a:picLocks noChangeArrowheads="1"/>
              </p:cNvPicPr>
              <p:nvPr/>
            </p:nvPicPr>
            <p:blipFill>
              <a:blip r:embed="rId8" cstate="print"/>
              <a:srcRect/>
              <a:stretch>
                <a:fillRect/>
              </a:stretch>
            </p:blipFill>
            <p:spPr bwMode="auto">
              <a:xfrm>
                <a:off x="1844" y="3698"/>
                <a:ext cx="342" cy="359"/>
              </a:xfrm>
              <a:prstGeom prst="rect">
                <a:avLst/>
              </a:prstGeom>
              <a:noFill/>
              <a:ln w="9525">
                <a:noFill/>
                <a:miter lim="800000"/>
                <a:headEnd/>
                <a:tailEnd/>
              </a:ln>
              <a:effectLst/>
            </p:spPr>
          </p:pic>
          <p:sp>
            <p:nvSpPr>
              <p:cNvPr id="9257" name="Rectangle 41"/>
              <p:cNvSpPr>
                <a:spLocks noChangeArrowheads="1"/>
              </p:cNvSpPr>
              <p:nvPr/>
            </p:nvSpPr>
            <p:spPr bwMode="auto">
              <a:xfrm>
                <a:off x="1804" y="4062"/>
                <a:ext cx="490" cy="179"/>
              </a:xfrm>
              <a:prstGeom prst="rect">
                <a:avLst/>
              </a:prstGeom>
              <a:noFill/>
              <a:ln w="9525">
                <a:noFill/>
                <a:miter lim="800000"/>
                <a:headEnd/>
                <a:tailEnd/>
              </a:ln>
              <a:effectLst/>
            </p:spPr>
            <p:txBody>
              <a:bodyPr wrap="none" lIns="92075" tIns="46038" rIns="92075" bIns="46038">
                <a:spAutoFit/>
              </a:bodyPr>
              <a:lstStyle/>
              <a:p>
                <a:pPr defTabSz="762000"/>
                <a:r>
                  <a:rPr lang="fr-FR" sz="1400"/>
                  <a:t>Clavier</a:t>
                </a:r>
              </a:p>
            </p:txBody>
          </p:sp>
        </p:grpSp>
        <p:grpSp>
          <p:nvGrpSpPr>
            <p:cNvPr id="11" name="Group 45"/>
            <p:cNvGrpSpPr>
              <a:grpSpLocks/>
            </p:cNvGrpSpPr>
            <p:nvPr/>
          </p:nvGrpSpPr>
          <p:grpSpPr bwMode="auto">
            <a:xfrm>
              <a:off x="1848" y="3132"/>
              <a:ext cx="465" cy="522"/>
              <a:chOff x="1848" y="3132"/>
              <a:chExt cx="465" cy="522"/>
            </a:xfrm>
          </p:grpSpPr>
          <p:pic>
            <p:nvPicPr>
              <p:cNvPr id="9259" name="Picture 43"/>
              <p:cNvPicPr>
                <a:picLocks noChangeArrowheads="1"/>
              </p:cNvPicPr>
              <p:nvPr/>
            </p:nvPicPr>
            <p:blipFill>
              <a:blip r:embed="rId9" cstate="print"/>
              <a:srcRect/>
              <a:stretch>
                <a:fillRect/>
              </a:stretch>
            </p:blipFill>
            <p:spPr bwMode="auto">
              <a:xfrm>
                <a:off x="1868" y="3132"/>
                <a:ext cx="290" cy="336"/>
              </a:xfrm>
              <a:prstGeom prst="rect">
                <a:avLst/>
              </a:prstGeom>
              <a:noFill/>
              <a:ln w="9525">
                <a:noFill/>
                <a:miter lim="800000"/>
                <a:headEnd/>
                <a:tailEnd/>
              </a:ln>
              <a:effectLst/>
            </p:spPr>
          </p:pic>
          <p:sp>
            <p:nvSpPr>
              <p:cNvPr id="9260" name="Rectangle 44"/>
              <p:cNvSpPr>
                <a:spLocks noChangeArrowheads="1"/>
              </p:cNvSpPr>
              <p:nvPr/>
            </p:nvSpPr>
            <p:spPr bwMode="auto">
              <a:xfrm>
                <a:off x="1848" y="3475"/>
                <a:ext cx="465" cy="179"/>
              </a:xfrm>
              <a:prstGeom prst="rect">
                <a:avLst/>
              </a:prstGeom>
              <a:noFill/>
              <a:ln w="9525">
                <a:noFill/>
                <a:miter lim="800000"/>
                <a:headEnd/>
                <a:tailEnd/>
              </a:ln>
              <a:effectLst/>
            </p:spPr>
            <p:txBody>
              <a:bodyPr wrap="none" lIns="92075" tIns="46038" rIns="92075" bIns="46038">
                <a:spAutoFit/>
              </a:bodyPr>
              <a:lstStyle/>
              <a:p>
                <a:pPr defTabSz="762000"/>
                <a:r>
                  <a:rPr lang="fr-FR" sz="1400"/>
                  <a:t>Souris</a:t>
                </a:r>
              </a:p>
            </p:txBody>
          </p:sp>
        </p:grpSp>
        <p:grpSp>
          <p:nvGrpSpPr>
            <p:cNvPr id="12" name="Group 48"/>
            <p:cNvGrpSpPr>
              <a:grpSpLocks/>
            </p:cNvGrpSpPr>
            <p:nvPr/>
          </p:nvGrpSpPr>
          <p:grpSpPr bwMode="auto">
            <a:xfrm>
              <a:off x="1327" y="3619"/>
              <a:ext cx="527" cy="509"/>
              <a:chOff x="1327" y="3619"/>
              <a:chExt cx="527" cy="509"/>
            </a:xfrm>
          </p:grpSpPr>
          <p:pic>
            <p:nvPicPr>
              <p:cNvPr id="9262" name="Picture 46"/>
              <p:cNvPicPr>
                <a:picLocks noChangeArrowheads="1"/>
              </p:cNvPicPr>
              <p:nvPr/>
            </p:nvPicPr>
            <p:blipFill>
              <a:blip r:embed="rId10" cstate="print"/>
              <a:srcRect/>
              <a:stretch>
                <a:fillRect/>
              </a:stretch>
            </p:blipFill>
            <p:spPr bwMode="auto">
              <a:xfrm>
                <a:off x="1364" y="3619"/>
                <a:ext cx="382" cy="328"/>
              </a:xfrm>
              <a:prstGeom prst="rect">
                <a:avLst/>
              </a:prstGeom>
              <a:noFill/>
              <a:ln w="9525">
                <a:noFill/>
                <a:miter lim="800000"/>
                <a:headEnd/>
                <a:tailEnd/>
              </a:ln>
              <a:effectLst/>
            </p:spPr>
          </p:pic>
          <p:sp>
            <p:nvSpPr>
              <p:cNvPr id="9263" name="Rectangle 47"/>
              <p:cNvSpPr>
                <a:spLocks noChangeArrowheads="1"/>
              </p:cNvSpPr>
              <p:nvPr/>
            </p:nvSpPr>
            <p:spPr bwMode="auto">
              <a:xfrm>
                <a:off x="1327" y="3949"/>
                <a:ext cx="527" cy="179"/>
              </a:xfrm>
              <a:prstGeom prst="rect">
                <a:avLst/>
              </a:prstGeom>
              <a:noFill/>
              <a:ln w="9525">
                <a:noFill/>
                <a:miter lim="800000"/>
                <a:headEnd/>
                <a:tailEnd/>
              </a:ln>
              <a:effectLst/>
            </p:spPr>
            <p:txBody>
              <a:bodyPr wrap="none" lIns="92075" tIns="46038" rIns="92075" bIns="46038">
                <a:spAutoFit/>
              </a:bodyPr>
              <a:lstStyle/>
              <a:p>
                <a:pPr defTabSz="762000"/>
                <a:r>
                  <a:rPr lang="fr-FR" sz="1400"/>
                  <a:t>Caméra</a:t>
                </a:r>
              </a:p>
            </p:txBody>
          </p:sp>
        </p:grpSp>
        <p:grpSp>
          <p:nvGrpSpPr>
            <p:cNvPr id="13" name="Group 51"/>
            <p:cNvGrpSpPr>
              <a:grpSpLocks/>
            </p:cNvGrpSpPr>
            <p:nvPr/>
          </p:nvGrpSpPr>
          <p:grpSpPr bwMode="auto">
            <a:xfrm>
              <a:off x="211" y="3639"/>
              <a:ext cx="576" cy="446"/>
              <a:chOff x="211" y="3639"/>
              <a:chExt cx="576" cy="446"/>
            </a:xfrm>
          </p:grpSpPr>
          <p:pic>
            <p:nvPicPr>
              <p:cNvPr id="9265" name="Picture 49"/>
              <p:cNvPicPr>
                <a:picLocks noChangeArrowheads="1"/>
              </p:cNvPicPr>
              <p:nvPr/>
            </p:nvPicPr>
            <p:blipFill>
              <a:blip r:embed="rId11" cstate="print"/>
              <a:srcRect/>
              <a:stretch>
                <a:fillRect/>
              </a:stretch>
            </p:blipFill>
            <p:spPr bwMode="auto">
              <a:xfrm>
                <a:off x="287" y="3639"/>
                <a:ext cx="425" cy="253"/>
              </a:xfrm>
              <a:prstGeom prst="rect">
                <a:avLst/>
              </a:prstGeom>
              <a:noFill/>
              <a:ln w="9525">
                <a:noFill/>
                <a:miter lim="800000"/>
                <a:headEnd/>
                <a:tailEnd/>
              </a:ln>
              <a:effectLst/>
            </p:spPr>
          </p:pic>
          <p:sp>
            <p:nvSpPr>
              <p:cNvPr id="9266" name="Rectangle 50"/>
              <p:cNvSpPr>
                <a:spLocks noChangeArrowheads="1"/>
              </p:cNvSpPr>
              <p:nvPr/>
            </p:nvSpPr>
            <p:spPr bwMode="auto">
              <a:xfrm>
                <a:off x="211" y="3906"/>
                <a:ext cx="576" cy="179"/>
              </a:xfrm>
              <a:prstGeom prst="rect">
                <a:avLst/>
              </a:prstGeom>
              <a:noFill/>
              <a:ln w="9525">
                <a:noFill/>
                <a:miter lim="800000"/>
                <a:headEnd/>
                <a:tailEnd/>
              </a:ln>
              <a:effectLst/>
            </p:spPr>
            <p:txBody>
              <a:bodyPr wrap="none" lIns="92075" tIns="46038" rIns="92075" bIns="46038">
                <a:spAutoFit/>
              </a:bodyPr>
              <a:lstStyle/>
              <a:p>
                <a:pPr defTabSz="762000"/>
                <a:r>
                  <a:rPr lang="fr-FR" sz="1400"/>
                  <a:t>CD-ROM</a:t>
                </a:r>
              </a:p>
            </p:txBody>
          </p:sp>
        </p:grpSp>
        <p:grpSp>
          <p:nvGrpSpPr>
            <p:cNvPr id="14" name="Group 54"/>
            <p:cNvGrpSpPr>
              <a:grpSpLocks/>
            </p:cNvGrpSpPr>
            <p:nvPr/>
          </p:nvGrpSpPr>
          <p:grpSpPr bwMode="auto">
            <a:xfrm>
              <a:off x="229" y="3099"/>
              <a:ext cx="564" cy="531"/>
              <a:chOff x="229" y="3099"/>
              <a:chExt cx="564" cy="531"/>
            </a:xfrm>
          </p:grpSpPr>
          <p:pic>
            <p:nvPicPr>
              <p:cNvPr id="9268" name="Picture 52"/>
              <p:cNvPicPr>
                <a:picLocks noChangeArrowheads="1"/>
              </p:cNvPicPr>
              <p:nvPr/>
            </p:nvPicPr>
            <p:blipFill>
              <a:blip r:embed="rId12" cstate="print"/>
              <a:srcRect/>
              <a:stretch>
                <a:fillRect/>
              </a:stretch>
            </p:blipFill>
            <p:spPr bwMode="auto">
              <a:xfrm>
                <a:off x="301" y="3099"/>
                <a:ext cx="358" cy="343"/>
              </a:xfrm>
              <a:prstGeom prst="rect">
                <a:avLst/>
              </a:prstGeom>
              <a:noFill/>
              <a:ln w="9525">
                <a:noFill/>
                <a:miter lim="800000"/>
                <a:headEnd/>
                <a:tailEnd/>
              </a:ln>
              <a:effectLst/>
            </p:spPr>
          </p:pic>
          <p:sp>
            <p:nvSpPr>
              <p:cNvPr id="9269" name="Rectangle 53"/>
              <p:cNvSpPr>
                <a:spLocks noChangeArrowheads="1"/>
              </p:cNvSpPr>
              <p:nvPr/>
            </p:nvSpPr>
            <p:spPr bwMode="auto">
              <a:xfrm>
                <a:off x="229" y="3451"/>
                <a:ext cx="564" cy="179"/>
              </a:xfrm>
              <a:prstGeom prst="rect">
                <a:avLst/>
              </a:prstGeom>
              <a:noFill/>
              <a:ln w="9525">
                <a:noFill/>
                <a:miter lim="800000"/>
                <a:headEnd/>
                <a:tailEnd/>
              </a:ln>
              <a:effectLst/>
            </p:spPr>
            <p:txBody>
              <a:bodyPr wrap="none" lIns="92075" tIns="46038" rIns="92075" bIns="46038">
                <a:spAutoFit/>
              </a:bodyPr>
              <a:lstStyle/>
              <a:p>
                <a:pPr defTabSz="762000"/>
                <a:r>
                  <a:rPr lang="fr-FR" sz="1400"/>
                  <a:t>Joystick</a:t>
                </a:r>
              </a:p>
            </p:txBody>
          </p:sp>
        </p:grpSp>
        <p:grpSp>
          <p:nvGrpSpPr>
            <p:cNvPr id="15" name="Group 57"/>
            <p:cNvGrpSpPr>
              <a:grpSpLocks/>
            </p:cNvGrpSpPr>
            <p:nvPr/>
          </p:nvGrpSpPr>
          <p:grpSpPr bwMode="auto">
            <a:xfrm>
              <a:off x="750" y="3110"/>
              <a:ext cx="558" cy="525"/>
              <a:chOff x="750" y="3110"/>
              <a:chExt cx="558" cy="525"/>
            </a:xfrm>
          </p:grpSpPr>
          <p:pic>
            <p:nvPicPr>
              <p:cNvPr id="9271" name="Picture 55"/>
              <p:cNvPicPr>
                <a:picLocks noChangeArrowheads="1"/>
              </p:cNvPicPr>
              <p:nvPr/>
            </p:nvPicPr>
            <p:blipFill>
              <a:blip r:embed="rId13" cstate="print"/>
              <a:srcRect/>
              <a:stretch>
                <a:fillRect/>
              </a:stretch>
            </p:blipFill>
            <p:spPr bwMode="auto">
              <a:xfrm>
                <a:off x="837" y="3110"/>
                <a:ext cx="337" cy="356"/>
              </a:xfrm>
              <a:prstGeom prst="rect">
                <a:avLst/>
              </a:prstGeom>
              <a:noFill/>
              <a:ln w="9525">
                <a:noFill/>
                <a:miter lim="800000"/>
                <a:headEnd/>
                <a:tailEnd/>
              </a:ln>
              <a:effectLst/>
            </p:spPr>
          </p:pic>
          <p:sp>
            <p:nvSpPr>
              <p:cNvPr id="9272" name="Rectangle 56"/>
              <p:cNvSpPr>
                <a:spLocks noChangeArrowheads="1"/>
              </p:cNvSpPr>
              <p:nvPr/>
            </p:nvSpPr>
            <p:spPr bwMode="auto">
              <a:xfrm>
                <a:off x="750" y="3456"/>
                <a:ext cx="558" cy="179"/>
              </a:xfrm>
              <a:prstGeom prst="rect">
                <a:avLst/>
              </a:prstGeom>
              <a:noFill/>
              <a:ln w="9525">
                <a:noFill/>
                <a:miter lim="800000"/>
                <a:headEnd/>
                <a:tailEnd/>
              </a:ln>
              <a:effectLst/>
            </p:spPr>
            <p:txBody>
              <a:bodyPr wrap="none" lIns="92075" tIns="46038" rIns="92075" bIns="46038">
                <a:spAutoFit/>
              </a:bodyPr>
              <a:lstStyle/>
              <a:p>
                <a:pPr defTabSz="762000"/>
                <a:r>
                  <a:rPr lang="fr-FR" sz="1400"/>
                  <a:t>Scanner</a:t>
                </a:r>
              </a:p>
            </p:txBody>
          </p:sp>
        </p:grpSp>
      </p:grpSp>
      <p:sp>
        <p:nvSpPr>
          <p:cNvPr id="9275" name="Rectangle 59"/>
          <p:cNvSpPr>
            <a:spLocks noChangeArrowheads="1"/>
          </p:cNvSpPr>
          <p:nvPr/>
        </p:nvSpPr>
        <p:spPr bwMode="auto">
          <a:xfrm>
            <a:off x="3886200" y="4564063"/>
            <a:ext cx="2182813" cy="312737"/>
          </a:xfrm>
          <a:prstGeom prst="rect">
            <a:avLst/>
          </a:prstGeom>
          <a:noFill/>
          <a:ln w="9525">
            <a:noFill/>
            <a:miter lim="800000"/>
            <a:headEnd/>
            <a:tailEnd/>
          </a:ln>
          <a:effectLst/>
        </p:spPr>
        <p:txBody>
          <a:bodyPr wrap="none" lIns="92075" tIns="46038" rIns="92075" bIns="46038">
            <a:spAutoFit/>
          </a:bodyPr>
          <a:lstStyle/>
          <a:p>
            <a:pPr algn="ctr" defTabSz="762000"/>
            <a:r>
              <a:rPr lang="fr-FR" sz="1600" dirty="0">
                <a:effectLst>
                  <a:outerShdw blurRad="38100" dist="38100" dir="2700000" algn="tl">
                    <a:srgbClr val="C0C0C0"/>
                  </a:outerShdw>
                </a:effectLst>
              </a:rPr>
              <a:t>Mémoires auxiliaires</a:t>
            </a:r>
          </a:p>
        </p:txBody>
      </p:sp>
      <p:grpSp>
        <p:nvGrpSpPr>
          <p:cNvPr id="16" name="Group 62"/>
          <p:cNvGrpSpPr>
            <a:grpSpLocks/>
          </p:cNvGrpSpPr>
          <p:nvPr/>
        </p:nvGrpSpPr>
        <p:grpSpPr bwMode="auto">
          <a:xfrm>
            <a:off x="4533905" y="4902203"/>
            <a:ext cx="1858964" cy="908051"/>
            <a:chOff x="2856" y="3088"/>
            <a:chExt cx="1171" cy="572"/>
          </a:xfrm>
        </p:grpSpPr>
        <p:pic>
          <p:nvPicPr>
            <p:cNvPr id="9276" name="Picture 60"/>
            <p:cNvPicPr>
              <a:picLocks noChangeArrowheads="1"/>
            </p:cNvPicPr>
            <p:nvPr/>
          </p:nvPicPr>
          <p:blipFill>
            <a:blip r:embed="rId14" cstate="print"/>
            <a:srcRect/>
            <a:stretch>
              <a:fillRect/>
            </a:stretch>
          </p:blipFill>
          <p:spPr bwMode="auto">
            <a:xfrm>
              <a:off x="2951" y="3088"/>
              <a:ext cx="414" cy="394"/>
            </a:xfrm>
            <a:prstGeom prst="rect">
              <a:avLst/>
            </a:prstGeom>
            <a:noFill/>
            <a:ln w="9525">
              <a:noFill/>
              <a:miter lim="800000"/>
              <a:headEnd/>
              <a:tailEnd/>
            </a:ln>
            <a:effectLst/>
          </p:spPr>
        </p:pic>
        <p:sp>
          <p:nvSpPr>
            <p:cNvPr id="9277" name="Rectangle 61"/>
            <p:cNvSpPr>
              <a:spLocks noChangeArrowheads="1"/>
            </p:cNvSpPr>
            <p:nvPr/>
          </p:nvSpPr>
          <p:spPr bwMode="auto">
            <a:xfrm>
              <a:off x="2856" y="3466"/>
              <a:ext cx="1171" cy="194"/>
            </a:xfrm>
            <a:prstGeom prst="rect">
              <a:avLst/>
            </a:prstGeom>
            <a:noFill/>
            <a:ln w="9525">
              <a:noFill/>
              <a:miter lim="800000"/>
              <a:headEnd/>
              <a:tailEnd/>
            </a:ln>
            <a:effectLst/>
          </p:spPr>
          <p:txBody>
            <a:bodyPr wrap="none" lIns="92075" tIns="46038" rIns="92075" bIns="46038">
              <a:spAutoFit/>
            </a:bodyPr>
            <a:lstStyle/>
            <a:p>
              <a:pPr defTabSz="762000"/>
              <a:r>
                <a:rPr lang="fr-FR" sz="1400" dirty="0" smtClean="0"/>
                <a:t>Disquette ou clé USB</a:t>
              </a:r>
              <a:endParaRPr lang="fr-FR" sz="1400" dirty="0"/>
            </a:p>
          </p:txBody>
        </p:sp>
      </p:grpSp>
      <p:grpSp>
        <p:nvGrpSpPr>
          <p:cNvPr id="17" name="Group 67"/>
          <p:cNvGrpSpPr>
            <a:grpSpLocks/>
          </p:cNvGrpSpPr>
          <p:nvPr/>
        </p:nvGrpSpPr>
        <p:grpSpPr bwMode="auto">
          <a:xfrm>
            <a:off x="4498975" y="5908675"/>
            <a:ext cx="1112838" cy="684213"/>
            <a:chOff x="2834" y="3722"/>
            <a:chExt cx="701" cy="431"/>
          </a:xfrm>
        </p:grpSpPr>
        <p:grpSp>
          <p:nvGrpSpPr>
            <p:cNvPr id="18" name="Group 65"/>
            <p:cNvGrpSpPr>
              <a:grpSpLocks/>
            </p:cNvGrpSpPr>
            <p:nvPr/>
          </p:nvGrpSpPr>
          <p:grpSpPr bwMode="auto">
            <a:xfrm>
              <a:off x="2924" y="3722"/>
              <a:ext cx="445" cy="228"/>
              <a:chOff x="2924" y="3722"/>
              <a:chExt cx="445" cy="228"/>
            </a:xfrm>
          </p:grpSpPr>
          <p:sp>
            <p:nvSpPr>
              <p:cNvPr id="9279" name="Freeform 63"/>
              <p:cNvSpPr>
                <a:spLocks/>
              </p:cNvSpPr>
              <p:nvPr/>
            </p:nvSpPr>
            <p:spPr bwMode="auto">
              <a:xfrm>
                <a:off x="2924" y="3755"/>
                <a:ext cx="445" cy="195"/>
              </a:xfrm>
              <a:custGeom>
                <a:avLst/>
                <a:gdLst/>
                <a:ahLst/>
                <a:cxnLst>
                  <a:cxn ang="0">
                    <a:pos x="0" y="1"/>
                  </a:cxn>
                  <a:cxn ang="0">
                    <a:pos x="0" y="159"/>
                  </a:cxn>
                  <a:cxn ang="0">
                    <a:pos x="7" y="166"/>
                  </a:cxn>
                  <a:cxn ang="0">
                    <a:pos x="17" y="171"/>
                  </a:cxn>
                  <a:cxn ang="0">
                    <a:pos x="33" y="176"/>
                  </a:cxn>
                  <a:cxn ang="0">
                    <a:pos x="54" y="181"/>
                  </a:cxn>
                  <a:cxn ang="0">
                    <a:pos x="82" y="186"/>
                  </a:cxn>
                  <a:cxn ang="0">
                    <a:pos x="112" y="189"/>
                  </a:cxn>
                  <a:cxn ang="0">
                    <a:pos x="143" y="191"/>
                  </a:cxn>
                  <a:cxn ang="0">
                    <a:pos x="173" y="192"/>
                  </a:cxn>
                  <a:cxn ang="0">
                    <a:pos x="201" y="194"/>
                  </a:cxn>
                  <a:cxn ang="0">
                    <a:pos x="231" y="194"/>
                  </a:cxn>
                  <a:cxn ang="0">
                    <a:pos x="266" y="192"/>
                  </a:cxn>
                  <a:cxn ang="0">
                    <a:pos x="296" y="192"/>
                  </a:cxn>
                  <a:cxn ang="0">
                    <a:pos x="328" y="189"/>
                  </a:cxn>
                  <a:cxn ang="0">
                    <a:pos x="358" y="186"/>
                  </a:cxn>
                  <a:cxn ang="0">
                    <a:pos x="380" y="182"/>
                  </a:cxn>
                  <a:cxn ang="0">
                    <a:pos x="403" y="178"/>
                  </a:cxn>
                  <a:cxn ang="0">
                    <a:pos x="420" y="173"/>
                  </a:cxn>
                  <a:cxn ang="0">
                    <a:pos x="429" y="170"/>
                  </a:cxn>
                  <a:cxn ang="0">
                    <a:pos x="438" y="165"/>
                  </a:cxn>
                  <a:cxn ang="0">
                    <a:pos x="444" y="159"/>
                  </a:cxn>
                  <a:cxn ang="0">
                    <a:pos x="444" y="0"/>
                  </a:cxn>
                  <a:cxn ang="0">
                    <a:pos x="0" y="1"/>
                  </a:cxn>
                </a:cxnLst>
                <a:rect l="0" t="0" r="r" b="b"/>
                <a:pathLst>
                  <a:path w="445" h="195">
                    <a:moveTo>
                      <a:pt x="0" y="1"/>
                    </a:moveTo>
                    <a:lnTo>
                      <a:pt x="0" y="159"/>
                    </a:lnTo>
                    <a:lnTo>
                      <a:pt x="7" y="166"/>
                    </a:lnTo>
                    <a:lnTo>
                      <a:pt x="17" y="171"/>
                    </a:lnTo>
                    <a:lnTo>
                      <a:pt x="33" y="176"/>
                    </a:lnTo>
                    <a:lnTo>
                      <a:pt x="54" y="181"/>
                    </a:lnTo>
                    <a:lnTo>
                      <a:pt x="82" y="186"/>
                    </a:lnTo>
                    <a:lnTo>
                      <a:pt x="112" y="189"/>
                    </a:lnTo>
                    <a:lnTo>
                      <a:pt x="143" y="191"/>
                    </a:lnTo>
                    <a:lnTo>
                      <a:pt x="173" y="192"/>
                    </a:lnTo>
                    <a:lnTo>
                      <a:pt x="201" y="194"/>
                    </a:lnTo>
                    <a:lnTo>
                      <a:pt x="231" y="194"/>
                    </a:lnTo>
                    <a:lnTo>
                      <a:pt x="266" y="192"/>
                    </a:lnTo>
                    <a:lnTo>
                      <a:pt x="296" y="192"/>
                    </a:lnTo>
                    <a:lnTo>
                      <a:pt x="328" y="189"/>
                    </a:lnTo>
                    <a:lnTo>
                      <a:pt x="358" y="186"/>
                    </a:lnTo>
                    <a:lnTo>
                      <a:pt x="380" y="182"/>
                    </a:lnTo>
                    <a:lnTo>
                      <a:pt x="403" y="178"/>
                    </a:lnTo>
                    <a:lnTo>
                      <a:pt x="420" y="173"/>
                    </a:lnTo>
                    <a:lnTo>
                      <a:pt x="429" y="170"/>
                    </a:lnTo>
                    <a:lnTo>
                      <a:pt x="438" y="165"/>
                    </a:lnTo>
                    <a:lnTo>
                      <a:pt x="444" y="159"/>
                    </a:lnTo>
                    <a:lnTo>
                      <a:pt x="444" y="0"/>
                    </a:lnTo>
                    <a:lnTo>
                      <a:pt x="0" y="1"/>
                    </a:lnTo>
                  </a:path>
                </a:pathLst>
              </a:custGeom>
              <a:solidFill>
                <a:schemeClr val="tx1"/>
              </a:solidFill>
              <a:ln w="12700" cap="rnd" cmpd="sng">
                <a:solidFill>
                  <a:srgbClr val="FFFFFF"/>
                </a:solidFill>
                <a:prstDash val="solid"/>
                <a:round/>
                <a:headEnd/>
                <a:tailEnd/>
              </a:ln>
              <a:effectLst/>
            </p:spPr>
            <p:txBody>
              <a:bodyPr/>
              <a:lstStyle/>
              <a:p>
                <a:endParaRPr lang="fr-FR"/>
              </a:p>
            </p:txBody>
          </p:sp>
          <p:sp>
            <p:nvSpPr>
              <p:cNvPr id="9280" name="Oval 64"/>
              <p:cNvSpPr>
                <a:spLocks noChangeArrowheads="1"/>
              </p:cNvSpPr>
              <p:nvPr/>
            </p:nvSpPr>
            <p:spPr bwMode="auto">
              <a:xfrm>
                <a:off x="2928" y="3722"/>
                <a:ext cx="436" cy="62"/>
              </a:xfrm>
              <a:prstGeom prst="ellipse">
                <a:avLst/>
              </a:prstGeom>
              <a:solidFill>
                <a:schemeClr val="tx1"/>
              </a:solidFill>
              <a:ln w="12700">
                <a:solidFill>
                  <a:srgbClr val="FFFFFF"/>
                </a:solidFill>
                <a:round/>
                <a:headEnd/>
                <a:tailEnd/>
              </a:ln>
              <a:effectLst/>
            </p:spPr>
            <p:txBody>
              <a:bodyPr wrap="none" anchor="ctr"/>
              <a:lstStyle/>
              <a:p>
                <a:endParaRPr lang="fr-FR"/>
              </a:p>
            </p:txBody>
          </p:sp>
        </p:grpSp>
        <p:sp>
          <p:nvSpPr>
            <p:cNvPr id="9282" name="Rectangle 66"/>
            <p:cNvSpPr>
              <a:spLocks noChangeArrowheads="1"/>
            </p:cNvSpPr>
            <p:nvPr/>
          </p:nvSpPr>
          <p:spPr bwMode="auto">
            <a:xfrm>
              <a:off x="2834" y="3974"/>
              <a:ext cx="701" cy="179"/>
            </a:xfrm>
            <a:prstGeom prst="rect">
              <a:avLst/>
            </a:prstGeom>
            <a:noFill/>
            <a:ln w="9525">
              <a:noFill/>
              <a:miter lim="800000"/>
              <a:headEnd/>
              <a:tailEnd/>
            </a:ln>
            <a:effectLst/>
          </p:spPr>
          <p:txBody>
            <a:bodyPr wrap="none" lIns="92075" tIns="46038" rIns="92075" bIns="46038">
              <a:spAutoFit/>
            </a:bodyPr>
            <a:lstStyle/>
            <a:p>
              <a:pPr defTabSz="762000"/>
              <a:r>
                <a:rPr lang="fr-FR" sz="1400"/>
                <a:t>Disque dur</a:t>
              </a:r>
            </a:p>
          </p:txBody>
        </p:sp>
      </p:grpSp>
      <p:sp>
        <p:nvSpPr>
          <p:cNvPr id="9284" name="Line 68"/>
          <p:cNvSpPr>
            <a:spLocks noChangeShapeType="1"/>
          </p:cNvSpPr>
          <p:nvPr/>
        </p:nvSpPr>
        <p:spPr bwMode="auto">
          <a:xfrm>
            <a:off x="4821238" y="3206750"/>
            <a:ext cx="3175" cy="1228725"/>
          </a:xfrm>
          <a:prstGeom prst="line">
            <a:avLst/>
          </a:prstGeom>
          <a:noFill/>
          <a:ln w="50800">
            <a:solidFill>
              <a:srgbClr val="868686"/>
            </a:solidFill>
            <a:round/>
            <a:headEnd type="stealth" w="med" len="lg"/>
            <a:tailEnd type="stealth" w="med" len="lg"/>
          </a:ln>
          <a:effectLst>
            <a:outerShdw dist="35921" dir="2700000" algn="ctr" rotWithShape="0">
              <a:srgbClr val="FFFFFF"/>
            </a:outerShdw>
          </a:effectLst>
        </p:spPr>
        <p:txBody>
          <a:bodyPr wrap="none" anchor="ctr"/>
          <a:lstStyle/>
          <a:p>
            <a:endParaRPr lang="fr-F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dirty="0" smtClean="0"/>
              <a:t>Un peu d’histoire</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8</a:t>
            </a:fld>
            <a:endParaRPr lang="fr-BE" dirty="0"/>
          </a:p>
        </p:txBody>
      </p:sp>
      <p:pic>
        <p:nvPicPr>
          <p:cNvPr id="1026" name="Picture 2"/>
          <p:cNvPicPr>
            <a:picLocks noChangeAspect="1" noChangeArrowheads="1"/>
          </p:cNvPicPr>
          <p:nvPr/>
        </p:nvPicPr>
        <p:blipFill>
          <a:blip r:embed="rId2" cstate="print"/>
          <a:srcRect/>
          <a:stretch>
            <a:fillRect/>
          </a:stretch>
        </p:blipFill>
        <p:spPr bwMode="auto">
          <a:xfrm>
            <a:off x="0" y="1628800"/>
            <a:ext cx="9144000" cy="41044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Rectangle 2"/>
          <p:cNvSpPr>
            <a:spLocks noGrp="1" noChangeArrowheads="1"/>
          </p:cNvSpPr>
          <p:nvPr>
            <p:ph type="title"/>
          </p:nvPr>
        </p:nvSpPr>
        <p:spPr/>
        <p:txBody>
          <a:bodyPr/>
          <a:lstStyle/>
          <a:p>
            <a:r>
              <a:rPr lang="fr-FR" sz="3600" dirty="0"/>
              <a:t>Une brève histoire de l’informatique </a:t>
            </a:r>
          </a:p>
        </p:txBody>
      </p:sp>
      <p:sp>
        <p:nvSpPr>
          <p:cNvPr id="424963" name="Rectangle 3"/>
          <p:cNvSpPr>
            <a:spLocks noGrp="1" noChangeArrowheads="1"/>
          </p:cNvSpPr>
          <p:nvPr>
            <p:ph type="body" idx="1"/>
          </p:nvPr>
        </p:nvSpPr>
        <p:spPr>
          <a:noFill/>
        </p:spPr>
        <p:txBody>
          <a:bodyPr>
            <a:normAutofit/>
          </a:bodyPr>
          <a:lstStyle/>
          <a:p>
            <a:r>
              <a:rPr lang="fr-FR" sz="2800" dirty="0"/>
              <a:t>La préhistoire : de 3000 AC à 1900</a:t>
            </a:r>
          </a:p>
          <a:p>
            <a:pPr lvl="1"/>
            <a:r>
              <a:rPr lang="fr-FR" sz="2400" dirty="0" smtClean="0">
                <a:solidFill>
                  <a:srgbClr val="00FF00"/>
                </a:solidFill>
              </a:rPr>
              <a:t>80 AC</a:t>
            </a:r>
            <a:r>
              <a:rPr lang="fr-FR" sz="2400" dirty="0" smtClean="0">
                <a:sym typeface="Wingdings" pitchFamily="2" charset="2"/>
              </a:rPr>
              <a:t></a:t>
            </a:r>
            <a:r>
              <a:rPr lang="fr-FR" sz="2400" dirty="0" smtClean="0"/>
              <a:t>Abaques</a:t>
            </a:r>
            <a:r>
              <a:rPr lang="fr-FR" sz="2400" dirty="0"/>
              <a:t>, machine pour prédire le mouvement </a:t>
            </a:r>
            <a:r>
              <a:rPr lang="fr-FR" sz="2400" dirty="0" smtClean="0"/>
              <a:t>des astres</a:t>
            </a:r>
            <a:endParaRPr lang="fr-FR" sz="2400" dirty="0"/>
          </a:p>
          <a:p>
            <a:pPr lvl="1"/>
            <a:r>
              <a:rPr lang="fr-FR" sz="2400" dirty="0" smtClean="0">
                <a:solidFill>
                  <a:srgbClr val="00FF00"/>
                </a:solidFill>
              </a:rPr>
              <a:t>IX</a:t>
            </a:r>
            <a:r>
              <a:rPr lang="fr-FR" sz="2400" baseline="30000" dirty="0" smtClean="0">
                <a:solidFill>
                  <a:srgbClr val="00FF00"/>
                </a:solidFill>
              </a:rPr>
              <a:t>ème  </a:t>
            </a:r>
            <a:r>
              <a:rPr lang="fr-FR" sz="2400" baseline="30000" dirty="0" smtClean="0">
                <a:sym typeface="Wingdings" pitchFamily="2" charset="2"/>
              </a:rPr>
              <a:t> </a:t>
            </a:r>
            <a:r>
              <a:rPr lang="fr-FR" sz="2400" dirty="0" smtClean="0"/>
              <a:t>Formalisation du calcul : Al Khawarizmi </a:t>
            </a:r>
          </a:p>
          <a:p>
            <a:pPr lvl="1"/>
            <a:r>
              <a:rPr lang="fr-FR" sz="2400" dirty="0" smtClean="0">
                <a:solidFill>
                  <a:srgbClr val="00FF00"/>
                </a:solidFill>
              </a:rPr>
              <a:t>XVII</a:t>
            </a:r>
            <a:r>
              <a:rPr lang="fr-FR" sz="2400" baseline="30000" dirty="0" smtClean="0">
                <a:solidFill>
                  <a:srgbClr val="00FF00"/>
                </a:solidFill>
              </a:rPr>
              <a:t>ème</a:t>
            </a:r>
            <a:r>
              <a:rPr lang="fr-FR" sz="2400" dirty="0" smtClean="0">
                <a:solidFill>
                  <a:srgbClr val="00FF00"/>
                </a:solidFill>
              </a:rPr>
              <a:t> </a:t>
            </a:r>
            <a:r>
              <a:rPr lang="fr-FR" sz="2400" dirty="0" smtClean="0"/>
              <a:t> </a:t>
            </a:r>
            <a:r>
              <a:rPr lang="fr-FR" sz="2400" dirty="0" smtClean="0">
                <a:sym typeface="Wingdings" pitchFamily="2" charset="2"/>
              </a:rPr>
              <a:t> </a:t>
            </a:r>
            <a:r>
              <a:rPr lang="fr-FR" sz="2000" dirty="0" smtClean="0"/>
              <a:t>machine </a:t>
            </a:r>
            <a:r>
              <a:rPr lang="fr-FR" sz="2000" dirty="0"/>
              <a:t>à additionner </a:t>
            </a:r>
            <a:r>
              <a:rPr lang="fr-FR" sz="2000" dirty="0" smtClean="0"/>
              <a:t>(Pascal )</a:t>
            </a:r>
            <a:endParaRPr lang="fr-FR" sz="2000" dirty="0"/>
          </a:p>
          <a:p>
            <a:pPr lvl="2"/>
            <a:r>
              <a:rPr lang="fr-FR" sz="2000" dirty="0" smtClean="0"/>
              <a:t>système </a:t>
            </a:r>
            <a:r>
              <a:rPr lang="fr-FR" sz="2000" dirty="0"/>
              <a:t>binaire pour le </a:t>
            </a:r>
            <a:r>
              <a:rPr lang="fr-FR" sz="2000" dirty="0" smtClean="0"/>
              <a:t>calcul (Leibniz)</a:t>
            </a:r>
            <a:endParaRPr lang="fr-FR" sz="2000" dirty="0"/>
          </a:p>
          <a:p>
            <a:pPr lvl="1"/>
            <a:r>
              <a:rPr lang="fr-FR" sz="2400" dirty="0">
                <a:solidFill>
                  <a:srgbClr val="00FF00"/>
                </a:solidFill>
              </a:rPr>
              <a:t>XVIII</a:t>
            </a:r>
            <a:r>
              <a:rPr lang="fr-FR" sz="2400" baseline="30000" dirty="0">
                <a:solidFill>
                  <a:srgbClr val="00FF00"/>
                </a:solidFill>
              </a:rPr>
              <a:t>ème</a:t>
            </a:r>
            <a:r>
              <a:rPr lang="fr-FR" sz="2400" dirty="0">
                <a:solidFill>
                  <a:srgbClr val="00FF00"/>
                </a:solidFill>
              </a:rPr>
              <a:t> </a:t>
            </a:r>
            <a:r>
              <a:rPr lang="fr-FR" sz="2400" dirty="0" smtClean="0">
                <a:sym typeface="Wingdings" pitchFamily="2" charset="2"/>
              </a:rPr>
              <a:t> </a:t>
            </a:r>
            <a:r>
              <a:rPr lang="fr-FR" sz="2000" dirty="0" smtClean="0"/>
              <a:t>machine différentielle (Babbage)</a:t>
            </a:r>
            <a:endParaRPr lang="fr-FR" sz="2000" dirty="0"/>
          </a:p>
          <a:p>
            <a:pPr lvl="1"/>
            <a:r>
              <a:rPr lang="fr-FR" sz="2400" dirty="0">
                <a:solidFill>
                  <a:srgbClr val="00FF00"/>
                </a:solidFill>
              </a:rPr>
              <a:t>XIX</a:t>
            </a:r>
            <a:r>
              <a:rPr lang="fr-FR" sz="2400" baseline="30000" dirty="0">
                <a:solidFill>
                  <a:srgbClr val="00FF00"/>
                </a:solidFill>
              </a:rPr>
              <a:t>ème</a:t>
            </a:r>
            <a:r>
              <a:rPr lang="fr-FR" sz="2400" dirty="0">
                <a:solidFill>
                  <a:srgbClr val="00FF00"/>
                </a:solidFill>
              </a:rPr>
              <a:t> </a:t>
            </a:r>
            <a:r>
              <a:rPr lang="fr-FR" sz="2400" dirty="0" smtClean="0"/>
              <a:t> </a:t>
            </a:r>
            <a:r>
              <a:rPr lang="fr-FR" sz="2400" dirty="0" smtClean="0">
                <a:sym typeface="Wingdings" pitchFamily="2" charset="2"/>
              </a:rPr>
              <a:t> </a:t>
            </a:r>
            <a:r>
              <a:rPr lang="fr-FR" sz="2000" dirty="0" smtClean="0"/>
              <a:t>Boole </a:t>
            </a:r>
            <a:r>
              <a:rPr lang="fr-FR" sz="2000" dirty="0"/>
              <a:t>: calcul binaire et calcul </a:t>
            </a:r>
            <a:r>
              <a:rPr lang="fr-FR" sz="2000" dirty="0" smtClean="0"/>
              <a:t>logique</a:t>
            </a:r>
            <a:endParaRPr lang="fr-FR" sz="20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ChangeArrowheads="1"/>
          </p:cNvSpPr>
          <p:nvPr>
            <p:ph type="title"/>
          </p:nvPr>
        </p:nvSpPr>
        <p:spPr/>
        <p:txBody>
          <a:bodyPr/>
          <a:lstStyle/>
          <a:p>
            <a:r>
              <a:rPr lang="fr-FR" sz="3200" dirty="0"/>
              <a:t>Une brève histoire de l’informatique</a:t>
            </a:r>
          </a:p>
        </p:txBody>
      </p:sp>
      <p:sp>
        <p:nvSpPr>
          <p:cNvPr id="425987" name="Rectangle 3"/>
          <p:cNvSpPr>
            <a:spLocks noGrp="1" noChangeArrowheads="1"/>
          </p:cNvSpPr>
          <p:nvPr>
            <p:ph type="body" idx="1"/>
          </p:nvPr>
        </p:nvSpPr>
        <p:spPr/>
        <p:txBody>
          <a:bodyPr>
            <a:noAutofit/>
          </a:bodyPr>
          <a:lstStyle/>
          <a:p>
            <a:r>
              <a:rPr lang="fr-FR" sz="3200" dirty="0" smtClean="0"/>
              <a:t>Les </a:t>
            </a:r>
            <a:r>
              <a:rPr lang="fr-FR" sz="3200" dirty="0"/>
              <a:t>années 40 </a:t>
            </a:r>
          </a:p>
          <a:p>
            <a:pPr lvl="1"/>
            <a:r>
              <a:rPr lang="fr-FR" sz="2800" dirty="0"/>
              <a:t>Travaux en cryptographie (</a:t>
            </a:r>
            <a:r>
              <a:rPr lang="fr-FR" sz="2800" dirty="0">
                <a:solidFill>
                  <a:srgbClr val="00FF00"/>
                </a:solidFill>
              </a:rPr>
              <a:t>décodage</a:t>
            </a:r>
            <a:r>
              <a:rPr lang="fr-FR" sz="2800" dirty="0"/>
              <a:t> : Machine </a:t>
            </a:r>
            <a:r>
              <a:rPr lang="fr-FR" sz="2800" dirty="0" err="1" smtClean="0"/>
              <a:t>Enigma</a:t>
            </a:r>
            <a:r>
              <a:rPr lang="fr-FR" sz="2800" dirty="0" smtClean="0"/>
              <a:t>)</a:t>
            </a:r>
          </a:p>
          <a:p>
            <a:pPr lvl="1">
              <a:buNone/>
            </a:pPr>
            <a:endParaRPr lang="fr-FR" sz="2800" dirty="0"/>
          </a:p>
          <a:p>
            <a:pPr lvl="1"/>
            <a:r>
              <a:rPr lang="fr-FR" sz="2800" dirty="0"/>
              <a:t>Parallèlement, en Angleterre, en Allemagne et aux USA, construction des premiers ordinateurs </a:t>
            </a:r>
          </a:p>
          <a:p>
            <a:pPr lvl="2"/>
            <a:r>
              <a:rPr lang="fr-FR" sz="2400" dirty="0" smtClean="0">
                <a:solidFill>
                  <a:srgbClr val="00FF00"/>
                </a:solidFill>
              </a:rPr>
              <a:t>44: </a:t>
            </a:r>
            <a:r>
              <a:rPr lang="fr-FR" sz="2400" dirty="0" smtClean="0"/>
              <a:t>Calculateur </a:t>
            </a:r>
            <a:r>
              <a:rPr lang="fr-FR" sz="2400" dirty="0" err="1"/>
              <a:t>électro-mécanique</a:t>
            </a:r>
            <a:r>
              <a:rPr lang="fr-FR" sz="2400" dirty="0"/>
              <a:t> Mark 1 </a:t>
            </a:r>
          </a:p>
          <a:p>
            <a:pPr lvl="2"/>
            <a:r>
              <a:rPr lang="fr-FR" sz="2400" dirty="0" smtClean="0">
                <a:solidFill>
                  <a:srgbClr val="00FF00"/>
                </a:solidFill>
              </a:rPr>
              <a:t>45 </a:t>
            </a:r>
            <a:r>
              <a:rPr lang="fr-FR" sz="2400" dirty="0" smtClean="0"/>
              <a:t>: EDVAC,  Architecture de Von Neumann</a:t>
            </a:r>
            <a:endParaRPr lang="fr-FR" sz="2400" dirty="0" smtClean="0">
              <a:solidFill>
                <a:srgbClr val="00FF00"/>
              </a:solidFill>
            </a:endParaRPr>
          </a:p>
          <a:p>
            <a:pPr lvl="2"/>
            <a:r>
              <a:rPr lang="fr-FR" sz="2400" dirty="0" smtClean="0">
                <a:solidFill>
                  <a:srgbClr val="00FF00"/>
                </a:solidFill>
              </a:rPr>
              <a:t>46 </a:t>
            </a:r>
            <a:r>
              <a:rPr lang="fr-FR" sz="2400" dirty="0">
                <a:solidFill>
                  <a:srgbClr val="00FF00"/>
                </a:solidFill>
              </a:rPr>
              <a:t>: </a:t>
            </a:r>
            <a:r>
              <a:rPr lang="fr-FR" sz="2400" dirty="0"/>
              <a:t>ENIAC Calculs balistiques </a:t>
            </a:r>
          </a:p>
          <a:p>
            <a:pPr lvl="2"/>
            <a:r>
              <a:rPr lang="fr-FR" sz="2400" dirty="0" smtClean="0">
                <a:solidFill>
                  <a:srgbClr val="00FF00"/>
                </a:solidFill>
              </a:rPr>
              <a:t>47 </a:t>
            </a:r>
            <a:r>
              <a:rPr lang="fr-FR" sz="2400" dirty="0">
                <a:solidFill>
                  <a:srgbClr val="00FF00"/>
                </a:solidFill>
              </a:rPr>
              <a:t>: </a:t>
            </a:r>
            <a:r>
              <a:rPr lang="fr-FR" sz="2800" dirty="0" smtClean="0"/>
              <a:t>Invention </a:t>
            </a:r>
            <a:r>
              <a:rPr lang="fr-FR" sz="2800" dirty="0"/>
              <a:t>du transistor (</a:t>
            </a:r>
            <a:r>
              <a:rPr lang="fr-FR" sz="2800" dirty="0" err="1" smtClean="0"/>
              <a:t>Baarden</a:t>
            </a:r>
            <a:r>
              <a:rPr lang="fr-FR" sz="2800" dirty="0" smtClean="0"/>
              <a:t> )</a:t>
            </a:r>
            <a:endParaRPr lang="fr-FR" sz="2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4" name="Rectangle 2"/>
          <p:cNvSpPr>
            <a:spLocks noGrp="1" noChangeArrowheads="1"/>
          </p:cNvSpPr>
          <p:nvPr>
            <p:ph type="title"/>
          </p:nvPr>
        </p:nvSpPr>
        <p:spPr/>
        <p:txBody>
          <a:bodyPr/>
          <a:lstStyle/>
          <a:p>
            <a:r>
              <a:rPr lang="fr-FR" sz="3600" dirty="0"/>
              <a:t>Une brève histoire de l’informatique</a:t>
            </a:r>
          </a:p>
        </p:txBody>
      </p:sp>
      <p:sp>
        <p:nvSpPr>
          <p:cNvPr id="422915" name="Rectangle 3"/>
          <p:cNvSpPr>
            <a:spLocks noGrp="1" noChangeArrowheads="1"/>
          </p:cNvSpPr>
          <p:nvPr>
            <p:ph type="body" idx="1"/>
          </p:nvPr>
        </p:nvSpPr>
        <p:spPr/>
        <p:txBody>
          <a:bodyPr>
            <a:normAutofit fontScale="92500" lnSpcReduction="20000"/>
          </a:bodyPr>
          <a:lstStyle/>
          <a:p>
            <a:r>
              <a:rPr lang="fr-FR" sz="2800" dirty="0"/>
              <a:t>Les années 50 </a:t>
            </a:r>
          </a:p>
          <a:p>
            <a:pPr lvl="1"/>
            <a:r>
              <a:rPr lang="fr-FR" sz="2400" dirty="0"/>
              <a:t>Compilateurs (FORTRAN en 57)</a:t>
            </a:r>
          </a:p>
          <a:p>
            <a:pPr lvl="1"/>
            <a:r>
              <a:rPr lang="fr-FR" sz="2400" dirty="0"/>
              <a:t>LISP en 58 </a:t>
            </a:r>
          </a:p>
          <a:p>
            <a:pPr lvl="1"/>
            <a:r>
              <a:rPr lang="fr-FR" sz="2400" dirty="0"/>
              <a:t>Circuits intégrés en 59</a:t>
            </a:r>
          </a:p>
          <a:p>
            <a:pPr lvl="1"/>
            <a:r>
              <a:rPr lang="fr-FR" sz="2400" dirty="0"/>
              <a:t>Test de Turing en 50</a:t>
            </a:r>
          </a:p>
          <a:p>
            <a:endParaRPr lang="fr-FR" sz="2800" dirty="0" smtClean="0"/>
          </a:p>
          <a:p>
            <a:r>
              <a:rPr lang="fr-FR" sz="2800" dirty="0" smtClean="0"/>
              <a:t>Les </a:t>
            </a:r>
            <a:r>
              <a:rPr lang="fr-FR" sz="2800" dirty="0"/>
              <a:t>années 60 </a:t>
            </a:r>
          </a:p>
          <a:p>
            <a:pPr lvl="1"/>
            <a:r>
              <a:rPr lang="fr-FR" sz="2400" dirty="0"/>
              <a:t>Systèmes d’exploitation </a:t>
            </a:r>
          </a:p>
          <a:p>
            <a:pPr lvl="1"/>
            <a:r>
              <a:rPr lang="fr-FR" sz="2400" dirty="0"/>
              <a:t>Basic en 64</a:t>
            </a:r>
          </a:p>
          <a:p>
            <a:pPr lvl="1"/>
            <a:r>
              <a:rPr lang="fr-FR" sz="2400" dirty="0"/>
              <a:t>Automates – Langages formels - Correction de programmes</a:t>
            </a:r>
          </a:p>
          <a:p>
            <a:pPr lvl="1"/>
            <a:r>
              <a:rPr lang="fr-FR" sz="2400" dirty="0" smtClean="0"/>
              <a:t>Micro-processeurs</a:t>
            </a:r>
            <a:endParaRPr lang="fr-FR"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8" name="Rectangle 2"/>
          <p:cNvSpPr>
            <a:spLocks noGrp="1" noChangeArrowheads="1"/>
          </p:cNvSpPr>
          <p:nvPr>
            <p:ph type="title"/>
          </p:nvPr>
        </p:nvSpPr>
        <p:spPr/>
        <p:txBody>
          <a:bodyPr/>
          <a:lstStyle/>
          <a:p>
            <a:r>
              <a:rPr lang="fr-FR" sz="3600" dirty="0"/>
              <a:t>Une brève histoire de l’informatique </a:t>
            </a:r>
          </a:p>
        </p:txBody>
      </p:sp>
      <p:sp>
        <p:nvSpPr>
          <p:cNvPr id="423939" name="Rectangle 3"/>
          <p:cNvSpPr>
            <a:spLocks noGrp="1" noChangeArrowheads="1"/>
          </p:cNvSpPr>
          <p:nvPr>
            <p:ph type="body" idx="1"/>
          </p:nvPr>
        </p:nvSpPr>
        <p:spPr/>
        <p:txBody>
          <a:bodyPr>
            <a:noAutofit/>
          </a:bodyPr>
          <a:lstStyle/>
          <a:p>
            <a:pPr>
              <a:lnSpc>
                <a:spcPct val="90000"/>
              </a:lnSpc>
            </a:pPr>
            <a:r>
              <a:rPr lang="fr-FR" sz="2800" dirty="0"/>
              <a:t>Les années 70 </a:t>
            </a:r>
          </a:p>
          <a:p>
            <a:pPr lvl="1">
              <a:lnSpc>
                <a:spcPct val="90000"/>
              </a:lnSpc>
            </a:pPr>
            <a:r>
              <a:rPr lang="fr-FR" sz="2400" dirty="0"/>
              <a:t>Base de Données Relationnelles</a:t>
            </a:r>
          </a:p>
          <a:p>
            <a:pPr lvl="1">
              <a:lnSpc>
                <a:spcPct val="90000"/>
              </a:lnSpc>
            </a:pPr>
            <a:r>
              <a:rPr lang="fr-FR" sz="2400" dirty="0"/>
              <a:t>Unix et C (Thompson et </a:t>
            </a:r>
            <a:r>
              <a:rPr lang="fr-FR" sz="2400" dirty="0" err="1"/>
              <a:t>Richie</a:t>
            </a:r>
            <a:r>
              <a:rPr lang="fr-FR" sz="2400" dirty="0"/>
              <a:t>)</a:t>
            </a:r>
          </a:p>
          <a:p>
            <a:pPr lvl="1">
              <a:lnSpc>
                <a:spcPct val="90000"/>
              </a:lnSpc>
            </a:pPr>
            <a:r>
              <a:rPr lang="fr-FR" sz="2400" dirty="0"/>
              <a:t>Pascal et Ada</a:t>
            </a:r>
          </a:p>
          <a:p>
            <a:pPr lvl="1">
              <a:lnSpc>
                <a:spcPct val="90000"/>
              </a:lnSpc>
              <a:buNone/>
            </a:pPr>
            <a:endParaRPr lang="fr-FR" sz="2400" dirty="0"/>
          </a:p>
          <a:p>
            <a:pPr>
              <a:lnSpc>
                <a:spcPct val="90000"/>
              </a:lnSpc>
            </a:pPr>
            <a:r>
              <a:rPr lang="fr-FR" sz="2800" dirty="0"/>
              <a:t>Les années 80 </a:t>
            </a:r>
          </a:p>
          <a:p>
            <a:pPr lvl="1">
              <a:lnSpc>
                <a:spcPct val="90000"/>
              </a:lnSpc>
            </a:pPr>
            <a:r>
              <a:rPr lang="fr-FR" sz="2400" dirty="0"/>
              <a:t>Micro-ordinateur personnel (Apple – </a:t>
            </a:r>
            <a:r>
              <a:rPr lang="fr-FR" sz="2400" dirty="0" err="1"/>
              <a:t>MacIntosh</a:t>
            </a:r>
            <a:r>
              <a:rPr lang="fr-FR" sz="2400" dirty="0"/>
              <a:t> </a:t>
            </a:r>
            <a:r>
              <a:rPr lang="fr-FR" sz="2400" dirty="0" smtClean="0"/>
              <a:t>en 84</a:t>
            </a:r>
            <a:r>
              <a:rPr lang="fr-FR" sz="2400" dirty="0"/>
              <a:t>)</a:t>
            </a:r>
          </a:p>
          <a:p>
            <a:pPr lvl="1">
              <a:lnSpc>
                <a:spcPct val="90000"/>
              </a:lnSpc>
            </a:pPr>
            <a:r>
              <a:rPr lang="fr-FR" sz="2400" dirty="0" err="1"/>
              <a:t>NFSNet</a:t>
            </a:r>
            <a:r>
              <a:rPr lang="fr-FR" sz="2400" dirty="0"/>
              <a:t> en 87 : Ancêtre d’Internet</a:t>
            </a:r>
          </a:p>
          <a:p>
            <a:pPr lvl="1">
              <a:lnSpc>
                <a:spcPct val="90000"/>
              </a:lnSpc>
            </a:pPr>
            <a:r>
              <a:rPr lang="fr-FR" sz="2400" dirty="0"/>
              <a:t>Premiers virus en </a:t>
            </a:r>
            <a:r>
              <a:rPr lang="fr-FR" sz="2400" dirty="0" smtClean="0"/>
              <a:t>88</a:t>
            </a:r>
            <a:endParaRPr lang="fr-FR"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586" y="764704"/>
            <a:ext cx="8568952" cy="64633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3600" b="1" dirty="0" smtClean="0">
                <a:ln w="11430"/>
                <a:solidFill>
                  <a:srgbClr val="00FF00"/>
                </a:solidFill>
                <a:effectLst>
                  <a:outerShdw blurRad="50800" dist="39000" dir="5460000" algn="tl">
                    <a:srgbClr val="000000">
                      <a:alpha val="38000"/>
                    </a:srgbClr>
                  </a:outerShdw>
                </a:effectLst>
              </a:rPr>
              <a:t>Ordinateur</a:t>
            </a:r>
            <a:endParaRPr lang="fr-FR" sz="2400" b="1" cap="none" spc="0" dirty="0" smtClean="0">
              <a:ln w="11430"/>
              <a:solidFill>
                <a:srgbClr val="FFFF00"/>
              </a:solidFill>
              <a:effectLst>
                <a:outerShdw blurRad="50800" dist="39000" dir="5460000" algn="tl">
                  <a:srgbClr val="000000">
                    <a:alpha val="38000"/>
                  </a:srgbClr>
                </a:outerShdw>
              </a:effectLst>
            </a:endParaRPr>
          </a:p>
        </p:txBody>
      </p:sp>
      <p:sp>
        <p:nvSpPr>
          <p:cNvPr id="3" name="Rectangle 2"/>
          <p:cNvSpPr/>
          <p:nvPr/>
        </p:nvSpPr>
        <p:spPr>
          <a:xfrm>
            <a:off x="245503" y="3284984"/>
            <a:ext cx="8568952" cy="64633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3600" b="1" dirty="0" smtClean="0">
                <a:ln w="11430"/>
                <a:effectLst>
                  <a:outerShdw blurRad="50800" dist="39000" dir="5460000" algn="tl">
                    <a:srgbClr val="000000">
                      <a:alpha val="38000"/>
                    </a:srgbClr>
                  </a:outerShdw>
                </a:effectLst>
              </a:rPr>
              <a:t>Computer, </a:t>
            </a:r>
            <a:r>
              <a:rPr lang="fr-FR" sz="3600" b="1" dirty="0" err="1" smtClean="0">
                <a:ln w="11430"/>
                <a:effectLst>
                  <a:outerShdw blurRad="50800" dist="39000" dir="5460000" algn="tl">
                    <a:srgbClr val="000000">
                      <a:alpha val="38000"/>
                    </a:srgbClr>
                  </a:outerShdw>
                </a:effectLst>
              </a:rPr>
              <a:t>Calculator</a:t>
            </a:r>
            <a:endParaRPr lang="fr-FR" sz="2400" b="1" cap="none" spc="0" dirty="0" smtClean="0">
              <a:ln w="11430"/>
              <a:effectLst>
                <a:outerShdw blurRad="50800" dist="39000" dir="5460000" algn="tl">
                  <a:srgbClr val="000000">
                    <a:alpha val="38000"/>
                  </a:srgbClr>
                </a:outerShdw>
              </a:effectLst>
            </a:endParaRPr>
          </a:p>
        </p:txBody>
      </p:sp>
      <p:sp>
        <p:nvSpPr>
          <p:cNvPr id="5" name="Rectangle 4"/>
          <p:cNvSpPr/>
          <p:nvPr/>
        </p:nvSpPr>
        <p:spPr>
          <a:xfrm>
            <a:off x="222176" y="2060848"/>
            <a:ext cx="8568952" cy="64633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3600" b="1" dirty="0" smtClean="0">
                <a:ln w="11430"/>
                <a:solidFill>
                  <a:srgbClr val="00FF00"/>
                </a:solidFill>
                <a:effectLst>
                  <a:outerShdw blurRad="50800" dist="39000" dir="5460000" algn="tl">
                    <a:srgbClr val="000000">
                      <a:alpha val="38000"/>
                    </a:srgbClr>
                  </a:outerShdw>
                </a:effectLst>
              </a:rPr>
              <a:t>Calculateur</a:t>
            </a:r>
            <a:endParaRPr lang="fr-FR" sz="2400" b="1" cap="none" spc="0" dirty="0" smtClean="0">
              <a:ln w="11430"/>
              <a:solidFill>
                <a:srgbClr val="FFFF00"/>
              </a:solidFill>
              <a:effectLst>
                <a:outerShdw blurRad="50800" dist="39000" dir="5460000" algn="tl">
                  <a:srgbClr val="000000">
                    <a:alpha val="38000"/>
                  </a:srgbClr>
                </a:outerShdw>
              </a:effectLst>
            </a:endParaRPr>
          </a:p>
        </p:txBody>
      </p:sp>
      <p:sp>
        <p:nvSpPr>
          <p:cNvPr id="6" name="Rectangle 5"/>
          <p:cNvSpPr/>
          <p:nvPr/>
        </p:nvSpPr>
        <p:spPr>
          <a:xfrm>
            <a:off x="223799" y="4581128"/>
            <a:ext cx="8568952" cy="76944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ar-DZ" sz="4400" b="1" cap="none" spc="0" dirty="0" smtClean="0">
                <a:ln w="11430"/>
                <a:solidFill>
                  <a:srgbClr val="FFFF00"/>
                </a:solidFill>
                <a:effectLst>
                  <a:outerShdw blurRad="50800" dist="39000" dir="5460000" algn="tl">
                    <a:srgbClr val="000000">
                      <a:alpha val="38000"/>
                    </a:srgbClr>
                  </a:outerShdw>
                </a:effectLst>
              </a:rPr>
              <a:t>الحاسوب، الحاسب </a:t>
            </a:r>
            <a:endParaRPr lang="fr-FR" sz="4400" b="1" cap="none" spc="0" dirty="0" smtClean="0">
              <a:ln w="11430"/>
              <a:solidFill>
                <a:srgbClr val="FFFF00"/>
              </a:solidFill>
              <a:effectLst>
                <a:outerShdw blurRad="50800" dist="39000" dir="5460000" algn="tl">
                  <a:srgbClr val="000000">
                    <a:alpha val="38000"/>
                  </a:srgbClr>
                </a:outerShdw>
              </a:effectLst>
            </a:endParaRPr>
          </a:p>
        </p:txBody>
      </p:sp>
      <p:sp>
        <p:nvSpPr>
          <p:cNvPr id="7" name="Rectangle 6"/>
          <p:cNvSpPr/>
          <p:nvPr/>
        </p:nvSpPr>
        <p:spPr>
          <a:xfrm>
            <a:off x="170248" y="5805264"/>
            <a:ext cx="8568952" cy="64633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3600" b="1" dirty="0" smtClean="0">
                <a:ln w="11430"/>
                <a:solidFill>
                  <a:srgbClr val="00FF00"/>
                </a:solidFill>
                <a:effectLst>
                  <a:outerShdw blurRad="50800" dist="39000" dir="5460000" algn="tl">
                    <a:srgbClr val="000000">
                      <a:alpha val="38000"/>
                    </a:srgbClr>
                  </a:outerShdw>
                </a:effectLst>
              </a:rPr>
              <a:t>Système Informatique</a:t>
            </a:r>
            <a:endParaRPr lang="fr-FR" sz="2400" b="1" cap="none" spc="0" dirty="0" smtClean="0">
              <a:ln w="11430"/>
              <a:solidFill>
                <a:srgbClr val="FFFF00"/>
              </a:soli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4205394169"/>
      </p:ext>
    </p:extLst>
  </p:cSld>
  <p:clrMapOvr>
    <a:masterClrMapping/>
  </p:clrMapOvr>
  <mc:AlternateContent xmlns:mc="http://schemas.openxmlformats.org/markup-compatibility/2006">
    <mc:Choice xmlns=""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395536" y="1628800"/>
            <a:ext cx="8424936" cy="4320480"/>
          </a:xfrm>
        </p:spPr>
        <p:txBody>
          <a:bodyPr>
            <a:noAutofit/>
          </a:bodyPr>
          <a:lstStyle/>
          <a:p>
            <a:r>
              <a:rPr lang="fr-FR" sz="2000" dirty="0" smtClean="0">
                <a:effectLst/>
                <a:latin typeface="Arial" pitchFamily="34" charset="0"/>
                <a:cs typeface="Arial" pitchFamily="34" charset="0"/>
              </a:rPr>
              <a:t>Le  terme  PC  (</a:t>
            </a:r>
            <a:r>
              <a:rPr lang="fr-FR" sz="2000" dirty="0" err="1" smtClean="0">
                <a:effectLst/>
                <a:latin typeface="Arial" pitchFamily="34" charset="0"/>
                <a:cs typeface="Arial" pitchFamily="34" charset="0"/>
              </a:rPr>
              <a:t>Personal</a:t>
            </a:r>
            <a:r>
              <a:rPr lang="fr-FR" sz="2000" dirty="0" smtClean="0">
                <a:effectLst/>
                <a:latin typeface="Arial" pitchFamily="34" charset="0"/>
                <a:cs typeface="Arial" pitchFamily="34" charset="0"/>
              </a:rPr>
              <a:t>  Computer)  a été introduit en 1981 lorsque la firme IBM (</a:t>
            </a:r>
            <a:r>
              <a:rPr lang="fr-FR" sz="2000" dirty="0" err="1" smtClean="0">
                <a:effectLst/>
                <a:latin typeface="Arial" pitchFamily="34" charset="0"/>
                <a:cs typeface="Arial" pitchFamily="34" charset="0"/>
              </a:rPr>
              <a:t>Internal</a:t>
            </a:r>
            <a:r>
              <a:rPr lang="fr-FR" sz="2000" dirty="0" smtClean="0">
                <a:effectLst/>
                <a:latin typeface="Arial" pitchFamily="34" charset="0"/>
                <a:cs typeface="Arial" pitchFamily="34" charset="0"/>
              </a:rPr>
              <a:t> Business Machines)   a   commercialisé   pour   la   première   fois   un  ordinateur   personnel   destiné   à   une   utilisation   familiale.</a:t>
            </a:r>
          </a:p>
          <a:p>
            <a:endParaRPr lang="fr-FR" sz="2000" dirty="0" smtClean="0">
              <a:effectLst/>
              <a:latin typeface="Arial" pitchFamily="34" charset="0"/>
              <a:cs typeface="Arial" pitchFamily="34" charset="0"/>
            </a:endParaRPr>
          </a:p>
          <a:p>
            <a:r>
              <a:rPr lang="fr-FR" sz="2000" dirty="0" smtClean="0">
                <a:effectLst/>
                <a:latin typeface="Arial" pitchFamily="34" charset="0"/>
                <a:cs typeface="Arial" pitchFamily="34" charset="0"/>
              </a:rPr>
              <a:t> Depuis,  les  domaines  d’application et d’utilisation du  PC  ont  devenus  très riches </a:t>
            </a:r>
            <a:r>
              <a:rPr lang="fr-FR" sz="2000" dirty="0" smtClean="0">
                <a:solidFill>
                  <a:srgbClr val="00FF00"/>
                </a:solidFill>
                <a:effectLst/>
                <a:latin typeface="Arial" pitchFamily="34" charset="0"/>
                <a:cs typeface="Arial" pitchFamily="34" charset="0"/>
              </a:rPr>
              <a:t>: gestion, traitement d’image, jeux, reconnaissance…</a:t>
            </a:r>
            <a:r>
              <a:rPr lang="fr-FR" sz="2000" dirty="0" smtClean="0">
                <a:effectLst/>
                <a:latin typeface="Arial" pitchFamily="34" charset="0"/>
                <a:cs typeface="Arial" pitchFamily="34" charset="0"/>
              </a:rPr>
              <a:t> </a:t>
            </a:r>
          </a:p>
          <a:p>
            <a:endParaRPr lang="fr-FR" sz="2000" dirty="0" smtClean="0">
              <a:effectLst/>
              <a:latin typeface="Arial" pitchFamily="34" charset="0"/>
              <a:cs typeface="Arial" pitchFamily="34" charset="0"/>
            </a:endParaRPr>
          </a:p>
          <a:p>
            <a:r>
              <a:rPr lang="fr-FR" sz="2000" dirty="0" smtClean="0">
                <a:effectLst/>
                <a:latin typeface="Arial" pitchFamily="34" charset="0"/>
                <a:cs typeface="Arial" pitchFamily="34" charset="0"/>
              </a:rPr>
              <a:t>Pour cela, le PC est défini  par une architecture minimale laissant la liberté à chacun de rajouter  les  périphériques  d’entrée/sorties  nécessaires  à  l’utilisation visée : familiale ou professionnelle.  </a:t>
            </a:r>
          </a:p>
          <a:p>
            <a:endParaRPr lang="fr-FR" sz="2000" dirty="0" smtClean="0">
              <a:effectLst/>
              <a:latin typeface="Arial" pitchFamily="34" charset="0"/>
              <a:cs typeface="Arial" pitchFamily="34" charset="0"/>
            </a:endParaRPr>
          </a:p>
        </p:txBody>
      </p:sp>
      <p:sp>
        <p:nvSpPr>
          <p:cNvPr id="3" name="Titre 2"/>
          <p:cNvSpPr>
            <a:spLocks noGrp="1"/>
          </p:cNvSpPr>
          <p:nvPr>
            <p:ph type="title"/>
          </p:nvPr>
        </p:nvSpPr>
        <p:spPr/>
        <p:txBody>
          <a:bodyPr/>
          <a:lstStyle/>
          <a:p>
            <a:r>
              <a:rPr lang="fr-FR" dirty="0" smtClean="0"/>
              <a:t>Le terme PC</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14</a:t>
            </a:fld>
            <a:endParaRPr lang="fr-BE"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2453" y="1303643"/>
            <a:ext cx="8568952" cy="4524315"/>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fr-FR" sz="2400" b="1" dirty="0" smtClean="0">
              <a:ln w="11430"/>
              <a:solidFill>
                <a:srgbClr val="00FF00"/>
              </a:solidFill>
              <a:effectLst>
                <a:outerShdw blurRad="50800" dist="39000" dir="5460000" algn="tl">
                  <a:srgbClr val="000000">
                    <a:alpha val="38000"/>
                  </a:srgbClr>
                </a:outerShdw>
              </a:effectLst>
            </a:endParaRPr>
          </a:p>
          <a:p>
            <a:pPr marL="571500" indent="-571500">
              <a:buFont typeface="Arial" pitchFamily="34" charset="0"/>
              <a:buChar char="•"/>
            </a:pPr>
            <a:r>
              <a:rPr lang="fr-FR" sz="2400" b="1" dirty="0" smtClean="0">
                <a:ln w="11430"/>
                <a:solidFill>
                  <a:srgbClr val="00FF00"/>
                </a:solidFill>
                <a:effectLst>
                  <a:outerShdw blurRad="50800" dist="39000" dir="5460000" algn="tl">
                    <a:srgbClr val="000000">
                      <a:alpha val="38000"/>
                    </a:srgbClr>
                  </a:outerShdw>
                </a:effectLst>
              </a:rPr>
              <a:t>Un PC (</a:t>
            </a:r>
            <a:r>
              <a:rPr lang="fr-FR" sz="2400" b="1" dirty="0" err="1" smtClean="0">
                <a:ln w="11430"/>
                <a:solidFill>
                  <a:srgbClr val="00FF00"/>
                </a:solidFill>
                <a:effectLst>
                  <a:outerShdw blurRad="50800" dist="39000" dir="5460000" algn="tl">
                    <a:srgbClr val="000000">
                      <a:alpha val="38000"/>
                    </a:srgbClr>
                  </a:outerShdw>
                </a:effectLst>
              </a:rPr>
              <a:t>Personal</a:t>
            </a:r>
            <a:r>
              <a:rPr lang="fr-FR" sz="2400" b="1" dirty="0" smtClean="0">
                <a:ln w="11430"/>
                <a:solidFill>
                  <a:srgbClr val="00FF00"/>
                </a:solidFill>
                <a:effectLst>
                  <a:outerShdw blurRad="50800" dist="39000" dir="5460000" algn="tl">
                    <a:srgbClr val="000000">
                      <a:alpha val="38000"/>
                    </a:srgbClr>
                  </a:outerShdw>
                </a:effectLst>
              </a:rPr>
              <a:t> Computer) portable </a:t>
            </a:r>
            <a:r>
              <a:rPr lang="fr-FR" sz="2400" b="1" dirty="0">
                <a:ln w="11430"/>
                <a:solidFill>
                  <a:srgbClr val="00FF00"/>
                </a:solidFill>
                <a:effectLst>
                  <a:outerShdw blurRad="50800" dist="39000" dir="5460000" algn="tl">
                    <a:srgbClr val="000000">
                      <a:alpha val="38000"/>
                    </a:srgbClr>
                  </a:outerShdw>
                </a:effectLst>
              </a:rPr>
              <a:t>ou de bureau </a:t>
            </a:r>
            <a:endParaRPr lang="fr-FR" sz="2400" b="1" dirty="0" smtClean="0">
              <a:ln w="11430"/>
              <a:solidFill>
                <a:srgbClr val="00FF00"/>
              </a:solidFill>
              <a:effectLst>
                <a:outerShdw blurRad="50800" dist="39000" dir="5460000" algn="tl">
                  <a:srgbClr val="000000">
                    <a:alpha val="38000"/>
                  </a:srgbClr>
                </a:outerShdw>
              </a:effectLst>
            </a:endParaRPr>
          </a:p>
          <a:p>
            <a:pPr marL="571500" indent="-571500">
              <a:buFont typeface="Arial" pitchFamily="34" charset="0"/>
              <a:buChar char="•"/>
            </a:pPr>
            <a:endParaRPr lang="fr-FR" sz="2400" b="1" dirty="0" smtClean="0">
              <a:ln w="11430"/>
              <a:solidFill>
                <a:srgbClr val="00FF00"/>
              </a:solidFill>
              <a:effectLst>
                <a:outerShdw blurRad="50800" dist="39000" dir="5460000" algn="tl">
                  <a:srgbClr val="000000">
                    <a:alpha val="38000"/>
                  </a:srgbClr>
                </a:outerShdw>
              </a:effectLst>
            </a:endParaRPr>
          </a:p>
          <a:p>
            <a:pPr marL="571500" indent="-571500">
              <a:buFont typeface="Arial" pitchFamily="34" charset="0"/>
              <a:buChar char="•"/>
            </a:pPr>
            <a:endParaRPr lang="fr-FR" sz="2400" b="1" dirty="0" smtClean="0">
              <a:ln w="11430"/>
              <a:solidFill>
                <a:srgbClr val="00FF00"/>
              </a:solidFill>
              <a:effectLst>
                <a:outerShdw blurRad="50800" dist="39000" dir="5460000" algn="tl">
                  <a:srgbClr val="000000">
                    <a:alpha val="38000"/>
                  </a:srgbClr>
                </a:outerShdw>
              </a:effectLst>
            </a:endParaRPr>
          </a:p>
          <a:p>
            <a:pPr marL="571500" indent="-571500">
              <a:buFont typeface="Arial" pitchFamily="34" charset="0"/>
              <a:buChar char="•"/>
            </a:pPr>
            <a:endParaRPr lang="fr-FR" sz="2400" b="1" dirty="0" smtClean="0">
              <a:ln w="11430"/>
              <a:solidFill>
                <a:srgbClr val="00FF00"/>
              </a:solidFill>
              <a:effectLst>
                <a:outerShdw blurRad="50800" dist="39000" dir="5460000" algn="tl">
                  <a:srgbClr val="000000">
                    <a:alpha val="38000"/>
                  </a:srgbClr>
                </a:outerShdw>
              </a:effectLst>
            </a:endParaRPr>
          </a:p>
          <a:p>
            <a:pPr marL="571500" indent="-571500">
              <a:buFont typeface="Arial" pitchFamily="34" charset="0"/>
              <a:buChar char="•"/>
            </a:pPr>
            <a:endParaRPr lang="fr-FR" sz="2400" b="1" dirty="0">
              <a:ln w="11430"/>
              <a:solidFill>
                <a:srgbClr val="00FF00"/>
              </a:solidFill>
              <a:effectLst>
                <a:outerShdw blurRad="50800" dist="39000" dir="5460000" algn="tl">
                  <a:srgbClr val="000000">
                    <a:alpha val="38000"/>
                  </a:srgbClr>
                </a:outerShdw>
              </a:effectLst>
            </a:endParaRPr>
          </a:p>
          <a:p>
            <a:pPr marL="571500" indent="-571500">
              <a:buFont typeface="Arial" pitchFamily="34" charset="0"/>
              <a:buChar char="•"/>
            </a:pPr>
            <a:endParaRPr lang="fr-FR" sz="2400" b="1" dirty="0" smtClean="0">
              <a:ln w="11430"/>
              <a:solidFill>
                <a:srgbClr val="00FF00"/>
              </a:solidFill>
              <a:effectLst>
                <a:outerShdw blurRad="50800" dist="39000" dir="5460000" algn="tl">
                  <a:srgbClr val="000000">
                    <a:alpha val="38000"/>
                  </a:srgbClr>
                </a:outerShdw>
              </a:effectLst>
            </a:endParaRPr>
          </a:p>
          <a:p>
            <a:pPr marL="571500" indent="-571500">
              <a:buFont typeface="Arial" pitchFamily="34" charset="0"/>
              <a:buChar char="•"/>
            </a:pPr>
            <a:r>
              <a:rPr lang="fr-FR" sz="2400" b="1" dirty="0" smtClean="0">
                <a:ln w="11430"/>
                <a:solidFill>
                  <a:srgbClr val="00FF00"/>
                </a:solidFill>
                <a:effectLst>
                  <a:outerShdw blurRad="50800" dist="39000" dir="5460000" algn="tl">
                    <a:srgbClr val="000000">
                      <a:alpha val="38000"/>
                    </a:srgbClr>
                  </a:outerShdw>
                </a:effectLst>
              </a:rPr>
              <a:t>Smartphone (Téléphone intelligent)</a:t>
            </a:r>
          </a:p>
          <a:p>
            <a:pPr marL="571500" indent="-571500">
              <a:buFont typeface="Arial" pitchFamily="34" charset="0"/>
              <a:buChar char="•"/>
            </a:pPr>
            <a:endParaRPr lang="fr-FR" sz="2400" b="1" dirty="0" smtClean="0">
              <a:ln w="11430"/>
              <a:solidFill>
                <a:srgbClr val="00FF00"/>
              </a:solidFill>
              <a:effectLst>
                <a:outerShdw blurRad="50800" dist="39000" dir="5460000" algn="tl">
                  <a:srgbClr val="000000">
                    <a:alpha val="38000"/>
                  </a:srgbClr>
                </a:outerShdw>
              </a:effectLst>
            </a:endParaRPr>
          </a:p>
          <a:p>
            <a:pPr marL="571500" indent="-571500"/>
            <a:endParaRPr lang="fr-FR" sz="2400" b="1" dirty="0" smtClean="0">
              <a:ln w="11430"/>
              <a:solidFill>
                <a:srgbClr val="00FF00"/>
              </a:solidFill>
              <a:effectLst>
                <a:outerShdw blurRad="50800" dist="39000" dir="5460000" algn="tl">
                  <a:srgbClr val="000000">
                    <a:alpha val="38000"/>
                  </a:srgbClr>
                </a:outerShdw>
              </a:effectLst>
            </a:endParaRPr>
          </a:p>
          <a:p>
            <a:pPr marL="571500" indent="-571500"/>
            <a:endParaRPr lang="fr-FR" sz="2400" b="1" dirty="0" smtClean="0">
              <a:ln w="11430"/>
              <a:solidFill>
                <a:srgbClr val="00FF00"/>
              </a:solidFill>
              <a:effectLst>
                <a:outerShdw blurRad="50800" dist="39000" dir="5460000" algn="tl">
                  <a:srgbClr val="000000">
                    <a:alpha val="38000"/>
                  </a:srgbClr>
                </a:outerShdw>
              </a:effectLst>
            </a:endParaRPr>
          </a:p>
          <a:p>
            <a:pPr marL="571500" indent="-571500">
              <a:buFont typeface="Arial" pitchFamily="34" charset="0"/>
              <a:buChar char="•"/>
            </a:pPr>
            <a:r>
              <a:rPr lang="fr-FR" sz="2400" b="1" dirty="0" smtClean="0">
                <a:ln w="11430"/>
                <a:solidFill>
                  <a:srgbClr val="00FF00"/>
                </a:solidFill>
                <a:effectLst>
                  <a:outerShdw blurRad="50800" dist="39000" dir="5460000" algn="tl">
                    <a:srgbClr val="000000">
                      <a:alpha val="38000"/>
                    </a:srgbClr>
                  </a:outerShdw>
                </a:effectLst>
              </a:rPr>
              <a:t>Tablette tactile</a:t>
            </a:r>
          </a:p>
        </p:txBody>
      </p:sp>
      <p:pic>
        <p:nvPicPr>
          <p:cNvPr id="3" name="Picture 2" descr="http://img.clubic.com/05513269-photo-acer-c7-chromebook.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11560" y="2276872"/>
            <a:ext cx="1584176" cy="1212885"/>
          </a:xfrm>
          <a:prstGeom prst="rect">
            <a:avLst/>
          </a:prstGeom>
          <a:noFill/>
        </p:spPr>
      </p:pic>
      <p:pic>
        <p:nvPicPr>
          <p:cNvPr id="115716" name="Picture 4" descr="http://ivoirelite.com/boutique_en_ligne_cote_d_ivoire/120-226-thickbox/ordinateur-bureau-dell.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987824" y="2132856"/>
            <a:ext cx="1656184" cy="1656184"/>
          </a:xfrm>
          <a:prstGeom prst="rect">
            <a:avLst/>
          </a:prstGeom>
          <a:noFill/>
        </p:spPr>
      </p:pic>
      <p:sp>
        <p:nvSpPr>
          <p:cNvPr id="6" name="Rectangle 5"/>
          <p:cNvSpPr/>
          <p:nvPr/>
        </p:nvSpPr>
        <p:spPr>
          <a:xfrm>
            <a:off x="452442" y="332656"/>
            <a:ext cx="4431021" cy="584775"/>
          </a:xfrm>
          <a:prstGeom prst="rect">
            <a:avLst/>
          </a:prstGeom>
        </p:spPr>
        <p:txBody>
          <a:bodyPr wrap="none">
            <a:spAutoFit/>
          </a:bodyPr>
          <a:lstStyle/>
          <a:p>
            <a:pPr algn="ctr"/>
            <a:r>
              <a:rPr lang="fr-FR" sz="3200" b="1" dirty="0" smtClean="0">
                <a:ln w="11430"/>
                <a:solidFill>
                  <a:srgbClr val="FFC000"/>
                </a:solidFill>
                <a:effectLst>
                  <a:outerShdw blurRad="50800" dist="39000" dir="5460000" algn="tl">
                    <a:srgbClr val="000000">
                      <a:alpha val="38000"/>
                    </a:srgbClr>
                  </a:outerShdw>
                </a:effectLst>
              </a:rPr>
              <a:t>Exemple d’ordinateurs</a:t>
            </a:r>
          </a:p>
        </p:txBody>
      </p:sp>
      <p:pic>
        <p:nvPicPr>
          <p:cNvPr id="115719" name="Picture 7" descr="http://cache.20minutes.fr/img/photos/20mn/2012-08/2012-08-08/article_facebook_sur_smartphone.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6588224" y="3501008"/>
            <a:ext cx="1584176" cy="1028685"/>
          </a:xfrm>
          <a:prstGeom prst="rect">
            <a:avLst/>
          </a:prstGeom>
          <a:noFill/>
        </p:spPr>
      </p:pic>
      <p:pic>
        <p:nvPicPr>
          <p:cNvPr id="115721" name="Picture 9" descr="http://s2.static69.com/info/images/produits/screenshots/WACCS100FR.jpg"/>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3059832" y="4437112"/>
            <a:ext cx="2952328" cy="2214247"/>
          </a:xfrm>
          <a:prstGeom prst="rect">
            <a:avLst/>
          </a:prstGeom>
          <a:noFill/>
        </p:spPr>
      </p:pic>
    </p:spTree>
    <p:extLst>
      <p:ext uri="{BB962C8B-B14F-4D97-AF65-F5344CB8AC3E}">
        <p14:creationId xmlns="" xmlns:p14="http://schemas.microsoft.com/office/powerpoint/2010/main" val="4200971279"/>
      </p:ext>
    </p:extLst>
  </p:cSld>
  <p:clrMapOvr>
    <a:masterClrMapping/>
  </p:clrMapOvr>
  <mc:AlternateContent xmlns:mc="http://schemas.openxmlformats.org/markup-compatibility/2006">
    <mc:Choice xmlns=""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1"/>
          </p:nvPr>
        </p:nvSpPr>
        <p:spPr/>
        <p:txBody>
          <a:bodyPr/>
          <a:lstStyle/>
          <a:p>
            <a:fld id="{CF4668DC-857F-487D-BFFA-8C0CA5037977}" type="slidenum">
              <a:rPr lang="fr-BE" smtClean="0"/>
              <a:pPr/>
              <a:t>16</a:t>
            </a:fld>
            <a:endParaRPr lang="fr-BE"/>
          </a:p>
        </p:txBody>
      </p:sp>
      <p:pic>
        <p:nvPicPr>
          <p:cNvPr id="110594" name="Picture 2" descr="http://res2.windows.microsoft.com/resbox/fr/windows%20vista/main/6d80ae20-99b2-45dc-8118-a4a34d7c3cf4_0.png"/>
          <p:cNvPicPr>
            <a:picLocks noChangeAspect="1" noChangeArrowheads="1"/>
          </p:cNvPicPr>
          <p:nvPr/>
        </p:nvPicPr>
        <p:blipFill>
          <a:blip r:embed="rId2" cstate="print">
            <a:lum bright="-30000" contrast="-10000"/>
          </a:blip>
          <a:stretch>
            <a:fillRect/>
          </a:stretch>
        </p:blipFill>
        <p:spPr bwMode="auto">
          <a:xfrm>
            <a:off x="1187624" y="1412776"/>
            <a:ext cx="6428000" cy="5034517"/>
          </a:xfrm>
          <a:prstGeom prst="rect">
            <a:avLst/>
          </a:prstGeom>
          <a:noFill/>
          <a:ln>
            <a:noFill/>
          </a:ln>
        </p:spPr>
      </p:pic>
      <p:sp>
        <p:nvSpPr>
          <p:cNvPr id="4" name="Rectangle 3"/>
          <p:cNvSpPr/>
          <p:nvPr/>
        </p:nvSpPr>
        <p:spPr>
          <a:xfrm>
            <a:off x="395536" y="332656"/>
            <a:ext cx="8568952" cy="1200329"/>
          </a:xfrm>
          <a:prstGeom prst="rect">
            <a:avLst/>
          </a:prstGeom>
        </p:spPr>
        <p:txBody>
          <a:bodyPr wrap="square">
            <a:spAutoFit/>
          </a:bodyPr>
          <a:lstStyle/>
          <a:p>
            <a:pPr>
              <a:buFont typeface="Arial" pitchFamily="34" charset="0"/>
              <a:buChar char="•"/>
            </a:pPr>
            <a:r>
              <a:rPr lang="fr-FR" dirty="0" smtClean="0">
                <a:latin typeface="Arial" pitchFamily="34" charset="0"/>
                <a:cs typeface="Arial" pitchFamily="34" charset="0"/>
              </a:rPr>
              <a:t> Un  PC  est  composé  par  une  unité  centrale  associée  à  des  périphériques.</a:t>
            </a:r>
          </a:p>
          <a:p>
            <a:pPr algn="ctr">
              <a:buFont typeface="Arial" pitchFamily="34" charset="0"/>
              <a:buChar char="•"/>
            </a:pPr>
            <a:endParaRPr lang="fr-FR" dirty="0" smtClean="0">
              <a:latin typeface="Arial" pitchFamily="34" charset="0"/>
              <a:cs typeface="Arial" pitchFamily="34" charset="0"/>
            </a:endParaRPr>
          </a:p>
          <a:p>
            <a:pPr>
              <a:buFont typeface="Arial" pitchFamily="34" charset="0"/>
              <a:buChar char="•"/>
            </a:pPr>
            <a:r>
              <a:rPr lang="fr-FR" dirty="0" smtClean="0"/>
              <a:t>  Le matériel le plus souvent présent dans un système d’ordinateur de bureau.</a:t>
            </a:r>
          </a:p>
          <a:p>
            <a:pPr algn="ctr"/>
            <a:endParaRPr lang="fr-FR"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a:bodyPr>
          <a:lstStyle/>
          <a:p>
            <a:pPr>
              <a:buNone/>
            </a:pPr>
            <a:r>
              <a:rPr lang="fr-FR" sz="3200" dirty="0" smtClean="0">
                <a:solidFill>
                  <a:srgbClr val="00FF00"/>
                </a:solidFill>
              </a:rPr>
              <a:t>Elle est composée par : </a:t>
            </a:r>
          </a:p>
          <a:p>
            <a:r>
              <a:rPr lang="fr-FR" sz="3200" dirty="0" smtClean="0"/>
              <a:t> La carte mère </a:t>
            </a:r>
          </a:p>
          <a:p>
            <a:r>
              <a:rPr lang="fr-FR" sz="3200" dirty="0" smtClean="0"/>
              <a:t> Le microprocesseur </a:t>
            </a:r>
          </a:p>
          <a:p>
            <a:r>
              <a:rPr lang="fr-FR" sz="3200" dirty="0" smtClean="0"/>
              <a:t> La mémoire </a:t>
            </a:r>
          </a:p>
          <a:p>
            <a:r>
              <a:rPr lang="fr-FR" sz="3200" dirty="0" smtClean="0"/>
              <a:t> La carte vidéo  </a:t>
            </a:r>
          </a:p>
          <a:p>
            <a:r>
              <a:rPr lang="fr-FR" sz="3200" dirty="0" smtClean="0"/>
              <a:t> Les périphériques internes de stockage </a:t>
            </a:r>
            <a:endParaRPr lang="fr-FR" sz="3200" dirty="0"/>
          </a:p>
        </p:txBody>
      </p:sp>
      <p:sp>
        <p:nvSpPr>
          <p:cNvPr id="3" name="Titre 2"/>
          <p:cNvSpPr>
            <a:spLocks noGrp="1"/>
          </p:cNvSpPr>
          <p:nvPr>
            <p:ph type="title"/>
          </p:nvPr>
        </p:nvSpPr>
        <p:spPr/>
        <p:txBody>
          <a:bodyPr/>
          <a:lstStyle/>
          <a:p>
            <a:r>
              <a:rPr lang="fr-FR" dirty="0" smtClean="0"/>
              <a:t>L’unité centrale</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17</a:t>
            </a:fld>
            <a:endParaRPr lang="fr-BE" dirty="0"/>
          </a:p>
        </p:txBody>
      </p:sp>
      <p:pic>
        <p:nvPicPr>
          <p:cNvPr id="5" name="Picture 2" descr="http://www.transelec-pro.fr/resources/composants+informatique.png"/>
          <p:cNvPicPr>
            <a:picLocks noChangeAspect="1" noChangeArrowheads="1"/>
          </p:cNvPicPr>
          <p:nvPr/>
        </p:nvPicPr>
        <p:blipFill>
          <a:blip r:embed="rId2" cstate="print"/>
          <a:srcRect/>
          <a:stretch>
            <a:fillRect/>
          </a:stretch>
        </p:blipFill>
        <p:spPr bwMode="auto">
          <a:xfrm>
            <a:off x="5004048" y="1844824"/>
            <a:ext cx="3816424" cy="2544283"/>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4"/>
          <p:cNvSpPr>
            <a:spLocks noGrp="1"/>
          </p:cNvSpPr>
          <p:nvPr>
            <p:ph type="sldNum" sz="quarter" idx="11"/>
          </p:nvPr>
        </p:nvSpPr>
        <p:spPr/>
        <p:txBody>
          <a:bodyPr/>
          <a:lstStyle/>
          <a:p>
            <a:fld id="{E47794C9-CDE3-4A8B-AC64-A3834BB856F2}" type="slidenum">
              <a:rPr lang="fr-FR"/>
              <a:pPr/>
              <a:t>18</a:t>
            </a:fld>
            <a:endParaRPr lang="fr-FR"/>
          </a:p>
        </p:txBody>
      </p:sp>
      <p:sp>
        <p:nvSpPr>
          <p:cNvPr id="14339" name="Rectangle 3"/>
          <p:cNvSpPr>
            <a:spLocks noGrp="1" noChangeArrowheads="1"/>
          </p:cNvSpPr>
          <p:nvPr>
            <p:ph type="body" idx="1"/>
          </p:nvPr>
        </p:nvSpPr>
        <p:spPr>
          <a:noFill/>
          <a:ln/>
        </p:spPr>
        <p:txBody>
          <a:bodyPr>
            <a:noAutofit/>
          </a:bodyPr>
          <a:lstStyle/>
          <a:p>
            <a:endParaRPr lang="fr-FR" sz="2800" b="1" dirty="0" smtClean="0"/>
          </a:p>
          <a:p>
            <a:r>
              <a:rPr lang="fr-FR" sz="2800" b="1" dirty="0" smtClean="0"/>
              <a:t>Fonctions</a:t>
            </a:r>
          </a:p>
          <a:p>
            <a:pPr lvl="2">
              <a:buFont typeface="Wingdings" pitchFamily="2" charset="2"/>
              <a:buNone/>
            </a:pPr>
            <a:endParaRPr lang="fr-FR" sz="2000" b="1" dirty="0"/>
          </a:p>
          <a:p>
            <a:pPr lvl="2"/>
            <a:r>
              <a:rPr lang="fr-FR" sz="2000" b="1" dirty="0"/>
              <a:t>Sélectionner et exécuter les instructions du programme en cours</a:t>
            </a:r>
          </a:p>
          <a:p>
            <a:pPr lvl="2">
              <a:buFont typeface="Wingdings" pitchFamily="2" charset="2"/>
              <a:buNone/>
            </a:pPr>
            <a:endParaRPr lang="fr-FR" sz="2000" b="1" dirty="0"/>
          </a:p>
          <a:p>
            <a:pPr lvl="2"/>
            <a:r>
              <a:rPr lang="fr-FR" sz="2000" b="1" dirty="0"/>
              <a:t>Partie de l’ordinateur qui contient les circuits de base</a:t>
            </a:r>
          </a:p>
          <a:p>
            <a:pPr lvl="3"/>
            <a:r>
              <a:rPr lang="fr-FR" sz="2000" b="1" dirty="0" smtClean="0">
                <a:solidFill>
                  <a:srgbClr val="00FF00"/>
                </a:solidFill>
              </a:rPr>
              <a:t>La carte mère</a:t>
            </a:r>
          </a:p>
          <a:p>
            <a:pPr lvl="3"/>
            <a:r>
              <a:rPr lang="fr-FR" sz="2000" b="1" dirty="0" smtClean="0">
                <a:solidFill>
                  <a:srgbClr val="00FF00"/>
                </a:solidFill>
              </a:rPr>
              <a:t>la </a:t>
            </a:r>
            <a:r>
              <a:rPr lang="fr-FR" sz="2000" b="1" dirty="0">
                <a:solidFill>
                  <a:srgbClr val="00FF00"/>
                </a:solidFill>
              </a:rPr>
              <a:t>mémoire principale</a:t>
            </a:r>
          </a:p>
          <a:p>
            <a:pPr lvl="4">
              <a:buFont typeface="Courier New" pitchFamily="49" charset="0"/>
              <a:buChar char="o"/>
            </a:pPr>
            <a:r>
              <a:rPr lang="fr-FR" sz="1800" b="1" dirty="0"/>
              <a:t>la mémoire vive (RAM)</a:t>
            </a:r>
          </a:p>
          <a:p>
            <a:pPr lvl="4">
              <a:buFont typeface="Courier New" pitchFamily="49" charset="0"/>
              <a:buChar char="o"/>
            </a:pPr>
            <a:r>
              <a:rPr lang="fr-FR" sz="1800" b="1" dirty="0"/>
              <a:t>la mémoire morte (ROM)</a:t>
            </a:r>
          </a:p>
          <a:p>
            <a:pPr lvl="3"/>
            <a:r>
              <a:rPr lang="fr-FR" sz="2000" b="1" dirty="0">
                <a:solidFill>
                  <a:srgbClr val="00FF00"/>
                </a:solidFill>
              </a:rPr>
              <a:t>la mémoire cache</a:t>
            </a:r>
          </a:p>
          <a:p>
            <a:pPr lvl="3"/>
            <a:r>
              <a:rPr lang="fr-FR" sz="2000" b="1" dirty="0">
                <a:solidFill>
                  <a:srgbClr val="00FF00"/>
                </a:solidFill>
              </a:rPr>
              <a:t>le microprocesseur</a:t>
            </a:r>
          </a:p>
          <a:p>
            <a:pPr lvl="4">
              <a:buFont typeface="Courier New" pitchFamily="49" charset="0"/>
              <a:buChar char="o"/>
            </a:pPr>
            <a:r>
              <a:rPr lang="fr-FR" sz="1800" b="1" dirty="0"/>
              <a:t>les circuits de calcul (UAL)</a:t>
            </a:r>
          </a:p>
          <a:p>
            <a:pPr lvl="4">
              <a:buFont typeface="Courier New" pitchFamily="49" charset="0"/>
              <a:buChar char="o"/>
            </a:pPr>
            <a:r>
              <a:rPr lang="fr-FR" sz="1800" b="1" dirty="0"/>
              <a:t>l’unité de contrôle (ou de commande)</a:t>
            </a:r>
          </a:p>
          <a:p>
            <a:pPr lvl="3"/>
            <a:r>
              <a:rPr lang="fr-FR" sz="2000" b="1" dirty="0">
                <a:solidFill>
                  <a:srgbClr val="00FF00"/>
                </a:solidFill>
              </a:rPr>
              <a:t>l’horloge système</a:t>
            </a:r>
          </a:p>
          <a:p>
            <a:pPr lvl="3"/>
            <a:r>
              <a:rPr lang="fr-FR" sz="2000" b="1" dirty="0">
                <a:solidFill>
                  <a:srgbClr val="00FF00"/>
                </a:solidFill>
              </a:rPr>
              <a:t>l’unité d’entrée-sortie</a:t>
            </a:r>
          </a:p>
        </p:txBody>
      </p:sp>
      <p:sp>
        <p:nvSpPr>
          <p:cNvPr id="5" name="Titre 4"/>
          <p:cNvSpPr>
            <a:spLocks noGrp="1"/>
          </p:cNvSpPr>
          <p:nvPr>
            <p:ph type="title"/>
          </p:nvPr>
        </p:nvSpPr>
        <p:spPr>
          <a:xfrm>
            <a:off x="0" y="571480"/>
            <a:ext cx="7543800" cy="914400"/>
          </a:xfrm>
        </p:spPr>
        <p:txBody>
          <a:bodyPr/>
          <a:lstStyle/>
          <a:p>
            <a:pPr lvl="0"/>
            <a:r>
              <a:rPr lang="fr-FR" dirty="0" smtClean="0">
                <a:effectLst>
                  <a:outerShdw blurRad="38100" dist="38100" dir="2700000" algn="tl">
                    <a:srgbClr val="000000">
                      <a:alpha val="43137"/>
                    </a:srgbClr>
                  </a:outerShdw>
                </a:effectLst>
              </a:rPr>
              <a:t>L’unité centrale</a:t>
            </a:r>
            <a:br>
              <a:rPr lang="fr-FR" dirty="0" smtClean="0">
                <a:effectLst>
                  <a:outerShdw blurRad="38100" dist="38100" dir="2700000" algn="tl">
                    <a:srgbClr val="000000">
                      <a:alpha val="43137"/>
                    </a:srgbClr>
                  </a:outerShdw>
                </a:effectLst>
              </a:rPr>
            </a:br>
            <a:endParaRPr lang="fr-FR" dirty="0"/>
          </a:p>
        </p:txBody>
      </p:sp>
      <p:sp>
        <p:nvSpPr>
          <p:cNvPr id="6" name="Titre 2"/>
          <p:cNvSpPr txBox="1">
            <a:spLocks/>
          </p:cNvSpPr>
          <p:nvPr/>
        </p:nvSpPr>
        <p:spPr>
          <a:xfrm>
            <a:off x="152400" y="152400"/>
            <a:ext cx="7543800" cy="914400"/>
          </a:xfrm>
          <a:prstGeom prst="rect">
            <a:avLst/>
          </a:prstGeom>
        </p:spPr>
        <p:txBody>
          <a:bodyPr vert="horz" lIns="91440" tIns="45720" rIns="91440" bIns="45720" rtlCol="0" anchor="b">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fr-FR" sz="4900" b="0"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2051720" y="2924944"/>
            <a:ext cx="5112568" cy="914400"/>
          </a:xfrm>
        </p:spPr>
        <p:txBody>
          <a:bodyPr/>
          <a:lstStyle/>
          <a:p>
            <a:r>
              <a:rPr lang="fr-FR" dirty="0" smtClean="0"/>
              <a:t>1. La carte mère </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19</a:t>
            </a:fld>
            <a:endParaRPr lang="fr-BE"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4392488" cy="5184576"/>
          </a:xfrm>
        </p:spPr>
        <p:txBody>
          <a:bodyPr>
            <a:normAutofit lnSpcReduction="10000"/>
          </a:bodyPr>
          <a:lstStyle/>
          <a:p>
            <a:r>
              <a:rPr lang="fr-FR" dirty="0" smtClean="0"/>
              <a:t>La carte mère constitue le composant principal d’un PC</a:t>
            </a:r>
          </a:p>
          <a:p>
            <a:endParaRPr lang="fr-FR" dirty="0" smtClean="0"/>
          </a:p>
          <a:p>
            <a:r>
              <a:rPr lang="fr-FR" dirty="0" smtClean="0"/>
              <a:t>Elle  assure  la  connexion  physique   des   différents   composants   (processeur,   mémoire,   carte   d'entrées/sorties,   ...)   par  l’intermédiaire  de  différents  bus  (adresses,  données  et  commande).</a:t>
            </a:r>
          </a:p>
          <a:p>
            <a:endParaRPr lang="fr-FR" dirty="0" smtClean="0"/>
          </a:p>
          <a:p>
            <a:r>
              <a:rPr lang="fr-FR" dirty="0" smtClean="0"/>
              <a:t>La  qualité  de  la  carte  mère  est  vitale  puisque  la  performance de l’ordinateur dépend énormément d’elle.</a:t>
            </a:r>
          </a:p>
          <a:p>
            <a:endParaRPr lang="fr-FR" dirty="0" smtClean="0"/>
          </a:p>
          <a:p>
            <a:endParaRPr lang="fr-FR" dirty="0"/>
          </a:p>
        </p:txBody>
      </p:sp>
      <p:sp>
        <p:nvSpPr>
          <p:cNvPr id="3" name="Titre 2"/>
          <p:cNvSpPr>
            <a:spLocks noGrp="1"/>
          </p:cNvSpPr>
          <p:nvPr>
            <p:ph type="title"/>
          </p:nvPr>
        </p:nvSpPr>
        <p:spPr/>
        <p:txBody>
          <a:bodyPr/>
          <a:lstStyle/>
          <a:p>
            <a:r>
              <a:rPr lang="fr-FR" dirty="0" smtClean="0"/>
              <a:t>1. La carte mère </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20</a:t>
            </a:fld>
            <a:endParaRPr lang="fr-BE" dirty="0"/>
          </a:p>
        </p:txBody>
      </p:sp>
      <p:pic>
        <p:nvPicPr>
          <p:cNvPr id="126978" name="Picture 2" descr="http://blog.ldlc.com/wp-content/uploads/2011/02/carte-mere-1024x1024.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4319466" y="-387424"/>
            <a:ext cx="4824534" cy="4824536"/>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ce réservé du contenu 4"/>
          <p:cNvGraphicFramePr>
            <a:graphicFrameLocks noGrp="1"/>
          </p:cNvGraphicFramePr>
          <p:nvPr>
            <p:ph idx="1"/>
          </p:nvPr>
        </p:nvGraphicFramePr>
        <p:xfrm>
          <a:off x="251521" y="5085184"/>
          <a:ext cx="5112566" cy="1280160"/>
        </p:xfrm>
        <a:graphic>
          <a:graphicData uri="http://schemas.openxmlformats.org/drawingml/2006/table">
            <a:tbl>
              <a:tblPr>
                <a:tableStyleId>{2D5ABB26-0587-4C30-8999-92F81FD0307C}</a:tableStyleId>
              </a:tblPr>
              <a:tblGrid>
                <a:gridCol w="689334"/>
                <a:gridCol w="2695041"/>
                <a:gridCol w="1728191"/>
              </a:tblGrid>
              <a:tr h="0">
                <a:tc>
                  <a:txBody>
                    <a:bodyPr/>
                    <a:lstStyle/>
                    <a:p>
                      <a:pPr algn="l"/>
                      <a:r>
                        <a:rPr lang="fr-FR" sz="1600" dirty="0">
                          <a:solidFill>
                            <a:srgbClr val="00FF00"/>
                          </a:solidFill>
                        </a:rPr>
                        <a:t>ATX</a:t>
                      </a:r>
                    </a:p>
                  </a:txBody>
                  <a:tcPr marL="57150" marR="57150" marT="38100" marB="38100" anchor="ctr">
                    <a:lnB w="12700" cap="flat" cmpd="sng" algn="ctr">
                      <a:solidFill>
                        <a:schemeClr val="tx1"/>
                      </a:solidFill>
                      <a:prstDash val="solid"/>
                      <a:round/>
                      <a:headEnd type="none" w="med" len="med"/>
                      <a:tailEnd type="none" w="med" len="med"/>
                    </a:lnB>
                  </a:tcPr>
                </a:tc>
                <a:tc>
                  <a:txBody>
                    <a:bodyPr/>
                    <a:lstStyle/>
                    <a:p>
                      <a:pPr algn="l"/>
                      <a:r>
                        <a:rPr lang="fr-FR" sz="1600"/>
                        <a:t>Ordinateur de bureau</a:t>
                      </a:r>
                    </a:p>
                  </a:txBody>
                  <a:tcPr marL="57150" marR="57150" marT="38100" marB="38100" anchor="ctr">
                    <a:lnB w="12700" cap="flat" cmpd="sng" algn="ctr">
                      <a:solidFill>
                        <a:schemeClr val="tx1"/>
                      </a:solidFill>
                      <a:prstDash val="solid"/>
                      <a:round/>
                      <a:headEnd type="none" w="med" len="med"/>
                      <a:tailEnd type="none" w="med" len="med"/>
                    </a:lnB>
                  </a:tcPr>
                </a:tc>
                <a:tc>
                  <a:txBody>
                    <a:bodyPr/>
                    <a:lstStyle/>
                    <a:p>
                      <a:pPr algn="l"/>
                      <a:r>
                        <a:rPr lang="fr-FR" sz="1600"/>
                        <a:t>305x244 mm²</a:t>
                      </a:r>
                    </a:p>
                  </a:txBody>
                  <a:tcPr marL="57150" marR="57150" marT="38100" marB="38100" anchor="ctr">
                    <a:lnB w="12700" cap="flat" cmpd="sng" algn="ctr">
                      <a:solidFill>
                        <a:schemeClr val="tx1"/>
                      </a:solidFill>
                      <a:prstDash val="solid"/>
                      <a:round/>
                      <a:headEnd type="none" w="med" len="med"/>
                      <a:tailEnd type="none" w="med" len="med"/>
                    </a:lnB>
                  </a:tcPr>
                </a:tc>
              </a:tr>
              <a:tr h="0">
                <a:tc>
                  <a:txBody>
                    <a:bodyPr/>
                    <a:lstStyle/>
                    <a:p>
                      <a:pPr algn="l"/>
                      <a:r>
                        <a:rPr lang="fr-FR" sz="1600" dirty="0">
                          <a:solidFill>
                            <a:srgbClr val="00FF00"/>
                          </a:solidFill>
                        </a:rPr>
                        <a:t>µATX</a:t>
                      </a:r>
                    </a:p>
                  </a:txBody>
                  <a:tcPr marL="57150" marR="57150" marT="38100" marB="3810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fr-FR" sz="1600" smtClean="0"/>
                        <a:t>Mini </a:t>
                      </a:r>
                      <a:r>
                        <a:rPr lang="fr-FR" sz="1600" dirty="0"/>
                        <a:t>PC</a:t>
                      </a:r>
                    </a:p>
                  </a:txBody>
                  <a:tcPr marL="57150" marR="57150" marT="38100" marB="3810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fr-FR" sz="1600" dirty="0"/>
                        <a:t>244x244 mm²</a:t>
                      </a:r>
                    </a:p>
                  </a:txBody>
                  <a:tcPr marL="57150" marR="57150" marT="38100" marB="3810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l"/>
                      <a:r>
                        <a:rPr lang="fr-FR" sz="1600" dirty="0">
                          <a:solidFill>
                            <a:srgbClr val="00FF00"/>
                          </a:solidFill>
                        </a:rPr>
                        <a:t>BTX</a:t>
                      </a:r>
                    </a:p>
                  </a:txBody>
                  <a:tcPr marL="57150" marR="57150" marT="38100" marB="3810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fr-FR" sz="1600"/>
                        <a:t>Ordinateur de bureau</a:t>
                      </a:r>
                    </a:p>
                  </a:txBody>
                  <a:tcPr marL="57150" marR="57150" marT="38100" marB="3810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fr-FR" sz="1600" dirty="0"/>
                        <a:t>325x267 mm²</a:t>
                      </a:r>
                    </a:p>
                  </a:txBody>
                  <a:tcPr marL="57150" marR="57150" marT="38100" marB="3810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l"/>
                      <a:r>
                        <a:rPr lang="fr-FR" sz="1600" dirty="0">
                          <a:solidFill>
                            <a:srgbClr val="00FF00"/>
                          </a:solidFill>
                        </a:rPr>
                        <a:t>ITX</a:t>
                      </a:r>
                    </a:p>
                  </a:txBody>
                  <a:tcPr marL="57150" marR="57150" marT="38100" marB="38100" anchor="ctr">
                    <a:lnT w="12700" cap="flat" cmpd="sng" algn="ctr">
                      <a:solidFill>
                        <a:schemeClr val="tx1"/>
                      </a:solidFill>
                      <a:prstDash val="solid"/>
                      <a:round/>
                      <a:headEnd type="none" w="med" len="med"/>
                      <a:tailEnd type="none" w="med" len="med"/>
                    </a:lnT>
                  </a:tcPr>
                </a:tc>
                <a:tc>
                  <a:txBody>
                    <a:bodyPr/>
                    <a:lstStyle/>
                    <a:p>
                      <a:pPr algn="l"/>
                      <a:r>
                        <a:rPr lang="fr-FR" sz="1600" dirty="0"/>
                        <a:t>Mini PC</a:t>
                      </a:r>
                    </a:p>
                  </a:txBody>
                  <a:tcPr marL="57150" marR="57150" marT="38100" marB="38100" anchor="ctr">
                    <a:lnT w="12700" cap="flat" cmpd="sng" algn="ctr">
                      <a:solidFill>
                        <a:schemeClr val="tx1"/>
                      </a:solidFill>
                      <a:prstDash val="solid"/>
                      <a:round/>
                      <a:headEnd type="none" w="med" len="med"/>
                      <a:tailEnd type="none" w="med" len="med"/>
                    </a:lnT>
                  </a:tcPr>
                </a:tc>
                <a:tc>
                  <a:txBody>
                    <a:bodyPr/>
                    <a:lstStyle/>
                    <a:p>
                      <a:pPr algn="l"/>
                      <a:r>
                        <a:rPr lang="fr-FR" sz="1600" dirty="0"/>
                        <a:t>170x170 mm²</a:t>
                      </a:r>
                    </a:p>
                  </a:txBody>
                  <a:tcPr marL="57150" marR="57150" marT="38100" marB="38100" anchor="ctr">
                    <a:lnT w="12700" cap="flat" cmpd="sng" algn="ctr">
                      <a:solidFill>
                        <a:schemeClr val="tx1"/>
                      </a:solidFill>
                      <a:prstDash val="solid"/>
                      <a:round/>
                      <a:headEnd type="none" w="med" len="med"/>
                      <a:tailEnd type="none" w="med" len="med"/>
                    </a:lnT>
                  </a:tcPr>
                </a:tc>
              </a:tr>
            </a:tbl>
          </a:graphicData>
        </a:graphic>
      </p:graphicFrame>
      <p:sp>
        <p:nvSpPr>
          <p:cNvPr id="3" name="Titre 2"/>
          <p:cNvSpPr>
            <a:spLocks noGrp="1"/>
          </p:cNvSpPr>
          <p:nvPr>
            <p:ph type="title"/>
          </p:nvPr>
        </p:nvSpPr>
        <p:spPr>
          <a:xfrm>
            <a:off x="0" y="0"/>
            <a:ext cx="8532440" cy="914400"/>
          </a:xfrm>
        </p:spPr>
        <p:txBody>
          <a:bodyPr/>
          <a:lstStyle/>
          <a:p>
            <a:r>
              <a:rPr lang="fr-FR" sz="3200" b="1" dirty="0" smtClean="0"/>
              <a:t>Facteurs d’encombrement des cartes mères</a:t>
            </a:r>
            <a:endParaRPr lang="fr-FR" sz="3200" b="1"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21</a:t>
            </a:fld>
            <a:endParaRPr lang="fr-BE" dirty="0"/>
          </a:p>
        </p:txBody>
      </p:sp>
      <p:sp>
        <p:nvSpPr>
          <p:cNvPr id="145409"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900" b="0" i="0" u="none" strike="noStrike" cap="none" normalizeH="0" baseline="0" smtClean="0">
                <a:ln>
                  <a:noFill/>
                </a:ln>
                <a:solidFill>
                  <a:srgbClr val="070F14"/>
                </a:solidFill>
                <a:effectLst/>
                <a:latin typeface="Arial" pitchFamily="34" charset="0"/>
                <a:cs typeface="Arial" pitchFamily="34" charset="0"/>
              </a:rPr>
              <a:t>a carte mère est une plaque électronique (PCB) dont la taille peut varier selon sa norme. La norme standard est l’ATX.</a:t>
            </a:r>
            <a:endParaRPr kumimoji="0" lang="fr-FR" sz="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ZoneTexte 6"/>
          <p:cNvSpPr txBox="1"/>
          <p:nvPr/>
        </p:nvSpPr>
        <p:spPr>
          <a:xfrm>
            <a:off x="251520" y="1268760"/>
            <a:ext cx="7992888" cy="3170099"/>
          </a:xfrm>
          <a:prstGeom prst="rect">
            <a:avLst/>
          </a:prstGeom>
          <a:noFill/>
        </p:spPr>
        <p:txBody>
          <a:bodyPr wrap="square" rtlCol="0">
            <a:spAutoFit/>
          </a:bodyPr>
          <a:lstStyle/>
          <a:p>
            <a:r>
              <a:rPr lang="fr-FR" sz="2000" dirty="0" smtClean="0"/>
              <a:t>La carte mère est une plaque électronique dont la taille peut varier selon sa norme.</a:t>
            </a:r>
          </a:p>
          <a:p>
            <a:endParaRPr lang="fr-FR" sz="2000" dirty="0" smtClean="0"/>
          </a:p>
          <a:p>
            <a:r>
              <a:rPr lang="fr-FR" sz="2000" b="1" dirty="0" smtClean="0">
                <a:solidFill>
                  <a:srgbClr val="00FF00"/>
                </a:solidFill>
              </a:rPr>
              <a:t>Son facteur  d’encombrement </a:t>
            </a:r>
            <a:r>
              <a:rPr lang="fr-FR" sz="2000" dirty="0" smtClean="0"/>
              <a:t>ou facteur de forme, fait référence aux dimensions physiques (taille et forme) de la carte ainsi qu’à certains connecteurs, trous de montage et autres positions indiquant le type de boîtier dans lequel la carte peut être installée</a:t>
            </a:r>
          </a:p>
          <a:p>
            <a:r>
              <a:rPr lang="fr-FR" sz="2000" dirty="0" smtClean="0"/>
              <a:t> </a:t>
            </a:r>
          </a:p>
          <a:p>
            <a:endParaRPr lang="fr-FR" sz="2000" dirty="0" smtClean="0"/>
          </a:p>
          <a:p>
            <a:r>
              <a:rPr lang="fr-FR" sz="2000" dirty="0" smtClean="0"/>
              <a:t>La norme standard est l’ATX.</a:t>
            </a:r>
            <a:endParaRPr lang="fr-FR" sz="2000" dirty="0"/>
          </a:p>
        </p:txBody>
      </p:sp>
      <p:pic>
        <p:nvPicPr>
          <p:cNvPr id="145410" name="Picture 2"/>
          <p:cNvPicPr>
            <a:picLocks noChangeAspect="1" noChangeArrowheads="1"/>
          </p:cNvPicPr>
          <p:nvPr/>
        </p:nvPicPr>
        <p:blipFill>
          <a:blip r:embed="rId2" cstate="print"/>
          <a:srcRect/>
          <a:stretch>
            <a:fillRect/>
          </a:stretch>
        </p:blipFill>
        <p:spPr bwMode="auto">
          <a:xfrm>
            <a:off x="5148064" y="3789040"/>
            <a:ext cx="3759845" cy="288268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endParaRPr lang="fr-F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22</a:t>
            </a:fld>
            <a:endParaRPr lang="fr-BE" dirty="0"/>
          </a:p>
        </p:txBody>
      </p:sp>
      <p:pic>
        <p:nvPicPr>
          <p:cNvPr id="5" name="Picture 4" descr="La carte mère et ses connexions aux autres carte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23</a:t>
            </a:fld>
            <a:endParaRPr lang="fr-BE" dirty="0"/>
          </a:p>
        </p:txBody>
      </p:sp>
      <p:pic>
        <p:nvPicPr>
          <p:cNvPr id="139266"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endParaRPr lang="fr-FR"/>
          </a:p>
        </p:txBody>
      </p:sp>
      <p:sp>
        <p:nvSpPr>
          <p:cNvPr id="3" name="Titre 2"/>
          <p:cNvSpPr>
            <a:spLocks noGrp="1"/>
          </p:cNvSpPr>
          <p:nvPr>
            <p:ph type="title"/>
          </p:nvPr>
        </p:nvSpPr>
        <p:spPr>
          <a:xfrm>
            <a:off x="0" y="0"/>
            <a:ext cx="8100392" cy="914400"/>
          </a:xfrm>
        </p:spPr>
        <p:txBody>
          <a:bodyPr/>
          <a:lstStyle/>
          <a:p>
            <a:r>
              <a:rPr lang="fr-FR" sz="3200" dirty="0" smtClean="0"/>
              <a:t>On retrouve toujours sur une carte mère</a:t>
            </a:r>
            <a:endParaRPr lang="fr-FR" sz="32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24</a:t>
            </a:fld>
            <a:endParaRPr lang="fr-BE" dirty="0"/>
          </a:p>
        </p:txBody>
      </p:sp>
      <p:pic>
        <p:nvPicPr>
          <p:cNvPr id="124930" name="Picture 2" descr="http://www.tt-hardware.com/img/news4/news220205_13dujour.gif"/>
          <p:cNvPicPr>
            <a:picLocks noChangeAspect="1" noChangeArrowheads="1"/>
          </p:cNvPicPr>
          <p:nvPr/>
        </p:nvPicPr>
        <p:blipFill>
          <a:blip r:embed="rId2" cstate="print"/>
          <a:srcRect/>
          <a:stretch>
            <a:fillRect/>
          </a:stretch>
        </p:blipFill>
        <p:spPr bwMode="auto">
          <a:xfrm>
            <a:off x="0" y="1117743"/>
            <a:ext cx="9144000" cy="5740257"/>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25</a:t>
            </a:fld>
            <a:endParaRPr lang="fr-BE" dirty="0"/>
          </a:p>
        </p:txBody>
      </p:sp>
      <p:pic>
        <p:nvPicPr>
          <p:cNvPr id="135170" name="Picture 2"/>
          <p:cNvPicPr>
            <a:picLocks noChangeAspect="1" noChangeArrowheads="1"/>
          </p:cNvPicPr>
          <p:nvPr/>
        </p:nvPicPr>
        <p:blipFill>
          <a:blip r:embed="rId2" cstate="print">
            <a:lum contrast="2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6624736" cy="4536504"/>
          </a:xfrm>
        </p:spPr>
        <p:txBody>
          <a:bodyPr>
            <a:normAutofit lnSpcReduction="10000"/>
          </a:bodyPr>
          <a:lstStyle/>
          <a:p>
            <a:r>
              <a:rPr lang="fr-FR" dirty="0" smtClean="0"/>
              <a:t> C’est une interface d’entrée/sortie. Elle est constituée par un jeu de  plusieurs   composants   chargé   de   </a:t>
            </a:r>
            <a:r>
              <a:rPr lang="fr-FR" dirty="0" smtClean="0">
                <a:solidFill>
                  <a:srgbClr val="00FF00"/>
                </a:solidFill>
              </a:rPr>
              <a:t>gérer   la  communication </a:t>
            </a:r>
            <a:r>
              <a:rPr lang="fr-FR" dirty="0" smtClean="0"/>
              <a:t>  entre   le  microprocesseur, la mémoire et les périphériques. </a:t>
            </a:r>
          </a:p>
          <a:p>
            <a:endParaRPr lang="fr-FR" dirty="0" smtClean="0"/>
          </a:p>
          <a:p>
            <a:r>
              <a:rPr lang="fr-FR" dirty="0" smtClean="0"/>
              <a:t>C’est le lien entre les différents bus de la carte mère. </a:t>
            </a:r>
          </a:p>
          <a:p>
            <a:endParaRPr lang="fr-FR" dirty="0" smtClean="0"/>
          </a:p>
          <a:p>
            <a:r>
              <a:rPr lang="fr-FR" dirty="0" smtClean="0"/>
              <a:t>Les principaux fabricants : </a:t>
            </a:r>
            <a:r>
              <a:rPr lang="fr-FR" dirty="0" smtClean="0">
                <a:solidFill>
                  <a:srgbClr val="00FF00"/>
                </a:solidFill>
              </a:rPr>
              <a:t>Intel, AMD, SIS (</a:t>
            </a:r>
            <a:r>
              <a:rPr lang="fr-FR" dirty="0" err="1" smtClean="0">
                <a:solidFill>
                  <a:srgbClr val="00FF00"/>
                </a:solidFill>
              </a:rPr>
              <a:t>Silicon</a:t>
            </a:r>
            <a:r>
              <a:rPr lang="fr-FR" dirty="0" smtClean="0">
                <a:solidFill>
                  <a:srgbClr val="00FF00"/>
                </a:solidFill>
              </a:rPr>
              <a:t> </a:t>
            </a:r>
            <a:r>
              <a:rPr lang="fr-FR" dirty="0" err="1" smtClean="0">
                <a:solidFill>
                  <a:srgbClr val="00FF00"/>
                </a:solidFill>
              </a:rPr>
              <a:t>Integrated</a:t>
            </a:r>
            <a:r>
              <a:rPr lang="fr-FR" dirty="0" smtClean="0">
                <a:solidFill>
                  <a:srgbClr val="00FF00"/>
                </a:solidFill>
              </a:rPr>
              <a:t> Systems),  </a:t>
            </a:r>
            <a:r>
              <a:rPr lang="fr-FR" dirty="0" err="1" smtClean="0">
                <a:solidFill>
                  <a:srgbClr val="00FF00"/>
                </a:solidFill>
              </a:rPr>
              <a:t>nVIDIA</a:t>
            </a:r>
            <a:r>
              <a:rPr lang="fr-FR" dirty="0" smtClean="0">
                <a:solidFill>
                  <a:srgbClr val="00FF00"/>
                </a:solidFill>
              </a:rPr>
              <a:t>, </a:t>
            </a:r>
            <a:r>
              <a:rPr lang="fr-FR" dirty="0" err="1" smtClean="0">
                <a:solidFill>
                  <a:srgbClr val="00FF00"/>
                </a:solidFill>
              </a:rPr>
              <a:t>Azus</a:t>
            </a:r>
            <a:r>
              <a:rPr lang="fr-FR" dirty="0" smtClean="0">
                <a:solidFill>
                  <a:srgbClr val="00FF00"/>
                </a:solidFill>
              </a:rPr>
              <a:t>, VIA.</a:t>
            </a:r>
          </a:p>
          <a:p>
            <a:endParaRPr lang="fr-FR" dirty="0" smtClean="0"/>
          </a:p>
          <a:p>
            <a:r>
              <a:rPr lang="fr-FR" dirty="0" smtClean="0"/>
              <a:t>On le trouve  aussi dans des appareils électroniques : console de jeux vidéo, téléphone mobile, appareil photographique numérique, GPS, etc.</a:t>
            </a:r>
            <a:endParaRPr lang="fr-FR" dirty="0"/>
          </a:p>
        </p:txBody>
      </p:sp>
      <p:sp>
        <p:nvSpPr>
          <p:cNvPr id="3" name="Titre 2"/>
          <p:cNvSpPr>
            <a:spLocks noGrp="1"/>
          </p:cNvSpPr>
          <p:nvPr>
            <p:ph type="title"/>
          </p:nvPr>
        </p:nvSpPr>
        <p:spPr/>
        <p:txBody>
          <a:bodyPr/>
          <a:lstStyle/>
          <a:p>
            <a:r>
              <a:rPr lang="fr-FR" dirty="0" smtClean="0"/>
              <a:t>Le chipset (jeu de puces): </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26</a:t>
            </a:fld>
            <a:endParaRPr lang="fr-BE" dirty="0"/>
          </a:p>
        </p:txBody>
      </p:sp>
      <p:sp>
        <p:nvSpPr>
          <p:cNvPr id="128002" name="AutoShape 2" descr="data:image/jpeg;base64,/9j/4AAQSkZJRgABAQAAAQABAAD/2wCEAAkGBxQTEhUUExQVFRQXGBwaFxgYGCEdGhwYGRwcGx4gFxwZICggHB4lHBgcIzEkJSkrLi4uGh8zODMsNygtLisBCgoKDg0OGxAQGy8kICQsLywsLS00NCwsLCwsLDQsLCwsLDQsLCwsLCwsLCwsLCwsLCwsLCwsLCwsLCwsLCwsLP/AABEIALcBEwMBIgACEQEDEQH/xAAcAAABBQEBAQAAAAAAAAAAAAAFAAIDBAYHAQj/xABFEAACAgAEAwUFBQQIBQQDAAABAgMRAAQSIQUxQQYTIlFhIzJxgZEUQqGx8AdSwdEkM1NicqLh8RUWQ4KSc4OTshc0Y//EABkBAAMBAQEAAAAAAAAAAAAAAAABAwIEBf/EACwRAAICAQMCBQMEAwAAAAAAAAABAhEDEiExE0EEIjJRYXHR8BSRobEjgfH/2gAMAwEAAhEDEQA/ALD9islGil5rZooiPGu0gb2l2eRH13u8XJ+z/CknJaRK79nIDgeyaKtIA8pN6oYuNkI1fLwrlY5I2oajT+995NZ1c6POsP4tlvsYMuXhXUxJlYqBQUqN/F4RzNLe+GQ/yAOXJ8KjjCMV19w0ZNsfEx1B6r8MAe1seS78TZM7HSTHpNAjn4j025fHDO0vaWTNEB9OlTa0u4+BNmvT4YB4aQ+m5bSLk/EWOYbMIFR2ctVBgCfRgR1w6fi+Yk3aWVv+4/hikDhyucM2oRXCJZuIStzlk93R7x9z90+Y9MScK4gkFkj2jbISaSut+uIe/wD3gDjyfIrIpK2R1H3h6+uE42ZyYozVM33ZbtNk/bQ5khTIte/t1sbHrYxd4HxbLwLlgZC7QRuvs0ci2dyKOkXQI2xyDLBw6xgsG1DSVFn4+uDnCuMSzyPGcwwKKzBuQbT6cwT5YnVbHLkxOCSitl97OpZrtNCxMixzmQ6dVREKdLo1jUdtkw3ifFhmoGhOVklUIdVoF8OwJ8UljpyxhM1m3ePujGsUie0Ll21MunkN6354JdmOB0v2rMsUjUWAx5jzb08h1/MUdjEM84y2Ah7J5ck/0eUb3vNGAPqG2xqOHdislDokOWVyOkjllsjyAAP0wslnV7ttLKEkIJDSKt6Sa2G4r0wbnzWqtJ6cx69F/n1+HPLm6DryXMgTmOD5KI6o8jl+8NnfXpu7/e2F4P8AY0tLHmJXy8KuW00Fu18JAN3q3B9NhgJnAxeNUIshtQfkaoij0O5/HB2J44g6NMoaJblCozaRfNiBXPBGTY4SblfIIZBG8xZNXdBnVbIBKWw3HTw4dne0sImzEscSGTQndOxchyaLBhqoVZ5eWDOfyqd2SGY95DLvVEkxuFBUrajmdyu9c+nOIUAA329TjcY0XwQaTs2sXbKIT63hj7sRodYjJkDAhnBJ6A6iK61jLcWmEPEZRAwSPvVqh4QGCndfIEnFGfMR0wLoLRhuw6g4P8P4blMwJs1Kr6mjhKtrIAZk0g0DRrSp39cO0jebE5rbkNZztW8UsiKFYqxDMABZB36A87GKUvbOU3qBrrpcg4FcfA+0Terlvk1N+RxQEQ/XxOHpQ1BUbuPi2XgzYMk8TXCY6APelg1BvCu4Kjz54D5DhcUKlRN4dTFQEJpSdhZq6GB/ZvJ5UzNPKbmVFYqwY2rKVGjSQF3U9PnvWNE3DS51RKTGd0J28J5c/TEZ3wcniYySW2xPw3PwxJIh1SCQAEaK5X/e354szSq2S7lHkjNFd05q3+HljH9os00PskozN5G9I/n+WAD8HzBHicAV96UfzwRi+5jHKdUVpv2dxqTrzpA/9IX/AJpB+WHZbsBlWB05maTT72lYxQ+p2xFJwrSd5Yfk9/kMXuDCKJi3fKJB7h3CDzJoWT6bY07RVTm3ViyvYbKKQScw1H+0QflHjR/ZYlZTGhXSundtRO5O/Lzw3Kza0VzuWAJ6bnnt8cS45pybdM5pZZS2bNdwLs3DLBE8qK7gMFYjcDW5A+Wr8Mcw4rGDI1AGiVN+aEg18xV43PBeNSQxS6SG0ulBuQWRTy3/AHo/xOMPx7NtaLca6QdVAAkklifiSbvHRCVqjvw5Y7Jc0D3h2942RXp9MR/Zx59b/G8DZ83L0Y0eVR3t6bYiV8w3u98x6DuyP4YZ02dT4fmB3a31F/XfCxhMvwHOFQT39n+/hY59Q9SNfx/tA0HdMsZIMK6ZGOphqG6sG25dSLxnOP8Aah5lMaFu5JBGsDXy3FrtW3LlsMEeJZTNF17iJyixRoWYrTFV5++Vs8+ZO+Mjm5CWJPPrjsp3ucOHU5u+ER4QwxTiQY0dh7hYRwzV5/r6YTdDSsdh8EpUhhsceKuPawIHR7xCAEhhYvcEcwcCp8h1JG3UA9Sef66jBrVaAbbH8/PA/iMZOhQd2YDf18/TCktjDVo0f7P54+9KSm/CSCetbaTfMb8sbjNzd5sQNI5A/mfXHLspKyOrba1I3ArlQogbdPLqcdI4PmlzAtDy96/u/HHM5N7Hl500/LwyVYwOg+mJ4kvHvEMxHE6xb6iPENIOnlu7HYMb90ctrxejz66iseuQx0DpMSgbGhbAD7p5eRxpY2zEcLZBPw7dGJA7uy211qUhRtuWJqlHT5YWdjCTSkhxJmO8pVI3SGTY2a0ktXocSSQ5mTa48uh1J3bMCbBGos1+Mkkb+tfEg2WV9Ov7O5sbkMfFvsAbAN6tvU7b3ilJI7MeGlsifJZVYYlQh2cOaLkt4pOrMBWzSkb9TjlcXYiWSeBu7yul8rIz6ldvEQ9O4J9+xsRtsNsdSz/E3RU091ppmMjkIisrUtlyBqsgV53itmJ5jFH3fdhioosyIEB50pFtz5XWGX1KLSWxzXs72ElLcNYmBDpnMh+zqSArEAyatpDvtfIY2XCuDKsEKMq5iXu0OoqVRVGw1ge82pSK9DdddNncvIWjVZCgZxaoRYTTvpIGxJJ9Nh57XfsjLQRyF0sPEzEk9CWJs4bRiUm9rOZ9pMr3M+k2biiJoeUaqfxXA5W9Gwa7Y9ms7LPAVc6WUq7C2oamIBYA7gVvWBub7AZsI2iSVm3A51dczSixeDUVg1VFrg3CpSyywPGGdRG6OBZCu5GglWAI1EGx5YI8R7JrFC+lnZlRfFr5NpAoDlVjp64t8E7I5qPL5cOwJA9onkzPq1EnyUt67jGkm4ee7KgE+Egcz0rrjLTI53aSOccJ4akcqd7uC6hyQaAvkT6403bHIvHDD3WU75iFDsNKLGw2Yk1yYnoOmC/D8vKsVr4DqJOrw7N3dEg86o4b2ry2ZdBHkWy6sxPeNJJvRbUKADXvfl0xptm8MFFAAB2yUj5vLMkYQERhg4BUqoZADaigWJoe83zycOfy7MqR5e2YhRdcyaHQ432V4NmFjKZidZHQbaFYal0sAoBoe8x235jHNc3wuaJ5HMMiojnxFCAKO25Hw+oxiK1bMh4mnK0amJAFFACiwIU2LViDRAHlj04Zw5PZuOizyAfBqcfmcRcTcrFIymmCkg+VDHPONSo4pKpUXuy/F0jz5Uta9w5kG1akIYXfULr+F42vG8+YI1mPcMpYDRp3YHYaWs79eXLHOOyGSiSfkx1FVJcqW0yqytemwLo+vLCjnYx6JD/VSOgurABBAvyAYADFG9KpHZDJ04tMM9ouORZabW0RZJUR0VaXTY33oE7g9cDT24UEFMu//dLsfz88eduMsJOH5bMah4fZNyqlLEb/ACxzwZkDYMv1xqrSZ3YX5bo1mc7W5h3LABAeShzQ/HCxkJZ1s6mAN7jlv8MeYNEQeOLfB17g8qJktbgqogUi/dDFBWgahTAtRNfeUX0xynMpTsPI41XEuOa4ocvGzGo4+9pjpZwoFaeVg3uOe3kMAuO5UoyvWxFH0YD+VHHQYxrYFofLniXcCziC6OEshO3S/wCOFZVIkL/6fr54mjiA+OGCgLA38/1yxMhsfwwIbex4MOAx7pwlG+2BKhN2ekbYD8bk5DxbbnTzHqPhgvKwAJ6DALJv3uZT3goYMxU7oq7k/AAG8KQjR5fhOqRhr8PeOCdLnSATu9EaQaoHfc+mN7wThMkGXSSGSNWI3MqafEylhoZ2AZhVciASN8YHMT5ifWI20CSSIWrkODLGhAofcJN7eR22x1TJROMme6UyaDGVA8Ja1MbaCUA1c73br4jyxNIhOEWqAOQ4cxi0ySIS0mokzBt+t6SbJJ/E4M8Ly2W7ySNpkAcIF0BiQwDqdVrQHj88HE4JlsvlUkeEtJpW1LN/WMBsTdDxdcV4c5AhGnKRr4gLJ5MPWvlfWsVbXBFQcWvcu5rg6hRqeRkVidgL0nRYY2Oqcx54iTIQqBvMd796hZsA7fug7Yml4qSNGmJFIra/wqsQNICBqKmth4DzI2I3wJIrrki1JDGI1SiAvMa1vc2SSQQT1xFmUy5UrbqCKYo5VmG+zMoBrc7A9cNfKoxtlLEnlosfTlj0cNiWvZj4lUA5+en1+dYbox57stZKaMlFjAOnSBuSQAKHXywWkF8/1/pgOAic10gczrC19P1vinJxaG2UyRIy9Xl2uulmj/pgbQKLNAM2AQouqJsLt/vhNm13tqrz2+l4yUHafLEEvLl1PKrsgj16j1GIV7Y5UCzKAT0ETEg3fMDCRpxZrmzsf9oPriI5yKzbH5An+GMe/bjLC6eQ+VREfLesDM721hOnSJ253YUbHoPF6YBdJmvePLBGUmYgrpNLW1V5c8e5GbKGRFHe2w2J5WOhrcbee2AHCONxTqSjNYO8bHxLfn5/EbdPPFpCAwo3plXkt9aI3/PADVBXiusZtUU+Aqas8tSFRy3NsRgVPwKVoQWoaVljJ0KHMTh6XzABYEAb7C8FePSBZ4CSADRF1zRidhXPS3ys4qZgMo0jUunMKLuNABSnob7v2fL3jvfpO9y6SVmS4K1pLvzXLyf5O7b/ADDEsyagR5gj67YlykIWaVB/ZSqB/wClMZK+SuMRyNVny3/2xHNymeTNUwF2SzcmokgaUCAEACmRrHLmaJxuouDZVGzLyxay7WtwsxF6gNJUbjSqn4n1xm8rAUiUGtncbG9mIkG/+GUYgz8KzAoxJryO6/qxtgc6kWx5Xjm9Ss0/AobybxyAx6HDxhwqeIc2QOOe93y5euAMXZSMCFHc0mYMsg72P32LaXIDbt4tvKsYXiHC5Mu2oE10ddvrW4OB7zOebufixxtR22ZWPiNq3C3G+zML5iVu/wAu2pybfMDVub8XPfpzwsBAMLFKMvNJu7/k0MeYjy95hwLY+yj8x+8fIeWPMjnftMhSQgLJ1PQ9CPhjJtnDmZmllvQD4VH4AeQAwRXOmNgy+EjcHqPh64pZ6KGz5Zkdlfmp/wBqxJHgtm813+XaeQlpAefmPXGcjz8f32o9NtvwwqHYTUYlXcgWPLfl88UU4hH++uPTxOIffB+AvDMhKPfHksgAskADrgLmOOge4pPq2w+mAuc4g8nvNt+AwmwL/F+La/CnL8zjzLJ3UJavaSiht4lj+9q/xEUPTV54rZLKAHVICwB3jBoked/dHyP03xoOzsEjTu7Fk1JL1Ia+7fSPPnQrryxjknknGK3Nh+zbhbMqyPKyKUDKxk/dJiFg/dBlUqOQK3vsMdE4GFSMgSTTECNh3hUNptgu1KLPPck31BFjL9lc/HHAi94i+x0kFgNw8ZAFbglQ3Ty54NcKYLl5nkkjZu5p9FhKVjoqRkAvcC62rlhIliyao2zS9rmrJMT90oefk68/ljJZJUkTVdIJCxs+V3erageuNP2hzSvk3T3m0I9jZaLAgg+Ro/TGD7SxA5fNnky7jajVAn42P442jUqcyhxPtQ5k/opKRi6YgEsf3gGFAeXXFM9oc0f+vJ8qHP4AYFOfyH4/XCrGi1IuzcVnYHVPMdq3laq8qusQPKze87t/iYn8zh2TFlhYHhPT64kSBaW2NtyGAdFUKD0B+WEyrWwxchQDWDuR8OQ8vXDIYQRdMbO1dPjgAradr6fr+eGHFx4qDqOVAjFLAI9Jw28IY8vABWz+ZeICWNisiciDR8q+BGOuXqjDLyKIwAO1c79Ph1xyPia3G3wx03s1OHyeXY8zl1B9aFEfXGWYmjV8T0yRx7bqR5jc1y0sK5XgB2mVtUjLLSijRU0TZNHYKVCtQI3N+eHTzSSBVQ6YwoOvlZ5b3+A64m4WolmUSEt7NSoPLUAUuv8AEpr1vGaTJuTr6mfjgYOZWtWbVS8q1gBiR0LAAV0AHXcubE8xNm+eIGxyzlbPNk7dgGfNSJmHRRaaRJpJAAGkBiLI6j4/IYny/EYmGoNV8xZ+J25c/TEeYVI5pZ31No0EqADasFUCm2AsOT8PKwaWUknkQFX0xqNKkjTsPUG8aatJltKcbvdhKTNxkEbsDzGhjf4YrLBEOUBP/tfzxUkRvv5qMf8AvfwJx7Dw3vCQs/eEcwi95/8AUYSXszKguC3t/Yn/AMF/nhYh/wCWm8pf/gf+WFgr5NdF+z/kzvD8lDlyBL4mWwUoij6jnd4D59l1anNDoPT4c8FsjnoCkMs7EIX9oATqZde4BG915fUYBy9l8w/jVCdXdsq05JWdiI99Nc9ufwvHVqtHqXFt6ePkizXHW7owpegmzf8ADAYNZ3wXyXAZCJLpdCsWB2No6oQb5G2/A41EPY8HTLamHQocght37y60n3lUWRYPu+eFYpSUVuZvgHZ+fNSFYQNgSS50gVz3PlRPoASdgSNKv7OM0xpcxlDq/qmEm0p1BdIoWrWa3rfb1xtuEZJJFi7kv3axSKWtVSyZ0XvU1alLGVK2IAYbkAkGJeHd53ckiSgxyd62o+IKGVhtCmmRyqbIo25Gjhmdd7nL2/ZlmKQtNCe8bSoQvJTbVqZEKqh1KdRPJh8cWcn+zZ7QtOE1vovujYIK2XDsulPEtEAsbOwrHQW4cgMPu+8jt3pKUFCqGj23ekYU2keNfWrOS4dArINEekOXYrRALaN1IN6/ZEnYczR2wh6rOd5vhQyojlhYEF2FsiBtaAXq0s4oiTlYPQiwDi7EEnRjHGomqtBsb+cRB5jnpOCnG1RY+5aTLo4t/HEy7OqKoVV1kNpGrUOZPoDiDh/B5sukOZMiNl9auVQty0sdWllU7BT678sOtrPOyxbm6+5a7Cq8c0o1rfd70DIwYSIOSnet9r6cjuMaDLv/AEd0klkzDAxv7fSFW5KUEIAo333wK4V3q5qZXZDFTOt6fdkZJANxe60D5c+l4IZWCopg83esVAUKrIdK5lQKLOwJDGga3Gm76o6cK/xNF/JcTM2WmbmO7Ks1UV0XVsR4rtdhdAbkk4D8Xl1ZXMiy3syfh4LHqP8AfBfh0AOWdSpSTuJG0Iaj0k6QdJY6j4RZPp0K4CZgjupgQAe6I3NbFeoH+14Y1dmLXkv+Ff8A6jHt4ZBelP8AAv4Cv4YcRih0FrJyBW32FHnhCQey/unf6jFVfIfr6Y9I5bc8IZbM663P3WFfgOmPEmXdfFV7EbHFUqfT9f6HCKHf0vAFk/fAaquiKFmziqThzoRzrlePO7PLb9GutdcADWw3EhT189vhfL6YhvAIbmBakehxs+ws2vJQjorOp/8AI8zflWMacHf2fP7CZSL0Smt+VhenxvGZClwbcZioRCCwGk2UUM1W2w1HTfT4HFfh+aIfKyMaYqyMP3ijWT9XP1333NeOYrQXSPaeIk3SkbbV1JB/7SOt4stklijZ20sY3MiRqXJVZFBpANTFj3RIs1zxlMi03SQzOrpdh5MR9Dim2CHGAO9etwTYPmCAf44HNjjlyebNVJoATZstPOhUGlUKDuGYGl1XtRab5YvSw22UWVEB77umUaWRWbvIlrmpCnSRzrAviEafaZBJrp4SQFA3IXa7IoezvqdsRZjiyrCyk6ZUdJEFff8AZsR6Uwe7+GOhLZNHRF7IJcD4dnZHhEwljjlZQraQgpuoAA6ctvLHUUy6rHEFUqhW9LEkgkcnJ3JqufrjnvFu3UyyiABEXLudLXYYL7hYEV7tciOZxnOL9upHzTyrOqagAyLJS2BXhZSLArkQPnzw8sXKNHp+GlGPDujswA8vwwscVPbGc7jM/wCdv4Y9xydGX5/w7+tH8r7gXsl2YdyHKxh45VIMki1XT2ZPiplPnfKjWOj8Qm7vKoSmW+06F8Kxo5ADsAVUxEUoUV4wPeFA1Y48Ihjco80OmR9JBMlsxVpDYYgKCHAoCratiawUh4LEfs2lj3YEekbqGGt2IJKtY8eynmKN747tzypxb4YI4bxRUlLZgatiGCRxgMCUNUgU7AMQb5gfIl/zVEq6VWYCvgLKUT/WH7wvltZ+WY7SErJNoHiDNpFDz6BdvkNtsBeDyStq1gnyJFb+mNpI3GOlUb+Ttin9izb2LZeWsN+6RyBHzxUftUOQy6cq3P8AdZeijmG/yjzxm6x4efLDpGjRv2wlPJIx8366P7w/sx+OIn7Uzk37MX/dvqzfeJ/fP1wCBodP549UD5YKQDcxn5JTJI8aykMieFSHoUihaXQNgPU+RvGn4fnJGgeORJY0Qx6UaJtkAKuq+AMxI5jcAuPU4yWXU6JdjXfRfdYj3q6ELe9efQc9tll4hHNbRuN12SNkLHvIgAdUl14t/wCIrEyM8Md5ok7NZ4f1ko30FAyEFiLCLpsgkF5FAsiidzzI84XOX+0q5jX2cyXasQqyrIdYWvcUMLBo1sLwRRlSTSsBiXYH2exFsbIjABVq2H/8vPVpdkuLZiPSAsMhdTtG+sj2AbSyhV3IGvYEeP4YdUGPFohRY7PuO5Ibc6XhDEeFgWd7jsg86B5myl+WAEHJwWP9WOY60R9P9cFYOIR94zToDmGZvAGa0LGqfoviuhuaO++AeUcWQthSvL6/r5YRLhpGXy/uR3+7+RIxLiLLnwL6Aj/M2H3ip1DkO9jDjK3l/r/viNXr6/lhByvTCAkMh222Av8Ah54ZZqtqP8MIOaG23L8T/PCINVQH59cACe999wN/r8MMYkHfyx4ZDv6+mGs/n0wAIseeG4ROGXgAeTi/2KlqTMxnrpI5/wB6+XywPBxL2dlKZxhZAaM3XoR5/HGZ8A+DW5vMBVYgBiGViDekjSy1/m6csewcTJSdXWgabwNTAd5VB2DXXeHerNneyTgdnZxpcjno6kX4WU/kDhvBpDKzKLJeFwAN/Eo7wfjHjEUjmcmtka3iEmrQ1AWg2HIabWvkAMUGwsnNqhUdULKR1BFHe+u5wjjlyepnDk9TM/x8BZsu3maa+WkFdv8AM34YG5XJJJmdMxZVIQtp5nUEDV62x3wV7Qxa3hjsLqLeI9KA8vPATNznvm0nxBX3B5HU7ij6eEfKsXxvylYcJtbbHQRwyM67jZmUKoLQANIdgNF6WkoRsL1DzOw3dHFGqxt3Ugth3gEhUINSxnVco+8JKAsk3V1iE5yR2BUArNGW1eD+scAKNOm2XROT4ibPTkcQNnHMUjjukVWYIddRhArFdRRVpu8zAuqs1ucU3PTSj2RUzmalVytqtAWHny+oGhdg7jfod/PCwRm4sQfHIgZgHIMkn/UAfbSarxbV0rCwx+Uu5nisccsEZlrQZFJokN3Slak9qpUBhsOVqem+LUY9sjkElhH4irxnxLro6S2mtXutfxxWzcspmRo5J9Pds9JG7LUlUHIatSryqvOt8Xkyv9KGnW5XQhdgSzaI18TNGwIJuza0ednlhoSfBznjR9vLXLvCb2rn5jb6bYpx2TW3+p9cW+LP7Zzd253+fn1+mKabn5/r6432DuOkSuvneEwsbi7HvEn9ViTMNy53hPt/H9fPC7DGQID03H0xGG8xiWF+f688RMKwCK0K+GY1sJIt9N1beZYD5Vv5jfG1g4YHmew0QK+8saqT7SFgLWQ89Ncuu2MOtVmLqw0e/g5WNvFvv6CvOsbTLaFmlIB/q99AhFgtHt7Ek0epIrrzGMDdadybjHGMkZhI8YfVUgfu6JAYuqsGDXvIdwAfMbjBDgTNFI6xRKhjiLOO8QkOsGkau6ju9IUeFut1d1POMs0qhO57xHMPds5WQVIisUTWF/qlYlgBZryIxQ4dnYlNLCqyTIVtIwN3j1NbHxVqkjrccj12wU6IuMru9hGeKPMMrgnMO0QYsCQH0rr0MTqIJ333BHpWM/FJTHZRseR6X+ONV2cKtra7+z+OWSRgS0jREMoBF1RoAtdobrrh5iBI3Mgah9D+vngZzPZ39Skmw9NTD6H/AFx7eGjkRts7cvIheuPLxQ7FwOJw6Q+m2353+tsRk4kfMX9MIZ6SdNdPjyw3vSOnMj67j+f0w1pb6b/zx4ZTQHl1+v8APAM9RLP66/6Ya61+v1548743f62wxm+gwCETht4V4V4AHKcQxPpzMTA1YIv6/wAsSLitnffiP978yMZlwM1JTX4DQDa15iz3isAdvUjl/DF3shCqSRMskRJZo9OvxhmRlU6a8yPmRgakg1AgGgVJPpYPw5DBfs1LpS9rSQ79dqPPEHPScc5KLt/AXlzbS63Yo1yMoZDa6QFIF2dxrrfy22rEBxb4rKxldSbCswA6AWeVbYpE4jkdyOXNJSm2CO0kzxoksbFXV6sdAynz9QPwxmMpESAEFyOWUWQAAALon7xB5+V9Ttqu0Kasu/pR+jD+F4yeTetPLaQe9uPEOtb14em+K4vSOD2SDeS4k0cUR0oXWQQuxVdZQeJV1gagAQOv3QBQxYyHaubuUdih0zhZPZpbRyLZ2I06j3b7keXQAAXmIWEeZBq1dWtRS6id6HTZuWHZBEeKcx3YEcpjO5Gl9LFdvEmmZj0K1v5mkeS8JTvTfBt34jmfu5mEAbeLugbGxIA5AkEgeRGPMctkWiR5HCxqz0aR1aTi/eOhXNPGqo66e6NUzAiwstalVQoIG1nzwXyoDZlCPH7OI2dDEnQBZ9xwTQN0fyGMrPlI43ACd4ndtbzZnbXfhH9eqsCtmwBvVVjT8N7vvRoKlKQINQIKiJCNPeLvz5gi+uNRTOfHqvzM5zxP+uk/xt+Z89/rviFSb32Fj4ny5Yl4ifav/iYfjXnthkS3+d/z+eN9ivcUzb8xf6+mPGXb5fr+OHTA302xHe3X9D0xlcDfJ7GtD6YhJxLGu14ivfphiKkb0Mz4q901ddRv7pP0IHntjX8SkVzKrT0CoOoOr1VE2Iog/wB2r3q9wcY+K/6VV+4p21VsV56TX1+V8sbjOQmZjGzsutatu/IHs3PKRa9KBvfqOWFyElcX9C3ne5kmQxzogZgVUl1Lap1kWrh1AnQ61q5k9BRIcP4WkMpjebU2iPwlyboyaKXXzN3QFgLfLGX4rwtsv3cJlLtSyAR0No2aOzZb3dPQ1tyu603F+KyJmY4UQKpljLOtAgGdE3KqLDBiKJJwJ9iMJvdNcASOWXKTQdyUZe7hdzp8KsxJqZ6OgXsFWrpfnm+KGsxICdtTj6E8vTbF3JxGGEtlCsymBDm+8FrFIWNADaxqA28RNeRwM4w1ZhwP3m5/E/T+eBqjk1W0QqpCsDzD9R5qD/DDZHCiyaGFlySj72QVPrVEX8Bt9Rhh3xs74+lDtVj8cS9z6+v0F4hH4Y9LHAaJDF+viL/hhsa3z8wPrhveEcjhpc+eARIFXffy6+d+m/LHioK32NfLmRiFnxG0w8x9cAFl1Arbbr9fpiKXY7YrNmkH3h9cRnPxj7wwAXFOK/FB4AfI4g/4rGPvfhiPvjMaX3eWMyYzTICVUj92ue3p+eDfAyS860ffDf8AnZ/lgBHHQWqNbE/L1+Bxsc5EG4QXQVIgj8Qu6EgQjny8XTHNKOp0jlyY1K/oXeJodd0fEqH5lFJ/G8D5ZlHvMo+LAYorwRMxloMxNmTCFj7trTVbLJIBRLgk6a2o8vXEDcEELmNJHkjniOmgquzamXYOSteEm7+8ORGxLFW7ZH9M5O+zIuP8WQJoUhy+zaSCAvXflZ6fXAHNRoLKFgjEd2G96hzY1yF6gOp+RxJwzhZeNpSUKowGjVTMTvsD9wc2boMWTlJpKaNdSFuYIGtl2qrBC0CFXoPU4ooqCMKO3A/P55NIjdu/YXfNVOoAg2OZXZdrFeVDGm7EZDLOkHeQuXkuN3UMBUjyJ42WgDcaEXZttsAOO8OKrqh12KJVX1BYyL5XYJcnbp4vTBrs3np4smrmBm7tu8UBd3W4yreIhasSHV5jbc7mNpq0deOupX5+73/cxfFcoUmkQ81YqfiDR/EYWNH284TmRn8wYlUxswdSUJ99Q53B82OFi/Tb3R060VsnnWzBWIeAKHKWyAi9+cgCizV9dtsdJ4PqDJZJTQlFTIV2iANldUZF73tz64yKdi8t9pEDfbHNgFlUBNzv4jERY22vma6Y13CIAkirtqVAp2ViCqUN0cP06g9K54UUkc+GEotuRzLO1rb/ABHy5X6bYZG+1GwPT9emPc21u3xP1v13xAfqOeNFyyzCtsMaOgTQ+uIvx/V749U7/n+hgoLHKa9LOG4hmkIUkCyASP8AbFXIZlmYg77A/lgA9QDVmbAPsv7v93lqN/QH5c8dAy2nvVMiDu+7N+zvYQyE7CYhuVVW+rmMYGEnXmRvvCfP08gfzGNvDEjyRguq6oyC3syVBhcXSRrIaHkb2xNcj7FvtHwpnzCxwhFPdEG1A0+1NqojBA8Uijbnq361byuRYBDJmBILTUr61W0dSCGEYOoHTRN779N5Yo/bRCkDd24ZUGkK3eRyFNruqXxWfeJPXAybMZQIhmnRoxRSlBW1HhMdmydKkLXRhhpEVBamw/2F4Zl3Rh3NCXvO81VRdJQCqENq0LdU1XseuOc9ssvpz80aL/1GCqNyb5ADz3oY6v2SzFzALsoGZWid9azpfXoGHMAi/KgCo4BlkzDZnul747mQkmttyLNDbyxLNkWNWJYtaVHLM7+zN48p9paXRmEBdgSAipz0k/veZ3HT1xzKfiktkLH/AJTjpP7Ru2v2pzBB/wDro3ib+0dev+AUa8+fljFICRW3Lz9fTzwsLnVyHkzRjUYrgEfa8yeS/h/M4d/SiL5fMfzwcTLsboeV0D0w8ZRvxHSuXx+uK2R/UfQAfZMyebV/3fywv+FzEWZB6iztg+cuReplG4+8oPhseeE8QAFyKLIIJbyHMV5Aj64LF15PgAjgbk7yfQE3+Prh3/APNz9MF2KAXr2PukBiD5gELRPLCZk33ci9qjb1ob15fhhWHVmCk4HH++/4YkHBYR1JO/3ttvhgoaCGQLKVvmFG3+LxWPnhr2Bq7iYC1tmoDxi16H3lBI8wMAupJ9ynDwqHqt36nBLLwIq0q0BXIetb/XBM8AzCBCcsFDsAuuYWbQSWABy0kDnzNc8bjg/7Ow8KS96gEiK9CNzQYBq/rBdfDpjDt7Foa3yc6dOgHUEGtyD8vXHQOASMeFzqOfdzFTtzQFxXzH4YN/8A4/hXd5zud6VRZO/3icEcjk8jlo3QTx0ykHVInUUaC0BthKDtWUjGnbOd8I7TmPIeN5QTNIgMaqatI2vxEAH3qNHrgbnOODMSo+l3CK6u0ukk95QAUIAASbAA56m5cxUynDnOUmXUPBLC45n7sqNyH95fpipmZhGoVNj08xY3Y/32HL91fU43tVHPLJOkgisMQcJGyykREmPSR4gD7EE8/FuWAOo+QGLUvC4+5DxKVYLanU2pZDZBU9OQ5csZKGVlNoxUjqDR8tiMbPg76oYzz2r6Gv4YjltbkpySjSRDwji8lxyS27znQAqgGgPe2FMTQtG97UORxoE4OzNJCxhZGkCgB5RpK34aTdaDGzrCEMPiMFlqWQLJqKRyMAAdxTitPluScdA8UrzTCSdllXTGBKoV7JKCOzyUadQ5+E3yOHGCttHVi0yX5/svydpVNa4Y2YABiBmQCQACV/o58O2xs2KwsAuNcKEs7uFdgTsUzQC0AB4QH2Aqq9MLHTqaLafkODiGie5JokYgFdU5C0CWVTpgUBCwBPitvXHmT45lxMsXeoW06QA1r7u2nVHp+jUd9scFZaB5Hf8A2OJMpmXRg0bNG6+6ytRFeVfwwJ0BsJj4m5cz+ZxDJIPMfOsUeznDMvNlzJO8ok1NftQA1AsNOoEn3WB9Svng5wrsWM0zDK5SSRFLL3z5jTCSO9AKtptxbR+6D7hurw7Bbgv7Ug5uv1GGycTi/fX9f741XG+xAyqI32WGWR2ISOMySlmAaQglmSkVVALizVjSCbFDLdnM4CNPCYRQ31Kp2UJv45N7+zv/APIfMYLHRn24zEPvn6H+XpiI8Zj5LZN1sMbQdl+JaSPsuUjBBWwsQO4ZD5/2jH5egxFPlOIIRc8ERY34dHhtmYnwp0MhNf3RhNlsXhsmX0KzDQ8aRZJO8VkDxlVtb5gUTuKG13Rx0Ph/EIpJYovtC6njC0Xk2HdkE0zEUos+W22Mn2k4arsWkGZnmACK5MYiKLsBpB1Chy38sFOBdpciJ1kmh7qdE7oFizCiGDPbE+I6tIXkBqPUVlNXyKXh8sXpcWr232/s18+Xiy8kQUao37+wqEeJo08IRtB3oeV69se8Iy0MhYJq1L72oKg8WtgulnYbhTyGwXyrFXieehni/o8iyU7NZcs3iVAdRbcklL9Nh0wP4Lx2J4JFmmjSTw+/qBNd8h1aATdOv5+eC96I5sOXBNa00n3OnJl1i4grrYWSBybYldWtSSLNAm+nOh5YscbhhmUiTM92gHjCugBF/f1A7Xt0Bxm+Hce4dmzHlO7OY7qMBWkQaCF0rfio9eq9Djzi8GVEMoiy4iVlaORY0VdS94sYJJSgbbWvXwg4bgu5NT2clui0ey3DI9Wp/d06gZAKD+7YUD3q286wH7X9nsj3biGRo5Y6VwHax3laWYObIHSvPF6OaLMM7OjGkSwWBB0NQIpNQYd626m965YrZzOZF2GaeNu8LNESGcAFGaMDQtbWo51zwvK1sTVTj5EjJRdhRpaOeZhmO9VNAawVNAEbcySSTe1UReJl7AZZW7p2czF0VQW2AYXZIWqOoeu2Ds/G42clIk7yw7OV56wGBALtRst9R5YqPxnMWCFhBoEkRx2NjspIN1S4w5U6OfI3GTi3wM4f2cy8Z7kBVl73TZF2poCztyNnlyOK2a4bmHZMm6JLHGUhSdI2JjV1ibWhBpgNIBN9DyvBvKdoMwIJT4O+DUvhWhaEryHIspxd4hnMzcZMclsllEDEq9dd60jQQBW5a98agu5XFh21XyBc1wt0hXJtBNNGuYJV1gK0jbl1YggEF22rpzrm2bg0pGXyqpKsCSszyMAGXxS6CCx0uoLlvdHQYKZHIZzvLKu0TSVodK0K0Uyk0a1CwgJ66sVcxDKyuhXSSWAfwRsLJ3UFaX3yo9PU43RXQi5F2bDS6mj1SGZzmX71KeHxhA6qwCtWlvd+4R54g/4ZmZWAmmiijGgGIKr+KJ1KpYU2oAar5cjsThR5d1cmWeRYxl1WQjQI5Gksezkk8DNZ3Nk86xN2mz4GVjZc4IQrRsWoPqJQMNBLAFRY5bYPk104t7MUfA9WYcSzTvGGJVEjlCFi3gPu93tZvTtv0xbzWR+1jufdyoAoxqjeJQVAjdH8IUBbBFkUMCYGJaUQTSTSEtqlGlUBcJpZNyALjN9cEDBINZaUR3IFBZliVNJS9IoWo07CydxZxhspGCPOP8Qy8fs80sxhcr3elI/+kFumRyd1IXetj88AJljfxRJmBGwtU75UoEDahGx+pxd7VtG8KKsqTuZFJIdWa9AB0hNlFoB8CcR5Jl0RiRCpCEEgHYqPDyO9kdfPfEc067EcmpOotAzM5RjFJGkfdmQKC7TtIQFYNsNCj7tfM4Cf8sN1kH/j/rjVSTHb2Z3FjxLVfInHuWy80raURLq/FJW1gfu+ZGJLLN8HLNTbpsyw7LjrIf8Ax/1wZhhCKFUUAKH+vrgpnuFSxLqlky8a3ps6238thzxUymRMisftMQra0jc1d9XryP0w3rfIv02Vq6MjnornlUEXYIF+a7163WN9HPPHFAIShQR7AmQMSii7VNq1QFfMlyOuMbxTsyFJ7mYyNswY8msBunI74blc1xALpCzMvkSarY70fTmMVi64ZXFkjC0+Tbpk80QNWaRSBpI7mY+74bJHMmrvreFjGt2d4jL7QZNiH3BDGjfX3uuFiqkX63x/f2Oet4txXyGPYO6Ei99r7uxrEZAejz0FgVsc6I3qrF2L+S7OyPllmi8TtNJF3epVJ7uOKQFQzBnY94fCoJ2HniTjPZOWKeZEBkSNmVWJRWfQiyPoQtqcqrAnSDQIxosda7E8F4d3DRw8TZoZN5IiY45CCrKVfUutQQ7C10nyONvN2jyMSBFlDqgChYg01UKCt3Ybf0Y74+fsjk83lwrR6RLGzq6MI3C6l1nvgXIipYWPtNPut5HB3i3aXOtCscUDRhQWJDpch0CR2hVT41CMr+zDAAg4TK4oQb87pfnBueJ8XaScTSIUKx6YInHuKxVmMhDCncLpYCwBsL3Jy/aDtTmdBEaKjUQXLjkVdTpXc8pG3JG5xhZYs/3lPrZjru5UKoYgDIJGD6UKAjUHKkWLAvE32PPShIpI0CjYNrRS6bSlgQ475Vjk16lsBSLNVg1S7HRr8GuIyf1aX9WFePdpc+IfbZmGLW1Mif1oD6pAXVRYG+3oy4y/DuPDLsXQF5wbSQsaXofByNgnng1J2BmlmnXv4QsczxgvINTBGK6iAxrwj1ogjmDghL2IZMuxUwv3dswUlmIBUWp0713gsXyrC3bOLJ4iaVJuvbsZWHiuYk8gD1Nnp0354Y3CpZATYaubMOXz6Y002SCqodd2UFPulTQBDA/A/ng5wXg2dmgMeWW4pfFWpAGCNp1eI6qDCh67nCSXY5p+Mz5Hpk3S7cgvsh2LzrFXiR9LAlXK0hrkCb5MRXpd40HG/wBnmclRZIsuFlYEOpdbF17xujVcxjrHZLIPl8pFFL76rRF2B6A9cE5CaNHfp+GG0md2LPPoPFLdPffs/g4Dl+E5vLzIjKsM0Ci+7emdGPPUtXe4r0wW+1SOwSTvP613t3ZiysLXYkqFWuXnXLGx7UdjZMznVljzHdey07rqOxPqPPGHkeWBys81FZNGloipYeKmQ8tJK88ScpcHlZsM4uTXDDXBc17Zw+kIkbliwNAKY3BYgEUdBPI8sV+J9ocplDAjoMySzSu0Q0p7xIoMAG2N1fMHDMlFI87AIe6aCUOCQNZ7tq9elX/LGc/aPmI2WERZVYVVmC6CWcjag5G1da33xSHpRTw81Sivxm4XLwSJI6zrJNp7zwpVRIpIVvEf3j4vTAWF9e4NL0oCz679PLFP9n3ClSOVg5YvA+pe7ZQo7t+bHYm+gxLGSyqqeG4wSwFkXtsPqcSn7kfERbndF7JloizIzgvWo6jvputhsKs8vPF3tB2hnimy4VXeNmhcuSSLeNU0keps1fPGV4Z2eZ8yI43ZpAokUOaBpqNnp0+Zx0TLwxUschUy5eywDg6dNCz4GOwZdvXFIX72U8Nqju+DC5/tFmIyBBT1AQzt4SFikNkBjuVY1gNxqTW7HQo9+yBRLMxNsP8Au/W2NtxHMaGeM5RSY0MQPeWDHeqjpUdaOMRxLPtLM7sFUuxNC6BFcr35eflh3fc1myxkqQ3NKVCrqZlGll1ct6Jocvni3w/j2Z+zyxhwe5Ve7BRSQqmqvTZ2Fc+WKGcnUaPeuqJPKxyA+WGKSCHQ6WHX+B8xhJuiLTT8p1ntXnHHDlnjIV9SlToQgBiD4QVO+k/hgT2S49NJl82cxIWkUIYWOxtiVpQKB8Wnp1xV4fxCaaLTagacuaCLyDshG6m+SAHn9cafj3AxG5eJGVY11IyXQdzTWAdwBTAdKwp5K+h6GKOupWZ7JcG156Yhgvtdl0kkmUM4oDkAFO5wey/BldmXvSCjBWAFb3e/i5bYg4I+kyOAzTWjcvEdRKA21i6c/oYucNglX7WjKGlZVca23YgnckAVtQHqMTqM6dDlhUXfcp8Q4QoACENKCAFIpW16yB4SaO256/HC7PQuMxqWNwhLDcHYhb5t0uqvzxneIZnVMqwtIzqG1qqsDQI2vn5j54N5rJZl1lAyEUStEb1zs7DTyKEigfF0I5emCOJN3wKeKOpV7jf2hQZ2ekgSBIwS1yyqCT+NcsZPhnDc5GT3ubyEa2LUzA2KPOh64xkcZY779N/9cMys7Ru2mYQ7XZAIJVhQog9GJ+WKyS5ZRakqs7XwDNw5DKM6FMwjSGmjbUFpfd1HckKo6dcVc3+1qAEd2ruv3gy6drF161eBeTjL8Lm9oJSsyvqqrsKnLqvkf5Y5NKtGj5nBGq2JQdydnS4ePpXgncJZ0jWRS2dIrVtQoY9xzaJthj3HM1K+WTqS22/YucO4tJCBoEZ0SGWMsGJSRlVCy0wB2RdmDC1Brncmd7Tz6RKe6MsYfRJpbUrSoI3YU+nUVUc1qxYAJNrCx2suNz3beWOVmy6LGZaacnVqkkaNxJemSo1LzSsBHpItTdjbS/s67/iCyrLmZkWHTKNMkmv2p0lA5k3Wox74et6qzhYWJTbUXRuHmmkzd8N7FtmGmkkzJYOzI6sHYaG3cIGlKoWsXS0NK0ALBu5j9nbNGkQzkqJGAqBAVIRURAraZNL2sY1agbtq0XjzCw8buKbDIqk0jScM7OxRx6XCyOWdmbTVtI7uaFmhcjACzt1OLU+UVVIRVFq10PTCwsKcVTCMnaMlxPiCRyxhwbcbEAdNqNi/p5YKdhZu+i71wpkFxa9IBKKSaNepvHuFjOB+RGs6Wsq/tP7Vvw/LK8SgySOFUnkK3JI+Ar54LdjOLtm8nDmHUKzgkgctiR/DCwsWMdjzi2dEc8e9XQO3QnHIf2nZnW5Nk05G/kGavzwsLEH3Fk9AW4fmXUI6GmCjf4iuvPA7tR2nlRQgkbWRdjbSPkOZwsLGcTblR4yWngrZLjMskEaSySMJpTGTrYVqquXTfl5Y1U/ZwwxNb20ShSwWgQSF8O55EjmBeFhYu4pp38loLVByfKCXYnhqyhpGHtFLR2CR4VKsCK66lB9KxM3C4EzWacqxcxszsZG8dBdiAQADpF0PujCwsZtqKO7wkU8ZmOM52LNs+mMxuj0XXYnwrR+W4o9KxkpOG3KFmc7kksNyb649wsYUnqOLJtmcexWcIfDZIAAax19PwwxCupgl6Q1C+df73hYWK0ajR0fsflD3HegeFVpjfVZo3Ar1AbHTM4lxOPNWH4HCwsZX3O3F6Uc/4QzCRpy9rQVVAFiiCDuAD4h1ODmVjC5lnLvJJIhXegAoPQAUKv8A3x5hY5oza2XudORJ7jOH5aFJ2ZK7xiodiWJ9qTXTrv8APnjI5viWS74LIc5mJNRQglQuo9bsbX6fI4WFjr4RCWxzfNqFlkFUA5oeQvFPS7SezUMwNAHYHUDX5YWFhS4ZtcnSOw7Sy5XOI6rFqg9mAbAKbfgSp38/THNOIQlpXMakrqNbgYWFhXUSMdp0vYrw5RmF3XPb4Gv4YWFhYk5uyl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128004" name="Picture 4" descr="http://farm4.static.flickr.com/3291/2846278419_7f171fa8d9_o.jpg"/>
          <p:cNvPicPr>
            <a:picLocks noChangeAspect="1" noChangeArrowheads="1"/>
          </p:cNvPicPr>
          <p:nvPr/>
        </p:nvPicPr>
        <p:blipFill>
          <a:blip r:embed="rId2" cstate="print"/>
          <a:srcRect/>
          <a:stretch>
            <a:fillRect/>
          </a:stretch>
        </p:blipFill>
        <p:spPr bwMode="auto">
          <a:xfrm>
            <a:off x="7090193" y="3501008"/>
            <a:ext cx="2053807" cy="1368152"/>
          </a:xfrm>
          <a:prstGeom prst="rect">
            <a:avLst/>
          </a:prstGeom>
          <a:noFill/>
        </p:spPr>
      </p:pic>
      <p:pic>
        <p:nvPicPr>
          <p:cNvPr id="9" name="Picture 6" descr="http://static.pcinpact.com/images/bd/news/74246-amd-chipset.jpg"/>
          <p:cNvPicPr>
            <a:picLocks noChangeAspect="1" noChangeArrowheads="1"/>
          </p:cNvPicPr>
          <p:nvPr/>
        </p:nvPicPr>
        <p:blipFill>
          <a:blip r:embed="rId3" cstate="print"/>
          <a:srcRect/>
          <a:stretch>
            <a:fillRect/>
          </a:stretch>
        </p:blipFill>
        <p:spPr bwMode="auto">
          <a:xfrm>
            <a:off x="7123835" y="1772816"/>
            <a:ext cx="2020165" cy="1476557"/>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a:bodyPr>
          <a:lstStyle/>
          <a:p>
            <a:r>
              <a:rPr lang="fr-FR" sz="2400" dirty="0" smtClean="0"/>
              <a:t> Le chipset est composé par deux composants baptisé Pont Nord et Pont Sud. </a:t>
            </a:r>
          </a:p>
          <a:p>
            <a:endParaRPr lang="fr-FR" sz="2400" dirty="0" smtClean="0"/>
          </a:p>
          <a:p>
            <a:r>
              <a:rPr lang="fr-FR" sz="2400" b="1" dirty="0" smtClean="0">
                <a:solidFill>
                  <a:srgbClr val="00FF00"/>
                </a:solidFill>
              </a:rPr>
              <a:t>Le pont Nord : </a:t>
            </a:r>
            <a:r>
              <a:rPr lang="fr-FR" sz="2400" dirty="0" smtClean="0"/>
              <a:t>s’occupe d’interfacer le microprocesseur avec les périphériques rapides (mémoire et carte graphique)  nécessitant   une   bande   passante   élevée.</a:t>
            </a:r>
          </a:p>
          <a:p>
            <a:endParaRPr lang="fr-FR" sz="2400" dirty="0" smtClean="0"/>
          </a:p>
          <a:p>
            <a:r>
              <a:rPr lang="fr-FR" sz="2400" b="1" dirty="0" smtClean="0">
                <a:solidFill>
                  <a:srgbClr val="00FF00"/>
                </a:solidFill>
              </a:rPr>
              <a:t>Le   pont   Sud : </a:t>
            </a:r>
            <a:r>
              <a:rPr lang="fr-FR" sz="2400" dirty="0" smtClean="0"/>
              <a:t>s’occupe   d’interfacer   le  microprocesseur avec les périphériques plus lents (disque dur, CDROM, lecteur de disquette, réseau, </a:t>
            </a:r>
            <a:r>
              <a:rPr lang="fr-FR" sz="2400" dirty="0" err="1" smtClean="0"/>
              <a:t>etc</a:t>
            </a:r>
            <a:r>
              <a:rPr lang="fr-FR" sz="2400" dirty="0" smtClean="0"/>
              <a:t>…).</a:t>
            </a:r>
            <a:endParaRPr lang="fr-FR" sz="24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27</a:t>
            </a:fld>
            <a:endParaRPr lang="fr-BE" dirty="0"/>
          </a:p>
        </p:txBody>
      </p:sp>
      <p:sp>
        <p:nvSpPr>
          <p:cNvPr id="5" name="Titre 2"/>
          <p:cNvSpPr>
            <a:spLocks noGrp="1"/>
          </p:cNvSpPr>
          <p:nvPr>
            <p:ph type="title"/>
          </p:nvPr>
        </p:nvSpPr>
        <p:spPr/>
        <p:txBody>
          <a:bodyPr/>
          <a:lstStyle/>
          <a:p>
            <a:r>
              <a:rPr lang="fr-FR" dirty="0" smtClean="0"/>
              <a:t>Le chipset (jeu de puces): </a:t>
            </a:r>
            <a:endParaRPr lang="fr-FR"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28</a:t>
            </a:fld>
            <a:endParaRPr lang="fr-BE" dirty="0"/>
          </a:p>
        </p:txBody>
      </p:sp>
      <p:pic>
        <p:nvPicPr>
          <p:cNvPr id="140290"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a:bodyPr>
          <a:lstStyle/>
          <a:p>
            <a:endParaRPr lang="fr-FR" dirty="0" smtClean="0"/>
          </a:p>
          <a:p>
            <a:r>
              <a:rPr lang="fr-FR" dirty="0" smtClean="0"/>
              <a:t>C’est un programme responsable de la gestion du démarrage et du matériel : </a:t>
            </a:r>
            <a:r>
              <a:rPr lang="fr-FR" dirty="0" smtClean="0">
                <a:solidFill>
                  <a:srgbClr val="00FF00"/>
                </a:solidFill>
              </a:rPr>
              <a:t>clavier, écran, disques durs, carte graphique liaisons séries et parallèles</a:t>
            </a:r>
            <a:r>
              <a:rPr lang="fr-FR" dirty="0" smtClean="0"/>
              <a:t>, etc...</a:t>
            </a:r>
          </a:p>
          <a:p>
            <a:endParaRPr lang="fr-FR" b="1" dirty="0" smtClean="0"/>
          </a:p>
          <a:p>
            <a:r>
              <a:rPr lang="fr-FR" dirty="0" smtClean="0"/>
              <a:t> Il est sauvegardé dans une mémoire morte (EEPROM) et agit comme  une interface entre le système d’exploitation et le matériel. </a:t>
            </a:r>
          </a:p>
          <a:p>
            <a:endParaRPr lang="fr-FR" dirty="0" smtClean="0"/>
          </a:p>
          <a:p>
            <a:endParaRPr lang="fr-FR" dirty="0" smtClean="0"/>
          </a:p>
          <a:p>
            <a:endParaRPr lang="fr-FR" dirty="0" smtClean="0"/>
          </a:p>
          <a:p>
            <a:endParaRPr lang="fr-FR" dirty="0" smtClean="0"/>
          </a:p>
          <a:p>
            <a:endParaRPr lang="fr-FR" dirty="0"/>
          </a:p>
        </p:txBody>
      </p:sp>
      <p:sp>
        <p:nvSpPr>
          <p:cNvPr id="3" name="Titre 2"/>
          <p:cNvSpPr>
            <a:spLocks noGrp="1"/>
          </p:cNvSpPr>
          <p:nvPr>
            <p:ph type="title"/>
          </p:nvPr>
        </p:nvSpPr>
        <p:spPr/>
        <p:txBody>
          <a:bodyPr/>
          <a:lstStyle/>
          <a:p>
            <a:r>
              <a:rPr lang="en-US" sz="3200" dirty="0" smtClean="0"/>
              <a:t>Le BIOS (Basic Input </a:t>
            </a:r>
            <a:r>
              <a:rPr lang="en-US" sz="3200" dirty="0" err="1" smtClean="0"/>
              <a:t>Ouput</a:t>
            </a:r>
            <a:r>
              <a:rPr lang="en-US" sz="3200" dirty="0" smtClean="0"/>
              <a:t> Service) : </a:t>
            </a:r>
            <a:endParaRPr lang="fr-FR" sz="32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29</a:t>
            </a:fld>
            <a:endParaRPr lang="fr-BE" dirty="0"/>
          </a:p>
        </p:txBody>
      </p:sp>
      <p:pic>
        <p:nvPicPr>
          <p:cNvPr id="129026" name="Picture 2" descr="http://img.clubic.com/02023750-photo-bios.jpg"/>
          <p:cNvPicPr>
            <a:picLocks noChangeAspect="1" noChangeArrowheads="1"/>
          </p:cNvPicPr>
          <p:nvPr/>
        </p:nvPicPr>
        <p:blipFill>
          <a:blip r:embed="rId2" cstate="print"/>
          <a:srcRect/>
          <a:stretch>
            <a:fillRect/>
          </a:stretch>
        </p:blipFill>
        <p:spPr bwMode="auto">
          <a:xfrm>
            <a:off x="899592" y="4149080"/>
            <a:ext cx="3168352" cy="2321783"/>
          </a:xfrm>
          <a:prstGeom prst="rect">
            <a:avLst/>
          </a:prstGeom>
          <a:noFill/>
        </p:spPr>
      </p:pic>
      <p:pic>
        <p:nvPicPr>
          <p:cNvPr id="129028" name="Picture 4" descr="http://lecrabeinfo.net/wp-content/uploads/2013/03/charger-parametres-par-defaut-bios-998eea.jpg"/>
          <p:cNvPicPr>
            <a:picLocks noChangeAspect="1" noChangeArrowheads="1"/>
          </p:cNvPicPr>
          <p:nvPr/>
        </p:nvPicPr>
        <p:blipFill>
          <a:blip r:embed="rId3" cstate="print"/>
          <a:srcRect/>
          <a:stretch>
            <a:fillRect/>
          </a:stretch>
        </p:blipFill>
        <p:spPr bwMode="auto">
          <a:xfrm>
            <a:off x="4572000" y="4094399"/>
            <a:ext cx="4355976" cy="2440028"/>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r>
              <a:rPr lang="fr-FR" dirty="0" smtClean="0"/>
              <a:t> </a:t>
            </a:r>
            <a:r>
              <a:rPr lang="fr-FR" sz="3200" dirty="0" smtClean="0"/>
              <a:t>Elle  permet  de  cadencer  le  traitement  des  instructions  par  le  microprocesseur ou la transmission des informations sur les différents bus.</a:t>
            </a:r>
            <a:endParaRPr lang="fr-FR" dirty="0"/>
          </a:p>
        </p:txBody>
      </p:sp>
      <p:sp>
        <p:nvSpPr>
          <p:cNvPr id="3" name="Titre 2"/>
          <p:cNvSpPr>
            <a:spLocks noGrp="1"/>
          </p:cNvSpPr>
          <p:nvPr>
            <p:ph type="title"/>
          </p:nvPr>
        </p:nvSpPr>
        <p:spPr/>
        <p:txBody>
          <a:bodyPr/>
          <a:lstStyle/>
          <a:p>
            <a:r>
              <a:rPr lang="fr-FR" dirty="0" smtClean="0"/>
              <a:t>L’horloge </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30</a:t>
            </a:fld>
            <a:endParaRPr lang="fr-BE"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5688632" cy="5400600"/>
          </a:xfrm>
        </p:spPr>
        <p:txBody>
          <a:bodyPr>
            <a:noAutofit/>
          </a:bodyPr>
          <a:lstStyle/>
          <a:p>
            <a:r>
              <a:rPr lang="fr-FR" sz="2800" dirty="0" smtClean="0"/>
              <a:t>Il faut savoir que les informations sur le matériel installé dans l'ordinateur, la date, l'heure,... sont conservées dans le CMOS.</a:t>
            </a:r>
          </a:p>
          <a:p>
            <a:endParaRPr lang="fr-FR" sz="2800" dirty="0" smtClean="0"/>
          </a:p>
          <a:p>
            <a:r>
              <a:rPr lang="fr-FR" sz="2800" dirty="0" smtClean="0"/>
              <a:t>Le CMOS est une mémoire vive continuellement alimenté par une pile au lithium type CR2032 pour conserver les informations lors de la mise hors tension du PC.</a:t>
            </a:r>
            <a:endParaRPr lang="fr-FR" sz="2800" dirty="0"/>
          </a:p>
        </p:txBody>
      </p:sp>
      <p:sp>
        <p:nvSpPr>
          <p:cNvPr id="3" name="Titre 2"/>
          <p:cNvSpPr>
            <a:spLocks noGrp="1"/>
          </p:cNvSpPr>
          <p:nvPr>
            <p:ph type="title"/>
          </p:nvPr>
        </p:nvSpPr>
        <p:spPr/>
        <p:txBody>
          <a:bodyPr/>
          <a:lstStyle/>
          <a:p>
            <a:r>
              <a:rPr lang="fr-FR" sz="3600" dirty="0" smtClean="0"/>
              <a:t>La pile au lithium de la carte mère</a:t>
            </a:r>
            <a:endParaRPr lang="fr-FR" sz="36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31</a:t>
            </a:fld>
            <a:endParaRPr lang="fr-BE" dirty="0"/>
          </a:p>
        </p:txBody>
      </p:sp>
      <p:pic>
        <p:nvPicPr>
          <p:cNvPr id="131074" name="Picture 2" descr="Pile carte mère CR2032"/>
          <p:cNvPicPr>
            <a:picLocks noChangeAspect="1" noChangeArrowheads="1"/>
          </p:cNvPicPr>
          <p:nvPr/>
        </p:nvPicPr>
        <p:blipFill>
          <a:blip r:embed="rId2" cstate="print"/>
          <a:srcRect/>
          <a:stretch>
            <a:fillRect/>
          </a:stretch>
        </p:blipFill>
        <p:spPr bwMode="auto">
          <a:xfrm>
            <a:off x="6444208" y="4005064"/>
            <a:ext cx="2699792" cy="2333155"/>
          </a:xfrm>
          <a:prstGeom prst="rect">
            <a:avLst/>
          </a:prstGeom>
          <a:noFill/>
        </p:spPr>
      </p:pic>
      <p:pic>
        <p:nvPicPr>
          <p:cNvPr id="131076" name="Picture 4" descr="http://www.monsdeluc.com/pages/tutoriaux/images/cmos1.jpg"/>
          <p:cNvPicPr>
            <a:picLocks noChangeAspect="1" noChangeArrowheads="1"/>
          </p:cNvPicPr>
          <p:nvPr/>
        </p:nvPicPr>
        <p:blipFill>
          <a:blip r:embed="rId3" cstate="print"/>
          <a:srcRect/>
          <a:stretch>
            <a:fillRect/>
          </a:stretch>
        </p:blipFill>
        <p:spPr bwMode="auto">
          <a:xfrm>
            <a:off x="6359691" y="1196752"/>
            <a:ext cx="2784309" cy="2088232"/>
          </a:xfrm>
          <a:prstGeom prst="rect">
            <a:avLst/>
          </a:prstGeom>
          <a:noFill/>
        </p:spPr>
      </p:pic>
      <p:sp>
        <p:nvSpPr>
          <p:cNvPr id="8" name="Rectangle 7"/>
          <p:cNvSpPr/>
          <p:nvPr/>
        </p:nvSpPr>
        <p:spPr>
          <a:xfrm>
            <a:off x="6732240" y="3284984"/>
            <a:ext cx="2029915" cy="369332"/>
          </a:xfrm>
          <a:prstGeom prst="rect">
            <a:avLst/>
          </a:prstGeom>
        </p:spPr>
        <p:txBody>
          <a:bodyPr wrap="none">
            <a:spAutoFit/>
          </a:bodyPr>
          <a:lstStyle/>
          <a:p>
            <a:r>
              <a:rPr lang="fr-FR" dirty="0" smtClean="0"/>
              <a:t>Le cavalier CMOS</a:t>
            </a:r>
            <a:endParaRPr lang="fr-FR" dirty="0"/>
          </a:p>
        </p:txBody>
      </p:sp>
      <p:sp>
        <p:nvSpPr>
          <p:cNvPr id="9" name="Rectangle 8"/>
          <p:cNvSpPr/>
          <p:nvPr/>
        </p:nvSpPr>
        <p:spPr>
          <a:xfrm>
            <a:off x="7524328" y="6309320"/>
            <a:ext cx="941283" cy="369332"/>
          </a:xfrm>
          <a:prstGeom prst="rect">
            <a:avLst/>
          </a:prstGeom>
        </p:spPr>
        <p:txBody>
          <a:bodyPr wrap="none">
            <a:spAutoFit/>
          </a:bodyPr>
          <a:lstStyle/>
          <a:p>
            <a:r>
              <a:rPr lang="fr-FR" dirty="0" smtClean="0"/>
              <a:t>La pile </a:t>
            </a:r>
            <a:endParaRPr lang="fr-F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352928" cy="4536504"/>
          </a:xfrm>
        </p:spPr>
        <p:txBody>
          <a:bodyPr>
            <a:normAutofit/>
          </a:bodyPr>
          <a:lstStyle/>
          <a:p>
            <a:r>
              <a:rPr lang="fr-FR" dirty="0" smtClean="0"/>
              <a:t>Le CMOS (</a:t>
            </a:r>
            <a:r>
              <a:rPr lang="fr-FR" dirty="0" err="1" smtClean="0"/>
              <a:t>Complementary</a:t>
            </a:r>
            <a:r>
              <a:rPr lang="fr-FR" dirty="0" smtClean="0"/>
              <a:t> </a:t>
            </a:r>
            <a:r>
              <a:rPr lang="fr-FR" dirty="0" err="1" smtClean="0"/>
              <a:t>Metal</a:t>
            </a:r>
            <a:r>
              <a:rPr lang="fr-FR" dirty="0" smtClean="0"/>
              <a:t> </a:t>
            </a:r>
            <a:r>
              <a:rPr lang="fr-FR" dirty="0" err="1" smtClean="0"/>
              <a:t>Oxyd</a:t>
            </a:r>
            <a:r>
              <a:rPr lang="fr-FR" dirty="0" smtClean="0"/>
              <a:t> </a:t>
            </a:r>
            <a:r>
              <a:rPr lang="fr-FR" dirty="0" err="1" smtClean="0"/>
              <a:t>Semiconductor</a:t>
            </a:r>
            <a:r>
              <a:rPr lang="fr-FR" dirty="0" smtClean="0"/>
              <a:t>) est la partie du BIOS qui contient toutes les informations sur la configuration matérielle d'un ordinateur.</a:t>
            </a:r>
          </a:p>
          <a:p>
            <a:endParaRPr lang="fr-FR" dirty="0" smtClean="0"/>
          </a:p>
          <a:p>
            <a:r>
              <a:rPr lang="fr-FR" dirty="0" smtClean="0"/>
              <a:t>Le BIOS l'utilise pour faire des comparaisons entre ce qui y est enregistré et ce qu'il détecte lors du démarrage.</a:t>
            </a:r>
          </a:p>
          <a:p>
            <a:endParaRPr lang="fr-FR" dirty="0" smtClean="0"/>
          </a:p>
          <a:p>
            <a:r>
              <a:rPr lang="fr-FR" dirty="0" smtClean="0"/>
              <a:t>Réinitialiser le CMOS du BIOS (enlever la pile ou le cavalier) est une technique utilisée fréquemment en dépannage informatique .</a:t>
            </a:r>
          </a:p>
          <a:p>
            <a:endParaRPr lang="fr-FR" dirty="0" smtClean="0"/>
          </a:p>
          <a:p>
            <a:r>
              <a:rPr lang="fr-FR" dirty="0" smtClean="0"/>
              <a:t>Si le PC ne redémarre plus (écran noir) ou erreur au démarrage, ou alors si la machine est instable</a:t>
            </a:r>
            <a:endParaRPr lang="fr-FR" dirty="0"/>
          </a:p>
        </p:txBody>
      </p:sp>
      <p:sp>
        <p:nvSpPr>
          <p:cNvPr id="3" name="Titre 2"/>
          <p:cNvSpPr>
            <a:spLocks noGrp="1"/>
          </p:cNvSpPr>
          <p:nvPr>
            <p:ph type="title"/>
          </p:nvPr>
        </p:nvSpPr>
        <p:spPr/>
        <p:txBody>
          <a:bodyPr/>
          <a:lstStyle/>
          <a:p>
            <a:r>
              <a:rPr lang="fr-FR" sz="4000" dirty="0" smtClean="0"/>
              <a:t>Le CMOS</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32</a:t>
            </a:fld>
            <a:endParaRPr lang="fr-BE"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r>
              <a:rPr lang="fr-FR" dirty="0" smtClean="0"/>
              <a:t>Ils permettent de connecter des périphériques sur  les  différents  bus  de  la  carte  mère. </a:t>
            </a:r>
          </a:p>
          <a:p>
            <a:endParaRPr lang="fr-FR" dirty="0" smtClean="0"/>
          </a:p>
          <a:p>
            <a:r>
              <a:rPr lang="fr-FR" dirty="0" smtClean="0"/>
              <a:t> Il  existe  deux type de ports :</a:t>
            </a:r>
          </a:p>
          <a:p>
            <a:pPr lvl="1"/>
            <a:r>
              <a:rPr lang="fr-FR" sz="2000" dirty="0" smtClean="0"/>
              <a:t> </a:t>
            </a:r>
            <a:r>
              <a:rPr lang="fr-FR" sz="2000" dirty="0" smtClean="0">
                <a:solidFill>
                  <a:srgbClr val="00FF00"/>
                </a:solidFill>
              </a:rPr>
              <a:t>ports  « internes »  </a:t>
            </a:r>
            <a:r>
              <a:rPr lang="fr-FR" sz="2000" dirty="0" smtClean="0"/>
              <a:t>pour  connecter  des  cartes  d’extension  (PCI,  ISA,  AGP)  ou  des  périphériques  de  stockage  (IDE,  Serial  ATA)  </a:t>
            </a:r>
          </a:p>
          <a:p>
            <a:pPr lvl="1"/>
            <a:r>
              <a:rPr lang="fr-FR" sz="2000" dirty="0" smtClean="0">
                <a:solidFill>
                  <a:srgbClr val="00FF00"/>
                </a:solidFill>
              </a:rPr>
              <a:t>ports  « externes »  </a:t>
            </a:r>
            <a:r>
              <a:rPr lang="fr-FR" sz="2000" dirty="0" smtClean="0"/>
              <a:t>pour  connecter d’autres périphériques (série, parallèle, VGA, USB, </a:t>
            </a:r>
            <a:r>
              <a:rPr lang="fr-FR" sz="2000" dirty="0" err="1" smtClean="0"/>
              <a:t>firewire</a:t>
            </a:r>
            <a:r>
              <a:rPr lang="fr-FR" sz="2000" dirty="0" smtClean="0"/>
              <a:t>, </a:t>
            </a:r>
            <a:r>
              <a:rPr lang="fr-FR" sz="2000" dirty="0" err="1" smtClean="0"/>
              <a:t>etc</a:t>
            </a:r>
            <a:r>
              <a:rPr lang="fr-FR" sz="2000" dirty="0" smtClean="0"/>
              <a:t> …)</a:t>
            </a:r>
            <a:endParaRPr lang="fr-FR" sz="2000" dirty="0"/>
          </a:p>
        </p:txBody>
      </p:sp>
      <p:sp>
        <p:nvSpPr>
          <p:cNvPr id="3" name="Titre 2"/>
          <p:cNvSpPr>
            <a:spLocks noGrp="1"/>
          </p:cNvSpPr>
          <p:nvPr>
            <p:ph type="title"/>
          </p:nvPr>
        </p:nvSpPr>
        <p:spPr/>
        <p:txBody>
          <a:bodyPr/>
          <a:lstStyle/>
          <a:p>
            <a:r>
              <a:rPr lang="fr-FR" dirty="0" smtClean="0"/>
              <a:t>Les ports de connexion</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33</a:t>
            </a:fld>
            <a:endParaRPr lang="fr-BE"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endParaRPr lang="fr-FR"/>
          </a:p>
        </p:txBody>
      </p:sp>
      <p:sp>
        <p:nvSpPr>
          <p:cNvPr id="3" name="Titre 2"/>
          <p:cNvSpPr>
            <a:spLocks noGrp="1"/>
          </p:cNvSpPr>
          <p:nvPr>
            <p:ph type="title"/>
          </p:nvPr>
        </p:nvSpPr>
        <p:spPr/>
        <p:txBody>
          <a:bodyPr/>
          <a:lstStyle/>
          <a:p>
            <a:r>
              <a:rPr lang="fr-FR" dirty="0" smtClean="0"/>
              <a:t>Ports internes</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34</a:t>
            </a:fld>
            <a:endParaRPr lang="fr-BE" dirty="0"/>
          </a:p>
        </p:txBody>
      </p:sp>
      <p:pic>
        <p:nvPicPr>
          <p:cNvPr id="134146" name="Picture 2"/>
          <p:cNvPicPr>
            <a:picLocks noChangeAspect="1" noChangeArrowheads="1"/>
          </p:cNvPicPr>
          <p:nvPr/>
        </p:nvPicPr>
        <p:blipFill>
          <a:blip r:embed="rId2" cstate="print"/>
          <a:srcRect/>
          <a:stretch>
            <a:fillRect/>
          </a:stretch>
        </p:blipFill>
        <p:spPr bwMode="auto">
          <a:xfrm>
            <a:off x="1907705" y="980728"/>
            <a:ext cx="5833298" cy="547260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rot="5400000">
            <a:off x="-1797868" y="2193404"/>
            <a:ext cx="5301208" cy="914400"/>
          </a:xfrm>
        </p:spPr>
        <p:txBody>
          <a:bodyPr/>
          <a:lstStyle/>
          <a:p>
            <a:r>
              <a:rPr lang="fr-FR" dirty="0" smtClean="0"/>
              <a:t>Ports externes</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35</a:t>
            </a:fld>
            <a:endParaRPr lang="fr-BE" dirty="0"/>
          </a:p>
        </p:txBody>
      </p:sp>
      <p:pic>
        <p:nvPicPr>
          <p:cNvPr id="133124" name="Picture 4"/>
          <p:cNvPicPr>
            <a:picLocks noChangeAspect="1" noChangeArrowheads="1"/>
          </p:cNvPicPr>
          <p:nvPr/>
        </p:nvPicPr>
        <p:blipFill>
          <a:blip r:embed="rId2" cstate="print"/>
          <a:srcRect/>
          <a:stretch>
            <a:fillRect/>
          </a:stretch>
        </p:blipFill>
        <p:spPr bwMode="auto">
          <a:xfrm>
            <a:off x="1979712" y="0"/>
            <a:ext cx="648072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5184576" cy="4536504"/>
          </a:xfrm>
        </p:spPr>
        <p:txBody>
          <a:bodyPr>
            <a:normAutofit/>
          </a:bodyPr>
          <a:lstStyle/>
          <a:p>
            <a:r>
              <a:rPr lang="fr-FR" sz="3200" dirty="0" smtClean="0"/>
              <a:t>C’est  le  nom  du  connecteur  destiné  au  microprocesseur. </a:t>
            </a:r>
          </a:p>
          <a:p>
            <a:endParaRPr lang="fr-FR" sz="3200" dirty="0" smtClean="0"/>
          </a:p>
          <a:p>
            <a:r>
              <a:rPr lang="fr-FR" sz="3200" dirty="0" smtClean="0"/>
              <a:t> Il détermine le type de microprocesseur que l’on peut connecter.</a:t>
            </a:r>
            <a:endParaRPr lang="fr-FR" sz="3200" dirty="0"/>
          </a:p>
        </p:txBody>
      </p:sp>
      <p:sp>
        <p:nvSpPr>
          <p:cNvPr id="3" name="Titre 2"/>
          <p:cNvSpPr>
            <a:spLocks noGrp="1"/>
          </p:cNvSpPr>
          <p:nvPr>
            <p:ph type="title"/>
          </p:nvPr>
        </p:nvSpPr>
        <p:spPr/>
        <p:txBody>
          <a:bodyPr/>
          <a:lstStyle/>
          <a:p>
            <a:r>
              <a:rPr lang="fr-FR" dirty="0" smtClean="0"/>
              <a:t>Le  socket (socle)</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36</a:t>
            </a:fld>
            <a:endParaRPr lang="fr-BE" dirty="0"/>
          </a:p>
        </p:txBody>
      </p:sp>
      <p:pic>
        <p:nvPicPr>
          <p:cNvPr id="136194" name="Picture 2" descr="http://www.pc-fute.com/materiel/images/montage_pc_am2/pose_processeur_m.jpg"/>
          <p:cNvPicPr>
            <a:picLocks noChangeAspect="1" noChangeArrowheads="1"/>
          </p:cNvPicPr>
          <p:nvPr/>
        </p:nvPicPr>
        <p:blipFill>
          <a:blip r:embed="rId2" cstate="print"/>
          <a:srcRect/>
          <a:stretch>
            <a:fillRect/>
          </a:stretch>
        </p:blipFill>
        <p:spPr bwMode="auto">
          <a:xfrm>
            <a:off x="5652120" y="3717032"/>
            <a:ext cx="3264363" cy="2448272"/>
          </a:xfrm>
          <a:prstGeom prst="rect">
            <a:avLst/>
          </a:prstGeom>
          <a:noFill/>
        </p:spPr>
      </p:pic>
      <p:pic>
        <p:nvPicPr>
          <p:cNvPr id="136196" name="Picture 4" descr="http://www.vulgarisation-informatique.com/images/architecture/carte-mere/carte_mere.jpg"/>
          <p:cNvPicPr>
            <a:picLocks noChangeAspect="1" noChangeArrowheads="1"/>
          </p:cNvPicPr>
          <p:nvPr/>
        </p:nvPicPr>
        <p:blipFill>
          <a:blip r:embed="rId3" cstate="print"/>
          <a:srcRect/>
          <a:stretch>
            <a:fillRect/>
          </a:stretch>
        </p:blipFill>
        <p:spPr bwMode="auto">
          <a:xfrm>
            <a:off x="5724128" y="1196752"/>
            <a:ext cx="3106450" cy="2221236"/>
          </a:xfrm>
          <a:prstGeom prst="rect">
            <a:avLst/>
          </a:prstGeom>
          <a:noFill/>
        </p:spPr>
      </p:pic>
      <p:sp>
        <p:nvSpPr>
          <p:cNvPr id="7" name="Ellipse 6"/>
          <p:cNvSpPr/>
          <p:nvPr/>
        </p:nvSpPr>
        <p:spPr>
          <a:xfrm>
            <a:off x="7380312" y="1556792"/>
            <a:ext cx="1296144" cy="136815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0" y="0"/>
            <a:ext cx="8892480" cy="914400"/>
          </a:xfrm>
        </p:spPr>
        <p:txBody>
          <a:bodyPr/>
          <a:lstStyle/>
          <a:p>
            <a:r>
              <a:rPr lang="fr-FR" dirty="0" smtClean="0"/>
              <a:t>Architecture d’une carte mère</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37</a:t>
            </a:fld>
            <a:endParaRPr lang="fr-BE" dirty="0"/>
          </a:p>
        </p:txBody>
      </p:sp>
      <p:pic>
        <p:nvPicPr>
          <p:cNvPr id="138242" name="Picture 2"/>
          <p:cNvPicPr>
            <a:picLocks noChangeAspect="1" noChangeArrowheads="1"/>
          </p:cNvPicPr>
          <p:nvPr/>
        </p:nvPicPr>
        <p:blipFill>
          <a:blip r:embed="rId2" cstate="print"/>
          <a:srcRect/>
          <a:stretch>
            <a:fillRect/>
          </a:stretch>
        </p:blipFill>
        <p:spPr bwMode="auto">
          <a:xfrm>
            <a:off x="899592" y="908720"/>
            <a:ext cx="7128792" cy="577073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96752"/>
            <a:ext cx="8280920" cy="5040560"/>
          </a:xfrm>
        </p:spPr>
        <p:txBody>
          <a:bodyPr>
            <a:noAutofit/>
          </a:bodyPr>
          <a:lstStyle/>
          <a:p>
            <a:pPr>
              <a:buNone/>
            </a:pPr>
            <a:r>
              <a:rPr lang="fr-FR" sz="1600" dirty="0" smtClean="0"/>
              <a:t>Il existe différents   bus  chargés   de   transporter  les   informations   entre le microprocesseur et la mémoire ou les périphériques : </a:t>
            </a:r>
          </a:p>
          <a:p>
            <a:endParaRPr lang="fr-FR" sz="1600" dirty="0" smtClean="0"/>
          </a:p>
          <a:p>
            <a:r>
              <a:rPr lang="fr-FR" sz="1600" b="1" dirty="0" smtClean="0">
                <a:solidFill>
                  <a:srgbClr val="00FF00"/>
                </a:solidFill>
              </a:rPr>
              <a:t>Bus processeur : </a:t>
            </a:r>
            <a:r>
              <a:rPr lang="fr-FR" sz="1600" dirty="0" smtClean="0"/>
              <a:t>on l’appelle aussi bus système ou FSB (Front </a:t>
            </a:r>
            <a:r>
              <a:rPr lang="fr-FR" sz="1600" dirty="0" err="1" smtClean="0"/>
              <a:t>Side</a:t>
            </a:r>
            <a:r>
              <a:rPr lang="fr-FR" sz="1600" dirty="0" smtClean="0"/>
              <a:t> Bus). Il relie le  microprocesseur au pont nord puis à la mémoire. C’est un bus 64 bits. </a:t>
            </a:r>
          </a:p>
          <a:p>
            <a:endParaRPr lang="fr-FR" sz="1600" dirty="0" smtClean="0"/>
          </a:p>
          <a:p>
            <a:r>
              <a:rPr lang="fr-FR" sz="1600" b="1" dirty="0" smtClean="0">
                <a:solidFill>
                  <a:srgbClr val="00FF00"/>
                </a:solidFill>
              </a:rPr>
              <a:t>Bus  PCI  </a:t>
            </a:r>
            <a:r>
              <a:rPr lang="fr-FR" sz="1600" dirty="0" smtClean="0"/>
              <a:t>(</a:t>
            </a:r>
            <a:r>
              <a:rPr lang="fr-FR" sz="1600" dirty="0" err="1" smtClean="0"/>
              <a:t>Peripheral</a:t>
            </a:r>
            <a:r>
              <a:rPr lang="fr-FR" sz="1600" dirty="0" smtClean="0"/>
              <a:t>  Component  </a:t>
            </a:r>
            <a:r>
              <a:rPr lang="fr-FR" sz="1600" dirty="0" err="1" smtClean="0"/>
              <a:t>Interconnect</a:t>
            </a:r>
            <a:r>
              <a:rPr lang="fr-FR" sz="1600" dirty="0" smtClean="0"/>
              <a:t>) :  Il  a  été  créé  en  1991  par  Intel.  Il permet de connecter des périphériques internes. </a:t>
            </a:r>
          </a:p>
          <a:p>
            <a:endParaRPr lang="fr-FR" sz="1600" dirty="0" smtClean="0"/>
          </a:p>
          <a:p>
            <a:r>
              <a:rPr lang="fr-FR" sz="1600" dirty="0" smtClean="0"/>
              <a:t> </a:t>
            </a:r>
            <a:r>
              <a:rPr lang="fr-FR" sz="1600" b="1" dirty="0" smtClean="0">
                <a:solidFill>
                  <a:srgbClr val="00FF00"/>
                </a:solidFill>
              </a:rPr>
              <a:t>Bus AGP  </a:t>
            </a:r>
            <a:r>
              <a:rPr lang="fr-FR" sz="1600" dirty="0" smtClean="0"/>
              <a:t>(</a:t>
            </a:r>
            <a:r>
              <a:rPr lang="fr-FR" sz="1600" dirty="0" err="1" smtClean="0"/>
              <a:t>Accelered</a:t>
            </a:r>
            <a:r>
              <a:rPr lang="fr-FR" sz="1600" dirty="0" smtClean="0"/>
              <a:t>  </a:t>
            </a:r>
            <a:r>
              <a:rPr lang="fr-FR" sz="1600" dirty="0" err="1" smtClean="0"/>
              <a:t>Graphic</a:t>
            </a:r>
            <a:r>
              <a:rPr lang="fr-FR" sz="1600" dirty="0" smtClean="0"/>
              <a:t>  Port)  :.  Il  a  été  créé  en  1997  lors  de  l’explosion  de l’utilisation  des  cartes  3D  qui  nécessitent  toujours  plus  de  bandes  passantes  pour obtenir  des  rendus  très  réalistes.  C’est  une  amélioration  du  bus  PCI.</a:t>
            </a:r>
          </a:p>
          <a:p>
            <a:endParaRPr lang="fr-FR" sz="1600" dirty="0" smtClean="0"/>
          </a:p>
          <a:p>
            <a:r>
              <a:rPr lang="fr-FR" sz="1600" dirty="0" smtClean="0"/>
              <a:t> </a:t>
            </a:r>
            <a:r>
              <a:rPr lang="fr-FR" sz="1600" dirty="0" smtClean="0">
                <a:solidFill>
                  <a:srgbClr val="00FF00"/>
                </a:solidFill>
              </a:rPr>
              <a:t>Bus  ISA </a:t>
            </a:r>
            <a:r>
              <a:rPr lang="fr-FR" sz="1600" dirty="0" smtClean="0"/>
              <a:t>(</a:t>
            </a:r>
            <a:r>
              <a:rPr lang="fr-FR" sz="1600" dirty="0" err="1" smtClean="0"/>
              <a:t>Industry</a:t>
            </a:r>
            <a:r>
              <a:rPr lang="fr-FR" sz="1600" dirty="0" smtClean="0"/>
              <a:t>  Standard  Architecture)  :  C’est  l’ancêtre  du  bus  PCI.  On  ne  le  retrouve plus sur les nouvelles générations de cartes mères.</a:t>
            </a:r>
          </a:p>
          <a:p>
            <a:endParaRPr lang="fr-FR" sz="1600" dirty="0" smtClean="0"/>
          </a:p>
          <a:p>
            <a:r>
              <a:rPr lang="fr-FR" sz="1600" b="1" dirty="0" smtClean="0">
                <a:solidFill>
                  <a:srgbClr val="00FF00"/>
                </a:solidFill>
              </a:rPr>
              <a:t>Bus SCSI </a:t>
            </a:r>
            <a:r>
              <a:rPr lang="fr-FR" sz="1600" dirty="0" smtClean="0"/>
              <a:t>(Small Computer System Interface) :  c’est un bus d’entrée/sortie parallèle  permettant de relier un maximum de 7 ou 15 périphériques/ contrôleur.  Son coût reste très élevé… elle est utilisée pour les serveurs. </a:t>
            </a:r>
          </a:p>
          <a:p>
            <a:endParaRPr lang="fr-FR" sz="1600" dirty="0"/>
          </a:p>
        </p:txBody>
      </p:sp>
      <p:sp>
        <p:nvSpPr>
          <p:cNvPr id="3" name="Titre 2"/>
          <p:cNvSpPr>
            <a:spLocks noGrp="1"/>
          </p:cNvSpPr>
          <p:nvPr>
            <p:ph type="title"/>
          </p:nvPr>
        </p:nvSpPr>
        <p:spPr/>
        <p:txBody>
          <a:bodyPr/>
          <a:lstStyle/>
          <a:p>
            <a:r>
              <a:rPr lang="fr-FR" dirty="0" smtClean="0"/>
              <a:t>Les bus</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38</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0" y="1340768"/>
            <a:ext cx="9144000" cy="5040560"/>
          </a:xfrm>
        </p:spPr>
        <p:txBody>
          <a:bodyPr>
            <a:noAutofit/>
          </a:bodyPr>
          <a:lstStyle/>
          <a:p>
            <a:r>
              <a:rPr lang="fr-FR" sz="2000" b="1" dirty="0" smtClean="0">
                <a:solidFill>
                  <a:srgbClr val="00FF00"/>
                </a:solidFill>
              </a:rPr>
              <a:t>Bus  USB  </a:t>
            </a:r>
            <a:r>
              <a:rPr lang="fr-FR" sz="2000" dirty="0" smtClean="0"/>
              <a:t>(</a:t>
            </a:r>
            <a:r>
              <a:rPr lang="fr-FR" sz="2000" dirty="0" err="1" smtClean="0"/>
              <a:t>Universal</a:t>
            </a:r>
            <a:r>
              <a:rPr lang="fr-FR" sz="2000" dirty="0" smtClean="0"/>
              <a:t>  Serial  Bus  )  :  c’est  un  bus  d’entrée/sortie  </a:t>
            </a:r>
            <a:r>
              <a:rPr lang="fr-FR" sz="2000" b="1" dirty="0" err="1" smtClean="0">
                <a:solidFill>
                  <a:srgbClr val="00FF00"/>
                </a:solidFill>
              </a:rPr>
              <a:t>plug</a:t>
            </a:r>
            <a:r>
              <a:rPr lang="fr-FR" sz="2000" b="1" dirty="0" smtClean="0">
                <a:solidFill>
                  <a:srgbClr val="00FF00"/>
                </a:solidFill>
              </a:rPr>
              <a:t>-and-</a:t>
            </a:r>
            <a:r>
              <a:rPr lang="fr-FR" sz="2000" b="1" dirty="0" err="1" smtClean="0">
                <a:solidFill>
                  <a:srgbClr val="00FF00"/>
                </a:solidFill>
              </a:rPr>
              <a:t>play</a:t>
            </a:r>
            <a:r>
              <a:rPr lang="fr-FR" sz="2000" b="1" dirty="0" smtClean="0">
                <a:solidFill>
                  <a:srgbClr val="00FF00"/>
                </a:solidFill>
              </a:rPr>
              <a:t>  </a:t>
            </a:r>
            <a:r>
              <a:rPr lang="fr-FR" sz="2000" dirty="0" smtClean="0"/>
              <a:t>série.  Dans  sa  deuxième  révision  (USB  2.0),  il  atteint  un  débit  de  60  Mo/s.  Un  de  ces avantages est de pouvoir connecter théoriquement 127 périphériques</a:t>
            </a:r>
          </a:p>
          <a:p>
            <a:pPr>
              <a:buNone/>
            </a:pPr>
            <a:r>
              <a:rPr lang="fr-FR" sz="2000" dirty="0" smtClean="0"/>
              <a:t> </a:t>
            </a:r>
          </a:p>
          <a:p>
            <a:r>
              <a:rPr lang="fr-FR" sz="2000" b="1" dirty="0" smtClean="0">
                <a:solidFill>
                  <a:srgbClr val="00FF00"/>
                </a:solidFill>
              </a:rPr>
              <a:t> Bus  </a:t>
            </a:r>
            <a:r>
              <a:rPr lang="fr-FR" sz="2000" b="1" dirty="0" err="1" smtClean="0">
                <a:solidFill>
                  <a:srgbClr val="00FF00"/>
                </a:solidFill>
              </a:rPr>
              <a:t>firewire</a:t>
            </a:r>
            <a:r>
              <a:rPr lang="fr-FR" sz="2000" b="1" dirty="0" smtClean="0">
                <a:solidFill>
                  <a:srgbClr val="00FF00"/>
                </a:solidFill>
              </a:rPr>
              <a:t> :  </a:t>
            </a:r>
            <a:r>
              <a:rPr lang="fr-FR" sz="2000" dirty="0" smtClean="0"/>
              <a:t>c’est  un  bus  SCSI  série.  Il  permet  de  connecter  jusqu’à  63  périphériques  à  des  débits  très  élevés  (100  à  400  Mo/s) pour des applications  de la transmission de vidéos.   </a:t>
            </a:r>
          </a:p>
          <a:p>
            <a:endParaRPr lang="fr-FR" sz="2000" dirty="0" smtClean="0"/>
          </a:p>
          <a:p>
            <a:r>
              <a:rPr lang="fr-FR" sz="2000" b="1" dirty="0" smtClean="0">
                <a:solidFill>
                  <a:srgbClr val="00FF00"/>
                </a:solidFill>
              </a:rPr>
              <a:t> Liaison  pont  nord/pont  sud :  </a:t>
            </a:r>
            <a:r>
              <a:rPr lang="fr-FR" sz="2000" dirty="0" smtClean="0"/>
              <a:t>ses  caractéristiques  dépendent  du  chipset  utilisé.  Chaque  fabricant  a  en  effet  développé  une  solution  propriétaire  pour  connecter  les  deux composants de leur chipset. Pour Intel, c’est Intel Hub Architecture (IHA) dont  les  débits  atteignent  </a:t>
            </a:r>
            <a:r>
              <a:rPr lang="fr-FR" sz="2000" dirty="0" smtClean="0">
                <a:solidFill>
                  <a:srgbClr val="00FF00"/>
                </a:solidFill>
              </a:rPr>
              <a:t>533  Mo/s</a:t>
            </a:r>
            <a:r>
              <a:rPr lang="fr-FR" sz="2000" dirty="0" smtClean="0"/>
              <a:t>.  Pour  </a:t>
            </a:r>
            <a:r>
              <a:rPr lang="fr-FR" sz="2000" dirty="0" err="1" smtClean="0"/>
              <a:t>Nvidia</a:t>
            </a:r>
            <a:r>
              <a:rPr lang="fr-FR" sz="2000" dirty="0" smtClean="0"/>
              <a:t>  (en  collaboration  avec  AMD),  c’est  l’</a:t>
            </a:r>
            <a:r>
              <a:rPr lang="fr-FR" sz="2000" dirty="0" err="1" smtClean="0"/>
              <a:t>HyperTransport</a:t>
            </a:r>
            <a:r>
              <a:rPr lang="fr-FR" sz="2000" dirty="0" smtClean="0"/>
              <a:t> qui atteint des débits </a:t>
            </a:r>
            <a:r>
              <a:rPr lang="fr-FR" sz="2000" dirty="0" smtClean="0">
                <a:solidFill>
                  <a:srgbClr val="00FF00"/>
                </a:solidFill>
              </a:rPr>
              <a:t>de 800 Mo/s</a:t>
            </a:r>
            <a:r>
              <a:rPr lang="fr-FR" sz="2000" dirty="0" smtClean="0"/>
              <a:t>. </a:t>
            </a:r>
            <a:endParaRPr lang="fr-FR" sz="2000" dirty="0"/>
          </a:p>
        </p:txBody>
      </p:sp>
      <p:sp>
        <p:nvSpPr>
          <p:cNvPr id="3" name="Titre 2"/>
          <p:cNvSpPr>
            <a:spLocks noGrp="1"/>
          </p:cNvSpPr>
          <p:nvPr>
            <p:ph type="title"/>
          </p:nvPr>
        </p:nvSpPr>
        <p:spPr/>
        <p:txBody>
          <a:bodyPr/>
          <a:lstStyle/>
          <a:p>
            <a:r>
              <a:rPr lang="fr-FR" dirty="0" smtClean="0"/>
              <a:t>Les bus</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39</a:t>
            </a:fld>
            <a:endParaRPr lang="fr-BE"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844824"/>
            <a:ext cx="8604448" cy="4608512"/>
          </a:xfrm>
        </p:spPr>
        <p:txBody>
          <a:bodyPr>
            <a:noAutofit/>
          </a:bodyPr>
          <a:lstStyle/>
          <a:p>
            <a:pPr>
              <a:buNone/>
            </a:pPr>
            <a:r>
              <a:rPr lang="fr-FR" sz="2400" dirty="0" smtClean="0"/>
              <a:t>Tous les bus «internes» (</a:t>
            </a:r>
            <a:r>
              <a:rPr lang="fr-FR" sz="2400" dirty="0" smtClean="0">
                <a:solidFill>
                  <a:srgbClr val="00FF00"/>
                </a:solidFill>
              </a:rPr>
              <a:t>PCI, IDE, AGP</a:t>
            </a:r>
            <a:r>
              <a:rPr lang="fr-FR" sz="2400" dirty="0" smtClean="0"/>
              <a:t>) vont être amenés à disparaître très rapidement  et seront remplacés par des bus série : </a:t>
            </a:r>
          </a:p>
          <a:p>
            <a:endParaRPr lang="fr-FR" sz="2400" dirty="0" smtClean="0"/>
          </a:p>
          <a:p>
            <a:r>
              <a:rPr lang="fr-FR" sz="2400" dirty="0" smtClean="0">
                <a:solidFill>
                  <a:srgbClr val="00FF00"/>
                </a:solidFill>
              </a:rPr>
              <a:t>Le Serial Ata</a:t>
            </a:r>
            <a:r>
              <a:rPr lang="fr-FR" sz="2400" dirty="0" smtClean="0"/>
              <a:t>, remplaçant du bus IDE, présente des débits de 150 Mo/s qui passeront bientôt  à  300  Mo/s  dans  la  prochaine  révision  du  bus (connexion des disques durs ou des lecteurs optiques). </a:t>
            </a:r>
          </a:p>
          <a:p>
            <a:pPr>
              <a:buNone/>
            </a:pPr>
            <a:r>
              <a:rPr lang="fr-FR" sz="2400" dirty="0" smtClean="0"/>
              <a:t> </a:t>
            </a:r>
          </a:p>
          <a:p>
            <a:r>
              <a:rPr lang="fr-FR" sz="2400" b="1" dirty="0" smtClean="0">
                <a:solidFill>
                  <a:srgbClr val="00FF00"/>
                </a:solidFill>
              </a:rPr>
              <a:t> Le PCI Express</a:t>
            </a:r>
            <a:r>
              <a:rPr lang="fr-FR" sz="2400" dirty="0" smtClean="0"/>
              <a:t>, remplaçant des bus PCI et AGP, permet d’atteindre des débits de  250 Mo/s dans sa version de base qui peuvent monter jusqu’à 8Go/s dans sa version x16  destinée  à  des  périphériques  nécessitant  des  bandes  passantes  très  élevées (application graphique). </a:t>
            </a:r>
          </a:p>
          <a:p>
            <a:endParaRPr lang="fr-FR" sz="2400" dirty="0" smtClean="0"/>
          </a:p>
          <a:p>
            <a:endParaRPr lang="fr-FR" sz="2400" dirty="0"/>
          </a:p>
        </p:txBody>
      </p:sp>
      <p:sp>
        <p:nvSpPr>
          <p:cNvPr id="3" name="Titre 2"/>
          <p:cNvSpPr>
            <a:spLocks noGrp="1"/>
          </p:cNvSpPr>
          <p:nvPr>
            <p:ph type="title"/>
          </p:nvPr>
        </p:nvSpPr>
        <p:spPr/>
        <p:txBody>
          <a:bodyPr/>
          <a:lstStyle/>
          <a:p>
            <a:r>
              <a:rPr lang="fr-FR" dirty="0" smtClean="0"/>
              <a:t>Remarque 1</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40</a:t>
            </a:fld>
            <a:endParaRPr lang="fr-BE"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484784"/>
            <a:ext cx="8604448" cy="4608512"/>
          </a:xfrm>
        </p:spPr>
        <p:txBody>
          <a:bodyPr>
            <a:noAutofit/>
          </a:bodyPr>
          <a:lstStyle/>
          <a:p>
            <a:pPr>
              <a:buNone/>
            </a:pPr>
            <a:r>
              <a:rPr lang="fr-FR" sz="2400" dirty="0" smtClean="0"/>
              <a:t> Les  bus  de  connexions  filaires  tendent  à  être  remplacés  par  des  systèmes  de communications sans fils. A l’heure actuelle, il existe : </a:t>
            </a:r>
          </a:p>
          <a:p>
            <a:endParaRPr lang="fr-FR" sz="2400" dirty="0" smtClean="0"/>
          </a:p>
          <a:p>
            <a:r>
              <a:rPr lang="fr-FR" sz="2400" dirty="0" smtClean="0"/>
              <a:t></a:t>
            </a:r>
            <a:r>
              <a:rPr lang="fr-FR" sz="2400" b="1" dirty="0" smtClean="0">
                <a:solidFill>
                  <a:srgbClr val="00FF00"/>
                </a:solidFill>
              </a:rPr>
              <a:t> le Bluetooth </a:t>
            </a:r>
            <a:r>
              <a:rPr lang="fr-FR" sz="2400" dirty="0" smtClean="0"/>
              <a:t>qui offre un débit de </a:t>
            </a:r>
            <a:r>
              <a:rPr lang="fr-FR" sz="2400" dirty="0" smtClean="0">
                <a:solidFill>
                  <a:srgbClr val="00FF00"/>
                </a:solidFill>
              </a:rPr>
              <a:t>1 Mb/s </a:t>
            </a:r>
            <a:r>
              <a:rPr lang="fr-FR" sz="2400" dirty="0" smtClean="0"/>
              <a:t>pour une portée de </a:t>
            </a:r>
            <a:r>
              <a:rPr lang="fr-FR" sz="2400" dirty="0" smtClean="0">
                <a:solidFill>
                  <a:srgbClr val="00FF00"/>
                </a:solidFill>
              </a:rPr>
              <a:t>12m</a:t>
            </a:r>
            <a:r>
              <a:rPr lang="fr-FR" sz="2400" dirty="0" smtClean="0"/>
              <a:t> va  servir  à  connecter  des  périphériques  nécessitant  des  bandes passantes faibles (clavier, souris, </a:t>
            </a:r>
            <a:r>
              <a:rPr lang="fr-FR" sz="2400" dirty="0" err="1" smtClean="0"/>
              <a:t>etc</a:t>
            </a:r>
            <a:r>
              <a:rPr lang="fr-FR" sz="2400" dirty="0" smtClean="0"/>
              <a:t>…). </a:t>
            </a:r>
          </a:p>
          <a:p>
            <a:r>
              <a:rPr lang="fr-FR" sz="2400" dirty="0" smtClean="0"/>
              <a:t> </a:t>
            </a:r>
          </a:p>
          <a:p>
            <a:r>
              <a:rPr lang="fr-FR" sz="2400" dirty="0" smtClean="0"/>
              <a:t> </a:t>
            </a:r>
            <a:r>
              <a:rPr lang="fr-FR" sz="2400" dirty="0" smtClean="0">
                <a:solidFill>
                  <a:srgbClr val="00FF00"/>
                </a:solidFill>
              </a:rPr>
              <a:t>le  WIFI  </a:t>
            </a:r>
            <a:r>
              <a:rPr lang="fr-FR" sz="2400" dirty="0" smtClean="0"/>
              <a:t>(</a:t>
            </a:r>
            <a:r>
              <a:rPr lang="fr-FR" sz="2400" dirty="0" err="1" smtClean="0"/>
              <a:t>WIreless</a:t>
            </a:r>
            <a:r>
              <a:rPr lang="fr-FR" sz="2400" dirty="0" smtClean="0"/>
              <a:t>  </a:t>
            </a:r>
            <a:r>
              <a:rPr lang="fr-FR" sz="2400" dirty="0" err="1" smtClean="0"/>
              <a:t>FIdelity</a:t>
            </a:r>
            <a:r>
              <a:rPr lang="fr-FR" sz="2400" dirty="0" smtClean="0"/>
              <a:t>  Network)  qui  permet  de  connecter  des  ordinateurs  en  réseau. La dernière révision permet des débits de 54 Mb/s. </a:t>
            </a:r>
          </a:p>
          <a:p>
            <a:endParaRPr lang="fr-FR" sz="2400" dirty="0"/>
          </a:p>
        </p:txBody>
      </p:sp>
      <p:sp>
        <p:nvSpPr>
          <p:cNvPr id="3" name="Titre 2"/>
          <p:cNvSpPr>
            <a:spLocks noGrp="1"/>
          </p:cNvSpPr>
          <p:nvPr>
            <p:ph type="title"/>
          </p:nvPr>
        </p:nvSpPr>
        <p:spPr/>
        <p:txBody>
          <a:bodyPr/>
          <a:lstStyle/>
          <a:p>
            <a:r>
              <a:rPr lang="fr-FR" dirty="0" smtClean="0"/>
              <a:t>Remarque 2</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41</a:t>
            </a:fld>
            <a:endParaRPr lang="fr-BE"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1979712" y="1484784"/>
            <a:ext cx="5112568" cy="914400"/>
          </a:xfrm>
        </p:spPr>
        <p:txBody>
          <a:bodyPr/>
          <a:lstStyle/>
          <a:p>
            <a:r>
              <a:rPr lang="fr-FR" dirty="0" smtClean="0">
                <a:effectLst/>
              </a:rPr>
              <a:t>2. Le processeur  </a:t>
            </a:r>
            <a:endParaRPr lang="fr-FR"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42</a:t>
            </a:fld>
            <a:endParaRPr lang="fr-BE" dirty="0"/>
          </a:p>
        </p:txBody>
      </p:sp>
      <p:sp>
        <p:nvSpPr>
          <p:cNvPr id="5" name="Rectangle 4"/>
          <p:cNvSpPr/>
          <p:nvPr/>
        </p:nvSpPr>
        <p:spPr>
          <a:xfrm>
            <a:off x="827584" y="2924944"/>
            <a:ext cx="7776864" cy="954107"/>
          </a:xfrm>
          <a:prstGeom prst="rect">
            <a:avLst/>
          </a:prstGeom>
        </p:spPr>
        <p:txBody>
          <a:bodyPr wrap="square">
            <a:spAutoFit/>
          </a:bodyPr>
          <a:lstStyle/>
          <a:p>
            <a:pPr algn="ctr"/>
            <a:r>
              <a:rPr lang="fr-FR" sz="2800" b="1" dirty="0" smtClean="0"/>
              <a:t>ou CPU (de l'anglais </a:t>
            </a:r>
            <a:r>
              <a:rPr lang="fr-FR" sz="2800" b="1" i="1" dirty="0" smtClean="0">
                <a:solidFill>
                  <a:srgbClr val="FFC000"/>
                </a:solidFill>
              </a:rPr>
              <a:t>C</a:t>
            </a:r>
            <a:r>
              <a:rPr lang="fr-FR" sz="2800" b="1" i="1" dirty="0" smtClean="0"/>
              <a:t>entral </a:t>
            </a:r>
            <a:r>
              <a:rPr lang="fr-FR" sz="2800" b="1" i="1" dirty="0" err="1" smtClean="0">
                <a:solidFill>
                  <a:srgbClr val="FFC000"/>
                </a:solidFill>
              </a:rPr>
              <a:t>P</a:t>
            </a:r>
            <a:r>
              <a:rPr lang="fr-FR" sz="2800" b="1" i="1" dirty="0" err="1" smtClean="0"/>
              <a:t>rocessing</a:t>
            </a:r>
            <a:r>
              <a:rPr lang="fr-FR" sz="2800" b="1" i="1" dirty="0" smtClean="0"/>
              <a:t> </a:t>
            </a:r>
            <a:r>
              <a:rPr lang="fr-FR" sz="2800" b="1" i="1" dirty="0" smtClean="0">
                <a:solidFill>
                  <a:srgbClr val="FFC000"/>
                </a:solidFill>
              </a:rPr>
              <a:t>U</a:t>
            </a:r>
            <a:r>
              <a:rPr lang="fr-FR" sz="2800" b="1" i="1" dirty="0" smtClean="0"/>
              <a:t>nit)</a:t>
            </a:r>
            <a:r>
              <a:rPr lang="fr-FR" sz="2800" b="1" dirty="0" smtClean="0"/>
              <a:t>, Unité centrale de traitement </a:t>
            </a:r>
            <a:endParaRPr lang="fr-FR" sz="2800" b="1"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00034" y="1714488"/>
            <a:ext cx="8064896" cy="4536504"/>
          </a:xfrm>
        </p:spPr>
        <p:txBody>
          <a:bodyPr>
            <a:noAutofit/>
          </a:bodyPr>
          <a:lstStyle/>
          <a:p>
            <a:r>
              <a:rPr lang="fr-FR" sz="2400" b="1" dirty="0" smtClean="0">
                <a:effectLst/>
              </a:rPr>
              <a:t>Un microprocesseur </a:t>
            </a:r>
            <a:r>
              <a:rPr lang="fr-FR" sz="2400" dirty="0" smtClean="0">
                <a:effectLst/>
              </a:rPr>
              <a:t>est un composant électronique minuscule et complexe (circuit intégré), fabriqué souvent en silicium, qui regroupe  plusieurs millions de transistors élémentaires interconnectés.</a:t>
            </a:r>
          </a:p>
          <a:p>
            <a:endParaRPr lang="fr-FR" sz="2400" dirty="0" smtClean="0">
              <a:effectLst/>
            </a:endParaRPr>
          </a:p>
          <a:p>
            <a:r>
              <a:rPr lang="fr-FR" sz="2400" b="1" dirty="0" smtClean="0">
                <a:effectLst/>
              </a:rPr>
              <a:t>Le microprocesseur est le cerveau de l’ordinateur qui interprète les instructions et traite les données d’un programme</a:t>
            </a:r>
            <a:r>
              <a:rPr lang="fr-FR" sz="2400" dirty="0" smtClean="0">
                <a:effectLst/>
              </a:rPr>
              <a:t>.</a:t>
            </a:r>
          </a:p>
          <a:p>
            <a:endParaRPr lang="fr-FR" sz="2400" dirty="0" smtClean="0">
              <a:effectLst/>
            </a:endParaRPr>
          </a:p>
          <a:p>
            <a:r>
              <a:rPr lang="fr-FR" sz="2400" dirty="0" smtClean="0">
                <a:effectLst/>
              </a:rPr>
              <a:t>Toute l’activité de l’ordinateur est cadencée par une </a:t>
            </a:r>
            <a:r>
              <a:rPr lang="fr-FR" sz="2400" b="1" dirty="0" smtClean="0">
                <a:solidFill>
                  <a:srgbClr val="FFFF00"/>
                </a:solidFill>
                <a:effectLst/>
              </a:rPr>
              <a:t>horloge unique</a:t>
            </a:r>
            <a:r>
              <a:rPr lang="fr-FR" sz="2400" dirty="0" smtClean="0">
                <a:effectLst/>
              </a:rPr>
              <a:t>, de façon à ce que tous les circuits  électroniques travaillent tous ensemble de façon synchronisée.</a:t>
            </a:r>
          </a:p>
          <a:p>
            <a:endParaRPr lang="fr-FR" sz="2400" dirty="0" smtClean="0">
              <a:effectLst/>
            </a:endParaRPr>
          </a:p>
        </p:txBody>
      </p:sp>
      <p:sp>
        <p:nvSpPr>
          <p:cNvPr id="3" name="Titre 2"/>
          <p:cNvSpPr>
            <a:spLocks noGrp="1"/>
          </p:cNvSpPr>
          <p:nvPr>
            <p:ph type="title"/>
          </p:nvPr>
        </p:nvSpPr>
        <p:spPr/>
        <p:txBody>
          <a:bodyPr/>
          <a:lstStyle/>
          <a:p>
            <a:r>
              <a:rPr lang="fr-FR" dirty="0" smtClean="0"/>
              <a:t>C’est quoi un processeur?</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43</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44</a:t>
            </a:fld>
            <a:endParaRPr lang="fr-BE" dirty="0"/>
          </a:p>
        </p:txBody>
      </p:sp>
      <p:pic>
        <p:nvPicPr>
          <p:cNvPr id="1026" name="Picture 2" descr="http://upload.wikimedia.org/wikipedia/commons/thumb/e/e7/Intel_80486DX2_bottom.jpg/220px-Intel_80486DX2_bottom.jpg"/>
          <p:cNvPicPr>
            <a:picLocks noChangeAspect="1" noChangeArrowheads="1"/>
          </p:cNvPicPr>
          <p:nvPr/>
        </p:nvPicPr>
        <p:blipFill>
          <a:blip r:embed="rId2" cstate="print"/>
          <a:srcRect/>
          <a:stretch>
            <a:fillRect/>
          </a:stretch>
        </p:blipFill>
        <p:spPr bwMode="auto">
          <a:xfrm>
            <a:off x="3275856" y="3717032"/>
            <a:ext cx="2680298" cy="2192971"/>
          </a:xfrm>
          <a:prstGeom prst="rect">
            <a:avLst/>
          </a:prstGeom>
          <a:noFill/>
        </p:spPr>
      </p:pic>
      <p:pic>
        <p:nvPicPr>
          <p:cNvPr id="10" name="Picture 10" descr="File:80486dx2-large.jpg"/>
          <p:cNvPicPr>
            <a:picLocks noChangeAspect="1" noChangeArrowheads="1"/>
          </p:cNvPicPr>
          <p:nvPr/>
        </p:nvPicPr>
        <p:blipFill>
          <a:blip r:embed="rId3" cstate="print"/>
          <a:srcRect/>
          <a:stretch>
            <a:fillRect/>
          </a:stretch>
        </p:blipFill>
        <p:spPr bwMode="auto">
          <a:xfrm>
            <a:off x="6228184" y="3789040"/>
            <a:ext cx="2448272" cy="2160240"/>
          </a:xfrm>
          <a:prstGeom prst="rect">
            <a:avLst/>
          </a:prstGeom>
          <a:noFill/>
        </p:spPr>
      </p:pic>
      <p:pic>
        <p:nvPicPr>
          <p:cNvPr id="1036" name="Picture 12" descr="Processeurs AMD et Intel"/>
          <p:cNvPicPr>
            <a:picLocks noChangeAspect="1" noChangeArrowheads="1"/>
          </p:cNvPicPr>
          <p:nvPr/>
        </p:nvPicPr>
        <p:blipFill>
          <a:blip r:embed="rId4" cstate="print"/>
          <a:srcRect/>
          <a:stretch>
            <a:fillRect/>
          </a:stretch>
        </p:blipFill>
        <p:spPr bwMode="auto">
          <a:xfrm>
            <a:off x="251520" y="476672"/>
            <a:ext cx="8352929" cy="2297733"/>
          </a:xfrm>
          <a:prstGeom prst="rect">
            <a:avLst/>
          </a:prstGeom>
          <a:noFill/>
        </p:spPr>
      </p:pic>
      <p:pic>
        <p:nvPicPr>
          <p:cNvPr id="10243" name="Picture 3"/>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428595" y="3714752"/>
            <a:ext cx="2567109" cy="207170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r>
              <a:rPr lang="fr-FR" sz="2800" dirty="0" smtClean="0"/>
              <a:t>Inventé en 1971 par un duo d'ingénieurs appartenant à la société </a:t>
            </a:r>
            <a:r>
              <a:rPr lang="fr-FR" sz="2800" dirty="0" smtClean="0">
                <a:solidFill>
                  <a:srgbClr val="FFFF00"/>
                </a:solidFill>
              </a:rPr>
              <a:t>Intel</a:t>
            </a:r>
            <a:r>
              <a:rPr lang="fr-FR" sz="2800" dirty="0" smtClean="0"/>
              <a:t>, </a:t>
            </a:r>
            <a:r>
              <a:rPr lang="fr-FR" sz="2800" dirty="0" err="1" smtClean="0">
                <a:solidFill>
                  <a:srgbClr val="FFFF00"/>
                </a:solidFill>
              </a:rPr>
              <a:t>Marcian</a:t>
            </a:r>
            <a:r>
              <a:rPr lang="fr-FR" sz="2800" dirty="0" smtClean="0">
                <a:solidFill>
                  <a:srgbClr val="FFFF00"/>
                </a:solidFill>
              </a:rPr>
              <a:t> </a:t>
            </a:r>
            <a:r>
              <a:rPr lang="fr-FR" sz="2800" dirty="0" err="1" smtClean="0">
                <a:solidFill>
                  <a:srgbClr val="FFFF00"/>
                </a:solidFill>
              </a:rPr>
              <a:t>Hoff</a:t>
            </a:r>
            <a:r>
              <a:rPr lang="fr-FR" sz="2800" dirty="0" smtClean="0">
                <a:solidFill>
                  <a:srgbClr val="FFFF00"/>
                </a:solidFill>
              </a:rPr>
              <a:t> et Federico </a:t>
            </a:r>
            <a:r>
              <a:rPr lang="fr-FR" sz="2800" dirty="0" err="1" smtClean="0">
                <a:solidFill>
                  <a:srgbClr val="FFFF00"/>
                </a:solidFill>
              </a:rPr>
              <a:t>Faggin</a:t>
            </a:r>
            <a:r>
              <a:rPr lang="fr-FR" sz="2800" dirty="0" smtClean="0">
                <a:solidFill>
                  <a:srgbClr val="FFFF00"/>
                </a:solidFill>
              </a:rPr>
              <a:t>.</a:t>
            </a:r>
          </a:p>
          <a:p>
            <a:endParaRPr lang="fr-FR" sz="2800" dirty="0" smtClean="0">
              <a:solidFill>
                <a:srgbClr val="FFFF00"/>
              </a:solidFill>
            </a:endParaRPr>
          </a:p>
          <a:p>
            <a:r>
              <a:rPr lang="fr-FR" sz="2800" dirty="0" smtClean="0"/>
              <a:t>1971 :  les différents composants électroniques d'un processeur tiennent sur </a:t>
            </a:r>
            <a:r>
              <a:rPr lang="fr-FR" sz="2800" dirty="0" smtClean="0">
                <a:solidFill>
                  <a:srgbClr val="FFFF00"/>
                </a:solidFill>
              </a:rPr>
              <a:t>un seul circuit intégré</a:t>
            </a:r>
            <a:r>
              <a:rPr lang="fr-FR" sz="2800" dirty="0" smtClean="0"/>
              <a:t>.</a:t>
            </a:r>
            <a:endParaRPr lang="fr-FR" sz="2800" dirty="0" smtClean="0">
              <a:solidFill>
                <a:srgbClr val="FFFF00"/>
              </a:solidFill>
            </a:endParaRPr>
          </a:p>
          <a:p>
            <a:endParaRPr lang="fr-FR" dirty="0">
              <a:solidFill>
                <a:srgbClr val="FFFF00"/>
              </a:solidFill>
            </a:endParaRPr>
          </a:p>
        </p:txBody>
      </p:sp>
      <p:sp>
        <p:nvSpPr>
          <p:cNvPr id="3" name="Titre 2"/>
          <p:cNvSpPr>
            <a:spLocks noGrp="1"/>
          </p:cNvSpPr>
          <p:nvPr>
            <p:ph type="title"/>
          </p:nvPr>
        </p:nvSpPr>
        <p:spPr/>
        <p:txBody>
          <a:bodyPr/>
          <a:lstStyle/>
          <a:p>
            <a:r>
              <a:rPr lang="fr-FR" sz="4000" dirty="0" smtClean="0"/>
              <a:t>Invention des microprocesseur</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45</a:t>
            </a:fld>
            <a:endParaRPr lang="fr-BE"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46</a:t>
            </a:fld>
            <a:endParaRPr lang="fr-BE" dirty="0"/>
          </a:p>
        </p:txBody>
      </p:sp>
      <p:sp>
        <p:nvSpPr>
          <p:cNvPr id="6" name="ZoneTexte 5"/>
          <p:cNvSpPr txBox="1"/>
          <p:nvPr/>
        </p:nvSpPr>
        <p:spPr>
          <a:xfrm>
            <a:off x="571472" y="214290"/>
            <a:ext cx="2643206" cy="923330"/>
          </a:xfrm>
          <a:prstGeom prst="rect">
            <a:avLst/>
          </a:prstGeom>
          <a:noFill/>
        </p:spPr>
        <p:txBody>
          <a:bodyPr wrap="square" rtlCol="0">
            <a:spAutoFit/>
          </a:bodyPr>
          <a:lstStyle/>
          <a:p>
            <a:r>
              <a:rPr lang="fr-FR" b="1" dirty="0" smtClean="0"/>
              <a:t>1971 Intel® 4004 : </a:t>
            </a:r>
          </a:p>
          <a:p>
            <a:r>
              <a:rPr lang="fr-FR" b="1" dirty="0" smtClean="0"/>
              <a:t>4/8 bits, 108 kHz, </a:t>
            </a:r>
          </a:p>
          <a:p>
            <a:r>
              <a:rPr lang="fr-FR" b="1" dirty="0" smtClean="0"/>
              <a:t>2300 transistors</a:t>
            </a:r>
            <a:endParaRPr lang="fr-FR" b="1" dirty="0"/>
          </a:p>
        </p:txBody>
      </p:sp>
      <p:pic>
        <p:nvPicPr>
          <p:cNvPr id="7" name="Picture 8" descr="http://www.cmi-savoy.fr/images/i4004.gif"/>
          <p:cNvPicPr>
            <a:picLocks noChangeAspect="1" noChangeArrowheads="1"/>
          </p:cNvPicPr>
          <p:nvPr/>
        </p:nvPicPr>
        <p:blipFill>
          <a:blip r:embed="rId2" cstate="print"/>
          <a:srcRect/>
          <a:stretch>
            <a:fillRect/>
          </a:stretch>
        </p:blipFill>
        <p:spPr bwMode="auto">
          <a:xfrm>
            <a:off x="642910" y="1357298"/>
            <a:ext cx="2428892" cy="2075462"/>
          </a:xfrm>
          <a:prstGeom prst="rect">
            <a:avLst/>
          </a:prstGeom>
          <a:noFill/>
        </p:spPr>
      </p:pic>
      <p:grpSp>
        <p:nvGrpSpPr>
          <p:cNvPr id="14" name="Groupe 13"/>
          <p:cNvGrpSpPr/>
          <p:nvPr/>
        </p:nvGrpSpPr>
        <p:grpSpPr>
          <a:xfrm>
            <a:off x="5072066" y="0"/>
            <a:ext cx="3071834" cy="3518298"/>
            <a:chOff x="5072066" y="0"/>
            <a:chExt cx="3071834" cy="3518298"/>
          </a:xfrm>
        </p:grpSpPr>
        <p:pic>
          <p:nvPicPr>
            <p:cNvPr id="74754" name="Picture 2" descr="http://www.cmi-savoy.fr/images/i8008.jpg"/>
            <p:cNvPicPr>
              <a:picLocks noChangeAspect="1" noChangeArrowheads="1"/>
            </p:cNvPicPr>
            <p:nvPr/>
          </p:nvPicPr>
          <p:blipFill>
            <a:blip r:embed="rId3" cstate="print"/>
            <a:srcRect/>
            <a:stretch>
              <a:fillRect/>
            </a:stretch>
          </p:blipFill>
          <p:spPr bwMode="auto">
            <a:xfrm>
              <a:off x="5072066" y="1214422"/>
              <a:ext cx="3071834" cy="2303876"/>
            </a:xfrm>
            <a:prstGeom prst="rect">
              <a:avLst/>
            </a:prstGeom>
            <a:noFill/>
          </p:spPr>
        </p:pic>
        <p:sp>
          <p:nvSpPr>
            <p:cNvPr id="9" name="ZoneTexte 8"/>
            <p:cNvSpPr txBox="1"/>
            <p:nvPr/>
          </p:nvSpPr>
          <p:spPr>
            <a:xfrm>
              <a:off x="5143504" y="0"/>
              <a:ext cx="2643206" cy="923330"/>
            </a:xfrm>
            <a:prstGeom prst="rect">
              <a:avLst/>
            </a:prstGeom>
            <a:noFill/>
          </p:spPr>
          <p:txBody>
            <a:bodyPr wrap="square" rtlCol="0">
              <a:spAutoFit/>
            </a:bodyPr>
            <a:lstStyle/>
            <a:p>
              <a:r>
                <a:rPr lang="fr-FR" b="1" dirty="0" smtClean="0"/>
                <a:t>1972 Intel® 8008 : </a:t>
              </a:r>
            </a:p>
            <a:p>
              <a:r>
                <a:rPr lang="fr-FR" b="1" dirty="0" smtClean="0"/>
                <a:t>8 bits, 200 kHz, </a:t>
              </a:r>
            </a:p>
            <a:p>
              <a:r>
                <a:rPr lang="fr-FR" b="1" dirty="0" smtClean="0"/>
                <a:t>3500 transistors</a:t>
              </a:r>
              <a:endParaRPr lang="fr-FR" dirty="0"/>
            </a:p>
          </p:txBody>
        </p:sp>
      </p:grpSp>
      <p:grpSp>
        <p:nvGrpSpPr>
          <p:cNvPr id="15" name="Groupe 14"/>
          <p:cNvGrpSpPr/>
          <p:nvPr/>
        </p:nvGrpSpPr>
        <p:grpSpPr>
          <a:xfrm>
            <a:off x="428596" y="3929066"/>
            <a:ext cx="3071834" cy="2643206"/>
            <a:chOff x="428596" y="3929066"/>
            <a:chExt cx="3071834" cy="2643206"/>
          </a:xfrm>
        </p:grpSpPr>
        <p:sp>
          <p:nvSpPr>
            <p:cNvPr id="10" name="Rectangle 9"/>
            <p:cNvSpPr/>
            <p:nvPr/>
          </p:nvSpPr>
          <p:spPr>
            <a:xfrm>
              <a:off x="428596" y="3929066"/>
              <a:ext cx="2214562" cy="923330"/>
            </a:xfrm>
            <a:prstGeom prst="rect">
              <a:avLst/>
            </a:prstGeom>
          </p:spPr>
          <p:txBody>
            <a:bodyPr wrap="square">
              <a:spAutoFit/>
            </a:bodyPr>
            <a:lstStyle/>
            <a:p>
              <a:r>
                <a:rPr lang="fr-FR" b="1" dirty="0" smtClean="0"/>
                <a:t>1974 Intel® 8080 :</a:t>
              </a:r>
            </a:p>
            <a:p>
              <a:r>
                <a:rPr lang="fr-FR" b="1" dirty="0" smtClean="0"/>
                <a:t>8 bits, 2 Mhz, </a:t>
              </a:r>
            </a:p>
            <a:p>
              <a:r>
                <a:rPr lang="fr-FR" b="1" dirty="0" smtClean="0"/>
                <a:t>4500 transistors</a:t>
              </a:r>
              <a:endParaRPr lang="fr-FR" dirty="0"/>
            </a:p>
          </p:txBody>
        </p:sp>
        <p:pic>
          <p:nvPicPr>
            <p:cNvPr id="74756" name="Picture 4" descr="http://www.cmi-savoy.fr/images/i8080.jpg"/>
            <p:cNvPicPr>
              <a:picLocks noChangeAspect="1" noChangeArrowheads="1"/>
            </p:cNvPicPr>
            <p:nvPr/>
          </p:nvPicPr>
          <p:blipFill>
            <a:blip r:embed="rId4" cstate="print"/>
            <a:srcRect/>
            <a:stretch>
              <a:fillRect/>
            </a:stretch>
          </p:blipFill>
          <p:spPr bwMode="auto">
            <a:xfrm>
              <a:off x="428596" y="5000636"/>
              <a:ext cx="3071834" cy="1571636"/>
            </a:xfrm>
            <a:prstGeom prst="rect">
              <a:avLst/>
            </a:prstGeom>
            <a:noFill/>
          </p:spPr>
        </p:pic>
      </p:grpSp>
      <p:grpSp>
        <p:nvGrpSpPr>
          <p:cNvPr id="16" name="Groupe 15"/>
          <p:cNvGrpSpPr/>
          <p:nvPr/>
        </p:nvGrpSpPr>
        <p:grpSpPr>
          <a:xfrm>
            <a:off x="4929190" y="4000504"/>
            <a:ext cx="3155206" cy="2571768"/>
            <a:chOff x="4929190" y="4000504"/>
            <a:chExt cx="3155206" cy="2571768"/>
          </a:xfrm>
        </p:grpSpPr>
        <p:sp>
          <p:nvSpPr>
            <p:cNvPr id="12" name="Rectangle 11"/>
            <p:cNvSpPr/>
            <p:nvPr/>
          </p:nvSpPr>
          <p:spPr>
            <a:xfrm>
              <a:off x="4929190" y="4000504"/>
              <a:ext cx="2893497" cy="646331"/>
            </a:xfrm>
            <a:prstGeom prst="rect">
              <a:avLst/>
            </a:prstGeom>
          </p:spPr>
          <p:txBody>
            <a:bodyPr wrap="square">
              <a:spAutoFit/>
            </a:bodyPr>
            <a:lstStyle/>
            <a:p>
              <a:r>
                <a:rPr lang="fr-FR" b="1" dirty="0" smtClean="0"/>
                <a:t>1978 Intel® 8086-8088 : 16 bits, 5 MHz,</a:t>
              </a:r>
              <a:endParaRPr lang="fr-FR" dirty="0"/>
            </a:p>
          </p:txBody>
        </p:sp>
        <p:pic>
          <p:nvPicPr>
            <p:cNvPr id="74758" name="Picture 6" descr="http://www.cmi-savoy.fr/images/i8086.jpg"/>
            <p:cNvPicPr>
              <a:picLocks noChangeAspect="1" noChangeArrowheads="1"/>
            </p:cNvPicPr>
            <p:nvPr/>
          </p:nvPicPr>
          <p:blipFill>
            <a:blip r:embed="rId5" cstate="print"/>
            <a:srcRect/>
            <a:stretch>
              <a:fillRect/>
            </a:stretch>
          </p:blipFill>
          <p:spPr bwMode="auto">
            <a:xfrm>
              <a:off x="5000628" y="4929198"/>
              <a:ext cx="3083768" cy="1643074"/>
            </a:xfrm>
            <a:prstGeom prst="rect">
              <a:avLst/>
            </a:prstGeom>
            <a:noFill/>
          </p:spPr>
        </p:pic>
      </p:gr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47</a:t>
            </a:fld>
            <a:endParaRPr lang="fr-BE" dirty="0"/>
          </a:p>
        </p:txBody>
      </p:sp>
      <p:sp>
        <p:nvSpPr>
          <p:cNvPr id="6" name="ZoneTexte 5"/>
          <p:cNvSpPr txBox="1"/>
          <p:nvPr/>
        </p:nvSpPr>
        <p:spPr>
          <a:xfrm>
            <a:off x="571472" y="500042"/>
            <a:ext cx="2643206" cy="1200329"/>
          </a:xfrm>
          <a:prstGeom prst="rect">
            <a:avLst/>
          </a:prstGeom>
          <a:noFill/>
        </p:spPr>
        <p:txBody>
          <a:bodyPr wrap="square" rtlCol="0">
            <a:spAutoFit/>
          </a:bodyPr>
          <a:lstStyle/>
          <a:p>
            <a:r>
              <a:rPr lang="fr-FR" b="1" dirty="0" smtClean="0"/>
              <a:t>1982 Intel® 80286 : </a:t>
            </a:r>
          </a:p>
          <a:p>
            <a:r>
              <a:rPr lang="fr-FR" b="1" dirty="0" smtClean="0"/>
              <a:t>16/32 bits, plus de 100.000 transistors</a:t>
            </a:r>
            <a:endParaRPr lang="fr-FR" dirty="0" smtClean="0"/>
          </a:p>
          <a:p>
            <a:endParaRPr lang="fr-FR" dirty="0"/>
          </a:p>
        </p:txBody>
      </p:sp>
      <p:pic>
        <p:nvPicPr>
          <p:cNvPr id="75778" name="Picture 2" descr="http://www.cmi-savoy.fr/images/80286.jpg"/>
          <p:cNvPicPr>
            <a:picLocks noChangeAspect="1" noChangeArrowheads="1"/>
          </p:cNvPicPr>
          <p:nvPr/>
        </p:nvPicPr>
        <p:blipFill>
          <a:blip r:embed="rId2" cstate="print"/>
          <a:srcRect/>
          <a:stretch>
            <a:fillRect/>
          </a:stretch>
        </p:blipFill>
        <p:spPr bwMode="auto">
          <a:xfrm>
            <a:off x="642910" y="1643050"/>
            <a:ext cx="2063297" cy="1500198"/>
          </a:xfrm>
          <a:prstGeom prst="rect">
            <a:avLst/>
          </a:prstGeom>
          <a:noFill/>
        </p:spPr>
      </p:pic>
      <p:pic>
        <p:nvPicPr>
          <p:cNvPr id="75780" name="Picture 4" descr="http://www.cmi-savoy.fr/images/80386.jpg"/>
          <p:cNvPicPr>
            <a:picLocks noChangeAspect="1" noChangeArrowheads="1"/>
          </p:cNvPicPr>
          <p:nvPr/>
        </p:nvPicPr>
        <p:blipFill>
          <a:blip r:embed="rId3" cstate="print"/>
          <a:srcRect/>
          <a:stretch>
            <a:fillRect/>
          </a:stretch>
        </p:blipFill>
        <p:spPr bwMode="auto">
          <a:xfrm>
            <a:off x="3143240" y="1643050"/>
            <a:ext cx="2447328" cy="1500198"/>
          </a:xfrm>
          <a:prstGeom prst="rect">
            <a:avLst/>
          </a:prstGeom>
          <a:noFill/>
        </p:spPr>
      </p:pic>
      <p:sp>
        <p:nvSpPr>
          <p:cNvPr id="9" name="Rectangle 8"/>
          <p:cNvSpPr/>
          <p:nvPr/>
        </p:nvSpPr>
        <p:spPr>
          <a:xfrm>
            <a:off x="3214678" y="571480"/>
            <a:ext cx="2143124" cy="923330"/>
          </a:xfrm>
          <a:prstGeom prst="rect">
            <a:avLst/>
          </a:prstGeom>
        </p:spPr>
        <p:txBody>
          <a:bodyPr wrap="square">
            <a:spAutoFit/>
          </a:bodyPr>
          <a:lstStyle/>
          <a:p>
            <a:r>
              <a:rPr lang="fr-FR" b="1" dirty="0" smtClean="0"/>
              <a:t>1985 Intel® 80386 : 32 bits, </a:t>
            </a:r>
          </a:p>
          <a:p>
            <a:r>
              <a:rPr lang="fr-FR" b="1" dirty="0" smtClean="0"/>
              <a:t>275.000 transistor</a:t>
            </a:r>
            <a:endParaRPr lang="fr-FR" dirty="0"/>
          </a:p>
        </p:txBody>
      </p:sp>
      <p:sp>
        <p:nvSpPr>
          <p:cNvPr id="10" name="Rectangle 9"/>
          <p:cNvSpPr/>
          <p:nvPr/>
        </p:nvSpPr>
        <p:spPr>
          <a:xfrm>
            <a:off x="5857884" y="571480"/>
            <a:ext cx="3000380" cy="923330"/>
          </a:xfrm>
          <a:prstGeom prst="rect">
            <a:avLst/>
          </a:prstGeom>
        </p:spPr>
        <p:txBody>
          <a:bodyPr wrap="square">
            <a:spAutoFit/>
          </a:bodyPr>
          <a:lstStyle/>
          <a:p>
            <a:r>
              <a:rPr lang="fr-FR" b="1" dirty="0" smtClean="0"/>
              <a:t>1989 Intel® 80486 : </a:t>
            </a:r>
          </a:p>
          <a:p>
            <a:r>
              <a:rPr lang="fr-FR" b="1" dirty="0" smtClean="0"/>
              <a:t>32 bits, 25 à 66 MHz, </a:t>
            </a:r>
          </a:p>
          <a:p>
            <a:r>
              <a:rPr lang="fr-FR" b="1" dirty="0" smtClean="0"/>
              <a:t>1,6 millions de transistors</a:t>
            </a:r>
            <a:endParaRPr lang="fr-FR" dirty="0"/>
          </a:p>
        </p:txBody>
      </p:sp>
      <p:pic>
        <p:nvPicPr>
          <p:cNvPr id="75782" name="Picture 6" descr="http://www.cmi-savoy.fr/images/i80486.jpg"/>
          <p:cNvPicPr>
            <a:picLocks noChangeAspect="1" noChangeArrowheads="1"/>
          </p:cNvPicPr>
          <p:nvPr/>
        </p:nvPicPr>
        <p:blipFill>
          <a:blip r:embed="rId4" cstate="print"/>
          <a:srcRect/>
          <a:stretch>
            <a:fillRect/>
          </a:stretch>
        </p:blipFill>
        <p:spPr bwMode="auto">
          <a:xfrm>
            <a:off x="6500826" y="1643050"/>
            <a:ext cx="1571636" cy="1564240"/>
          </a:xfrm>
          <a:prstGeom prst="rect">
            <a:avLst/>
          </a:prstGeom>
          <a:noFill/>
        </p:spPr>
      </p:pic>
      <p:sp>
        <p:nvSpPr>
          <p:cNvPr id="12" name="Rectangle 11"/>
          <p:cNvSpPr/>
          <p:nvPr/>
        </p:nvSpPr>
        <p:spPr>
          <a:xfrm>
            <a:off x="285720" y="3500438"/>
            <a:ext cx="2857520" cy="1477328"/>
          </a:xfrm>
          <a:prstGeom prst="rect">
            <a:avLst/>
          </a:prstGeom>
        </p:spPr>
        <p:txBody>
          <a:bodyPr wrap="square">
            <a:spAutoFit/>
          </a:bodyPr>
          <a:lstStyle/>
          <a:p>
            <a:r>
              <a:rPr lang="fr-FR" b="1" dirty="0" smtClean="0"/>
              <a:t>1993 Intel® Intel® Pentium® : </a:t>
            </a:r>
          </a:p>
          <a:p>
            <a:r>
              <a:rPr lang="fr-FR" b="1" dirty="0" smtClean="0"/>
              <a:t>32 bits, 75 à 133 MHz, </a:t>
            </a:r>
          </a:p>
          <a:p>
            <a:r>
              <a:rPr lang="fr-FR" b="1" dirty="0" smtClean="0"/>
              <a:t>3.1 millions de transistors</a:t>
            </a:r>
            <a:endParaRPr lang="fr-FR" dirty="0"/>
          </a:p>
        </p:txBody>
      </p:sp>
      <p:pic>
        <p:nvPicPr>
          <p:cNvPr id="75784" name="Picture 8" descr="http://www.cmi-savoy.fr/images/pentium1.jpg"/>
          <p:cNvPicPr>
            <a:picLocks noChangeAspect="1" noChangeArrowheads="1"/>
          </p:cNvPicPr>
          <p:nvPr/>
        </p:nvPicPr>
        <p:blipFill>
          <a:blip r:embed="rId5" cstate="print"/>
          <a:srcRect/>
          <a:stretch>
            <a:fillRect/>
          </a:stretch>
        </p:blipFill>
        <p:spPr bwMode="auto">
          <a:xfrm>
            <a:off x="428596" y="5038724"/>
            <a:ext cx="1809750" cy="1819276"/>
          </a:xfrm>
          <a:prstGeom prst="rect">
            <a:avLst/>
          </a:prstGeom>
          <a:noFill/>
        </p:spPr>
      </p:pic>
      <p:sp>
        <p:nvSpPr>
          <p:cNvPr id="14" name="Rectangle 13"/>
          <p:cNvSpPr/>
          <p:nvPr/>
        </p:nvSpPr>
        <p:spPr>
          <a:xfrm>
            <a:off x="3428992" y="3643314"/>
            <a:ext cx="2286016" cy="1200329"/>
          </a:xfrm>
          <a:prstGeom prst="rect">
            <a:avLst/>
          </a:prstGeom>
        </p:spPr>
        <p:txBody>
          <a:bodyPr wrap="square">
            <a:spAutoFit/>
          </a:bodyPr>
          <a:lstStyle/>
          <a:p>
            <a:r>
              <a:rPr lang="fr-FR" b="1" dirty="0" smtClean="0"/>
              <a:t>1997 Intel® Intel® Pentium® II : 32 bits, 7,5 millions de transistors</a:t>
            </a:r>
            <a:endParaRPr lang="fr-FR" dirty="0"/>
          </a:p>
        </p:txBody>
      </p:sp>
      <p:pic>
        <p:nvPicPr>
          <p:cNvPr id="75786" name="Picture 10" descr="http://www.cmi-savoy.fr/images/pentium_II.jpg"/>
          <p:cNvPicPr>
            <a:picLocks noChangeAspect="1" noChangeArrowheads="1"/>
          </p:cNvPicPr>
          <p:nvPr/>
        </p:nvPicPr>
        <p:blipFill>
          <a:blip r:embed="rId6" cstate="print"/>
          <a:srcRect/>
          <a:stretch>
            <a:fillRect/>
          </a:stretch>
        </p:blipFill>
        <p:spPr bwMode="auto">
          <a:xfrm>
            <a:off x="3428992" y="4857760"/>
            <a:ext cx="2139816" cy="1714512"/>
          </a:xfrm>
          <a:prstGeom prst="rect">
            <a:avLst/>
          </a:prstGeom>
          <a:noFill/>
        </p:spPr>
      </p:pic>
      <p:sp>
        <p:nvSpPr>
          <p:cNvPr id="16" name="Rectangle 15"/>
          <p:cNvSpPr/>
          <p:nvPr/>
        </p:nvSpPr>
        <p:spPr>
          <a:xfrm>
            <a:off x="6143636" y="3571876"/>
            <a:ext cx="3000364" cy="923330"/>
          </a:xfrm>
          <a:prstGeom prst="rect">
            <a:avLst/>
          </a:prstGeom>
        </p:spPr>
        <p:txBody>
          <a:bodyPr wrap="square">
            <a:spAutoFit/>
          </a:bodyPr>
          <a:lstStyle/>
          <a:p>
            <a:r>
              <a:rPr lang="fr-FR" b="1" dirty="0" smtClean="0"/>
              <a:t>2000 Intel® Pentium® 4 : 32 bits, 1,5 GHz, 42 millions de transistors</a:t>
            </a:r>
            <a:endParaRPr lang="fr-FR" dirty="0"/>
          </a:p>
        </p:txBody>
      </p:sp>
      <p:pic>
        <p:nvPicPr>
          <p:cNvPr id="75788" name="Picture 12" descr="http://www.cmi-savoy.fr/images/pentium_IV.jpg"/>
          <p:cNvPicPr>
            <a:picLocks noChangeAspect="1" noChangeArrowheads="1"/>
          </p:cNvPicPr>
          <p:nvPr/>
        </p:nvPicPr>
        <p:blipFill>
          <a:blip r:embed="rId7" cstate="print"/>
          <a:srcRect/>
          <a:stretch>
            <a:fillRect/>
          </a:stretch>
        </p:blipFill>
        <p:spPr bwMode="auto">
          <a:xfrm>
            <a:off x="6286512" y="4572008"/>
            <a:ext cx="2428892" cy="1989847"/>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28596" y="1785926"/>
            <a:ext cx="8064896" cy="4536504"/>
          </a:xfrm>
        </p:spPr>
        <p:txBody>
          <a:bodyPr>
            <a:normAutofit fontScale="85000" lnSpcReduction="20000"/>
          </a:bodyPr>
          <a:lstStyle/>
          <a:p>
            <a:pPr>
              <a:buNone/>
            </a:pPr>
            <a:r>
              <a:rPr lang="fr-FR" sz="2800" dirty="0" smtClean="0"/>
              <a:t>Deux paramètres principaux contribuent à identifier un processeur : </a:t>
            </a:r>
          </a:p>
          <a:p>
            <a:pPr marL="475488" indent="-457200">
              <a:buFont typeface="+mj-lt"/>
              <a:buAutoNum type="arabicPeriod"/>
            </a:pPr>
            <a:r>
              <a:rPr lang="fr-FR" sz="2800" dirty="0" smtClean="0"/>
              <a:t>sa fréquence (la cadence de son horloge)</a:t>
            </a:r>
          </a:p>
          <a:p>
            <a:pPr marL="475488" indent="-457200">
              <a:buFont typeface="+mj-lt"/>
              <a:buAutoNum type="arabicPeriod"/>
            </a:pPr>
            <a:r>
              <a:rPr lang="fr-FR" sz="2800" dirty="0" smtClean="0"/>
              <a:t>sa largeur </a:t>
            </a:r>
          </a:p>
          <a:p>
            <a:pPr marL="475488" indent="-457200">
              <a:buFont typeface="+mj-lt"/>
              <a:buAutoNum type="arabicPeriod"/>
            </a:pPr>
            <a:endParaRPr lang="fr-FR" sz="2800" dirty="0" smtClean="0"/>
          </a:p>
          <a:p>
            <a:pPr marL="475488" indent="-457200">
              <a:buNone/>
            </a:pPr>
            <a:r>
              <a:rPr lang="fr-FR" sz="2800" dirty="0" smtClean="0"/>
              <a:t>D’autres paramètres existent</a:t>
            </a:r>
          </a:p>
          <a:p>
            <a:pPr marL="475488" indent="-457200"/>
            <a:r>
              <a:rPr lang="fr-FR" sz="2600" dirty="0" smtClean="0"/>
              <a:t>le nombre de ses noyaux de calcul (</a:t>
            </a:r>
            <a:r>
              <a:rPr lang="fr-FR" sz="2600" dirty="0" err="1" smtClean="0"/>
              <a:t>core</a:t>
            </a:r>
            <a:r>
              <a:rPr lang="fr-FR" sz="2600" dirty="0" smtClean="0"/>
              <a:t>) </a:t>
            </a:r>
          </a:p>
          <a:p>
            <a:pPr marL="475488" indent="-457200"/>
            <a:r>
              <a:rPr lang="fr-FR" sz="2600" dirty="0" smtClean="0"/>
              <a:t>son jeu d’instructions (ISA en anglais, Instructions Set Architecture) dépendant de la famille (CISC, RISC, etc.) </a:t>
            </a:r>
          </a:p>
          <a:p>
            <a:pPr marL="475488" indent="-457200"/>
            <a:r>
              <a:rPr lang="fr-FR" sz="2600" dirty="0" smtClean="0"/>
              <a:t>sa </a:t>
            </a:r>
            <a:r>
              <a:rPr lang="fr-FR" sz="2600" dirty="0" err="1" smtClean="0"/>
              <a:t>ﬁnesse</a:t>
            </a:r>
            <a:r>
              <a:rPr lang="fr-FR" sz="2600" dirty="0" smtClean="0"/>
              <a:t> de gravure (en nanomètres : nm) : le diamètre (en nanomètres) du plus petit fil reliant deux composantes du microprocesseur.</a:t>
            </a:r>
          </a:p>
          <a:p>
            <a:pPr marL="475488" indent="-457200"/>
            <a:r>
              <a:rPr lang="fr-FR" sz="2600" dirty="0" smtClean="0"/>
              <a:t>Nombre de transistors</a:t>
            </a:r>
            <a:endParaRPr lang="fr-FR" sz="2800" dirty="0" smtClean="0"/>
          </a:p>
          <a:p>
            <a:pPr marL="475488" indent="-457200">
              <a:buFont typeface="+mj-lt"/>
              <a:buAutoNum type="arabicPeriod"/>
            </a:pPr>
            <a:endParaRPr lang="fr-FR" sz="2800" dirty="0" smtClean="0"/>
          </a:p>
          <a:p>
            <a:pPr marL="475488" indent="-457200">
              <a:buFont typeface="+mj-lt"/>
              <a:buAutoNum type="arabicPeriod"/>
            </a:pPr>
            <a:endParaRPr lang="fr-FR" sz="2800" dirty="0"/>
          </a:p>
        </p:txBody>
      </p:sp>
      <p:sp>
        <p:nvSpPr>
          <p:cNvPr id="3" name="Titre 2"/>
          <p:cNvSpPr>
            <a:spLocks noGrp="1"/>
          </p:cNvSpPr>
          <p:nvPr>
            <p:ph type="title"/>
          </p:nvPr>
        </p:nvSpPr>
        <p:spPr/>
        <p:txBody>
          <a:bodyPr/>
          <a:lstStyle/>
          <a:p>
            <a:r>
              <a:rPr lang="fr-FR" sz="4000" dirty="0" smtClean="0"/>
              <a:t>Caractéristiques du processeur</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48</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571612"/>
            <a:ext cx="8604448" cy="4536504"/>
          </a:xfrm>
        </p:spPr>
        <p:txBody>
          <a:bodyPr>
            <a:normAutofit fontScale="85000" lnSpcReduction="10000"/>
          </a:bodyPr>
          <a:lstStyle/>
          <a:p>
            <a:pPr>
              <a:buNone/>
            </a:pPr>
            <a:r>
              <a:rPr lang="fr-FR" sz="2800" dirty="0" smtClean="0">
                <a:solidFill>
                  <a:srgbClr val="FFFF00"/>
                </a:solidFill>
              </a:rPr>
              <a:t>1. </a:t>
            </a:r>
            <a:r>
              <a:rPr lang="fr-FR" sz="2800" dirty="0" smtClean="0">
                <a:solidFill>
                  <a:srgbClr val="FFFF00"/>
                </a:solidFill>
                <a:effectLst/>
              </a:rPr>
              <a:t>La fréquence de l’horloge (MHz ou GHz) :</a:t>
            </a:r>
          </a:p>
          <a:p>
            <a:r>
              <a:rPr lang="fr-FR" sz="2800" dirty="0" smtClean="0">
                <a:effectLst/>
              </a:rPr>
              <a:t>correspond au nombre de </a:t>
            </a:r>
            <a:r>
              <a:rPr lang="fr-FR" sz="2800" dirty="0" smtClean="0">
                <a:solidFill>
                  <a:srgbClr val="00FF00"/>
                </a:solidFill>
                <a:effectLst/>
              </a:rPr>
              <a:t>milliards de cycles par seconde </a:t>
            </a:r>
            <a:r>
              <a:rPr lang="fr-FR" sz="2800" dirty="0" smtClean="0">
                <a:effectLst/>
              </a:rPr>
              <a:t>(GHz) que le processeur est capable d’effectuer.</a:t>
            </a:r>
          </a:p>
          <a:p>
            <a:r>
              <a:rPr lang="fr-FR" sz="2800" dirty="0" smtClean="0">
                <a:effectLst/>
              </a:rPr>
              <a:t>Plus elle est élevée, plus le processeur est rapide.</a:t>
            </a:r>
          </a:p>
          <a:p>
            <a:endParaRPr lang="fr-FR" sz="2800" dirty="0" smtClean="0">
              <a:effectLst/>
            </a:endParaRPr>
          </a:p>
          <a:p>
            <a:pPr>
              <a:buNone/>
            </a:pPr>
            <a:r>
              <a:rPr lang="fr-FR" sz="2800" dirty="0" smtClean="0">
                <a:solidFill>
                  <a:srgbClr val="FFFF00"/>
                </a:solidFill>
                <a:effectLst/>
              </a:rPr>
              <a:t>2. La  Largeur </a:t>
            </a:r>
            <a:r>
              <a:rPr lang="fr-FR" sz="2800" dirty="0" smtClean="0">
                <a:effectLst/>
              </a:rPr>
              <a:t>de ses registres internes de manipulation de données (4, 8, 16, </a:t>
            </a:r>
            <a:r>
              <a:rPr lang="fr-FR" sz="2800" dirty="0" smtClean="0">
                <a:solidFill>
                  <a:srgbClr val="FFFF00"/>
                </a:solidFill>
                <a:effectLst/>
              </a:rPr>
              <a:t>32, 64</a:t>
            </a:r>
            <a:r>
              <a:rPr lang="fr-FR" sz="2800" dirty="0" smtClean="0">
                <a:effectLst/>
              </a:rPr>
              <a:t>, 128 bits) </a:t>
            </a:r>
            <a:r>
              <a:rPr lang="fr-FR" sz="2000" dirty="0" smtClean="0"/>
              <a:t>(4 à ses débuts, 128 en 2011)</a:t>
            </a:r>
            <a:endParaRPr lang="fr-FR" sz="2800" dirty="0" smtClean="0">
              <a:effectLst/>
            </a:endParaRPr>
          </a:p>
          <a:p>
            <a:pPr algn="ctr">
              <a:buNone/>
            </a:pPr>
            <a:endParaRPr lang="fr-FR" sz="2800" dirty="0" smtClean="0">
              <a:solidFill>
                <a:srgbClr val="00FF00"/>
              </a:solidFill>
              <a:effectLst/>
            </a:endParaRPr>
          </a:p>
          <a:p>
            <a:pPr algn="ctr">
              <a:buNone/>
            </a:pPr>
            <a:endParaRPr lang="fr-FR" sz="2800" dirty="0" smtClean="0">
              <a:solidFill>
                <a:srgbClr val="00FF00"/>
              </a:solidFill>
              <a:effectLst/>
            </a:endParaRPr>
          </a:p>
          <a:p>
            <a:pPr algn="ctr">
              <a:buNone/>
            </a:pPr>
            <a:r>
              <a:rPr lang="fr-FR" sz="2800" dirty="0" smtClean="0">
                <a:solidFill>
                  <a:srgbClr val="00FF00"/>
                </a:solidFill>
                <a:effectLst/>
              </a:rPr>
              <a:t>Attention :  le bus d’entrées/sorties de données et</a:t>
            </a:r>
          </a:p>
          <a:p>
            <a:pPr algn="ctr">
              <a:buNone/>
            </a:pPr>
            <a:r>
              <a:rPr lang="fr-FR" sz="2800" dirty="0" smtClean="0">
                <a:solidFill>
                  <a:srgbClr val="00FF00"/>
                </a:solidFill>
                <a:effectLst/>
              </a:rPr>
              <a:t>le bus d’adresses s’expriment aussi en largeur</a:t>
            </a:r>
          </a:p>
          <a:p>
            <a:pPr>
              <a:buNone/>
            </a:pPr>
            <a:endParaRPr lang="fr-FR" sz="2800" dirty="0" smtClean="0">
              <a:effectLst/>
            </a:endParaRPr>
          </a:p>
          <a:p>
            <a:pPr>
              <a:buNone/>
            </a:pPr>
            <a:endParaRPr lang="fr-FR" sz="2800" dirty="0" smtClean="0">
              <a:effectLst/>
            </a:endParaRPr>
          </a:p>
        </p:txBody>
      </p:sp>
      <p:sp>
        <p:nvSpPr>
          <p:cNvPr id="3" name="Titre 2"/>
          <p:cNvSpPr>
            <a:spLocks noGrp="1"/>
          </p:cNvSpPr>
          <p:nvPr>
            <p:ph type="title"/>
          </p:nvPr>
        </p:nvSpPr>
        <p:spPr/>
        <p:txBody>
          <a:bodyPr/>
          <a:lstStyle/>
          <a:p>
            <a:r>
              <a:rPr lang="fr-FR" sz="4000" dirty="0" smtClean="0">
                <a:effectLst/>
              </a:rPr>
              <a:t>Caractéristiques du processeur</a:t>
            </a:r>
            <a:endParaRPr lang="fr-FR" sz="4000"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49</a:t>
            </a:fld>
            <a:endParaRPr lang="fr-BE"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50</a:t>
            </a:fld>
            <a:endParaRPr lang="fr-BE" dirty="0"/>
          </a:p>
        </p:txBody>
      </p:sp>
      <p:pic>
        <p:nvPicPr>
          <p:cNvPr id="1027" name="Picture 3"/>
          <p:cNvPicPr>
            <a:picLocks noChangeAspect="1" noChangeArrowheads="1"/>
          </p:cNvPicPr>
          <p:nvPr/>
        </p:nvPicPr>
        <p:blipFill>
          <a:blip r:embed="rId2" cstate="print"/>
          <a:srcRect/>
          <a:stretch>
            <a:fillRect/>
          </a:stretch>
        </p:blipFill>
        <p:spPr bwMode="auto">
          <a:xfrm>
            <a:off x="260034" y="260648"/>
            <a:ext cx="8883966" cy="6072206"/>
          </a:xfrm>
          <a:prstGeom prst="rect">
            <a:avLst/>
          </a:prstGeom>
          <a:noFill/>
          <a:ln w="9525">
            <a:noFill/>
            <a:miter lim="800000"/>
            <a:headEnd/>
            <a:tailEnd/>
          </a:ln>
          <a:effectLst/>
        </p:spPr>
      </p:pic>
      <p:sp>
        <p:nvSpPr>
          <p:cNvPr id="5" name="Rectangle 4"/>
          <p:cNvSpPr/>
          <p:nvPr/>
        </p:nvSpPr>
        <p:spPr>
          <a:xfrm>
            <a:off x="174812" y="6340852"/>
            <a:ext cx="7992888" cy="369332"/>
          </a:xfrm>
          <a:prstGeom prst="rect">
            <a:avLst/>
          </a:prstGeom>
        </p:spPr>
        <p:txBody>
          <a:bodyPr wrap="square">
            <a:spAutoFit/>
          </a:bodyPr>
          <a:lstStyle/>
          <a:p>
            <a:r>
              <a:rPr lang="fr-FR" dirty="0" smtClean="0"/>
              <a:t>L'unité utilisée est le </a:t>
            </a:r>
            <a:r>
              <a:rPr lang="fr-FR" b="1" dirty="0" smtClean="0"/>
              <a:t>MIPS</a:t>
            </a:r>
            <a:r>
              <a:rPr lang="fr-FR" dirty="0" smtClean="0"/>
              <a:t> (Millions d'Instructions Par Seconde)</a:t>
            </a:r>
            <a:endParaRPr lang="fr-FR"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endParaRPr lang="fr-FR"/>
          </a:p>
        </p:txBody>
      </p:sp>
      <p:sp>
        <p:nvSpPr>
          <p:cNvPr id="3" name="Titre 2"/>
          <p:cNvSpPr>
            <a:spLocks noGrp="1"/>
          </p:cNvSpPr>
          <p:nvPr>
            <p:ph type="title"/>
          </p:nvPr>
        </p:nvSpPr>
        <p:spPr>
          <a:xfrm>
            <a:off x="0" y="0"/>
            <a:ext cx="8172400" cy="914400"/>
          </a:xfrm>
        </p:spPr>
        <p:txBody>
          <a:bodyPr/>
          <a:lstStyle/>
          <a:p>
            <a:r>
              <a:rPr lang="fr-FR" sz="2800" i="1" dirty="0" smtClean="0"/>
              <a:t>Le processeur, le radiateur et le ventilateur superposés</a:t>
            </a:r>
            <a:endParaRPr lang="fr-FR" sz="28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51</a:t>
            </a:fld>
            <a:endParaRPr lang="fr-BE" dirty="0"/>
          </a:p>
        </p:txBody>
      </p:sp>
      <p:pic>
        <p:nvPicPr>
          <p:cNvPr id="69634" name="Picture 2" descr="Le processeur, ventilateur et radiateur"/>
          <p:cNvPicPr>
            <a:picLocks noChangeAspect="1" noChangeArrowheads="1"/>
          </p:cNvPicPr>
          <p:nvPr/>
        </p:nvPicPr>
        <p:blipFill>
          <a:blip r:embed="rId2" cstate="print"/>
          <a:srcRect/>
          <a:stretch>
            <a:fillRect/>
          </a:stretch>
        </p:blipFill>
        <p:spPr bwMode="auto">
          <a:xfrm>
            <a:off x="251520" y="1196752"/>
            <a:ext cx="8640960" cy="5400601"/>
          </a:xfrm>
          <a:prstGeom prst="rect">
            <a:avLst/>
          </a:prstGeom>
          <a:noFill/>
        </p:spPr>
      </p:pic>
      <p:pic>
        <p:nvPicPr>
          <p:cNvPr id="6" name="Picture 8" descr="http://t1.gstatic.com/images?q=tbn:ANd9GcRloMeP9nrnEGMneP0fT0zLUGORicd35Cbv5aapZgZlM2OhSHsP0u-0bqnA"/>
          <p:cNvPicPr>
            <a:picLocks noChangeAspect="1" noChangeArrowheads="1"/>
          </p:cNvPicPr>
          <p:nvPr/>
        </p:nvPicPr>
        <p:blipFill>
          <a:blip r:embed="rId3" cstate="print"/>
          <a:srcRect/>
          <a:stretch>
            <a:fillRect/>
          </a:stretch>
        </p:blipFill>
        <p:spPr bwMode="auto">
          <a:xfrm>
            <a:off x="6500826" y="1071546"/>
            <a:ext cx="2643174" cy="1965436"/>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body" idx="1"/>
          </p:nvPr>
        </p:nvSpPr>
        <p:spPr>
          <a:xfrm>
            <a:off x="467544" y="332656"/>
            <a:ext cx="6851823" cy="672543"/>
          </a:xfrm>
          <a:ln/>
        </p:spPr>
        <p:txBody>
          <a:bodyPr/>
          <a:lstStyle/>
          <a:p>
            <a:pPr marL="385926" indent="-290884">
              <a:buSzPct val="45000"/>
              <a:buFont typeface="Wingdings" charset="2"/>
              <a:buChar char=""/>
              <a:tabLst>
                <a:tab pos="385926" algn="l"/>
                <a:tab pos="480967" algn="l"/>
                <a:tab pos="888494" algn="l"/>
                <a:tab pos="1296019" algn="l"/>
                <a:tab pos="1703546" algn="l"/>
                <a:tab pos="2111071" algn="l"/>
                <a:tab pos="2518598" algn="l"/>
                <a:tab pos="2926123" algn="l"/>
                <a:tab pos="3333650" algn="l"/>
                <a:tab pos="3741175" algn="l"/>
                <a:tab pos="4148702" algn="l"/>
                <a:tab pos="4556227" algn="l"/>
                <a:tab pos="4963754" algn="l"/>
                <a:tab pos="5371279" algn="l"/>
                <a:tab pos="5778806" algn="l"/>
                <a:tab pos="6186331" algn="l"/>
                <a:tab pos="6593858" algn="l"/>
                <a:tab pos="7001383" algn="l"/>
                <a:tab pos="7408910" algn="l"/>
                <a:tab pos="7816435" algn="l"/>
                <a:tab pos="8223962" algn="l"/>
              </a:tabLst>
            </a:pPr>
            <a:r>
              <a:rPr lang="fr-FR" dirty="0"/>
              <a:t>Architecture de Von Neumann</a:t>
            </a:r>
          </a:p>
        </p:txBody>
      </p:sp>
      <p:pic>
        <p:nvPicPr>
          <p:cNvPr id="5123" name="Picture 3"/>
          <p:cNvPicPr>
            <a:picLocks noChangeAspect="1" noChangeArrowheads="1"/>
          </p:cNvPicPr>
          <p:nvPr/>
        </p:nvPicPr>
        <p:blipFill>
          <a:blip r:embed="rId3" cstate="print"/>
          <a:srcRect/>
          <a:stretch>
            <a:fillRect/>
          </a:stretch>
        </p:blipFill>
        <p:spPr bwMode="auto">
          <a:xfrm>
            <a:off x="2267744" y="1340768"/>
            <a:ext cx="4880447" cy="4464496"/>
          </a:xfrm>
          <a:prstGeom prst="rect">
            <a:avLst/>
          </a:prstGeom>
          <a:noFill/>
          <a:ln w="9525">
            <a:noFill/>
            <a:round/>
            <a:headEnd/>
            <a:tailEnd/>
          </a:ln>
          <a:effec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323528" y="1700808"/>
            <a:ext cx="8568952" cy="4536504"/>
          </a:xfrm>
        </p:spPr>
        <p:txBody>
          <a:bodyPr>
            <a:noAutofit/>
          </a:bodyPr>
          <a:lstStyle/>
          <a:p>
            <a:pPr marL="475488" indent="-457200">
              <a:buNone/>
            </a:pPr>
            <a:r>
              <a:rPr lang="fr-FR" sz="2000" dirty="0" smtClean="0">
                <a:effectLst/>
                <a:latin typeface="+mj-lt"/>
              </a:rPr>
              <a:t>Les parties essentielles d’un processeur sont </a:t>
            </a:r>
          </a:p>
          <a:p>
            <a:pPr marL="561975" indent="-457200">
              <a:buSzPct val="45000"/>
              <a:buAutoNum type="arabicPeriod"/>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r>
              <a:rPr lang="fr-FR" sz="2000" b="1" dirty="0" smtClean="0">
                <a:solidFill>
                  <a:srgbClr val="00FF00"/>
                </a:solidFill>
                <a:effectLst/>
                <a:latin typeface="+mj-lt"/>
              </a:rPr>
              <a:t>l’Unité Arithmétique et Logique</a:t>
            </a:r>
            <a:r>
              <a:rPr lang="fr-FR" sz="2000" b="1" dirty="0" smtClean="0">
                <a:effectLst/>
                <a:latin typeface="+mj-lt"/>
              </a:rPr>
              <a:t> ou unité de traitement</a:t>
            </a:r>
            <a:r>
              <a:rPr lang="fr-FR" sz="2000" dirty="0" smtClean="0">
                <a:effectLst/>
                <a:latin typeface="+mj-lt"/>
              </a:rPr>
              <a:t> (UAL, </a:t>
            </a:r>
            <a:r>
              <a:rPr lang="fr-FR" sz="2000" i="1" dirty="0" err="1" smtClean="0">
                <a:effectLst/>
                <a:latin typeface="+mj-lt"/>
              </a:rPr>
              <a:t>Arithmetic</a:t>
            </a:r>
            <a:r>
              <a:rPr lang="fr-FR" sz="2000" i="1" dirty="0" smtClean="0">
                <a:effectLst/>
                <a:latin typeface="+mj-lt"/>
              </a:rPr>
              <a:t> and </a:t>
            </a:r>
            <a:r>
              <a:rPr lang="fr-FR" sz="2000" i="1" dirty="0" err="1" smtClean="0">
                <a:effectLst/>
                <a:latin typeface="+mj-lt"/>
              </a:rPr>
              <a:t>Logical</a:t>
            </a:r>
            <a:r>
              <a:rPr lang="fr-FR" sz="2000" i="1" dirty="0" smtClean="0">
                <a:effectLst/>
                <a:latin typeface="+mj-lt"/>
              </a:rPr>
              <a:t> Unit</a:t>
            </a:r>
            <a:r>
              <a:rPr lang="fr-FR" sz="2000" dirty="0" smtClean="0">
                <a:effectLst/>
                <a:latin typeface="+mj-lt"/>
              </a:rPr>
              <a:t> - ALU), qui prend en charge les calculs arithmétiques élémentaires et les tests ;</a:t>
            </a:r>
          </a:p>
          <a:p>
            <a:pPr marL="561975" indent="-457200">
              <a:buSzPct val="45000"/>
              <a:buAutoNum type="arabicPeriod"/>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endParaRPr lang="fr-FR" sz="700" dirty="0" smtClean="0">
              <a:effectLst/>
              <a:latin typeface="+mj-lt"/>
            </a:endParaRPr>
          </a:p>
          <a:p>
            <a:r>
              <a:rPr lang="fr-FR" sz="2000" b="1" dirty="0" smtClean="0">
                <a:solidFill>
                  <a:srgbClr val="00FF00"/>
                </a:solidFill>
                <a:effectLst/>
                <a:latin typeface="+mj-lt"/>
              </a:rPr>
              <a:t>2. U</a:t>
            </a:r>
            <a:r>
              <a:rPr lang="fr-FR" sz="2000" b="1" dirty="0" smtClean="0">
                <a:solidFill>
                  <a:srgbClr val="00FF00"/>
                </a:solidFill>
                <a:latin typeface="+mj-lt"/>
              </a:rPr>
              <a:t>nité de commande </a:t>
            </a:r>
            <a:r>
              <a:rPr lang="fr-FR" sz="2000" b="1" dirty="0" smtClean="0">
                <a:latin typeface="+mj-lt"/>
              </a:rPr>
              <a:t>(aussi appelée partie contrôle, </a:t>
            </a:r>
            <a:r>
              <a:rPr lang="fr-FR" sz="2000" i="1" dirty="0" smtClean="0">
                <a:effectLst/>
                <a:latin typeface="+mj-lt"/>
              </a:rPr>
              <a:t>UC</a:t>
            </a:r>
            <a:r>
              <a:rPr lang="fr-FR" sz="2000" dirty="0" smtClean="0">
                <a:effectLst/>
                <a:latin typeface="+mj-lt"/>
              </a:rPr>
              <a:t>); </a:t>
            </a:r>
            <a:r>
              <a:rPr lang="fr-FR" sz="2000" dirty="0" smtClean="0"/>
              <a:t>sont rôle principal est : d'aller rechercher les instructions situées en mémoire principale devant être exécutées et de les décoder. Elle effectue la recherche en mémoire de l’instruction, le décodage, l’exécution et la préparation de l’instruction suivante. Elle permet de "séquencer" le déroulement des instructions.  L’unité de commande élabore tous les signaux de synchronisation internes ou externes (bus des commandes) au microprocesseur.</a:t>
            </a:r>
          </a:p>
          <a:p>
            <a:pPr marL="561975" indent="-457200">
              <a:buSzPct val="45000"/>
              <a:buNone/>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endParaRPr lang="fr-FR" sz="700" dirty="0" smtClean="0">
              <a:effectLst/>
              <a:latin typeface="+mj-lt"/>
            </a:endParaRPr>
          </a:p>
          <a:p>
            <a:pPr marL="561975" indent="-457200">
              <a:buSzPct val="45000"/>
              <a:buNone/>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r>
              <a:rPr lang="fr-FR" sz="2000" b="1" dirty="0" smtClean="0">
                <a:solidFill>
                  <a:srgbClr val="00FF00"/>
                </a:solidFill>
                <a:effectLst/>
                <a:latin typeface="+mj-lt"/>
              </a:rPr>
              <a:t>3. Les registres :  </a:t>
            </a:r>
            <a:r>
              <a:rPr lang="fr-FR" sz="2000" dirty="0" smtClean="0">
                <a:effectLst/>
                <a:latin typeface="+mj-lt"/>
              </a:rPr>
              <a:t>sont des mémoires de petite taille (quelques octets), suffisamment rapides pour que l'UAL puisse manipuler leur contenu à chaque cycle de l’horloge. </a:t>
            </a:r>
            <a:r>
              <a:rPr lang="fr-FR" sz="2000" dirty="0" smtClean="0"/>
              <a:t>Ils permettent au microprocesseur de stocker temporairement des données</a:t>
            </a:r>
            <a:endParaRPr lang="fr-FR" sz="2000" dirty="0" smtClean="0">
              <a:effectLst/>
              <a:latin typeface="+mj-lt"/>
            </a:endParaRPr>
          </a:p>
          <a:p>
            <a:pPr marL="561975" indent="-457200">
              <a:buSzPct val="45000"/>
              <a:buNone/>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endParaRPr lang="fr-FR" sz="2000" dirty="0" smtClean="0">
              <a:effectLst/>
              <a:latin typeface="+mj-lt"/>
            </a:endParaRPr>
          </a:p>
          <a:p>
            <a:pPr marL="475488" indent="-457200">
              <a:buFont typeface="+mj-lt"/>
              <a:buAutoNum type="arabicPeriod"/>
            </a:pPr>
            <a:endParaRPr lang="fr-FR" sz="2000" dirty="0">
              <a:effectLst/>
              <a:latin typeface="+mj-lt"/>
            </a:endParaRPr>
          </a:p>
        </p:txBody>
      </p:sp>
      <p:sp>
        <p:nvSpPr>
          <p:cNvPr id="3" name="Titre 2"/>
          <p:cNvSpPr>
            <a:spLocks noGrp="1"/>
          </p:cNvSpPr>
          <p:nvPr>
            <p:ph type="title"/>
          </p:nvPr>
        </p:nvSpPr>
        <p:spPr>
          <a:xfrm>
            <a:off x="0" y="-243408"/>
            <a:ext cx="7543800" cy="914400"/>
          </a:xfrm>
        </p:spPr>
        <p:txBody>
          <a:bodyPr/>
          <a:lstStyle/>
          <a:p>
            <a:r>
              <a:rPr lang="fr-FR" sz="4000" b="1" dirty="0" smtClean="0"/>
              <a:t>Composition d'un processeur</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53</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323528" y="1772816"/>
            <a:ext cx="8568952" cy="4536504"/>
          </a:xfrm>
        </p:spPr>
        <p:txBody>
          <a:bodyPr>
            <a:noAutofit/>
          </a:bodyPr>
          <a:lstStyle/>
          <a:p>
            <a:pPr marL="561975" indent="-457200">
              <a:buSzPct val="45000"/>
              <a:buNone/>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r>
              <a:rPr lang="fr-FR" sz="2800" b="1" dirty="0" smtClean="0">
                <a:solidFill>
                  <a:srgbClr val="00FF00"/>
                </a:solidFill>
                <a:effectLst/>
              </a:rPr>
              <a:t>4. l’horloge</a:t>
            </a:r>
            <a:r>
              <a:rPr lang="fr-FR" sz="2800" dirty="0" smtClean="0">
                <a:effectLst/>
              </a:rPr>
              <a:t> qui synchronise toutes les actions de l’unité centrale.</a:t>
            </a:r>
          </a:p>
          <a:p>
            <a:pPr marL="561975" indent="-457200">
              <a:buSzPct val="45000"/>
              <a:buNone/>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endParaRPr lang="fr-FR" sz="2800" dirty="0" smtClean="0">
              <a:effectLst/>
            </a:endParaRPr>
          </a:p>
          <a:p>
            <a:pPr marL="561975" indent="-457200">
              <a:buSzPct val="45000"/>
              <a:buNone/>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r>
              <a:rPr lang="fr-FR" sz="2800" dirty="0" smtClean="0">
                <a:solidFill>
                  <a:srgbClr val="00FF00"/>
                </a:solidFill>
                <a:effectLst/>
              </a:rPr>
              <a:t>5. l'</a:t>
            </a:r>
            <a:r>
              <a:rPr lang="fr-FR" sz="2800" b="1" dirty="0" smtClean="0">
                <a:solidFill>
                  <a:srgbClr val="00FF00"/>
                </a:solidFill>
                <a:effectLst/>
              </a:rPr>
              <a:t>unité d’entrée-sortie</a:t>
            </a:r>
            <a:r>
              <a:rPr lang="fr-FR" sz="2800" dirty="0" smtClean="0">
                <a:effectLst/>
              </a:rPr>
              <a:t>, qui prend en charge la communication avec la mémoire de l’ordinateur ou la transmission des ordres destinés à piloter ses processeurs spécialisés, permettant au processeur d’accéder aux périphériques de l’ordinateur.</a:t>
            </a:r>
          </a:p>
          <a:p>
            <a:pPr marL="561975" indent="-457200">
              <a:buSzPct val="45000"/>
              <a:buFont typeface="+mj-lt"/>
              <a:buAutoNum type="arabicPeriod"/>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endParaRPr lang="fr-FR" sz="2800" dirty="0" smtClean="0">
              <a:effectLst/>
              <a:latin typeface="+mj-lt"/>
            </a:endParaRPr>
          </a:p>
          <a:p>
            <a:pPr marL="475488" indent="-457200">
              <a:buFont typeface="+mj-lt"/>
              <a:buAutoNum type="arabicPeriod"/>
            </a:pPr>
            <a:endParaRPr lang="fr-FR" sz="2800" dirty="0">
              <a:effectLst/>
              <a:latin typeface="+mj-lt"/>
            </a:endParaRPr>
          </a:p>
        </p:txBody>
      </p:sp>
      <p:sp>
        <p:nvSpPr>
          <p:cNvPr id="3" name="Titre 2"/>
          <p:cNvSpPr>
            <a:spLocks noGrp="1"/>
          </p:cNvSpPr>
          <p:nvPr>
            <p:ph type="title"/>
          </p:nvPr>
        </p:nvSpPr>
        <p:spPr/>
        <p:txBody>
          <a:bodyPr/>
          <a:lstStyle/>
          <a:p>
            <a:r>
              <a:rPr lang="fr-FR" sz="4000" b="1" dirty="0" smtClean="0"/>
              <a:t>Composition d'un processeur</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54</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2060848"/>
            <a:ext cx="8064896" cy="4536504"/>
          </a:xfrm>
        </p:spPr>
        <p:txBody>
          <a:bodyPr>
            <a:noAutofit/>
          </a:bodyPr>
          <a:lstStyle/>
          <a:p>
            <a:pPr>
              <a:buNone/>
            </a:pPr>
            <a:r>
              <a:rPr lang="fr-FR" sz="2800" dirty="0" smtClean="0"/>
              <a:t>Registres communs à la plupart des processeurs  :</a:t>
            </a:r>
          </a:p>
          <a:p>
            <a:pPr marL="274320" lvl="1">
              <a:buFont typeface="Arial" pitchFamily="34" charset="0"/>
              <a:buChar char="•"/>
            </a:pPr>
            <a:r>
              <a:rPr lang="fr-FR" sz="2400" b="1" dirty="0" smtClean="0">
                <a:solidFill>
                  <a:srgbClr val="00FF00"/>
                </a:solidFill>
              </a:rPr>
              <a:t>compteur ordinal </a:t>
            </a:r>
            <a:r>
              <a:rPr lang="fr-FR" sz="2400" dirty="0" smtClean="0"/>
              <a:t>(</a:t>
            </a:r>
            <a:r>
              <a:rPr lang="fr-FR" sz="2400" i="1" dirty="0" smtClean="0"/>
              <a:t>Program</a:t>
            </a:r>
            <a:r>
              <a:rPr lang="fr-FR" sz="2400" dirty="0" smtClean="0"/>
              <a:t> </a:t>
            </a:r>
            <a:r>
              <a:rPr lang="fr-FR" sz="2400" i="1" dirty="0" err="1" smtClean="0"/>
              <a:t>Counter</a:t>
            </a:r>
            <a:r>
              <a:rPr lang="fr-FR" sz="2400" i="1" dirty="0" smtClean="0"/>
              <a:t> ou PC</a:t>
            </a:r>
            <a:r>
              <a:rPr lang="fr-FR" sz="2400" dirty="0" smtClean="0"/>
              <a:t>) : ce registre contient l’adresse mémoire de l’instruction en cours d’exécution;</a:t>
            </a:r>
          </a:p>
          <a:p>
            <a:pPr marL="274320" lvl="1">
              <a:buFont typeface="Arial" pitchFamily="34" charset="0"/>
              <a:buChar char="•"/>
            </a:pPr>
            <a:endParaRPr lang="fr-FR" sz="2400" dirty="0" smtClean="0"/>
          </a:p>
          <a:p>
            <a:pPr marL="274320" lvl="1">
              <a:buFont typeface="Arial" pitchFamily="34" charset="0"/>
              <a:buChar char="•"/>
            </a:pPr>
            <a:r>
              <a:rPr lang="fr-FR" sz="2400" dirty="0" smtClean="0"/>
              <a:t> </a:t>
            </a:r>
            <a:r>
              <a:rPr lang="fr-FR" sz="2400" b="1" dirty="0" smtClean="0">
                <a:solidFill>
                  <a:srgbClr val="00FF00"/>
                </a:solidFill>
              </a:rPr>
              <a:t>accumulateur</a:t>
            </a:r>
            <a:r>
              <a:rPr lang="fr-FR" sz="2400" dirty="0" smtClean="0">
                <a:solidFill>
                  <a:srgbClr val="00FF00"/>
                </a:solidFill>
              </a:rPr>
              <a:t> </a:t>
            </a:r>
            <a:r>
              <a:rPr lang="fr-FR" sz="2400" dirty="0" smtClean="0"/>
              <a:t>: ce registre est utilisé pour stocker les données en cours de traitement par l’UAL ;</a:t>
            </a:r>
          </a:p>
          <a:p>
            <a:pPr marL="274320" lvl="1">
              <a:buNone/>
            </a:pPr>
            <a:endParaRPr lang="fr-FR" sz="2400" dirty="0" smtClean="0"/>
          </a:p>
          <a:p>
            <a:pPr marL="274320" lvl="1">
              <a:buFont typeface="Arial" pitchFamily="34" charset="0"/>
              <a:buChar char="•"/>
            </a:pPr>
            <a:r>
              <a:rPr lang="fr-FR" sz="2400" dirty="0" smtClean="0">
                <a:solidFill>
                  <a:srgbClr val="00FF00"/>
                </a:solidFill>
              </a:rPr>
              <a:t> </a:t>
            </a:r>
            <a:r>
              <a:rPr lang="fr-FR" sz="2400" b="1" dirty="0" smtClean="0">
                <a:solidFill>
                  <a:srgbClr val="00FF00"/>
                </a:solidFill>
              </a:rPr>
              <a:t>registre d’adresses</a:t>
            </a:r>
            <a:r>
              <a:rPr lang="fr-FR" sz="2400" dirty="0" smtClean="0">
                <a:solidFill>
                  <a:srgbClr val="00FF00"/>
                </a:solidFill>
              </a:rPr>
              <a:t> </a:t>
            </a:r>
            <a:r>
              <a:rPr lang="fr-FR" sz="2400" dirty="0" smtClean="0"/>
              <a:t>: il contient toujours l’adresse de la prochaine information à lire par l’UAL, soit la suite de l’instruction en cours, soit la prochaine instruction ;</a:t>
            </a:r>
          </a:p>
          <a:p>
            <a:pPr marL="274320" lvl="1">
              <a:buFont typeface="Arial" pitchFamily="34" charset="0"/>
              <a:buChar char="•"/>
            </a:pPr>
            <a:endParaRPr lang="fr-FR" sz="2400" dirty="0" smtClean="0"/>
          </a:p>
          <a:p>
            <a:pPr marL="274320" lvl="1">
              <a:buFont typeface="Arial" pitchFamily="34" charset="0"/>
              <a:buChar char="•"/>
            </a:pPr>
            <a:r>
              <a:rPr lang="fr-FR" sz="2400" dirty="0" smtClean="0">
                <a:solidFill>
                  <a:srgbClr val="00FF00"/>
                </a:solidFill>
              </a:rPr>
              <a:t> </a:t>
            </a:r>
            <a:r>
              <a:rPr lang="fr-FR" sz="2400" b="1" dirty="0" smtClean="0">
                <a:solidFill>
                  <a:srgbClr val="00FF00"/>
                </a:solidFill>
              </a:rPr>
              <a:t>registre d’instructions</a:t>
            </a:r>
            <a:r>
              <a:rPr lang="fr-FR" sz="2400" dirty="0" smtClean="0">
                <a:solidFill>
                  <a:srgbClr val="00FF00"/>
                </a:solidFill>
              </a:rPr>
              <a:t> </a:t>
            </a:r>
            <a:r>
              <a:rPr lang="fr-FR" sz="2400" dirty="0" smtClean="0"/>
              <a:t>: il contient l’instruction en cours de traitement ;</a:t>
            </a:r>
          </a:p>
          <a:p>
            <a:pPr marL="274320" lvl="1">
              <a:buFont typeface="Arial" pitchFamily="34" charset="0"/>
              <a:buChar char="•"/>
            </a:pPr>
            <a:endParaRPr lang="fr-FR" sz="2400" dirty="0" smtClean="0"/>
          </a:p>
          <a:p>
            <a:endParaRPr lang="fr-FR" sz="2800" dirty="0"/>
          </a:p>
        </p:txBody>
      </p:sp>
      <p:sp>
        <p:nvSpPr>
          <p:cNvPr id="3" name="Titre 2"/>
          <p:cNvSpPr>
            <a:spLocks noGrp="1"/>
          </p:cNvSpPr>
          <p:nvPr>
            <p:ph type="title"/>
          </p:nvPr>
        </p:nvSpPr>
        <p:spPr/>
        <p:txBody>
          <a:bodyPr/>
          <a:lstStyle/>
          <a:p>
            <a:r>
              <a:rPr lang="fr-FR" dirty="0" smtClean="0"/>
              <a:t>Les registres</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55</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251520" y="1700808"/>
            <a:ext cx="8676456" cy="4536504"/>
          </a:xfrm>
        </p:spPr>
        <p:txBody>
          <a:bodyPr>
            <a:noAutofit/>
          </a:bodyPr>
          <a:lstStyle/>
          <a:p>
            <a:endParaRPr lang="fr-FR" sz="2800" dirty="0" smtClean="0"/>
          </a:p>
          <a:p>
            <a:pPr marL="491490">
              <a:buSzPct val="75000"/>
              <a:tabLst>
                <a:tab pos="857250"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 pos="9547225" algn="l"/>
              </a:tabLst>
            </a:pPr>
            <a:r>
              <a:rPr lang="fr-FR" sz="2600" b="1" dirty="0" smtClean="0">
                <a:solidFill>
                  <a:srgbClr val="00FF00"/>
                </a:solidFill>
              </a:rPr>
              <a:t>registre d’état </a:t>
            </a:r>
            <a:r>
              <a:rPr lang="fr-FR" sz="2600" dirty="0" smtClean="0">
                <a:solidFill>
                  <a:srgbClr val="00FF00"/>
                </a:solidFill>
              </a:rPr>
              <a:t>: </a:t>
            </a:r>
            <a:r>
              <a:rPr lang="fr-FR" sz="2600" dirty="0" smtClean="0"/>
              <a:t>il sert à stocker le contexte du processeur, il est constitué de drapeaux (flags) servant à stocker des informations concernant le résultat de la dernière instruction exécutée ;</a:t>
            </a:r>
          </a:p>
          <a:p>
            <a:pPr marL="491490">
              <a:buSzPct val="75000"/>
              <a:tabLst>
                <a:tab pos="857250"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 pos="9547225" algn="l"/>
              </a:tabLst>
            </a:pPr>
            <a:endParaRPr lang="fr-FR" sz="2600" dirty="0" smtClean="0"/>
          </a:p>
          <a:p>
            <a:pPr marL="491490">
              <a:buSzPct val="75000"/>
              <a:tabLst>
                <a:tab pos="857250"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 pos="9547225" algn="l"/>
              </a:tabLst>
            </a:pPr>
            <a:r>
              <a:rPr lang="fr-FR" sz="2600" dirty="0" smtClean="0"/>
              <a:t> </a:t>
            </a:r>
            <a:r>
              <a:rPr lang="fr-FR" sz="2600" b="1" dirty="0" smtClean="0">
                <a:solidFill>
                  <a:srgbClr val="00FF00"/>
                </a:solidFill>
              </a:rPr>
              <a:t>pointeurs de pile</a:t>
            </a:r>
            <a:r>
              <a:rPr lang="fr-FR" sz="2600" dirty="0" smtClean="0">
                <a:solidFill>
                  <a:srgbClr val="00FF00"/>
                </a:solidFill>
              </a:rPr>
              <a:t> </a:t>
            </a:r>
            <a:r>
              <a:rPr lang="fr-FR" sz="2600" dirty="0" smtClean="0"/>
              <a:t>: ce type de registre, dont le nombre varie en fonction du type de processeur, contient l’adresse du sommet de la pile (ou des piles) ;</a:t>
            </a:r>
          </a:p>
          <a:p>
            <a:pPr marL="491490">
              <a:buSzPct val="75000"/>
              <a:tabLst>
                <a:tab pos="857250"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 pos="9547225" algn="l"/>
              </a:tabLst>
            </a:pPr>
            <a:endParaRPr lang="fr-FR" sz="2600" dirty="0" smtClean="0"/>
          </a:p>
          <a:p>
            <a:pPr marL="491490">
              <a:buSzPct val="75000"/>
              <a:tabLst>
                <a:tab pos="857250"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 pos="9547225" algn="l"/>
              </a:tabLst>
            </a:pPr>
            <a:r>
              <a:rPr lang="fr-FR" sz="2600" dirty="0" smtClean="0"/>
              <a:t> </a:t>
            </a:r>
            <a:r>
              <a:rPr lang="fr-FR" sz="2600" b="1" dirty="0" smtClean="0">
                <a:solidFill>
                  <a:srgbClr val="00FF00"/>
                </a:solidFill>
              </a:rPr>
              <a:t>registres généraux</a:t>
            </a:r>
            <a:r>
              <a:rPr lang="fr-FR" sz="2600" dirty="0" smtClean="0">
                <a:solidFill>
                  <a:srgbClr val="00FF00"/>
                </a:solidFill>
              </a:rPr>
              <a:t> : </a:t>
            </a:r>
            <a:r>
              <a:rPr lang="fr-FR" sz="2600" dirty="0" smtClean="0"/>
              <a:t>ces registres sont disponibles pour les calculs ;</a:t>
            </a:r>
          </a:p>
          <a:p>
            <a:pPr marL="274320" lvl="1">
              <a:buFont typeface="Arial" pitchFamily="34" charset="0"/>
              <a:buChar char="•"/>
            </a:pPr>
            <a:endParaRPr lang="fr-FR" sz="2400" dirty="0" smtClean="0"/>
          </a:p>
          <a:p>
            <a:endParaRPr lang="fr-FR" sz="2800" dirty="0"/>
          </a:p>
        </p:txBody>
      </p:sp>
      <p:sp>
        <p:nvSpPr>
          <p:cNvPr id="3" name="Titre 2"/>
          <p:cNvSpPr>
            <a:spLocks noGrp="1"/>
          </p:cNvSpPr>
          <p:nvPr>
            <p:ph type="title"/>
          </p:nvPr>
        </p:nvSpPr>
        <p:spPr/>
        <p:txBody>
          <a:bodyPr/>
          <a:lstStyle/>
          <a:p>
            <a:r>
              <a:rPr lang="fr-FR" dirty="0" smtClean="0"/>
              <a:t>Les registres</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56</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251520" y="1844824"/>
            <a:ext cx="8568952" cy="4536504"/>
          </a:xfrm>
        </p:spPr>
        <p:txBody>
          <a:bodyPr>
            <a:noAutofit/>
          </a:bodyPr>
          <a:lstStyle/>
          <a:p>
            <a:pPr marL="425450" indent="-320675">
              <a:buSzPct val="45000"/>
              <a:buNone/>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r>
              <a:rPr lang="fr-FR" sz="2800" dirty="0" smtClean="0"/>
              <a:t>Les processeurs actuels intègrent également des éléments plus complexes :</a:t>
            </a:r>
          </a:p>
          <a:p>
            <a:pPr marL="425450" indent="-320675">
              <a:buSzPct val="45000"/>
              <a:buNone/>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endParaRPr lang="fr-FR" sz="2800" dirty="0" smtClean="0"/>
          </a:p>
          <a:p>
            <a:pPr marL="491490">
              <a:buSzPct val="75000"/>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r>
              <a:rPr lang="fr-FR" sz="2800" b="1" dirty="0" smtClean="0">
                <a:solidFill>
                  <a:srgbClr val="00FF00"/>
                </a:solidFill>
              </a:rPr>
              <a:t>plusieurs UAL</a:t>
            </a:r>
            <a:r>
              <a:rPr lang="fr-FR" sz="2800" dirty="0" smtClean="0"/>
              <a:t>, ce qui permet de traiter plusieurs instructions en même temps. L'architecture </a:t>
            </a:r>
            <a:r>
              <a:rPr lang="fr-FR" sz="2800" b="1" dirty="0" err="1" smtClean="0"/>
              <a:t>superscalaire</a:t>
            </a:r>
            <a:r>
              <a:rPr lang="fr-FR" sz="2800" dirty="0" smtClean="0"/>
              <a:t>, en particulier, permet de disposer des UAL en parallèle, chaque UAL pouvant exécuter une instruction indépendamment de l'autre ;</a:t>
            </a:r>
          </a:p>
          <a:p>
            <a:pPr marL="491490">
              <a:buSzPct val="75000"/>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endParaRPr lang="fr-FR" sz="2800" dirty="0" smtClean="0"/>
          </a:p>
          <a:p>
            <a:pPr marL="491490">
              <a:buSzPct val="75000"/>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r>
              <a:rPr lang="fr-FR" sz="2800" b="1" dirty="0" smtClean="0">
                <a:solidFill>
                  <a:srgbClr val="00FF00"/>
                </a:solidFill>
                <a:effectLst/>
              </a:rPr>
              <a:t>l'architecture </a:t>
            </a:r>
            <a:r>
              <a:rPr lang="fr-FR" sz="2800" b="1" dirty="0" err="1" smtClean="0">
                <a:solidFill>
                  <a:srgbClr val="00FF00"/>
                </a:solidFill>
                <a:effectLst/>
              </a:rPr>
              <a:t>superpipeline</a:t>
            </a:r>
            <a:r>
              <a:rPr lang="fr-FR" sz="2800" b="1" dirty="0" smtClean="0">
                <a:solidFill>
                  <a:srgbClr val="00FF00"/>
                </a:solidFill>
                <a:effectLst/>
              </a:rPr>
              <a:t> </a:t>
            </a:r>
            <a:r>
              <a:rPr lang="fr-FR" sz="2800" dirty="0" smtClean="0"/>
              <a:t>permet de découper temporellement les traitements à effectuer. C’est une technique qui vient des gros systèmes ;</a:t>
            </a:r>
          </a:p>
          <a:p>
            <a:pPr marL="561975" indent="-457200">
              <a:buSzPct val="45000"/>
              <a:buNone/>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endParaRPr lang="fr-FR" sz="3200" dirty="0" smtClean="0">
              <a:effectLst/>
              <a:latin typeface="+mj-lt"/>
            </a:endParaRPr>
          </a:p>
          <a:p>
            <a:pPr marL="475488" indent="-457200">
              <a:buFont typeface="+mj-lt"/>
              <a:buAutoNum type="arabicPeriod"/>
            </a:pPr>
            <a:endParaRPr lang="fr-FR" sz="3200" dirty="0">
              <a:effectLst/>
              <a:latin typeface="+mj-lt"/>
            </a:endParaRPr>
          </a:p>
        </p:txBody>
      </p:sp>
      <p:sp>
        <p:nvSpPr>
          <p:cNvPr id="3" name="Titre 2"/>
          <p:cNvSpPr>
            <a:spLocks noGrp="1"/>
          </p:cNvSpPr>
          <p:nvPr>
            <p:ph type="title"/>
          </p:nvPr>
        </p:nvSpPr>
        <p:spPr>
          <a:xfrm>
            <a:off x="0" y="-243408"/>
            <a:ext cx="7543800" cy="914400"/>
          </a:xfrm>
        </p:spPr>
        <p:txBody>
          <a:bodyPr/>
          <a:lstStyle/>
          <a:p>
            <a:r>
              <a:rPr lang="fr-FR" sz="4000" b="1" dirty="0" smtClean="0"/>
              <a:t>Composition d'un processeur</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57</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0" y="1412776"/>
            <a:ext cx="9144000" cy="4536504"/>
          </a:xfrm>
        </p:spPr>
        <p:txBody>
          <a:bodyPr>
            <a:noAutofit/>
          </a:bodyPr>
          <a:lstStyle/>
          <a:p>
            <a:pPr marL="425450" indent="-320675">
              <a:buSzPct val="45000"/>
              <a:buNone/>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endParaRPr lang="fr-FR" sz="2800" dirty="0" smtClean="0"/>
          </a:p>
          <a:p>
            <a:pPr marL="491490">
              <a:buSzPct val="75000"/>
              <a:tabLst>
                <a:tab pos="857250"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 pos="9547225" algn="l"/>
              </a:tabLst>
            </a:pPr>
            <a:r>
              <a:rPr lang="fr-FR" sz="3000" b="1" dirty="0" smtClean="0">
                <a:solidFill>
                  <a:srgbClr val="00FF00"/>
                </a:solidFill>
              </a:rPr>
              <a:t>une unité de prédiction de saut</a:t>
            </a:r>
            <a:r>
              <a:rPr lang="fr-FR" sz="3000" dirty="0" smtClean="0"/>
              <a:t>, qui permet au processeur d’anticiper un saut dans le déroulement d’un programme, permettant d’éviter d’attendre la valeur définitive d’adresse du saut. permet de mieux remplir le pipeline ;</a:t>
            </a:r>
          </a:p>
          <a:p>
            <a:pPr marL="491490">
              <a:buSzPct val="75000"/>
              <a:buNone/>
              <a:tabLst>
                <a:tab pos="857250"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 pos="9547225" algn="l"/>
              </a:tabLst>
            </a:pPr>
            <a:endParaRPr lang="fr-FR" sz="3000" dirty="0" smtClean="0"/>
          </a:p>
          <a:p>
            <a:pPr marL="491490">
              <a:buSzPct val="75000"/>
              <a:tabLst>
                <a:tab pos="857250" algn="l"/>
                <a:tab pos="1011238" algn="l"/>
                <a:tab pos="1460500" algn="l"/>
                <a:tab pos="1909763" algn="l"/>
                <a:tab pos="2359025" algn="l"/>
                <a:tab pos="2808288" algn="l"/>
                <a:tab pos="3257550" algn="l"/>
                <a:tab pos="3706813" algn="l"/>
                <a:tab pos="4156075" algn="l"/>
                <a:tab pos="4605338" algn="l"/>
                <a:tab pos="5054600" algn="l"/>
                <a:tab pos="5503863" algn="l"/>
                <a:tab pos="5953125" algn="l"/>
                <a:tab pos="6402388" algn="l"/>
                <a:tab pos="6851650" algn="l"/>
                <a:tab pos="7300913" algn="l"/>
                <a:tab pos="7750175" algn="l"/>
                <a:tab pos="8199438" algn="l"/>
                <a:tab pos="8648700" algn="l"/>
                <a:tab pos="9097963" algn="l"/>
                <a:tab pos="9547225" algn="l"/>
              </a:tabLst>
            </a:pPr>
            <a:r>
              <a:rPr lang="fr-FR" sz="3000" b="1" dirty="0" smtClean="0">
                <a:solidFill>
                  <a:srgbClr val="00FF00"/>
                </a:solidFill>
              </a:rPr>
              <a:t> une unité de calcul en virgule flottante </a:t>
            </a:r>
            <a:r>
              <a:rPr lang="fr-FR" sz="3000" dirty="0" smtClean="0"/>
              <a:t>(en anglais </a:t>
            </a:r>
            <a:r>
              <a:rPr lang="fr-FR" sz="3000" dirty="0" err="1" smtClean="0"/>
              <a:t>Floating</a:t>
            </a:r>
            <a:r>
              <a:rPr lang="fr-FR" sz="3000" dirty="0" smtClean="0"/>
              <a:t> Point Unit - </a:t>
            </a:r>
            <a:r>
              <a:rPr lang="fr-FR" sz="3000" b="1" dirty="0" smtClean="0"/>
              <a:t>FPU</a:t>
            </a:r>
            <a:r>
              <a:rPr lang="fr-FR" sz="3000" dirty="0" smtClean="0"/>
              <a:t>), qui permet d’accélérer les calculs sur des nombres réels codés en virgule flottante ;</a:t>
            </a:r>
            <a:endParaRPr lang="fr-FR" sz="4600" dirty="0" smtClean="0">
              <a:effectLst/>
              <a:latin typeface="+mj-lt"/>
            </a:endParaRPr>
          </a:p>
          <a:p>
            <a:pPr marL="475488" indent="-457200">
              <a:buFont typeface="+mj-lt"/>
              <a:buAutoNum type="arabicPeriod"/>
            </a:pPr>
            <a:endParaRPr lang="fr-FR" sz="3200" dirty="0">
              <a:effectLst/>
              <a:latin typeface="+mj-lt"/>
            </a:endParaRPr>
          </a:p>
        </p:txBody>
      </p:sp>
      <p:sp>
        <p:nvSpPr>
          <p:cNvPr id="3" name="Titre 2"/>
          <p:cNvSpPr>
            <a:spLocks noGrp="1"/>
          </p:cNvSpPr>
          <p:nvPr>
            <p:ph type="title"/>
          </p:nvPr>
        </p:nvSpPr>
        <p:spPr>
          <a:xfrm>
            <a:off x="0" y="-243408"/>
            <a:ext cx="7543800" cy="914400"/>
          </a:xfrm>
        </p:spPr>
        <p:txBody>
          <a:bodyPr/>
          <a:lstStyle/>
          <a:p>
            <a:r>
              <a:rPr lang="fr-FR" sz="4000" b="1" dirty="0" smtClean="0"/>
              <a:t>Composition d'un processeur</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58</a:t>
            </a:fld>
            <a:endParaRPr lang="fr-BE"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0" y="1412776"/>
            <a:ext cx="9144000" cy="4536504"/>
          </a:xfrm>
        </p:spPr>
        <p:txBody>
          <a:bodyPr>
            <a:noAutofit/>
          </a:bodyPr>
          <a:lstStyle/>
          <a:p>
            <a:pPr marL="425450" indent="-320675">
              <a:buSzPct val="45000"/>
              <a:buNone/>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endParaRPr lang="fr-FR" sz="2400" dirty="0" smtClean="0"/>
          </a:p>
          <a:p>
            <a:pPr marL="425450" indent="-320675">
              <a:buSzPct val="45000"/>
              <a:buFont typeface="Wingdings" charset="2"/>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r>
              <a:rPr lang="fr-FR" sz="2800" dirty="0" smtClean="0">
                <a:solidFill>
                  <a:srgbClr val="00FF00"/>
                </a:solidFill>
              </a:rPr>
              <a:t>la </a:t>
            </a:r>
            <a:r>
              <a:rPr lang="fr-FR" sz="2800" b="1" dirty="0" smtClean="0">
                <a:solidFill>
                  <a:srgbClr val="00FF00"/>
                </a:solidFill>
              </a:rPr>
              <a:t>mémoire cache</a:t>
            </a:r>
            <a:r>
              <a:rPr lang="fr-FR" sz="2800" dirty="0" smtClean="0">
                <a:solidFill>
                  <a:srgbClr val="00FF00"/>
                </a:solidFill>
              </a:rPr>
              <a:t>, </a:t>
            </a:r>
            <a:r>
              <a:rPr lang="fr-FR" sz="2800" dirty="0" smtClean="0"/>
              <a:t>permet d’accélérer les traitements, en diminuant les temps d'accès à la mémoire. Ces mémoires tampons sont en effet beaucoup plus rapides que la RAM et ralentissent moins le CPU. </a:t>
            </a:r>
          </a:p>
          <a:p>
            <a:pPr marL="425450" indent="-320675">
              <a:buSzPct val="45000"/>
              <a:buFont typeface="Wingdings" charset="2"/>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endParaRPr lang="fr-FR" sz="2800" dirty="0" smtClean="0"/>
          </a:p>
          <a:p>
            <a:pPr marL="425450" indent="-320675">
              <a:buSzPct val="45000"/>
              <a:buFont typeface="Wingdings" charset="2"/>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pPr>
            <a:r>
              <a:rPr lang="fr-FR" sz="2800" dirty="0" smtClean="0"/>
              <a:t>Plusieurs niveaux de caches peuvent coexister : L1, L2 ou L3. </a:t>
            </a:r>
          </a:p>
          <a:p>
            <a:pPr marL="475488" indent="-457200">
              <a:buFont typeface="+mj-lt"/>
              <a:buAutoNum type="arabicPeriod"/>
            </a:pPr>
            <a:endParaRPr lang="fr-FR" sz="2800" dirty="0">
              <a:effectLst/>
              <a:latin typeface="+mj-lt"/>
            </a:endParaRPr>
          </a:p>
        </p:txBody>
      </p:sp>
      <p:sp>
        <p:nvSpPr>
          <p:cNvPr id="3" name="Titre 2"/>
          <p:cNvSpPr>
            <a:spLocks noGrp="1"/>
          </p:cNvSpPr>
          <p:nvPr>
            <p:ph type="title"/>
          </p:nvPr>
        </p:nvSpPr>
        <p:spPr>
          <a:xfrm>
            <a:off x="0" y="-243408"/>
            <a:ext cx="7543800" cy="914400"/>
          </a:xfrm>
        </p:spPr>
        <p:txBody>
          <a:bodyPr/>
          <a:lstStyle/>
          <a:p>
            <a:r>
              <a:rPr lang="fr-FR" sz="4000" b="1" dirty="0" smtClean="0"/>
              <a:t>Composition d'un processeur</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59</a:t>
            </a:fld>
            <a:endParaRPr lang="fr-BE"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352928" cy="4536504"/>
          </a:xfrm>
        </p:spPr>
        <p:txBody>
          <a:bodyPr>
            <a:noAutofit/>
          </a:bodyPr>
          <a:lstStyle/>
          <a:p>
            <a:pPr>
              <a:buNone/>
            </a:pPr>
            <a:r>
              <a:rPr lang="fr-FR" sz="2800" dirty="0" smtClean="0"/>
              <a:t>Un processeur possède trois types de bus :</a:t>
            </a:r>
          </a:p>
          <a:p>
            <a:r>
              <a:rPr lang="fr-FR" sz="2800" b="1" dirty="0" smtClean="0">
                <a:solidFill>
                  <a:srgbClr val="00FF00"/>
                </a:solidFill>
              </a:rPr>
              <a:t>un bus de données, </a:t>
            </a:r>
            <a:r>
              <a:rPr lang="fr-FR" sz="2800" dirty="0" smtClean="0"/>
              <a:t>définit la taille des données pour les entrées/sorties, dont les accès à la mémoire (indépendamment de la taille des registres internes) ;</a:t>
            </a:r>
          </a:p>
          <a:p>
            <a:r>
              <a:rPr lang="fr-FR" sz="2800" b="1" dirty="0" smtClean="0">
                <a:solidFill>
                  <a:srgbClr val="00FF00"/>
                </a:solidFill>
              </a:rPr>
              <a:t>un bus d'adresse permet</a:t>
            </a:r>
            <a:r>
              <a:rPr lang="fr-FR" sz="2800" dirty="0" smtClean="0"/>
              <a:t>, lors d'une lecture ou une écriture, d'envoyer l'adresse où elle s'effectue, et donc définit le nombre de cases mémoire accessibles ;</a:t>
            </a:r>
          </a:p>
          <a:p>
            <a:r>
              <a:rPr lang="fr-FR" sz="2800" b="1" dirty="0" smtClean="0">
                <a:solidFill>
                  <a:srgbClr val="00FF00"/>
                </a:solidFill>
              </a:rPr>
              <a:t>un bus de contrôle </a:t>
            </a:r>
            <a:r>
              <a:rPr lang="fr-FR" sz="2800" dirty="0" smtClean="0"/>
              <a:t>permet la gestion du matériel, via les interruptions.</a:t>
            </a:r>
            <a:endParaRPr lang="fr-FR" sz="2800" dirty="0"/>
          </a:p>
        </p:txBody>
      </p:sp>
      <p:sp>
        <p:nvSpPr>
          <p:cNvPr id="3" name="Titre 2"/>
          <p:cNvSpPr>
            <a:spLocks noGrp="1"/>
          </p:cNvSpPr>
          <p:nvPr>
            <p:ph type="title"/>
          </p:nvPr>
        </p:nvSpPr>
        <p:spPr/>
        <p:txBody>
          <a:bodyPr/>
          <a:lstStyle/>
          <a:p>
            <a:r>
              <a:rPr lang="fr-FR" dirty="0" smtClean="0"/>
              <a:t>Les bus de </a:t>
            </a:r>
            <a:r>
              <a:rPr lang="fr-FR" dirty="0" err="1" smtClean="0"/>
              <a:t>procésseur</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60</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endParaRPr lang="fr-F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61</a:t>
            </a:fld>
            <a:endParaRPr lang="fr-BE" dirty="0"/>
          </a:p>
        </p:txBody>
      </p:sp>
      <p:sp>
        <p:nvSpPr>
          <p:cNvPr id="5" name="Rectangle 4"/>
          <p:cNvSpPr/>
          <p:nvPr/>
        </p:nvSpPr>
        <p:spPr>
          <a:xfrm>
            <a:off x="214282" y="285728"/>
            <a:ext cx="8715436" cy="628654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pic>
        <p:nvPicPr>
          <p:cNvPr id="6" name="Picture 2" descr="architecture"/>
          <p:cNvPicPr>
            <a:picLocks noChangeAspect="1" noChangeArrowheads="1"/>
          </p:cNvPicPr>
          <p:nvPr/>
        </p:nvPicPr>
        <p:blipFill>
          <a:blip r:embed="rId2" cstate="print"/>
          <a:srcRect/>
          <a:stretch>
            <a:fillRect/>
          </a:stretch>
        </p:blipFill>
        <p:spPr bwMode="auto">
          <a:xfrm>
            <a:off x="714348" y="571480"/>
            <a:ext cx="8062947" cy="5572164"/>
          </a:xfrm>
          <a:prstGeom prst="rect">
            <a:avLst/>
          </a:prstGeo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endParaRPr lang="fr-FR" dirty="0"/>
          </a:p>
        </p:txBody>
      </p:sp>
      <p:sp>
        <p:nvSpPr>
          <p:cNvPr id="3" name="Titre 2"/>
          <p:cNvSpPr>
            <a:spLocks noGrp="1"/>
          </p:cNvSpPr>
          <p:nvPr>
            <p:ph type="title"/>
          </p:nvPr>
        </p:nvSpPr>
        <p:spPr/>
        <p:txBody>
          <a:bodyPr/>
          <a:lstStyle/>
          <a:p>
            <a:r>
              <a:rPr lang="fr-FR" dirty="0" smtClean="0"/>
              <a:t>Vue d’ensemble</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62</a:t>
            </a:fld>
            <a:endParaRPr lang="fr-BE" dirty="0"/>
          </a:p>
        </p:txBody>
      </p:sp>
      <p:pic>
        <p:nvPicPr>
          <p:cNvPr id="1026" name="Picture 2" descr="coeur-ordi.gif"/>
          <p:cNvPicPr>
            <a:picLocks noChangeAspect="1" noChangeArrowheads="1"/>
          </p:cNvPicPr>
          <p:nvPr/>
        </p:nvPicPr>
        <p:blipFill>
          <a:blip r:embed="rId2" cstate="print"/>
          <a:srcRect/>
          <a:stretch>
            <a:fillRect/>
          </a:stretch>
        </p:blipFill>
        <p:spPr bwMode="auto">
          <a:xfrm>
            <a:off x="611560" y="911013"/>
            <a:ext cx="7992888" cy="5946987"/>
          </a:xfrm>
          <a:prstGeom prst="rect">
            <a:avLst/>
          </a:prstGeom>
          <a:noFill/>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67544" y="1196752"/>
            <a:ext cx="8064896" cy="5328592"/>
          </a:xfrm>
        </p:spPr>
        <p:txBody>
          <a:bodyPr>
            <a:noAutofit/>
          </a:bodyPr>
          <a:lstStyle/>
          <a:p>
            <a:r>
              <a:rPr lang="fr-FR" sz="2800" dirty="0" smtClean="0">
                <a:effectLst/>
              </a:rPr>
              <a:t>est une mémoire rapide permettant de réduire les délais d'attente des informations stockées en mémoire vive. </a:t>
            </a:r>
          </a:p>
          <a:p>
            <a:r>
              <a:rPr lang="fr-FR" sz="2800" dirty="0" smtClean="0">
                <a:effectLst/>
              </a:rPr>
              <a:t>la mémoire centrale de l'ordinateur possède une vitesse bien moins importante que le processeur.</a:t>
            </a:r>
          </a:p>
          <a:p>
            <a:r>
              <a:rPr lang="fr-FR" sz="2800" dirty="0" smtClean="0">
                <a:effectLst/>
              </a:rPr>
              <a:t> Il existe néanmoins des mémoires beaucoup plus rapides, mais dont le coût est très élevé. </a:t>
            </a:r>
          </a:p>
          <a:p>
            <a:r>
              <a:rPr lang="fr-FR" sz="2800" dirty="0" smtClean="0">
                <a:effectLst/>
              </a:rPr>
              <a:t>La solution consiste donc à inclure ce type de mémoire rapide à proximité du processeur et d'y stocker temporairement les principales données devant être traitées par le processeur</a:t>
            </a:r>
            <a:r>
              <a:rPr lang="fr-FR" sz="2800" dirty="0" smtClean="0"/>
              <a:t>.</a:t>
            </a:r>
            <a:endParaRPr lang="fr-FR" sz="2800" dirty="0"/>
          </a:p>
        </p:txBody>
      </p:sp>
      <p:sp>
        <p:nvSpPr>
          <p:cNvPr id="3" name="Titre 2"/>
          <p:cNvSpPr>
            <a:spLocks noGrp="1"/>
          </p:cNvSpPr>
          <p:nvPr>
            <p:ph type="title"/>
          </p:nvPr>
        </p:nvSpPr>
        <p:spPr>
          <a:xfrm>
            <a:off x="15766" y="206528"/>
            <a:ext cx="8676456" cy="914400"/>
          </a:xfrm>
        </p:spPr>
        <p:txBody>
          <a:bodyPr/>
          <a:lstStyle/>
          <a:p>
            <a:r>
              <a:rPr lang="fr-FR" sz="3200" b="1" dirty="0" smtClean="0">
                <a:effectLst/>
              </a:rPr>
              <a:t>La Mémoire cache </a:t>
            </a:r>
            <a:br>
              <a:rPr lang="fr-FR" sz="3200" b="1" dirty="0" smtClean="0">
                <a:effectLst/>
              </a:rPr>
            </a:br>
            <a:r>
              <a:rPr lang="fr-FR" sz="3200" b="1" dirty="0" smtClean="0">
                <a:effectLst/>
              </a:rPr>
              <a:t>(</a:t>
            </a:r>
            <a:r>
              <a:rPr lang="fr-FR" sz="3200" b="1" i="1" dirty="0" smtClean="0">
                <a:effectLst/>
              </a:rPr>
              <a:t>antémémoire</a:t>
            </a:r>
            <a:r>
              <a:rPr lang="fr-FR" sz="3200" b="1" dirty="0" smtClean="0">
                <a:effectLst/>
              </a:rPr>
              <a:t> ou </a:t>
            </a:r>
            <a:r>
              <a:rPr lang="fr-FR" sz="3200" b="1" i="1" dirty="0" smtClean="0">
                <a:effectLst/>
              </a:rPr>
              <a:t>mémoire tampon)</a:t>
            </a:r>
            <a:endParaRPr lang="fr-FR" sz="3200" b="1"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63</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a:bodyPr>
          <a:lstStyle/>
          <a:p>
            <a:pPr>
              <a:buNone/>
            </a:pPr>
            <a:r>
              <a:rPr lang="fr-FR" sz="2400" dirty="0" smtClean="0"/>
              <a:t>Les ordinateurs récents possèdent plusieurs niveaux de mémoire cache :</a:t>
            </a:r>
          </a:p>
          <a:p>
            <a:pPr>
              <a:buNone/>
            </a:pPr>
            <a:endParaRPr lang="fr-FR" sz="2400" dirty="0" smtClean="0"/>
          </a:p>
          <a:p>
            <a:pPr>
              <a:buNone/>
            </a:pPr>
            <a:endParaRPr lang="fr-FR" sz="2400" dirty="0" smtClean="0"/>
          </a:p>
          <a:p>
            <a:pPr>
              <a:buNone/>
            </a:pPr>
            <a:endParaRPr lang="fr-FR" sz="2400" dirty="0" smtClean="0"/>
          </a:p>
          <a:p>
            <a:pPr>
              <a:buNone/>
            </a:pPr>
            <a:endParaRPr lang="fr-FR" sz="2400" dirty="0" smtClean="0"/>
          </a:p>
          <a:p>
            <a:pPr>
              <a:buNone/>
            </a:pPr>
            <a:endParaRPr lang="fr-FR" sz="2400" dirty="0" smtClean="0"/>
          </a:p>
          <a:p>
            <a:pPr>
              <a:buNone/>
            </a:pPr>
            <a:endParaRPr lang="fr-FR" sz="2400" dirty="0" smtClean="0"/>
          </a:p>
          <a:p>
            <a:pPr>
              <a:buNone/>
            </a:pPr>
            <a:endParaRPr lang="fr-FR" sz="2400" dirty="0" smtClean="0"/>
          </a:p>
          <a:p>
            <a:pPr>
              <a:buNone/>
            </a:pPr>
            <a:endParaRPr lang="fr-FR" sz="2400" dirty="0" smtClean="0"/>
          </a:p>
        </p:txBody>
      </p:sp>
      <p:sp>
        <p:nvSpPr>
          <p:cNvPr id="3" name="Titre 2"/>
          <p:cNvSpPr>
            <a:spLocks noGrp="1"/>
          </p:cNvSpPr>
          <p:nvPr>
            <p:ph type="title"/>
          </p:nvPr>
        </p:nvSpPr>
        <p:spPr/>
        <p:txBody>
          <a:bodyPr/>
          <a:lstStyle/>
          <a:p>
            <a:r>
              <a:rPr lang="fr-FR" sz="4000" dirty="0" smtClean="0"/>
              <a:t>Trois niveaux de mémoire cache</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64</a:t>
            </a:fld>
            <a:endParaRPr lang="fr-BE" dirty="0"/>
          </a:p>
        </p:txBody>
      </p:sp>
      <p:pic>
        <p:nvPicPr>
          <p:cNvPr id="92164" name="Picture 4" descr="http://upload.wikimedia.org/wikipedia/commons/b/b5/Mem_hierarchy.jpg"/>
          <p:cNvPicPr>
            <a:picLocks noChangeAspect="1" noChangeArrowheads="1"/>
          </p:cNvPicPr>
          <p:nvPr/>
        </p:nvPicPr>
        <p:blipFill>
          <a:blip r:embed="rId2" cstate="print"/>
          <a:srcRect/>
          <a:stretch>
            <a:fillRect/>
          </a:stretch>
        </p:blipFill>
        <p:spPr bwMode="auto">
          <a:xfrm>
            <a:off x="233019" y="2276872"/>
            <a:ext cx="8910981" cy="2376264"/>
          </a:xfrm>
          <a:prstGeom prst="rect">
            <a:avLst/>
          </a:prstGeom>
          <a:noFill/>
        </p:spPr>
      </p:pic>
      <p:sp>
        <p:nvSpPr>
          <p:cNvPr id="8" name="Rectangle 7"/>
          <p:cNvSpPr/>
          <p:nvPr/>
        </p:nvSpPr>
        <p:spPr>
          <a:xfrm>
            <a:off x="287016" y="4941168"/>
            <a:ext cx="8856984" cy="1200329"/>
          </a:xfrm>
          <a:prstGeom prst="rect">
            <a:avLst/>
          </a:prstGeom>
        </p:spPr>
        <p:txBody>
          <a:bodyPr wrap="square">
            <a:spAutoFit/>
          </a:bodyPr>
          <a:lstStyle/>
          <a:p>
            <a:r>
              <a:rPr lang="fr-FR" sz="2400" dirty="0" smtClean="0"/>
              <a:t>Tous ces niveaux de cache permettent de réduire les temps de latence des différentes mémoires lors du traitement et du transfert des informations. </a:t>
            </a:r>
            <a:endParaRPr lang="fr-FR"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65</a:t>
            </a:fld>
            <a:endParaRPr lang="fr-BE" dirty="0"/>
          </a:p>
        </p:txBody>
      </p:sp>
      <p:pic>
        <p:nvPicPr>
          <p:cNvPr id="94210" name="Picture 2" descr="https://encrypted-tbn2.gstatic.com/images?q=tbn:ANd9GcQnZEnjSQUQEKEYKxkxy95TP3HFQ3icbgilapF2fZOJg2jsSAcj"/>
          <p:cNvPicPr>
            <a:picLocks noChangeAspect="1" noChangeArrowheads="1"/>
          </p:cNvPicPr>
          <p:nvPr/>
        </p:nvPicPr>
        <p:blipFill>
          <a:blip r:embed="rId2" cstate="print"/>
          <a:srcRect/>
          <a:stretch>
            <a:fillRect/>
          </a:stretch>
        </p:blipFill>
        <p:spPr bwMode="auto">
          <a:xfrm>
            <a:off x="4650830" y="548680"/>
            <a:ext cx="4224469" cy="2376264"/>
          </a:xfrm>
          <a:prstGeom prst="rect">
            <a:avLst/>
          </a:prstGeom>
          <a:noFill/>
        </p:spPr>
      </p:pic>
      <p:pic>
        <p:nvPicPr>
          <p:cNvPr id="94212" name="Picture 4" descr="http://media.bestofmicro.com/,P-9-160317-3.png"/>
          <p:cNvPicPr>
            <a:picLocks noChangeAspect="1" noChangeArrowheads="1"/>
          </p:cNvPicPr>
          <p:nvPr/>
        </p:nvPicPr>
        <p:blipFill>
          <a:blip r:embed="rId3" cstate="print"/>
          <a:srcRect/>
          <a:stretch>
            <a:fillRect/>
          </a:stretch>
        </p:blipFill>
        <p:spPr bwMode="auto">
          <a:xfrm>
            <a:off x="1491422" y="3093670"/>
            <a:ext cx="6336704" cy="3395241"/>
          </a:xfrm>
          <a:prstGeom prst="rect">
            <a:avLst/>
          </a:prstGeom>
          <a:noFill/>
        </p:spPr>
      </p:pic>
      <p:pic>
        <p:nvPicPr>
          <p:cNvPr id="94214" name="Picture 6" descr="http://www.octeam.fr/images/stories/DOSSIERTUTO/test_nehalem/uncore.jpg"/>
          <p:cNvPicPr>
            <a:picLocks noChangeAspect="1" noChangeArrowheads="1"/>
          </p:cNvPicPr>
          <p:nvPr/>
        </p:nvPicPr>
        <p:blipFill>
          <a:blip r:embed="rId4" cstate="print"/>
          <a:srcRect/>
          <a:stretch>
            <a:fillRect/>
          </a:stretch>
        </p:blipFill>
        <p:spPr bwMode="auto">
          <a:xfrm>
            <a:off x="242576" y="539736"/>
            <a:ext cx="4294249" cy="2376264"/>
          </a:xfrm>
          <a:prstGeom prst="rect">
            <a:avLst/>
          </a:prstGeom>
          <a:noFill/>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endParaRPr lang="fr-FR"/>
          </a:p>
        </p:txBody>
      </p:sp>
      <p:sp>
        <p:nvSpPr>
          <p:cNvPr id="3" name="Titre 2"/>
          <p:cNvSpPr>
            <a:spLocks noGrp="1"/>
          </p:cNvSpPr>
          <p:nvPr>
            <p:ph type="title"/>
          </p:nvPr>
        </p:nvSpPr>
        <p:spPr/>
        <p:txBody>
          <a:bodyPr/>
          <a:lstStyle/>
          <a:p>
            <a:r>
              <a:rPr lang="fr-FR" b="1" dirty="0" smtClean="0">
                <a:effectLst/>
              </a:rPr>
              <a:t/>
            </a:r>
            <a:br>
              <a:rPr lang="fr-FR" b="1" dirty="0" smtClean="0">
                <a:effectLst/>
              </a:rPr>
            </a:br>
            <a:r>
              <a:rPr lang="fr-FR" sz="4000" b="1" dirty="0" err="1" smtClean="0">
                <a:effectLst/>
              </a:rPr>
              <a:t>Itanium</a:t>
            </a:r>
            <a:r>
              <a:rPr lang="fr-FR" sz="4000" b="1" dirty="0" smtClean="0">
                <a:effectLst/>
              </a:rPr>
              <a:t> 2 et multi-</a:t>
            </a:r>
            <a:r>
              <a:rPr lang="fr-FR" sz="4000" b="1" dirty="0" err="1" smtClean="0">
                <a:effectLst/>
              </a:rPr>
              <a:t>coeurs</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66</a:t>
            </a:fld>
            <a:endParaRPr lang="fr-BE" dirty="0"/>
          </a:p>
        </p:txBody>
      </p:sp>
      <p:pic>
        <p:nvPicPr>
          <p:cNvPr id="91138" name="Picture 2" descr="http://fadace.developpez.com/cpu/images/montecito.jpg"/>
          <p:cNvPicPr>
            <a:picLocks noChangeAspect="1" noChangeArrowheads="1"/>
          </p:cNvPicPr>
          <p:nvPr/>
        </p:nvPicPr>
        <p:blipFill>
          <a:blip r:embed="rId2" cstate="print"/>
          <a:srcRect/>
          <a:stretch>
            <a:fillRect/>
          </a:stretch>
        </p:blipFill>
        <p:spPr bwMode="auto">
          <a:xfrm>
            <a:off x="0" y="1052736"/>
            <a:ext cx="8919728" cy="4896544"/>
          </a:xfrm>
          <a:prstGeom prst="rect">
            <a:avLst/>
          </a:prstGeom>
          <a:noFill/>
        </p:spPr>
      </p:pic>
      <p:sp>
        <p:nvSpPr>
          <p:cNvPr id="6" name="ZoneTexte 5"/>
          <p:cNvSpPr txBox="1"/>
          <p:nvPr/>
        </p:nvSpPr>
        <p:spPr>
          <a:xfrm>
            <a:off x="179512" y="6021288"/>
            <a:ext cx="2789546" cy="646331"/>
          </a:xfrm>
          <a:prstGeom prst="rect">
            <a:avLst/>
          </a:prstGeom>
          <a:noFill/>
        </p:spPr>
        <p:txBody>
          <a:bodyPr wrap="none" rtlCol="0">
            <a:spAutoFit/>
          </a:bodyPr>
          <a:lstStyle/>
          <a:p>
            <a:r>
              <a:rPr lang="fr-FR" dirty="0" smtClean="0"/>
              <a:t>1.7 milliard de transistors</a:t>
            </a:r>
          </a:p>
          <a:p>
            <a:r>
              <a:rPr lang="fr-FR" dirty="0" smtClean="0"/>
              <a:t>Mémoire cache = 24 Mo</a:t>
            </a:r>
            <a:endParaRPr lang="fr-FR"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a:bodyPr>
          <a:lstStyle/>
          <a:p>
            <a:pPr marL="475488" indent="-457200">
              <a:buNone/>
            </a:pPr>
            <a:r>
              <a:rPr lang="fr-FR" sz="2800" b="1" dirty="0" smtClean="0">
                <a:solidFill>
                  <a:srgbClr val="00FF00"/>
                </a:solidFill>
                <a:effectLst/>
              </a:rPr>
              <a:t>1. La mémoire cache de premier niveau</a:t>
            </a:r>
            <a:r>
              <a:rPr lang="fr-FR" sz="2800" dirty="0" smtClean="0">
                <a:effectLst/>
              </a:rPr>
              <a:t> </a:t>
            </a:r>
          </a:p>
          <a:p>
            <a:pPr marL="475488" indent="-457200">
              <a:buNone/>
            </a:pPr>
            <a:r>
              <a:rPr lang="fr-FR" sz="2800" dirty="0" smtClean="0">
                <a:solidFill>
                  <a:srgbClr val="00FF00"/>
                </a:solidFill>
                <a:effectLst/>
              </a:rPr>
              <a:t>( </a:t>
            </a:r>
            <a:r>
              <a:rPr lang="fr-FR" sz="2800" b="1" dirty="0" smtClean="0">
                <a:solidFill>
                  <a:srgbClr val="00FF00"/>
                </a:solidFill>
                <a:effectLst/>
              </a:rPr>
              <a:t>L1 Cache</a:t>
            </a:r>
            <a:r>
              <a:rPr lang="fr-FR" sz="2800" dirty="0" smtClean="0">
                <a:solidFill>
                  <a:srgbClr val="00FF00"/>
                </a:solidFill>
                <a:effectLst/>
                <a:sym typeface="Wingdings" pitchFamily="2" charset="2"/>
              </a:rPr>
              <a:t></a:t>
            </a:r>
            <a:r>
              <a:rPr lang="fr-FR" sz="2800" dirty="0" smtClean="0">
                <a:solidFill>
                  <a:srgbClr val="00FF00"/>
                </a:solidFill>
                <a:effectLst/>
              </a:rPr>
              <a:t> </a:t>
            </a:r>
            <a:r>
              <a:rPr lang="fr-FR" sz="2800" b="1" dirty="0" err="1" smtClean="0">
                <a:solidFill>
                  <a:srgbClr val="00FF00"/>
                </a:solidFill>
                <a:effectLst/>
              </a:rPr>
              <a:t>Level</a:t>
            </a:r>
            <a:r>
              <a:rPr lang="fr-FR" sz="2800" b="1" dirty="0" smtClean="0">
                <a:solidFill>
                  <a:srgbClr val="00FF00"/>
                </a:solidFill>
                <a:effectLst/>
              </a:rPr>
              <a:t> 1 Cache</a:t>
            </a:r>
            <a:r>
              <a:rPr lang="fr-FR" sz="2800" dirty="0" smtClean="0">
                <a:solidFill>
                  <a:srgbClr val="00FF00"/>
                </a:solidFill>
                <a:effectLst/>
              </a:rPr>
              <a:t>) </a:t>
            </a:r>
          </a:p>
          <a:p>
            <a:pPr marL="475488" indent="-457200">
              <a:buNone/>
            </a:pPr>
            <a:r>
              <a:rPr lang="fr-FR" sz="2800" dirty="0" smtClean="0">
                <a:effectLst/>
              </a:rPr>
              <a:t>est directement intégrée dans le processeur. Elle se compose de 2 parties :</a:t>
            </a:r>
          </a:p>
          <a:p>
            <a:pPr marL="841248" lvl="1" indent="-457200"/>
            <a:r>
              <a:rPr lang="fr-FR" sz="2400" b="1" dirty="0" smtClean="0">
                <a:solidFill>
                  <a:srgbClr val="FFFF00"/>
                </a:solidFill>
                <a:effectLst/>
              </a:rPr>
              <a:t>le cache d'instructions : </a:t>
            </a:r>
            <a:r>
              <a:rPr lang="fr-FR" sz="2400" dirty="0" smtClean="0">
                <a:effectLst/>
              </a:rPr>
              <a:t>contient les instructions issues de la mémoire vive décodées.</a:t>
            </a:r>
          </a:p>
          <a:p>
            <a:pPr marL="841248" lvl="1" indent="-457200"/>
            <a:r>
              <a:rPr lang="fr-FR" sz="2400" b="1" dirty="0" smtClean="0">
                <a:solidFill>
                  <a:srgbClr val="FFFF00"/>
                </a:solidFill>
                <a:effectLst/>
              </a:rPr>
              <a:t>le cache de données</a:t>
            </a:r>
            <a:r>
              <a:rPr lang="fr-FR" sz="2400" dirty="0" smtClean="0">
                <a:effectLst/>
              </a:rPr>
              <a:t> :  contient des données issues de la mémoire vive et celles utilisées lors des opérations récentes du processeur.</a:t>
            </a:r>
            <a:endParaRPr lang="fr-FR" sz="2400" dirty="0">
              <a:effectLst/>
            </a:endParaRPr>
          </a:p>
        </p:txBody>
      </p:sp>
      <p:sp>
        <p:nvSpPr>
          <p:cNvPr id="3" name="Titre 2"/>
          <p:cNvSpPr>
            <a:spLocks noGrp="1"/>
          </p:cNvSpPr>
          <p:nvPr>
            <p:ph type="title"/>
          </p:nvPr>
        </p:nvSpPr>
        <p:spPr/>
        <p:txBody>
          <a:bodyPr/>
          <a:lstStyle/>
          <a:p>
            <a:r>
              <a:rPr lang="fr-FR" sz="4000" dirty="0" smtClean="0"/>
              <a:t>Trois niveaux de mémoire cache</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67</a:t>
            </a:fld>
            <a:endParaRPr lang="fr-BE" dirty="0"/>
          </a:p>
        </p:txBody>
      </p:sp>
      <p:sp>
        <p:nvSpPr>
          <p:cNvPr id="5" name="Rectangle 4"/>
          <p:cNvSpPr/>
          <p:nvPr/>
        </p:nvSpPr>
        <p:spPr>
          <a:xfrm>
            <a:off x="539552" y="5657671"/>
            <a:ext cx="8280920" cy="1200329"/>
          </a:xfrm>
          <a:prstGeom prst="rect">
            <a:avLst/>
          </a:prstGeom>
        </p:spPr>
        <p:txBody>
          <a:bodyPr wrap="square">
            <a:spAutoFit/>
          </a:bodyPr>
          <a:lstStyle/>
          <a:p>
            <a:pPr algn="ctr"/>
            <a:r>
              <a:rPr lang="fr-FR" sz="2400" dirty="0" smtClean="0"/>
              <a:t>Les caches du premier niveau sont très rapides d'</a:t>
            </a:r>
            <a:r>
              <a:rPr lang="fr-FR" sz="2400" dirty="0" err="1" smtClean="0"/>
              <a:t>accés</a:t>
            </a:r>
            <a:r>
              <a:rPr lang="fr-FR" sz="2400" dirty="0" smtClean="0"/>
              <a:t>. Leur délai d'accès tend à s'approcher de celui des registres internes aux processeurs.</a:t>
            </a:r>
            <a:endParaRPr lang="fr-FR"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85000" lnSpcReduction="10000"/>
          </a:bodyPr>
          <a:lstStyle/>
          <a:p>
            <a:pPr marL="475488" indent="-457200">
              <a:buNone/>
            </a:pPr>
            <a:r>
              <a:rPr lang="fr-FR" sz="2800" b="1" dirty="0" smtClean="0">
                <a:solidFill>
                  <a:srgbClr val="00FF00"/>
                </a:solidFill>
                <a:effectLst/>
              </a:rPr>
              <a:t>2. La mémoire cache de second niveau </a:t>
            </a:r>
            <a:r>
              <a:rPr lang="fr-FR" sz="2800" b="1" dirty="0" smtClean="0">
                <a:effectLst/>
              </a:rPr>
              <a:t> </a:t>
            </a:r>
          </a:p>
          <a:p>
            <a:pPr marL="475488" indent="-457200">
              <a:buNone/>
            </a:pPr>
            <a:r>
              <a:rPr lang="fr-FR" sz="2800" b="1" dirty="0" smtClean="0">
                <a:solidFill>
                  <a:srgbClr val="00FF00"/>
                </a:solidFill>
                <a:effectLst/>
              </a:rPr>
              <a:t>( L2 Cache</a:t>
            </a:r>
            <a:r>
              <a:rPr lang="fr-FR" sz="2800" b="1" dirty="0" smtClean="0">
                <a:solidFill>
                  <a:srgbClr val="00FF00"/>
                </a:solidFill>
                <a:effectLst/>
                <a:sym typeface="Wingdings" pitchFamily="2" charset="2"/>
              </a:rPr>
              <a:t></a:t>
            </a:r>
            <a:r>
              <a:rPr lang="fr-FR" sz="2800" b="1" dirty="0" smtClean="0">
                <a:solidFill>
                  <a:srgbClr val="00FF00"/>
                </a:solidFill>
                <a:effectLst/>
              </a:rPr>
              <a:t> </a:t>
            </a:r>
            <a:r>
              <a:rPr lang="fr-FR" sz="2800" b="1" dirty="0" err="1" smtClean="0">
                <a:solidFill>
                  <a:srgbClr val="00FF00"/>
                </a:solidFill>
                <a:effectLst/>
              </a:rPr>
              <a:t>Level</a:t>
            </a:r>
            <a:r>
              <a:rPr lang="fr-FR" sz="2800" b="1" dirty="0" smtClean="0">
                <a:solidFill>
                  <a:srgbClr val="00FF00"/>
                </a:solidFill>
                <a:effectLst/>
              </a:rPr>
              <a:t> 2Cache) </a:t>
            </a:r>
          </a:p>
          <a:p>
            <a:pPr marL="475488" indent="-457200">
              <a:buNone/>
            </a:pPr>
            <a:r>
              <a:rPr lang="fr-FR" sz="2800" dirty="0" smtClean="0"/>
              <a:t>Est située au niveau du boîtier contenant le processeur (dans la puce). Il est plus rapide d'accès que la </a:t>
            </a:r>
            <a:r>
              <a:rPr lang="fr-FR" sz="2800" dirty="0" smtClean="0"/>
              <a:t>RAM que </a:t>
            </a:r>
            <a:r>
              <a:rPr lang="fr-FR" sz="2800" dirty="0" smtClean="0"/>
              <a:t>mais moins rapide que le cache L1.</a:t>
            </a:r>
          </a:p>
          <a:p>
            <a:pPr marL="475488" indent="-457200">
              <a:buNone/>
            </a:pPr>
            <a:endParaRPr lang="fr-FR" sz="2800" dirty="0" smtClean="0"/>
          </a:p>
          <a:p>
            <a:pPr marL="475488" indent="-457200">
              <a:buNone/>
            </a:pPr>
            <a:r>
              <a:rPr lang="fr-FR" sz="3000" b="1" dirty="0" smtClean="0">
                <a:solidFill>
                  <a:srgbClr val="00FF00"/>
                </a:solidFill>
                <a:effectLst/>
              </a:rPr>
              <a:t>3. La mémoire cache de troisième niveau </a:t>
            </a:r>
          </a:p>
          <a:p>
            <a:pPr marL="475488" indent="-457200">
              <a:buNone/>
            </a:pPr>
            <a:r>
              <a:rPr lang="fr-FR" sz="3000" b="1" dirty="0" smtClean="0">
                <a:solidFill>
                  <a:srgbClr val="00FF00"/>
                </a:solidFill>
                <a:effectLst/>
              </a:rPr>
              <a:t>( L3 Cache</a:t>
            </a:r>
            <a:r>
              <a:rPr lang="fr-FR" sz="3000" b="1" dirty="0" smtClean="0">
                <a:solidFill>
                  <a:srgbClr val="00FF00"/>
                </a:solidFill>
                <a:effectLst/>
                <a:sym typeface="Wingdings" pitchFamily="2" charset="2"/>
              </a:rPr>
              <a:t></a:t>
            </a:r>
            <a:r>
              <a:rPr lang="fr-FR" sz="3000" b="1" dirty="0" smtClean="0">
                <a:solidFill>
                  <a:srgbClr val="00FF00"/>
                </a:solidFill>
                <a:effectLst/>
              </a:rPr>
              <a:t> </a:t>
            </a:r>
            <a:r>
              <a:rPr lang="fr-FR" sz="3000" b="1" dirty="0" err="1" smtClean="0">
                <a:solidFill>
                  <a:srgbClr val="00FF00"/>
                </a:solidFill>
                <a:effectLst/>
              </a:rPr>
              <a:t>Level</a:t>
            </a:r>
            <a:r>
              <a:rPr lang="fr-FR" sz="3000" b="1" dirty="0" smtClean="0">
                <a:solidFill>
                  <a:srgbClr val="00FF00"/>
                </a:solidFill>
                <a:effectLst/>
              </a:rPr>
              <a:t> 3Cache) </a:t>
            </a:r>
          </a:p>
          <a:p>
            <a:pPr marL="475488" indent="-457200">
              <a:buNone/>
            </a:pPr>
            <a:r>
              <a:rPr lang="fr-FR" sz="3000" dirty="0" smtClean="0"/>
              <a:t>elle est aujourd'hui intégré directement dans le CPU</a:t>
            </a:r>
          </a:p>
          <a:p>
            <a:pPr marL="475488" indent="-457200">
              <a:buNone/>
            </a:pPr>
            <a:r>
              <a:rPr lang="fr-FR" sz="3000" dirty="0" smtClean="0"/>
              <a:t>(elle était avant dans la carte mère).</a:t>
            </a:r>
            <a:endParaRPr lang="fr-FR" sz="3000" dirty="0"/>
          </a:p>
        </p:txBody>
      </p:sp>
      <p:sp>
        <p:nvSpPr>
          <p:cNvPr id="3" name="Titre 2"/>
          <p:cNvSpPr>
            <a:spLocks noGrp="1"/>
          </p:cNvSpPr>
          <p:nvPr>
            <p:ph type="title"/>
          </p:nvPr>
        </p:nvSpPr>
        <p:spPr/>
        <p:txBody>
          <a:bodyPr/>
          <a:lstStyle/>
          <a:p>
            <a:r>
              <a:rPr lang="fr-FR" sz="4000" dirty="0" smtClean="0"/>
              <a:t>Trois niveaux de mémoire cache</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68</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251520" y="1124744"/>
            <a:ext cx="8892480" cy="5733256"/>
          </a:xfrm>
        </p:spPr>
        <p:txBody>
          <a:bodyPr>
            <a:normAutofit fontScale="77500" lnSpcReduction="20000"/>
          </a:bodyPr>
          <a:lstStyle/>
          <a:p>
            <a:pPr marL="475488" indent="-457200">
              <a:buNone/>
            </a:pPr>
            <a:r>
              <a:rPr lang="fr-FR" sz="2800" dirty="0" smtClean="0">
                <a:effectLst/>
              </a:rPr>
              <a:t>Au cours des années</a:t>
            </a:r>
            <a:r>
              <a:rPr lang="fr-FR" sz="2800" dirty="0" smtClean="0">
                <a:effectLst/>
                <a:sym typeface="Wingdings" pitchFamily="2" charset="2"/>
              </a:rPr>
              <a:t></a:t>
            </a:r>
            <a:r>
              <a:rPr lang="fr-FR" sz="2800" dirty="0" smtClean="0">
                <a:effectLst/>
              </a:rPr>
              <a:t> mise au point d’un certain nombre d'améliorations permettant d'optimiser le fonctionnement du processeur</a:t>
            </a:r>
            <a:r>
              <a:rPr lang="fr-FR" sz="2400" dirty="0" smtClean="0">
                <a:effectLst/>
              </a:rPr>
              <a:t>.</a:t>
            </a:r>
          </a:p>
          <a:p>
            <a:pPr marL="475488" indent="-457200">
              <a:buNone/>
            </a:pPr>
            <a:r>
              <a:rPr lang="fr-FR" sz="2400" b="1" dirty="0" smtClean="0">
                <a:solidFill>
                  <a:srgbClr val="00FF00"/>
                </a:solidFill>
                <a:effectLst/>
              </a:rPr>
              <a:t> </a:t>
            </a:r>
            <a:endParaRPr lang="fr-FR" sz="2600" b="1" dirty="0" smtClean="0">
              <a:solidFill>
                <a:srgbClr val="00FF00"/>
              </a:solidFill>
              <a:effectLst/>
            </a:endParaRPr>
          </a:p>
          <a:p>
            <a:pPr marL="475488" indent="-457200">
              <a:buNone/>
            </a:pPr>
            <a:r>
              <a:rPr lang="fr-FR" sz="2600" b="1" dirty="0" smtClean="0">
                <a:solidFill>
                  <a:srgbClr val="00FF00"/>
                </a:solidFill>
                <a:effectLst/>
              </a:rPr>
              <a:t>Parallélisme :</a:t>
            </a:r>
            <a:r>
              <a:rPr lang="fr-FR" sz="2600" dirty="0" smtClean="0">
                <a:effectLst/>
              </a:rPr>
              <a:t> consiste à exécuter simultanément, sur des processeurs différents, des instructions relatives à un même programme.</a:t>
            </a:r>
          </a:p>
          <a:p>
            <a:pPr marL="475488" indent="-457200">
              <a:buNone/>
            </a:pPr>
            <a:endParaRPr lang="fr-FR" sz="2600" dirty="0" smtClean="0">
              <a:effectLst/>
            </a:endParaRPr>
          </a:p>
          <a:p>
            <a:pPr marL="475488" indent="-457200">
              <a:buNone/>
            </a:pPr>
            <a:r>
              <a:rPr lang="fr-FR" sz="2600" b="1" dirty="0" smtClean="0">
                <a:solidFill>
                  <a:srgbClr val="00FF00"/>
                </a:solidFill>
                <a:effectLst/>
              </a:rPr>
              <a:t>Pipeline : </a:t>
            </a:r>
            <a:r>
              <a:rPr lang="fr-FR" sz="2600" dirty="0" smtClean="0">
                <a:effectLst/>
              </a:rPr>
              <a:t>technologie visant à permettre une plus grande vitesse d'exécution des instructions en parallélisant des étapes. </a:t>
            </a:r>
          </a:p>
          <a:p>
            <a:pPr marL="475488" indent="-457200">
              <a:buNone/>
            </a:pPr>
            <a:endParaRPr lang="fr-FR" sz="2600" dirty="0" smtClean="0">
              <a:effectLst/>
            </a:endParaRPr>
          </a:p>
          <a:p>
            <a:pPr marL="475488" indent="-457200">
              <a:buNone/>
            </a:pPr>
            <a:r>
              <a:rPr lang="fr-FR" sz="2600" b="1" dirty="0" err="1" smtClean="0">
                <a:solidFill>
                  <a:srgbClr val="00FF00"/>
                </a:solidFill>
                <a:effectLst/>
              </a:rPr>
              <a:t>Superscalaire</a:t>
            </a:r>
            <a:r>
              <a:rPr lang="fr-FR" sz="2600" b="1" dirty="0" smtClean="0">
                <a:solidFill>
                  <a:srgbClr val="00FF00"/>
                </a:solidFill>
                <a:effectLst/>
              </a:rPr>
              <a:t> </a:t>
            </a:r>
            <a:r>
              <a:rPr lang="fr-FR" sz="2600" dirty="0" smtClean="0">
                <a:solidFill>
                  <a:srgbClr val="00FF00"/>
                </a:solidFill>
                <a:effectLst/>
              </a:rPr>
              <a:t>: </a:t>
            </a:r>
            <a:r>
              <a:rPr lang="fr-FR" sz="2600" dirty="0" smtClean="0">
                <a:effectLst/>
              </a:rPr>
              <a:t>technologie qui consiste à disposer plusieurs unités de traitement en parallèle pour traiter plusieurs instructions par cycle. </a:t>
            </a:r>
          </a:p>
          <a:p>
            <a:pPr marL="475488" indent="-457200">
              <a:buNone/>
            </a:pPr>
            <a:endParaRPr lang="fr-FR" sz="2000" b="1" dirty="0" smtClean="0"/>
          </a:p>
          <a:p>
            <a:pPr marL="475488" indent="-457200">
              <a:buNone/>
            </a:pPr>
            <a:r>
              <a:rPr lang="fr-FR" sz="2600" b="1" dirty="0" err="1" smtClean="0">
                <a:solidFill>
                  <a:srgbClr val="00FF00"/>
                </a:solidFill>
                <a:effectLst/>
              </a:rPr>
              <a:t>HyperThreading</a:t>
            </a:r>
            <a:r>
              <a:rPr lang="fr-FR" sz="2600" b="1" dirty="0" smtClean="0">
                <a:solidFill>
                  <a:srgbClr val="00FF00"/>
                </a:solidFill>
                <a:effectLst/>
              </a:rPr>
              <a:t> : </a:t>
            </a:r>
            <a:r>
              <a:rPr lang="fr-FR" sz="2600" dirty="0" smtClean="0">
                <a:effectLst/>
              </a:rPr>
              <a:t>consiste à définir deux processeurs logiques au sein d'un processeur physique.</a:t>
            </a:r>
          </a:p>
          <a:p>
            <a:pPr marL="475488" indent="-457200">
              <a:buNone/>
            </a:pPr>
            <a:endParaRPr lang="fr-FR" sz="2600" dirty="0" smtClean="0">
              <a:effectLst/>
            </a:endParaRPr>
          </a:p>
          <a:p>
            <a:pPr>
              <a:buNone/>
            </a:pPr>
            <a:r>
              <a:rPr lang="fr-FR" sz="2400" b="1" dirty="0" smtClean="0">
                <a:solidFill>
                  <a:srgbClr val="00FF00"/>
                </a:solidFill>
                <a:effectLst/>
              </a:rPr>
              <a:t>Multi-cœur : </a:t>
            </a:r>
            <a:r>
              <a:rPr lang="fr-FR" sz="2400" dirty="0" smtClean="0"/>
              <a:t>Un </a:t>
            </a:r>
            <a:r>
              <a:rPr lang="fr-FR" sz="2400" b="1" dirty="0" smtClean="0"/>
              <a:t>processeur multi-</a:t>
            </a:r>
            <a:r>
              <a:rPr lang="fr-FR" sz="2400" b="1" dirty="0" err="1" smtClean="0"/>
              <a:t>coeur</a:t>
            </a:r>
            <a:r>
              <a:rPr lang="fr-FR" sz="2400" dirty="0" smtClean="0"/>
              <a:t> est tout simplement un processeur composé non pas de 1 mais de 2 (ou 4 ou 8) unités de calcul. </a:t>
            </a:r>
            <a:endParaRPr lang="fr-FR" sz="3000" dirty="0" smtClean="0">
              <a:effectLst/>
            </a:endParaRPr>
          </a:p>
          <a:p>
            <a:pPr marL="475488" indent="-457200">
              <a:buNone/>
            </a:pPr>
            <a:endParaRPr lang="fr-FR" sz="2400" dirty="0"/>
          </a:p>
        </p:txBody>
      </p:sp>
      <p:sp>
        <p:nvSpPr>
          <p:cNvPr id="3" name="Titre 2"/>
          <p:cNvSpPr>
            <a:spLocks noGrp="1"/>
          </p:cNvSpPr>
          <p:nvPr>
            <p:ph type="title"/>
          </p:nvPr>
        </p:nvSpPr>
        <p:spPr/>
        <p:txBody>
          <a:bodyPr/>
          <a:lstStyle/>
          <a:p>
            <a:r>
              <a:rPr lang="fr-FR" sz="4000" dirty="0" smtClean="0"/>
              <a:t>Améliorations technologiques</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69</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2267744" y="2780928"/>
            <a:ext cx="5112568" cy="914400"/>
          </a:xfrm>
        </p:spPr>
        <p:txBody>
          <a:bodyPr/>
          <a:lstStyle/>
          <a:p>
            <a:r>
              <a:rPr lang="fr-FR" dirty="0" smtClean="0">
                <a:effectLst/>
              </a:rPr>
              <a:t>3. La mémoire</a:t>
            </a:r>
            <a:endParaRPr lang="fr-FR"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70</a:t>
            </a:fld>
            <a:endParaRPr lang="fr-BE"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fr-FR" sz="3600" b="1" dirty="0" smtClean="0"/>
              <a:t>C’est quoi une mémoire ?</a:t>
            </a:r>
          </a:p>
        </p:txBody>
      </p:sp>
      <p:sp>
        <p:nvSpPr>
          <p:cNvPr id="80899" name="Rectangle 3"/>
          <p:cNvSpPr>
            <a:spLocks noGrp="1" noChangeArrowheads="1"/>
          </p:cNvSpPr>
          <p:nvPr>
            <p:ph type="body" idx="1"/>
          </p:nvPr>
        </p:nvSpPr>
        <p:spPr>
          <a:xfrm>
            <a:off x="539552" y="1124744"/>
            <a:ext cx="8208912" cy="4752528"/>
          </a:xfrm>
        </p:spPr>
        <p:txBody>
          <a:bodyPr>
            <a:normAutofit/>
          </a:bodyPr>
          <a:lstStyle/>
          <a:p>
            <a:pPr algn="just">
              <a:lnSpc>
                <a:spcPct val="100000"/>
              </a:lnSpc>
              <a:spcBef>
                <a:spcPct val="0"/>
              </a:spcBef>
            </a:pPr>
            <a:r>
              <a:rPr lang="fr-FR" sz="2400" dirty="0" smtClean="0">
                <a:latin typeface="Times New Roman" pitchFamily="18" charset="0"/>
              </a:rPr>
              <a:t>Une mémoire est un </a:t>
            </a:r>
            <a:r>
              <a:rPr lang="fr-FR" sz="2400" dirty="0" smtClean="0"/>
              <a:t>circuit  à  semi-conducteur </a:t>
            </a:r>
            <a:r>
              <a:rPr lang="fr-FR" sz="2400" dirty="0" smtClean="0">
                <a:latin typeface="Times New Roman" pitchFamily="18" charset="0"/>
              </a:rPr>
              <a:t>capable : </a:t>
            </a:r>
          </a:p>
          <a:p>
            <a:pPr lvl="1" algn="just">
              <a:lnSpc>
                <a:spcPct val="100000"/>
              </a:lnSpc>
              <a:spcBef>
                <a:spcPct val="0"/>
              </a:spcBef>
            </a:pPr>
            <a:r>
              <a:rPr lang="fr-FR" sz="2000" dirty="0" smtClean="0">
                <a:latin typeface="Times New Roman" pitchFamily="18" charset="0"/>
              </a:rPr>
              <a:t>D'enregistrer une information, </a:t>
            </a:r>
          </a:p>
          <a:p>
            <a:pPr lvl="1" algn="just">
              <a:lnSpc>
                <a:spcPct val="100000"/>
              </a:lnSpc>
              <a:spcBef>
                <a:spcPct val="0"/>
              </a:spcBef>
            </a:pPr>
            <a:r>
              <a:rPr lang="fr-FR" sz="2000" dirty="0" smtClean="0">
                <a:latin typeface="Times New Roman" pitchFamily="18" charset="0"/>
              </a:rPr>
              <a:t>De la conserver  ( mémoriser )</a:t>
            </a:r>
          </a:p>
          <a:p>
            <a:pPr lvl="1" algn="just">
              <a:lnSpc>
                <a:spcPct val="100000"/>
              </a:lnSpc>
              <a:spcBef>
                <a:spcPct val="0"/>
              </a:spcBef>
            </a:pPr>
            <a:r>
              <a:rPr lang="fr-FR" sz="2000" dirty="0" smtClean="0">
                <a:latin typeface="Times New Roman" pitchFamily="18" charset="0"/>
              </a:rPr>
              <a:t>et de la restituer ( possible de la lire ou la récupérer par la suite).</a:t>
            </a:r>
          </a:p>
          <a:p>
            <a:pPr lvl="1" algn="just">
              <a:lnSpc>
                <a:spcPct val="100000"/>
              </a:lnSpc>
              <a:spcBef>
                <a:spcPct val="0"/>
              </a:spcBef>
            </a:pPr>
            <a:endParaRPr lang="fr-FR" sz="2000" dirty="0" smtClean="0">
              <a:latin typeface="Times New Roman" pitchFamily="18" charset="0"/>
            </a:endParaRPr>
          </a:p>
          <a:p>
            <a:pPr algn="just">
              <a:lnSpc>
                <a:spcPct val="100000"/>
              </a:lnSpc>
              <a:spcBef>
                <a:spcPct val="0"/>
              </a:spcBef>
            </a:pPr>
            <a:r>
              <a:rPr lang="fr-FR" sz="2400" dirty="0" smtClean="0">
                <a:latin typeface="Times New Roman" pitchFamily="18" charset="0"/>
              </a:rPr>
              <a:t>Exemple de mémoire :</a:t>
            </a:r>
          </a:p>
          <a:p>
            <a:pPr lvl="1" algn="just">
              <a:lnSpc>
                <a:spcPct val="100000"/>
              </a:lnSpc>
              <a:spcBef>
                <a:spcPct val="0"/>
              </a:spcBef>
            </a:pPr>
            <a:r>
              <a:rPr lang="fr-FR" sz="2000" dirty="0" smtClean="0">
                <a:latin typeface="Times New Roman" pitchFamily="18" charset="0"/>
              </a:rPr>
              <a:t>La mémoire centrale </a:t>
            </a:r>
          </a:p>
          <a:p>
            <a:pPr lvl="1" algn="just">
              <a:lnSpc>
                <a:spcPct val="100000"/>
              </a:lnSpc>
              <a:spcBef>
                <a:spcPct val="0"/>
              </a:spcBef>
            </a:pPr>
            <a:r>
              <a:rPr lang="fr-FR" sz="2000" dirty="0" smtClean="0">
                <a:latin typeface="Times New Roman" pitchFamily="18" charset="0"/>
              </a:rPr>
              <a:t>Un disque dure </a:t>
            </a:r>
          </a:p>
          <a:p>
            <a:pPr lvl="1" algn="just">
              <a:lnSpc>
                <a:spcPct val="100000"/>
              </a:lnSpc>
              <a:spcBef>
                <a:spcPct val="0"/>
              </a:spcBef>
            </a:pPr>
            <a:r>
              <a:rPr lang="fr-FR" sz="2000" dirty="0" smtClean="0">
                <a:latin typeface="Times New Roman" pitchFamily="18" charset="0"/>
              </a:rPr>
              <a:t>Une disquette</a:t>
            </a:r>
          </a:p>
          <a:p>
            <a:pPr lvl="1" algn="just">
              <a:lnSpc>
                <a:spcPct val="100000"/>
              </a:lnSpc>
              <a:spcBef>
                <a:spcPct val="0"/>
              </a:spcBef>
            </a:pPr>
            <a:r>
              <a:rPr lang="fr-FR" sz="2000" dirty="0" smtClean="0">
                <a:latin typeface="Times New Roman" pitchFamily="18" charset="0"/>
              </a:rPr>
              <a:t>Un flash disque</a:t>
            </a:r>
          </a:p>
          <a:p>
            <a:pPr lvl="1" algn="just">
              <a:lnSpc>
                <a:spcPct val="100000"/>
              </a:lnSpc>
              <a:spcBef>
                <a:spcPct val="0"/>
              </a:spcBef>
            </a:pPr>
            <a:r>
              <a:rPr lang="fr-FR" sz="2000" dirty="0" smtClean="0">
                <a:latin typeface="Times New Roman" pitchFamily="18" charset="0"/>
              </a:rPr>
              <a:t>………….. </a:t>
            </a:r>
          </a:p>
          <a:p>
            <a:pPr>
              <a:lnSpc>
                <a:spcPct val="100000"/>
              </a:lnSpc>
            </a:pPr>
            <a:r>
              <a:rPr lang="fr-FR" sz="2000" dirty="0" smtClean="0"/>
              <a:t>La mémoire peut être dans le processeur ( des registres) , interne (Mémoire centrale ou principale) ou externe (Mémoire secondaire ).</a:t>
            </a:r>
            <a:endParaRPr lang="fr-FR" sz="2000" dirty="0" smtClean="0">
              <a:latin typeface="Times New Roman" pitchFamily="18" charset="0"/>
            </a:endParaRPr>
          </a:p>
        </p:txBody>
      </p:sp>
      <p:sp>
        <p:nvSpPr>
          <p:cNvPr id="4"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71</a:t>
            </a:fld>
            <a:endParaRPr lang="fr-BE"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idx="10"/>
          </p:nvPr>
        </p:nvSpPr>
        <p:spPr>
          <a:ln/>
        </p:spPr>
        <p:txBody>
          <a:bodyPr/>
          <a:lstStyle/>
          <a:p>
            <a:pPr>
              <a:defRPr/>
            </a:pPr>
            <a:fld id="{BAB6D7F3-6228-4DA7-B0EF-209A8DEED218}" type="slidenum">
              <a:rPr lang="en-GB"/>
              <a:pPr>
                <a:defRPr/>
              </a:pPr>
              <a:t>72</a:t>
            </a:fld>
            <a:endParaRPr lang="en-GB"/>
          </a:p>
        </p:txBody>
      </p:sp>
      <p:sp>
        <p:nvSpPr>
          <p:cNvPr id="84994" name="Rectangle 2"/>
          <p:cNvSpPr>
            <a:spLocks noGrp="1" noChangeArrowheads="1"/>
          </p:cNvSpPr>
          <p:nvPr>
            <p:ph type="title"/>
          </p:nvPr>
        </p:nvSpPr>
        <p:spPr>
          <a:xfrm>
            <a:off x="0" y="94596"/>
            <a:ext cx="7543800" cy="914400"/>
          </a:xfrm>
        </p:spPr>
        <p:txBody>
          <a:bodyPr/>
          <a:lstStyle/>
          <a:p>
            <a:r>
              <a:rPr lang="fr-FR" sz="3200" b="1" dirty="0" smtClean="0"/>
              <a:t>Caractéristiques des mémoires </a:t>
            </a:r>
            <a:r>
              <a:rPr lang="fr-FR" sz="3200" b="1" dirty="0" smtClean="0">
                <a:latin typeface="Times New Roman" pitchFamily="18" charset="0"/>
              </a:rPr>
              <a:t/>
            </a:r>
            <a:br>
              <a:rPr lang="fr-FR" sz="3200" b="1" dirty="0" smtClean="0">
                <a:latin typeface="Times New Roman" pitchFamily="18" charset="0"/>
              </a:rPr>
            </a:br>
            <a:r>
              <a:rPr lang="fr-FR" sz="3200" b="1" dirty="0" smtClean="0">
                <a:solidFill>
                  <a:srgbClr val="00FF00"/>
                </a:solidFill>
                <a:latin typeface="Times New Roman" pitchFamily="18" charset="0"/>
              </a:rPr>
              <a:t>1. La capacité d’une mémoire</a:t>
            </a:r>
          </a:p>
        </p:txBody>
      </p:sp>
      <p:sp>
        <p:nvSpPr>
          <p:cNvPr id="84995" name="Rectangle 3"/>
          <p:cNvSpPr>
            <a:spLocks noGrp="1" noChangeArrowheads="1"/>
          </p:cNvSpPr>
          <p:nvPr>
            <p:ph type="body" idx="1"/>
          </p:nvPr>
        </p:nvSpPr>
        <p:spPr>
          <a:xfrm>
            <a:off x="539552" y="1124744"/>
            <a:ext cx="8208912" cy="5040560"/>
          </a:xfrm>
        </p:spPr>
        <p:txBody>
          <a:bodyPr>
            <a:normAutofit lnSpcReduction="10000"/>
          </a:bodyPr>
          <a:lstStyle/>
          <a:p>
            <a:pPr algn="just">
              <a:lnSpc>
                <a:spcPct val="100000"/>
              </a:lnSpc>
              <a:spcBef>
                <a:spcPct val="0"/>
              </a:spcBef>
            </a:pPr>
            <a:r>
              <a:rPr lang="fr-FR" sz="2400" dirty="0" smtClean="0">
                <a:latin typeface="Times New Roman" pitchFamily="18" charset="0"/>
              </a:rPr>
              <a:t>La </a:t>
            </a:r>
            <a:r>
              <a:rPr lang="fr-FR" sz="2400" dirty="0" smtClean="0">
                <a:solidFill>
                  <a:srgbClr val="00FF00"/>
                </a:solidFill>
                <a:latin typeface="Times New Roman" pitchFamily="18" charset="0"/>
              </a:rPr>
              <a:t>capacité</a:t>
            </a:r>
            <a:r>
              <a:rPr lang="fr-FR" sz="2400" dirty="0" smtClean="0">
                <a:latin typeface="Times New Roman" pitchFamily="18" charset="0"/>
              </a:rPr>
              <a:t> ( taille ) d’une mémoire est </a:t>
            </a:r>
            <a:r>
              <a:rPr lang="fr-FR" sz="2400" dirty="0" smtClean="0">
                <a:solidFill>
                  <a:srgbClr val="00FF00"/>
                </a:solidFill>
                <a:latin typeface="Times New Roman" pitchFamily="18" charset="0"/>
              </a:rPr>
              <a:t>le nombre (quantité) </a:t>
            </a:r>
            <a:r>
              <a:rPr lang="fr-FR" sz="2400" dirty="0" smtClean="0">
                <a:latin typeface="Times New Roman" pitchFamily="18" charset="0"/>
              </a:rPr>
              <a:t>d’informations qu’on peut enregistrer ( mémoriser ) dans cette mémoire.</a:t>
            </a:r>
          </a:p>
          <a:p>
            <a:pPr algn="just">
              <a:lnSpc>
                <a:spcPct val="100000"/>
              </a:lnSpc>
              <a:spcBef>
                <a:spcPct val="0"/>
              </a:spcBef>
            </a:pPr>
            <a:endParaRPr lang="fr-FR" dirty="0" smtClean="0">
              <a:latin typeface="Times New Roman" pitchFamily="18" charset="0"/>
            </a:endParaRPr>
          </a:p>
          <a:p>
            <a:pPr algn="just">
              <a:lnSpc>
                <a:spcPct val="100000"/>
              </a:lnSpc>
              <a:spcBef>
                <a:spcPct val="0"/>
              </a:spcBef>
            </a:pPr>
            <a:r>
              <a:rPr lang="fr-FR" sz="2400" dirty="0" smtClean="0">
                <a:latin typeface="Times New Roman" pitchFamily="18" charset="0"/>
              </a:rPr>
              <a:t>La capacité peut s’exprimer en : </a:t>
            </a:r>
          </a:p>
          <a:p>
            <a:pPr algn="just">
              <a:lnSpc>
                <a:spcPct val="100000"/>
              </a:lnSpc>
              <a:spcBef>
                <a:spcPct val="0"/>
              </a:spcBef>
            </a:pPr>
            <a:endParaRPr lang="fr-FR" sz="2400" dirty="0" smtClean="0">
              <a:latin typeface="Times New Roman" pitchFamily="18" charset="0"/>
            </a:endParaRPr>
          </a:p>
          <a:p>
            <a:pPr lvl="1" algn="just">
              <a:lnSpc>
                <a:spcPct val="100000"/>
              </a:lnSpc>
              <a:spcBef>
                <a:spcPct val="0"/>
              </a:spcBef>
            </a:pPr>
            <a:r>
              <a:rPr lang="fr-FR" sz="2400" dirty="0" smtClean="0">
                <a:latin typeface="Times New Roman" pitchFamily="18" charset="0"/>
              </a:rPr>
              <a:t> </a:t>
            </a:r>
            <a:r>
              <a:rPr lang="fr-FR" sz="2400" dirty="0" smtClean="0">
                <a:solidFill>
                  <a:srgbClr val="00FF00"/>
                </a:solidFill>
                <a:latin typeface="Times New Roman" pitchFamily="18" charset="0"/>
              </a:rPr>
              <a:t>Bit </a:t>
            </a:r>
            <a:r>
              <a:rPr lang="fr-FR" sz="2400" dirty="0" smtClean="0">
                <a:latin typeface="Times New Roman" pitchFamily="18" charset="0"/>
              </a:rPr>
              <a:t> : </a:t>
            </a:r>
            <a:r>
              <a:rPr lang="fr-FR" sz="2000" dirty="0" smtClean="0">
                <a:latin typeface="Times New Roman" pitchFamily="18" charset="0"/>
              </a:rPr>
              <a:t>un bit est l’élément de base pour la représentation de l’information</a:t>
            </a:r>
            <a:r>
              <a:rPr lang="fr-FR" sz="2400" dirty="0" smtClean="0">
                <a:latin typeface="Times New Roman" pitchFamily="18" charset="0"/>
              </a:rPr>
              <a:t> .</a:t>
            </a:r>
          </a:p>
          <a:p>
            <a:pPr lvl="1" algn="just">
              <a:lnSpc>
                <a:spcPct val="100000"/>
              </a:lnSpc>
              <a:spcBef>
                <a:spcPct val="0"/>
              </a:spcBef>
            </a:pPr>
            <a:r>
              <a:rPr lang="fr-FR" sz="2400" dirty="0" smtClean="0">
                <a:solidFill>
                  <a:srgbClr val="00FF00"/>
                </a:solidFill>
                <a:latin typeface="Times New Roman" pitchFamily="18" charset="0"/>
              </a:rPr>
              <a:t>Octet  </a:t>
            </a:r>
            <a:r>
              <a:rPr lang="fr-FR" sz="2400" dirty="0" smtClean="0">
                <a:latin typeface="Times New Roman" pitchFamily="18" charset="0"/>
              </a:rPr>
              <a:t> :  1 Octet = 8 bits </a:t>
            </a:r>
          </a:p>
          <a:p>
            <a:pPr lvl="1" algn="just">
              <a:lnSpc>
                <a:spcPct val="100000"/>
              </a:lnSpc>
              <a:spcBef>
                <a:spcPct val="0"/>
              </a:spcBef>
            </a:pPr>
            <a:r>
              <a:rPr lang="fr-FR" sz="2400" dirty="0" smtClean="0">
                <a:solidFill>
                  <a:srgbClr val="00FF00"/>
                </a:solidFill>
                <a:latin typeface="Times New Roman" pitchFamily="18" charset="0"/>
              </a:rPr>
              <a:t>kilo-octet</a:t>
            </a:r>
            <a:r>
              <a:rPr lang="fr-FR" sz="2400" dirty="0" smtClean="0">
                <a:latin typeface="Times New Roman" pitchFamily="18" charset="0"/>
              </a:rPr>
              <a:t> (KO ) : 1 kilo-octet (KO )= 1024 octets = 2</a:t>
            </a:r>
            <a:r>
              <a:rPr lang="fr-FR" sz="2400" baseline="30000" dirty="0" smtClean="0">
                <a:latin typeface="Times New Roman" pitchFamily="18" charset="0"/>
              </a:rPr>
              <a:t>10</a:t>
            </a:r>
            <a:r>
              <a:rPr lang="fr-FR" sz="2400" dirty="0" smtClean="0">
                <a:latin typeface="Times New Roman" pitchFamily="18" charset="0"/>
              </a:rPr>
              <a:t> octets</a:t>
            </a:r>
          </a:p>
          <a:p>
            <a:pPr lvl="1" algn="just">
              <a:lnSpc>
                <a:spcPct val="100000"/>
              </a:lnSpc>
              <a:spcBef>
                <a:spcPct val="0"/>
              </a:spcBef>
            </a:pPr>
            <a:r>
              <a:rPr lang="fr-FR" sz="2400" dirty="0" smtClean="0">
                <a:solidFill>
                  <a:srgbClr val="00FF00"/>
                </a:solidFill>
                <a:latin typeface="Times New Roman" pitchFamily="18" charset="0"/>
              </a:rPr>
              <a:t>Méga-octet </a:t>
            </a:r>
            <a:r>
              <a:rPr lang="fr-FR" sz="2400" dirty="0" smtClean="0">
                <a:latin typeface="Times New Roman" pitchFamily="18" charset="0"/>
              </a:rPr>
              <a:t>( MO) : 1 Méga-octet ( MO)= 1024 KO = 2</a:t>
            </a:r>
            <a:r>
              <a:rPr lang="fr-FR" sz="2400" baseline="30000" dirty="0" smtClean="0">
                <a:latin typeface="Times New Roman" pitchFamily="18" charset="0"/>
              </a:rPr>
              <a:t>20</a:t>
            </a:r>
            <a:r>
              <a:rPr lang="fr-FR" sz="2400" dirty="0" smtClean="0">
                <a:latin typeface="Times New Roman" pitchFamily="18" charset="0"/>
              </a:rPr>
              <a:t> octets</a:t>
            </a:r>
          </a:p>
          <a:p>
            <a:pPr lvl="1" algn="just">
              <a:lnSpc>
                <a:spcPct val="100000"/>
              </a:lnSpc>
              <a:spcBef>
                <a:spcPct val="0"/>
              </a:spcBef>
            </a:pPr>
            <a:r>
              <a:rPr lang="fr-FR" sz="2400" dirty="0" err="1" smtClean="0">
                <a:solidFill>
                  <a:srgbClr val="00FF00"/>
                </a:solidFill>
                <a:latin typeface="Times New Roman" pitchFamily="18" charset="0"/>
              </a:rPr>
              <a:t>Géga-octet</a:t>
            </a:r>
            <a:r>
              <a:rPr lang="fr-FR" sz="2400" dirty="0" smtClean="0">
                <a:solidFill>
                  <a:srgbClr val="00FF00"/>
                </a:solidFill>
                <a:latin typeface="Times New Roman" pitchFamily="18" charset="0"/>
              </a:rPr>
              <a:t> </a:t>
            </a:r>
            <a:r>
              <a:rPr lang="fr-FR" sz="2400" dirty="0" smtClean="0">
                <a:latin typeface="Times New Roman" pitchFamily="18" charset="0"/>
              </a:rPr>
              <a:t>( GO) :</a:t>
            </a:r>
            <a:r>
              <a:rPr lang="fr-FR" sz="2400" dirty="0" err="1" smtClean="0">
                <a:latin typeface="Times New Roman" pitchFamily="18" charset="0"/>
              </a:rPr>
              <a:t>Géga-octet</a:t>
            </a:r>
            <a:r>
              <a:rPr lang="fr-FR" sz="2400" dirty="0" smtClean="0">
                <a:latin typeface="Times New Roman" pitchFamily="18" charset="0"/>
              </a:rPr>
              <a:t> ( GO)=1024 MO = 2</a:t>
            </a:r>
            <a:r>
              <a:rPr lang="fr-FR" sz="2400" baseline="30000" dirty="0" smtClean="0">
                <a:latin typeface="Times New Roman" pitchFamily="18" charset="0"/>
              </a:rPr>
              <a:t>30</a:t>
            </a:r>
            <a:r>
              <a:rPr lang="fr-FR" sz="2400" dirty="0" smtClean="0">
                <a:latin typeface="Times New Roman" pitchFamily="18" charset="0"/>
              </a:rPr>
              <a:t> octets</a:t>
            </a:r>
          </a:p>
          <a:p>
            <a:pPr lvl="1" algn="just">
              <a:lnSpc>
                <a:spcPct val="100000"/>
              </a:lnSpc>
              <a:spcBef>
                <a:spcPct val="0"/>
              </a:spcBef>
            </a:pPr>
            <a:r>
              <a:rPr lang="fr-FR" sz="2400" dirty="0" err="1" smtClean="0">
                <a:solidFill>
                  <a:srgbClr val="00FF00"/>
                </a:solidFill>
                <a:latin typeface="Times New Roman" pitchFamily="18" charset="0"/>
              </a:rPr>
              <a:t>Téra-octet</a:t>
            </a:r>
            <a:r>
              <a:rPr lang="fr-FR" sz="2400" dirty="0" smtClean="0">
                <a:solidFill>
                  <a:srgbClr val="00FF00"/>
                </a:solidFill>
                <a:latin typeface="Times New Roman" pitchFamily="18" charset="0"/>
              </a:rPr>
              <a:t> </a:t>
            </a:r>
            <a:r>
              <a:rPr lang="fr-FR" sz="2400" dirty="0" smtClean="0">
                <a:latin typeface="Times New Roman" pitchFamily="18" charset="0"/>
              </a:rPr>
              <a:t>(To) : 1 </a:t>
            </a:r>
            <a:r>
              <a:rPr lang="fr-FR" sz="2400" dirty="0" err="1" smtClean="0">
                <a:latin typeface="Times New Roman" pitchFamily="18" charset="0"/>
              </a:rPr>
              <a:t>téra-octet</a:t>
            </a:r>
            <a:r>
              <a:rPr lang="fr-FR" sz="2400" dirty="0" smtClean="0">
                <a:latin typeface="Times New Roman" pitchFamily="18" charset="0"/>
              </a:rPr>
              <a:t> (To)= 1024 Go =2</a:t>
            </a:r>
            <a:r>
              <a:rPr lang="fr-FR" sz="2400" baseline="30000" dirty="0" smtClean="0">
                <a:latin typeface="Times New Roman" pitchFamily="18" charset="0"/>
              </a:rPr>
              <a:t>40</a:t>
            </a:r>
            <a:r>
              <a:rPr lang="fr-FR" sz="2400" dirty="0" smtClean="0">
                <a:latin typeface="Times New Roman" pitchFamily="18" charset="0"/>
              </a:rPr>
              <a:t> octets</a:t>
            </a:r>
            <a:endParaRPr lang="fr-FR" sz="1800" dirty="0" smtClean="0"/>
          </a:p>
        </p:txBody>
      </p:sp>
      <p:sp>
        <p:nvSpPr>
          <p:cNvPr id="5"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72</a:t>
            </a:fld>
            <a:endParaRPr lang="fr-BE" dirty="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0" y="188640"/>
            <a:ext cx="7543800" cy="914400"/>
          </a:xfrm>
        </p:spPr>
        <p:txBody>
          <a:bodyPr/>
          <a:lstStyle/>
          <a:p>
            <a:r>
              <a:rPr lang="fr-FR" sz="3200" b="1" dirty="0" smtClean="0"/>
              <a:t>Caractéristiques des mémoires </a:t>
            </a:r>
            <a:r>
              <a:rPr lang="fr-FR" dirty="0" smtClean="0"/>
              <a:t/>
            </a:r>
            <a:br>
              <a:rPr lang="fr-FR" dirty="0" smtClean="0"/>
            </a:br>
            <a:r>
              <a:rPr lang="fr-FR" sz="3200" b="1" dirty="0" smtClean="0">
                <a:solidFill>
                  <a:srgbClr val="00FF00"/>
                </a:solidFill>
              </a:rPr>
              <a:t>2.Volatilité </a:t>
            </a:r>
          </a:p>
        </p:txBody>
      </p:sp>
      <p:sp>
        <p:nvSpPr>
          <p:cNvPr id="86019" name="Rectangle 3"/>
          <p:cNvSpPr>
            <a:spLocks noGrp="1" noChangeArrowheads="1"/>
          </p:cNvSpPr>
          <p:nvPr>
            <p:ph type="body" idx="1"/>
          </p:nvPr>
        </p:nvSpPr>
        <p:spPr>
          <a:xfrm>
            <a:off x="539552" y="1124744"/>
            <a:ext cx="8352928" cy="5256584"/>
          </a:xfrm>
        </p:spPr>
        <p:txBody>
          <a:bodyPr>
            <a:normAutofit/>
          </a:bodyPr>
          <a:lstStyle/>
          <a:p>
            <a:pPr>
              <a:spcBef>
                <a:spcPct val="0"/>
              </a:spcBef>
              <a:buFont typeface="Arial" charset="0"/>
              <a:buNone/>
            </a:pPr>
            <a:endParaRPr lang="fr-FR" sz="2400" dirty="0" smtClean="0">
              <a:latin typeface="Times New Roman" pitchFamily="18" charset="0"/>
            </a:endParaRPr>
          </a:p>
          <a:p>
            <a:pPr>
              <a:spcBef>
                <a:spcPct val="0"/>
              </a:spcBef>
            </a:pPr>
            <a:r>
              <a:rPr lang="fr-FR" sz="2800" dirty="0" smtClean="0">
                <a:latin typeface="Times New Roman" pitchFamily="18" charset="0"/>
              </a:rPr>
              <a:t>Si une mémoires </a:t>
            </a:r>
            <a:r>
              <a:rPr lang="fr-FR" sz="2800" dirty="0" smtClean="0">
                <a:solidFill>
                  <a:srgbClr val="00FF00"/>
                </a:solidFill>
                <a:latin typeface="Times New Roman" pitchFamily="18" charset="0"/>
              </a:rPr>
              <a:t>perd sont contenu </a:t>
            </a:r>
            <a:r>
              <a:rPr lang="fr-FR" sz="2800" dirty="0" smtClean="0">
                <a:latin typeface="Times New Roman" pitchFamily="18" charset="0"/>
              </a:rPr>
              <a:t>( les informations ) lorsque la sources d’alimentation </a:t>
            </a:r>
            <a:r>
              <a:rPr lang="fr-FR" sz="2800" dirty="0" smtClean="0">
                <a:solidFill>
                  <a:srgbClr val="00FF00"/>
                </a:solidFill>
                <a:latin typeface="Times New Roman" pitchFamily="18" charset="0"/>
              </a:rPr>
              <a:t>est coupée </a:t>
            </a:r>
            <a:r>
              <a:rPr lang="fr-FR" sz="2800" dirty="0" smtClean="0">
                <a:latin typeface="Times New Roman" pitchFamily="18" charset="0"/>
              </a:rPr>
              <a:t>alors la mémoire est dite </a:t>
            </a:r>
            <a:r>
              <a:rPr lang="fr-FR" sz="2800" dirty="0" smtClean="0">
                <a:solidFill>
                  <a:srgbClr val="00FF00"/>
                </a:solidFill>
                <a:latin typeface="Times New Roman" pitchFamily="18" charset="0"/>
              </a:rPr>
              <a:t>volatile</a:t>
            </a:r>
            <a:r>
              <a:rPr lang="fr-FR" sz="2800" dirty="0" smtClean="0">
                <a:latin typeface="Times New Roman" pitchFamily="18" charset="0"/>
              </a:rPr>
              <a:t>.</a:t>
            </a:r>
          </a:p>
          <a:p>
            <a:pPr>
              <a:spcBef>
                <a:spcPct val="0"/>
              </a:spcBef>
            </a:pPr>
            <a:endParaRPr lang="fr-FR" sz="2800" dirty="0" smtClean="0">
              <a:latin typeface="Times New Roman" pitchFamily="18" charset="0"/>
            </a:endParaRPr>
          </a:p>
          <a:p>
            <a:pPr>
              <a:spcBef>
                <a:spcPct val="0"/>
              </a:spcBef>
            </a:pPr>
            <a:endParaRPr lang="fr-FR" sz="2800" dirty="0" smtClean="0">
              <a:latin typeface="Times New Roman" pitchFamily="18" charset="0"/>
            </a:endParaRPr>
          </a:p>
          <a:p>
            <a:pPr>
              <a:spcBef>
                <a:spcPct val="0"/>
              </a:spcBef>
            </a:pPr>
            <a:r>
              <a:rPr lang="fr-FR" sz="2800" dirty="0" smtClean="0">
                <a:latin typeface="Times New Roman" pitchFamily="18" charset="0"/>
              </a:rPr>
              <a:t>Si une mémoire </a:t>
            </a:r>
            <a:r>
              <a:rPr lang="fr-FR" sz="2800" dirty="0" smtClean="0">
                <a:solidFill>
                  <a:srgbClr val="00FF00"/>
                </a:solidFill>
                <a:latin typeface="Times New Roman" pitchFamily="18" charset="0"/>
              </a:rPr>
              <a:t>ne perd pas ( conserve ) </a:t>
            </a:r>
            <a:r>
              <a:rPr lang="fr-FR" sz="2800" dirty="0" smtClean="0">
                <a:latin typeface="Times New Roman" pitchFamily="18" charset="0"/>
              </a:rPr>
              <a:t>sont contenu lorsque la sources d’alimentation </a:t>
            </a:r>
            <a:r>
              <a:rPr lang="fr-FR" sz="2800" dirty="0" smtClean="0">
                <a:solidFill>
                  <a:srgbClr val="00FF00"/>
                </a:solidFill>
                <a:latin typeface="Times New Roman" pitchFamily="18" charset="0"/>
              </a:rPr>
              <a:t>est coupée </a:t>
            </a:r>
            <a:r>
              <a:rPr lang="fr-FR" sz="2800" dirty="0" smtClean="0">
                <a:latin typeface="Times New Roman" pitchFamily="18" charset="0"/>
              </a:rPr>
              <a:t>alors la mémoire est dite </a:t>
            </a:r>
            <a:r>
              <a:rPr lang="fr-FR" sz="2800" dirty="0" smtClean="0">
                <a:solidFill>
                  <a:srgbClr val="00FF00"/>
                </a:solidFill>
                <a:latin typeface="Times New Roman" pitchFamily="18" charset="0"/>
              </a:rPr>
              <a:t>non volatile ( mémoire permanente ou stable).</a:t>
            </a:r>
          </a:p>
          <a:p>
            <a:pPr lvl="1" algn="just">
              <a:spcBef>
                <a:spcPct val="0"/>
              </a:spcBef>
              <a:buFont typeface="Arial" charset="0"/>
              <a:buNone/>
            </a:pPr>
            <a:endParaRPr lang="fr-FR" sz="2800" dirty="0" smtClean="0">
              <a:latin typeface="Times New Roman" pitchFamily="18" charset="0"/>
            </a:endParaRPr>
          </a:p>
          <a:p>
            <a:pPr algn="just">
              <a:spcBef>
                <a:spcPct val="0"/>
              </a:spcBef>
            </a:pPr>
            <a:endParaRPr lang="fr-FR" sz="2400" dirty="0" smtClean="0"/>
          </a:p>
        </p:txBody>
      </p:sp>
      <p:sp>
        <p:nvSpPr>
          <p:cNvPr id="4"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73</a:t>
            </a:fld>
            <a:endParaRPr lang="fr-BE" dirty="0"/>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0" y="299554"/>
            <a:ext cx="7543800" cy="914400"/>
          </a:xfrm>
        </p:spPr>
        <p:txBody>
          <a:bodyPr/>
          <a:lstStyle/>
          <a:p>
            <a:r>
              <a:rPr lang="fr-FR" sz="2800" b="1" dirty="0" smtClean="0"/>
              <a:t>Caractéristiques des mémoires </a:t>
            </a:r>
            <a:r>
              <a:rPr lang="fr-FR" sz="3200" dirty="0" smtClean="0">
                <a:latin typeface="Times New Roman" pitchFamily="18" charset="0"/>
              </a:rPr>
              <a:t/>
            </a:r>
            <a:br>
              <a:rPr lang="fr-FR" sz="3200" dirty="0" smtClean="0">
                <a:latin typeface="Times New Roman" pitchFamily="18" charset="0"/>
              </a:rPr>
            </a:br>
            <a:r>
              <a:rPr lang="fr-FR" sz="2400" b="1" dirty="0" smtClean="0">
                <a:solidFill>
                  <a:srgbClr val="00FF00"/>
                </a:solidFill>
                <a:latin typeface="Times New Roman" pitchFamily="18" charset="0"/>
              </a:rPr>
              <a:t>3.</a:t>
            </a:r>
            <a:r>
              <a:rPr lang="fr-FR" sz="2400" dirty="0" smtClean="0">
                <a:solidFill>
                  <a:srgbClr val="00FF00"/>
                </a:solidFill>
                <a:latin typeface="Times New Roman" pitchFamily="18" charset="0"/>
              </a:rPr>
              <a:t> </a:t>
            </a:r>
            <a:r>
              <a:rPr lang="fr-FR" sz="2400" b="1" dirty="0" smtClean="0">
                <a:solidFill>
                  <a:srgbClr val="00FF00"/>
                </a:solidFill>
              </a:rPr>
              <a:t>Mode d’accès à l’information (lecture /écriture)</a:t>
            </a:r>
            <a:r>
              <a:rPr lang="fr-FR" sz="2400" b="1" dirty="0" smtClean="0"/>
              <a:t/>
            </a:r>
            <a:br>
              <a:rPr lang="fr-FR" sz="2400" b="1" dirty="0" smtClean="0"/>
            </a:br>
            <a:endParaRPr lang="fr-FR" sz="2400" b="1" dirty="0" smtClean="0"/>
          </a:p>
        </p:txBody>
      </p:sp>
      <p:sp>
        <p:nvSpPr>
          <p:cNvPr id="87043" name="Rectangle 3"/>
          <p:cNvSpPr>
            <a:spLocks noGrp="1" noChangeArrowheads="1"/>
          </p:cNvSpPr>
          <p:nvPr>
            <p:ph type="body" idx="1"/>
          </p:nvPr>
        </p:nvSpPr>
        <p:spPr>
          <a:xfrm>
            <a:off x="539552" y="1124744"/>
            <a:ext cx="8280920" cy="5040560"/>
          </a:xfrm>
        </p:spPr>
        <p:txBody>
          <a:bodyPr>
            <a:normAutofit/>
          </a:bodyPr>
          <a:lstStyle/>
          <a:p>
            <a:pPr algn="just">
              <a:spcBef>
                <a:spcPct val="0"/>
              </a:spcBef>
              <a:buFontTx/>
              <a:buChar char="•"/>
            </a:pPr>
            <a:r>
              <a:rPr lang="fr-FR" sz="2400" dirty="0" smtClean="0">
                <a:latin typeface="Times New Roman" pitchFamily="18" charset="0"/>
              </a:rPr>
              <a:t>Sur une mémoire on peut effectuer l’opération de :  </a:t>
            </a:r>
          </a:p>
          <a:p>
            <a:pPr lvl="1" algn="just">
              <a:spcBef>
                <a:spcPct val="0"/>
              </a:spcBef>
              <a:buFontTx/>
              <a:buChar char="•"/>
            </a:pPr>
            <a:endParaRPr lang="fr-FR" sz="2400" dirty="0" smtClean="0">
              <a:latin typeface="Times New Roman" pitchFamily="18" charset="0"/>
            </a:endParaRPr>
          </a:p>
          <a:p>
            <a:pPr lvl="1" algn="just">
              <a:spcBef>
                <a:spcPct val="0"/>
              </a:spcBef>
              <a:buFontTx/>
              <a:buChar char="•"/>
            </a:pPr>
            <a:r>
              <a:rPr lang="fr-FR" sz="2400" dirty="0" smtClean="0">
                <a:solidFill>
                  <a:srgbClr val="00FF00"/>
                </a:solidFill>
                <a:latin typeface="Times New Roman" pitchFamily="18" charset="0"/>
              </a:rPr>
              <a:t> lecture </a:t>
            </a:r>
            <a:r>
              <a:rPr lang="fr-FR" sz="2400" dirty="0" smtClean="0">
                <a:latin typeface="Times New Roman" pitchFamily="18" charset="0"/>
              </a:rPr>
              <a:t>: récupérer / restituer une information à partir de la mémoire. </a:t>
            </a:r>
          </a:p>
          <a:p>
            <a:pPr lvl="1" algn="just">
              <a:spcBef>
                <a:spcPct val="0"/>
              </a:spcBef>
              <a:buFontTx/>
              <a:buChar char="•"/>
            </a:pPr>
            <a:r>
              <a:rPr lang="fr-FR" sz="2400" dirty="0" smtClean="0">
                <a:solidFill>
                  <a:srgbClr val="00FF00"/>
                </a:solidFill>
                <a:latin typeface="Times New Roman" pitchFamily="18" charset="0"/>
              </a:rPr>
              <a:t>écriture </a:t>
            </a:r>
            <a:r>
              <a:rPr lang="fr-FR" sz="2400" dirty="0" smtClean="0">
                <a:latin typeface="Times New Roman" pitchFamily="18" charset="0"/>
              </a:rPr>
              <a:t> : enregistrer une nouvelle information ou modifier une information déjà existante dans la mémoire .</a:t>
            </a:r>
          </a:p>
          <a:p>
            <a:pPr lvl="1" algn="just">
              <a:spcBef>
                <a:spcPct val="0"/>
              </a:spcBef>
              <a:buFontTx/>
              <a:buNone/>
            </a:pPr>
            <a:endParaRPr lang="fr-FR" sz="2400" dirty="0" smtClean="0">
              <a:latin typeface="Times New Roman" pitchFamily="18" charset="0"/>
            </a:endParaRPr>
          </a:p>
          <a:p>
            <a:pPr algn="just">
              <a:spcBef>
                <a:spcPct val="0"/>
              </a:spcBef>
              <a:buFontTx/>
              <a:buChar char="•"/>
            </a:pPr>
            <a:r>
              <a:rPr lang="fr-FR" sz="2400" dirty="0" smtClean="0">
                <a:latin typeface="Times New Roman" pitchFamily="18" charset="0"/>
              </a:rPr>
              <a:t>Il existe des mémoires qui offrent </a:t>
            </a:r>
            <a:r>
              <a:rPr lang="fr-FR" sz="2400" dirty="0" smtClean="0">
                <a:solidFill>
                  <a:srgbClr val="00FF00"/>
                </a:solidFill>
                <a:latin typeface="Times New Roman" pitchFamily="18" charset="0"/>
              </a:rPr>
              <a:t>les deux </a:t>
            </a:r>
            <a:r>
              <a:rPr lang="fr-FR" sz="2400" dirty="0" smtClean="0">
                <a:latin typeface="Times New Roman" pitchFamily="18" charset="0"/>
              </a:rPr>
              <a:t>modes lecteur/écriture , ces mémoire s’appelles </a:t>
            </a:r>
            <a:r>
              <a:rPr lang="fr-FR" sz="2400" b="1" dirty="0" smtClean="0">
                <a:solidFill>
                  <a:srgbClr val="00FF00"/>
                </a:solidFill>
                <a:latin typeface="Times New Roman" pitchFamily="18" charset="0"/>
              </a:rPr>
              <a:t>mémoires vives</a:t>
            </a:r>
            <a:r>
              <a:rPr lang="fr-FR" sz="2400" dirty="0" smtClean="0">
                <a:solidFill>
                  <a:srgbClr val="00FF00"/>
                </a:solidFill>
                <a:latin typeface="Times New Roman" pitchFamily="18" charset="0"/>
              </a:rPr>
              <a:t>.</a:t>
            </a:r>
          </a:p>
          <a:p>
            <a:pPr algn="just">
              <a:spcBef>
                <a:spcPct val="0"/>
              </a:spcBef>
              <a:buFontTx/>
              <a:buChar char="•"/>
            </a:pPr>
            <a:endParaRPr lang="fr-FR" sz="2400" dirty="0" smtClean="0">
              <a:latin typeface="Times New Roman" pitchFamily="18" charset="0"/>
            </a:endParaRPr>
          </a:p>
          <a:p>
            <a:pPr algn="just">
              <a:spcBef>
                <a:spcPct val="0"/>
              </a:spcBef>
              <a:buFontTx/>
              <a:buChar char="•"/>
            </a:pPr>
            <a:r>
              <a:rPr lang="fr-FR" sz="2400" dirty="0" smtClean="0">
                <a:latin typeface="Times New Roman" pitchFamily="18" charset="0"/>
              </a:rPr>
              <a:t>Il existent des mémoires qui offrent </a:t>
            </a:r>
            <a:r>
              <a:rPr lang="fr-FR" sz="2400" dirty="0" smtClean="0">
                <a:solidFill>
                  <a:srgbClr val="00FF00"/>
                </a:solidFill>
                <a:latin typeface="Times New Roman" pitchFamily="18" charset="0"/>
              </a:rPr>
              <a:t>uniquement</a:t>
            </a:r>
            <a:r>
              <a:rPr lang="fr-FR" sz="2400" dirty="0" smtClean="0">
                <a:latin typeface="Times New Roman" pitchFamily="18" charset="0"/>
              </a:rPr>
              <a:t> la possibilité de la </a:t>
            </a:r>
            <a:r>
              <a:rPr lang="fr-FR" sz="2400" dirty="0" smtClean="0">
                <a:solidFill>
                  <a:srgbClr val="00FF00"/>
                </a:solidFill>
                <a:latin typeface="Times New Roman" pitchFamily="18" charset="0"/>
              </a:rPr>
              <a:t>lecture</a:t>
            </a:r>
            <a:r>
              <a:rPr lang="fr-FR" sz="2400" dirty="0" smtClean="0">
                <a:latin typeface="Times New Roman" pitchFamily="18" charset="0"/>
              </a:rPr>
              <a:t> ( c’est pas possible de modifier le contenu ). Ces mémoires s’appelles </a:t>
            </a:r>
            <a:r>
              <a:rPr lang="fr-FR" sz="2400" b="1" dirty="0" smtClean="0">
                <a:solidFill>
                  <a:srgbClr val="00FF00"/>
                </a:solidFill>
                <a:latin typeface="Times New Roman" pitchFamily="18" charset="0"/>
              </a:rPr>
              <a:t>mémoires mortes.</a:t>
            </a:r>
          </a:p>
          <a:p>
            <a:pPr lvl="3" algn="just">
              <a:spcBef>
                <a:spcPct val="0"/>
              </a:spcBef>
            </a:pPr>
            <a:endParaRPr lang="fr-FR" dirty="0" smtClean="0">
              <a:latin typeface="Times New Roman" pitchFamily="18" charset="0"/>
            </a:endParaRPr>
          </a:p>
        </p:txBody>
      </p:sp>
      <p:sp>
        <p:nvSpPr>
          <p:cNvPr id="4"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74</a:t>
            </a:fld>
            <a:endParaRPr lang="fr-BE" dirty="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0" y="332656"/>
            <a:ext cx="7543800" cy="914400"/>
          </a:xfrm>
        </p:spPr>
        <p:txBody>
          <a:bodyPr/>
          <a:lstStyle/>
          <a:p>
            <a:r>
              <a:rPr lang="fr-FR" sz="3200" b="1" dirty="0" smtClean="0"/>
              <a:t>Caractéristiques des mémoires </a:t>
            </a:r>
            <a:r>
              <a:rPr lang="fr-FR" dirty="0" smtClean="0"/>
              <a:t/>
            </a:r>
            <a:br>
              <a:rPr lang="fr-FR" dirty="0" smtClean="0"/>
            </a:br>
            <a:r>
              <a:rPr lang="fr-FR" sz="3200" b="1" dirty="0" smtClean="0">
                <a:solidFill>
                  <a:srgbClr val="00FF00"/>
                </a:solidFill>
              </a:rPr>
              <a:t>4. Temps d’accès</a:t>
            </a:r>
            <a:r>
              <a:rPr lang="fr-FR" dirty="0" smtClean="0">
                <a:solidFill>
                  <a:srgbClr val="00FF00"/>
                </a:solidFill>
              </a:rPr>
              <a:t> </a:t>
            </a:r>
          </a:p>
        </p:txBody>
      </p:sp>
      <p:sp>
        <p:nvSpPr>
          <p:cNvPr id="89091" name="Rectangle 3"/>
          <p:cNvSpPr>
            <a:spLocks noGrp="1" noChangeArrowheads="1"/>
          </p:cNvSpPr>
          <p:nvPr>
            <p:ph type="body" idx="1"/>
          </p:nvPr>
        </p:nvSpPr>
        <p:spPr>
          <a:xfrm>
            <a:off x="395536" y="1340768"/>
            <a:ext cx="8748464" cy="1872208"/>
          </a:xfrm>
        </p:spPr>
        <p:txBody>
          <a:bodyPr/>
          <a:lstStyle/>
          <a:p>
            <a:pPr>
              <a:lnSpc>
                <a:spcPct val="100000"/>
              </a:lnSpc>
            </a:pPr>
            <a:r>
              <a:rPr lang="fr-FR" sz="1800" dirty="0" smtClean="0"/>
              <a:t>C’est le temps </a:t>
            </a:r>
            <a:r>
              <a:rPr lang="fr-FR" sz="1800" b="1" dirty="0" smtClean="0"/>
              <a:t>nécessaire pour effectuer</a:t>
            </a:r>
            <a:r>
              <a:rPr lang="fr-FR" sz="1800" dirty="0" smtClean="0"/>
              <a:t> une opération de lecture ou d’écriture.</a:t>
            </a:r>
          </a:p>
          <a:p>
            <a:pPr>
              <a:lnSpc>
                <a:spcPct val="100000"/>
              </a:lnSpc>
            </a:pPr>
            <a:r>
              <a:rPr lang="fr-FR" sz="1800" dirty="0" smtClean="0"/>
              <a:t>Par exemple pour l’opération de lecture , le temps d’accès  est le </a:t>
            </a:r>
            <a:r>
              <a:rPr lang="fr-FR" sz="1800" b="1" dirty="0" smtClean="0"/>
              <a:t>temps</a:t>
            </a:r>
            <a:r>
              <a:rPr lang="fr-FR" sz="1800" dirty="0" smtClean="0"/>
              <a:t> qui sépare </a:t>
            </a:r>
            <a:r>
              <a:rPr lang="fr-FR" sz="1800" b="1" dirty="0" smtClean="0"/>
              <a:t>la demande</a:t>
            </a:r>
            <a:r>
              <a:rPr lang="fr-FR" sz="1800" dirty="0" smtClean="0"/>
              <a:t> de la lecture de la </a:t>
            </a:r>
            <a:r>
              <a:rPr lang="fr-FR" sz="1800" b="1" dirty="0" smtClean="0"/>
              <a:t>disponibilité</a:t>
            </a:r>
            <a:r>
              <a:rPr lang="fr-FR" sz="1800" dirty="0" smtClean="0"/>
              <a:t> de l’information. </a:t>
            </a:r>
          </a:p>
        </p:txBody>
      </p:sp>
      <p:sp>
        <p:nvSpPr>
          <p:cNvPr id="89103" name="Text Box 15"/>
          <p:cNvSpPr txBox="1">
            <a:spLocks noChangeArrowheads="1"/>
          </p:cNvSpPr>
          <p:nvPr/>
        </p:nvSpPr>
        <p:spPr bwMode="auto">
          <a:xfrm>
            <a:off x="3132138" y="5429250"/>
            <a:ext cx="2466975" cy="304800"/>
          </a:xfrm>
          <a:prstGeom prst="rect">
            <a:avLst/>
          </a:prstGeom>
          <a:noFill/>
          <a:ln w="9525">
            <a:noFill/>
            <a:miter lim="800000"/>
            <a:headEnd/>
            <a:tailEnd/>
          </a:ln>
          <a:effectLst/>
        </p:spPr>
        <p:txBody>
          <a:bodyPr>
            <a:spAutoFit/>
          </a:bodyPr>
          <a:lstStyle/>
          <a:p>
            <a:pPr defTabSz="914400"/>
            <a:r>
              <a:rPr lang="fr-FR" sz="1400" b="1"/>
              <a:t>Temps d’accès</a:t>
            </a:r>
          </a:p>
        </p:txBody>
      </p:sp>
      <p:grpSp>
        <p:nvGrpSpPr>
          <p:cNvPr id="2" name="Group 7"/>
          <p:cNvGrpSpPr>
            <a:grpSpLocks/>
          </p:cNvGrpSpPr>
          <p:nvPr/>
        </p:nvGrpSpPr>
        <p:grpSpPr bwMode="auto">
          <a:xfrm>
            <a:off x="1547813" y="3700463"/>
            <a:ext cx="5041900" cy="433387"/>
            <a:chOff x="657" y="1842"/>
            <a:chExt cx="3176" cy="273"/>
          </a:xfrm>
        </p:grpSpPr>
        <p:sp>
          <p:nvSpPr>
            <p:cNvPr id="89092" name="Line 4"/>
            <p:cNvSpPr>
              <a:spLocks noChangeShapeType="1"/>
            </p:cNvSpPr>
            <p:nvPr/>
          </p:nvSpPr>
          <p:spPr bwMode="auto">
            <a:xfrm>
              <a:off x="657" y="2115"/>
              <a:ext cx="1270" cy="0"/>
            </a:xfrm>
            <a:prstGeom prst="line">
              <a:avLst/>
            </a:prstGeom>
            <a:noFill/>
            <a:ln w="25400">
              <a:solidFill>
                <a:schemeClr val="tx1"/>
              </a:solidFill>
              <a:round/>
              <a:headEnd/>
              <a:tailEnd/>
            </a:ln>
            <a:effectLst/>
          </p:spPr>
          <p:txBody>
            <a:bodyPr/>
            <a:lstStyle/>
            <a:p>
              <a:endParaRPr lang="fr-FR"/>
            </a:p>
          </p:txBody>
        </p:sp>
        <p:sp>
          <p:nvSpPr>
            <p:cNvPr id="89093" name="Line 5"/>
            <p:cNvSpPr>
              <a:spLocks noChangeShapeType="1"/>
            </p:cNvSpPr>
            <p:nvPr/>
          </p:nvSpPr>
          <p:spPr bwMode="auto">
            <a:xfrm flipV="1">
              <a:off x="1927" y="1842"/>
              <a:ext cx="363" cy="273"/>
            </a:xfrm>
            <a:prstGeom prst="line">
              <a:avLst/>
            </a:prstGeom>
            <a:noFill/>
            <a:ln w="25400">
              <a:solidFill>
                <a:schemeClr val="tx1"/>
              </a:solidFill>
              <a:round/>
              <a:headEnd/>
              <a:tailEnd/>
            </a:ln>
            <a:effectLst/>
          </p:spPr>
          <p:txBody>
            <a:bodyPr/>
            <a:lstStyle/>
            <a:p>
              <a:endParaRPr lang="fr-FR"/>
            </a:p>
          </p:txBody>
        </p:sp>
        <p:sp>
          <p:nvSpPr>
            <p:cNvPr id="89094" name="Line 6"/>
            <p:cNvSpPr>
              <a:spLocks noChangeShapeType="1"/>
            </p:cNvSpPr>
            <p:nvPr/>
          </p:nvSpPr>
          <p:spPr bwMode="auto">
            <a:xfrm>
              <a:off x="2290" y="1842"/>
              <a:ext cx="1543" cy="0"/>
            </a:xfrm>
            <a:prstGeom prst="line">
              <a:avLst/>
            </a:prstGeom>
            <a:noFill/>
            <a:ln w="25400">
              <a:solidFill>
                <a:schemeClr val="tx1"/>
              </a:solidFill>
              <a:round/>
              <a:headEnd/>
              <a:tailEnd/>
            </a:ln>
            <a:effectLst/>
          </p:spPr>
          <p:txBody>
            <a:bodyPr/>
            <a:lstStyle/>
            <a:p>
              <a:endParaRPr lang="fr-FR"/>
            </a:p>
          </p:txBody>
        </p:sp>
      </p:grpSp>
      <p:grpSp>
        <p:nvGrpSpPr>
          <p:cNvPr id="3" name="Group 8"/>
          <p:cNvGrpSpPr>
            <a:grpSpLocks/>
          </p:cNvGrpSpPr>
          <p:nvPr/>
        </p:nvGrpSpPr>
        <p:grpSpPr bwMode="auto">
          <a:xfrm>
            <a:off x="2122488" y="4203700"/>
            <a:ext cx="5041900" cy="433388"/>
            <a:chOff x="657" y="1842"/>
            <a:chExt cx="3176" cy="273"/>
          </a:xfrm>
        </p:grpSpPr>
        <p:sp>
          <p:nvSpPr>
            <p:cNvPr id="89097" name="Line 9"/>
            <p:cNvSpPr>
              <a:spLocks noChangeShapeType="1"/>
            </p:cNvSpPr>
            <p:nvPr/>
          </p:nvSpPr>
          <p:spPr bwMode="auto">
            <a:xfrm>
              <a:off x="657" y="2115"/>
              <a:ext cx="1270" cy="0"/>
            </a:xfrm>
            <a:prstGeom prst="line">
              <a:avLst/>
            </a:prstGeom>
            <a:noFill/>
            <a:ln w="25400">
              <a:solidFill>
                <a:schemeClr val="tx1"/>
              </a:solidFill>
              <a:round/>
              <a:headEnd/>
              <a:tailEnd/>
            </a:ln>
            <a:effectLst/>
          </p:spPr>
          <p:txBody>
            <a:bodyPr/>
            <a:lstStyle/>
            <a:p>
              <a:endParaRPr lang="fr-FR"/>
            </a:p>
          </p:txBody>
        </p:sp>
        <p:sp>
          <p:nvSpPr>
            <p:cNvPr id="89098" name="Line 10"/>
            <p:cNvSpPr>
              <a:spLocks noChangeShapeType="1"/>
            </p:cNvSpPr>
            <p:nvPr/>
          </p:nvSpPr>
          <p:spPr bwMode="auto">
            <a:xfrm flipV="1">
              <a:off x="1927" y="1842"/>
              <a:ext cx="363" cy="273"/>
            </a:xfrm>
            <a:prstGeom prst="line">
              <a:avLst/>
            </a:prstGeom>
            <a:noFill/>
            <a:ln w="25400">
              <a:solidFill>
                <a:schemeClr val="tx1"/>
              </a:solidFill>
              <a:round/>
              <a:headEnd/>
              <a:tailEnd/>
            </a:ln>
            <a:effectLst/>
          </p:spPr>
          <p:txBody>
            <a:bodyPr/>
            <a:lstStyle/>
            <a:p>
              <a:endParaRPr lang="fr-FR"/>
            </a:p>
          </p:txBody>
        </p:sp>
        <p:sp>
          <p:nvSpPr>
            <p:cNvPr id="89099" name="Line 11"/>
            <p:cNvSpPr>
              <a:spLocks noChangeShapeType="1"/>
            </p:cNvSpPr>
            <p:nvPr/>
          </p:nvSpPr>
          <p:spPr bwMode="auto">
            <a:xfrm>
              <a:off x="2290" y="1842"/>
              <a:ext cx="1543" cy="0"/>
            </a:xfrm>
            <a:prstGeom prst="line">
              <a:avLst/>
            </a:prstGeom>
            <a:noFill/>
            <a:ln w="25400">
              <a:solidFill>
                <a:schemeClr val="tx1"/>
              </a:solidFill>
              <a:round/>
              <a:headEnd/>
              <a:tailEnd/>
            </a:ln>
            <a:effectLst/>
          </p:spPr>
          <p:txBody>
            <a:bodyPr/>
            <a:lstStyle/>
            <a:p>
              <a:endParaRPr lang="fr-FR"/>
            </a:p>
          </p:txBody>
        </p:sp>
      </p:grpSp>
      <p:sp>
        <p:nvSpPr>
          <p:cNvPr id="89100" name="Line 12"/>
          <p:cNvSpPr>
            <a:spLocks noChangeShapeType="1"/>
          </p:cNvSpPr>
          <p:nvPr/>
        </p:nvSpPr>
        <p:spPr bwMode="auto">
          <a:xfrm>
            <a:off x="3563938" y="3341688"/>
            <a:ext cx="0" cy="1943100"/>
          </a:xfrm>
          <a:prstGeom prst="line">
            <a:avLst/>
          </a:prstGeom>
          <a:noFill/>
          <a:ln w="25400">
            <a:solidFill>
              <a:schemeClr val="tx1"/>
            </a:solidFill>
            <a:round/>
            <a:headEnd/>
            <a:tailEnd/>
          </a:ln>
          <a:effectLst/>
        </p:spPr>
        <p:txBody>
          <a:bodyPr/>
          <a:lstStyle/>
          <a:p>
            <a:endParaRPr lang="fr-FR"/>
          </a:p>
        </p:txBody>
      </p:sp>
      <p:sp>
        <p:nvSpPr>
          <p:cNvPr id="89101" name="Line 13"/>
          <p:cNvSpPr>
            <a:spLocks noChangeShapeType="1"/>
          </p:cNvSpPr>
          <p:nvPr/>
        </p:nvSpPr>
        <p:spPr bwMode="auto">
          <a:xfrm>
            <a:off x="4140200" y="3341688"/>
            <a:ext cx="0" cy="1943100"/>
          </a:xfrm>
          <a:prstGeom prst="line">
            <a:avLst/>
          </a:prstGeom>
          <a:noFill/>
          <a:ln w="25400">
            <a:solidFill>
              <a:schemeClr val="tx1"/>
            </a:solidFill>
            <a:round/>
            <a:headEnd/>
            <a:tailEnd/>
          </a:ln>
          <a:effectLst/>
        </p:spPr>
        <p:txBody>
          <a:bodyPr/>
          <a:lstStyle/>
          <a:p>
            <a:endParaRPr lang="fr-FR"/>
          </a:p>
        </p:txBody>
      </p:sp>
      <p:sp>
        <p:nvSpPr>
          <p:cNvPr id="89102" name="Line 14"/>
          <p:cNvSpPr>
            <a:spLocks noChangeShapeType="1"/>
          </p:cNvSpPr>
          <p:nvPr/>
        </p:nvSpPr>
        <p:spPr bwMode="auto">
          <a:xfrm>
            <a:off x="3563938" y="5068888"/>
            <a:ext cx="576262" cy="0"/>
          </a:xfrm>
          <a:prstGeom prst="line">
            <a:avLst/>
          </a:prstGeom>
          <a:noFill/>
          <a:ln w="25400">
            <a:solidFill>
              <a:schemeClr val="tx1"/>
            </a:solidFill>
            <a:round/>
            <a:headEnd type="arrow" w="med" len="med"/>
            <a:tailEnd type="arrow" w="med" len="med"/>
          </a:ln>
          <a:effectLst/>
        </p:spPr>
        <p:txBody>
          <a:bodyPr/>
          <a:lstStyle/>
          <a:p>
            <a:endParaRPr lang="fr-FR"/>
          </a:p>
        </p:txBody>
      </p:sp>
      <p:sp>
        <p:nvSpPr>
          <p:cNvPr id="89104" name="Text Box 16"/>
          <p:cNvSpPr txBox="1">
            <a:spLocks noChangeArrowheads="1"/>
          </p:cNvSpPr>
          <p:nvPr/>
        </p:nvSpPr>
        <p:spPr bwMode="auto">
          <a:xfrm>
            <a:off x="1044575" y="3557588"/>
            <a:ext cx="1368425" cy="579437"/>
          </a:xfrm>
          <a:prstGeom prst="rect">
            <a:avLst/>
          </a:prstGeom>
          <a:noFill/>
          <a:ln w="25400">
            <a:noFill/>
            <a:miter lim="800000"/>
            <a:headEnd/>
            <a:tailEnd/>
          </a:ln>
          <a:effectLst/>
        </p:spPr>
        <p:txBody>
          <a:bodyPr>
            <a:spAutoFit/>
          </a:bodyPr>
          <a:lstStyle/>
          <a:p>
            <a:pPr defTabSz="914400">
              <a:spcBef>
                <a:spcPct val="50000"/>
              </a:spcBef>
            </a:pPr>
            <a:r>
              <a:rPr lang="fr-FR" sz="1400" b="1"/>
              <a:t>Demande de la lecture</a:t>
            </a:r>
            <a:r>
              <a:rPr lang="fr-FR">
                <a:solidFill>
                  <a:schemeClr val="bg1"/>
                </a:solidFill>
              </a:rPr>
              <a:t> </a:t>
            </a:r>
          </a:p>
        </p:txBody>
      </p:sp>
      <p:sp>
        <p:nvSpPr>
          <p:cNvPr id="89105" name="Text Box 17"/>
          <p:cNvSpPr txBox="1">
            <a:spLocks noChangeArrowheads="1"/>
          </p:cNvSpPr>
          <p:nvPr/>
        </p:nvSpPr>
        <p:spPr bwMode="auto">
          <a:xfrm>
            <a:off x="5005388" y="4637088"/>
            <a:ext cx="1657350" cy="579437"/>
          </a:xfrm>
          <a:prstGeom prst="rect">
            <a:avLst/>
          </a:prstGeom>
          <a:noFill/>
          <a:ln w="25400">
            <a:noFill/>
            <a:miter lim="800000"/>
            <a:headEnd/>
            <a:tailEnd/>
          </a:ln>
          <a:effectLst/>
        </p:spPr>
        <p:txBody>
          <a:bodyPr>
            <a:spAutoFit/>
          </a:bodyPr>
          <a:lstStyle/>
          <a:p>
            <a:pPr>
              <a:spcBef>
                <a:spcPct val="50000"/>
              </a:spcBef>
            </a:pPr>
            <a:r>
              <a:rPr lang="fr-FR" sz="1400" b="1"/>
              <a:t>Disponibilité de l’information</a:t>
            </a:r>
            <a:r>
              <a:rPr lang="fr-FR">
                <a:solidFill>
                  <a:schemeClr val="bg1"/>
                </a:solidFill>
              </a:rPr>
              <a:t> </a:t>
            </a:r>
          </a:p>
        </p:txBody>
      </p:sp>
      <p:sp>
        <p:nvSpPr>
          <p:cNvPr id="89106" name="Text Box 18"/>
          <p:cNvSpPr txBox="1">
            <a:spLocks noChangeArrowheads="1"/>
          </p:cNvSpPr>
          <p:nvPr/>
        </p:nvSpPr>
        <p:spPr bwMode="auto">
          <a:xfrm>
            <a:off x="179388" y="5877272"/>
            <a:ext cx="8964612" cy="641350"/>
          </a:xfrm>
          <a:prstGeom prst="rect">
            <a:avLst/>
          </a:prstGeom>
          <a:noFill/>
          <a:ln w="9525">
            <a:noFill/>
            <a:miter lim="800000"/>
            <a:headEnd/>
            <a:tailEnd/>
          </a:ln>
          <a:effectLst/>
        </p:spPr>
        <p:txBody>
          <a:bodyPr>
            <a:spAutoFit/>
          </a:bodyPr>
          <a:lstStyle/>
          <a:p>
            <a:pPr defTabSz="914400"/>
            <a:r>
              <a:rPr lang="fr-FR" dirty="0"/>
              <a:t>Le temps d’accès est un </a:t>
            </a:r>
            <a:r>
              <a:rPr lang="fr-FR" b="1" dirty="0"/>
              <a:t>critère important</a:t>
            </a:r>
            <a:r>
              <a:rPr lang="fr-FR" dirty="0"/>
              <a:t> pour  déterminer </a:t>
            </a:r>
            <a:r>
              <a:rPr lang="fr-FR" b="1" dirty="0"/>
              <a:t>les performances</a:t>
            </a:r>
            <a:r>
              <a:rPr lang="fr-FR" dirty="0"/>
              <a:t> d’une mémoire ainsi que les performances d’une machine. </a:t>
            </a:r>
          </a:p>
        </p:txBody>
      </p:sp>
      <p:sp>
        <p:nvSpPr>
          <p:cNvPr id="20"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75</a:t>
            </a:fld>
            <a:endParaRPr lang="fr-BE" dirty="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ChangeArrowheads="1"/>
          </p:cNvSpPr>
          <p:nvPr>
            <p:ph type="title"/>
          </p:nvPr>
        </p:nvSpPr>
        <p:spPr/>
        <p:txBody>
          <a:bodyPr/>
          <a:lstStyle/>
          <a:p>
            <a:r>
              <a:rPr lang="fr-FR" sz="3600" b="1" smtClean="0"/>
              <a:t>4. Classification des mémoires</a:t>
            </a:r>
            <a:r>
              <a:rPr lang="fr-FR" smtClean="0"/>
              <a:t> </a:t>
            </a:r>
          </a:p>
        </p:txBody>
      </p:sp>
      <p:sp>
        <p:nvSpPr>
          <p:cNvPr id="200707" name="Rectangle 3"/>
          <p:cNvSpPr>
            <a:spLocks noGrp="1" noChangeArrowheads="1"/>
          </p:cNvSpPr>
          <p:nvPr>
            <p:ph type="body" idx="1"/>
          </p:nvPr>
        </p:nvSpPr>
        <p:spPr>
          <a:xfrm>
            <a:off x="251520" y="620688"/>
            <a:ext cx="8712968" cy="5472608"/>
          </a:xfrm>
        </p:spPr>
        <p:txBody>
          <a:bodyPr>
            <a:noAutofit/>
          </a:bodyPr>
          <a:lstStyle/>
          <a:p>
            <a:endParaRPr lang="fr-FR" sz="2800" dirty="0" smtClean="0"/>
          </a:p>
          <a:p>
            <a:pPr>
              <a:lnSpc>
                <a:spcPct val="100000"/>
              </a:lnSpc>
            </a:pPr>
            <a:r>
              <a:rPr lang="fr-FR" sz="2800" dirty="0" smtClean="0">
                <a:effectLst/>
              </a:rPr>
              <a:t>Les mémoires peuvent êtres classée en trois catégories selon la technologie utilisée :</a:t>
            </a:r>
          </a:p>
          <a:p>
            <a:pPr>
              <a:lnSpc>
                <a:spcPct val="100000"/>
              </a:lnSpc>
            </a:pPr>
            <a:endParaRPr lang="fr-FR" sz="2800" dirty="0" smtClean="0">
              <a:effectLst/>
            </a:endParaRPr>
          </a:p>
          <a:p>
            <a:pPr lvl="1">
              <a:lnSpc>
                <a:spcPct val="100000"/>
              </a:lnSpc>
            </a:pPr>
            <a:r>
              <a:rPr lang="fr-FR" sz="2400" dirty="0" smtClean="0">
                <a:solidFill>
                  <a:srgbClr val="FFC000"/>
                </a:solidFill>
                <a:effectLst/>
              </a:rPr>
              <a:t>Mémoire à semi-conducteur : </a:t>
            </a:r>
            <a:r>
              <a:rPr lang="fr-FR" sz="2400" dirty="0" smtClean="0">
                <a:effectLst/>
              </a:rPr>
              <a:t>mémoire centrale, ROM, PROM,…..) :  très rapide mais  de taille réduit.</a:t>
            </a:r>
          </a:p>
          <a:p>
            <a:pPr lvl="1">
              <a:lnSpc>
                <a:spcPct val="100000"/>
              </a:lnSpc>
            </a:pPr>
            <a:r>
              <a:rPr lang="fr-FR" sz="2400" dirty="0" smtClean="0">
                <a:solidFill>
                  <a:srgbClr val="FFC000"/>
                </a:solidFill>
                <a:effectLst/>
              </a:rPr>
              <a:t>Mémoire magnétique </a:t>
            </a:r>
            <a:r>
              <a:rPr lang="fr-FR" sz="2400" dirty="0" smtClean="0">
                <a:effectLst/>
              </a:rPr>
              <a:t>:  disque dur, moins rapide mais stock un volume d’informations très grand.</a:t>
            </a:r>
          </a:p>
          <a:p>
            <a:pPr lvl="1">
              <a:lnSpc>
                <a:spcPct val="100000"/>
              </a:lnSpc>
            </a:pPr>
            <a:r>
              <a:rPr lang="fr-FR" sz="2400" dirty="0" smtClean="0">
                <a:solidFill>
                  <a:srgbClr val="FFC000"/>
                </a:solidFill>
                <a:effectLst/>
              </a:rPr>
              <a:t>Mémoire optique </a:t>
            </a:r>
            <a:r>
              <a:rPr lang="fr-FR" sz="2400" dirty="0" smtClean="0">
                <a:effectLst/>
              </a:rPr>
              <a:t>: DVD, CDROM,…</a:t>
            </a:r>
          </a:p>
        </p:txBody>
      </p:sp>
      <p:sp>
        <p:nvSpPr>
          <p:cNvPr id="5"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76</a:t>
            </a:fld>
            <a:endParaRPr lang="fr-BE" dirty="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a:xfrm>
            <a:off x="468313" y="333375"/>
            <a:ext cx="8224837" cy="852488"/>
          </a:xfrm>
        </p:spPr>
        <p:txBody>
          <a:bodyPr/>
          <a:lstStyle/>
          <a:p>
            <a:r>
              <a:rPr lang="fr-FR" sz="3600" b="1" dirty="0" smtClean="0">
                <a:solidFill>
                  <a:srgbClr val="FF9933"/>
                </a:solidFill>
              </a:rPr>
              <a:t>Mémoire à semi-conducteur</a:t>
            </a:r>
            <a:endParaRPr lang="fr-FR" sz="4000" dirty="0" smtClean="0">
              <a:solidFill>
                <a:srgbClr val="FF9933"/>
              </a:solidFill>
            </a:endParaRPr>
          </a:p>
        </p:txBody>
      </p:sp>
      <p:graphicFrame>
        <p:nvGraphicFramePr>
          <p:cNvPr id="202755" name="Organization Chart 3"/>
          <p:cNvGraphicFramePr>
            <a:graphicFrameLocks/>
          </p:cNvGraphicFramePr>
          <p:nvPr>
            <p:ph type="dgm" idx="1"/>
          </p:nvPr>
        </p:nvGraphicFramePr>
        <p:xfrm>
          <a:off x="323850" y="1571612"/>
          <a:ext cx="8496300" cy="4425950"/>
        </p:xfrm>
        <a:graphic>
          <a:graphicData uri="http://schemas.openxmlformats.org/drawingml/2006/compatibility">
            <com:legacyDrawing xmlns:com="http://schemas.openxmlformats.org/drawingml/2006/compatibility" spid="_x0000_s1026"/>
          </a:graphicData>
        </a:graphic>
      </p:graphicFrame>
      <p:sp>
        <p:nvSpPr>
          <p:cNvPr id="5" name="Espace réservé du numéro de diapositive 3"/>
          <p:cNvSpPr txBox="1">
            <a:spLocks/>
          </p:cNvSpPr>
          <p:nvPr/>
        </p:nvSpPr>
        <p:spPr>
          <a:xfrm>
            <a:off x="8521552" y="0"/>
            <a:ext cx="622448" cy="40466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F4668DC-857F-487D-BFFA-8C0CA5037977}" type="slidenum">
              <a:rPr kumimoji="0" lang="fr-BE" sz="1800" b="0" i="0" u="none" strike="noStrike" kern="1200" cap="none" spc="0" normalizeH="0" baseline="0" noProof="0" smtClean="0">
                <a:ln>
                  <a:noFill/>
                </a:ln>
                <a:solidFill>
                  <a:schemeClr val="tx1"/>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a:t>
            </a:fld>
            <a:endParaRPr kumimoji="0" lang="fr-BE" sz="1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a:xfrm>
            <a:off x="251520" y="332656"/>
            <a:ext cx="8388424" cy="914400"/>
          </a:xfrm>
        </p:spPr>
        <p:txBody>
          <a:bodyPr/>
          <a:lstStyle/>
          <a:p>
            <a:r>
              <a:rPr lang="fr-FR" sz="3200" b="1" dirty="0" smtClean="0">
                <a:effectLst/>
              </a:rPr>
              <a:t>Les trois principaux types de mémoires installés sur les PC modernes sont :</a:t>
            </a:r>
            <a:endParaRPr lang="fr-FR" dirty="0" smtClean="0">
              <a:effectLst/>
            </a:endParaRPr>
          </a:p>
        </p:txBody>
      </p:sp>
      <p:sp>
        <p:nvSpPr>
          <p:cNvPr id="203779" name="Rectangle 3"/>
          <p:cNvSpPr>
            <a:spLocks noGrp="1" noChangeArrowheads="1"/>
          </p:cNvSpPr>
          <p:nvPr>
            <p:ph type="body" idx="1"/>
          </p:nvPr>
        </p:nvSpPr>
        <p:spPr>
          <a:xfrm>
            <a:off x="467544" y="1628800"/>
            <a:ext cx="8064896" cy="4536504"/>
          </a:xfrm>
        </p:spPr>
        <p:txBody>
          <a:bodyPr>
            <a:noAutofit/>
          </a:bodyPr>
          <a:lstStyle/>
          <a:p>
            <a:pPr marL="180000" indent="0"/>
            <a:r>
              <a:rPr lang="fr-FR" sz="2000" dirty="0" smtClean="0">
                <a:solidFill>
                  <a:srgbClr val="00FF00"/>
                </a:solidFill>
                <a:effectLst/>
              </a:rPr>
              <a:t>ROM</a:t>
            </a:r>
            <a:r>
              <a:rPr lang="fr-FR" sz="2000" dirty="0" smtClean="0">
                <a:effectLst/>
              </a:rPr>
              <a:t> (</a:t>
            </a:r>
            <a:r>
              <a:rPr lang="fr-FR" sz="2000" dirty="0" err="1" smtClean="0">
                <a:effectLst/>
              </a:rPr>
              <a:t>read</a:t>
            </a:r>
            <a:r>
              <a:rPr lang="fr-FR" sz="2000" dirty="0" smtClean="0">
                <a:effectLst/>
              </a:rPr>
              <a:t> </a:t>
            </a:r>
            <a:r>
              <a:rPr lang="fr-FR" sz="2000" dirty="0" err="1" smtClean="0">
                <a:effectLst/>
              </a:rPr>
              <a:t>only</a:t>
            </a:r>
            <a:r>
              <a:rPr lang="fr-FR" sz="2000" dirty="0" smtClean="0">
                <a:effectLst/>
              </a:rPr>
              <a:t> </a:t>
            </a:r>
            <a:r>
              <a:rPr lang="fr-FR" sz="2000" dirty="0" err="1" smtClean="0">
                <a:effectLst/>
              </a:rPr>
              <a:t>memory</a:t>
            </a:r>
            <a:r>
              <a:rPr lang="fr-FR" sz="2000" dirty="0" smtClean="0">
                <a:effectLst/>
              </a:rPr>
              <a:t>, mémoire en lecture seule);</a:t>
            </a:r>
          </a:p>
          <a:p>
            <a:pPr marL="180000" indent="0"/>
            <a:r>
              <a:rPr lang="fr-FR" sz="2000" dirty="0" smtClean="0">
                <a:solidFill>
                  <a:srgbClr val="00FF00"/>
                </a:solidFill>
                <a:effectLst/>
              </a:rPr>
              <a:t>DRAM</a:t>
            </a:r>
            <a:r>
              <a:rPr lang="fr-FR" sz="2000" dirty="0" smtClean="0">
                <a:effectLst/>
              </a:rPr>
              <a:t> (</a:t>
            </a:r>
            <a:r>
              <a:rPr lang="fr-FR" sz="2000" dirty="0" err="1" smtClean="0">
                <a:effectLst/>
              </a:rPr>
              <a:t>dynamic</a:t>
            </a:r>
            <a:r>
              <a:rPr lang="fr-FR" sz="2000" dirty="0" smtClean="0">
                <a:effectLst/>
              </a:rPr>
              <a:t> </a:t>
            </a:r>
            <a:r>
              <a:rPr lang="fr-FR" sz="2000" dirty="0" err="1" smtClean="0">
                <a:effectLst/>
              </a:rPr>
              <a:t>random</a:t>
            </a:r>
            <a:r>
              <a:rPr lang="fr-FR" sz="2000" dirty="0" smtClean="0">
                <a:effectLst/>
              </a:rPr>
              <a:t> </a:t>
            </a:r>
            <a:r>
              <a:rPr lang="fr-FR" sz="2000" dirty="0" err="1" smtClean="0">
                <a:effectLst/>
              </a:rPr>
              <a:t>access</a:t>
            </a:r>
            <a:r>
              <a:rPr lang="fr-FR" sz="2000" dirty="0" smtClean="0">
                <a:effectLst/>
              </a:rPr>
              <a:t> </a:t>
            </a:r>
            <a:r>
              <a:rPr lang="fr-FR" sz="2000" dirty="0" err="1" smtClean="0">
                <a:effectLst/>
              </a:rPr>
              <a:t>memory</a:t>
            </a:r>
            <a:r>
              <a:rPr lang="fr-FR" sz="2000" dirty="0" smtClean="0">
                <a:effectLst/>
              </a:rPr>
              <a:t>, mémoire à accès aléatoire dynamique);</a:t>
            </a:r>
          </a:p>
          <a:p>
            <a:pPr marL="180000" indent="0"/>
            <a:r>
              <a:rPr lang="fr-FR" sz="2000" dirty="0" smtClean="0">
                <a:solidFill>
                  <a:srgbClr val="00FF00"/>
                </a:solidFill>
                <a:effectLst/>
              </a:rPr>
              <a:t>SRAM</a:t>
            </a:r>
            <a:r>
              <a:rPr lang="fr-FR" sz="2000" dirty="0" smtClean="0">
                <a:effectLst/>
              </a:rPr>
              <a:t> (</a:t>
            </a:r>
            <a:r>
              <a:rPr lang="fr-FR" sz="2000" dirty="0" err="1" smtClean="0">
                <a:effectLst/>
              </a:rPr>
              <a:t>static</a:t>
            </a:r>
            <a:r>
              <a:rPr lang="fr-FR" sz="2000" dirty="0" smtClean="0">
                <a:effectLst/>
              </a:rPr>
              <a:t> </a:t>
            </a:r>
            <a:r>
              <a:rPr lang="fr-FR" sz="2000" dirty="0" err="1" smtClean="0">
                <a:effectLst/>
              </a:rPr>
              <a:t>random</a:t>
            </a:r>
            <a:r>
              <a:rPr lang="fr-FR" sz="2000" dirty="0" smtClean="0">
                <a:effectLst/>
              </a:rPr>
              <a:t> </a:t>
            </a:r>
            <a:r>
              <a:rPr lang="fr-FR" sz="2000" dirty="0" err="1" smtClean="0">
                <a:effectLst/>
              </a:rPr>
              <a:t>access</a:t>
            </a:r>
            <a:r>
              <a:rPr lang="fr-FR" sz="2000" dirty="0" smtClean="0">
                <a:effectLst/>
              </a:rPr>
              <a:t> </a:t>
            </a:r>
            <a:r>
              <a:rPr lang="fr-FR" sz="2000" dirty="0" err="1" smtClean="0">
                <a:effectLst/>
              </a:rPr>
              <a:t>memory</a:t>
            </a:r>
            <a:r>
              <a:rPr lang="fr-FR" sz="2000" dirty="0" smtClean="0">
                <a:effectLst/>
              </a:rPr>
              <a:t>, mémoire à accès aléatoire statique).</a:t>
            </a:r>
          </a:p>
          <a:p>
            <a:pPr marL="180000" indent="0">
              <a:buNone/>
            </a:pPr>
            <a:endParaRPr lang="fr-FR" sz="2200" dirty="0" smtClean="0">
              <a:effectLst/>
            </a:endParaRPr>
          </a:p>
          <a:p>
            <a:pPr marL="180000" indent="0">
              <a:buNone/>
            </a:pPr>
            <a:r>
              <a:rPr lang="fr-FR" sz="2200" dirty="0" smtClean="0">
                <a:solidFill>
                  <a:srgbClr val="00FF00"/>
                </a:solidFill>
                <a:effectLst/>
              </a:rPr>
              <a:t>Remarque :</a:t>
            </a:r>
          </a:p>
          <a:p>
            <a:pPr marL="180000" indent="0">
              <a:buFont typeface="Wingdings" pitchFamily="2" charset="2"/>
              <a:buChar char="ü"/>
            </a:pPr>
            <a:r>
              <a:rPr lang="fr-FR" sz="2200" dirty="0" smtClean="0">
                <a:solidFill>
                  <a:srgbClr val="00FF00"/>
                </a:solidFill>
                <a:effectLst/>
              </a:rPr>
              <a:t> </a:t>
            </a:r>
            <a:r>
              <a:rPr lang="fr-FR" sz="2200" dirty="0" smtClean="0">
                <a:effectLst/>
              </a:rPr>
              <a:t>Le seul type de mémoire que vous devez normalement acheter et installer dans un système est la DRAM.</a:t>
            </a:r>
          </a:p>
          <a:p>
            <a:pPr marL="180000" indent="0">
              <a:buNone/>
            </a:pPr>
            <a:endParaRPr lang="fr-FR" sz="2200" dirty="0" smtClean="0">
              <a:effectLst/>
            </a:endParaRPr>
          </a:p>
          <a:p>
            <a:pPr marL="180000" indent="0">
              <a:buFont typeface="Wingdings" pitchFamily="2" charset="2"/>
              <a:buChar char="ü"/>
            </a:pPr>
            <a:r>
              <a:rPr lang="fr-FR" sz="2200" dirty="0" smtClean="0">
                <a:solidFill>
                  <a:srgbClr val="00FF00"/>
                </a:solidFill>
                <a:effectLst/>
              </a:rPr>
              <a:t> </a:t>
            </a:r>
            <a:r>
              <a:rPr lang="fr-FR" sz="2200" dirty="0" smtClean="0">
                <a:effectLst/>
              </a:rPr>
              <a:t>Les autres sont intégrés à la carte mère (ROM), au processeur (SRAM = mémoire cache) et aux autres composants, comme la carte vidéo, les disques durs, </a:t>
            </a:r>
            <a:r>
              <a:rPr lang="fr-FR" sz="2200" dirty="0" err="1" smtClean="0">
                <a:effectLst/>
              </a:rPr>
              <a:t>etc</a:t>
            </a:r>
            <a:r>
              <a:rPr lang="fr-FR" sz="2200" dirty="0" smtClean="0">
                <a:effectLst/>
              </a:rPr>
              <a:t>).</a:t>
            </a:r>
          </a:p>
        </p:txBody>
      </p:sp>
      <p:sp>
        <p:nvSpPr>
          <p:cNvPr id="5"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78</a:t>
            </a:fld>
            <a:endParaRPr lang="fr-BE" dirty="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352928" cy="5328592"/>
          </a:xfrm>
        </p:spPr>
        <p:txBody>
          <a:bodyPr>
            <a:normAutofit/>
          </a:bodyPr>
          <a:lstStyle/>
          <a:p>
            <a:r>
              <a:rPr lang="fr-FR" dirty="0" smtClean="0"/>
              <a:t>Le BIOS se trouve dans une puce ROM sur la carte mère. Il existe aussi des cartes d’extension possédant des mémoires ROM.</a:t>
            </a:r>
          </a:p>
          <a:p>
            <a:r>
              <a:rPr lang="fr-FR" dirty="0" smtClean="0"/>
              <a:t>La plupart des systèmes actuels utilisent un type de </a:t>
            </a:r>
            <a:r>
              <a:rPr lang="fr-FR" dirty="0" smtClean="0">
                <a:solidFill>
                  <a:srgbClr val="00FF00"/>
                </a:solidFill>
              </a:rPr>
              <a:t>ROM </a:t>
            </a:r>
            <a:r>
              <a:rPr lang="fr-FR" dirty="0" smtClean="0"/>
              <a:t>appelé </a:t>
            </a:r>
            <a:r>
              <a:rPr lang="fr-FR" dirty="0" smtClean="0">
                <a:solidFill>
                  <a:srgbClr val="00FF00"/>
                </a:solidFill>
              </a:rPr>
              <a:t>EEPROM</a:t>
            </a:r>
            <a:r>
              <a:rPr lang="fr-FR" dirty="0" smtClean="0"/>
              <a:t> (</a:t>
            </a:r>
            <a:r>
              <a:rPr lang="fr-FR" dirty="0" err="1" smtClean="0"/>
              <a:t>electrically</a:t>
            </a:r>
            <a:r>
              <a:rPr lang="fr-FR" dirty="0" smtClean="0"/>
              <a:t> </a:t>
            </a:r>
            <a:r>
              <a:rPr lang="fr-FR" dirty="0" err="1" smtClean="0"/>
              <a:t>erasable</a:t>
            </a:r>
            <a:r>
              <a:rPr lang="fr-FR" dirty="0" smtClean="0"/>
              <a:t> </a:t>
            </a:r>
            <a:r>
              <a:rPr lang="fr-FR" dirty="0" err="1" smtClean="0"/>
              <a:t>programable</a:t>
            </a:r>
            <a:r>
              <a:rPr lang="fr-FR" dirty="0" smtClean="0"/>
              <a:t> ROM, ROM programmable effaçable électriquement), une forme de mémoire </a:t>
            </a:r>
            <a:r>
              <a:rPr lang="fr-FR" dirty="0" err="1" smtClean="0"/>
              <a:t>ﬂash</a:t>
            </a:r>
            <a:r>
              <a:rPr lang="fr-FR" dirty="0" smtClean="0"/>
              <a:t>. </a:t>
            </a:r>
          </a:p>
          <a:p>
            <a:endParaRPr lang="fr-FR" dirty="0" smtClean="0"/>
          </a:p>
          <a:p>
            <a:r>
              <a:rPr lang="fr-FR" dirty="0" smtClean="0"/>
              <a:t>La mémoire </a:t>
            </a:r>
            <a:r>
              <a:rPr lang="fr-FR" dirty="0" err="1" smtClean="0"/>
              <a:t>ﬂash</a:t>
            </a:r>
            <a:r>
              <a:rPr lang="fr-FR" dirty="0" smtClean="0"/>
              <a:t> est une véritable mémoire non volatile et réinscriptible, permettant aux utilisateurs de mettre à niveau très facilement </a:t>
            </a:r>
          </a:p>
          <a:p>
            <a:pPr lvl="1"/>
            <a:r>
              <a:rPr lang="fr-FR" dirty="0" smtClean="0"/>
              <a:t>la ROM, </a:t>
            </a:r>
          </a:p>
          <a:p>
            <a:pPr lvl="1"/>
            <a:r>
              <a:rPr lang="fr-FR" dirty="0" smtClean="0"/>
              <a:t>le </a:t>
            </a:r>
            <a:r>
              <a:rPr lang="fr-FR" dirty="0" err="1" smtClean="0"/>
              <a:t>ﬁreware</a:t>
            </a:r>
            <a:r>
              <a:rPr lang="fr-FR" dirty="0" smtClean="0"/>
              <a:t> </a:t>
            </a:r>
            <a:r>
              <a:rPr lang="fr-FR" dirty="0" smtClean="0"/>
              <a:t>de la carte mère </a:t>
            </a:r>
          </a:p>
          <a:p>
            <a:pPr lvl="1"/>
            <a:r>
              <a:rPr lang="fr-FR" dirty="0" smtClean="0"/>
              <a:t>ou tout autre composant (carte vidéo, carte SCSI, périphériques, etc.).</a:t>
            </a:r>
            <a:endParaRPr lang="fr-FR" dirty="0"/>
          </a:p>
        </p:txBody>
      </p:sp>
      <p:sp>
        <p:nvSpPr>
          <p:cNvPr id="3" name="Titre 2"/>
          <p:cNvSpPr>
            <a:spLocks noGrp="1"/>
          </p:cNvSpPr>
          <p:nvPr>
            <p:ph type="title"/>
          </p:nvPr>
        </p:nvSpPr>
        <p:spPr>
          <a:xfrm>
            <a:off x="0" y="0"/>
            <a:ext cx="8892480" cy="914400"/>
          </a:xfrm>
        </p:spPr>
        <p:txBody>
          <a:bodyPr/>
          <a:lstStyle/>
          <a:p>
            <a:pPr marL="180000" indent="0"/>
            <a:r>
              <a:rPr lang="fr-FR" sz="4400" dirty="0" smtClean="0">
                <a:effectLst/>
              </a:rPr>
              <a:t>ROM</a:t>
            </a:r>
            <a:r>
              <a:rPr lang="fr-FR" sz="2800" dirty="0" smtClean="0">
                <a:effectLst/>
              </a:rPr>
              <a:t> </a:t>
            </a:r>
            <a:r>
              <a:rPr lang="fr-FR" sz="2400" dirty="0" smtClean="0">
                <a:effectLst/>
              </a:rPr>
              <a:t>(</a:t>
            </a:r>
            <a:r>
              <a:rPr lang="fr-FR" sz="2400" dirty="0" err="1" smtClean="0">
                <a:effectLst/>
              </a:rPr>
              <a:t>read</a:t>
            </a:r>
            <a:r>
              <a:rPr lang="fr-FR" sz="2400" dirty="0" smtClean="0">
                <a:effectLst/>
              </a:rPr>
              <a:t> </a:t>
            </a:r>
            <a:r>
              <a:rPr lang="fr-FR" sz="2400" dirty="0" err="1" smtClean="0">
                <a:effectLst/>
              </a:rPr>
              <a:t>only</a:t>
            </a:r>
            <a:r>
              <a:rPr lang="fr-FR" sz="2400" dirty="0" smtClean="0">
                <a:effectLst/>
              </a:rPr>
              <a:t> </a:t>
            </a:r>
            <a:r>
              <a:rPr lang="fr-FR" sz="2400" dirty="0" err="1" smtClean="0">
                <a:effectLst/>
              </a:rPr>
              <a:t>memory</a:t>
            </a:r>
            <a:r>
              <a:rPr lang="fr-FR" sz="2400" dirty="0" smtClean="0">
                <a:effectLst/>
              </a:rPr>
              <a:t>, mémoire en lecture seule)</a:t>
            </a:r>
            <a:endParaRPr lang="fr-FR" sz="2800" dirty="0" smtClean="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79</a:t>
            </a:fld>
            <a:endParaRPr lang="fr-BE" dirty="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352928" cy="5328592"/>
          </a:xfrm>
        </p:spPr>
        <p:txBody>
          <a:bodyPr>
            <a:normAutofit fontScale="92500" lnSpcReduction="10000"/>
          </a:bodyPr>
          <a:lstStyle/>
          <a:p>
            <a:r>
              <a:rPr lang="fr-FR" sz="2400" dirty="0" smtClean="0"/>
              <a:t>Les éléments de base d’un module DRAM sont de minuscules condensateurs qui emmagasinent la charge correspondant à une donnée binaire.</a:t>
            </a:r>
          </a:p>
          <a:p>
            <a:r>
              <a:rPr lang="fr-FR" sz="2400" dirty="0" smtClean="0"/>
              <a:t>N’ont qu’un transistor et un condensateur par bit, ce qui les rend très compactes.</a:t>
            </a:r>
          </a:p>
          <a:p>
            <a:r>
              <a:rPr lang="fr-FR" sz="2400" dirty="0" smtClean="0"/>
              <a:t>Utilisé par la plupart des PC modernes : </a:t>
            </a:r>
            <a:r>
              <a:rPr lang="fr-FR" sz="2400" dirty="0" smtClean="0">
                <a:solidFill>
                  <a:srgbClr val="FFC000"/>
                </a:solidFill>
              </a:rPr>
              <a:t>Points forts</a:t>
            </a:r>
          </a:p>
          <a:p>
            <a:pPr lvl="1"/>
            <a:r>
              <a:rPr lang="fr-FR" sz="2000" dirty="0" smtClean="0">
                <a:solidFill>
                  <a:srgbClr val="00FF00"/>
                </a:solidFill>
              </a:rPr>
              <a:t>sa densité </a:t>
            </a:r>
          </a:p>
          <a:p>
            <a:pPr lvl="1"/>
            <a:r>
              <a:rPr lang="fr-FR" sz="2000" dirty="0" smtClean="0">
                <a:solidFill>
                  <a:srgbClr val="00FF00"/>
                </a:solidFill>
              </a:rPr>
              <a:t>son faible coût, </a:t>
            </a:r>
          </a:p>
          <a:p>
            <a:pPr lvl="1"/>
            <a:r>
              <a:rPr lang="fr-FR" sz="2000" dirty="0" smtClean="0">
                <a:solidFill>
                  <a:srgbClr val="00FF00"/>
                </a:solidFill>
              </a:rPr>
              <a:t>ce qui la rend abordable pour des tailles importantes de mémoire</a:t>
            </a:r>
            <a:r>
              <a:rPr lang="fr-FR" sz="2400" dirty="0" smtClean="0">
                <a:solidFill>
                  <a:srgbClr val="00FF00"/>
                </a:solidFill>
              </a:rPr>
              <a:t>.</a:t>
            </a:r>
          </a:p>
          <a:p>
            <a:r>
              <a:rPr lang="fr-FR" sz="2800" dirty="0" smtClean="0">
                <a:solidFill>
                  <a:srgbClr val="FFC000"/>
                </a:solidFill>
              </a:rPr>
              <a:t>Points faibles : </a:t>
            </a:r>
          </a:p>
          <a:p>
            <a:pPr lvl="1"/>
            <a:r>
              <a:rPr lang="fr-FR" sz="2000" dirty="0" smtClean="0"/>
              <a:t>toutes les données peuvent disparaître en cas de crash du système</a:t>
            </a:r>
            <a:r>
              <a:rPr lang="fr-FR" sz="2600" dirty="0" smtClean="0"/>
              <a:t>.</a:t>
            </a:r>
          </a:p>
          <a:p>
            <a:pPr lvl="1"/>
            <a:r>
              <a:rPr lang="fr-FR" sz="2000" dirty="0" smtClean="0"/>
              <a:t>de sa conception, elle doit constamment être régénérée, sinon les condensateurs se vident et les données se perdent.</a:t>
            </a:r>
          </a:p>
          <a:p>
            <a:pPr lvl="1"/>
            <a:r>
              <a:rPr lang="fr-FR" sz="2000" dirty="0" smtClean="0"/>
              <a:t>le rafraîchissement de la mémoire se fait malheureusement au détriment des autres tâches (10% du temps processeur </a:t>
            </a:r>
            <a:r>
              <a:rPr lang="fr-FR" sz="2000" dirty="0" smtClean="0">
                <a:sym typeface="Wingdings" pitchFamily="2" charset="2"/>
              </a:rPr>
              <a:t></a:t>
            </a:r>
            <a:r>
              <a:rPr lang="fr-FR" sz="2000" dirty="0" smtClean="0"/>
              <a:t> anciens pc, 1% nouveaux pc)</a:t>
            </a:r>
          </a:p>
        </p:txBody>
      </p:sp>
      <p:sp>
        <p:nvSpPr>
          <p:cNvPr id="3" name="Titre 2"/>
          <p:cNvSpPr>
            <a:spLocks noGrp="1"/>
          </p:cNvSpPr>
          <p:nvPr>
            <p:ph type="title"/>
          </p:nvPr>
        </p:nvSpPr>
        <p:spPr>
          <a:xfrm>
            <a:off x="0" y="0"/>
            <a:ext cx="8892480" cy="914400"/>
          </a:xfrm>
        </p:spPr>
        <p:txBody>
          <a:bodyPr/>
          <a:lstStyle/>
          <a:p>
            <a:pPr marL="180000" indent="0"/>
            <a:r>
              <a:rPr lang="fr-FR" sz="4400" dirty="0" smtClean="0">
                <a:effectLst/>
              </a:rPr>
              <a:t>DRAM</a:t>
            </a:r>
            <a:r>
              <a:rPr lang="fr-FR" sz="2800" dirty="0" smtClean="0">
                <a:effectLst/>
              </a:rPr>
              <a:t> </a:t>
            </a:r>
            <a:r>
              <a:rPr lang="fr-FR" sz="2400" dirty="0" smtClean="0">
                <a:effectLst/>
              </a:rPr>
              <a:t>(</a:t>
            </a:r>
            <a:r>
              <a:rPr lang="fr-FR" sz="2400" dirty="0" err="1" smtClean="0">
                <a:effectLst/>
              </a:rPr>
              <a:t>dynamic</a:t>
            </a:r>
            <a:r>
              <a:rPr lang="fr-FR" sz="2400" dirty="0" smtClean="0">
                <a:effectLst/>
              </a:rPr>
              <a:t> RAM, RAM dynamique)</a:t>
            </a:r>
            <a:endParaRPr lang="fr-FR" sz="2800" dirty="0" smtClean="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80</a:t>
            </a:fld>
            <a:endParaRPr lang="fr-BE" dirty="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251520" y="319012"/>
            <a:ext cx="8892480" cy="1872208"/>
          </a:xfrm>
        </p:spPr>
        <p:txBody>
          <a:bodyPr/>
          <a:lstStyle/>
          <a:p>
            <a:r>
              <a:rPr lang="fr-FR" dirty="0" smtClean="0"/>
              <a:t> Certains systèmes permettent de modiﬁer le cycle de rafraîchissement mémoire via un paramètre du Setup de BIOS : appelé </a:t>
            </a:r>
            <a:r>
              <a:rPr lang="fr-FR" dirty="0" err="1" smtClean="0"/>
              <a:t>tREF</a:t>
            </a:r>
            <a:r>
              <a:rPr lang="fr-FR" dirty="0" smtClean="0"/>
              <a:t>  ( exprimé en cycles d’horloge et pas en millisecondes)</a:t>
            </a:r>
            <a:endParaRPr lang="fr-FR" dirty="0"/>
          </a:p>
        </p:txBody>
      </p:sp>
      <p:sp>
        <p:nvSpPr>
          <p:cNvPr id="3" name="Titre 2"/>
          <p:cNvSpPr>
            <a:spLocks noGrp="1"/>
          </p:cNvSpPr>
          <p:nvPr>
            <p:ph type="title"/>
          </p:nvPr>
        </p:nvSpPr>
        <p:spPr/>
        <p:txBody>
          <a:bodyPr/>
          <a:lstStyle/>
          <a:p>
            <a:r>
              <a:rPr lang="fr-FR" dirty="0" smtClean="0"/>
              <a:t>DRAM</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81</a:t>
            </a:fld>
            <a:endParaRPr lang="fr-BE" dirty="0"/>
          </a:p>
        </p:txBody>
      </p:sp>
      <p:pic>
        <p:nvPicPr>
          <p:cNvPr id="109570" name="Picture 2"/>
          <p:cNvPicPr>
            <a:picLocks noChangeAspect="1" noChangeArrowheads="1"/>
          </p:cNvPicPr>
          <p:nvPr/>
        </p:nvPicPr>
        <p:blipFill>
          <a:blip r:embed="rId2" cstate="print"/>
          <a:srcRect/>
          <a:stretch>
            <a:fillRect/>
          </a:stretch>
        </p:blipFill>
        <p:spPr bwMode="auto">
          <a:xfrm>
            <a:off x="2267744" y="1844824"/>
            <a:ext cx="4752528" cy="3796398"/>
          </a:xfrm>
          <a:prstGeom prst="rect">
            <a:avLst/>
          </a:prstGeom>
          <a:noFill/>
          <a:ln w="9525">
            <a:noFill/>
            <a:miter lim="800000"/>
            <a:headEnd/>
            <a:tailEnd/>
          </a:ln>
        </p:spPr>
      </p:pic>
      <p:sp>
        <p:nvSpPr>
          <p:cNvPr id="6" name="Espace réservé du contenu 1"/>
          <p:cNvSpPr txBox="1">
            <a:spLocks/>
          </p:cNvSpPr>
          <p:nvPr/>
        </p:nvSpPr>
        <p:spPr>
          <a:xfrm>
            <a:off x="251520" y="5733256"/>
            <a:ext cx="8892480" cy="936104"/>
          </a:xfrm>
          <a:prstGeom prst="rect">
            <a:avLst/>
          </a:prstGeom>
        </p:spPr>
        <p:txBody>
          <a:bodyPr vert="horz" lIns="91440" tIns="45720" rIns="91440" bIns="45720" rtlCol="0" anchor="ctr">
            <a:normAutofit fontScale="92500" lnSpcReduction="10000"/>
          </a:bodyPr>
          <a:lstStyle/>
          <a:p>
            <a:pPr marL="274320" lvl="0" indent="-256032">
              <a:spcBef>
                <a:spcPct val="20000"/>
              </a:spcBef>
              <a:buSzPct val="60000"/>
              <a:buFont typeface="Arial" pitchFamily="34" charset="0"/>
              <a:buChar char="•"/>
            </a:pPr>
            <a:r>
              <a:rPr lang="fr-FR" sz="2100" dirty="0" smtClean="0">
                <a:solidFill>
                  <a:srgbClr val="FFC000"/>
                </a:solidFill>
                <a:effectLst>
                  <a:outerShdw blurRad="38100" dist="38100" dir="2700000" algn="tl">
                    <a:srgbClr val="000000">
                      <a:alpha val="43137"/>
                    </a:srgbClr>
                  </a:outerShdw>
                </a:effectLst>
              </a:rPr>
              <a:t>Attention : </a:t>
            </a:r>
            <a:r>
              <a:rPr lang="fr-FR" sz="2100" dirty="0" smtClean="0">
                <a:effectLst>
                  <a:outerShdw blurRad="38100" dist="38100" dir="2700000" algn="tl">
                    <a:srgbClr val="000000">
                      <a:alpha val="43137"/>
                    </a:srgbClr>
                  </a:outerShdw>
                </a:effectLst>
              </a:rPr>
              <a:t>si on </a:t>
            </a:r>
            <a:r>
              <a:rPr lang="fr-FR" sz="2100" dirty="0" err="1" smtClean="0">
                <a:effectLst>
                  <a:outerShdw blurRad="38100" dist="38100" dir="2700000" algn="tl">
                    <a:srgbClr val="000000">
                      <a:alpha val="43137"/>
                    </a:srgbClr>
                  </a:outerShdw>
                </a:effectLst>
              </a:rPr>
              <a:t>allong</a:t>
            </a:r>
            <a:r>
              <a:rPr lang="fr-FR" sz="2100" dirty="0" smtClean="0">
                <a:effectLst>
                  <a:outerShdw blurRad="38100" dist="38100" dir="2700000" algn="tl">
                    <a:srgbClr val="000000">
                      <a:alpha val="43137"/>
                    </a:srgbClr>
                  </a:outerShdw>
                </a:effectLst>
              </a:rPr>
              <a:t> </a:t>
            </a:r>
            <a:r>
              <a:rPr lang="fr-FR" sz="2100" dirty="0" err="1" smtClean="0">
                <a:effectLst>
                  <a:outerShdw blurRad="38100" dist="38100" dir="2700000" algn="tl">
                    <a:srgbClr val="000000">
                      <a:alpha val="43137"/>
                    </a:srgbClr>
                  </a:outerShdw>
                </a:effectLst>
              </a:rPr>
              <a:t>tREF</a:t>
            </a:r>
            <a:r>
              <a:rPr lang="fr-FR" sz="2100" dirty="0" smtClean="0">
                <a:effectLst>
                  <a:outerShdw blurRad="38100" dist="38100" dir="2700000" algn="tl">
                    <a:srgbClr val="000000">
                      <a:alpha val="43137"/>
                    </a:srgbClr>
                  </a:outerShdw>
                </a:effectLst>
              </a:rPr>
              <a:t>  pour accélérer le  système,  certaines  cellules  de  mémoire  peuvent  commencer  à  perdre  l’information,  ce  qui entraîne des erreurs non consécutives à une cause matérielle.</a:t>
            </a:r>
            <a:endParaRPr kumimoji="0" lang="fr-FR" sz="21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064896" cy="2160240"/>
          </a:xfrm>
        </p:spPr>
        <p:txBody>
          <a:bodyPr/>
          <a:lstStyle/>
          <a:p>
            <a:r>
              <a:rPr lang="fr-FR" dirty="0" smtClean="0"/>
              <a:t>contrairement à la DRAM, elle n’a pas besoin d’être rafraîchie</a:t>
            </a:r>
          </a:p>
          <a:p>
            <a:r>
              <a:rPr lang="fr-FR" dirty="0" smtClean="0"/>
              <a:t>mémoire est plus rapide que la DRAM </a:t>
            </a:r>
            <a:r>
              <a:rPr lang="fr-FR" dirty="0" smtClean="0">
                <a:sym typeface="Wingdings" pitchFamily="2" charset="2"/>
              </a:rPr>
              <a:t> </a:t>
            </a:r>
            <a:r>
              <a:rPr lang="fr-FR" dirty="0" smtClean="0"/>
              <a:t>intégrée dans les PC moderne</a:t>
            </a:r>
          </a:p>
          <a:p>
            <a:r>
              <a:rPr lang="fr-FR" dirty="0" smtClean="0"/>
              <a:t>mais  de  faible  densité  et  de  coût  élevé </a:t>
            </a:r>
            <a:endParaRPr lang="fr-FR" dirty="0"/>
          </a:p>
        </p:txBody>
      </p:sp>
      <p:sp>
        <p:nvSpPr>
          <p:cNvPr id="3" name="Titre 2"/>
          <p:cNvSpPr>
            <a:spLocks noGrp="1"/>
          </p:cNvSpPr>
          <p:nvPr>
            <p:ph type="title"/>
          </p:nvPr>
        </p:nvSpPr>
        <p:spPr>
          <a:xfrm>
            <a:off x="0" y="0"/>
            <a:ext cx="8604448" cy="914400"/>
          </a:xfrm>
        </p:spPr>
        <p:txBody>
          <a:bodyPr/>
          <a:lstStyle/>
          <a:p>
            <a:r>
              <a:rPr lang="fr-FR" sz="2800" dirty="0" smtClean="0"/>
              <a:t>Mémoire cache : SRAM (</a:t>
            </a:r>
            <a:r>
              <a:rPr lang="fr-FR" sz="2800" dirty="0" err="1" smtClean="0"/>
              <a:t>static</a:t>
            </a:r>
            <a:r>
              <a:rPr lang="fr-FR" sz="2800" dirty="0" smtClean="0"/>
              <a:t> RAM, RAM statique)</a:t>
            </a:r>
            <a:endParaRPr lang="fr-FR" sz="28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82</a:t>
            </a:fld>
            <a:endParaRPr lang="fr-BE" dirty="0"/>
          </a:p>
        </p:txBody>
      </p:sp>
      <p:pic>
        <p:nvPicPr>
          <p:cNvPr id="110595" name="Picture 3"/>
          <p:cNvPicPr>
            <a:picLocks noChangeAspect="1" noChangeArrowheads="1"/>
          </p:cNvPicPr>
          <p:nvPr/>
        </p:nvPicPr>
        <p:blipFill>
          <a:blip r:embed="rId2" cstate="print"/>
          <a:srcRect/>
          <a:stretch>
            <a:fillRect/>
          </a:stretch>
        </p:blipFill>
        <p:spPr bwMode="auto">
          <a:xfrm>
            <a:off x="683568" y="3356992"/>
            <a:ext cx="7796683" cy="1512168"/>
          </a:xfrm>
          <a:prstGeom prst="rect">
            <a:avLst/>
          </a:prstGeom>
          <a:noFill/>
          <a:ln w="9525">
            <a:noFill/>
            <a:miter lim="800000"/>
            <a:headEnd/>
            <a:tailEnd/>
          </a:ln>
        </p:spPr>
      </p:pic>
      <p:sp>
        <p:nvSpPr>
          <p:cNvPr id="7" name="Espace réservé du contenu 1"/>
          <p:cNvSpPr txBox="1">
            <a:spLocks/>
          </p:cNvSpPr>
          <p:nvPr/>
        </p:nvSpPr>
        <p:spPr>
          <a:xfrm>
            <a:off x="323528" y="4697760"/>
            <a:ext cx="8064896" cy="2160240"/>
          </a:xfrm>
          <a:prstGeom prst="rect">
            <a:avLst/>
          </a:prstGeom>
        </p:spPr>
        <p:txBody>
          <a:bodyPr vert="horz" lIns="91440" tIns="45720" rIns="91440" bIns="45720" rtlCol="0" anchor="ctr">
            <a:normAutofit/>
          </a:bodyPr>
          <a:lstStyle/>
          <a:p>
            <a:pPr marL="274320" lvl="0" indent="-256032">
              <a:spcBef>
                <a:spcPct val="20000"/>
              </a:spcBef>
              <a:buSzPct val="60000"/>
              <a:buFont typeface="Arial" pitchFamily="34" charset="0"/>
              <a:buChar char="•"/>
            </a:pPr>
            <a:r>
              <a:rPr lang="fr-FR" sz="2100" dirty="0" smtClean="0">
                <a:effectLst>
                  <a:outerShdw blurRad="38100" dist="38100" dir="2700000" algn="tl">
                    <a:srgbClr val="000000">
                      <a:alpha val="43137"/>
                    </a:srgbClr>
                  </a:outerShdw>
                </a:effectLst>
              </a:rPr>
              <a:t>Bien que la SRAM  ne peux pas remplacer la mémoire principale du PC, elle est intégré en petite taille dans le  PC  pour augmenter  considérablement  les  performances </a:t>
            </a:r>
            <a:endParaRPr kumimoji="0" lang="fr-FR" sz="21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83</a:t>
            </a:fld>
            <a:endParaRPr lang="fr-BE" dirty="0"/>
          </a:p>
        </p:txBody>
      </p:sp>
      <p:sp>
        <p:nvSpPr>
          <p:cNvPr id="5" name="Espace réservé du contenu 4"/>
          <p:cNvSpPr>
            <a:spLocks noGrp="1"/>
          </p:cNvSpPr>
          <p:nvPr>
            <p:ph idx="1"/>
          </p:nvPr>
        </p:nvSpPr>
        <p:spPr>
          <a:xfrm>
            <a:off x="395536" y="1012086"/>
            <a:ext cx="8064896" cy="2308324"/>
          </a:xfrm>
          <a:prstGeom prst="rect">
            <a:avLst/>
          </a:prstGeom>
        </p:spPr>
        <p:txBody>
          <a:bodyPr wrap="square">
            <a:spAutoFit/>
          </a:bodyPr>
          <a:lstStyle/>
          <a:p>
            <a:r>
              <a:rPr lang="fr-FR" sz="2400" dirty="0" smtClean="0">
                <a:effectLst/>
              </a:rPr>
              <a:t>Plutôt que de remplacer la totalité de la mémoire </a:t>
            </a:r>
            <a:r>
              <a:rPr lang="fr-FR" sz="2400" dirty="0" err="1" smtClean="0">
                <a:effectLst/>
              </a:rPr>
              <a:t>orincipale</a:t>
            </a:r>
            <a:r>
              <a:rPr lang="fr-FR" sz="2400" dirty="0" smtClean="0">
                <a:effectLst/>
              </a:rPr>
              <a:t> RAM par de la mémoire SRAM dont la vitesse est comparable à celle du processeur, il est beaucoup plus rentable d’introduire une petite quantité de mémoire SRAM (L1, L2, L3) qui jouera le rôle d’intermédiaire. </a:t>
            </a:r>
            <a:endParaRPr lang="fr-FR" sz="2400" dirty="0">
              <a:effectLst/>
            </a:endParaRPr>
          </a:p>
        </p:txBody>
      </p:sp>
      <p:sp>
        <p:nvSpPr>
          <p:cNvPr id="6" name="Titre 2"/>
          <p:cNvSpPr>
            <a:spLocks noGrp="1"/>
          </p:cNvSpPr>
          <p:nvPr>
            <p:ph type="title"/>
          </p:nvPr>
        </p:nvSpPr>
        <p:spPr>
          <a:xfrm>
            <a:off x="0" y="0"/>
            <a:ext cx="8604448" cy="914400"/>
          </a:xfrm>
        </p:spPr>
        <p:txBody>
          <a:bodyPr/>
          <a:lstStyle/>
          <a:p>
            <a:r>
              <a:rPr lang="fr-FR" sz="2800" dirty="0" smtClean="0"/>
              <a:t>Mémoire cache : SRAM (</a:t>
            </a:r>
            <a:r>
              <a:rPr lang="fr-FR" sz="2800" dirty="0" err="1" smtClean="0"/>
              <a:t>static</a:t>
            </a:r>
            <a:r>
              <a:rPr lang="fr-FR" sz="2800" dirty="0" smtClean="0"/>
              <a:t> RAM, RAM statique)</a:t>
            </a:r>
            <a:endParaRPr lang="fr-FR" sz="2800" dirty="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84</a:t>
            </a:fld>
            <a:endParaRPr lang="fr-BE" dirty="0"/>
          </a:p>
        </p:txBody>
      </p:sp>
      <p:sp>
        <p:nvSpPr>
          <p:cNvPr id="5" name="Rectangle 4"/>
          <p:cNvSpPr txBox="1">
            <a:spLocks noChangeArrowheads="1"/>
          </p:cNvSpPr>
          <p:nvPr/>
        </p:nvSpPr>
        <p:spPr>
          <a:xfrm>
            <a:off x="251520" y="188640"/>
            <a:ext cx="7543800" cy="1052736"/>
          </a:xfrm>
          <a:prstGeom prst="rect">
            <a:avLst/>
          </a:prstGeom>
        </p:spPr>
        <p:txBody>
          <a:bodyPr vert="horz" lIns="91440" tIns="45720" rIns="91440" bIns="45720" rtlCol="0" anchor="b">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4000" b="1" i="0" u="none"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mj-lt"/>
                <a:ea typeface="+mj-ea"/>
                <a:cs typeface="+mj-cs"/>
              </a:rPr>
              <a:t>La mémoire centrale</a:t>
            </a:r>
            <a:endParaRPr kumimoji="0" lang="fr-FR" sz="4900" b="0" i="0" u="none"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mj-lt"/>
              <a:ea typeface="+mj-ea"/>
              <a:cs typeface="+mj-cs"/>
            </a:endParaRPr>
          </a:p>
        </p:txBody>
      </p:sp>
      <p:sp>
        <p:nvSpPr>
          <p:cNvPr id="6" name="Rectangle 5"/>
          <p:cNvSpPr txBox="1">
            <a:spLocks noChangeArrowheads="1"/>
          </p:cNvSpPr>
          <p:nvPr/>
        </p:nvSpPr>
        <p:spPr>
          <a:xfrm>
            <a:off x="1187624" y="2636912"/>
            <a:ext cx="6872288" cy="1752600"/>
          </a:xfrm>
          <a:prstGeom prst="rect">
            <a:avLst/>
          </a:prstGeom>
        </p:spPr>
        <p:txBody>
          <a:bodyPr vert="horz" lIns="91440" tIns="45720" rIns="91440" bIns="45720" rtlCol="0" anchor="ctr">
            <a:normAutofit/>
          </a:bodyPr>
          <a:lstStyle/>
          <a:p>
            <a:pPr marL="274320" marR="0" lvl="0" indent="-256032" defTabSz="914400" rtl="0" eaLnBrk="1" fontAlgn="auto" latinLnBrk="0" hangingPunct="1">
              <a:lnSpc>
                <a:spcPct val="100000"/>
              </a:lnSpc>
              <a:spcBef>
                <a:spcPct val="20000"/>
              </a:spcBef>
              <a:spcAft>
                <a:spcPts val="0"/>
              </a:spcAft>
              <a:buClrTx/>
              <a:buSzPct val="60000"/>
              <a:tabLst/>
              <a:defRPr/>
            </a:pPr>
            <a:r>
              <a:rPr kumimoji="0" lang="fr-FR" sz="36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RAM : </a:t>
            </a:r>
            <a:r>
              <a:rPr kumimoji="0" lang="fr-FR" sz="3600" b="1" i="0" u="none" strike="noStrike" kern="1200" cap="none" spc="0" normalizeH="0" baseline="0" noProof="0" dirty="0" err="1" smtClean="0">
                <a:ln>
                  <a:noFill/>
                </a:ln>
                <a:solidFill>
                  <a:schemeClr val="tx1"/>
                </a:solidFill>
                <a:effectLst>
                  <a:outerShdw blurRad="38100" dist="38100" dir="2700000" algn="tl">
                    <a:srgbClr val="000000">
                      <a:alpha val="43137"/>
                    </a:srgbClr>
                  </a:outerShdw>
                </a:effectLst>
                <a:uLnTx/>
                <a:uFillTx/>
                <a:latin typeface="+mn-lt"/>
                <a:ea typeface="+mn-ea"/>
                <a:cs typeface="+mn-cs"/>
              </a:rPr>
              <a:t>Random</a:t>
            </a:r>
            <a:r>
              <a:rPr kumimoji="0" lang="fr-FR" sz="36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 </a:t>
            </a:r>
            <a:r>
              <a:rPr kumimoji="0" lang="fr-FR" sz="3600" b="1" i="0" u="none" strike="noStrike" kern="1200" cap="none" spc="0" normalizeH="0" baseline="0" noProof="0" dirty="0" err="1" smtClean="0">
                <a:ln>
                  <a:noFill/>
                </a:ln>
                <a:solidFill>
                  <a:schemeClr val="tx1"/>
                </a:solidFill>
                <a:effectLst>
                  <a:outerShdw blurRad="38100" dist="38100" dir="2700000" algn="tl">
                    <a:srgbClr val="000000">
                      <a:alpha val="43137"/>
                    </a:srgbClr>
                  </a:outerShdw>
                </a:effectLst>
                <a:uLnTx/>
                <a:uFillTx/>
                <a:latin typeface="+mn-lt"/>
                <a:ea typeface="+mn-ea"/>
                <a:cs typeface="+mn-cs"/>
              </a:rPr>
              <a:t>Acces</a:t>
            </a:r>
            <a:r>
              <a:rPr kumimoji="0" lang="fr-FR" sz="36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 </a:t>
            </a:r>
            <a:r>
              <a:rPr kumimoji="0" lang="fr-FR" sz="3600" b="1" i="0" u="none" strike="noStrike" kern="1200" cap="none" spc="0" normalizeH="0" baseline="0" noProof="0" dirty="0" err="1" smtClean="0">
                <a:ln>
                  <a:noFill/>
                </a:ln>
                <a:solidFill>
                  <a:schemeClr val="tx1"/>
                </a:solidFill>
                <a:effectLst>
                  <a:outerShdw blurRad="38100" dist="38100" dir="2700000" algn="tl">
                    <a:srgbClr val="000000">
                      <a:alpha val="43137"/>
                    </a:srgbClr>
                  </a:outerShdw>
                </a:effectLst>
                <a:uLnTx/>
                <a:uFillTx/>
                <a:latin typeface="+mn-lt"/>
                <a:ea typeface="+mn-ea"/>
                <a:cs typeface="+mn-cs"/>
              </a:rPr>
              <a:t>memory</a:t>
            </a:r>
            <a:r>
              <a:rPr kumimoji="0" lang="fr-FR" sz="36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 </a:t>
            </a:r>
          </a:p>
          <a:p>
            <a:pPr marL="274320" marR="0" lvl="0" indent="-256032" defTabSz="914400" rtl="0" eaLnBrk="1" fontAlgn="auto" latinLnBrk="0" hangingPunct="1">
              <a:lnSpc>
                <a:spcPct val="100000"/>
              </a:lnSpc>
              <a:spcBef>
                <a:spcPct val="20000"/>
              </a:spcBef>
              <a:spcAft>
                <a:spcPts val="0"/>
              </a:spcAft>
              <a:buClrTx/>
              <a:buSzPct val="60000"/>
              <a:tabLst/>
              <a:defRPr/>
            </a:pPr>
            <a:r>
              <a:rPr kumimoji="0" lang="fr-FR" sz="36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Mémoire à accès aléatoire</a:t>
            </a:r>
          </a:p>
          <a:p>
            <a:pPr marL="274320" marR="0" lvl="0" indent="-256032" defTabSz="914400" rtl="0" eaLnBrk="1" fontAlgn="auto" latinLnBrk="0" hangingPunct="1">
              <a:lnSpc>
                <a:spcPct val="100000"/>
              </a:lnSpc>
              <a:spcBef>
                <a:spcPct val="20000"/>
              </a:spcBef>
              <a:spcAft>
                <a:spcPts val="0"/>
              </a:spcAft>
              <a:buClrTx/>
              <a:buSzPct val="60000"/>
              <a:tabLst/>
              <a:defRPr/>
            </a:pPr>
            <a:endParaRPr lang="fr-FR" sz="3600" b="1" dirty="0" smtClean="0">
              <a:effectLst>
                <a:outerShdw blurRad="38100" dist="38100" dir="2700000" algn="tl">
                  <a:srgbClr val="000000">
                    <a:alpha val="43137"/>
                  </a:srgbClr>
                </a:outerShdw>
              </a:effectLst>
            </a:endParaRPr>
          </a:p>
        </p:txBody>
      </p:sp>
      <p:sp>
        <p:nvSpPr>
          <p:cNvPr id="7" name="Rectangle 5"/>
          <p:cNvSpPr txBox="1">
            <a:spLocks noChangeArrowheads="1"/>
          </p:cNvSpPr>
          <p:nvPr/>
        </p:nvSpPr>
        <p:spPr>
          <a:xfrm>
            <a:off x="1043608" y="5105400"/>
            <a:ext cx="6872288" cy="1752600"/>
          </a:xfrm>
          <a:prstGeom prst="rect">
            <a:avLst/>
          </a:prstGeom>
        </p:spPr>
        <p:txBody>
          <a:bodyPr vert="horz" lIns="91440" tIns="45720" rIns="91440" bIns="45720" rtlCol="0" anchor="ctr">
            <a:normAutofit/>
          </a:bodyPr>
          <a:lstStyle/>
          <a:p>
            <a:pPr lvl="0">
              <a:spcBef>
                <a:spcPct val="20000"/>
              </a:spcBef>
              <a:buSzPct val="60000"/>
            </a:pPr>
            <a:r>
              <a:rPr lang="fr-FR" sz="3600" b="1" dirty="0" smtClean="0">
                <a:effectLst>
                  <a:outerShdw blurRad="38100" dist="38100" dir="2700000" algn="tl">
                    <a:srgbClr val="000000">
                      <a:alpha val="43137"/>
                    </a:srgbClr>
                  </a:outerShdw>
                </a:effectLst>
              </a:rPr>
              <a:t>Types de RAM et performances</a:t>
            </a:r>
            <a:endParaRPr kumimoji="0" lang="fr-FR" sz="36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idx="10"/>
          </p:nvPr>
        </p:nvSpPr>
        <p:spPr>
          <a:ln/>
        </p:spPr>
        <p:txBody>
          <a:bodyPr/>
          <a:lstStyle/>
          <a:p>
            <a:pPr>
              <a:defRPr/>
            </a:pPr>
            <a:fld id="{BCC06373-121A-44E2-8773-8DA5C6B17453}" type="slidenum">
              <a:rPr lang="en-GB"/>
              <a:pPr>
                <a:defRPr/>
              </a:pPr>
              <a:t>85</a:t>
            </a:fld>
            <a:endParaRPr lang="en-GB"/>
          </a:p>
        </p:txBody>
      </p:sp>
      <p:sp>
        <p:nvSpPr>
          <p:cNvPr id="148482" name="Rectangle 2"/>
          <p:cNvSpPr>
            <a:spLocks noGrp="1" noChangeArrowheads="1"/>
          </p:cNvSpPr>
          <p:nvPr>
            <p:ph type="title"/>
          </p:nvPr>
        </p:nvSpPr>
        <p:spPr/>
        <p:txBody>
          <a:bodyPr/>
          <a:lstStyle/>
          <a:p>
            <a:r>
              <a:rPr lang="fr-FR" sz="3600" b="1" dirty="0" smtClean="0"/>
              <a:t>3. Types des mémoires centrales</a:t>
            </a:r>
            <a:endParaRPr lang="fr-FR" dirty="0" smtClean="0"/>
          </a:p>
        </p:txBody>
      </p:sp>
      <p:sp>
        <p:nvSpPr>
          <p:cNvPr id="148512" name="Rectangle 32"/>
          <p:cNvSpPr>
            <a:spLocks noGrp="1" noChangeArrowheads="1"/>
          </p:cNvSpPr>
          <p:nvPr>
            <p:ph type="body" idx="1"/>
          </p:nvPr>
        </p:nvSpPr>
        <p:spPr>
          <a:xfrm>
            <a:off x="251520" y="1268760"/>
            <a:ext cx="8424168" cy="4824536"/>
          </a:xfrm>
        </p:spPr>
        <p:txBody>
          <a:bodyPr>
            <a:normAutofit/>
          </a:bodyPr>
          <a:lstStyle/>
          <a:p>
            <a:pPr>
              <a:lnSpc>
                <a:spcPct val="100000"/>
              </a:lnSpc>
            </a:pPr>
            <a:r>
              <a:rPr lang="fr-FR" sz="2800" dirty="0" smtClean="0"/>
              <a:t>deux grandes familles des mémoires centrales : </a:t>
            </a:r>
          </a:p>
          <a:p>
            <a:pPr lvl="1"/>
            <a:r>
              <a:rPr lang="fr-FR" sz="2600" dirty="0" smtClean="0"/>
              <a:t>mémoires statiques (SRAM) </a:t>
            </a:r>
          </a:p>
          <a:p>
            <a:pPr lvl="1"/>
            <a:r>
              <a:rPr lang="fr-FR" sz="2600" dirty="0" smtClean="0"/>
              <a:t>mémoires dynamiques (DRAM). </a:t>
            </a:r>
          </a:p>
          <a:p>
            <a:pPr>
              <a:lnSpc>
                <a:spcPct val="100000"/>
              </a:lnSpc>
            </a:pPr>
            <a:endParaRPr lang="fr-FR" sz="2800" dirty="0" smtClean="0"/>
          </a:p>
          <a:p>
            <a:pPr lvl="1">
              <a:lnSpc>
                <a:spcPct val="100000"/>
              </a:lnSpc>
            </a:pPr>
            <a:endParaRPr lang="fr-FR" sz="2800" dirty="0" smtClean="0"/>
          </a:p>
          <a:p>
            <a:endParaRPr lang="fr-FR" sz="2400" dirty="0" smtClean="0"/>
          </a:p>
        </p:txBody>
      </p:sp>
      <p:sp>
        <p:nvSpPr>
          <p:cNvPr id="5"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85</a:t>
            </a:fld>
            <a:endParaRPr lang="fr-BE" dirty="0"/>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idx="10"/>
          </p:nvPr>
        </p:nvSpPr>
        <p:spPr>
          <a:ln/>
        </p:spPr>
        <p:txBody>
          <a:bodyPr/>
          <a:lstStyle/>
          <a:p>
            <a:pPr>
              <a:defRPr/>
            </a:pPr>
            <a:fld id="{15348E98-8B4A-40F4-8439-924077C65566}" type="slidenum">
              <a:rPr lang="en-GB"/>
              <a:pPr>
                <a:defRPr/>
              </a:pPr>
              <a:t>86</a:t>
            </a:fld>
            <a:endParaRPr lang="en-GB"/>
          </a:p>
        </p:txBody>
      </p:sp>
      <p:sp>
        <p:nvSpPr>
          <p:cNvPr id="141314" name="Rectangle 2"/>
          <p:cNvSpPr>
            <a:spLocks noGrp="1" noChangeArrowheads="1"/>
          </p:cNvSpPr>
          <p:nvPr>
            <p:ph type="title"/>
          </p:nvPr>
        </p:nvSpPr>
        <p:spPr>
          <a:xfrm>
            <a:off x="457200" y="128588"/>
            <a:ext cx="8224838" cy="996950"/>
          </a:xfrm>
        </p:spPr>
        <p:txBody>
          <a:bodyPr/>
          <a:lstStyle/>
          <a:p>
            <a:r>
              <a:rPr lang="fr-FR" sz="3600" b="1" smtClean="0"/>
              <a:t>1. C’est quoi une mémoire centrale ?</a:t>
            </a:r>
          </a:p>
        </p:txBody>
      </p:sp>
      <p:sp>
        <p:nvSpPr>
          <p:cNvPr id="141315" name="Rectangle 3"/>
          <p:cNvSpPr>
            <a:spLocks noGrp="1" noChangeArrowheads="1"/>
          </p:cNvSpPr>
          <p:nvPr>
            <p:ph type="body" idx="1"/>
          </p:nvPr>
        </p:nvSpPr>
        <p:spPr>
          <a:xfrm>
            <a:off x="323850" y="1557338"/>
            <a:ext cx="8208963" cy="5111750"/>
          </a:xfrm>
        </p:spPr>
        <p:txBody>
          <a:bodyPr/>
          <a:lstStyle/>
          <a:p>
            <a:pPr>
              <a:lnSpc>
                <a:spcPct val="100000"/>
              </a:lnSpc>
            </a:pPr>
            <a:endParaRPr lang="fr-FR" sz="2000" dirty="0" smtClean="0">
              <a:latin typeface="Times New Roman" pitchFamily="18" charset="0"/>
            </a:endParaRPr>
          </a:p>
          <a:p>
            <a:pPr>
              <a:lnSpc>
                <a:spcPct val="100000"/>
              </a:lnSpc>
            </a:pPr>
            <a:r>
              <a:rPr lang="fr-FR" sz="2000" dirty="0" smtClean="0">
                <a:latin typeface="Times New Roman" pitchFamily="18" charset="0"/>
              </a:rPr>
              <a:t>La mémoire centrale (MC) </a:t>
            </a:r>
            <a:r>
              <a:rPr lang="fr-FR" sz="2000" dirty="0" smtClean="0">
                <a:solidFill>
                  <a:srgbClr val="00FF00"/>
                </a:solidFill>
                <a:latin typeface="Times New Roman" pitchFamily="18" charset="0"/>
              </a:rPr>
              <a:t>représente l’espace de travail </a:t>
            </a:r>
            <a:r>
              <a:rPr lang="fr-FR" sz="2000" dirty="0" smtClean="0">
                <a:latin typeface="Times New Roman" pitchFamily="18" charset="0"/>
              </a:rPr>
              <a:t>de l’ordinateur ( calculateur ).</a:t>
            </a:r>
          </a:p>
          <a:p>
            <a:pPr>
              <a:lnSpc>
                <a:spcPct val="100000"/>
              </a:lnSpc>
            </a:pPr>
            <a:endParaRPr lang="fr-FR" sz="2000" dirty="0" smtClean="0">
              <a:latin typeface="Times New Roman" pitchFamily="18" charset="0"/>
            </a:endParaRPr>
          </a:p>
          <a:p>
            <a:pPr>
              <a:lnSpc>
                <a:spcPct val="100000"/>
              </a:lnSpc>
            </a:pPr>
            <a:r>
              <a:rPr lang="fr-FR" sz="2000" dirty="0" smtClean="0">
                <a:latin typeface="Times New Roman" pitchFamily="18" charset="0"/>
              </a:rPr>
              <a:t>C’est l’organe principal de</a:t>
            </a:r>
            <a:r>
              <a:rPr lang="fr-FR" sz="2000" dirty="0" smtClean="0">
                <a:solidFill>
                  <a:srgbClr val="00FF00"/>
                </a:solidFill>
                <a:latin typeface="Times New Roman" pitchFamily="18" charset="0"/>
              </a:rPr>
              <a:t> rangement </a:t>
            </a:r>
            <a:r>
              <a:rPr lang="fr-FR" sz="2000" dirty="0" smtClean="0">
                <a:latin typeface="Times New Roman" pitchFamily="18" charset="0"/>
              </a:rPr>
              <a:t>des informations utilisées par le processeur.</a:t>
            </a:r>
          </a:p>
          <a:p>
            <a:pPr>
              <a:lnSpc>
                <a:spcPct val="100000"/>
              </a:lnSpc>
            </a:pPr>
            <a:endParaRPr lang="fr-FR" sz="2000" dirty="0" smtClean="0">
              <a:latin typeface="Times New Roman" pitchFamily="18" charset="0"/>
            </a:endParaRPr>
          </a:p>
          <a:p>
            <a:pPr>
              <a:lnSpc>
                <a:spcPct val="100000"/>
              </a:lnSpc>
            </a:pPr>
            <a:r>
              <a:rPr lang="fr-FR" sz="2000" dirty="0" smtClean="0">
                <a:latin typeface="Times New Roman" pitchFamily="18" charset="0"/>
              </a:rPr>
              <a:t>Dans une machine (ordinateur / calculateur) pour exécuter un programme il faut le charger ( copier ) dans la mémoire centrale .</a:t>
            </a:r>
          </a:p>
          <a:p>
            <a:pPr>
              <a:lnSpc>
                <a:spcPct val="100000"/>
              </a:lnSpc>
            </a:pPr>
            <a:endParaRPr lang="fr-FR" sz="2000" dirty="0" smtClean="0">
              <a:latin typeface="Times New Roman" pitchFamily="18" charset="0"/>
            </a:endParaRPr>
          </a:p>
          <a:p>
            <a:pPr>
              <a:lnSpc>
                <a:spcPct val="100000"/>
              </a:lnSpc>
            </a:pPr>
            <a:r>
              <a:rPr lang="fr-FR" sz="2000" dirty="0" smtClean="0">
                <a:latin typeface="Times New Roman" pitchFamily="18" charset="0"/>
              </a:rPr>
              <a:t>Le temps d’accès à la mémoire centrale et sa capacité sont deux éléments qui influent sur le temps d’exécution d’un programme  ( performance d’une machine ).</a:t>
            </a:r>
          </a:p>
          <a:p>
            <a:endParaRPr lang="fr-FR" sz="2800" dirty="0" smtClean="0">
              <a:latin typeface="Times New Roman" pitchFamily="18" charset="0"/>
            </a:endParaRPr>
          </a:p>
        </p:txBody>
      </p:sp>
      <p:sp>
        <p:nvSpPr>
          <p:cNvPr id="5"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86</a:t>
            </a:fld>
            <a:endParaRPr lang="fr-BE" dirty="0"/>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idx="10"/>
          </p:nvPr>
        </p:nvSpPr>
        <p:spPr>
          <a:ln/>
        </p:spPr>
        <p:txBody>
          <a:bodyPr/>
          <a:lstStyle/>
          <a:p>
            <a:pPr>
              <a:defRPr/>
            </a:pPr>
            <a:fld id="{1899B4CF-6882-4971-8112-1A9FDC3C07A1}" type="slidenum">
              <a:rPr lang="en-GB"/>
              <a:pPr>
                <a:defRPr/>
              </a:pPr>
              <a:t>87</a:t>
            </a:fld>
            <a:endParaRPr lang="en-GB"/>
          </a:p>
        </p:txBody>
      </p:sp>
      <p:sp>
        <p:nvSpPr>
          <p:cNvPr id="203778" name="Rectangle 2"/>
          <p:cNvSpPr>
            <a:spLocks noGrp="1" noChangeArrowheads="1"/>
          </p:cNvSpPr>
          <p:nvPr>
            <p:ph type="title"/>
          </p:nvPr>
        </p:nvSpPr>
        <p:spPr>
          <a:xfrm>
            <a:off x="0" y="0"/>
            <a:ext cx="8388424" cy="914400"/>
          </a:xfrm>
        </p:spPr>
        <p:txBody>
          <a:bodyPr/>
          <a:lstStyle/>
          <a:p>
            <a:r>
              <a:rPr lang="fr-FR" sz="3200" b="1" dirty="0" smtClean="0"/>
              <a:t>2. Caractéristiques de la mémoire centrale</a:t>
            </a:r>
            <a:r>
              <a:rPr lang="fr-FR" dirty="0" smtClean="0"/>
              <a:t> </a:t>
            </a:r>
          </a:p>
        </p:txBody>
      </p:sp>
      <p:sp>
        <p:nvSpPr>
          <p:cNvPr id="203779" name="Rectangle 3"/>
          <p:cNvSpPr>
            <a:spLocks noGrp="1" noChangeArrowheads="1"/>
          </p:cNvSpPr>
          <p:nvPr>
            <p:ph type="body" idx="1"/>
          </p:nvPr>
        </p:nvSpPr>
        <p:spPr>
          <a:xfrm>
            <a:off x="467544" y="1628800"/>
            <a:ext cx="8064896" cy="4536504"/>
          </a:xfrm>
        </p:spPr>
        <p:txBody>
          <a:bodyPr>
            <a:noAutofit/>
          </a:bodyPr>
          <a:lstStyle/>
          <a:p>
            <a:pPr>
              <a:lnSpc>
                <a:spcPct val="100000"/>
              </a:lnSpc>
              <a:buNone/>
            </a:pPr>
            <a:r>
              <a:rPr lang="fr-FR" sz="2200" dirty="0" smtClean="0">
                <a:latin typeface="Times New Roman" pitchFamily="18" charset="0"/>
              </a:rPr>
              <a:t>La  mémoire centrale est  :</a:t>
            </a:r>
          </a:p>
          <a:p>
            <a:pPr>
              <a:lnSpc>
                <a:spcPct val="100000"/>
              </a:lnSpc>
            </a:pPr>
            <a:r>
              <a:rPr lang="fr-FR" sz="2200" dirty="0" smtClean="0">
                <a:latin typeface="Times New Roman" pitchFamily="18" charset="0"/>
              </a:rPr>
              <a:t>réalisée a base de semi-conducteurs.</a:t>
            </a:r>
          </a:p>
          <a:p>
            <a:pPr>
              <a:lnSpc>
                <a:spcPct val="100000"/>
              </a:lnSpc>
            </a:pPr>
            <a:r>
              <a:rPr lang="fr-FR" sz="2200" dirty="0" smtClean="0">
                <a:latin typeface="Times New Roman" pitchFamily="18" charset="0"/>
              </a:rPr>
              <a:t>une mémoire vive : accès en lecture et écriture.</a:t>
            </a:r>
          </a:p>
          <a:p>
            <a:pPr>
              <a:lnSpc>
                <a:spcPct val="100000"/>
              </a:lnSpc>
            </a:pPr>
            <a:r>
              <a:rPr lang="fr-FR" sz="2200" dirty="0" smtClean="0">
                <a:latin typeface="Times New Roman" pitchFamily="18" charset="0"/>
              </a:rPr>
              <a:t>dite à accès aléatoire (RAM : </a:t>
            </a:r>
            <a:r>
              <a:rPr lang="fr-FR" sz="2200" dirty="0" err="1" smtClean="0">
                <a:latin typeface="Times New Roman" pitchFamily="18" charset="0"/>
              </a:rPr>
              <a:t>Random</a:t>
            </a:r>
            <a:r>
              <a:rPr lang="fr-FR" sz="2200" dirty="0" smtClean="0">
                <a:latin typeface="Times New Roman" pitchFamily="18" charset="0"/>
              </a:rPr>
              <a:t> </a:t>
            </a:r>
            <a:r>
              <a:rPr lang="fr-FR" sz="2200" dirty="0" err="1" smtClean="0">
                <a:latin typeface="Times New Roman" pitchFamily="18" charset="0"/>
              </a:rPr>
              <a:t>Acces</a:t>
            </a:r>
            <a:r>
              <a:rPr lang="fr-FR" sz="2200" dirty="0" smtClean="0">
                <a:latin typeface="Times New Roman" pitchFamily="18" charset="0"/>
              </a:rPr>
              <a:t> Memory) c'est-à-dire que le temps d'accès à l'information est indépendant de sa place en mémoire. </a:t>
            </a:r>
          </a:p>
          <a:p>
            <a:pPr>
              <a:lnSpc>
                <a:spcPct val="100000"/>
              </a:lnSpc>
            </a:pPr>
            <a:r>
              <a:rPr lang="fr-FR" sz="2200" dirty="0" smtClean="0">
                <a:solidFill>
                  <a:srgbClr val="00FF00"/>
                </a:solidFill>
                <a:latin typeface="Times New Roman" pitchFamily="18" charset="0"/>
              </a:rPr>
              <a:t>volatile </a:t>
            </a:r>
            <a:r>
              <a:rPr lang="fr-FR" sz="2200" dirty="0" smtClean="0">
                <a:latin typeface="Times New Roman" pitchFamily="18" charset="0"/>
              </a:rPr>
              <a:t>: la conservation de son contenu nécessite la permanence de son alimentation électrique. </a:t>
            </a:r>
          </a:p>
          <a:p>
            <a:pPr>
              <a:lnSpc>
                <a:spcPct val="100000"/>
              </a:lnSpc>
            </a:pPr>
            <a:r>
              <a:rPr lang="fr-FR" sz="2200" dirty="0" smtClean="0">
                <a:latin typeface="Times New Roman" pitchFamily="18" charset="0"/>
              </a:rPr>
              <a:t>Un temps d’accès à une mémoire centrale est moyen mais plus rapide que les mémoires magnétiques .</a:t>
            </a:r>
          </a:p>
          <a:p>
            <a:pPr>
              <a:lnSpc>
                <a:spcPct val="100000"/>
              </a:lnSpc>
            </a:pPr>
            <a:r>
              <a:rPr lang="fr-FR" sz="2200" dirty="0" smtClean="0">
                <a:latin typeface="Times New Roman" pitchFamily="18" charset="0"/>
              </a:rPr>
              <a:t>La capacité d’une mémoire centrale est limitée mais il y a toujours une possibilité d’une extension. </a:t>
            </a:r>
          </a:p>
          <a:p>
            <a:pPr>
              <a:lnSpc>
                <a:spcPct val="100000"/>
              </a:lnSpc>
            </a:pPr>
            <a:r>
              <a:rPr lang="fr-FR" sz="2200" dirty="0" smtClean="0">
                <a:latin typeface="Times New Roman" pitchFamily="18" charset="0"/>
              </a:rPr>
              <a:t>Pour la communication avec les autres organes de l’ordinateur, la mémoire centrale utilise les bus ( bus d’adresses et bus de données)</a:t>
            </a:r>
          </a:p>
          <a:p>
            <a:pPr>
              <a:lnSpc>
                <a:spcPct val="61000"/>
              </a:lnSpc>
            </a:pPr>
            <a:endParaRPr lang="fr-FR" sz="2200" dirty="0" smtClean="0"/>
          </a:p>
        </p:txBody>
      </p:sp>
      <p:sp>
        <p:nvSpPr>
          <p:cNvPr id="5"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87</a:t>
            </a:fld>
            <a:endParaRPr lang="fr-BE" dirty="0"/>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5"/>
          <p:cNvSpPr>
            <a:spLocks noGrp="1" noChangeArrowheads="1"/>
          </p:cNvSpPr>
          <p:nvPr>
            <p:ph type="sldNum" sz="quarter" idx="10"/>
          </p:nvPr>
        </p:nvSpPr>
        <p:spPr>
          <a:noFill/>
        </p:spPr>
        <p:txBody>
          <a:bodyPr/>
          <a:lstStyle/>
          <a:p>
            <a:fld id="{C93CE9C8-E4EE-4C30-BD1D-A9A6EDBEA0E4}" type="slidenum">
              <a:rPr lang="en-GB" smtClean="0"/>
              <a:pPr/>
              <a:t>88</a:t>
            </a:fld>
            <a:endParaRPr lang="en-GB" smtClean="0"/>
          </a:p>
        </p:txBody>
      </p:sp>
      <p:sp>
        <p:nvSpPr>
          <p:cNvPr id="19459" name="Rectangle 2"/>
          <p:cNvSpPr>
            <a:spLocks noGrp="1" noChangeArrowheads="1"/>
          </p:cNvSpPr>
          <p:nvPr>
            <p:ph type="title"/>
          </p:nvPr>
        </p:nvSpPr>
        <p:spPr/>
        <p:txBody>
          <a:bodyPr/>
          <a:lstStyle/>
          <a:p>
            <a:r>
              <a:rPr lang="fr-FR" sz="3200" b="1" dirty="0" smtClean="0"/>
              <a:t>4.Vue logique de la mémoire centrale</a:t>
            </a:r>
          </a:p>
        </p:txBody>
      </p:sp>
      <p:graphicFrame>
        <p:nvGraphicFramePr>
          <p:cNvPr id="112711" name="Group 71"/>
          <p:cNvGraphicFramePr>
            <a:graphicFrameLocks noGrp="1"/>
          </p:cNvGraphicFramePr>
          <p:nvPr>
            <p:ph sz="half" idx="4294967295"/>
          </p:nvPr>
        </p:nvGraphicFramePr>
        <p:xfrm>
          <a:off x="5673725" y="1600200"/>
          <a:ext cx="1285875" cy="4706941"/>
        </p:xfrm>
        <a:graphic>
          <a:graphicData uri="http://schemas.openxmlformats.org/drawingml/2006/table">
            <a:tbl>
              <a:tblPr>
                <a:tableStyleId>{616DA210-FB5B-4158-B5E0-FEB733F419BA}</a:tableStyleId>
              </a:tblPr>
              <a:tblGrid>
                <a:gridCol w="1285875"/>
              </a:tblGrid>
              <a:tr h="531813">
                <a:tc>
                  <a:txBody>
                    <a:bodyPr/>
                    <a:lstStyle/>
                    <a:p>
                      <a:pPr marL="107950" marR="0" lvl="0" indent="-107950" algn="l" defTabSz="719138" rtl="0" eaLnBrk="0" fontAlgn="base" latinLnBrk="0" hangingPunct="0">
                        <a:lnSpc>
                          <a:spcPct val="81000"/>
                        </a:lnSpc>
                        <a:spcBef>
                          <a:spcPts val="800"/>
                        </a:spcBef>
                        <a:spcAft>
                          <a:spcPct val="0"/>
                        </a:spcAft>
                        <a:buClr>
                          <a:srgbClr val="000000"/>
                        </a:buClr>
                        <a:buSzPct val="100000"/>
                        <a:buFont typeface="Arial" charset="0"/>
                        <a:buNone/>
                        <a:tabLst/>
                      </a:pPr>
                      <a:endParaRPr kumimoji="0" lang="fr-FR" sz="2800" b="0" i="0" u="none" strike="noStrike" cap="none" normalizeH="0" baseline="0" dirty="0" smtClean="0">
                        <a:ln>
                          <a:noFill/>
                        </a:ln>
                        <a:solidFill>
                          <a:srgbClr val="00FF00"/>
                        </a:solidFill>
                        <a:effectLst/>
                        <a:latin typeface="Arial" charset="0"/>
                        <a:cs typeface="Arial" charset="0"/>
                      </a:endParaRPr>
                    </a:p>
                  </a:txBody>
                  <a:tcPr marL="82945" marR="82945" marT="41473" marB="41473" horzOverflow="overflow"/>
                </a:tc>
              </a:tr>
              <a:tr h="423863">
                <a:tc>
                  <a:txBody>
                    <a:bodyPr/>
                    <a:lstStyle/>
                    <a:p>
                      <a:pPr marL="0" marR="0" lvl="0" indent="0" algn="l" defTabSz="914400" rtl="0" eaLnBrk="0" fontAlgn="base" latinLnBrk="0" hangingPunct="0">
                        <a:lnSpc>
                          <a:spcPct val="81000"/>
                        </a:lnSpc>
                        <a:spcBef>
                          <a:spcPts val="800"/>
                        </a:spcBef>
                        <a:spcAft>
                          <a:spcPct val="0"/>
                        </a:spcAft>
                        <a:buClrTx/>
                        <a:buSzTx/>
                        <a:buFontTx/>
                        <a:buNone/>
                        <a:tabLst/>
                      </a:pPr>
                      <a:r>
                        <a:rPr kumimoji="0" lang="en-GB" sz="1400" u="none" strike="noStrike" cap="none" normalizeH="0" baseline="0" dirty="0" smtClean="0">
                          <a:ln>
                            <a:noFill/>
                          </a:ln>
                          <a:solidFill>
                            <a:srgbClr val="00FF00"/>
                          </a:solidFill>
                          <a:effectLst/>
                        </a:rPr>
                        <a:t> 0001100</a:t>
                      </a:r>
                      <a:endParaRPr kumimoji="0" lang="en-GB" sz="2800" b="1" i="0" u="none" strike="noStrike" cap="none" normalizeH="0" baseline="0" dirty="0" smtClean="0">
                        <a:ln>
                          <a:noFill/>
                        </a:ln>
                        <a:solidFill>
                          <a:srgbClr val="00FF00"/>
                        </a:solidFill>
                        <a:effectLst/>
                        <a:latin typeface="Arial" charset="0"/>
                        <a:cs typeface="Arial" charset="0"/>
                      </a:endParaRPr>
                    </a:p>
                  </a:txBody>
                  <a:tcPr marL="82945" marR="82945" marT="41473" marB="41473" horzOverflow="overflow"/>
                </a:tc>
              </a:tr>
              <a:tr h="392113">
                <a:tc>
                  <a:txBody>
                    <a:bodyPr/>
                    <a:lstStyle/>
                    <a:p>
                      <a:pPr marL="0" marR="0" lvl="0" indent="0" algn="l" defTabSz="914400" rtl="0" eaLnBrk="0" fontAlgn="base" latinLnBrk="0" hangingPunct="0">
                        <a:lnSpc>
                          <a:spcPct val="81000"/>
                        </a:lnSpc>
                        <a:spcBef>
                          <a:spcPts val="800"/>
                        </a:spcBef>
                        <a:spcAft>
                          <a:spcPct val="0"/>
                        </a:spcAft>
                        <a:buClrTx/>
                        <a:buSzTx/>
                        <a:buFontTx/>
                        <a:buNone/>
                        <a:tabLst/>
                      </a:pPr>
                      <a:r>
                        <a:rPr kumimoji="0" lang="en-GB" sz="1400" u="none" strike="noStrike" cap="none" normalizeH="0" baseline="0" dirty="0" smtClean="0">
                          <a:ln>
                            <a:noFill/>
                          </a:ln>
                          <a:solidFill>
                            <a:srgbClr val="00FF00"/>
                          </a:solidFill>
                          <a:effectLst/>
                        </a:rPr>
                        <a:t>0011100</a:t>
                      </a:r>
                      <a:endParaRPr kumimoji="0" lang="en-GB" sz="1400" b="1" i="0" u="none" strike="noStrike" cap="none" normalizeH="0" baseline="0" dirty="0" smtClean="0">
                        <a:ln>
                          <a:noFill/>
                        </a:ln>
                        <a:solidFill>
                          <a:srgbClr val="00FF00"/>
                        </a:solidFill>
                        <a:effectLst/>
                        <a:latin typeface="Arial" charset="0"/>
                        <a:cs typeface="Times New Roman" pitchFamily="18" charset="0"/>
                      </a:endParaRPr>
                    </a:p>
                  </a:txBody>
                  <a:tcPr marL="82945" marR="82945" marT="41473" marB="41473" horzOverflow="overflow"/>
                </a:tc>
              </a:tr>
              <a:tr h="401638">
                <a:tc>
                  <a:txBody>
                    <a:bodyPr/>
                    <a:lstStyle/>
                    <a:p>
                      <a:pPr marL="0" marR="0" lvl="0" indent="0" algn="l" defTabSz="914400" rtl="0" eaLnBrk="0" fontAlgn="base" latinLnBrk="0" hangingPunct="0">
                        <a:lnSpc>
                          <a:spcPct val="81000"/>
                        </a:lnSpc>
                        <a:spcBef>
                          <a:spcPts val="800"/>
                        </a:spcBef>
                        <a:spcAft>
                          <a:spcPct val="0"/>
                        </a:spcAft>
                        <a:buClrTx/>
                        <a:buSzTx/>
                        <a:buFontTx/>
                        <a:buNone/>
                        <a:tabLst/>
                      </a:pPr>
                      <a:r>
                        <a:rPr kumimoji="0" lang="en-GB" sz="1400" u="none" strike="noStrike" cap="none" normalizeH="0" baseline="0" dirty="0" smtClean="0">
                          <a:ln>
                            <a:noFill/>
                          </a:ln>
                          <a:solidFill>
                            <a:srgbClr val="00FF00"/>
                          </a:solidFill>
                          <a:effectLst/>
                        </a:rPr>
                        <a:t>0111100</a:t>
                      </a:r>
                      <a:endParaRPr kumimoji="0" lang="en-GB" sz="1400" b="1" i="0" u="none" strike="noStrike" cap="none" normalizeH="0" baseline="0" dirty="0" smtClean="0">
                        <a:ln>
                          <a:noFill/>
                        </a:ln>
                        <a:solidFill>
                          <a:srgbClr val="00FF00"/>
                        </a:solidFill>
                        <a:effectLst/>
                        <a:latin typeface="Arial" charset="0"/>
                        <a:cs typeface="Times New Roman" pitchFamily="18" charset="0"/>
                      </a:endParaRPr>
                    </a:p>
                  </a:txBody>
                  <a:tcPr marL="82945" marR="82945" marT="41473" marB="41473" horzOverflow="overflow"/>
                </a:tc>
              </a:tr>
              <a:tr h="395288">
                <a:tc>
                  <a:txBody>
                    <a:bodyPr/>
                    <a:lstStyle/>
                    <a:p>
                      <a:pPr marL="0" marR="0" lvl="0" indent="0" algn="l" defTabSz="914400" rtl="0" eaLnBrk="0" fontAlgn="base" latinLnBrk="0" hangingPunct="0">
                        <a:lnSpc>
                          <a:spcPct val="81000"/>
                        </a:lnSpc>
                        <a:spcBef>
                          <a:spcPts val="800"/>
                        </a:spcBef>
                        <a:spcAft>
                          <a:spcPct val="0"/>
                        </a:spcAft>
                        <a:buClrTx/>
                        <a:buSzTx/>
                        <a:buFontTx/>
                        <a:buNone/>
                        <a:tabLst/>
                      </a:pPr>
                      <a:r>
                        <a:rPr kumimoji="0" lang="en-GB" sz="1400" u="none" strike="noStrike" cap="none" normalizeH="0" baseline="0" dirty="0" smtClean="0">
                          <a:ln>
                            <a:noFill/>
                          </a:ln>
                          <a:solidFill>
                            <a:srgbClr val="00FF00"/>
                          </a:solidFill>
                          <a:effectLst/>
                        </a:rPr>
                        <a:t>0001100</a:t>
                      </a:r>
                      <a:endParaRPr kumimoji="0" lang="en-GB" sz="1400" b="1" i="0" u="none" strike="noStrike" cap="none" normalizeH="0" baseline="0" dirty="0" smtClean="0">
                        <a:ln>
                          <a:noFill/>
                        </a:ln>
                        <a:solidFill>
                          <a:srgbClr val="00FF00"/>
                        </a:solidFill>
                        <a:effectLst/>
                        <a:latin typeface="Arial" charset="0"/>
                        <a:cs typeface="Times New Roman" pitchFamily="18" charset="0"/>
                      </a:endParaRPr>
                    </a:p>
                  </a:txBody>
                  <a:tcPr marL="82945" marR="82945" marT="41473" marB="41473" horzOverflow="overflow"/>
                </a:tc>
              </a:tr>
              <a:tr h="390525">
                <a:tc>
                  <a:txBody>
                    <a:bodyPr/>
                    <a:lstStyle/>
                    <a:p>
                      <a:pPr marL="0" marR="0" lvl="0" indent="0" algn="l" defTabSz="914400" rtl="0" eaLnBrk="0" fontAlgn="base" latinLnBrk="0" hangingPunct="0">
                        <a:lnSpc>
                          <a:spcPct val="81000"/>
                        </a:lnSpc>
                        <a:spcBef>
                          <a:spcPts val="800"/>
                        </a:spcBef>
                        <a:spcAft>
                          <a:spcPct val="0"/>
                        </a:spcAft>
                        <a:buClrTx/>
                        <a:buSzTx/>
                        <a:buFontTx/>
                        <a:buNone/>
                        <a:tabLst/>
                      </a:pPr>
                      <a:r>
                        <a:rPr kumimoji="0" lang="en-GB" sz="1400" u="none" strike="noStrike" cap="none" normalizeH="0" baseline="0" smtClean="0">
                          <a:ln>
                            <a:noFill/>
                          </a:ln>
                          <a:solidFill>
                            <a:srgbClr val="00FF00"/>
                          </a:solidFill>
                          <a:effectLst/>
                        </a:rPr>
                        <a:t>0001100</a:t>
                      </a:r>
                      <a:endParaRPr kumimoji="0" lang="en-GB" sz="1400" b="1" i="0" u="none" strike="noStrike" cap="none" normalizeH="0" baseline="0" smtClean="0">
                        <a:ln>
                          <a:noFill/>
                        </a:ln>
                        <a:solidFill>
                          <a:srgbClr val="00FF00"/>
                        </a:solidFill>
                        <a:effectLst/>
                        <a:latin typeface="Arial" charset="0"/>
                        <a:cs typeface="Times New Roman" pitchFamily="18" charset="0"/>
                      </a:endParaRPr>
                    </a:p>
                  </a:txBody>
                  <a:tcPr marL="82945" marR="82945" marT="41473" marB="41473" horzOverflow="overflow"/>
                </a:tc>
              </a:tr>
              <a:tr h="546100">
                <a:tc>
                  <a:txBody>
                    <a:bodyPr/>
                    <a:lstStyle/>
                    <a:p>
                      <a:pPr marL="107950" marR="0" lvl="0" indent="-107950" algn="l" defTabSz="719138" rtl="0" eaLnBrk="0" fontAlgn="base" latinLnBrk="0" hangingPunct="0">
                        <a:lnSpc>
                          <a:spcPct val="81000"/>
                        </a:lnSpc>
                        <a:spcBef>
                          <a:spcPts val="800"/>
                        </a:spcBef>
                        <a:spcAft>
                          <a:spcPct val="0"/>
                        </a:spcAft>
                        <a:buClr>
                          <a:srgbClr val="000000"/>
                        </a:buClr>
                        <a:buSzPct val="100000"/>
                        <a:buFont typeface="Arial" charset="0"/>
                        <a:buNone/>
                        <a:tabLst/>
                      </a:pPr>
                      <a:endParaRPr kumimoji="0" lang="fr-FR" sz="2800" b="0" i="0" u="none" strike="noStrike" cap="none" normalizeH="0" baseline="0" smtClean="0">
                        <a:ln>
                          <a:noFill/>
                        </a:ln>
                        <a:solidFill>
                          <a:srgbClr val="00FF00"/>
                        </a:solidFill>
                        <a:effectLst/>
                        <a:latin typeface="Arial" charset="0"/>
                        <a:cs typeface="Arial" charset="0"/>
                      </a:endParaRPr>
                    </a:p>
                  </a:txBody>
                  <a:tcPr marL="82945" marR="82945" marT="41473" marB="41473" horzOverflow="overflow"/>
                </a:tc>
              </a:tr>
              <a:tr h="546100">
                <a:tc>
                  <a:txBody>
                    <a:bodyPr/>
                    <a:lstStyle/>
                    <a:p>
                      <a:pPr marL="107950" marR="0" lvl="0" indent="-107950" algn="l" defTabSz="719138" rtl="0" eaLnBrk="0" fontAlgn="base" latinLnBrk="0" hangingPunct="0">
                        <a:lnSpc>
                          <a:spcPct val="81000"/>
                        </a:lnSpc>
                        <a:spcBef>
                          <a:spcPts val="800"/>
                        </a:spcBef>
                        <a:spcAft>
                          <a:spcPct val="0"/>
                        </a:spcAft>
                        <a:buClr>
                          <a:srgbClr val="000000"/>
                        </a:buClr>
                        <a:buSzPct val="100000"/>
                        <a:buFont typeface="Arial" charset="0"/>
                        <a:buNone/>
                        <a:tabLst/>
                      </a:pPr>
                      <a:endParaRPr kumimoji="0" lang="fr-FR" sz="2800" b="0" i="0" u="none" strike="noStrike" cap="none" normalizeH="0" baseline="0" smtClean="0">
                        <a:ln>
                          <a:noFill/>
                        </a:ln>
                        <a:solidFill>
                          <a:srgbClr val="00FF00"/>
                        </a:solidFill>
                        <a:effectLst/>
                        <a:latin typeface="Arial" charset="0"/>
                        <a:cs typeface="Arial" charset="0"/>
                      </a:endParaRPr>
                    </a:p>
                  </a:txBody>
                  <a:tcPr marL="82945" marR="82945" marT="41473" marB="41473" horzOverflow="overflow"/>
                </a:tc>
              </a:tr>
              <a:tr h="547688">
                <a:tc>
                  <a:txBody>
                    <a:bodyPr/>
                    <a:lstStyle/>
                    <a:p>
                      <a:pPr marL="107950" marR="0" lvl="0" indent="-107950" algn="l" defTabSz="719138" rtl="0" eaLnBrk="0" fontAlgn="base" latinLnBrk="0" hangingPunct="0">
                        <a:lnSpc>
                          <a:spcPct val="81000"/>
                        </a:lnSpc>
                        <a:spcBef>
                          <a:spcPts val="800"/>
                        </a:spcBef>
                        <a:spcAft>
                          <a:spcPct val="0"/>
                        </a:spcAft>
                        <a:buClr>
                          <a:srgbClr val="000000"/>
                        </a:buClr>
                        <a:buSzPct val="100000"/>
                        <a:buFont typeface="Arial" charset="0"/>
                        <a:buNone/>
                        <a:tabLst/>
                      </a:pPr>
                      <a:endParaRPr kumimoji="0" lang="fr-FR" sz="2800" b="0" i="0" u="none" strike="noStrike" cap="none" normalizeH="0" baseline="0" smtClean="0">
                        <a:ln>
                          <a:noFill/>
                        </a:ln>
                        <a:solidFill>
                          <a:srgbClr val="00FF00"/>
                        </a:solidFill>
                        <a:effectLst/>
                        <a:latin typeface="Arial" charset="0"/>
                        <a:cs typeface="Arial" charset="0"/>
                      </a:endParaRPr>
                    </a:p>
                  </a:txBody>
                  <a:tcPr marL="82945" marR="82945" marT="41473" marB="41473" horzOverflow="overflow"/>
                </a:tc>
              </a:tr>
              <a:tr h="531813">
                <a:tc>
                  <a:txBody>
                    <a:bodyPr/>
                    <a:lstStyle/>
                    <a:p>
                      <a:pPr marL="107950" marR="0" lvl="0" indent="-107950" algn="l" defTabSz="719138" rtl="0" eaLnBrk="0" fontAlgn="base" latinLnBrk="0" hangingPunct="0">
                        <a:lnSpc>
                          <a:spcPct val="81000"/>
                        </a:lnSpc>
                        <a:spcBef>
                          <a:spcPts val="800"/>
                        </a:spcBef>
                        <a:spcAft>
                          <a:spcPct val="0"/>
                        </a:spcAft>
                        <a:buClr>
                          <a:srgbClr val="000000"/>
                        </a:buClr>
                        <a:buSzPct val="100000"/>
                        <a:buFont typeface="Arial" charset="0"/>
                        <a:buNone/>
                        <a:tabLst/>
                      </a:pPr>
                      <a:endParaRPr kumimoji="0" lang="fr-FR" sz="2800" b="0" i="0" u="none" strike="noStrike" cap="none" normalizeH="0" baseline="0" dirty="0" smtClean="0">
                        <a:ln>
                          <a:noFill/>
                        </a:ln>
                        <a:solidFill>
                          <a:srgbClr val="00FF00"/>
                        </a:solidFill>
                        <a:effectLst/>
                        <a:latin typeface="Arial" charset="0"/>
                        <a:cs typeface="Arial" charset="0"/>
                      </a:endParaRPr>
                    </a:p>
                  </a:txBody>
                  <a:tcPr marL="82945" marR="82945" marT="41473" marB="41473" horzOverflow="overflow"/>
                </a:tc>
              </a:tr>
            </a:tbl>
          </a:graphicData>
        </a:graphic>
      </p:graphicFrame>
      <p:sp>
        <p:nvSpPr>
          <p:cNvPr id="19485" name="Rectangle 28"/>
          <p:cNvSpPr>
            <a:spLocks noChangeArrowheads="1"/>
          </p:cNvSpPr>
          <p:nvPr/>
        </p:nvSpPr>
        <p:spPr bwMode="auto">
          <a:xfrm>
            <a:off x="2325688" y="1536700"/>
            <a:ext cx="165100" cy="417513"/>
          </a:xfrm>
          <a:prstGeom prst="rect">
            <a:avLst/>
          </a:prstGeom>
          <a:noFill/>
          <a:ln w="9525">
            <a:noFill/>
            <a:miter lim="800000"/>
            <a:headEnd/>
            <a:tailEnd/>
          </a:ln>
        </p:spPr>
        <p:txBody>
          <a:bodyPr wrap="none" lIns="82945" tIns="41473" rIns="82945" bIns="41473" anchor="ctr">
            <a:spAutoFit/>
          </a:bodyPr>
          <a:lstStyle/>
          <a:p>
            <a:pPr defTabSz="407988" eaLnBrk="0" hangingPunct="0"/>
            <a:endParaRPr lang="fr-FR" sz="2200">
              <a:latin typeface="Times New Roman" pitchFamily="18" charset="0"/>
            </a:endParaRPr>
          </a:p>
        </p:txBody>
      </p:sp>
      <p:sp>
        <p:nvSpPr>
          <p:cNvPr id="19486" name="Rectangle 29"/>
          <p:cNvSpPr>
            <a:spLocks noChangeArrowheads="1"/>
          </p:cNvSpPr>
          <p:nvPr/>
        </p:nvSpPr>
        <p:spPr bwMode="auto">
          <a:xfrm>
            <a:off x="2325688" y="4905375"/>
            <a:ext cx="165100" cy="417513"/>
          </a:xfrm>
          <a:prstGeom prst="rect">
            <a:avLst/>
          </a:prstGeom>
          <a:noFill/>
          <a:ln w="9525">
            <a:noFill/>
            <a:miter lim="800000"/>
            <a:headEnd/>
            <a:tailEnd/>
          </a:ln>
        </p:spPr>
        <p:txBody>
          <a:bodyPr wrap="none" lIns="82945" tIns="41473" rIns="82945" bIns="41473" anchor="ctr">
            <a:spAutoFit/>
          </a:bodyPr>
          <a:lstStyle/>
          <a:p>
            <a:pPr defTabSz="407988" eaLnBrk="0" hangingPunct="0"/>
            <a:endParaRPr lang="fr-FR" sz="2200">
              <a:latin typeface="Times New Roman" pitchFamily="18" charset="0"/>
            </a:endParaRPr>
          </a:p>
        </p:txBody>
      </p:sp>
      <p:sp>
        <p:nvSpPr>
          <p:cNvPr id="19487" name="Rectangle 30"/>
          <p:cNvSpPr>
            <a:spLocks noChangeArrowheads="1"/>
          </p:cNvSpPr>
          <p:nvPr/>
        </p:nvSpPr>
        <p:spPr bwMode="auto">
          <a:xfrm>
            <a:off x="2325688" y="1982788"/>
            <a:ext cx="165100" cy="417512"/>
          </a:xfrm>
          <a:prstGeom prst="rect">
            <a:avLst/>
          </a:prstGeom>
          <a:noFill/>
          <a:ln w="9525">
            <a:noFill/>
            <a:miter lim="800000"/>
            <a:headEnd/>
            <a:tailEnd/>
          </a:ln>
        </p:spPr>
        <p:txBody>
          <a:bodyPr wrap="none" lIns="82945" tIns="41473" rIns="82945" bIns="41473" anchor="ctr">
            <a:spAutoFit/>
          </a:bodyPr>
          <a:lstStyle/>
          <a:p>
            <a:pPr defTabSz="407988" eaLnBrk="0" hangingPunct="0"/>
            <a:endParaRPr lang="fr-FR" sz="2200">
              <a:latin typeface="Times New Roman" pitchFamily="18" charset="0"/>
            </a:endParaRPr>
          </a:p>
        </p:txBody>
      </p:sp>
      <p:graphicFrame>
        <p:nvGraphicFramePr>
          <p:cNvPr id="112710" name="Group 70"/>
          <p:cNvGraphicFramePr>
            <a:graphicFrameLocks noGrp="1"/>
          </p:cNvGraphicFramePr>
          <p:nvPr>
            <p:ph sz="half" idx="4294967295"/>
          </p:nvPr>
        </p:nvGraphicFramePr>
        <p:xfrm>
          <a:off x="6970713" y="2074863"/>
          <a:ext cx="1168400" cy="4325939"/>
        </p:xfrm>
        <a:graphic>
          <a:graphicData uri="http://schemas.openxmlformats.org/drawingml/2006/table">
            <a:tbl>
              <a:tblPr/>
              <a:tblGrid>
                <a:gridCol w="1168400"/>
              </a:tblGrid>
              <a:tr h="476250">
                <a:tc>
                  <a:txBody>
                    <a:bodyPr/>
                    <a:lstStyle/>
                    <a:p>
                      <a:pPr marL="107950" marR="0" lvl="0" indent="-107950" algn="l" defTabSz="719138" rtl="0" eaLnBrk="0" fontAlgn="base" latinLnBrk="0" hangingPunct="0">
                        <a:lnSpc>
                          <a:spcPct val="81000"/>
                        </a:lnSpc>
                        <a:spcBef>
                          <a:spcPts val="800"/>
                        </a:spcBef>
                        <a:spcAft>
                          <a:spcPct val="0"/>
                        </a:spcAft>
                        <a:buClr>
                          <a:srgbClr val="000000"/>
                        </a:buClr>
                        <a:buSzPct val="100000"/>
                        <a:buFont typeface="Arial" charset="0"/>
                        <a:buNone/>
                        <a:tabLst/>
                      </a:pPr>
                      <a:r>
                        <a:rPr kumimoji="0" lang="fr-FR" sz="1800" b="0" i="0" u="none" strike="noStrike" cap="none" normalizeH="0" baseline="0" dirty="0" smtClean="0">
                          <a:ln>
                            <a:noFill/>
                          </a:ln>
                          <a:solidFill>
                            <a:schemeClr val="tx1"/>
                          </a:solidFill>
                          <a:effectLst/>
                          <a:latin typeface="Arial" charset="0"/>
                          <a:cs typeface="Arial" charset="0"/>
                        </a:rPr>
                        <a:t>0000</a:t>
                      </a:r>
                    </a:p>
                  </a:txBody>
                  <a:tcPr marL="82945" marR="82945" marT="41473" marB="41473" horzOverflow="overflow">
                    <a:lnL cap="flat">
                      <a:noFill/>
                    </a:lnL>
                    <a:lnR cap="flat">
                      <a:noFill/>
                    </a:lnR>
                    <a:lnT cap="flat">
                      <a:noFill/>
                    </a:lnT>
                    <a:lnB>
                      <a:noFill/>
                    </a:lnB>
                    <a:lnTlToBr>
                      <a:noFill/>
                    </a:lnTlToBr>
                    <a:lnBlToTr>
                      <a:noFill/>
                    </a:lnBlToTr>
                    <a:noFill/>
                  </a:tcPr>
                </a:tc>
              </a:tr>
              <a:tr h="417513">
                <a:tc>
                  <a:txBody>
                    <a:bodyPr/>
                    <a:lstStyle/>
                    <a:p>
                      <a:pPr marL="107950" marR="0" lvl="0" indent="-107950" algn="l" defTabSz="719138" rtl="0" eaLnBrk="0" fontAlgn="base" latinLnBrk="0" hangingPunct="0">
                        <a:lnSpc>
                          <a:spcPct val="81000"/>
                        </a:lnSpc>
                        <a:spcBef>
                          <a:spcPts val="800"/>
                        </a:spcBef>
                        <a:spcAft>
                          <a:spcPct val="0"/>
                        </a:spcAft>
                        <a:buClr>
                          <a:srgbClr val="000000"/>
                        </a:buClr>
                        <a:buSzPct val="100000"/>
                        <a:buFont typeface="Arial" charset="0"/>
                        <a:buNone/>
                        <a:tabLst/>
                      </a:pPr>
                      <a:r>
                        <a:rPr kumimoji="0" lang="en-GB" sz="1800" b="0" i="0" u="none" strike="noStrike" cap="none" normalizeH="0" baseline="0" smtClean="0">
                          <a:ln>
                            <a:noFill/>
                          </a:ln>
                          <a:solidFill>
                            <a:schemeClr val="tx1"/>
                          </a:solidFill>
                          <a:effectLst/>
                          <a:latin typeface="Arial" charset="0"/>
                          <a:cs typeface="Times New Roman" pitchFamily="18" charset="0"/>
                        </a:rPr>
                        <a:t>0001</a:t>
                      </a:r>
                      <a:endParaRPr kumimoji="0" lang="en-GB" sz="1800" b="0" i="0" u="none" strike="noStrike" cap="none" normalizeH="0" baseline="0" smtClean="0">
                        <a:ln>
                          <a:noFill/>
                        </a:ln>
                        <a:solidFill>
                          <a:schemeClr val="tx1"/>
                        </a:solidFill>
                        <a:effectLst/>
                        <a:latin typeface="Arial" charset="0"/>
                        <a:cs typeface="Arial" charset="0"/>
                      </a:endParaRPr>
                    </a:p>
                  </a:txBody>
                  <a:tcPr marL="82945" marR="82945" marT="41473" marB="41473" horzOverflow="overflow">
                    <a:lnL cap="flat">
                      <a:noFill/>
                    </a:lnL>
                    <a:lnR cap="flat">
                      <a:noFill/>
                    </a:lnR>
                    <a:lnT>
                      <a:noFill/>
                    </a:lnT>
                    <a:lnB>
                      <a:noFill/>
                    </a:lnB>
                    <a:lnTlToBr>
                      <a:noFill/>
                    </a:lnTlToBr>
                    <a:lnBlToTr>
                      <a:noFill/>
                    </a:lnBlToTr>
                    <a:noFill/>
                  </a:tcPr>
                </a:tc>
              </a:tr>
              <a:tr h="387350">
                <a:tc>
                  <a:txBody>
                    <a:bodyPr/>
                    <a:lstStyle/>
                    <a:p>
                      <a:pPr marL="0" marR="0" lvl="0" indent="0" algn="l" defTabSz="914400" rtl="0" eaLnBrk="0" fontAlgn="base" latinLnBrk="0" hangingPunct="0">
                        <a:lnSpc>
                          <a:spcPct val="81000"/>
                        </a:lnSpc>
                        <a:spcBef>
                          <a:spcPts val="800"/>
                        </a:spcBef>
                        <a:spcAft>
                          <a:spcPct val="0"/>
                        </a:spcAft>
                        <a:buClrTx/>
                        <a:buSzTx/>
                        <a:buFontTx/>
                        <a:buNone/>
                        <a:tabLst/>
                      </a:pPr>
                      <a:r>
                        <a:rPr kumimoji="0" lang="en-GB" sz="1800" b="0" i="0" u="none" strike="noStrike" cap="none" normalizeH="0" baseline="0" smtClean="0">
                          <a:ln>
                            <a:noFill/>
                          </a:ln>
                          <a:solidFill>
                            <a:schemeClr val="tx1"/>
                          </a:solidFill>
                          <a:effectLst/>
                          <a:latin typeface="Arial" charset="0"/>
                          <a:cs typeface="Times New Roman" pitchFamily="18" charset="0"/>
                        </a:rPr>
                        <a:t>0002</a:t>
                      </a:r>
                    </a:p>
                  </a:txBody>
                  <a:tcPr marL="82945" marR="82945" marT="41473" marB="41473" horzOverflow="overflow">
                    <a:lnL cap="flat">
                      <a:noFill/>
                    </a:lnL>
                    <a:lnR cap="flat">
                      <a:noFill/>
                    </a:lnR>
                    <a:lnT>
                      <a:noFill/>
                    </a:lnT>
                    <a:lnB>
                      <a:noFill/>
                    </a:lnB>
                    <a:lnTlToBr>
                      <a:noFill/>
                    </a:lnTlToBr>
                    <a:lnBlToTr>
                      <a:noFill/>
                    </a:lnBlToTr>
                    <a:noFill/>
                  </a:tcPr>
                </a:tc>
              </a:tr>
              <a:tr h="409575">
                <a:tc>
                  <a:txBody>
                    <a:bodyPr/>
                    <a:lstStyle/>
                    <a:p>
                      <a:pPr marL="0" marR="0" lvl="0" indent="0" algn="l" defTabSz="914400" rtl="0" eaLnBrk="0" fontAlgn="base" latinLnBrk="0" hangingPunct="0">
                        <a:lnSpc>
                          <a:spcPct val="81000"/>
                        </a:lnSpc>
                        <a:spcBef>
                          <a:spcPts val="800"/>
                        </a:spcBef>
                        <a:spcAft>
                          <a:spcPct val="0"/>
                        </a:spcAft>
                        <a:buClrTx/>
                        <a:buSzTx/>
                        <a:buFontTx/>
                        <a:buNone/>
                        <a:tabLst/>
                      </a:pPr>
                      <a:r>
                        <a:rPr kumimoji="0" lang="en-GB" sz="1800" b="0" i="0" u="none" strike="noStrike" cap="none" normalizeH="0" baseline="0" smtClean="0">
                          <a:ln>
                            <a:noFill/>
                          </a:ln>
                          <a:solidFill>
                            <a:schemeClr val="tx1"/>
                          </a:solidFill>
                          <a:effectLst/>
                          <a:latin typeface="Arial" charset="0"/>
                          <a:cs typeface="Times New Roman" pitchFamily="18" charset="0"/>
                        </a:rPr>
                        <a:t>…….</a:t>
                      </a:r>
                      <a:endParaRPr kumimoji="0" lang="en-GB" sz="1800" b="0" i="0" u="none" strike="noStrike" cap="none" normalizeH="0" baseline="0" smtClean="0">
                        <a:ln>
                          <a:noFill/>
                        </a:ln>
                        <a:solidFill>
                          <a:schemeClr val="tx1"/>
                        </a:solidFill>
                        <a:effectLst/>
                        <a:latin typeface="Arial" charset="0"/>
                        <a:cs typeface="Arial" charset="0"/>
                      </a:endParaRPr>
                    </a:p>
                  </a:txBody>
                  <a:tcPr marL="82945" marR="82945" marT="41473" marB="41473" horzOverflow="overflow">
                    <a:lnL cap="flat">
                      <a:noFill/>
                    </a:lnL>
                    <a:lnR cap="flat">
                      <a:noFill/>
                    </a:lnR>
                    <a:lnT>
                      <a:noFill/>
                    </a:lnT>
                    <a:lnB>
                      <a:noFill/>
                    </a:lnB>
                    <a:lnTlToBr>
                      <a:noFill/>
                    </a:lnTlToBr>
                    <a:lnBlToTr>
                      <a:noFill/>
                    </a:lnBlToTr>
                    <a:noFill/>
                  </a:tcPr>
                </a:tc>
              </a:tr>
              <a:tr h="352425">
                <a:tc>
                  <a:txBody>
                    <a:bodyPr/>
                    <a:lstStyle/>
                    <a:p>
                      <a:pPr marL="0" marR="0" lvl="0" indent="0" algn="l" defTabSz="914400" rtl="0" eaLnBrk="0" fontAlgn="base" latinLnBrk="0" hangingPunct="0">
                        <a:lnSpc>
                          <a:spcPct val="81000"/>
                        </a:lnSpc>
                        <a:spcBef>
                          <a:spcPts val="800"/>
                        </a:spcBef>
                        <a:spcAft>
                          <a:spcPct val="0"/>
                        </a:spcAft>
                        <a:buClrTx/>
                        <a:buSzTx/>
                        <a:buFontTx/>
                        <a:buNone/>
                        <a:tabLst/>
                      </a:pPr>
                      <a:r>
                        <a:rPr kumimoji="0" lang="en-GB" sz="1800" b="0" i="0" u="none" strike="noStrike" cap="none" normalizeH="0" baseline="0" smtClean="0">
                          <a:ln>
                            <a:noFill/>
                          </a:ln>
                          <a:solidFill>
                            <a:schemeClr val="tx1"/>
                          </a:solidFill>
                          <a:effectLst/>
                          <a:latin typeface="Arial" charset="0"/>
                          <a:cs typeface="Times New Roman" pitchFamily="18" charset="0"/>
                        </a:rPr>
                        <a:t>…….</a:t>
                      </a:r>
                      <a:endParaRPr kumimoji="0" lang="en-GB" sz="1800" b="0" i="0" u="none" strike="noStrike" cap="none" normalizeH="0" baseline="0" smtClean="0">
                        <a:ln>
                          <a:noFill/>
                        </a:ln>
                        <a:solidFill>
                          <a:schemeClr val="tx1"/>
                        </a:solidFill>
                        <a:effectLst/>
                        <a:latin typeface="Arial" charset="0"/>
                        <a:cs typeface="Arial" charset="0"/>
                      </a:endParaRPr>
                    </a:p>
                  </a:txBody>
                  <a:tcPr marL="82945" marR="82945" marT="41473" marB="41473" horzOverflow="overflow">
                    <a:lnL cap="flat">
                      <a:noFill/>
                    </a:lnL>
                    <a:lnR cap="flat">
                      <a:noFill/>
                    </a:lnR>
                    <a:lnT>
                      <a:noFill/>
                    </a:lnT>
                    <a:lnB>
                      <a:noFill/>
                    </a:lnB>
                    <a:lnTlToBr>
                      <a:noFill/>
                    </a:lnTlToBr>
                    <a:lnBlToTr>
                      <a:noFill/>
                    </a:lnBlToTr>
                    <a:noFill/>
                  </a:tcPr>
                </a:tc>
              </a:tr>
              <a:tr h="336550">
                <a:tc>
                  <a:txBody>
                    <a:bodyPr/>
                    <a:lstStyle/>
                    <a:p>
                      <a:pPr marL="0" marR="0" lvl="0" indent="0" algn="l" defTabSz="914400" rtl="0" eaLnBrk="0" fontAlgn="base" latinLnBrk="0" hangingPunct="0">
                        <a:lnSpc>
                          <a:spcPct val="81000"/>
                        </a:lnSpc>
                        <a:spcBef>
                          <a:spcPts val="800"/>
                        </a:spcBef>
                        <a:spcAft>
                          <a:spcPct val="0"/>
                        </a:spcAft>
                        <a:buClrTx/>
                        <a:buSzTx/>
                        <a:buFontTx/>
                        <a:buNone/>
                        <a:tabLst/>
                      </a:pPr>
                      <a:r>
                        <a:rPr kumimoji="0" lang="en-GB" sz="1800" b="0" i="0" u="none" strike="noStrike" cap="none" normalizeH="0" baseline="0" smtClean="0">
                          <a:ln>
                            <a:noFill/>
                          </a:ln>
                          <a:solidFill>
                            <a:schemeClr val="tx1"/>
                          </a:solidFill>
                          <a:effectLst/>
                          <a:latin typeface="Arial" charset="0"/>
                          <a:cs typeface="Times New Roman" pitchFamily="18" charset="0"/>
                        </a:rPr>
                        <a:t>……..</a:t>
                      </a:r>
                      <a:endParaRPr kumimoji="0" lang="en-GB" sz="1800" b="0" i="0" u="none" strike="noStrike" cap="none" normalizeH="0" baseline="0" smtClean="0">
                        <a:ln>
                          <a:noFill/>
                        </a:ln>
                        <a:solidFill>
                          <a:schemeClr val="tx1"/>
                        </a:solidFill>
                        <a:effectLst/>
                        <a:latin typeface="Arial" charset="0"/>
                        <a:cs typeface="Arial" charset="0"/>
                      </a:endParaRPr>
                    </a:p>
                  </a:txBody>
                  <a:tcPr marL="82945" marR="82945" marT="41473" marB="41473" horzOverflow="overflow">
                    <a:lnL cap="flat">
                      <a:noFill/>
                    </a:lnL>
                    <a:lnR cap="flat">
                      <a:noFill/>
                    </a:lnR>
                    <a:lnT>
                      <a:noFill/>
                    </a:lnT>
                    <a:lnB>
                      <a:noFill/>
                    </a:lnB>
                    <a:lnTlToBr>
                      <a:noFill/>
                    </a:lnTlToBr>
                    <a:lnBlToTr>
                      <a:noFill/>
                    </a:lnBlToTr>
                    <a:noFill/>
                  </a:tcPr>
                </a:tc>
              </a:tr>
              <a:tr h="488950">
                <a:tc>
                  <a:txBody>
                    <a:bodyPr/>
                    <a:lstStyle/>
                    <a:p>
                      <a:pPr marL="107950" marR="0" lvl="0" indent="-107950" algn="l" defTabSz="719138" rtl="0" eaLnBrk="0" fontAlgn="base" latinLnBrk="0" hangingPunct="0">
                        <a:lnSpc>
                          <a:spcPct val="81000"/>
                        </a:lnSpc>
                        <a:spcBef>
                          <a:spcPts val="800"/>
                        </a:spcBef>
                        <a:spcAft>
                          <a:spcPct val="0"/>
                        </a:spcAft>
                        <a:buClr>
                          <a:srgbClr val="000000"/>
                        </a:buClr>
                        <a:buSzPct val="100000"/>
                        <a:buFont typeface="Arial" charset="0"/>
                        <a:buNone/>
                        <a:tabLst/>
                      </a:pPr>
                      <a:endParaRPr kumimoji="0" lang="fr-FR" sz="1800" b="0" i="0" u="none" strike="noStrike" cap="none" normalizeH="0" baseline="0" smtClean="0">
                        <a:ln>
                          <a:noFill/>
                        </a:ln>
                        <a:solidFill>
                          <a:schemeClr val="tx1"/>
                        </a:solidFill>
                        <a:effectLst/>
                        <a:latin typeface="Arial" charset="0"/>
                        <a:cs typeface="Arial" charset="0"/>
                      </a:endParaRPr>
                    </a:p>
                  </a:txBody>
                  <a:tcPr marL="82945" marR="82945" marT="41473" marB="41473" horzOverflow="overflow">
                    <a:lnL cap="flat">
                      <a:noFill/>
                    </a:lnL>
                    <a:lnR cap="flat">
                      <a:noFill/>
                    </a:lnR>
                    <a:lnT>
                      <a:noFill/>
                    </a:lnT>
                    <a:lnB>
                      <a:noFill/>
                    </a:lnB>
                    <a:lnTlToBr>
                      <a:noFill/>
                    </a:lnTlToBr>
                    <a:lnBlToTr>
                      <a:noFill/>
                    </a:lnBlToTr>
                    <a:noFill/>
                  </a:tcPr>
                </a:tc>
              </a:tr>
              <a:tr h="490538">
                <a:tc>
                  <a:txBody>
                    <a:bodyPr/>
                    <a:lstStyle/>
                    <a:p>
                      <a:pPr marL="107950" marR="0" lvl="0" indent="-107950" algn="l" defTabSz="719138" rtl="0" eaLnBrk="0" fontAlgn="base" latinLnBrk="0" hangingPunct="0">
                        <a:lnSpc>
                          <a:spcPct val="81000"/>
                        </a:lnSpc>
                        <a:spcBef>
                          <a:spcPts val="800"/>
                        </a:spcBef>
                        <a:spcAft>
                          <a:spcPct val="0"/>
                        </a:spcAft>
                        <a:buClr>
                          <a:srgbClr val="000000"/>
                        </a:buClr>
                        <a:buSzPct val="100000"/>
                        <a:buFont typeface="Arial" charset="0"/>
                        <a:buNone/>
                        <a:tabLst/>
                      </a:pPr>
                      <a:endParaRPr kumimoji="0" lang="fr-FR" sz="1800" b="0" i="0" u="none" strike="noStrike" cap="none" normalizeH="0" baseline="0" smtClean="0">
                        <a:ln>
                          <a:noFill/>
                        </a:ln>
                        <a:solidFill>
                          <a:schemeClr val="tx1"/>
                        </a:solidFill>
                        <a:effectLst/>
                        <a:latin typeface="Arial" charset="0"/>
                        <a:cs typeface="Arial" charset="0"/>
                      </a:endParaRPr>
                    </a:p>
                  </a:txBody>
                  <a:tcPr marL="82945" marR="82945" marT="41473" marB="41473" horzOverflow="overflow">
                    <a:lnL cap="flat">
                      <a:noFill/>
                    </a:lnL>
                    <a:lnR cap="flat">
                      <a:noFill/>
                    </a:lnR>
                    <a:lnT>
                      <a:noFill/>
                    </a:lnT>
                    <a:lnB>
                      <a:noFill/>
                    </a:lnB>
                    <a:lnTlToBr>
                      <a:noFill/>
                    </a:lnTlToBr>
                    <a:lnBlToTr>
                      <a:noFill/>
                    </a:lnBlToTr>
                    <a:noFill/>
                  </a:tcPr>
                </a:tc>
              </a:tr>
              <a:tr h="490538">
                <a:tc>
                  <a:txBody>
                    <a:bodyPr/>
                    <a:lstStyle/>
                    <a:p>
                      <a:pPr marL="107950" marR="0" lvl="0" indent="-107950" algn="l" defTabSz="719138" rtl="0" eaLnBrk="0" fontAlgn="base" latinLnBrk="0" hangingPunct="0">
                        <a:lnSpc>
                          <a:spcPct val="81000"/>
                        </a:lnSpc>
                        <a:spcBef>
                          <a:spcPts val="800"/>
                        </a:spcBef>
                        <a:spcAft>
                          <a:spcPct val="0"/>
                        </a:spcAft>
                        <a:buClr>
                          <a:srgbClr val="000000"/>
                        </a:buClr>
                        <a:buSzPct val="100000"/>
                        <a:buFont typeface="Arial" charset="0"/>
                        <a:buNone/>
                        <a:tabLst/>
                      </a:pPr>
                      <a:endParaRPr kumimoji="0" lang="fr-FR" sz="1800" b="0" i="0" u="none" strike="noStrike" cap="none" normalizeH="0" baseline="0" smtClean="0">
                        <a:ln>
                          <a:noFill/>
                        </a:ln>
                        <a:solidFill>
                          <a:schemeClr val="tx1"/>
                        </a:solidFill>
                        <a:effectLst/>
                        <a:latin typeface="Arial" charset="0"/>
                        <a:cs typeface="Arial" charset="0"/>
                      </a:endParaRPr>
                    </a:p>
                  </a:txBody>
                  <a:tcPr marL="82945" marR="82945" marT="41473" marB="41473" horzOverflow="overflow">
                    <a:lnL cap="flat">
                      <a:noFill/>
                    </a:lnL>
                    <a:lnR cap="flat">
                      <a:noFill/>
                    </a:lnR>
                    <a:lnT>
                      <a:noFill/>
                    </a:lnT>
                    <a:lnB>
                      <a:noFill/>
                    </a:lnB>
                    <a:lnTlToBr>
                      <a:noFill/>
                    </a:lnTlToBr>
                    <a:lnBlToTr>
                      <a:noFill/>
                    </a:lnBlToTr>
                    <a:noFill/>
                  </a:tcPr>
                </a:tc>
              </a:tr>
              <a:tr h="476250">
                <a:tc>
                  <a:txBody>
                    <a:bodyPr/>
                    <a:lstStyle/>
                    <a:p>
                      <a:pPr marL="107950" marR="0" lvl="0" indent="-107950" algn="l" defTabSz="719138" rtl="0" eaLnBrk="0" fontAlgn="base" latinLnBrk="0" hangingPunct="0">
                        <a:lnSpc>
                          <a:spcPct val="81000"/>
                        </a:lnSpc>
                        <a:spcBef>
                          <a:spcPts val="800"/>
                        </a:spcBef>
                        <a:spcAft>
                          <a:spcPct val="0"/>
                        </a:spcAft>
                        <a:buClr>
                          <a:srgbClr val="000000"/>
                        </a:buClr>
                        <a:buSzPct val="100000"/>
                        <a:buFont typeface="Arial" charset="0"/>
                        <a:buNone/>
                        <a:tabLst/>
                      </a:pPr>
                      <a:r>
                        <a:rPr kumimoji="0" lang="fr-FR" sz="1800" b="0" i="0" u="none" strike="noStrike" cap="none" normalizeH="0" baseline="0" dirty="0" smtClean="0">
                          <a:ln>
                            <a:noFill/>
                          </a:ln>
                          <a:solidFill>
                            <a:schemeClr val="tx1"/>
                          </a:solidFill>
                          <a:effectLst/>
                          <a:latin typeface="Arial" charset="0"/>
                          <a:cs typeface="Arial" charset="0"/>
                        </a:rPr>
                        <a:t>FFFF</a:t>
                      </a:r>
                    </a:p>
                  </a:txBody>
                  <a:tcPr marL="82945" marR="82945" marT="41473" marB="41473" horzOverflow="overflow">
                    <a:lnL cap="flat">
                      <a:noFill/>
                    </a:lnL>
                    <a:lnR cap="flat">
                      <a:noFill/>
                    </a:lnR>
                    <a:lnT>
                      <a:noFill/>
                    </a:lnT>
                    <a:lnB cap="flat">
                      <a:noFill/>
                    </a:lnB>
                    <a:lnTlToBr>
                      <a:noFill/>
                    </a:lnTlToBr>
                    <a:lnBlToTr>
                      <a:noFill/>
                    </a:lnBlToTr>
                    <a:noFill/>
                  </a:tcPr>
                </a:tc>
              </a:tr>
            </a:tbl>
          </a:graphicData>
        </a:graphic>
      </p:graphicFrame>
      <p:sp>
        <p:nvSpPr>
          <p:cNvPr id="19499" name="Line 64"/>
          <p:cNvSpPr>
            <a:spLocks noChangeShapeType="1"/>
          </p:cNvSpPr>
          <p:nvPr/>
        </p:nvSpPr>
        <p:spPr bwMode="auto">
          <a:xfrm flipV="1">
            <a:off x="7747000" y="1844675"/>
            <a:ext cx="928688" cy="277813"/>
          </a:xfrm>
          <a:prstGeom prst="line">
            <a:avLst/>
          </a:prstGeom>
          <a:noFill/>
          <a:ln w="9525">
            <a:solidFill>
              <a:schemeClr val="tx1"/>
            </a:solidFill>
            <a:round/>
            <a:headEnd type="arrow" w="med" len="med"/>
            <a:tailEnd/>
          </a:ln>
        </p:spPr>
        <p:txBody>
          <a:bodyPr/>
          <a:lstStyle/>
          <a:p>
            <a:endParaRPr lang="fr-FR"/>
          </a:p>
        </p:txBody>
      </p:sp>
      <p:sp>
        <p:nvSpPr>
          <p:cNvPr id="19500" name="Text Box 65"/>
          <p:cNvSpPr txBox="1">
            <a:spLocks noChangeArrowheads="1"/>
          </p:cNvSpPr>
          <p:nvPr/>
        </p:nvSpPr>
        <p:spPr bwMode="auto">
          <a:xfrm>
            <a:off x="7577138" y="1268413"/>
            <a:ext cx="1566862" cy="357187"/>
          </a:xfrm>
          <a:prstGeom prst="rect">
            <a:avLst/>
          </a:prstGeom>
          <a:noFill/>
          <a:ln w="9525">
            <a:noFill/>
            <a:miter lim="800000"/>
            <a:headEnd/>
            <a:tailEnd/>
          </a:ln>
        </p:spPr>
        <p:txBody>
          <a:bodyPr lIns="82945" tIns="41473" rIns="82945" bIns="41473">
            <a:spAutoFit/>
          </a:bodyPr>
          <a:lstStyle/>
          <a:p>
            <a:pPr defTabSz="407988" eaLnBrk="0" hangingPunct="0">
              <a:spcBef>
                <a:spcPct val="50000"/>
              </a:spcBef>
            </a:pPr>
            <a:r>
              <a:rPr lang="fr-FR">
                <a:latin typeface="Times New Roman" pitchFamily="18" charset="0"/>
              </a:rPr>
              <a:t>Une adresse</a:t>
            </a:r>
          </a:p>
        </p:txBody>
      </p:sp>
      <p:sp>
        <p:nvSpPr>
          <p:cNvPr id="19501" name="Line 66"/>
          <p:cNvSpPr>
            <a:spLocks noChangeShapeType="1"/>
          </p:cNvSpPr>
          <p:nvPr/>
        </p:nvSpPr>
        <p:spPr bwMode="auto">
          <a:xfrm flipH="1" flipV="1">
            <a:off x="6300788" y="2708275"/>
            <a:ext cx="1655762" cy="1800225"/>
          </a:xfrm>
          <a:prstGeom prst="line">
            <a:avLst/>
          </a:prstGeom>
          <a:noFill/>
          <a:ln w="9525">
            <a:solidFill>
              <a:schemeClr val="tx1"/>
            </a:solidFill>
            <a:round/>
            <a:headEnd/>
            <a:tailEnd type="triangle" w="med" len="med"/>
          </a:ln>
        </p:spPr>
        <p:txBody>
          <a:bodyPr/>
          <a:lstStyle/>
          <a:p>
            <a:endParaRPr lang="fr-FR"/>
          </a:p>
        </p:txBody>
      </p:sp>
      <p:sp>
        <p:nvSpPr>
          <p:cNvPr id="19502" name="Text Box 67"/>
          <p:cNvSpPr txBox="1">
            <a:spLocks noChangeArrowheads="1"/>
          </p:cNvSpPr>
          <p:nvPr/>
        </p:nvSpPr>
        <p:spPr bwMode="auto">
          <a:xfrm>
            <a:off x="7270750" y="4581525"/>
            <a:ext cx="1873250" cy="571500"/>
          </a:xfrm>
          <a:prstGeom prst="rect">
            <a:avLst/>
          </a:prstGeom>
          <a:noFill/>
          <a:ln w="9525">
            <a:noFill/>
            <a:miter lim="800000"/>
            <a:headEnd/>
            <a:tailEnd/>
          </a:ln>
        </p:spPr>
        <p:txBody>
          <a:bodyPr lIns="82945" tIns="41473" rIns="82945" bIns="41473">
            <a:spAutoFit/>
          </a:bodyPr>
          <a:lstStyle/>
          <a:p>
            <a:pPr defTabSz="407988" eaLnBrk="0" hangingPunct="0">
              <a:spcBef>
                <a:spcPct val="50000"/>
              </a:spcBef>
            </a:pPr>
            <a:r>
              <a:rPr lang="fr-FR" sz="1600" b="1">
                <a:latin typeface="Times New Roman" pitchFamily="18" charset="0"/>
              </a:rPr>
              <a:t>Contenu d’une case (un mot)mémoire</a:t>
            </a:r>
          </a:p>
        </p:txBody>
      </p:sp>
      <p:sp>
        <p:nvSpPr>
          <p:cNvPr id="19503" name="Rectangle 72"/>
          <p:cNvSpPr>
            <a:spLocks noChangeArrowheads="1"/>
          </p:cNvSpPr>
          <p:nvPr/>
        </p:nvSpPr>
        <p:spPr bwMode="auto">
          <a:xfrm>
            <a:off x="250825" y="1484785"/>
            <a:ext cx="4897239" cy="5317353"/>
          </a:xfrm>
          <a:prstGeom prst="rect">
            <a:avLst/>
          </a:prstGeom>
          <a:noFill/>
          <a:ln w="9525">
            <a:noFill/>
            <a:miter lim="800000"/>
            <a:headEnd/>
            <a:tailEnd/>
          </a:ln>
        </p:spPr>
        <p:txBody>
          <a:bodyPr wrap="square">
            <a:spAutoFit/>
          </a:bodyPr>
          <a:lstStyle/>
          <a:p>
            <a:pPr defTabSz="914400" eaLnBrk="0" hangingPunct="0">
              <a:lnSpc>
                <a:spcPct val="90000"/>
              </a:lnSpc>
              <a:spcBef>
                <a:spcPts val="800"/>
              </a:spcBef>
              <a:buClr>
                <a:srgbClr val="000000"/>
              </a:buClr>
              <a:buSzPct val="100000"/>
              <a:buFont typeface="Arial" charset="0"/>
              <a:buChar char="•"/>
            </a:pPr>
            <a:r>
              <a:rPr lang="fr-FR" sz="2000" dirty="0"/>
              <a:t>La mémoire centrale peut être vu comme un large vecteur ( tableau ) de mots ou octets.</a:t>
            </a:r>
          </a:p>
          <a:p>
            <a:pPr defTabSz="914400" eaLnBrk="0" hangingPunct="0">
              <a:lnSpc>
                <a:spcPct val="90000"/>
              </a:lnSpc>
              <a:spcBef>
                <a:spcPts val="800"/>
              </a:spcBef>
              <a:buClr>
                <a:srgbClr val="000000"/>
              </a:buClr>
              <a:buSzPct val="100000"/>
              <a:buFont typeface="Arial" charset="0"/>
              <a:buChar char="•"/>
            </a:pPr>
            <a:r>
              <a:rPr lang="fr-FR" sz="2000" dirty="0"/>
              <a:t>Un mot mémoire stocke une information sur n bits.</a:t>
            </a:r>
          </a:p>
          <a:p>
            <a:pPr defTabSz="914400" eaLnBrk="0" hangingPunct="0">
              <a:lnSpc>
                <a:spcPct val="90000"/>
              </a:lnSpc>
              <a:spcBef>
                <a:spcPts val="800"/>
              </a:spcBef>
              <a:buClr>
                <a:srgbClr val="000000"/>
              </a:buClr>
              <a:buSzPct val="100000"/>
              <a:buFont typeface="Arial" charset="0"/>
              <a:buChar char="•"/>
            </a:pPr>
            <a:r>
              <a:rPr lang="fr-FR" sz="2000" dirty="0"/>
              <a:t> un mot mémoire contient plusieurs cellules mémoire.</a:t>
            </a:r>
          </a:p>
          <a:p>
            <a:pPr defTabSz="914400" eaLnBrk="0" hangingPunct="0">
              <a:lnSpc>
                <a:spcPct val="90000"/>
              </a:lnSpc>
              <a:spcBef>
                <a:spcPts val="800"/>
              </a:spcBef>
              <a:buClr>
                <a:srgbClr val="000000"/>
              </a:buClr>
              <a:buSzPct val="100000"/>
              <a:buFont typeface="Arial" charset="0"/>
              <a:buChar char="•"/>
            </a:pPr>
            <a:r>
              <a:rPr lang="fr-FR" sz="2000" dirty="0"/>
              <a:t>Une cellule mémoire stock 1 seul bit .</a:t>
            </a:r>
          </a:p>
          <a:p>
            <a:pPr defTabSz="914400" eaLnBrk="0" hangingPunct="0">
              <a:lnSpc>
                <a:spcPct val="90000"/>
              </a:lnSpc>
              <a:spcBef>
                <a:spcPts val="800"/>
              </a:spcBef>
              <a:buClr>
                <a:srgbClr val="000000"/>
              </a:buClr>
              <a:buSzPct val="100000"/>
              <a:buFont typeface="Arial" charset="0"/>
              <a:buChar char="•"/>
            </a:pPr>
            <a:r>
              <a:rPr lang="fr-FR" sz="2000" dirty="0"/>
              <a:t>Chaque mot possède sa propre adresse.</a:t>
            </a:r>
          </a:p>
          <a:p>
            <a:pPr defTabSz="914400" eaLnBrk="0" hangingPunct="0">
              <a:lnSpc>
                <a:spcPct val="90000"/>
              </a:lnSpc>
              <a:spcBef>
                <a:spcPts val="800"/>
              </a:spcBef>
              <a:buClr>
                <a:srgbClr val="000000"/>
              </a:buClr>
              <a:buSzPct val="100000"/>
              <a:buFont typeface="Arial" charset="0"/>
              <a:buChar char="•"/>
            </a:pPr>
            <a:r>
              <a:rPr lang="fr-FR" sz="2000" dirty="0"/>
              <a:t>Une adresse est un </a:t>
            </a:r>
            <a:r>
              <a:rPr lang="fr-FR" sz="2000" dirty="0" smtClean="0"/>
              <a:t>numéro unique qui permet d’accéder à un mot mémoire.</a:t>
            </a:r>
          </a:p>
          <a:p>
            <a:pPr defTabSz="914400" eaLnBrk="0" hangingPunct="0">
              <a:lnSpc>
                <a:spcPct val="90000"/>
              </a:lnSpc>
              <a:spcBef>
                <a:spcPts val="800"/>
              </a:spcBef>
              <a:buClr>
                <a:srgbClr val="000000"/>
              </a:buClr>
              <a:buSzPct val="100000"/>
              <a:buFont typeface="Arial" charset="0"/>
              <a:buChar char="•"/>
            </a:pPr>
            <a:r>
              <a:rPr lang="fr-FR" sz="2000" dirty="0" smtClean="0"/>
              <a:t>Les adresses sont séquentielles ( consécutives )</a:t>
            </a:r>
          </a:p>
          <a:p>
            <a:pPr defTabSz="914400" eaLnBrk="0" hangingPunct="0">
              <a:lnSpc>
                <a:spcPct val="90000"/>
              </a:lnSpc>
              <a:spcBef>
                <a:spcPts val="800"/>
              </a:spcBef>
              <a:buClr>
                <a:srgbClr val="000000"/>
              </a:buClr>
              <a:buSzPct val="100000"/>
              <a:buFont typeface="Arial" charset="0"/>
              <a:buChar char="•"/>
            </a:pPr>
            <a:r>
              <a:rPr lang="fr-FR" sz="2000" dirty="0" smtClean="0"/>
              <a:t>La </a:t>
            </a:r>
            <a:r>
              <a:rPr lang="fr-FR" sz="2000" dirty="0"/>
              <a:t>taille de l’adresse ( le nombre de bits ) dépend de la capacité de la mémoire.</a:t>
            </a:r>
          </a:p>
          <a:p>
            <a:pPr defTabSz="914400" eaLnBrk="0" hangingPunct="0">
              <a:lnSpc>
                <a:spcPct val="90000"/>
              </a:lnSpc>
              <a:spcBef>
                <a:spcPts val="800"/>
              </a:spcBef>
              <a:buClr>
                <a:srgbClr val="000000"/>
              </a:buClr>
              <a:buSzPct val="100000"/>
              <a:buFont typeface="Arial" charset="0"/>
              <a:buChar char="•"/>
            </a:pPr>
            <a:endParaRPr lang="fr-FR" sz="2000" dirty="0"/>
          </a:p>
        </p:txBody>
      </p:sp>
      <p:sp>
        <p:nvSpPr>
          <p:cNvPr id="14"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88</a:t>
            </a:fld>
            <a:endParaRPr lang="fr-BE" dirty="0"/>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200" b="1" dirty="0" smtClean="0"/>
              <a:t>Types et performances des mémoires utilisées dans les PC</a:t>
            </a:r>
            <a:endParaRPr lang="fr-FR" sz="3200" b="1" dirty="0"/>
          </a:p>
        </p:txBody>
      </p:sp>
      <p:sp>
        <p:nvSpPr>
          <p:cNvPr id="5" name="Espace réservé du numéro de diapositive 4"/>
          <p:cNvSpPr>
            <a:spLocks noGrp="1"/>
          </p:cNvSpPr>
          <p:nvPr>
            <p:ph type="sldNum" sz="quarter" idx="11"/>
          </p:nvPr>
        </p:nvSpPr>
        <p:spPr/>
        <p:txBody>
          <a:bodyPr/>
          <a:lstStyle/>
          <a:p>
            <a:fld id="{CF4668DC-857F-487D-BFFA-8C0CA5037977}" type="slidenum">
              <a:rPr lang="fr-BE" smtClean="0"/>
              <a:pPr/>
              <a:t>89</a:t>
            </a:fld>
            <a:endParaRPr lang="fr-BE"/>
          </a:p>
        </p:txBody>
      </p:sp>
      <p:grpSp>
        <p:nvGrpSpPr>
          <p:cNvPr id="9" name="Groupe 8"/>
          <p:cNvGrpSpPr/>
          <p:nvPr/>
        </p:nvGrpSpPr>
        <p:grpSpPr>
          <a:xfrm>
            <a:off x="110362" y="1412776"/>
            <a:ext cx="8901424" cy="4158654"/>
            <a:chOff x="110362" y="1412776"/>
            <a:chExt cx="8901424" cy="4158654"/>
          </a:xfrm>
        </p:grpSpPr>
        <p:pic>
          <p:nvPicPr>
            <p:cNvPr id="111619" name="Picture 3"/>
            <p:cNvPicPr>
              <a:picLocks noChangeAspect="1" noChangeArrowheads="1"/>
            </p:cNvPicPr>
            <p:nvPr/>
          </p:nvPicPr>
          <p:blipFill>
            <a:blip r:embed="rId2" cstate="print"/>
            <a:srcRect/>
            <a:stretch>
              <a:fillRect/>
            </a:stretch>
          </p:blipFill>
          <p:spPr bwMode="auto">
            <a:xfrm>
              <a:off x="110362" y="2292638"/>
              <a:ext cx="8892480" cy="3278792"/>
            </a:xfrm>
            <a:prstGeom prst="rect">
              <a:avLst/>
            </a:prstGeom>
            <a:noFill/>
            <a:ln w="9525">
              <a:noFill/>
              <a:miter lim="800000"/>
              <a:headEnd/>
              <a:tailEnd/>
            </a:ln>
          </p:spPr>
        </p:pic>
        <p:pic>
          <p:nvPicPr>
            <p:cNvPr id="8" name="Picture 2"/>
            <p:cNvPicPr>
              <a:picLocks noChangeAspect="1" noChangeArrowheads="1"/>
            </p:cNvPicPr>
            <p:nvPr/>
          </p:nvPicPr>
          <p:blipFill>
            <a:blip r:embed="rId3" cstate="print"/>
            <a:srcRect/>
            <a:stretch>
              <a:fillRect/>
            </a:stretch>
          </p:blipFill>
          <p:spPr bwMode="auto">
            <a:xfrm>
              <a:off x="126128" y="1412776"/>
              <a:ext cx="8885658" cy="1512168"/>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400" dirty="0" smtClean="0"/>
              <a:t>Types de mémoire physique</a:t>
            </a:r>
            <a:endParaRPr lang="fr-FR" sz="4400" dirty="0"/>
          </a:p>
        </p:txBody>
      </p:sp>
      <p:sp>
        <p:nvSpPr>
          <p:cNvPr id="4" name="Espace réservé du contenu 3"/>
          <p:cNvSpPr>
            <a:spLocks noGrp="1"/>
          </p:cNvSpPr>
          <p:nvPr>
            <p:ph sz="quarter" idx="14"/>
          </p:nvPr>
        </p:nvSpPr>
        <p:spPr>
          <a:xfrm>
            <a:off x="323528" y="1268760"/>
            <a:ext cx="2736304" cy="1440160"/>
          </a:xfrm>
        </p:spPr>
        <p:txBody>
          <a:bodyPr>
            <a:normAutofit fontScale="77500" lnSpcReduction="20000"/>
          </a:bodyPr>
          <a:lstStyle/>
          <a:p>
            <a:pPr>
              <a:buNone/>
            </a:pPr>
            <a:r>
              <a:rPr lang="fr-FR" b="1" dirty="0" smtClean="0">
                <a:solidFill>
                  <a:srgbClr val="FFC000"/>
                </a:solidFill>
              </a:rPr>
              <a:t>SIMM </a:t>
            </a:r>
          </a:p>
          <a:p>
            <a:pPr>
              <a:buNone/>
            </a:pPr>
            <a:r>
              <a:rPr lang="fr-FR" dirty="0" smtClean="0"/>
              <a:t>(Single </a:t>
            </a:r>
            <a:r>
              <a:rPr lang="fr-FR" dirty="0" err="1" smtClean="0"/>
              <a:t>Inline</a:t>
            </a:r>
            <a:r>
              <a:rPr lang="fr-FR" dirty="0" smtClean="0"/>
              <a:t> Memory Module, module de mémoire à une rangée de</a:t>
            </a:r>
          </a:p>
          <a:p>
            <a:pPr>
              <a:buNone/>
            </a:pPr>
            <a:r>
              <a:rPr lang="fr-FR" dirty="0" smtClean="0"/>
              <a:t>contacts)</a:t>
            </a:r>
            <a:endParaRPr lang="fr-FR" dirty="0"/>
          </a:p>
        </p:txBody>
      </p:sp>
      <p:sp>
        <p:nvSpPr>
          <p:cNvPr id="5" name="Espace réservé du numéro de diapositive 4"/>
          <p:cNvSpPr>
            <a:spLocks noGrp="1"/>
          </p:cNvSpPr>
          <p:nvPr>
            <p:ph type="sldNum" sz="quarter" idx="11"/>
          </p:nvPr>
        </p:nvSpPr>
        <p:spPr/>
        <p:txBody>
          <a:bodyPr/>
          <a:lstStyle/>
          <a:p>
            <a:fld id="{CF4668DC-857F-487D-BFFA-8C0CA5037977}" type="slidenum">
              <a:rPr lang="fr-BE" smtClean="0"/>
              <a:pPr/>
              <a:t>90</a:t>
            </a:fld>
            <a:endParaRPr lang="fr-BE"/>
          </a:p>
        </p:txBody>
      </p:sp>
      <p:pic>
        <p:nvPicPr>
          <p:cNvPr id="113667" name="Picture 3"/>
          <p:cNvPicPr>
            <a:picLocks noChangeAspect="1" noChangeArrowheads="1"/>
          </p:cNvPicPr>
          <p:nvPr/>
        </p:nvPicPr>
        <p:blipFill>
          <a:blip r:embed="rId2" cstate="print"/>
          <a:srcRect/>
          <a:stretch>
            <a:fillRect/>
          </a:stretch>
        </p:blipFill>
        <p:spPr bwMode="auto">
          <a:xfrm>
            <a:off x="3347864" y="1124744"/>
            <a:ext cx="5112568" cy="1517650"/>
          </a:xfrm>
          <a:prstGeom prst="rect">
            <a:avLst/>
          </a:prstGeom>
          <a:noFill/>
          <a:ln w="9525">
            <a:noFill/>
            <a:miter lim="800000"/>
            <a:headEnd/>
            <a:tailEnd/>
          </a:ln>
        </p:spPr>
      </p:pic>
      <p:pic>
        <p:nvPicPr>
          <p:cNvPr id="113668" name="Picture 4"/>
          <p:cNvPicPr>
            <a:picLocks noChangeAspect="1" noChangeArrowheads="1"/>
          </p:cNvPicPr>
          <p:nvPr/>
        </p:nvPicPr>
        <p:blipFill>
          <a:blip r:embed="rId3" cstate="print"/>
          <a:srcRect/>
          <a:stretch>
            <a:fillRect/>
          </a:stretch>
        </p:blipFill>
        <p:spPr bwMode="auto">
          <a:xfrm>
            <a:off x="3347864" y="2924944"/>
            <a:ext cx="5112370" cy="1634348"/>
          </a:xfrm>
          <a:prstGeom prst="rect">
            <a:avLst/>
          </a:prstGeom>
          <a:noFill/>
          <a:ln w="9525">
            <a:noFill/>
            <a:miter lim="800000"/>
            <a:headEnd/>
            <a:tailEnd/>
          </a:ln>
        </p:spPr>
      </p:pic>
      <p:sp>
        <p:nvSpPr>
          <p:cNvPr id="9" name="Espace réservé du contenu 3"/>
          <p:cNvSpPr>
            <a:spLocks noGrp="1"/>
          </p:cNvSpPr>
          <p:nvPr>
            <p:ph sz="quarter" idx="14"/>
          </p:nvPr>
        </p:nvSpPr>
        <p:spPr>
          <a:xfrm>
            <a:off x="467544" y="3212976"/>
            <a:ext cx="2592288" cy="648072"/>
          </a:xfrm>
        </p:spPr>
        <p:txBody>
          <a:bodyPr>
            <a:noAutofit/>
          </a:bodyPr>
          <a:lstStyle/>
          <a:p>
            <a:pPr>
              <a:buNone/>
            </a:pPr>
            <a:r>
              <a:rPr lang="fr-FR" sz="1400" b="1" dirty="0" smtClean="0">
                <a:solidFill>
                  <a:srgbClr val="FFC000"/>
                </a:solidFill>
              </a:rPr>
              <a:t>DIMM SDRAM</a:t>
            </a:r>
          </a:p>
          <a:p>
            <a:pPr>
              <a:buNone/>
            </a:pPr>
            <a:r>
              <a:rPr lang="fr-FR" sz="1400" dirty="0" smtClean="0"/>
              <a:t>(Dual </a:t>
            </a:r>
            <a:r>
              <a:rPr lang="fr-FR" sz="1400" dirty="0" err="1" smtClean="0"/>
              <a:t>Inline</a:t>
            </a:r>
            <a:r>
              <a:rPr lang="fr-FR" sz="1400" dirty="0" smtClean="0"/>
              <a:t> Memory Module, module de mémoire à double rangée de contacts)</a:t>
            </a:r>
            <a:endParaRPr lang="fr-FR" sz="1400" dirty="0"/>
          </a:p>
        </p:txBody>
      </p:sp>
      <p:pic>
        <p:nvPicPr>
          <p:cNvPr id="113669" name="Picture 5"/>
          <p:cNvPicPr>
            <a:picLocks noChangeAspect="1" noChangeArrowheads="1"/>
          </p:cNvPicPr>
          <p:nvPr/>
        </p:nvPicPr>
        <p:blipFill>
          <a:blip r:embed="rId4" cstate="print"/>
          <a:srcRect/>
          <a:stretch>
            <a:fillRect/>
          </a:stretch>
        </p:blipFill>
        <p:spPr bwMode="auto">
          <a:xfrm>
            <a:off x="3419872" y="4725144"/>
            <a:ext cx="5040560" cy="1512168"/>
          </a:xfrm>
          <a:prstGeom prst="rect">
            <a:avLst/>
          </a:prstGeom>
          <a:noFill/>
          <a:ln w="9525">
            <a:noFill/>
            <a:miter lim="800000"/>
            <a:headEnd/>
            <a:tailEnd/>
          </a:ln>
        </p:spPr>
      </p:pic>
      <p:sp>
        <p:nvSpPr>
          <p:cNvPr id="11" name="Espace réservé du contenu 3"/>
          <p:cNvSpPr>
            <a:spLocks noGrp="1"/>
          </p:cNvSpPr>
          <p:nvPr>
            <p:ph sz="quarter" idx="14"/>
          </p:nvPr>
        </p:nvSpPr>
        <p:spPr>
          <a:xfrm>
            <a:off x="577906" y="5085184"/>
            <a:ext cx="2592288" cy="720080"/>
          </a:xfrm>
        </p:spPr>
        <p:txBody>
          <a:bodyPr>
            <a:normAutofit/>
          </a:bodyPr>
          <a:lstStyle/>
          <a:p>
            <a:r>
              <a:rPr lang="fr-FR" dirty="0" smtClean="0"/>
              <a:t>DIMM  DDR</a:t>
            </a:r>
            <a:endParaRPr lang="fr-FR" dirty="0"/>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400" dirty="0" smtClean="0"/>
              <a:t>Types de mémoire physique</a:t>
            </a:r>
            <a:endParaRPr lang="fr-FR" sz="4400" dirty="0"/>
          </a:p>
        </p:txBody>
      </p:sp>
      <p:sp>
        <p:nvSpPr>
          <p:cNvPr id="5" name="Espace réservé du numéro de diapositive 4"/>
          <p:cNvSpPr>
            <a:spLocks noGrp="1"/>
          </p:cNvSpPr>
          <p:nvPr>
            <p:ph type="sldNum" sz="quarter" idx="11"/>
          </p:nvPr>
        </p:nvSpPr>
        <p:spPr/>
        <p:txBody>
          <a:bodyPr/>
          <a:lstStyle/>
          <a:p>
            <a:fld id="{CF4668DC-857F-487D-BFFA-8C0CA5037977}" type="slidenum">
              <a:rPr lang="fr-BE" smtClean="0"/>
              <a:pPr/>
              <a:t>91</a:t>
            </a:fld>
            <a:endParaRPr lang="fr-BE"/>
          </a:p>
        </p:txBody>
      </p:sp>
      <p:sp>
        <p:nvSpPr>
          <p:cNvPr id="11" name="Espace réservé du contenu 3"/>
          <p:cNvSpPr>
            <a:spLocks noGrp="1"/>
          </p:cNvSpPr>
          <p:nvPr>
            <p:ph sz="quarter" idx="14"/>
          </p:nvPr>
        </p:nvSpPr>
        <p:spPr>
          <a:xfrm>
            <a:off x="683568" y="2420888"/>
            <a:ext cx="2592288" cy="720080"/>
          </a:xfrm>
        </p:spPr>
        <p:txBody>
          <a:bodyPr>
            <a:normAutofit/>
          </a:bodyPr>
          <a:lstStyle/>
          <a:p>
            <a:r>
              <a:rPr lang="fr-FR" dirty="0" smtClean="0"/>
              <a:t>DIMM  DDR2</a:t>
            </a:r>
            <a:endParaRPr lang="fr-FR" dirty="0"/>
          </a:p>
        </p:txBody>
      </p:sp>
      <p:pic>
        <p:nvPicPr>
          <p:cNvPr id="114690" name="Picture 2"/>
          <p:cNvPicPr>
            <a:picLocks noChangeAspect="1" noChangeArrowheads="1"/>
          </p:cNvPicPr>
          <p:nvPr/>
        </p:nvPicPr>
        <p:blipFill>
          <a:blip r:embed="rId2" cstate="print"/>
          <a:srcRect/>
          <a:stretch>
            <a:fillRect/>
          </a:stretch>
        </p:blipFill>
        <p:spPr bwMode="auto">
          <a:xfrm>
            <a:off x="4355976" y="1124744"/>
            <a:ext cx="4032448" cy="2579164"/>
          </a:xfrm>
          <a:prstGeom prst="rect">
            <a:avLst/>
          </a:prstGeom>
          <a:noFill/>
          <a:ln w="9525">
            <a:noFill/>
            <a:miter lim="800000"/>
            <a:headEnd/>
            <a:tailEnd/>
          </a:ln>
        </p:spPr>
      </p:pic>
      <p:pic>
        <p:nvPicPr>
          <p:cNvPr id="114691" name="Picture 3"/>
          <p:cNvPicPr>
            <a:picLocks noChangeAspect="1" noChangeArrowheads="1"/>
          </p:cNvPicPr>
          <p:nvPr/>
        </p:nvPicPr>
        <p:blipFill>
          <a:blip r:embed="rId3" cstate="print"/>
          <a:srcRect/>
          <a:stretch>
            <a:fillRect/>
          </a:stretch>
        </p:blipFill>
        <p:spPr bwMode="auto">
          <a:xfrm>
            <a:off x="4427984" y="3933056"/>
            <a:ext cx="3975100" cy="2622550"/>
          </a:xfrm>
          <a:prstGeom prst="rect">
            <a:avLst/>
          </a:prstGeom>
          <a:noFill/>
          <a:ln w="9525">
            <a:noFill/>
            <a:miter lim="800000"/>
            <a:headEnd/>
            <a:tailEnd/>
          </a:ln>
        </p:spPr>
      </p:pic>
      <p:sp>
        <p:nvSpPr>
          <p:cNvPr id="15" name="Espace réservé du contenu 3"/>
          <p:cNvSpPr>
            <a:spLocks noGrp="1"/>
          </p:cNvSpPr>
          <p:nvPr>
            <p:ph sz="quarter" idx="14"/>
          </p:nvPr>
        </p:nvSpPr>
        <p:spPr>
          <a:xfrm>
            <a:off x="755576" y="5085184"/>
            <a:ext cx="2592288" cy="720080"/>
          </a:xfrm>
        </p:spPr>
        <p:txBody>
          <a:bodyPr>
            <a:normAutofit/>
          </a:bodyPr>
          <a:lstStyle/>
          <a:p>
            <a:r>
              <a:rPr lang="fr-FR" dirty="0" smtClean="0"/>
              <a:t>DIMM  DDR3</a:t>
            </a:r>
            <a:endParaRPr lang="fr-FR" dirty="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400" dirty="0" smtClean="0"/>
              <a:t>Types de mémoire physique</a:t>
            </a:r>
            <a:endParaRPr lang="fr-FR" sz="4400" dirty="0"/>
          </a:p>
        </p:txBody>
      </p:sp>
      <p:sp>
        <p:nvSpPr>
          <p:cNvPr id="5" name="Espace réservé du numéro de diapositive 4"/>
          <p:cNvSpPr>
            <a:spLocks noGrp="1"/>
          </p:cNvSpPr>
          <p:nvPr>
            <p:ph type="sldNum" sz="quarter" idx="11"/>
          </p:nvPr>
        </p:nvSpPr>
        <p:spPr/>
        <p:txBody>
          <a:bodyPr/>
          <a:lstStyle/>
          <a:p>
            <a:fld id="{CF4668DC-857F-487D-BFFA-8C0CA5037977}" type="slidenum">
              <a:rPr lang="fr-BE" smtClean="0"/>
              <a:pPr/>
              <a:t>92</a:t>
            </a:fld>
            <a:endParaRPr lang="fr-BE"/>
          </a:p>
        </p:txBody>
      </p:sp>
      <p:sp>
        <p:nvSpPr>
          <p:cNvPr id="11" name="Espace réservé du contenu 3"/>
          <p:cNvSpPr>
            <a:spLocks noGrp="1"/>
          </p:cNvSpPr>
          <p:nvPr>
            <p:ph sz="quarter" idx="14"/>
          </p:nvPr>
        </p:nvSpPr>
        <p:spPr>
          <a:xfrm>
            <a:off x="683568" y="2420888"/>
            <a:ext cx="2592288" cy="720080"/>
          </a:xfrm>
        </p:spPr>
        <p:txBody>
          <a:bodyPr>
            <a:normAutofit/>
          </a:bodyPr>
          <a:lstStyle/>
          <a:p>
            <a:r>
              <a:rPr lang="fr-FR" dirty="0" smtClean="0"/>
              <a:t>RIMM</a:t>
            </a:r>
            <a:endParaRPr lang="fr-FR" dirty="0"/>
          </a:p>
        </p:txBody>
      </p:sp>
      <p:pic>
        <p:nvPicPr>
          <p:cNvPr id="115714" name="Picture 2"/>
          <p:cNvPicPr>
            <a:picLocks noChangeAspect="1" noChangeArrowheads="1"/>
          </p:cNvPicPr>
          <p:nvPr/>
        </p:nvPicPr>
        <p:blipFill>
          <a:blip r:embed="rId2" cstate="print"/>
          <a:srcRect/>
          <a:stretch>
            <a:fillRect/>
          </a:stretch>
        </p:blipFill>
        <p:spPr bwMode="auto">
          <a:xfrm>
            <a:off x="3707904" y="1844824"/>
            <a:ext cx="4928779" cy="2160240"/>
          </a:xfrm>
          <a:prstGeom prst="rect">
            <a:avLst/>
          </a:prstGeom>
          <a:noFill/>
          <a:ln w="9525">
            <a:noFill/>
            <a:miter lim="800000"/>
            <a:headEnd/>
            <a:tailEnd/>
          </a:ln>
        </p:spPr>
      </p:pic>
      <p:sp>
        <p:nvSpPr>
          <p:cNvPr id="10" name="Rectangle 9"/>
          <p:cNvSpPr/>
          <p:nvPr/>
        </p:nvSpPr>
        <p:spPr>
          <a:xfrm>
            <a:off x="683568" y="4509120"/>
            <a:ext cx="7992888" cy="1200329"/>
          </a:xfrm>
          <a:prstGeom prst="rect">
            <a:avLst/>
          </a:prstGeom>
        </p:spPr>
        <p:txBody>
          <a:bodyPr wrap="square">
            <a:spAutoFit/>
          </a:bodyPr>
          <a:lstStyle/>
          <a:p>
            <a:r>
              <a:rPr lang="fr-FR" dirty="0" smtClean="0"/>
              <a:t>Il existe dans les ordinateurs de bureau :</a:t>
            </a:r>
          </a:p>
          <a:p>
            <a:pPr>
              <a:buFont typeface="Wingdings" pitchFamily="2" charset="2"/>
              <a:buChar char="ü"/>
            </a:pPr>
            <a:r>
              <a:rPr lang="fr-FR" dirty="0" smtClean="0"/>
              <a:t>2 types principaux de SIMM (30 et 72 broches), </a:t>
            </a:r>
          </a:p>
          <a:p>
            <a:pPr>
              <a:buFont typeface="Wingdings" pitchFamily="2" charset="2"/>
              <a:buChar char="ü"/>
            </a:pPr>
            <a:r>
              <a:rPr lang="fr-FR" dirty="0" smtClean="0"/>
              <a:t>3 types principaux de DIMM (DDR, DDR2, DDR3) </a:t>
            </a:r>
          </a:p>
          <a:p>
            <a:pPr>
              <a:buFont typeface="Wingdings" pitchFamily="2" charset="2"/>
              <a:buChar char="ü"/>
            </a:pPr>
            <a:r>
              <a:rPr lang="fr-FR" dirty="0" smtClean="0"/>
              <a:t>et un type de RIMM (184 broches)</a:t>
            </a:r>
            <a:endParaRPr lang="fr-FR" dirty="0"/>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9552" y="476672"/>
            <a:ext cx="7543800" cy="914400"/>
          </a:xfrm>
        </p:spPr>
        <p:txBody>
          <a:bodyPr/>
          <a:lstStyle/>
          <a:p>
            <a:r>
              <a:rPr lang="fr-FR" sz="2800" dirty="0" smtClean="0"/>
              <a:t>Marquages sur des  modules mémoire de </a:t>
            </a:r>
            <a:r>
              <a:rPr lang="fr-FR" sz="2800" b="1" dirty="0" smtClean="0"/>
              <a:t>1 Go </a:t>
            </a:r>
            <a:r>
              <a:rPr lang="fr-FR" sz="2800" dirty="0" smtClean="0"/>
              <a:t>de la marque  Crucial Technologies.</a:t>
            </a:r>
            <a:endParaRPr lang="fr-FR" sz="2800" dirty="0"/>
          </a:p>
        </p:txBody>
      </p:sp>
      <p:sp>
        <p:nvSpPr>
          <p:cNvPr id="5" name="Espace réservé du numéro de diapositive 4"/>
          <p:cNvSpPr>
            <a:spLocks noGrp="1"/>
          </p:cNvSpPr>
          <p:nvPr>
            <p:ph type="sldNum" sz="quarter" idx="11"/>
          </p:nvPr>
        </p:nvSpPr>
        <p:spPr/>
        <p:txBody>
          <a:bodyPr/>
          <a:lstStyle/>
          <a:p>
            <a:fld id="{CF4668DC-857F-487D-BFFA-8C0CA5037977}" type="slidenum">
              <a:rPr lang="fr-BE" smtClean="0"/>
              <a:pPr/>
              <a:t>93</a:t>
            </a:fld>
            <a:endParaRPr lang="fr-BE"/>
          </a:p>
        </p:txBody>
      </p:sp>
      <p:pic>
        <p:nvPicPr>
          <p:cNvPr id="112642" name="Picture 2"/>
          <p:cNvPicPr>
            <a:picLocks noChangeAspect="1" noChangeArrowheads="1"/>
          </p:cNvPicPr>
          <p:nvPr/>
        </p:nvPicPr>
        <p:blipFill>
          <a:blip r:embed="rId2" cstate="print"/>
          <a:srcRect/>
          <a:stretch>
            <a:fillRect/>
          </a:stretch>
        </p:blipFill>
        <p:spPr bwMode="auto">
          <a:xfrm>
            <a:off x="1763688" y="1700808"/>
            <a:ext cx="5328592" cy="3172275"/>
          </a:xfrm>
          <a:prstGeom prst="rect">
            <a:avLst/>
          </a:prstGeom>
          <a:noFill/>
          <a:ln w="9525">
            <a:noFill/>
            <a:miter lim="800000"/>
            <a:headEnd/>
            <a:tailEnd/>
          </a:ln>
        </p:spPr>
      </p:pic>
      <p:sp>
        <p:nvSpPr>
          <p:cNvPr id="7" name="Rectangle 6"/>
          <p:cNvSpPr/>
          <p:nvPr/>
        </p:nvSpPr>
        <p:spPr>
          <a:xfrm>
            <a:off x="1763688" y="5229200"/>
            <a:ext cx="4572000" cy="1200329"/>
          </a:xfrm>
          <a:prstGeom prst="rect">
            <a:avLst/>
          </a:prstGeom>
        </p:spPr>
        <p:txBody>
          <a:bodyPr>
            <a:spAutoFit/>
          </a:bodyPr>
          <a:lstStyle/>
          <a:p>
            <a:r>
              <a:rPr lang="fr-FR" dirty="0" smtClean="0"/>
              <a:t>1. Taille du module</a:t>
            </a:r>
          </a:p>
          <a:p>
            <a:r>
              <a:rPr lang="fr-FR" dirty="0" smtClean="0"/>
              <a:t>2. Type et vitesse du module</a:t>
            </a:r>
          </a:p>
          <a:p>
            <a:r>
              <a:rPr lang="fr-FR" dirty="0" smtClean="0"/>
              <a:t>3. Temps d’accès CAS</a:t>
            </a:r>
          </a:p>
          <a:p>
            <a:r>
              <a:rPr lang="fr-FR" dirty="0" smtClean="0"/>
              <a:t>4. Numéro de série Crucial Technologies</a:t>
            </a:r>
            <a:endParaRPr lang="fr-FR" dirty="0"/>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smtClean="0">
                <a:effectLst/>
              </a:rPr>
              <a:t>Installation de modules mémoire</a:t>
            </a:r>
            <a:endParaRPr lang="fr-FR" sz="3600" dirty="0">
              <a:effectLst/>
            </a:endParaRPr>
          </a:p>
        </p:txBody>
      </p:sp>
      <p:sp>
        <p:nvSpPr>
          <p:cNvPr id="5" name="Espace réservé du numéro de diapositive 4"/>
          <p:cNvSpPr>
            <a:spLocks noGrp="1"/>
          </p:cNvSpPr>
          <p:nvPr>
            <p:ph type="sldNum" sz="quarter" idx="11"/>
          </p:nvPr>
        </p:nvSpPr>
        <p:spPr/>
        <p:txBody>
          <a:bodyPr/>
          <a:lstStyle/>
          <a:p>
            <a:fld id="{CF4668DC-857F-487D-BFFA-8C0CA5037977}" type="slidenum">
              <a:rPr lang="fr-BE" smtClean="0"/>
              <a:pPr/>
              <a:t>94</a:t>
            </a:fld>
            <a:endParaRPr lang="fr-BE"/>
          </a:p>
        </p:txBody>
      </p:sp>
      <p:pic>
        <p:nvPicPr>
          <p:cNvPr id="116738" name="Picture 2"/>
          <p:cNvPicPr>
            <a:picLocks noChangeAspect="1" noChangeArrowheads="1"/>
          </p:cNvPicPr>
          <p:nvPr/>
        </p:nvPicPr>
        <p:blipFill>
          <a:blip r:embed="rId2" cstate="print"/>
          <a:srcRect/>
          <a:stretch>
            <a:fillRect/>
          </a:stretch>
        </p:blipFill>
        <p:spPr bwMode="auto">
          <a:xfrm>
            <a:off x="611560" y="1196752"/>
            <a:ext cx="7704856" cy="526472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27584" y="3068960"/>
            <a:ext cx="7543800" cy="914400"/>
          </a:xfrm>
        </p:spPr>
        <p:txBody>
          <a:bodyPr/>
          <a:lstStyle/>
          <a:p>
            <a:r>
              <a:rPr lang="fr-FR" sz="5400" dirty="0" smtClean="0">
                <a:effectLst/>
              </a:rPr>
              <a:t>Mémoires magnétiques</a:t>
            </a:r>
            <a:endParaRPr lang="fr-FR" dirty="0"/>
          </a:p>
        </p:txBody>
      </p:sp>
      <p:sp>
        <p:nvSpPr>
          <p:cNvPr id="5" name="Espace réservé du numéro de diapositive 4"/>
          <p:cNvSpPr>
            <a:spLocks noGrp="1"/>
          </p:cNvSpPr>
          <p:nvPr>
            <p:ph type="sldNum" sz="quarter" idx="11"/>
          </p:nvPr>
        </p:nvSpPr>
        <p:spPr/>
        <p:txBody>
          <a:bodyPr/>
          <a:lstStyle/>
          <a:p>
            <a:fld id="{CF4668DC-857F-487D-BFFA-8C0CA5037977}" type="slidenum">
              <a:rPr lang="fr-BE" smtClean="0"/>
              <a:pPr/>
              <a:t>95</a:t>
            </a:fld>
            <a:endParaRPr lang="fr-BE"/>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064896" cy="2376264"/>
          </a:xfrm>
        </p:spPr>
        <p:txBody>
          <a:bodyPr>
            <a:normAutofit lnSpcReduction="10000"/>
          </a:bodyPr>
          <a:lstStyle/>
          <a:p>
            <a:pPr indent="256032"/>
            <a:r>
              <a:rPr lang="fr-FR" b="1" dirty="0" smtClean="0"/>
              <a:t>Un disque dur  est un élément cacheté qui stocke les données non volatiles de l’ordinateur.</a:t>
            </a:r>
          </a:p>
          <a:p>
            <a:pPr indent="256032"/>
            <a:r>
              <a:rPr lang="fr-FR" b="1" dirty="0" smtClean="0"/>
              <a:t> Non volatiles = données stockées même si l’ordinateur n’est pas alimenté. </a:t>
            </a:r>
          </a:p>
          <a:p>
            <a:pPr indent="256032"/>
            <a:r>
              <a:rPr lang="fr-FR" b="1" dirty="0" smtClean="0"/>
              <a:t>C’est là que l’ordinateur stocke ses programmes et les données importantes.</a:t>
            </a:r>
          </a:p>
          <a:p>
            <a:pPr indent="256032"/>
            <a:r>
              <a:rPr lang="fr-FR" b="1" dirty="0" smtClean="0"/>
              <a:t>Le premier disque dur est apparu en 1956</a:t>
            </a:r>
            <a:endParaRPr lang="fr-FR" b="1"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96</a:t>
            </a:fld>
            <a:endParaRPr lang="fr-BE" dirty="0"/>
          </a:p>
        </p:txBody>
      </p:sp>
      <p:sp>
        <p:nvSpPr>
          <p:cNvPr id="5" name="Titre 4"/>
          <p:cNvSpPr>
            <a:spLocks noGrp="1"/>
          </p:cNvSpPr>
          <p:nvPr>
            <p:ph type="title"/>
          </p:nvPr>
        </p:nvSpPr>
        <p:spPr/>
        <p:txBody>
          <a:bodyPr/>
          <a:lstStyle/>
          <a:p>
            <a:r>
              <a:rPr lang="fr-FR" sz="4800" b="1" dirty="0" smtClean="0"/>
              <a:t>Le disque dur :</a:t>
            </a:r>
          </a:p>
        </p:txBody>
      </p:sp>
      <p:sp>
        <p:nvSpPr>
          <p:cNvPr id="8" name="Espace réservé du contenu 1"/>
          <p:cNvSpPr txBox="1">
            <a:spLocks/>
          </p:cNvSpPr>
          <p:nvPr/>
        </p:nvSpPr>
        <p:spPr>
          <a:xfrm>
            <a:off x="683568" y="3933056"/>
            <a:ext cx="8280920" cy="2304256"/>
          </a:xfrm>
          <a:prstGeom prst="rect">
            <a:avLst/>
          </a:prstGeom>
        </p:spPr>
        <p:txBody>
          <a:bodyPr vert="horz" lIns="91440" tIns="45720" rIns="91440" bIns="45720" rtlCol="0" anchor="ctr">
            <a:normAutofit lnSpcReduction="10000"/>
          </a:bodyPr>
          <a:lstStyle/>
          <a:p>
            <a:pPr marL="274320" marR="0" lvl="0" indent="-256032" algn="l" defTabSz="914400" rtl="0" eaLnBrk="1" fontAlgn="auto" latinLnBrk="0" hangingPunct="1">
              <a:lnSpc>
                <a:spcPct val="100000"/>
              </a:lnSpc>
              <a:spcBef>
                <a:spcPct val="20000"/>
              </a:spcBef>
              <a:spcAft>
                <a:spcPts val="0"/>
              </a:spcAft>
              <a:buClrTx/>
              <a:buSzPct val="60000"/>
              <a:buFont typeface="Arial" pitchFamily="34" charset="0"/>
              <a:buNone/>
              <a:tabLst/>
              <a:defRPr/>
            </a:pPr>
            <a:r>
              <a:rPr kumimoji="0" lang="fr-FR" sz="2800" b="1" i="0" u="none"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mn-lt"/>
                <a:ea typeface="+mn-ea"/>
                <a:cs typeface="+mn-cs"/>
              </a:rPr>
              <a:t>Le disque dur en tant que composant électronique :</a:t>
            </a:r>
          </a:p>
          <a:p>
            <a:pPr marL="274320" marR="0" lvl="0" indent="256032" algn="l" defTabSz="914400" rtl="0" eaLnBrk="1" fontAlgn="auto" latinLnBrk="0" hangingPunct="1">
              <a:lnSpc>
                <a:spcPct val="100000"/>
              </a:lnSpc>
              <a:spcBef>
                <a:spcPct val="20000"/>
              </a:spcBef>
              <a:spcAft>
                <a:spcPts val="0"/>
              </a:spcAft>
              <a:buClrTx/>
              <a:buSzPct val="60000"/>
              <a:buFont typeface="Arial" pitchFamily="34" charset="0"/>
              <a:buChar char="•"/>
              <a:tabLst/>
              <a:defRPr/>
            </a:pPr>
            <a:r>
              <a:rPr kumimoji="0" lang="fr-FR" sz="21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Constitué de plusieurs plateaux de forme circulaire en aluminium ou en verre non </a:t>
            </a:r>
            <a:r>
              <a:rPr kumimoji="0" lang="fr-FR" sz="2100" b="1" i="0" u="none" strike="noStrike" kern="1200" cap="none" spc="0" normalizeH="0" baseline="0" noProof="0" dirty="0" err="1" smtClean="0">
                <a:ln>
                  <a:noFill/>
                </a:ln>
                <a:solidFill>
                  <a:schemeClr val="tx1"/>
                </a:solidFill>
                <a:effectLst>
                  <a:outerShdw blurRad="38100" dist="38100" dir="2700000" algn="tl">
                    <a:srgbClr val="000000">
                      <a:alpha val="43137"/>
                    </a:srgbClr>
                  </a:outerShdw>
                </a:effectLst>
                <a:uLnTx/>
                <a:uFillTx/>
                <a:latin typeface="+mn-lt"/>
                <a:ea typeface="+mn-ea"/>
                <a:cs typeface="+mn-cs"/>
              </a:rPr>
              <a:t>ﬂexibles</a:t>
            </a:r>
            <a:r>
              <a:rPr kumimoji="0" lang="fr-FR" sz="21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 (dur). </a:t>
            </a:r>
          </a:p>
          <a:p>
            <a:pPr marL="274320" marR="0" lvl="0" indent="256032" algn="l" defTabSz="914400" rtl="0" eaLnBrk="1" fontAlgn="auto" latinLnBrk="0" hangingPunct="1">
              <a:lnSpc>
                <a:spcPct val="100000"/>
              </a:lnSpc>
              <a:spcBef>
                <a:spcPct val="20000"/>
              </a:spcBef>
              <a:spcAft>
                <a:spcPts val="0"/>
              </a:spcAft>
              <a:buClrTx/>
              <a:buSzPct val="60000"/>
              <a:buFont typeface="Arial" pitchFamily="34" charset="0"/>
              <a:buChar char="•"/>
              <a:tabLst/>
              <a:defRPr/>
            </a:pPr>
            <a:r>
              <a:rPr kumimoji="0" lang="fr-FR" sz="21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Les plateaux de la plupart des disques durs sont inamovibles, ce qui explique que l’on </a:t>
            </a:r>
            <a:r>
              <a:rPr kumimoji="0" lang="fr-FR" sz="2100" b="1" i="0" u="none" strike="noStrike" kern="1200" cap="none" spc="0" normalizeH="0" baseline="0" noProof="0" dirty="0" err="1" smtClean="0">
                <a:ln>
                  <a:noFill/>
                </a:ln>
                <a:solidFill>
                  <a:schemeClr val="tx1"/>
                </a:solidFill>
                <a:effectLst>
                  <a:outerShdw blurRad="38100" dist="38100" dir="2700000" algn="tl">
                    <a:srgbClr val="000000">
                      <a:alpha val="43137"/>
                    </a:srgbClr>
                  </a:outerShdw>
                </a:effectLst>
                <a:uLnTx/>
                <a:uFillTx/>
                <a:latin typeface="+mn-lt"/>
                <a:ea typeface="+mn-ea"/>
                <a:cs typeface="+mn-cs"/>
              </a:rPr>
              <a:t>qualiﬁe</a:t>
            </a:r>
            <a:r>
              <a:rPr kumimoji="0" lang="fr-FR" sz="21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 ces disques durs de </a:t>
            </a:r>
            <a:r>
              <a:rPr kumimoji="0" lang="fr-FR" sz="2100" b="1" i="0" u="none" strike="noStrike" kern="1200" cap="none" spc="0" normalizeH="0" baseline="0" noProof="0" dirty="0" err="1" smtClean="0">
                <a:ln>
                  <a:noFill/>
                </a:ln>
                <a:solidFill>
                  <a:schemeClr val="tx1"/>
                </a:solidFill>
                <a:effectLst>
                  <a:outerShdw blurRad="38100" dist="38100" dir="2700000" algn="tl">
                    <a:srgbClr val="000000">
                      <a:alpha val="43137"/>
                    </a:srgbClr>
                  </a:outerShdw>
                </a:effectLst>
                <a:uLnTx/>
                <a:uFillTx/>
                <a:latin typeface="+mn-lt"/>
                <a:ea typeface="+mn-ea"/>
                <a:cs typeface="+mn-cs"/>
              </a:rPr>
              <a:t>ﬁxes</a:t>
            </a:r>
            <a:r>
              <a:rPr kumimoji="0" lang="fr-FR" sz="21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a:t>
            </a:r>
          </a:p>
          <a:p>
            <a:pPr marL="274320" marR="0" lvl="0" indent="256032" algn="l" defTabSz="914400" rtl="0" eaLnBrk="1" fontAlgn="auto" latinLnBrk="0" hangingPunct="1">
              <a:lnSpc>
                <a:spcPct val="100000"/>
              </a:lnSpc>
              <a:spcBef>
                <a:spcPct val="20000"/>
              </a:spcBef>
              <a:spcAft>
                <a:spcPts val="0"/>
              </a:spcAft>
              <a:buClrTx/>
              <a:buSzPct val="60000"/>
              <a:tabLst/>
              <a:defRPr/>
            </a:pPr>
            <a:endParaRPr kumimoji="0" lang="fr-FR" sz="21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97</a:t>
            </a:fld>
            <a:endParaRPr lang="fr-BE" dirty="0"/>
          </a:p>
        </p:txBody>
      </p:sp>
      <p:sp>
        <p:nvSpPr>
          <p:cNvPr id="5" name="Titre 4"/>
          <p:cNvSpPr>
            <a:spLocks noGrp="1"/>
          </p:cNvSpPr>
          <p:nvPr>
            <p:ph type="title"/>
          </p:nvPr>
        </p:nvSpPr>
        <p:spPr/>
        <p:txBody>
          <a:bodyPr/>
          <a:lstStyle/>
          <a:p>
            <a:r>
              <a:rPr lang="fr-FR" sz="2800" dirty="0" smtClean="0"/>
              <a:t>Composants d’un disque dur (1/2)</a:t>
            </a:r>
            <a:endParaRPr lang="fr-FR" sz="2800" dirty="0"/>
          </a:p>
        </p:txBody>
      </p:sp>
      <p:pic>
        <p:nvPicPr>
          <p:cNvPr id="117762" name="Picture 2"/>
          <p:cNvPicPr>
            <a:picLocks noChangeAspect="1" noChangeArrowheads="1"/>
          </p:cNvPicPr>
          <p:nvPr/>
        </p:nvPicPr>
        <p:blipFill>
          <a:blip r:embed="rId2" cstate="print"/>
          <a:srcRect/>
          <a:stretch>
            <a:fillRect/>
          </a:stretch>
        </p:blipFill>
        <p:spPr bwMode="auto">
          <a:xfrm>
            <a:off x="899592" y="1844824"/>
            <a:ext cx="7056783" cy="4607663"/>
          </a:xfrm>
          <a:prstGeom prst="rect">
            <a:avLst/>
          </a:prstGeom>
          <a:noFill/>
          <a:ln w="9525">
            <a:noFill/>
            <a:miter lim="800000"/>
            <a:headEnd/>
            <a:tailEnd/>
          </a:ln>
        </p:spPr>
      </p:pic>
      <p:sp>
        <p:nvSpPr>
          <p:cNvPr id="9" name="Rectangle 8"/>
          <p:cNvSpPr/>
          <p:nvPr/>
        </p:nvSpPr>
        <p:spPr>
          <a:xfrm>
            <a:off x="251520" y="836712"/>
            <a:ext cx="8496944" cy="923330"/>
          </a:xfrm>
          <a:prstGeom prst="rect">
            <a:avLst/>
          </a:prstGeom>
        </p:spPr>
        <p:txBody>
          <a:bodyPr wrap="square">
            <a:spAutoFit/>
          </a:bodyPr>
          <a:lstStyle/>
          <a:p>
            <a:r>
              <a:rPr lang="fr-FR" dirty="0" smtClean="0"/>
              <a:t> plateaux, têtes de lecture/écriture, positionneur de têtes, moteur rotatif, </a:t>
            </a:r>
          </a:p>
          <a:p>
            <a:r>
              <a:rPr lang="fr-FR" dirty="0" smtClean="0"/>
              <a:t> carte logique, câbles et connecteurs, éléments de </a:t>
            </a:r>
            <a:r>
              <a:rPr lang="fr-FR" dirty="0" err="1" smtClean="0"/>
              <a:t>conﬁguration</a:t>
            </a:r>
            <a:r>
              <a:rPr lang="fr-FR" dirty="0" smtClean="0"/>
              <a:t> (cavaliers ou interrupteurs).</a:t>
            </a:r>
            <a:endParaRPr lang="fr-FR" dirty="0"/>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sz="4400" dirty="0" smtClean="0"/>
              <a:t>Composants d’un disque dur</a:t>
            </a:r>
            <a:endParaRPr lang="fr-FR" sz="44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98</a:t>
            </a:fld>
            <a:endParaRPr lang="fr-BE" dirty="0"/>
          </a:p>
        </p:txBody>
      </p:sp>
      <p:pic>
        <p:nvPicPr>
          <p:cNvPr id="118787" name="Picture 3"/>
          <p:cNvPicPr>
            <a:picLocks noChangeAspect="1" noChangeArrowheads="1"/>
          </p:cNvPicPr>
          <p:nvPr/>
        </p:nvPicPr>
        <p:blipFill>
          <a:blip r:embed="rId2" cstate="print"/>
          <a:srcRect/>
          <a:stretch>
            <a:fillRect/>
          </a:stretch>
        </p:blipFill>
        <p:spPr bwMode="auto">
          <a:xfrm>
            <a:off x="4355976" y="3933056"/>
            <a:ext cx="4608512" cy="2592288"/>
          </a:xfrm>
          <a:prstGeom prst="rect">
            <a:avLst/>
          </a:prstGeom>
          <a:noFill/>
          <a:ln w="9525">
            <a:noFill/>
            <a:miter lim="800000"/>
            <a:headEnd/>
            <a:tailEnd/>
          </a:ln>
        </p:spPr>
      </p:pic>
      <p:pic>
        <p:nvPicPr>
          <p:cNvPr id="118788" name="Picture 4"/>
          <p:cNvPicPr>
            <a:picLocks noChangeAspect="1" noChangeArrowheads="1"/>
          </p:cNvPicPr>
          <p:nvPr/>
        </p:nvPicPr>
        <p:blipFill>
          <a:blip r:embed="rId3" cstate="print"/>
          <a:srcRect/>
          <a:stretch>
            <a:fillRect/>
          </a:stretch>
        </p:blipFill>
        <p:spPr bwMode="auto">
          <a:xfrm>
            <a:off x="4355976" y="1052736"/>
            <a:ext cx="4608512" cy="2592288"/>
          </a:xfrm>
          <a:prstGeom prst="rect">
            <a:avLst/>
          </a:prstGeom>
          <a:noFill/>
          <a:ln w="9525">
            <a:noFill/>
            <a:miter lim="800000"/>
            <a:headEnd/>
            <a:tailEnd/>
          </a:ln>
        </p:spPr>
      </p:pic>
      <p:pic>
        <p:nvPicPr>
          <p:cNvPr id="9" name="Picture 5"/>
          <p:cNvPicPr>
            <a:picLocks noChangeAspect="1" noChangeArrowheads="1"/>
          </p:cNvPicPr>
          <p:nvPr/>
        </p:nvPicPr>
        <p:blipFill>
          <a:blip r:embed="rId4" cstate="print"/>
          <a:srcRect/>
          <a:stretch>
            <a:fillRect/>
          </a:stretch>
        </p:blipFill>
        <p:spPr bwMode="auto">
          <a:xfrm>
            <a:off x="179512" y="1844824"/>
            <a:ext cx="4305300" cy="3181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268760"/>
            <a:ext cx="8064896" cy="4968552"/>
          </a:xfrm>
        </p:spPr>
        <p:txBody>
          <a:bodyPr>
            <a:normAutofit/>
          </a:bodyPr>
          <a:lstStyle/>
          <a:p>
            <a:pPr>
              <a:buNone/>
            </a:pPr>
            <a:r>
              <a:rPr lang="fr-FR" b="1" dirty="0" smtClean="0">
                <a:solidFill>
                  <a:srgbClr val="00FF00"/>
                </a:solidFill>
              </a:rPr>
              <a:t>1983 : </a:t>
            </a:r>
            <a:r>
              <a:rPr lang="fr-FR" b="1" dirty="0" smtClean="0"/>
              <a:t>disque dur </a:t>
            </a:r>
            <a:r>
              <a:rPr lang="fr-FR" b="1" dirty="0" err="1" smtClean="0"/>
              <a:t>Miniscribe</a:t>
            </a:r>
            <a:r>
              <a:rPr lang="fr-FR" b="1" dirty="0" smtClean="0"/>
              <a:t> 2012,  5,25 pouces  ( 203  ×  146  ×  82 mm ) capacité  10 Mo (et non 10 Go), 2,5 kg (plus que certains portables actuels). </a:t>
            </a:r>
          </a:p>
          <a:p>
            <a:pPr>
              <a:buNone/>
            </a:pPr>
            <a:endParaRPr lang="fr-FR" b="1" dirty="0" smtClean="0"/>
          </a:p>
          <a:p>
            <a:pPr>
              <a:buNone/>
            </a:pPr>
            <a:r>
              <a:rPr lang="fr-FR" b="1" dirty="0" smtClean="0">
                <a:solidFill>
                  <a:srgbClr val="00FF00"/>
                </a:solidFill>
              </a:rPr>
              <a:t>Aujourd’hui : </a:t>
            </a:r>
            <a:r>
              <a:rPr lang="fr-FR" b="1" dirty="0" smtClean="0"/>
              <a:t>disque dure 7K1000 SATA, 3,5 pouces (146  ×  102  ×  25 mm), ne pèse que 0,70 kg, pour une capacité totale de 1 To = 100000 fois plus importante que le </a:t>
            </a:r>
            <a:r>
              <a:rPr lang="fr-FR" b="1" dirty="0" err="1" smtClean="0"/>
              <a:t>Miniscribe</a:t>
            </a:r>
            <a:r>
              <a:rPr lang="fr-FR" b="1" dirty="0" smtClean="0"/>
              <a:t>, pour une taille et un poids nettement inférieurs.</a:t>
            </a:r>
          </a:p>
          <a:p>
            <a:pPr>
              <a:buNone/>
            </a:pPr>
            <a:endParaRPr lang="fr-FR" b="1" dirty="0" smtClean="0">
              <a:solidFill>
                <a:srgbClr val="FFC000"/>
              </a:solidFill>
            </a:endParaRPr>
          </a:p>
          <a:p>
            <a:pPr>
              <a:buNone/>
            </a:pPr>
            <a:endParaRPr lang="fr-FR" b="1"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99</a:t>
            </a:fld>
            <a:endParaRPr lang="fr-BE" dirty="0"/>
          </a:p>
        </p:txBody>
      </p:sp>
      <p:sp>
        <p:nvSpPr>
          <p:cNvPr id="5" name="Titre 4"/>
          <p:cNvSpPr>
            <a:spLocks noGrp="1"/>
          </p:cNvSpPr>
          <p:nvPr>
            <p:ph type="title"/>
          </p:nvPr>
        </p:nvSpPr>
        <p:spPr/>
        <p:txBody>
          <a:bodyPr/>
          <a:lstStyle/>
          <a:p>
            <a:r>
              <a:rPr lang="fr-FR" sz="3200" dirty="0" smtClean="0">
                <a:effectLst/>
              </a:rPr>
              <a:t>Evolution continue des disques durs</a:t>
            </a:r>
            <a:endParaRPr lang="fr-FR" sz="3200" dirty="0"/>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a:bodyPr>
          <a:lstStyle/>
          <a:p>
            <a:pPr>
              <a:buNone/>
            </a:pPr>
            <a:r>
              <a:rPr lang="fr-FR" b="1" dirty="0" smtClean="0"/>
              <a:t>MFM et RLL, PATA( </a:t>
            </a:r>
            <a:r>
              <a:rPr lang="pt-BR" b="1" dirty="0" smtClean="0">
                <a:sym typeface="Wingdings" pitchFamily="2" charset="2"/>
              </a:rPr>
              <a:t>ATA parallèle),  SATA (</a:t>
            </a:r>
            <a:r>
              <a:rPr lang="pt-BR" b="1" dirty="0" smtClean="0"/>
              <a:t>ATA série), Ultra-320 SCSI, SAS</a:t>
            </a:r>
            <a:endParaRPr lang="pt-BR" b="1" dirty="0" smtClean="0">
              <a:sym typeface="Wingdings" pitchFamily="2" charset="2"/>
            </a:endParaRPr>
          </a:p>
          <a:p>
            <a:pPr>
              <a:buNone/>
            </a:pPr>
            <a:endParaRPr lang="fr-FR" b="1" dirty="0" smtClean="0">
              <a:solidFill>
                <a:srgbClr val="FFC000"/>
              </a:solidFill>
            </a:endParaRPr>
          </a:p>
          <a:p>
            <a:pPr>
              <a:buNone/>
            </a:pPr>
            <a:r>
              <a:rPr lang="fr-FR" b="1" dirty="0" smtClean="0">
                <a:solidFill>
                  <a:srgbClr val="FFC000"/>
                </a:solidFill>
              </a:rPr>
              <a:t>Les interfaces sont bien plus rapides que les disques réels, elles proposent des débits (taux de transfert de données) en évolution  :</a:t>
            </a:r>
          </a:p>
          <a:p>
            <a:r>
              <a:rPr lang="fr-FR" b="1" dirty="0" smtClean="0">
                <a:solidFill>
                  <a:srgbClr val="00FF00"/>
                </a:solidFill>
              </a:rPr>
              <a:t>Années 80 : </a:t>
            </a:r>
            <a:r>
              <a:rPr lang="fr-FR" b="1" dirty="0" smtClean="0"/>
              <a:t>100Ko/s  </a:t>
            </a:r>
            <a:r>
              <a:rPr lang="fr-FR" b="1" dirty="0" smtClean="0">
                <a:sym typeface="Wingdings" pitchFamily="2" charset="2"/>
              </a:rPr>
              <a:t> </a:t>
            </a:r>
            <a:r>
              <a:rPr lang="fr-FR" b="1" dirty="0" smtClean="0"/>
              <a:t>interfaces </a:t>
            </a:r>
            <a:r>
              <a:rPr lang="fr-FR" b="1" dirty="0" smtClean="0">
                <a:solidFill>
                  <a:srgbClr val="00FF00"/>
                </a:solidFill>
              </a:rPr>
              <a:t>MFM et RLL </a:t>
            </a:r>
            <a:endParaRPr lang="fr-FR" b="1" dirty="0" smtClean="0">
              <a:solidFill>
                <a:srgbClr val="00FF00"/>
              </a:solidFill>
              <a:sym typeface="Wingdings" pitchFamily="2" charset="2"/>
            </a:endParaRPr>
          </a:p>
          <a:p>
            <a:r>
              <a:rPr lang="fr-FR" b="1" dirty="0" smtClean="0">
                <a:solidFill>
                  <a:srgbClr val="00FF00"/>
                </a:solidFill>
                <a:sym typeface="Wingdings" pitchFamily="2" charset="2"/>
              </a:rPr>
              <a:t> Aujourd’hui :</a:t>
            </a:r>
          </a:p>
          <a:p>
            <a:pPr lvl="1"/>
            <a:r>
              <a:rPr lang="fr-FR" b="1" dirty="0" smtClean="0">
                <a:sym typeface="Wingdings" pitchFamily="2" charset="2"/>
              </a:rPr>
              <a:t> </a:t>
            </a:r>
            <a:r>
              <a:rPr lang="pt-BR" b="1" dirty="0" smtClean="0">
                <a:sym typeface="Wingdings" pitchFamily="2" charset="2"/>
              </a:rPr>
              <a:t>133 Mo/s  </a:t>
            </a:r>
            <a:r>
              <a:rPr lang="pt-BR" b="1" dirty="0" smtClean="0">
                <a:solidFill>
                  <a:srgbClr val="00FF00"/>
                </a:solidFill>
                <a:sym typeface="Wingdings" pitchFamily="2" charset="2"/>
              </a:rPr>
              <a:t>ATA parallèle</a:t>
            </a:r>
          </a:p>
          <a:p>
            <a:pPr lvl="1"/>
            <a:r>
              <a:rPr lang="pt-BR" b="1" dirty="0" smtClean="0"/>
              <a:t>150-300 Mo/s </a:t>
            </a:r>
            <a:r>
              <a:rPr lang="pt-BR" b="1" dirty="0" smtClean="0">
                <a:sym typeface="Wingdings" pitchFamily="2" charset="2"/>
              </a:rPr>
              <a:t> </a:t>
            </a:r>
            <a:r>
              <a:rPr lang="pt-BR" b="1" dirty="0" smtClean="0">
                <a:solidFill>
                  <a:srgbClr val="00FF00"/>
                </a:solidFill>
              </a:rPr>
              <a:t>ATA série</a:t>
            </a:r>
          </a:p>
          <a:p>
            <a:pPr lvl="1"/>
            <a:r>
              <a:rPr lang="pt-BR" b="1" dirty="0" smtClean="0"/>
              <a:t>320 Mo/s  </a:t>
            </a:r>
            <a:r>
              <a:rPr lang="pt-BR" b="1" dirty="0" smtClean="0">
                <a:sym typeface="Wingdings" pitchFamily="2" charset="2"/>
              </a:rPr>
              <a:t> </a:t>
            </a:r>
            <a:r>
              <a:rPr lang="pt-BR" b="1" dirty="0" smtClean="0">
                <a:solidFill>
                  <a:srgbClr val="00FF00"/>
                </a:solidFill>
              </a:rPr>
              <a:t>Ultra-320 SCSI</a:t>
            </a:r>
          </a:p>
          <a:p>
            <a:pPr lvl="1"/>
            <a:r>
              <a:rPr lang="pt-BR" b="1" dirty="0" smtClean="0"/>
              <a:t>300 Mo/s ou 600 Mo/s </a:t>
            </a:r>
            <a:r>
              <a:rPr lang="pt-BR" b="1" dirty="0" smtClean="0">
                <a:sym typeface="Wingdings" pitchFamily="2" charset="2"/>
              </a:rPr>
              <a:t></a:t>
            </a:r>
            <a:r>
              <a:rPr lang="pt-BR" b="1" dirty="0" smtClean="0">
                <a:solidFill>
                  <a:srgbClr val="00FF00"/>
                </a:solidFill>
                <a:sym typeface="Wingdings" pitchFamily="2" charset="2"/>
              </a:rPr>
              <a:t> </a:t>
            </a:r>
            <a:r>
              <a:rPr lang="pt-BR" b="1" dirty="0" smtClean="0">
                <a:solidFill>
                  <a:srgbClr val="00FF00"/>
                </a:solidFill>
              </a:rPr>
              <a:t>SAS</a:t>
            </a:r>
            <a:endParaRPr lang="fr-FR" b="1" dirty="0" smtClean="0">
              <a:solidFill>
                <a:srgbClr val="00FF00"/>
              </a:solidFill>
            </a:endParaRPr>
          </a:p>
          <a:p>
            <a:endParaRPr lang="fr-FR" dirty="0"/>
          </a:p>
        </p:txBody>
      </p:sp>
      <p:sp>
        <p:nvSpPr>
          <p:cNvPr id="3" name="Titre 2"/>
          <p:cNvSpPr>
            <a:spLocks noGrp="1"/>
          </p:cNvSpPr>
          <p:nvPr>
            <p:ph type="title"/>
          </p:nvPr>
        </p:nvSpPr>
        <p:spPr/>
        <p:txBody>
          <a:bodyPr/>
          <a:lstStyle/>
          <a:p>
            <a:r>
              <a:rPr lang="fr-FR" dirty="0" smtClean="0"/>
              <a:t>Différentes interfaces</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100</a:t>
            </a:fld>
            <a:endParaRPr lang="fr-BE" dirty="0"/>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0" y="0"/>
            <a:ext cx="8244408" cy="914400"/>
          </a:xfrm>
        </p:spPr>
        <p:txBody>
          <a:bodyPr/>
          <a:lstStyle/>
          <a:p>
            <a:r>
              <a:rPr lang="fr-FR" sz="2400" dirty="0" smtClean="0"/>
              <a:t>Connecteurs de disque dur  ATA parallèle (IDE) 40 broche </a:t>
            </a:r>
            <a:r>
              <a:rPr lang="fr-FR" sz="1800" dirty="0" smtClean="0"/>
              <a:t/>
            </a:r>
            <a:br>
              <a:rPr lang="fr-FR" sz="1800" dirty="0" smtClean="0"/>
            </a:br>
            <a:endParaRPr lang="fr-FR" sz="18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101</a:t>
            </a:fld>
            <a:endParaRPr lang="fr-BE" dirty="0"/>
          </a:p>
        </p:txBody>
      </p:sp>
      <p:pic>
        <p:nvPicPr>
          <p:cNvPr id="109570" name="Picture 2"/>
          <p:cNvPicPr>
            <a:picLocks noChangeAspect="1" noChangeArrowheads="1"/>
          </p:cNvPicPr>
          <p:nvPr/>
        </p:nvPicPr>
        <p:blipFill>
          <a:blip r:embed="rId2" cstate="print"/>
          <a:srcRect/>
          <a:stretch>
            <a:fillRect/>
          </a:stretch>
        </p:blipFill>
        <p:spPr bwMode="auto">
          <a:xfrm>
            <a:off x="1547664" y="764704"/>
            <a:ext cx="5537834" cy="3537743"/>
          </a:xfrm>
          <a:prstGeom prst="rect">
            <a:avLst/>
          </a:prstGeom>
          <a:noFill/>
          <a:ln w="9525">
            <a:noFill/>
            <a:miter lim="800000"/>
            <a:headEnd/>
            <a:tailEnd/>
          </a:ln>
        </p:spPr>
      </p:pic>
      <p:pic>
        <p:nvPicPr>
          <p:cNvPr id="109572" name="Picture 4" descr="https://encrypted-tbn3.gstatic.com/images?q=tbn:ANd9GcSbpwphYg9Mkh59Ung6CXqUQtFpNGrK8znBFvlry9b3ANLyika1"/>
          <p:cNvPicPr>
            <a:picLocks noChangeAspect="1" noChangeArrowheads="1"/>
          </p:cNvPicPr>
          <p:nvPr/>
        </p:nvPicPr>
        <p:blipFill>
          <a:blip r:embed="rId3" cstate="print"/>
          <a:srcRect/>
          <a:stretch>
            <a:fillRect/>
          </a:stretch>
        </p:blipFill>
        <p:spPr bwMode="auto">
          <a:xfrm>
            <a:off x="2699792" y="4437112"/>
            <a:ext cx="3324108" cy="2232248"/>
          </a:xfrm>
          <a:prstGeom prst="rect">
            <a:avLst/>
          </a:prstGeom>
          <a:noFill/>
        </p:spPr>
      </p:pic>
      <p:sp>
        <p:nvSpPr>
          <p:cNvPr id="7" name="Rectangle 6"/>
          <p:cNvSpPr/>
          <p:nvPr/>
        </p:nvSpPr>
        <p:spPr>
          <a:xfrm>
            <a:off x="6228184" y="4581128"/>
            <a:ext cx="2915816" cy="923330"/>
          </a:xfrm>
          <a:prstGeom prst="rect">
            <a:avLst/>
          </a:prstGeom>
        </p:spPr>
        <p:txBody>
          <a:bodyPr wrap="square">
            <a:spAutoFit/>
          </a:bodyPr>
          <a:lstStyle/>
          <a:p>
            <a:r>
              <a:rPr lang="fr-FR" dirty="0" smtClean="0"/>
              <a:t>Interface  P ATA  à </a:t>
            </a:r>
          </a:p>
          <a:p>
            <a:r>
              <a:rPr lang="fr-FR" dirty="0" smtClean="0"/>
              <a:t>50 broches (disque </a:t>
            </a:r>
          </a:p>
          <a:p>
            <a:r>
              <a:rPr lang="fr-FR" dirty="0" smtClean="0"/>
              <a:t>dur 2.5 ‘’).</a:t>
            </a:r>
            <a:endParaRPr lang="fr-FR" dirty="0"/>
          </a:p>
        </p:txBody>
      </p:sp>
      <p:cxnSp>
        <p:nvCxnSpPr>
          <p:cNvPr id="9" name="Connecteur droit avec flèche 8"/>
          <p:cNvCxnSpPr>
            <a:stCxn id="7" idx="1"/>
          </p:cNvCxnSpPr>
          <p:nvPr/>
        </p:nvCxnSpPr>
        <p:spPr>
          <a:xfrm flipH="1" flipV="1">
            <a:off x="5076056" y="4941168"/>
            <a:ext cx="1152128" cy="101625"/>
          </a:xfrm>
          <a:prstGeom prst="straightConnector1">
            <a:avLst/>
          </a:prstGeom>
          <a:ln w="57150">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5661248"/>
            <a:ext cx="2915816" cy="646331"/>
          </a:xfrm>
          <a:prstGeom prst="rect">
            <a:avLst/>
          </a:prstGeom>
        </p:spPr>
        <p:txBody>
          <a:bodyPr wrap="square">
            <a:spAutoFit/>
          </a:bodyPr>
          <a:lstStyle/>
          <a:p>
            <a:r>
              <a:rPr lang="fr-FR" dirty="0" smtClean="0"/>
              <a:t>Interface  P ATA  à </a:t>
            </a:r>
          </a:p>
          <a:p>
            <a:r>
              <a:rPr lang="fr-FR" dirty="0" smtClean="0"/>
              <a:t>(disque dur 3.5 ‘’).</a:t>
            </a:r>
            <a:endParaRPr lang="fr-FR" dirty="0"/>
          </a:p>
        </p:txBody>
      </p:sp>
      <p:cxnSp>
        <p:nvCxnSpPr>
          <p:cNvPr id="11" name="Connecteur droit avec flèche 10"/>
          <p:cNvCxnSpPr/>
          <p:nvPr/>
        </p:nvCxnSpPr>
        <p:spPr>
          <a:xfrm>
            <a:off x="1907704" y="6165304"/>
            <a:ext cx="1872208" cy="144016"/>
          </a:xfrm>
          <a:prstGeom prst="straightConnector1">
            <a:avLst/>
          </a:prstGeom>
          <a:ln w="57150">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sz="2800" dirty="0" smtClean="0"/>
              <a:t>Connecteurs de signaux et d'alimentation SATA.</a:t>
            </a:r>
            <a:endParaRPr lang="fr-FR" sz="28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102</a:t>
            </a:fld>
            <a:endParaRPr lang="fr-BE" dirty="0"/>
          </a:p>
        </p:txBody>
      </p:sp>
      <p:pic>
        <p:nvPicPr>
          <p:cNvPr id="148482" name="Picture 2"/>
          <p:cNvPicPr>
            <a:picLocks noChangeAspect="1" noChangeArrowheads="1"/>
          </p:cNvPicPr>
          <p:nvPr/>
        </p:nvPicPr>
        <p:blipFill>
          <a:blip r:embed="rId2" cstate="print"/>
          <a:srcRect/>
          <a:stretch>
            <a:fillRect/>
          </a:stretch>
        </p:blipFill>
        <p:spPr bwMode="auto">
          <a:xfrm>
            <a:off x="1835696" y="620688"/>
            <a:ext cx="5187200" cy="3744416"/>
          </a:xfrm>
          <a:prstGeom prst="rect">
            <a:avLst/>
          </a:prstGeom>
          <a:noFill/>
          <a:ln w="9525">
            <a:noFill/>
            <a:miter lim="800000"/>
            <a:headEnd/>
            <a:tailEnd/>
          </a:ln>
        </p:spPr>
      </p:pic>
      <p:pic>
        <p:nvPicPr>
          <p:cNvPr id="148483" name="Picture 3"/>
          <p:cNvPicPr>
            <a:picLocks noChangeAspect="1" noChangeArrowheads="1"/>
          </p:cNvPicPr>
          <p:nvPr/>
        </p:nvPicPr>
        <p:blipFill>
          <a:blip r:embed="rId3" cstate="print"/>
          <a:srcRect/>
          <a:stretch>
            <a:fillRect/>
          </a:stretch>
        </p:blipFill>
        <p:spPr bwMode="auto">
          <a:xfrm>
            <a:off x="3275856" y="4509120"/>
            <a:ext cx="5616624" cy="2204864"/>
          </a:xfrm>
          <a:prstGeom prst="rect">
            <a:avLst/>
          </a:prstGeom>
          <a:noFill/>
          <a:ln w="9525">
            <a:noFill/>
            <a:miter lim="800000"/>
            <a:headEnd/>
            <a:tailEnd/>
          </a:ln>
        </p:spPr>
      </p:pic>
      <p:sp>
        <p:nvSpPr>
          <p:cNvPr id="7" name="Rectangle 6"/>
          <p:cNvSpPr/>
          <p:nvPr/>
        </p:nvSpPr>
        <p:spPr>
          <a:xfrm>
            <a:off x="179512" y="5157192"/>
            <a:ext cx="3168352" cy="923330"/>
          </a:xfrm>
          <a:prstGeom prst="rect">
            <a:avLst/>
          </a:prstGeom>
        </p:spPr>
        <p:txBody>
          <a:bodyPr wrap="square">
            <a:spAutoFit/>
          </a:bodyPr>
          <a:lstStyle/>
          <a:p>
            <a:r>
              <a:rPr lang="fr-FR" dirty="0" smtClean="0"/>
              <a:t>Une carte mère avec </a:t>
            </a:r>
          </a:p>
          <a:p>
            <a:r>
              <a:rPr lang="fr-FR" dirty="0" smtClean="0"/>
              <a:t>adaptateurs hôtes ATA série </a:t>
            </a:r>
          </a:p>
          <a:p>
            <a:r>
              <a:rPr lang="fr-FR" dirty="0" smtClean="0"/>
              <a:t>et ATA parallèle.</a:t>
            </a:r>
            <a:endParaRPr lang="fr-FR" dirty="0"/>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251520" y="1124744"/>
            <a:ext cx="8064896" cy="4536504"/>
          </a:xfrm>
        </p:spPr>
        <p:txBody>
          <a:bodyPr/>
          <a:lstStyle/>
          <a:p>
            <a:r>
              <a:rPr lang="fr-FR" b="1" dirty="0" smtClean="0">
                <a:solidFill>
                  <a:srgbClr val="00FF00"/>
                </a:solidFill>
                <a:effectLst/>
              </a:rPr>
              <a:t>5.25</a:t>
            </a:r>
            <a:r>
              <a:rPr lang="fr-FR" dirty="0" smtClean="0">
                <a:effectLst/>
              </a:rPr>
              <a:t> pouces</a:t>
            </a:r>
          </a:p>
          <a:p>
            <a:r>
              <a:rPr lang="fr-FR" b="1" dirty="0" smtClean="0">
                <a:solidFill>
                  <a:srgbClr val="00FF00"/>
                </a:solidFill>
                <a:effectLst/>
              </a:rPr>
              <a:t>3.5</a:t>
            </a:r>
            <a:r>
              <a:rPr lang="fr-FR" dirty="0" smtClean="0">
                <a:effectLst/>
              </a:rPr>
              <a:t> pouces : pc fixe </a:t>
            </a:r>
          </a:p>
          <a:p>
            <a:r>
              <a:rPr lang="fr-FR" b="1" dirty="0" smtClean="0">
                <a:solidFill>
                  <a:srgbClr val="00FF00"/>
                </a:solidFill>
                <a:effectLst/>
              </a:rPr>
              <a:t>2.5</a:t>
            </a:r>
            <a:r>
              <a:rPr lang="fr-FR" dirty="0" smtClean="0">
                <a:effectLst/>
              </a:rPr>
              <a:t> pouces : pc portables et notebooks</a:t>
            </a:r>
          </a:p>
          <a:p>
            <a:r>
              <a:rPr lang="fr-FR" b="1" dirty="0" smtClean="0">
                <a:solidFill>
                  <a:srgbClr val="00FF00"/>
                </a:solidFill>
                <a:effectLst/>
              </a:rPr>
              <a:t>1.8</a:t>
            </a:r>
            <a:r>
              <a:rPr lang="fr-FR" dirty="0" smtClean="0">
                <a:effectLst/>
              </a:rPr>
              <a:t> pouce : pc portables et notebooks (marché lent)</a:t>
            </a:r>
          </a:p>
          <a:p>
            <a:r>
              <a:rPr lang="fr-FR" b="1" dirty="0" smtClean="0">
                <a:solidFill>
                  <a:srgbClr val="00FF00"/>
                </a:solidFill>
                <a:effectLst/>
              </a:rPr>
              <a:t>1</a:t>
            </a:r>
            <a:r>
              <a:rPr lang="fr-FR" dirty="0" smtClean="0">
                <a:effectLst/>
              </a:rPr>
              <a:t> pouce (</a:t>
            </a:r>
            <a:r>
              <a:rPr lang="fr-FR" dirty="0" err="1" smtClean="0">
                <a:effectLst/>
              </a:rPr>
              <a:t>microdisques</a:t>
            </a:r>
            <a:r>
              <a:rPr lang="fr-FR" dirty="0" smtClean="0">
                <a:effectLst/>
              </a:rPr>
              <a:t>) : appareils photo numériques, des assistants personnels (PDA) et des lecteurs MP3</a:t>
            </a:r>
            <a:endParaRPr lang="fr-FR" dirty="0">
              <a:effectLst/>
            </a:endParaRPr>
          </a:p>
        </p:txBody>
      </p:sp>
      <p:sp>
        <p:nvSpPr>
          <p:cNvPr id="3" name="Titre 2"/>
          <p:cNvSpPr>
            <a:spLocks noGrp="1"/>
          </p:cNvSpPr>
          <p:nvPr>
            <p:ph type="title"/>
          </p:nvPr>
        </p:nvSpPr>
        <p:spPr/>
        <p:txBody>
          <a:bodyPr/>
          <a:lstStyle/>
          <a:p>
            <a:r>
              <a:rPr lang="fr-FR" sz="3600" dirty="0" smtClean="0">
                <a:effectLst/>
              </a:rPr>
              <a:t>Facteurs de forme de disques durs</a:t>
            </a:r>
            <a:endParaRPr lang="fr-FR" sz="3600"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103</a:t>
            </a:fld>
            <a:endParaRPr lang="fr-BE" dirty="0"/>
          </a:p>
        </p:txBody>
      </p:sp>
      <p:sp>
        <p:nvSpPr>
          <p:cNvPr id="5" name="Rectangle 4"/>
          <p:cNvSpPr/>
          <p:nvPr/>
        </p:nvSpPr>
        <p:spPr>
          <a:xfrm>
            <a:off x="6948264" y="1412776"/>
            <a:ext cx="1872208" cy="2088232"/>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fr-FR"/>
          </a:p>
        </p:txBody>
      </p:sp>
      <p:cxnSp>
        <p:nvCxnSpPr>
          <p:cNvPr id="7" name="Connecteur droit avec flèche 6"/>
          <p:cNvCxnSpPr/>
          <p:nvPr/>
        </p:nvCxnSpPr>
        <p:spPr>
          <a:xfrm flipH="1">
            <a:off x="7020272" y="1519518"/>
            <a:ext cx="1706871" cy="1909482"/>
          </a:xfrm>
          <a:prstGeom prst="straightConnector1">
            <a:avLst/>
          </a:prstGeom>
          <a:ln w="57150">
            <a:solidFill>
              <a:srgbClr val="00FF00"/>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104</a:t>
            </a:fld>
            <a:endParaRPr lang="fr-BE" dirty="0"/>
          </a:p>
        </p:txBody>
      </p:sp>
      <p:sp>
        <p:nvSpPr>
          <p:cNvPr id="5" name="Titre 4"/>
          <p:cNvSpPr>
            <a:spLocks noGrp="1"/>
          </p:cNvSpPr>
          <p:nvPr>
            <p:ph type="title"/>
          </p:nvPr>
        </p:nvSpPr>
        <p:spPr/>
        <p:txBody>
          <a:bodyPr/>
          <a:lstStyle/>
          <a:p>
            <a:r>
              <a:rPr lang="fr-FR" sz="4000" b="1" dirty="0" smtClean="0"/>
              <a:t>Fonctionnement du disque dur</a:t>
            </a:r>
          </a:p>
        </p:txBody>
      </p:sp>
      <p:sp>
        <p:nvSpPr>
          <p:cNvPr id="8" name="Espace réservé du contenu 1"/>
          <p:cNvSpPr txBox="1">
            <a:spLocks/>
          </p:cNvSpPr>
          <p:nvPr/>
        </p:nvSpPr>
        <p:spPr>
          <a:xfrm>
            <a:off x="251520" y="3802487"/>
            <a:ext cx="8640960" cy="2592288"/>
          </a:xfrm>
          <a:prstGeom prst="rect">
            <a:avLst/>
          </a:prstGeom>
        </p:spPr>
        <p:txBody>
          <a:bodyPr vert="horz" lIns="91440" tIns="45720" rIns="91440" bIns="45720" rtlCol="0" anchor="ctr">
            <a:normAutofit/>
          </a:bodyPr>
          <a:lstStyle/>
          <a:p>
            <a:pPr marL="274320" lvl="0" indent="256032">
              <a:spcBef>
                <a:spcPct val="20000"/>
              </a:spcBef>
              <a:buSzPct val="60000"/>
              <a:buFont typeface="Arial" pitchFamily="34" charset="0"/>
              <a:buChar char="•"/>
            </a:pPr>
            <a:r>
              <a:rPr lang="fr-FR" sz="2000" b="1" dirty="0" smtClean="0"/>
              <a:t>Le disque dur utilise des disques rotatifs et des têtes qui se déplacent au-dessus des disques et permettent de stocker des données sur des pistes et des secteurs. (512 Octets).</a:t>
            </a:r>
          </a:p>
          <a:p>
            <a:pPr marL="274320" lvl="0" indent="256032">
              <a:spcBef>
                <a:spcPct val="20000"/>
              </a:spcBef>
              <a:buSzPct val="60000"/>
              <a:buFont typeface="Arial" pitchFamily="34" charset="0"/>
              <a:buChar char="•"/>
            </a:pPr>
            <a:r>
              <a:rPr lang="fr-FR" sz="2000" b="1" dirty="0" smtClean="0"/>
              <a:t>Les disques durs sont généralement constitués de 2 ou 3 plateaux empilés l’un sur l’autre, chacun  a deux faces pouvant stocker des données.</a:t>
            </a:r>
          </a:p>
          <a:p>
            <a:pPr marL="274320" lvl="0" indent="256032">
              <a:spcBef>
                <a:spcPct val="20000"/>
              </a:spcBef>
              <a:buSzPct val="60000"/>
            </a:pPr>
            <a:endParaRPr kumimoji="0" lang="fr-FR" sz="21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pic>
        <p:nvPicPr>
          <p:cNvPr id="119810" name="Picture 2"/>
          <p:cNvPicPr>
            <a:picLocks noChangeAspect="1" noChangeArrowheads="1"/>
          </p:cNvPicPr>
          <p:nvPr/>
        </p:nvPicPr>
        <p:blipFill>
          <a:blip r:embed="rId2" cstate="print"/>
          <a:srcRect/>
          <a:stretch>
            <a:fillRect/>
          </a:stretch>
        </p:blipFill>
        <p:spPr bwMode="auto">
          <a:xfrm>
            <a:off x="611560" y="1052736"/>
            <a:ext cx="7848872" cy="264004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105</a:t>
            </a:fld>
            <a:endParaRPr lang="fr-BE" dirty="0"/>
          </a:p>
        </p:txBody>
      </p:sp>
      <p:sp>
        <p:nvSpPr>
          <p:cNvPr id="5" name="Titre 4"/>
          <p:cNvSpPr>
            <a:spLocks noGrp="1"/>
          </p:cNvSpPr>
          <p:nvPr>
            <p:ph type="title"/>
          </p:nvPr>
        </p:nvSpPr>
        <p:spPr/>
        <p:txBody>
          <a:bodyPr/>
          <a:lstStyle/>
          <a:p>
            <a:r>
              <a:rPr lang="fr-FR" sz="4000" b="1" dirty="0" smtClean="0"/>
              <a:t>Fonctionnement du disque dur</a:t>
            </a:r>
          </a:p>
        </p:txBody>
      </p:sp>
      <p:sp>
        <p:nvSpPr>
          <p:cNvPr id="8" name="Espace réservé du contenu 1"/>
          <p:cNvSpPr txBox="1">
            <a:spLocks/>
          </p:cNvSpPr>
          <p:nvPr/>
        </p:nvSpPr>
        <p:spPr>
          <a:xfrm>
            <a:off x="251520" y="1052736"/>
            <a:ext cx="4968552" cy="5472608"/>
          </a:xfrm>
          <a:prstGeom prst="rect">
            <a:avLst/>
          </a:prstGeom>
        </p:spPr>
        <p:txBody>
          <a:bodyPr vert="horz" lIns="91440" tIns="45720" rIns="91440" bIns="45720" rtlCol="0" anchor="ctr">
            <a:normAutofit/>
          </a:bodyPr>
          <a:lstStyle/>
          <a:p>
            <a:pPr marL="274320" lvl="0" indent="256032">
              <a:spcBef>
                <a:spcPct val="20000"/>
              </a:spcBef>
              <a:buSzPct val="60000"/>
              <a:buFont typeface="Arial" pitchFamily="34" charset="0"/>
              <a:buChar char="•"/>
            </a:pPr>
            <a:r>
              <a:rPr lang="fr-FR" sz="2000" dirty="0" smtClean="0"/>
              <a:t> Les pistes situées au même endroit sur chaque face de chaque plateau constituent un </a:t>
            </a:r>
            <a:r>
              <a:rPr lang="fr-FR" sz="2000" dirty="0" smtClean="0">
                <a:solidFill>
                  <a:srgbClr val="00FF00"/>
                </a:solidFill>
              </a:rPr>
              <a:t>cylindre</a:t>
            </a:r>
            <a:r>
              <a:rPr lang="fr-FR" sz="2000" dirty="0" smtClean="0"/>
              <a:t>.</a:t>
            </a:r>
          </a:p>
          <a:p>
            <a:pPr marL="274320" lvl="0" indent="256032">
              <a:spcBef>
                <a:spcPct val="20000"/>
              </a:spcBef>
              <a:buSzPct val="60000"/>
              <a:buFont typeface="Arial" pitchFamily="34" charset="0"/>
              <a:buChar char="•"/>
            </a:pPr>
            <a:r>
              <a:rPr lang="fr-FR" sz="2000" dirty="0" smtClean="0"/>
              <a:t>Le disque dur comprend en principe  une  tête  par  face  de  plateau,  et  toutes  ces  têtes  sont  montées  sur  un  même  dispositif mobile : le </a:t>
            </a:r>
            <a:r>
              <a:rPr lang="fr-FR" sz="2000" dirty="0" smtClean="0">
                <a:solidFill>
                  <a:srgbClr val="00FF00"/>
                </a:solidFill>
              </a:rPr>
              <a:t>support de têtes</a:t>
            </a:r>
            <a:r>
              <a:rPr lang="fr-FR" sz="2000" dirty="0" smtClean="0"/>
              <a:t>. </a:t>
            </a:r>
          </a:p>
          <a:p>
            <a:pPr marL="274320" lvl="0" indent="256032">
              <a:spcBef>
                <a:spcPct val="20000"/>
              </a:spcBef>
              <a:buSzPct val="60000"/>
              <a:buFont typeface="Arial" pitchFamily="34" charset="0"/>
              <a:buChar char="•"/>
            </a:pPr>
            <a:r>
              <a:rPr lang="fr-FR" sz="2000" dirty="0" smtClean="0"/>
              <a:t>Toutes les têtes se déplacent simultanément sur le disque puisqu’elles sont </a:t>
            </a:r>
            <a:r>
              <a:rPr lang="fr-FR" sz="2000" dirty="0" err="1" smtClean="0"/>
              <a:t>ﬁxées</a:t>
            </a:r>
            <a:r>
              <a:rPr lang="fr-FR" sz="2000" dirty="0" smtClean="0"/>
              <a:t> sur le même support. </a:t>
            </a:r>
          </a:p>
          <a:p>
            <a:pPr marL="274320" lvl="0" indent="256032">
              <a:spcBef>
                <a:spcPct val="20000"/>
              </a:spcBef>
              <a:buSzPct val="60000"/>
              <a:buFont typeface="Arial" pitchFamily="34" charset="0"/>
              <a:buChar char="•"/>
            </a:pPr>
            <a:r>
              <a:rPr lang="fr-FR" sz="2000" dirty="0" smtClean="0"/>
              <a:t> Les  vitesses  de  rotation  sont  variables,  les  lecteurs  modernes  tournent  à  4200 tr/mn, 5400 tr/mn, </a:t>
            </a:r>
            <a:r>
              <a:rPr lang="fr-FR" sz="2000" dirty="0" smtClean="0">
                <a:solidFill>
                  <a:srgbClr val="00FF00"/>
                </a:solidFill>
              </a:rPr>
              <a:t>7200 tr/mn</a:t>
            </a:r>
            <a:r>
              <a:rPr lang="fr-FR" sz="2000" dirty="0" smtClean="0"/>
              <a:t>, 10000 tr/mn ou 15000 tr/mn.</a:t>
            </a:r>
            <a:endParaRPr kumimoji="0" lang="fr-FR" sz="2000" i="0" u="none" strike="noStrike" kern="1200" cap="none" spc="0" normalizeH="0" baseline="0" noProof="0" dirty="0" smtClean="0">
              <a:ln>
                <a:noFill/>
              </a:ln>
              <a:uLnTx/>
              <a:uFillTx/>
              <a:latin typeface="+mn-lt"/>
              <a:ea typeface="+mn-ea"/>
              <a:cs typeface="+mn-cs"/>
            </a:endParaRPr>
          </a:p>
          <a:p>
            <a:pPr marL="274320" marR="0" lvl="0" indent="256032" algn="l" defTabSz="914400" rtl="0" eaLnBrk="1" fontAlgn="auto" latinLnBrk="0" hangingPunct="1">
              <a:lnSpc>
                <a:spcPct val="100000"/>
              </a:lnSpc>
              <a:spcBef>
                <a:spcPct val="20000"/>
              </a:spcBef>
              <a:spcAft>
                <a:spcPts val="0"/>
              </a:spcAft>
              <a:buClrTx/>
              <a:buSzPct val="60000"/>
              <a:tabLst/>
              <a:defRPr/>
            </a:pPr>
            <a:endParaRPr kumimoji="0" lang="fr-FR" sz="210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pic>
        <p:nvPicPr>
          <p:cNvPr id="120834" name="Picture 2"/>
          <p:cNvPicPr>
            <a:picLocks noChangeAspect="1" noChangeArrowheads="1"/>
          </p:cNvPicPr>
          <p:nvPr/>
        </p:nvPicPr>
        <p:blipFill>
          <a:blip r:embed="rId2" cstate="print"/>
          <a:srcRect/>
          <a:stretch>
            <a:fillRect/>
          </a:stretch>
        </p:blipFill>
        <p:spPr bwMode="auto">
          <a:xfrm>
            <a:off x="5317543" y="1772816"/>
            <a:ext cx="3772669" cy="3419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179512" y="1124744"/>
            <a:ext cx="8784976" cy="4536504"/>
          </a:xfrm>
        </p:spPr>
        <p:txBody>
          <a:bodyPr>
            <a:normAutofit fontScale="85000" lnSpcReduction="20000"/>
          </a:bodyPr>
          <a:lstStyle/>
          <a:p>
            <a:pPr>
              <a:buNone/>
            </a:pPr>
            <a:r>
              <a:rPr lang="fr-FR" b="1" dirty="0" smtClean="0"/>
              <a:t>Il existe deux types de formatages :</a:t>
            </a:r>
          </a:p>
          <a:p>
            <a:pPr>
              <a:buNone/>
            </a:pPr>
            <a:r>
              <a:rPr lang="fr-FR" b="1" dirty="0" smtClean="0"/>
              <a:t>•  </a:t>
            </a:r>
            <a:r>
              <a:rPr lang="fr-FR" b="1" dirty="0" smtClean="0">
                <a:solidFill>
                  <a:srgbClr val="00FF00"/>
                </a:solidFill>
              </a:rPr>
              <a:t>physique ou de bas niveau </a:t>
            </a:r>
            <a:r>
              <a:rPr lang="fr-FR" b="1" dirty="0" smtClean="0"/>
              <a:t>(d’usine = formatage</a:t>
            </a:r>
          </a:p>
          <a:p>
            <a:pPr>
              <a:buNone/>
            </a:pPr>
            <a:r>
              <a:rPr lang="fr-FR" b="1" dirty="0" smtClean="0"/>
              <a:t>réel);</a:t>
            </a:r>
          </a:p>
          <a:p>
            <a:pPr>
              <a:buNone/>
            </a:pPr>
            <a:r>
              <a:rPr lang="fr-FR" b="1" dirty="0" smtClean="0"/>
              <a:t>•  </a:t>
            </a:r>
            <a:r>
              <a:rPr lang="fr-FR" b="1" dirty="0" smtClean="0">
                <a:solidFill>
                  <a:srgbClr val="00FF00"/>
                </a:solidFill>
              </a:rPr>
              <a:t>logique ou de haut niveau </a:t>
            </a:r>
            <a:r>
              <a:rPr lang="fr-FR" b="1" dirty="0" smtClean="0"/>
              <a:t>(n’est pas un véritable formatage). Il correspond à la création d’une table des matières du disque.</a:t>
            </a:r>
          </a:p>
          <a:p>
            <a:pPr>
              <a:buNone/>
            </a:pPr>
            <a:endParaRPr lang="fr-FR" b="1" dirty="0" smtClean="0">
              <a:solidFill>
                <a:srgbClr val="00FF00"/>
              </a:solidFill>
            </a:endParaRPr>
          </a:p>
          <a:p>
            <a:pPr>
              <a:buNone/>
            </a:pPr>
            <a:r>
              <a:rPr lang="fr-FR" b="1" dirty="0" smtClean="0"/>
              <a:t>Partitionnement</a:t>
            </a:r>
          </a:p>
          <a:p>
            <a:r>
              <a:rPr lang="fr-FR" dirty="0" smtClean="0"/>
              <a:t>Le partitionnement permet de diviser le disque dur en plusieurs zones appelées partitions, </a:t>
            </a:r>
            <a:r>
              <a:rPr lang="fr-FR" dirty="0" smtClean="0"/>
              <a:t>pouvant chacune </a:t>
            </a:r>
            <a:r>
              <a:rPr lang="fr-FR" dirty="0" smtClean="0"/>
              <a:t>contenir son propre système d’exploitation. </a:t>
            </a:r>
          </a:p>
          <a:p>
            <a:r>
              <a:rPr lang="fr-FR" dirty="0" smtClean="0"/>
              <a:t>Chaque disque dur doit avoir au minimum une partition, ce nombre pouvant aller jusqu’à 4 partitions au maximum. </a:t>
            </a:r>
          </a:p>
          <a:p>
            <a:endParaRPr lang="fr-FR" dirty="0" smtClean="0"/>
          </a:p>
          <a:p>
            <a:r>
              <a:rPr lang="fr-FR" dirty="0" smtClean="0"/>
              <a:t>Les systèmes d’exploitation actuels utilisent trois types de systèmes </a:t>
            </a:r>
            <a:r>
              <a:rPr lang="fr-FR" dirty="0" smtClean="0"/>
              <a:t>de fichiers </a:t>
            </a:r>
            <a:r>
              <a:rPr lang="fr-FR" dirty="0" smtClean="0"/>
              <a:t>:</a:t>
            </a:r>
          </a:p>
          <a:p>
            <a:pPr lvl="1"/>
            <a:r>
              <a:rPr lang="fr-FR" dirty="0" smtClean="0"/>
              <a:t> FAT (File Allocation Table, table d’allocation de </a:t>
            </a:r>
            <a:r>
              <a:rPr lang="fr-FR" dirty="0" smtClean="0"/>
              <a:t>fi</a:t>
            </a:r>
            <a:r>
              <a:rPr lang="fr-FR" dirty="0" smtClean="0"/>
              <a:t>chiers</a:t>
            </a:r>
            <a:r>
              <a:rPr lang="fr-FR" dirty="0" smtClean="0"/>
              <a:t>)</a:t>
            </a:r>
          </a:p>
          <a:p>
            <a:pPr lvl="1"/>
            <a:r>
              <a:rPr lang="fr-FR" dirty="0" smtClean="0"/>
              <a:t> FAT32 (FAT 32 bits)</a:t>
            </a:r>
          </a:p>
          <a:p>
            <a:pPr lvl="1"/>
            <a:r>
              <a:rPr lang="fr-FR" dirty="0" smtClean="0"/>
              <a:t>NTFS (Windows NT File System, système de </a:t>
            </a:r>
            <a:r>
              <a:rPr lang="fr-FR" dirty="0" smtClean="0"/>
              <a:t>fichiers </a:t>
            </a:r>
            <a:r>
              <a:rPr lang="fr-FR" dirty="0" smtClean="0"/>
              <a:t>Windows NT)</a:t>
            </a:r>
            <a:endParaRPr lang="fr-FR" dirty="0"/>
          </a:p>
        </p:txBody>
      </p:sp>
      <p:sp>
        <p:nvSpPr>
          <p:cNvPr id="3" name="Titre 2"/>
          <p:cNvSpPr>
            <a:spLocks noGrp="1"/>
          </p:cNvSpPr>
          <p:nvPr>
            <p:ph type="title"/>
          </p:nvPr>
        </p:nvSpPr>
        <p:spPr/>
        <p:txBody>
          <a:bodyPr/>
          <a:lstStyle/>
          <a:p>
            <a:r>
              <a:rPr lang="fr-FR" dirty="0" smtClean="0"/>
              <a:t>Formatage du disque</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106</a:t>
            </a:fld>
            <a:endParaRPr lang="fr-BE" dirty="0"/>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67544" y="1196752"/>
            <a:ext cx="6120680" cy="2664296"/>
          </a:xfrm>
        </p:spPr>
        <p:txBody>
          <a:bodyPr>
            <a:noAutofit/>
          </a:bodyPr>
          <a:lstStyle/>
          <a:p>
            <a:r>
              <a:rPr lang="fr-FR" sz="2000" dirty="0" smtClean="0">
                <a:solidFill>
                  <a:srgbClr val="00FF00"/>
                </a:solidFill>
              </a:rPr>
              <a:t>Avantage</a:t>
            </a:r>
            <a:r>
              <a:rPr lang="fr-FR" sz="2000" dirty="0" smtClean="0"/>
              <a:t> </a:t>
            </a:r>
            <a:r>
              <a:rPr lang="fr-FR" sz="2000" dirty="0" smtClean="0">
                <a:sym typeface="Wingdings" pitchFamily="2" charset="2"/>
              </a:rPr>
              <a:t> </a:t>
            </a:r>
            <a:r>
              <a:rPr lang="fr-FR" sz="2000" dirty="0" smtClean="0"/>
              <a:t>bon marché ( Go pas cher)</a:t>
            </a:r>
          </a:p>
          <a:p>
            <a:r>
              <a:rPr lang="fr-FR" sz="2000" dirty="0" smtClean="0">
                <a:solidFill>
                  <a:srgbClr val="00FF00"/>
                </a:solidFill>
              </a:rPr>
              <a:t>Inconvénients</a:t>
            </a:r>
            <a:r>
              <a:rPr lang="fr-FR" sz="2000" dirty="0" smtClean="0">
                <a:sym typeface="Wingdings" pitchFamily="2" charset="2"/>
              </a:rPr>
              <a:t></a:t>
            </a:r>
            <a:r>
              <a:rPr lang="fr-FR" sz="2000" dirty="0" err="1" smtClean="0"/>
              <a:t>dûs</a:t>
            </a:r>
            <a:r>
              <a:rPr lang="fr-FR" sz="2000" dirty="0" smtClean="0"/>
              <a:t> en grande partie à son fonctionnement mécanique</a:t>
            </a:r>
          </a:p>
          <a:p>
            <a:pPr lvl="1"/>
            <a:r>
              <a:rPr lang="fr-FR" sz="2000" dirty="0" smtClean="0"/>
              <a:t>Vitesse faible (lecture / écriture)</a:t>
            </a:r>
          </a:p>
          <a:p>
            <a:pPr lvl="1"/>
            <a:r>
              <a:rPr lang="fr-FR" sz="2000" dirty="0" smtClean="0"/>
              <a:t>Consommation électrique importante</a:t>
            </a:r>
          </a:p>
          <a:p>
            <a:pPr lvl="1"/>
            <a:r>
              <a:rPr lang="fr-FR" sz="2000" dirty="0" smtClean="0"/>
              <a:t>Bruit</a:t>
            </a:r>
          </a:p>
          <a:p>
            <a:pPr lvl="1"/>
            <a:r>
              <a:rPr lang="fr-FR" sz="2000" dirty="0" smtClean="0"/>
              <a:t>Fiabilité  réduite (en particulier les chocs)</a:t>
            </a:r>
          </a:p>
          <a:p>
            <a:pPr lvl="1">
              <a:buNone/>
            </a:pPr>
            <a:r>
              <a:rPr lang="fr-FR" sz="2000" dirty="0" smtClean="0"/>
              <a:t> </a:t>
            </a:r>
            <a:r>
              <a:rPr lang="fr-FR" sz="2000" dirty="0" smtClean="0">
                <a:sym typeface="Wingdings" pitchFamily="2" charset="2"/>
              </a:rPr>
              <a:t> </a:t>
            </a:r>
            <a:r>
              <a:rPr lang="fr-FR" sz="2000" i="1" dirty="0" smtClean="0"/>
              <a:t>crash disque</a:t>
            </a:r>
            <a:endParaRPr lang="fr-FR" sz="2000" dirty="0"/>
          </a:p>
        </p:txBody>
      </p:sp>
      <p:sp>
        <p:nvSpPr>
          <p:cNvPr id="3" name="Titre 2"/>
          <p:cNvSpPr>
            <a:spLocks noGrp="1"/>
          </p:cNvSpPr>
          <p:nvPr>
            <p:ph type="title"/>
          </p:nvPr>
        </p:nvSpPr>
        <p:spPr/>
        <p:txBody>
          <a:bodyPr/>
          <a:lstStyle/>
          <a:p>
            <a:r>
              <a:rPr lang="fr-FR" sz="2800" dirty="0" smtClean="0"/>
              <a:t>Disque dur mécanique, une technologie vieillissante</a:t>
            </a:r>
            <a:endParaRPr lang="fr-FR" sz="44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107</a:t>
            </a:fld>
            <a:endParaRPr lang="fr-BE" dirty="0"/>
          </a:p>
        </p:txBody>
      </p:sp>
      <p:pic>
        <p:nvPicPr>
          <p:cNvPr id="151554" name="Picture 2" descr="Disque dur mécanique traditionnel"/>
          <p:cNvPicPr>
            <a:picLocks noChangeAspect="1" noChangeArrowheads="1"/>
          </p:cNvPicPr>
          <p:nvPr/>
        </p:nvPicPr>
        <p:blipFill>
          <a:blip r:embed="rId2" cstate="print"/>
          <a:srcRect/>
          <a:stretch>
            <a:fillRect/>
          </a:stretch>
        </p:blipFill>
        <p:spPr bwMode="auto">
          <a:xfrm>
            <a:off x="6660231" y="1052736"/>
            <a:ext cx="2375607" cy="1584176"/>
          </a:xfrm>
          <a:prstGeom prst="rect">
            <a:avLst/>
          </a:prstGeom>
          <a:noFill/>
        </p:spPr>
      </p:pic>
      <p:pic>
        <p:nvPicPr>
          <p:cNvPr id="151556" name="Picture 4" descr="Tête de lecture d'un disque dur"/>
          <p:cNvPicPr>
            <a:picLocks noChangeAspect="1" noChangeArrowheads="1"/>
          </p:cNvPicPr>
          <p:nvPr/>
        </p:nvPicPr>
        <p:blipFill>
          <a:blip r:embed="rId3" cstate="print"/>
          <a:srcRect/>
          <a:stretch>
            <a:fillRect/>
          </a:stretch>
        </p:blipFill>
        <p:spPr bwMode="auto">
          <a:xfrm>
            <a:off x="6660232" y="2780928"/>
            <a:ext cx="2304256" cy="1440160"/>
          </a:xfrm>
          <a:prstGeom prst="rect">
            <a:avLst/>
          </a:prstGeom>
          <a:noFill/>
        </p:spPr>
      </p:pic>
      <p:pic>
        <p:nvPicPr>
          <p:cNvPr id="9" name="Picture 2" descr="http://www.disquedurssd.fr/ressources/seagate-pulsar-ssd-puces-memoire.jpg"/>
          <p:cNvPicPr>
            <a:picLocks noChangeAspect="1" noChangeArrowheads="1"/>
          </p:cNvPicPr>
          <p:nvPr/>
        </p:nvPicPr>
        <p:blipFill>
          <a:blip r:embed="rId4" cstate="print">
            <a:clrChange>
              <a:clrFrom>
                <a:srgbClr val="EDF1F4"/>
              </a:clrFrom>
              <a:clrTo>
                <a:srgbClr val="EDF1F4">
                  <a:alpha val="0"/>
                </a:srgbClr>
              </a:clrTo>
            </a:clrChange>
          </a:blip>
          <a:srcRect/>
          <a:stretch>
            <a:fillRect/>
          </a:stretch>
        </p:blipFill>
        <p:spPr bwMode="auto">
          <a:xfrm>
            <a:off x="5868144" y="4005064"/>
            <a:ext cx="3455766" cy="3024335"/>
          </a:xfrm>
          <a:prstGeom prst="rect">
            <a:avLst/>
          </a:prstGeom>
          <a:noFill/>
        </p:spPr>
      </p:pic>
      <p:sp>
        <p:nvSpPr>
          <p:cNvPr id="10" name="Rectangle 9"/>
          <p:cNvSpPr/>
          <p:nvPr/>
        </p:nvSpPr>
        <p:spPr>
          <a:xfrm rot="21193810">
            <a:off x="145165" y="3823064"/>
            <a:ext cx="6753163" cy="2431435"/>
          </a:xfrm>
          <a:prstGeom prst="rect">
            <a:avLst/>
          </a:prstGeom>
          <a:ln w="57150">
            <a:solidFill>
              <a:srgbClr val="FF0000"/>
            </a:solidFill>
          </a:ln>
        </p:spPr>
        <p:txBody>
          <a:bodyPr wrap="square">
            <a:spAutoFit/>
          </a:bodyPr>
          <a:lstStyle/>
          <a:p>
            <a:pPr algn="ctr"/>
            <a:r>
              <a:rPr lang="fr-FR" sz="2800" dirty="0" smtClean="0">
                <a:solidFill>
                  <a:srgbClr val="FF0000"/>
                </a:solidFill>
              </a:rPr>
              <a:t>Mais depuis quelques années,</a:t>
            </a:r>
          </a:p>
          <a:p>
            <a:pPr algn="ctr"/>
            <a:r>
              <a:rPr lang="fr-FR" sz="2800" dirty="0" smtClean="0">
                <a:solidFill>
                  <a:srgbClr val="FF0000"/>
                </a:solidFill>
              </a:rPr>
              <a:t> une petite révolution est en marche dans le stockage de données informatique :</a:t>
            </a:r>
          </a:p>
          <a:p>
            <a:pPr algn="ctr"/>
            <a:endParaRPr lang="fr-FR" sz="2800" dirty="0" smtClean="0">
              <a:solidFill>
                <a:srgbClr val="FF0000"/>
              </a:solidFill>
            </a:endParaRPr>
          </a:p>
          <a:p>
            <a:pPr algn="ctr"/>
            <a:r>
              <a:rPr lang="fr-FR" sz="4000" dirty="0" smtClean="0">
                <a:solidFill>
                  <a:srgbClr val="00FF00"/>
                </a:solidFill>
              </a:rPr>
              <a:t>Les disques SSD</a:t>
            </a:r>
            <a:endParaRPr lang="fr-FR" sz="2800" dirty="0">
              <a:solidFill>
                <a:srgbClr val="00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980728"/>
            <a:ext cx="8352928" cy="5544616"/>
          </a:xfrm>
        </p:spPr>
        <p:txBody>
          <a:bodyPr>
            <a:noAutofit/>
          </a:bodyPr>
          <a:lstStyle/>
          <a:p>
            <a:pPr>
              <a:buNone/>
            </a:pPr>
            <a:r>
              <a:rPr lang="fr-FR" sz="1800" b="1" dirty="0" smtClean="0">
                <a:solidFill>
                  <a:srgbClr val="FFC000"/>
                </a:solidFill>
              </a:rPr>
              <a:t>Avantages : </a:t>
            </a:r>
          </a:p>
          <a:p>
            <a:pPr lvl="1"/>
            <a:r>
              <a:rPr lang="fr-FR" sz="1800" b="1" dirty="0" smtClean="0">
                <a:solidFill>
                  <a:srgbClr val="00FF00"/>
                </a:solidFill>
              </a:rPr>
              <a:t>Rapide</a:t>
            </a:r>
            <a:r>
              <a:rPr lang="fr-FR" sz="1800" dirty="0" smtClean="0"/>
              <a:t> (temps d'accès &lt; 1ms contre 12ms disque classique), Windows </a:t>
            </a:r>
            <a:r>
              <a:rPr lang="fr-FR" sz="1800" dirty="0" smtClean="0">
                <a:solidFill>
                  <a:srgbClr val="00FF00"/>
                </a:solidFill>
              </a:rPr>
              <a:t>démarre environ 2 fois plus </a:t>
            </a:r>
            <a:r>
              <a:rPr lang="fr-FR" sz="1800" dirty="0" smtClean="0"/>
              <a:t>vite sur un disque SSD</a:t>
            </a:r>
          </a:p>
          <a:p>
            <a:pPr lvl="1"/>
            <a:r>
              <a:rPr lang="fr-FR" sz="1800" dirty="0" smtClean="0">
                <a:solidFill>
                  <a:srgbClr val="00FF00"/>
                </a:solidFill>
              </a:rPr>
              <a:t>Faible consommation </a:t>
            </a:r>
            <a:r>
              <a:rPr lang="fr-FR" sz="1800" dirty="0" smtClean="0"/>
              <a:t>d</a:t>
            </a:r>
            <a:r>
              <a:rPr lang="fr-FR" sz="1800" b="1" dirty="0" smtClean="0"/>
              <a:t>'énergie</a:t>
            </a:r>
            <a:r>
              <a:rPr lang="fr-FR" sz="1800" dirty="0" smtClean="0"/>
              <a:t>, </a:t>
            </a:r>
          </a:p>
          <a:p>
            <a:pPr lvl="1"/>
            <a:r>
              <a:rPr lang="fr-FR" sz="1800" dirty="0" smtClean="0"/>
              <a:t>Totalement </a:t>
            </a:r>
            <a:r>
              <a:rPr lang="fr-FR" sz="1800" b="1" dirty="0" smtClean="0">
                <a:solidFill>
                  <a:srgbClr val="00FF00"/>
                </a:solidFill>
              </a:rPr>
              <a:t>silencieux</a:t>
            </a:r>
            <a:r>
              <a:rPr lang="fr-FR" sz="1800" dirty="0" smtClean="0">
                <a:solidFill>
                  <a:srgbClr val="00FF00"/>
                </a:solidFill>
              </a:rPr>
              <a:t> </a:t>
            </a:r>
          </a:p>
          <a:p>
            <a:pPr lvl="1"/>
            <a:r>
              <a:rPr lang="fr-FR" sz="1800" dirty="0" smtClean="0"/>
              <a:t>Plus </a:t>
            </a:r>
            <a:r>
              <a:rPr lang="fr-FR" sz="1800" b="1" dirty="0" smtClean="0">
                <a:solidFill>
                  <a:srgbClr val="00FF00"/>
                </a:solidFill>
              </a:rPr>
              <a:t>fiable</a:t>
            </a:r>
            <a:r>
              <a:rPr lang="fr-FR" sz="1800" dirty="0" smtClean="0"/>
              <a:t>, car il n'a aucune partie mécanique </a:t>
            </a:r>
          </a:p>
          <a:p>
            <a:pPr lvl="1">
              <a:buNone/>
            </a:pPr>
            <a:r>
              <a:rPr lang="fr-FR" sz="1800" dirty="0" smtClean="0"/>
              <a:t>( l'électronique s'use beaucoup moins que la mécanique).</a:t>
            </a:r>
          </a:p>
          <a:p>
            <a:endParaRPr lang="fr-FR" sz="1800" dirty="0" smtClean="0"/>
          </a:p>
          <a:p>
            <a:r>
              <a:rPr lang="fr-FR" sz="1800" b="1" dirty="0" smtClean="0">
                <a:solidFill>
                  <a:srgbClr val="FFC000"/>
                </a:solidFill>
              </a:rPr>
              <a:t>Inconvénients (liés à la nature de toutes les mémoires flashes)</a:t>
            </a:r>
          </a:p>
          <a:p>
            <a:pPr lvl="1"/>
            <a:r>
              <a:rPr lang="fr-FR" sz="1800" dirty="0" smtClean="0">
                <a:solidFill>
                  <a:srgbClr val="00FF00"/>
                </a:solidFill>
              </a:rPr>
              <a:t>Coût</a:t>
            </a:r>
            <a:r>
              <a:rPr lang="fr-FR" sz="1800" dirty="0" smtClean="0"/>
              <a:t>  </a:t>
            </a:r>
            <a:r>
              <a:rPr lang="fr-FR" sz="1800" dirty="0" smtClean="0">
                <a:solidFill>
                  <a:srgbClr val="00FF00"/>
                </a:solidFill>
              </a:rPr>
              <a:t>élevé: </a:t>
            </a:r>
            <a:r>
              <a:rPr lang="fr-FR" sz="1800" dirty="0" smtClean="0"/>
              <a:t> </a:t>
            </a:r>
            <a:r>
              <a:rPr lang="fr-FR" sz="1800" b="1" dirty="0" smtClean="0"/>
              <a:t>10 fois plus cher</a:t>
            </a:r>
            <a:r>
              <a:rPr lang="fr-FR" sz="1800" dirty="0" smtClean="0"/>
              <a:t> qu'un disque dur mécanique.</a:t>
            </a:r>
          </a:p>
          <a:p>
            <a:pPr lvl="1"/>
            <a:r>
              <a:rPr lang="fr-FR" sz="1800" dirty="0" smtClean="0"/>
              <a:t>Cellules de mémoire flash  limitées en vie  </a:t>
            </a:r>
            <a:r>
              <a:rPr lang="fr-FR" sz="1800" dirty="0" smtClean="0">
                <a:sym typeface="Wingdings" pitchFamily="2" charset="2"/>
              </a:rPr>
              <a:t> nombre écriture /lecture</a:t>
            </a:r>
          </a:p>
          <a:p>
            <a:pPr lvl="1">
              <a:buNone/>
            </a:pPr>
            <a:r>
              <a:rPr lang="fr-FR" sz="1800" dirty="0" smtClean="0"/>
              <a:t> plusieurs types de cellules :</a:t>
            </a:r>
          </a:p>
          <a:p>
            <a:pPr lvl="2"/>
            <a:r>
              <a:rPr lang="fr-FR" sz="1600" dirty="0" smtClean="0"/>
              <a:t>SLC : 100000 cycles lecture/écriture</a:t>
            </a:r>
          </a:p>
          <a:p>
            <a:pPr lvl="2"/>
            <a:r>
              <a:rPr lang="fr-FR" sz="1600" dirty="0" smtClean="0"/>
              <a:t>MLC : 10000 cycles.</a:t>
            </a:r>
          </a:p>
          <a:p>
            <a:pPr lvl="1"/>
            <a:r>
              <a:rPr lang="fr-FR" sz="1800" dirty="0" smtClean="0"/>
              <a:t> Les cellules ne retiennent pas les données indéfiniment, elles ont tendance à s'effacer d'elle mêmes au bout d'une dizaine d'années.</a:t>
            </a:r>
            <a:endParaRPr lang="fr-FR" sz="1800" dirty="0"/>
          </a:p>
        </p:txBody>
      </p:sp>
      <p:sp>
        <p:nvSpPr>
          <p:cNvPr id="3" name="Titre 2"/>
          <p:cNvSpPr>
            <a:spLocks noGrp="1"/>
          </p:cNvSpPr>
          <p:nvPr>
            <p:ph type="title"/>
          </p:nvPr>
        </p:nvSpPr>
        <p:spPr>
          <a:xfrm>
            <a:off x="0" y="0"/>
            <a:ext cx="8676456" cy="914400"/>
          </a:xfrm>
        </p:spPr>
        <p:txBody>
          <a:bodyPr/>
          <a:lstStyle/>
          <a:p>
            <a:r>
              <a:rPr lang="fr-FR" sz="2800" dirty="0" smtClean="0"/>
              <a:t>SSD : enfin un remplaçant pour les disques mécaniques </a:t>
            </a:r>
            <a:r>
              <a:rPr lang="fr-FR" sz="2800" dirty="0" smtClean="0">
                <a:sym typeface="Wingdings" pitchFamily="2" charset="2"/>
              </a:rPr>
              <a:t> Mémoire flash</a:t>
            </a:r>
            <a:endParaRPr lang="fr-FR" sz="28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108</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8" end="8"/>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9" end="9"/>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10" end="1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11" end="1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12" end="1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13" end="13"/>
                                            </p:txEl>
                                          </p:spTgt>
                                        </p:tgtEl>
                                        <p:attrNameLst>
                                          <p:attrName>style.visibility</p:attrName>
                                        </p:attrNameLst>
                                      </p:cBhvr>
                                      <p:to>
                                        <p:strVal val="visible"/>
                                      </p:to>
                                    </p:set>
                                  </p:childTnLst>
                                </p:cTn>
                              </p:par>
                              <p:par>
                                <p:cTn id="19" presetID="10" presetClass="exit" presetSubtype="0" fill="hold" nodeType="withEffect">
                                  <p:stCondLst>
                                    <p:cond delay="0"/>
                                  </p:stCondLst>
                                  <p:childTnLst>
                                    <p:animEffect transition="out" filter="fade">
                                      <p:cBhvr>
                                        <p:cTn id="20" dur="500"/>
                                        <p:tgtEl>
                                          <p:spTgt spid="2">
                                            <p:txEl>
                                              <p:pRg st="0" end="0"/>
                                            </p:txEl>
                                          </p:spTgt>
                                        </p:tgtEl>
                                      </p:cBhvr>
                                    </p:animEffect>
                                    <p:set>
                                      <p:cBhvr>
                                        <p:cTn id="21" dur="1" fill="hold">
                                          <p:stCondLst>
                                            <p:cond delay="499"/>
                                          </p:stCondLst>
                                        </p:cTn>
                                        <p:tgtEl>
                                          <p:spTgt spid="2">
                                            <p:txEl>
                                              <p:pRg st="0" end="0"/>
                                            </p:txEl>
                                          </p:spTgt>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2">
                                            <p:txEl>
                                              <p:pRg st="1" end="1"/>
                                            </p:txEl>
                                          </p:spTgt>
                                        </p:tgtEl>
                                      </p:cBhvr>
                                    </p:animEffect>
                                    <p:set>
                                      <p:cBhvr>
                                        <p:cTn id="24" dur="1" fill="hold">
                                          <p:stCondLst>
                                            <p:cond delay="499"/>
                                          </p:stCondLst>
                                        </p:cTn>
                                        <p:tgtEl>
                                          <p:spTgt spid="2">
                                            <p:txEl>
                                              <p:pRg st="1" end="1"/>
                                            </p:txEl>
                                          </p:spTgt>
                                        </p:tgtEl>
                                        <p:attrNameLst>
                                          <p:attrName>style.visibility</p:attrName>
                                        </p:attrNameLst>
                                      </p:cBhvr>
                                      <p:to>
                                        <p:strVal val="hidden"/>
                                      </p:to>
                                    </p:set>
                                  </p:childTnLst>
                                </p:cTn>
                              </p:par>
                              <p:par>
                                <p:cTn id="25" presetID="10" presetClass="exit" presetSubtype="0" fill="hold" nodeType="withEffect">
                                  <p:stCondLst>
                                    <p:cond delay="0"/>
                                  </p:stCondLst>
                                  <p:childTnLst>
                                    <p:animEffect transition="out" filter="fade">
                                      <p:cBhvr>
                                        <p:cTn id="26" dur="500"/>
                                        <p:tgtEl>
                                          <p:spTgt spid="2">
                                            <p:txEl>
                                              <p:pRg st="2" end="2"/>
                                            </p:txEl>
                                          </p:spTgt>
                                        </p:tgtEl>
                                      </p:cBhvr>
                                    </p:animEffect>
                                    <p:set>
                                      <p:cBhvr>
                                        <p:cTn id="27" dur="1" fill="hold">
                                          <p:stCondLst>
                                            <p:cond delay="499"/>
                                          </p:stCondLst>
                                        </p:cTn>
                                        <p:tgtEl>
                                          <p:spTgt spid="2">
                                            <p:txEl>
                                              <p:pRg st="2" end="2"/>
                                            </p:txEl>
                                          </p:spTgt>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2">
                                            <p:txEl>
                                              <p:pRg st="3" end="3"/>
                                            </p:txEl>
                                          </p:spTgt>
                                        </p:tgtEl>
                                      </p:cBhvr>
                                    </p:animEffect>
                                    <p:set>
                                      <p:cBhvr>
                                        <p:cTn id="30" dur="1" fill="hold">
                                          <p:stCondLst>
                                            <p:cond delay="499"/>
                                          </p:stCondLst>
                                        </p:cTn>
                                        <p:tgtEl>
                                          <p:spTgt spid="2">
                                            <p:txEl>
                                              <p:pRg st="3" end="3"/>
                                            </p:txEl>
                                          </p:spTgt>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2">
                                            <p:txEl>
                                              <p:pRg st="4" end="4"/>
                                            </p:txEl>
                                          </p:spTgt>
                                        </p:tgtEl>
                                      </p:cBhvr>
                                    </p:animEffect>
                                    <p:set>
                                      <p:cBhvr>
                                        <p:cTn id="33" dur="1" fill="hold">
                                          <p:stCondLst>
                                            <p:cond delay="499"/>
                                          </p:stCondLst>
                                        </p:cTn>
                                        <p:tgtEl>
                                          <p:spTgt spid="2">
                                            <p:txEl>
                                              <p:pRg st="4" end="4"/>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2">
                                            <p:txEl>
                                              <p:pRg st="5" end="5"/>
                                            </p:txEl>
                                          </p:spTgt>
                                        </p:tgtEl>
                                      </p:cBhvr>
                                    </p:animEffect>
                                    <p:set>
                                      <p:cBhvr>
                                        <p:cTn id="36" dur="1" fill="hold">
                                          <p:stCondLst>
                                            <p:cond delay="499"/>
                                          </p:stCondLst>
                                        </p:cTn>
                                        <p:tgtEl>
                                          <p:spTgt spid="2">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179512" y="3212976"/>
            <a:ext cx="8784976" cy="914400"/>
          </a:xfrm>
        </p:spPr>
        <p:txBody>
          <a:bodyPr/>
          <a:lstStyle/>
          <a:p>
            <a:pPr algn="ctr"/>
            <a:r>
              <a:rPr lang="fr-FR" sz="5400" dirty="0" smtClean="0">
                <a:effectLst/>
              </a:rPr>
              <a:t>Stockage amovible</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109</a:t>
            </a:fld>
            <a:endParaRPr lang="fr-BE" dirty="0"/>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064896" cy="5040560"/>
          </a:xfrm>
        </p:spPr>
        <p:txBody>
          <a:bodyPr/>
          <a:lstStyle/>
          <a:p>
            <a:pPr>
              <a:buNone/>
            </a:pPr>
            <a:r>
              <a:rPr lang="fr-FR" dirty="0" smtClean="0"/>
              <a:t>Voici un bref aperçu des problèmes qui pourraient affecter votre ordinateur :</a:t>
            </a:r>
          </a:p>
          <a:p>
            <a:r>
              <a:rPr lang="fr-FR" dirty="0" err="1" smtClean="0"/>
              <a:t>ﬂuctuations</a:t>
            </a:r>
            <a:r>
              <a:rPr lang="fr-FR" dirty="0" smtClean="0"/>
              <a:t> de la tension d'alimentation entraînant des pertes de données ;</a:t>
            </a:r>
          </a:p>
          <a:p>
            <a:r>
              <a:rPr lang="fr-FR" dirty="0" smtClean="0"/>
              <a:t>écrasement ou suppression d'un </a:t>
            </a:r>
            <a:r>
              <a:rPr lang="fr-FR" dirty="0" err="1" smtClean="0"/>
              <a:t>ﬁchier</a:t>
            </a:r>
            <a:r>
              <a:rPr lang="fr-FR" dirty="0" smtClean="0"/>
              <a:t> par erreur ;</a:t>
            </a:r>
          </a:p>
          <a:p>
            <a:r>
              <a:rPr lang="fr-FR" dirty="0" smtClean="0"/>
              <a:t>formatage accidentel d'un disque contenant des données ;</a:t>
            </a:r>
          </a:p>
          <a:p>
            <a:r>
              <a:rPr lang="fr-FR" dirty="0" smtClean="0"/>
              <a:t>dysfonctionnement du disque dur entraînant la perte de données ;</a:t>
            </a:r>
          </a:p>
          <a:p>
            <a:r>
              <a:rPr lang="fr-FR" dirty="0" smtClean="0"/>
              <a:t>problème environnemental (inondation, foudre, feu, vol, etc.)   programme malveillant ou vandalisme.</a:t>
            </a:r>
          </a:p>
          <a:p>
            <a:endParaRPr lang="fr-FR" dirty="0" smtClean="0"/>
          </a:p>
          <a:p>
            <a:pPr algn="ctr">
              <a:buNone/>
            </a:pPr>
            <a:r>
              <a:rPr lang="fr-FR" sz="2800" dirty="0" smtClean="0">
                <a:solidFill>
                  <a:srgbClr val="FF0000"/>
                </a:solidFill>
                <a:effectLst/>
              </a:rPr>
              <a:t>Une solution = support de stockage amovible</a:t>
            </a:r>
            <a:endParaRPr lang="fr-FR" sz="2800" dirty="0">
              <a:solidFill>
                <a:srgbClr val="FF0000"/>
              </a:solidFill>
              <a:effectLst/>
            </a:endParaRPr>
          </a:p>
        </p:txBody>
      </p:sp>
      <p:sp>
        <p:nvSpPr>
          <p:cNvPr id="3" name="Titre 2"/>
          <p:cNvSpPr>
            <a:spLocks noGrp="1"/>
          </p:cNvSpPr>
          <p:nvPr>
            <p:ph type="title"/>
          </p:nvPr>
        </p:nvSpPr>
        <p:spPr/>
        <p:txBody>
          <a:bodyPr/>
          <a:lstStyle/>
          <a:p>
            <a:r>
              <a:rPr lang="fr-FR" sz="3600" dirty="0" smtClean="0"/>
              <a:t>Sécurité = protection des données</a:t>
            </a:r>
            <a:endParaRPr lang="fr-FR" sz="36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110</a:t>
            </a:fld>
            <a:endParaRPr lang="fr-B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179512" y="1124744"/>
            <a:ext cx="8640960" cy="5112568"/>
          </a:xfrm>
        </p:spPr>
        <p:txBody>
          <a:bodyPr/>
          <a:lstStyle/>
          <a:p>
            <a:r>
              <a:rPr lang="fr-FR" dirty="0" smtClean="0">
                <a:effectLst/>
              </a:rPr>
              <a:t>Depuis le milieu des années 80, le stockage de masse s'effectue sur des disques durs. </a:t>
            </a:r>
          </a:p>
          <a:p>
            <a:r>
              <a:rPr lang="fr-FR" dirty="0" smtClean="0">
                <a:effectLst/>
              </a:rPr>
              <a:t>Par contre, la sauvegarde, le stockage temporaire et l'échange de données entre plusieurs ordinateurs utilisent plusieurs autres types de mémoires de masse :</a:t>
            </a:r>
          </a:p>
          <a:p>
            <a:pPr lvl="1"/>
            <a:r>
              <a:rPr lang="fr-FR" b="1" dirty="0" smtClean="0">
                <a:effectLst/>
              </a:rPr>
              <a:t>disques durs amovibles (externes)</a:t>
            </a:r>
            <a:r>
              <a:rPr lang="fr-FR" dirty="0" smtClean="0">
                <a:effectLst/>
              </a:rPr>
              <a:t>, </a:t>
            </a:r>
          </a:p>
          <a:p>
            <a:pPr lvl="1"/>
            <a:r>
              <a:rPr lang="fr-FR" dirty="0" smtClean="0">
                <a:effectLst/>
              </a:rPr>
              <a:t>CD/DVD </a:t>
            </a:r>
          </a:p>
          <a:p>
            <a:pPr lvl="1"/>
            <a:r>
              <a:rPr lang="fr-FR" dirty="0" smtClean="0">
                <a:effectLst/>
              </a:rPr>
              <a:t>mémoires </a:t>
            </a:r>
            <a:r>
              <a:rPr lang="fr-FR" dirty="0" err="1" smtClean="0">
                <a:effectLst/>
              </a:rPr>
              <a:t>ﬂash</a:t>
            </a:r>
            <a:r>
              <a:rPr lang="fr-FR" dirty="0" smtClean="0">
                <a:effectLst/>
              </a:rPr>
              <a:t> (très utilisées). </a:t>
            </a:r>
          </a:p>
          <a:p>
            <a:endParaRPr lang="fr-FR" dirty="0" smtClean="0">
              <a:effectLst/>
            </a:endParaRPr>
          </a:p>
          <a:p>
            <a:r>
              <a:rPr lang="fr-FR" dirty="0" smtClean="0">
                <a:effectLst/>
              </a:rPr>
              <a:t>Ces périphériques offrent un </a:t>
            </a:r>
            <a:r>
              <a:rPr lang="fr-FR" dirty="0" smtClean="0">
                <a:solidFill>
                  <a:srgbClr val="00FF00"/>
                </a:solidFill>
                <a:effectLst/>
              </a:rPr>
              <a:t>espace de stockage supplémentaire </a:t>
            </a:r>
            <a:endParaRPr lang="fr-FR" dirty="0">
              <a:solidFill>
                <a:srgbClr val="00FF00"/>
              </a:solidFill>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111</a:t>
            </a:fld>
            <a:endParaRPr lang="fr-BE" dirty="0"/>
          </a:p>
        </p:txBody>
      </p:sp>
      <p:sp>
        <p:nvSpPr>
          <p:cNvPr id="5" name="Titre 4"/>
          <p:cNvSpPr>
            <a:spLocks noGrp="1"/>
          </p:cNvSpPr>
          <p:nvPr>
            <p:ph type="title"/>
          </p:nvPr>
        </p:nvSpPr>
        <p:spPr/>
        <p:txBody>
          <a:bodyPr/>
          <a:lstStyle/>
          <a:p>
            <a:r>
              <a:rPr lang="fr-FR" sz="2800" dirty="0" smtClean="0">
                <a:effectLst/>
              </a:rPr>
              <a:t> Périphériques de stockage amovibles</a:t>
            </a:r>
            <a:endParaRPr lang="fr-FR" sz="2800" dirty="0"/>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0" y="107576"/>
            <a:ext cx="8892480" cy="914400"/>
          </a:xfrm>
        </p:spPr>
        <p:txBody>
          <a:bodyPr/>
          <a:lstStyle/>
          <a:p>
            <a:r>
              <a:rPr lang="fr-FR" sz="3200" dirty="0" smtClean="0">
                <a:effectLst/>
              </a:rPr>
              <a:t> Interfaces des périphériques de supports amovibles</a:t>
            </a:r>
            <a:endParaRPr lang="fr-FR" sz="3200"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112</a:t>
            </a:fld>
            <a:endParaRPr lang="fr-BE" dirty="0"/>
          </a:p>
        </p:txBody>
      </p:sp>
      <p:pic>
        <p:nvPicPr>
          <p:cNvPr id="121860" name="Picture 4"/>
          <p:cNvPicPr>
            <a:picLocks noChangeAspect="1" noChangeArrowheads="1"/>
          </p:cNvPicPr>
          <p:nvPr/>
        </p:nvPicPr>
        <p:blipFill>
          <a:blip r:embed="rId2" cstate="print"/>
          <a:srcRect/>
          <a:stretch>
            <a:fillRect/>
          </a:stretch>
        </p:blipFill>
        <p:spPr bwMode="auto">
          <a:xfrm>
            <a:off x="382874" y="1484784"/>
            <a:ext cx="8536890" cy="44644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pPr>
              <a:buNone/>
            </a:pPr>
            <a:r>
              <a:rPr lang="fr-FR" dirty="0" smtClean="0"/>
              <a:t>Les standards technologiques optiques sont classés en trois catégories :</a:t>
            </a:r>
          </a:p>
          <a:p>
            <a:pPr>
              <a:buNone/>
            </a:pPr>
            <a:r>
              <a:rPr lang="fr-FR" dirty="0" smtClean="0"/>
              <a:t>•  CD (CD-ROM, CD-R, CD-RW) </a:t>
            </a:r>
            <a:r>
              <a:rPr lang="fr-FR" dirty="0" smtClean="0">
                <a:sym typeface="Wingdings" pitchFamily="2" charset="2"/>
              </a:rPr>
              <a:t> 700 Mo-80 min</a:t>
            </a:r>
            <a:endParaRPr lang="fr-FR" dirty="0" smtClean="0"/>
          </a:p>
          <a:p>
            <a:pPr>
              <a:buNone/>
            </a:pPr>
            <a:r>
              <a:rPr lang="fr-FR" dirty="0" smtClean="0"/>
              <a:t>•  DVD  (DVD-ROM,  DVD-RAM,  </a:t>
            </a:r>
            <a:r>
              <a:rPr lang="fr-FR" dirty="0" smtClean="0">
                <a:effectLst/>
              </a:rPr>
              <a:t>DVD-RW</a:t>
            </a:r>
            <a:r>
              <a:rPr lang="fr-FR" dirty="0" smtClean="0"/>
              <a:t>,  DVD-R,  DVD-R  DL,  DVD+RW,  DVD+RVD+RDL); </a:t>
            </a:r>
            <a:r>
              <a:rPr lang="fr-FR" dirty="0" smtClean="0">
                <a:sym typeface="Wingdings" pitchFamily="2" charset="2"/>
              </a:rPr>
              <a:t> 4.7 Go</a:t>
            </a:r>
            <a:endParaRPr lang="fr-FR" dirty="0" smtClean="0"/>
          </a:p>
          <a:p>
            <a:pPr>
              <a:buNone/>
            </a:pPr>
            <a:r>
              <a:rPr lang="fr-FR" dirty="0" smtClean="0"/>
              <a:t>•  des formats DVD haute capacité, dont </a:t>
            </a:r>
            <a:r>
              <a:rPr lang="fr-FR" smtClean="0"/>
              <a:t>HD-DVD (15--32 </a:t>
            </a:r>
            <a:r>
              <a:rPr lang="fr-FR" dirty="0" smtClean="0"/>
              <a:t>Go)  et </a:t>
            </a:r>
            <a:r>
              <a:rPr lang="fr-FR" dirty="0" err="1" smtClean="0"/>
              <a:t>Blu</a:t>
            </a:r>
            <a:r>
              <a:rPr lang="fr-FR" dirty="0" smtClean="0"/>
              <a:t>-ray Disc (BD </a:t>
            </a:r>
            <a:r>
              <a:rPr lang="fr-FR" dirty="0" smtClean="0">
                <a:sym typeface="Wingdings" pitchFamily="2" charset="2"/>
              </a:rPr>
              <a:t></a:t>
            </a:r>
            <a:r>
              <a:rPr lang="fr-FR" dirty="0" smtClean="0"/>
              <a:t>25-50 Go).</a:t>
            </a:r>
            <a:endParaRPr lang="fr-FR" dirty="0"/>
          </a:p>
        </p:txBody>
      </p:sp>
      <p:sp>
        <p:nvSpPr>
          <p:cNvPr id="3" name="Titre 2"/>
          <p:cNvSpPr>
            <a:spLocks noGrp="1"/>
          </p:cNvSpPr>
          <p:nvPr>
            <p:ph type="title"/>
          </p:nvPr>
        </p:nvSpPr>
        <p:spPr/>
        <p:txBody>
          <a:bodyPr/>
          <a:lstStyle/>
          <a:p>
            <a:r>
              <a:rPr lang="fr-FR" sz="4000" dirty="0" smtClean="0">
                <a:effectLst/>
              </a:rPr>
              <a:t>Le stockage optique (CD/DVD)</a:t>
            </a:r>
            <a:endParaRPr lang="fr-FR" sz="4000"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113</a:t>
            </a:fld>
            <a:endParaRPr lang="fr-BE" dirty="0"/>
          </a:p>
        </p:txBody>
      </p:sp>
      <p:pic>
        <p:nvPicPr>
          <p:cNvPr id="162817" name="Picture 1"/>
          <p:cNvPicPr>
            <a:picLocks noChangeAspect="1" noChangeArrowheads="1"/>
          </p:cNvPicPr>
          <p:nvPr/>
        </p:nvPicPr>
        <p:blipFill>
          <a:blip r:embed="rId2" cstate="print"/>
          <a:srcRect/>
          <a:stretch>
            <a:fillRect/>
          </a:stretch>
        </p:blipFill>
        <p:spPr bwMode="auto">
          <a:xfrm>
            <a:off x="2123728" y="4725144"/>
            <a:ext cx="4441823" cy="171836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p:cNvSpPr>
            <a:spLocks noChangeArrowheads="1"/>
          </p:cNvSpPr>
          <p:nvPr/>
        </p:nvSpPr>
        <p:spPr bwMode="auto">
          <a:xfrm>
            <a:off x="4343400" y="1676400"/>
            <a:ext cx="4418013" cy="1447800"/>
          </a:xfrm>
          <a:prstGeom prst="rect">
            <a:avLst/>
          </a:prstGeom>
          <a:solidFill>
            <a:srgbClr val="E5FFFF"/>
          </a:solidFill>
          <a:ln w="9525">
            <a:noFill/>
            <a:round/>
            <a:headEnd/>
            <a:tailEnd/>
          </a:ln>
          <a:effectLst/>
        </p:spPr>
        <p:txBody>
          <a:bodyPr wrap="none" anchor="ctr"/>
          <a:lstStyle/>
          <a:p>
            <a:endParaRPr lang="fr-FR"/>
          </a:p>
        </p:txBody>
      </p:sp>
      <p:sp>
        <p:nvSpPr>
          <p:cNvPr id="6146" name="Rectangle 2"/>
          <p:cNvSpPr>
            <a:spLocks noChangeArrowheads="1"/>
          </p:cNvSpPr>
          <p:nvPr/>
        </p:nvSpPr>
        <p:spPr bwMode="auto">
          <a:xfrm>
            <a:off x="5105400" y="2057400"/>
            <a:ext cx="431800" cy="279400"/>
          </a:xfrm>
          <a:prstGeom prst="rect">
            <a:avLst/>
          </a:prstGeom>
          <a:solidFill>
            <a:srgbClr val="99CCFF"/>
          </a:solidFill>
          <a:ln w="9525">
            <a:noFill/>
            <a:round/>
            <a:headEnd/>
            <a:tailEnd/>
          </a:ln>
          <a:effectLst/>
        </p:spPr>
        <p:txBody>
          <a:bodyPr wrap="none" anchor="ctr"/>
          <a:lstStyle/>
          <a:p>
            <a:endParaRPr lang="fr-FR"/>
          </a:p>
        </p:txBody>
      </p:sp>
      <p:sp>
        <p:nvSpPr>
          <p:cNvPr id="6147" name="Rectangle 3"/>
          <p:cNvSpPr>
            <a:spLocks noChangeArrowheads="1"/>
          </p:cNvSpPr>
          <p:nvPr/>
        </p:nvSpPr>
        <p:spPr bwMode="auto">
          <a:xfrm>
            <a:off x="4921250" y="0"/>
            <a:ext cx="4222750" cy="3270250"/>
          </a:xfrm>
          <a:prstGeom prst="rect">
            <a:avLst/>
          </a:prstGeom>
          <a:noFill/>
          <a:ln w="9525">
            <a:noFill/>
            <a:round/>
            <a:headEnd/>
            <a:tailEnd/>
          </a:ln>
          <a:effectLst/>
        </p:spPr>
        <p:txBody>
          <a:bodyPr wrap="none" anchor="ctr"/>
          <a:lstStyle/>
          <a:p>
            <a:endParaRPr lang="fr-FR"/>
          </a:p>
        </p:txBody>
      </p:sp>
      <p:sp>
        <p:nvSpPr>
          <p:cNvPr id="6148" name="Rectangle 4"/>
          <p:cNvSpPr>
            <a:spLocks noChangeArrowheads="1"/>
          </p:cNvSpPr>
          <p:nvPr/>
        </p:nvSpPr>
        <p:spPr bwMode="auto">
          <a:xfrm>
            <a:off x="0" y="2433638"/>
            <a:ext cx="4906963" cy="4430712"/>
          </a:xfrm>
          <a:prstGeom prst="rect">
            <a:avLst/>
          </a:prstGeom>
          <a:noFill/>
          <a:ln w="9525">
            <a:noFill/>
            <a:round/>
            <a:headEnd/>
            <a:tailEnd/>
          </a:ln>
          <a:effectLst/>
        </p:spPr>
        <p:txBody>
          <a:bodyPr wrap="none" anchor="ctr"/>
          <a:lstStyle/>
          <a:p>
            <a:endParaRPr lang="fr-FR"/>
          </a:p>
        </p:txBody>
      </p:sp>
      <p:sp>
        <p:nvSpPr>
          <p:cNvPr id="6149" name="Rectangle 5"/>
          <p:cNvSpPr>
            <a:spLocks noChangeArrowheads="1"/>
          </p:cNvSpPr>
          <p:nvPr/>
        </p:nvSpPr>
        <p:spPr bwMode="auto">
          <a:xfrm>
            <a:off x="1325563" y="407988"/>
            <a:ext cx="65087" cy="304800"/>
          </a:xfrm>
          <a:prstGeom prst="rect">
            <a:avLst/>
          </a:prstGeom>
          <a:noFill/>
          <a:ln w="9525">
            <a:noFill/>
            <a:round/>
            <a:headEnd/>
            <a:tailEnd/>
          </a:ln>
          <a:effectLst/>
        </p:spPr>
        <p:txBody>
          <a:bodyPr wrap="none" lIns="0" tIns="0" rIns="0" bIns="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b="1" i="1">
                <a:solidFill>
                  <a:srgbClr val="FFFF99"/>
                </a:solidFill>
                <a:latin typeface="Palatino Linotype" pitchFamily="16" charset="0"/>
              </a:rPr>
              <a:t> </a:t>
            </a:r>
          </a:p>
        </p:txBody>
      </p:sp>
      <p:sp>
        <p:nvSpPr>
          <p:cNvPr id="6154" name="Rectangle 10"/>
          <p:cNvSpPr>
            <a:spLocks noChangeArrowheads="1"/>
          </p:cNvSpPr>
          <p:nvPr/>
        </p:nvSpPr>
        <p:spPr bwMode="auto">
          <a:xfrm>
            <a:off x="158750" y="1300163"/>
            <a:ext cx="8826500" cy="5232400"/>
          </a:xfrm>
          <a:prstGeom prst="rect">
            <a:avLst/>
          </a:prstGeom>
          <a:noFill/>
          <a:ln w="9525">
            <a:noFill/>
            <a:round/>
            <a:headEnd/>
            <a:tailEnd/>
          </a:ln>
          <a:effectLst/>
        </p:spPr>
        <p:txBody>
          <a:bodyPr wrap="none" anchor="ctr"/>
          <a:lstStyle/>
          <a:p>
            <a:endParaRPr lang="fr-FR"/>
          </a:p>
        </p:txBody>
      </p:sp>
      <p:sp>
        <p:nvSpPr>
          <p:cNvPr id="6155" name="Rectangle 11"/>
          <p:cNvSpPr>
            <a:spLocks noChangeArrowheads="1"/>
          </p:cNvSpPr>
          <p:nvPr/>
        </p:nvSpPr>
        <p:spPr bwMode="auto">
          <a:xfrm>
            <a:off x="158750" y="4611688"/>
            <a:ext cx="8612188" cy="2128837"/>
          </a:xfrm>
          <a:prstGeom prst="rect">
            <a:avLst/>
          </a:prstGeom>
          <a:noFill/>
          <a:ln w="9525">
            <a:noFill/>
            <a:round/>
            <a:headEnd/>
            <a:tailEnd/>
          </a:ln>
          <a:effectLst/>
        </p:spPr>
        <p:txBody>
          <a:bodyPr wrap="none" anchor="ctr"/>
          <a:lstStyle/>
          <a:p>
            <a:endParaRPr lang="fr-FR"/>
          </a:p>
        </p:txBody>
      </p:sp>
      <p:grpSp>
        <p:nvGrpSpPr>
          <p:cNvPr id="2" name="Group 12"/>
          <p:cNvGrpSpPr>
            <a:grpSpLocks/>
          </p:cNvGrpSpPr>
          <p:nvPr/>
        </p:nvGrpSpPr>
        <p:grpSpPr bwMode="auto">
          <a:xfrm>
            <a:off x="323849" y="333375"/>
            <a:ext cx="7002469" cy="984252"/>
            <a:chOff x="204" y="210"/>
            <a:chExt cx="4411" cy="620"/>
          </a:xfrm>
        </p:grpSpPr>
        <p:sp>
          <p:nvSpPr>
            <p:cNvPr id="6160" name="Rectangle 16"/>
            <p:cNvSpPr>
              <a:spLocks noChangeArrowheads="1"/>
            </p:cNvSpPr>
            <p:nvPr/>
          </p:nvSpPr>
          <p:spPr bwMode="auto">
            <a:xfrm>
              <a:off x="808" y="256"/>
              <a:ext cx="40" cy="194"/>
            </a:xfrm>
            <a:prstGeom prst="rect">
              <a:avLst/>
            </a:prstGeom>
            <a:noFill/>
            <a:ln w="9525">
              <a:noFill/>
              <a:round/>
              <a:headEnd/>
              <a:tailEnd/>
            </a:ln>
            <a:effectLst/>
          </p:spPr>
          <p:txBody>
            <a:bodyPr wrap="none" lIns="0" tIns="0" rIns="0" bIns="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b="1" i="1">
                  <a:solidFill>
                    <a:srgbClr val="FFFF99"/>
                  </a:solidFill>
                  <a:latin typeface="Palatino Linotype" pitchFamily="16" charset="0"/>
                </a:rPr>
                <a:t> </a:t>
              </a:r>
            </a:p>
          </p:txBody>
        </p:sp>
        <p:sp>
          <p:nvSpPr>
            <p:cNvPr id="6161" name="Rectangle 17"/>
            <p:cNvSpPr>
              <a:spLocks noChangeArrowheads="1"/>
            </p:cNvSpPr>
            <p:nvPr/>
          </p:nvSpPr>
          <p:spPr bwMode="auto">
            <a:xfrm>
              <a:off x="204" y="210"/>
              <a:ext cx="4411" cy="620"/>
            </a:xfrm>
            <a:prstGeom prst="rect">
              <a:avLst/>
            </a:prstGeom>
            <a:noFill/>
            <a:ln w="9525">
              <a:noFill/>
              <a:round/>
              <a:headEnd/>
              <a:tailEnd/>
            </a:ln>
            <a:effectLst/>
          </p:spPr>
          <p:txBody>
            <a:bodyPr wrap="none" lIns="0" tIns="0" rIns="0" bIns="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3200" b="1" dirty="0">
                  <a:solidFill>
                    <a:srgbClr val="FFC000"/>
                  </a:solidFill>
                  <a:latin typeface="Palatino Linotype" pitchFamily="16" charset="0"/>
                </a:rPr>
                <a:t>Stockage des </a:t>
              </a:r>
              <a:r>
                <a:rPr lang="fr-FR" sz="3200" b="1" dirty="0" smtClean="0">
                  <a:solidFill>
                    <a:srgbClr val="FFC000"/>
                  </a:solidFill>
                  <a:latin typeface="Palatino Linotype" pitchFamily="16" charset="0"/>
                </a:rPr>
                <a:t>données sur CD-ROM :</a:t>
              </a:r>
            </a:p>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3200" b="1" dirty="0" smtClean="0">
                  <a:solidFill>
                    <a:srgbClr val="FFC000"/>
                  </a:solidFill>
                  <a:latin typeface="Palatino Linotype" pitchFamily="16" charset="0"/>
                </a:rPr>
                <a:t> (Compact </a:t>
              </a:r>
              <a:r>
                <a:rPr lang="fr-FR" sz="3200" b="1" dirty="0" err="1" smtClean="0">
                  <a:solidFill>
                    <a:srgbClr val="FFC000"/>
                  </a:solidFill>
                  <a:latin typeface="Palatino Linotype" pitchFamily="16" charset="0"/>
                </a:rPr>
                <a:t>Disk</a:t>
              </a:r>
              <a:r>
                <a:rPr lang="fr-FR" sz="3200" b="1" dirty="0" smtClean="0">
                  <a:solidFill>
                    <a:srgbClr val="FFC000"/>
                  </a:solidFill>
                  <a:latin typeface="Palatino Linotype" pitchFamily="16" charset="0"/>
                </a:rPr>
                <a:t> Read-</a:t>
              </a:r>
              <a:r>
                <a:rPr lang="fr-FR" sz="3200" b="1" dirty="0" err="1" smtClean="0">
                  <a:solidFill>
                    <a:srgbClr val="FFC000"/>
                  </a:solidFill>
                  <a:latin typeface="Palatino Linotype" pitchFamily="16" charset="0"/>
                </a:rPr>
                <a:t>Only</a:t>
              </a:r>
              <a:r>
                <a:rPr lang="fr-FR" sz="3200" b="1" dirty="0" smtClean="0">
                  <a:solidFill>
                    <a:srgbClr val="FFC000"/>
                  </a:solidFill>
                  <a:latin typeface="Palatino Linotype" pitchFamily="16" charset="0"/>
                </a:rPr>
                <a:t> Memory) </a:t>
              </a:r>
              <a:endParaRPr lang="fr-FR" sz="3200" b="1" dirty="0">
                <a:solidFill>
                  <a:srgbClr val="FFC000"/>
                </a:solidFill>
                <a:latin typeface="Palatino Linotype" pitchFamily="16" charset="0"/>
              </a:endParaRPr>
            </a:p>
          </p:txBody>
        </p:sp>
      </p:grpSp>
      <p:pic>
        <p:nvPicPr>
          <p:cNvPr id="6163" name="Picture 19"/>
          <p:cNvPicPr>
            <a:picLocks noChangeAspect="1" noChangeArrowheads="1"/>
          </p:cNvPicPr>
          <p:nvPr/>
        </p:nvPicPr>
        <p:blipFill>
          <a:blip r:embed="rId3" cstate="print"/>
          <a:srcRect l="1567" t="1595" r="1567" b="9940"/>
          <a:stretch>
            <a:fillRect/>
          </a:stretch>
        </p:blipFill>
        <p:spPr bwMode="auto">
          <a:xfrm>
            <a:off x="428625" y="1684338"/>
            <a:ext cx="3614738" cy="2581275"/>
          </a:xfrm>
          <a:prstGeom prst="rect">
            <a:avLst/>
          </a:prstGeom>
          <a:noFill/>
          <a:ln w="9525">
            <a:noFill/>
            <a:round/>
            <a:headEnd/>
            <a:tailEnd/>
          </a:ln>
          <a:effectLst/>
        </p:spPr>
      </p:pic>
      <p:sp>
        <p:nvSpPr>
          <p:cNvPr id="6164" name="Rectangle 20"/>
          <p:cNvSpPr>
            <a:spLocks noChangeArrowheads="1"/>
          </p:cNvSpPr>
          <p:nvPr/>
        </p:nvSpPr>
        <p:spPr bwMode="auto">
          <a:xfrm>
            <a:off x="4343400" y="1676400"/>
            <a:ext cx="4418013" cy="434975"/>
          </a:xfrm>
          <a:prstGeom prst="rect">
            <a:avLst/>
          </a:prstGeom>
          <a:solidFill>
            <a:srgbClr val="99CCFF"/>
          </a:solidFill>
          <a:ln w="9525">
            <a:noFill/>
            <a:round/>
            <a:headEnd/>
            <a:tailEnd/>
          </a:ln>
          <a:effectLst/>
        </p:spPr>
        <p:txBody>
          <a:bodyPr wrap="none" anchor="ctr"/>
          <a:lstStyle/>
          <a:p>
            <a:endParaRPr lang="fr-FR"/>
          </a:p>
        </p:txBody>
      </p:sp>
      <p:sp>
        <p:nvSpPr>
          <p:cNvPr id="6165" name="Rectangle 21"/>
          <p:cNvSpPr>
            <a:spLocks noChangeArrowheads="1"/>
          </p:cNvSpPr>
          <p:nvPr/>
        </p:nvSpPr>
        <p:spPr bwMode="auto">
          <a:xfrm>
            <a:off x="5105400" y="2114550"/>
            <a:ext cx="431800" cy="279400"/>
          </a:xfrm>
          <a:prstGeom prst="rect">
            <a:avLst/>
          </a:prstGeom>
          <a:solidFill>
            <a:srgbClr val="99CCFF"/>
          </a:solidFill>
          <a:ln w="9525">
            <a:noFill/>
            <a:round/>
            <a:headEnd/>
            <a:tailEnd/>
          </a:ln>
          <a:effectLst/>
        </p:spPr>
        <p:txBody>
          <a:bodyPr wrap="none" anchor="ctr"/>
          <a:lstStyle/>
          <a:p>
            <a:endParaRPr lang="fr-FR"/>
          </a:p>
        </p:txBody>
      </p:sp>
      <p:sp>
        <p:nvSpPr>
          <p:cNvPr id="6166" name="Rectangle 22"/>
          <p:cNvSpPr>
            <a:spLocks noChangeArrowheads="1"/>
          </p:cNvSpPr>
          <p:nvPr/>
        </p:nvSpPr>
        <p:spPr bwMode="auto">
          <a:xfrm>
            <a:off x="6167438" y="2111375"/>
            <a:ext cx="835025" cy="279400"/>
          </a:xfrm>
          <a:prstGeom prst="rect">
            <a:avLst/>
          </a:prstGeom>
          <a:solidFill>
            <a:srgbClr val="99CCFF"/>
          </a:solidFill>
          <a:ln w="9525">
            <a:noFill/>
            <a:round/>
            <a:headEnd/>
            <a:tailEnd/>
          </a:ln>
          <a:effectLst/>
        </p:spPr>
        <p:txBody>
          <a:bodyPr wrap="none" anchor="ctr"/>
          <a:lstStyle/>
          <a:p>
            <a:endParaRPr lang="fr-FR"/>
          </a:p>
        </p:txBody>
      </p:sp>
      <p:sp>
        <p:nvSpPr>
          <p:cNvPr id="6167" name="Rectangle 23"/>
          <p:cNvSpPr>
            <a:spLocks noChangeArrowheads="1"/>
          </p:cNvSpPr>
          <p:nvPr/>
        </p:nvSpPr>
        <p:spPr bwMode="auto">
          <a:xfrm>
            <a:off x="7323138" y="2111375"/>
            <a:ext cx="590550" cy="279400"/>
          </a:xfrm>
          <a:prstGeom prst="rect">
            <a:avLst/>
          </a:prstGeom>
          <a:solidFill>
            <a:srgbClr val="99CCFF"/>
          </a:solidFill>
          <a:ln w="9525">
            <a:noFill/>
            <a:round/>
            <a:headEnd/>
            <a:tailEnd/>
          </a:ln>
          <a:effectLst/>
        </p:spPr>
        <p:txBody>
          <a:bodyPr wrap="none" anchor="ctr"/>
          <a:lstStyle/>
          <a:p>
            <a:endParaRPr lang="fr-FR"/>
          </a:p>
        </p:txBody>
      </p:sp>
      <p:sp>
        <p:nvSpPr>
          <p:cNvPr id="6168" name="Rectangle 24"/>
          <p:cNvSpPr>
            <a:spLocks noChangeArrowheads="1"/>
          </p:cNvSpPr>
          <p:nvPr/>
        </p:nvSpPr>
        <p:spPr bwMode="auto">
          <a:xfrm>
            <a:off x="8545513" y="2111375"/>
            <a:ext cx="215900" cy="279400"/>
          </a:xfrm>
          <a:prstGeom prst="rect">
            <a:avLst/>
          </a:prstGeom>
          <a:solidFill>
            <a:srgbClr val="99CCFF"/>
          </a:solidFill>
          <a:ln w="9525">
            <a:noFill/>
            <a:round/>
            <a:headEnd/>
            <a:tailEnd/>
          </a:ln>
          <a:effectLst/>
        </p:spPr>
        <p:txBody>
          <a:bodyPr wrap="none" anchor="ctr"/>
          <a:lstStyle/>
          <a:p>
            <a:endParaRPr lang="fr-FR"/>
          </a:p>
        </p:txBody>
      </p:sp>
      <p:sp>
        <p:nvSpPr>
          <p:cNvPr id="6169" name="Line 25"/>
          <p:cNvSpPr>
            <a:spLocks noChangeShapeType="1"/>
          </p:cNvSpPr>
          <p:nvPr/>
        </p:nvSpPr>
        <p:spPr bwMode="auto">
          <a:xfrm>
            <a:off x="5257800" y="1670050"/>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70" name="Line 26"/>
          <p:cNvSpPr>
            <a:spLocks noChangeShapeType="1"/>
          </p:cNvSpPr>
          <p:nvPr/>
        </p:nvSpPr>
        <p:spPr bwMode="auto">
          <a:xfrm>
            <a:off x="5391150" y="1670050"/>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71" name="Line 27"/>
          <p:cNvSpPr>
            <a:spLocks noChangeShapeType="1"/>
          </p:cNvSpPr>
          <p:nvPr/>
        </p:nvSpPr>
        <p:spPr bwMode="auto">
          <a:xfrm>
            <a:off x="5534025" y="1666875"/>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72" name="Line 28"/>
          <p:cNvSpPr>
            <a:spLocks noChangeShapeType="1"/>
          </p:cNvSpPr>
          <p:nvPr/>
        </p:nvSpPr>
        <p:spPr bwMode="auto">
          <a:xfrm>
            <a:off x="5686425" y="1385888"/>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73" name="Line 29"/>
          <p:cNvSpPr>
            <a:spLocks noChangeShapeType="1"/>
          </p:cNvSpPr>
          <p:nvPr/>
        </p:nvSpPr>
        <p:spPr bwMode="auto">
          <a:xfrm>
            <a:off x="5856288" y="1385888"/>
            <a:ext cx="1587"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74" name="Line 30"/>
          <p:cNvSpPr>
            <a:spLocks noChangeShapeType="1"/>
          </p:cNvSpPr>
          <p:nvPr/>
        </p:nvSpPr>
        <p:spPr bwMode="auto">
          <a:xfrm>
            <a:off x="6019800" y="1384300"/>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75" name="Line 31"/>
          <p:cNvSpPr>
            <a:spLocks noChangeShapeType="1"/>
          </p:cNvSpPr>
          <p:nvPr/>
        </p:nvSpPr>
        <p:spPr bwMode="auto">
          <a:xfrm>
            <a:off x="6170613" y="1663700"/>
            <a:ext cx="1587"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76" name="Line 32"/>
          <p:cNvSpPr>
            <a:spLocks noChangeShapeType="1"/>
          </p:cNvSpPr>
          <p:nvPr/>
        </p:nvSpPr>
        <p:spPr bwMode="auto">
          <a:xfrm>
            <a:off x="6324600" y="1663700"/>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77" name="Line 33"/>
          <p:cNvSpPr>
            <a:spLocks noChangeShapeType="1"/>
          </p:cNvSpPr>
          <p:nvPr/>
        </p:nvSpPr>
        <p:spPr bwMode="auto">
          <a:xfrm>
            <a:off x="6494463" y="1665288"/>
            <a:ext cx="1587"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78" name="Line 34"/>
          <p:cNvSpPr>
            <a:spLocks noChangeShapeType="1"/>
          </p:cNvSpPr>
          <p:nvPr/>
        </p:nvSpPr>
        <p:spPr bwMode="auto">
          <a:xfrm>
            <a:off x="6673850" y="1663700"/>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79" name="Line 35"/>
          <p:cNvSpPr>
            <a:spLocks noChangeShapeType="1"/>
          </p:cNvSpPr>
          <p:nvPr/>
        </p:nvSpPr>
        <p:spPr bwMode="auto">
          <a:xfrm>
            <a:off x="6838950" y="1663700"/>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80" name="Line 36"/>
          <p:cNvSpPr>
            <a:spLocks noChangeShapeType="1"/>
          </p:cNvSpPr>
          <p:nvPr/>
        </p:nvSpPr>
        <p:spPr bwMode="auto">
          <a:xfrm>
            <a:off x="7000875" y="1662113"/>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81" name="Line 37"/>
          <p:cNvSpPr>
            <a:spLocks noChangeShapeType="1"/>
          </p:cNvSpPr>
          <p:nvPr/>
        </p:nvSpPr>
        <p:spPr bwMode="auto">
          <a:xfrm>
            <a:off x="5105400" y="1666875"/>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82" name="Line 38"/>
          <p:cNvSpPr>
            <a:spLocks noChangeShapeType="1"/>
          </p:cNvSpPr>
          <p:nvPr/>
        </p:nvSpPr>
        <p:spPr bwMode="auto">
          <a:xfrm>
            <a:off x="4951413" y="1387475"/>
            <a:ext cx="1587"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83" name="Line 39"/>
          <p:cNvSpPr>
            <a:spLocks noChangeShapeType="1"/>
          </p:cNvSpPr>
          <p:nvPr/>
        </p:nvSpPr>
        <p:spPr bwMode="auto">
          <a:xfrm>
            <a:off x="4649788" y="1385888"/>
            <a:ext cx="1587"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84" name="Line 40"/>
          <p:cNvSpPr>
            <a:spLocks noChangeShapeType="1"/>
          </p:cNvSpPr>
          <p:nvPr/>
        </p:nvSpPr>
        <p:spPr bwMode="auto">
          <a:xfrm>
            <a:off x="4800600" y="1385888"/>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85" name="Line 41"/>
          <p:cNvSpPr>
            <a:spLocks noChangeShapeType="1"/>
          </p:cNvSpPr>
          <p:nvPr/>
        </p:nvSpPr>
        <p:spPr bwMode="auto">
          <a:xfrm>
            <a:off x="4495800" y="1387475"/>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86" name="Line 42"/>
          <p:cNvSpPr>
            <a:spLocks noChangeShapeType="1"/>
          </p:cNvSpPr>
          <p:nvPr/>
        </p:nvSpPr>
        <p:spPr bwMode="auto">
          <a:xfrm>
            <a:off x="4344988" y="1387475"/>
            <a:ext cx="1587"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87" name="Line 43"/>
          <p:cNvSpPr>
            <a:spLocks noChangeShapeType="1"/>
          </p:cNvSpPr>
          <p:nvPr/>
        </p:nvSpPr>
        <p:spPr bwMode="auto">
          <a:xfrm>
            <a:off x="7475538" y="1663700"/>
            <a:ext cx="1587"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88" name="Line 44"/>
          <p:cNvSpPr>
            <a:spLocks noChangeShapeType="1"/>
          </p:cNvSpPr>
          <p:nvPr/>
        </p:nvSpPr>
        <p:spPr bwMode="auto">
          <a:xfrm>
            <a:off x="7612063" y="1665288"/>
            <a:ext cx="1587"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89" name="Line 45"/>
          <p:cNvSpPr>
            <a:spLocks noChangeShapeType="1"/>
          </p:cNvSpPr>
          <p:nvPr/>
        </p:nvSpPr>
        <p:spPr bwMode="auto">
          <a:xfrm>
            <a:off x="7321550" y="1663700"/>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90" name="Line 46"/>
          <p:cNvSpPr>
            <a:spLocks noChangeShapeType="1"/>
          </p:cNvSpPr>
          <p:nvPr/>
        </p:nvSpPr>
        <p:spPr bwMode="auto">
          <a:xfrm>
            <a:off x="7162800" y="1385888"/>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91" name="Line 47"/>
          <p:cNvSpPr>
            <a:spLocks noChangeShapeType="1"/>
          </p:cNvSpPr>
          <p:nvPr/>
        </p:nvSpPr>
        <p:spPr bwMode="auto">
          <a:xfrm>
            <a:off x="8064500" y="1384300"/>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92" name="Line 48"/>
          <p:cNvSpPr>
            <a:spLocks noChangeShapeType="1"/>
          </p:cNvSpPr>
          <p:nvPr/>
        </p:nvSpPr>
        <p:spPr bwMode="auto">
          <a:xfrm>
            <a:off x="8223250" y="1384300"/>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93" name="Line 49"/>
          <p:cNvSpPr>
            <a:spLocks noChangeShapeType="1"/>
          </p:cNvSpPr>
          <p:nvPr/>
        </p:nvSpPr>
        <p:spPr bwMode="auto">
          <a:xfrm>
            <a:off x="7912100" y="1665288"/>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94" name="Line 50"/>
          <p:cNvSpPr>
            <a:spLocks noChangeShapeType="1"/>
          </p:cNvSpPr>
          <p:nvPr/>
        </p:nvSpPr>
        <p:spPr bwMode="auto">
          <a:xfrm>
            <a:off x="7754938" y="1665288"/>
            <a:ext cx="1587"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95" name="Line 51"/>
          <p:cNvSpPr>
            <a:spLocks noChangeShapeType="1"/>
          </p:cNvSpPr>
          <p:nvPr/>
        </p:nvSpPr>
        <p:spPr bwMode="auto">
          <a:xfrm>
            <a:off x="8702675" y="1665288"/>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96" name="Line 52"/>
          <p:cNvSpPr>
            <a:spLocks noChangeShapeType="1"/>
          </p:cNvSpPr>
          <p:nvPr/>
        </p:nvSpPr>
        <p:spPr bwMode="auto">
          <a:xfrm>
            <a:off x="8545513" y="1665288"/>
            <a:ext cx="1587"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97" name="Line 53"/>
          <p:cNvSpPr>
            <a:spLocks noChangeShapeType="1"/>
          </p:cNvSpPr>
          <p:nvPr/>
        </p:nvSpPr>
        <p:spPr bwMode="auto">
          <a:xfrm>
            <a:off x="8382000" y="1384300"/>
            <a:ext cx="1588" cy="727075"/>
          </a:xfrm>
          <a:prstGeom prst="line">
            <a:avLst/>
          </a:prstGeom>
          <a:noFill/>
          <a:ln w="9360" cap="rnd">
            <a:solidFill>
              <a:srgbClr val="FFFFFF"/>
            </a:solidFill>
            <a:prstDash val="sysDot"/>
            <a:miter lim="800000"/>
            <a:headEnd/>
            <a:tailEnd/>
          </a:ln>
          <a:effectLst/>
        </p:spPr>
        <p:txBody>
          <a:bodyPr/>
          <a:lstStyle/>
          <a:p>
            <a:endParaRPr lang="fr-FR"/>
          </a:p>
        </p:txBody>
      </p:sp>
      <p:sp>
        <p:nvSpPr>
          <p:cNvPr id="6198" name="Rectangle 54"/>
          <p:cNvSpPr>
            <a:spLocks noChangeArrowheads="1"/>
          </p:cNvSpPr>
          <p:nvPr/>
        </p:nvSpPr>
        <p:spPr bwMode="auto">
          <a:xfrm>
            <a:off x="4273550" y="1368425"/>
            <a:ext cx="4495800" cy="304800"/>
          </a:xfrm>
          <a:prstGeom prst="rect">
            <a:avLst/>
          </a:prstGeom>
          <a:solidFill>
            <a:srgbClr val="000000"/>
          </a:solidFill>
          <a:ln w="9360">
            <a:solidFill>
              <a:srgbClr val="000000"/>
            </a:solidFill>
            <a:miter lim="800000"/>
            <a:headEnd/>
            <a:tailEnd/>
          </a:ln>
          <a:effectLst/>
        </p:spPr>
        <p:txBody>
          <a:bodyPr wrap="none" anchor="ctr"/>
          <a:lstStyle/>
          <a:p>
            <a:endParaRPr lang="fr-FR"/>
          </a:p>
        </p:txBody>
      </p:sp>
      <p:cxnSp>
        <p:nvCxnSpPr>
          <p:cNvPr id="6199" name="AutoShape 55"/>
          <p:cNvCxnSpPr>
            <a:cxnSpLocks noChangeShapeType="1"/>
            <a:stCxn id="0" idx="0"/>
            <a:endCxn id="0" idx="0"/>
          </p:cNvCxnSpPr>
          <p:nvPr/>
        </p:nvCxnSpPr>
        <p:spPr bwMode="auto">
          <a:xfrm>
            <a:off x="2235200" y="1684338"/>
            <a:ext cx="1588" cy="1587"/>
          </a:xfrm>
          <a:prstGeom prst="straightConnector1">
            <a:avLst/>
          </a:prstGeom>
          <a:noFill/>
          <a:ln w="9525">
            <a:solidFill>
              <a:srgbClr val="000000"/>
            </a:solidFill>
            <a:round/>
            <a:headEnd type="triangle" w="med" len="med"/>
            <a:tailEnd type="triangle" w="med" len="med"/>
          </a:ln>
          <a:effectLst/>
        </p:spPr>
      </p:cxnSp>
      <p:cxnSp>
        <p:nvCxnSpPr>
          <p:cNvPr id="6200" name="AutoShape 56"/>
          <p:cNvCxnSpPr>
            <a:cxnSpLocks noChangeShapeType="1"/>
            <a:stCxn id="0" idx="0"/>
            <a:endCxn id="0" idx="0"/>
          </p:cNvCxnSpPr>
          <p:nvPr/>
        </p:nvCxnSpPr>
        <p:spPr bwMode="auto">
          <a:xfrm>
            <a:off x="2235200" y="1684338"/>
            <a:ext cx="1588" cy="1587"/>
          </a:xfrm>
          <a:prstGeom prst="straightConnector1">
            <a:avLst/>
          </a:prstGeom>
          <a:noFill/>
          <a:ln w="9525">
            <a:solidFill>
              <a:srgbClr val="000000"/>
            </a:solidFill>
            <a:round/>
            <a:headEnd type="triangle" w="med" len="med"/>
            <a:tailEnd type="triangle" w="med" len="med"/>
          </a:ln>
          <a:effectLst/>
        </p:spPr>
      </p:cxnSp>
      <p:sp>
        <p:nvSpPr>
          <p:cNvPr id="6201" name="AutoShape 57"/>
          <p:cNvSpPr>
            <a:spLocks noChangeArrowheads="1"/>
          </p:cNvSpPr>
          <p:nvPr/>
        </p:nvSpPr>
        <p:spPr bwMode="auto">
          <a:xfrm>
            <a:off x="2087563" y="2952750"/>
            <a:ext cx="431800" cy="107950"/>
          </a:xfrm>
          <a:prstGeom prst="leftRightArrow">
            <a:avLst>
              <a:gd name="adj1" fmla="val 50000"/>
              <a:gd name="adj2" fmla="val 79630"/>
            </a:avLst>
          </a:prstGeom>
          <a:solidFill>
            <a:srgbClr val="0000FF">
              <a:alpha val="50000"/>
            </a:srgbClr>
          </a:solidFill>
          <a:ln w="9525">
            <a:solidFill>
              <a:srgbClr val="0000FF"/>
            </a:solidFill>
            <a:round/>
            <a:headEnd/>
            <a:tailEnd/>
          </a:ln>
          <a:effectLst/>
        </p:spPr>
        <p:txBody>
          <a:bodyPr wrap="none" anchor="ctr"/>
          <a:lstStyle/>
          <a:p>
            <a:endParaRPr lang="fr-FR"/>
          </a:p>
        </p:txBody>
      </p:sp>
      <p:sp>
        <p:nvSpPr>
          <p:cNvPr id="6202" name="Text Box 58"/>
          <p:cNvSpPr txBox="1">
            <a:spLocks noChangeArrowheads="1"/>
          </p:cNvSpPr>
          <p:nvPr/>
        </p:nvSpPr>
        <p:spPr bwMode="auto">
          <a:xfrm>
            <a:off x="1854200" y="3060700"/>
            <a:ext cx="952500" cy="395288"/>
          </a:xfrm>
          <a:prstGeom prst="rect">
            <a:avLst/>
          </a:prstGeom>
          <a:noFill/>
          <a:ln w="9525">
            <a:noFill/>
            <a:round/>
            <a:headEnd/>
            <a:tailEnd/>
          </a:ln>
          <a:effectLst/>
        </p:spPr>
        <p:txBody>
          <a:bodyPr wrap="none"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i="1">
                <a:solidFill>
                  <a:srgbClr val="2323DC"/>
                </a:solidFill>
                <a:effectLst>
                  <a:outerShdw blurRad="38100" dist="38100" dir="2700000" algn="tl">
                    <a:srgbClr val="FFFFFF"/>
                  </a:outerShdw>
                </a:effectLst>
                <a:latin typeface="Arial" charset="0"/>
              </a:rPr>
              <a:t>1,6 µm</a:t>
            </a:r>
          </a:p>
        </p:txBody>
      </p:sp>
      <p:sp>
        <p:nvSpPr>
          <p:cNvPr id="6203" name="Oval 59"/>
          <p:cNvSpPr>
            <a:spLocks noChangeArrowheads="1"/>
          </p:cNvSpPr>
          <p:nvPr/>
        </p:nvSpPr>
        <p:spPr bwMode="auto">
          <a:xfrm>
            <a:off x="2771775" y="3240088"/>
            <a:ext cx="503238" cy="503237"/>
          </a:xfrm>
          <a:prstGeom prst="ellipse">
            <a:avLst/>
          </a:prstGeom>
          <a:solidFill>
            <a:srgbClr val="E6FF00">
              <a:alpha val="25000"/>
            </a:srgbClr>
          </a:solidFill>
          <a:ln w="36000">
            <a:solidFill>
              <a:srgbClr val="FFFF00"/>
            </a:solidFill>
            <a:round/>
            <a:headEnd/>
            <a:tailEnd/>
          </a:ln>
          <a:effectLst/>
        </p:spPr>
        <p:txBody>
          <a:bodyPr wrap="none" anchor="ctr"/>
          <a:lstStyle/>
          <a:p>
            <a:endParaRPr lang="fr-FR"/>
          </a:p>
        </p:txBody>
      </p:sp>
      <p:sp>
        <p:nvSpPr>
          <p:cNvPr id="6204" name="Line 60"/>
          <p:cNvSpPr>
            <a:spLocks noChangeShapeType="1"/>
          </p:cNvSpPr>
          <p:nvPr/>
        </p:nvSpPr>
        <p:spPr bwMode="auto">
          <a:xfrm flipV="1">
            <a:off x="3276600" y="2432050"/>
            <a:ext cx="1116013" cy="954088"/>
          </a:xfrm>
          <a:prstGeom prst="line">
            <a:avLst/>
          </a:prstGeom>
          <a:noFill/>
          <a:ln w="9525">
            <a:solidFill>
              <a:srgbClr val="FFFF00"/>
            </a:solidFill>
            <a:round/>
            <a:headEnd/>
            <a:tailEnd type="triangle" w="med" len="med"/>
          </a:ln>
          <a:effectLst/>
        </p:spPr>
        <p:txBody>
          <a:bodyPr/>
          <a:lstStyle/>
          <a:p>
            <a:endParaRPr lang="fr-FR"/>
          </a:p>
        </p:txBody>
      </p:sp>
      <p:sp>
        <p:nvSpPr>
          <p:cNvPr id="6205" name="Rectangle 61"/>
          <p:cNvSpPr>
            <a:spLocks noChangeArrowheads="1"/>
          </p:cNvSpPr>
          <p:nvPr/>
        </p:nvSpPr>
        <p:spPr bwMode="auto">
          <a:xfrm>
            <a:off x="4343400" y="2111375"/>
            <a:ext cx="763588" cy="300038"/>
          </a:xfrm>
          <a:prstGeom prst="rect">
            <a:avLst/>
          </a:prstGeom>
          <a:solidFill>
            <a:srgbClr val="E6FF00">
              <a:alpha val="25000"/>
            </a:srgbClr>
          </a:solidFill>
          <a:ln w="36000">
            <a:solidFill>
              <a:srgbClr val="FFFF00"/>
            </a:solidFill>
            <a:prstDash val="sysDot"/>
            <a:round/>
            <a:headEnd/>
            <a:tailEnd/>
          </a:ln>
          <a:effectLst/>
        </p:spPr>
        <p:txBody>
          <a:bodyPr wrap="none" anchor="ctr"/>
          <a:lstStyle/>
          <a:p>
            <a:endParaRPr lang="fr-FR"/>
          </a:p>
        </p:txBody>
      </p:sp>
      <p:sp>
        <p:nvSpPr>
          <p:cNvPr id="6206" name="Text Box 62"/>
          <p:cNvSpPr txBox="1">
            <a:spLocks noChangeArrowheads="1"/>
          </p:cNvSpPr>
          <p:nvPr/>
        </p:nvSpPr>
        <p:spPr bwMode="auto">
          <a:xfrm>
            <a:off x="2663825" y="3671888"/>
            <a:ext cx="722313" cy="333375"/>
          </a:xfrm>
          <a:prstGeom prst="rect">
            <a:avLst/>
          </a:prstGeom>
          <a:noFill/>
          <a:ln w="9525">
            <a:noFill/>
            <a:round/>
            <a:headEnd/>
            <a:tailEnd/>
          </a:ln>
          <a:effectLst/>
        </p:spPr>
        <p:txBody>
          <a:bodyPr wrap="none"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600" b="1" i="1">
                <a:solidFill>
                  <a:srgbClr val="FFFF00"/>
                </a:solidFill>
                <a:effectLst>
                  <a:outerShdw blurRad="38100" dist="38100" dir="2700000" algn="tl">
                    <a:srgbClr val="FFFFFF"/>
                  </a:outerShdw>
                </a:effectLst>
                <a:latin typeface="Arial" charset="0"/>
              </a:rPr>
              <a:t>creux</a:t>
            </a:r>
          </a:p>
        </p:txBody>
      </p:sp>
      <p:sp>
        <p:nvSpPr>
          <p:cNvPr id="6207" name="Text Box 63"/>
          <p:cNvSpPr txBox="1">
            <a:spLocks noChangeArrowheads="1"/>
          </p:cNvSpPr>
          <p:nvPr/>
        </p:nvSpPr>
        <p:spPr bwMode="auto">
          <a:xfrm>
            <a:off x="360363" y="4319588"/>
            <a:ext cx="3743325" cy="1614487"/>
          </a:xfrm>
          <a:prstGeom prst="rect">
            <a:avLst/>
          </a:prstGeom>
          <a:noFill/>
          <a:ln w="9525">
            <a:noFill/>
            <a:round/>
            <a:headEnd/>
            <a:tailEnd/>
          </a:ln>
          <a:effectLst/>
        </p:spPr>
        <p:txBody>
          <a:bodyPr lIns="90000" tIns="45000" rIns="90000" bIns="45000"/>
          <a:lstStyle/>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dirty="0">
                <a:latin typeface="Arial" charset="0"/>
              </a:rPr>
              <a:t>La piste est une succession de creux (</a:t>
            </a:r>
            <a:r>
              <a:rPr lang="fr-FR" sz="2000" dirty="0" err="1">
                <a:latin typeface="Arial" charset="0"/>
              </a:rPr>
              <a:t>pits</a:t>
            </a:r>
            <a:r>
              <a:rPr lang="fr-FR" sz="2000" dirty="0">
                <a:latin typeface="Arial" charset="0"/>
              </a:rPr>
              <a:t>) et de plats (lands). Chaque creux a une profondeur de 0,12 µm et une largeur de 0,6 µm. </a:t>
            </a:r>
          </a:p>
        </p:txBody>
      </p:sp>
      <p:sp>
        <p:nvSpPr>
          <p:cNvPr id="6208" name="Text Box 64"/>
          <p:cNvSpPr txBox="1">
            <a:spLocks noChangeArrowheads="1"/>
          </p:cNvSpPr>
          <p:nvPr/>
        </p:nvSpPr>
        <p:spPr bwMode="auto">
          <a:xfrm>
            <a:off x="4319588" y="3743325"/>
            <a:ext cx="4451350" cy="3140075"/>
          </a:xfrm>
          <a:prstGeom prst="rect">
            <a:avLst/>
          </a:prstGeom>
          <a:noFill/>
          <a:ln w="9525">
            <a:noFill/>
            <a:round/>
            <a:headEnd/>
            <a:tailEnd/>
          </a:ln>
          <a:effectLst/>
        </p:spPr>
        <p:txBody>
          <a:bodyPr lIns="90000" tIns="45000" rIns="90000" bIns="45000"/>
          <a:lstStyle/>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dirty="0">
                <a:latin typeface="Arial" charset="0"/>
              </a:rPr>
              <a:t>La taille d'un bit sur le CD est normalisée, sa taille est de 0,278 µm. Les deux états possibles (1 ou 0) correspondent :</a:t>
            </a:r>
          </a:p>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dirty="0">
                <a:latin typeface="Arial" charset="0"/>
              </a:rPr>
              <a:t>- Le </a:t>
            </a:r>
            <a:r>
              <a:rPr lang="fr-FR" sz="2000" b="1" dirty="0">
                <a:solidFill>
                  <a:srgbClr val="00FF00"/>
                </a:solidFill>
                <a:effectLst>
                  <a:outerShdw blurRad="38100" dist="38100" dir="2700000" algn="tl">
                    <a:srgbClr val="FFFFFF"/>
                  </a:outerShdw>
                </a:effectLst>
                <a:latin typeface="Arial" charset="0"/>
              </a:rPr>
              <a:t>1</a:t>
            </a:r>
            <a:r>
              <a:rPr lang="fr-FR" sz="2000" dirty="0">
                <a:latin typeface="Arial" charset="0"/>
              </a:rPr>
              <a:t> correspond à une transition entre un creux et un plat.</a:t>
            </a:r>
          </a:p>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dirty="0">
                <a:latin typeface="Arial" charset="0"/>
              </a:rPr>
              <a:t>- Le </a:t>
            </a:r>
            <a:r>
              <a:rPr lang="fr-FR" sz="2000" b="1" dirty="0">
                <a:solidFill>
                  <a:srgbClr val="00FF00"/>
                </a:solidFill>
                <a:effectLst>
                  <a:outerShdw blurRad="38100" dist="38100" dir="2700000" algn="tl">
                    <a:srgbClr val="FFFFFF"/>
                  </a:outerShdw>
                </a:effectLst>
                <a:latin typeface="Arial" charset="0"/>
              </a:rPr>
              <a:t>0</a:t>
            </a:r>
            <a:r>
              <a:rPr lang="fr-FR" sz="2000" dirty="0">
                <a:solidFill>
                  <a:srgbClr val="00FF00"/>
                </a:solidFill>
                <a:latin typeface="Arial" charset="0"/>
              </a:rPr>
              <a:t> </a:t>
            </a:r>
            <a:r>
              <a:rPr lang="fr-FR" sz="2000" dirty="0">
                <a:latin typeface="Arial" charset="0"/>
              </a:rPr>
              <a:t>correspond à une zone sans discontinuité, soit dans un creux, soit sur un plat.</a:t>
            </a:r>
          </a:p>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fr-FR" sz="2000" dirty="0">
              <a:solidFill>
                <a:srgbClr val="9999FF"/>
              </a:solidFill>
              <a:latin typeface="Arial" charset="0"/>
            </a:endParaRPr>
          </a:p>
        </p:txBody>
      </p:sp>
      <p:sp>
        <p:nvSpPr>
          <p:cNvPr id="6209" name="Text Box 65"/>
          <p:cNvSpPr txBox="1">
            <a:spLocks noChangeArrowheads="1"/>
          </p:cNvSpPr>
          <p:nvPr/>
        </p:nvSpPr>
        <p:spPr bwMode="auto">
          <a:xfrm>
            <a:off x="5364163" y="1728788"/>
            <a:ext cx="306387" cy="365125"/>
          </a:xfrm>
          <a:prstGeom prst="rect">
            <a:avLst/>
          </a:prstGeom>
          <a:noFill/>
          <a:ln w="9525">
            <a:noFill/>
            <a:round/>
            <a:headEnd/>
            <a:tailEnd/>
          </a:ln>
          <a:effectLst/>
        </p:spPr>
        <p:txBody>
          <a:bodyPr wrap="none"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B80047"/>
                </a:solidFill>
                <a:effectLst>
                  <a:outerShdw blurRad="38100" dist="38100" dir="2700000" algn="tl">
                    <a:srgbClr val="FFFFFF"/>
                  </a:outerShdw>
                </a:effectLst>
                <a:latin typeface="Arial" charset="0"/>
              </a:rPr>
              <a:t>1</a:t>
            </a:r>
          </a:p>
        </p:txBody>
      </p:sp>
      <p:sp>
        <p:nvSpPr>
          <p:cNvPr id="6210" name="Text Box 66"/>
          <p:cNvSpPr txBox="1">
            <a:spLocks noChangeArrowheads="1"/>
          </p:cNvSpPr>
          <p:nvPr/>
        </p:nvSpPr>
        <p:spPr bwMode="auto">
          <a:xfrm>
            <a:off x="6016625"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B80047"/>
                </a:solidFill>
                <a:effectLst>
                  <a:outerShdw blurRad="38100" dist="38100" dir="2700000" algn="tl">
                    <a:srgbClr val="FFFFFF"/>
                  </a:outerShdw>
                </a:effectLst>
                <a:latin typeface="Arial" charset="0"/>
              </a:rPr>
              <a:t>1</a:t>
            </a:r>
          </a:p>
        </p:txBody>
      </p:sp>
      <p:sp>
        <p:nvSpPr>
          <p:cNvPr id="6211" name="Text Box 67"/>
          <p:cNvSpPr txBox="1">
            <a:spLocks noChangeArrowheads="1"/>
          </p:cNvSpPr>
          <p:nvPr/>
        </p:nvSpPr>
        <p:spPr bwMode="auto">
          <a:xfrm>
            <a:off x="6838950"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B80047"/>
                </a:solidFill>
                <a:effectLst>
                  <a:outerShdw blurRad="38100" dist="38100" dir="2700000" algn="tl">
                    <a:srgbClr val="FFFFFF"/>
                  </a:outerShdw>
                </a:effectLst>
                <a:latin typeface="Arial" charset="0"/>
              </a:rPr>
              <a:t>1</a:t>
            </a:r>
          </a:p>
        </p:txBody>
      </p:sp>
      <p:sp>
        <p:nvSpPr>
          <p:cNvPr id="6212" name="Text Box 68"/>
          <p:cNvSpPr txBox="1">
            <a:spLocks noChangeArrowheads="1"/>
          </p:cNvSpPr>
          <p:nvPr/>
        </p:nvSpPr>
        <p:spPr bwMode="auto">
          <a:xfrm>
            <a:off x="7145338"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B80047"/>
                </a:solidFill>
                <a:effectLst>
                  <a:outerShdw blurRad="38100" dist="38100" dir="2700000" algn="tl">
                    <a:srgbClr val="FFFFFF"/>
                  </a:outerShdw>
                </a:effectLst>
                <a:latin typeface="Arial" charset="0"/>
              </a:rPr>
              <a:t>1</a:t>
            </a:r>
          </a:p>
        </p:txBody>
      </p:sp>
      <p:sp>
        <p:nvSpPr>
          <p:cNvPr id="6213" name="Text Box 69"/>
          <p:cNvSpPr txBox="1">
            <a:spLocks noChangeArrowheads="1"/>
          </p:cNvSpPr>
          <p:nvPr/>
        </p:nvSpPr>
        <p:spPr bwMode="auto">
          <a:xfrm>
            <a:off x="7754938"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B80047"/>
                </a:solidFill>
                <a:effectLst>
                  <a:outerShdw blurRad="38100" dist="38100" dir="2700000" algn="tl">
                    <a:srgbClr val="FFFFFF"/>
                  </a:outerShdw>
                </a:effectLst>
                <a:latin typeface="Arial" charset="0"/>
              </a:rPr>
              <a:t>1</a:t>
            </a:r>
          </a:p>
        </p:txBody>
      </p:sp>
      <p:sp>
        <p:nvSpPr>
          <p:cNvPr id="6214" name="Text Box 70"/>
          <p:cNvSpPr txBox="1">
            <a:spLocks noChangeArrowheads="1"/>
          </p:cNvSpPr>
          <p:nvPr/>
        </p:nvSpPr>
        <p:spPr bwMode="auto">
          <a:xfrm>
            <a:off x="8369300"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B80047"/>
                </a:solidFill>
                <a:effectLst>
                  <a:outerShdw blurRad="38100" dist="38100" dir="2700000" algn="tl">
                    <a:srgbClr val="FFFFFF"/>
                  </a:outerShdw>
                </a:effectLst>
                <a:latin typeface="Arial" charset="0"/>
              </a:rPr>
              <a:t>1</a:t>
            </a:r>
          </a:p>
        </p:txBody>
      </p:sp>
      <p:sp>
        <p:nvSpPr>
          <p:cNvPr id="6215" name="Text Box 71"/>
          <p:cNvSpPr txBox="1">
            <a:spLocks noChangeArrowheads="1"/>
          </p:cNvSpPr>
          <p:nvPr/>
        </p:nvSpPr>
        <p:spPr bwMode="auto">
          <a:xfrm>
            <a:off x="4951413"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B80047"/>
                </a:solidFill>
                <a:effectLst>
                  <a:outerShdw blurRad="38100" dist="38100" dir="2700000" algn="tl">
                    <a:srgbClr val="FFFFFF"/>
                  </a:outerShdw>
                </a:effectLst>
                <a:latin typeface="Arial" charset="0"/>
              </a:rPr>
              <a:t>1</a:t>
            </a:r>
          </a:p>
        </p:txBody>
      </p:sp>
      <p:sp>
        <p:nvSpPr>
          <p:cNvPr id="6216" name="Text Box 72"/>
          <p:cNvSpPr txBox="1">
            <a:spLocks noChangeArrowheads="1"/>
          </p:cNvSpPr>
          <p:nvPr/>
        </p:nvSpPr>
        <p:spPr bwMode="auto">
          <a:xfrm>
            <a:off x="4799013"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17" name="Text Box 73"/>
          <p:cNvSpPr txBox="1">
            <a:spLocks noChangeArrowheads="1"/>
          </p:cNvSpPr>
          <p:nvPr/>
        </p:nvSpPr>
        <p:spPr bwMode="auto">
          <a:xfrm>
            <a:off x="4654550"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18" name="Text Box 74"/>
          <p:cNvSpPr txBox="1">
            <a:spLocks noChangeArrowheads="1"/>
          </p:cNvSpPr>
          <p:nvPr/>
        </p:nvSpPr>
        <p:spPr bwMode="auto">
          <a:xfrm>
            <a:off x="4510088"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19" name="Text Box 75"/>
          <p:cNvSpPr txBox="1">
            <a:spLocks noChangeArrowheads="1"/>
          </p:cNvSpPr>
          <p:nvPr/>
        </p:nvSpPr>
        <p:spPr bwMode="auto">
          <a:xfrm>
            <a:off x="4367213"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20" name="Text Box 76"/>
          <p:cNvSpPr txBox="1">
            <a:spLocks noChangeArrowheads="1"/>
          </p:cNvSpPr>
          <p:nvPr/>
        </p:nvSpPr>
        <p:spPr bwMode="auto">
          <a:xfrm>
            <a:off x="5086350"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21" name="Text Box 77"/>
          <p:cNvSpPr txBox="1">
            <a:spLocks noChangeArrowheads="1"/>
          </p:cNvSpPr>
          <p:nvPr/>
        </p:nvSpPr>
        <p:spPr bwMode="auto">
          <a:xfrm>
            <a:off x="5230813"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22" name="Text Box 78"/>
          <p:cNvSpPr txBox="1">
            <a:spLocks noChangeArrowheads="1"/>
          </p:cNvSpPr>
          <p:nvPr/>
        </p:nvSpPr>
        <p:spPr bwMode="auto">
          <a:xfrm>
            <a:off x="5518150"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23" name="Text Box 79"/>
          <p:cNvSpPr txBox="1">
            <a:spLocks noChangeArrowheads="1"/>
          </p:cNvSpPr>
          <p:nvPr/>
        </p:nvSpPr>
        <p:spPr bwMode="auto">
          <a:xfrm>
            <a:off x="6491288"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24" name="Text Box 80"/>
          <p:cNvSpPr txBox="1">
            <a:spLocks noChangeArrowheads="1"/>
          </p:cNvSpPr>
          <p:nvPr/>
        </p:nvSpPr>
        <p:spPr bwMode="auto">
          <a:xfrm>
            <a:off x="6311900"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25" name="Text Box 81"/>
          <p:cNvSpPr txBox="1">
            <a:spLocks noChangeArrowheads="1"/>
          </p:cNvSpPr>
          <p:nvPr/>
        </p:nvSpPr>
        <p:spPr bwMode="auto">
          <a:xfrm>
            <a:off x="6167438"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26" name="Text Box 82"/>
          <p:cNvSpPr txBox="1">
            <a:spLocks noChangeArrowheads="1"/>
          </p:cNvSpPr>
          <p:nvPr/>
        </p:nvSpPr>
        <p:spPr bwMode="auto">
          <a:xfrm>
            <a:off x="7607300"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27" name="Text Box 83"/>
          <p:cNvSpPr txBox="1">
            <a:spLocks noChangeArrowheads="1"/>
          </p:cNvSpPr>
          <p:nvPr/>
        </p:nvSpPr>
        <p:spPr bwMode="auto">
          <a:xfrm>
            <a:off x="7462838"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28" name="Text Box 84"/>
          <p:cNvSpPr txBox="1">
            <a:spLocks noChangeArrowheads="1"/>
          </p:cNvSpPr>
          <p:nvPr/>
        </p:nvSpPr>
        <p:spPr bwMode="auto">
          <a:xfrm>
            <a:off x="7318375"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29" name="Text Box 85"/>
          <p:cNvSpPr txBox="1">
            <a:spLocks noChangeArrowheads="1"/>
          </p:cNvSpPr>
          <p:nvPr/>
        </p:nvSpPr>
        <p:spPr bwMode="auto">
          <a:xfrm>
            <a:off x="8218488"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30" name="Text Box 86"/>
          <p:cNvSpPr txBox="1">
            <a:spLocks noChangeArrowheads="1"/>
          </p:cNvSpPr>
          <p:nvPr/>
        </p:nvSpPr>
        <p:spPr bwMode="auto">
          <a:xfrm>
            <a:off x="8075613"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31" name="Text Box 87"/>
          <p:cNvSpPr txBox="1">
            <a:spLocks noChangeArrowheads="1"/>
          </p:cNvSpPr>
          <p:nvPr/>
        </p:nvSpPr>
        <p:spPr bwMode="auto">
          <a:xfrm>
            <a:off x="7931150"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32" name="Text Box 88"/>
          <p:cNvSpPr txBox="1">
            <a:spLocks noChangeArrowheads="1"/>
          </p:cNvSpPr>
          <p:nvPr/>
        </p:nvSpPr>
        <p:spPr bwMode="auto">
          <a:xfrm>
            <a:off x="6672263"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33" name="Text Box 89"/>
          <p:cNvSpPr txBox="1">
            <a:spLocks noChangeArrowheads="1"/>
          </p:cNvSpPr>
          <p:nvPr/>
        </p:nvSpPr>
        <p:spPr bwMode="auto">
          <a:xfrm>
            <a:off x="6996113" y="1728788"/>
            <a:ext cx="306387"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34" name="Text Box 90"/>
          <p:cNvSpPr txBox="1">
            <a:spLocks noChangeArrowheads="1"/>
          </p:cNvSpPr>
          <p:nvPr/>
        </p:nvSpPr>
        <p:spPr bwMode="auto">
          <a:xfrm>
            <a:off x="5880100"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35" name="Text Box 91"/>
          <p:cNvSpPr txBox="1">
            <a:spLocks noChangeArrowheads="1"/>
          </p:cNvSpPr>
          <p:nvPr/>
        </p:nvSpPr>
        <p:spPr bwMode="auto">
          <a:xfrm>
            <a:off x="5699125"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36" name="Text Box 92"/>
          <p:cNvSpPr txBox="1">
            <a:spLocks noChangeArrowheads="1"/>
          </p:cNvSpPr>
          <p:nvPr/>
        </p:nvSpPr>
        <p:spPr bwMode="auto">
          <a:xfrm>
            <a:off x="8543925" y="1728788"/>
            <a:ext cx="306388" cy="365125"/>
          </a:xfrm>
          <a:prstGeom prst="rect">
            <a:avLst/>
          </a:prstGeom>
          <a:noFill/>
          <a:ln w="9525">
            <a:noFill/>
            <a:round/>
            <a:headEnd/>
            <a:tailEnd/>
          </a:ln>
          <a:effectLst/>
        </p:spPr>
        <p:txBody>
          <a:bodyPr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8000"/>
                </a:solidFill>
                <a:effectLst>
                  <a:outerShdw blurRad="38100" dist="38100" dir="2700000" algn="tl">
                    <a:srgbClr val="FFFFFF"/>
                  </a:outerShdw>
                </a:effectLst>
                <a:latin typeface="Arial" charset="0"/>
              </a:rPr>
              <a:t>0</a:t>
            </a:r>
          </a:p>
        </p:txBody>
      </p:sp>
      <p:sp>
        <p:nvSpPr>
          <p:cNvPr id="6237" name="AutoShape 93"/>
          <p:cNvSpPr>
            <a:spLocks noChangeArrowheads="1"/>
          </p:cNvSpPr>
          <p:nvPr/>
        </p:nvSpPr>
        <p:spPr bwMode="auto">
          <a:xfrm>
            <a:off x="5256213" y="2519363"/>
            <a:ext cx="179387" cy="107950"/>
          </a:xfrm>
          <a:prstGeom prst="leftRightArrow">
            <a:avLst>
              <a:gd name="adj1" fmla="val 50000"/>
              <a:gd name="adj2" fmla="val 33081"/>
            </a:avLst>
          </a:prstGeom>
          <a:solidFill>
            <a:srgbClr val="0000FF">
              <a:alpha val="50000"/>
            </a:srgbClr>
          </a:solidFill>
          <a:ln w="9525">
            <a:solidFill>
              <a:srgbClr val="0000FF"/>
            </a:solidFill>
            <a:round/>
            <a:headEnd/>
            <a:tailEnd/>
          </a:ln>
          <a:effectLst/>
        </p:spPr>
        <p:txBody>
          <a:bodyPr wrap="none" anchor="ctr"/>
          <a:lstStyle/>
          <a:p>
            <a:endParaRPr lang="fr-FR"/>
          </a:p>
        </p:txBody>
      </p:sp>
      <p:sp>
        <p:nvSpPr>
          <p:cNvPr id="6238" name="Text Box 94"/>
          <p:cNvSpPr txBox="1">
            <a:spLocks noChangeArrowheads="1"/>
          </p:cNvSpPr>
          <p:nvPr/>
        </p:nvSpPr>
        <p:spPr bwMode="auto">
          <a:xfrm>
            <a:off x="4951413" y="2592388"/>
            <a:ext cx="865187" cy="288925"/>
          </a:xfrm>
          <a:prstGeom prst="rect">
            <a:avLst/>
          </a:prstGeom>
          <a:noFill/>
          <a:ln w="9525">
            <a:noFill/>
            <a:round/>
            <a:headEnd/>
            <a:tailEnd/>
          </a:ln>
          <a:effectLst/>
        </p:spPr>
        <p:txBody>
          <a:bodyPr wrap="none" lIns="90000" tIns="45000" rIns="90000" bIns="45000"/>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300" i="1">
                <a:solidFill>
                  <a:srgbClr val="2323DC"/>
                </a:solidFill>
                <a:effectLst>
                  <a:outerShdw blurRad="38100" dist="38100" dir="2700000" algn="tl">
                    <a:srgbClr val="FFFFFF"/>
                  </a:outerShdw>
                </a:effectLst>
                <a:latin typeface="Arial" charset="0"/>
              </a:rPr>
              <a:t>0,278 µm</a:t>
            </a:r>
          </a:p>
        </p:txBody>
      </p:sp>
      <p:sp>
        <p:nvSpPr>
          <p:cNvPr id="96"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114</a:t>
            </a:fld>
            <a:endParaRPr lang="fr-BE" dirty="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ChangeArrowheads="1"/>
          </p:cNvSpPr>
          <p:nvPr/>
        </p:nvSpPr>
        <p:spPr bwMode="auto">
          <a:xfrm>
            <a:off x="4921250" y="-1588"/>
            <a:ext cx="4222750" cy="3270251"/>
          </a:xfrm>
          <a:prstGeom prst="rect">
            <a:avLst/>
          </a:prstGeom>
          <a:noFill/>
          <a:ln w="9525">
            <a:noFill/>
            <a:round/>
            <a:headEnd/>
            <a:tailEnd/>
          </a:ln>
          <a:effectLst/>
        </p:spPr>
        <p:txBody>
          <a:bodyPr wrap="none" anchor="ctr"/>
          <a:lstStyle/>
          <a:p>
            <a:endParaRPr lang="fr-FR"/>
          </a:p>
        </p:txBody>
      </p:sp>
      <p:sp>
        <p:nvSpPr>
          <p:cNvPr id="5122" name="Rectangle 2"/>
          <p:cNvSpPr>
            <a:spLocks noChangeArrowheads="1"/>
          </p:cNvSpPr>
          <p:nvPr/>
        </p:nvSpPr>
        <p:spPr bwMode="auto">
          <a:xfrm>
            <a:off x="0" y="2432050"/>
            <a:ext cx="4906963" cy="4432300"/>
          </a:xfrm>
          <a:prstGeom prst="rect">
            <a:avLst/>
          </a:prstGeom>
          <a:noFill/>
          <a:ln w="9525">
            <a:noFill/>
            <a:round/>
            <a:headEnd/>
            <a:tailEnd/>
          </a:ln>
          <a:effectLst/>
        </p:spPr>
        <p:txBody>
          <a:bodyPr wrap="none" anchor="ctr"/>
          <a:lstStyle/>
          <a:p>
            <a:endParaRPr lang="fr-FR"/>
          </a:p>
        </p:txBody>
      </p:sp>
      <p:sp>
        <p:nvSpPr>
          <p:cNvPr id="5127" name="Rectangle 7"/>
          <p:cNvSpPr>
            <a:spLocks noChangeArrowheads="1"/>
          </p:cNvSpPr>
          <p:nvPr/>
        </p:nvSpPr>
        <p:spPr bwMode="auto">
          <a:xfrm>
            <a:off x="158750" y="1298575"/>
            <a:ext cx="8826500" cy="5233988"/>
          </a:xfrm>
          <a:prstGeom prst="rect">
            <a:avLst/>
          </a:prstGeom>
          <a:noFill/>
          <a:ln w="9525">
            <a:noFill/>
            <a:round/>
            <a:headEnd/>
            <a:tailEnd/>
          </a:ln>
          <a:effectLst/>
        </p:spPr>
        <p:txBody>
          <a:bodyPr wrap="none" anchor="ctr"/>
          <a:lstStyle/>
          <a:p>
            <a:endParaRPr lang="fr-FR"/>
          </a:p>
        </p:txBody>
      </p:sp>
      <p:sp>
        <p:nvSpPr>
          <p:cNvPr id="5128" name="Rectangle 8"/>
          <p:cNvSpPr>
            <a:spLocks noChangeArrowheads="1"/>
          </p:cNvSpPr>
          <p:nvPr/>
        </p:nvSpPr>
        <p:spPr bwMode="auto">
          <a:xfrm>
            <a:off x="158750" y="3503613"/>
            <a:ext cx="8612188" cy="1792287"/>
          </a:xfrm>
          <a:prstGeom prst="rect">
            <a:avLst/>
          </a:prstGeom>
          <a:noFill/>
          <a:ln w="9525">
            <a:noFill/>
            <a:round/>
            <a:headEnd/>
            <a:tailEnd/>
          </a:ln>
          <a:effectLst/>
        </p:spPr>
        <p:txBody>
          <a:bodyPr wrap="none" anchor="ctr"/>
          <a:lstStyle/>
          <a:p>
            <a:endParaRPr lang="fr-FR"/>
          </a:p>
        </p:txBody>
      </p:sp>
      <p:sp>
        <p:nvSpPr>
          <p:cNvPr id="5133" name="Rectangle 13"/>
          <p:cNvSpPr>
            <a:spLocks noChangeArrowheads="1"/>
          </p:cNvSpPr>
          <p:nvPr/>
        </p:nvSpPr>
        <p:spPr bwMode="auto">
          <a:xfrm>
            <a:off x="403224" y="476672"/>
            <a:ext cx="5464920" cy="430887"/>
          </a:xfrm>
          <a:prstGeom prst="rect">
            <a:avLst/>
          </a:prstGeom>
          <a:noFill/>
          <a:ln w="9525">
            <a:noFill/>
            <a:round/>
            <a:headEnd/>
            <a:tailEnd/>
          </a:ln>
          <a:effectLst/>
        </p:spPr>
        <p:txBody>
          <a:bodyPr wrap="square" lIns="0" tIns="0" rIns="0" bIns="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800" b="1" dirty="0">
                <a:solidFill>
                  <a:srgbClr val="FFC000"/>
                </a:solidFill>
                <a:latin typeface="Palatino Linotype" pitchFamily="16" charset="0"/>
              </a:rPr>
              <a:t>Constitution d’un </a:t>
            </a:r>
            <a:r>
              <a:rPr lang="fr-FR" sz="2800" b="1" dirty="0" err="1">
                <a:solidFill>
                  <a:srgbClr val="FFC000"/>
                </a:solidFill>
                <a:latin typeface="Palatino Linotype" pitchFamily="16" charset="0"/>
              </a:rPr>
              <a:t>CD-rom</a:t>
            </a:r>
            <a:endParaRPr lang="fr-FR" sz="2800" b="1" dirty="0">
              <a:solidFill>
                <a:srgbClr val="FFC000"/>
              </a:solidFill>
              <a:latin typeface="Palatino Linotype" pitchFamily="16" charset="0"/>
            </a:endParaRPr>
          </a:p>
        </p:txBody>
      </p:sp>
      <p:pic>
        <p:nvPicPr>
          <p:cNvPr id="5135" name="Picture 15"/>
          <p:cNvPicPr>
            <a:picLocks noChangeAspect="1" noChangeArrowheads="1"/>
          </p:cNvPicPr>
          <p:nvPr/>
        </p:nvPicPr>
        <p:blipFill>
          <a:blip r:embed="rId3" cstate="print"/>
          <a:srcRect/>
          <a:stretch>
            <a:fillRect/>
          </a:stretch>
        </p:blipFill>
        <p:spPr bwMode="auto">
          <a:xfrm>
            <a:off x="304800" y="1371600"/>
            <a:ext cx="3124200" cy="2300288"/>
          </a:xfrm>
          <a:prstGeom prst="rect">
            <a:avLst/>
          </a:prstGeom>
          <a:noFill/>
          <a:ln w="9525">
            <a:noFill/>
            <a:round/>
            <a:headEnd/>
            <a:tailEnd/>
          </a:ln>
          <a:effectLst/>
        </p:spPr>
      </p:pic>
      <p:sp>
        <p:nvSpPr>
          <p:cNvPr id="5136" name="Rectangle 16"/>
          <p:cNvSpPr>
            <a:spLocks noChangeArrowheads="1"/>
          </p:cNvSpPr>
          <p:nvPr/>
        </p:nvSpPr>
        <p:spPr bwMode="auto">
          <a:xfrm>
            <a:off x="5162550" y="1590675"/>
            <a:ext cx="3541713" cy="1676400"/>
          </a:xfrm>
          <a:prstGeom prst="rect">
            <a:avLst/>
          </a:prstGeom>
          <a:solidFill>
            <a:srgbClr val="E5FFFF"/>
          </a:solidFill>
          <a:ln w="25560">
            <a:solidFill>
              <a:srgbClr val="FFCC00"/>
            </a:solidFill>
            <a:miter lim="800000"/>
            <a:headEnd/>
            <a:tailEnd/>
          </a:ln>
          <a:effectLst/>
        </p:spPr>
        <p:txBody>
          <a:bodyPr wrap="none" anchor="ctr"/>
          <a:lstStyle/>
          <a:p>
            <a:endParaRPr lang="fr-FR"/>
          </a:p>
        </p:txBody>
      </p:sp>
      <p:sp>
        <p:nvSpPr>
          <p:cNvPr id="5137" name="Rectangle 17"/>
          <p:cNvSpPr>
            <a:spLocks noChangeArrowheads="1"/>
          </p:cNvSpPr>
          <p:nvPr/>
        </p:nvSpPr>
        <p:spPr bwMode="auto">
          <a:xfrm>
            <a:off x="5181600" y="1600200"/>
            <a:ext cx="3505200" cy="228600"/>
          </a:xfrm>
          <a:prstGeom prst="rect">
            <a:avLst/>
          </a:prstGeom>
          <a:solidFill>
            <a:srgbClr val="B3B3B3"/>
          </a:solidFill>
          <a:ln w="9525">
            <a:noFill/>
            <a:round/>
            <a:headEnd/>
            <a:tailEnd/>
          </a:ln>
          <a:effectLst/>
        </p:spPr>
        <p:txBody>
          <a:bodyPr wrap="none" anchor="ctr"/>
          <a:lstStyle/>
          <a:p>
            <a:endParaRPr lang="fr-FR"/>
          </a:p>
        </p:txBody>
      </p:sp>
      <p:sp>
        <p:nvSpPr>
          <p:cNvPr id="5138" name="Rectangle 18"/>
          <p:cNvSpPr>
            <a:spLocks noChangeArrowheads="1"/>
          </p:cNvSpPr>
          <p:nvPr/>
        </p:nvSpPr>
        <p:spPr bwMode="auto">
          <a:xfrm>
            <a:off x="5181600" y="1828800"/>
            <a:ext cx="3505200" cy="228600"/>
          </a:xfrm>
          <a:prstGeom prst="rect">
            <a:avLst/>
          </a:prstGeom>
          <a:solidFill>
            <a:srgbClr val="CCECFF"/>
          </a:solidFill>
          <a:ln w="9525">
            <a:noFill/>
            <a:round/>
            <a:headEnd/>
            <a:tailEnd/>
          </a:ln>
          <a:effectLst/>
        </p:spPr>
        <p:txBody>
          <a:bodyPr wrap="none" anchor="ctr"/>
          <a:lstStyle/>
          <a:p>
            <a:endParaRPr lang="fr-FR"/>
          </a:p>
        </p:txBody>
      </p:sp>
      <p:sp>
        <p:nvSpPr>
          <p:cNvPr id="5139" name="Rectangle 19"/>
          <p:cNvSpPr>
            <a:spLocks noChangeArrowheads="1"/>
          </p:cNvSpPr>
          <p:nvPr/>
        </p:nvSpPr>
        <p:spPr bwMode="auto">
          <a:xfrm>
            <a:off x="5181600" y="2057400"/>
            <a:ext cx="3505200" cy="228600"/>
          </a:xfrm>
          <a:prstGeom prst="rect">
            <a:avLst/>
          </a:prstGeom>
          <a:solidFill>
            <a:srgbClr val="99CCFF"/>
          </a:solidFill>
          <a:ln w="9525">
            <a:noFill/>
            <a:round/>
            <a:headEnd/>
            <a:tailEnd/>
          </a:ln>
          <a:effectLst/>
        </p:spPr>
        <p:txBody>
          <a:bodyPr wrap="none" anchor="ctr"/>
          <a:lstStyle/>
          <a:p>
            <a:endParaRPr lang="fr-FR"/>
          </a:p>
        </p:txBody>
      </p:sp>
      <p:sp>
        <p:nvSpPr>
          <p:cNvPr id="5140" name="Rectangle 20"/>
          <p:cNvSpPr>
            <a:spLocks noChangeArrowheads="1"/>
          </p:cNvSpPr>
          <p:nvPr/>
        </p:nvSpPr>
        <p:spPr bwMode="auto">
          <a:xfrm>
            <a:off x="5410200" y="2286000"/>
            <a:ext cx="228600" cy="76200"/>
          </a:xfrm>
          <a:prstGeom prst="rect">
            <a:avLst/>
          </a:prstGeom>
          <a:solidFill>
            <a:srgbClr val="99CCFF"/>
          </a:solidFill>
          <a:ln w="9525">
            <a:noFill/>
            <a:round/>
            <a:headEnd/>
            <a:tailEnd/>
          </a:ln>
          <a:effectLst/>
        </p:spPr>
        <p:txBody>
          <a:bodyPr wrap="none" anchor="ctr"/>
          <a:lstStyle/>
          <a:p>
            <a:endParaRPr lang="fr-FR"/>
          </a:p>
        </p:txBody>
      </p:sp>
      <p:sp>
        <p:nvSpPr>
          <p:cNvPr id="5141" name="Rectangle 21"/>
          <p:cNvSpPr>
            <a:spLocks noChangeArrowheads="1"/>
          </p:cNvSpPr>
          <p:nvPr/>
        </p:nvSpPr>
        <p:spPr bwMode="auto">
          <a:xfrm>
            <a:off x="5791200" y="2286000"/>
            <a:ext cx="228600" cy="76200"/>
          </a:xfrm>
          <a:prstGeom prst="rect">
            <a:avLst/>
          </a:prstGeom>
          <a:solidFill>
            <a:srgbClr val="99CCFF"/>
          </a:solidFill>
          <a:ln w="9525">
            <a:noFill/>
            <a:round/>
            <a:headEnd/>
            <a:tailEnd/>
          </a:ln>
          <a:effectLst/>
        </p:spPr>
        <p:txBody>
          <a:bodyPr wrap="none" anchor="ctr"/>
          <a:lstStyle/>
          <a:p>
            <a:endParaRPr lang="fr-FR"/>
          </a:p>
        </p:txBody>
      </p:sp>
      <p:sp>
        <p:nvSpPr>
          <p:cNvPr id="5142" name="Rectangle 22"/>
          <p:cNvSpPr>
            <a:spLocks noChangeArrowheads="1"/>
          </p:cNvSpPr>
          <p:nvPr/>
        </p:nvSpPr>
        <p:spPr bwMode="auto">
          <a:xfrm>
            <a:off x="6629400" y="2286000"/>
            <a:ext cx="338138" cy="76200"/>
          </a:xfrm>
          <a:prstGeom prst="rect">
            <a:avLst/>
          </a:prstGeom>
          <a:solidFill>
            <a:srgbClr val="99CCFF"/>
          </a:solidFill>
          <a:ln w="9525">
            <a:noFill/>
            <a:round/>
            <a:headEnd/>
            <a:tailEnd/>
          </a:ln>
          <a:effectLst/>
        </p:spPr>
        <p:txBody>
          <a:bodyPr wrap="none" anchor="ctr"/>
          <a:lstStyle/>
          <a:p>
            <a:endParaRPr lang="fr-FR"/>
          </a:p>
        </p:txBody>
      </p:sp>
      <p:sp>
        <p:nvSpPr>
          <p:cNvPr id="5143" name="Rectangle 23"/>
          <p:cNvSpPr>
            <a:spLocks noChangeArrowheads="1"/>
          </p:cNvSpPr>
          <p:nvPr/>
        </p:nvSpPr>
        <p:spPr bwMode="auto">
          <a:xfrm>
            <a:off x="7239000" y="2286000"/>
            <a:ext cx="158750" cy="76200"/>
          </a:xfrm>
          <a:prstGeom prst="rect">
            <a:avLst/>
          </a:prstGeom>
          <a:solidFill>
            <a:srgbClr val="99CCFF"/>
          </a:solidFill>
          <a:ln w="9525">
            <a:noFill/>
            <a:round/>
            <a:headEnd/>
            <a:tailEnd/>
          </a:ln>
          <a:effectLst/>
        </p:spPr>
        <p:txBody>
          <a:bodyPr wrap="none" anchor="ctr"/>
          <a:lstStyle/>
          <a:p>
            <a:endParaRPr lang="fr-FR"/>
          </a:p>
        </p:txBody>
      </p:sp>
      <p:sp>
        <p:nvSpPr>
          <p:cNvPr id="5144" name="Rectangle 24"/>
          <p:cNvSpPr>
            <a:spLocks noChangeArrowheads="1"/>
          </p:cNvSpPr>
          <p:nvPr/>
        </p:nvSpPr>
        <p:spPr bwMode="auto">
          <a:xfrm>
            <a:off x="7543800" y="2286000"/>
            <a:ext cx="446088" cy="76200"/>
          </a:xfrm>
          <a:prstGeom prst="rect">
            <a:avLst/>
          </a:prstGeom>
          <a:solidFill>
            <a:srgbClr val="99CCFF"/>
          </a:solidFill>
          <a:ln w="9525">
            <a:noFill/>
            <a:round/>
            <a:headEnd/>
            <a:tailEnd/>
          </a:ln>
          <a:effectLst/>
        </p:spPr>
        <p:txBody>
          <a:bodyPr wrap="none" anchor="ctr"/>
          <a:lstStyle/>
          <a:p>
            <a:endParaRPr lang="fr-FR"/>
          </a:p>
        </p:txBody>
      </p:sp>
      <p:sp>
        <p:nvSpPr>
          <p:cNvPr id="5145" name="Rectangle 25"/>
          <p:cNvSpPr>
            <a:spLocks noChangeArrowheads="1"/>
          </p:cNvSpPr>
          <p:nvPr/>
        </p:nvSpPr>
        <p:spPr bwMode="auto">
          <a:xfrm>
            <a:off x="8153400" y="2286000"/>
            <a:ext cx="228600" cy="76200"/>
          </a:xfrm>
          <a:prstGeom prst="rect">
            <a:avLst/>
          </a:prstGeom>
          <a:solidFill>
            <a:srgbClr val="99CCFF"/>
          </a:solidFill>
          <a:ln w="9525">
            <a:noFill/>
            <a:round/>
            <a:headEnd/>
            <a:tailEnd/>
          </a:ln>
          <a:effectLst/>
        </p:spPr>
        <p:txBody>
          <a:bodyPr wrap="none" anchor="ctr"/>
          <a:lstStyle/>
          <a:p>
            <a:endParaRPr lang="fr-FR"/>
          </a:p>
        </p:txBody>
      </p:sp>
      <p:sp>
        <p:nvSpPr>
          <p:cNvPr id="5146" name="Rectangle 26"/>
          <p:cNvSpPr>
            <a:spLocks noChangeArrowheads="1"/>
          </p:cNvSpPr>
          <p:nvPr/>
        </p:nvSpPr>
        <p:spPr bwMode="auto">
          <a:xfrm>
            <a:off x="8534400" y="2286000"/>
            <a:ext cx="158750" cy="76200"/>
          </a:xfrm>
          <a:prstGeom prst="rect">
            <a:avLst/>
          </a:prstGeom>
          <a:solidFill>
            <a:srgbClr val="99CCFF"/>
          </a:solidFill>
          <a:ln w="9525">
            <a:noFill/>
            <a:round/>
            <a:headEnd/>
            <a:tailEnd/>
          </a:ln>
          <a:effectLst/>
        </p:spPr>
        <p:txBody>
          <a:bodyPr wrap="none" anchor="ctr"/>
          <a:lstStyle/>
          <a:p>
            <a:endParaRPr lang="fr-FR"/>
          </a:p>
        </p:txBody>
      </p:sp>
      <p:sp>
        <p:nvSpPr>
          <p:cNvPr id="5147" name="Rectangle 27"/>
          <p:cNvSpPr>
            <a:spLocks noChangeArrowheads="1"/>
          </p:cNvSpPr>
          <p:nvPr/>
        </p:nvSpPr>
        <p:spPr bwMode="auto">
          <a:xfrm>
            <a:off x="5410200" y="2057400"/>
            <a:ext cx="228600" cy="76200"/>
          </a:xfrm>
          <a:prstGeom prst="rect">
            <a:avLst/>
          </a:prstGeom>
          <a:solidFill>
            <a:srgbClr val="CCECFF"/>
          </a:solidFill>
          <a:ln w="9525">
            <a:noFill/>
            <a:round/>
            <a:headEnd/>
            <a:tailEnd/>
          </a:ln>
          <a:effectLst/>
        </p:spPr>
        <p:txBody>
          <a:bodyPr wrap="none" anchor="ctr"/>
          <a:lstStyle/>
          <a:p>
            <a:endParaRPr lang="fr-FR"/>
          </a:p>
        </p:txBody>
      </p:sp>
      <p:sp>
        <p:nvSpPr>
          <p:cNvPr id="5148" name="Rectangle 28"/>
          <p:cNvSpPr>
            <a:spLocks noChangeArrowheads="1"/>
          </p:cNvSpPr>
          <p:nvPr/>
        </p:nvSpPr>
        <p:spPr bwMode="auto">
          <a:xfrm>
            <a:off x="5791200" y="2057400"/>
            <a:ext cx="228600" cy="76200"/>
          </a:xfrm>
          <a:prstGeom prst="rect">
            <a:avLst/>
          </a:prstGeom>
          <a:solidFill>
            <a:srgbClr val="CCECFF"/>
          </a:solidFill>
          <a:ln w="9525">
            <a:noFill/>
            <a:round/>
            <a:headEnd/>
            <a:tailEnd/>
          </a:ln>
          <a:effectLst/>
        </p:spPr>
        <p:txBody>
          <a:bodyPr wrap="none" anchor="ctr"/>
          <a:lstStyle/>
          <a:p>
            <a:endParaRPr lang="fr-FR"/>
          </a:p>
        </p:txBody>
      </p:sp>
      <p:sp>
        <p:nvSpPr>
          <p:cNvPr id="5149" name="Rectangle 29"/>
          <p:cNvSpPr>
            <a:spLocks noChangeArrowheads="1"/>
          </p:cNvSpPr>
          <p:nvPr/>
        </p:nvSpPr>
        <p:spPr bwMode="auto">
          <a:xfrm>
            <a:off x="6629400" y="2057400"/>
            <a:ext cx="338138" cy="76200"/>
          </a:xfrm>
          <a:prstGeom prst="rect">
            <a:avLst/>
          </a:prstGeom>
          <a:solidFill>
            <a:srgbClr val="CCECFF"/>
          </a:solidFill>
          <a:ln w="9525">
            <a:noFill/>
            <a:round/>
            <a:headEnd/>
            <a:tailEnd/>
          </a:ln>
          <a:effectLst/>
        </p:spPr>
        <p:txBody>
          <a:bodyPr wrap="none" anchor="ctr"/>
          <a:lstStyle/>
          <a:p>
            <a:endParaRPr lang="fr-FR"/>
          </a:p>
        </p:txBody>
      </p:sp>
      <p:sp>
        <p:nvSpPr>
          <p:cNvPr id="5150" name="Rectangle 30"/>
          <p:cNvSpPr>
            <a:spLocks noChangeArrowheads="1"/>
          </p:cNvSpPr>
          <p:nvPr/>
        </p:nvSpPr>
        <p:spPr bwMode="auto">
          <a:xfrm>
            <a:off x="7239000" y="2057400"/>
            <a:ext cx="158750" cy="76200"/>
          </a:xfrm>
          <a:prstGeom prst="rect">
            <a:avLst/>
          </a:prstGeom>
          <a:solidFill>
            <a:srgbClr val="CCECFF"/>
          </a:solidFill>
          <a:ln w="9525">
            <a:noFill/>
            <a:round/>
            <a:headEnd/>
            <a:tailEnd/>
          </a:ln>
          <a:effectLst/>
        </p:spPr>
        <p:txBody>
          <a:bodyPr wrap="none" anchor="ctr"/>
          <a:lstStyle/>
          <a:p>
            <a:endParaRPr lang="fr-FR"/>
          </a:p>
        </p:txBody>
      </p:sp>
      <p:sp>
        <p:nvSpPr>
          <p:cNvPr id="5151" name="Rectangle 31"/>
          <p:cNvSpPr>
            <a:spLocks noChangeArrowheads="1"/>
          </p:cNvSpPr>
          <p:nvPr/>
        </p:nvSpPr>
        <p:spPr bwMode="auto">
          <a:xfrm>
            <a:off x="7543800" y="2057400"/>
            <a:ext cx="446088" cy="76200"/>
          </a:xfrm>
          <a:prstGeom prst="rect">
            <a:avLst/>
          </a:prstGeom>
          <a:solidFill>
            <a:srgbClr val="CCECFF"/>
          </a:solidFill>
          <a:ln w="9525">
            <a:noFill/>
            <a:round/>
            <a:headEnd/>
            <a:tailEnd/>
          </a:ln>
          <a:effectLst/>
        </p:spPr>
        <p:txBody>
          <a:bodyPr wrap="none" anchor="ctr"/>
          <a:lstStyle/>
          <a:p>
            <a:endParaRPr lang="fr-FR"/>
          </a:p>
        </p:txBody>
      </p:sp>
      <p:sp>
        <p:nvSpPr>
          <p:cNvPr id="5152" name="Rectangle 32"/>
          <p:cNvSpPr>
            <a:spLocks noChangeArrowheads="1"/>
          </p:cNvSpPr>
          <p:nvPr/>
        </p:nvSpPr>
        <p:spPr bwMode="auto">
          <a:xfrm>
            <a:off x="8153400" y="2057400"/>
            <a:ext cx="228600" cy="76200"/>
          </a:xfrm>
          <a:prstGeom prst="rect">
            <a:avLst/>
          </a:prstGeom>
          <a:solidFill>
            <a:srgbClr val="CCECFF"/>
          </a:solidFill>
          <a:ln w="9525">
            <a:noFill/>
            <a:round/>
            <a:headEnd/>
            <a:tailEnd/>
          </a:ln>
          <a:effectLst/>
        </p:spPr>
        <p:txBody>
          <a:bodyPr wrap="none" anchor="ctr"/>
          <a:lstStyle/>
          <a:p>
            <a:endParaRPr lang="fr-FR"/>
          </a:p>
        </p:txBody>
      </p:sp>
      <p:sp>
        <p:nvSpPr>
          <p:cNvPr id="5153" name="Rectangle 33"/>
          <p:cNvSpPr>
            <a:spLocks noChangeArrowheads="1"/>
          </p:cNvSpPr>
          <p:nvPr/>
        </p:nvSpPr>
        <p:spPr bwMode="auto">
          <a:xfrm>
            <a:off x="8534400" y="2057400"/>
            <a:ext cx="158750" cy="76200"/>
          </a:xfrm>
          <a:prstGeom prst="rect">
            <a:avLst/>
          </a:prstGeom>
          <a:solidFill>
            <a:srgbClr val="CCECFF"/>
          </a:solidFill>
          <a:ln w="9525">
            <a:noFill/>
            <a:round/>
            <a:headEnd/>
            <a:tailEnd/>
          </a:ln>
          <a:effectLst/>
        </p:spPr>
        <p:txBody>
          <a:bodyPr wrap="none" anchor="ctr"/>
          <a:lstStyle/>
          <a:p>
            <a:endParaRPr lang="fr-FR"/>
          </a:p>
        </p:txBody>
      </p:sp>
      <p:sp>
        <p:nvSpPr>
          <p:cNvPr id="5154" name="Rectangle 34"/>
          <p:cNvSpPr>
            <a:spLocks noChangeArrowheads="1"/>
          </p:cNvSpPr>
          <p:nvPr/>
        </p:nvSpPr>
        <p:spPr bwMode="auto">
          <a:xfrm>
            <a:off x="1752600" y="3429000"/>
            <a:ext cx="152400" cy="76200"/>
          </a:xfrm>
          <a:prstGeom prst="rect">
            <a:avLst/>
          </a:prstGeom>
          <a:noFill/>
          <a:ln w="9360">
            <a:solidFill>
              <a:srgbClr val="FFCC00"/>
            </a:solidFill>
            <a:miter lim="800000"/>
            <a:headEnd/>
            <a:tailEnd/>
          </a:ln>
          <a:effectLst/>
        </p:spPr>
        <p:txBody>
          <a:bodyPr wrap="none" anchor="ctr"/>
          <a:lstStyle/>
          <a:p>
            <a:endParaRPr lang="fr-FR"/>
          </a:p>
        </p:txBody>
      </p:sp>
      <p:sp>
        <p:nvSpPr>
          <p:cNvPr id="5155" name="Line 35"/>
          <p:cNvSpPr>
            <a:spLocks noChangeShapeType="1"/>
          </p:cNvSpPr>
          <p:nvPr/>
        </p:nvSpPr>
        <p:spPr bwMode="auto">
          <a:xfrm flipV="1">
            <a:off x="1752600" y="1597025"/>
            <a:ext cx="3429000" cy="1835150"/>
          </a:xfrm>
          <a:prstGeom prst="line">
            <a:avLst/>
          </a:prstGeom>
          <a:noFill/>
          <a:ln w="19080">
            <a:solidFill>
              <a:srgbClr val="FFCC00"/>
            </a:solidFill>
            <a:prstDash val="sysDot"/>
            <a:miter lim="800000"/>
            <a:headEnd/>
            <a:tailEnd/>
          </a:ln>
          <a:effectLst/>
        </p:spPr>
        <p:txBody>
          <a:bodyPr/>
          <a:lstStyle/>
          <a:p>
            <a:endParaRPr lang="fr-FR"/>
          </a:p>
        </p:txBody>
      </p:sp>
      <p:sp>
        <p:nvSpPr>
          <p:cNvPr id="5156" name="Line 36"/>
          <p:cNvSpPr>
            <a:spLocks noChangeShapeType="1"/>
          </p:cNvSpPr>
          <p:nvPr/>
        </p:nvSpPr>
        <p:spPr bwMode="auto">
          <a:xfrm flipV="1">
            <a:off x="1905000" y="3273425"/>
            <a:ext cx="6781800" cy="234950"/>
          </a:xfrm>
          <a:prstGeom prst="line">
            <a:avLst/>
          </a:prstGeom>
          <a:noFill/>
          <a:ln w="19080">
            <a:solidFill>
              <a:srgbClr val="FFCC00"/>
            </a:solidFill>
            <a:prstDash val="sysDot"/>
            <a:miter lim="800000"/>
            <a:headEnd/>
            <a:tailEnd/>
          </a:ln>
          <a:effectLst/>
        </p:spPr>
        <p:txBody>
          <a:bodyPr/>
          <a:lstStyle/>
          <a:p>
            <a:endParaRPr lang="fr-FR"/>
          </a:p>
        </p:txBody>
      </p:sp>
      <p:sp>
        <p:nvSpPr>
          <p:cNvPr id="5157" name="Text Box 37"/>
          <p:cNvSpPr txBox="1">
            <a:spLocks noChangeArrowheads="1"/>
          </p:cNvSpPr>
          <p:nvPr/>
        </p:nvSpPr>
        <p:spPr bwMode="auto">
          <a:xfrm>
            <a:off x="215900" y="3851275"/>
            <a:ext cx="3527425" cy="2224088"/>
          </a:xfrm>
          <a:prstGeom prst="rect">
            <a:avLst/>
          </a:prstGeom>
          <a:noFill/>
          <a:ln w="9525">
            <a:noFill/>
            <a:round/>
            <a:headEnd/>
            <a:tailEnd/>
          </a:ln>
          <a:effectLst/>
        </p:spPr>
        <p:txBody>
          <a:bodyPr lIns="90000" tIns="45000" rIns="90000" bIns="45000"/>
          <a:lstStyle/>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dirty="0">
                <a:latin typeface="Arial" charset="0"/>
              </a:rPr>
              <a:t>Les données sont inscrites sur une piste en spirale, partant du centre vers l'extérieur du disque. La spirale compte 22188 tours pour une distance de prêt de 5 km</a:t>
            </a:r>
            <a:r>
              <a:rPr lang="fr-FR" sz="2000" dirty="0" smtClean="0">
                <a:latin typeface="Arial" charset="0"/>
              </a:rPr>
              <a:t>.</a:t>
            </a:r>
            <a:endParaRPr lang="fr-FR" sz="2000" dirty="0">
              <a:latin typeface="Arial" charset="0"/>
            </a:endParaRPr>
          </a:p>
        </p:txBody>
      </p:sp>
      <p:sp>
        <p:nvSpPr>
          <p:cNvPr id="5158" name="Oval 38"/>
          <p:cNvSpPr>
            <a:spLocks noChangeArrowheads="1"/>
          </p:cNvSpPr>
          <p:nvPr/>
        </p:nvSpPr>
        <p:spPr bwMode="auto">
          <a:xfrm>
            <a:off x="8351838" y="1511300"/>
            <a:ext cx="298450" cy="298450"/>
          </a:xfrm>
          <a:prstGeom prst="ellipse">
            <a:avLst/>
          </a:prstGeom>
          <a:gradFill rotWithShape="0">
            <a:gsLst>
              <a:gs pos="0">
                <a:srgbClr val="FFFFFF"/>
              </a:gs>
              <a:gs pos="100000">
                <a:srgbClr val="C5000B">
                  <a:alpha val="50000"/>
                </a:srgbClr>
              </a:gs>
            </a:gsLst>
            <a:path path="shape">
              <a:fillToRect l="50000" t="50000" r="50000" b="50000"/>
            </a:path>
          </a:gradFill>
          <a:ln w="9525">
            <a:solidFill>
              <a:srgbClr val="808080"/>
            </a:solidFill>
            <a:round/>
            <a:headEnd/>
            <a:tailEnd/>
          </a:ln>
          <a:effectLst/>
        </p:spPr>
        <p:txBody>
          <a:bodyPr wrap="none" lIns="90000" tIns="45000" rIns="90000" bIns="4500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0000"/>
                </a:solidFill>
                <a:latin typeface="Arial" charset="0"/>
              </a:rPr>
              <a:t>1</a:t>
            </a:r>
          </a:p>
        </p:txBody>
      </p:sp>
      <p:sp>
        <p:nvSpPr>
          <p:cNvPr id="5159" name="Oval 39"/>
          <p:cNvSpPr>
            <a:spLocks noChangeArrowheads="1"/>
          </p:cNvSpPr>
          <p:nvPr/>
        </p:nvSpPr>
        <p:spPr bwMode="auto">
          <a:xfrm>
            <a:off x="8351838" y="1800225"/>
            <a:ext cx="298450" cy="298450"/>
          </a:xfrm>
          <a:prstGeom prst="ellipse">
            <a:avLst/>
          </a:prstGeom>
          <a:gradFill rotWithShape="0">
            <a:gsLst>
              <a:gs pos="0">
                <a:srgbClr val="FFFFFF"/>
              </a:gs>
              <a:gs pos="100000">
                <a:srgbClr val="C5000B">
                  <a:alpha val="50000"/>
                </a:srgbClr>
              </a:gs>
            </a:gsLst>
            <a:path path="shape">
              <a:fillToRect l="50000" t="50000" r="50000" b="50000"/>
            </a:path>
          </a:gradFill>
          <a:ln w="9525">
            <a:solidFill>
              <a:srgbClr val="808080"/>
            </a:solidFill>
            <a:round/>
            <a:headEnd/>
            <a:tailEnd/>
          </a:ln>
          <a:effectLst/>
        </p:spPr>
        <p:txBody>
          <a:bodyPr wrap="none" lIns="90000" tIns="45000" rIns="90000" bIns="4500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0000"/>
                </a:solidFill>
                <a:latin typeface="Arial" charset="0"/>
              </a:rPr>
              <a:t>2</a:t>
            </a:r>
          </a:p>
        </p:txBody>
      </p:sp>
      <p:sp>
        <p:nvSpPr>
          <p:cNvPr id="5160" name="Oval 40"/>
          <p:cNvSpPr>
            <a:spLocks noChangeArrowheads="1"/>
          </p:cNvSpPr>
          <p:nvPr/>
        </p:nvSpPr>
        <p:spPr bwMode="auto">
          <a:xfrm>
            <a:off x="8351838" y="2087563"/>
            <a:ext cx="298450" cy="298450"/>
          </a:xfrm>
          <a:prstGeom prst="ellipse">
            <a:avLst/>
          </a:prstGeom>
          <a:gradFill rotWithShape="0">
            <a:gsLst>
              <a:gs pos="0">
                <a:srgbClr val="FFFFFF"/>
              </a:gs>
              <a:gs pos="100000">
                <a:srgbClr val="C5000B">
                  <a:alpha val="50000"/>
                </a:srgbClr>
              </a:gs>
            </a:gsLst>
            <a:path path="shape">
              <a:fillToRect l="50000" t="50000" r="50000" b="50000"/>
            </a:path>
          </a:gradFill>
          <a:ln w="9525">
            <a:solidFill>
              <a:srgbClr val="808080"/>
            </a:solidFill>
            <a:round/>
            <a:headEnd/>
            <a:tailEnd/>
          </a:ln>
          <a:effectLst/>
        </p:spPr>
        <p:txBody>
          <a:bodyPr wrap="none" lIns="90000" tIns="45000" rIns="90000" bIns="4500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0000"/>
                </a:solidFill>
                <a:latin typeface="Arial" charset="0"/>
              </a:rPr>
              <a:t>3</a:t>
            </a:r>
          </a:p>
        </p:txBody>
      </p:sp>
      <p:sp>
        <p:nvSpPr>
          <p:cNvPr id="5161" name="Oval 41"/>
          <p:cNvSpPr>
            <a:spLocks noChangeArrowheads="1"/>
          </p:cNvSpPr>
          <p:nvPr/>
        </p:nvSpPr>
        <p:spPr bwMode="auto">
          <a:xfrm>
            <a:off x="8351838" y="2663825"/>
            <a:ext cx="298450" cy="298450"/>
          </a:xfrm>
          <a:prstGeom prst="ellipse">
            <a:avLst/>
          </a:prstGeom>
          <a:gradFill rotWithShape="0">
            <a:gsLst>
              <a:gs pos="0">
                <a:srgbClr val="FFFFFF"/>
              </a:gs>
              <a:gs pos="100000">
                <a:srgbClr val="C5000B">
                  <a:alpha val="50000"/>
                </a:srgbClr>
              </a:gs>
            </a:gsLst>
            <a:path path="shape">
              <a:fillToRect l="50000" t="50000" r="50000" b="50000"/>
            </a:path>
          </a:gradFill>
          <a:ln w="9525">
            <a:solidFill>
              <a:srgbClr val="808080"/>
            </a:solidFill>
            <a:round/>
            <a:headEnd/>
            <a:tailEnd/>
          </a:ln>
          <a:effectLst/>
        </p:spPr>
        <p:txBody>
          <a:bodyPr wrap="none" lIns="90000" tIns="45000" rIns="90000" bIns="4500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a:solidFill>
                  <a:srgbClr val="000000"/>
                </a:solidFill>
                <a:latin typeface="Arial" charset="0"/>
              </a:rPr>
              <a:t>4</a:t>
            </a:r>
          </a:p>
        </p:txBody>
      </p:sp>
      <p:sp>
        <p:nvSpPr>
          <p:cNvPr id="5162" name="Text Box 42"/>
          <p:cNvSpPr txBox="1">
            <a:spLocks noChangeArrowheads="1"/>
          </p:cNvSpPr>
          <p:nvPr/>
        </p:nvSpPr>
        <p:spPr bwMode="auto">
          <a:xfrm>
            <a:off x="4392613" y="3671888"/>
            <a:ext cx="4464050" cy="2890837"/>
          </a:xfrm>
          <a:prstGeom prst="rect">
            <a:avLst/>
          </a:prstGeom>
          <a:noFill/>
          <a:ln w="9525">
            <a:noFill/>
            <a:round/>
            <a:headEnd/>
            <a:tailEnd/>
          </a:ln>
          <a:effectLst/>
        </p:spPr>
        <p:txBody>
          <a:bodyPr lIns="90000" tIns="45000" rIns="90000" bIns="45000"/>
          <a:lstStyle/>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dirty="0">
                <a:solidFill>
                  <a:srgbClr val="00FF00"/>
                </a:solidFill>
                <a:latin typeface="Arial" charset="0"/>
              </a:rPr>
              <a:t>Le disque est composé de quatre couches :</a:t>
            </a:r>
          </a:p>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600" dirty="0">
                <a:solidFill>
                  <a:srgbClr val="9999FF"/>
                </a:solidFill>
                <a:latin typeface="Arial" charset="0"/>
                <a:cs typeface="Arial" charset="0"/>
              </a:rPr>
              <a:t>	</a:t>
            </a:r>
            <a:r>
              <a:rPr lang="fr-FR" sz="1600" dirty="0">
                <a:latin typeface="Arial" charset="0"/>
                <a:cs typeface="Arial" charset="0"/>
              </a:rPr>
              <a:t>une couche en polymère servant de support aux informations imprimées</a:t>
            </a:r>
          </a:p>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600" dirty="0">
                <a:latin typeface="Arial" charset="0"/>
                <a:cs typeface="Arial" charset="0"/>
              </a:rPr>
              <a:t>	une couche de laque acrylique anti-UV créant un film protecteur pour les données</a:t>
            </a:r>
          </a:p>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600" dirty="0">
                <a:latin typeface="Arial" charset="0"/>
                <a:cs typeface="Arial" charset="0"/>
              </a:rPr>
              <a:t>	une fine pellicule métallique (alu, or ou argent) constituant la couche réfléchissante</a:t>
            </a:r>
          </a:p>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600" dirty="0">
                <a:latin typeface="Arial" charset="0"/>
                <a:cs typeface="Arial" charset="0"/>
              </a:rPr>
              <a:t>	un substrat en matière plastique (polycarbonate) pourvu de bosses obtenues par pressage</a:t>
            </a:r>
          </a:p>
        </p:txBody>
      </p:sp>
      <p:sp>
        <p:nvSpPr>
          <p:cNvPr id="5163" name="Oval 43"/>
          <p:cNvSpPr>
            <a:spLocks noChangeArrowheads="1"/>
          </p:cNvSpPr>
          <p:nvPr/>
        </p:nvSpPr>
        <p:spPr bwMode="auto">
          <a:xfrm>
            <a:off x="4139952" y="4306159"/>
            <a:ext cx="263525" cy="263525"/>
          </a:xfrm>
          <a:prstGeom prst="ellipse">
            <a:avLst/>
          </a:prstGeom>
          <a:gradFill rotWithShape="0">
            <a:gsLst>
              <a:gs pos="0">
                <a:srgbClr val="FFFFFF"/>
              </a:gs>
              <a:gs pos="100000">
                <a:srgbClr val="C5000B">
                  <a:alpha val="50000"/>
                </a:srgbClr>
              </a:gs>
            </a:gsLst>
            <a:path path="shape">
              <a:fillToRect l="50000" t="50000" r="50000" b="50000"/>
            </a:path>
          </a:gradFill>
          <a:ln w="9525">
            <a:solidFill>
              <a:srgbClr val="808080"/>
            </a:solidFill>
            <a:round/>
            <a:headEnd/>
            <a:tailEnd/>
          </a:ln>
          <a:effectLst/>
        </p:spPr>
        <p:txBody>
          <a:bodyPr wrap="none" lIns="90000" tIns="45000" rIns="90000" bIns="4500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dirty="0">
                <a:solidFill>
                  <a:srgbClr val="000000"/>
                </a:solidFill>
                <a:latin typeface="Arial" charset="0"/>
              </a:rPr>
              <a:t>1</a:t>
            </a:r>
          </a:p>
        </p:txBody>
      </p:sp>
      <p:sp>
        <p:nvSpPr>
          <p:cNvPr id="5164" name="Oval 44"/>
          <p:cNvSpPr>
            <a:spLocks noChangeArrowheads="1"/>
          </p:cNvSpPr>
          <p:nvPr/>
        </p:nvSpPr>
        <p:spPr bwMode="auto">
          <a:xfrm>
            <a:off x="4139952" y="4797152"/>
            <a:ext cx="263525" cy="263525"/>
          </a:xfrm>
          <a:prstGeom prst="ellipse">
            <a:avLst/>
          </a:prstGeom>
          <a:gradFill rotWithShape="0">
            <a:gsLst>
              <a:gs pos="0">
                <a:srgbClr val="FFFFFF"/>
              </a:gs>
              <a:gs pos="100000">
                <a:srgbClr val="C5000B">
                  <a:alpha val="50000"/>
                </a:srgbClr>
              </a:gs>
            </a:gsLst>
            <a:path path="shape">
              <a:fillToRect l="50000" t="50000" r="50000" b="50000"/>
            </a:path>
          </a:gradFill>
          <a:ln w="9525">
            <a:solidFill>
              <a:srgbClr val="808080"/>
            </a:solidFill>
            <a:round/>
            <a:headEnd/>
            <a:tailEnd/>
          </a:ln>
          <a:effectLst/>
        </p:spPr>
        <p:txBody>
          <a:bodyPr wrap="none" lIns="90000" tIns="45000" rIns="90000" bIns="4500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dirty="0">
                <a:solidFill>
                  <a:srgbClr val="000000"/>
                </a:solidFill>
                <a:latin typeface="Arial" charset="0"/>
              </a:rPr>
              <a:t>2</a:t>
            </a:r>
          </a:p>
        </p:txBody>
      </p:sp>
      <p:sp>
        <p:nvSpPr>
          <p:cNvPr id="5165" name="Oval 45"/>
          <p:cNvSpPr>
            <a:spLocks noChangeArrowheads="1"/>
          </p:cNvSpPr>
          <p:nvPr/>
        </p:nvSpPr>
        <p:spPr bwMode="auto">
          <a:xfrm>
            <a:off x="4139952" y="5301208"/>
            <a:ext cx="263525" cy="263525"/>
          </a:xfrm>
          <a:prstGeom prst="ellipse">
            <a:avLst/>
          </a:prstGeom>
          <a:gradFill rotWithShape="0">
            <a:gsLst>
              <a:gs pos="0">
                <a:srgbClr val="FFFFFF"/>
              </a:gs>
              <a:gs pos="100000">
                <a:srgbClr val="C5000B">
                  <a:alpha val="50000"/>
                </a:srgbClr>
              </a:gs>
            </a:gsLst>
            <a:path path="shape">
              <a:fillToRect l="50000" t="50000" r="50000" b="50000"/>
            </a:path>
          </a:gradFill>
          <a:ln w="9525">
            <a:solidFill>
              <a:srgbClr val="808080"/>
            </a:solidFill>
            <a:round/>
            <a:headEnd/>
            <a:tailEnd/>
          </a:ln>
          <a:effectLst/>
        </p:spPr>
        <p:txBody>
          <a:bodyPr wrap="none" lIns="90000" tIns="45000" rIns="90000" bIns="4500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dirty="0">
                <a:solidFill>
                  <a:srgbClr val="000000"/>
                </a:solidFill>
                <a:latin typeface="Arial" charset="0"/>
              </a:rPr>
              <a:t>3</a:t>
            </a:r>
          </a:p>
        </p:txBody>
      </p:sp>
      <p:sp>
        <p:nvSpPr>
          <p:cNvPr id="5166" name="Oval 46"/>
          <p:cNvSpPr>
            <a:spLocks noChangeArrowheads="1"/>
          </p:cNvSpPr>
          <p:nvPr/>
        </p:nvSpPr>
        <p:spPr bwMode="auto">
          <a:xfrm>
            <a:off x="4139952" y="5805264"/>
            <a:ext cx="263525" cy="263525"/>
          </a:xfrm>
          <a:prstGeom prst="ellipse">
            <a:avLst/>
          </a:prstGeom>
          <a:gradFill rotWithShape="0">
            <a:gsLst>
              <a:gs pos="0">
                <a:srgbClr val="FFFFFF"/>
              </a:gs>
              <a:gs pos="100000">
                <a:srgbClr val="C5000B">
                  <a:alpha val="50000"/>
                </a:srgbClr>
              </a:gs>
            </a:gsLst>
            <a:path path="shape">
              <a:fillToRect l="50000" t="50000" r="50000" b="50000"/>
            </a:path>
          </a:gradFill>
          <a:ln w="9525">
            <a:solidFill>
              <a:srgbClr val="808080"/>
            </a:solidFill>
            <a:round/>
            <a:headEnd/>
            <a:tailEnd/>
          </a:ln>
          <a:effectLst/>
        </p:spPr>
        <p:txBody>
          <a:bodyPr wrap="none" lIns="90000" tIns="45000" rIns="90000" bIns="4500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800" b="1" dirty="0">
                <a:solidFill>
                  <a:srgbClr val="000000"/>
                </a:solidFill>
                <a:latin typeface="Arial" charset="0"/>
              </a:rPr>
              <a:t>4</a:t>
            </a:r>
          </a:p>
        </p:txBody>
      </p:sp>
      <p:sp>
        <p:nvSpPr>
          <p:cNvPr id="48"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115</a:t>
            </a:fld>
            <a:endParaRPr lang="fr-BE" dirty="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5183188" y="0"/>
            <a:ext cx="3960812" cy="3775075"/>
          </a:xfrm>
          <a:prstGeom prst="rect">
            <a:avLst/>
          </a:prstGeom>
          <a:noFill/>
          <a:ln w="9525">
            <a:noFill/>
            <a:round/>
            <a:headEnd/>
            <a:tailEnd/>
          </a:ln>
          <a:effectLst/>
        </p:spPr>
        <p:txBody>
          <a:bodyPr wrap="none" anchor="ctr"/>
          <a:lstStyle/>
          <a:p>
            <a:endParaRPr lang="fr-FR"/>
          </a:p>
        </p:txBody>
      </p:sp>
      <p:sp>
        <p:nvSpPr>
          <p:cNvPr id="7170" name="Rectangle 2"/>
          <p:cNvSpPr>
            <a:spLocks noChangeArrowheads="1"/>
          </p:cNvSpPr>
          <p:nvPr/>
        </p:nvSpPr>
        <p:spPr bwMode="auto">
          <a:xfrm>
            <a:off x="0" y="2938463"/>
            <a:ext cx="4637088" cy="3925887"/>
          </a:xfrm>
          <a:prstGeom prst="rect">
            <a:avLst/>
          </a:prstGeom>
          <a:noFill/>
          <a:ln w="9525">
            <a:noFill/>
            <a:round/>
            <a:headEnd/>
            <a:tailEnd/>
          </a:ln>
          <a:effectLst/>
        </p:spPr>
        <p:txBody>
          <a:bodyPr wrap="none" anchor="ctr"/>
          <a:lstStyle/>
          <a:p>
            <a:endParaRPr lang="fr-FR"/>
          </a:p>
        </p:txBody>
      </p:sp>
      <p:sp>
        <p:nvSpPr>
          <p:cNvPr id="7171" name="Rectangle 3"/>
          <p:cNvSpPr>
            <a:spLocks noChangeArrowheads="1"/>
          </p:cNvSpPr>
          <p:nvPr/>
        </p:nvSpPr>
        <p:spPr bwMode="auto">
          <a:xfrm>
            <a:off x="96838" y="358775"/>
            <a:ext cx="8950325" cy="760413"/>
          </a:xfrm>
          <a:prstGeom prst="rect">
            <a:avLst/>
          </a:prstGeom>
          <a:noFill/>
          <a:ln w="9525">
            <a:noFill/>
            <a:round/>
            <a:headEnd/>
            <a:tailEnd/>
          </a:ln>
          <a:effectLst/>
        </p:spPr>
        <p:txBody>
          <a:bodyPr wrap="none" anchor="ctr"/>
          <a:lstStyle/>
          <a:p>
            <a:endParaRPr lang="fr-FR"/>
          </a:p>
        </p:txBody>
      </p:sp>
      <p:sp>
        <p:nvSpPr>
          <p:cNvPr id="7172" name="Rectangle 4"/>
          <p:cNvSpPr>
            <a:spLocks noChangeArrowheads="1"/>
          </p:cNvSpPr>
          <p:nvPr/>
        </p:nvSpPr>
        <p:spPr bwMode="auto">
          <a:xfrm>
            <a:off x="1325563" y="407988"/>
            <a:ext cx="65087" cy="304800"/>
          </a:xfrm>
          <a:prstGeom prst="rect">
            <a:avLst/>
          </a:prstGeom>
          <a:noFill/>
          <a:ln w="9525">
            <a:noFill/>
            <a:round/>
            <a:headEnd/>
            <a:tailEnd/>
          </a:ln>
          <a:effectLst/>
        </p:spPr>
        <p:txBody>
          <a:bodyPr wrap="none" lIns="0" tIns="0" rIns="0" bIns="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b="1" i="1">
                <a:solidFill>
                  <a:srgbClr val="FFFF99"/>
                </a:solidFill>
                <a:latin typeface="Palatino Linotype" pitchFamily="16" charset="0"/>
              </a:rPr>
              <a:t> </a:t>
            </a:r>
          </a:p>
        </p:txBody>
      </p:sp>
      <p:sp>
        <p:nvSpPr>
          <p:cNvPr id="7177" name="Rectangle 9"/>
          <p:cNvSpPr>
            <a:spLocks noChangeArrowheads="1"/>
          </p:cNvSpPr>
          <p:nvPr/>
        </p:nvSpPr>
        <p:spPr bwMode="auto">
          <a:xfrm>
            <a:off x="152400" y="3581400"/>
            <a:ext cx="8612188" cy="1071563"/>
          </a:xfrm>
          <a:prstGeom prst="rect">
            <a:avLst/>
          </a:prstGeom>
          <a:noFill/>
          <a:ln w="9525">
            <a:noFill/>
            <a:round/>
            <a:headEnd/>
            <a:tailEnd/>
          </a:ln>
          <a:effectLst/>
        </p:spPr>
        <p:txBody>
          <a:bodyPr wrap="none" anchor="ctr"/>
          <a:lstStyle/>
          <a:p>
            <a:endParaRPr lang="fr-FR"/>
          </a:p>
        </p:txBody>
      </p:sp>
      <p:sp>
        <p:nvSpPr>
          <p:cNvPr id="7179" name="Rectangle 11"/>
          <p:cNvSpPr>
            <a:spLocks noChangeArrowheads="1"/>
          </p:cNvSpPr>
          <p:nvPr/>
        </p:nvSpPr>
        <p:spPr bwMode="auto">
          <a:xfrm>
            <a:off x="0" y="381000"/>
            <a:ext cx="8978900" cy="838200"/>
          </a:xfrm>
          <a:prstGeom prst="rect">
            <a:avLst/>
          </a:prstGeom>
          <a:noFill/>
          <a:ln w="9525">
            <a:noFill/>
            <a:round/>
            <a:headEnd/>
            <a:tailEnd/>
          </a:ln>
          <a:effectLst/>
        </p:spPr>
        <p:txBody>
          <a:bodyPr wrap="none" anchor="ctr"/>
          <a:lstStyle/>
          <a:p>
            <a:endParaRPr lang="fr-FR"/>
          </a:p>
        </p:txBody>
      </p:sp>
      <p:sp>
        <p:nvSpPr>
          <p:cNvPr id="7181" name="Rectangle 13"/>
          <p:cNvSpPr>
            <a:spLocks noChangeArrowheads="1"/>
          </p:cNvSpPr>
          <p:nvPr/>
        </p:nvSpPr>
        <p:spPr bwMode="auto">
          <a:xfrm>
            <a:off x="1270000" y="406400"/>
            <a:ext cx="65088" cy="304800"/>
          </a:xfrm>
          <a:prstGeom prst="rect">
            <a:avLst/>
          </a:prstGeom>
          <a:noFill/>
          <a:ln w="9525">
            <a:noFill/>
            <a:round/>
            <a:headEnd/>
            <a:tailEnd/>
          </a:ln>
          <a:effectLst/>
        </p:spPr>
        <p:txBody>
          <a:bodyPr wrap="none" lIns="0" tIns="0" rIns="0" bIns="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b="1" i="1">
                <a:solidFill>
                  <a:srgbClr val="FFFF99"/>
                </a:solidFill>
                <a:latin typeface="Palatino Linotype" pitchFamily="16" charset="0"/>
              </a:rPr>
              <a:t> </a:t>
            </a:r>
          </a:p>
        </p:txBody>
      </p:sp>
      <p:sp>
        <p:nvSpPr>
          <p:cNvPr id="7183" name="Rectangle 15"/>
          <p:cNvSpPr>
            <a:spLocks noChangeArrowheads="1"/>
          </p:cNvSpPr>
          <p:nvPr/>
        </p:nvSpPr>
        <p:spPr bwMode="auto">
          <a:xfrm>
            <a:off x="323528" y="260648"/>
            <a:ext cx="3802323" cy="492443"/>
          </a:xfrm>
          <a:prstGeom prst="rect">
            <a:avLst/>
          </a:prstGeom>
          <a:noFill/>
          <a:ln w="9525">
            <a:noFill/>
            <a:round/>
            <a:headEnd/>
            <a:tailEnd/>
          </a:ln>
          <a:effectLst/>
        </p:spPr>
        <p:txBody>
          <a:bodyPr wrap="none" lIns="0" tIns="0" rIns="0" bIns="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3200" b="1" dirty="0">
                <a:solidFill>
                  <a:srgbClr val="FF9933"/>
                </a:solidFill>
                <a:latin typeface="Palatino Linotype" pitchFamily="16" charset="0"/>
              </a:rPr>
              <a:t>Lecture des données</a:t>
            </a:r>
          </a:p>
        </p:txBody>
      </p:sp>
      <p:pic>
        <p:nvPicPr>
          <p:cNvPr id="7184" name="Picture 16"/>
          <p:cNvPicPr>
            <a:picLocks noChangeAspect="1" noChangeArrowheads="1"/>
          </p:cNvPicPr>
          <p:nvPr/>
        </p:nvPicPr>
        <p:blipFill>
          <a:blip r:embed="rId3" cstate="print"/>
          <a:srcRect/>
          <a:stretch>
            <a:fillRect/>
          </a:stretch>
        </p:blipFill>
        <p:spPr bwMode="auto">
          <a:xfrm>
            <a:off x="304800" y="1295400"/>
            <a:ext cx="4097338" cy="5149850"/>
          </a:xfrm>
          <a:prstGeom prst="rect">
            <a:avLst/>
          </a:prstGeom>
          <a:noFill/>
          <a:ln w="9525">
            <a:noFill/>
            <a:round/>
            <a:headEnd/>
            <a:tailEnd/>
          </a:ln>
          <a:effectLst/>
        </p:spPr>
      </p:pic>
      <p:sp>
        <p:nvSpPr>
          <p:cNvPr id="7185" name="Rectangle 17"/>
          <p:cNvSpPr>
            <a:spLocks noChangeArrowheads="1"/>
          </p:cNvSpPr>
          <p:nvPr/>
        </p:nvSpPr>
        <p:spPr bwMode="auto">
          <a:xfrm>
            <a:off x="1122363" y="2725738"/>
            <a:ext cx="844550" cy="508000"/>
          </a:xfrm>
          <a:prstGeom prst="rect">
            <a:avLst/>
          </a:prstGeom>
          <a:solidFill>
            <a:srgbClr val="CCFFFF"/>
          </a:solidFill>
          <a:ln w="9360">
            <a:solidFill>
              <a:srgbClr val="000000"/>
            </a:solidFill>
            <a:miter lim="800000"/>
            <a:headEnd/>
            <a:tailEnd/>
          </a:ln>
          <a:effectLst/>
        </p:spPr>
        <p:txBody>
          <a:bodyPr wrap="none"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200" b="1" i="1">
                <a:solidFill>
                  <a:srgbClr val="000000"/>
                </a:solidFill>
              </a:rPr>
              <a:t>Lentilles de </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200" b="1" i="1">
                <a:solidFill>
                  <a:srgbClr val="000000"/>
                </a:solidFill>
              </a:rPr>
              <a:t>focalisation</a:t>
            </a:r>
          </a:p>
        </p:txBody>
      </p:sp>
      <p:sp>
        <p:nvSpPr>
          <p:cNvPr id="7186" name="Rectangle 18"/>
          <p:cNvSpPr>
            <a:spLocks noChangeArrowheads="1"/>
          </p:cNvSpPr>
          <p:nvPr/>
        </p:nvSpPr>
        <p:spPr bwMode="auto">
          <a:xfrm>
            <a:off x="860425" y="3798888"/>
            <a:ext cx="1193800" cy="508000"/>
          </a:xfrm>
          <a:prstGeom prst="rect">
            <a:avLst/>
          </a:prstGeom>
          <a:solidFill>
            <a:srgbClr val="CCFFFF"/>
          </a:solidFill>
          <a:ln w="9360">
            <a:solidFill>
              <a:srgbClr val="000000"/>
            </a:solidFill>
            <a:miter lim="800000"/>
            <a:headEnd/>
            <a:tailEnd/>
          </a:ln>
          <a:effectLst/>
        </p:spPr>
        <p:txBody>
          <a:bodyPr wrap="none"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200" b="1" i="1">
                <a:solidFill>
                  <a:srgbClr val="000000"/>
                </a:solidFill>
              </a:rPr>
              <a:t>Miroir</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200" b="1" i="1">
                <a:solidFill>
                  <a:srgbClr val="000000"/>
                </a:solidFill>
              </a:rPr>
              <a:t>semi-transparent</a:t>
            </a:r>
          </a:p>
        </p:txBody>
      </p:sp>
      <p:sp>
        <p:nvSpPr>
          <p:cNvPr id="7187" name="Rectangle 19"/>
          <p:cNvSpPr>
            <a:spLocks noChangeArrowheads="1"/>
          </p:cNvSpPr>
          <p:nvPr/>
        </p:nvSpPr>
        <p:spPr bwMode="auto">
          <a:xfrm>
            <a:off x="2338388" y="6048375"/>
            <a:ext cx="844550" cy="369888"/>
          </a:xfrm>
          <a:prstGeom prst="rect">
            <a:avLst/>
          </a:prstGeom>
          <a:solidFill>
            <a:srgbClr val="CCFFFF"/>
          </a:solidFill>
          <a:ln w="9360">
            <a:solidFill>
              <a:srgbClr val="000000"/>
            </a:solidFill>
            <a:miter lim="800000"/>
            <a:headEnd/>
            <a:tailEnd/>
          </a:ln>
          <a:effectLst/>
        </p:spPr>
        <p:txBody>
          <a:bodyPr wrap="none"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200" b="1" i="1">
                <a:solidFill>
                  <a:srgbClr val="000000"/>
                </a:solidFill>
              </a:rPr>
              <a:t>Photodiode</a:t>
            </a:r>
          </a:p>
        </p:txBody>
      </p:sp>
      <p:sp>
        <p:nvSpPr>
          <p:cNvPr id="7188" name="Rectangle 20"/>
          <p:cNvSpPr>
            <a:spLocks noChangeArrowheads="1"/>
          </p:cNvSpPr>
          <p:nvPr/>
        </p:nvSpPr>
        <p:spPr bwMode="auto">
          <a:xfrm>
            <a:off x="3298825" y="5264150"/>
            <a:ext cx="842963" cy="415925"/>
          </a:xfrm>
          <a:prstGeom prst="rect">
            <a:avLst/>
          </a:prstGeom>
          <a:solidFill>
            <a:srgbClr val="CCFFFF"/>
          </a:solidFill>
          <a:ln w="9360">
            <a:solidFill>
              <a:srgbClr val="000000"/>
            </a:solidFill>
            <a:miter lim="800000"/>
            <a:headEnd/>
            <a:tailEnd/>
          </a:ln>
          <a:effectLst/>
        </p:spPr>
        <p:txBody>
          <a:bodyPr wrap="none"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1200" b="1" i="1">
                <a:solidFill>
                  <a:srgbClr val="000000"/>
                </a:solidFill>
              </a:rPr>
              <a:t>Diode laser</a:t>
            </a:r>
          </a:p>
        </p:txBody>
      </p:sp>
      <p:sp>
        <p:nvSpPr>
          <p:cNvPr id="7189" name="Text Box 21"/>
          <p:cNvSpPr txBox="1">
            <a:spLocks noChangeArrowheads="1"/>
          </p:cNvSpPr>
          <p:nvPr/>
        </p:nvSpPr>
        <p:spPr bwMode="auto">
          <a:xfrm>
            <a:off x="4716016" y="908720"/>
            <a:ext cx="4111376" cy="4968875"/>
          </a:xfrm>
          <a:prstGeom prst="rect">
            <a:avLst/>
          </a:prstGeom>
          <a:noFill/>
          <a:ln w="9525">
            <a:noFill/>
            <a:round/>
            <a:headEnd/>
            <a:tailEnd/>
          </a:ln>
          <a:effectLst/>
        </p:spPr>
        <p:txBody>
          <a:bodyPr lIns="90000" tIns="45000" rIns="90000" bIns="45000"/>
          <a:lstStyle/>
          <a:p>
            <a:pPr algn="just">
              <a:buFont typeface="Arial"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dirty="0">
                <a:latin typeface="Arial" charset="0"/>
              </a:rPr>
              <a:t>Le laser utilisé pour la lecture des données sur CD a une longueur d'onde standard de 780 nm, c'est à dire dans l'infrarouge proche. </a:t>
            </a:r>
            <a:endParaRPr lang="fr-FR" sz="2000" dirty="0" smtClean="0">
              <a:latin typeface="Arial" charset="0"/>
            </a:endParaRPr>
          </a:p>
          <a:p>
            <a:pPr algn="just">
              <a:buFont typeface="Arial"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fr-FR" sz="2000" dirty="0">
              <a:latin typeface="Arial" charset="0"/>
            </a:endParaRPr>
          </a:p>
          <a:p>
            <a:pPr algn="just">
              <a:buFont typeface="Arial"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dirty="0">
                <a:latin typeface="Arial" charset="0"/>
              </a:rPr>
              <a:t>Le faisceau émis par le laser va être réfléchi par une lame semi-réfléchissante en direction du CD</a:t>
            </a:r>
            <a:r>
              <a:rPr lang="fr-FR" sz="2000" dirty="0" smtClean="0">
                <a:latin typeface="Arial" charset="0"/>
              </a:rPr>
              <a:t>.</a:t>
            </a:r>
          </a:p>
          <a:p>
            <a:pPr algn="just">
              <a:buFont typeface="Arial"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fr-FR" sz="2000" dirty="0" smtClean="0">
              <a:latin typeface="Arial" charset="0"/>
            </a:endParaRPr>
          </a:p>
          <a:p>
            <a:pPr algn="just">
              <a:buFont typeface="Arial"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dirty="0" smtClean="0">
                <a:latin typeface="Arial" charset="0"/>
              </a:rPr>
              <a:t> </a:t>
            </a:r>
            <a:r>
              <a:rPr lang="fr-FR" sz="2000" dirty="0">
                <a:latin typeface="Arial" charset="0"/>
              </a:rPr>
              <a:t>Une lentille permet de focaliser le faisceau afin de lire avec précision les données. </a:t>
            </a:r>
            <a:endParaRPr lang="fr-FR" sz="2000" dirty="0" smtClean="0">
              <a:latin typeface="Arial" charset="0"/>
            </a:endParaRPr>
          </a:p>
          <a:p>
            <a:pPr algn="just">
              <a:buFont typeface="Arial"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fr-FR" sz="2000" dirty="0" smtClean="0">
              <a:latin typeface="Arial" charset="0"/>
            </a:endParaRPr>
          </a:p>
          <a:p>
            <a:pPr algn="just">
              <a:buFont typeface="Arial"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2000" dirty="0" smtClean="0">
                <a:latin typeface="Arial" charset="0"/>
              </a:rPr>
              <a:t>Le </a:t>
            </a:r>
            <a:r>
              <a:rPr lang="fr-FR" sz="2000" dirty="0">
                <a:latin typeface="Arial" charset="0"/>
              </a:rPr>
              <a:t>signal est ensuite réfléchi par le CD, traverse la lame et arrive sur le récepteur (photodiode) qui mesure la quantité de lumière reçue. </a:t>
            </a:r>
          </a:p>
        </p:txBody>
      </p:sp>
      <p:sp>
        <p:nvSpPr>
          <p:cNvPr id="23" name="Espace réservé du numéro de diapositive 3"/>
          <p:cNvSpPr>
            <a:spLocks noGrp="1"/>
          </p:cNvSpPr>
          <p:nvPr>
            <p:ph type="sldNum" sz="quarter" idx="11"/>
          </p:nvPr>
        </p:nvSpPr>
        <p:spPr>
          <a:xfrm>
            <a:off x="8521552" y="0"/>
            <a:ext cx="622448" cy="404664"/>
          </a:xfrm>
        </p:spPr>
        <p:txBody>
          <a:bodyPr/>
          <a:lstStyle/>
          <a:p>
            <a:fld id="{CF4668DC-857F-487D-BFFA-8C0CA5037977}" type="slidenum">
              <a:rPr lang="fr-BE" smtClean="0"/>
              <a:pPr/>
              <a:t>116</a:t>
            </a:fld>
            <a:endParaRPr lang="fr-BE" dirty="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67544" y="1700808"/>
            <a:ext cx="8352928" cy="4968552"/>
          </a:xfrm>
        </p:spPr>
        <p:txBody>
          <a:bodyPr>
            <a:noAutofit/>
          </a:bodyPr>
          <a:lstStyle/>
          <a:p>
            <a:pPr indent="256032"/>
            <a:r>
              <a:rPr lang="fr-FR" sz="2400" dirty="0" smtClean="0">
                <a:effectLst/>
              </a:rPr>
              <a:t>Les mémoires </a:t>
            </a:r>
            <a:r>
              <a:rPr lang="fr-FR" sz="2400" dirty="0" err="1" smtClean="0">
                <a:effectLst/>
              </a:rPr>
              <a:t>ﬂash</a:t>
            </a:r>
            <a:r>
              <a:rPr lang="fr-FR" sz="2400" dirty="0" smtClean="0">
                <a:effectLst/>
              </a:rPr>
              <a:t> sont non volatiles. Contrairement aux mémoires RAM, elles ne sont pas divisées en octets, mais en blocs.</a:t>
            </a:r>
          </a:p>
          <a:p>
            <a:pPr indent="256032"/>
            <a:endParaRPr lang="fr-FR" sz="2400" dirty="0" smtClean="0">
              <a:effectLst/>
            </a:endParaRPr>
          </a:p>
          <a:p>
            <a:pPr indent="256032"/>
            <a:r>
              <a:rPr lang="fr-FR" sz="2400" dirty="0" smtClean="0">
                <a:effectLst/>
              </a:rPr>
              <a:t> Elle  est </a:t>
            </a:r>
            <a:r>
              <a:rPr lang="fr-FR" sz="2400" dirty="0" smtClean="0">
                <a:solidFill>
                  <a:srgbClr val="00FF00"/>
                </a:solidFill>
                <a:effectLst/>
              </a:rPr>
              <a:t> effacée  </a:t>
            </a:r>
            <a:r>
              <a:rPr lang="fr-FR" sz="2400" dirty="0" smtClean="0">
                <a:effectLst/>
              </a:rPr>
              <a:t>par  un  processus  appelé  "</a:t>
            </a:r>
            <a:r>
              <a:rPr lang="fr-FR" sz="2400" dirty="0" err="1" smtClean="0">
                <a:solidFill>
                  <a:srgbClr val="00FF00"/>
                </a:solidFill>
                <a:effectLst/>
              </a:rPr>
              <a:t>tunnelage</a:t>
            </a:r>
            <a:r>
              <a:rPr lang="fr-FR" sz="2400" dirty="0" smtClean="0">
                <a:solidFill>
                  <a:srgbClr val="00FF00"/>
                </a:solidFill>
                <a:effectLst/>
              </a:rPr>
              <a:t>  Fowler </a:t>
            </a:r>
            <a:r>
              <a:rPr lang="fr-FR" sz="2400" dirty="0" err="1" smtClean="0">
                <a:solidFill>
                  <a:srgbClr val="00FF00"/>
                </a:solidFill>
                <a:effectLst/>
              </a:rPr>
              <a:t>Nordheim</a:t>
            </a:r>
            <a:r>
              <a:rPr lang="fr-FR" sz="2400" dirty="0" smtClean="0">
                <a:effectLst/>
              </a:rPr>
              <a:t>".  Ce  processus retire la charge affectée à chaque cellule mémoire. La mémoire est ainsi effacée et peut être chargée avec de nouvelles données.</a:t>
            </a:r>
          </a:p>
          <a:p>
            <a:pPr indent="256032"/>
            <a:endParaRPr lang="fr-FR" sz="2400" dirty="0" smtClean="0">
              <a:effectLst/>
            </a:endParaRPr>
          </a:p>
          <a:p>
            <a:pPr indent="256032"/>
            <a:r>
              <a:rPr lang="fr-FR" sz="2400" dirty="0" smtClean="0">
                <a:effectLst/>
              </a:rPr>
              <a:t>La </a:t>
            </a:r>
            <a:r>
              <a:rPr lang="fr-FR" sz="2400" dirty="0" smtClean="0">
                <a:solidFill>
                  <a:srgbClr val="00FF00"/>
                </a:solidFill>
                <a:effectLst/>
              </a:rPr>
              <a:t>vitesse d'accès</a:t>
            </a:r>
            <a:r>
              <a:rPr lang="fr-FR" sz="2400" dirty="0" smtClean="0">
                <a:effectLst/>
              </a:rPr>
              <a:t>, la facilité de reprogrammation et la taille compacte des mémoires </a:t>
            </a:r>
            <a:r>
              <a:rPr lang="fr-FR" sz="2400" dirty="0" err="1" smtClean="0">
                <a:effectLst/>
              </a:rPr>
              <a:t>ﬂash</a:t>
            </a:r>
            <a:r>
              <a:rPr lang="fr-FR" sz="2400" dirty="0" smtClean="0">
                <a:effectLst/>
              </a:rPr>
              <a:t> en ont fait une  solution  idéale  pour  les  appareils  portatifs  tels  que  les  ordinateurs  portables  et  les  appareils photo .</a:t>
            </a:r>
          </a:p>
          <a:p>
            <a:pPr indent="256032"/>
            <a:endParaRPr lang="fr-FR" sz="2400" dirty="0" smtClean="0">
              <a:effectLst/>
            </a:endParaRPr>
          </a:p>
          <a:p>
            <a:pPr indent="256032">
              <a:buNone/>
            </a:pPr>
            <a:endParaRPr lang="fr-FR" sz="2400" dirty="0" smtClean="0">
              <a:effectLst/>
            </a:endParaRPr>
          </a:p>
          <a:p>
            <a:endParaRPr lang="fr-FR" sz="2400" dirty="0">
              <a:effectLst/>
            </a:endParaRPr>
          </a:p>
        </p:txBody>
      </p:sp>
      <p:sp>
        <p:nvSpPr>
          <p:cNvPr id="3" name="Titre 2"/>
          <p:cNvSpPr>
            <a:spLocks noGrp="1"/>
          </p:cNvSpPr>
          <p:nvPr>
            <p:ph type="title"/>
          </p:nvPr>
        </p:nvSpPr>
        <p:spPr/>
        <p:txBody>
          <a:bodyPr/>
          <a:lstStyle/>
          <a:p>
            <a:r>
              <a:rPr lang="fr-FR" dirty="0" smtClean="0">
                <a:effectLst/>
              </a:rPr>
              <a:t>Mémoires flash</a:t>
            </a:r>
            <a:endParaRPr lang="fr-FR"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117</a:t>
            </a:fld>
            <a:endParaRPr lang="fr-BE" dirty="0"/>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424936" cy="5544616"/>
          </a:xfrm>
        </p:spPr>
        <p:txBody>
          <a:bodyPr>
            <a:normAutofit fontScale="92500" lnSpcReduction="20000"/>
          </a:bodyPr>
          <a:lstStyle/>
          <a:p>
            <a:pPr>
              <a:buNone/>
            </a:pPr>
            <a:r>
              <a:rPr lang="fr-FR" dirty="0" smtClean="0">
                <a:effectLst/>
              </a:rPr>
              <a:t>De nos jours, plusieurs types de mémoires </a:t>
            </a:r>
            <a:r>
              <a:rPr lang="fr-FR" dirty="0" err="1" smtClean="0">
                <a:effectLst/>
              </a:rPr>
              <a:t>ﬂash</a:t>
            </a:r>
            <a:r>
              <a:rPr lang="fr-FR" dirty="0" smtClean="0">
                <a:effectLst/>
              </a:rPr>
              <a:t> sont utilisés :</a:t>
            </a:r>
          </a:p>
          <a:p>
            <a:endParaRPr lang="fr-FR" dirty="0" smtClean="0">
              <a:effectLst/>
            </a:endParaRPr>
          </a:p>
          <a:p>
            <a:pPr>
              <a:buNone/>
            </a:pPr>
            <a:r>
              <a:rPr lang="fr-FR" dirty="0" smtClean="0">
                <a:effectLst/>
              </a:rPr>
              <a:t>•  ATA Flash ;</a:t>
            </a:r>
          </a:p>
          <a:p>
            <a:pPr>
              <a:buNone/>
            </a:pPr>
            <a:r>
              <a:rPr lang="fr-FR" dirty="0" smtClean="0">
                <a:effectLst/>
              </a:rPr>
              <a:t>•  </a:t>
            </a:r>
            <a:r>
              <a:rPr lang="fr-FR" dirty="0" err="1" smtClean="0">
                <a:effectLst/>
              </a:rPr>
              <a:t>CompactFlash</a:t>
            </a:r>
            <a:r>
              <a:rPr lang="fr-FR" dirty="0" smtClean="0">
                <a:effectLst/>
              </a:rPr>
              <a:t> (CF) ;</a:t>
            </a:r>
          </a:p>
          <a:p>
            <a:pPr>
              <a:buNone/>
            </a:pPr>
            <a:r>
              <a:rPr lang="fr-FR" dirty="0" smtClean="0">
                <a:effectLst/>
              </a:rPr>
              <a:t>•  </a:t>
            </a:r>
            <a:r>
              <a:rPr lang="fr-FR" dirty="0" err="1" smtClean="0">
                <a:effectLst/>
              </a:rPr>
              <a:t>SmartMedia</a:t>
            </a:r>
            <a:r>
              <a:rPr lang="fr-FR" dirty="0" smtClean="0">
                <a:effectLst/>
              </a:rPr>
              <a:t> (SM) ;</a:t>
            </a:r>
          </a:p>
          <a:p>
            <a:pPr>
              <a:buNone/>
            </a:pPr>
            <a:r>
              <a:rPr lang="fr-FR" dirty="0" smtClean="0">
                <a:effectLst/>
              </a:rPr>
              <a:t>•  </a:t>
            </a:r>
            <a:r>
              <a:rPr lang="fr-FR" dirty="0" err="1" smtClean="0">
                <a:effectLst/>
              </a:rPr>
              <a:t>MultiMediaCards</a:t>
            </a:r>
            <a:r>
              <a:rPr lang="fr-FR" dirty="0" smtClean="0">
                <a:effectLst/>
              </a:rPr>
              <a:t> (MMC) ;</a:t>
            </a:r>
          </a:p>
          <a:p>
            <a:pPr>
              <a:buNone/>
            </a:pPr>
            <a:r>
              <a:rPr lang="fr-FR" dirty="0" smtClean="0">
                <a:effectLst/>
              </a:rPr>
              <a:t>•  </a:t>
            </a:r>
            <a:r>
              <a:rPr lang="fr-FR" dirty="0" err="1" smtClean="0">
                <a:effectLst/>
              </a:rPr>
              <a:t>Reduced</a:t>
            </a:r>
            <a:r>
              <a:rPr lang="fr-FR" dirty="0" smtClean="0">
                <a:effectLst/>
              </a:rPr>
              <a:t> Size MMC (RS-MMC) ;</a:t>
            </a:r>
          </a:p>
          <a:p>
            <a:pPr>
              <a:buNone/>
            </a:pPr>
            <a:r>
              <a:rPr lang="fr-FR" b="1" dirty="0" smtClean="0">
                <a:solidFill>
                  <a:srgbClr val="00FF00"/>
                </a:solidFill>
                <a:effectLst/>
              </a:rPr>
              <a:t>•  </a:t>
            </a:r>
            <a:r>
              <a:rPr lang="fr-FR" b="1" dirty="0" err="1" smtClean="0">
                <a:solidFill>
                  <a:srgbClr val="00FF00"/>
                </a:solidFill>
                <a:effectLst/>
              </a:rPr>
              <a:t>SecureDigital</a:t>
            </a:r>
            <a:r>
              <a:rPr lang="fr-FR" b="1" dirty="0" smtClean="0">
                <a:solidFill>
                  <a:srgbClr val="00FF00"/>
                </a:solidFill>
                <a:effectLst/>
              </a:rPr>
              <a:t> (SD) ;</a:t>
            </a:r>
          </a:p>
          <a:p>
            <a:pPr>
              <a:buNone/>
            </a:pPr>
            <a:r>
              <a:rPr lang="fr-FR" b="1" dirty="0" smtClean="0">
                <a:solidFill>
                  <a:srgbClr val="00FF00"/>
                </a:solidFill>
                <a:effectLst/>
              </a:rPr>
              <a:t>•  </a:t>
            </a:r>
            <a:r>
              <a:rPr lang="fr-FR" b="1" dirty="0" err="1" smtClean="0">
                <a:solidFill>
                  <a:srgbClr val="00FF00"/>
                </a:solidFill>
                <a:effectLst/>
              </a:rPr>
              <a:t>MiniSD</a:t>
            </a:r>
            <a:r>
              <a:rPr lang="fr-FR" b="1" dirty="0" smtClean="0">
                <a:solidFill>
                  <a:srgbClr val="00FF00"/>
                </a:solidFill>
                <a:effectLst/>
              </a:rPr>
              <a:t> ;</a:t>
            </a:r>
          </a:p>
          <a:p>
            <a:pPr>
              <a:buNone/>
            </a:pPr>
            <a:r>
              <a:rPr lang="fr-FR" b="1" dirty="0" smtClean="0">
                <a:solidFill>
                  <a:srgbClr val="00FF00"/>
                </a:solidFill>
                <a:effectLst/>
              </a:rPr>
              <a:t>•  </a:t>
            </a:r>
            <a:r>
              <a:rPr lang="fr-FR" b="1" dirty="0" err="1" smtClean="0">
                <a:solidFill>
                  <a:srgbClr val="00FF00"/>
                </a:solidFill>
                <a:effectLst/>
              </a:rPr>
              <a:t>MicroSD</a:t>
            </a:r>
            <a:r>
              <a:rPr lang="fr-FR" b="1" dirty="0" smtClean="0">
                <a:solidFill>
                  <a:srgbClr val="00FF00"/>
                </a:solidFill>
                <a:effectLst/>
              </a:rPr>
              <a:t> ;</a:t>
            </a:r>
          </a:p>
          <a:p>
            <a:pPr>
              <a:buNone/>
            </a:pPr>
            <a:r>
              <a:rPr lang="fr-FR" dirty="0" smtClean="0">
                <a:effectLst/>
              </a:rPr>
              <a:t>•  Memory Stick ;</a:t>
            </a:r>
          </a:p>
          <a:p>
            <a:pPr>
              <a:buNone/>
            </a:pPr>
            <a:r>
              <a:rPr lang="fr-FR" dirty="0" smtClean="0">
                <a:effectLst/>
              </a:rPr>
              <a:t>•  Memory Stick PRO ;</a:t>
            </a:r>
          </a:p>
          <a:p>
            <a:pPr>
              <a:buNone/>
            </a:pPr>
            <a:r>
              <a:rPr lang="fr-FR" dirty="0" smtClean="0">
                <a:effectLst/>
              </a:rPr>
              <a:t>•  Memory Stick PRO Duo ;</a:t>
            </a:r>
          </a:p>
          <a:p>
            <a:pPr>
              <a:buNone/>
            </a:pPr>
            <a:r>
              <a:rPr lang="fr-FR" dirty="0" smtClean="0">
                <a:effectLst/>
              </a:rPr>
              <a:t>•  </a:t>
            </a:r>
            <a:r>
              <a:rPr lang="fr-FR" dirty="0" err="1" smtClean="0">
                <a:effectLst/>
              </a:rPr>
              <a:t>xD</a:t>
            </a:r>
            <a:r>
              <a:rPr lang="fr-FR" dirty="0" smtClean="0">
                <a:effectLst/>
              </a:rPr>
              <a:t>-Picture </a:t>
            </a:r>
            <a:r>
              <a:rPr lang="fr-FR" dirty="0" err="1" smtClean="0">
                <a:effectLst/>
              </a:rPr>
              <a:t>Card</a:t>
            </a:r>
            <a:r>
              <a:rPr lang="fr-FR" dirty="0" smtClean="0">
                <a:effectLst/>
              </a:rPr>
              <a:t> ;</a:t>
            </a:r>
          </a:p>
          <a:p>
            <a:pPr>
              <a:buNone/>
            </a:pPr>
            <a:r>
              <a:rPr lang="fr-FR" dirty="0" smtClean="0">
                <a:effectLst/>
              </a:rPr>
              <a:t>•  </a:t>
            </a:r>
            <a:r>
              <a:rPr lang="fr-FR" sz="2600" b="1" dirty="0" smtClean="0">
                <a:solidFill>
                  <a:srgbClr val="00FF00"/>
                </a:solidFill>
                <a:effectLst/>
              </a:rPr>
              <a:t>Clés USB.</a:t>
            </a:r>
            <a:endParaRPr lang="fr-FR" b="1" dirty="0" smtClean="0">
              <a:solidFill>
                <a:srgbClr val="00FF00"/>
              </a:solidFill>
              <a:effectLst/>
            </a:endParaRPr>
          </a:p>
          <a:p>
            <a:pPr>
              <a:buNone/>
            </a:pPr>
            <a:endParaRPr lang="fr-FR" dirty="0" smtClean="0">
              <a:effectLst/>
            </a:endParaRPr>
          </a:p>
          <a:p>
            <a:pPr>
              <a:buNone/>
            </a:pPr>
            <a:r>
              <a:rPr lang="fr-FR" dirty="0" smtClean="0">
                <a:effectLst/>
              </a:rPr>
              <a:t>Les clés USB sont rapidement devenues un média incontournable en ce qui concerne le transfert de données entre ordinateurs.</a:t>
            </a:r>
            <a:endParaRPr lang="fr-FR" dirty="0">
              <a:effectLst/>
            </a:endParaRPr>
          </a:p>
        </p:txBody>
      </p:sp>
      <p:sp>
        <p:nvSpPr>
          <p:cNvPr id="3" name="Titre 2"/>
          <p:cNvSpPr>
            <a:spLocks noGrp="1"/>
          </p:cNvSpPr>
          <p:nvPr>
            <p:ph type="title"/>
          </p:nvPr>
        </p:nvSpPr>
        <p:spPr/>
        <p:txBody>
          <a:bodyPr/>
          <a:lstStyle/>
          <a:p>
            <a:r>
              <a:rPr lang="fr-FR" dirty="0" smtClean="0">
                <a:effectLst/>
              </a:rPr>
              <a:t>Types de mémoires flash</a:t>
            </a:r>
            <a:endParaRPr lang="fr-FR"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118</a:t>
            </a:fld>
            <a:endParaRPr lang="fr-BE" dirty="0"/>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604448" cy="4536504"/>
          </a:xfrm>
        </p:spPr>
        <p:txBody>
          <a:bodyPr>
            <a:normAutofit lnSpcReduction="10000"/>
          </a:bodyPr>
          <a:lstStyle/>
          <a:p>
            <a:r>
              <a:rPr lang="fr-FR" dirty="0" smtClean="0">
                <a:effectLst/>
              </a:rPr>
              <a:t>Est un support de stockage amovible à base de mémoire flash qui se branche sur le port USB d'un ordinateur, ou, de certaines chaînes </a:t>
            </a:r>
            <a:r>
              <a:rPr lang="fr-FR" dirty="0" err="1" smtClean="0">
                <a:effectLst/>
              </a:rPr>
              <a:t>Hi-Fi</a:t>
            </a:r>
            <a:r>
              <a:rPr lang="fr-FR" dirty="0" smtClean="0">
                <a:effectLst/>
              </a:rPr>
              <a:t>, platines DVD de salon, autoradios, téléviseurs, </a:t>
            </a:r>
            <a:r>
              <a:rPr lang="fr-FR" dirty="0" err="1" smtClean="0">
                <a:effectLst/>
              </a:rPr>
              <a:t>etc</a:t>
            </a:r>
            <a:endParaRPr lang="fr-FR" dirty="0" smtClean="0">
              <a:effectLst/>
            </a:endParaRPr>
          </a:p>
          <a:p>
            <a:endParaRPr lang="fr-FR" dirty="0" smtClean="0">
              <a:effectLst/>
            </a:endParaRPr>
          </a:p>
          <a:p>
            <a:r>
              <a:rPr lang="fr-FR" dirty="0" smtClean="0">
                <a:effectLst/>
              </a:rPr>
              <a:t>Les clés USB sont rapidement devenues un média incontournable en ce qui concerne le transfert de données entre ordinateurs.</a:t>
            </a:r>
          </a:p>
          <a:p>
            <a:endParaRPr lang="fr-FR" dirty="0" smtClean="0">
              <a:effectLst/>
            </a:endParaRPr>
          </a:p>
          <a:p>
            <a:r>
              <a:rPr lang="fr-FR" dirty="0" smtClean="0">
                <a:effectLst/>
              </a:rPr>
              <a:t>Première apparition en 2000</a:t>
            </a:r>
          </a:p>
          <a:p>
            <a:r>
              <a:rPr lang="fr-FR" b="1" dirty="0" smtClean="0"/>
              <a:t>Clés : </a:t>
            </a:r>
            <a:r>
              <a:rPr lang="fr-FR" dirty="0" smtClean="0"/>
              <a:t>USB 2.0 (2008), </a:t>
            </a:r>
            <a:r>
              <a:rPr lang="fr-FR" b="1" dirty="0" smtClean="0"/>
              <a:t>USB 3.0 (2010)</a:t>
            </a:r>
          </a:p>
          <a:p>
            <a:r>
              <a:rPr lang="fr-FR" dirty="0" smtClean="0"/>
              <a:t>Insensibles à la poussière et aux rayures,</a:t>
            </a:r>
          </a:p>
          <a:p>
            <a:endParaRPr lang="fr-FR" dirty="0" smtClean="0">
              <a:effectLst/>
            </a:endParaRPr>
          </a:p>
          <a:p>
            <a:r>
              <a:rPr lang="fr-FR" dirty="0" smtClean="0">
                <a:effectLst/>
              </a:rPr>
              <a:t>Variantes : </a:t>
            </a:r>
            <a:r>
              <a:rPr lang="fr-FR" dirty="0" smtClean="0"/>
              <a:t>lecteur MP3, dictaphone, modem 3G et 4G, un récepteur </a:t>
            </a:r>
            <a:r>
              <a:rPr lang="fr-FR" dirty="0" err="1" smtClean="0"/>
              <a:t>Wi-Fi</a:t>
            </a:r>
            <a:r>
              <a:rPr lang="fr-FR" dirty="0" smtClean="0"/>
              <a:t>, Une </a:t>
            </a:r>
            <a:r>
              <a:rPr lang="fr-FR" dirty="0" err="1" smtClean="0"/>
              <a:t>clès</a:t>
            </a:r>
            <a:r>
              <a:rPr lang="fr-FR" dirty="0" smtClean="0"/>
              <a:t> TV.</a:t>
            </a:r>
          </a:p>
          <a:p>
            <a:endParaRPr lang="fr-FR" dirty="0">
              <a:effectLst/>
            </a:endParaRPr>
          </a:p>
        </p:txBody>
      </p:sp>
      <p:sp>
        <p:nvSpPr>
          <p:cNvPr id="3" name="Titre 2"/>
          <p:cNvSpPr>
            <a:spLocks noGrp="1"/>
          </p:cNvSpPr>
          <p:nvPr>
            <p:ph type="title"/>
          </p:nvPr>
        </p:nvSpPr>
        <p:spPr/>
        <p:txBody>
          <a:bodyPr/>
          <a:lstStyle/>
          <a:p>
            <a:r>
              <a:rPr lang="fr-FR" dirty="0" smtClean="0">
                <a:effectLst/>
              </a:rPr>
              <a:t>          Clés USB</a:t>
            </a:r>
            <a:endParaRPr lang="fr-FR"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119</a:t>
            </a:fld>
            <a:endParaRPr lang="fr-BE" dirty="0"/>
          </a:p>
        </p:txBody>
      </p:sp>
      <p:pic>
        <p:nvPicPr>
          <p:cNvPr id="150532" name="Picture 4" descr="http://upload.wikimedia.org/wikipedia/commons/thumb/6/65/Usbdrive_icon.svg/220px-Usbdrive_icon.svg.png"/>
          <p:cNvPicPr>
            <a:picLocks noChangeAspect="1" noChangeArrowheads="1"/>
          </p:cNvPicPr>
          <p:nvPr/>
        </p:nvPicPr>
        <p:blipFill>
          <a:blip r:embed="rId2" cstate="print"/>
          <a:srcRect/>
          <a:stretch>
            <a:fillRect/>
          </a:stretch>
        </p:blipFill>
        <p:spPr bwMode="auto">
          <a:xfrm>
            <a:off x="467544" y="0"/>
            <a:ext cx="936104" cy="936104"/>
          </a:xfrm>
          <a:prstGeom prst="rect">
            <a:avLst/>
          </a:prstGeom>
          <a:noFill/>
        </p:spPr>
      </p:pic>
      <p:pic>
        <p:nvPicPr>
          <p:cNvPr id="150534" name="Picture 6" descr="Les clés USB pourraient bientôt identifier les internautes / Illustration : une clé USB de marque LaCie © LACIE"/>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flipH="1">
            <a:off x="3347864" y="5373216"/>
            <a:ext cx="2980184" cy="1296144"/>
          </a:xfrm>
          <a:prstGeom prst="rect">
            <a:avLst/>
          </a:prstGeom>
          <a:noFill/>
        </p:spPr>
      </p:pic>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08720"/>
            <a:ext cx="9144000" cy="59492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Titre 2"/>
          <p:cNvSpPr>
            <a:spLocks noGrp="1"/>
          </p:cNvSpPr>
          <p:nvPr>
            <p:ph type="title"/>
          </p:nvPr>
        </p:nvSpPr>
        <p:spPr/>
        <p:txBody>
          <a:bodyPr/>
          <a:lstStyle/>
          <a:p>
            <a:r>
              <a:rPr lang="fr-FR" sz="4400" dirty="0" smtClean="0"/>
              <a:t>Composants d’une clés USB</a:t>
            </a:r>
            <a:endParaRPr lang="fr-FR" sz="44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120</a:t>
            </a:fld>
            <a:endParaRPr lang="fr-BE" dirty="0"/>
          </a:p>
        </p:txBody>
      </p:sp>
      <p:pic>
        <p:nvPicPr>
          <p:cNvPr id="153604" name="Picture 4" descr="http://www.01net.com/images/article/73952.jpg"/>
          <p:cNvPicPr>
            <a:picLocks noChangeAspect="1" noChangeArrowheads="1"/>
          </p:cNvPicPr>
          <p:nvPr/>
        </p:nvPicPr>
        <p:blipFill>
          <a:blip r:embed="rId2" cstate="print"/>
          <a:srcRect/>
          <a:stretch>
            <a:fillRect/>
          </a:stretch>
        </p:blipFill>
        <p:spPr bwMode="auto">
          <a:xfrm>
            <a:off x="827584" y="1124744"/>
            <a:ext cx="7272808" cy="5430364"/>
          </a:xfrm>
          <a:prstGeom prst="rect">
            <a:avLst/>
          </a:prstGeom>
          <a:noFill/>
        </p:spPr>
      </p:pic>
      <p:sp>
        <p:nvSpPr>
          <p:cNvPr id="8" name="Rectangle 7"/>
          <p:cNvSpPr/>
          <p:nvPr/>
        </p:nvSpPr>
        <p:spPr>
          <a:xfrm>
            <a:off x="5796136" y="1484784"/>
            <a:ext cx="2088232" cy="923330"/>
          </a:xfrm>
          <a:prstGeom prst="rect">
            <a:avLst/>
          </a:prstGeom>
        </p:spPr>
        <p:txBody>
          <a:bodyPr wrap="square">
            <a:spAutoFit/>
          </a:bodyPr>
          <a:lstStyle/>
          <a:p>
            <a:r>
              <a:rPr lang="fr-FR" b="1" dirty="0" smtClean="0">
                <a:solidFill>
                  <a:schemeClr val="bg1"/>
                </a:solidFill>
              </a:rPr>
              <a:t> 1. La prise USB : la porte d'entrée et de sortie </a:t>
            </a:r>
            <a:endParaRPr lang="fr-FR" dirty="0">
              <a:solidFill>
                <a:schemeClr val="bg1"/>
              </a:solidFill>
            </a:endParaRPr>
          </a:p>
        </p:txBody>
      </p:sp>
      <p:sp>
        <p:nvSpPr>
          <p:cNvPr id="9" name="Rectangle 8"/>
          <p:cNvSpPr/>
          <p:nvPr/>
        </p:nvSpPr>
        <p:spPr>
          <a:xfrm>
            <a:off x="971600" y="4869160"/>
            <a:ext cx="3024336" cy="646331"/>
          </a:xfrm>
          <a:prstGeom prst="rect">
            <a:avLst/>
          </a:prstGeom>
        </p:spPr>
        <p:txBody>
          <a:bodyPr wrap="square">
            <a:spAutoFit/>
          </a:bodyPr>
          <a:lstStyle/>
          <a:p>
            <a:r>
              <a:rPr lang="fr-FR" b="1" dirty="0" smtClean="0">
                <a:solidFill>
                  <a:schemeClr val="bg1"/>
                </a:solidFill>
              </a:rPr>
              <a:t>2. Carte électronique : les voies de communication </a:t>
            </a:r>
            <a:endParaRPr lang="fr-FR" dirty="0">
              <a:solidFill>
                <a:schemeClr val="bg1"/>
              </a:solidFill>
            </a:endParaRPr>
          </a:p>
        </p:txBody>
      </p:sp>
      <p:cxnSp>
        <p:nvCxnSpPr>
          <p:cNvPr id="11" name="Connecteur droit avec flèche 10"/>
          <p:cNvCxnSpPr/>
          <p:nvPr/>
        </p:nvCxnSpPr>
        <p:spPr>
          <a:xfrm flipV="1">
            <a:off x="1979712" y="4005064"/>
            <a:ext cx="936104" cy="864096"/>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Connecteur droit avec flèche 16"/>
          <p:cNvCxnSpPr/>
          <p:nvPr/>
        </p:nvCxnSpPr>
        <p:spPr>
          <a:xfrm flipH="1">
            <a:off x="5436096" y="1700808"/>
            <a:ext cx="432048" cy="43204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0" y="1052736"/>
            <a:ext cx="2771800" cy="1477328"/>
          </a:xfrm>
          <a:prstGeom prst="rect">
            <a:avLst/>
          </a:prstGeom>
        </p:spPr>
        <p:txBody>
          <a:bodyPr wrap="square">
            <a:spAutoFit/>
          </a:bodyPr>
          <a:lstStyle/>
          <a:p>
            <a:r>
              <a:rPr lang="fr-FR" b="1" dirty="0" smtClean="0">
                <a:solidFill>
                  <a:schemeClr val="bg1"/>
                </a:solidFill>
              </a:rPr>
              <a:t>3. Le contrôleur : un petit calculateur </a:t>
            </a:r>
          </a:p>
          <a:p>
            <a:r>
              <a:rPr lang="fr-FR" dirty="0" smtClean="0">
                <a:solidFill>
                  <a:schemeClr val="bg1"/>
                </a:solidFill>
              </a:rPr>
              <a:t>intermédiaire entre le micro et la mémoire flash</a:t>
            </a:r>
            <a:r>
              <a:rPr lang="fr-FR" b="1" dirty="0" smtClean="0">
                <a:solidFill>
                  <a:schemeClr val="bg1"/>
                </a:solidFill>
              </a:rPr>
              <a:t>  </a:t>
            </a:r>
            <a:endParaRPr lang="fr-FR" dirty="0">
              <a:solidFill>
                <a:schemeClr val="bg1"/>
              </a:solidFill>
            </a:endParaRPr>
          </a:p>
        </p:txBody>
      </p:sp>
      <p:sp>
        <p:nvSpPr>
          <p:cNvPr id="22" name="Rectangle 21"/>
          <p:cNvSpPr/>
          <p:nvPr/>
        </p:nvSpPr>
        <p:spPr>
          <a:xfrm>
            <a:off x="5724128" y="3717032"/>
            <a:ext cx="2448272" cy="646331"/>
          </a:xfrm>
          <a:prstGeom prst="rect">
            <a:avLst/>
          </a:prstGeom>
        </p:spPr>
        <p:txBody>
          <a:bodyPr wrap="square">
            <a:spAutoFit/>
          </a:bodyPr>
          <a:lstStyle/>
          <a:p>
            <a:r>
              <a:rPr lang="fr-FR" b="1" dirty="0" smtClean="0">
                <a:solidFill>
                  <a:schemeClr val="bg1"/>
                </a:solidFill>
              </a:rPr>
              <a:t>4. La mémoire : lente mais permanente    </a:t>
            </a:r>
            <a:endParaRPr lang="fr-FR" dirty="0">
              <a:solidFill>
                <a:schemeClr val="bg1"/>
              </a:solidFill>
            </a:endParaRPr>
          </a:p>
        </p:txBody>
      </p:sp>
      <p:sp>
        <p:nvSpPr>
          <p:cNvPr id="23" name="Rectangle 22"/>
          <p:cNvSpPr/>
          <p:nvPr/>
        </p:nvSpPr>
        <p:spPr>
          <a:xfrm>
            <a:off x="5652120" y="2780928"/>
            <a:ext cx="3275856" cy="646331"/>
          </a:xfrm>
          <a:prstGeom prst="rect">
            <a:avLst/>
          </a:prstGeom>
        </p:spPr>
        <p:txBody>
          <a:bodyPr wrap="square">
            <a:spAutoFit/>
          </a:bodyPr>
          <a:lstStyle/>
          <a:p>
            <a:r>
              <a:rPr lang="fr-FR" b="1" dirty="0" smtClean="0">
                <a:solidFill>
                  <a:schemeClr val="bg1"/>
                </a:solidFill>
              </a:rPr>
              <a:t>5. Le bouton de protection : un garde-fou     </a:t>
            </a:r>
            <a:endParaRPr lang="fr-FR" dirty="0">
              <a:solidFill>
                <a:schemeClr val="bg1"/>
              </a:solidFill>
            </a:endParaRPr>
          </a:p>
        </p:txBody>
      </p:sp>
      <p:cxnSp>
        <p:nvCxnSpPr>
          <p:cNvPr id="26" name="Connecteur droit avec flèche 25"/>
          <p:cNvCxnSpPr/>
          <p:nvPr/>
        </p:nvCxnSpPr>
        <p:spPr>
          <a:xfrm>
            <a:off x="2123728" y="1340768"/>
            <a:ext cx="648072" cy="1224136"/>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1" name="Connecteur droit avec flèche 30"/>
          <p:cNvCxnSpPr>
            <a:stCxn id="22" idx="1"/>
          </p:cNvCxnSpPr>
          <p:nvPr/>
        </p:nvCxnSpPr>
        <p:spPr>
          <a:xfrm flipH="1" flipV="1">
            <a:off x="4355976" y="3212976"/>
            <a:ext cx="1368152" cy="82722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3" name="Connecteur droit avec flèche 32"/>
          <p:cNvCxnSpPr/>
          <p:nvPr/>
        </p:nvCxnSpPr>
        <p:spPr>
          <a:xfrm flipH="1">
            <a:off x="5292080" y="2924944"/>
            <a:ext cx="432048" cy="216024"/>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5796136" y="5517232"/>
            <a:ext cx="2448272" cy="1200329"/>
          </a:xfrm>
          <a:prstGeom prst="rect">
            <a:avLst/>
          </a:prstGeom>
        </p:spPr>
        <p:txBody>
          <a:bodyPr wrap="square">
            <a:spAutoFit/>
          </a:bodyPr>
          <a:lstStyle/>
          <a:p>
            <a:r>
              <a:rPr lang="fr-FR" b="1" dirty="0" smtClean="0">
                <a:solidFill>
                  <a:schemeClr val="bg1"/>
                </a:solidFill>
              </a:rPr>
              <a:t>6. La mémoire = plusieurs </a:t>
            </a:r>
            <a:r>
              <a:rPr lang="fr-FR" dirty="0" smtClean="0">
                <a:solidFill>
                  <a:schemeClr val="bg1"/>
                </a:solidFill>
              </a:rPr>
              <a:t>strates, appelées pages mémoire</a:t>
            </a:r>
            <a:r>
              <a:rPr lang="fr-FR" b="1" dirty="0" smtClean="0">
                <a:solidFill>
                  <a:schemeClr val="bg1"/>
                </a:solidFill>
              </a:rPr>
              <a:t>  </a:t>
            </a:r>
            <a:endParaRPr lang="fr-FR"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20" grpId="0"/>
      <p:bldP spid="22" grpId="0"/>
      <p:bldP spid="23" grpId="0"/>
      <p:bldP spid="35"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sz="3200" b="1" dirty="0" smtClean="0"/>
              <a:t>Historique des capacités des clés USB</a:t>
            </a:r>
            <a:endParaRPr lang="fr-FR" sz="32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121</a:t>
            </a:fld>
            <a:endParaRPr lang="fr-BE" dirty="0"/>
          </a:p>
        </p:txBody>
      </p:sp>
      <p:pic>
        <p:nvPicPr>
          <p:cNvPr id="160771" name="Picture 3"/>
          <p:cNvPicPr>
            <a:picLocks noChangeAspect="1" noChangeArrowheads="1"/>
          </p:cNvPicPr>
          <p:nvPr/>
        </p:nvPicPr>
        <p:blipFill>
          <a:blip r:embed="rId2" cstate="print"/>
          <a:srcRect/>
          <a:stretch>
            <a:fillRect/>
          </a:stretch>
        </p:blipFill>
        <p:spPr bwMode="auto">
          <a:xfrm>
            <a:off x="91441" y="1458658"/>
            <a:ext cx="8961304" cy="3312368"/>
          </a:xfrm>
          <a:prstGeom prst="rect">
            <a:avLst/>
          </a:prstGeom>
          <a:noFill/>
          <a:ln w="9525">
            <a:noFill/>
            <a:miter lim="800000"/>
            <a:headEnd/>
            <a:tailEnd/>
          </a:ln>
        </p:spPr>
      </p:pic>
      <p:sp>
        <p:nvSpPr>
          <p:cNvPr id="9" name="Rectangle 8"/>
          <p:cNvSpPr/>
          <p:nvPr/>
        </p:nvSpPr>
        <p:spPr>
          <a:xfrm>
            <a:off x="395536" y="5373216"/>
            <a:ext cx="6263253" cy="923330"/>
          </a:xfrm>
          <a:prstGeom prst="rect">
            <a:avLst/>
          </a:prstGeom>
        </p:spPr>
        <p:txBody>
          <a:bodyPr wrap="none">
            <a:spAutoFit/>
          </a:bodyPr>
          <a:lstStyle/>
          <a:p>
            <a:r>
              <a:rPr lang="sv-SE" dirty="0" smtClean="0"/>
              <a:t>La clé usb 3.0 </a:t>
            </a:r>
            <a:r>
              <a:rPr lang="sv-SE" b="1" dirty="0" smtClean="0"/>
              <a:t>Kingston Datatraveler HyperX =  1To</a:t>
            </a:r>
          </a:p>
          <a:p>
            <a:r>
              <a:rPr lang="fr-FR" dirty="0" smtClean="0"/>
              <a:t>Capacité élevée / débits élevés </a:t>
            </a:r>
          </a:p>
          <a:p>
            <a:r>
              <a:rPr lang="fr-FR" dirty="0" smtClean="0"/>
              <a:t>= </a:t>
            </a:r>
            <a:r>
              <a:rPr lang="fr-FR" b="1" dirty="0" smtClean="0"/>
              <a:t>240 Mo/s en lecture</a:t>
            </a:r>
            <a:r>
              <a:rPr lang="fr-FR" dirty="0" smtClean="0"/>
              <a:t> et pas moins de </a:t>
            </a:r>
            <a:r>
              <a:rPr lang="fr-FR" b="1" dirty="0" smtClean="0"/>
              <a:t>160 Mo/s en écriture</a:t>
            </a:r>
            <a:r>
              <a:rPr lang="fr-FR" dirty="0" smtClean="0"/>
              <a:t>.</a:t>
            </a:r>
            <a:endParaRPr lang="fr-FR" dirty="0"/>
          </a:p>
        </p:txBody>
      </p:sp>
      <p:sp>
        <p:nvSpPr>
          <p:cNvPr id="10" name="Rectangle 9"/>
          <p:cNvSpPr/>
          <p:nvPr/>
        </p:nvSpPr>
        <p:spPr>
          <a:xfrm>
            <a:off x="6660232" y="6309320"/>
            <a:ext cx="1996468" cy="369332"/>
          </a:xfrm>
          <a:prstGeom prst="rect">
            <a:avLst/>
          </a:prstGeom>
        </p:spPr>
        <p:txBody>
          <a:bodyPr wrap="square">
            <a:spAutoFit/>
          </a:bodyPr>
          <a:lstStyle/>
          <a:p>
            <a:r>
              <a:rPr lang="fr-FR" dirty="0" smtClean="0"/>
              <a:t>coûte 20 millions</a:t>
            </a:r>
            <a:endParaRPr lang="fr-FR" dirty="0"/>
          </a:p>
        </p:txBody>
      </p:sp>
      <p:pic>
        <p:nvPicPr>
          <p:cNvPr id="160773" name="Picture 5" descr="http://www.bhmag.fr/images/img8/kingstondatatravelerhyperx-1to.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516216" y="4797152"/>
            <a:ext cx="2257455" cy="16523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077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sz="4000" b="1" dirty="0" smtClean="0">
                <a:effectLst/>
              </a:rPr>
              <a:t>Risques  avec les clés USB</a:t>
            </a:r>
            <a:endParaRPr lang="fr-FR" sz="4000"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122</a:t>
            </a:fld>
            <a:endParaRPr lang="fr-BE" dirty="0"/>
          </a:p>
        </p:txBody>
      </p:sp>
      <p:sp>
        <p:nvSpPr>
          <p:cNvPr id="5" name="ZoneTexte 4"/>
          <p:cNvSpPr txBox="1"/>
          <p:nvPr/>
        </p:nvSpPr>
        <p:spPr>
          <a:xfrm>
            <a:off x="323528" y="1268760"/>
            <a:ext cx="8496944" cy="4801314"/>
          </a:xfrm>
          <a:prstGeom prst="rect">
            <a:avLst/>
          </a:prstGeom>
          <a:noFill/>
        </p:spPr>
        <p:txBody>
          <a:bodyPr wrap="square" rtlCol="0">
            <a:spAutoFit/>
          </a:bodyPr>
          <a:lstStyle/>
          <a:p>
            <a:pPr>
              <a:buFont typeface="Arial" pitchFamily="34" charset="0"/>
              <a:buChar char="•"/>
            </a:pPr>
            <a:r>
              <a:rPr lang="fr-FR" dirty="0" smtClean="0"/>
              <a:t> La charge électrique stockée n'est pas parfaitement isolée et peut donc disparaître au bout d'un certain temps (le fabricant annonce 10  </a:t>
            </a:r>
            <a:r>
              <a:rPr lang="fr-FR" dirty="0" smtClean="0"/>
              <a:t>ans mais </a:t>
            </a:r>
            <a:r>
              <a:rPr lang="fr-FR" dirty="0" smtClean="0"/>
              <a:t>rien n’est sûr)</a:t>
            </a:r>
          </a:p>
          <a:p>
            <a:pPr>
              <a:buFont typeface="Arial" pitchFamily="34" charset="0"/>
              <a:buChar char="•"/>
            </a:pPr>
            <a:endParaRPr lang="fr-FR" dirty="0" smtClean="0"/>
          </a:p>
          <a:p>
            <a:pPr>
              <a:buFont typeface="Arial" pitchFamily="34" charset="0"/>
              <a:buChar char="•"/>
            </a:pPr>
            <a:r>
              <a:rPr lang="fr-FR" dirty="0" smtClean="0"/>
              <a:t> Perte partielle ou totale des données : Toute clé est susceptible de tomber en panne au bout de quelques minutes aussi bien que de quelques années.</a:t>
            </a:r>
          </a:p>
          <a:p>
            <a:pPr>
              <a:buFont typeface="Arial" pitchFamily="34" charset="0"/>
              <a:buChar char="•"/>
            </a:pPr>
            <a:endParaRPr lang="fr-FR" dirty="0" smtClean="0"/>
          </a:p>
          <a:p>
            <a:pPr>
              <a:buFont typeface="Arial" pitchFamily="34" charset="0"/>
              <a:buChar char="•"/>
            </a:pPr>
            <a:r>
              <a:rPr lang="fr-FR" dirty="0" smtClean="0"/>
              <a:t>   Les causes de panne :</a:t>
            </a:r>
          </a:p>
          <a:p>
            <a:pPr lvl="1">
              <a:buFont typeface="Wingdings" pitchFamily="2" charset="2"/>
              <a:buChar char="ü"/>
            </a:pPr>
            <a:r>
              <a:rPr lang="fr-FR" dirty="0" smtClean="0"/>
              <a:t> panne  électronique de la clé;</a:t>
            </a:r>
          </a:p>
          <a:p>
            <a:pPr lvl="1">
              <a:buFont typeface="Wingdings" pitchFamily="2" charset="2"/>
              <a:buChar char="ü"/>
            </a:pPr>
            <a:r>
              <a:rPr lang="fr-FR" dirty="0" smtClean="0"/>
              <a:t>problème logiciel affectant le système d’exploitation ;</a:t>
            </a:r>
          </a:p>
          <a:p>
            <a:pPr lvl="1">
              <a:buFont typeface="Wingdings" pitchFamily="2" charset="2"/>
              <a:buChar char="ü"/>
            </a:pPr>
            <a:r>
              <a:rPr lang="fr-FR" dirty="0" smtClean="0"/>
              <a:t>une erreur de manipulation logicielle de la part de l’utilisateur ;</a:t>
            </a:r>
          </a:p>
          <a:p>
            <a:pPr lvl="1">
              <a:buFont typeface="Wingdings" pitchFamily="2" charset="2"/>
              <a:buChar char="ü"/>
            </a:pPr>
            <a:r>
              <a:rPr lang="fr-FR" dirty="0" smtClean="0"/>
              <a:t>une erreur de manipulation matérielle : bien qu'elle soit plus résistante que d'autres supports de stockage, elle n'est pas indestructible.</a:t>
            </a:r>
          </a:p>
          <a:p>
            <a:pPr lvl="1">
              <a:buFont typeface="Wingdings" pitchFamily="2" charset="2"/>
              <a:buChar char="ü"/>
            </a:pPr>
            <a:r>
              <a:rPr lang="fr-FR" dirty="0" smtClean="0"/>
              <a:t> Virus</a:t>
            </a:r>
          </a:p>
          <a:p>
            <a:pPr lvl="1"/>
            <a:endParaRPr lang="fr-FR" dirty="0" smtClean="0"/>
          </a:p>
          <a:p>
            <a:pPr lvl="1"/>
            <a:endParaRPr lang="fr-FR" dirty="0" smtClean="0"/>
          </a:p>
          <a:p>
            <a:pPr>
              <a:buFont typeface="Arial" pitchFamily="34" charset="0"/>
              <a:buChar char="•"/>
            </a:pPr>
            <a:endParaRPr lang="fr-FR" dirty="0" smtClean="0"/>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395536" y="332656"/>
            <a:ext cx="7543800" cy="4442792"/>
          </a:xfrm>
        </p:spPr>
        <p:txBody>
          <a:bodyPr/>
          <a:lstStyle/>
          <a:p>
            <a:pPr algn="ctr"/>
            <a:r>
              <a:rPr lang="fr-FR" b="1" dirty="0" smtClean="0"/>
              <a:t/>
            </a:r>
            <a:br>
              <a:rPr lang="fr-FR" b="1" dirty="0" smtClean="0"/>
            </a:br>
            <a:r>
              <a:rPr lang="fr-FR" b="1" dirty="0" smtClean="0">
                <a:effectLst/>
              </a:rPr>
              <a:t>Carte graphique</a:t>
            </a:r>
            <a:br>
              <a:rPr lang="fr-FR" b="1" dirty="0" smtClean="0">
                <a:effectLst/>
              </a:rPr>
            </a:br>
            <a:r>
              <a:rPr lang="fr-FR" b="1" dirty="0" smtClean="0"/>
              <a:t> </a:t>
            </a:r>
            <a:r>
              <a:rPr lang="fr-FR" sz="3200" dirty="0" smtClean="0">
                <a:solidFill>
                  <a:srgbClr val="00FF00"/>
                </a:solidFill>
                <a:effectLst/>
              </a:rPr>
              <a:t>carte vidéo, ou accélérateur graphique </a:t>
            </a:r>
            <a:r>
              <a:rPr lang="fr-FR" b="1" dirty="0" smtClean="0"/>
              <a:t/>
            </a:r>
            <a:br>
              <a:rPr lang="fr-FR" b="1" dirty="0" smtClean="0"/>
            </a:br>
            <a:r>
              <a:rPr lang="fr-FR" b="1" dirty="0" smtClean="0"/>
              <a:t/>
            </a:r>
            <a:br>
              <a:rPr lang="fr-FR" b="1" dirty="0" smtClean="0"/>
            </a:b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123</a:t>
            </a:fld>
            <a:endParaRPr lang="fr-BE" dirty="0"/>
          </a:p>
        </p:txBody>
      </p:sp>
      <p:sp>
        <p:nvSpPr>
          <p:cNvPr id="155650" name="AutoShape 2" descr="data:image/jpeg;base64,/9j/4AAQSkZJRgABAQAAAQABAAD/2wCEAAkGBhQSEBUUEhQWFBUWFxUWGBgYGBcbGBcYFxoaGBcXGxUaHSYeFxsjGRcWHzAgJCgqLCwsGB4xNTAqNSYrLCkBCQoKDgwOGg8PGiwkHyUsLCksLikpLCwsLCwsLCwsLCwsLCwtLCksLCwpLCwsLCwpLCksLCwsLCksLCwsLCwsKf/AABEIAK8BIAMBIgACEQEDEQH/xAAcAAEAAwADAQEAAAAAAAAAAAAABAUGAgMHAQj/xAA/EAACAQIEAwYEBAQFAgcAAAABAhEAAwQSITEFQVEGEyJhcYEyQpGhByNSsRTB0fAVYnKC4UNTJDNzkqKy4v/EABkBAQADAQEAAAAAAAAAAAAAAAABAgMEBf/EACkRAAICAgIBBAEDBQAAAAAAAAABAhEDIRIxQQQTMlFxImHwIzORweH/2gAMAwEAAhEDEQA/APcaUpQClKUApSlAKUpQClKUApSlAKUpQClKUApSlAKUpQCqnjvaWzhAO9Y5mBKqBLNG/kBqNTVrNeSfjBxFTfsKrAlQ8wdiWGkjyoCbxbt3fviLI7i2ec+NvLN8voNfOvvCPxBvWCEvjvlGzbPHrs3vr51gbZvAFu6uPbEeMKf32NUPE+0lwyF8PLzq1FT9M8G49axSFrLZo0YRBU9COVWM14b2F4xZXDhSr5iAzEMTJ2mJGteg8C7TojFLlzwloUsSQOozHbXaavPFKCtjkjY0rijgiRqDXKsiwpSlAKUpQClKUApSlAKUpQClKUApSlAKUpQClKUApSlAKUpQClKUApXwmqnHdoraDwwxJgGQqExOXOdCYB0E7UFlsTVFxftjYsSM2d/0rrHq2w/esr2j4tiLgP5gNsbokqykiYuIfF7yQaphgIKF9bbfMvykiQD0P71m5PpIwlkfSRacc7X3Llosz93a2hZBM7amCfqPSsBxbiJjKEB1BB3gjz5b8q0uK4eHtXLN1tGym08wpIMjXYAnQ9DVJj+DEph8hK3MKyd8g0LIjZleNjlOhPQg1MV5ZMft9nf2S/EK/eHcOoOW2YaIMAqoEjyMbVheP4V2xVyB4S5118tAedegYJFXGPaQHLiLV27Z00OdhcyTOpDhljlFdWL4O161YUnIDdvg85zOp35ApH2rV0kW3ZT9nYGm0CPT68q0uLBJ0EKCd+R/v964ZES/icSY8B7tFgQDqi6RyRCfYVLRma2qEfmMFdpiLSEZgDA0hSCY5kCts3qPchxoycX4JXBu0N/DnwtKz8LfCfb5faK3fC+2Fu5C3PymPX4T6N/WK89/gwzeA+AAS7aCT5df8orrWy+UsASoJE8jy0nf71wJyiVjKcT2VWmvtec8F7QrYtE96+b/ALRWV9tfvI9K03CO2Nq7Af8AKY8m2Po39YrVSTN45EzQUr4DX2rGgpSlAKUpQClKUApSlAKUpQClKUApSlAKUpQClcLt0KCWIAG5JgD3rM8U7eWklbI7xup0T67t7fWobS7IbS7NO1wASTAG5PKs5xXtxZtyLf5reWiD/dz9prFcU41exBi45j9I0UeeUb++tQTcUfEZIHl6ARy+9U5X0YvI30WfEu0F/EDxlgpMBV0T/wDXvNdeExLi2ULE2zqICuixrtqV16fSo0PPw3LcbkIHDeoB/ma+ZwNsqxzAu2j+xAooeQobsmWro1ygTPxWoJ/3W9D9I96iYniipuwU6/Bzjk9hogemlVvGOKxoIZo3OV49HCq077zWau4xmJ1k67kmZM7/AErSjSi/vcakFVQBWUllPiXNr4lU6ofQ/bSqp+OuWUln8KlJBAaDMa7ka86gW8WSyiNdR7xX2xhHdRCkkkqAAScw+WBrNSCfw5iz4dVYEs5WJ8SHNsOahhB03gV8vcXIRZZnuC4zEyYyjLl1/wBpHoKtuyv4d4/+JtXns92iOrQ7KrMAdsup+tSMV+FWOEsFtNuYW4J6wJAFBRncHxAtKmZe+Lh10giNZ3IJ+hqyucXebsmS9yGbmcvLyHOPIVVcR4ViMM2W9Za0TtmGh9CNDUUJcOgmCZ9+tKFGyw3GVYiREQttCfAs7s78/Pr6Vbd5pLEEbF3EJ6W0+Ye3sK88w+HdD/KrXhvFShE+mwJUT8ubQGlCjW3rAcFoYkgQ7EKNOYHMe5qLiLDW9Cc3hDGNQAeRmueHvBtdCTzOa7c/YKtWtu6HQ27hIViJJZQ2h5ATFUcEzN40zl2c41eVsquMo/6bmf8A2iZHXTQDlWv4f2qs3GyFlV5iJlT/AKX2NeZcStm1dKMujDMkEapLZST7bVxzx+kz6/Sazb4lebge0A19rzLg3aq9ZIUE3F/Q0k+zbj019K3eB40rwGBtOROV9CfQ7H9/KtIyTNY5FIsqV8Br7VjQUpSgFKUoBSlKAUpSgFKj4zH27S5rjhB1Jj6dayPFvxEHw4dZ/wA7jT2Xn7xUNpFXJR7Nbe4laVsrXEDATBYTHpWZ4r+ICLK2BnI+ZpC+w3b7VnbXEHv2TdALOWZWaIIK6GQPCp21NVL2lSO8uqhZS5YrnIEkegOnOdxWU8jXRbjKfx0S8fxi5feblwsOQI8KnyUae9RnSOh9CNP76DnVviuzbukKusaXC6An1VViKxGOxTWbjWyuR0JUzvp9vOedYwfP8lPacX3Zb4q+0aDwqJHUDefrUbg9xL2Kso4lXfK2pkzPPlrFVVrizroZYee/1rRdhHw5xZe4BMAoCCQr5hqB8pjntW0YV2FGuzU8V7OWl2BzNAWXIBOwEgdBVYeDOisxygKCdLt4nQT5VJ7UdrrIxCWyjubRBBUgKSwETzMdI3qJhO0xxF3uQqoGBEmWJ67QF01k1qidGD4jcLXG5mTz/cmuOF4d3hAJJPRdGWNzlaA49DUrG8MNoO99GTLqxPeLHlqjI/t1qmxPFbP/AEbrqQPmSQfPSCKuQaTEdm2WySCLhBlkE6gfMp0Iby/evSfw3wdtsL/EKqi7dJDHUkZDlAJ3J2J2JmvCbPaK9MC8fVc0Vouxfbq/gWIIz22MsjEgH/MDurRziDzFQSewXsNi7BZ1uNiMxJK+GFGknKTqeQVYAE7nWpC9q0GUXLdxHJhgQITSRmYmASNQs5o3Aqp4d+KuEuLLC6h5jJnA90mfoK54/wDETh7LD5rg3ymyx1/3AAUJNJi8HaxNoo4W5bcdQRB2YHkehFfn7G4Ypfu20ughLjqD1CkgGr/tD2/tyy4O21udczPmadiwUEhWIgSS0DYCsfhXtkHvCVcnQ8j71KIJhwd47MTUd7dxTJma5i+9s+FzFdn+LE/GAaA2XYYrdW4rqGy5SJ1AzTOm24rZ4XDhSITTYCIEk8xtWY/DTh7orOZUNBGnygSNZ55to5VreI8ZbuSberDKd42YSfYVm2WSKX8Q+FXzYtvZtg92WNzKRIUgQeUga7bVjA6pBdh7kyfStt2147dGBYKQcwUMQvwgkEkwSANh715W5EyxLN51DjyMp47ZqrWMBbQkncH4SDv9ql4viVy4Bndmy7CenlzPnvWQwl5yQLYJPMf38NaNMDOkljoZ5aa7HQjyrKapnPKNOrL7s/2+up4XDOgjS4CGA6hufoa9B4Rxq3iUzWyehBEEH++leacN4CTA1PPy18q3vZ/hZtDoK0imdME12X1KVCxXF7aGCczfpXU+/T3rQ0JtKrrXG0O4ZT03n6VFHayyQ2XMSNIIif6VFommXdKyNzj15mBzZQPlA0951P2qPxjtLicn5QVdNSNW9gdBUckRLSs1WP4tasibrhfLmfRRqax3FPxGlsljKk/M8T7LsPesDxq7iGC3AWYPmG5NxyurEDfKo1JMCs82NETIioVyMtyV9G9xue4+d3N3edenIE6D6dajnFd2ysGGn6gJEf5TsOQn6VnuzPFmuXxaU/EDlk7kDbXqJq5xWGzN3d4FRsTzAneeorOSoycaJV091ZLXMtwH5QohwD8ykQDruJqi47iTcXOI3KSCNdNDrpOg6gkTzNXHGcJKZYvEx4WBXKIHxMxGQ8j4QT71X4Thw7q2HYMjjM6HUgKPjLaRAkRmG1UyRb2j0cORRfGSuy87MdprncG2CspsWhiAdICoTsevWqTtlhLt0i8A2Y/EzW1RWjQCAcwAECTXZwbEqjtdt5bQNuAsGQCREGddI3n1qDexF++xuOWyGVSeZjcJMxpvrvVFy5358iagovjVeD7wzsjir9tWARAebEH6Ab+tWXB+Cfwd0tfLC4V/KJIyscwzgkaLC6xpVfge1+Jw2HiRCkqkhWiOW4IGum9X2Ga5xO0hBVAFRmYiWzEahQNgdeddnZg0U3aC+r4sspDDwiQZBjoRyqIfDcH+oH71fY3sP3Nt7iXF8ALZWBA085PKs7ZNy43iVZnQoDGkT4ieXSKqtGTTTtl/x1RirKtcum0UW3mYn8tmcZ9bQHiOse1Y/GcO7swyqJAIOSCQdjB61eYjFqcI6T4ps6dcoIJHltXDFqRacrrnW0WOhJ1MjMZI2B9qumWsocunMegj9qgYYsXIKkDXXf6mr3HWxmvEeEK6pbQagDWS7HU6Ly5mvuJ4NrdUOCLa5idgYyggAzOrR51YkpnQLLTr+/pULBuWYzNTj2duvctgsG722/dqSYCjNOuyGVaBziu7AcMIRHlYuuUDA6BhlBB/QBmXWhNaKPEXTaukA6Hz25welWWHYOuu1dP+Euz4lmgdzpdQk5gA3dyORytHPnV9wTsqTctIzyLyBrbqNASSsMp1gMrAxrzFAUNy41pgN1bby/y/3vWz7LdmnZ+8uqVCGcjSrcobUQQC32q84Lwm0FtAopDubbgiQ4GQyQ0wfFy6VY/xcWk/9F/veiqtguMTiFsW2AIkBgTtmKlwCR6Csfa7Sou7oQREFhz56GpfabFk51zAFmcAHfV7muXmCDWRs8BUCJ03Og/sVQxyT3o2XHuP2ruFdPCblwFMqHTIYk6TGoHOsja4AFUF7pGvwR4o8mnQe1WuC4fZW2CDFySNwdI38qWuF53jN71nzrRmpSm6JvCuGAgBAAvl/M861HB+DIxClhI5elUKYI2VBVSdRtz8wef2q34UlxrikAqAZ8z6nkPKuXHmyTmljjry2enD0sMePlN0zc4LhSINBU0CuvDTlE1216Jzme7SXXMKrlVIM5TBJ8z0rP8ACeG92zH9X97mr3tGCIIOxmIGukRJ2qLk0BEwQD9v61nJM0i0diiqM8Qw+IuqiErdZQ6tHhZSSF12JIUsF3jWr23sCdq864gpw5Uv4e6YWyQPhgk2H8gyEAHaVM1EI2JOjVXGa22W6I6NyNVfEuPlGyIkHq37gc63WCCYjDozAMHUE+vzQfWazPFezwIPdkXrY3UEFk9CKNNEXa0Y3OtzEAXVVyRoTlhdZnIYBBGh3NVXbvAg30IYAlAHicsjbIP9PIaTW44TwHDG5nfM76KFJyhQJ1hdS2v2rLXwXunPk0zAASRvEsx3Og02FFKjKbcUUnAcN3dwMAZE+Lpp9P73rd4DCW7irckzzJ8R/wBnIDT19apDZVfCYZTpIOkHT0rswz3rSFLbKUEZcy+IDpIMNqfmqvLeznhOn+oiHibNiL1tLehkIS0ZZA1LAGeeldvZ/FWcNdHekOwE9UJiMhjfl9xX27hgLF2JNxiNTAaJ1Ph0gKsR5is3xPB3LbZABOhJOgUEZgG5A5SDHnT5dM2Uk92W/EMALiKAzMoGusAkcyB5Eb9Ks+AY5rFsqqqdR4iDPlzEjy2rM4XHsihS2aNddInkDvVlgrgchgRodRPiHtWcuSZhJTi7KvGhzZdWBAVpBywOkaa6gTO1cODcZu2VtqjsviI8JKyJOmYec6RV7h7CXGZHtNdza5QxBkfNop/kK6OK4K1Ye0Ltp7FkXBJks0mZPiGh6deVdMZckdEJ2SuFdrr12yVdzrdyyTmZVKjQHTz5c62GE7LYUABWJ5E94ddNJC7elUHFV4WmGPdjNsRlVgZ2BaQI9awmH407XIJBy3pByrM595IzexJirvo0W2bftLwdLNwxmyFCRsYMwRpqfl5c6qg5CvOo/LUekE/zFXXGbpa/vvmGvmRqD5HWNqo7zFhce6fEWQEIAC5HwgAEBBA1gfSqT/SykY83S7O/HW7bG9qy+P4oB1GYAKvP3610Y3CuHxJBBDWjt8pZkgHlJyk6VJvDOCe7ktBKhgSInUKd966MVaX8xpe0ziPFIVZy7cvl+9RzOlelndXG/rkrIuHssMRgyfCVSCNPmuXY166iuHCuGXLeBVSpBW9cYzpAZLUGJ6irbBKq2Uzk3rqnQ6aEloYsdwARpVH3mJNkZmae98YKgEplAE6aCedFJPyTnwzwqPKLWv8AZe4rgRF/iBXa8rwOhN+259o1q54Xh8jYSfkQ68tLlzn71HwHFE/iXzsFGVladJIIIYE7yAB7V1YrtDDgIJRQwnYiSYKz66+oq1nHKaXZ34TiI/8ADx/3Lh8vCtvWfaorcXCW7cjO3dAZBqpBuljLA6VSDGXIVVaCuYyBvmABJHLQbipGA4ZBBbQeEyNZBMRVbMXlvoli49x+8ck6GJnQGSN+Q1rk6aR100g/arrAcBdwGIyKBv8AUAAe/wB6sLODS2IUSeZO/wBdl51jkzKJrj9PKe3pFNgezbGGueEdPmPr02q6sWVQQgAHXl9dyfSu23bZzAE//X/mrzh3ZsmC9ZrFPJuWkdUeGL4rf2QuF8MF2JmP39q1uD4YqDQVzwuBVBoKk11xioqkZt27FKUqxBDv4dXcZgDl1E9dpqiuYUnEs5JIRtvKNoq64jhGb4WKnbQx+1cOGcM7tYOs70BT/wCKIub8pjHwDSD6nlULjPB7OPGYE2LwXK2gIdN8jKYzLOoI1Fa84FOlQ8dwcNquhGoI61FE2ZG3hjYwlpbl7MiEDubRYSoJJzO0sxLbzA1qlxHH7gP5Z7sCQAOQJ29K2WHw5F3LcUEMCCTJB56g+cmqvjXY6Zez65efsedYyezRVRR2eLrcIF3wPyuLz/1AbjzrhxHhgYHNoW1VwTkbodKrr+EKkiI6g9f5V3YHijW/D8SHdG2Pn5eoqLEop9kV8Pl/LYwd4/VGsTz8orusEqhCjpoRBOpj00EmavU4eXti7bQvbG6OCSOsN8w5aVNw12xdMtaTPGXbKFA0AAWDpy6RUuvJg8P0Y5GDExrHNTP7VyuLmzzJZkZc0+IFtM06yY096hrjFs3X723lDMRmQmGMmJk6c/XzqYwrOS4nJKLg9FDxXgvwBGiQCxXqZ8CrAiNJPU1Att3WZFm3rrPxEjSSeXt961bLNRsfw431hoMaljMwOWYb+XOrRn9mkcl/Io+Cdsr2GvnuyrC5CmVkGNuh36HnXT2v7WXsTbIulYKZgqiApzr5kk6c6icQwGXEoqZdlIEQB5R/e9VeLsNcORQJVQY6yeU+u3nXTHqzVOyUARYHwwAnWdSJHTeuvhFokzBnvV13+bXapNjhdwqillVZE8yomSWUHlE1eP2gOHOWxcuKCTGugEnl/KaiUt0Ryp0bIcNm6WYmCSF0+KTqQDrp9NagX+FKHPiEG4sNBgSCuvQSwmq3s1xm7cxKI7B3usqKzHmx0Dc2X01r24cHtEoxRZVCgA0XK0SMux2FZZE2b+ml7eTm/F1/g8i432duYa4wOUvKsnhJBDFvh01216dKjMDbDZwT4RqAskkiPXXYaAV6B+IuGK21uF2ymLfd8pIJDDodKyKWiyiVJltNSSNYY5R166VDtGUMcUyiPC2aXU6v8JBgCN5G/oDvXB3vWhqwbXLqo333FaO7hEiCxXKIKhto0WDtAH7VS43hpyAKSRmIWQQOUnXb/iq9nT7+TCv6ba/DZ03S5DhgoKiTAM6GNPqK44awCyyCVKFzrqNG/pUrB2WuO4+dgNNh4TJ3rR4Hs7bRke7DEp6DYwAOZpKUII5pvN6uXObv92VXCeEtcyZF0K3ZZhG8jTrpWo4fwa1hwpbxMFWOZ0M6D+Z60XEQFVRGUFep18th71LwXBXuHXQe+vqdzWa55OtI2jix4v3ZwxWPNzwoNByG59W9th9alcP7PM8FtB05Vf4DgaWxtVmqRtXRDFGO/IlNyIeC4UlsaCpoFfaVqUFKUoBSlKAUpSgFKUoCBxPAd4vnVMmOeyct0Fl/UNx/X9/OtRUfFYJXEEVWUVIlOii4lwW1ikLAgNyce+hHP7EVj8ZwcWMyuge4BMn/AMtekDdm5+KAOhrWYjh1yw2a2dOY3BHQjn+45VDxeKF3OHtiWQDxAkEjcDUanlJ61nwZdSRXW+0gRgEzX3ZUhV+FPCJHRQDO2npUxcEmLUsmW3eG+Qys9JGh9q42Oz7GUCrat5htqSJnX9Wmkk1IXG2cKTZw1s3bu5Uae7NH7A0S+yW/oy/FOElDF1Sraw0nKSdz5TVTcslJzQvIajU8gOtazGcbJdO/MqyAsgAKBiWkA7rlgaydTrVY9m3dkWfEJnu3jMI1DIdm1101qtJsyyYVLZW31QKGW4rAjlmDZgBmBU7b7/aunPI3kfatPgL6yq20RGBliwzM0fECTrJ1j+VfeOYWxcw7XVhXWNQpWSY8JU9frXmT9fBZ44JY5JyaSeq26Wl1+bf4MsnpZKLyWqS6/wCmE4nwq3duK8lbggbSDl+H3qp/wN7TSisxIIZY8QHTKNYOuo6VdBgXE7Rr5V3LebKAhBIMgjdSNAA+4GuwMV6kvcxS4zVHJjy2lJO0Z1bqjKUUhoncHXllEfvV3w3h47oHE2yUZtVAGYdGAJ8Le4rvtWANUUBo1MQZ8v0+gip1rEMq5ZJ84Ex0nkKq8tmvvfRU9meCLaxlq42uS4jSx0UBhtHOOde7fxqLbzlgEAnNIgDrNeOq0HffoKtcJxO6qZFHhOsTp9NqRyO9iGR3Rcdu+MWrloIzEBbgJlT4gAdRoQRJG++sVkMNhd7iOVR1A8UxtMnMZEwY9RVpfxagSQ+Y5Z5KI00HWAPSKhm29w6IVXkNNPTTyqJ5EuzeKySdQRCVmdoEuddVGhkQGJ5cqssLwhVg3zMfKD/f0FScFwxt9EERpI+/OrLCcLMjKpn9Tan2rK55Ph0dSxLH/cdsrbeEJui5lFtFBCrGpncxVzheHvdOgPSTvHTyHpV3w3s1zfU+daCxhVUaCt4YIx29siWVvS0VHDezipqRrV1btAaAVzpXQZClKUApSlAKUpQClKUApSlAKUpQClKUBxZAd6iYjhSMIiptKAzb4S5YPh8Sfp6eh5VWcSwJvpcYXPCJYqZzEZdVYiNCRtt61tWQHeqjiHBZ8SeE+X7eYpSfYt+DzJ8MriF0MfD+2U89thrVVeV7TTqy7+a+Yj9x9K0PE+CPaYxqJnzHmeukCRrX3hdtbpIe2bpVc6qGAzBYlWJHiBHvrXTn9JBxeXE9fRy4PVTUvayrf2feBXGxmhHwie+0XKByedH9q4cc4Y7ZVuswj4TJNtv7613d8z38t8S0A91ZmNPgSBoAATJ+9XdnHtAW9bUpIHdgAhegL7THIV5+ObhJTXa6O7Ljjki4y2med27LLcKMIAkkToR0EDUEa69NYrv4Tw2ARbDAZtSxIQiAdDzGogbdDW1452HN0d7ac96dfFseigfKAIAA6Vh7+Ffve7YkP4QQfly8kPIHmK6s15Xzu351/NHnqKxrhVLx/PsscUUCgjQ7L+qBuTAgjfzr5hsK7eX7/wDFWnCezLE7TPX+tbLhnZhVjMK5Vjvs0WHzIxlnhHQa+fOp1nh+XUmAOZ0Arb4ngqMsRVWOzJLeIkgbTXPl9Hzlak0joxQxwfLjbKy3wwXVldT6b10tg2BgIZ8/h9Y51tcHgFtiAK7f4ZZmK6Xhg0r3Rp7kldGZ4d2dLEM+v99OVaOxglUbV3gV9rZKtIzFKUoBSlKAUpSgFKUoBSlKAUpSgFKUoBSlKAUpSgFKUoBSlKAg47hi3BtWbHBhh7jPlJDAqY3AMSY57Vsq4XLQYa1KbSpEUnsy+IwfenNbIIIUbAER8p5xB1noNKn4LhoQCdTH0pi+EFTntGD9j5EUwnEgTluDI32Pof5VTiuy/Jlgq1i+3vZ0sVxFsSwGV+sRoR9I9hW3WoOED99dS4JQ6ruVjQAAny3HUaVLM5RUlTM92Hx1wDLdgj5Z+IeRPMVtxVKOHrZfMo8J3EbH16Vco0iiVIlKtHKlKVJIpSlAKUpQClKUApSlAKUpQClKUApSlAKUpQClKUApSlAKUpQClKUApSlAKUpQCoWN4YtwaiptKAz63Llgw0un/wAh6HnXZd7T2gQAHad4Xb67+1XNy0DvUT/CUnagI3EcSrWCykEHLB9xp61YYL4BVZc4CuaRtMxynrFW9pIEUBzpSlAKUpQClKUApSlAKUpQClKUApSlAKUpQClKU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155652" name="Picture 4" descr="carte graphique NVIDIA pour portable"/>
          <p:cNvPicPr>
            <a:picLocks noChangeAspect="1" noChangeArrowheads="1"/>
          </p:cNvPicPr>
          <p:nvPr/>
        </p:nvPicPr>
        <p:blipFill>
          <a:blip r:embed="rId2" cstate="print"/>
          <a:srcRect/>
          <a:stretch>
            <a:fillRect/>
          </a:stretch>
        </p:blipFill>
        <p:spPr bwMode="auto">
          <a:xfrm>
            <a:off x="4860032" y="4005064"/>
            <a:ext cx="3837137" cy="2478782"/>
          </a:xfrm>
          <a:prstGeom prst="rect">
            <a:avLst/>
          </a:prstGeom>
          <a:noFill/>
        </p:spPr>
      </p:pic>
      <p:pic>
        <p:nvPicPr>
          <p:cNvPr id="155654" name="Picture 6" descr="http://www.materiel.net/minisites/guide-achat-carte-graphique/images/articles/gainward.jpg"/>
          <p:cNvPicPr>
            <a:picLocks noChangeAspect="1" noChangeArrowheads="1"/>
          </p:cNvPicPr>
          <p:nvPr/>
        </p:nvPicPr>
        <p:blipFill>
          <a:blip r:embed="rId3" cstate="print"/>
          <a:srcRect/>
          <a:stretch>
            <a:fillRect/>
          </a:stretch>
        </p:blipFill>
        <p:spPr bwMode="auto">
          <a:xfrm>
            <a:off x="683568" y="4005064"/>
            <a:ext cx="3686810" cy="24482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565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56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280920" cy="5472608"/>
          </a:xfrm>
        </p:spPr>
        <p:txBody>
          <a:bodyPr>
            <a:normAutofit fontScale="92500"/>
          </a:bodyPr>
          <a:lstStyle/>
          <a:p>
            <a:r>
              <a:rPr lang="fr-FR" b="1" dirty="0" smtClean="0">
                <a:solidFill>
                  <a:srgbClr val="00FF00"/>
                </a:solidFill>
                <a:effectLst/>
              </a:rPr>
              <a:t>Définition </a:t>
            </a:r>
            <a:r>
              <a:rPr lang="fr-FR" b="1" dirty="0" smtClean="0">
                <a:effectLst/>
              </a:rPr>
              <a:t>: </a:t>
            </a:r>
            <a:r>
              <a:rPr lang="fr-FR" dirty="0" smtClean="0">
                <a:effectLst/>
              </a:rPr>
              <a:t>est un composant électronique chargé de convertir les données numériques à afficher en données graphiques exploitables par un périphérique d'affichage.</a:t>
            </a:r>
          </a:p>
          <a:p>
            <a:endParaRPr lang="fr-FR" dirty="0" smtClean="0">
              <a:effectLst/>
            </a:endParaRPr>
          </a:p>
          <a:p>
            <a:r>
              <a:rPr lang="fr-FR" dirty="0" smtClean="0">
                <a:solidFill>
                  <a:srgbClr val="00FF00"/>
                </a:solidFill>
                <a:effectLst/>
              </a:rPr>
              <a:t>Rôle </a:t>
            </a:r>
            <a:r>
              <a:rPr lang="fr-FR" dirty="0" smtClean="0">
                <a:effectLst/>
              </a:rPr>
              <a:t> </a:t>
            </a:r>
          </a:p>
          <a:p>
            <a:pPr lvl="1"/>
            <a:r>
              <a:rPr lang="fr-FR" dirty="0" smtClean="0">
                <a:effectLst/>
              </a:rPr>
              <a:t>envoi de pixels graphique à un écran,</a:t>
            </a:r>
          </a:p>
          <a:p>
            <a:pPr lvl="1"/>
            <a:r>
              <a:rPr lang="fr-FR" dirty="0" smtClean="0">
                <a:effectLst/>
              </a:rPr>
              <a:t>manipulations graphiques simples : </a:t>
            </a:r>
          </a:p>
          <a:p>
            <a:pPr lvl="2"/>
            <a:r>
              <a:rPr lang="fr-FR" dirty="0" smtClean="0">
                <a:effectLst/>
              </a:rPr>
              <a:t>déplacement des blocs (curseur de la souris par exemple) ; </a:t>
            </a:r>
          </a:p>
          <a:p>
            <a:pPr lvl="2"/>
            <a:r>
              <a:rPr lang="fr-FR" dirty="0" smtClean="0">
                <a:effectLst/>
              </a:rPr>
              <a:t>tracé de lignes ; </a:t>
            </a:r>
          </a:p>
          <a:p>
            <a:pPr lvl="2"/>
            <a:r>
              <a:rPr lang="fr-FR" dirty="0" smtClean="0">
                <a:effectLst/>
              </a:rPr>
              <a:t>tracé de polygones ;</a:t>
            </a:r>
          </a:p>
          <a:p>
            <a:pPr lvl="2"/>
            <a:r>
              <a:rPr lang="fr-FR" dirty="0" smtClean="0">
                <a:effectLst/>
              </a:rPr>
              <a:t>Etc.</a:t>
            </a:r>
          </a:p>
          <a:p>
            <a:pPr lvl="1"/>
            <a:r>
              <a:rPr lang="fr-FR" dirty="0" smtClean="0">
                <a:effectLst/>
              </a:rPr>
              <a:t>c</a:t>
            </a:r>
            <a:r>
              <a:rPr lang="fr-FR" dirty="0" smtClean="0"/>
              <a:t>alcul de scènes graphiques complexes en 3D</a:t>
            </a:r>
          </a:p>
          <a:p>
            <a:endParaRPr lang="fr-FR" dirty="0" smtClean="0">
              <a:effectLst/>
            </a:endParaRPr>
          </a:p>
          <a:p>
            <a:r>
              <a:rPr lang="fr-FR" dirty="0" smtClean="0">
                <a:solidFill>
                  <a:srgbClr val="00FF00"/>
                </a:solidFill>
              </a:rPr>
              <a:t>Deux types de cartes </a:t>
            </a:r>
            <a:endParaRPr lang="fr-FR" dirty="0" smtClean="0"/>
          </a:p>
          <a:p>
            <a:pPr lvl="1"/>
            <a:r>
              <a:rPr lang="fr-FR" dirty="0" smtClean="0"/>
              <a:t>IGP : intégrée directement à la carte-mère (pont-nord) ou dans  le processeur(moins couteux mais performances limitées)</a:t>
            </a:r>
          </a:p>
          <a:p>
            <a:pPr lvl="1"/>
            <a:r>
              <a:rPr lang="fr-FR" b="1" dirty="0" smtClean="0"/>
              <a:t>Dédiée : </a:t>
            </a:r>
            <a:r>
              <a:rPr lang="fr-FR" dirty="0" smtClean="0"/>
              <a:t> une carte additionnelle dispose sa propre mémoire, + puissance</a:t>
            </a:r>
            <a:endParaRPr lang="fr-FR" dirty="0">
              <a:effectLst/>
            </a:endParaRPr>
          </a:p>
        </p:txBody>
      </p:sp>
      <p:sp>
        <p:nvSpPr>
          <p:cNvPr id="3" name="Titre 2"/>
          <p:cNvSpPr>
            <a:spLocks noGrp="1"/>
          </p:cNvSpPr>
          <p:nvPr>
            <p:ph type="title"/>
          </p:nvPr>
        </p:nvSpPr>
        <p:spPr/>
        <p:txBody>
          <a:bodyPr/>
          <a:lstStyle/>
          <a:p>
            <a:r>
              <a:rPr lang="fr-FR" b="1" dirty="0" smtClean="0"/>
              <a:t>Carte graphique</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124</a:t>
            </a:fld>
            <a:endParaRPr lang="fr-BE" dirty="0"/>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395536" y="1484784"/>
            <a:ext cx="8496944" cy="4536504"/>
          </a:xfrm>
        </p:spPr>
        <p:txBody>
          <a:bodyPr>
            <a:noAutofit/>
          </a:bodyPr>
          <a:lstStyle/>
          <a:p>
            <a:r>
              <a:rPr lang="fr-FR" sz="2400" b="1" dirty="0" smtClean="0">
                <a:solidFill>
                  <a:srgbClr val="00FF00"/>
                </a:solidFill>
                <a:effectLst/>
              </a:rPr>
              <a:t>GPU </a:t>
            </a:r>
            <a:r>
              <a:rPr lang="fr-FR" sz="2400" b="1" dirty="0" smtClean="0">
                <a:effectLst/>
              </a:rPr>
              <a:t>(</a:t>
            </a:r>
            <a:r>
              <a:rPr lang="fr-FR" sz="2400" dirty="0" err="1" smtClean="0">
                <a:effectLst/>
              </a:rPr>
              <a:t>Graphical</a:t>
            </a:r>
            <a:r>
              <a:rPr lang="fr-FR" sz="2400" dirty="0" smtClean="0">
                <a:effectLst/>
              </a:rPr>
              <a:t> </a:t>
            </a:r>
            <a:r>
              <a:rPr lang="fr-FR" sz="2400" dirty="0" err="1" smtClean="0">
                <a:effectLst/>
              </a:rPr>
              <a:t>Processing</a:t>
            </a:r>
            <a:r>
              <a:rPr lang="fr-FR" sz="2400" dirty="0" smtClean="0">
                <a:effectLst/>
              </a:rPr>
              <a:t> Unit )</a:t>
            </a:r>
            <a:r>
              <a:rPr lang="fr-FR" sz="2400" b="1" dirty="0" smtClean="0">
                <a:effectLst/>
              </a:rPr>
              <a:t> : </a:t>
            </a:r>
            <a:r>
              <a:rPr lang="fr-FR" sz="2400" dirty="0" smtClean="0">
                <a:effectLst/>
              </a:rPr>
              <a:t>Un processeur graphique chargé de traiter les images en fonction de la résolution et de la profondeur de codage. Il est parfois surmonté d'un radiateur et d'un ventilateur. </a:t>
            </a:r>
          </a:p>
          <a:p>
            <a:endParaRPr lang="fr-FR" sz="2400" b="1" dirty="0" smtClean="0">
              <a:solidFill>
                <a:srgbClr val="00FF00"/>
              </a:solidFill>
              <a:effectLst/>
            </a:endParaRPr>
          </a:p>
          <a:p>
            <a:r>
              <a:rPr lang="fr-FR" sz="2400" b="1" dirty="0" smtClean="0">
                <a:solidFill>
                  <a:srgbClr val="00FF00"/>
                </a:solidFill>
                <a:effectLst/>
              </a:rPr>
              <a:t>Mémoire vidéo : </a:t>
            </a:r>
            <a:r>
              <a:rPr lang="fr-FR" sz="2400" dirty="0" smtClean="0">
                <a:effectLst/>
              </a:rPr>
              <a:t>chargée de conserver les images traitées par le GPU avant l'affichage. </a:t>
            </a:r>
          </a:p>
          <a:p>
            <a:endParaRPr lang="fr-FR" sz="2400" dirty="0" smtClean="0">
              <a:effectLst/>
            </a:endParaRPr>
          </a:p>
          <a:p>
            <a:r>
              <a:rPr lang="fr-FR" sz="2400" b="1" dirty="0" smtClean="0">
                <a:solidFill>
                  <a:srgbClr val="00FF00"/>
                </a:solidFill>
                <a:effectLst/>
              </a:rPr>
              <a:t>RAMDAC</a:t>
            </a:r>
            <a:r>
              <a:rPr lang="fr-FR" sz="2400" dirty="0" smtClean="0">
                <a:solidFill>
                  <a:srgbClr val="00FF00"/>
                </a:solidFill>
                <a:effectLst/>
              </a:rPr>
              <a:t> </a:t>
            </a:r>
            <a:r>
              <a:rPr lang="fr-FR" sz="2400" dirty="0" smtClean="0">
                <a:effectLst/>
              </a:rPr>
              <a:t>(</a:t>
            </a:r>
            <a:r>
              <a:rPr lang="fr-FR" sz="2400" dirty="0" err="1" smtClean="0">
                <a:effectLst/>
              </a:rPr>
              <a:t>random</a:t>
            </a:r>
            <a:r>
              <a:rPr lang="fr-FR" sz="2400" dirty="0" smtClean="0">
                <a:effectLst/>
              </a:rPr>
              <a:t> </a:t>
            </a:r>
            <a:r>
              <a:rPr lang="fr-FR" sz="2400" dirty="0" err="1" smtClean="0">
                <a:effectLst/>
              </a:rPr>
              <a:t>access</a:t>
            </a:r>
            <a:r>
              <a:rPr lang="fr-FR" sz="2400" dirty="0" smtClean="0">
                <a:effectLst/>
              </a:rPr>
              <a:t> </a:t>
            </a:r>
            <a:r>
              <a:rPr lang="fr-FR" sz="2400" dirty="0" err="1" smtClean="0">
                <a:effectLst/>
              </a:rPr>
              <a:t>memory</a:t>
            </a:r>
            <a:r>
              <a:rPr lang="fr-FR" sz="2400" dirty="0" smtClean="0">
                <a:effectLst/>
              </a:rPr>
              <a:t> digital-</a:t>
            </a:r>
            <a:r>
              <a:rPr lang="fr-FR" sz="2400" dirty="0" err="1" smtClean="0">
                <a:effectLst/>
              </a:rPr>
              <a:t>analog</a:t>
            </a:r>
            <a:r>
              <a:rPr lang="fr-FR" sz="2400" dirty="0" smtClean="0">
                <a:effectLst/>
              </a:rPr>
              <a:t> </a:t>
            </a:r>
            <a:r>
              <a:rPr lang="fr-FR" sz="2400" dirty="0" err="1" smtClean="0">
                <a:effectLst/>
              </a:rPr>
              <a:t>converter</a:t>
            </a:r>
            <a:r>
              <a:rPr lang="fr-FR" sz="2400" dirty="0" smtClean="0">
                <a:effectLst/>
              </a:rPr>
              <a:t>) permet de convertir les images numériques stockées en signaux analogiques à envoyer au moniteur. </a:t>
            </a:r>
          </a:p>
          <a:p>
            <a:endParaRPr lang="fr-FR" sz="2400" dirty="0" smtClean="0">
              <a:effectLst/>
            </a:endParaRPr>
          </a:p>
          <a:p>
            <a:r>
              <a:rPr lang="fr-FR" sz="2400" b="1" dirty="0" smtClean="0">
                <a:solidFill>
                  <a:srgbClr val="00FF00"/>
                </a:solidFill>
                <a:effectLst/>
              </a:rPr>
              <a:t>BIOS Vidéo </a:t>
            </a:r>
            <a:r>
              <a:rPr lang="fr-FR" sz="2400" b="1" dirty="0" smtClean="0">
                <a:effectLst/>
              </a:rPr>
              <a:t>: </a:t>
            </a:r>
            <a:r>
              <a:rPr lang="fr-FR" sz="2400" dirty="0" smtClean="0">
                <a:effectLst/>
              </a:rPr>
              <a:t>contient les paramètres de la carte graphique et les modes supportés.</a:t>
            </a:r>
            <a:endParaRPr lang="fr-FR" sz="2400" dirty="0">
              <a:effectLst/>
            </a:endParaRPr>
          </a:p>
        </p:txBody>
      </p:sp>
      <p:sp>
        <p:nvSpPr>
          <p:cNvPr id="3" name="Titre 2"/>
          <p:cNvSpPr>
            <a:spLocks noGrp="1"/>
          </p:cNvSpPr>
          <p:nvPr>
            <p:ph type="title"/>
          </p:nvPr>
        </p:nvSpPr>
        <p:spPr>
          <a:xfrm>
            <a:off x="0" y="0"/>
            <a:ext cx="8532440" cy="914400"/>
          </a:xfrm>
        </p:spPr>
        <p:txBody>
          <a:bodyPr/>
          <a:lstStyle/>
          <a:p>
            <a:r>
              <a:rPr lang="fr-FR" sz="3200" dirty="0" smtClean="0">
                <a:effectLst/>
              </a:rPr>
              <a:t>Les principaux composants d'une carte vidéo</a:t>
            </a:r>
            <a:endParaRPr lang="fr-FR" sz="3200"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125</a:t>
            </a:fld>
            <a:endParaRPr lang="fr-BE" dirty="0"/>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endParaRPr lang="fr-FR"/>
          </a:p>
        </p:txBody>
      </p:sp>
      <p:sp>
        <p:nvSpPr>
          <p:cNvPr id="3" name="Titre 2"/>
          <p:cNvSpPr>
            <a:spLocks noGrp="1"/>
          </p:cNvSpPr>
          <p:nvPr>
            <p:ph type="title"/>
          </p:nvPr>
        </p:nvSpPr>
        <p:spPr/>
        <p:txBody>
          <a:bodyPr/>
          <a:lstStyle/>
          <a:p>
            <a:endParaRPr lang="fr-F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126</a:t>
            </a:fld>
            <a:endParaRPr lang="fr-BE" dirty="0"/>
          </a:p>
        </p:txBody>
      </p:sp>
      <p:pic>
        <p:nvPicPr>
          <p:cNvPr id="156674" name="Picture 2" descr="http://frenois.com/images/composants/diag-carte-graphique.jpg"/>
          <p:cNvPicPr>
            <a:picLocks noChangeAspect="1" noChangeArrowheads="1"/>
          </p:cNvPicPr>
          <p:nvPr/>
        </p:nvPicPr>
        <p:blipFill>
          <a:blip r:embed="rId2" cstate="print"/>
          <a:srcRect/>
          <a:stretch>
            <a:fillRect/>
          </a:stretch>
        </p:blipFill>
        <p:spPr bwMode="auto">
          <a:xfrm>
            <a:off x="899592" y="1340768"/>
            <a:ext cx="7698968" cy="4896544"/>
          </a:xfrm>
          <a:prstGeom prst="rect">
            <a:avLst/>
          </a:prstGeom>
          <a:noFill/>
        </p:spPr>
      </p:pic>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92500" lnSpcReduction="20000"/>
          </a:bodyPr>
          <a:lstStyle/>
          <a:p>
            <a:r>
              <a:rPr lang="fr-FR" b="1" dirty="0" smtClean="0">
                <a:solidFill>
                  <a:srgbClr val="FF9933"/>
                </a:solidFill>
                <a:effectLst/>
              </a:rPr>
              <a:t>Interface : </a:t>
            </a:r>
            <a:r>
              <a:rPr lang="fr-FR" dirty="0" smtClean="0"/>
              <a:t>type de bus utilisé pour connecter la carte graphique à la carte mère.  Bus </a:t>
            </a:r>
            <a:r>
              <a:rPr lang="fr-FR" dirty="0" smtClean="0">
                <a:solidFill>
                  <a:srgbClr val="00FF00"/>
                </a:solidFill>
              </a:rPr>
              <a:t>AGP</a:t>
            </a:r>
            <a:r>
              <a:rPr lang="fr-FR" dirty="0" smtClean="0"/>
              <a:t> et  </a:t>
            </a:r>
            <a:r>
              <a:rPr lang="fr-FR" dirty="0" smtClean="0">
                <a:solidFill>
                  <a:srgbClr val="00FF00"/>
                </a:solidFill>
              </a:rPr>
              <a:t>PCI Express </a:t>
            </a:r>
            <a:r>
              <a:rPr lang="fr-FR" dirty="0" smtClean="0"/>
              <a:t>= meilleures performances que le bus AGP.</a:t>
            </a:r>
          </a:p>
          <a:p>
            <a:pPr lvl="1"/>
            <a:endParaRPr lang="fr-FR" dirty="0" smtClean="0"/>
          </a:p>
          <a:p>
            <a:r>
              <a:rPr lang="fr-FR" b="1" dirty="0" smtClean="0">
                <a:solidFill>
                  <a:srgbClr val="FF9933"/>
                </a:solidFill>
              </a:rPr>
              <a:t>Connecteurs</a:t>
            </a:r>
          </a:p>
          <a:p>
            <a:r>
              <a:rPr lang="fr-FR" b="1" dirty="0" smtClean="0">
                <a:solidFill>
                  <a:srgbClr val="00FF00"/>
                </a:solidFill>
                <a:effectLst/>
              </a:rPr>
              <a:t>VGA</a:t>
            </a:r>
            <a:r>
              <a:rPr lang="fr-FR" dirty="0" smtClean="0"/>
              <a:t> (ou </a:t>
            </a:r>
            <a:r>
              <a:rPr lang="fr-FR" b="1" dirty="0" smtClean="0"/>
              <a:t>SUB-D15 = 3 séries de 5 broches</a:t>
            </a:r>
            <a:r>
              <a:rPr lang="fr-FR" dirty="0" smtClean="0"/>
              <a:t>)</a:t>
            </a:r>
          </a:p>
          <a:p>
            <a:endParaRPr lang="fr-FR" dirty="0" smtClean="0"/>
          </a:p>
          <a:p>
            <a:r>
              <a:rPr lang="fr-FR" b="1" dirty="0" smtClean="0">
                <a:solidFill>
                  <a:srgbClr val="00FF00"/>
                </a:solidFill>
              </a:rPr>
              <a:t>DVI</a:t>
            </a:r>
            <a:r>
              <a:rPr lang="fr-FR" dirty="0" smtClean="0"/>
              <a:t> (Digital </a:t>
            </a:r>
            <a:r>
              <a:rPr lang="fr-FR" dirty="0" err="1" smtClean="0"/>
              <a:t>Video</a:t>
            </a:r>
            <a:r>
              <a:rPr lang="fr-FR" dirty="0" smtClean="0"/>
              <a:t> Interface) : Envoie aux écrans des données numériques afin d’éviter la conversions vers /de l’analogique. </a:t>
            </a:r>
          </a:p>
          <a:p>
            <a:endParaRPr lang="fr-FR" dirty="0" smtClean="0"/>
          </a:p>
          <a:p>
            <a:r>
              <a:rPr lang="fr-FR" b="1" dirty="0" smtClean="0">
                <a:solidFill>
                  <a:srgbClr val="00FF00"/>
                </a:solidFill>
              </a:rPr>
              <a:t>S-Vidéo : </a:t>
            </a:r>
            <a:r>
              <a:rPr lang="fr-FR" dirty="0" smtClean="0"/>
              <a:t>De plus en plus de cartes sont équipée d'une prise S-</a:t>
            </a:r>
            <a:r>
              <a:rPr lang="fr-FR" dirty="0" err="1" smtClean="0"/>
              <a:t>Video</a:t>
            </a:r>
            <a:r>
              <a:rPr lang="fr-FR" dirty="0" smtClean="0"/>
              <a:t>  pour afficher sur télévision (appelée aussi prise télé  : notée « TV-out »). </a:t>
            </a:r>
          </a:p>
          <a:p>
            <a:endParaRPr lang="fr-FR" dirty="0" smtClean="0"/>
          </a:p>
          <a:p>
            <a:r>
              <a:rPr lang="fr-FR" b="1" dirty="0" smtClean="0">
                <a:solidFill>
                  <a:srgbClr val="00FF00"/>
                </a:solidFill>
              </a:rPr>
              <a:t>HDMI</a:t>
            </a:r>
            <a:r>
              <a:rPr lang="fr-FR" dirty="0" smtClean="0"/>
              <a:t>  (High-</a:t>
            </a:r>
            <a:r>
              <a:rPr lang="fr-FR" dirty="0" err="1" smtClean="0"/>
              <a:t>Definition</a:t>
            </a:r>
            <a:r>
              <a:rPr lang="fr-FR" dirty="0" smtClean="0"/>
              <a:t> </a:t>
            </a:r>
            <a:r>
              <a:rPr lang="fr-FR" dirty="0" err="1" smtClean="0"/>
              <a:t>Multimedia</a:t>
            </a:r>
            <a:r>
              <a:rPr lang="fr-FR" dirty="0" smtClean="0"/>
              <a:t> Interface) rassemble sur un même connecteur à la fois les signaux vidéo et audio. Extension de DVI, remplace (Péritel, S-</a:t>
            </a:r>
            <a:r>
              <a:rPr lang="fr-FR" dirty="0" err="1" smtClean="0"/>
              <a:t>Video</a:t>
            </a:r>
            <a:r>
              <a:rPr lang="fr-FR" dirty="0" smtClean="0"/>
              <a:t>)</a:t>
            </a:r>
          </a:p>
          <a:p>
            <a:endParaRPr lang="fr-FR" dirty="0" smtClean="0"/>
          </a:p>
        </p:txBody>
      </p:sp>
      <p:sp>
        <p:nvSpPr>
          <p:cNvPr id="3" name="Titre 2"/>
          <p:cNvSpPr>
            <a:spLocks noGrp="1"/>
          </p:cNvSpPr>
          <p:nvPr>
            <p:ph type="title"/>
          </p:nvPr>
        </p:nvSpPr>
        <p:spPr>
          <a:xfrm>
            <a:off x="0" y="0"/>
            <a:ext cx="8604448" cy="914400"/>
          </a:xfrm>
        </p:spPr>
        <p:txBody>
          <a:bodyPr/>
          <a:lstStyle/>
          <a:p>
            <a:r>
              <a:rPr lang="fr-FR" sz="3200" dirty="0" smtClean="0"/>
              <a:t>Interfaces et connecteurs des cartes graphiques</a:t>
            </a:r>
            <a:endParaRPr lang="fr-FR" sz="32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127</a:t>
            </a:fld>
            <a:endParaRPr lang="fr-BE" dirty="0"/>
          </a:p>
        </p:txBody>
      </p:sp>
      <p:pic>
        <p:nvPicPr>
          <p:cNvPr id="158727" name="Picture 7"/>
          <p:cNvPicPr>
            <a:picLocks noChangeAspect="1" noChangeArrowheads="1"/>
          </p:cNvPicPr>
          <p:nvPr/>
        </p:nvPicPr>
        <p:blipFill>
          <a:blip r:embed="rId2" cstate="print"/>
          <a:srcRect/>
          <a:stretch>
            <a:fillRect/>
          </a:stretch>
        </p:blipFill>
        <p:spPr bwMode="auto">
          <a:xfrm>
            <a:off x="873466" y="5661248"/>
            <a:ext cx="7649344" cy="107918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268760"/>
            <a:ext cx="8064896" cy="4536504"/>
          </a:xfrm>
        </p:spPr>
        <p:txBody>
          <a:bodyPr>
            <a:noAutofit/>
          </a:bodyPr>
          <a:lstStyle/>
          <a:p>
            <a:r>
              <a:rPr lang="fr-FR" sz="2000" dirty="0" smtClean="0">
                <a:effectLst/>
              </a:rPr>
              <a:t>Actuellement il n'y a que deux fabricants de cartes graphiques importants : </a:t>
            </a:r>
            <a:r>
              <a:rPr lang="fr-FR" sz="2000" b="1" dirty="0" smtClean="0">
                <a:effectLst/>
              </a:rPr>
              <a:t>AMD</a:t>
            </a:r>
            <a:r>
              <a:rPr lang="fr-FR" sz="2000" dirty="0" smtClean="0">
                <a:effectLst/>
              </a:rPr>
              <a:t> et </a:t>
            </a:r>
            <a:r>
              <a:rPr lang="fr-FR" sz="2000" b="1" dirty="0" smtClean="0">
                <a:effectLst/>
              </a:rPr>
              <a:t>NVIDIA</a:t>
            </a:r>
            <a:r>
              <a:rPr lang="fr-FR" sz="2000" dirty="0" smtClean="0">
                <a:effectLst/>
              </a:rPr>
              <a:t>, </a:t>
            </a:r>
          </a:p>
          <a:p>
            <a:endParaRPr lang="fr-FR" sz="2000" dirty="0" smtClean="0">
              <a:effectLst/>
            </a:endParaRPr>
          </a:p>
          <a:p>
            <a:r>
              <a:rPr lang="fr-FR" sz="2000" dirty="0" smtClean="0">
                <a:effectLst/>
              </a:rPr>
              <a:t>Mais il existe de nombreuses marques de cartes graphiques. </a:t>
            </a:r>
            <a:r>
              <a:rPr lang="fr-FR" sz="2000" dirty="0" err="1" smtClean="0">
                <a:effectLst/>
              </a:rPr>
              <a:t>Nvidia</a:t>
            </a:r>
            <a:r>
              <a:rPr lang="fr-FR" sz="2000" dirty="0" smtClean="0">
                <a:effectLst/>
              </a:rPr>
              <a:t> et AMD fournissent leurs puces graphiques à de nombreux constructeurs comme:  Hercules, </a:t>
            </a:r>
            <a:r>
              <a:rPr lang="fr-FR" sz="2000" dirty="0" err="1" smtClean="0">
                <a:effectLst/>
              </a:rPr>
              <a:t>Sapphire</a:t>
            </a:r>
            <a:r>
              <a:rPr lang="fr-FR" sz="2000" dirty="0" smtClean="0">
                <a:effectLst/>
              </a:rPr>
              <a:t>, HIS, </a:t>
            </a:r>
            <a:r>
              <a:rPr lang="fr-FR" sz="2000" dirty="0" err="1" smtClean="0">
                <a:effectLst/>
              </a:rPr>
              <a:t>Asustek</a:t>
            </a:r>
            <a:r>
              <a:rPr lang="fr-FR" sz="2000" dirty="0" smtClean="0">
                <a:effectLst/>
              </a:rPr>
              <a:t>, </a:t>
            </a:r>
            <a:r>
              <a:rPr lang="fr-FR" sz="2000" dirty="0" err="1" smtClean="0">
                <a:effectLst/>
              </a:rPr>
              <a:t>Gigabyte</a:t>
            </a:r>
            <a:r>
              <a:rPr lang="fr-FR" sz="2000" dirty="0" smtClean="0">
                <a:effectLst/>
              </a:rPr>
              <a:t>, Point of </a:t>
            </a:r>
            <a:r>
              <a:rPr lang="fr-FR" sz="2000" dirty="0" err="1" smtClean="0">
                <a:effectLst/>
              </a:rPr>
              <a:t>view</a:t>
            </a:r>
            <a:r>
              <a:rPr lang="fr-FR" sz="2000" dirty="0" smtClean="0">
                <a:effectLst/>
              </a:rPr>
              <a:t>, MSI, </a:t>
            </a:r>
            <a:r>
              <a:rPr lang="fr-FR" sz="2000" dirty="0" err="1" smtClean="0">
                <a:effectLst/>
              </a:rPr>
              <a:t>Sapphire</a:t>
            </a:r>
            <a:r>
              <a:rPr lang="fr-FR" sz="2000" dirty="0" smtClean="0">
                <a:effectLst/>
              </a:rPr>
              <a:t>, XFX et beaucoup d'autres. </a:t>
            </a:r>
          </a:p>
          <a:p>
            <a:endParaRPr lang="fr-FR" sz="2000" dirty="0" smtClean="0">
              <a:effectLst/>
            </a:endParaRPr>
          </a:p>
          <a:p>
            <a:r>
              <a:rPr lang="fr-FR" sz="2000" dirty="0" smtClean="0">
                <a:effectLst/>
              </a:rPr>
              <a:t>Les cartes auront toutes des performances très proches voire identiques lorsqu'elles utilisent la même puce graphique  </a:t>
            </a:r>
            <a:r>
              <a:rPr lang="fr-FR" sz="2000" dirty="0" err="1" smtClean="0">
                <a:effectLst/>
              </a:rPr>
              <a:t>Nvidia</a:t>
            </a:r>
            <a:r>
              <a:rPr lang="fr-FR" sz="2000" dirty="0" smtClean="0">
                <a:effectLst/>
              </a:rPr>
              <a:t> ou AMD .</a:t>
            </a:r>
          </a:p>
          <a:p>
            <a:endParaRPr lang="fr-FR" sz="2000" dirty="0" smtClean="0">
              <a:effectLst/>
            </a:endParaRPr>
          </a:p>
          <a:p>
            <a:r>
              <a:rPr lang="fr-FR" sz="2000" dirty="0" smtClean="0">
                <a:effectLst/>
              </a:rPr>
              <a:t>Le choix de la marque se fait donc en fonction de prix et propriétés de la carte.</a:t>
            </a:r>
            <a:endParaRPr lang="fr-FR" sz="2000" dirty="0">
              <a:effectLst/>
            </a:endParaRPr>
          </a:p>
        </p:txBody>
      </p:sp>
      <p:sp>
        <p:nvSpPr>
          <p:cNvPr id="3" name="Titre 2"/>
          <p:cNvSpPr>
            <a:spLocks noGrp="1"/>
          </p:cNvSpPr>
          <p:nvPr>
            <p:ph type="title"/>
          </p:nvPr>
        </p:nvSpPr>
        <p:spPr>
          <a:xfrm>
            <a:off x="0" y="0"/>
            <a:ext cx="8604448" cy="914400"/>
          </a:xfrm>
        </p:spPr>
        <p:txBody>
          <a:bodyPr/>
          <a:lstStyle/>
          <a:p>
            <a:r>
              <a:rPr lang="fr-FR" sz="4000" dirty="0" smtClean="0"/>
              <a:t>Fabriquant de cartes graphiques</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128</a:t>
            </a:fld>
            <a:endParaRPr lang="fr-BE" dirty="0"/>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129</a:t>
            </a:fld>
            <a:endParaRPr lang="fr-BE" dirty="0"/>
          </a:p>
        </p:txBody>
      </p:sp>
      <p:grpSp>
        <p:nvGrpSpPr>
          <p:cNvPr id="7" name="Groupe 6"/>
          <p:cNvGrpSpPr/>
          <p:nvPr/>
        </p:nvGrpSpPr>
        <p:grpSpPr>
          <a:xfrm>
            <a:off x="115071" y="404664"/>
            <a:ext cx="8950551" cy="6120680"/>
            <a:chOff x="194275" y="548680"/>
            <a:chExt cx="8756276" cy="5760640"/>
          </a:xfrm>
        </p:grpSpPr>
        <p:pic>
          <p:nvPicPr>
            <p:cNvPr id="181250" name="Picture 2"/>
            <p:cNvPicPr>
              <a:picLocks noChangeAspect="1" noChangeArrowheads="1"/>
            </p:cNvPicPr>
            <p:nvPr/>
          </p:nvPicPr>
          <p:blipFill>
            <a:blip r:embed="rId2" cstate="print"/>
            <a:srcRect/>
            <a:stretch>
              <a:fillRect/>
            </a:stretch>
          </p:blipFill>
          <p:spPr bwMode="auto">
            <a:xfrm>
              <a:off x="194275" y="548680"/>
              <a:ext cx="8756276" cy="5760640"/>
            </a:xfrm>
            <a:prstGeom prst="rect">
              <a:avLst/>
            </a:prstGeom>
            <a:noFill/>
            <a:ln w="9525">
              <a:noFill/>
              <a:miter lim="800000"/>
              <a:headEnd/>
              <a:tailEnd/>
            </a:ln>
          </p:spPr>
        </p:pic>
        <p:sp>
          <p:nvSpPr>
            <p:cNvPr id="6" name="Rectangle 5"/>
            <p:cNvSpPr/>
            <p:nvPr/>
          </p:nvSpPr>
          <p:spPr>
            <a:xfrm>
              <a:off x="323528" y="548680"/>
              <a:ext cx="1296144" cy="3600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971600" y="1268760"/>
            <a:ext cx="7543800" cy="914400"/>
          </a:xfrm>
        </p:spPr>
        <p:txBody>
          <a:bodyPr/>
          <a:lstStyle/>
          <a:p>
            <a:pPr algn="ctr"/>
            <a:r>
              <a:rPr lang="fr-FR" dirty="0" smtClean="0"/>
              <a:t>Ecrans ou moniteurs</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130</a:t>
            </a:fld>
            <a:endParaRPr lang="fr-BE" dirty="0"/>
          </a:p>
        </p:txBody>
      </p:sp>
      <p:pic>
        <p:nvPicPr>
          <p:cNvPr id="161797" name="Picture 5"/>
          <p:cNvPicPr>
            <a:picLocks noChangeAspect="1" noChangeArrowheads="1"/>
          </p:cNvPicPr>
          <p:nvPr/>
        </p:nvPicPr>
        <p:blipFill>
          <a:blip r:embed="rId2" cstate="print"/>
          <a:srcRect/>
          <a:stretch>
            <a:fillRect/>
          </a:stretch>
        </p:blipFill>
        <p:spPr bwMode="auto">
          <a:xfrm>
            <a:off x="2699792" y="3284984"/>
            <a:ext cx="3672408" cy="306281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072492"/>
            <a:ext cx="8064896" cy="5733256"/>
          </a:xfrm>
        </p:spPr>
        <p:txBody>
          <a:bodyPr>
            <a:noAutofit/>
          </a:bodyPr>
          <a:lstStyle/>
          <a:p>
            <a:r>
              <a:rPr lang="fr-FR" sz="2400" dirty="0" smtClean="0"/>
              <a:t>Un écran d'ordinateur est un périphérique de sortie vidéo d'ordinateur. Il affiche les images générées par la carte graphique de l'ordinateur.</a:t>
            </a:r>
          </a:p>
          <a:p>
            <a:r>
              <a:rPr lang="fr-FR" sz="2400" dirty="0" smtClean="0"/>
              <a:t>L’écran est pour l’utilisateur une pièce maitresse dont il peut apprécier la qualité même sans être un spécialiste.</a:t>
            </a:r>
          </a:p>
          <a:p>
            <a:endParaRPr lang="fr-FR" sz="2400" dirty="0" smtClean="0"/>
          </a:p>
          <a:p>
            <a:r>
              <a:rPr lang="fr-FR" sz="2400" dirty="0" smtClean="0"/>
              <a:t>On distingue deux familles d'écrans :</a:t>
            </a:r>
          </a:p>
          <a:p>
            <a:pPr lvl="1"/>
            <a:r>
              <a:rPr lang="fr-FR" sz="2000" dirty="0" smtClean="0">
                <a:solidFill>
                  <a:srgbClr val="00FF00"/>
                </a:solidFill>
              </a:rPr>
              <a:t>Les écrans  classique (à tube cathodique)</a:t>
            </a:r>
            <a:r>
              <a:rPr lang="fr-FR" sz="2000" dirty="0" smtClean="0"/>
              <a:t>:  Il s'agit de moniteurs volumineux et lourds, possédant une consommation électrique élevée.</a:t>
            </a:r>
          </a:p>
          <a:p>
            <a:pPr lvl="1"/>
            <a:r>
              <a:rPr lang="fr-FR" sz="2000" dirty="0" smtClean="0">
                <a:solidFill>
                  <a:srgbClr val="00FF00"/>
                </a:solidFill>
              </a:rPr>
              <a:t>Les écrans plats </a:t>
            </a:r>
            <a:r>
              <a:rPr lang="fr-FR" sz="2000" dirty="0" smtClean="0"/>
              <a:t>équipant la totalité des ordinateurs portables, les </a:t>
            </a:r>
            <a:r>
              <a:rPr lang="fr-FR" sz="2000" dirty="0" err="1" smtClean="0"/>
              <a:t>smartphones</a:t>
            </a:r>
            <a:r>
              <a:rPr lang="fr-FR" sz="2000" dirty="0" smtClean="0"/>
              <a:t>, les appareils photo numérique, ainsi qu'un nombre de plus en plus grand d'ordinateurs de bureau. Il s'agit d'écrans peu encombrants en profondeur (d'où leur nom), légers et possédant une faible consommation électrique.</a:t>
            </a:r>
            <a:endParaRPr lang="fr-FR" sz="2400" dirty="0"/>
          </a:p>
        </p:txBody>
      </p:sp>
      <p:sp>
        <p:nvSpPr>
          <p:cNvPr id="3" name="Titre 2"/>
          <p:cNvSpPr>
            <a:spLocks noGrp="1"/>
          </p:cNvSpPr>
          <p:nvPr>
            <p:ph type="title"/>
          </p:nvPr>
        </p:nvSpPr>
        <p:spPr/>
        <p:txBody>
          <a:bodyPr/>
          <a:lstStyle/>
          <a:p>
            <a:r>
              <a:rPr lang="fr-FR" sz="4000" dirty="0" smtClean="0">
                <a:effectLst/>
              </a:rPr>
              <a:t>Les moniteurs d’un ordinateur</a:t>
            </a:r>
            <a:endParaRPr lang="fr-FR" sz="4000"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131</a:t>
            </a:fld>
            <a:endParaRPr lang="fr-BE" dirty="0"/>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fr-FR" dirty="0" smtClean="0"/>
              <a:t>a)Les </a:t>
            </a:r>
            <a:r>
              <a:rPr lang="fr-FR" dirty="0"/>
              <a:t>écrans classiques</a:t>
            </a:r>
          </a:p>
        </p:txBody>
      </p:sp>
      <p:sp>
        <p:nvSpPr>
          <p:cNvPr id="19459" name="Rectangle 3"/>
          <p:cNvSpPr>
            <a:spLocks noGrp="1" noChangeArrowheads="1"/>
          </p:cNvSpPr>
          <p:nvPr>
            <p:ph type="body" idx="1"/>
          </p:nvPr>
        </p:nvSpPr>
        <p:spPr>
          <a:xfrm>
            <a:off x="323850" y="1600200"/>
            <a:ext cx="8515350" cy="4781550"/>
          </a:xfrm>
        </p:spPr>
        <p:txBody>
          <a:bodyPr>
            <a:noAutofit/>
          </a:bodyPr>
          <a:lstStyle/>
          <a:p>
            <a:pPr>
              <a:lnSpc>
                <a:spcPct val="80000"/>
              </a:lnSpc>
              <a:buFont typeface="Wingdings" pitchFamily="2" charset="2"/>
              <a:buNone/>
            </a:pPr>
            <a:r>
              <a:rPr lang="fr-FR" sz="2000" b="1" dirty="0">
                <a:effectLst/>
              </a:rPr>
              <a:t>Les écrans monochromes</a:t>
            </a:r>
          </a:p>
          <a:p>
            <a:pPr>
              <a:lnSpc>
                <a:spcPct val="80000"/>
              </a:lnSpc>
              <a:buFont typeface="Wingdings" pitchFamily="2" charset="2"/>
              <a:buNone/>
            </a:pPr>
            <a:endParaRPr lang="fr-FR" sz="2000" dirty="0">
              <a:effectLst/>
            </a:endParaRPr>
          </a:p>
          <a:p>
            <a:pPr>
              <a:lnSpc>
                <a:spcPct val="80000"/>
              </a:lnSpc>
            </a:pPr>
            <a:r>
              <a:rPr lang="fr-FR" sz="2000" dirty="0">
                <a:effectLst/>
              </a:rPr>
              <a:t>L’écran classique, ou moniteur vidéo est constitué d’un TRC (tube à rayons cathodique) dans lequel </a:t>
            </a:r>
            <a:r>
              <a:rPr lang="fr-FR" sz="2000" dirty="0" smtClean="0">
                <a:effectLst/>
              </a:rPr>
              <a:t>se trouve </a:t>
            </a:r>
            <a:r>
              <a:rPr lang="fr-FR" sz="2000" dirty="0">
                <a:effectLst/>
              </a:rPr>
              <a:t>le vide. La face avant est recouverte, d’une couche de matière phosphorescente (blanc, vert, ambrée)</a:t>
            </a:r>
          </a:p>
          <a:p>
            <a:pPr>
              <a:lnSpc>
                <a:spcPct val="80000"/>
              </a:lnSpc>
            </a:pPr>
            <a:endParaRPr lang="fr-FR" sz="2000" dirty="0">
              <a:effectLst/>
            </a:endParaRPr>
          </a:p>
          <a:p>
            <a:pPr>
              <a:lnSpc>
                <a:spcPct val="80000"/>
              </a:lnSpc>
            </a:pPr>
            <a:r>
              <a:rPr lang="fr-FR" sz="2000" dirty="0">
                <a:effectLst/>
              </a:rPr>
              <a:t>Un faisceau d’électron, émis par le chauffage de la cathode, accéléré et orienté par des plaques de déflexion selon les informations issue du système, viens frapper la couche de phosphore, les électrons  se changent alors en photon lumineux visible par l’œil.</a:t>
            </a:r>
          </a:p>
          <a:p>
            <a:pPr>
              <a:lnSpc>
                <a:spcPct val="80000"/>
              </a:lnSpc>
            </a:pPr>
            <a:endParaRPr lang="fr-FR" sz="2000" b="1" dirty="0">
              <a:effectLst/>
            </a:endParaRPr>
          </a:p>
          <a:p>
            <a:pPr>
              <a:lnSpc>
                <a:spcPct val="80000"/>
              </a:lnSpc>
              <a:buFont typeface="Wingdings" pitchFamily="2" charset="2"/>
              <a:buNone/>
            </a:pPr>
            <a:r>
              <a:rPr lang="fr-FR" sz="2000" b="1" dirty="0">
                <a:effectLst/>
              </a:rPr>
              <a:t>Les écrans multi-chromes</a:t>
            </a:r>
          </a:p>
          <a:p>
            <a:pPr>
              <a:lnSpc>
                <a:spcPct val="80000"/>
              </a:lnSpc>
            </a:pPr>
            <a:endParaRPr lang="fr-FR" sz="2000" dirty="0">
              <a:effectLst/>
            </a:endParaRPr>
          </a:p>
          <a:p>
            <a:pPr>
              <a:lnSpc>
                <a:spcPct val="80000"/>
              </a:lnSpc>
            </a:pPr>
            <a:r>
              <a:rPr lang="fr-FR" sz="2000" dirty="0">
                <a:effectLst/>
              </a:rPr>
              <a:t>Les écrans multi-chromes  utilisent les mêmes principes que les écrans monochromes.</a:t>
            </a:r>
          </a:p>
          <a:p>
            <a:pPr>
              <a:lnSpc>
                <a:spcPct val="80000"/>
              </a:lnSpc>
            </a:pPr>
            <a:endParaRPr lang="fr-FR" sz="2000" dirty="0">
              <a:effectLst/>
            </a:endParaRPr>
          </a:p>
          <a:p>
            <a:pPr>
              <a:lnSpc>
                <a:spcPct val="80000"/>
              </a:lnSpc>
            </a:pPr>
            <a:r>
              <a:rPr lang="fr-FR" sz="2000" dirty="0">
                <a:effectLst/>
              </a:rPr>
              <a:t>La surface de l’écran est composée de pixels qui sont des groupes de trois luminophore bleu vert rouge. A partir de ces trois couleurs toutes les nuances peuvent être reconstituées</a:t>
            </a:r>
          </a:p>
        </p:txBody>
      </p:sp>
      <p:pic>
        <p:nvPicPr>
          <p:cNvPr id="19460" name="Picture 4"/>
          <p:cNvPicPr>
            <a:picLocks noChangeAspect="1" noChangeArrowheads="1"/>
          </p:cNvPicPr>
          <p:nvPr/>
        </p:nvPicPr>
        <p:blipFill>
          <a:blip r:embed="rId2" cstate="print"/>
          <a:srcRect/>
          <a:stretch>
            <a:fillRect/>
          </a:stretch>
        </p:blipFill>
        <p:spPr bwMode="auto">
          <a:xfrm>
            <a:off x="6588224" y="52252"/>
            <a:ext cx="1296987" cy="1412875"/>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352928" cy="5400600"/>
          </a:xfrm>
        </p:spPr>
        <p:txBody>
          <a:bodyPr>
            <a:normAutofit fontScale="92500" lnSpcReduction="10000"/>
          </a:bodyPr>
          <a:lstStyle/>
          <a:p>
            <a:endParaRPr lang="fr-FR" dirty="0" smtClean="0"/>
          </a:p>
          <a:p>
            <a:r>
              <a:rPr lang="fr-FR" dirty="0" smtClean="0"/>
              <a:t>Les moniteurs à écran plat (notés parfois FPD pour Flat panel display) se généralisent de plus en plus dans la mesure où leur facteur d'encombrement et leur poids sont très inférieurs à ceux des écrans CRT traditionnels.</a:t>
            </a:r>
          </a:p>
          <a:p>
            <a:endParaRPr lang="fr-FR" dirty="0" smtClean="0"/>
          </a:p>
          <a:p>
            <a:r>
              <a:rPr lang="fr-FR" sz="2200" dirty="0" smtClean="0"/>
              <a:t>Visualisation privilégié des ordinateurs portables</a:t>
            </a:r>
            <a:endParaRPr lang="fr-FR" sz="1900" dirty="0" smtClean="0"/>
          </a:p>
          <a:p>
            <a:endParaRPr lang="fr-FR" dirty="0" smtClean="0"/>
          </a:p>
          <a:p>
            <a:r>
              <a:rPr lang="fr-FR" dirty="0" smtClean="0"/>
              <a:t>Consommation inférieure à 10W contre 100W pour les écrans CRT) et n'émettent pas de rayonnement électromagnétique. </a:t>
            </a:r>
          </a:p>
          <a:p>
            <a:endParaRPr lang="fr-FR" dirty="0" smtClean="0"/>
          </a:p>
          <a:p>
            <a:r>
              <a:rPr lang="fr-FR" dirty="0" smtClean="0"/>
              <a:t>Exemple de deux technologies principales des écrans :</a:t>
            </a:r>
          </a:p>
          <a:p>
            <a:pPr lvl="1"/>
            <a:r>
              <a:rPr lang="fr-FR" dirty="0" smtClean="0"/>
              <a:t>La technologie </a:t>
            </a:r>
            <a:r>
              <a:rPr lang="fr-FR" b="1" dirty="0" smtClean="0"/>
              <a:t>LCD</a:t>
            </a:r>
            <a:r>
              <a:rPr lang="fr-FR" dirty="0" smtClean="0"/>
              <a:t> (</a:t>
            </a:r>
            <a:r>
              <a:rPr lang="fr-FR" i="1" dirty="0" err="1" smtClean="0"/>
              <a:t>Liquid</a:t>
            </a:r>
            <a:r>
              <a:rPr lang="fr-FR" i="1" dirty="0" smtClean="0"/>
              <a:t> Crystal Display</a:t>
            </a:r>
            <a:r>
              <a:rPr lang="fr-FR" dirty="0" smtClean="0"/>
              <a:t>)</a:t>
            </a:r>
          </a:p>
          <a:p>
            <a:pPr lvl="1"/>
            <a:r>
              <a:rPr lang="fr-FR" dirty="0" smtClean="0"/>
              <a:t>La technologie </a:t>
            </a:r>
            <a:r>
              <a:rPr lang="fr-FR" b="1" dirty="0" smtClean="0"/>
              <a:t>plasma</a:t>
            </a:r>
            <a:r>
              <a:rPr lang="fr-FR" dirty="0" smtClean="0"/>
              <a:t> (</a:t>
            </a:r>
            <a:r>
              <a:rPr lang="fr-FR" i="1" dirty="0" smtClean="0"/>
              <a:t>PDP</a:t>
            </a:r>
            <a:r>
              <a:rPr lang="fr-FR" dirty="0" smtClean="0"/>
              <a:t>, </a:t>
            </a:r>
            <a:r>
              <a:rPr lang="fr-FR" i="1" dirty="0" smtClean="0"/>
              <a:t>Plasma Display Panel</a:t>
            </a:r>
            <a:r>
              <a:rPr lang="fr-FR" dirty="0" smtClean="0"/>
              <a:t>)  </a:t>
            </a:r>
          </a:p>
          <a:p>
            <a:pPr lvl="1"/>
            <a:endParaRPr lang="fr-FR" dirty="0" smtClean="0"/>
          </a:p>
          <a:p>
            <a:pPr lvl="1"/>
            <a:r>
              <a:rPr lang="fr-FR" dirty="0" smtClean="0">
                <a:effectLst/>
              </a:rPr>
              <a:t>Les écrans plasma offrent des performances qui se rapprochent de celle des moniteurs classiques, leur contraste est meilleur que celui offert par les LCD et leur angle de lisibilité est important (160°).</a:t>
            </a:r>
            <a:endParaRPr lang="fr-FR" sz="2600" dirty="0" smtClean="0">
              <a:effectLst/>
            </a:endParaRPr>
          </a:p>
          <a:p>
            <a:endParaRPr lang="fr-FR" dirty="0"/>
          </a:p>
        </p:txBody>
      </p:sp>
      <p:sp>
        <p:nvSpPr>
          <p:cNvPr id="3" name="Titre 2"/>
          <p:cNvSpPr>
            <a:spLocks noGrp="1"/>
          </p:cNvSpPr>
          <p:nvPr>
            <p:ph type="title"/>
          </p:nvPr>
        </p:nvSpPr>
        <p:spPr>
          <a:xfrm>
            <a:off x="0" y="0"/>
            <a:ext cx="8244408" cy="914400"/>
          </a:xfrm>
        </p:spPr>
        <p:txBody>
          <a:bodyPr/>
          <a:lstStyle/>
          <a:p>
            <a:r>
              <a:rPr lang="fr-FR" dirty="0" smtClean="0"/>
              <a:t>b)Les moniteurs à écran plat</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133</a:t>
            </a:fld>
            <a:endParaRPr lang="fr-BE" dirty="0"/>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352928" cy="5400600"/>
          </a:xfrm>
        </p:spPr>
        <p:txBody>
          <a:bodyPr>
            <a:normAutofit/>
          </a:bodyPr>
          <a:lstStyle/>
          <a:p>
            <a:endParaRPr lang="fr-FR" dirty="0" smtClean="0"/>
          </a:p>
          <a:p>
            <a:r>
              <a:rPr lang="fr-FR" sz="2400" dirty="0" smtClean="0"/>
              <a:t>On peut distinguer deux types de dalles selon que l’écran (la dalle) émet de la lumière (écran émissif, comme le TRC) ou selon qu’il n’émet pas de lumière (écran non émissif).</a:t>
            </a:r>
            <a:endParaRPr lang="fr-FR" dirty="0"/>
          </a:p>
        </p:txBody>
      </p:sp>
      <p:sp>
        <p:nvSpPr>
          <p:cNvPr id="3" name="Titre 2"/>
          <p:cNvSpPr>
            <a:spLocks noGrp="1"/>
          </p:cNvSpPr>
          <p:nvPr>
            <p:ph type="title"/>
          </p:nvPr>
        </p:nvSpPr>
        <p:spPr>
          <a:xfrm>
            <a:off x="0" y="0"/>
            <a:ext cx="8100392" cy="914400"/>
          </a:xfrm>
        </p:spPr>
        <p:txBody>
          <a:bodyPr/>
          <a:lstStyle/>
          <a:p>
            <a:r>
              <a:rPr lang="fr-FR" dirty="0" smtClean="0"/>
              <a:t>b)Les moniteurs à écran plat</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134</a:t>
            </a:fld>
            <a:endParaRPr lang="fr-BE" dirty="0"/>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ChangeArrowheads="1"/>
          </p:cNvSpPr>
          <p:nvPr>
            <p:ph type="body" idx="1"/>
          </p:nvPr>
        </p:nvSpPr>
        <p:spPr>
          <a:xfrm>
            <a:off x="323528" y="332656"/>
            <a:ext cx="8820472" cy="3024336"/>
          </a:xfrm>
        </p:spPr>
        <p:txBody>
          <a:bodyPr>
            <a:noAutofit/>
          </a:bodyPr>
          <a:lstStyle/>
          <a:p>
            <a:pPr>
              <a:lnSpc>
                <a:spcPct val="80000"/>
              </a:lnSpc>
            </a:pPr>
            <a:endParaRPr lang="fr-FR" sz="2000" dirty="0"/>
          </a:p>
          <a:p>
            <a:pPr>
              <a:lnSpc>
                <a:spcPct val="80000"/>
              </a:lnSpc>
            </a:pPr>
            <a:endParaRPr lang="fr-FR" sz="2000" dirty="0"/>
          </a:p>
          <a:p>
            <a:pPr>
              <a:lnSpc>
                <a:spcPct val="80000"/>
              </a:lnSpc>
            </a:pPr>
            <a:r>
              <a:rPr lang="fr-FR" sz="2000" dirty="0"/>
              <a:t>Les cristaux liquides </a:t>
            </a:r>
            <a:r>
              <a:rPr lang="fr-FR" sz="2000" dirty="0" smtClean="0"/>
              <a:t>LCD sont </a:t>
            </a:r>
            <a:r>
              <a:rPr lang="fr-FR" sz="2000" dirty="0"/>
              <a:t>des molécules organiques possédant des propriétés cristallines, mais qui présentent un état liquide à température normale</a:t>
            </a:r>
            <a:r>
              <a:rPr lang="fr-FR" sz="2000" dirty="0" smtClean="0"/>
              <a:t>.</a:t>
            </a:r>
          </a:p>
          <a:p>
            <a:pPr>
              <a:lnSpc>
                <a:spcPct val="80000"/>
              </a:lnSpc>
            </a:pPr>
            <a:endParaRPr lang="fr-FR" sz="2000" dirty="0"/>
          </a:p>
          <a:p>
            <a:pPr>
              <a:lnSpc>
                <a:spcPct val="80000"/>
              </a:lnSpc>
              <a:buFont typeface="Wingdings" pitchFamily="2" charset="2"/>
              <a:buNone/>
            </a:pPr>
            <a:endParaRPr lang="fr-FR" sz="2000" dirty="0" smtClean="0"/>
          </a:p>
          <a:p>
            <a:pPr>
              <a:lnSpc>
                <a:spcPct val="80000"/>
              </a:lnSpc>
              <a:buFont typeface="Wingdings" pitchFamily="2" charset="2"/>
              <a:buNone/>
            </a:pPr>
            <a:r>
              <a:rPr lang="fr-FR" sz="2000" dirty="0" smtClean="0"/>
              <a:t>Dans </a:t>
            </a:r>
            <a:r>
              <a:rPr lang="fr-FR" sz="2000" dirty="0"/>
              <a:t>la gamme des écrans à cristaux liquides LCD on distingue deux types :</a:t>
            </a:r>
          </a:p>
          <a:p>
            <a:pPr>
              <a:lnSpc>
                <a:spcPct val="80000"/>
              </a:lnSpc>
            </a:pPr>
            <a:endParaRPr lang="fr-FR" sz="2000" dirty="0"/>
          </a:p>
          <a:p>
            <a:pPr>
              <a:lnSpc>
                <a:spcPct val="80000"/>
              </a:lnSpc>
            </a:pPr>
            <a:r>
              <a:rPr lang="fr-FR" sz="2000" dirty="0"/>
              <a:t>	- type </a:t>
            </a:r>
            <a:r>
              <a:rPr lang="fr-FR" sz="2000" dirty="0" smtClean="0"/>
              <a:t>passif - </a:t>
            </a:r>
            <a:r>
              <a:rPr lang="fr-FR" sz="2000" dirty="0"/>
              <a:t>à matrice passive</a:t>
            </a:r>
          </a:p>
          <a:p>
            <a:pPr>
              <a:lnSpc>
                <a:spcPct val="80000"/>
              </a:lnSpc>
            </a:pPr>
            <a:endParaRPr lang="fr-FR" sz="2000" dirty="0"/>
          </a:p>
          <a:p>
            <a:pPr>
              <a:lnSpc>
                <a:spcPct val="80000"/>
              </a:lnSpc>
            </a:pPr>
            <a:r>
              <a:rPr lang="fr-FR" sz="2000" dirty="0"/>
              <a:t>	- type </a:t>
            </a:r>
            <a:r>
              <a:rPr lang="fr-FR" sz="2000" dirty="0" smtClean="0"/>
              <a:t>actif - </a:t>
            </a:r>
            <a:r>
              <a:rPr lang="fr-FR" sz="2000" dirty="0"/>
              <a:t>à matrice active</a:t>
            </a:r>
          </a:p>
        </p:txBody>
      </p:sp>
      <p:pic>
        <p:nvPicPr>
          <p:cNvPr id="110596" name="Picture 4"/>
          <p:cNvPicPr>
            <a:picLocks noChangeAspect="1" noChangeArrowheads="1"/>
          </p:cNvPicPr>
          <p:nvPr/>
        </p:nvPicPr>
        <p:blipFill>
          <a:blip r:embed="rId2" cstate="print">
            <a:clrChange>
              <a:clrFrom>
                <a:srgbClr val="FFFFFF"/>
              </a:clrFrom>
              <a:clrTo>
                <a:srgbClr val="FFFFFF">
                  <a:alpha val="0"/>
                </a:srgbClr>
              </a:clrTo>
            </a:clrChange>
            <a:duotone>
              <a:prstClr val="black"/>
              <a:schemeClr val="tx1">
                <a:tint val="45000"/>
                <a:satMod val="400000"/>
              </a:schemeClr>
            </a:duotone>
          </a:blip>
          <a:srcRect/>
          <a:stretch>
            <a:fillRect/>
          </a:stretch>
        </p:blipFill>
        <p:spPr bwMode="auto">
          <a:xfrm>
            <a:off x="1115616" y="4365104"/>
            <a:ext cx="1729704" cy="1584176"/>
          </a:xfrm>
          <a:prstGeom prst="rect">
            <a:avLst/>
          </a:prstGeom>
          <a:noFill/>
          <a:ln w="9525">
            <a:noFill/>
            <a:miter lim="800000"/>
            <a:headEnd/>
            <a:tailEnd/>
          </a:ln>
          <a:effectLst/>
        </p:spPr>
      </p:pic>
      <p:sp>
        <p:nvSpPr>
          <p:cNvPr id="110600" name="Text Box 8"/>
          <p:cNvSpPr txBox="1">
            <a:spLocks noChangeArrowheads="1"/>
          </p:cNvSpPr>
          <p:nvPr/>
        </p:nvSpPr>
        <p:spPr bwMode="auto">
          <a:xfrm>
            <a:off x="251520" y="260648"/>
            <a:ext cx="4176712" cy="1074738"/>
          </a:xfrm>
          <a:prstGeom prst="rect">
            <a:avLst/>
          </a:prstGeom>
          <a:noFill/>
          <a:ln w="9525">
            <a:noFill/>
            <a:miter lim="800000"/>
            <a:headEnd/>
            <a:tailEnd/>
          </a:ln>
          <a:effectLst/>
        </p:spPr>
        <p:txBody>
          <a:bodyPr>
            <a:spAutoFit/>
          </a:bodyPr>
          <a:lstStyle/>
          <a:p>
            <a:pPr>
              <a:lnSpc>
                <a:spcPct val="80000"/>
              </a:lnSpc>
              <a:spcBef>
                <a:spcPct val="20000"/>
              </a:spcBef>
              <a:buClr>
                <a:schemeClr val="bg2"/>
              </a:buClr>
              <a:buSzPct val="75000"/>
              <a:buFont typeface="Wingdings" pitchFamily="2" charset="2"/>
              <a:buNone/>
            </a:pPr>
            <a:r>
              <a:rPr lang="fr-FR" sz="2800" b="1" dirty="0">
                <a:solidFill>
                  <a:srgbClr val="FF9933"/>
                </a:solidFill>
              </a:rPr>
              <a:t>Ecrans non </a:t>
            </a:r>
            <a:r>
              <a:rPr lang="fr-FR" sz="2800" b="1" dirty="0" smtClean="0">
                <a:solidFill>
                  <a:srgbClr val="FF9933"/>
                </a:solidFill>
              </a:rPr>
              <a:t>émissifs</a:t>
            </a:r>
            <a:endParaRPr lang="fr-FR" sz="2800" b="1" dirty="0">
              <a:solidFill>
                <a:srgbClr val="FF9933"/>
              </a:solidFill>
            </a:endParaRPr>
          </a:p>
          <a:p>
            <a:pPr>
              <a:spcBef>
                <a:spcPct val="50000"/>
              </a:spcBef>
            </a:pPr>
            <a:endParaRPr lang="fr-FR" sz="2800" dirty="0">
              <a:solidFill>
                <a:srgbClr val="FF9933"/>
              </a:solidFill>
            </a:endParaRPr>
          </a:p>
        </p:txBody>
      </p:sp>
      <p:pic>
        <p:nvPicPr>
          <p:cNvPr id="118786" name="Picture 2" descr="http://img.clubic.com/00512738-photo-principe-ecran-lcd.jpg"/>
          <p:cNvPicPr>
            <a:picLocks noChangeAspect="1" noChangeArrowheads="1"/>
          </p:cNvPicPr>
          <p:nvPr/>
        </p:nvPicPr>
        <p:blipFill>
          <a:blip r:embed="rId3" cstate="print"/>
          <a:srcRect/>
          <a:stretch>
            <a:fillRect/>
          </a:stretch>
        </p:blipFill>
        <p:spPr bwMode="auto">
          <a:xfrm>
            <a:off x="3995936" y="3717032"/>
            <a:ext cx="4917126" cy="2916366"/>
          </a:xfrm>
          <a:prstGeom prst="rect">
            <a:avLst/>
          </a:prstGeom>
          <a:noFill/>
        </p:spPr>
      </p:pic>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noChangeArrowheads="1"/>
          </p:cNvSpPr>
          <p:nvPr>
            <p:ph type="body" idx="1"/>
          </p:nvPr>
        </p:nvSpPr>
        <p:spPr>
          <a:xfrm>
            <a:off x="323528" y="188640"/>
            <a:ext cx="8424167" cy="6480720"/>
          </a:xfrm>
        </p:spPr>
        <p:txBody>
          <a:bodyPr>
            <a:normAutofit/>
          </a:bodyPr>
          <a:lstStyle/>
          <a:p>
            <a:pPr>
              <a:lnSpc>
                <a:spcPct val="80000"/>
              </a:lnSpc>
              <a:buFont typeface="Wingdings" pitchFamily="2" charset="2"/>
              <a:buNone/>
            </a:pPr>
            <a:r>
              <a:rPr lang="fr-FR" sz="3600" dirty="0" smtClean="0">
                <a:solidFill>
                  <a:srgbClr val="FF9933"/>
                </a:solidFill>
              </a:rPr>
              <a:t>La technologie à matrice passive :</a:t>
            </a:r>
            <a:endParaRPr lang="fr-FR" sz="3600" b="1" dirty="0">
              <a:solidFill>
                <a:srgbClr val="FF9933"/>
              </a:solidFill>
            </a:endParaRPr>
          </a:p>
          <a:p>
            <a:pPr>
              <a:lnSpc>
                <a:spcPct val="80000"/>
              </a:lnSpc>
            </a:pPr>
            <a:r>
              <a:rPr lang="fr-FR" sz="2000" dirty="0"/>
              <a:t>Les écrans à matrices passive sont basés sur l’emploi de cristaux liquides nématiques qui changent de couleur en fonction </a:t>
            </a:r>
            <a:r>
              <a:rPr lang="fr-FR" sz="2000" dirty="0" smtClean="0"/>
              <a:t>de :</a:t>
            </a:r>
          </a:p>
          <a:p>
            <a:pPr lvl="1">
              <a:lnSpc>
                <a:spcPct val="80000"/>
              </a:lnSpc>
            </a:pPr>
            <a:r>
              <a:rPr lang="fr-FR" sz="1800" dirty="0" smtClean="0"/>
              <a:t> </a:t>
            </a:r>
            <a:r>
              <a:rPr lang="fr-FR" sz="1800" dirty="0"/>
              <a:t>la température </a:t>
            </a:r>
            <a:endParaRPr lang="fr-FR" sz="1800" dirty="0" smtClean="0"/>
          </a:p>
          <a:p>
            <a:pPr lvl="1">
              <a:lnSpc>
                <a:spcPct val="80000"/>
              </a:lnSpc>
            </a:pPr>
            <a:r>
              <a:rPr lang="fr-FR" sz="1800" dirty="0" smtClean="0"/>
              <a:t>ou </a:t>
            </a:r>
            <a:r>
              <a:rPr lang="fr-FR" sz="1800" dirty="0"/>
              <a:t>sous l’influence d’un </a:t>
            </a:r>
            <a:r>
              <a:rPr lang="fr-FR" sz="1800" dirty="0" smtClean="0"/>
              <a:t>champ électromagnétique</a:t>
            </a:r>
            <a:r>
              <a:rPr lang="fr-FR" sz="1800" dirty="0"/>
              <a:t>.</a:t>
            </a:r>
          </a:p>
          <a:p>
            <a:pPr>
              <a:lnSpc>
                <a:spcPct val="80000"/>
              </a:lnSpc>
            </a:pPr>
            <a:endParaRPr lang="fr-FR" sz="2000" dirty="0"/>
          </a:p>
          <a:p>
            <a:pPr lvl="1">
              <a:lnSpc>
                <a:spcPct val="80000"/>
              </a:lnSpc>
              <a:buFont typeface="Wingdings" pitchFamily="2" charset="2"/>
              <a:buNone/>
            </a:pPr>
            <a:endParaRPr lang="fr-FR" sz="1800" b="1" dirty="0"/>
          </a:p>
          <a:p>
            <a:pPr>
              <a:lnSpc>
                <a:spcPct val="80000"/>
              </a:lnSpc>
            </a:pPr>
            <a:r>
              <a:rPr lang="fr-FR" sz="2000" dirty="0" smtClean="0">
                <a:solidFill>
                  <a:srgbClr val="00FF00"/>
                </a:solidFill>
              </a:rPr>
              <a:t>Avantage : </a:t>
            </a:r>
            <a:r>
              <a:rPr lang="fr-FR" sz="2000" dirty="0" smtClean="0"/>
              <a:t>peu </a:t>
            </a:r>
            <a:r>
              <a:rPr lang="fr-FR" sz="2000" dirty="0"/>
              <a:t>coûteuse car assez simple à </a:t>
            </a:r>
            <a:r>
              <a:rPr lang="fr-FR" sz="2000" dirty="0" smtClean="0"/>
              <a:t>fabriquer.</a:t>
            </a:r>
          </a:p>
          <a:p>
            <a:pPr>
              <a:lnSpc>
                <a:spcPct val="80000"/>
              </a:lnSpc>
            </a:pPr>
            <a:endParaRPr lang="fr-FR" sz="2000" dirty="0" smtClean="0"/>
          </a:p>
          <a:p>
            <a:pPr>
              <a:lnSpc>
                <a:spcPct val="80000"/>
              </a:lnSpc>
            </a:pPr>
            <a:r>
              <a:rPr lang="fr-FR" sz="2000" dirty="0" smtClean="0"/>
              <a:t>Cette technologie est très nettement concurrencée par celle basée sur les matrices actives à cause de ses défauts suivants :</a:t>
            </a:r>
          </a:p>
          <a:p>
            <a:pPr>
              <a:lnSpc>
                <a:spcPct val="80000"/>
              </a:lnSpc>
            </a:pPr>
            <a:endParaRPr lang="fr-FR" sz="2000" dirty="0" smtClean="0"/>
          </a:p>
          <a:p>
            <a:pPr>
              <a:lnSpc>
                <a:spcPct val="80000"/>
              </a:lnSpc>
            </a:pPr>
            <a:r>
              <a:rPr lang="fr-FR" sz="2000" dirty="0" smtClean="0">
                <a:solidFill>
                  <a:srgbClr val="00FF00"/>
                </a:solidFill>
              </a:rPr>
              <a:t>Inconvénients:</a:t>
            </a:r>
          </a:p>
          <a:p>
            <a:pPr lvl="1">
              <a:lnSpc>
                <a:spcPct val="80000"/>
              </a:lnSpc>
            </a:pPr>
            <a:r>
              <a:rPr lang="fr-FR" sz="1800" dirty="0" smtClean="0"/>
              <a:t>En effet les cristaux ne sont  pas parfaitement alignés à la verticale du filtre polarisateur et on n’obtient donc pas un noir parfait. </a:t>
            </a:r>
          </a:p>
          <a:p>
            <a:pPr lvl="1">
              <a:lnSpc>
                <a:spcPct val="80000"/>
              </a:lnSpc>
            </a:pPr>
            <a:r>
              <a:rPr lang="fr-FR" sz="1800" dirty="0" smtClean="0"/>
              <a:t>De plus, si un transistor est défectueux, les cristaux laissent passer la lumière ce qui provoque l’affichage d’un point lumineux, très visible et gênant. </a:t>
            </a:r>
          </a:p>
          <a:p>
            <a:pPr lvl="1">
              <a:lnSpc>
                <a:spcPct val="80000"/>
              </a:lnSpc>
            </a:pPr>
            <a:r>
              <a:rPr lang="fr-FR" sz="1800" dirty="0" smtClean="0"/>
              <a:t>En fin, l’orientation imparfaite des cristaux réduit l’angle de vision et l’ajout du film (TN + film) destiné à augmenter le champ de vision nuit au contraste et au temps de réponse.</a:t>
            </a:r>
            <a:endParaRPr lang="fr-FR"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1619">
                                            <p:txEl>
                                              <p:pRg st="10" end="1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1619">
                                            <p:txEl>
                                              <p:pRg st="11" end="1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1619">
                                            <p:txEl>
                                              <p:pRg st="12" end="1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1619">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noChangeArrowheads="1"/>
          </p:cNvSpPr>
          <p:nvPr>
            <p:ph type="body" idx="1"/>
          </p:nvPr>
        </p:nvSpPr>
        <p:spPr>
          <a:xfrm>
            <a:off x="457200" y="549275"/>
            <a:ext cx="8229600" cy="6119813"/>
          </a:xfrm>
        </p:spPr>
        <p:txBody>
          <a:bodyPr/>
          <a:lstStyle/>
          <a:p>
            <a:pPr>
              <a:lnSpc>
                <a:spcPct val="80000"/>
              </a:lnSpc>
              <a:buFont typeface="Wingdings" pitchFamily="2" charset="2"/>
              <a:buNone/>
            </a:pPr>
            <a:r>
              <a:rPr lang="fr-FR" sz="4000" dirty="0" smtClean="0">
                <a:solidFill>
                  <a:srgbClr val="FF9933"/>
                </a:solidFill>
              </a:rPr>
              <a:t>La technologie à matrice active </a:t>
            </a:r>
          </a:p>
          <a:p>
            <a:pPr>
              <a:lnSpc>
                <a:spcPct val="80000"/>
              </a:lnSpc>
              <a:buFont typeface="Wingdings" pitchFamily="2" charset="2"/>
              <a:buNone/>
            </a:pPr>
            <a:endParaRPr lang="fr-FR" sz="4000" dirty="0" smtClean="0">
              <a:solidFill>
                <a:srgbClr val="FF9933"/>
              </a:solidFill>
            </a:endParaRPr>
          </a:p>
          <a:p>
            <a:pPr>
              <a:lnSpc>
                <a:spcPct val="80000"/>
              </a:lnSpc>
            </a:pPr>
            <a:r>
              <a:rPr lang="fr-FR" sz="2400" dirty="0" smtClean="0"/>
              <a:t>Dans </a:t>
            </a:r>
            <a:r>
              <a:rPr lang="fr-FR" sz="2400" dirty="0"/>
              <a:t>les LCD à matrices actives chaque pixel de l’écran est directement commandé par un transistor transparent TFT (</a:t>
            </a:r>
            <a:r>
              <a:rPr lang="fr-FR" sz="2400" dirty="0" err="1"/>
              <a:t>Thin</a:t>
            </a:r>
            <a:r>
              <a:rPr lang="fr-FR" sz="2400" dirty="0"/>
              <a:t> Film Transistor) ou « transistor en couches minces », qui permet de faire varier l’orientation des cristaux</a:t>
            </a:r>
            <a:r>
              <a:rPr lang="fr-FR" sz="2400" dirty="0" smtClean="0"/>
              <a:t>.</a:t>
            </a:r>
            <a:endParaRPr lang="fr-FR" sz="2000" dirty="0"/>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p:cNvSpPr>
            <a:spLocks noGrp="1" noChangeArrowheads="1"/>
          </p:cNvSpPr>
          <p:nvPr>
            <p:ph type="body" idx="1"/>
          </p:nvPr>
        </p:nvSpPr>
        <p:spPr>
          <a:xfrm>
            <a:off x="395536" y="1412776"/>
            <a:ext cx="8229600" cy="3312914"/>
          </a:xfrm>
        </p:spPr>
        <p:txBody>
          <a:bodyPr>
            <a:noAutofit/>
          </a:bodyPr>
          <a:lstStyle/>
          <a:p>
            <a:pPr>
              <a:lnSpc>
                <a:spcPct val="80000"/>
              </a:lnSpc>
              <a:buNone/>
            </a:pPr>
            <a:r>
              <a:rPr lang="fr-FR" sz="2000" dirty="0" smtClean="0">
                <a:solidFill>
                  <a:srgbClr val="00FF00"/>
                </a:solidFill>
              </a:rPr>
              <a:t>1. OLED : Les </a:t>
            </a:r>
            <a:r>
              <a:rPr lang="fr-FR" sz="2000" dirty="0">
                <a:solidFill>
                  <a:srgbClr val="00FF00"/>
                </a:solidFill>
              </a:rPr>
              <a:t>écrans organiques  à diodes électroluminescentes </a:t>
            </a:r>
            <a:r>
              <a:rPr lang="fr-FR" sz="2000" dirty="0" smtClean="0">
                <a:solidFill>
                  <a:srgbClr val="00FF00"/>
                </a:solidFill>
              </a:rPr>
              <a:t>  (</a:t>
            </a:r>
            <a:r>
              <a:rPr lang="fr-FR" sz="2000" dirty="0" err="1" smtClean="0">
                <a:solidFill>
                  <a:srgbClr val="00FF00"/>
                </a:solidFill>
              </a:rPr>
              <a:t>Organic</a:t>
            </a:r>
            <a:r>
              <a:rPr lang="fr-FR" sz="2000" dirty="0" smtClean="0">
                <a:solidFill>
                  <a:srgbClr val="00FF00"/>
                </a:solidFill>
              </a:rPr>
              <a:t> Light-</a:t>
            </a:r>
            <a:r>
              <a:rPr lang="fr-FR" sz="2000" dirty="0" err="1" smtClean="0">
                <a:solidFill>
                  <a:srgbClr val="00FF00"/>
                </a:solidFill>
              </a:rPr>
              <a:t>Emitting</a:t>
            </a:r>
            <a:r>
              <a:rPr lang="fr-FR" sz="2000" dirty="0" smtClean="0">
                <a:solidFill>
                  <a:srgbClr val="00FF00"/>
                </a:solidFill>
              </a:rPr>
              <a:t> Diode) </a:t>
            </a:r>
          </a:p>
          <a:p>
            <a:pPr lvl="1">
              <a:lnSpc>
                <a:spcPct val="80000"/>
              </a:lnSpc>
            </a:pPr>
            <a:r>
              <a:rPr lang="fr-FR" sz="2000" dirty="0" smtClean="0"/>
              <a:t>génèrent </a:t>
            </a:r>
            <a:r>
              <a:rPr lang="fr-FR" sz="2000" dirty="0"/>
              <a:t>leur propre luminosité et n’ont pas besoin de rétro-éclairage. </a:t>
            </a:r>
            <a:endParaRPr lang="fr-FR" sz="2000" dirty="0" smtClean="0"/>
          </a:p>
          <a:p>
            <a:pPr lvl="1">
              <a:lnSpc>
                <a:spcPct val="80000"/>
              </a:lnSpc>
            </a:pPr>
            <a:r>
              <a:rPr lang="fr-FR" sz="2000" dirty="0" smtClean="0"/>
              <a:t>successeurs </a:t>
            </a:r>
            <a:r>
              <a:rPr lang="fr-FR" sz="2000" dirty="0"/>
              <a:t>des écrans à cristaux liquides, ils offrent des images de meilleure qualité</a:t>
            </a:r>
            <a:r>
              <a:rPr lang="fr-FR" sz="2000" dirty="0" smtClean="0"/>
              <a:t>,</a:t>
            </a:r>
          </a:p>
          <a:p>
            <a:pPr lvl="1">
              <a:lnSpc>
                <a:spcPct val="80000"/>
              </a:lnSpc>
            </a:pPr>
            <a:r>
              <a:rPr lang="fr-FR" sz="2000" dirty="0" smtClean="0"/>
              <a:t> </a:t>
            </a:r>
            <a:r>
              <a:rPr lang="fr-FR" sz="2000" dirty="0"/>
              <a:t>plus lumineuses, plus rapides avec un angle de vision supérieur (160</a:t>
            </a:r>
            <a:r>
              <a:rPr lang="fr-FR" sz="2000" dirty="0" smtClean="0"/>
              <a:t>°),</a:t>
            </a:r>
          </a:p>
          <a:p>
            <a:pPr lvl="1">
              <a:lnSpc>
                <a:spcPct val="80000"/>
              </a:lnSpc>
            </a:pPr>
            <a:r>
              <a:rPr lang="fr-FR" sz="2000" dirty="0" smtClean="0"/>
              <a:t>consommation d’énergie très réduite</a:t>
            </a:r>
            <a:endParaRPr lang="fr-FR" sz="2000" dirty="0"/>
          </a:p>
          <a:p>
            <a:pPr>
              <a:lnSpc>
                <a:spcPct val="80000"/>
              </a:lnSpc>
            </a:pPr>
            <a:endParaRPr lang="fr-FR" sz="2000" dirty="0"/>
          </a:p>
          <a:p>
            <a:pPr>
              <a:lnSpc>
                <a:spcPct val="80000"/>
              </a:lnSpc>
            </a:pPr>
            <a:r>
              <a:rPr lang="fr-FR" sz="2000" dirty="0" smtClean="0"/>
              <a:t>Technologies dérivées :PLED, PHOLED…</a:t>
            </a:r>
            <a:endParaRPr lang="fr-FR" sz="2000" dirty="0"/>
          </a:p>
        </p:txBody>
      </p:sp>
      <p:sp>
        <p:nvSpPr>
          <p:cNvPr id="3" name="Rectangle 2"/>
          <p:cNvSpPr/>
          <p:nvPr/>
        </p:nvSpPr>
        <p:spPr>
          <a:xfrm>
            <a:off x="251520" y="260648"/>
            <a:ext cx="8313494" cy="497059"/>
          </a:xfrm>
          <a:prstGeom prst="rect">
            <a:avLst/>
          </a:prstGeom>
        </p:spPr>
        <p:txBody>
          <a:bodyPr wrap="none">
            <a:spAutoFit/>
          </a:bodyPr>
          <a:lstStyle/>
          <a:p>
            <a:pPr>
              <a:lnSpc>
                <a:spcPct val="80000"/>
              </a:lnSpc>
              <a:spcBef>
                <a:spcPct val="20000"/>
              </a:spcBef>
              <a:buClr>
                <a:schemeClr val="bg2"/>
              </a:buClr>
              <a:buSzPct val="75000"/>
              <a:buFont typeface="Wingdings" pitchFamily="2" charset="2"/>
              <a:buNone/>
            </a:pPr>
            <a:r>
              <a:rPr lang="fr-FR" sz="3200" b="1" dirty="0" smtClean="0">
                <a:solidFill>
                  <a:srgbClr val="FF9933"/>
                </a:solidFill>
              </a:rPr>
              <a:t>Ecrans émissifs (</a:t>
            </a:r>
            <a:r>
              <a:rPr lang="fr-FR" sz="3200" dirty="0" smtClean="0">
                <a:solidFill>
                  <a:srgbClr val="FF9933"/>
                </a:solidFill>
              </a:rPr>
              <a:t>écrans électroluminescents)</a:t>
            </a:r>
            <a:endParaRPr lang="fr-FR" sz="3200" b="1" dirty="0">
              <a:solidFill>
                <a:srgbClr val="FF9933"/>
              </a:solidFill>
            </a:endParaRPr>
          </a:p>
        </p:txBody>
      </p:sp>
      <p:sp>
        <p:nvSpPr>
          <p:cNvPr id="115716" name="AutoShape 4" descr="data:image/jpeg;base64,/9j/4AAQSkZJRgABAQAAAQABAAD/2wCEAAkGBxQQEBQUEBQUFBAUDxUPFBUVFBQUDw8QFRQWFhQUFBQYHCggGBolHBQUITEhJSkrLi8uFx8zODMsNygtLi0BCgoKDg0OFRAQGiwfHCQsLCwtLCwsLCwsLCwsLCwsLCwsLCwsLCwsLCwsLCwsLCwsLCwsLCwsLCwsLCwsLCwsLP/AABEIALgBEgMBIgACEQEDEQH/xAAcAAABBQEBAQAAAAAAAAAAAAACAAEDBAUGBwj/xAA+EAABAwIEBAMFBQYFBQAAAAABAAIRAwQFEiExBkFRYSJxgRMyQpGhBxVSsdEjU2JyweEUgpKi8BYkM8Lx/8QAGQEBAAMBAQAAAAAAAAAAAAAAAAECAwQF/8QAIxEBAAMAAgICAgMBAAAAAAAAAAECEQMhEjEEQSKxE1FhMv/aAAwDAQACEQMRAD8AgzJ6T1Xzp6TtViu17ZytknKcu8aeao2pV+mVI5HHcQNamWy4EToDAJ7gbrmsNrZZ7On5/wDxdVxVgzmk16IkRNRo3HVw7dVxjX+P+bT15LnmJie3occxNPxdBRxOOf8AdBcYpmG+vr+S56o8go6FeN1MQ08nS4bibmwD1VTjJ8+zqgSDLD5jUf8AsoLZwJ2WteWBuKAY3cPD/IAEH6FWxXWNwxhDrxxMltNpgkbuPQLu7fgi1y+IOJjcuKr8LNpUGCmHDNz7nqupqu002U1yVrzaMhwl3w0bepLPFRn1b5q3iPDpFAVWiaWskb0/Pt3XWNbmGuy2cCogUS06tzEQdiDyU1pEseTntXJeN2dwaboOy7DCcSBjVBxtwcaQdWtgTT3cwaup929W9uS47DsRLCqZNZb1vXkjYet2d1IC6GxuQ8RzH1C8ww3F5gA6/kOpXVYdeZSCD/fzWtbObm4tjp2AKeVDQrB4kKSVs4BylKCU8qQcpSglPKA5SlBKeUBSlKGUpQFKUoZTSgOUpQSlKApSlBKUoDlJBKSDxRqOluowiZusFmralaNNZlqVo0ypSsNXC8bYJSpFtSn4S86t+Gerenku5aq+KYRTum5akgjZw3CWjYX47eMvJK2on5+fNQ0912GN8G1aDC9h9oz4oHjaOTo5jquUt2w9ZevbtpMWjppWFF0iGn5Lq8Bq/tAHeXzWZYVNAtcUwIeN26HuFK0b9t6phNFw1Y2d9BBnzGyKjbup6BxdT6O1c3yPMLKGMgDdN9791Ce/t0YcAFu4WIpjvquFZfzzXd4f/wCJn8g/Jacbk+R1ELi8z474JLSa9o05TJqUxu3+Jg6dl6UCiBWkxEx256ck0nYfPllemmY7rs8GxSdytbjTgdtaa1sMtXdzBo2p3A5OXn1pWdSdDpBBgg7grCYmsvR4+St4ew4NiABgnQ/RdCHTsvJ8MxfqV2GD43yJlq0rf6Yc3BP/AFV1MpSoqVUOEgyEcrVxDlKUEp5QHKUoJTypBSlKGUpQFKUoJSlAUpSglNKA5SlBKaUBykglJB40E43TBPzWCzRtStKkVl2pWnSUpWWqekq7VPTUoX6S4fjLhBxca9q2Z1fTbuDzcwc55hdtRKstS1fKF6ck0nYeLWdUtOV0ggxB3C6bDmOrNLBu5uWeQJ936wuoxnhenXf7RoDap96R4X9zGx7qzhOB+yILi3w7Bo0nlKxilonHVb5FZr17cPc8JXrBowP/AJXg/QwsS5tq9IxVpvYe7T+ey9vBREA76+a28Yc8c9vt5jwjhFa4cC4ObRB1c4ESOg6r1RmggeSBqIFWiMZ35JvKQFOCowUQKKJAVynGHCTboGpSAbXAk8hU8+/ddSCkCp9rVtNZ2Hg7mvouIeCCDEHcFbuG4llAEr0HiDh2ndiSIqAaHr5rgMU4aq27tiW9eSymj0ePni0OswHHg0gE+ErsKdUOAIMgrxaiXtOoIXY8IcQeP2T3CCNNdilbZ1LP5HDEx5Vd3KeVTdfUxvUYP8wQ/elH97T/ANbf1WzgX5SlUhiVH97T/wBbf1U1G5Y+cjmujQ5XAx5wgnlKUEpSgKU0oZTSgOU0oCU0oDlKVHKUoDlJBKSDyAJymCcrFZetStOisq1WrR2UpWmKZihYpWIhdolWmFU6KtsVhKEYUYRhEJAiBQBOCpQkBRAqMFPKCSU4KjlJ9QASTAQS5kzSXbGB15lZtS9B8unXzQvxIAbrenFPuWduSIaFQR8Z+gWdevbBDi4juVWffhwJLg0Drv6BYF/iUzBW9eL/ABjbmxBilWmZELJtW0w7wtaNeisVMMq1Kbqnha1rS8hzodlHb9VQt6kAldEUrnTO3Nbe5lt1bkdlSq3Kzn3Mra4XwE3h9pUltqDGmjq5B1Dejep9B2pea8cbLGkW5JyBYJhFS9JyeCiDDqhG/VtMfEe+wXomG2FO3pinSbDR83Hm5x5koqFNrGhrAGsaMrWgQGgcgEeZcF7zadl6NOOKRkJZSlR5k2ZVXSZk2ZBKaUB5k0oZTSgOU0oZSlAUpIZTIPKAnKQTlYrLVqtWjssy0C1qI0QTsUrFG0KVqkWaKtsVOkrbEEwRhRhGFINOEKSlA5TygTqUHe8NEnQBYF/iGZ38I2H9SoMcxTO7I0+Bp1P4nfoFiVLldvx+Drylx8/Pn4w0a1+qFXEO6oV7iVJY4e6rqfDT5uPTsOa7JitY2XH52tOQTrouMDz8h1V2zowM3+4jbnoDsiZb5NWaMjnDmnuSRE69+yzsTuA45QZbPi6k9I6dlzXvNp/qP23pSK9+7fpDiF2+4cadHSiCMztcr3dzuQP79FWvLY0SWE5iACYkRImI6qN90actafEdC78A/COh/LzRYfbOuHto0vfedTyps+J5/wCbrotM1p5W6hnTL28Y7lb4UwQ3tWXAi2pn9of3rv3bf6np5r1SkwNaGtAa1oDQBoGgaAAdFXw+zZQpNp0hDGNgdT1J6knUlWF5fJebzsvS46RSMgcpShSVFxSnlCkgKUpQpKQ8pJJIEkkkgSdMkg8qaU5VUSpA8rDW00/pqWhWtROi52jcQr9G5TVMxtBG1ZjLlTMuVOoa1JWqayqV0p23inRqBGFnsvFYp3ITRaSUYrBEHhTqBoalu+qCymYcWHX8IjfzT5wNTtutjBrUtaXOjM8h38rY0b/zqtKRsq29PI3NIOWDmByxuc0xHzVG9cWOLXAtcNwRBHou04jpCnd1hQYWkMbVqVjJFJ9R2mQDnoT6p6+DUnNZVeBUOVsvL3ZmkyA8iCHa79PIL06c9ZeXb41plx9pRAINSZOobpt3WvVxLRrcmURAaHEh2nhJHXXZVL7DnW/tC+HOaTMS5tPMfDnePCJnqN9AdYzri9dUEQA0ahoiANB89Ffjt/LPrv8ASnLE8Mf5+1nEr57iAIA/CJ3/AItf66dlm3lx7MeH3i2T/DPPziPzRG5DBrvu1sCP5j0WNeXW/UrSeKInTjvN4yeoRvuea9M+zjC/Z23t3j9pX8Q6tog+Aeu/qF5TbUDWq06Td6tVtPyzEAlfQNCiGNa1ohrWhgHRoEBcPzOWZmKu743DFdsNOknXC6jJ0kkCSSTqQkkkkCSSSUhJJJIEnTJIPMcgQPpBYP3sVHUxJx5rHGm42XwEVO+a1c8bkncp86nxW/k6dJ98tCmoYswrlpTBT4qa7dl207OU7a3dcK2qRsSrNPEnjmVHiO8p3IU7K45FcVQxn8SvUcVaeajDHVioeqardZGlzjDWiSeQAWJTuwdj9Vm8V4kW2jmzq8hg8tz9AhjobHH6deoxtN4ezMHVIk5GD8QXpdC4BPh2j1iF5f8AZbZBmHPfk/aVqrjmIGrGDKAOuztO6643P+HpOe6TDSGjdzzEwNdlpW+T4wePWy1sbsW3VB9IuLZEkt95pZDhPXlp3XJ2rRZtFvdPLQ8mlniKdSmRlc1vJu7ddOfSF2eF0waJc0AZ2SBpp4NjHdQ8RcPtvKD6TiBmYQDE5XRo70OqtbkvS0TWN/tTxi0ZMvNeOMOqtuGBz6lW3I9swuPha2IiBpIgiY2hcteXraYcBq4ntDexHXsvTLXDq1/hHs31C2+ol9LM0kE1aRLSxxG4dH5FeL16Dmkg6EEgg6EEbgjqvU+JWtfLJ715fy9vNZn1iR11rJ1KrVjJlMaZQmmV02lXjiIdF9nVkKl+17jpRYakdXHwj5TK9fFYLwvhLGadCpVc9+UuDWtmYjnry2C7m0xpz2hzHBzTsWmQvE5rbeZepSMrDvhUCIPXEjG3jeVYpY6ecrLVnX5k8rmGY71VmnjbeqaN5JZDMXaeanbiLTzTRoJKmL1vVGLkdVOiwkohWCf2oU6JUyH2iWZNBJIcySaPn0FPKjBRAqEpmlStKrgo2uQWE6ja5GEDpJJ0SSdJO1qCSnUc3YlZ+PXRdlaTMAu9Tp/RaJIaCTsBKz8Gom4ug4iWNcHvn3QJho9T+SYb9PaeCKoNjQo5cop0gHTuXRrI8yVR4uuBLWtc8fsn7wARpm8tBz39U+FvJd4ZEMADRMFw15Kxf0BWpViZcSyWgNMe02GvY6+irW2z0tevXa1wbjJqFtJ7gNR7PM6SQ0EkQAJ1C7d2g3/ovm69un0K5yul7DIO+U7jQ7FevcP377q2a2s4OzVGmc0vdlc1zwddAMzfqFp5d4zpGwqVr77sxN7ajj/h67fbxrlY95OaB/M07du6xPtJ4dzf97Rb+zfBqgfC4+7U8naT381032k4ULizFwzR1CT0mkSA75QD80/AWM07y0dSr5SWD2D2k6PY4DxEfxHN8l20vlYvHuOpcdqfnNJ9T28QqUlUu3ZWOPb6rpOMcHNjdPpHVvv03fjpO90+e4PcFcjitXwgdT+S6L8mUmWVOP8AOIZLl6H9mNAC3qOI9+tA8mtA/MledVHQvTuD7ttG0pNcCCW5z5uJd/VeTL0XU+zB5I/YtPJVqN/Tds4Dz0VxjgdiD6qE4hdZNPJROw4K+E6GSyXYaeRQGzeNitlMQmIYpZVGxKQuKo6rZLQmyBRgyRidUclK3HHjcFaBotPJA60aeSYlXZxCecqwziIc1C7D2lRPwlqYND/qFvVJZX3OEkweZSiBQJ5UiQFECowU4KCdrlKxyrAo2uQWwU4ULHqVpQEFI1RhVMQvMgge+fp3QRYxdz4G666xzPIL1jgzg2naWzatVoNy6HPkgtZp4WCdBE6leVcL3VvSripd5yGkOZlEtzTqX89OUL1777ZdBptKlEtECA8OqNn8VMkQdTuFaI6TVpYW4iS3KNDJI8Ia0/C4HmZ1lXLWoajKtMU3w5mUVZyN1BacnMOAnXyUFC2ZTpZq5JdsADDmtEzA8gTp0Wnh94yoCGBwpkEEuBafQbxqNR32VorkZC277clR+zu2dSax5f7YCDUzSS465tocOXlzCu8GYP7F1VlV8jNTptdDQHk7+EHQZj05jU6rqaVoIDWuABaPh9Rz21GkBVbagGXDc2UZ3FonQzljwa6uOWeekq3jEwp6npp2oFSnVpO8QJezX4mubrPqSF83G7qUKhAJbUY4sO4Ic0kEGOhX0jVeWVG5QdYboNMgk6/7h5x6/OnHVNtHErpjXFwFw58neXw8g+RcR6Lf48zEzjn+RSLRGr+NYy+/tKbqrSa1tma+pyfTe4ZRAHLT5lcNf1JdHIafqrxvi1jmhxDXQSJ0cRtKx3u5+qjnv1FThp3pU6XtKjWD4nBvzOq9GY0AADYCPQLjOFLfNWLzswT/AJjoPpK7HMuVukRtdGxUQcnDkFll08bPd81PTxWqPinzVCU4KnDWwzHXc2g+RU7Meb8TSFgyko8YT5S6eli1J3xR5qyy4YdnD5rj0gnia7QGdiE641tQjZxHqpW4hVGzyo8ZNh1hKUrnaWN1B7wDvzVpmPN+JhHkUyU9NiU6zPvul/F8klHZjy1PKFOiogU4KCU4KJSAo2lRAoggma5SNKgBRAoI69y9sy2WzoW7gdws8w4+F0nodHfIrXDlXubVr9xr1G6IZjmwrdlbNcxzy7K9vuAEB2blHOTyjooals9vunMOh3+arufHvAtP0UrUtFZ2Y12GF8Q4jZkCnV9q12amGVR7YFrd4L/E1vk4bjqFvYZ9qLcwF3QLIGrqWpzGCCWuILR2Erzi3u3s1Y7SIGxAEg6A7agHTXQLSbjFN+X29EOeDq4ARAMjQ66kmRI5bq3lKr33C+OrCu1ppXNIPIGZrvBVnXTK+DuTr+q0b+o2nVFQkAEQNNXP13PWI0C+asQsaPsvaUqhyzlhzdXv55RoQOp2GvZS4Zxde2wDaVxUyNOZrHEPY0nfLmkt9IVovH2PqO0vW1WtczUZo9djuvG/t0wCnRr0rqno64zNqN5F7A2HjpIMHyHdZvCX2pG3DmXbaj2vfOdhksBOoDTy56FUvtM4qp4g6i6jVL2U2vYGua5jmzl8RBG5j6LSloidiVbdw4Wu7kqtUqVxVcukrK9vKdTEZDreHrb2dEE+885z5cvotUPXP22PNyjMCCBG0j0I/RbFG4DgCNiJHkqpWRURiqqzagPP9UUqULQeilVAiDiiVrMizKsKiMVVInBThyiDkSIHKdBKdAUJoSlKUChJNKSJcbKIOUYKeVmDlFKjTgoJAUQKjBRBBIHIlECiBQShyR7IA5IokzlBWYD3UxconohRda/hMFAcw94SOyvQnhWGeC09j3TOYrVS3DuSh/w7h7pnsUEEJipS78YhOaII0KCnVdyTU6RKmLA3uUs55aIJ6Fo0e+fTr6LoLWYAaMrQIE7+gVDC7cNEnVx5lagKCQd9Tt6Ig9RJ5UidrkQKhBTgoJ8ycFRNcjDlKBynD0AThBIKhRCqownQTCoiDlXSDkFmUlXzJ0S5CU4KSSoCCIJJIHlECmSQEESSSgOCkSkkgYuQOTJKQgk5JJSBUlMJJKQ5YDus6pSEmEklKAGnCFrdUklVLVtqivMckkgkCJpTpKQQTpJIg4KJJJSDaU8pkkD5k4ckkgLMkkkgeUkkk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115718" name="AutoShape 6" descr="data:image/jpeg;base64,/9j/4AAQSkZJRgABAQAAAQABAAD/2wCEAAkGBxQQEBQUEBQUFBAUDxUPFBUVFBQUDw8QFRQWFhQUFBQYHCggGBolHBQUITEhJSkrLi8uFx8zODMsNygtLi0BCgoKDg0OFRAQGiwfHCQsLCwtLCwsLCwsLCwsLCwsLCwsLCwsLCwsLCwsLCwsLCwsLCwsLCwsLCwsLCwsLCwsLP/AABEIALgBEgMBIgACEQEDEQH/xAAcAAABBQEBAQAAAAAAAAAAAAACAAEDBAUGBwj/xAA+EAABAwIEBAMFBQYFBQAAAAABAAIRAwQFEiExBkFRYSJxgRMyQpGhBxVSsdEjU2JyweEUgpKi8BYkM8Lx/8QAGQEBAAMBAQAAAAAAAAAAAAAAAAECAwQF/8QAIxEBAAMAAgICAgMBAAAAAAAAAAECEQMhEjEEQSKxE1FhMv/aAAwDAQACEQMRAD8AgzJ6T1Xzp6TtViu17ZytknKcu8aeao2pV+mVI5HHcQNamWy4EToDAJ7gbrmsNrZZ7On5/wDxdVxVgzmk16IkRNRo3HVw7dVxjX+P+bT15LnmJie3occxNPxdBRxOOf8AdBcYpmG+vr+S56o8go6FeN1MQ08nS4bibmwD1VTjJ8+zqgSDLD5jUf8AsoLZwJ2WteWBuKAY3cPD/IAEH6FWxXWNwxhDrxxMltNpgkbuPQLu7fgi1y+IOJjcuKr8LNpUGCmHDNz7nqupqu002U1yVrzaMhwl3w0bepLPFRn1b5q3iPDpFAVWiaWskb0/Pt3XWNbmGuy2cCogUS06tzEQdiDyU1pEseTntXJeN2dwaboOy7DCcSBjVBxtwcaQdWtgTT3cwaup929W9uS47DsRLCqZNZb1vXkjYet2d1IC6GxuQ8RzH1C8ww3F5gA6/kOpXVYdeZSCD/fzWtbObm4tjp2AKeVDQrB4kKSVs4BylKCU8qQcpSglPKA5SlBKeUBSlKGUpQFKUoZTSgOUpQSlKApSlBKUoDlJBKSDxRqOluowiZusFmralaNNZlqVo0ypSsNXC8bYJSpFtSn4S86t+Gerenku5aq+KYRTum5akgjZw3CWjYX47eMvJK2on5+fNQ0912GN8G1aDC9h9oz4oHjaOTo5jquUt2w9ZevbtpMWjppWFF0iGn5Lq8Bq/tAHeXzWZYVNAtcUwIeN26HuFK0b9t6phNFw1Y2d9BBnzGyKjbup6BxdT6O1c3yPMLKGMgDdN9791Ce/t0YcAFu4WIpjvquFZfzzXd4f/wCJn8g/Jacbk+R1ELi8z474JLSa9o05TJqUxu3+Jg6dl6UCiBWkxEx256ck0nYfPllemmY7rs8GxSdytbjTgdtaa1sMtXdzBo2p3A5OXn1pWdSdDpBBgg7grCYmsvR4+St4ew4NiABgnQ/RdCHTsvJ8MxfqV2GD43yJlq0rf6Yc3BP/AFV1MpSoqVUOEgyEcrVxDlKUEp5QHKUoJTypBSlKGUpQFKUoJSlAUpSglNKA5SlBKaUBykglJB40E43TBPzWCzRtStKkVl2pWnSUpWWqekq7VPTUoX6S4fjLhBxca9q2Z1fTbuDzcwc55hdtRKstS1fKF6ck0nYeLWdUtOV0ggxB3C6bDmOrNLBu5uWeQJ936wuoxnhenXf7RoDap96R4X9zGx7qzhOB+yILi3w7Bo0nlKxilonHVb5FZr17cPc8JXrBowP/AJXg/QwsS5tq9IxVpvYe7T+ey9vBREA76+a28Yc8c9vt5jwjhFa4cC4ObRB1c4ESOg6r1RmggeSBqIFWiMZ35JvKQFOCowUQKKJAVynGHCTboGpSAbXAk8hU8+/ddSCkCp9rVtNZ2Hg7mvouIeCCDEHcFbuG4llAEr0HiDh2ndiSIqAaHr5rgMU4aq27tiW9eSymj0ePni0OswHHg0gE+ErsKdUOAIMgrxaiXtOoIXY8IcQeP2T3CCNNdilbZ1LP5HDEx5Vd3KeVTdfUxvUYP8wQ/elH97T/ANbf1WzgX5SlUhiVH97T/wBbf1U1G5Y+cjmujQ5XAx5wgnlKUEpSgKU0oZTSgOU0oCU0oDlKVHKUoDlJBKSDyAJymCcrFZetStOisq1WrR2UpWmKZihYpWIhdolWmFU6KtsVhKEYUYRhEJAiBQBOCpQkBRAqMFPKCSU4KjlJ9QASTAQS5kzSXbGB15lZtS9B8unXzQvxIAbrenFPuWduSIaFQR8Z+gWdevbBDi4juVWffhwJLg0Drv6BYF/iUzBW9eL/ABjbmxBilWmZELJtW0w7wtaNeisVMMq1Kbqnha1rS8hzodlHb9VQt6kAldEUrnTO3Nbe5lt1bkdlSq3Kzn3Mra4XwE3h9pUltqDGmjq5B1Dejep9B2pea8cbLGkW5JyBYJhFS9JyeCiDDqhG/VtMfEe+wXomG2FO3pinSbDR83Hm5x5koqFNrGhrAGsaMrWgQGgcgEeZcF7zadl6NOOKRkJZSlR5k2ZVXSZk2ZBKaUB5k0oZTSgOU0oZSlAUpIZTIPKAnKQTlYrLVqtWjssy0C1qI0QTsUrFG0KVqkWaKtsVOkrbEEwRhRhGFINOEKSlA5TygTqUHe8NEnQBYF/iGZ38I2H9SoMcxTO7I0+Bp1P4nfoFiVLldvx+Drylx8/Pn4w0a1+qFXEO6oV7iVJY4e6rqfDT5uPTsOa7JitY2XH52tOQTrouMDz8h1V2zowM3+4jbnoDsiZb5NWaMjnDmnuSRE69+yzsTuA45QZbPi6k9I6dlzXvNp/qP23pSK9+7fpDiF2+4cadHSiCMztcr3dzuQP79FWvLY0SWE5iACYkRImI6qN90actafEdC78A/COh/LzRYfbOuHto0vfedTyps+J5/wCbrotM1p5W6hnTL28Y7lb4UwQ3tWXAi2pn9of3rv3bf6np5r1SkwNaGtAa1oDQBoGgaAAdFXw+zZQpNp0hDGNgdT1J6knUlWF5fJebzsvS46RSMgcpShSVFxSnlCkgKUpQpKQ8pJJIEkkkgSdMkg8qaU5VUSpA8rDW00/pqWhWtROi52jcQr9G5TVMxtBG1ZjLlTMuVOoa1JWqayqV0p23inRqBGFnsvFYp3ITRaSUYrBEHhTqBoalu+qCymYcWHX8IjfzT5wNTtutjBrUtaXOjM8h38rY0b/zqtKRsq29PI3NIOWDmByxuc0xHzVG9cWOLXAtcNwRBHou04jpCnd1hQYWkMbVqVjJFJ9R2mQDnoT6p6+DUnNZVeBUOVsvL3ZmkyA8iCHa79PIL06c9ZeXb41plx9pRAINSZOobpt3WvVxLRrcmURAaHEh2nhJHXXZVL7DnW/tC+HOaTMS5tPMfDnePCJnqN9AdYzri9dUEQA0ahoiANB89Ffjt/LPrv8ASnLE8Mf5+1nEr57iAIA/CJ3/AItf66dlm3lx7MeH3i2T/DPPziPzRG5DBrvu1sCP5j0WNeXW/UrSeKInTjvN4yeoRvuea9M+zjC/Z23t3j9pX8Q6tog+Aeu/qF5TbUDWq06Td6tVtPyzEAlfQNCiGNa1ohrWhgHRoEBcPzOWZmKu743DFdsNOknXC6jJ0kkCSSTqQkkkkCSSSUhJJJIEnTJIPMcgQPpBYP3sVHUxJx5rHGm42XwEVO+a1c8bkncp86nxW/k6dJ98tCmoYswrlpTBT4qa7dl207OU7a3dcK2qRsSrNPEnjmVHiO8p3IU7K45FcVQxn8SvUcVaeajDHVioeqardZGlzjDWiSeQAWJTuwdj9Vm8V4kW2jmzq8hg8tz9AhjobHH6deoxtN4ezMHVIk5GD8QXpdC4BPh2j1iF5f8AZbZBmHPfk/aVqrjmIGrGDKAOuztO6643P+HpOe6TDSGjdzzEwNdlpW+T4wePWy1sbsW3VB9IuLZEkt95pZDhPXlp3XJ2rRZtFvdPLQ8mlniKdSmRlc1vJu7ddOfSF2eF0waJc0AZ2SBpp4NjHdQ8RcPtvKD6TiBmYQDE5XRo70OqtbkvS0TWN/tTxi0ZMvNeOMOqtuGBz6lW3I9swuPha2IiBpIgiY2hcteXraYcBq4ntDexHXsvTLXDq1/hHs31C2+ol9LM0kE1aRLSxxG4dH5FeL16Dmkg6EEgg6EEbgjqvU+JWtfLJ715fy9vNZn1iR11rJ1KrVjJlMaZQmmV02lXjiIdF9nVkKl+17jpRYakdXHwj5TK9fFYLwvhLGadCpVc9+UuDWtmYjnry2C7m0xpz2hzHBzTsWmQvE5rbeZepSMrDvhUCIPXEjG3jeVYpY6ecrLVnX5k8rmGY71VmnjbeqaN5JZDMXaeanbiLTzTRoJKmL1vVGLkdVOiwkohWCf2oU6JUyH2iWZNBJIcySaPn0FPKjBRAqEpmlStKrgo2uQWE6ja5GEDpJJ0SSdJO1qCSnUc3YlZ+PXRdlaTMAu9Tp/RaJIaCTsBKz8Gom4ug4iWNcHvn3QJho9T+SYb9PaeCKoNjQo5cop0gHTuXRrI8yVR4uuBLWtc8fsn7wARpm8tBz39U+FvJd4ZEMADRMFw15Kxf0BWpViZcSyWgNMe02GvY6+irW2z0tevXa1wbjJqFtJ7gNR7PM6SQ0EkQAJ1C7d2g3/ovm69un0K5yul7DIO+U7jQ7FevcP377q2a2s4OzVGmc0vdlc1zwddAMzfqFp5d4zpGwqVr77sxN7ajj/h67fbxrlY95OaB/M07du6xPtJ4dzf97Rb+zfBqgfC4+7U8naT381032k4ULizFwzR1CT0mkSA75QD80/AWM07y0dSr5SWD2D2k6PY4DxEfxHN8l20vlYvHuOpcdqfnNJ9T28QqUlUu3ZWOPb6rpOMcHNjdPpHVvv03fjpO90+e4PcFcjitXwgdT+S6L8mUmWVOP8AOIZLl6H9mNAC3qOI9+tA8mtA/MledVHQvTuD7ttG0pNcCCW5z5uJd/VeTL0XU+zB5I/YtPJVqN/Tds4Dz0VxjgdiD6qE4hdZNPJROw4K+E6GSyXYaeRQGzeNitlMQmIYpZVGxKQuKo6rZLQmyBRgyRidUclK3HHjcFaBotPJA60aeSYlXZxCecqwziIc1C7D2lRPwlqYND/qFvVJZX3OEkweZSiBQJ5UiQFECowU4KCdrlKxyrAo2uQWwU4ULHqVpQEFI1RhVMQvMgge+fp3QRYxdz4G666xzPIL1jgzg2naWzatVoNy6HPkgtZp4WCdBE6leVcL3VvSripd5yGkOZlEtzTqX89OUL1777ZdBptKlEtECA8OqNn8VMkQdTuFaI6TVpYW4iS3KNDJI8Ia0/C4HmZ1lXLWoajKtMU3w5mUVZyN1BacnMOAnXyUFC2ZTpZq5JdsADDmtEzA8gTp0Wnh94yoCGBwpkEEuBafQbxqNR32VorkZC277clR+zu2dSax5f7YCDUzSS465tocOXlzCu8GYP7F1VlV8jNTptdDQHk7+EHQZj05jU6rqaVoIDWuABaPh9Rz21GkBVbagGXDc2UZ3FonQzljwa6uOWeekq3jEwp6npp2oFSnVpO8QJezX4mubrPqSF83G7qUKhAJbUY4sO4Ic0kEGOhX0jVeWVG5QdYboNMgk6/7h5x6/OnHVNtHErpjXFwFw58neXw8g+RcR6Lf48zEzjn+RSLRGr+NYy+/tKbqrSa1tma+pyfTe4ZRAHLT5lcNf1JdHIafqrxvi1jmhxDXQSJ0cRtKx3u5+qjnv1FThp3pU6XtKjWD4nBvzOq9GY0AADYCPQLjOFLfNWLzswT/AJjoPpK7HMuVukRtdGxUQcnDkFll08bPd81PTxWqPinzVCU4KnDWwzHXc2g+RU7Meb8TSFgyko8YT5S6eli1J3xR5qyy4YdnD5rj0gnia7QGdiE641tQjZxHqpW4hVGzyo8ZNh1hKUrnaWN1B7wDvzVpmPN+JhHkUyU9NiU6zPvul/F8klHZjy1PKFOiogU4KCU4KJSAo2lRAoggma5SNKgBRAoI69y9sy2WzoW7gdws8w4+F0nodHfIrXDlXubVr9xr1G6IZjmwrdlbNcxzy7K9vuAEB2blHOTyjooals9vunMOh3+arufHvAtP0UrUtFZ2Y12GF8Q4jZkCnV9q12amGVR7YFrd4L/E1vk4bjqFvYZ9qLcwF3QLIGrqWpzGCCWuILR2Erzi3u3s1Y7SIGxAEg6A7agHTXQLSbjFN+X29EOeDq4ARAMjQ66kmRI5bq3lKr33C+OrCu1ppXNIPIGZrvBVnXTK+DuTr+q0b+o2nVFQkAEQNNXP13PWI0C+asQsaPsvaUqhyzlhzdXv55RoQOp2GvZS4Zxde2wDaVxUyNOZrHEPY0nfLmkt9IVovH2PqO0vW1WtczUZo9djuvG/t0wCnRr0rqno64zNqN5F7A2HjpIMHyHdZvCX2pG3DmXbaj2vfOdhksBOoDTy56FUvtM4qp4g6i6jVL2U2vYGua5jmzl8RBG5j6LSloidiVbdw4Wu7kqtUqVxVcukrK9vKdTEZDreHrb2dEE+885z5cvotUPXP22PNyjMCCBG0j0I/RbFG4DgCNiJHkqpWRURiqqzagPP9UUqULQeilVAiDiiVrMizKsKiMVVInBThyiDkSIHKdBKdAUJoSlKUChJNKSJcbKIOUYKeVmDlFKjTgoJAUQKjBRBBIHIlECiBQShyR7IA5IokzlBWYD3UxconohRda/hMFAcw94SOyvQnhWGeC09j3TOYrVS3DuSh/w7h7pnsUEEJipS78YhOaII0KCnVdyTU6RKmLA3uUs55aIJ6Fo0e+fTr6LoLWYAaMrQIE7+gVDC7cNEnVx5lagKCQd9Tt6Ig9RJ5UidrkQKhBTgoJ8ycFRNcjDlKBynD0AThBIKhRCqownQTCoiDlXSDkFmUlXzJ0S5CU4KSSoCCIJJIHlECmSQEESSSgOCkSkkgYuQOTJKQgk5JJSBUlMJJKQ5YDus6pSEmEklKAGnCFrdUklVLVtqivMckkgkCJpTpKQQTpJIg4KJJJSDaU8pkkD5k4ckkgLMkkkgeUkkk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115720" name="Picture 8" descr="http://cerig.efpg.inpg.fr/memoire/2010/images/oled-active.gif"/>
          <p:cNvPicPr>
            <a:picLocks noChangeAspect="1" noChangeArrowheads="1"/>
          </p:cNvPicPr>
          <p:nvPr/>
        </p:nvPicPr>
        <p:blipFill>
          <a:blip r:embed="rId2" cstate="print"/>
          <a:srcRect/>
          <a:stretch>
            <a:fillRect/>
          </a:stretch>
        </p:blipFill>
        <p:spPr bwMode="auto">
          <a:xfrm>
            <a:off x="6228184" y="4365104"/>
            <a:ext cx="2710889" cy="2304257"/>
          </a:xfrm>
          <a:prstGeom prst="rect">
            <a:avLst/>
          </a:prstGeom>
          <a:noFill/>
        </p:spPr>
      </p:pic>
      <p:pic>
        <p:nvPicPr>
          <p:cNvPr id="115722" name="Picture 10" descr="http://img1.lesnumeriques.com/news/29/29177/samsung-oled-flexible.jpg"/>
          <p:cNvPicPr>
            <a:picLocks noChangeAspect="1" noChangeArrowheads="1"/>
          </p:cNvPicPr>
          <p:nvPr/>
        </p:nvPicPr>
        <p:blipFill>
          <a:blip r:embed="rId3" cstate="print"/>
          <a:srcRect/>
          <a:stretch>
            <a:fillRect/>
          </a:stretch>
        </p:blipFill>
        <p:spPr bwMode="auto">
          <a:xfrm>
            <a:off x="4139952" y="5373216"/>
            <a:ext cx="1791061" cy="1008112"/>
          </a:xfrm>
          <a:prstGeom prst="rect">
            <a:avLst/>
          </a:prstGeom>
          <a:noFill/>
        </p:spPr>
      </p:pic>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064896" cy="2232248"/>
          </a:xfrm>
        </p:spPr>
        <p:txBody>
          <a:bodyPr>
            <a:normAutofit fontScale="92500" lnSpcReduction="10000"/>
          </a:bodyPr>
          <a:lstStyle/>
          <a:p>
            <a:r>
              <a:rPr lang="fr-FR" dirty="0" smtClean="0"/>
              <a:t>Contrairement aux premiers écrans plasma monochromes d’IBM (1980), les écrans plasma actuels sont des périphériques RVB capables d’</a:t>
            </a:r>
            <a:r>
              <a:rPr lang="fr-FR" dirty="0" err="1" smtClean="0"/>
              <a:t>afﬁcher</a:t>
            </a:r>
            <a:r>
              <a:rPr lang="fr-FR" dirty="0" smtClean="0"/>
              <a:t> des signaux couleur en 24 ou 32 bits. Ils produisent une image par l’intermédiaire d’un gaz chargé électriquement (plasma) pour illuminer des triades de phosphores rouges, verts et bleus</a:t>
            </a:r>
          </a:p>
          <a:p>
            <a:endParaRPr lang="fr-FR" dirty="0" smtClean="0"/>
          </a:p>
          <a:p>
            <a:r>
              <a:rPr lang="fr-FR" dirty="0" smtClean="0">
                <a:solidFill>
                  <a:srgbClr val="00FF00"/>
                </a:solidFill>
              </a:rPr>
              <a:t>Coupe latérale d’un écran plasma.</a:t>
            </a:r>
            <a:endParaRPr lang="fr-FR" dirty="0">
              <a:solidFill>
                <a:srgbClr val="00FF00"/>
              </a:solidFill>
            </a:endParaRPr>
          </a:p>
        </p:txBody>
      </p:sp>
      <p:sp>
        <p:nvSpPr>
          <p:cNvPr id="3" name="Titre 2"/>
          <p:cNvSpPr>
            <a:spLocks noGrp="1"/>
          </p:cNvSpPr>
          <p:nvPr>
            <p:ph type="title"/>
          </p:nvPr>
        </p:nvSpPr>
        <p:spPr/>
        <p:txBody>
          <a:bodyPr/>
          <a:lstStyle/>
          <a:p>
            <a:r>
              <a:rPr lang="fr-FR" sz="4000" dirty="0" smtClean="0">
                <a:solidFill>
                  <a:srgbClr val="00FF00"/>
                </a:solidFill>
                <a:effectLst/>
              </a:rPr>
              <a:t>2. Les écrans plasma</a:t>
            </a:r>
            <a:endParaRPr lang="fr-FR" sz="4000" dirty="0">
              <a:solidFill>
                <a:srgbClr val="00FF00"/>
              </a:solidFill>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139</a:t>
            </a:fld>
            <a:endParaRPr lang="fr-BE" dirty="0"/>
          </a:p>
        </p:txBody>
      </p:sp>
      <p:pic>
        <p:nvPicPr>
          <p:cNvPr id="180226" name="Picture 2"/>
          <p:cNvPicPr>
            <a:picLocks noChangeAspect="1" noChangeArrowheads="1"/>
          </p:cNvPicPr>
          <p:nvPr/>
        </p:nvPicPr>
        <p:blipFill>
          <a:blip r:embed="rId2" cstate="print"/>
          <a:srcRect/>
          <a:stretch>
            <a:fillRect/>
          </a:stretch>
        </p:blipFill>
        <p:spPr bwMode="auto">
          <a:xfrm>
            <a:off x="179512" y="3573016"/>
            <a:ext cx="3384376" cy="2956998"/>
          </a:xfrm>
          <a:prstGeom prst="rect">
            <a:avLst/>
          </a:prstGeom>
          <a:noFill/>
          <a:ln w="9525">
            <a:noFill/>
            <a:miter lim="800000"/>
            <a:headEnd/>
            <a:tailEnd/>
          </a:ln>
        </p:spPr>
      </p:pic>
      <p:pic>
        <p:nvPicPr>
          <p:cNvPr id="114690" name="Picture 2" descr="http://img.clubic.com/00512739-photo-principe-ecran-plasma.jpg"/>
          <p:cNvPicPr>
            <a:picLocks noChangeAspect="1" noChangeArrowheads="1"/>
          </p:cNvPicPr>
          <p:nvPr/>
        </p:nvPicPr>
        <p:blipFill>
          <a:blip r:embed="rId3" cstate="print"/>
          <a:srcRect/>
          <a:stretch>
            <a:fillRect/>
          </a:stretch>
        </p:blipFill>
        <p:spPr bwMode="auto">
          <a:xfrm>
            <a:off x="3707904" y="3573016"/>
            <a:ext cx="5256584" cy="2952328"/>
          </a:xfrm>
          <a:prstGeom prst="rect">
            <a:avLst/>
          </a:prstGeom>
          <a:noFill/>
        </p:spPr>
      </p:pic>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67544" y="2132856"/>
            <a:ext cx="8064896" cy="2736304"/>
          </a:xfrm>
        </p:spPr>
        <p:txBody>
          <a:bodyPr>
            <a:noAutofit/>
          </a:bodyPr>
          <a:lstStyle/>
          <a:p>
            <a:r>
              <a:rPr lang="fr-FR" sz="2000" dirty="0" smtClean="0"/>
              <a:t>Les électrodes d’</a:t>
            </a:r>
            <a:r>
              <a:rPr lang="fr-FR" sz="2000" dirty="0" err="1" smtClean="0"/>
              <a:t>afﬁchage</a:t>
            </a:r>
            <a:r>
              <a:rPr lang="fr-FR" sz="2000" dirty="0" smtClean="0"/>
              <a:t> et d’adressage créent une grille permettant l’adressage individuel de chaque  sous-pixel.  En  ajustant  les  différences  de  tension  entre  électrodes  d’</a:t>
            </a:r>
            <a:r>
              <a:rPr lang="fr-FR" sz="2000" dirty="0" err="1" smtClean="0"/>
              <a:t>afﬁchage</a:t>
            </a:r>
            <a:r>
              <a:rPr lang="fr-FR" sz="2000" dirty="0" smtClean="0"/>
              <a:t>  et  d’adressage pour chaque triade de sous-pixels, la source contrôle l’image.</a:t>
            </a:r>
          </a:p>
          <a:p>
            <a:endParaRPr lang="fr-FR" sz="2000" dirty="0" smtClean="0"/>
          </a:p>
          <a:p>
            <a:r>
              <a:rPr lang="fr-FR" sz="2000" dirty="0" smtClean="0"/>
              <a:t>Les écrans plasma vont de 42 pouces à 50 pouces, voire plus:</a:t>
            </a:r>
          </a:p>
          <a:p>
            <a:endParaRPr lang="fr-FR" sz="2000" dirty="0" smtClean="0"/>
          </a:p>
          <a:p>
            <a:r>
              <a:rPr lang="fr-FR" sz="2000" dirty="0" smtClean="0"/>
              <a:t>La résolution maximale limité à 1280  ×  1024  les rend mieux</a:t>
            </a:r>
          </a:p>
          <a:p>
            <a:pPr>
              <a:buNone/>
            </a:pPr>
            <a:r>
              <a:rPr lang="fr-FR" sz="2000" dirty="0" smtClean="0"/>
              <a:t>employés dans un environnement de loisirs plutôt que pour l’informatique.</a:t>
            </a:r>
          </a:p>
          <a:p>
            <a:pPr>
              <a:buNone/>
            </a:pPr>
            <a:endParaRPr lang="fr-FR" sz="2000" dirty="0" smtClean="0"/>
          </a:p>
          <a:p>
            <a:pPr>
              <a:buNone/>
            </a:pPr>
            <a:r>
              <a:rPr lang="fr-FR" sz="2000" dirty="0" smtClean="0"/>
              <a:t> Ces écrans offrent de très bonnes valeurs de contrastes y compris sous un angle de 160 degrés et génèrent un large spectre de couleurs.</a:t>
            </a:r>
            <a:endParaRPr lang="fr-FR" sz="2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140</a:t>
            </a:fld>
            <a:endParaRPr lang="fr-BE" dirty="0"/>
          </a:p>
        </p:txBody>
      </p:sp>
      <p:sp>
        <p:nvSpPr>
          <p:cNvPr id="7" name="Titre 2"/>
          <p:cNvSpPr>
            <a:spLocks noGrp="1"/>
          </p:cNvSpPr>
          <p:nvPr>
            <p:ph type="title"/>
          </p:nvPr>
        </p:nvSpPr>
        <p:spPr>
          <a:xfrm>
            <a:off x="0" y="0"/>
            <a:ext cx="7543800" cy="914400"/>
          </a:xfrm>
        </p:spPr>
        <p:txBody>
          <a:bodyPr/>
          <a:lstStyle/>
          <a:p>
            <a:r>
              <a:rPr lang="fr-FR" sz="4000" dirty="0" smtClean="0">
                <a:solidFill>
                  <a:srgbClr val="00FF00"/>
                </a:solidFill>
                <a:effectLst/>
              </a:rPr>
              <a:t>2. Les écrans plasma</a:t>
            </a:r>
            <a:endParaRPr lang="fr-FR" sz="4000" dirty="0">
              <a:solidFill>
                <a:srgbClr val="00FF00"/>
              </a:solidFill>
              <a:effectLst/>
            </a:endParaRPr>
          </a:p>
        </p:txBody>
      </p:sp>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ce réservé du contenu 4"/>
          <p:cNvGraphicFramePr>
            <a:graphicFrameLocks noGrp="1"/>
          </p:cNvGraphicFramePr>
          <p:nvPr>
            <p:ph idx="1"/>
          </p:nvPr>
        </p:nvGraphicFramePr>
        <p:xfrm>
          <a:off x="683568" y="1341091"/>
          <a:ext cx="7848872" cy="4968550"/>
        </p:xfrm>
        <a:graphic>
          <a:graphicData uri="http://schemas.openxmlformats.org/drawingml/2006/table">
            <a:tbl>
              <a:tblPr>
                <a:tableStyleId>{E929F9F4-4A8F-4326-A1B4-22849713DDAB}</a:tableStyleId>
              </a:tblPr>
              <a:tblGrid>
                <a:gridCol w="1569774"/>
                <a:gridCol w="3139549"/>
                <a:gridCol w="3139549"/>
              </a:tblGrid>
              <a:tr h="339044">
                <a:tc>
                  <a:txBody>
                    <a:bodyPr/>
                    <a:lstStyle/>
                    <a:p>
                      <a:pPr algn="ctr" fontAlgn="ctr"/>
                      <a:r>
                        <a:rPr lang="fr-FR" sz="1400" dirty="0"/>
                        <a:t> </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b="1" dirty="0">
                          <a:solidFill>
                            <a:srgbClr val="00FF00"/>
                          </a:solidFill>
                        </a:rPr>
                        <a:t>PLASMA</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b="1" dirty="0">
                          <a:solidFill>
                            <a:srgbClr val="00FF00"/>
                          </a:solidFill>
                        </a:rPr>
                        <a:t>LCD</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35326">
                <a:tc>
                  <a:txBody>
                    <a:bodyPr/>
                    <a:lstStyle/>
                    <a:p>
                      <a:pPr algn="ctr" fontAlgn="ctr"/>
                      <a:r>
                        <a:rPr lang="fr-FR" sz="1400" b="1" dirty="0">
                          <a:solidFill>
                            <a:srgbClr val="00FF00"/>
                          </a:solidFill>
                        </a:rPr>
                        <a:t>Contraste</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dirty="0"/>
                        <a:t>Très bon (très souvent supérieur à 4000:1)</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dirty="0"/>
                        <a:t>Bon à très bon (de 800:1 à 5000:1)</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78688">
                <a:tc>
                  <a:txBody>
                    <a:bodyPr/>
                    <a:lstStyle/>
                    <a:p>
                      <a:pPr algn="ctr" fontAlgn="ctr"/>
                      <a:r>
                        <a:rPr lang="fr-FR" sz="1400" b="1">
                          <a:solidFill>
                            <a:srgbClr val="00FF00"/>
                          </a:solidFill>
                        </a:rPr>
                        <a:t>Luminosité</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dirty="0"/>
                        <a:t>Très bonne (supérieure à 1000 cd/m²)</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a:t>Très bonne (autour de 500 cd/m²)</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35326">
                <a:tc>
                  <a:txBody>
                    <a:bodyPr/>
                    <a:lstStyle/>
                    <a:p>
                      <a:pPr algn="ctr" fontAlgn="ctr"/>
                      <a:r>
                        <a:rPr lang="fr-FR" sz="1400" b="1">
                          <a:solidFill>
                            <a:srgbClr val="00FF00"/>
                          </a:solidFill>
                        </a:rPr>
                        <a:t>Richesse des couleurs</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dirty="0"/>
                        <a:t>Excellente (spectre couvert très large)</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a:t>Très bonne, sauf dans les noirs (spectre couvert convenable)</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22051">
                <a:tc>
                  <a:txBody>
                    <a:bodyPr/>
                    <a:lstStyle/>
                    <a:p>
                      <a:pPr algn="ctr" fontAlgn="ctr"/>
                      <a:r>
                        <a:rPr lang="fr-FR" sz="1400" b="1">
                          <a:solidFill>
                            <a:srgbClr val="00FF00"/>
                          </a:solidFill>
                        </a:rPr>
                        <a:t>Latence</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dirty="0"/>
                        <a:t>Quasi inexistante</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a:t>Très bonne (sous les 10 ms)</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78688">
                <a:tc>
                  <a:txBody>
                    <a:bodyPr/>
                    <a:lstStyle/>
                    <a:p>
                      <a:pPr algn="ctr" fontAlgn="ctr"/>
                      <a:r>
                        <a:rPr lang="fr-FR" sz="1400" b="1">
                          <a:solidFill>
                            <a:srgbClr val="00FF00"/>
                          </a:solidFill>
                        </a:rPr>
                        <a:t>Angle de visions</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dirty="0"/>
                        <a:t>Le plus souvent total (180°)</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a:t>Très bon (supérieur à 175°)</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78688">
                <a:tc>
                  <a:txBody>
                    <a:bodyPr/>
                    <a:lstStyle/>
                    <a:p>
                      <a:pPr algn="ctr" fontAlgn="ctr"/>
                      <a:r>
                        <a:rPr lang="fr-FR" sz="1400" b="1">
                          <a:solidFill>
                            <a:srgbClr val="00FF00"/>
                          </a:solidFill>
                        </a:rPr>
                        <a:t>Pixels défectueux</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dirty="0"/>
                        <a:t>Rares</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a:t>Possibles</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78688">
                <a:tc>
                  <a:txBody>
                    <a:bodyPr/>
                    <a:lstStyle/>
                    <a:p>
                      <a:pPr algn="ctr" fontAlgn="ctr"/>
                      <a:r>
                        <a:rPr lang="fr-FR" sz="1400" b="1" dirty="0">
                          <a:solidFill>
                            <a:srgbClr val="00FF00"/>
                          </a:solidFill>
                        </a:rPr>
                        <a:t>Consommation</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a:t>Entre 350W et 500W pour un 107 cm</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a:t>Autour de 250W pour un 107 cm</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22051">
                <a:tc>
                  <a:txBody>
                    <a:bodyPr/>
                    <a:lstStyle/>
                    <a:p>
                      <a:pPr algn="ctr" fontAlgn="ctr"/>
                      <a:r>
                        <a:rPr lang="fr-FR" sz="1400" b="1" dirty="0">
                          <a:solidFill>
                            <a:srgbClr val="00FF00"/>
                          </a:solidFill>
                        </a:rPr>
                        <a:t>Durée de vie</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a:t>Autour de 20000 heures</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400" dirty="0"/>
                        <a:t>Autour de 40000 heures</a:t>
                      </a:r>
                    </a:p>
                  </a:txBody>
                  <a:tcPr marL="50394" marR="50394" marT="50394" marB="5039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3" name="Titre 2"/>
          <p:cNvSpPr>
            <a:spLocks noGrp="1"/>
          </p:cNvSpPr>
          <p:nvPr>
            <p:ph type="title"/>
          </p:nvPr>
        </p:nvSpPr>
        <p:spPr/>
        <p:txBody>
          <a:bodyPr/>
          <a:lstStyle/>
          <a:p>
            <a:r>
              <a:rPr lang="fr-FR" sz="4400" b="1" dirty="0" smtClean="0"/>
              <a:t>Différences PLSMA / LCD</a:t>
            </a:r>
            <a:endParaRPr lang="fr-FR" sz="44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141</a:t>
            </a:fld>
            <a:endParaRPr lang="fr-BE" dirty="0"/>
          </a:p>
        </p:txBody>
      </p:sp>
      <p:sp>
        <p:nvSpPr>
          <p:cNvPr id="183297" name="Rectangle 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smtClean="0">
                <a:ln>
                  <a:noFill/>
                </a:ln>
                <a:solidFill>
                  <a:schemeClr val="tx1"/>
                </a:solidFill>
                <a:effectLst/>
                <a:latin typeface="Arial" charset="0"/>
                <a:cs typeface="Arial" charset="0"/>
              </a:rPr>
              <a:t/>
            </a:r>
            <a:br>
              <a:rPr kumimoji="0" lang="fr-FR" sz="1800" b="0" i="0" u="none" strike="noStrike" cap="none" normalizeH="0" baseline="0" smtClean="0">
                <a:ln>
                  <a:noFill/>
                </a:ln>
                <a:solidFill>
                  <a:schemeClr val="tx1"/>
                </a:solidFill>
                <a:effectLst/>
                <a:latin typeface="Arial" charset="0"/>
                <a:cs typeface="Arial" charset="0"/>
              </a:rPr>
            </a:br>
            <a:endParaRPr kumimoji="0" lang="fr-FR" sz="1800" b="0" i="0" u="none" strike="noStrike" cap="none" normalizeH="0" baseline="0" smtClean="0">
              <a:ln>
                <a:noFill/>
              </a:ln>
              <a:solidFill>
                <a:schemeClr val="tx1"/>
              </a:solidFill>
              <a:effectLst/>
              <a:latin typeface="Arial" charset="0"/>
              <a:cs typeface="Arial" charset="0"/>
            </a:endParaRPr>
          </a:p>
        </p:txBody>
      </p:sp>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280920" cy="5472608"/>
          </a:xfrm>
        </p:spPr>
        <p:txBody>
          <a:bodyPr>
            <a:normAutofit fontScale="92500"/>
          </a:bodyPr>
          <a:lstStyle/>
          <a:p>
            <a:pPr>
              <a:buNone/>
            </a:pPr>
            <a:r>
              <a:rPr lang="fr-FR" dirty="0" smtClean="0"/>
              <a:t>Les écrans plats sont souvent caractérisés par les données suivantes :</a:t>
            </a:r>
          </a:p>
          <a:p>
            <a:endParaRPr lang="fr-FR" dirty="0" smtClean="0"/>
          </a:p>
          <a:p>
            <a:r>
              <a:rPr lang="fr-FR" dirty="0" smtClean="0">
                <a:solidFill>
                  <a:srgbClr val="00FF00"/>
                </a:solidFill>
              </a:rPr>
              <a:t>La </a:t>
            </a:r>
            <a:r>
              <a:rPr lang="fr-FR" b="1" dirty="0" smtClean="0">
                <a:solidFill>
                  <a:srgbClr val="00FF00"/>
                </a:solidFill>
              </a:rPr>
              <a:t>définition</a:t>
            </a:r>
            <a:r>
              <a:rPr lang="fr-FR" dirty="0" smtClean="0">
                <a:solidFill>
                  <a:srgbClr val="00FF00"/>
                </a:solidFill>
              </a:rPr>
              <a:t> : </a:t>
            </a:r>
            <a:r>
              <a:rPr lang="fr-FR" dirty="0" smtClean="0"/>
              <a:t>il s'agit du nombre de points (pixels) que l'écran peut afficher,</a:t>
            </a:r>
          </a:p>
          <a:p>
            <a:r>
              <a:rPr lang="fr-FR" dirty="0" smtClean="0">
                <a:solidFill>
                  <a:srgbClr val="00FF00"/>
                </a:solidFill>
              </a:rPr>
              <a:t>La </a:t>
            </a:r>
            <a:r>
              <a:rPr lang="fr-FR" b="1" dirty="0" smtClean="0">
                <a:solidFill>
                  <a:srgbClr val="00FF00"/>
                </a:solidFill>
              </a:rPr>
              <a:t>taille</a:t>
            </a:r>
            <a:r>
              <a:rPr lang="fr-FR" dirty="0" smtClean="0">
                <a:solidFill>
                  <a:srgbClr val="00FF00"/>
                </a:solidFill>
              </a:rPr>
              <a:t> : </a:t>
            </a:r>
            <a:r>
              <a:rPr lang="fr-FR" dirty="0" smtClean="0"/>
              <a:t>mesurant la diagonale de l'écran et est exprimée en pouces 15 , 17,19,21 etc. (un pouce équivaut à 2,54 cm).</a:t>
            </a:r>
          </a:p>
          <a:p>
            <a:r>
              <a:rPr lang="fr-FR" dirty="0" smtClean="0">
                <a:solidFill>
                  <a:srgbClr val="00FF00"/>
                </a:solidFill>
              </a:rPr>
              <a:t>La </a:t>
            </a:r>
            <a:r>
              <a:rPr lang="fr-FR" b="1" dirty="0" smtClean="0">
                <a:solidFill>
                  <a:srgbClr val="00FF00"/>
                </a:solidFill>
              </a:rPr>
              <a:t>résolution</a:t>
            </a:r>
            <a:r>
              <a:rPr lang="fr-FR" dirty="0" smtClean="0">
                <a:solidFill>
                  <a:srgbClr val="00FF00"/>
                </a:solidFill>
              </a:rPr>
              <a:t> : </a:t>
            </a:r>
            <a:r>
              <a:rPr lang="fr-FR" dirty="0" smtClean="0"/>
              <a:t>Elle détermine le nombre de pixels par unité de surface (pixels par pouce linéaire (en anglais </a:t>
            </a:r>
            <a:r>
              <a:rPr lang="fr-FR" b="1" dirty="0" smtClean="0"/>
              <a:t>DPI</a:t>
            </a:r>
            <a:r>
              <a:rPr lang="fr-FR" dirty="0" smtClean="0"/>
              <a:t>: </a:t>
            </a:r>
            <a:r>
              <a:rPr lang="fr-FR" i="1" dirty="0" smtClean="0"/>
              <a:t>Dots Per </a:t>
            </a:r>
            <a:r>
              <a:rPr lang="fr-FR" i="1" dirty="0" err="1" smtClean="0"/>
              <a:t>Inch</a:t>
            </a:r>
            <a:r>
              <a:rPr lang="fr-FR" dirty="0" smtClean="0"/>
              <a:t>, traduisez </a:t>
            </a:r>
            <a:r>
              <a:rPr lang="fr-FR" i="1" dirty="0" smtClean="0"/>
              <a:t>points par pouce</a:t>
            </a:r>
            <a:r>
              <a:rPr lang="fr-FR" dirty="0" smtClean="0"/>
              <a:t>). Une résolution de 300 dpi signifie 300 colonnes et 300 rangées de pixels sur un pouce carré ce qui donnerait donc 90000 pixels sur un pouce carré. </a:t>
            </a:r>
          </a:p>
          <a:p>
            <a:r>
              <a:rPr lang="fr-FR" dirty="0" smtClean="0">
                <a:solidFill>
                  <a:srgbClr val="00FF00"/>
                </a:solidFill>
              </a:rPr>
              <a:t>Le </a:t>
            </a:r>
            <a:r>
              <a:rPr lang="fr-FR" b="1" dirty="0" smtClean="0">
                <a:solidFill>
                  <a:srgbClr val="00FF00"/>
                </a:solidFill>
              </a:rPr>
              <a:t>temps de réponse </a:t>
            </a:r>
            <a:r>
              <a:rPr lang="fr-FR" b="1" dirty="0" smtClean="0"/>
              <a:t>(</a:t>
            </a:r>
            <a:r>
              <a:rPr lang="fr-FR" dirty="0" smtClean="0"/>
              <a:t>en millisecondes ) = durée nécessaire afin de faire passer un pixel du blanc au noir, puis de nouveau au blanc. </a:t>
            </a:r>
          </a:p>
          <a:p>
            <a:r>
              <a:rPr lang="fr-FR" dirty="0" smtClean="0">
                <a:solidFill>
                  <a:srgbClr val="00FF00"/>
                </a:solidFill>
              </a:rPr>
              <a:t>La </a:t>
            </a:r>
            <a:r>
              <a:rPr lang="fr-FR" b="1" dirty="0" smtClean="0">
                <a:solidFill>
                  <a:srgbClr val="00FF00"/>
                </a:solidFill>
              </a:rPr>
              <a:t>luminance</a:t>
            </a:r>
            <a:r>
              <a:rPr lang="fr-FR" dirty="0" smtClean="0">
                <a:solidFill>
                  <a:srgbClr val="00FF00"/>
                </a:solidFill>
              </a:rPr>
              <a:t> </a:t>
            </a:r>
            <a:r>
              <a:rPr lang="fr-FR" dirty="0" smtClean="0"/>
              <a:t>: elle permet de définir la « luminosité » de l'écran. </a:t>
            </a:r>
          </a:p>
          <a:p>
            <a:r>
              <a:rPr lang="fr-FR" dirty="0" smtClean="0">
                <a:solidFill>
                  <a:srgbClr val="00FF00"/>
                </a:solidFill>
              </a:rPr>
              <a:t>L'</a:t>
            </a:r>
            <a:r>
              <a:rPr lang="fr-FR" b="1" dirty="0" smtClean="0">
                <a:solidFill>
                  <a:srgbClr val="00FF00"/>
                </a:solidFill>
              </a:rPr>
              <a:t>angle de vision vertical et horizontal</a:t>
            </a:r>
            <a:r>
              <a:rPr lang="fr-FR" dirty="0" smtClean="0"/>
              <a:t> : il permet de définir l'angle à partir duquel la vision devient difficile lorsque l'on n'est plus face à l'écran.</a:t>
            </a:r>
          </a:p>
          <a:p>
            <a:endParaRPr lang="fr-FR" dirty="0"/>
          </a:p>
        </p:txBody>
      </p:sp>
      <p:sp>
        <p:nvSpPr>
          <p:cNvPr id="3" name="Titre 2"/>
          <p:cNvSpPr>
            <a:spLocks noGrp="1"/>
          </p:cNvSpPr>
          <p:nvPr>
            <p:ph type="title"/>
          </p:nvPr>
        </p:nvSpPr>
        <p:spPr>
          <a:xfrm>
            <a:off x="0" y="0"/>
            <a:ext cx="8100392" cy="914400"/>
          </a:xfrm>
        </p:spPr>
        <p:txBody>
          <a:bodyPr/>
          <a:lstStyle/>
          <a:p>
            <a:r>
              <a:rPr lang="fr-FR" sz="3600" dirty="0" smtClean="0"/>
              <a:t>Les caractéristiques (critères d’achat)</a:t>
            </a:r>
            <a:endParaRPr lang="fr-FR" sz="36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142</a:t>
            </a:fld>
            <a:endParaRPr lang="fr-BE" dirty="0"/>
          </a:p>
        </p:txBody>
      </p:sp>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pPr fontAlgn="base"/>
            <a:r>
              <a:rPr lang="fr-FR" dirty="0" smtClean="0"/>
              <a:t>Le principe de mesure d’un écran se fait à partir de sa diagonale. L’unité de mesure internationale de cette diagonale est le « pouce » soit 2,54cm.</a:t>
            </a:r>
          </a:p>
          <a:p>
            <a:pPr fontAlgn="base"/>
            <a:endParaRPr lang="fr-FR" dirty="0" smtClean="0"/>
          </a:p>
          <a:p>
            <a:pPr fontAlgn="base"/>
            <a:r>
              <a:rPr lang="fr-FR" dirty="0" smtClean="0"/>
              <a:t>Quelques tailles standards d’écrans, sachant que dans le commerce, elles restent approximatives :</a:t>
            </a:r>
          </a:p>
          <a:p>
            <a:pPr lvl="1" fontAlgn="base"/>
            <a:r>
              <a:rPr lang="fr-FR" dirty="0" smtClean="0"/>
              <a:t>14 pouces : diagonale de 36 cm</a:t>
            </a:r>
          </a:p>
          <a:p>
            <a:pPr lvl="1" fontAlgn="base"/>
            <a:r>
              <a:rPr lang="fr-FR" dirty="0" smtClean="0"/>
              <a:t>15 pouces : diagonale de 38 cm</a:t>
            </a:r>
          </a:p>
          <a:p>
            <a:pPr lvl="1" fontAlgn="base"/>
            <a:r>
              <a:rPr lang="fr-FR" dirty="0" smtClean="0"/>
              <a:t>17 pouces : diagonale de 43 cm</a:t>
            </a:r>
          </a:p>
          <a:p>
            <a:pPr lvl="1" fontAlgn="base"/>
            <a:r>
              <a:rPr lang="fr-FR" dirty="0" smtClean="0"/>
              <a:t>19 pouces : diagonale de 48 cm</a:t>
            </a:r>
          </a:p>
          <a:p>
            <a:pPr lvl="1" fontAlgn="base"/>
            <a:r>
              <a:rPr lang="fr-FR" dirty="0" smtClean="0"/>
              <a:t>21 pouces : diagonale de 53 cm</a:t>
            </a:r>
          </a:p>
          <a:p>
            <a:endParaRPr lang="fr-FR" dirty="0"/>
          </a:p>
        </p:txBody>
      </p:sp>
      <p:sp>
        <p:nvSpPr>
          <p:cNvPr id="3" name="Titre 2"/>
          <p:cNvSpPr>
            <a:spLocks noGrp="1"/>
          </p:cNvSpPr>
          <p:nvPr>
            <p:ph type="title"/>
          </p:nvPr>
        </p:nvSpPr>
        <p:spPr>
          <a:xfrm>
            <a:off x="0" y="0"/>
            <a:ext cx="8460432" cy="914400"/>
          </a:xfrm>
        </p:spPr>
        <p:txBody>
          <a:bodyPr/>
          <a:lstStyle/>
          <a:p>
            <a:r>
              <a:rPr lang="fr-FR" dirty="0" smtClean="0"/>
              <a:t>Unités de mesure des écrans</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143</a:t>
            </a:fld>
            <a:endParaRPr lang="fr-BE" dirty="0"/>
          </a:p>
        </p:txBody>
      </p:sp>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dirty="0" smtClean="0"/>
              <a:t>Constat :</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144</a:t>
            </a:fld>
            <a:endParaRPr lang="fr-BE" dirty="0"/>
          </a:p>
        </p:txBody>
      </p:sp>
      <p:sp>
        <p:nvSpPr>
          <p:cNvPr id="5" name="Rectangle 3"/>
          <p:cNvSpPr>
            <a:spLocks noGrp="1" noChangeArrowheads="1"/>
          </p:cNvSpPr>
          <p:nvPr>
            <p:ph idx="1"/>
          </p:nvPr>
        </p:nvSpPr>
        <p:spPr/>
        <p:txBody>
          <a:bodyPr/>
          <a:lstStyle/>
          <a:p>
            <a:pPr>
              <a:lnSpc>
                <a:spcPct val="80000"/>
              </a:lnSpc>
            </a:pPr>
            <a:r>
              <a:rPr lang="fr-FR" sz="2400" dirty="0"/>
              <a:t>Les périphériques d’affichage ont aujourd’hui un rôle important dans l’utilisation de nombreux matériel multimédia</a:t>
            </a:r>
            <a:r>
              <a:rPr lang="fr-FR" sz="2400" dirty="0" smtClean="0"/>
              <a:t>.</a:t>
            </a:r>
          </a:p>
          <a:p>
            <a:pPr>
              <a:lnSpc>
                <a:spcPct val="80000"/>
              </a:lnSpc>
            </a:pPr>
            <a:endParaRPr lang="fr-FR" sz="2400" dirty="0"/>
          </a:p>
          <a:p>
            <a:pPr>
              <a:lnSpc>
                <a:spcPct val="80000"/>
              </a:lnSpc>
            </a:pPr>
            <a:r>
              <a:rPr lang="fr-FR" sz="2400" dirty="0"/>
              <a:t>L’innovation dans ce domaine est fulgurante notamment dans le domaine de la qualité de l’image et du temps de réponse des écrans</a:t>
            </a:r>
            <a:r>
              <a:rPr lang="fr-FR" sz="2400" dirty="0" smtClean="0"/>
              <a:t>.</a:t>
            </a:r>
          </a:p>
          <a:p>
            <a:pPr>
              <a:lnSpc>
                <a:spcPct val="80000"/>
              </a:lnSpc>
            </a:pPr>
            <a:endParaRPr lang="fr-FR" sz="2400" dirty="0"/>
          </a:p>
          <a:p>
            <a:pPr>
              <a:lnSpc>
                <a:spcPct val="80000"/>
              </a:lnSpc>
            </a:pPr>
            <a:r>
              <a:rPr lang="fr-FR" sz="2400" dirty="0"/>
              <a:t>Grâce aux progrès dans le domaine de l’image on assistera dans les années à venir a l’arrivé d’écran de plus en plus performant et avec une qualité de plus haute.</a:t>
            </a:r>
          </a:p>
        </p:txBody>
      </p:sp>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145</a:t>
            </a:fld>
            <a:endParaRPr lang="fr-BE" dirty="0"/>
          </a:p>
        </p:txBody>
      </p:sp>
      <p:sp>
        <p:nvSpPr>
          <p:cNvPr id="5" name="Titre 2"/>
          <p:cNvSpPr txBox="1">
            <a:spLocks/>
          </p:cNvSpPr>
          <p:nvPr/>
        </p:nvSpPr>
        <p:spPr>
          <a:xfrm>
            <a:off x="755576" y="1772816"/>
            <a:ext cx="7543800" cy="9144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4900" b="0" i="0" u="none"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mj-lt"/>
                <a:ea typeface="+mj-ea"/>
                <a:cs typeface="+mj-cs"/>
              </a:rPr>
              <a:t>Les claviers d’ordinateur</a:t>
            </a:r>
            <a:endParaRPr kumimoji="0" lang="fr-FR" sz="4900" b="0"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mj-lt"/>
              <a:ea typeface="+mj-ea"/>
              <a:cs typeface="+mj-cs"/>
            </a:endParaRPr>
          </a:p>
        </p:txBody>
      </p:sp>
      <p:pic>
        <p:nvPicPr>
          <p:cNvPr id="175106" name="Picture 2" descr="http://www.bradeux.com/uploadedimages/457322clavier.jpg"/>
          <p:cNvPicPr>
            <a:picLocks noChangeAspect="1" noChangeArrowheads="1"/>
          </p:cNvPicPr>
          <p:nvPr/>
        </p:nvPicPr>
        <p:blipFill>
          <a:blip r:embed="rId2" cstate="print"/>
          <a:srcRect/>
          <a:stretch>
            <a:fillRect/>
          </a:stretch>
        </p:blipFill>
        <p:spPr bwMode="auto">
          <a:xfrm>
            <a:off x="1187624" y="3356992"/>
            <a:ext cx="2736304" cy="2551419"/>
          </a:xfrm>
          <a:prstGeom prst="rect">
            <a:avLst/>
          </a:prstGeom>
          <a:noFill/>
        </p:spPr>
      </p:pic>
      <p:sp>
        <p:nvSpPr>
          <p:cNvPr id="7" name="Rectangle 6"/>
          <p:cNvSpPr/>
          <p:nvPr/>
        </p:nvSpPr>
        <p:spPr>
          <a:xfrm>
            <a:off x="4139952" y="3861048"/>
            <a:ext cx="4572000" cy="1200329"/>
          </a:xfrm>
          <a:prstGeom prst="rect">
            <a:avLst/>
          </a:prstGeom>
        </p:spPr>
        <p:txBody>
          <a:bodyPr>
            <a:spAutoFit/>
          </a:bodyPr>
          <a:lstStyle/>
          <a:p>
            <a:r>
              <a:rPr lang="fr-FR" sz="2400" dirty="0" smtClean="0"/>
              <a:t>Date d'invention : années 1960</a:t>
            </a:r>
          </a:p>
          <a:p>
            <a:endParaRPr lang="fr-FR" sz="2400" dirty="0" smtClean="0"/>
          </a:p>
          <a:p>
            <a:r>
              <a:rPr lang="fr-FR" sz="2400" dirty="0" smtClean="0"/>
              <a:t>Se connecte via : PS/2, USB</a:t>
            </a:r>
            <a:endParaRPr lang="fr-FR" sz="2400" dirty="0"/>
          </a:p>
        </p:txBody>
      </p:sp>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604448" cy="4536504"/>
          </a:xfrm>
        </p:spPr>
        <p:txBody>
          <a:bodyPr>
            <a:normAutofit lnSpcReduction="10000"/>
          </a:bodyPr>
          <a:lstStyle/>
          <a:p>
            <a:pPr>
              <a:buNone/>
            </a:pPr>
            <a:r>
              <a:rPr lang="fr-FR" dirty="0" smtClean="0">
                <a:solidFill>
                  <a:srgbClr val="00FF00"/>
                </a:solidFill>
              </a:rPr>
              <a:t>Un clavier d’ordinateur est :</a:t>
            </a:r>
          </a:p>
          <a:p>
            <a:r>
              <a:rPr lang="fr-FR" dirty="0" smtClean="0"/>
              <a:t> une interface homme-machine = </a:t>
            </a:r>
            <a:r>
              <a:rPr lang="fr-FR" sz="2000" dirty="0" smtClean="0"/>
              <a:t>notre principal moyen de communication avec notre ordinateur</a:t>
            </a:r>
            <a:endParaRPr lang="fr-FR" dirty="0" smtClean="0"/>
          </a:p>
          <a:p>
            <a:r>
              <a:rPr lang="fr-FR" dirty="0" smtClean="0"/>
              <a:t>un périphérique d’entrée de l’ordinateur</a:t>
            </a:r>
          </a:p>
          <a:p>
            <a:r>
              <a:rPr lang="fr-FR" dirty="0" smtClean="0"/>
              <a:t> composé de touches envoyant des instructions à la machine une fois actionnées.</a:t>
            </a:r>
          </a:p>
          <a:p>
            <a:endParaRPr lang="fr-FR" dirty="0" smtClean="0"/>
          </a:p>
          <a:p>
            <a:r>
              <a:rPr lang="fr-FR" dirty="0" smtClean="0"/>
              <a:t>Les touches sont un ensemble d’interrupteurs électroniques similaires aux boutons d’une souris, d’une télécommande ou d’une manette de console de jeu. </a:t>
            </a:r>
          </a:p>
          <a:p>
            <a:endParaRPr lang="fr-FR" dirty="0" smtClean="0"/>
          </a:p>
          <a:p>
            <a:r>
              <a:rPr lang="fr-FR" dirty="0" smtClean="0"/>
              <a:t>Elles sont fréquemment imprimées ou gravées de symboles, lettres, chiffres, mots ou images.</a:t>
            </a:r>
            <a:endParaRPr lang="fr-FR" dirty="0"/>
          </a:p>
        </p:txBody>
      </p:sp>
      <p:sp>
        <p:nvSpPr>
          <p:cNvPr id="3" name="Titre 2"/>
          <p:cNvSpPr>
            <a:spLocks noGrp="1"/>
          </p:cNvSpPr>
          <p:nvPr>
            <p:ph type="title"/>
          </p:nvPr>
        </p:nvSpPr>
        <p:spPr/>
        <p:txBody>
          <a:bodyPr/>
          <a:lstStyle/>
          <a:p>
            <a:r>
              <a:rPr lang="fr-FR" dirty="0" smtClean="0"/>
              <a:t>Définition de clavier</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146</a:t>
            </a:fld>
            <a:endParaRPr lang="fr-BE" dirty="0"/>
          </a:p>
        </p:txBody>
      </p:sp>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67544" y="908720"/>
            <a:ext cx="8064896" cy="1800200"/>
          </a:xfrm>
        </p:spPr>
        <p:txBody>
          <a:bodyPr>
            <a:noAutofit/>
          </a:bodyPr>
          <a:lstStyle/>
          <a:p>
            <a:r>
              <a:rPr lang="fr-FR" sz="2000" dirty="0" smtClean="0"/>
              <a:t>La disposition des touches alphabétiques est particulière. Très variable d’aspect selon la machine - ordinateur de bureau ou portable , il comprend toujours les touches suivantes  (elles sont regroupées par thème).</a:t>
            </a:r>
            <a:endParaRPr lang="fr-FR" sz="2000" dirty="0"/>
          </a:p>
        </p:txBody>
      </p:sp>
      <p:sp>
        <p:nvSpPr>
          <p:cNvPr id="3" name="Titre 2"/>
          <p:cNvSpPr>
            <a:spLocks noGrp="1"/>
          </p:cNvSpPr>
          <p:nvPr>
            <p:ph type="title"/>
          </p:nvPr>
        </p:nvSpPr>
        <p:spPr/>
        <p:txBody>
          <a:bodyPr/>
          <a:lstStyle/>
          <a:p>
            <a:r>
              <a:rPr lang="fr-FR" dirty="0" smtClean="0"/>
              <a:t>Les touches de clavier</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147</a:t>
            </a:fld>
            <a:endParaRPr lang="fr-BE" dirty="0"/>
          </a:p>
        </p:txBody>
      </p:sp>
      <p:pic>
        <p:nvPicPr>
          <p:cNvPr id="174082" name="Picture 2" descr="Le clavier d'ordinateur"/>
          <p:cNvPicPr>
            <a:picLocks noChangeAspect="1" noChangeArrowheads="1"/>
          </p:cNvPicPr>
          <p:nvPr/>
        </p:nvPicPr>
        <p:blipFill>
          <a:blip r:embed="rId2" cstate="print"/>
          <a:srcRect/>
          <a:stretch>
            <a:fillRect/>
          </a:stretch>
        </p:blipFill>
        <p:spPr bwMode="auto">
          <a:xfrm>
            <a:off x="323528" y="2656668"/>
            <a:ext cx="8568952" cy="4149080"/>
          </a:xfrm>
          <a:prstGeom prst="rect">
            <a:avLst/>
          </a:prstGeom>
          <a:noFill/>
        </p:spPr>
      </p:pic>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064896" cy="4896544"/>
          </a:xfrm>
        </p:spPr>
        <p:txBody>
          <a:bodyPr>
            <a:normAutofit lnSpcReduction="10000"/>
          </a:bodyPr>
          <a:lstStyle/>
          <a:p>
            <a:r>
              <a:rPr lang="fr-FR" dirty="0" smtClean="0"/>
              <a:t>Les fabricants de claviers redoublent d’ingéniosité pour ajouter de nouvelles touches, comme par exemple :  </a:t>
            </a:r>
          </a:p>
          <a:p>
            <a:pPr lvl="1"/>
            <a:r>
              <a:rPr lang="fr-FR" dirty="0" smtClean="0"/>
              <a:t>Touches dites «Multimédia » </a:t>
            </a:r>
          </a:p>
          <a:p>
            <a:pPr lvl="1"/>
            <a:r>
              <a:rPr lang="fr-FR" dirty="0" smtClean="0"/>
              <a:t>Une partie de la souris (molette centrale), </a:t>
            </a:r>
          </a:p>
          <a:p>
            <a:pPr lvl="1"/>
            <a:r>
              <a:rPr lang="fr-FR" dirty="0" smtClean="0"/>
              <a:t>Des fonctions zoom, </a:t>
            </a:r>
          </a:p>
          <a:p>
            <a:pPr lvl="1">
              <a:buNone/>
            </a:pPr>
            <a:endParaRPr lang="fr-FR" dirty="0" smtClean="0"/>
          </a:p>
          <a:p>
            <a:r>
              <a:rPr lang="fr-FR" dirty="0" smtClean="0"/>
              <a:t> Egalement, les constructeurs essaient de rendre le </a:t>
            </a:r>
            <a:r>
              <a:rPr lang="fr-FR" dirty="0" smtClean="0">
                <a:solidFill>
                  <a:srgbClr val="00FF00"/>
                </a:solidFill>
              </a:rPr>
              <a:t>clavier plus discret</a:t>
            </a:r>
            <a:r>
              <a:rPr lang="fr-FR" dirty="0" smtClean="0"/>
              <a:t> : </a:t>
            </a:r>
          </a:p>
          <a:p>
            <a:pPr lvl="1"/>
            <a:r>
              <a:rPr lang="fr-FR" dirty="0" smtClean="0"/>
              <a:t>plus plat,</a:t>
            </a:r>
          </a:p>
          <a:p>
            <a:pPr lvl="1"/>
            <a:r>
              <a:rPr lang="fr-FR" dirty="0" smtClean="0"/>
              <a:t> éclairé, </a:t>
            </a:r>
          </a:p>
          <a:p>
            <a:pPr lvl="1"/>
            <a:r>
              <a:rPr lang="fr-FR" dirty="0" smtClean="0"/>
              <a:t>ergonomique </a:t>
            </a:r>
          </a:p>
          <a:p>
            <a:pPr lvl="1"/>
            <a:r>
              <a:rPr lang="fr-FR" dirty="0" smtClean="0"/>
              <a:t>et même… souple !</a:t>
            </a:r>
          </a:p>
          <a:p>
            <a:pPr lvl="1"/>
            <a:endParaRPr lang="fr-FR" dirty="0" smtClean="0"/>
          </a:p>
          <a:p>
            <a:r>
              <a:rPr lang="fr-FR" dirty="0" smtClean="0"/>
              <a:t>De clavier tactile (virtuel) </a:t>
            </a:r>
          </a:p>
          <a:p>
            <a:pPr>
              <a:buNone/>
            </a:pPr>
            <a:r>
              <a:rPr lang="fr-FR" dirty="0" smtClean="0">
                <a:sym typeface="Wingdings" pitchFamily="2" charset="2"/>
              </a:rPr>
              <a:t> </a:t>
            </a:r>
            <a:r>
              <a:rPr lang="fr-FR" dirty="0" smtClean="0"/>
              <a:t>vers le clavier optique.</a:t>
            </a:r>
          </a:p>
          <a:p>
            <a:endParaRPr lang="fr-FR" dirty="0" smtClean="0"/>
          </a:p>
        </p:txBody>
      </p:sp>
      <p:sp>
        <p:nvSpPr>
          <p:cNvPr id="3" name="Titre 2"/>
          <p:cNvSpPr>
            <a:spLocks noGrp="1"/>
          </p:cNvSpPr>
          <p:nvPr>
            <p:ph type="title"/>
          </p:nvPr>
        </p:nvSpPr>
        <p:spPr/>
        <p:txBody>
          <a:bodyPr/>
          <a:lstStyle/>
          <a:p>
            <a:r>
              <a:rPr lang="fr-FR" sz="3200" b="1" dirty="0" smtClean="0"/>
              <a:t>Evolutions des claviers</a:t>
            </a:r>
            <a:endParaRPr lang="fr-FR" sz="32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148</a:t>
            </a:fld>
            <a:endParaRPr lang="fr-BE" dirty="0"/>
          </a:p>
        </p:txBody>
      </p:sp>
      <p:pic>
        <p:nvPicPr>
          <p:cNvPr id="178178" name="Picture 2" descr="http://upload.wikimedia.org/wikipedia/commons/thumb/b/b4/ProjectionKeyboard_2.jpg/320px-ProjectionKeyboard_2.jpg"/>
          <p:cNvPicPr>
            <a:picLocks noChangeAspect="1" noChangeArrowheads="1"/>
          </p:cNvPicPr>
          <p:nvPr/>
        </p:nvPicPr>
        <p:blipFill>
          <a:blip r:embed="rId2" cstate="print"/>
          <a:srcRect/>
          <a:stretch>
            <a:fillRect/>
          </a:stretch>
        </p:blipFill>
        <p:spPr bwMode="auto">
          <a:xfrm>
            <a:off x="6516216" y="5129808"/>
            <a:ext cx="2052735" cy="1539552"/>
          </a:xfrm>
          <a:prstGeom prst="rect">
            <a:avLst/>
          </a:prstGeom>
          <a:noFill/>
        </p:spPr>
      </p:pic>
      <p:pic>
        <p:nvPicPr>
          <p:cNvPr id="178180" name="Picture 4" descr="http://us.123rf.com/400wm/400/400/mishoo/mishoo1206/mishoo120600012/13999124-fleche-pression-du-doigt-sur-le-clavier-tactile-de-l-39-ecran-virtuel.jpg"/>
          <p:cNvPicPr>
            <a:picLocks noChangeAspect="1" noChangeArrowheads="1"/>
          </p:cNvPicPr>
          <p:nvPr/>
        </p:nvPicPr>
        <p:blipFill>
          <a:blip r:embed="rId3" cstate="print"/>
          <a:srcRect/>
          <a:stretch>
            <a:fillRect/>
          </a:stretch>
        </p:blipFill>
        <p:spPr bwMode="auto">
          <a:xfrm>
            <a:off x="6804248" y="3789040"/>
            <a:ext cx="1397170" cy="9361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2" end="1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7818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81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352928" cy="4536504"/>
          </a:xfrm>
        </p:spPr>
        <p:txBody>
          <a:bodyPr>
            <a:noAutofit/>
          </a:bodyPr>
          <a:lstStyle/>
          <a:p>
            <a:pPr>
              <a:buNone/>
            </a:pPr>
            <a:r>
              <a:rPr lang="fr-FR" sz="2400" dirty="0" smtClean="0">
                <a:solidFill>
                  <a:srgbClr val="00FF00"/>
                </a:solidFill>
              </a:rPr>
              <a:t>Mais aujourd’hui : </a:t>
            </a:r>
          </a:p>
          <a:p>
            <a:r>
              <a:rPr lang="fr-FR" sz="2400" dirty="0" smtClean="0"/>
              <a:t>D’autres systèmes commencent à se répandre : </a:t>
            </a:r>
            <a:br>
              <a:rPr lang="fr-FR" sz="2400" dirty="0" smtClean="0"/>
            </a:br>
            <a:r>
              <a:rPr lang="fr-FR" sz="2400" dirty="0" smtClean="0"/>
              <a:t>- la commande vocale (à partir de vista)</a:t>
            </a:r>
            <a:br>
              <a:rPr lang="fr-FR" sz="2400" dirty="0" smtClean="0"/>
            </a:br>
            <a:r>
              <a:rPr lang="fr-FR" sz="2400" dirty="0" smtClean="0"/>
              <a:t>- les tablettes graphiques : remplace  la souris et le clavier, et permettent de transformer de l’écriture manuscrite en texte compréhensible par l’ordinateur. </a:t>
            </a:r>
          </a:p>
          <a:p>
            <a:endParaRPr lang="fr-FR" sz="2400" dirty="0" smtClean="0"/>
          </a:p>
          <a:p>
            <a:pPr>
              <a:buNone/>
            </a:pPr>
            <a:r>
              <a:rPr lang="fr-FR" sz="2400" dirty="0" smtClean="0">
                <a:solidFill>
                  <a:srgbClr val="00FF00"/>
                </a:solidFill>
              </a:rPr>
              <a:t>On nous promet demain</a:t>
            </a:r>
          </a:p>
          <a:p>
            <a:pPr>
              <a:buNone/>
            </a:pPr>
            <a:r>
              <a:rPr lang="fr-FR" sz="2400" dirty="0" smtClean="0"/>
              <a:t> une interface qui permettra de contrôler son PC par la pensée…</a:t>
            </a:r>
            <a:endParaRPr lang="fr-FR" sz="2400" dirty="0"/>
          </a:p>
        </p:txBody>
      </p:sp>
      <p:sp>
        <p:nvSpPr>
          <p:cNvPr id="3" name="Titre 2"/>
          <p:cNvSpPr>
            <a:spLocks noGrp="1"/>
          </p:cNvSpPr>
          <p:nvPr>
            <p:ph type="title"/>
          </p:nvPr>
        </p:nvSpPr>
        <p:spPr/>
        <p:txBody>
          <a:bodyPr/>
          <a:lstStyle/>
          <a:p>
            <a:r>
              <a:rPr lang="fr-FR" sz="3200" b="1" dirty="0" smtClean="0"/>
              <a:t>Evolutions des claviers</a:t>
            </a:r>
            <a:endParaRPr lang="fr-FR" sz="32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149</a:t>
            </a:fld>
            <a:endParaRPr lang="fr-BE" dirty="0"/>
          </a:p>
        </p:txBody>
      </p:sp>
    </p:spTree>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150</a:t>
            </a:fld>
            <a:endParaRPr lang="fr-BE" dirty="0"/>
          </a:p>
        </p:txBody>
      </p:sp>
      <p:sp>
        <p:nvSpPr>
          <p:cNvPr id="5" name="Titre 2"/>
          <p:cNvSpPr txBox="1">
            <a:spLocks/>
          </p:cNvSpPr>
          <p:nvPr/>
        </p:nvSpPr>
        <p:spPr>
          <a:xfrm>
            <a:off x="755576" y="1772816"/>
            <a:ext cx="7543800" cy="9144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4900" b="0" i="0" u="none"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mj-lt"/>
                <a:ea typeface="+mj-ea"/>
                <a:cs typeface="+mj-cs"/>
              </a:rPr>
              <a:t>Imprimantes</a:t>
            </a:r>
            <a:endParaRPr kumimoji="0" lang="fr-FR" sz="4900" b="0"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mj-lt"/>
              <a:ea typeface="+mj-ea"/>
              <a:cs typeface="+mj-cs"/>
            </a:endParaRPr>
          </a:p>
        </p:txBody>
      </p:sp>
      <p:pic>
        <p:nvPicPr>
          <p:cNvPr id="110594" name="Picture 2" descr="Imprimante simple à jet d'encre"/>
          <p:cNvPicPr>
            <a:picLocks noChangeAspect="1" noChangeArrowheads="1"/>
          </p:cNvPicPr>
          <p:nvPr/>
        </p:nvPicPr>
        <p:blipFill>
          <a:blip r:embed="rId2" cstate="print"/>
          <a:srcRect/>
          <a:stretch>
            <a:fillRect/>
          </a:stretch>
        </p:blipFill>
        <p:spPr bwMode="auto">
          <a:xfrm>
            <a:off x="3347864" y="3356992"/>
            <a:ext cx="2448272" cy="2283426"/>
          </a:xfrm>
          <a:prstGeom prst="rect">
            <a:avLst/>
          </a:prstGeom>
          <a:noFill/>
        </p:spPr>
      </p:pic>
    </p:spTree>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4464496" cy="2664296"/>
          </a:xfrm>
        </p:spPr>
        <p:txBody>
          <a:bodyPr>
            <a:normAutofit fontScale="85000" lnSpcReduction="20000"/>
          </a:bodyPr>
          <a:lstStyle/>
          <a:p>
            <a:r>
              <a:rPr lang="fr-FR" b="1" dirty="0" smtClean="0"/>
              <a:t>L'ancêtre  :  Matricielle ou à aiguilles (ruban)</a:t>
            </a:r>
          </a:p>
          <a:p>
            <a:r>
              <a:rPr lang="fr-FR" b="1" dirty="0" smtClean="0">
                <a:solidFill>
                  <a:srgbClr val="00FF00"/>
                </a:solidFill>
              </a:rPr>
              <a:t>à jet d'encre : </a:t>
            </a:r>
            <a:r>
              <a:rPr lang="fr-FR" dirty="0" smtClean="0"/>
              <a:t>beaucoup sont multifonction</a:t>
            </a:r>
            <a:r>
              <a:rPr lang="fr-FR" b="1" dirty="0" smtClean="0"/>
              <a:t>(cartouche)</a:t>
            </a:r>
          </a:p>
          <a:p>
            <a:r>
              <a:rPr lang="fr-FR" b="1" dirty="0" smtClean="0">
                <a:solidFill>
                  <a:srgbClr val="00FF00"/>
                </a:solidFill>
                <a:effectLst/>
              </a:rPr>
              <a:t>laser  : </a:t>
            </a:r>
            <a:r>
              <a:rPr lang="fr-FR" b="1" dirty="0" smtClean="0">
                <a:effectLst/>
              </a:rPr>
              <a:t>Monochrome  et couleur (toner) </a:t>
            </a:r>
          </a:p>
          <a:p>
            <a:r>
              <a:rPr lang="fr-FR" b="1" dirty="0" smtClean="0"/>
              <a:t>Les imprimantes spéciales : thermiques, traceurs, etc.</a:t>
            </a:r>
            <a:endParaRPr lang="fr-FR" dirty="0" smtClean="0"/>
          </a:p>
          <a:p>
            <a:r>
              <a:rPr lang="fr-FR" b="1" dirty="0" smtClean="0"/>
              <a:t>L'imprimante du futur : imprime en 3D (souvent plastique)</a:t>
            </a:r>
            <a:endParaRPr lang="fr-FR" dirty="0"/>
          </a:p>
        </p:txBody>
      </p:sp>
      <p:sp>
        <p:nvSpPr>
          <p:cNvPr id="3" name="Titre 2"/>
          <p:cNvSpPr>
            <a:spLocks noGrp="1"/>
          </p:cNvSpPr>
          <p:nvPr>
            <p:ph type="title"/>
          </p:nvPr>
        </p:nvSpPr>
        <p:spPr/>
        <p:txBody>
          <a:bodyPr/>
          <a:lstStyle/>
          <a:p>
            <a:r>
              <a:rPr lang="fr-FR" sz="3600" b="1" dirty="0" smtClean="0">
                <a:effectLst/>
              </a:rPr>
              <a:t>Les différents types d'imprimantes</a:t>
            </a:r>
            <a:endParaRPr lang="fr-FR" sz="3600" dirty="0">
              <a:effectLs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151</a:t>
            </a:fld>
            <a:endParaRPr lang="fr-BE" dirty="0"/>
          </a:p>
        </p:txBody>
      </p:sp>
      <p:pic>
        <p:nvPicPr>
          <p:cNvPr id="179202" name="bigpic" descr="Traceur HP Designjet Z6200 - 44 pouces"/>
          <p:cNvPicPr>
            <a:picLocks noChangeAspect="1" noChangeArrowheads="1"/>
          </p:cNvPicPr>
          <p:nvPr/>
        </p:nvPicPr>
        <p:blipFill>
          <a:blip r:embed="rId2" cstate="print"/>
          <a:srcRect/>
          <a:stretch>
            <a:fillRect/>
          </a:stretch>
        </p:blipFill>
        <p:spPr bwMode="auto">
          <a:xfrm>
            <a:off x="4873095" y="3435693"/>
            <a:ext cx="1872208" cy="1872208"/>
          </a:xfrm>
          <a:prstGeom prst="rect">
            <a:avLst/>
          </a:prstGeom>
          <a:noFill/>
          <a:ln w="9525">
            <a:noFill/>
            <a:miter lim="800000"/>
            <a:headEnd/>
            <a:tailEnd/>
          </a:ln>
        </p:spPr>
      </p:pic>
      <p:sp>
        <p:nvSpPr>
          <p:cNvPr id="179206" name="AutoShape 6" descr="data:image/jpeg;base64,/9j/4AAQSkZJRgABAQAAAQABAAD/2wCEAAkGBxITEhAUEBQVFRUVFRQUFRQUFhUVFBcVFhQWFxQVFBYYHCggGBolHBYUITEhJSkrLi4uFx8zODMsNygtLisBCgoKDA0OFA8MFCwcFBksLCwsLSssLCwsLCwsKzcuLCssKyssLDArNywsKys4KysrLCs3LCsyLCs4KzIsLCsrK//AABEIAN4A4wMBIgACEQEDEQH/xAAcAAABBQEBAQAAAAAAAAAAAAAAAgMEBQYHAQj/xABDEAABAwEEBwMJBQcEAwEAAAABAAIDEQQSITEFBkFRYXGRgaGxEyIyQlJyssHRIzOCkqIHFENiwuHwFRZTw3PS8ST/xAAWAQEBAQAAAAAAAAAAAAAAAAAAAQL/xAAZEQEBAQEBAQAAAAAAAAAAAAAAEQEhQQL/2gAMAwEAAhEDEQA/AO4oQhAIQomkdIxQNvSuDRsGbidzRtQS0LH2nXBzj9kwNG9+LugwHeo/+uTu9cjkAPBSrG4QsG61SO9J7zzcSn7BpCSI+aaja05H6HilI2qFUN1gipUgjfW7h3pJ1jh3jqFakXKFRnWqzDORg5vaPFTrLpWOQAtNQciCCD2goROQo0tuibm9vIGp6BRZNNM9UOd3D69yCzQqKTTLz6IaOpKjvtcjs3nsw8FKsaKSVrfSIHM0UaTSUY2k8h88lRAJYCVYt26Uacw4ccFMjkDhVpqs+AnI3EGoNDwSpF+hQLPb9j+o+YU5rgcQqj1CEIBCEIBCEIBCEIBCEIK/TmlmWaIvdicmN2udsHAbSdwXMbXbZJnmSU1cegGxrRsAU3W7SRntLgD5kRMbd1QfPd2kdGhV8TUXD8SmwlRGNUiNZVPjToYo8TlKjKDx8IcCHAEHMEVB5hZHT+rT2Vks5c5mZZUlzeLfab3jjs2oCUAg5F5V3tH8xVpq9pp8EzC57hGT5/rcsD4//Fq9LaqRzPvsPknE1fRtQ7jSoo7jt5pFn1Qs49O/Jwc66OjaHvVovIZg8BzSHB2NQa1TwTNisMcTbsbWsG5o8d/VS2lo2E8zTw+qivAnmRE5ApcZdsaBxoB3lLu+0/pUohIh3kDtr4L26P8AMEsOYNhPM/RLE5GQA5BAlkROQKV5OmZHWvgvW3nbzzS33GYvcOX0GZQNhqkwNe3LDnl0UM6UGTG4bzh3BT7HNG/aa7nH5DAoJ0bqhKQAhaZCEIQCEIQCEIQCodZNZY7MC0VfLTBrfVqMC87OWaurRKGNc45NaXHsFVyAudIXPeaucS5x4nEouG4GdvHfxU6NijWZtDdP4fEt+fKu5WEbUUManWtS2MTgYoPGKRG5M3UoFBOjcngFBbLTPoF7+9u2UHf4qCwDV6Yq/wCH6Kv/AHp/tHswR5VxzJ6lBLLSM0tldmHQd6zes2n5LMIbrWuDg4VdU0LSDsI2OHQqv0DrYZpbkzmxAjzXC7Qu9klwNEg24ptd0x8U41zdgrzP0WE07pq0xOoyTDZVjPG6oVg1otEYFTfAzDjWp2+cQT3qwdLEh5chRPRRihc80aBUkmgoMyTsCqtX7cbQ0OMbmY0NcsgatO0KHrJanSuMTcI2Gjqes4b+A3bxXdSB/SGs9Tds4wGHlCPgafE9FXxTucauJJOZJqVHhsVFLZHRUS4pFMieq5qkxVUF5ZNIEYOxH+bVaxTB2X91m4gVMhcRkrSLxCi2e1V9Lr9VKVZCEIQCEIQQNPH/APNaf/DL8BXLbEagbxgfr2ihXU9OitmtP/hl+ArlVmwo4do3jhxGfXei4lvgqP8AOwhP2R9Tdd6Q/UN4+Y2doTsTQQCNq8ks9eBGIIzB3hRUprU4GpmyzVN1+Dth2O5bjw6baTA1UMuCacaYDPaU/MaCu04DltP+bwooCg9CUEAJYCgAlhACWGoKjWjRj7RZy2MVe17XtFQKjFrhjwdX8Kz1i1GtB+8fHGOZe78o+q30LceeHXBexxnaqKCxamWdtPKPkk4CjG9lMR1V3Y9HwR4xRMB9ql93a41UtsP+Zp9sJQKsszrwrl/mwYKptlnuPc3jUcjiFcshKfnsrH3S4YgUzPyUGbaxOsgV+yxsHqjx8U62IDIDoEFJFZVLjs3BWgalXUEJkB3J0RFScN46hF4bwqGmxlSYX05Jvyjd/cjyw4oiaCvVDitIrTJTFUCEIQRtJtrDMN8bx+krlVkGAXXXCuBXIrCy6LpzYSw82mnyRcWEBue6f0k/0nuPA4WIjUWAJ+J1zP0N/sc/5eOzlkUmazgogtBHmv5Nd4B3yPXHEzriadCNoBUDdqbV1NwA+aQ2JSqMGdBz/uj96jG3oCgbbAU62zJH783YCegR+/bm9SoH22dONs6q5tOxt9KWJvC82vQlRX6zw/8AI53uMee8Nog0jLKN57vonqNG7uWMm1pYPUlPF1xg/U6vcmxrHK77uFv5y/uY35oNz5Vm9H7w3isQ2325/ota3lFID1kcAnG2W3vzkkHLyLB1ZUqjaC0jYCvJLaG+ldb7xp4rHjVyd33krj708rx+WgC9bqrA01kfEON0B3Vzj4INHJrFZ25zwjgHtJ6AlMO1ss+yRzvcjkPeG0VXHo6xszlLuV3+hoKeabEMmPf715w6PKB+bW+Mfw5zxIYwfreEz/ul7vu7OXfjr3MY5KbpKGPGOztbxN1vWgSZNZXAAjyTQcs3VyrSh4jqECxpa3O9CzNHvXj8TmJYGk3f8LOzHob471Dfp95c1ploXUpdaKG9SlDTEGoxHyTkgkdm9x5uPgiH36Ntn8W3Bg/laxp7CKeChWvQcbwRJpC1u9yR39IQLPdFXvaBtJAaK8yeaLGY3VDZg9zc7pZhmK3aGiNTZfEnVexSQmRgtTpozQsE8ZMjc7wDg8VBFMKYcVu4j5reQ8FimuIIIzGS2Gj5w+NjhuoRuIwIVZSEIQiBct0nF5O2Wpuzyhd+ej/6l1Jc916guWtj9kkY/MxxB7ixDDcCmxqusb1Yxo09awt9AVbtZgPyE4DkcOWNSe0tuFzccbtKUIO5wOIIGwp5iqNZJWNDC5rXE19JrXHDIYjiUFVpS2zCghi8q85lxusHM5k8B1USOHSb8zDFybU/qJXsloe4AlzhgMASAOQCR5CuePOpSIeOirSfvbYB7pufC4JB0DZ/4tpL+Za7xBKjSMbHQuIAJujPE0JwHYVIija4BzTUbMSBgSDXtr0UEiOwWFvrPdy8oPCgT7XWMZQud7za/EVWW6OQAOaWhoBLqmh2UIJFKZ9yf0ebzaOcC8Ym6KGhLrmBG4Z0xIKKso9JxMoI7O0Vyxa2vYAnhpmQ+ixg51PzCq7bZrzagvq2pAbTzsMiHCh4JejX3m0uvF0AVeHAuzr6TWmuG6mI4oLE6SnPrNbyaMtpxqmbRbZA1znSPNBUhlA6gFTQCmzFOtb/AGT0brtKADkMFUZ0adD/AEYp5OeI7iU/FLaXfd2SnFzvkaLQC0u2GnIBRotKfahknlA2tCccQHCpaKUPm1I5UpXBQQW2W3nJsLOz6laKOJtBeIBpiKg0O6qj6X8mGVs0ge8k0Y7EijSccG3akBuOPnV2FNaOEsnm3KvoXXW0Bui6CSCd7hkTmN6oXNZmVIABYRWhyBrkOGR4HsVe6O4S1/kgwkkVBc6tKNcQ6tSKsBrhywCnGahINARUEE0NQSCKZ5gjsSbREHghzWFwBLbwvNB2HKvOiCEJTjG6ahN26WNIAvYAEimBvNpQ7M81K0dbASYyXFza1Lm0Oe0VNMwMdyZbDMW0Nxjm+gQAaChBaMPNHo0IGzLYnXWSZ4Z9qQ4Z3QS04mmRGOOZzpkgk2qKN10SAUrQGpbdqCcXD0QaAcSQE/Doq4fs46VoL1HOJAyBcScM8E2+RrfSc1vvOAPRQ32uyj2TwbGD3kBSG79SZvE5j/OcMDSmLcRXGreYp3q81ctNHGM5OxHvAY9R4LJu0031IydxcaDoPqntE6VkdaIG0a0GRtQ0bKiuJqVUdHQhCAWT/aJZqwxSDOOShP8AK8UP6gxaxV2sNj8rZp4wKksJb7zfOZ+oBBz6xPyVvC5Z+wPwad4qFcwORpPas1reaviG5pPU/wBlo2FZrWtw8qzH1B8RRFdTLkPBLifTlt4cU3eXoKqJr2gjIEHeKjptS2gUHhlluG5QjbGxirjRtacQeHBV9pt9mc8PL31FKhp800NRXCo7CFIq+LK1wBrhjtG0EUUOyWSRjzdbE2MuJ8wXTdxugtDcxhje3ngortZYdxKadrQzY0oNCW12kcjRVVpYIpQ8CZwLnGgF5gd+FheAanbTZwVedadzO9Nu1mk2NA51SDVwSYAkEXgDQ5gkVLTx/unSVinawzHK6P8AOaadpic+vTkB9Eg274yQ4VAqCAaEkYYEEntUm0Wu8WExwxXQ4HyVQHk3aOIIF2lHYY+lngueG2SHOR/U/VMSWhoxe8Di5wHikHQH2yEGpeyvvNJTUmmoBT7Q1GRjvtcPdc2hHYVzx2mLO3+Iw+6S74aph+tEAyvu5Mp8VEg6L/uKIVute6pJOQqSakkkkkklNv1iPqxAe+4nwouay64D1IifeeB3AHxUaTWuc+i2NvY5x6k07k4Omv05McnMb7rRXqQfFR5LZI705HkcSQPFcydpy0uzlcPdDW97QCoz78h85zne84u8VUdHl0rZ2GjpWV3Xg53RuPcnLLpNj/u6njS6O/HuWI0Zo3EVC2ui7MGgINdq5oRs9DI5w8+7RtBhQE4kHetzYdA2aIgsjF4ZOdVzgd4Lq07FS6mRUZF+N56lv/qtaoBCEIBCEIOYGzNjmtMTh93I67wa7zmdxCes7k/r3F5K1xSerLHQ+8w0J6OZ0UaPYQirGJypNZh58Z/l8D/dW0TlXaxsq2M7iR1Ffkiuf6UtUkcvmOIq1pIzFaUOBw2JVn1jI+8ZXiw/0n6pGsLPOafeH6rw7nhUzgqyutL6WikY26TWtSC0gjDp3qlNuYNvcfom3BMPjQPP0vGPa7B9Smjp5mxr/wBI+ap7SM+ajqC8frBuYe11PkU27T79jGjmSfoqhCCydpyY5Fo5N+tUw7Sk5zkd2UHgAoiEDj53n0nvPNzj4lNUXq9og8QlBiUIigbS2JwWYr0Wd42IFxDEK60XZaqpsoqVq9CxKiwsNmoruAUUWzxqfZ47xa32iB1NEHS9WIaNaPZjYO00r3tV8q7QzfNed7qdgH9yrFQCEIQCEIQZX9o1kvWZrxnFI014O80jqW9FktEWnC6ez6LoWtUd6x2obonO/IL3yXK7E9FxpYnJvSrL0TuFHdM+6qYs0inChBByII64Irnen4qtruIPWrXf9azrmrY6Xs+DmnPFvXL9QYsoWqsoxakXFKLUm4qM/pCOleagq70nD5ruY8VXxWRzsgsiLRehhVxDohxzCnRaG4IM4ISlts5WoZo1o3dQnG2Jm8A7wK+IoqMwLIdykxaLe4VDSRvGXVX7rjfSc7DaXCP4QEqFjHUuRB+66x8vhVBSR6OxoSK7gQT2gGoUyLRauHwzUAEThjsETD0JB7lKBk9preBefCMOCCsi0M72SOYoOpUuPRgGZaO2vw1UhsP8/Rlf1Fw+FOsjb/OebgB+hrT3oGBouE+kKne1vzqCpFnihZUMNCMwXg91KhOtY32W/iF89X1KkskOVTTdXDogVA4EAtIIOIINQeRVpoVlZ4R/MD+XzvkqVpuy4fxGucfeYWAu5kPFfdCv9WhWYH2Wud4N/qUHUNGNpG3jU9T9KKUm7OyjWjcAO5OIBCEIBCEIGLfFfilb7THN6tIXE9HPqG8gu4yOABJyXCrJhTgi40FmcrCF6qbM5WELkVWawWfEkbRUHjv6iqxFqjo40yOI5HEeK6TpGK8zl4H/AALB6Tio48CehqQet8fhTE1WXV5cT5CQIwal2IqQ1pyNPSc7fjUAHDzSccKaRHPk8jdJ3E/IJ5rz6rSOUZp1Ionrx2E9mA6JNFAi9JuI5uYB0aSe5eXHHMtH5neIb4pyi9oimxFvcfwta34i5euYAMA5x2VeR8F0JxegIGYrbIz7qzxt/moAe0jHvTxt9rdm5jRyLviqlhKCBtjJD6cr3fyg3W9ApLQkBOAohxqcCaBSwUDzSnQVGD04HIPXn7SP3JfiiWq1OjvPfxLGfmca+AWReftI/dk8Y1vNQYqlnGRx7Gtw7wVNHRUIQgEIQgEIQgbtDKtI4LjelbGYZ5GHK8XDkTX6rtCwuv8AovBszR6Ppe6c+mfVBl7OVYQuVbAp0JRpPAqCN4osZp2GjjxB6jH5OH4lsI3Ki1nh9YcHDic6dQiMiUiLLtf3vcfmnJBQmmWzlsTUZ9Lg4j9LT81ULXiCvKoPUJN5MvtsbfSc3sKCSlBVMunYhkapj/XHO+7jceQJQXwSqqiZ++yejE4c8FKj1Ztz/SIb1KCxdaGjNw6pqTSsTc3BJj1K/wCa0dgI8MU+zV/R0dL7y87q59SEEGTWSEZVPJNjWBzhWOF7hv2YLRww2dn3VlPvPbcb+ZwaO9QrRNO2R7ovIxteG1bg4hwFLwLLwxFNuwIKzRmm3GYeVbRgwc2lHVIONTXbTvV6yWtCMjiORVDZ9Hukke+0OJqKeYbpPaQaDsVraQGsLmEi4K0JBDg0VLSKADAYEUoaZ5EJDn/aM92TxjXT/wBn0WDOEbndr31HcSuVOd57ODJPij+i7FqJHRj+DYm9Aa/JTRqkIQgEIQgEIQgFHt1mEjHNIzCkIQclt1hMErozlmw727uz6JUS3OtOhhMyrcHtxaeP0WEiJxBFCDRw3EbEVMjKi6bjrH1HzCkRle21tY3cqornk4y6dDQfpuqPF6/v/wDXGpltbQuG51fzAj+gKEz1veHwt+irJahWm00cxo2kV5blJc7DhjlmaYHljzyOW2ufZS52Zpxz7gEEjSF2ejSbtzA0Jqa5eB6pux6Msf8AEJJ5596d/co/ZBO2vnVO81qn2EtFGkgbhgOgQTYLPZWehZnHiWmn5qU71Lbb6ehFG3iXNd8Jce5U1V7fQW7tKS/8jW+4wuHfcTD7UT6T5Hfia0dLpP6lX30l84HpEDmQPFBNvt9kfiLn9z3EdycZaXAUabo3MowdG0Cp36UiHrg8qu8Ez/rTfVa49APFBd3kFyrbPbS7MAdte9ShIgY0tIR5ANJFZWVoaVG0GmYU21v+zk4tcOoIUC1wl7onAijHXjU47KUG3JPWiTzTxoOrgEEwGsgHCn5nD6Lt2pI+ykO+Qjo1v1XCbLL9s2u+L43VXd9SGkWfzgQS5zscDQ0p4KaNChCEAhCEAhCEAhCEHhCxetmhS0+WiFfbaPWHDiFtUiWMOBBQcvheCARiCpDhVrhvBHcpWsGiDZ3mRgJjJq9oxun2mjxHbziQuBpTEHaMiEVgdJDzpOQPRzR8yqtrsXfh8D9FaaTPnye6fEfRUzX4v5M/rVC2HPm74ivaphj8/ed8RQZED95JMiYMiL6Ij222vZ6g51J+QVbJpWU5EDkB86rY6J1XntZAa0tbteRh2Daum6u/sxs0IBc287aTiVBwJkFqkybK7qB0T7NV7YcRC5fUlm1ds7MmDopjdHRDJgQfKX+17YM4H9yXHoeducMg/CV9VGwR+yE27RUR9UIPmey6PnOUUn5Srmy6uWt+UThzoF39uioh6oUhllYMmhBxCyagWt3pXW9Sr2wfsvrTyzyRgaDAYGo45rqwYNyUgyei9RbNEQQxtRtpU9VqIYQ0UCcQgEIQgEIQgEIQgEIQgEIQgatEAeCHBYPS+h32d5dGC6ImpaMSwnNzRu3jtG49BSJIw7AhB87aQgkvSO8m+ha4A3XZnLYqyHRlocXXYZDW5TzaZX658wvpJ2jIj6oXrNGxDJoQfPtk1Otr/wCHdxJ847yTs5q6sf7M7Q703gchXxXb2wNGQCcAQcqsX7KWfxHOPbTwWj0Z+z6yxEG4Cd5xPetmhBFslgZGKNAClIQgEIQgEIQgEIQgEIQgEIQgEIQgEIQg/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179208" name="AutoShape 8" descr="data:image/jpeg;base64,/9j/4AAQSkZJRgABAQAAAQABAAD/2wCEAAkGBxITEhAUEBQVFRUVFRQUFRQUFhUVFBcVFhQWFxQVFBYYHCggGBolHBYUITEhJSkrLi4uFx8zODMsNygtLisBCgoKDA0OFA8MFCwcFBksLCwsLSssLCwsLCwsKzcuLCssKyssLDArNywsKys4KysrLCs3LCsyLCs4KzIsLCsrK//AABEIAN4A4wMBIgACEQEDEQH/xAAcAAABBQEBAQAAAAAAAAAAAAAAAgMEBQYHAQj/xABDEAABAwEEBwMJBQcEAwEAAAABAAIDEQQSITEFBkFRYXGRgaGxEyIyQlJyssHRIzOCkqIHFENiwuHwFRZTw3PS8ST/xAAWAQEBAQAAAAAAAAAAAAAAAAAAAQL/xAAZEQEBAQEBAQAAAAAAAAAAAAAAEQEhQQL/2gAMAwEAAhEDEQA/AO4oQhAIQomkdIxQNvSuDRsGbidzRtQS0LH2nXBzj9kwNG9+LugwHeo/+uTu9cjkAPBSrG4QsG61SO9J7zzcSn7BpCSI+aaja05H6HilI2qFUN1gipUgjfW7h3pJ1jh3jqFakXKFRnWqzDORg5vaPFTrLpWOQAtNQciCCD2goROQo0tuibm9vIGp6BRZNNM9UOd3D69yCzQqKTTLz6IaOpKjvtcjs3nsw8FKsaKSVrfSIHM0UaTSUY2k8h88lRAJYCVYt26Uacw4ccFMjkDhVpqs+AnI3EGoNDwSpF+hQLPb9j+o+YU5rgcQqj1CEIBCEIBCEIBCEIBCEIK/TmlmWaIvdicmN2udsHAbSdwXMbXbZJnmSU1cegGxrRsAU3W7SRntLgD5kRMbd1QfPd2kdGhV8TUXD8SmwlRGNUiNZVPjToYo8TlKjKDx8IcCHAEHMEVB5hZHT+rT2Vks5c5mZZUlzeLfab3jjs2oCUAg5F5V3tH8xVpq9pp8EzC57hGT5/rcsD4//Fq9LaqRzPvsPknE1fRtQ7jSoo7jt5pFn1Qs49O/Jwc66OjaHvVovIZg8BzSHB2NQa1TwTNisMcTbsbWsG5o8d/VS2lo2E8zTw+qivAnmRE5ApcZdsaBxoB3lLu+0/pUohIh3kDtr4L26P8AMEsOYNhPM/RLE5GQA5BAlkROQKV5OmZHWvgvW3nbzzS33GYvcOX0GZQNhqkwNe3LDnl0UM6UGTG4bzh3BT7HNG/aa7nH5DAoJ0bqhKQAhaZCEIQCEIQCEIQCodZNZY7MC0VfLTBrfVqMC87OWaurRKGNc45NaXHsFVyAudIXPeaucS5x4nEouG4GdvHfxU6NijWZtDdP4fEt+fKu5WEbUUManWtS2MTgYoPGKRG5M3UoFBOjcngFBbLTPoF7+9u2UHf4qCwDV6Yq/wCH6Kv/AHp/tHswR5VxzJ6lBLLSM0tldmHQd6zes2n5LMIbrWuDg4VdU0LSDsI2OHQqv0DrYZpbkzmxAjzXC7Qu9klwNEg24ptd0x8U41zdgrzP0WE07pq0xOoyTDZVjPG6oVg1otEYFTfAzDjWp2+cQT3qwdLEh5chRPRRihc80aBUkmgoMyTsCqtX7cbQ0OMbmY0NcsgatO0KHrJanSuMTcI2Gjqes4b+A3bxXdSB/SGs9Tds4wGHlCPgafE9FXxTucauJJOZJqVHhsVFLZHRUS4pFMieq5qkxVUF5ZNIEYOxH+bVaxTB2X91m4gVMhcRkrSLxCi2e1V9Lr9VKVZCEIQCEIQQNPH/APNaf/DL8BXLbEagbxgfr2ihXU9OitmtP/hl+ArlVmwo4do3jhxGfXei4lvgqP8AOwhP2R9Tdd6Q/UN4+Y2doTsTQQCNq8ks9eBGIIzB3hRUprU4GpmyzVN1+Dth2O5bjw6baTA1UMuCacaYDPaU/MaCu04DltP+bwooCg9CUEAJYCgAlhACWGoKjWjRj7RZy2MVe17XtFQKjFrhjwdX8Kz1i1GtB+8fHGOZe78o+q30LceeHXBexxnaqKCxamWdtPKPkk4CjG9lMR1V3Y9HwR4xRMB9ql93a41UtsP+Zp9sJQKsszrwrl/mwYKptlnuPc3jUcjiFcshKfnsrH3S4YgUzPyUGbaxOsgV+yxsHqjx8U62IDIDoEFJFZVLjs3BWgalXUEJkB3J0RFScN46hF4bwqGmxlSYX05Jvyjd/cjyw4oiaCvVDitIrTJTFUCEIQRtJtrDMN8bx+krlVkGAXXXCuBXIrCy6LpzYSw82mnyRcWEBue6f0k/0nuPA4WIjUWAJ+J1zP0N/sc/5eOzlkUmazgogtBHmv5Nd4B3yPXHEzriadCNoBUDdqbV1NwA+aQ2JSqMGdBz/uj96jG3oCgbbAU62zJH783YCegR+/bm9SoH22dONs6q5tOxt9KWJvC82vQlRX6zw/8AI53uMee8Nog0jLKN57vonqNG7uWMm1pYPUlPF1xg/U6vcmxrHK77uFv5y/uY35oNz5Vm9H7w3isQ2325/ota3lFID1kcAnG2W3vzkkHLyLB1ZUqjaC0jYCvJLaG+ldb7xp4rHjVyd33krj708rx+WgC9bqrA01kfEON0B3Vzj4INHJrFZ25zwjgHtJ6AlMO1ss+yRzvcjkPeG0VXHo6xszlLuV3+hoKeabEMmPf715w6PKB+bW+Mfw5zxIYwfreEz/ul7vu7OXfjr3MY5KbpKGPGOztbxN1vWgSZNZXAAjyTQcs3VyrSh4jqECxpa3O9CzNHvXj8TmJYGk3f8LOzHob471Dfp95c1ploXUpdaKG9SlDTEGoxHyTkgkdm9x5uPgiH36Ntn8W3Bg/laxp7CKeChWvQcbwRJpC1u9yR39IQLPdFXvaBtJAaK8yeaLGY3VDZg9zc7pZhmK3aGiNTZfEnVexSQmRgtTpozQsE8ZMjc7wDg8VBFMKYcVu4j5reQ8FimuIIIzGS2Gj5w+NjhuoRuIwIVZSEIQiBct0nF5O2Wpuzyhd+ej/6l1Jc916guWtj9kkY/MxxB7ixDDcCmxqusb1Yxo09awt9AVbtZgPyE4DkcOWNSe0tuFzccbtKUIO5wOIIGwp5iqNZJWNDC5rXE19JrXHDIYjiUFVpS2zCghi8q85lxusHM5k8B1USOHSb8zDFybU/qJXsloe4AlzhgMASAOQCR5CuePOpSIeOirSfvbYB7pufC4JB0DZ/4tpL+Za7xBKjSMbHQuIAJujPE0JwHYVIija4BzTUbMSBgSDXtr0UEiOwWFvrPdy8oPCgT7XWMZQud7za/EVWW6OQAOaWhoBLqmh2UIJFKZ9yf0ebzaOcC8Ym6KGhLrmBG4Z0xIKKso9JxMoI7O0Vyxa2vYAnhpmQ+ixg51PzCq7bZrzagvq2pAbTzsMiHCh4JejX3m0uvF0AVeHAuzr6TWmuG6mI4oLE6SnPrNbyaMtpxqmbRbZA1znSPNBUhlA6gFTQCmzFOtb/AGT0brtKADkMFUZ0adD/AEYp5OeI7iU/FLaXfd2SnFzvkaLQC0u2GnIBRotKfahknlA2tCccQHCpaKUPm1I5UpXBQQW2W3nJsLOz6laKOJtBeIBpiKg0O6qj6X8mGVs0ge8k0Y7EijSccG3akBuOPnV2FNaOEsnm3KvoXXW0Bui6CSCd7hkTmN6oXNZmVIABYRWhyBrkOGR4HsVe6O4S1/kgwkkVBc6tKNcQ6tSKsBrhywCnGahINARUEE0NQSCKZ5gjsSbREHghzWFwBLbwvNB2HKvOiCEJTjG6ahN26WNIAvYAEimBvNpQ7M81K0dbASYyXFza1Lm0Oe0VNMwMdyZbDMW0Nxjm+gQAaChBaMPNHo0IGzLYnXWSZ4Z9qQ4Z3QS04mmRGOOZzpkgk2qKN10SAUrQGpbdqCcXD0QaAcSQE/Doq4fs46VoL1HOJAyBcScM8E2+RrfSc1vvOAPRQ32uyj2TwbGD3kBSG79SZvE5j/OcMDSmLcRXGreYp3q81ctNHGM5OxHvAY9R4LJu0031IydxcaDoPqntE6VkdaIG0a0GRtQ0bKiuJqVUdHQhCAWT/aJZqwxSDOOShP8AK8UP6gxaxV2sNj8rZp4wKksJb7zfOZ+oBBz6xPyVvC5Z+wPwad4qFcwORpPas1reaviG5pPU/wBlo2FZrWtw8qzH1B8RRFdTLkPBLifTlt4cU3eXoKqJr2gjIEHeKjptS2gUHhlluG5QjbGxirjRtacQeHBV9pt9mc8PL31FKhp800NRXCo7CFIq+LK1wBrhjtG0EUUOyWSRjzdbE2MuJ8wXTdxugtDcxhje3ngortZYdxKadrQzY0oNCW12kcjRVVpYIpQ8CZwLnGgF5gd+FheAanbTZwVedadzO9Nu1mk2NA51SDVwSYAkEXgDQ5gkVLTx/unSVinawzHK6P8AOaadpic+vTkB9Eg274yQ4VAqCAaEkYYEEntUm0Wu8WExwxXQ4HyVQHk3aOIIF2lHYY+lngueG2SHOR/U/VMSWhoxe8Di5wHikHQH2yEGpeyvvNJTUmmoBT7Q1GRjvtcPdc2hHYVzx2mLO3+Iw+6S74aph+tEAyvu5Mp8VEg6L/uKIVute6pJOQqSakkkkkklNv1iPqxAe+4nwouay64D1IifeeB3AHxUaTWuc+i2NvY5x6k07k4Omv05McnMb7rRXqQfFR5LZI705HkcSQPFcydpy0uzlcPdDW97QCoz78h85zne84u8VUdHl0rZ2GjpWV3Xg53RuPcnLLpNj/u6njS6O/HuWI0Zo3EVC2ui7MGgINdq5oRs9DI5w8+7RtBhQE4kHetzYdA2aIgsjF4ZOdVzgd4Lq07FS6mRUZF+N56lv/qtaoBCEIBCEIOYGzNjmtMTh93I67wa7zmdxCes7k/r3F5K1xSerLHQ+8w0J6OZ0UaPYQirGJypNZh58Z/l8D/dW0TlXaxsq2M7iR1Ffkiuf6UtUkcvmOIq1pIzFaUOBw2JVn1jI+8ZXiw/0n6pGsLPOafeH6rw7nhUzgqyutL6WikY26TWtSC0gjDp3qlNuYNvcfom3BMPjQPP0vGPa7B9Smjp5mxr/wBI+ap7SM+ajqC8frBuYe11PkU27T79jGjmSfoqhCCydpyY5Fo5N+tUw7Sk5zkd2UHgAoiEDj53n0nvPNzj4lNUXq9og8QlBiUIigbS2JwWYr0Wd42IFxDEK60XZaqpsoqVq9CxKiwsNmoruAUUWzxqfZ47xa32iB1NEHS9WIaNaPZjYO00r3tV8q7QzfNed7qdgH9yrFQCEIQCEIQZX9o1kvWZrxnFI014O80jqW9FktEWnC6ez6LoWtUd6x2obonO/IL3yXK7E9FxpYnJvSrL0TuFHdM+6qYs0inChBByII64Irnen4qtruIPWrXf9azrmrY6Xs+DmnPFvXL9QYsoWqsoxakXFKLUm4qM/pCOleagq70nD5ruY8VXxWRzsgsiLRehhVxDohxzCnRaG4IM4ISlts5WoZo1o3dQnG2Jm8A7wK+IoqMwLIdykxaLe4VDSRvGXVX7rjfSc7DaXCP4QEqFjHUuRB+66x8vhVBSR6OxoSK7gQT2gGoUyLRauHwzUAEThjsETD0JB7lKBk9preBefCMOCCsi0M72SOYoOpUuPRgGZaO2vw1UhsP8/Rlf1Fw+FOsjb/OebgB+hrT3oGBouE+kKne1vzqCpFnihZUMNCMwXg91KhOtY32W/iF89X1KkskOVTTdXDogVA4EAtIIOIINQeRVpoVlZ4R/MD+XzvkqVpuy4fxGucfeYWAu5kPFfdCv9WhWYH2Wud4N/qUHUNGNpG3jU9T9KKUm7OyjWjcAO5OIBCEIBCEIGLfFfilb7THN6tIXE9HPqG8gu4yOABJyXCrJhTgi40FmcrCF6qbM5WELkVWawWfEkbRUHjv6iqxFqjo40yOI5HEeK6TpGK8zl4H/AALB6Tio48CehqQet8fhTE1WXV5cT5CQIwal2IqQ1pyNPSc7fjUAHDzSccKaRHPk8jdJ3E/IJ5rz6rSOUZp1Ionrx2E9mA6JNFAi9JuI5uYB0aSe5eXHHMtH5neIb4pyi9oimxFvcfwta34i5euYAMA5x2VeR8F0JxegIGYrbIz7qzxt/moAe0jHvTxt9rdm5jRyLviqlhKCBtjJD6cr3fyg3W9ApLQkBOAohxqcCaBSwUDzSnQVGD04HIPXn7SP3JfiiWq1OjvPfxLGfmca+AWReftI/dk8Y1vNQYqlnGRx7Gtw7wVNHRUIQgEIQgEIQgbtDKtI4LjelbGYZ5GHK8XDkTX6rtCwuv8AovBszR6Ppe6c+mfVBl7OVYQuVbAp0JRpPAqCN4osZp2GjjxB6jH5OH4lsI3Ki1nh9YcHDic6dQiMiUiLLtf3vcfmnJBQmmWzlsTUZ9Lg4j9LT81ULXiCvKoPUJN5MvtsbfSc3sKCSlBVMunYhkapj/XHO+7jceQJQXwSqqiZ++yejE4c8FKj1Ztz/SIb1KCxdaGjNw6pqTSsTc3BJj1K/wCa0dgI8MU+zV/R0dL7y87q59SEEGTWSEZVPJNjWBzhWOF7hv2YLRww2dn3VlPvPbcb+ZwaO9QrRNO2R7ovIxteG1bg4hwFLwLLwxFNuwIKzRmm3GYeVbRgwc2lHVIONTXbTvV6yWtCMjiORVDZ9Hukke+0OJqKeYbpPaQaDsVraQGsLmEi4K0JBDg0VLSKADAYEUoaZ5EJDn/aM92TxjXT/wBn0WDOEbndr31HcSuVOd57ODJPij+i7FqJHRj+DYm9Aa/JTRqkIQgEIQgEIQgFHt1mEjHNIzCkIQclt1hMErozlmw727uz6JUS3OtOhhMyrcHtxaeP0WEiJxBFCDRw3EbEVMjKi6bjrH1HzCkRle21tY3cqornk4y6dDQfpuqPF6/v/wDXGpltbQuG51fzAj+gKEz1veHwt+irJahWm00cxo2kV5blJc7DhjlmaYHljzyOW2ufZS52Zpxz7gEEjSF2ejSbtzA0Jqa5eB6pux6Msf8AEJJ5596d/co/ZBO2vnVO81qn2EtFGkgbhgOgQTYLPZWehZnHiWmn5qU71Lbb6ehFG3iXNd8Jce5U1V7fQW7tKS/8jW+4wuHfcTD7UT6T5Hfia0dLpP6lX30l84HpEDmQPFBNvt9kfiLn9z3EdycZaXAUabo3MowdG0Cp36UiHrg8qu8Ez/rTfVa49APFBd3kFyrbPbS7MAdte9ShIgY0tIR5ANJFZWVoaVG0GmYU21v+zk4tcOoIUC1wl7onAijHXjU47KUG3JPWiTzTxoOrgEEwGsgHCn5nD6Lt2pI+ykO+Qjo1v1XCbLL9s2u+L43VXd9SGkWfzgQS5zscDQ0p4KaNChCEAhCEAhCEAhCEHhCxetmhS0+WiFfbaPWHDiFtUiWMOBBQcvheCARiCpDhVrhvBHcpWsGiDZ3mRgJjJq9oxun2mjxHbziQuBpTEHaMiEVgdJDzpOQPRzR8yqtrsXfh8D9FaaTPnye6fEfRUzX4v5M/rVC2HPm74ivaphj8/ed8RQZED95JMiYMiL6Ij222vZ6g51J+QVbJpWU5EDkB86rY6J1XntZAa0tbteRh2Daum6u/sxs0IBc287aTiVBwJkFqkybK7qB0T7NV7YcRC5fUlm1ds7MmDopjdHRDJgQfKX+17YM4H9yXHoeducMg/CV9VGwR+yE27RUR9UIPmey6PnOUUn5Srmy6uWt+UThzoF39uioh6oUhllYMmhBxCyagWt3pXW9Sr2wfsvrTyzyRgaDAYGo45rqwYNyUgyei9RbNEQQxtRtpU9VqIYQ0UCcQgEIQgEIQgEIQgEIQgEIQgatEAeCHBYPS+h32d5dGC6ImpaMSwnNzRu3jtG49BSJIw7AhB87aQgkvSO8m+ha4A3XZnLYqyHRlocXXYZDW5TzaZX658wvpJ2jIj6oXrNGxDJoQfPtk1Otr/wCHdxJ847yTs5q6sf7M7Q703gchXxXb2wNGQCcAQcqsX7KWfxHOPbTwWj0Z+z6yxEG4Cd5xPetmhBFslgZGKNAClIQgEIQgEIQgEIQgEIQgEIQgEIQgEIQg/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179210" name="Picture 10" descr="http://i2.cdscdn.com/pdt2/5/5/7/1/700x700/bro4977766605557/rw/hl-7050nd-imprimante-laser.jpg"/>
          <p:cNvPicPr>
            <a:picLocks noChangeAspect="1" noChangeArrowheads="1"/>
          </p:cNvPicPr>
          <p:nvPr/>
        </p:nvPicPr>
        <p:blipFill>
          <a:blip r:embed="rId3" cstate="print"/>
          <a:srcRect/>
          <a:stretch>
            <a:fillRect/>
          </a:stretch>
        </p:blipFill>
        <p:spPr bwMode="auto">
          <a:xfrm>
            <a:off x="6804248" y="3356992"/>
            <a:ext cx="2339752" cy="2016224"/>
          </a:xfrm>
          <a:prstGeom prst="rect">
            <a:avLst/>
          </a:prstGeom>
          <a:noFill/>
        </p:spPr>
      </p:pic>
      <p:sp>
        <p:nvSpPr>
          <p:cNvPr id="179212" name="AutoShape 12" descr="data:image/jpeg;base64,/9j/4AAQSkZJRgABAQAAAQABAAD/2wCEAAkGBxQSEhQUEhAVFRQVFBUUFRUXFBUVFhQYFRUYGBQUFxUYHSggGBolHBQWITEhJSkrLi4uFx8zODMsNygtLisBCgoKDg0OFBAQFCscFBorLCsrLCstLCwtKyssLCwsLDcsLCwrLDgwOCwsLCwsKywsMyssLCssKzc3KysrKysrK//AABEIAOEA4QMBIgACEQEDEQH/xAAcAAEAAQUBAQAAAAAAAAAAAAAABAECAwUGBwj/xABDEAACAQIDBAYGCAUDAwUAAAABAgADEQQhMQUSQXEGUWGBkbETIjKhwdEHQlJygpKy8BQjYuHxFTNDc6LCFiQ0RFT/xAAYAQEBAQEBAAAAAAAAAAAAAAAAAQIDBP/EAB0RAQEAAgMBAQEAAAAAAAAAAAABAhEDITESYRP/2gAMAwEAAhEDEQA/APcYiICIiAiIgIiICIiAiIgIiICIiAiIgIiICIiAiIgIiICIiAiIgIiICIiAiIgIiavpLtI4bDVKoALKAFvpdiAPO8DaRPK630kV6aFiiNa1gVIuSbAXVvhNkPpQps1kw7ld1SSWCm54W5W8ZZjb4zcpPXoUTjcP9ImHPtU6q9ysPcZutl9JsNiN70dYXW1w10Oelt7XThLcbPYTOXytxEsSqraMDyIMvmWiIiAiIgIiICIiAiIgIiICIiAiIgIiICIiAiIgJxH0p4q1ClT+3U3jyRT8WE7eeU/Sfi97FqnCnTHi5ufcFgcNtOpnTXrbePJR8yJh2bUuWb7RJ+UwbQqXqN/SgHe5+Vpn2ethO/G4cnjZAzHQoKxZjf2rCzMMlFuB67wGl+DyRe0XPfn8ZrlvWmeKd2r/AERX2atRfxfMSdQ2niqfsY2qOefxEhtw538JdecHdtqXS7aCnLEq1vtIPiDJ9H6Qsavt0qL9oJHynML8f7fCVYxo27Gl9J1Ue3gr/db/ADNhR+lCh9ehVTuv7yBOB3pRWzPcP34xo29Ow/0jYFtapXmPkTNrh+lWDf2cSneSvmJ43UAINwD3CYWwifYXwt5SaNvdk2tQIJFemQBc2dcgNeMtpbZw7eziKZ/GvznhRwqggjeHH2mtr1X7DM06Ycf1PXPPk+a96Ssp0YHkQZfefO20sayId1iGNkWxIzbXTsvN9hNv4hlVnrMW3QLhmXIaaGZyw+b61hn9TentkTyE9L8TTViKrZDiQ3L2gZ6fsHEPUw1GpV/3HpIz2FhdlBOXDWYdE+IiAiIgIiICIiAiIgJ4V0mxfpcXXfrqsByT1F9yie07YxfoaFWr9im7d4BtPn2tU3VYk3IBPM2+csStYfW32+058BkPKZMJVKkDgcuUyYaj6ijslwo2dey5+E7YS6cM73pKxB9Ujry/NlJayE2bIO2/5R8yJK3pOS9rxTpeDn3ef+JW8xqdeflKt52HznN1XroIJzHf8pS8oNT3D9+MDLLU/vLWbKXCBcx05+WcuJmPjyHnLrwLGOZ/eg+ZMoTLVP755/GRcXjQuWp6urmZ6cOsXlz7yQdpvvVKa9V28dPKb+jkAOoATmsJepWJPZ+/dOjUzhld16MZqRdWpek3KY1qVET8zAT3qmgUADQAAchpPG+h+H9Lj8ODoheofwqd332ns8xW4RESKREQEREBERATBi8WlJS9R1RRqzGwz01mPamPShSaq59VRpxYnJVHaSQBznkfSPGYjGPvVGXdB9SmD6qa5/1N/V5CB2XT/bdN8Cy0aqOajIvqsCQu9vMbDhZbd88d2gfVt9pgPifKbOvg6v2L8iDINamRYGkcs9Dl4dk0zsSWqfWY9gHxPnKioOIIikVzsTmb5idZnNaccsLur6WbnsUDxP8AYSReYaKhbneGZv1cAAPdMzLfS3iJzyu66YzUVU5QTmO8/vxgg9UsGpkaZQYQ/OYycpesCrcOflnL7zFx7pcIFynX96Q5yMsQ5e/xio0IqDNXiKd2J7Zsb5Sw21PDWerXTy77Qdj0/XY9pHgLfObi812yFsl+Jz8ST8ZOBnlep2v0V4XexFeofqU1QfjJJ/RPT5xH0VYTdw1SodalQ+CCw95advM1qEREKREQEREBEoTPNOnnT/d3qGDa7Zq9VeB0K0+3LNuHDrAQ/pR6Tg1Uoo3qUmuxA3g1S1ipAN7AG3Nj1Ccp/qqObiqniy+4j4znSWJ19Y3sAe8y6pWtkyAm1+B8xNI6lK54Nfk6N7gby8VGGZBt1lSPfOTFRDkU8Mv0mZKNcL7NV05Ow8wYR05qK4tZT16HulDQpnWmPC00f8XUOYrlvvKr++Zk2hUGRWk3c6fpgbE7Ppk8R1Z/OUfZYtdah5WkNNqke1Rb8NRT+oEzOdqJx9IvOlcfmU/CBX/S6g0cHxlj4WsMrX5EGZ6W0aZ0rJ3ll8xJNKtc5EHkyHyN4GsZHHtUz+X5S0YgcVPO5m7NZhqCOanztCVltaynwMDTLUXM3PnLsiMmHeCJtatCm1r0xr1ay1sDSPAjvMDXhe0ePzllRD1Hz8pMOylJycjq4ylTZbAEioDbhLEvaCw6wRI+OP8ALYDUiwt/Vl8Zs1wFccb8j8JHxGFq8aZ5gfKdP6fjn/P9YsMLKBMjtYHlI61Ki673eDGHqGrUVL5MQniwuZydXt/RBBQ2fQL5fy98/jO8B/3CTae3KZ1DDu+U0GIxzVVVQoVFAAUX4CwvOc2Xt1quLqYfcXdTf9a5uQpA0tbUyaW3T0untKm31wOeXnJd557tOv8AUHf8pteh+KffNMsSm6SAc7EEadQz0kNutiIhSUZrays5DpLtE1S9FHKpYqWUgNfiQSCMtNIHM9OOmprb2HwrWpAlalQa1LZFVI0TrPHlr5+9K2mV8p1n/oYD2MS1rWCvTU2A/qUjykLaHQ3Ff8VSkQOBZhf8y2mmXLVMID/mY/4Lt8RNxV2FtBNcLv8AapRv0teQaz1aZ/m4WovNXUeJFoEFsEesS04Zh/mTV2nTPWPAzIMRTP1x3giBqmVur3S0Oe/mRN0qg6EHkwh6HWD4QNcpqWuCe+x85cmJcf3U/CTiD1x3AwIhxx0KjlfXuMp6amdaduQH/jaX1sLvG9z4TCcAeBHlAlU8Uo9mo6cmYed5Kp7Sqf8A6d4dTBH85q0wrC/+Zgeiw18v7QOgXH1B9Sk3IOn6cpn/ANWPGiw+5UB9zAmcyCRpcciRLhi2H1j32PnA6mntan9YVF507+8ETIm0qROVVO/eU+8fGcuMaw6vAjymX+Ov7S37wfMQOwpYgH2XB5Oh91/hJKVzxDflacMK1Pilu21v0mXh7W3HccmPxEDrcVtBVBBN2KsQoFzkOrhqJyGBqFXVlFyrAgDO9jkO3qkhMSQSWeo7EFRvNkAdbjjrOk6C7IB/n1LBUvubwNiV1qX6hmB23PAQOm21tX+Fw3pn3Q5AC0wb+ubWW+Wl85yPQSvUNetWKgqVO+xFru7Bgq9vHsE1vSXHPtHErTpC6725SGmX1nPO1+wCdphMIlGmtKnmqat9tj7Tnn5AQJBJJudTN/0RH84/9M+azRIJv+iA/nN/0z+pZFjr4iJFa/bmN9FSYj2j6q8zx7tZxlBZ0nSjDF9yx9m5twOk0SLaErmekWw8RWrpVRlNNAo9GKjU2Ivdxe1szlrpCLiKY/8Aj4hc9aVYVhbU+qzdeVgDlxnVgy4TvOa6ksmo43im7d+uHO3cWK606S1GViq3r4fcIJOdyoFgBx7J3olol6iZ5M5lrWOmsMLjvd2wVtm0amT0abA9aKfMTWV+hOCf/wCsq/cLJ7gZv1EygTm24nE/Rrhm9ipVT8SsP+4X9811f6N3QEpjLWF/WQge4z0kSDtZ/VCj6x9w1geWv0Yxa+zWoOOH8yxPc6jzmCtsjGJcnC7460s/6DPS0w98uvKT6GFV9EUcB6oOgyN7DnrA8WqV2T/cw9ROasv6hKJtGmeJHMA+RnuJ2YM75LwszeTXE1eI6PUKmbU0YjXepUyc9B9U34dxgeULXpn669+XmJk3BwN+RB8p3+I+j7DOSBSCnPNTVp+AN1M02J+jZLXp1KqnnTqDwBVuI8YHLPQ6x4iYGwq9Q94m/rdBMXT9nEi39S1U+DD3zXVdiY9P+JKo61ak3uuGga1sEO33TG2C6j5yVif4il/u4Ooo691wPHMSKu1qRyO8p7j8pRkw+EbSwt25/CTUogDOY8FilY5P3FWHwks0mZ1RV3izBVQZFmPsjPhx7uyBI2DsU4qsEzC+1UI+onV95tB3nhPUK2zabUfQlbUt0JuqSvqjILcZ2ymHo/shcNSCZF29ao9vab5DQdknYmuEUsf8nqkHMHYeHwjk0FIqOLEli26vELfS+nIS1Vl1WoWYsdTNFV2tUJ3kIC8Ba+V8ierLPhrA6EToehw/mOf6B7z/AGnFbP2mztusgHC4OV56F0Rwu7TZzq5sOS/3vFWN/ERIrWbaGQ5H4TlWrr2i+l1IB7yLTrdrjId/wnLDQch5SosVwdCDyIMvEsakp1UHmAZUUBbK45MR8YRkDHrmRapmAUyPrk8wD5Wgb4+yfFfnAmLiOyZVxCyAahGqN3WPxv7o9OvXbmCPMQNkKo6xIGKQ+kvuEiwAIF7dcojhtCDyIPlLoFKVdVNzlbrBA8ZKp1E1DW5FTeYPSHr+MtNjqin8PygTqG0kqMypvFQBvMVYLcn2QSMzbW2kyLQvYEra5Zjcden765rAi8AV+6xA8DlLgLCy1GHXdVYGFbqo+ZXK5F8jnYm1/cfCR1pkkKw1B4cD9XPsAmpwtI0yxRlJa12ZqhbLQbzE5C5sB1yWMZVz9Unq3WVoExqCjMarbQkZ2yuBlNdtWruEAUWqCwDGmaZIJOhRs+MYDF1N8nElV0ChabgC19WN7kk91phxO0izkfw6VBvHdKVVBYaDeDgW164KvwGH3lJ9HUUXsqsBTbtNlPXlMGOwFIn1qYPAhvRt+sWP5pt628lK6rmACVB103gCe+Rdm4l6u8zUmppkqhipLEXu1lYgDMDW5sctIGio9FsK7MpwygbouVHoznpYo1tM/CTtk9F8PhnNSkrb1iBvOz7t9d3eOWlpscDmGf7bE6cBkvuEzuYRgrYpV1vNJtDGGoepRoPiZn2g+cgBbwNftuv6PD1X4hDbmcvjOJobUKgZX3bAcCLdU67poP8A2dW39Hh6Rbzz9KotmP3ylHa7EbeKN1ne8bmezbHS1CmCLHcE8z6C7L9NVQEeoiBm8PVHefjPWJKsIiJFQtpjId85JPZHZceBI+E7DaI9S9r2z7px+9r2O+v3zKlXCXS1TLhCKiXASkugLREQLWpgm5UE9ZAMxtglOjPTPWjn9LXX3TNEDXV8HilBNPEU6h4CrS3R3tT+UpTr4kD16FInjuVT/wCSTZ3lIEalXY+1SZe9GHua/ulxrqNbjmrAeJFpniBiVwdCDyIPlLiIemDqoPMA+cs9Ao0BHIkDwBtAq9VlzF+4mRcTtQILuMtPZDcCTwvwmf0RGjtyNj8L++UYP1qeYI99z5QIlPa+HvuhlU3GQLJmc+GV5P8A4oG4FSoARa28r/qFwe+Qq2GVs2oKT12UnxIEoEUm26wOufzzHEQNxTxVMAAGwAA06pStiVtkw8ZrWkTFDKBXE1LnWUWRKWsliUY8Th1qIyOLqwsR1zR1uiOHOgccmv5zoLzZ9FsEa1QuVPo0ORIyZh1dYvIN50T2IuFoAauwBYnXIeqO4fGbyUlZGiIiBbUW4I6wROCFc7zg9YPiLeYM7+abE9HqbMWBZS2trEceB5wOdDiUw9ZXG8jXFyLjS4NiM+2ber0ccey6nmCPnMGweir0qbLUq5mrUcBQCqqzXAzAN/nKiKL9cuueqbFtg1BoyN4qfjI1bZtVf+MnP6pDf3gYN6Aw64dGX2lI5qRLVe/Ue+BfEsy6rfvsle+BdEpnGfVCKxKb0Bh1wKxEQLZaZcZQwLDI7+2Put5rJBkdvbH3T5iBVpExWkltIWM0gRaWslCQ6OsmiUbPo/s/01S5HqJm3aeAnbgSFsbCCnSUDUgMT1k5ydMtEREBERAREQEREBERAoRMFTBU21pqfwjzkiIGtqbEpHQMvJj5GRquwfs1fzKD5Wm7iBzVTYlUHLdbLgSvnMD4CqutNu6zeU6yIHFFra5cwR5yt+z4zs2UHUXkWrs2k2tNe4WPuhNOVNv3eV750FXYdM6Fl5G/nItTYB+rUBy+svxEppqM5aT2TYvsaqPqg/db52kOrhnUesjjmtx4iBgZpgJ9f8Pxl/pZDx4LKwUkMaVRQRqCQLEHnCJTSDjTlPN12ptCl7T1xb7aXHiy/GdxgsQ1XDUajn1npqzWyF7Z5cIGWhrNxs7CGq6oOOvYOJmpwgzzN53vRvAejTfYes+fJeAhW3RbADqFpdESKREQEREBERAREQEREBERAREQEREBERAREQEtqICCDoRY98uiBpavRymfZZl8DIFbow97rUU5EWII1tz6p1MQOJrbCrj6l+TD5zVbQ2fVGRov+UnynpcQmnCdGtgVGcNVQqgz9bIt2W1tO6ErEKREQEREBERAREQEREBERAREQEREBERAREQEREBERAREQEREBERAREQEREBERAREQEREBERAREQEREBERAREQEREBERAREQEREBERAREQEREBERA/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179214" name="Picture 14" descr="https://encrypted-tbn1.gstatic.com/images?q=tbn:ANd9GcQ0e8jQ7tbZ49GQ_aUUy3kiAooInJYhGPgcUqpfvNaFIjQl4bw3_Q"/>
          <p:cNvPicPr>
            <a:picLocks noChangeAspect="1" noChangeArrowheads="1"/>
          </p:cNvPicPr>
          <p:nvPr/>
        </p:nvPicPr>
        <p:blipFill>
          <a:blip r:embed="rId4" cstate="print"/>
          <a:srcRect/>
          <a:stretch>
            <a:fillRect/>
          </a:stretch>
        </p:blipFill>
        <p:spPr bwMode="auto">
          <a:xfrm>
            <a:off x="5004048" y="1484784"/>
            <a:ext cx="1440160" cy="1440160"/>
          </a:xfrm>
          <a:prstGeom prst="rect">
            <a:avLst/>
          </a:prstGeom>
          <a:noFill/>
        </p:spPr>
      </p:pic>
      <p:pic>
        <p:nvPicPr>
          <p:cNvPr id="179216" name="Picture 16" descr="https://encrypted-tbn0.gstatic.com/images?q=tbn:ANd9GcTzZxvF21Yd9o5PCtknuIOgUFZTTBIHUcLbZwMpXZmOlox2Z8UP"/>
          <p:cNvPicPr>
            <a:picLocks noChangeAspect="1" noChangeArrowheads="1"/>
          </p:cNvPicPr>
          <p:nvPr/>
        </p:nvPicPr>
        <p:blipFill>
          <a:blip r:embed="rId5" cstate="print"/>
          <a:srcRect/>
          <a:stretch>
            <a:fillRect/>
          </a:stretch>
        </p:blipFill>
        <p:spPr bwMode="auto">
          <a:xfrm>
            <a:off x="6800850" y="1124744"/>
            <a:ext cx="2343150" cy="1952625"/>
          </a:xfrm>
          <a:prstGeom prst="rect">
            <a:avLst/>
          </a:prstGeom>
          <a:noFill/>
        </p:spPr>
      </p:pic>
      <p:pic>
        <p:nvPicPr>
          <p:cNvPr id="179218" name="Picture 18" descr="http://media.materiel.net/live/222109.jpg"/>
          <p:cNvPicPr>
            <a:picLocks noChangeAspect="1" noChangeArrowheads="1"/>
          </p:cNvPicPr>
          <p:nvPr/>
        </p:nvPicPr>
        <p:blipFill>
          <a:blip r:embed="rId6" cstate="print"/>
          <a:srcRect/>
          <a:stretch>
            <a:fillRect/>
          </a:stretch>
        </p:blipFill>
        <p:spPr bwMode="auto">
          <a:xfrm>
            <a:off x="251520" y="4077071"/>
            <a:ext cx="4464496" cy="263883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92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92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792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7920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792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67544" y="1196752"/>
            <a:ext cx="8064896" cy="4536504"/>
          </a:xfrm>
        </p:spPr>
        <p:txBody>
          <a:bodyPr>
            <a:noAutofit/>
          </a:bodyPr>
          <a:lstStyle/>
          <a:p>
            <a:r>
              <a:rPr lang="fr-FR" sz="2800" dirty="0" smtClean="0"/>
              <a:t>Les imprimantes ont énormément progressé sur le plan technique, en offrant davantage de nouvelles fonctionnalités :</a:t>
            </a:r>
          </a:p>
          <a:p>
            <a:pPr lvl="1"/>
            <a:r>
              <a:rPr lang="fr-FR" sz="2400" dirty="0" smtClean="0"/>
              <a:t>Raccordement sans fil (Wifi),</a:t>
            </a:r>
          </a:p>
          <a:p>
            <a:pPr lvl="1"/>
            <a:r>
              <a:rPr lang="fr-FR" sz="2400" dirty="0" smtClean="0"/>
              <a:t> gestion directe des cartes mémoires des appareils photo numériques, </a:t>
            </a:r>
          </a:p>
          <a:p>
            <a:pPr lvl="1"/>
            <a:r>
              <a:rPr lang="fr-FR" sz="2400" dirty="0" smtClean="0"/>
              <a:t>silence, </a:t>
            </a:r>
          </a:p>
          <a:p>
            <a:pPr lvl="1"/>
            <a:r>
              <a:rPr lang="fr-FR" sz="2400" dirty="0" smtClean="0"/>
              <a:t>rapidité </a:t>
            </a:r>
          </a:p>
          <a:p>
            <a:pPr lvl="1"/>
            <a:r>
              <a:rPr lang="fr-FR" sz="2400" dirty="0" smtClean="0"/>
              <a:t>et multifonctions pour les plus complètes (scanner, télécopie, reprographie).</a:t>
            </a:r>
            <a:endParaRPr lang="fr-FR" sz="2400" dirty="0"/>
          </a:p>
        </p:txBody>
      </p:sp>
      <p:sp>
        <p:nvSpPr>
          <p:cNvPr id="3" name="Titre 2"/>
          <p:cNvSpPr>
            <a:spLocks noGrp="1"/>
          </p:cNvSpPr>
          <p:nvPr>
            <p:ph type="title"/>
          </p:nvPr>
        </p:nvSpPr>
        <p:spPr/>
        <p:txBody>
          <a:bodyPr/>
          <a:lstStyle/>
          <a:p>
            <a:r>
              <a:rPr lang="fr-FR" sz="4000" dirty="0" smtClean="0"/>
              <a:t>Evolutions des imprimantes</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152</a:t>
            </a:fld>
            <a:endParaRPr lang="fr-BE" dirty="0"/>
          </a:p>
        </p:txBody>
      </p:sp>
    </p:spTree>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CF4668DC-857F-487D-BFFA-8C0CA5037977}" type="slidenum">
              <a:rPr lang="fr-BE" smtClean="0"/>
              <a:pPr/>
              <a:t>153</a:t>
            </a:fld>
            <a:endParaRPr lang="fr-BE" dirty="0"/>
          </a:p>
        </p:txBody>
      </p:sp>
      <p:sp>
        <p:nvSpPr>
          <p:cNvPr id="5" name="Titre 2"/>
          <p:cNvSpPr txBox="1">
            <a:spLocks/>
          </p:cNvSpPr>
          <p:nvPr/>
        </p:nvSpPr>
        <p:spPr>
          <a:xfrm>
            <a:off x="539552" y="1124744"/>
            <a:ext cx="7543800" cy="9144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6000" b="0" i="0" u="none"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mj-lt"/>
                <a:ea typeface="+mj-ea"/>
                <a:cs typeface="+mj-cs"/>
              </a:rPr>
              <a:t>Réseaux informatiques </a:t>
            </a:r>
            <a:endParaRPr kumimoji="0" lang="fr-FR" sz="6000" b="0"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mj-lt"/>
              <a:ea typeface="+mj-ea"/>
              <a:cs typeface="+mj-cs"/>
            </a:endParaRPr>
          </a:p>
        </p:txBody>
      </p:sp>
      <p:pic>
        <p:nvPicPr>
          <p:cNvPr id="109572" name="Picture 4"/>
          <p:cNvPicPr>
            <a:picLocks noChangeAspect="1" noChangeArrowheads="1"/>
          </p:cNvPicPr>
          <p:nvPr/>
        </p:nvPicPr>
        <p:blipFill>
          <a:blip r:embed="rId2" cstate="print"/>
          <a:srcRect/>
          <a:stretch>
            <a:fillRect/>
          </a:stretch>
        </p:blipFill>
        <p:spPr bwMode="auto">
          <a:xfrm>
            <a:off x="2267744" y="2420888"/>
            <a:ext cx="4392488" cy="3655048"/>
          </a:xfrm>
          <a:prstGeom prst="rect">
            <a:avLst/>
          </a:prstGeom>
          <a:noFill/>
          <a:ln w="9525">
            <a:noFill/>
            <a:miter lim="800000"/>
            <a:headEnd/>
            <a:tailEnd/>
          </a:ln>
        </p:spPr>
      </p:pic>
      <p:sp>
        <p:nvSpPr>
          <p:cNvPr id="9" name="Espace réservé du contenu 8"/>
          <p:cNvSpPr>
            <a:spLocks noGrp="1"/>
          </p:cNvSpPr>
          <p:nvPr>
            <p:ph idx="1"/>
          </p:nvPr>
        </p:nvSpPr>
        <p:spPr>
          <a:xfrm>
            <a:off x="0" y="2420888"/>
            <a:ext cx="7236296" cy="3816424"/>
          </a:xfrm>
        </p:spPr>
        <p:txBody>
          <a:bodyPr/>
          <a:lstStyle/>
          <a:p>
            <a:endParaRPr lang="fr-FR" dirty="0"/>
          </a:p>
        </p:txBody>
      </p:sp>
    </p:spTree>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412776"/>
            <a:ext cx="8064896" cy="4536504"/>
          </a:xfrm>
        </p:spPr>
        <p:txBody>
          <a:bodyPr>
            <a:normAutofit fontScale="92500" lnSpcReduction="10000"/>
          </a:bodyPr>
          <a:lstStyle/>
          <a:p>
            <a:r>
              <a:rPr lang="fr-FR" sz="2800" dirty="0" smtClean="0"/>
              <a:t>Est un ensemble d'appareils (ordinateurs et périphériques) reliés entre eux dans le but de permettre à ses utilisateurs de :</a:t>
            </a:r>
          </a:p>
          <a:p>
            <a:endParaRPr lang="fr-FR" sz="2800" dirty="0" smtClean="0"/>
          </a:p>
          <a:p>
            <a:pPr lvl="1"/>
            <a:r>
              <a:rPr lang="fr-FR" sz="2400" dirty="0" smtClean="0"/>
              <a:t> transférer des informations </a:t>
            </a:r>
          </a:p>
          <a:p>
            <a:pPr lvl="1"/>
            <a:r>
              <a:rPr lang="fr-FR" sz="2400" dirty="0" smtClean="0"/>
              <a:t>Communiquer (email, chat, …)</a:t>
            </a:r>
          </a:p>
          <a:p>
            <a:pPr lvl="1"/>
            <a:r>
              <a:rPr lang="fr-FR" sz="2400" dirty="0" smtClean="0"/>
              <a:t> partager des ressources matérielles et logicielles.</a:t>
            </a:r>
          </a:p>
          <a:p>
            <a:pPr lvl="1"/>
            <a:r>
              <a:rPr lang="fr-FR" sz="2400" dirty="0" smtClean="0"/>
              <a:t>garantie de l’</a:t>
            </a:r>
            <a:r>
              <a:rPr lang="fr-FR" sz="2400" dirty="0" smtClean="0">
                <a:solidFill>
                  <a:srgbClr val="00FF00"/>
                </a:solidFill>
              </a:rPr>
              <a:t>unicité de l’information</a:t>
            </a:r>
            <a:r>
              <a:rPr lang="fr-FR" sz="2400" dirty="0" smtClean="0"/>
              <a:t> (base de données)</a:t>
            </a:r>
          </a:p>
          <a:p>
            <a:endParaRPr lang="fr-FR" sz="2600" dirty="0" smtClean="0">
              <a:solidFill>
                <a:srgbClr val="00FF00"/>
              </a:solidFill>
            </a:endParaRPr>
          </a:p>
          <a:p>
            <a:r>
              <a:rPr lang="fr-FR" sz="2600" dirty="0" smtClean="0">
                <a:solidFill>
                  <a:srgbClr val="00FF00"/>
                </a:solidFill>
              </a:rPr>
              <a:t>Inconvénient : </a:t>
            </a:r>
            <a:r>
              <a:rPr lang="fr-FR" sz="2400" dirty="0" smtClean="0"/>
              <a:t>L'ordinateur abritant les ressources</a:t>
            </a:r>
          </a:p>
          <a:p>
            <a:pPr lvl="1">
              <a:buClr>
                <a:schemeClr val="tx1"/>
              </a:buClr>
            </a:pPr>
            <a:r>
              <a:rPr lang="fr-FR" dirty="0" smtClean="0"/>
              <a:t>Vulnérable</a:t>
            </a:r>
          </a:p>
          <a:p>
            <a:pPr lvl="1">
              <a:buClr>
                <a:schemeClr val="tx1"/>
              </a:buClr>
            </a:pPr>
            <a:r>
              <a:rPr lang="fr-FR" dirty="0" smtClean="0"/>
              <a:t>Capacité matérielle doit être supérieure.</a:t>
            </a:r>
          </a:p>
          <a:p>
            <a:pPr lvl="1"/>
            <a:endParaRPr lang="fr-FR" sz="2400" dirty="0" smtClean="0"/>
          </a:p>
          <a:p>
            <a:endParaRPr lang="fr-FR" sz="2800" dirty="0"/>
          </a:p>
        </p:txBody>
      </p:sp>
      <p:sp>
        <p:nvSpPr>
          <p:cNvPr id="3" name="Titre 2"/>
          <p:cNvSpPr>
            <a:spLocks noGrp="1"/>
          </p:cNvSpPr>
          <p:nvPr>
            <p:ph type="title"/>
          </p:nvPr>
        </p:nvSpPr>
        <p:spPr>
          <a:xfrm>
            <a:off x="0" y="0"/>
            <a:ext cx="8172400" cy="914400"/>
          </a:xfrm>
        </p:spPr>
        <p:txBody>
          <a:bodyPr/>
          <a:lstStyle/>
          <a:p>
            <a:r>
              <a:rPr lang="fr-FR" sz="3600" dirty="0" smtClean="0"/>
              <a:t>Qu’est ce qu’un réseau informatique?</a:t>
            </a:r>
            <a:endParaRPr lang="fr-FR" sz="36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154</a:t>
            </a:fld>
            <a:endParaRPr lang="fr-BE" dirty="0"/>
          </a:p>
        </p:txBody>
      </p:sp>
    </p:spTree>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064896" cy="3240360"/>
          </a:xfrm>
        </p:spPr>
        <p:txBody>
          <a:bodyPr/>
          <a:lstStyle/>
          <a:p>
            <a:pPr>
              <a:buFontTx/>
              <a:buNone/>
            </a:pPr>
            <a:r>
              <a:rPr lang="fr-FR" b="1" dirty="0" smtClean="0"/>
              <a:t>Trois types de câbles sont utilisés </a:t>
            </a:r>
            <a:r>
              <a:rPr lang="fr-FR" dirty="0" smtClean="0"/>
              <a:t>:</a:t>
            </a:r>
          </a:p>
          <a:p>
            <a:pPr lvl="1"/>
            <a:endParaRPr lang="fr-FR" b="1" dirty="0" smtClean="0"/>
          </a:p>
          <a:p>
            <a:pPr lvl="1"/>
            <a:r>
              <a:rPr lang="fr-FR" b="1" dirty="0" smtClean="0"/>
              <a:t>le câble coaxial</a:t>
            </a:r>
            <a:r>
              <a:rPr lang="fr-FR" dirty="0" smtClean="0"/>
              <a:t> (RG58) en voie de disparition</a:t>
            </a:r>
          </a:p>
          <a:p>
            <a:pPr lvl="1">
              <a:buFontTx/>
              <a:buNone/>
            </a:pPr>
            <a:endParaRPr lang="fr-FR" dirty="0" smtClean="0"/>
          </a:p>
          <a:p>
            <a:pPr lvl="1"/>
            <a:r>
              <a:rPr lang="fr-FR" b="1" dirty="0" smtClean="0"/>
              <a:t>le câble à paires torsadées</a:t>
            </a:r>
            <a:r>
              <a:rPr lang="fr-FR" dirty="0" smtClean="0"/>
              <a:t> (FTP, UTP, SFTP…) le plus répandu actuellement</a:t>
            </a:r>
          </a:p>
          <a:p>
            <a:pPr lvl="1">
              <a:buFontTx/>
              <a:buNone/>
            </a:pPr>
            <a:endParaRPr lang="fr-FR" dirty="0" smtClean="0"/>
          </a:p>
          <a:p>
            <a:pPr lvl="1"/>
            <a:r>
              <a:rPr lang="fr-FR" b="1" dirty="0" smtClean="0"/>
              <a:t>la fibre optique</a:t>
            </a:r>
            <a:r>
              <a:rPr lang="fr-FR" dirty="0" smtClean="0"/>
              <a:t> utilisée pour l ’interconnexion de réseaux locaux</a:t>
            </a:r>
          </a:p>
          <a:p>
            <a:endParaRPr lang="fr-FR" dirty="0"/>
          </a:p>
        </p:txBody>
      </p:sp>
      <p:sp>
        <p:nvSpPr>
          <p:cNvPr id="3" name="Titre 2"/>
          <p:cNvSpPr>
            <a:spLocks noGrp="1"/>
          </p:cNvSpPr>
          <p:nvPr>
            <p:ph type="title"/>
          </p:nvPr>
        </p:nvSpPr>
        <p:spPr>
          <a:xfrm>
            <a:off x="0" y="0"/>
            <a:ext cx="8388424" cy="914400"/>
          </a:xfrm>
        </p:spPr>
        <p:txBody>
          <a:bodyPr/>
          <a:lstStyle/>
          <a:p>
            <a:r>
              <a:rPr lang="fr-FR" sz="4400" dirty="0" smtClean="0"/>
              <a:t>Le câblage des réseaux filaires</a:t>
            </a:r>
            <a:endParaRPr lang="fr-FR" sz="44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155</a:t>
            </a:fld>
            <a:endParaRPr lang="fr-BE" dirty="0"/>
          </a:p>
        </p:txBody>
      </p:sp>
      <p:pic>
        <p:nvPicPr>
          <p:cNvPr id="5" name="Picture 4" descr="photo RG58"/>
          <p:cNvPicPr>
            <a:picLocks noChangeAspect="1" noChangeArrowheads="1"/>
          </p:cNvPicPr>
          <p:nvPr/>
        </p:nvPicPr>
        <p:blipFill>
          <a:blip r:embed="rId2" cstate="print"/>
          <a:srcRect/>
          <a:stretch>
            <a:fillRect/>
          </a:stretch>
        </p:blipFill>
        <p:spPr bwMode="auto">
          <a:xfrm>
            <a:off x="6444208" y="1196752"/>
            <a:ext cx="1524621" cy="1152128"/>
          </a:xfrm>
          <a:prstGeom prst="rect">
            <a:avLst/>
          </a:prstGeom>
          <a:noFill/>
        </p:spPr>
      </p:pic>
      <p:pic>
        <p:nvPicPr>
          <p:cNvPr id="6" name="Picture 3" descr="paire torsadée"/>
          <p:cNvPicPr>
            <a:picLocks noChangeAspect="1" noChangeArrowheads="1"/>
          </p:cNvPicPr>
          <p:nvPr/>
        </p:nvPicPr>
        <p:blipFill>
          <a:blip r:embed="rId3" cstate="print"/>
          <a:srcRect/>
          <a:stretch>
            <a:fillRect/>
          </a:stretch>
        </p:blipFill>
        <p:spPr bwMode="auto">
          <a:xfrm>
            <a:off x="755576" y="4581128"/>
            <a:ext cx="2877851" cy="1872208"/>
          </a:xfrm>
          <a:prstGeom prst="rect">
            <a:avLst/>
          </a:prstGeom>
          <a:noFill/>
        </p:spPr>
      </p:pic>
      <p:pic>
        <p:nvPicPr>
          <p:cNvPr id="7" name="Picture 4" descr="Photo UTP"/>
          <p:cNvPicPr>
            <a:picLocks noChangeAspect="1" noChangeArrowheads="1"/>
          </p:cNvPicPr>
          <p:nvPr/>
        </p:nvPicPr>
        <p:blipFill>
          <a:blip r:embed="rId4" cstate="print"/>
          <a:srcRect/>
          <a:stretch>
            <a:fillRect/>
          </a:stretch>
        </p:blipFill>
        <p:spPr bwMode="auto">
          <a:xfrm>
            <a:off x="2987824" y="4293096"/>
            <a:ext cx="832718" cy="576064"/>
          </a:xfrm>
          <a:prstGeom prst="rect">
            <a:avLst/>
          </a:prstGeom>
          <a:noFill/>
        </p:spPr>
      </p:pic>
      <p:pic>
        <p:nvPicPr>
          <p:cNvPr id="8" name="Picture 1027" descr="fibre optique"/>
          <p:cNvPicPr>
            <a:picLocks noChangeAspect="1" noChangeArrowheads="1"/>
          </p:cNvPicPr>
          <p:nvPr/>
        </p:nvPicPr>
        <p:blipFill>
          <a:blip r:embed="rId5" cstate="print"/>
          <a:srcRect/>
          <a:stretch>
            <a:fillRect/>
          </a:stretch>
        </p:blipFill>
        <p:spPr bwMode="auto">
          <a:xfrm>
            <a:off x="5148064" y="4581128"/>
            <a:ext cx="3312368" cy="1908790"/>
          </a:xfrm>
          <a:prstGeom prst="rect">
            <a:avLst/>
          </a:prstGeom>
          <a:noFill/>
        </p:spPr>
      </p:pic>
    </p:spTree>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395536" y="1052736"/>
            <a:ext cx="8064896" cy="2448272"/>
          </a:xfrm>
        </p:spPr>
        <p:txBody>
          <a:bodyPr/>
          <a:lstStyle/>
          <a:p>
            <a:r>
              <a:rPr lang="fr-FR" dirty="0" smtClean="0"/>
              <a:t>1. La carte réseau</a:t>
            </a:r>
          </a:p>
          <a:p>
            <a:endParaRPr lang="fr-FR" dirty="0" smtClean="0"/>
          </a:p>
          <a:p>
            <a:endParaRPr lang="fr-FR" dirty="0"/>
          </a:p>
        </p:txBody>
      </p:sp>
      <p:sp>
        <p:nvSpPr>
          <p:cNvPr id="3" name="Titre 2"/>
          <p:cNvSpPr>
            <a:spLocks noGrp="1"/>
          </p:cNvSpPr>
          <p:nvPr>
            <p:ph type="title"/>
          </p:nvPr>
        </p:nvSpPr>
        <p:spPr/>
        <p:txBody>
          <a:bodyPr/>
          <a:lstStyle/>
          <a:p>
            <a:r>
              <a:rPr lang="fr-FR" sz="4400" b="1" dirty="0" smtClean="0"/>
              <a:t>Matériel d'interconnexion</a:t>
            </a:r>
            <a:endParaRPr lang="fr-FR" sz="44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156</a:t>
            </a:fld>
            <a:endParaRPr lang="fr-BE" dirty="0"/>
          </a:p>
        </p:txBody>
      </p:sp>
      <p:pic>
        <p:nvPicPr>
          <p:cNvPr id="8" name="Picture 2" descr="installation NIC"/>
          <p:cNvPicPr>
            <a:picLocks noChangeAspect="1" noChangeArrowheads="1"/>
          </p:cNvPicPr>
          <p:nvPr/>
        </p:nvPicPr>
        <p:blipFill>
          <a:blip r:embed="rId2" cstate="print"/>
          <a:srcRect/>
          <a:stretch>
            <a:fillRect/>
          </a:stretch>
        </p:blipFill>
        <p:spPr bwMode="auto">
          <a:xfrm>
            <a:off x="5004048" y="2780928"/>
            <a:ext cx="3744416" cy="3364014"/>
          </a:xfrm>
          <a:prstGeom prst="rect">
            <a:avLst/>
          </a:prstGeom>
          <a:noFill/>
        </p:spPr>
      </p:pic>
      <p:pic>
        <p:nvPicPr>
          <p:cNvPr id="9" name="Picture 2" descr="connecteur NIC"/>
          <p:cNvPicPr>
            <a:picLocks noChangeAspect="1" noChangeArrowheads="1"/>
          </p:cNvPicPr>
          <p:nvPr/>
        </p:nvPicPr>
        <p:blipFill>
          <a:blip r:embed="rId3" cstate="print"/>
          <a:srcRect/>
          <a:stretch>
            <a:fillRect/>
          </a:stretch>
        </p:blipFill>
        <p:spPr bwMode="auto">
          <a:xfrm>
            <a:off x="539552" y="4797152"/>
            <a:ext cx="3967133" cy="1872208"/>
          </a:xfrm>
          <a:prstGeom prst="rect">
            <a:avLst/>
          </a:prstGeom>
          <a:noFill/>
        </p:spPr>
      </p:pic>
      <p:pic>
        <p:nvPicPr>
          <p:cNvPr id="10" name="Picture 3" descr="carte réseau"/>
          <p:cNvPicPr>
            <a:picLocks noChangeAspect="1" noChangeArrowheads="1"/>
          </p:cNvPicPr>
          <p:nvPr/>
        </p:nvPicPr>
        <p:blipFill>
          <a:blip r:embed="rId4" cstate="print"/>
          <a:srcRect/>
          <a:stretch>
            <a:fillRect/>
          </a:stretch>
        </p:blipFill>
        <p:spPr bwMode="auto">
          <a:xfrm>
            <a:off x="539552" y="2204864"/>
            <a:ext cx="3960440" cy="317463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4680520" cy="5112568"/>
          </a:xfrm>
        </p:spPr>
        <p:txBody>
          <a:bodyPr>
            <a:normAutofit fontScale="92500" lnSpcReduction="10000"/>
          </a:bodyPr>
          <a:lstStyle/>
          <a:p>
            <a:pPr>
              <a:buNone/>
            </a:pPr>
            <a:r>
              <a:rPr lang="fr-FR" dirty="0" smtClean="0"/>
              <a:t>2. Le concentrateur (le hub)</a:t>
            </a:r>
          </a:p>
          <a:p>
            <a:pPr>
              <a:buNone/>
            </a:pPr>
            <a:r>
              <a:rPr lang="fr-FR" sz="2000" dirty="0" smtClean="0"/>
              <a:t>Quand il reçoit une information en provenance d'un des ordinateurs connectés, le hub la diffuse à tous les autres ordinateurs connectés, quelque soit le destinataire réel du message.</a:t>
            </a:r>
          </a:p>
          <a:p>
            <a:endParaRPr lang="fr-FR" dirty="0" smtClean="0"/>
          </a:p>
          <a:p>
            <a:pPr>
              <a:buNone/>
            </a:pPr>
            <a:r>
              <a:rPr lang="fr-FR" dirty="0" smtClean="0"/>
              <a:t>3. Le commutateur (Switch) </a:t>
            </a:r>
          </a:p>
          <a:p>
            <a:pPr>
              <a:buNone/>
            </a:pPr>
            <a:r>
              <a:rPr lang="fr-FR" sz="2000" dirty="0" smtClean="0"/>
              <a:t>Le</a:t>
            </a:r>
            <a:r>
              <a:rPr lang="ar-DZ" sz="2000" dirty="0" smtClean="0"/>
              <a:t> </a:t>
            </a:r>
            <a:r>
              <a:rPr lang="fr-FR" sz="2000" dirty="0" err="1" smtClean="0"/>
              <a:t>switch</a:t>
            </a:r>
            <a:r>
              <a:rPr lang="fr-FR" sz="2000" dirty="0" smtClean="0"/>
              <a:t> se comporte comme un pont filtrant : quand il reçoit une information en provenance d'un des ordinateurs connectés, le </a:t>
            </a:r>
            <a:r>
              <a:rPr lang="fr-FR" sz="2000" dirty="0" err="1" smtClean="0"/>
              <a:t>switch</a:t>
            </a:r>
            <a:r>
              <a:rPr lang="fr-FR" sz="2000" dirty="0" smtClean="0"/>
              <a:t> la transmet à ordinateur destinataire  du message. Contrairement au hub, on peut donc dire qu'il est « intelligent », car il est capable de savoir qui est le destinataire d'un message.</a:t>
            </a:r>
            <a:br>
              <a:rPr lang="fr-FR" sz="2000" dirty="0" smtClean="0"/>
            </a:br>
            <a:endParaRPr lang="fr-FR" sz="2000" dirty="0"/>
          </a:p>
        </p:txBody>
      </p:sp>
      <p:sp>
        <p:nvSpPr>
          <p:cNvPr id="3" name="Titre 2"/>
          <p:cNvSpPr>
            <a:spLocks noGrp="1"/>
          </p:cNvSpPr>
          <p:nvPr>
            <p:ph type="title"/>
          </p:nvPr>
        </p:nvSpPr>
        <p:spPr/>
        <p:txBody>
          <a:bodyPr/>
          <a:lstStyle/>
          <a:p>
            <a:r>
              <a:rPr lang="fr-FR" sz="4400" b="1" dirty="0" smtClean="0"/>
              <a:t>Matériel d'interconnexion</a:t>
            </a:r>
            <a:endParaRPr lang="fr-FR" sz="44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157</a:t>
            </a:fld>
            <a:endParaRPr lang="fr-BE" dirty="0"/>
          </a:p>
        </p:txBody>
      </p:sp>
      <p:pic>
        <p:nvPicPr>
          <p:cNvPr id="200708" name="Picture 4" descr="Fonctionnement d'un Hub"/>
          <p:cNvPicPr>
            <a:picLocks noChangeAspect="1" noChangeArrowheads="1" noCrop="1"/>
          </p:cNvPicPr>
          <p:nvPr/>
        </p:nvPicPr>
        <p:blipFill>
          <a:blip r:embed="rId2" cstate="print"/>
          <a:srcRect/>
          <a:stretch>
            <a:fillRect/>
          </a:stretch>
        </p:blipFill>
        <p:spPr bwMode="auto">
          <a:xfrm>
            <a:off x="5724128" y="1052736"/>
            <a:ext cx="3096344" cy="2322259"/>
          </a:xfrm>
          <a:prstGeom prst="rect">
            <a:avLst/>
          </a:prstGeom>
          <a:noFill/>
        </p:spPr>
      </p:pic>
      <p:pic>
        <p:nvPicPr>
          <p:cNvPr id="200710" name="Picture 6" descr="Fonctionnement d'un switch"/>
          <p:cNvPicPr>
            <a:picLocks noChangeAspect="1" noChangeArrowheads="1" noCrop="1"/>
          </p:cNvPicPr>
          <p:nvPr/>
        </p:nvPicPr>
        <p:blipFill>
          <a:blip r:embed="rId3" cstate="print"/>
          <a:srcRect/>
          <a:stretch>
            <a:fillRect/>
          </a:stretch>
        </p:blipFill>
        <p:spPr bwMode="auto">
          <a:xfrm>
            <a:off x="5724128" y="3861048"/>
            <a:ext cx="3096344" cy="23222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07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064896" cy="2664296"/>
          </a:xfrm>
        </p:spPr>
        <p:txBody>
          <a:bodyPr>
            <a:normAutofit lnSpcReduction="10000"/>
          </a:bodyPr>
          <a:lstStyle/>
          <a:p>
            <a:r>
              <a:rPr lang="fr-FR" sz="2000" dirty="0" smtClean="0">
                <a:solidFill>
                  <a:srgbClr val="00FF00"/>
                </a:solidFill>
              </a:rPr>
              <a:t>La topologie physique </a:t>
            </a:r>
            <a:r>
              <a:rPr lang="fr-FR" sz="2000" dirty="0" smtClean="0"/>
              <a:t>est la configuration spatiale des ordinateurs du réseau.</a:t>
            </a:r>
          </a:p>
          <a:p>
            <a:endParaRPr lang="fr-FR" sz="2000" dirty="0" smtClean="0">
              <a:solidFill>
                <a:srgbClr val="00FF00"/>
              </a:solidFill>
            </a:endParaRPr>
          </a:p>
          <a:p>
            <a:r>
              <a:rPr lang="fr-FR" sz="2000" dirty="0" smtClean="0">
                <a:solidFill>
                  <a:srgbClr val="00FF00"/>
                </a:solidFill>
              </a:rPr>
              <a:t>Il existe trois grands types de topologies de réseaux locaux (LAN) :</a:t>
            </a:r>
            <a:r>
              <a:rPr lang="fr-FR" sz="2000" dirty="0" smtClean="0"/>
              <a:t/>
            </a:r>
            <a:br>
              <a:rPr lang="fr-FR" sz="2000" dirty="0" smtClean="0"/>
            </a:br>
            <a:endParaRPr lang="fr-FR" sz="2000" dirty="0" smtClean="0"/>
          </a:p>
          <a:p>
            <a:pPr lvl="1"/>
            <a:r>
              <a:rPr lang="fr-FR" sz="1800" dirty="0" smtClean="0"/>
              <a:t>Topologie en bus</a:t>
            </a:r>
          </a:p>
          <a:p>
            <a:pPr lvl="1"/>
            <a:r>
              <a:rPr lang="fr-FR" sz="1800" dirty="0" smtClean="0"/>
              <a:t>Topologie en étoile</a:t>
            </a:r>
          </a:p>
          <a:p>
            <a:pPr lvl="1"/>
            <a:r>
              <a:rPr lang="fr-FR" sz="1800" dirty="0" smtClean="0"/>
              <a:t>Topologie en anneau</a:t>
            </a:r>
          </a:p>
          <a:p>
            <a:endParaRPr lang="fr-FR" sz="2000" dirty="0" smtClean="0"/>
          </a:p>
          <a:p>
            <a:endParaRPr lang="fr-FR" dirty="0"/>
          </a:p>
        </p:txBody>
      </p:sp>
      <p:sp>
        <p:nvSpPr>
          <p:cNvPr id="3" name="Titre 2"/>
          <p:cNvSpPr>
            <a:spLocks noGrp="1"/>
          </p:cNvSpPr>
          <p:nvPr>
            <p:ph type="title"/>
          </p:nvPr>
        </p:nvSpPr>
        <p:spPr/>
        <p:txBody>
          <a:bodyPr/>
          <a:lstStyle/>
          <a:p>
            <a:r>
              <a:rPr lang="fr-FR" dirty="0" smtClean="0"/>
              <a:t>Topologies des réseaux</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158</a:t>
            </a:fld>
            <a:endParaRPr lang="fr-BE" dirty="0"/>
          </a:p>
        </p:txBody>
      </p:sp>
      <p:pic>
        <p:nvPicPr>
          <p:cNvPr id="193538" name="Picture 2" descr="Topologie réseau"/>
          <p:cNvPicPr>
            <a:picLocks noChangeAspect="1" noChangeArrowheads="1"/>
          </p:cNvPicPr>
          <p:nvPr/>
        </p:nvPicPr>
        <p:blipFill>
          <a:blip r:embed="rId2" cstate="print"/>
          <a:srcRect/>
          <a:stretch>
            <a:fillRect/>
          </a:stretch>
        </p:blipFill>
        <p:spPr bwMode="auto">
          <a:xfrm>
            <a:off x="1416388" y="3553260"/>
            <a:ext cx="6392298" cy="3161282"/>
          </a:xfrm>
          <a:prstGeom prst="rect">
            <a:avLst/>
          </a:prstGeom>
          <a:noFill/>
        </p:spPr>
      </p:pic>
    </p:spTree>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dirty="0" smtClean="0"/>
              <a:t>Topologies des réseaux</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159</a:t>
            </a:fld>
            <a:endParaRPr lang="fr-BE" dirty="0"/>
          </a:p>
        </p:txBody>
      </p:sp>
      <p:sp>
        <p:nvSpPr>
          <p:cNvPr id="6" name="Espace réservé du contenu 5"/>
          <p:cNvSpPr>
            <a:spLocks noGrp="1"/>
          </p:cNvSpPr>
          <p:nvPr>
            <p:ph idx="1"/>
          </p:nvPr>
        </p:nvSpPr>
        <p:spPr>
          <a:xfrm>
            <a:off x="0" y="1340768"/>
            <a:ext cx="6588224" cy="4824536"/>
          </a:xfrm>
        </p:spPr>
        <p:txBody>
          <a:bodyPr>
            <a:noAutofit/>
          </a:bodyPr>
          <a:lstStyle/>
          <a:p>
            <a:r>
              <a:rPr lang="fr-FR" sz="1800" b="1" u="sng" dirty="0" smtClean="0">
                <a:solidFill>
                  <a:srgbClr val="00FF00"/>
                </a:solidFill>
              </a:rPr>
              <a:t>en bus</a:t>
            </a:r>
            <a:r>
              <a:rPr lang="fr-FR" sz="1800" dirty="0" smtClean="0">
                <a:solidFill>
                  <a:srgbClr val="00FF00"/>
                </a:solidFill>
              </a:rPr>
              <a:t> </a:t>
            </a:r>
            <a:r>
              <a:rPr lang="fr-FR" sz="1800" dirty="0" smtClean="0"/>
              <a:t>: tous les postes sont reliés à un conducteur (fil) électrique commun.</a:t>
            </a:r>
            <a:br>
              <a:rPr lang="fr-FR" sz="1800" dirty="0" smtClean="0"/>
            </a:br>
            <a:r>
              <a:rPr lang="fr-FR" sz="1800" dirty="0" smtClean="0">
                <a:solidFill>
                  <a:srgbClr val="FF9933"/>
                </a:solidFill>
              </a:rPr>
              <a:t>Avantages :</a:t>
            </a:r>
            <a:r>
              <a:rPr lang="fr-FR" sz="1800" dirty="0" smtClean="0"/>
              <a:t> câblage simple, économique.</a:t>
            </a:r>
            <a:br>
              <a:rPr lang="fr-FR" sz="1800" dirty="0" smtClean="0"/>
            </a:br>
            <a:r>
              <a:rPr lang="fr-FR" sz="1800" dirty="0" smtClean="0">
                <a:solidFill>
                  <a:srgbClr val="FF9933"/>
                </a:solidFill>
              </a:rPr>
              <a:t>Inconvénients : </a:t>
            </a:r>
            <a:r>
              <a:rPr lang="fr-FR" sz="1800" dirty="0" smtClean="0"/>
              <a:t>si le bus est rompu, de nombreux postes sont déconnectés; collisions inévitables.</a:t>
            </a:r>
          </a:p>
          <a:p>
            <a:endParaRPr lang="fr-FR" sz="1800" u="sng" dirty="0" smtClean="0">
              <a:solidFill>
                <a:srgbClr val="00FF00"/>
              </a:solidFill>
            </a:endParaRPr>
          </a:p>
          <a:p>
            <a:r>
              <a:rPr lang="fr-FR" sz="1800" b="1" u="sng" dirty="0" smtClean="0">
                <a:solidFill>
                  <a:srgbClr val="00FF00"/>
                </a:solidFill>
              </a:rPr>
              <a:t>en étoile</a:t>
            </a:r>
            <a:r>
              <a:rPr lang="fr-FR" sz="1800" dirty="0" smtClean="0">
                <a:solidFill>
                  <a:srgbClr val="00FF00"/>
                </a:solidFill>
              </a:rPr>
              <a:t> </a:t>
            </a:r>
            <a:r>
              <a:rPr lang="fr-FR" sz="1800" dirty="0" smtClean="0"/>
              <a:t>: tous les postes convergent vers  un point central.</a:t>
            </a:r>
            <a:br>
              <a:rPr lang="fr-FR" sz="1800" dirty="0" smtClean="0"/>
            </a:br>
            <a:r>
              <a:rPr lang="fr-FR" sz="1800" dirty="0" smtClean="0">
                <a:solidFill>
                  <a:srgbClr val="FF9933"/>
                </a:solidFill>
              </a:rPr>
              <a:t>Avantages : </a:t>
            </a:r>
            <a:r>
              <a:rPr lang="fr-FR" sz="1800" dirty="0" smtClean="0"/>
              <a:t>si un lien est rompu, un seul poste est déconnecté. collisions évitables sous conditions.</a:t>
            </a:r>
            <a:br>
              <a:rPr lang="fr-FR" sz="1800" dirty="0" smtClean="0"/>
            </a:br>
            <a:r>
              <a:rPr lang="fr-FR" sz="1800" dirty="0" smtClean="0">
                <a:solidFill>
                  <a:srgbClr val="FF9933"/>
                </a:solidFill>
              </a:rPr>
              <a:t>Inconvénients : </a:t>
            </a:r>
            <a:r>
              <a:rPr lang="fr-FR" sz="1800" dirty="0" smtClean="0"/>
              <a:t>câblage couteux; matériel d'interconnexion nécessaire.</a:t>
            </a:r>
          </a:p>
          <a:p>
            <a:endParaRPr lang="fr-FR" sz="1800" u="sng" dirty="0" smtClean="0">
              <a:solidFill>
                <a:srgbClr val="00FF00"/>
              </a:solidFill>
            </a:endParaRPr>
          </a:p>
          <a:p>
            <a:r>
              <a:rPr lang="fr-FR" sz="1800" b="1" u="sng" dirty="0" smtClean="0">
                <a:solidFill>
                  <a:srgbClr val="00FF00"/>
                </a:solidFill>
              </a:rPr>
              <a:t>en anneau</a:t>
            </a:r>
            <a:r>
              <a:rPr lang="fr-FR" sz="1800" dirty="0" smtClean="0">
                <a:solidFill>
                  <a:srgbClr val="00FF00"/>
                </a:solidFill>
              </a:rPr>
              <a:t> : </a:t>
            </a:r>
            <a:r>
              <a:rPr lang="fr-FR" sz="1800" dirty="0" smtClean="0"/>
              <a:t>chaque poste à deux voisins; le dernier étant rebouclé sur le premier.</a:t>
            </a:r>
            <a:br>
              <a:rPr lang="fr-FR" sz="1800" dirty="0" smtClean="0"/>
            </a:br>
            <a:r>
              <a:rPr lang="fr-FR" sz="1800" dirty="0" smtClean="0">
                <a:solidFill>
                  <a:srgbClr val="FF9933"/>
                </a:solidFill>
              </a:rPr>
              <a:t>Avantages : </a:t>
            </a:r>
            <a:r>
              <a:rPr lang="fr-FR" sz="1800" dirty="0" smtClean="0"/>
              <a:t>câblage relativement économique;  pas de collisions; </a:t>
            </a:r>
            <a:br>
              <a:rPr lang="fr-FR" sz="1800" dirty="0" smtClean="0"/>
            </a:br>
            <a:r>
              <a:rPr lang="fr-FR" sz="1800" dirty="0" smtClean="0">
                <a:solidFill>
                  <a:srgbClr val="FF9933"/>
                </a:solidFill>
              </a:rPr>
              <a:t>Inconvénients : </a:t>
            </a:r>
            <a:r>
              <a:rPr lang="fr-FR" sz="1800" dirty="0" smtClean="0"/>
              <a:t>si le bus est rompu, de nombreux postes sont déconnectés;</a:t>
            </a:r>
            <a:endParaRPr lang="fr-FR" sz="1600" dirty="0"/>
          </a:p>
        </p:txBody>
      </p:sp>
      <p:pic>
        <p:nvPicPr>
          <p:cNvPr id="197634" name="Picture 2"/>
          <p:cNvPicPr>
            <a:picLocks noChangeAspect="1" noChangeArrowheads="1"/>
          </p:cNvPicPr>
          <p:nvPr/>
        </p:nvPicPr>
        <p:blipFill>
          <a:blip r:embed="rId2" cstate="print"/>
          <a:srcRect/>
          <a:stretch>
            <a:fillRect/>
          </a:stretch>
        </p:blipFill>
        <p:spPr bwMode="auto">
          <a:xfrm>
            <a:off x="6660232" y="1052736"/>
            <a:ext cx="2297385" cy="685800"/>
          </a:xfrm>
          <a:prstGeom prst="rect">
            <a:avLst/>
          </a:prstGeom>
          <a:noFill/>
          <a:ln w="9525">
            <a:noFill/>
            <a:miter lim="800000"/>
            <a:headEnd/>
            <a:tailEnd/>
          </a:ln>
        </p:spPr>
      </p:pic>
      <p:pic>
        <p:nvPicPr>
          <p:cNvPr id="197635" name="Picture 3"/>
          <p:cNvPicPr>
            <a:picLocks noChangeAspect="1" noChangeArrowheads="1"/>
          </p:cNvPicPr>
          <p:nvPr/>
        </p:nvPicPr>
        <p:blipFill>
          <a:blip r:embed="rId3" cstate="print"/>
          <a:srcRect/>
          <a:stretch>
            <a:fillRect/>
          </a:stretch>
        </p:blipFill>
        <p:spPr bwMode="auto">
          <a:xfrm>
            <a:off x="6660232" y="2996952"/>
            <a:ext cx="2178823" cy="1008112"/>
          </a:xfrm>
          <a:prstGeom prst="rect">
            <a:avLst/>
          </a:prstGeom>
          <a:noFill/>
          <a:ln w="9525">
            <a:noFill/>
            <a:miter lim="800000"/>
            <a:headEnd/>
            <a:tailEnd/>
          </a:ln>
        </p:spPr>
      </p:pic>
      <p:pic>
        <p:nvPicPr>
          <p:cNvPr id="197636" name="Picture 4"/>
          <p:cNvPicPr>
            <a:picLocks noChangeAspect="1" noChangeArrowheads="1"/>
          </p:cNvPicPr>
          <p:nvPr/>
        </p:nvPicPr>
        <p:blipFill>
          <a:blip r:embed="rId4" cstate="print"/>
          <a:srcRect/>
          <a:stretch>
            <a:fillRect/>
          </a:stretch>
        </p:blipFill>
        <p:spPr bwMode="auto">
          <a:xfrm>
            <a:off x="6732240" y="5085184"/>
            <a:ext cx="2238375" cy="12573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763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976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7920880" cy="4104456"/>
          </a:xfrm>
        </p:spPr>
        <p:txBody>
          <a:bodyPr/>
          <a:lstStyle/>
          <a:p>
            <a:r>
              <a:rPr lang="fr-FR" dirty="0" smtClean="0"/>
              <a:t>Selon le nombre de postes reliés et leur distance, on distingue des réseaux :</a:t>
            </a:r>
          </a:p>
          <a:p>
            <a:pPr lvl="1"/>
            <a:r>
              <a:rPr lang="fr-FR" dirty="0" smtClean="0">
                <a:solidFill>
                  <a:srgbClr val="00FF00"/>
                </a:solidFill>
              </a:rPr>
              <a:t>locaux : LAN </a:t>
            </a:r>
            <a:r>
              <a:rPr lang="fr-FR" dirty="0" smtClean="0"/>
              <a:t>(Local Area Network) </a:t>
            </a:r>
            <a:r>
              <a:rPr lang="fr-FR" dirty="0" smtClean="0">
                <a:sym typeface="Wingdings" pitchFamily="2" charset="2"/>
              </a:rPr>
              <a:t> 100 à 1000 utilisateurs</a:t>
            </a:r>
            <a:endParaRPr lang="fr-FR" dirty="0" smtClean="0"/>
          </a:p>
          <a:p>
            <a:pPr lvl="2"/>
            <a:r>
              <a:rPr lang="fr-FR" dirty="0" smtClean="0"/>
              <a:t>Ensemble d’ordinateurs situés sur un même site et connectés à un réseau .</a:t>
            </a:r>
          </a:p>
          <a:p>
            <a:pPr lvl="1"/>
            <a:r>
              <a:rPr lang="fr-FR" dirty="0" smtClean="0">
                <a:solidFill>
                  <a:srgbClr val="00FF00"/>
                </a:solidFill>
              </a:rPr>
              <a:t>métropolitains : MAN </a:t>
            </a:r>
            <a:r>
              <a:rPr lang="fr-FR" dirty="0" smtClean="0"/>
              <a:t>(</a:t>
            </a:r>
            <a:r>
              <a:rPr lang="fr-FR" dirty="0" err="1" smtClean="0"/>
              <a:t>Metropolitan</a:t>
            </a:r>
            <a:r>
              <a:rPr lang="fr-FR" dirty="0" smtClean="0"/>
              <a:t> Area Network)</a:t>
            </a:r>
          </a:p>
          <a:p>
            <a:pPr lvl="2"/>
            <a:r>
              <a:rPr lang="fr-FR" dirty="0" smtClean="0"/>
              <a:t>utilisateurs situés dans des endroits assez proches =Réseau fractionné en plusieurs petits réseaux</a:t>
            </a:r>
          </a:p>
          <a:p>
            <a:pPr lvl="1"/>
            <a:r>
              <a:rPr lang="fr-FR" dirty="0" smtClean="0">
                <a:solidFill>
                  <a:srgbClr val="00FF00"/>
                </a:solidFill>
              </a:rPr>
              <a:t>étendus : WAN </a:t>
            </a:r>
            <a:r>
              <a:rPr lang="fr-FR" dirty="0" smtClean="0"/>
              <a:t>(</a:t>
            </a:r>
            <a:r>
              <a:rPr lang="fr-FR" dirty="0" err="1" smtClean="0"/>
              <a:t>Wide</a:t>
            </a:r>
            <a:r>
              <a:rPr lang="fr-FR" dirty="0" smtClean="0"/>
              <a:t> Area Network)</a:t>
            </a:r>
          </a:p>
          <a:p>
            <a:pPr lvl="2"/>
            <a:r>
              <a:rPr lang="fr-FR" dirty="0" smtClean="0"/>
              <a:t>Lan ou Man distants géographiquement et reliés par des lignes téléphoniques à haut débit connectés par des routeurs.</a:t>
            </a:r>
          </a:p>
          <a:p>
            <a:pPr lvl="2"/>
            <a:endParaRPr lang="fr-FR" dirty="0" smtClean="0"/>
          </a:p>
          <a:p>
            <a:pPr lvl="1"/>
            <a:endParaRPr lang="fr-FR" dirty="0" smtClean="0"/>
          </a:p>
          <a:p>
            <a:endParaRPr lang="fr-FR" dirty="0"/>
          </a:p>
        </p:txBody>
      </p:sp>
      <p:sp>
        <p:nvSpPr>
          <p:cNvPr id="3" name="Titre 2"/>
          <p:cNvSpPr>
            <a:spLocks noGrp="1"/>
          </p:cNvSpPr>
          <p:nvPr>
            <p:ph type="title"/>
          </p:nvPr>
        </p:nvSpPr>
        <p:spPr>
          <a:xfrm>
            <a:off x="0" y="0"/>
            <a:ext cx="8388424" cy="914400"/>
          </a:xfrm>
        </p:spPr>
        <p:txBody>
          <a:bodyPr/>
          <a:lstStyle/>
          <a:p>
            <a:r>
              <a:rPr lang="fr-FR" sz="3600" dirty="0" smtClean="0">
                <a:latin typeface="+mn-lt"/>
              </a:rPr>
              <a:t>Types de réseau filaires</a:t>
            </a:r>
            <a:endParaRPr lang="fr-FR" sz="3600" dirty="0">
              <a:latin typeface="+mn-lt"/>
            </a:endParaRPr>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160</a:t>
            </a:fld>
            <a:endParaRPr lang="fr-BE" dirty="0"/>
          </a:p>
        </p:txBody>
      </p:sp>
      <p:grpSp>
        <p:nvGrpSpPr>
          <p:cNvPr id="13" name="Groupe 12"/>
          <p:cNvGrpSpPr/>
          <p:nvPr/>
        </p:nvGrpSpPr>
        <p:grpSpPr>
          <a:xfrm>
            <a:off x="1835696" y="4489686"/>
            <a:ext cx="5544616" cy="595494"/>
            <a:chOff x="1066800" y="4655630"/>
            <a:chExt cx="7162800" cy="1440370"/>
          </a:xfrm>
        </p:grpSpPr>
        <p:sp>
          <p:nvSpPr>
            <p:cNvPr id="5" name="Line 4"/>
            <p:cNvSpPr>
              <a:spLocks noChangeShapeType="1"/>
            </p:cNvSpPr>
            <p:nvPr/>
          </p:nvSpPr>
          <p:spPr bwMode="auto">
            <a:xfrm>
              <a:off x="1066800" y="5410200"/>
              <a:ext cx="7162800" cy="0"/>
            </a:xfrm>
            <a:prstGeom prst="line">
              <a:avLst/>
            </a:prstGeom>
            <a:noFill/>
            <a:ln w="12700" cap="sq">
              <a:solidFill>
                <a:schemeClr val="tx1"/>
              </a:solidFill>
              <a:round/>
              <a:headEnd type="none" w="sm" len="sm"/>
              <a:tailEnd type="none" w="sm" len="sm"/>
            </a:ln>
          </p:spPr>
          <p:txBody>
            <a:bodyPr wrap="none"/>
            <a:lstStyle/>
            <a:p>
              <a:endParaRPr lang="fr-FR"/>
            </a:p>
          </p:txBody>
        </p:sp>
        <p:sp>
          <p:nvSpPr>
            <p:cNvPr id="6" name="Line 5"/>
            <p:cNvSpPr>
              <a:spLocks noChangeShapeType="1"/>
            </p:cNvSpPr>
            <p:nvPr/>
          </p:nvSpPr>
          <p:spPr bwMode="auto">
            <a:xfrm>
              <a:off x="3581400" y="5181600"/>
              <a:ext cx="0" cy="457200"/>
            </a:xfrm>
            <a:prstGeom prst="line">
              <a:avLst/>
            </a:prstGeom>
            <a:noFill/>
            <a:ln w="12700" cap="sq">
              <a:solidFill>
                <a:schemeClr val="tx1"/>
              </a:solidFill>
              <a:round/>
              <a:headEnd type="none" w="sm" len="sm"/>
              <a:tailEnd type="none" w="sm" len="sm"/>
            </a:ln>
          </p:spPr>
          <p:txBody>
            <a:bodyPr wrap="none"/>
            <a:lstStyle/>
            <a:p>
              <a:endParaRPr lang="fr-FR"/>
            </a:p>
          </p:txBody>
        </p:sp>
        <p:sp>
          <p:nvSpPr>
            <p:cNvPr id="7" name="Line 6"/>
            <p:cNvSpPr>
              <a:spLocks noChangeShapeType="1"/>
            </p:cNvSpPr>
            <p:nvPr/>
          </p:nvSpPr>
          <p:spPr bwMode="auto">
            <a:xfrm>
              <a:off x="6019800" y="5181600"/>
              <a:ext cx="0" cy="457200"/>
            </a:xfrm>
            <a:prstGeom prst="line">
              <a:avLst/>
            </a:prstGeom>
            <a:noFill/>
            <a:ln w="12700" cap="sq">
              <a:solidFill>
                <a:schemeClr val="tx1"/>
              </a:solidFill>
              <a:round/>
              <a:headEnd type="none" w="sm" len="sm"/>
              <a:tailEnd type="none" w="sm" len="sm"/>
            </a:ln>
          </p:spPr>
          <p:txBody>
            <a:bodyPr wrap="none"/>
            <a:lstStyle/>
            <a:p>
              <a:endParaRPr lang="fr-FR"/>
            </a:p>
          </p:txBody>
        </p:sp>
        <p:sp>
          <p:nvSpPr>
            <p:cNvPr id="8" name="Text Box 7"/>
            <p:cNvSpPr txBox="1">
              <a:spLocks noChangeArrowheads="1"/>
            </p:cNvSpPr>
            <p:nvPr/>
          </p:nvSpPr>
          <p:spPr bwMode="auto">
            <a:xfrm>
              <a:off x="1371600" y="4655630"/>
              <a:ext cx="1752600" cy="457200"/>
            </a:xfrm>
            <a:prstGeom prst="rect">
              <a:avLst/>
            </a:prstGeom>
            <a:noFill/>
            <a:ln w="12700" cap="sq">
              <a:noFill/>
              <a:miter lim="800000"/>
              <a:headEnd type="none" w="sm" len="sm"/>
              <a:tailEnd type="none" w="sm" len="sm"/>
            </a:ln>
          </p:spPr>
          <p:txBody>
            <a:bodyPr>
              <a:spAutoFit/>
            </a:bodyPr>
            <a:lstStyle/>
            <a:p>
              <a:pPr>
                <a:spcBef>
                  <a:spcPct val="50000"/>
                </a:spcBef>
              </a:pPr>
              <a:r>
                <a:rPr lang="fr-FR" dirty="0"/>
                <a:t>LAN</a:t>
              </a:r>
            </a:p>
          </p:txBody>
        </p:sp>
        <p:sp>
          <p:nvSpPr>
            <p:cNvPr id="9" name="Text Box 8"/>
            <p:cNvSpPr txBox="1">
              <a:spLocks noChangeArrowheads="1"/>
            </p:cNvSpPr>
            <p:nvPr/>
          </p:nvSpPr>
          <p:spPr bwMode="auto">
            <a:xfrm>
              <a:off x="3810000" y="4687227"/>
              <a:ext cx="1752600" cy="457200"/>
            </a:xfrm>
            <a:prstGeom prst="rect">
              <a:avLst/>
            </a:prstGeom>
            <a:noFill/>
            <a:ln w="12700" cap="sq">
              <a:noFill/>
              <a:miter lim="800000"/>
              <a:headEnd type="none" w="sm" len="sm"/>
              <a:tailEnd type="none" w="sm" len="sm"/>
            </a:ln>
          </p:spPr>
          <p:txBody>
            <a:bodyPr>
              <a:spAutoFit/>
            </a:bodyPr>
            <a:lstStyle/>
            <a:p>
              <a:pPr>
                <a:spcBef>
                  <a:spcPct val="50000"/>
                </a:spcBef>
              </a:pPr>
              <a:r>
                <a:rPr lang="fr-FR" dirty="0"/>
                <a:t>MAN</a:t>
              </a:r>
            </a:p>
          </p:txBody>
        </p:sp>
        <p:sp>
          <p:nvSpPr>
            <p:cNvPr id="10" name="Text Box 9"/>
            <p:cNvSpPr txBox="1">
              <a:spLocks noChangeArrowheads="1"/>
            </p:cNvSpPr>
            <p:nvPr/>
          </p:nvSpPr>
          <p:spPr bwMode="auto">
            <a:xfrm flipH="1">
              <a:off x="6629400" y="4718826"/>
              <a:ext cx="1066800" cy="457201"/>
            </a:xfrm>
            <a:prstGeom prst="rect">
              <a:avLst/>
            </a:prstGeom>
            <a:noFill/>
            <a:ln w="12700" cap="sq">
              <a:noFill/>
              <a:miter lim="800000"/>
              <a:headEnd type="none" w="sm" len="sm"/>
              <a:tailEnd type="none" w="sm" len="sm"/>
            </a:ln>
          </p:spPr>
          <p:txBody>
            <a:bodyPr>
              <a:spAutoFit/>
            </a:bodyPr>
            <a:lstStyle/>
            <a:p>
              <a:pPr>
                <a:spcBef>
                  <a:spcPct val="50000"/>
                </a:spcBef>
              </a:pPr>
              <a:r>
                <a:rPr lang="fr-FR" dirty="0"/>
                <a:t>WAN</a:t>
              </a:r>
            </a:p>
          </p:txBody>
        </p:sp>
        <p:sp>
          <p:nvSpPr>
            <p:cNvPr id="11" name="Text Box 10"/>
            <p:cNvSpPr txBox="1">
              <a:spLocks noChangeArrowheads="1"/>
            </p:cNvSpPr>
            <p:nvPr/>
          </p:nvSpPr>
          <p:spPr bwMode="auto">
            <a:xfrm>
              <a:off x="3200400" y="5638800"/>
              <a:ext cx="914400" cy="457200"/>
            </a:xfrm>
            <a:prstGeom prst="rect">
              <a:avLst/>
            </a:prstGeom>
            <a:noFill/>
            <a:ln w="12700" cap="sq">
              <a:noFill/>
              <a:miter lim="800000"/>
              <a:headEnd type="none" w="sm" len="sm"/>
              <a:tailEnd type="none" w="sm" len="sm"/>
            </a:ln>
          </p:spPr>
          <p:txBody>
            <a:bodyPr>
              <a:spAutoFit/>
            </a:bodyPr>
            <a:lstStyle/>
            <a:p>
              <a:pPr algn="ctr">
                <a:spcBef>
                  <a:spcPct val="50000"/>
                </a:spcBef>
              </a:pPr>
              <a:r>
                <a:rPr lang="fr-FR"/>
                <a:t>1 km</a:t>
              </a:r>
            </a:p>
          </p:txBody>
        </p:sp>
        <p:sp>
          <p:nvSpPr>
            <p:cNvPr id="12" name="Text Box 11"/>
            <p:cNvSpPr txBox="1">
              <a:spLocks noChangeArrowheads="1"/>
            </p:cNvSpPr>
            <p:nvPr/>
          </p:nvSpPr>
          <p:spPr bwMode="auto">
            <a:xfrm flipH="1">
              <a:off x="5486400" y="5638800"/>
              <a:ext cx="1143000" cy="457200"/>
            </a:xfrm>
            <a:prstGeom prst="rect">
              <a:avLst/>
            </a:prstGeom>
            <a:noFill/>
            <a:ln w="12700" cap="sq">
              <a:noFill/>
              <a:miter lim="800000"/>
              <a:headEnd type="none" w="sm" len="sm"/>
              <a:tailEnd type="none" w="sm" len="sm"/>
            </a:ln>
          </p:spPr>
          <p:txBody>
            <a:bodyPr>
              <a:spAutoFit/>
            </a:bodyPr>
            <a:lstStyle/>
            <a:p>
              <a:pPr algn="ctr">
                <a:spcBef>
                  <a:spcPct val="50000"/>
                </a:spcBef>
              </a:pPr>
              <a:r>
                <a:rPr lang="fr-FR" dirty="0"/>
                <a:t>10 km</a:t>
              </a:r>
            </a:p>
          </p:txBody>
        </p:sp>
      </p:grpSp>
      <p:grpSp>
        <p:nvGrpSpPr>
          <p:cNvPr id="16" name="Groupe 15"/>
          <p:cNvGrpSpPr/>
          <p:nvPr/>
        </p:nvGrpSpPr>
        <p:grpSpPr>
          <a:xfrm>
            <a:off x="61945" y="5301208"/>
            <a:ext cx="8542503" cy="1350635"/>
            <a:chOff x="61945" y="5301208"/>
            <a:chExt cx="8542503" cy="1350635"/>
          </a:xfrm>
        </p:grpSpPr>
        <p:sp>
          <p:nvSpPr>
            <p:cNvPr id="14" name="Rectangle 2"/>
            <p:cNvSpPr txBox="1">
              <a:spLocks noChangeArrowheads="1"/>
            </p:cNvSpPr>
            <p:nvPr/>
          </p:nvSpPr>
          <p:spPr>
            <a:xfrm>
              <a:off x="61945" y="5301208"/>
              <a:ext cx="7543800" cy="554360"/>
            </a:xfrm>
            <a:prstGeom prst="rect">
              <a:avLst/>
            </a:prstGeom>
          </p:spPr>
          <p:txBody>
            <a:bodyPr vert="horz" lIns="91440" tIns="45720" rIns="91440" bIns="45720" rtlCol="0" anchor="b">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2400" b="0" i="0" u="none" strike="noStrike" kern="1200" cap="none" spc="0" normalizeH="0" baseline="0" noProof="0" dirty="0" smtClean="0">
                  <a:ln>
                    <a:noFill/>
                  </a:ln>
                  <a:solidFill>
                    <a:srgbClr val="FFC000"/>
                  </a:solidFill>
                  <a:effectLst/>
                  <a:uLnTx/>
                  <a:uFillTx/>
                  <a:latin typeface="+mj-lt"/>
                  <a:ea typeface="+mj-ea"/>
                  <a:cs typeface="+mj-cs"/>
                </a:rPr>
                <a:t>Deux montages sont possibles</a:t>
              </a:r>
              <a:endParaRPr kumimoji="0" lang="fr-FR" sz="2400" b="0" i="0" u="none" strike="noStrike" kern="1200" cap="none" spc="0" normalizeH="0" baseline="0" noProof="0" dirty="0">
                <a:ln>
                  <a:noFill/>
                </a:ln>
                <a:solidFill>
                  <a:schemeClr val="tx1"/>
                </a:solidFill>
                <a:effectLst/>
                <a:uLnTx/>
                <a:uFillTx/>
                <a:latin typeface="+mj-lt"/>
                <a:ea typeface="+mj-ea"/>
                <a:cs typeface="+mj-cs"/>
              </a:endParaRPr>
            </a:p>
          </p:txBody>
        </p:sp>
        <p:sp>
          <p:nvSpPr>
            <p:cNvPr id="15" name="Rectangle 14"/>
            <p:cNvSpPr/>
            <p:nvPr/>
          </p:nvSpPr>
          <p:spPr>
            <a:xfrm>
              <a:off x="899592" y="5877272"/>
              <a:ext cx="7704856" cy="774571"/>
            </a:xfrm>
            <a:prstGeom prst="rect">
              <a:avLst/>
            </a:prstGeom>
          </p:spPr>
          <p:txBody>
            <a:bodyPr wrap="square">
              <a:spAutoFit/>
            </a:bodyPr>
            <a:lstStyle/>
            <a:p>
              <a:pPr>
                <a:spcBef>
                  <a:spcPts val="500"/>
                </a:spcBef>
                <a:spcAft>
                  <a:spcPts val="500"/>
                </a:spcAft>
                <a:buFont typeface="Arial" pitchFamily="34" charset="0"/>
                <a:buChar char="•"/>
              </a:pPr>
              <a:r>
                <a:rPr lang="fr-FR" b="1" dirty="0" smtClean="0"/>
                <a:t>  Les réseaux poste à poste</a:t>
              </a:r>
              <a:r>
                <a:rPr lang="fr-FR" dirty="0" smtClean="0"/>
                <a:t>  : Peer To Peer  ou  Egal à Egal </a:t>
              </a:r>
              <a:endParaRPr lang="fr-FR" b="1" dirty="0" smtClean="0"/>
            </a:p>
            <a:p>
              <a:pPr>
                <a:spcBef>
                  <a:spcPts val="500"/>
                </a:spcBef>
                <a:spcAft>
                  <a:spcPts val="500"/>
                </a:spcAft>
                <a:buFont typeface="Arial" pitchFamily="34" charset="0"/>
                <a:buChar char="•"/>
              </a:pPr>
              <a:r>
                <a:rPr lang="fr-FR" b="1" dirty="0" smtClean="0"/>
                <a:t>  Réseaux organisés autour de serveurs</a:t>
              </a:r>
              <a:r>
                <a:rPr lang="fr-FR" dirty="0" smtClean="0"/>
                <a:t> : Client / Serveur </a:t>
              </a:r>
              <a:endParaRPr lang="fr-FR"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467544" y="908720"/>
            <a:ext cx="7992888" cy="587375"/>
          </a:xfrm>
        </p:spPr>
        <p:txBody>
          <a:bodyPr/>
          <a:lstStyle/>
          <a:p>
            <a:r>
              <a:rPr lang="fr-FR" sz="2000" dirty="0" smtClean="0"/>
              <a:t>1. locaux sans fil WLAN (</a:t>
            </a:r>
            <a:r>
              <a:rPr lang="fr-FR" sz="2000" i="1" dirty="0" smtClean="0"/>
              <a:t>Wireless Local Area Network</a:t>
            </a:r>
            <a:r>
              <a:rPr lang="fr-FR" sz="2000" dirty="0" smtClean="0"/>
              <a:t>)</a:t>
            </a:r>
          </a:p>
        </p:txBody>
      </p:sp>
      <p:pic>
        <p:nvPicPr>
          <p:cNvPr id="58374" name="Picture 6" descr="logo Wifi"/>
          <p:cNvPicPr>
            <a:picLocks noChangeAspect="1" noChangeArrowheads="1"/>
          </p:cNvPicPr>
          <p:nvPr/>
        </p:nvPicPr>
        <p:blipFill>
          <a:blip r:embed="rId2" cstate="print"/>
          <a:srcRect/>
          <a:stretch>
            <a:fillRect/>
          </a:stretch>
        </p:blipFill>
        <p:spPr bwMode="auto">
          <a:xfrm>
            <a:off x="611560" y="1700808"/>
            <a:ext cx="1439863" cy="544513"/>
          </a:xfrm>
          <a:prstGeom prst="rect">
            <a:avLst/>
          </a:prstGeom>
          <a:noFill/>
          <a:ln w="9525">
            <a:noFill/>
            <a:miter lim="800000"/>
            <a:headEnd/>
            <a:tailEnd/>
          </a:ln>
        </p:spPr>
      </p:pic>
      <p:sp>
        <p:nvSpPr>
          <p:cNvPr id="25608" name="Text Box 7"/>
          <p:cNvSpPr txBox="1">
            <a:spLocks noChangeArrowheads="1"/>
          </p:cNvSpPr>
          <p:nvPr/>
        </p:nvSpPr>
        <p:spPr bwMode="auto">
          <a:xfrm>
            <a:off x="3348038" y="4652963"/>
            <a:ext cx="4895850" cy="457200"/>
          </a:xfrm>
          <a:prstGeom prst="rect">
            <a:avLst/>
          </a:prstGeom>
          <a:noFill/>
          <a:ln w="9525">
            <a:noFill/>
            <a:miter lim="800000"/>
            <a:headEnd/>
            <a:tailEnd/>
          </a:ln>
        </p:spPr>
        <p:txBody>
          <a:bodyPr>
            <a:spAutoFit/>
          </a:bodyPr>
          <a:lstStyle/>
          <a:p>
            <a:pPr>
              <a:spcBef>
                <a:spcPct val="50000"/>
              </a:spcBef>
            </a:pPr>
            <a:endParaRPr lang="fr-FR"/>
          </a:p>
        </p:txBody>
      </p:sp>
      <p:sp>
        <p:nvSpPr>
          <p:cNvPr id="58376" name="Text Box 8"/>
          <p:cNvSpPr txBox="1">
            <a:spLocks noChangeArrowheads="1"/>
          </p:cNvSpPr>
          <p:nvPr/>
        </p:nvSpPr>
        <p:spPr bwMode="auto">
          <a:xfrm>
            <a:off x="2267744" y="1628800"/>
            <a:ext cx="6192837" cy="646331"/>
          </a:xfrm>
          <a:prstGeom prst="rect">
            <a:avLst/>
          </a:prstGeom>
          <a:noFill/>
          <a:ln w="9525">
            <a:noFill/>
            <a:miter lim="800000"/>
            <a:headEnd/>
            <a:tailEnd/>
          </a:ln>
        </p:spPr>
        <p:txBody>
          <a:bodyPr>
            <a:spAutoFit/>
          </a:bodyPr>
          <a:lstStyle/>
          <a:p>
            <a:pPr>
              <a:spcBef>
                <a:spcPct val="50000"/>
              </a:spcBef>
            </a:pPr>
            <a:r>
              <a:rPr lang="fr-FR" sz="1800" dirty="0"/>
              <a:t>Le </a:t>
            </a:r>
            <a:r>
              <a:rPr lang="fr-FR" sz="1800" dirty="0">
                <a:solidFill>
                  <a:srgbClr val="00FF00"/>
                </a:solidFill>
              </a:rPr>
              <a:t>Wifi </a:t>
            </a:r>
            <a:r>
              <a:rPr lang="fr-FR" sz="1800" dirty="0"/>
              <a:t>(</a:t>
            </a:r>
            <a:r>
              <a:rPr lang="fr-FR" sz="1800" dirty="0">
                <a:solidFill>
                  <a:srgbClr val="00FF00"/>
                </a:solidFill>
              </a:rPr>
              <a:t>ou IEEE 802.11), </a:t>
            </a:r>
            <a:r>
              <a:rPr lang="fr-FR" sz="1800" dirty="0" smtClean="0"/>
              <a:t>offre </a:t>
            </a:r>
            <a:r>
              <a:rPr lang="fr-FR" sz="1800" dirty="0"/>
              <a:t>des débits allant jusqu'à 54Mbps sur une distance de plusieurs centaines de mètres. </a:t>
            </a:r>
          </a:p>
        </p:txBody>
      </p:sp>
      <p:pic>
        <p:nvPicPr>
          <p:cNvPr id="58377" name="Picture 9" descr="logo hiperLAN2"/>
          <p:cNvPicPr>
            <a:picLocks noChangeAspect="1" noChangeArrowheads="1"/>
          </p:cNvPicPr>
          <p:nvPr/>
        </p:nvPicPr>
        <p:blipFill>
          <a:blip r:embed="rId3" cstate="print"/>
          <a:srcRect/>
          <a:stretch>
            <a:fillRect/>
          </a:stretch>
        </p:blipFill>
        <p:spPr bwMode="auto">
          <a:xfrm>
            <a:off x="467544" y="2492896"/>
            <a:ext cx="1584325" cy="376238"/>
          </a:xfrm>
          <a:prstGeom prst="rect">
            <a:avLst/>
          </a:prstGeom>
          <a:noFill/>
          <a:ln w="9525">
            <a:noFill/>
            <a:miter lim="800000"/>
            <a:headEnd/>
            <a:tailEnd/>
          </a:ln>
        </p:spPr>
      </p:pic>
      <p:sp>
        <p:nvSpPr>
          <p:cNvPr id="58378" name="Text Box 10"/>
          <p:cNvSpPr txBox="1">
            <a:spLocks noChangeArrowheads="1"/>
          </p:cNvSpPr>
          <p:nvPr/>
        </p:nvSpPr>
        <p:spPr bwMode="auto">
          <a:xfrm>
            <a:off x="2267744" y="2348880"/>
            <a:ext cx="6443662" cy="923330"/>
          </a:xfrm>
          <a:prstGeom prst="rect">
            <a:avLst/>
          </a:prstGeom>
          <a:noFill/>
          <a:ln w="9525">
            <a:noFill/>
            <a:miter lim="800000"/>
            <a:headEnd/>
            <a:tailEnd/>
          </a:ln>
        </p:spPr>
        <p:txBody>
          <a:bodyPr>
            <a:spAutoFit/>
          </a:bodyPr>
          <a:lstStyle/>
          <a:p>
            <a:pPr>
              <a:spcBef>
                <a:spcPct val="50000"/>
              </a:spcBef>
            </a:pPr>
            <a:r>
              <a:rPr lang="fr-FR" sz="1800" dirty="0"/>
              <a:t>HiperLAN2 (</a:t>
            </a:r>
            <a:r>
              <a:rPr lang="fr-FR" sz="1800" i="1" dirty="0" err="1"/>
              <a:t>HIgh</a:t>
            </a:r>
            <a:r>
              <a:rPr lang="fr-FR" sz="1800" i="1" dirty="0"/>
              <a:t> Performance Radio LAN 2.0</a:t>
            </a:r>
            <a:r>
              <a:rPr lang="fr-FR" sz="1800" dirty="0"/>
              <a:t>), norme européenne </a:t>
            </a:r>
            <a:r>
              <a:rPr lang="fr-FR" sz="1800" dirty="0" smtClean="0"/>
              <a:t>permet </a:t>
            </a:r>
            <a:r>
              <a:rPr lang="fr-FR" sz="1800" dirty="0"/>
              <a:t>d'obtenir un débit théorique de 54 </a:t>
            </a:r>
            <a:r>
              <a:rPr lang="fr-FR" sz="1800" dirty="0" err="1"/>
              <a:t>Mbps</a:t>
            </a:r>
            <a:r>
              <a:rPr lang="fr-FR" sz="1800" dirty="0"/>
              <a:t> sur une zone d'une centaine de mètres </a:t>
            </a:r>
          </a:p>
        </p:txBody>
      </p:sp>
      <p:sp>
        <p:nvSpPr>
          <p:cNvPr id="12" name="Titre 2"/>
          <p:cNvSpPr txBox="1">
            <a:spLocks/>
          </p:cNvSpPr>
          <p:nvPr/>
        </p:nvSpPr>
        <p:spPr>
          <a:xfrm>
            <a:off x="0" y="0"/>
            <a:ext cx="8388424" cy="914400"/>
          </a:xfrm>
          <a:prstGeom prst="rect">
            <a:avLst/>
          </a:prstGeom>
        </p:spPr>
        <p:txBody>
          <a:bodyPr vert="horz" lIns="91440" tIns="45720" rIns="91440" bIns="45720" rtlCol="0" anchor="b">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3600" b="0" i="0" u="none" strike="noStrike" kern="1200" cap="none" spc="0" normalizeH="0" baseline="0" noProof="0" dirty="0" smtClean="0">
                <a:ln>
                  <a:noFill/>
                </a:ln>
                <a:solidFill>
                  <a:srgbClr val="FFC000"/>
                </a:solidFill>
                <a:effectLst/>
                <a:uLnTx/>
                <a:uFillTx/>
                <a:latin typeface="+mn-lt"/>
                <a:ea typeface="+mj-ea"/>
                <a:cs typeface="+mj-cs"/>
              </a:rPr>
              <a:t>Types de réseau sans fil</a:t>
            </a:r>
            <a:endParaRPr kumimoji="0" lang="fr-FR" sz="3600" b="0" i="0" u="none" strike="noStrike" kern="1200" cap="none" spc="0" normalizeH="0" baseline="0" noProof="0" dirty="0">
              <a:ln>
                <a:noFill/>
              </a:ln>
              <a:solidFill>
                <a:srgbClr val="FFC000"/>
              </a:solidFill>
              <a:effectLst/>
              <a:uLnTx/>
              <a:uFillTx/>
              <a:latin typeface="+mn-lt"/>
              <a:ea typeface="+mj-ea"/>
              <a:cs typeface="+mj-cs"/>
            </a:endParaRPr>
          </a:p>
        </p:txBody>
      </p:sp>
      <p:sp>
        <p:nvSpPr>
          <p:cNvPr id="13" name="Rectangle 2"/>
          <p:cNvSpPr txBox="1">
            <a:spLocks noChangeArrowheads="1"/>
          </p:cNvSpPr>
          <p:nvPr/>
        </p:nvSpPr>
        <p:spPr>
          <a:xfrm>
            <a:off x="683568" y="3645024"/>
            <a:ext cx="8280920" cy="2608833"/>
          </a:xfrm>
          <a:prstGeom prst="rect">
            <a:avLst/>
          </a:prstGeom>
        </p:spPr>
        <p:txBody>
          <a:bodyPr vert="horz" lIns="91440" tIns="45720" rIns="91440" bIns="45720" rtlCol="0" anchor="b">
            <a:noAutofit/>
          </a:bodyPr>
          <a:lstStyle/>
          <a:p>
            <a:pPr lvl="0">
              <a:spcBef>
                <a:spcPct val="0"/>
              </a:spcBef>
            </a:pPr>
            <a:r>
              <a:rPr lang="fr-FR" sz="2000" dirty="0" smtClean="0">
                <a:solidFill>
                  <a:srgbClr val="FFC000"/>
                </a:solidFill>
                <a:ea typeface="+mj-ea"/>
                <a:cs typeface="+mj-cs"/>
              </a:rPr>
              <a:t>2.</a:t>
            </a:r>
            <a:r>
              <a:rPr kumimoji="0" lang="fr-FR" sz="2000" i="0" u="none" strike="noStrike" kern="1200" cap="none" spc="0" normalizeH="0" baseline="0" noProof="0" dirty="0" smtClean="0">
                <a:ln>
                  <a:noFill/>
                </a:ln>
                <a:solidFill>
                  <a:srgbClr val="FFC000"/>
                </a:solidFill>
                <a:effectLst/>
                <a:uLnTx/>
                <a:uFillTx/>
                <a:ea typeface="+mj-ea"/>
                <a:cs typeface="+mj-cs"/>
              </a:rPr>
              <a:t> métropolitains sans fil WMAN</a:t>
            </a:r>
            <a:r>
              <a:rPr lang="fr-FR" sz="2000" dirty="0" smtClean="0">
                <a:solidFill>
                  <a:srgbClr val="FFC000"/>
                </a:solidFill>
                <a:ea typeface="+mj-ea"/>
                <a:cs typeface="+mj-cs"/>
              </a:rPr>
              <a:t>: </a:t>
            </a:r>
            <a:r>
              <a:rPr lang="fr-FR" sz="2000" i="1" dirty="0" smtClean="0"/>
              <a:t>Wireless </a:t>
            </a:r>
            <a:r>
              <a:rPr lang="fr-FR" sz="2000" i="1" dirty="0" err="1" smtClean="0"/>
              <a:t>Metropolitan</a:t>
            </a:r>
            <a:r>
              <a:rPr lang="fr-FR" sz="2000" i="1" dirty="0" smtClean="0"/>
              <a:t> Area Network</a:t>
            </a:r>
          </a:p>
          <a:p>
            <a:pPr>
              <a:spcBef>
                <a:spcPct val="0"/>
              </a:spcBef>
            </a:pPr>
            <a:r>
              <a:rPr lang="fr-FR" sz="2000" dirty="0" smtClean="0">
                <a:solidFill>
                  <a:srgbClr val="FFC000"/>
                </a:solidFill>
              </a:rPr>
              <a:t>3. étendus sans fil WWAN (</a:t>
            </a:r>
            <a:r>
              <a:rPr lang="fr-FR" sz="2000" i="1" dirty="0" smtClean="0"/>
              <a:t>connu sous le nom de </a:t>
            </a:r>
            <a:r>
              <a:rPr lang="fr-FR" sz="2000" dirty="0" smtClean="0"/>
              <a:t>réseau cellulaire mobile)</a:t>
            </a:r>
            <a:r>
              <a:rPr lang="fr-FR" sz="2000" i="1" dirty="0" smtClean="0"/>
              <a:t>. Les principales technologies sont les suivantes : </a:t>
            </a:r>
            <a:endParaRPr lang="fr-FR" sz="2000" dirty="0" smtClean="0"/>
          </a:p>
          <a:p>
            <a:pPr lvl="1">
              <a:buFont typeface="Wingdings" pitchFamily="2" charset="2"/>
              <a:buChar char="ü"/>
            </a:pPr>
            <a:r>
              <a:rPr lang="fr-FR" sz="1600" i="1" u="sng" dirty="0" smtClean="0"/>
              <a:t>GSM</a:t>
            </a:r>
            <a:r>
              <a:rPr lang="fr-FR" sz="1600" i="1" dirty="0" smtClean="0"/>
              <a:t> (</a:t>
            </a:r>
            <a:r>
              <a:rPr lang="fr-FR" sz="1600" dirty="0" smtClean="0"/>
              <a:t>Global System for Mobile Communication</a:t>
            </a:r>
            <a:r>
              <a:rPr lang="fr-FR" sz="1600" i="1" dirty="0" smtClean="0"/>
              <a:t> ou en français </a:t>
            </a:r>
            <a:r>
              <a:rPr lang="fr-FR" sz="1600" dirty="0" smtClean="0"/>
              <a:t>Groupe Spécial Mobile</a:t>
            </a:r>
            <a:r>
              <a:rPr lang="fr-FR" sz="1600" i="1" dirty="0" smtClean="0"/>
              <a:t>) </a:t>
            </a:r>
            <a:endParaRPr lang="fr-FR" sz="1600" dirty="0" smtClean="0"/>
          </a:p>
          <a:p>
            <a:pPr lvl="1">
              <a:buFont typeface="Wingdings" pitchFamily="2" charset="2"/>
              <a:buChar char="ü"/>
            </a:pPr>
            <a:r>
              <a:rPr lang="en-GB" sz="1600" i="1" u="sng" dirty="0" smtClean="0"/>
              <a:t>GPRS</a:t>
            </a:r>
            <a:r>
              <a:rPr lang="en-GB" sz="1600" i="1" dirty="0" smtClean="0"/>
              <a:t> (</a:t>
            </a:r>
            <a:r>
              <a:rPr lang="en-GB" sz="1600" dirty="0" smtClean="0"/>
              <a:t>General Packet Radio Service</a:t>
            </a:r>
            <a:r>
              <a:rPr lang="en-GB" sz="1600" i="1" dirty="0" smtClean="0"/>
              <a:t>) </a:t>
            </a:r>
            <a:endParaRPr lang="fr-FR" sz="1600" dirty="0" smtClean="0"/>
          </a:p>
          <a:p>
            <a:pPr lvl="1">
              <a:buFont typeface="Wingdings" pitchFamily="2" charset="2"/>
              <a:buChar char="ü"/>
            </a:pPr>
            <a:r>
              <a:rPr lang="fr-FR" sz="1600" i="1" u="sng" dirty="0" smtClean="0"/>
              <a:t>UMTS</a:t>
            </a:r>
            <a:r>
              <a:rPr lang="fr-FR" sz="1600" i="1" dirty="0" smtClean="0"/>
              <a:t> (</a:t>
            </a:r>
            <a:r>
              <a:rPr lang="fr-FR" sz="1600" dirty="0" err="1" smtClean="0"/>
              <a:t>Universal</a:t>
            </a:r>
            <a:r>
              <a:rPr lang="fr-FR" sz="1600" dirty="0" smtClean="0"/>
              <a:t> Mobile </a:t>
            </a:r>
            <a:r>
              <a:rPr lang="fr-FR" sz="1600" dirty="0" err="1" smtClean="0"/>
              <a:t>Telecommunication</a:t>
            </a:r>
            <a:r>
              <a:rPr lang="fr-FR" sz="1600" dirty="0" smtClean="0"/>
              <a:t> System</a:t>
            </a:r>
            <a:r>
              <a:rPr lang="fr-FR" sz="1600" i="1" dirty="0" smtClean="0"/>
              <a:t>)</a:t>
            </a:r>
            <a:endParaRPr lang="fr-FR" sz="1600" dirty="0" smtClean="0">
              <a:solidFill>
                <a:srgbClr val="FFC000"/>
              </a:solidFill>
            </a:endParaRPr>
          </a:p>
          <a:p>
            <a:pPr lvl="1">
              <a:spcBef>
                <a:spcPct val="0"/>
              </a:spcBef>
              <a:buFont typeface="Wingdings" pitchFamily="2" charset="2"/>
              <a:buChar char="ü"/>
            </a:pPr>
            <a:r>
              <a:rPr lang="fr-FR" sz="1600" dirty="0" smtClean="0"/>
              <a:t> </a:t>
            </a:r>
            <a:endParaRPr kumimoji="0" lang="fr-FR" sz="1600" i="0" u="none" strike="noStrike" kern="1200" cap="none" spc="0" normalizeH="0" baseline="0" noProof="0" dirty="0" smtClean="0">
              <a:ln>
                <a:noFill/>
              </a:ln>
              <a:solidFill>
                <a:srgbClr val="FFC000"/>
              </a:solidFill>
              <a:effectLst/>
              <a:uLnTx/>
              <a:uFillTx/>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58370"/>
                                        </p:tgtEl>
                                        <p:attrNameLst>
                                          <p:attrName>style.visibility</p:attrName>
                                        </p:attrNameLst>
                                      </p:cBhvr>
                                      <p:to>
                                        <p:strVal val="visible"/>
                                      </p:to>
                                    </p:set>
                                    <p:anim to="" calcmode="lin" valueType="num">
                                      <p:cBhvr>
                                        <p:cTn id="7" dur="1" fill="hold"/>
                                        <p:tgtEl>
                                          <p:spTgt spid="58370"/>
                                        </p:tgtEl>
                                        <p:attrNameLst>
                                          <p:attrName/>
                                        </p:attrNameLst>
                                      </p:cBhvr>
                                    </p:anim>
                                  </p:childTnLst>
                                </p:cTn>
                              </p:par>
                            </p:childTnLst>
                          </p:cTn>
                        </p:par>
                        <p:par>
                          <p:cTn id="8" fill="hold">
                            <p:stCondLst>
                              <p:cond delay="0"/>
                            </p:stCondLst>
                            <p:childTnLst>
                              <p:par>
                                <p:cTn id="9" presetID="24" presetClass="entr" presetSubtype="0" fill="hold" nodeType="afterEffect">
                                  <p:stCondLst>
                                    <p:cond delay="7000"/>
                                  </p:stCondLst>
                                  <p:childTnLst>
                                    <p:set>
                                      <p:cBhvr>
                                        <p:cTn id="10" dur="1" fill="hold">
                                          <p:stCondLst>
                                            <p:cond delay="0"/>
                                          </p:stCondLst>
                                        </p:cTn>
                                        <p:tgtEl>
                                          <p:spTgt spid="58374"/>
                                        </p:tgtEl>
                                        <p:attrNameLst>
                                          <p:attrName>style.visibility</p:attrName>
                                        </p:attrNameLst>
                                      </p:cBhvr>
                                      <p:to>
                                        <p:strVal val="visible"/>
                                      </p:to>
                                    </p:set>
                                    <p:anim to="" calcmode="lin" valueType="num">
                                      <p:cBhvr>
                                        <p:cTn id="11" dur="1" fill="hold"/>
                                        <p:tgtEl>
                                          <p:spTgt spid="58374"/>
                                        </p:tgtEl>
                                        <p:attrNameLst>
                                          <p:attrName/>
                                        </p:attrNameLst>
                                      </p:cBhvr>
                                    </p:anim>
                                  </p:childTnLst>
                                </p:cTn>
                              </p:par>
                            </p:childTnLst>
                          </p:cTn>
                        </p:par>
                        <p:par>
                          <p:cTn id="12" fill="hold">
                            <p:stCondLst>
                              <p:cond delay="7000"/>
                            </p:stCondLst>
                            <p:childTnLst>
                              <p:par>
                                <p:cTn id="13" presetID="24" presetClass="entr" presetSubtype="0" fill="hold" grpId="0" nodeType="afterEffect">
                                  <p:stCondLst>
                                    <p:cond delay="500"/>
                                  </p:stCondLst>
                                  <p:childTnLst>
                                    <p:set>
                                      <p:cBhvr>
                                        <p:cTn id="14" dur="1" fill="hold">
                                          <p:stCondLst>
                                            <p:cond delay="0"/>
                                          </p:stCondLst>
                                        </p:cTn>
                                        <p:tgtEl>
                                          <p:spTgt spid="58376"/>
                                        </p:tgtEl>
                                        <p:attrNameLst>
                                          <p:attrName>style.visibility</p:attrName>
                                        </p:attrNameLst>
                                      </p:cBhvr>
                                      <p:to>
                                        <p:strVal val="visible"/>
                                      </p:to>
                                    </p:set>
                                    <p:anim to="" calcmode="lin" valueType="num">
                                      <p:cBhvr>
                                        <p:cTn id="15" dur="1" fill="hold"/>
                                        <p:tgtEl>
                                          <p:spTgt spid="58376"/>
                                        </p:tgtEl>
                                        <p:attrNameLst>
                                          <p:attrName/>
                                        </p:attrNameLst>
                                      </p:cBhvr>
                                    </p:anim>
                                  </p:childTnLst>
                                </p:cTn>
                              </p:par>
                            </p:childTnLst>
                          </p:cTn>
                        </p:par>
                        <p:par>
                          <p:cTn id="16" fill="hold">
                            <p:stCondLst>
                              <p:cond delay="7500"/>
                            </p:stCondLst>
                            <p:childTnLst>
                              <p:par>
                                <p:cTn id="17" presetID="24" presetClass="entr" presetSubtype="0" fill="hold" nodeType="afterEffect">
                                  <p:stCondLst>
                                    <p:cond delay="6000"/>
                                  </p:stCondLst>
                                  <p:childTnLst>
                                    <p:set>
                                      <p:cBhvr>
                                        <p:cTn id="18" dur="1" fill="hold">
                                          <p:stCondLst>
                                            <p:cond delay="0"/>
                                          </p:stCondLst>
                                        </p:cTn>
                                        <p:tgtEl>
                                          <p:spTgt spid="58377"/>
                                        </p:tgtEl>
                                        <p:attrNameLst>
                                          <p:attrName>style.visibility</p:attrName>
                                        </p:attrNameLst>
                                      </p:cBhvr>
                                      <p:to>
                                        <p:strVal val="visible"/>
                                      </p:to>
                                    </p:set>
                                    <p:anim to="" calcmode="lin" valueType="num">
                                      <p:cBhvr>
                                        <p:cTn id="19" dur="1" fill="hold"/>
                                        <p:tgtEl>
                                          <p:spTgt spid="58377"/>
                                        </p:tgtEl>
                                        <p:attrNameLst>
                                          <p:attrName/>
                                        </p:attrNameLst>
                                      </p:cBhvr>
                                    </p:anim>
                                  </p:childTnLst>
                                </p:cTn>
                              </p:par>
                            </p:childTnLst>
                          </p:cTn>
                        </p:par>
                        <p:par>
                          <p:cTn id="20" fill="hold">
                            <p:stCondLst>
                              <p:cond delay="13500"/>
                            </p:stCondLst>
                            <p:childTnLst>
                              <p:par>
                                <p:cTn id="21" presetID="24" presetClass="entr" presetSubtype="0" fill="hold" grpId="0" nodeType="afterEffect">
                                  <p:stCondLst>
                                    <p:cond delay="1000"/>
                                  </p:stCondLst>
                                  <p:childTnLst>
                                    <p:set>
                                      <p:cBhvr>
                                        <p:cTn id="22" dur="1" fill="hold">
                                          <p:stCondLst>
                                            <p:cond delay="0"/>
                                          </p:stCondLst>
                                        </p:cTn>
                                        <p:tgtEl>
                                          <p:spTgt spid="58378"/>
                                        </p:tgtEl>
                                        <p:attrNameLst>
                                          <p:attrName>style.visibility</p:attrName>
                                        </p:attrNameLst>
                                      </p:cBhvr>
                                      <p:to>
                                        <p:strVal val="visible"/>
                                      </p:to>
                                    </p:set>
                                    <p:anim to="" calcmode="lin" valueType="num">
                                      <p:cBhvr>
                                        <p:cTn id="23" dur="1" fill="hold"/>
                                        <p:tgtEl>
                                          <p:spTgt spid="58378"/>
                                        </p:tgtEl>
                                        <p:attrNameLst>
                                          <p:attrName/>
                                        </p:attrNameLst>
                                      </p:cBhvr>
                                    </p:anim>
                                  </p:childTnLst>
                                </p:cTn>
                              </p:par>
                            </p:childTnLst>
                          </p:cTn>
                        </p:par>
                        <p:par>
                          <p:cTn id="24" fill="hold">
                            <p:stCondLst>
                              <p:cond delay="14500"/>
                            </p:stCondLst>
                            <p:childTnLst>
                              <p:par>
                                <p:cTn id="25" presetID="24" presetClass="entr" presetSubtype="0" fill="hold" grpId="0" nodeType="afterEffect">
                                  <p:stCondLst>
                                    <p:cond delay="1500"/>
                                  </p:stCondLst>
                                  <p:childTnLst>
                                    <p:set>
                                      <p:cBhvr>
                                        <p:cTn id="26" dur="1" fill="hold">
                                          <p:stCondLst>
                                            <p:cond delay="0"/>
                                          </p:stCondLst>
                                        </p:cTn>
                                        <p:tgtEl>
                                          <p:spTgt spid="13"/>
                                        </p:tgtEl>
                                        <p:attrNameLst>
                                          <p:attrName>style.visibility</p:attrName>
                                        </p:attrNameLst>
                                      </p:cBhvr>
                                      <p:to>
                                        <p:strVal val="visible"/>
                                      </p:to>
                                    </p:set>
                                    <p:anim to="" calcmode="lin" valueType="num">
                                      <p:cBhvr>
                                        <p:cTn id="27" dur="1" fill="hold"/>
                                        <p:tgtEl>
                                          <p:spTgt spid="1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p:bldP spid="58376" grpId="0"/>
      <p:bldP spid="58378" grpId="0"/>
      <p:bldP spid="13" grpId="0"/>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0" y="0"/>
            <a:ext cx="7543800" cy="1052736"/>
          </a:xfrm>
        </p:spPr>
        <p:txBody>
          <a:bodyPr/>
          <a:lstStyle/>
          <a:p>
            <a:pPr eaLnBrk="1" hangingPunct="1"/>
            <a:r>
              <a:rPr lang="fr-FR" sz="3600" dirty="0" smtClean="0"/>
              <a:t>Catégories de réseaux sans fil</a:t>
            </a:r>
          </a:p>
        </p:txBody>
      </p:sp>
      <p:sp>
        <p:nvSpPr>
          <p:cNvPr id="20485" name="Text Box 4"/>
          <p:cNvSpPr txBox="1">
            <a:spLocks noChangeArrowheads="1"/>
          </p:cNvSpPr>
          <p:nvPr/>
        </p:nvSpPr>
        <p:spPr bwMode="auto">
          <a:xfrm>
            <a:off x="1476375" y="2636838"/>
            <a:ext cx="6911975" cy="457200"/>
          </a:xfrm>
          <a:prstGeom prst="rect">
            <a:avLst/>
          </a:prstGeom>
          <a:noFill/>
          <a:ln w="9525">
            <a:noFill/>
            <a:miter lim="800000"/>
            <a:headEnd/>
            <a:tailEnd/>
          </a:ln>
        </p:spPr>
        <p:txBody>
          <a:bodyPr>
            <a:spAutoFit/>
          </a:bodyPr>
          <a:lstStyle/>
          <a:p>
            <a:pPr>
              <a:spcBef>
                <a:spcPct val="50000"/>
              </a:spcBef>
            </a:pPr>
            <a:endParaRPr lang="fr-FR"/>
          </a:p>
        </p:txBody>
      </p:sp>
      <p:pic>
        <p:nvPicPr>
          <p:cNvPr id="53253" name="Picture 5" descr="WPAN, WLAN, WMAN et WLAN"/>
          <p:cNvPicPr>
            <a:picLocks noChangeAspect="1" noChangeArrowheads="1"/>
          </p:cNvPicPr>
          <p:nvPr/>
        </p:nvPicPr>
        <p:blipFill>
          <a:blip r:embed="rId2" cstate="print"/>
          <a:stretch>
            <a:fillRect/>
          </a:stretch>
        </p:blipFill>
        <p:spPr bwMode="auto">
          <a:xfrm>
            <a:off x="1187624" y="1268760"/>
            <a:ext cx="6912768" cy="48848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afterEffect">
                                  <p:stCondLst>
                                    <p:cond delay="1000"/>
                                  </p:stCondLst>
                                  <p:childTnLst>
                                    <p:set>
                                      <p:cBhvr>
                                        <p:cTn id="6" dur="1" fill="hold">
                                          <p:stCondLst>
                                            <p:cond delay="0"/>
                                          </p:stCondLst>
                                        </p:cTn>
                                        <p:tgtEl>
                                          <p:spTgt spid="53250"/>
                                        </p:tgtEl>
                                        <p:attrNameLst>
                                          <p:attrName>style.visibility</p:attrName>
                                        </p:attrNameLst>
                                      </p:cBhvr>
                                      <p:to>
                                        <p:strVal val="visible"/>
                                      </p:to>
                                    </p:set>
                                    <p:anim to="" calcmode="lin" valueType="num">
                                      <p:cBhvr>
                                        <p:cTn id="7" dur="1" fill="hold"/>
                                        <p:tgtEl>
                                          <p:spTgt spid="53250"/>
                                        </p:tgtEl>
                                        <p:attrNameLst>
                                          <p:attrName/>
                                        </p:attrNameLst>
                                      </p:cBhvr>
                                    </p:anim>
                                  </p:childTnLst>
                                </p:cTn>
                              </p:par>
                            </p:childTnLst>
                          </p:cTn>
                        </p:par>
                        <p:par>
                          <p:cTn id="8" fill="hold">
                            <p:stCondLst>
                              <p:cond delay="1000"/>
                            </p:stCondLst>
                            <p:childTnLst>
                              <p:par>
                                <p:cTn id="9" presetID="24" presetClass="entr" presetSubtype="0" fill="hold" nodeType="afterEffect">
                                  <p:stCondLst>
                                    <p:cond delay="1000"/>
                                  </p:stCondLst>
                                  <p:childTnLst>
                                    <p:set>
                                      <p:cBhvr>
                                        <p:cTn id="10" dur="1" fill="hold">
                                          <p:stCondLst>
                                            <p:cond delay="0"/>
                                          </p:stCondLst>
                                        </p:cTn>
                                        <p:tgtEl>
                                          <p:spTgt spid="53253"/>
                                        </p:tgtEl>
                                        <p:attrNameLst>
                                          <p:attrName>style.visibility</p:attrName>
                                        </p:attrNameLst>
                                      </p:cBhvr>
                                      <p:to>
                                        <p:strVal val="visible"/>
                                      </p:to>
                                    </p:set>
                                    <p:anim to="" calcmode="lin" valueType="num">
                                      <p:cBhvr>
                                        <p:cTn id="11" dur="1" fill="hold"/>
                                        <p:tgtEl>
                                          <p:spTgt spid="5325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endParaRPr lang="fr-FR" dirty="0"/>
          </a:p>
        </p:txBody>
      </p:sp>
      <p:sp>
        <p:nvSpPr>
          <p:cNvPr id="3" name="Titre 2"/>
          <p:cNvSpPr>
            <a:spLocks noGrp="1"/>
          </p:cNvSpPr>
          <p:nvPr>
            <p:ph type="title"/>
          </p:nvPr>
        </p:nvSpPr>
        <p:spPr>
          <a:xfrm>
            <a:off x="755576" y="2924944"/>
            <a:ext cx="7543800" cy="914400"/>
          </a:xfrm>
        </p:spPr>
        <p:txBody>
          <a:bodyPr/>
          <a:lstStyle/>
          <a:p>
            <a:pPr algn="ctr"/>
            <a:r>
              <a:rPr lang="fr-FR" sz="4400" b="1" dirty="0" smtClean="0"/>
              <a:t>Les Systèmes d‘Exploitation</a:t>
            </a:r>
            <a:br>
              <a:rPr lang="fr-FR" sz="4400" b="1" dirty="0" smtClean="0"/>
            </a:br>
            <a:r>
              <a:rPr lang="fr-FR" sz="4400" dirty="0" smtClean="0"/>
              <a:t> (SE) </a:t>
            </a:r>
            <a:br>
              <a:rPr lang="fr-FR" sz="4400" dirty="0" smtClean="0"/>
            </a:br>
            <a:r>
              <a:rPr lang="fr-FR" sz="4400" dirty="0" smtClean="0"/>
              <a:t>ou Operating System </a:t>
            </a:r>
            <a:br>
              <a:rPr lang="fr-FR" sz="4400" dirty="0" smtClean="0"/>
            </a:br>
            <a:r>
              <a:rPr lang="fr-FR" sz="4400" dirty="0" smtClean="0"/>
              <a:t>(OS) en Anglais </a:t>
            </a:r>
            <a:endParaRPr lang="fr-FR" sz="44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163</a:t>
            </a:fld>
            <a:endParaRPr lang="fr-BE" dirty="0"/>
          </a:p>
        </p:txBody>
      </p:sp>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fr-FR" dirty="0" smtClean="0"/>
              <a:t>Qu'est-ce qu'un SE?</a:t>
            </a:r>
            <a:endParaRPr lang="fr-FR" dirty="0"/>
          </a:p>
        </p:txBody>
      </p:sp>
      <p:sp>
        <p:nvSpPr>
          <p:cNvPr id="23555" name="Rectangle 3"/>
          <p:cNvSpPr>
            <a:spLocks noGrp="1" noChangeArrowheads="1"/>
          </p:cNvSpPr>
          <p:nvPr>
            <p:ph type="body" idx="1"/>
          </p:nvPr>
        </p:nvSpPr>
        <p:spPr>
          <a:xfrm>
            <a:off x="539552" y="1124744"/>
            <a:ext cx="8064896" cy="1512168"/>
          </a:xfrm>
        </p:spPr>
        <p:txBody>
          <a:bodyPr>
            <a:normAutofit fontScale="85000" lnSpcReduction="10000"/>
          </a:bodyPr>
          <a:lstStyle/>
          <a:p>
            <a:pPr>
              <a:buFontTx/>
              <a:buNone/>
            </a:pPr>
            <a:r>
              <a:rPr lang="fr-FR" sz="3200" dirty="0"/>
              <a:t>	</a:t>
            </a:r>
            <a:r>
              <a:rPr lang="fr-FR" sz="3200" dirty="0" smtClean="0"/>
              <a:t>   </a:t>
            </a:r>
            <a:r>
              <a:rPr lang="fr-FR" sz="3200" dirty="0"/>
              <a:t>Un Système d’Exploitation </a:t>
            </a:r>
            <a:r>
              <a:rPr lang="fr-FR" sz="3200" dirty="0" smtClean="0"/>
              <a:t>est un programme </a:t>
            </a:r>
            <a:r>
              <a:rPr lang="fr-FR" sz="3200" dirty="0"/>
              <a:t>informatique qui assure l’interface entre le matériel et les applications de l’utilisateur</a:t>
            </a:r>
          </a:p>
        </p:txBody>
      </p:sp>
      <p:pic>
        <p:nvPicPr>
          <p:cNvPr id="128002" name="Picture 2"/>
          <p:cNvPicPr>
            <a:picLocks noChangeAspect="1" noChangeArrowheads="1"/>
          </p:cNvPicPr>
          <p:nvPr/>
        </p:nvPicPr>
        <p:blipFill>
          <a:blip r:embed="rId2" cstate="print"/>
          <a:srcRect/>
          <a:stretch>
            <a:fillRect/>
          </a:stretch>
        </p:blipFill>
        <p:spPr bwMode="auto">
          <a:xfrm>
            <a:off x="3563888" y="3068960"/>
            <a:ext cx="2365977" cy="331236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251520" y="1124744"/>
            <a:ext cx="8640960" cy="4536504"/>
          </a:xfrm>
        </p:spPr>
        <p:txBody>
          <a:bodyPr>
            <a:normAutofit lnSpcReduction="10000"/>
          </a:bodyPr>
          <a:lstStyle/>
          <a:p>
            <a:r>
              <a:rPr lang="fr-FR" sz="2800" dirty="0" smtClean="0"/>
              <a:t>Permettre d'accéder au matériel de façon transparente</a:t>
            </a:r>
          </a:p>
          <a:p>
            <a:pPr lvl="1"/>
            <a:r>
              <a:rPr lang="fr-FR" sz="2400" dirty="0" smtClean="0"/>
              <a:t>un programme n'a pas à savoir s'il écrit  sur un disque NTFS ou une clé USB fat32</a:t>
            </a:r>
          </a:p>
          <a:p>
            <a:pPr lvl="1">
              <a:buNone/>
            </a:pPr>
            <a:endParaRPr lang="fr-FR" sz="2400" dirty="0" smtClean="0"/>
          </a:p>
          <a:p>
            <a:r>
              <a:rPr lang="fr-FR" sz="2800" dirty="0" smtClean="0"/>
              <a:t> Gérer les ressources (accès </a:t>
            </a:r>
            <a:r>
              <a:rPr lang="fr-FR" sz="2800" dirty="0" err="1" smtClean="0"/>
              <a:t>physiques,mémoire</a:t>
            </a:r>
            <a:r>
              <a:rPr lang="fr-FR" sz="2800" dirty="0" smtClean="0"/>
              <a:t>, CPU)</a:t>
            </a:r>
          </a:p>
          <a:p>
            <a:pPr lvl="1"/>
            <a:r>
              <a:rPr lang="fr-FR" sz="2400" dirty="0" smtClean="0"/>
              <a:t> optimiser l'usage de la machine (taux d'occupation du CPU, minimisation des mouvements des têtes de lecture des  disques, gestion de l'énergie sur les systèmes portables, </a:t>
            </a:r>
            <a:r>
              <a:rPr lang="fr-FR" sz="2400" dirty="0" err="1" smtClean="0"/>
              <a:t>etc</a:t>
            </a:r>
            <a:r>
              <a:rPr lang="fr-FR" sz="2400" dirty="0" smtClean="0"/>
              <a:t>)</a:t>
            </a:r>
            <a:endParaRPr lang="fr-FR" sz="2400" dirty="0"/>
          </a:p>
        </p:txBody>
      </p:sp>
      <p:sp>
        <p:nvSpPr>
          <p:cNvPr id="3" name="Titre 2"/>
          <p:cNvSpPr>
            <a:spLocks noGrp="1"/>
          </p:cNvSpPr>
          <p:nvPr>
            <p:ph type="title"/>
          </p:nvPr>
        </p:nvSpPr>
        <p:spPr/>
        <p:txBody>
          <a:bodyPr/>
          <a:lstStyle/>
          <a:p>
            <a:r>
              <a:rPr lang="fr-FR" dirty="0" smtClean="0"/>
              <a:t>Missions (1/2)</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165</a:t>
            </a:fld>
            <a:endParaRPr lang="fr-BE" dirty="0"/>
          </a:p>
        </p:txBody>
      </p:sp>
    </p:spTree>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251520" y="1124744"/>
            <a:ext cx="8640960" cy="4536504"/>
          </a:xfrm>
        </p:spPr>
        <p:txBody>
          <a:bodyPr>
            <a:normAutofit/>
          </a:bodyPr>
          <a:lstStyle/>
          <a:p>
            <a:r>
              <a:rPr lang="fr-FR" sz="2400" dirty="0" smtClean="0"/>
              <a:t>Veiller à la sécurité des applications et des données</a:t>
            </a:r>
          </a:p>
          <a:p>
            <a:r>
              <a:rPr lang="fr-FR" sz="2400" dirty="0" smtClean="0"/>
              <a:t>Fournir une qualité de service (temps de réponse…)</a:t>
            </a:r>
          </a:p>
          <a:p>
            <a:pPr>
              <a:buNone/>
            </a:pPr>
            <a:endParaRPr lang="fr-FR" sz="2400" dirty="0" smtClean="0"/>
          </a:p>
          <a:p>
            <a:r>
              <a:rPr lang="fr-FR" sz="2400" dirty="0" smtClean="0"/>
              <a:t> être robuste</a:t>
            </a:r>
          </a:p>
          <a:p>
            <a:pPr lvl="1"/>
            <a:r>
              <a:rPr lang="fr-FR" sz="2200" dirty="0" smtClean="0"/>
              <a:t> éviter de planter !</a:t>
            </a:r>
          </a:p>
          <a:p>
            <a:pPr lvl="1"/>
            <a:r>
              <a:rPr lang="fr-FR" sz="2200" dirty="0" smtClean="0"/>
              <a:t>tolérance à l'erreur (blocs disques défectueux, reboot sauvage, </a:t>
            </a:r>
            <a:r>
              <a:rPr lang="fr-FR" sz="2200" dirty="0" err="1" smtClean="0"/>
              <a:t>etc</a:t>
            </a:r>
            <a:r>
              <a:rPr lang="fr-FR" sz="2200" dirty="0" smtClean="0"/>
              <a:t>)</a:t>
            </a:r>
            <a:endParaRPr lang="fr-FR" sz="2200" dirty="0"/>
          </a:p>
        </p:txBody>
      </p:sp>
      <p:sp>
        <p:nvSpPr>
          <p:cNvPr id="3" name="Titre 2"/>
          <p:cNvSpPr>
            <a:spLocks noGrp="1"/>
          </p:cNvSpPr>
          <p:nvPr>
            <p:ph type="title"/>
          </p:nvPr>
        </p:nvSpPr>
        <p:spPr/>
        <p:txBody>
          <a:bodyPr/>
          <a:lstStyle/>
          <a:p>
            <a:r>
              <a:rPr lang="fr-FR" dirty="0" smtClean="0"/>
              <a:t>Missions (2/2)</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166</a:t>
            </a:fld>
            <a:endParaRPr lang="fr-BE" dirty="0"/>
          </a:p>
        </p:txBody>
      </p:sp>
    </p:spTree>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pPr>
              <a:buNone/>
            </a:pPr>
            <a:r>
              <a:rPr lang="fr-FR" i="1" dirty="0" smtClean="0"/>
              <a:t>Il existe deux types :</a:t>
            </a:r>
          </a:p>
          <a:p>
            <a:pPr lvl="0"/>
            <a:r>
              <a:rPr lang="fr-FR" dirty="0" smtClean="0">
                <a:solidFill>
                  <a:srgbClr val="00FF00"/>
                </a:solidFill>
              </a:rPr>
              <a:t>les systèmes monopostes</a:t>
            </a:r>
            <a:r>
              <a:rPr lang="fr-FR" dirty="0" smtClean="0"/>
              <a:t>: gèrent un seul matériel (MS-DOS-mono-tâches, Windows- </a:t>
            </a:r>
            <a:r>
              <a:rPr lang="fr-FR" dirty="0" err="1" smtClean="0"/>
              <a:t>multi-tâches</a:t>
            </a:r>
            <a:r>
              <a:rPr lang="fr-FR" dirty="0" smtClean="0"/>
              <a:t>).</a:t>
            </a:r>
          </a:p>
          <a:p>
            <a:pPr lvl="0"/>
            <a:r>
              <a:rPr lang="fr-FR" dirty="0" smtClean="0">
                <a:solidFill>
                  <a:srgbClr val="00FF00"/>
                </a:solidFill>
              </a:rPr>
              <a:t>les systèmes multipostes: </a:t>
            </a:r>
            <a:r>
              <a:rPr lang="fr-FR" dirty="0" smtClean="0"/>
              <a:t>systèmes réseaux qui gèrent plusieurs machines à la fois: Windows (2003, NT, 2000 server…), UNIX, Mac OS (SE pour Macintosh).</a:t>
            </a:r>
          </a:p>
          <a:p>
            <a:r>
              <a:rPr lang="fr-FR" dirty="0" smtClean="0"/>
              <a:t>On peux citer aussi les systèmes d'exploitation pour les téléphones portables comme: androïde, </a:t>
            </a:r>
            <a:r>
              <a:rPr lang="fr-FR" dirty="0" err="1" smtClean="0"/>
              <a:t>sumsung</a:t>
            </a:r>
            <a:r>
              <a:rPr lang="fr-FR" dirty="0" smtClean="0"/>
              <a:t> bada, IOS4 pour les </a:t>
            </a:r>
            <a:r>
              <a:rPr lang="fr-FR" dirty="0" err="1" smtClean="0"/>
              <a:t>iphone</a:t>
            </a:r>
            <a:r>
              <a:rPr lang="fr-FR" dirty="0" smtClean="0"/>
              <a:t>, RIM pour les </a:t>
            </a:r>
            <a:r>
              <a:rPr lang="fr-FR" dirty="0" err="1" smtClean="0"/>
              <a:t>blackBerry</a:t>
            </a:r>
            <a:r>
              <a:rPr lang="fr-FR" dirty="0" smtClean="0"/>
              <a:t> , </a:t>
            </a:r>
            <a:r>
              <a:rPr lang="fr-FR" dirty="0" err="1" smtClean="0"/>
              <a:t>etc</a:t>
            </a:r>
            <a:r>
              <a:rPr lang="fr-FR" dirty="0" smtClean="0"/>
              <a:t>…</a:t>
            </a:r>
          </a:p>
          <a:p>
            <a:r>
              <a:rPr lang="fr-FR" dirty="0" smtClean="0"/>
              <a:t> </a:t>
            </a:r>
          </a:p>
          <a:p>
            <a:endParaRPr lang="fr-FR" dirty="0"/>
          </a:p>
        </p:txBody>
      </p:sp>
      <p:sp>
        <p:nvSpPr>
          <p:cNvPr id="3" name="Titre 2"/>
          <p:cNvSpPr>
            <a:spLocks noGrp="1"/>
          </p:cNvSpPr>
          <p:nvPr>
            <p:ph type="title"/>
          </p:nvPr>
        </p:nvSpPr>
        <p:spPr/>
        <p:txBody>
          <a:bodyPr/>
          <a:lstStyle/>
          <a:p>
            <a:pPr lvl="0"/>
            <a:r>
              <a:rPr lang="fr-FR" sz="4000" dirty="0" smtClean="0"/>
              <a:t>Types de systèmes (1/2)</a:t>
            </a:r>
            <a:endParaRPr lang="fr-FR" sz="4000"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167</a:t>
            </a:fld>
            <a:endParaRPr lang="fr-BE" dirty="0"/>
          </a:p>
        </p:txBody>
      </p:sp>
      <p:pic>
        <p:nvPicPr>
          <p:cNvPr id="205826" name="Picture 2" descr="os"/>
          <p:cNvPicPr>
            <a:picLocks noChangeAspect="1" noChangeArrowheads="1"/>
          </p:cNvPicPr>
          <p:nvPr/>
        </p:nvPicPr>
        <p:blipFill>
          <a:blip r:embed="rId2" cstate="print">
            <a:clrChange>
              <a:clrFrom>
                <a:srgbClr val="FDFDFD"/>
              </a:clrFrom>
              <a:clrTo>
                <a:srgbClr val="FDFDFD">
                  <a:alpha val="0"/>
                </a:srgbClr>
              </a:clrTo>
            </a:clrChange>
          </a:blip>
          <a:srcRect/>
          <a:stretch>
            <a:fillRect/>
          </a:stretch>
        </p:blipFill>
        <p:spPr bwMode="auto">
          <a:xfrm>
            <a:off x="6228184" y="4797152"/>
            <a:ext cx="1872208" cy="18722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05827" name="Picture 3" descr="operating-systems-of-mobile"/>
          <p:cNvPicPr>
            <a:picLocks noChangeAspect="1" noChangeArrowheads="1"/>
          </p:cNvPicPr>
          <p:nvPr/>
        </p:nvPicPr>
        <p:blipFill>
          <a:blip r:embed="rId3" cstate="print"/>
          <a:srcRect/>
          <a:stretch>
            <a:fillRect/>
          </a:stretch>
        </p:blipFill>
        <p:spPr bwMode="auto">
          <a:xfrm>
            <a:off x="2915816" y="5085184"/>
            <a:ext cx="1828800" cy="1520825"/>
          </a:xfrm>
          <a:prstGeom prst="rect">
            <a:avLst/>
          </a:prstGeom>
          <a:noFill/>
        </p:spPr>
      </p:pic>
    </p:spTree>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208912" cy="5184576"/>
          </a:xfrm>
        </p:spPr>
        <p:txBody>
          <a:bodyPr>
            <a:normAutofit lnSpcReduction="10000"/>
          </a:bodyPr>
          <a:lstStyle/>
          <a:p>
            <a:r>
              <a:rPr lang="fr-FR" sz="2800" dirty="0" smtClean="0"/>
              <a:t>Mono </a:t>
            </a:r>
            <a:r>
              <a:rPr lang="fr-FR" sz="2800" dirty="0" smtClean="0">
                <a:sym typeface="Wingdings" pitchFamily="2" charset="2"/>
              </a:rPr>
              <a:t></a:t>
            </a:r>
            <a:r>
              <a:rPr lang="fr-FR" sz="2800" dirty="0" smtClean="0"/>
              <a:t> </a:t>
            </a:r>
            <a:r>
              <a:rPr lang="fr-FR" sz="2800" dirty="0" err="1" smtClean="0"/>
              <a:t>Multi-utilisateurs</a:t>
            </a:r>
            <a:endParaRPr lang="fr-FR" sz="2800" dirty="0" smtClean="0"/>
          </a:p>
          <a:p>
            <a:pPr lvl="1"/>
            <a:r>
              <a:rPr lang="fr-FR" sz="2800" dirty="0" smtClean="0"/>
              <a:t> </a:t>
            </a:r>
            <a:r>
              <a:rPr lang="fr-FR" sz="2000" dirty="0" smtClean="0"/>
              <a:t>un SE de téléphone peut être mono-utilisateur</a:t>
            </a:r>
          </a:p>
          <a:p>
            <a:endParaRPr lang="fr-FR" sz="2800" dirty="0" smtClean="0"/>
          </a:p>
          <a:p>
            <a:r>
              <a:rPr lang="fr-FR" sz="2800" dirty="0" smtClean="0"/>
              <a:t>Mono </a:t>
            </a:r>
            <a:r>
              <a:rPr lang="fr-FR" sz="2800" dirty="0" smtClean="0">
                <a:sym typeface="Wingdings" pitchFamily="2" charset="2"/>
              </a:rPr>
              <a:t></a:t>
            </a:r>
            <a:r>
              <a:rPr lang="fr-FR" sz="2800" dirty="0" smtClean="0"/>
              <a:t> </a:t>
            </a:r>
            <a:r>
              <a:rPr lang="fr-FR" sz="2800" dirty="0" err="1" smtClean="0"/>
              <a:t>Multi-tâches</a:t>
            </a:r>
            <a:endParaRPr lang="fr-FR" sz="2800" dirty="0" smtClean="0"/>
          </a:p>
          <a:p>
            <a:pPr lvl="1"/>
            <a:r>
              <a:rPr lang="fr-FR" sz="2600" dirty="0" smtClean="0"/>
              <a:t> </a:t>
            </a:r>
            <a:r>
              <a:rPr lang="fr-FR" sz="2000" dirty="0" smtClean="0"/>
              <a:t>DOS était mono-tâche</a:t>
            </a:r>
          </a:p>
          <a:p>
            <a:pPr lvl="1">
              <a:buNone/>
            </a:pPr>
            <a:endParaRPr lang="fr-FR" sz="2600" dirty="0" smtClean="0"/>
          </a:p>
          <a:p>
            <a:r>
              <a:rPr lang="fr-FR" sz="2800" dirty="0" smtClean="0"/>
              <a:t>Mono </a:t>
            </a:r>
            <a:r>
              <a:rPr lang="fr-FR" sz="2800" dirty="0" smtClean="0">
                <a:sym typeface="Wingdings" pitchFamily="2" charset="2"/>
              </a:rPr>
              <a:t></a:t>
            </a:r>
            <a:r>
              <a:rPr lang="fr-FR" sz="2800" dirty="0" smtClean="0"/>
              <a:t> </a:t>
            </a:r>
            <a:r>
              <a:rPr lang="fr-FR" sz="2800" dirty="0" err="1" smtClean="0"/>
              <a:t>Multi-processeurs</a:t>
            </a:r>
            <a:endParaRPr lang="fr-FR" sz="2800" dirty="0" smtClean="0"/>
          </a:p>
          <a:p>
            <a:pPr>
              <a:buNone/>
            </a:pPr>
            <a:endParaRPr lang="fr-FR" sz="2800" dirty="0" smtClean="0"/>
          </a:p>
          <a:p>
            <a:r>
              <a:rPr lang="fr-FR" sz="2800" dirty="0" smtClean="0"/>
              <a:t>Temps réel : </a:t>
            </a:r>
          </a:p>
          <a:p>
            <a:pPr lvl="1"/>
            <a:r>
              <a:rPr lang="fr-FR" sz="2000" dirty="0" smtClean="0"/>
              <a:t>garantit un délai maximal d'exécution quelles que soient les conditions</a:t>
            </a:r>
            <a:endParaRPr lang="fr-FR" sz="2000" dirty="0"/>
          </a:p>
        </p:txBody>
      </p:sp>
      <p:sp>
        <p:nvSpPr>
          <p:cNvPr id="3" name="Titre 2"/>
          <p:cNvSpPr>
            <a:spLocks noGrp="1"/>
          </p:cNvSpPr>
          <p:nvPr>
            <p:ph type="title"/>
          </p:nvPr>
        </p:nvSpPr>
        <p:spPr/>
        <p:txBody>
          <a:bodyPr/>
          <a:lstStyle/>
          <a:p>
            <a:r>
              <a:rPr lang="fr-FR" dirty="0" smtClean="0"/>
              <a:t>Types de systèmes (2/2)</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168</a:t>
            </a:fld>
            <a:endParaRPr lang="fr-BE" dirty="0"/>
          </a:p>
        </p:txBody>
      </p:sp>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67544" y="1412776"/>
            <a:ext cx="8064896" cy="4536504"/>
          </a:xfrm>
        </p:spPr>
        <p:txBody>
          <a:bodyPr>
            <a:normAutofit fontScale="85000" lnSpcReduction="20000"/>
          </a:bodyPr>
          <a:lstStyle/>
          <a:p>
            <a:r>
              <a:rPr lang="fr-FR" sz="3600" dirty="0" smtClean="0"/>
              <a:t>Protection des données de chacun sur les supports de stockage.</a:t>
            </a:r>
          </a:p>
          <a:p>
            <a:endParaRPr lang="fr-FR" sz="3600" dirty="0" smtClean="0"/>
          </a:p>
          <a:p>
            <a:r>
              <a:rPr lang="fr-FR" sz="3600" dirty="0" smtClean="0"/>
              <a:t> Nécessite la notion de droits d'accès</a:t>
            </a:r>
          </a:p>
          <a:p>
            <a:endParaRPr lang="fr-FR" sz="3600" dirty="0" smtClean="0"/>
          </a:p>
          <a:p>
            <a:r>
              <a:rPr lang="fr-FR" sz="3600" dirty="0" smtClean="0"/>
              <a:t>Protection inter-utilisateurs </a:t>
            </a:r>
          </a:p>
          <a:p>
            <a:endParaRPr lang="fr-FR" sz="3600" dirty="0" smtClean="0"/>
          </a:p>
          <a:p>
            <a:r>
              <a:rPr lang="fr-FR" sz="3600" dirty="0" smtClean="0"/>
              <a:t>Protection de système :</a:t>
            </a:r>
          </a:p>
          <a:p>
            <a:pPr lvl="1"/>
            <a:r>
              <a:rPr lang="fr-FR" sz="3200" dirty="0" smtClean="0"/>
              <a:t> impossible de détruire le système en supprimant par accident une DLL.</a:t>
            </a:r>
            <a:endParaRPr lang="fr-FR" sz="3200" dirty="0"/>
          </a:p>
        </p:txBody>
      </p:sp>
      <p:sp>
        <p:nvSpPr>
          <p:cNvPr id="3" name="Titre 2"/>
          <p:cNvSpPr>
            <a:spLocks noGrp="1"/>
          </p:cNvSpPr>
          <p:nvPr>
            <p:ph type="title"/>
          </p:nvPr>
        </p:nvSpPr>
        <p:spPr/>
        <p:txBody>
          <a:bodyPr/>
          <a:lstStyle/>
          <a:p>
            <a:r>
              <a:rPr lang="fr-FR" dirty="0" smtClean="0"/>
              <a:t>Le </a:t>
            </a:r>
            <a:r>
              <a:rPr lang="fr-FR" dirty="0" err="1" smtClean="0"/>
              <a:t>multi-utilisateurs</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169</a:t>
            </a:fld>
            <a:endParaRPr lang="fr-BE" dirty="0"/>
          </a:p>
        </p:txBody>
      </p:sp>
    </p:spTree>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179512" y="1124744"/>
            <a:ext cx="8712968" cy="4536504"/>
          </a:xfrm>
        </p:spPr>
        <p:txBody>
          <a:bodyPr>
            <a:noAutofit/>
          </a:bodyPr>
          <a:lstStyle/>
          <a:p>
            <a:r>
              <a:rPr lang="fr-FR" sz="2800" dirty="0" smtClean="0"/>
              <a:t>Suppose de pouvoir protéger les processus les uns des autres</a:t>
            </a:r>
          </a:p>
          <a:p>
            <a:endParaRPr lang="fr-FR" sz="2800" dirty="0" smtClean="0"/>
          </a:p>
          <a:p>
            <a:r>
              <a:rPr lang="fr-FR" sz="2800" dirty="0" smtClean="0"/>
              <a:t>Nécessite la notion de protection de la mémoire</a:t>
            </a:r>
          </a:p>
          <a:p>
            <a:endParaRPr lang="fr-FR" sz="2800" dirty="0" smtClean="0"/>
          </a:p>
          <a:p>
            <a:r>
              <a:rPr lang="fr-FR" sz="2800" dirty="0" smtClean="0"/>
              <a:t> Rendu possible par le mode protégé et la </a:t>
            </a:r>
          </a:p>
          <a:p>
            <a:r>
              <a:rPr lang="fr-FR" sz="2800" dirty="0" smtClean="0"/>
              <a:t>mémoire virtuelle paginée</a:t>
            </a:r>
          </a:p>
          <a:p>
            <a:endParaRPr lang="fr-FR" sz="2800" dirty="0" smtClean="0"/>
          </a:p>
          <a:p>
            <a:pPr lvl="1"/>
            <a:r>
              <a:rPr lang="fr-FR" sz="2400" dirty="0" smtClean="0"/>
              <a:t>seul le noyau peut accéder à tout</a:t>
            </a:r>
          </a:p>
          <a:p>
            <a:pPr lvl="1"/>
            <a:r>
              <a:rPr lang="fr-FR" sz="2400" dirty="0" smtClean="0"/>
              <a:t> les processus ne peuvent physiquement pas sortir de leurs pages mémoire </a:t>
            </a:r>
            <a:endParaRPr lang="fr-FR" sz="2400" dirty="0"/>
          </a:p>
        </p:txBody>
      </p:sp>
      <p:sp>
        <p:nvSpPr>
          <p:cNvPr id="3" name="Titre 2"/>
          <p:cNvSpPr>
            <a:spLocks noGrp="1"/>
          </p:cNvSpPr>
          <p:nvPr>
            <p:ph type="title"/>
          </p:nvPr>
        </p:nvSpPr>
        <p:spPr/>
        <p:txBody>
          <a:bodyPr/>
          <a:lstStyle/>
          <a:p>
            <a:r>
              <a:rPr lang="fr-FR" dirty="0" smtClean="0"/>
              <a:t>Le </a:t>
            </a:r>
            <a:r>
              <a:rPr lang="fr-FR" dirty="0" err="1" smtClean="0"/>
              <a:t>multi-tâches</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170</a:t>
            </a:fld>
            <a:endParaRPr lang="fr-BE" dirty="0"/>
          </a:p>
        </p:txBody>
      </p:sp>
    </p:spTree>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fr-FR" dirty="0"/>
              <a:t>Les éléments du système</a:t>
            </a:r>
          </a:p>
        </p:txBody>
      </p:sp>
      <p:sp>
        <p:nvSpPr>
          <p:cNvPr id="26627" name="Rectangle 3"/>
          <p:cNvSpPr>
            <a:spLocks noGrp="1" noChangeArrowheads="1"/>
          </p:cNvSpPr>
          <p:nvPr>
            <p:ph type="body" idx="1"/>
          </p:nvPr>
        </p:nvSpPr>
        <p:spPr/>
        <p:txBody>
          <a:bodyPr>
            <a:normAutofit lnSpcReduction="10000"/>
          </a:bodyPr>
          <a:lstStyle/>
          <a:p>
            <a:pPr marL="761238" indent="-742950">
              <a:buFont typeface="+mj-lt"/>
              <a:buAutoNum type="arabicPeriod"/>
            </a:pPr>
            <a:r>
              <a:rPr lang="fr-FR" sz="3600" dirty="0"/>
              <a:t>un </a:t>
            </a:r>
            <a:r>
              <a:rPr lang="fr-FR" sz="3600" dirty="0" smtClean="0"/>
              <a:t>noyau</a:t>
            </a:r>
          </a:p>
          <a:p>
            <a:pPr marL="898398" lvl="1" indent="-514350"/>
            <a:r>
              <a:rPr lang="fr-FR" sz="3400" dirty="0" smtClean="0"/>
              <a:t>espace mémoire protégé+ensemble de programmes qui forment la base  minimale de l'OS</a:t>
            </a:r>
          </a:p>
          <a:p>
            <a:pPr marL="898398" lvl="1" indent="-514350">
              <a:buFont typeface="+mj-lt"/>
              <a:buAutoNum type="arabicPeriod"/>
            </a:pPr>
            <a:endParaRPr lang="fr-FR" sz="3400" dirty="0"/>
          </a:p>
          <a:p>
            <a:pPr marL="761238" indent="-742950">
              <a:buFont typeface="+mj-lt"/>
              <a:buAutoNum type="arabicPeriod"/>
            </a:pPr>
            <a:r>
              <a:rPr lang="fr-FR" sz="3600" dirty="0" smtClean="0"/>
              <a:t>des </a:t>
            </a:r>
            <a:r>
              <a:rPr lang="fr-FR" sz="3600" dirty="0"/>
              <a:t>bibliothèques </a:t>
            </a:r>
          </a:p>
          <a:p>
            <a:pPr marL="761238" indent="-742950">
              <a:buFont typeface="+mj-lt"/>
              <a:buAutoNum type="arabicPeriod"/>
            </a:pPr>
            <a:endParaRPr lang="fr-FR" sz="3600" dirty="0"/>
          </a:p>
          <a:p>
            <a:pPr marL="761238" indent="-742950">
              <a:buFont typeface="+mj-lt"/>
              <a:buAutoNum type="arabicPeriod"/>
            </a:pPr>
            <a:r>
              <a:rPr lang="fr-FR" sz="3600" dirty="0"/>
              <a:t>des outils ou services système</a:t>
            </a:r>
          </a:p>
        </p:txBody>
      </p:sp>
    </p:spTree>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fr-FR" sz="4000" dirty="0" smtClean="0"/>
              <a:t>1.1 Les </a:t>
            </a:r>
            <a:r>
              <a:rPr lang="fr-FR" sz="4000" dirty="0"/>
              <a:t>fonctionnalités du noyau</a:t>
            </a:r>
          </a:p>
        </p:txBody>
      </p:sp>
      <p:sp>
        <p:nvSpPr>
          <p:cNvPr id="4099" name="Rectangle 3"/>
          <p:cNvSpPr>
            <a:spLocks noGrp="1" noChangeArrowheads="1"/>
          </p:cNvSpPr>
          <p:nvPr>
            <p:ph type="body" idx="1"/>
          </p:nvPr>
        </p:nvSpPr>
        <p:spPr>
          <a:xfrm>
            <a:off x="605190" y="2256793"/>
            <a:ext cx="7992888" cy="3714750"/>
          </a:xfrm>
        </p:spPr>
        <p:txBody>
          <a:bodyPr>
            <a:noAutofit/>
          </a:bodyPr>
          <a:lstStyle/>
          <a:p>
            <a:pPr>
              <a:lnSpc>
                <a:spcPct val="90000"/>
              </a:lnSpc>
            </a:pPr>
            <a:r>
              <a:rPr lang="fr-FR" sz="3200" dirty="0" smtClean="0"/>
              <a:t>Gestion des :</a:t>
            </a:r>
          </a:p>
          <a:p>
            <a:pPr lvl="1">
              <a:lnSpc>
                <a:spcPct val="90000"/>
              </a:lnSpc>
            </a:pPr>
            <a:r>
              <a:rPr lang="fr-FR" sz="2800" dirty="0" smtClean="0"/>
              <a:t>entrées/sorties </a:t>
            </a:r>
            <a:r>
              <a:rPr lang="fr-FR" sz="2800" dirty="0"/>
              <a:t>ou </a:t>
            </a:r>
            <a:r>
              <a:rPr lang="fr-FR" sz="2800" dirty="0" smtClean="0"/>
              <a:t>périphériques (pilotes),</a:t>
            </a:r>
          </a:p>
          <a:p>
            <a:pPr lvl="1">
              <a:lnSpc>
                <a:spcPct val="90000"/>
              </a:lnSpc>
            </a:pPr>
            <a:r>
              <a:rPr lang="fr-FR" sz="2800" dirty="0" smtClean="0"/>
              <a:t>système </a:t>
            </a:r>
            <a:r>
              <a:rPr lang="fr-FR" sz="2800" dirty="0"/>
              <a:t>de </a:t>
            </a:r>
            <a:r>
              <a:rPr lang="fr-FR" sz="2800" dirty="0" smtClean="0"/>
              <a:t>fichiers</a:t>
            </a:r>
          </a:p>
          <a:p>
            <a:pPr lvl="1">
              <a:lnSpc>
                <a:spcPct val="90000"/>
              </a:lnSpc>
            </a:pPr>
            <a:r>
              <a:rPr lang="fr-FR" sz="3200" dirty="0" smtClean="0"/>
              <a:t>mémoire </a:t>
            </a:r>
            <a:r>
              <a:rPr lang="fr-FR" sz="3200" dirty="0"/>
              <a:t>(utilisateur et système)</a:t>
            </a:r>
          </a:p>
          <a:p>
            <a:pPr lvl="1">
              <a:lnSpc>
                <a:spcPct val="90000"/>
              </a:lnSpc>
            </a:pPr>
            <a:r>
              <a:rPr lang="fr-FR" sz="2800" dirty="0" smtClean="0"/>
              <a:t>processus </a:t>
            </a:r>
            <a:r>
              <a:rPr lang="fr-FR" sz="2800" dirty="0"/>
              <a:t>en </a:t>
            </a:r>
            <a:r>
              <a:rPr lang="fr-FR" sz="2800" dirty="0" smtClean="0"/>
              <a:t>multitâche</a:t>
            </a:r>
          </a:p>
          <a:p>
            <a:pPr lvl="1">
              <a:lnSpc>
                <a:spcPct val="90000"/>
              </a:lnSpc>
            </a:pPr>
            <a:r>
              <a:rPr lang="fr-FR" sz="2800" dirty="0" smtClean="0"/>
              <a:t> </a:t>
            </a:r>
            <a:r>
              <a:rPr lang="fr-FR" sz="2800" dirty="0" err="1" smtClean="0"/>
              <a:t>multi-utilisateurs</a:t>
            </a:r>
            <a:r>
              <a:rPr lang="fr-FR" sz="2800" dirty="0" smtClean="0"/>
              <a:t> (droits)</a:t>
            </a:r>
          </a:p>
          <a:p>
            <a:pPr lvl="1">
              <a:lnSpc>
                <a:spcPct val="90000"/>
              </a:lnSpc>
            </a:pPr>
            <a:r>
              <a:rPr lang="fr-FR" sz="2800" dirty="0" smtClean="0"/>
              <a:t>architectures multiprocesseurs</a:t>
            </a:r>
          </a:p>
          <a:p>
            <a:pPr lvl="1">
              <a:lnSpc>
                <a:spcPct val="90000"/>
              </a:lnSpc>
            </a:pPr>
            <a:r>
              <a:rPr lang="fr-FR" sz="3200" dirty="0" smtClean="0"/>
              <a:t>synchronisation </a:t>
            </a:r>
            <a:r>
              <a:rPr lang="fr-FR" sz="3200" dirty="0"/>
              <a:t>et communication </a:t>
            </a:r>
            <a:endParaRPr lang="fr-FR" sz="3200" dirty="0" smtClean="0"/>
          </a:p>
          <a:p>
            <a:pPr lvl="1">
              <a:lnSpc>
                <a:spcPct val="90000"/>
              </a:lnSpc>
            </a:pPr>
            <a:r>
              <a:rPr lang="fr-FR" sz="3200" dirty="0" smtClean="0"/>
              <a:t>gestion des protocoles réseau</a:t>
            </a:r>
          </a:p>
          <a:p>
            <a:pPr lvl="1">
              <a:lnSpc>
                <a:spcPct val="90000"/>
              </a:lnSpc>
            </a:pPr>
            <a:endParaRPr lang="fr-FR" sz="3200" dirty="0"/>
          </a:p>
          <a:p>
            <a:pPr>
              <a:lnSpc>
                <a:spcPct val="90000"/>
              </a:lnSpc>
              <a:buFontTx/>
              <a:buNone/>
            </a:pPr>
            <a:endParaRPr lang="fr-FR" sz="3200" dirty="0"/>
          </a:p>
        </p:txBody>
      </p:sp>
    </p:spTree>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539552" y="1124744"/>
            <a:ext cx="8604448" cy="4536504"/>
          </a:xfrm>
        </p:spPr>
        <p:txBody>
          <a:bodyPr/>
          <a:lstStyle/>
          <a:p>
            <a:r>
              <a:rPr lang="fr-FR" dirty="0" smtClean="0"/>
              <a:t>Monolithique : </a:t>
            </a:r>
          </a:p>
          <a:p>
            <a:pPr lvl="1"/>
            <a:r>
              <a:rPr lang="fr-FR" dirty="0" smtClean="0"/>
              <a:t>tout est dans le noyau (système de fichiers, pilotes, </a:t>
            </a:r>
            <a:r>
              <a:rPr lang="fr-FR" dirty="0" err="1" smtClean="0"/>
              <a:t>etc</a:t>
            </a:r>
            <a:r>
              <a:rPr lang="fr-FR" dirty="0" smtClean="0"/>
              <a:t>)</a:t>
            </a:r>
          </a:p>
          <a:p>
            <a:pPr lvl="1"/>
            <a:r>
              <a:rPr lang="fr-FR" dirty="0" smtClean="0"/>
              <a:t>Linux, </a:t>
            </a:r>
            <a:r>
              <a:rPr lang="fr-FR" dirty="0" err="1" smtClean="0"/>
              <a:t>FreeBSD</a:t>
            </a:r>
            <a:endParaRPr lang="fr-FR" dirty="0" smtClean="0"/>
          </a:p>
          <a:p>
            <a:pPr lvl="1">
              <a:buNone/>
            </a:pPr>
            <a:endParaRPr lang="fr-FR" dirty="0" smtClean="0"/>
          </a:p>
          <a:p>
            <a:r>
              <a:rPr lang="fr-FR" dirty="0" err="1" smtClean="0"/>
              <a:t>Micro-noyau</a:t>
            </a:r>
            <a:r>
              <a:rPr lang="fr-FR" dirty="0" smtClean="0"/>
              <a:t> : </a:t>
            </a:r>
          </a:p>
          <a:p>
            <a:pPr lvl="1"/>
            <a:r>
              <a:rPr lang="fr-FR" dirty="0" smtClean="0"/>
              <a:t>seulement le strict  minimum (ordonnanceur+mémoire virtuelle)</a:t>
            </a:r>
          </a:p>
          <a:p>
            <a:pPr lvl="1"/>
            <a:r>
              <a:rPr lang="fr-FR" dirty="0" smtClean="0"/>
              <a:t>Mac OS X</a:t>
            </a:r>
          </a:p>
          <a:p>
            <a:pPr lvl="1">
              <a:buNone/>
            </a:pPr>
            <a:endParaRPr lang="fr-FR" dirty="0" smtClean="0"/>
          </a:p>
          <a:p>
            <a:r>
              <a:rPr lang="fr-FR" dirty="0" smtClean="0"/>
              <a:t>Hybride (Windows NT)</a:t>
            </a:r>
          </a:p>
          <a:p>
            <a:endParaRPr lang="fr-FR" dirty="0" smtClean="0"/>
          </a:p>
          <a:p>
            <a:r>
              <a:rPr lang="fr-FR" dirty="0" smtClean="0"/>
              <a:t>Exo-noyau : rien n'est protégé</a:t>
            </a:r>
          </a:p>
          <a:p>
            <a:pPr>
              <a:buNone/>
            </a:pPr>
            <a:endParaRPr lang="fr-FR" dirty="0"/>
          </a:p>
        </p:txBody>
      </p:sp>
      <p:sp>
        <p:nvSpPr>
          <p:cNvPr id="3" name="Titre 2"/>
          <p:cNvSpPr>
            <a:spLocks noGrp="1"/>
          </p:cNvSpPr>
          <p:nvPr>
            <p:ph type="title"/>
          </p:nvPr>
        </p:nvSpPr>
        <p:spPr/>
        <p:txBody>
          <a:bodyPr/>
          <a:lstStyle/>
          <a:p>
            <a:r>
              <a:rPr lang="fr-FR" dirty="0" smtClean="0"/>
              <a:t>1.2Types de noyaux</a:t>
            </a:r>
            <a:endParaRPr lang="fr-FR" dirty="0"/>
          </a:p>
        </p:txBody>
      </p:sp>
      <p:sp>
        <p:nvSpPr>
          <p:cNvPr id="4" name="Espace réservé du numéro de diapositive 3"/>
          <p:cNvSpPr>
            <a:spLocks noGrp="1"/>
          </p:cNvSpPr>
          <p:nvPr>
            <p:ph type="sldNum" sz="quarter" idx="11"/>
          </p:nvPr>
        </p:nvSpPr>
        <p:spPr/>
        <p:txBody>
          <a:bodyPr/>
          <a:lstStyle/>
          <a:p>
            <a:fld id="{CF4668DC-857F-487D-BFFA-8C0CA5037977}" type="slidenum">
              <a:rPr lang="fr-BE" smtClean="0"/>
              <a:pPr/>
              <a:t>173</a:t>
            </a:fld>
            <a:endParaRPr lang="fr-BE" dirty="0"/>
          </a:p>
        </p:txBody>
      </p:sp>
    </p:spTree>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026"/>
          <p:cNvSpPr>
            <a:spLocks noGrp="1" noChangeArrowheads="1"/>
          </p:cNvSpPr>
          <p:nvPr>
            <p:ph type="title"/>
          </p:nvPr>
        </p:nvSpPr>
        <p:spPr>
          <a:xfrm>
            <a:off x="0" y="0"/>
            <a:ext cx="8892480" cy="914400"/>
          </a:xfrm>
        </p:spPr>
        <p:txBody>
          <a:bodyPr/>
          <a:lstStyle/>
          <a:p>
            <a:r>
              <a:rPr lang="fr-FR" dirty="0" smtClean="0"/>
              <a:t>1.3 Typologie  des systèmes</a:t>
            </a:r>
          </a:p>
        </p:txBody>
      </p:sp>
      <p:graphicFrame>
        <p:nvGraphicFramePr>
          <p:cNvPr id="28750" name="Group 1102"/>
          <p:cNvGraphicFramePr>
            <a:graphicFrameLocks noGrp="1"/>
          </p:cNvGraphicFramePr>
          <p:nvPr/>
        </p:nvGraphicFramePr>
        <p:xfrm>
          <a:off x="1524000" y="1752600"/>
          <a:ext cx="6882130" cy="4078224"/>
        </p:xfrm>
        <a:graphic>
          <a:graphicData uri="http://schemas.openxmlformats.org/drawingml/2006/table">
            <a:tbl>
              <a:tblPr/>
              <a:tblGrid>
                <a:gridCol w="1390650"/>
                <a:gridCol w="208280"/>
                <a:gridCol w="1646237"/>
                <a:gridCol w="1808163"/>
                <a:gridCol w="1828800"/>
              </a:tblGrid>
              <a:tr h="1016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Système</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tx1"/>
                        </a:solidFill>
                        <a:effectLst/>
                        <a:latin typeface="Times New Roman"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Codage</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Multi-utilisateurs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Multi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     tâches</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01600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DOS</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fr-F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16 bits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non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non</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01600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Windows95/98</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fr-F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32 bits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non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coopératif</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01600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WindowsNT/2000</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fr-F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32 bits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oui</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préemptif</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0" y="0"/>
            <a:ext cx="8244408" cy="914400"/>
          </a:xfrm>
        </p:spPr>
        <p:txBody>
          <a:bodyPr/>
          <a:lstStyle/>
          <a:p>
            <a:r>
              <a:rPr lang="fr-FR" dirty="0" smtClean="0"/>
              <a:t>1.3 Typologie  des systèmes</a:t>
            </a:r>
          </a:p>
        </p:txBody>
      </p:sp>
      <p:graphicFrame>
        <p:nvGraphicFramePr>
          <p:cNvPr id="29728" name="Group 32"/>
          <p:cNvGraphicFramePr>
            <a:graphicFrameLocks noGrp="1"/>
          </p:cNvGraphicFramePr>
          <p:nvPr/>
        </p:nvGraphicFramePr>
        <p:xfrm>
          <a:off x="1524000" y="1752600"/>
          <a:ext cx="6882130" cy="4092448"/>
        </p:xfrm>
        <a:graphic>
          <a:graphicData uri="http://schemas.openxmlformats.org/drawingml/2006/table">
            <a:tbl>
              <a:tblPr/>
              <a:tblGrid>
                <a:gridCol w="1390650"/>
                <a:gridCol w="208280"/>
                <a:gridCol w="1646237"/>
                <a:gridCol w="1808163"/>
                <a:gridCol w="1828800"/>
              </a:tblGrid>
              <a:tr h="1016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Système</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tx1"/>
                        </a:solidFill>
                        <a:effectLst/>
                        <a:latin typeface="Times New Roman"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Codage</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Multi-utilisateurs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Multi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     tâches</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01600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WindowsXP</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fr-F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32/64 bits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oui</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préemptif</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01600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Unix/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Linux</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fr-F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32/64 bits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oui</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préemptif</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01600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MAC/OS</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fr-F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32 bits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oui</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charset="0"/>
                        </a:rPr>
                        <a:t>préemptif</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fr-FR" sz="4400" dirty="0" smtClean="0"/>
              <a:t>2.1 Bibliothèques du système</a:t>
            </a:r>
          </a:p>
        </p:txBody>
      </p:sp>
      <p:sp>
        <p:nvSpPr>
          <p:cNvPr id="30723" name="Rectangle 3"/>
          <p:cNvSpPr>
            <a:spLocks noGrp="1" noChangeArrowheads="1"/>
          </p:cNvSpPr>
          <p:nvPr>
            <p:ph idx="1"/>
          </p:nvPr>
        </p:nvSpPr>
        <p:spPr/>
        <p:txBody>
          <a:bodyPr>
            <a:normAutofit fontScale="92500" lnSpcReduction="10000"/>
          </a:bodyPr>
          <a:lstStyle/>
          <a:p>
            <a:pPr algn="just">
              <a:lnSpc>
                <a:spcPct val="90000"/>
              </a:lnSpc>
              <a:buFontTx/>
              <a:buNone/>
            </a:pPr>
            <a:r>
              <a:rPr lang="fr-FR" sz="2800" dirty="0" smtClean="0"/>
              <a:t>	Une bibliothèque est un ensemble de fonctions qui peuvent être utilisées dans un programme applicatif.</a:t>
            </a:r>
          </a:p>
          <a:p>
            <a:pPr algn="just">
              <a:lnSpc>
                <a:spcPct val="90000"/>
              </a:lnSpc>
              <a:buFontTx/>
              <a:buNone/>
            </a:pPr>
            <a:endParaRPr lang="fr-FR" sz="2800" dirty="0" smtClean="0"/>
          </a:p>
          <a:p>
            <a:pPr algn="just">
              <a:lnSpc>
                <a:spcPct val="90000"/>
              </a:lnSpc>
            </a:pPr>
            <a:r>
              <a:rPr lang="fr-FR" sz="2800" dirty="0" smtClean="0">
                <a:solidFill>
                  <a:srgbClr val="00FF00"/>
                </a:solidFill>
              </a:rPr>
              <a:t>bibliothèques de bas niveau</a:t>
            </a:r>
          </a:p>
          <a:p>
            <a:pPr algn="just">
              <a:lnSpc>
                <a:spcPct val="90000"/>
              </a:lnSpc>
              <a:buFontTx/>
              <a:buNone/>
            </a:pPr>
            <a:r>
              <a:rPr lang="fr-FR" sz="2800" dirty="0" smtClean="0"/>
              <a:t>		E/S, accès aux fichiers, structures de 	données</a:t>
            </a:r>
          </a:p>
          <a:p>
            <a:pPr algn="just">
              <a:lnSpc>
                <a:spcPct val="90000"/>
              </a:lnSpc>
            </a:pPr>
            <a:r>
              <a:rPr lang="fr-FR" sz="2800" dirty="0" smtClean="0">
                <a:solidFill>
                  <a:srgbClr val="00FF00"/>
                </a:solidFill>
              </a:rPr>
              <a:t>bibliothèques de haut niveau</a:t>
            </a:r>
          </a:p>
          <a:p>
            <a:pPr algn="just">
              <a:lnSpc>
                <a:spcPct val="90000"/>
              </a:lnSpc>
              <a:buFontTx/>
              <a:buNone/>
            </a:pPr>
            <a:r>
              <a:rPr lang="fr-FR" sz="2800" dirty="0" smtClean="0"/>
              <a:t>		graphique, traitement d’images</a:t>
            </a:r>
          </a:p>
          <a:p>
            <a:pPr algn="just"/>
            <a:endParaRPr lang="fr-FR" sz="2800" dirty="0" smtClean="0"/>
          </a:p>
          <a:p>
            <a:pPr algn="just"/>
            <a:r>
              <a:rPr lang="fr-FR" sz="2800" dirty="0" smtClean="0">
                <a:solidFill>
                  <a:srgbClr val="00FF00"/>
                </a:solidFill>
              </a:rPr>
              <a:t>autres bibliothèques</a:t>
            </a:r>
          </a:p>
          <a:p>
            <a:pPr algn="just">
              <a:buFontTx/>
              <a:buNone/>
            </a:pPr>
            <a:r>
              <a:rPr lang="fr-FR" sz="2800" dirty="0" smtClean="0"/>
              <a:t>          mathématiques…</a:t>
            </a:r>
          </a:p>
          <a:p>
            <a:pPr algn="just">
              <a:lnSpc>
                <a:spcPct val="90000"/>
              </a:lnSpc>
              <a:buFontTx/>
              <a:buNone/>
            </a:pPr>
            <a:endParaRPr lang="fr-FR" sz="2800" dirty="0" smtClean="0"/>
          </a:p>
        </p:txBody>
      </p:sp>
      <p:sp>
        <p:nvSpPr>
          <p:cNvPr id="4" name="Rectangle 3"/>
          <p:cNvSpPr txBox="1">
            <a:spLocks noChangeArrowheads="1"/>
          </p:cNvSpPr>
          <p:nvPr/>
        </p:nvSpPr>
        <p:spPr>
          <a:xfrm>
            <a:off x="251520" y="5373216"/>
            <a:ext cx="8064896" cy="1008112"/>
          </a:xfrm>
          <a:prstGeom prst="rect">
            <a:avLst/>
          </a:prstGeom>
        </p:spPr>
        <p:txBody>
          <a:bodyPr vert="horz" lIns="91440" tIns="45720" rIns="91440" bIns="45720" rtlCol="0" anchor="ctr">
            <a:normAutofit fontScale="92500" lnSpcReduction="20000"/>
          </a:bodyPr>
          <a:lstStyle/>
          <a:p>
            <a:pPr marL="274320" marR="0" lvl="0" indent="-256032" algn="just" defTabSz="914400" rtl="0" eaLnBrk="1" fontAlgn="auto" latinLnBrk="0" hangingPunct="1">
              <a:lnSpc>
                <a:spcPct val="100000"/>
              </a:lnSpc>
              <a:spcBef>
                <a:spcPct val="20000"/>
              </a:spcBef>
              <a:spcAft>
                <a:spcPts val="0"/>
              </a:spcAft>
              <a:buClrTx/>
              <a:buSzPct val="60000"/>
              <a:buFontTx/>
              <a:buNone/>
              <a:tabLst/>
              <a:defRPr/>
            </a:pPr>
            <a:endParaRPr kumimoji="0" lang="fr-FR" sz="2400" b="0" i="0" u="none" strike="noStrike" kern="1200" cap="none" spc="0" normalizeH="0" baseline="0" noProof="0" smtClean="0">
              <a:ln>
                <a:noFill/>
              </a:ln>
              <a:solidFill>
                <a:schemeClr val="tx1"/>
              </a:solidFill>
              <a:effectLst/>
              <a:uLnTx/>
              <a:uFillTx/>
              <a:latin typeface="+mn-lt"/>
              <a:ea typeface="+mn-ea"/>
              <a:cs typeface="+mn-cs"/>
            </a:endParaRPr>
          </a:p>
          <a:p>
            <a:pPr marL="274320" marR="0" lvl="0" indent="-256032" algn="just" defTabSz="914400" rtl="0" eaLnBrk="1" fontAlgn="auto" latinLnBrk="0" hangingPunct="1">
              <a:lnSpc>
                <a:spcPct val="100000"/>
              </a:lnSpc>
              <a:spcBef>
                <a:spcPct val="20000"/>
              </a:spcBef>
              <a:spcAft>
                <a:spcPts val="0"/>
              </a:spcAft>
              <a:buClrTx/>
              <a:buSzPct val="60000"/>
              <a:buFontTx/>
              <a:buNone/>
              <a:tabLst/>
              <a:defRPr/>
            </a:pPr>
            <a:r>
              <a:rPr kumimoji="0" lang="fr-FR" sz="2400" b="0" i="0" u="none" strike="noStrike" kern="1200" cap="none" spc="0" normalizeH="0" baseline="0" noProof="0" smtClean="0">
                <a:ln>
                  <a:noFill/>
                </a:ln>
                <a:solidFill>
                  <a:schemeClr val="tx1"/>
                </a:solidFill>
                <a:effectLst/>
                <a:uLnTx/>
                <a:uFillTx/>
                <a:latin typeface="+mn-lt"/>
                <a:ea typeface="+mn-ea"/>
                <a:cs typeface="+mn-cs"/>
              </a:rPr>
              <a:t>   Les bibliothèques sont accessibles aux programmeurs par des fonctions, c’est l’interface de programmation (API)</a:t>
            </a:r>
            <a:endParaRPr kumimoji="0" lang="fr-FR" sz="24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0" y="0"/>
            <a:ext cx="8316416" cy="914400"/>
          </a:xfrm>
        </p:spPr>
        <p:txBody>
          <a:bodyPr>
            <a:noAutofit/>
          </a:bodyPr>
          <a:lstStyle/>
          <a:p>
            <a:pPr fontAlgn="auto">
              <a:spcAft>
                <a:spcPts val="0"/>
              </a:spcAft>
              <a:defRPr/>
            </a:pPr>
            <a:r>
              <a:rPr lang="fr-FR" sz="3600" dirty="0" smtClean="0"/>
              <a:t>2.2 Bibliothèques dynamiques DLL</a:t>
            </a:r>
            <a:endParaRPr lang="fr-FR" sz="3600" dirty="0"/>
          </a:p>
        </p:txBody>
      </p:sp>
      <p:sp>
        <p:nvSpPr>
          <p:cNvPr id="32771" name="Rectangle 3"/>
          <p:cNvSpPr>
            <a:spLocks noGrp="1" noChangeArrowheads="1"/>
          </p:cNvSpPr>
          <p:nvPr>
            <p:ph idx="1"/>
          </p:nvPr>
        </p:nvSpPr>
        <p:spPr>
          <a:xfrm>
            <a:off x="539552" y="1196752"/>
            <a:ext cx="8064896" cy="4536504"/>
          </a:xfrm>
        </p:spPr>
        <p:txBody>
          <a:bodyPr>
            <a:normAutofit/>
          </a:bodyPr>
          <a:lstStyle/>
          <a:p>
            <a:pPr algn="just">
              <a:buFontTx/>
              <a:buNone/>
            </a:pPr>
            <a:r>
              <a:rPr lang="fr-FR" sz="3200" dirty="0" smtClean="0"/>
              <a:t>   On utilise des bibliothèques dynamiques dont les codes des fonctions sont chargés au moment de l’exécution des programmes. </a:t>
            </a:r>
          </a:p>
          <a:p>
            <a:pPr algn="just">
              <a:buFontTx/>
              <a:buNone/>
            </a:pPr>
            <a:endParaRPr lang="fr-FR" sz="3200" dirty="0" smtClean="0"/>
          </a:p>
          <a:p>
            <a:pPr algn="just"/>
            <a:r>
              <a:rPr lang="fr-FR" sz="3200" dirty="0" smtClean="0"/>
              <a:t>Sous Windows ce sont les fichiers </a:t>
            </a:r>
            <a:r>
              <a:rPr lang="fr-FR" sz="3200" dirty="0" smtClean="0">
                <a:solidFill>
                  <a:srgbClr val="00FF00"/>
                </a:solidFill>
              </a:rPr>
              <a:t>.dll</a:t>
            </a:r>
          </a:p>
          <a:p>
            <a:pPr algn="just"/>
            <a:r>
              <a:rPr lang="fr-FR" sz="3200" dirty="0" smtClean="0"/>
              <a:t>Sous Unix ce sont les fichiers </a:t>
            </a:r>
            <a:r>
              <a:rPr lang="fr-FR" sz="3200" dirty="0" smtClean="0">
                <a:solidFill>
                  <a:srgbClr val="00FF00"/>
                </a:solidFill>
              </a:rPr>
              <a:t>.</a:t>
            </a:r>
            <a:r>
              <a:rPr lang="fr-FR" sz="3200" dirty="0" err="1" smtClean="0">
                <a:solidFill>
                  <a:srgbClr val="00FF00"/>
                </a:solidFill>
              </a:rPr>
              <a:t>so</a:t>
            </a:r>
            <a:endParaRPr lang="fr-FR" sz="3200" dirty="0" smtClean="0">
              <a:solidFill>
                <a:srgbClr val="00FF00"/>
              </a:solidFill>
            </a:endParaRPr>
          </a:p>
          <a:p>
            <a:pPr algn="just">
              <a:buFontTx/>
              <a:buNone/>
            </a:pPr>
            <a:endParaRPr lang="fr-FR" sz="3200" dirty="0" smtClean="0"/>
          </a:p>
        </p:txBody>
      </p:sp>
    </p:spTree>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fr-FR" dirty="0" smtClean="0"/>
              <a:t>3. Les services du système</a:t>
            </a:r>
          </a:p>
        </p:txBody>
      </p:sp>
      <p:sp>
        <p:nvSpPr>
          <p:cNvPr id="37891" name="Rectangle 3"/>
          <p:cNvSpPr>
            <a:spLocks noGrp="1" noChangeArrowheads="1"/>
          </p:cNvSpPr>
          <p:nvPr>
            <p:ph idx="1"/>
          </p:nvPr>
        </p:nvSpPr>
        <p:spPr/>
        <p:txBody>
          <a:bodyPr>
            <a:normAutofit/>
          </a:bodyPr>
          <a:lstStyle/>
          <a:p>
            <a:r>
              <a:rPr lang="fr-FR" sz="3600" dirty="0" smtClean="0"/>
              <a:t>Planifier les tâches</a:t>
            </a:r>
          </a:p>
          <a:p>
            <a:r>
              <a:rPr lang="fr-FR" sz="3600" dirty="0" smtClean="0"/>
              <a:t>Configurer les périphériques</a:t>
            </a:r>
          </a:p>
          <a:p>
            <a:r>
              <a:rPr lang="fr-FR" sz="3600" dirty="0" smtClean="0"/>
              <a:t>Gestion des utilisateurs</a:t>
            </a:r>
          </a:p>
          <a:p>
            <a:r>
              <a:rPr lang="fr-FR" sz="3600" dirty="0" smtClean="0"/>
              <a:t>Calculatrice, planning, lecteur multimédia … </a:t>
            </a:r>
          </a:p>
          <a:p>
            <a:pPr>
              <a:buFontTx/>
              <a:buNone/>
            </a:pPr>
            <a:endParaRPr lang="fr-FR" sz="3600" dirty="0"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urs_Electronique des composants_version au 16 Fev 2014">
  <a:themeElements>
    <a:clrScheme name="Personnalisé 1">
      <a:dk1>
        <a:srgbClr val="2B5258"/>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Élémentaire">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Cours_Electronique des composants_version au 16 Fev 2014</Template>
  <TotalTime>594</TotalTime>
  <Words>8967</Words>
  <Application>Microsoft Office PowerPoint</Application>
  <PresentationFormat>Affichage à l'écran (4:3)</PresentationFormat>
  <Paragraphs>1462</Paragraphs>
  <Slides>178</Slides>
  <Notes>21</Notes>
  <HiddenSlides>0</HiddenSlides>
  <MMClips>0</MMClips>
  <ScaleCrop>false</ScaleCrop>
  <HeadingPairs>
    <vt:vector size="4" baseType="variant">
      <vt:variant>
        <vt:lpstr>Thème</vt:lpstr>
      </vt:variant>
      <vt:variant>
        <vt:i4>1</vt:i4>
      </vt:variant>
      <vt:variant>
        <vt:lpstr>Titres des diapositives</vt:lpstr>
      </vt:variant>
      <vt:variant>
        <vt:i4>178</vt:i4>
      </vt:variant>
    </vt:vector>
  </HeadingPairs>
  <TitlesOfParts>
    <vt:vector size="179" baseType="lpstr">
      <vt:lpstr>Cours_Electronique des composants_version au 16 Fev 2014</vt:lpstr>
      <vt:lpstr>Diapositive 1</vt:lpstr>
      <vt:lpstr>Diapositive 2</vt:lpstr>
      <vt:lpstr>Diapositive 3</vt:lpstr>
      <vt:lpstr>QU'EST-CE QU'UN ORDINATEUR? </vt:lpstr>
      <vt:lpstr>Rôle de l’ordinateur</vt:lpstr>
      <vt:lpstr>Rôle de l’ordinateur</vt:lpstr>
      <vt:lpstr>L’Ordinateur</vt:lpstr>
      <vt:lpstr>Un peu d’histoire</vt:lpstr>
      <vt:lpstr>Une brève histoire de l’informatique </vt:lpstr>
      <vt:lpstr>Une brève histoire de l’informatique</vt:lpstr>
      <vt:lpstr>Une brève histoire de l’informatique</vt:lpstr>
      <vt:lpstr>Une brève histoire de l’informatique </vt:lpstr>
      <vt:lpstr>Diapositive 13</vt:lpstr>
      <vt:lpstr>Le terme PC</vt:lpstr>
      <vt:lpstr>Diapositive 15</vt:lpstr>
      <vt:lpstr>Diapositive 16</vt:lpstr>
      <vt:lpstr>L’unité centrale</vt:lpstr>
      <vt:lpstr>L’unité centrale </vt:lpstr>
      <vt:lpstr>1. La carte mère </vt:lpstr>
      <vt:lpstr>1. La carte mère </vt:lpstr>
      <vt:lpstr>Facteurs d’encombrement des cartes mères</vt:lpstr>
      <vt:lpstr>Diapositive 22</vt:lpstr>
      <vt:lpstr>Diapositive 23</vt:lpstr>
      <vt:lpstr>On retrouve toujours sur une carte mère</vt:lpstr>
      <vt:lpstr>Diapositive 25</vt:lpstr>
      <vt:lpstr>Le chipset (jeu de puces): </vt:lpstr>
      <vt:lpstr>Le chipset (jeu de puces): </vt:lpstr>
      <vt:lpstr>Diapositive 28</vt:lpstr>
      <vt:lpstr>Le BIOS (Basic Input Ouput Service) : </vt:lpstr>
      <vt:lpstr>L’horloge </vt:lpstr>
      <vt:lpstr>La pile au lithium de la carte mère</vt:lpstr>
      <vt:lpstr>Le CMOS</vt:lpstr>
      <vt:lpstr>Les ports de connexion</vt:lpstr>
      <vt:lpstr>Ports internes</vt:lpstr>
      <vt:lpstr>Ports externes</vt:lpstr>
      <vt:lpstr>Le  socket (socle)</vt:lpstr>
      <vt:lpstr>Architecture d’une carte mère</vt:lpstr>
      <vt:lpstr>Les bus</vt:lpstr>
      <vt:lpstr>Les bus</vt:lpstr>
      <vt:lpstr>Remarque 1</vt:lpstr>
      <vt:lpstr>Remarque 2</vt:lpstr>
      <vt:lpstr>2. Le processeur  </vt:lpstr>
      <vt:lpstr>C’est quoi un processeur?</vt:lpstr>
      <vt:lpstr>Diapositive 44</vt:lpstr>
      <vt:lpstr>Invention des microprocesseur</vt:lpstr>
      <vt:lpstr>Diapositive 46</vt:lpstr>
      <vt:lpstr>Diapositive 47</vt:lpstr>
      <vt:lpstr>Caractéristiques du processeur</vt:lpstr>
      <vt:lpstr>Caractéristiques du processeur</vt:lpstr>
      <vt:lpstr>Diapositive 50</vt:lpstr>
      <vt:lpstr>Le processeur, le radiateur et le ventilateur superposés</vt:lpstr>
      <vt:lpstr>Diapositive 52</vt:lpstr>
      <vt:lpstr>Composition d'un processeur</vt:lpstr>
      <vt:lpstr>Composition d'un processeur</vt:lpstr>
      <vt:lpstr>Les registres</vt:lpstr>
      <vt:lpstr>Les registres</vt:lpstr>
      <vt:lpstr>Composition d'un processeur</vt:lpstr>
      <vt:lpstr>Composition d'un processeur</vt:lpstr>
      <vt:lpstr>Composition d'un processeur</vt:lpstr>
      <vt:lpstr>Les bus de procésseur</vt:lpstr>
      <vt:lpstr>Diapositive 61</vt:lpstr>
      <vt:lpstr>Vue d’ensemble</vt:lpstr>
      <vt:lpstr>La Mémoire cache  (antémémoire ou mémoire tampon)</vt:lpstr>
      <vt:lpstr>Trois niveaux de mémoire cache</vt:lpstr>
      <vt:lpstr>Diapositive 65</vt:lpstr>
      <vt:lpstr> Itanium 2 et multi-coeurs</vt:lpstr>
      <vt:lpstr>Trois niveaux de mémoire cache</vt:lpstr>
      <vt:lpstr>Trois niveaux de mémoire cache</vt:lpstr>
      <vt:lpstr>Améliorations technologiques</vt:lpstr>
      <vt:lpstr>3. La mémoire</vt:lpstr>
      <vt:lpstr>C’est quoi une mémoire ?</vt:lpstr>
      <vt:lpstr>Caractéristiques des mémoires  1. La capacité d’une mémoire</vt:lpstr>
      <vt:lpstr>Caractéristiques des mémoires  2.Volatilité </vt:lpstr>
      <vt:lpstr>Caractéristiques des mémoires  3. Mode d’accès à l’information (lecture /écriture) </vt:lpstr>
      <vt:lpstr>Caractéristiques des mémoires  4. Temps d’accès </vt:lpstr>
      <vt:lpstr>4. Classification des mémoires </vt:lpstr>
      <vt:lpstr>Mémoire à semi-conducteur</vt:lpstr>
      <vt:lpstr>Les trois principaux types de mémoires installés sur les PC modernes sont :</vt:lpstr>
      <vt:lpstr>ROM (read only memory, mémoire en lecture seule)</vt:lpstr>
      <vt:lpstr>DRAM (dynamic RAM, RAM dynamique)</vt:lpstr>
      <vt:lpstr>DRAM</vt:lpstr>
      <vt:lpstr>Mémoire cache : SRAM (static RAM, RAM statique)</vt:lpstr>
      <vt:lpstr>Mémoire cache : SRAM (static RAM, RAM statique)</vt:lpstr>
      <vt:lpstr>Diapositive 84</vt:lpstr>
      <vt:lpstr>3. Types des mémoires centrales</vt:lpstr>
      <vt:lpstr>1. C’est quoi une mémoire centrale ?</vt:lpstr>
      <vt:lpstr>2. Caractéristiques de la mémoire centrale </vt:lpstr>
      <vt:lpstr>4.Vue logique de la mémoire centrale</vt:lpstr>
      <vt:lpstr>Types et performances des mémoires utilisées dans les PC</vt:lpstr>
      <vt:lpstr>Types de mémoire physique</vt:lpstr>
      <vt:lpstr>Types de mémoire physique</vt:lpstr>
      <vt:lpstr>Types de mémoire physique</vt:lpstr>
      <vt:lpstr>Marquages sur des  modules mémoire de 1 Go de la marque  Crucial Technologies.</vt:lpstr>
      <vt:lpstr>Installation de modules mémoire</vt:lpstr>
      <vt:lpstr>Mémoires magnétiques</vt:lpstr>
      <vt:lpstr>Le disque dur :</vt:lpstr>
      <vt:lpstr>Composants d’un disque dur (1/2)</vt:lpstr>
      <vt:lpstr>Composants d’un disque dur</vt:lpstr>
      <vt:lpstr>Evolution continue des disques durs</vt:lpstr>
      <vt:lpstr>Différentes interfaces</vt:lpstr>
      <vt:lpstr>Connecteurs de disque dur  ATA parallèle (IDE) 40 broche  </vt:lpstr>
      <vt:lpstr>Connecteurs de signaux et d'alimentation SATA.</vt:lpstr>
      <vt:lpstr>Facteurs de forme de disques durs</vt:lpstr>
      <vt:lpstr>Fonctionnement du disque dur</vt:lpstr>
      <vt:lpstr>Fonctionnement du disque dur</vt:lpstr>
      <vt:lpstr>Formatage du disque</vt:lpstr>
      <vt:lpstr>Disque dur mécanique, une technologie vieillissante</vt:lpstr>
      <vt:lpstr>SSD : enfin un remplaçant pour les disques mécaniques  Mémoire flash</vt:lpstr>
      <vt:lpstr>Stockage amovible</vt:lpstr>
      <vt:lpstr>Sécurité = protection des données</vt:lpstr>
      <vt:lpstr> Périphériques de stockage amovibles</vt:lpstr>
      <vt:lpstr> Interfaces des périphériques de supports amovibles</vt:lpstr>
      <vt:lpstr>Le stockage optique (CD/DVD)</vt:lpstr>
      <vt:lpstr>Diapositive 114</vt:lpstr>
      <vt:lpstr>Diapositive 115</vt:lpstr>
      <vt:lpstr>Diapositive 116</vt:lpstr>
      <vt:lpstr>Mémoires flash</vt:lpstr>
      <vt:lpstr>Types de mémoires flash</vt:lpstr>
      <vt:lpstr>          Clés USB</vt:lpstr>
      <vt:lpstr>Composants d’une clés USB</vt:lpstr>
      <vt:lpstr>Historique des capacités des clés USB</vt:lpstr>
      <vt:lpstr>Risques  avec les clés USB</vt:lpstr>
      <vt:lpstr> Carte graphique  carte vidéo, ou accélérateur graphique   </vt:lpstr>
      <vt:lpstr>Carte graphique</vt:lpstr>
      <vt:lpstr>Les principaux composants d'une carte vidéo</vt:lpstr>
      <vt:lpstr>Diapositive 126</vt:lpstr>
      <vt:lpstr>Interfaces et connecteurs des cartes graphiques</vt:lpstr>
      <vt:lpstr>Fabriquant de cartes graphiques</vt:lpstr>
      <vt:lpstr>Diapositive 129</vt:lpstr>
      <vt:lpstr>Ecrans ou moniteurs</vt:lpstr>
      <vt:lpstr>Les moniteurs d’un ordinateur</vt:lpstr>
      <vt:lpstr>a)Les écrans classiques</vt:lpstr>
      <vt:lpstr>b)Les moniteurs à écran plat</vt:lpstr>
      <vt:lpstr>b)Les moniteurs à écran plat</vt:lpstr>
      <vt:lpstr>Diapositive 135</vt:lpstr>
      <vt:lpstr>Diapositive 136</vt:lpstr>
      <vt:lpstr>Diapositive 137</vt:lpstr>
      <vt:lpstr>Diapositive 138</vt:lpstr>
      <vt:lpstr>2. Les écrans plasma</vt:lpstr>
      <vt:lpstr>2. Les écrans plasma</vt:lpstr>
      <vt:lpstr>Différences PLSMA / LCD</vt:lpstr>
      <vt:lpstr>Les caractéristiques (critères d’achat)</vt:lpstr>
      <vt:lpstr>Unités de mesure des écrans</vt:lpstr>
      <vt:lpstr>Constat :</vt:lpstr>
      <vt:lpstr>Diapositive 145</vt:lpstr>
      <vt:lpstr>Définition de clavier</vt:lpstr>
      <vt:lpstr>Les touches de clavier</vt:lpstr>
      <vt:lpstr>Evolutions des claviers</vt:lpstr>
      <vt:lpstr>Evolutions des claviers</vt:lpstr>
      <vt:lpstr>Diapositive 150</vt:lpstr>
      <vt:lpstr>Les différents types d'imprimantes</vt:lpstr>
      <vt:lpstr>Evolutions des imprimantes</vt:lpstr>
      <vt:lpstr>Diapositive 153</vt:lpstr>
      <vt:lpstr>Qu’est ce qu’un réseau informatique?</vt:lpstr>
      <vt:lpstr>Le câblage des réseaux filaires</vt:lpstr>
      <vt:lpstr>Matériel d'interconnexion</vt:lpstr>
      <vt:lpstr>Matériel d'interconnexion</vt:lpstr>
      <vt:lpstr>Topologies des réseaux</vt:lpstr>
      <vt:lpstr>Topologies des réseaux</vt:lpstr>
      <vt:lpstr>Types de réseau filaires</vt:lpstr>
      <vt:lpstr>1. locaux sans fil WLAN (Wireless Local Area Network)</vt:lpstr>
      <vt:lpstr>Catégories de réseaux sans fil</vt:lpstr>
      <vt:lpstr>Les Systèmes d‘Exploitation  (SE)  ou Operating System  (OS) en Anglais </vt:lpstr>
      <vt:lpstr>Qu'est-ce qu'un SE?</vt:lpstr>
      <vt:lpstr>Missions (1/2)</vt:lpstr>
      <vt:lpstr>Missions (2/2)</vt:lpstr>
      <vt:lpstr>Types de systèmes (1/2)</vt:lpstr>
      <vt:lpstr>Types de systèmes (2/2)</vt:lpstr>
      <vt:lpstr>Le multi-utilisateurs</vt:lpstr>
      <vt:lpstr>Le multi-tâches</vt:lpstr>
      <vt:lpstr>Les éléments du système</vt:lpstr>
      <vt:lpstr>1.1 Les fonctionnalités du noyau</vt:lpstr>
      <vt:lpstr>1.2Types de noyaux</vt:lpstr>
      <vt:lpstr>1.3 Typologie  des systèmes</vt:lpstr>
      <vt:lpstr>1.3 Typologie  des systèmes</vt:lpstr>
      <vt:lpstr>2.1 Bibliothèques du système</vt:lpstr>
      <vt:lpstr>2.2 Bibliothèques dynamiques DLL</vt:lpstr>
      <vt:lpstr>3. Les services du système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subject>cours info</dc:subject>
  <dc:creator>OMS</dc:creator>
  <cp:lastModifiedBy>OMS</cp:lastModifiedBy>
  <cp:revision>16</cp:revision>
  <dcterms:created xsi:type="dcterms:W3CDTF">2014-09-13T19:21:19Z</dcterms:created>
  <dcterms:modified xsi:type="dcterms:W3CDTF">2014-09-14T05:16:22Z</dcterms:modified>
</cp:coreProperties>
</file>