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3" r:id="rId2"/>
    <p:sldId id="269" r:id="rId3"/>
    <p:sldId id="268" r:id="rId4"/>
    <p:sldId id="257" r:id="rId5"/>
    <p:sldId id="258" r:id="rId6"/>
    <p:sldId id="259" r:id="rId7"/>
    <p:sldId id="261" r:id="rId8"/>
    <p:sldId id="262" r:id="rId9"/>
    <p:sldId id="260" r:id="rId10"/>
    <p:sldId id="263" r:id="rId11"/>
    <p:sldId id="265" r:id="rId12"/>
    <p:sldId id="270" r:id="rId13"/>
    <p:sldId id="272" r:id="rId14"/>
    <p:sldId id="264" r:id="rId15"/>
    <p:sldId id="271" r:id="rId16"/>
    <p:sldId id="273" r:id="rId17"/>
    <p:sldId id="275" r:id="rId18"/>
    <p:sldId id="279" r:id="rId19"/>
    <p:sldId id="281" r:id="rId20"/>
    <p:sldId id="276" r:id="rId21"/>
    <p:sldId id="277" r:id="rId22"/>
    <p:sldId id="278" r:id="rId23"/>
    <p:sldId id="282" r:id="rId24"/>
    <p:sldId id="274" r:id="rId25"/>
    <p:sldId id="267" r:id="rId2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5a+R3q91QzqRQBUdpyEWg" hashData="KX+z+li2eLRZQdiLEvpPMEMKk+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showPr>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56" y="30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F90697C-8D59-47C1-AD1C-C659ACC0E77C}" type="datetimeFigureOut">
              <a:rPr lang="fr-FR" smtClean="0"/>
              <a:pPr/>
              <a:t>03/02/2015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EEF860-D279-4A6C-AE87-3CAC9AADCF61}"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14D436E7-7D5D-4214-AFEC-92E74A617D43}" type="slidenum">
              <a:rPr lang="en-US" smtClean="0"/>
              <a:pPr/>
              <a:t>1</a:t>
            </a:fld>
            <a:endParaRPr lang="en-US"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p:spPr>
        <p:txBody>
          <a:bodyPr/>
          <a:lstStyle/>
          <a:p>
            <a:fld id="{2ADD11F7-1662-4631-A5DF-6B2D6CF60267}" type="slidenum">
              <a:rPr lang="fr-FR" smtClean="0"/>
              <a:pPr/>
              <a:t>2</a:t>
            </a:fld>
            <a:endParaRPr lang="fr-FR" smtClean="0"/>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ln/>
        </p:spPr>
        <p:txBody>
          <a:bodyPr/>
          <a:lstStyle/>
          <a:p>
            <a:pPr eaLnBrk="1" hangingPunct="1"/>
            <a:endParaRPr lang="fr-FR"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 </a:t>
            </a:r>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FR" dirty="0" smtClean="0"/>
              <a:t>« </a:t>
            </a:r>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18</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19</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20</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21</a:t>
            </a:fld>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22</a:t>
            </a:fld>
            <a:endParaRPr lang="fr-F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23</a:t>
            </a:fld>
            <a:endParaRPr lang="fr-F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32EEF860-D279-4A6C-AE87-3CAC9AADCF61}" type="slidenum">
              <a:rPr lang="fr-FR" smtClean="0"/>
              <a:pPr/>
              <a:t>24</a:t>
            </a:fld>
            <a:endParaRPr lang="fr-F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AF1B3DF5-C945-4883-8D80-737FE94861DA}" type="slidenum">
              <a:rPr lang="fr-FR" smtClean="0"/>
              <a:pPr/>
              <a:t>25</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C6761CA-31D6-47CF-A67D-745BC04C8F96}" type="datetimeFigureOut">
              <a:rPr lang="fr-FR" smtClean="0"/>
              <a:pPr/>
              <a:t>03/02/2015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6D248574-940A-4C94-AC58-81895984B9F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6761CA-31D6-47CF-A67D-745BC04C8F96}" type="datetimeFigureOut">
              <a:rPr lang="fr-FR" smtClean="0"/>
              <a:pPr/>
              <a:t>03/02/2015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48574-940A-4C94-AC58-81895984B9F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hyperlink" Target="mailto:boucifadda@yahoo.fr" TargetMode="Externa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slide" Target="slide12.xml"/><Relationship Id="rId18" Type="http://schemas.openxmlformats.org/officeDocument/2006/relationships/slide" Target="slide14.xml"/><Relationship Id="rId3" Type="http://schemas.openxmlformats.org/officeDocument/2006/relationships/slide" Target="slide4.xml"/><Relationship Id="rId21" Type="http://schemas.openxmlformats.org/officeDocument/2006/relationships/slide" Target="slide21.xml"/><Relationship Id="rId7" Type="http://schemas.openxmlformats.org/officeDocument/2006/relationships/slide" Target="slide8.xml"/><Relationship Id="rId12" Type="http://schemas.openxmlformats.org/officeDocument/2006/relationships/slide" Target="slide11.xml"/><Relationship Id="rId17" Type="http://schemas.openxmlformats.org/officeDocument/2006/relationships/slide" Target="slide20.xml"/><Relationship Id="rId2" Type="http://schemas.openxmlformats.org/officeDocument/2006/relationships/notesSlide" Target="../notesSlides/notesSlide3.xml"/><Relationship Id="rId16" Type="http://schemas.openxmlformats.org/officeDocument/2006/relationships/slide" Target="slide19.xml"/><Relationship Id="rId20" Type="http://schemas.openxmlformats.org/officeDocument/2006/relationships/slide" Target="slide16.xml"/><Relationship Id="rId1" Type="http://schemas.openxmlformats.org/officeDocument/2006/relationships/slideLayout" Target="../slideLayouts/slideLayout7.xml"/><Relationship Id="rId6" Type="http://schemas.openxmlformats.org/officeDocument/2006/relationships/slide" Target="slide7.xml"/><Relationship Id="rId11" Type="http://schemas.openxmlformats.org/officeDocument/2006/relationships/slide" Target="slide13.xml"/><Relationship Id="rId24" Type="http://schemas.openxmlformats.org/officeDocument/2006/relationships/slide" Target="slide24.xml"/><Relationship Id="rId5" Type="http://schemas.openxmlformats.org/officeDocument/2006/relationships/slide" Target="slide6.xml"/><Relationship Id="rId15" Type="http://schemas.openxmlformats.org/officeDocument/2006/relationships/slide" Target="slide18.xml"/><Relationship Id="rId23" Type="http://schemas.openxmlformats.org/officeDocument/2006/relationships/slide" Target="slide23.xml"/><Relationship Id="rId10" Type="http://schemas.openxmlformats.org/officeDocument/2006/relationships/slide" Target="slide10.xml"/><Relationship Id="rId19" Type="http://schemas.openxmlformats.org/officeDocument/2006/relationships/slide" Target="slide15.xml"/><Relationship Id="rId4" Type="http://schemas.openxmlformats.org/officeDocument/2006/relationships/slide" Target="slide5.xml"/><Relationship Id="rId9" Type="http://schemas.openxmlformats.org/officeDocument/2006/relationships/image" Target="../media/image4.gif"/><Relationship Id="rId14" Type="http://schemas.openxmlformats.org/officeDocument/2006/relationships/slide" Target="slide17.xml"/><Relationship Id="rId22" Type="http://schemas.openxmlformats.org/officeDocument/2006/relationships/slide" Target="slide22.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png"/><Relationship Id="rId10" Type="http://schemas.openxmlformats.org/officeDocument/2006/relationships/slide" Target="slide3.xml"/><Relationship Id="rId4" Type="http://schemas.openxmlformats.org/officeDocument/2006/relationships/image" Target="../media/image6.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slide" Target="slide3.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4.gif"/><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gif"/></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slide" Target="slide3.xml"/><Relationship Id="rId7"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3.png"/><Relationship Id="rId7"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slide" Target="slide3.xml"/><Relationship Id="rId9"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40.gif"/></Relationships>
</file>

<file path=ppt/slides/_rels/slide2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hyperlink" Target="mailto:boucifadda74@yahoo.fr" TargetMode="External"/><Relationship Id="rId5" Type="http://schemas.openxmlformats.org/officeDocument/2006/relationships/image" Target="../media/image41.png"/><Relationship Id="rId4" Type="http://schemas.openxmlformats.org/officeDocument/2006/relationships/slide" Target="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47" name="AutoShape 31">
            <a:hlinkClick r:id="" action="ppaction://hlinkshowjump?jump=nextslide"/>
            <a:hlinkHover r:id="" action="ppaction://noaction" highlightClick="1"/>
          </p:cNvPr>
          <p:cNvSpPr>
            <a:spLocks noChangeArrowheads="1"/>
          </p:cNvSpPr>
          <p:nvPr/>
        </p:nvSpPr>
        <p:spPr bwMode="auto">
          <a:xfrm rot="16200000">
            <a:off x="4349751" y="5367337"/>
            <a:ext cx="444500" cy="574675"/>
          </a:xfrm>
          <a:prstGeom prst="moon">
            <a:avLst>
              <a:gd name="adj" fmla="val 80000"/>
            </a:avLst>
          </a:prstGeom>
          <a:solidFill>
            <a:srgbClr val="CC0000"/>
          </a:solidFill>
          <a:ln w="9525">
            <a:noFill/>
            <a:miter lim="800000"/>
            <a:headEnd/>
            <a:tailEnd/>
          </a:ln>
          <a:effectLst>
            <a:prstShdw prst="shdw18" dist="17961" dir="13500000">
              <a:srgbClr val="CC0000">
                <a:gamma/>
                <a:shade val="60000"/>
                <a:invGamma/>
              </a:srgbClr>
            </a:prstShdw>
          </a:effectLst>
        </p:spPr>
        <p:txBody>
          <a:bodyPr vert="eaVert" wrap="none" anchor="ctr"/>
          <a:lstStyle/>
          <a:p>
            <a:pPr algn="ctr">
              <a:defRPr/>
            </a:pPr>
            <a:r>
              <a:rPr lang="ar-DZ" sz="2000" b="1">
                <a:solidFill>
                  <a:schemeClr val="bg1"/>
                </a:solidFill>
                <a:effectLst>
                  <a:outerShdw blurRad="38100" dist="38100" dir="2700000" algn="tl">
                    <a:srgbClr val="000000"/>
                  </a:outerShdw>
                </a:effectLst>
                <a:latin typeface="Arial" charset="0"/>
                <a:cs typeface="Traditional Arabic" pitchFamily="2" charset="-78"/>
              </a:rPr>
              <a:t>ال</a:t>
            </a:r>
            <a:r>
              <a:rPr lang="ar-SA" sz="2000" b="1">
                <a:solidFill>
                  <a:schemeClr val="bg1"/>
                </a:solidFill>
                <a:effectLst>
                  <a:outerShdw blurRad="38100" dist="38100" dir="2700000" algn="tl">
                    <a:srgbClr val="000000"/>
                  </a:outerShdw>
                </a:effectLst>
                <a:latin typeface="Arial" charset="0"/>
                <a:cs typeface="Traditional Arabic" pitchFamily="2" charset="-78"/>
              </a:rPr>
              <a:t>تالي</a:t>
            </a:r>
            <a:endParaRPr lang="fr-FR" sz="2000" b="1">
              <a:solidFill>
                <a:schemeClr val="bg1"/>
              </a:solidFill>
              <a:effectLst>
                <a:outerShdw blurRad="38100" dist="38100" dir="2700000" algn="tl">
                  <a:srgbClr val="000000"/>
                </a:outerShdw>
              </a:effectLst>
              <a:latin typeface="Arial" charset="0"/>
              <a:cs typeface="Traditional Arabic" pitchFamily="2" charset="-78"/>
            </a:endParaRPr>
          </a:p>
        </p:txBody>
      </p:sp>
      <p:sp>
        <p:nvSpPr>
          <p:cNvPr id="572466" name="Rectangle 50"/>
          <p:cNvSpPr>
            <a:spLocks noChangeArrowheads="1"/>
          </p:cNvSpPr>
          <p:nvPr/>
        </p:nvSpPr>
        <p:spPr bwMode="auto">
          <a:xfrm>
            <a:off x="323850" y="2133600"/>
            <a:ext cx="8424863" cy="2123658"/>
          </a:xfrm>
          <a:prstGeom prst="rect">
            <a:avLst/>
          </a:prstGeom>
          <a:noFill/>
          <a:ln w="9525">
            <a:noFill/>
            <a:miter lim="800000"/>
            <a:headEnd/>
            <a:tailEnd/>
          </a:ln>
          <a:effectLst/>
        </p:spPr>
        <p:txBody>
          <a:bodyPr anchor="ctr">
            <a:spAutoFit/>
          </a:bodyPr>
          <a:lstStyle/>
          <a:p>
            <a:pPr algn="ctr" rtl="1">
              <a:defRPr/>
            </a:pPr>
            <a:r>
              <a:rPr lang="ar-DZ" sz="4400" dirty="0">
                <a:solidFill>
                  <a:srgbClr val="FFFF00"/>
                </a:solidFill>
                <a:effectLst>
                  <a:outerShdw blurRad="38100" dist="38100" dir="2700000" algn="tl">
                    <a:srgbClr val="FFFFFF"/>
                  </a:outerShdw>
                </a:effectLst>
                <a:latin typeface="Tahoma" pitchFamily="34" charset="0"/>
                <a:cs typeface="Traditional Arabic" pitchFamily="2" charset="-78"/>
              </a:rPr>
              <a:t>بسم الله الرحمن الرحيم</a:t>
            </a:r>
            <a:endParaRPr lang="fr-FR" sz="4400" dirty="0">
              <a:solidFill>
                <a:srgbClr val="FFFF00"/>
              </a:solidFill>
              <a:effectLst>
                <a:outerShdw blurRad="38100" dist="38100" dir="2700000" algn="tl">
                  <a:srgbClr val="FFFFFF"/>
                </a:outerShdw>
              </a:effectLst>
              <a:latin typeface="Tahoma" pitchFamily="34" charset="0"/>
              <a:cs typeface="Traditional Arabic" pitchFamily="2" charset="-78"/>
            </a:endParaRPr>
          </a:p>
          <a:p>
            <a:pPr algn="ctr" rtl="1">
              <a:defRPr/>
            </a:pPr>
            <a:endParaRPr lang="fr-FR" sz="1600" dirty="0">
              <a:solidFill>
                <a:srgbClr val="FFFF00"/>
              </a:solidFill>
              <a:effectLst>
                <a:outerShdw blurRad="38100" dist="38100" dir="2700000" algn="tl">
                  <a:srgbClr val="FFFFFF"/>
                </a:outerShdw>
              </a:effectLst>
              <a:latin typeface="Tahoma" pitchFamily="34" charset="0"/>
              <a:cs typeface="Traditional Arabic" pitchFamily="2" charset="-78"/>
            </a:endParaRPr>
          </a:p>
          <a:p>
            <a:pPr algn="ctr" rtl="1">
              <a:defRPr/>
            </a:pPr>
            <a:r>
              <a:rPr lang="ar-DZ" sz="4400" dirty="0">
                <a:solidFill>
                  <a:srgbClr val="FFFF00"/>
                </a:solidFill>
                <a:effectLst>
                  <a:outerShdw blurRad="38100" dist="38100" dir="2700000" algn="tl">
                    <a:srgbClr val="FFFFFF"/>
                  </a:outerShdw>
                </a:effectLst>
                <a:latin typeface="Tahoma" pitchFamily="34" charset="0"/>
                <a:cs typeface="Traditional Arabic" pitchFamily="2" charset="-78"/>
              </a:rPr>
              <a:t>﴿</a:t>
            </a:r>
            <a:r>
              <a:rPr lang="ar-SA" sz="4400" dirty="0">
                <a:solidFill>
                  <a:srgbClr val="FFFF00"/>
                </a:solidFill>
                <a:effectLst>
                  <a:outerShdw blurRad="38100" dist="38100" dir="2700000" algn="tl">
                    <a:srgbClr val="FFFFFF"/>
                  </a:outerShdw>
                </a:effectLst>
                <a:cs typeface="Traditional Arabic" pitchFamily="2" charset="-78"/>
              </a:rPr>
              <a:t>اقْرَأْ بِاسْمِ رَبِّكَ الَّذِي خَلَقَ </a:t>
            </a:r>
            <a:r>
              <a:rPr lang="ar-DZ" sz="4400" dirty="0">
                <a:solidFill>
                  <a:srgbClr val="FFFF00"/>
                </a:solidFill>
                <a:effectLst>
                  <a:outerShdw blurRad="38100" dist="38100" dir="2700000" algn="tl">
                    <a:srgbClr val="FFFFFF"/>
                  </a:outerShdw>
                </a:effectLst>
                <a:latin typeface="Tahoma" pitchFamily="34" charset="0"/>
                <a:cs typeface="Traditional Arabic" pitchFamily="2" charset="-78"/>
              </a:rPr>
              <a:t>﴾</a:t>
            </a:r>
            <a:r>
              <a:rPr lang="fr-FR" sz="4400" dirty="0">
                <a:solidFill>
                  <a:srgbClr val="FFFF00"/>
                </a:solidFill>
                <a:effectLst>
                  <a:outerShdw blurRad="38100" dist="38100" dir="2700000" algn="tl">
                    <a:srgbClr val="FFFFFF"/>
                  </a:outerShdw>
                </a:effectLst>
                <a:latin typeface="Tahoma" pitchFamily="34" charset="0"/>
                <a:cs typeface="Traditional Arabic" pitchFamily="2" charset="-78"/>
              </a:rPr>
              <a:t> </a:t>
            </a:r>
            <a:endParaRPr lang="ar-DZ" sz="4400" dirty="0">
              <a:solidFill>
                <a:srgbClr val="FFFF00"/>
              </a:solidFill>
              <a:effectLst>
                <a:outerShdw blurRad="38100" dist="38100" dir="2700000" algn="tl">
                  <a:srgbClr val="FFFFFF"/>
                </a:outerShdw>
              </a:effectLst>
              <a:latin typeface="Tahoma" pitchFamily="34" charset="0"/>
              <a:cs typeface="Traditional Arabic" pitchFamily="2" charset="-78"/>
            </a:endParaRPr>
          </a:p>
          <a:p>
            <a:pPr algn="ctr" rtl="1">
              <a:defRPr/>
            </a:pPr>
            <a:r>
              <a:rPr lang="ar-DZ" sz="2800" dirty="0">
                <a:solidFill>
                  <a:srgbClr val="FFFF00"/>
                </a:solidFill>
                <a:effectLst>
                  <a:outerShdw blurRad="38100" dist="38100" dir="2700000" algn="tl">
                    <a:srgbClr val="FFFFFF"/>
                  </a:outerShdw>
                </a:effectLst>
                <a:latin typeface="Tahoma" pitchFamily="34" charset="0"/>
                <a:cs typeface="Traditional Arabic" pitchFamily="2" charset="-78"/>
              </a:rPr>
              <a:t>                                             </a:t>
            </a:r>
            <a:r>
              <a:rPr lang="ar-DZ" sz="2800" dirty="0" smtClean="0">
                <a:solidFill>
                  <a:srgbClr val="FFFF00"/>
                </a:solidFill>
                <a:effectLst>
                  <a:outerShdw blurRad="38100" dist="38100" dir="2700000" algn="tl">
                    <a:srgbClr val="FFFFFF"/>
                  </a:outerShdw>
                </a:effectLst>
                <a:latin typeface="Tahoma" pitchFamily="34" charset="0"/>
                <a:cs typeface="Traditional Arabic" pitchFamily="2" charset="-78"/>
              </a:rPr>
              <a:t>              </a:t>
            </a:r>
            <a:r>
              <a:rPr lang="ar-DZ" dirty="0">
                <a:solidFill>
                  <a:srgbClr val="FFFF00"/>
                </a:solidFill>
                <a:effectLst>
                  <a:outerShdw blurRad="38100" dist="38100" dir="2700000" algn="tl">
                    <a:srgbClr val="FFFFFF"/>
                  </a:outerShdw>
                </a:effectLst>
                <a:latin typeface="Tahoma" pitchFamily="34" charset="0"/>
                <a:cs typeface="Traditional Arabic" pitchFamily="2" charset="-78"/>
              </a:rPr>
              <a:t>الآية 1 من سورة العلق</a:t>
            </a:r>
            <a:endParaRPr lang="en-US" dirty="0">
              <a:solidFill>
                <a:srgbClr val="FFFF00"/>
              </a:solidFill>
              <a:effectLst>
                <a:outerShdw blurRad="38100" dist="38100" dir="2700000" algn="tl">
                  <a:srgbClr val="FFFFFF"/>
                </a:outerShdw>
              </a:effectLst>
              <a:latin typeface="Tahoma" pitchFamily="34" charset="0"/>
              <a:cs typeface="Traditional Arabic"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72466"/>
                                        </p:tgtEl>
                                        <p:attrNameLst>
                                          <p:attrName>style.visibility</p:attrName>
                                        </p:attrNameLst>
                                      </p:cBhvr>
                                      <p:to>
                                        <p:strVal val="visible"/>
                                      </p:to>
                                    </p:set>
                                    <p:animEffect transition="in" filter="fade">
                                      <p:cBhvr>
                                        <p:cTn id="7" dur="500"/>
                                        <p:tgtEl>
                                          <p:spTgt spid="572466"/>
                                        </p:tgtEl>
                                      </p:cBhvr>
                                    </p:animEffect>
                                    <p:anim calcmode="lin" valueType="num">
                                      <p:cBhvr>
                                        <p:cTn id="8" dur="500" fill="hold"/>
                                        <p:tgtEl>
                                          <p:spTgt spid="572466"/>
                                        </p:tgtEl>
                                        <p:attrNameLst>
                                          <p:attrName>ppt_x</p:attrName>
                                        </p:attrNameLst>
                                      </p:cBhvr>
                                      <p:tavLst>
                                        <p:tav tm="0">
                                          <p:val>
                                            <p:strVal val="#ppt_x"/>
                                          </p:val>
                                        </p:tav>
                                        <p:tav tm="100000">
                                          <p:val>
                                            <p:strVal val="#ppt_x"/>
                                          </p:val>
                                        </p:tav>
                                      </p:tavLst>
                                    </p:anim>
                                    <p:anim calcmode="lin" valueType="num">
                                      <p:cBhvr>
                                        <p:cTn id="9" dur="500" fill="hold"/>
                                        <p:tgtEl>
                                          <p:spTgt spid="572466"/>
                                        </p:tgtEl>
                                        <p:attrNameLst>
                                          <p:attrName>ppt_y</p:attrName>
                                        </p:attrNameLst>
                                      </p:cBhvr>
                                      <p:tavLst>
                                        <p:tav tm="0">
                                          <p:val>
                                            <p:strVal val="#ppt_y-.1"/>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إقرأ.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246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 3" descr="adda21"/>
          <p:cNvPicPr>
            <a:picLocks noChangeArrowheads="1"/>
          </p:cNvPicPr>
          <p:nvPr/>
        </p:nvPicPr>
        <p:blipFill>
          <a:blip r:embed="rId3" cstate="print"/>
          <a:srcRect t="-11586" b="-389"/>
          <a:stretch>
            <a:fillRect/>
          </a:stretch>
        </p:blipFill>
        <p:spPr bwMode="auto">
          <a:xfrm flipH="1">
            <a:off x="47630" y="5143512"/>
            <a:ext cx="756000" cy="928670"/>
          </a:xfrm>
          <a:prstGeom prst="rect">
            <a:avLst/>
          </a:prstGeom>
          <a:noFill/>
          <a:ln w="9525">
            <a:noFill/>
            <a:miter lim="800000"/>
            <a:headEnd/>
            <a:tailEnd/>
          </a:ln>
        </p:spPr>
      </p:pic>
      <p:sp>
        <p:nvSpPr>
          <p:cNvPr id="17" name="Rectangle 16"/>
          <p:cNvSpPr/>
          <p:nvPr/>
        </p:nvSpPr>
        <p:spPr>
          <a:xfrm>
            <a:off x="4071934" y="1885882"/>
            <a:ext cx="1643074" cy="400110"/>
          </a:xfrm>
          <a:prstGeom prst="rect">
            <a:avLst/>
          </a:prstGeom>
          <a:effectLst>
            <a:outerShdw blurRad="50800" dist="38100" dir="2700000" algn="tl" rotWithShape="0">
              <a:schemeClr val="bg1">
                <a:alpha val="40000"/>
              </a:schemeClr>
            </a:outerShdw>
          </a:effectLst>
        </p:spPr>
        <p:txBody>
          <a:bodyPr wrap="square">
            <a:spAutoFit/>
          </a:bodyPr>
          <a:lstStyle/>
          <a:p>
            <a:r>
              <a:rPr lang="fr-FR" sz="2000" b="1" u="sng" dirty="0" smtClean="0">
                <a:solidFill>
                  <a:srgbClr val="FF0000"/>
                </a:solidFill>
                <a:latin typeface="Times New Roman" pitchFamily="18" charset="0"/>
                <a:cs typeface="Times New Roman" pitchFamily="18" charset="0"/>
              </a:rPr>
              <a:t>(Généralités)</a:t>
            </a:r>
            <a:endParaRPr lang="fr-FR" sz="2000" b="1" u="sng" dirty="0">
              <a:solidFill>
                <a:srgbClr val="FF0000"/>
              </a:solidFill>
              <a:latin typeface="Times New Roman" pitchFamily="18" charset="0"/>
              <a:cs typeface="Times New Roman" pitchFamily="18" charset="0"/>
            </a:endParaRPr>
          </a:p>
        </p:txBody>
      </p:sp>
      <p:sp>
        <p:nvSpPr>
          <p:cNvPr id="20" name="Text Box 25"/>
          <p:cNvSpPr txBox="1">
            <a:spLocks noChangeArrowheads="1"/>
          </p:cNvSpPr>
          <p:nvPr/>
        </p:nvSpPr>
        <p:spPr bwMode="auto">
          <a:xfrm>
            <a:off x="-32" y="6249355"/>
            <a:ext cx="2286000" cy="251479"/>
          </a:xfrm>
          <a:prstGeom prst="rect">
            <a:avLst/>
          </a:prstGeom>
          <a:noFill/>
          <a:ln w="9525">
            <a:noFill/>
            <a:miter lim="800000"/>
            <a:headEnd/>
            <a:tailEnd/>
          </a:ln>
          <a:effectLst/>
        </p:spPr>
        <p:txBody>
          <a:bodyPr>
            <a:spAutoFit/>
          </a:bodyPr>
          <a:lstStyle/>
          <a:p>
            <a:pPr algn="ctr" fontAlgn="auto">
              <a:lnSpc>
                <a:spcPct val="55000"/>
              </a:lnSpc>
              <a:spcBef>
                <a:spcPct val="50000"/>
              </a:spcBef>
              <a:spcAft>
                <a:spcPts val="0"/>
              </a:spcAft>
              <a:defRPr/>
            </a:pPr>
            <a:r>
              <a:rPr lang="fr-FR" sz="1600" b="1" i="1" dirty="0" smtClean="0">
                <a:solidFill>
                  <a:srgbClr val="FFFFFF"/>
                </a:solidFill>
                <a:effectLst>
                  <a:outerShdw blurRad="38100" dist="38100" dir="2700000" algn="tl">
                    <a:srgbClr val="000000"/>
                  </a:outerShdw>
                </a:effectLst>
                <a:latin typeface="Garamond" pitchFamily="18" charset="0"/>
                <a:cs typeface="Arial" pitchFamily="34" charset="0"/>
                <a:hlinkClick r:id="rId4"/>
              </a:rPr>
              <a:t>boucifadda74@yahoo.fr</a:t>
            </a:r>
            <a:r>
              <a:rPr lang="fr-FR" sz="1600" b="1" i="1" dirty="0" smtClean="0">
                <a:solidFill>
                  <a:srgbClr val="FFFFFF"/>
                </a:solidFill>
                <a:effectLst>
                  <a:outerShdw blurRad="38100" dist="38100" dir="2700000" algn="tl">
                    <a:srgbClr val="000000"/>
                  </a:outerShdw>
                </a:effectLst>
                <a:latin typeface="Garamond" pitchFamily="18" charset="0"/>
                <a:cs typeface="Arial" pitchFamily="34" charset="0"/>
              </a:rPr>
              <a:t> </a:t>
            </a:r>
            <a:endParaRPr lang="fr-FR" sz="1600" b="1" i="1" dirty="0">
              <a:solidFill>
                <a:srgbClr val="FFFFFF"/>
              </a:solidFill>
              <a:effectLst>
                <a:outerShdw blurRad="38100" dist="38100" dir="2700000" algn="tl">
                  <a:srgbClr val="000000"/>
                </a:outerShdw>
              </a:effectLst>
              <a:latin typeface="Garamond" pitchFamily="18" charset="0"/>
              <a:cs typeface="Arial" pitchFamily="34" charset="0"/>
            </a:endParaRPr>
          </a:p>
        </p:txBody>
      </p:sp>
      <p:cxnSp>
        <p:nvCxnSpPr>
          <p:cNvPr id="22" name="Connecteur droit 21"/>
          <p:cNvCxnSpPr/>
          <p:nvPr/>
        </p:nvCxnSpPr>
        <p:spPr>
          <a:xfrm>
            <a:off x="71406" y="6146470"/>
            <a:ext cx="8964000"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Connecteur droit 22"/>
          <p:cNvCxnSpPr/>
          <p:nvPr/>
        </p:nvCxnSpPr>
        <p:spPr>
          <a:xfrm>
            <a:off x="66643" y="6189333"/>
            <a:ext cx="8964000" cy="0"/>
          </a:xfrm>
          <a:prstGeom prst="line">
            <a:avLst/>
          </a:prstGeom>
          <a:ln w="19050">
            <a:solidFill>
              <a:srgbClr val="92D050"/>
            </a:solidFill>
          </a:ln>
        </p:spPr>
        <p:style>
          <a:lnRef idx="1">
            <a:schemeClr val="accent1"/>
          </a:lnRef>
          <a:fillRef idx="0">
            <a:schemeClr val="accent1"/>
          </a:fillRef>
          <a:effectRef idx="0">
            <a:schemeClr val="accent1"/>
          </a:effectRef>
          <a:fontRef idx="minor">
            <a:schemeClr val="tx1"/>
          </a:fontRef>
        </p:style>
      </p:cxnSp>
      <p:sp>
        <p:nvSpPr>
          <p:cNvPr id="546" name="AutoShape 396">
            <a:hlinkClick r:id="" action="ppaction://hlinkshowjump?jump=nextslide" highlightClick="1"/>
          </p:cNvPr>
          <p:cNvSpPr>
            <a:spLocks noChangeArrowheads="1"/>
          </p:cNvSpPr>
          <p:nvPr/>
        </p:nvSpPr>
        <p:spPr bwMode="auto">
          <a:xfrm>
            <a:off x="8748713" y="6357958"/>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48" name="AutoShape 397">
            <a:hlinkClick r:id="" action="ppaction://hlinkshowjump?jump=endshow" highlightClick="1"/>
          </p:cNvPr>
          <p:cNvSpPr>
            <a:spLocks noChangeArrowheads="1"/>
          </p:cNvSpPr>
          <p:nvPr/>
        </p:nvSpPr>
        <p:spPr bwMode="auto">
          <a:xfrm>
            <a:off x="8011659" y="6357958"/>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549" name="AutoShape 398">
            <a:hlinkClick r:id="" action="ppaction://hlinkshowjump?jump=previousslide" highlightClick="1"/>
          </p:cNvPr>
          <p:cNvSpPr>
            <a:spLocks noChangeArrowheads="1"/>
          </p:cNvSpPr>
          <p:nvPr/>
        </p:nvSpPr>
        <p:spPr bwMode="auto">
          <a:xfrm>
            <a:off x="7605705" y="6357958"/>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pic>
        <p:nvPicPr>
          <p:cNvPr id="1026" name="Picture 2"/>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500166" y="2071678"/>
            <a:ext cx="5219700" cy="2946400"/>
          </a:xfrm>
          <a:prstGeom prst="rect">
            <a:avLst/>
          </a:prstGeom>
          <a:noFill/>
          <a:ln w="9525">
            <a:noFill/>
            <a:miter lim="800000"/>
            <a:headEnd/>
            <a:tailEnd/>
          </a:ln>
          <a:effectLst/>
        </p:spPr>
      </p:pic>
      <p:sp>
        <p:nvSpPr>
          <p:cNvPr id="21" name="Text Box 25"/>
          <p:cNvSpPr txBox="1">
            <a:spLocks noChangeArrowheads="1"/>
          </p:cNvSpPr>
          <p:nvPr/>
        </p:nvSpPr>
        <p:spPr bwMode="auto">
          <a:xfrm>
            <a:off x="857256" y="5892165"/>
            <a:ext cx="8143900" cy="227755"/>
          </a:xfrm>
          <a:prstGeom prst="rect">
            <a:avLst/>
          </a:prstGeom>
          <a:noFill/>
          <a:ln w="9525">
            <a:noFill/>
            <a:miter lim="800000"/>
            <a:headEnd/>
            <a:tailEnd/>
          </a:ln>
          <a:effectLst/>
        </p:spPr>
        <p:txBody>
          <a:bodyPr wrap="square">
            <a:spAutoFit/>
          </a:bodyPr>
          <a:lstStyle/>
          <a:p>
            <a:pPr fontAlgn="auto">
              <a:lnSpc>
                <a:spcPct val="55000"/>
              </a:lnSpc>
              <a:spcBef>
                <a:spcPct val="50000"/>
              </a:spcBef>
              <a:spcAft>
                <a:spcPts val="0"/>
              </a:spcAft>
              <a:defRPr/>
            </a:pPr>
            <a:r>
              <a:rPr lang="fr-FR" sz="1600" b="1" i="1" dirty="0">
                <a:solidFill>
                  <a:srgbClr val="FFFFFF"/>
                </a:solidFill>
                <a:effectLst>
                  <a:outerShdw blurRad="38100" dist="38100" dir="2700000" algn="tl">
                    <a:srgbClr val="000000"/>
                  </a:outerShdw>
                </a:effectLst>
                <a:latin typeface="Garamond" pitchFamily="18" charset="0"/>
                <a:cs typeface="Arial" pitchFamily="34" charset="0"/>
              </a:rPr>
              <a:t>Présentation:  </a:t>
            </a:r>
            <a:r>
              <a:rPr lang="fr-FR" sz="1600" b="1" i="1" dirty="0" err="1">
                <a:solidFill>
                  <a:srgbClr val="FFFFFF"/>
                </a:solidFill>
                <a:effectLst>
                  <a:outerShdw blurRad="38100" dist="38100" dir="2700000" algn="tl">
                    <a:srgbClr val="000000"/>
                  </a:outerShdw>
                </a:effectLst>
                <a:latin typeface="Garamond" pitchFamily="18" charset="0"/>
                <a:cs typeface="Arial" pitchFamily="34" charset="0"/>
              </a:rPr>
              <a:t>Boucif</a:t>
            </a:r>
            <a:r>
              <a:rPr lang="fr-FR" sz="1600" b="1" i="1" dirty="0">
                <a:solidFill>
                  <a:srgbClr val="FFFFFF"/>
                </a:solidFill>
                <a:effectLst>
                  <a:outerShdw blurRad="38100" dist="38100" dir="2700000" algn="tl">
                    <a:srgbClr val="000000"/>
                  </a:outerShdw>
                </a:effectLst>
                <a:latin typeface="Garamond" pitchFamily="18" charset="0"/>
                <a:cs typeface="Arial" pitchFamily="34" charset="0"/>
              </a:rPr>
              <a:t> </a:t>
            </a:r>
            <a:r>
              <a:rPr lang="fr-FR" sz="1600" b="1" i="1" dirty="0" smtClean="0">
                <a:solidFill>
                  <a:srgbClr val="FFFFFF"/>
                </a:solidFill>
                <a:effectLst>
                  <a:outerShdw blurRad="38100" dist="38100" dir="2700000" algn="tl">
                    <a:srgbClr val="000000"/>
                  </a:outerShdw>
                </a:effectLst>
                <a:latin typeface="Garamond" pitchFamily="18" charset="0"/>
                <a:cs typeface="Arial" pitchFamily="34" charset="0"/>
              </a:rPr>
              <a:t>Adda       </a:t>
            </a:r>
            <a:r>
              <a:rPr lang="fr-FR" sz="1600" b="1" i="1" dirty="0" smtClean="0">
                <a:solidFill>
                  <a:srgbClr val="FFFFFF"/>
                </a:solidFill>
                <a:effectLst>
                  <a:outerShdw blurRad="38100" dist="38100" dir="2700000" algn="tl">
                    <a:srgbClr val="000000"/>
                  </a:outerShdw>
                </a:effectLst>
                <a:latin typeface="Garamond" pitchFamily="18" charset="0"/>
                <a:cs typeface="Arial" pitchFamily="34" charset="0"/>
              </a:rPr>
              <a:t>                                                    </a:t>
            </a:r>
            <a:r>
              <a:rPr lang="fr-FR" sz="1600" b="1" i="1" dirty="0" smtClean="0">
                <a:solidFill>
                  <a:srgbClr val="FFFFFF"/>
                </a:solidFill>
                <a:effectLst>
                  <a:outerShdw blurRad="38100" dist="38100" dir="2700000" algn="tl">
                    <a:srgbClr val="000000"/>
                  </a:outerShdw>
                </a:effectLst>
                <a:latin typeface="Garamond" pitchFamily="18" charset="0"/>
                <a:cs typeface="Arial" pitchFamily="34" charset="0"/>
              </a:rPr>
              <a:t>DEUA en électrotechnique                                                </a:t>
            </a:r>
            <a:endParaRPr lang="fr-FR" sz="1600" b="1" i="1" dirty="0">
              <a:solidFill>
                <a:srgbClr val="FFFFFF"/>
              </a:solidFill>
              <a:effectLst>
                <a:outerShdw blurRad="38100" dist="38100" dir="2700000" algn="tl">
                  <a:srgbClr val="000000"/>
                </a:outerShdw>
              </a:effectLst>
              <a:latin typeface="Garamond" pitchFamily="18" charset="0"/>
              <a:cs typeface="Arial" pitchFamily="34" charset="0"/>
            </a:endParaRPr>
          </a:p>
        </p:txBody>
      </p:sp>
      <p:sp>
        <p:nvSpPr>
          <p:cNvPr id="19" name="Rectangle 18"/>
          <p:cNvSpPr/>
          <p:nvPr/>
        </p:nvSpPr>
        <p:spPr>
          <a:xfrm>
            <a:off x="-32" y="-24"/>
            <a:ext cx="9144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8" name="Picture 4" descr="D:\2013\GIF\Lignes\ligne_filante002.gif"/>
          <p:cNvPicPr>
            <a:picLocks noChangeAspect="1" noChangeArrowheads="1" noCrop="1"/>
          </p:cNvPicPr>
          <p:nvPr/>
        </p:nvPicPr>
        <p:blipFill>
          <a:blip r:embed="rId6"/>
          <a:srcRect/>
          <a:stretch>
            <a:fillRect/>
          </a:stretch>
        </p:blipFill>
        <p:spPr bwMode="auto">
          <a:xfrm>
            <a:off x="3219404" y="4143380"/>
            <a:ext cx="2694233" cy="428628"/>
          </a:xfrm>
          <a:prstGeom prst="rect">
            <a:avLst/>
          </a:prstGeom>
          <a:noFill/>
        </p:spPr>
      </p:pic>
      <p:pic>
        <p:nvPicPr>
          <p:cNvPr id="13" name="Picture 2" descr="C:\Documents and Settings\BOUCIF ADDA\Mes documents\Downloads\ani12.gif"/>
          <p:cNvPicPr>
            <a:picLocks noChangeAspect="1" noChangeArrowheads="1" noCrop="1"/>
          </p:cNvPicPr>
          <p:nvPr/>
        </p:nvPicPr>
        <p:blipFill>
          <a:blip r:embed="rId7"/>
          <a:srcRect/>
          <a:stretch>
            <a:fillRect/>
          </a:stretch>
        </p:blipFill>
        <p:spPr bwMode="auto">
          <a:xfrm>
            <a:off x="5862610" y="785794"/>
            <a:ext cx="2428892" cy="2428892"/>
          </a:xfrm>
          <a:prstGeom prst="rect">
            <a:avLst/>
          </a:prstGeom>
          <a:noFill/>
        </p:spPr>
      </p:pic>
      <p:sp>
        <p:nvSpPr>
          <p:cNvPr id="24" name="Rectangle 23"/>
          <p:cNvSpPr/>
          <p:nvPr/>
        </p:nvSpPr>
        <p:spPr>
          <a:xfrm>
            <a:off x="1862082" y="3169507"/>
            <a:ext cx="5715040" cy="830997"/>
          </a:xfrm>
          <a:prstGeom prst="rect">
            <a:avLst/>
          </a:prstGeom>
          <a:effectLst>
            <a:outerShdw blurRad="50800" dist="38100" dir="2700000" algn="tl" rotWithShape="0">
              <a:schemeClr val="bg1">
                <a:alpha val="40000"/>
              </a:schemeClr>
            </a:outerShdw>
          </a:effectLst>
        </p:spPr>
        <p:txBody>
          <a:bodyPr wrap="square">
            <a:spAutoFit/>
          </a:bodyPr>
          <a:lstStyle/>
          <a:p>
            <a:r>
              <a:rPr lang="fr-FR" sz="4800" b="1" u="sng" dirty="0" smtClean="0">
                <a:solidFill>
                  <a:srgbClr val="FF0000"/>
                </a:solidFill>
                <a:latin typeface="Times New Roman" pitchFamily="18" charset="0"/>
                <a:cs typeface="Times New Roman" pitchFamily="18" charset="0"/>
              </a:rPr>
              <a:t>Télécommunications</a:t>
            </a:r>
            <a:endParaRPr lang="fr-FR" sz="4800" b="1" u="sng"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3000"/>
                                  </p:stCondLst>
                                  <p:childTnLst>
                                    <p:set>
                                      <p:cBhvr>
                                        <p:cTn id="6" dur="1" fill="hold">
                                          <p:stCondLst>
                                            <p:cond delay="0"/>
                                          </p:stCondLst>
                                        </p:cTn>
                                        <p:tgtEl>
                                          <p:spTgt spid="1028"/>
                                        </p:tgtEl>
                                        <p:attrNameLst>
                                          <p:attrName>style.visibility</p:attrName>
                                        </p:attrNameLst>
                                      </p:cBhvr>
                                      <p:to>
                                        <p:strVal val="hidden"/>
                                      </p:to>
                                    </p:set>
                                  </p:childTnLst>
                                </p:cTn>
                              </p:par>
                            </p:childTnLst>
                          </p:cTn>
                        </p:par>
                        <p:par>
                          <p:cTn id="7" fill="hold">
                            <p:stCondLst>
                              <p:cond delay="3000"/>
                            </p:stCondLst>
                            <p:childTnLst>
                              <p:par>
                                <p:cTn id="8" presetID="1" presetClass="exit" presetSubtype="0" fill="hold" grpId="0" nodeType="afterEffect">
                                  <p:stCondLst>
                                    <p:cond delay="0"/>
                                  </p:stCondLst>
                                  <p:childTnLst>
                                    <p:set>
                                      <p:cBhvr>
                                        <p:cTn id="9" dur="1" fill="hold">
                                          <p:stCondLst>
                                            <p:cond delay="0"/>
                                          </p:stCondLst>
                                        </p:cTn>
                                        <p:tgtEl>
                                          <p:spTgt spid="19"/>
                                        </p:tgtEl>
                                        <p:attrNameLst>
                                          <p:attrName>style.visibility</p:attrName>
                                        </p:attrNameLst>
                                      </p:cBhvr>
                                      <p:to>
                                        <p:strVal val="hidden"/>
                                      </p:to>
                                    </p:set>
                                  </p:childTnLst>
                                </p:cTn>
                              </p:par>
                              <p:par>
                                <p:cTn id="10" presetID="6" presetClass="emph" presetSubtype="0" fill="hold" grpId="0" nodeType="withEffect">
                                  <p:stCondLst>
                                    <p:cond delay="0"/>
                                  </p:stCondLst>
                                  <p:childTnLst>
                                    <p:animScale>
                                      <p:cBhvr>
                                        <p:cTn id="11" dur="2000" fill="hold"/>
                                        <p:tgtEl>
                                          <p:spTgt spid="24"/>
                                        </p:tgtEl>
                                      </p:cBhvr>
                                      <p:by x="70000" y="70000"/>
                                    </p:animScale>
                                  </p:childTnLst>
                                </p:cTn>
                              </p:par>
                              <p:par>
                                <p:cTn id="12" presetID="64" presetClass="path" presetSubtype="0" accel="50000" decel="50000" fill="hold" grpId="1" nodeType="withEffect">
                                  <p:stCondLst>
                                    <p:cond delay="0"/>
                                  </p:stCondLst>
                                  <p:childTnLst>
                                    <p:animMotion origin="layout" path="M 4.16667E-6 4.81481E-6 L -0.15782 -0.28519 " pathEditMode="relative" rAng="0" ptsTypes="AA">
                                      <p:cBhvr>
                                        <p:cTn id="13" dur="2000" fill="hold"/>
                                        <p:tgtEl>
                                          <p:spTgt spid="24"/>
                                        </p:tgtEl>
                                        <p:attrNameLst>
                                          <p:attrName>ppt_x</p:attrName>
                                          <p:attrName>ppt_y</p:attrName>
                                        </p:attrNameLst>
                                      </p:cBhvr>
                                      <p:rCtr x="-79" y="-143"/>
                                    </p:animMotion>
                                  </p:childTnLst>
                                </p:cTn>
                              </p:par>
                            </p:childTnLst>
                          </p:cTn>
                        </p:par>
                        <p:par>
                          <p:cTn id="14" fill="hold">
                            <p:stCondLst>
                              <p:cond delay="5000"/>
                            </p:stCondLst>
                            <p:childTnLst>
                              <p:par>
                                <p:cTn id="15" presetID="53"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6" presetClass="emph" presetSubtype="0" fill="hold" nodeType="withEffect">
                                  <p:stCondLst>
                                    <p:cond delay="0"/>
                                  </p:stCondLst>
                                  <p:childTnLst>
                                    <p:animScale>
                                      <p:cBhvr>
                                        <p:cTn id="21" dur="2000" fill="hold"/>
                                        <p:tgtEl>
                                          <p:spTgt spid="13"/>
                                        </p:tgtEl>
                                      </p:cBhvr>
                                      <p:by x="50000" y="50000"/>
                                    </p:animScale>
                                  </p:childTnLst>
                                </p:cTn>
                              </p:par>
                              <p:par>
                                <p:cTn id="22" presetID="0" presetClass="path" presetSubtype="0" accel="50000" decel="50000" fill="hold" nodeType="withEffect">
                                  <p:stCondLst>
                                    <p:cond delay="0"/>
                                  </p:stCondLst>
                                  <p:childTnLst>
                                    <p:animMotion origin="layout" path="M 5E-6 -3.33333E-6 L -0.4073 0.17732 " pathEditMode="relative" rAng="0" ptsTypes="AA">
                                      <p:cBhvr>
                                        <p:cTn id="23" dur="2000" fill="hold"/>
                                        <p:tgtEl>
                                          <p:spTgt spid="13"/>
                                        </p:tgtEl>
                                        <p:attrNameLst>
                                          <p:attrName>ppt_x</p:attrName>
                                          <p:attrName>ppt_y</p:attrName>
                                        </p:attrNameLst>
                                      </p:cBhvr>
                                      <p:rCtr x="-204" y="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animBg="1"/>
      <p:bldP spid="24" grpId="0"/>
      <p:bldP spid="2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9"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10"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Rectangle 4">
            <a:hlinkClick r:id="rId3" action="ppaction://hlinksldjump" highlightClick="1"/>
          </p:cNvPr>
          <p:cNvSpPr/>
          <p:nvPr/>
        </p:nvSpPr>
        <p:spPr>
          <a:xfrm>
            <a:off x="352168" y="142852"/>
            <a:ext cx="1512000" cy="246221"/>
          </a:xfrm>
          <a:prstGeom prst="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1) Introduction</a:t>
            </a:r>
            <a:endParaRPr lang="fr-FR" sz="1600" b="1" dirty="0">
              <a:solidFill>
                <a:schemeClr val="bg1"/>
              </a:solidFill>
              <a:latin typeface="Times New Roman" pitchFamily="18" charset="0"/>
              <a:cs typeface="Times New Roman" pitchFamily="18" charset="0"/>
            </a:endParaRPr>
          </a:p>
        </p:txBody>
      </p:sp>
      <p:sp>
        <p:nvSpPr>
          <p:cNvPr id="6" name="Rectangle 5">
            <a:hlinkClick r:id="rId4" action="ppaction://hlinksldjump" highlightClick="1"/>
          </p:cNvPr>
          <p:cNvSpPr/>
          <p:nvPr/>
        </p:nvSpPr>
        <p:spPr>
          <a:xfrm>
            <a:off x="543969" y="857232"/>
            <a:ext cx="2700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2-1) Communication visuelle</a:t>
            </a:r>
            <a:endParaRPr lang="fr-FR" sz="1600" b="1" dirty="0">
              <a:solidFill>
                <a:schemeClr val="bg1"/>
              </a:solidFill>
              <a:latin typeface="Times New Roman" pitchFamily="18" charset="0"/>
              <a:cs typeface="Times New Roman" pitchFamily="18" charset="0"/>
            </a:endParaRPr>
          </a:p>
        </p:txBody>
      </p:sp>
      <p:sp>
        <p:nvSpPr>
          <p:cNvPr id="7" name="Rectangle 6">
            <a:hlinkClick r:id="rId4" action="ppaction://hlinksldjump" highlightClick="1"/>
          </p:cNvPr>
          <p:cNvSpPr/>
          <p:nvPr/>
        </p:nvSpPr>
        <p:spPr>
          <a:xfrm>
            <a:off x="544001" y="1182515"/>
            <a:ext cx="3240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2-2) Télégraphe visuel + mécanique</a:t>
            </a:r>
            <a:endParaRPr lang="fr-FR" sz="1600" b="1" dirty="0">
              <a:solidFill>
                <a:schemeClr val="bg1"/>
              </a:solidFill>
              <a:latin typeface="Times New Roman" pitchFamily="18" charset="0"/>
              <a:cs typeface="Times New Roman" pitchFamily="18" charset="0"/>
            </a:endParaRPr>
          </a:p>
        </p:txBody>
      </p:sp>
      <p:sp>
        <p:nvSpPr>
          <p:cNvPr id="11" name="Rectangle 10">
            <a:hlinkClick r:id="rId4" action="ppaction://hlinksldjump" highlightClick="1"/>
          </p:cNvPr>
          <p:cNvSpPr/>
          <p:nvPr/>
        </p:nvSpPr>
        <p:spPr>
          <a:xfrm>
            <a:off x="352168" y="500042"/>
            <a:ext cx="3291138" cy="246221"/>
          </a:xfrm>
          <a:prstGeom prst="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 Histoire de la Télécommunication</a:t>
            </a:r>
            <a:endParaRPr lang="fr-FR" sz="1600" b="1" dirty="0">
              <a:solidFill>
                <a:schemeClr val="bg1"/>
              </a:solidFill>
              <a:latin typeface="Times New Roman" pitchFamily="18" charset="0"/>
              <a:cs typeface="Times New Roman" pitchFamily="18" charset="0"/>
            </a:endParaRPr>
          </a:p>
        </p:txBody>
      </p:sp>
      <p:sp>
        <p:nvSpPr>
          <p:cNvPr id="12" name="Rectangle 11">
            <a:hlinkClick r:id="rId5" action="ppaction://hlinksldjump" highlightClick="1"/>
          </p:cNvPr>
          <p:cNvSpPr/>
          <p:nvPr/>
        </p:nvSpPr>
        <p:spPr>
          <a:xfrm>
            <a:off x="544002" y="1539705"/>
            <a:ext cx="2412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2-3) Télégraphe électrique</a:t>
            </a:r>
            <a:endParaRPr lang="fr-FR" sz="1600" b="1" dirty="0">
              <a:solidFill>
                <a:schemeClr val="bg1"/>
              </a:solidFill>
              <a:latin typeface="Times New Roman" pitchFamily="18" charset="0"/>
              <a:cs typeface="Times New Roman" pitchFamily="18" charset="0"/>
            </a:endParaRPr>
          </a:p>
        </p:txBody>
      </p:sp>
      <p:sp>
        <p:nvSpPr>
          <p:cNvPr id="13" name="Rectangle 12">
            <a:hlinkClick r:id="rId5" action="ppaction://hlinksldjump" highlightClick="1"/>
          </p:cNvPr>
          <p:cNvSpPr/>
          <p:nvPr/>
        </p:nvSpPr>
        <p:spPr>
          <a:xfrm>
            <a:off x="543970" y="1896895"/>
            <a:ext cx="1440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raditional Arabic" pitchFamily="2" charset="-78"/>
              </a:rPr>
              <a:t>2-4) Téléphone</a:t>
            </a:r>
            <a:endParaRPr lang="fr-FR" sz="1600" b="1" dirty="0">
              <a:solidFill>
                <a:schemeClr val="bg1"/>
              </a:solidFill>
              <a:latin typeface="Times New Roman" pitchFamily="18" charset="0"/>
              <a:cs typeface="Traditional Arabic" pitchFamily="2" charset="-78"/>
            </a:endParaRPr>
          </a:p>
        </p:txBody>
      </p:sp>
      <p:sp>
        <p:nvSpPr>
          <p:cNvPr id="14" name="Rectangle 13">
            <a:hlinkClick r:id="rId6" action="ppaction://hlinksldjump" highlightClick="1"/>
          </p:cNvPr>
          <p:cNvSpPr/>
          <p:nvPr/>
        </p:nvSpPr>
        <p:spPr>
          <a:xfrm>
            <a:off x="543969" y="2579368"/>
            <a:ext cx="1620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2-6) La télévision</a:t>
            </a:r>
          </a:p>
        </p:txBody>
      </p:sp>
      <p:sp>
        <p:nvSpPr>
          <p:cNvPr id="15" name="Rectangle 14">
            <a:hlinkClick r:id="rId6" action="ppaction://hlinksldjump" highlightClick="1"/>
          </p:cNvPr>
          <p:cNvSpPr/>
          <p:nvPr/>
        </p:nvSpPr>
        <p:spPr>
          <a:xfrm>
            <a:off x="544002" y="2254085"/>
            <a:ext cx="1296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2-5) La radio</a:t>
            </a:r>
            <a:endParaRPr lang="fr-FR" sz="1600" b="1" dirty="0">
              <a:solidFill>
                <a:schemeClr val="bg1"/>
              </a:solidFill>
              <a:latin typeface="Times New Roman" pitchFamily="18" charset="0"/>
              <a:cs typeface="Times New Roman" pitchFamily="18" charset="0"/>
            </a:endParaRPr>
          </a:p>
        </p:txBody>
      </p:sp>
      <p:sp>
        <p:nvSpPr>
          <p:cNvPr id="16" name="Rectangle 15">
            <a:hlinkClick r:id="rId7" action="ppaction://hlinksldjump" highlightClick="1"/>
          </p:cNvPr>
          <p:cNvSpPr/>
          <p:nvPr/>
        </p:nvSpPr>
        <p:spPr>
          <a:xfrm>
            <a:off x="544002" y="2897027"/>
            <a:ext cx="1620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2-7) Les satellites</a:t>
            </a:r>
          </a:p>
        </p:txBody>
      </p:sp>
      <p:sp>
        <p:nvSpPr>
          <p:cNvPr id="17" name="Rectangle 16">
            <a:hlinkClick r:id="rId7" action="ppaction://hlinksldjump" highlightClick="1"/>
          </p:cNvPr>
          <p:cNvSpPr/>
          <p:nvPr/>
        </p:nvSpPr>
        <p:spPr>
          <a:xfrm>
            <a:off x="543970" y="3214686"/>
            <a:ext cx="1296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2-8) Internet</a:t>
            </a:r>
          </a:p>
        </p:txBody>
      </p:sp>
      <p:sp>
        <p:nvSpPr>
          <p:cNvPr id="18" name="Rectangle 17">
            <a:hlinkClick r:id="rId8" action="ppaction://hlinksldjump" highlightClick="1"/>
          </p:cNvPr>
          <p:cNvSpPr/>
          <p:nvPr/>
        </p:nvSpPr>
        <p:spPr>
          <a:xfrm>
            <a:off x="352167" y="3539969"/>
            <a:ext cx="1116000" cy="246221"/>
          </a:xfrm>
          <a:prstGeom prst="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3) Principe</a:t>
            </a:r>
          </a:p>
        </p:txBody>
      </p:sp>
      <p:pic>
        <p:nvPicPr>
          <p:cNvPr id="19" name="Picture 2" descr="C:\Documents and Settings\BOUCIF ADDA\Mes documents\Downloads\ani12.gif"/>
          <p:cNvPicPr>
            <a:picLocks noChangeAspect="1" noChangeArrowheads="1" noCrop="1"/>
          </p:cNvPicPr>
          <p:nvPr/>
        </p:nvPicPr>
        <p:blipFill>
          <a:blip r:embed="rId9"/>
          <a:srcRect/>
          <a:stretch>
            <a:fillRect/>
          </a:stretch>
        </p:blipFill>
        <p:spPr bwMode="auto">
          <a:xfrm>
            <a:off x="6786578" y="214290"/>
            <a:ext cx="1857388" cy="1857388"/>
          </a:xfrm>
          <a:prstGeom prst="rect">
            <a:avLst/>
          </a:prstGeom>
          <a:noFill/>
        </p:spPr>
      </p:pic>
      <p:sp>
        <p:nvSpPr>
          <p:cNvPr id="22" name="Rectangle 21">
            <a:hlinkClick r:id="rId10" action="ppaction://hlinksldjump" highlightClick="1"/>
          </p:cNvPr>
          <p:cNvSpPr/>
          <p:nvPr/>
        </p:nvSpPr>
        <p:spPr>
          <a:xfrm>
            <a:off x="566481" y="3897159"/>
            <a:ext cx="2412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lvl="0" fontAlgn="base">
              <a:spcBef>
                <a:spcPct val="0"/>
              </a:spcBef>
              <a:spcAft>
                <a:spcPct val="0"/>
              </a:spcAft>
            </a:pPr>
            <a:r>
              <a:rPr lang="fr-FR" sz="1600" b="1" dirty="0" smtClean="0">
                <a:solidFill>
                  <a:schemeClr val="bg1"/>
                </a:solidFill>
                <a:latin typeface="Times New Roman" pitchFamily="18" charset="0"/>
                <a:ea typeface="Calibri" pitchFamily="34" charset="0"/>
                <a:cs typeface="Times New Roman" pitchFamily="18" charset="0"/>
              </a:rPr>
              <a:t>3-1) Emetteur / Récepteur</a:t>
            </a:r>
            <a:endParaRPr lang="fr-FR" sz="1600" b="1" dirty="0" smtClean="0">
              <a:solidFill>
                <a:schemeClr val="bg1"/>
              </a:solidFill>
              <a:latin typeface="Times New Roman" pitchFamily="18" charset="0"/>
              <a:cs typeface="Times New Roman" pitchFamily="18" charset="0"/>
            </a:endParaRPr>
          </a:p>
        </p:txBody>
      </p:sp>
      <p:sp>
        <p:nvSpPr>
          <p:cNvPr id="23" name="Rectangle 22">
            <a:hlinkClick r:id="rId11" action="ppaction://hlinksldjump" highlightClick="1"/>
          </p:cNvPr>
          <p:cNvSpPr/>
          <p:nvPr/>
        </p:nvSpPr>
        <p:spPr>
          <a:xfrm>
            <a:off x="536166" y="5325919"/>
            <a:ext cx="1512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lvl="0" fontAlgn="base">
              <a:spcBef>
                <a:spcPct val="0"/>
              </a:spcBef>
              <a:spcAft>
                <a:spcPct val="0"/>
              </a:spcAft>
            </a:pPr>
            <a:r>
              <a:rPr lang="fr-FR" sz="1600" b="1" dirty="0" smtClean="0">
                <a:solidFill>
                  <a:schemeClr val="bg1"/>
                </a:solidFill>
                <a:latin typeface="Times New Roman" pitchFamily="18" charset="0"/>
                <a:ea typeface="Calibri" pitchFamily="34" charset="0"/>
                <a:cs typeface="Times New Roman" pitchFamily="18" charset="0"/>
              </a:rPr>
              <a:t>3-3)  le message</a:t>
            </a:r>
            <a:endParaRPr lang="fr-FR" sz="1600" b="1" dirty="0" smtClean="0">
              <a:solidFill>
                <a:schemeClr val="bg1"/>
              </a:solidFill>
              <a:latin typeface="Times New Roman" pitchFamily="18" charset="0"/>
              <a:cs typeface="Times New Roman" pitchFamily="18" charset="0"/>
            </a:endParaRPr>
          </a:p>
        </p:txBody>
      </p:sp>
      <p:sp>
        <p:nvSpPr>
          <p:cNvPr id="24" name="Rectangle 23">
            <a:hlinkClick r:id="rId12" action="ppaction://hlinksldjump" highlightClick="1"/>
          </p:cNvPr>
          <p:cNvSpPr/>
          <p:nvPr/>
        </p:nvSpPr>
        <p:spPr>
          <a:xfrm>
            <a:off x="566482" y="4254349"/>
            <a:ext cx="1188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3-2) Signal :</a:t>
            </a:r>
            <a:endParaRPr lang="fr-FR" sz="1600" b="1" dirty="0">
              <a:solidFill>
                <a:schemeClr val="bg1"/>
              </a:solidFill>
              <a:latin typeface="Times New Roman" pitchFamily="18" charset="0"/>
              <a:cs typeface="Times New Roman" pitchFamily="18" charset="0"/>
            </a:endParaRPr>
          </a:p>
        </p:txBody>
      </p:sp>
      <p:sp>
        <p:nvSpPr>
          <p:cNvPr id="27" name="Rectangle 26">
            <a:hlinkClick r:id="rId12" action="ppaction://hlinksldjump" highlightClick="1"/>
          </p:cNvPr>
          <p:cNvSpPr/>
          <p:nvPr/>
        </p:nvSpPr>
        <p:spPr>
          <a:xfrm>
            <a:off x="637919" y="4611539"/>
            <a:ext cx="2196000" cy="246221"/>
          </a:xfrm>
          <a:prstGeom prst="rect">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a) Un signal analogique </a:t>
            </a:r>
            <a:endParaRPr lang="fr-FR" sz="1600" b="1" dirty="0">
              <a:solidFill>
                <a:schemeClr val="bg1"/>
              </a:solidFill>
            </a:endParaRPr>
          </a:p>
        </p:txBody>
      </p:sp>
      <p:sp>
        <p:nvSpPr>
          <p:cNvPr id="28" name="Rectangle 27">
            <a:hlinkClick r:id="rId13" action="ppaction://hlinksldjump" highlightClick="1"/>
          </p:cNvPr>
          <p:cNvSpPr/>
          <p:nvPr/>
        </p:nvSpPr>
        <p:spPr>
          <a:xfrm>
            <a:off x="637919" y="4968729"/>
            <a:ext cx="2196000" cy="246221"/>
          </a:xfrm>
          <a:prstGeom prst="rect">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b) Un signal numérique </a:t>
            </a:r>
            <a:endParaRPr lang="fr-FR" sz="1600" b="1" dirty="0">
              <a:solidFill>
                <a:schemeClr val="bg1"/>
              </a:solidFill>
            </a:endParaRPr>
          </a:p>
        </p:txBody>
      </p:sp>
      <p:sp>
        <p:nvSpPr>
          <p:cNvPr id="34" name="Rectangle 33">
            <a:hlinkClick r:id="rId14" action="ppaction://hlinksldjump" highlightClick="1"/>
          </p:cNvPr>
          <p:cNvSpPr/>
          <p:nvPr/>
        </p:nvSpPr>
        <p:spPr>
          <a:xfrm>
            <a:off x="4214811" y="3857628"/>
            <a:ext cx="1908000" cy="246221"/>
          </a:xfrm>
          <a:prstGeom prst="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a -2) Fibres optiques</a:t>
            </a:r>
            <a:endParaRPr lang="fr-FR" sz="1600" dirty="0" smtClean="0">
              <a:solidFill>
                <a:schemeClr val="bg1"/>
              </a:solidFill>
              <a:latin typeface="Times New Roman" pitchFamily="18" charset="0"/>
              <a:cs typeface="Times New Roman" pitchFamily="18" charset="0"/>
            </a:endParaRPr>
          </a:p>
        </p:txBody>
      </p:sp>
      <p:sp>
        <p:nvSpPr>
          <p:cNvPr id="36" name="Rectangle 35">
            <a:hlinkClick r:id="rId15" action="ppaction://hlinksldjump" highlightClick="1"/>
          </p:cNvPr>
          <p:cNvSpPr/>
          <p:nvPr/>
        </p:nvSpPr>
        <p:spPr>
          <a:xfrm>
            <a:off x="4286248" y="4208625"/>
            <a:ext cx="1656000" cy="246221"/>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a:buFont typeface="Arial" pitchFamily="34" charset="0"/>
              <a:buChar char="•"/>
            </a:pPr>
            <a:r>
              <a:rPr lang="fr-FR" sz="1600" b="1" dirty="0" smtClean="0">
                <a:solidFill>
                  <a:schemeClr val="bg1"/>
                </a:solidFill>
                <a:latin typeface="Times New Roman" pitchFamily="18" charset="0"/>
                <a:cs typeface="Times New Roman" pitchFamily="18" charset="0"/>
              </a:rPr>
              <a:t>fibre monomode</a:t>
            </a:r>
          </a:p>
        </p:txBody>
      </p:sp>
      <p:sp>
        <p:nvSpPr>
          <p:cNvPr id="37" name="Rectangle 36">
            <a:hlinkClick r:id="rId16" action="ppaction://hlinksldjump" highlightClick="1"/>
          </p:cNvPr>
          <p:cNvSpPr/>
          <p:nvPr/>
        </p:nvSpPr>
        <p:spPr>
          <a:xfrm>
            <a:off x="4286248" y="4565815"/>
            <a:ext cx="3060000" cy="246221"/>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a:buFont typeface="Arial" pitchFamily="34" charset="0"/>
              <a:buChar char="•"/>
            </a:pPr>
            <a:r>
              <a:rPr lang="fr-FR" sz="1600" b="1" dirty="0" smtClean="0">
                <a:solidFill>
                  <a:schemeClr val="bg1"/>
                </a:solidFill>
                <a:latin typeface="Times New Roman" pitchFamily="18" charset="0"/>
                <a:cs typeface="Times New Roman" pitchFamily="18" charset="0"/>
              </a:rPr>
              <a:t>Fibre multi-mode à saut d'indice</a:t>
            </a:r>
          </a:p>
        </p:txBody>
      </p:sp>
      <p:sp>
        <p:nvSpPr>
          <p:cNvPr id="38" name="Rectangle 37">
            <a:hlinkClick r:id="rId17" action="ppaction://hlinksldjump" highlightClick="1"/>
          </p:cNvPr>
          <p:cNvSpPr/>
          <p:nvPr/>
        </p:nvSpPr>
        <p:spPr>
          <a:xfrm>
            <a:off x="4286248" y="4921875"/>
            <a:ext cx="3420000" cy="246221"/>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a:buFont typeface="Arial" pitchFamily="34" charset="0"/>
              <a:buChar char="•"/>
            </a:pPr>
            <a:r>
              <a:rPr lang="fr-FR" sz="1600" b="1" dirty="0" smtClean="0">
                <a:solidFill>
                  <a:schemeClr val="bg1"/>
                </a:solidFill>
                <a:latin typeface="Times New Roman" pitchFamily="18" charset="0"/>
                <a:cs typeface="Times New Roman" pitchFamily="18" charset="0"/>
              </a:rPr>
              <a:t>Fibre multi-mode à gradient d'indice</a:t>
            </a:r>
          </a:p>
        </p:txBody>
      </p:sp>
      <p:sp>
        <p:nvSpPr>
          <p:cNvPr id="41" name="Rectangle 40">
            <a:hlinkClick r:id="rId18" action="ppaction://hlinksldjump" highlightClick="1"/>
          </p:cNvPr>
          <p:cNvSpPr/>
          <p:nvPr/>
        </p:nvSpPr>
        <p:spPr>
          <a:xfrm>
            <a:off x="4143373" y="2071678"/>
            <a:ext cx="1188000" cy="246221"/>
          </a:xfrm>
          <a:prstGeom prst="rect">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lumMod val="95000"/>
                  </a:schemeClr>
                </a:solidFill>
                <a:latin typeface="Times New Roman" pitchFamily="18" charset="0"/>
                <a:cs typeface="Times New Roman" pitchFamily="18" charset="0"/>
              </a:rPr>
              <a:t>3-4) le canal </a:t>
            </a:r>
            <a:endParaRPr lang="fr-FR" sz="1600" b="1" dirty="0">
              <a:solidFill>
                <a:schemeClr val="bg1">
                  <a:lumMod val="95000"/>
                </a:schemeClr>
              </a:solidFill>
              <a:latin typeface="Times New Roman" pitchFamily="18" charset="0"/>
              <a:cs typeface="Times New Roman" pitchFamily="18" charset="0"/>
            </a:endParaRPr>
          </a:p>
        </p:txBody>
      </p:sp>
      <p:sp>
        <p:nvSpPr>
          <p:cNvPr id="42" name="Rectangle 41">
            <a:hlinkClick r:id="rId18" action="ppaction://hlinksldjump" highlightClick="1"/>
          </p:cNvPr>
          <p:cNvSpPr/>
          <p:nvPr/>
        </p:nvSpPr>
        <p:spPr>
          <a:xfrm>
            <a:off x="4214810" y="2428868"/>
            <a:ext cx="4392000" cy="246221"/>
          </a:xfrm>
          <a:prstGeom prst="rect">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lumMod val="95000"/>
                  </a:schemeClr>
                </a:solidFill>
                <a:latin typeface="Times New Roman" pitchFamily="18" charset="0"/>
                <a:cs typeface="Times New Roman" pitchFamily="18" charset="0"/>
              </a:rPr>
              <a:t>a) </a:t>
            </a:r>
            <a:r>
              <a:rPr lang="fr-FR" sz="1600" b="1" dirty="0" smtClean="0">
                <a:solidFill>
                  <a:schemeClr val="bg1">
                    <a:lumMod val="95000"/>
                  </a:schemeClr>
                </a:solidFill>
                <a:latin typeface="Times New Roman" pitchFamily="18" charset="0"/>
                <a:ea typeface="Calibri" pitchFamily="34" charset="0"/>
                <a:cs typeface="Times New Roman" pitchFamily="18" charset="0"/>
              </a:rPr>
              <a:t>Les différents types de canaux de transmission</a:t>
            </a:r>
            <a:endParaRPr lang="fr-FR" sz="1600" b="1" dirty="0">
              <a:solidFill>
                <a:schemeClr val="bg1">
                  <a:lumMod val="95000"/>
                </a:schemeClr>
              </a:solidFill>
            </a:endParaRPr>
          </a:p>
        </p:txBody>
      </p:sp>
      <p:sp>
        <p:nvSpPr>
          <p:cNvPr id="43" name="Rectangle 42">
            <a:hlinkClick r:id="rId19" action="ppaction://hlinksldjump" highlightClick="1"/>
          </p:cNvPr>
          <p:cNvSpPr/>
          <p:nvPr/>
        </p:nvSpPr>
        <p:spPr>
          <a:xfrm>
            <a:off x="4256431" y="2786058"/>
            <a:ext cx="3456000" cy="246221"/>
          </a:xfrm>
          <a:prstGeom prst="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a -1) Communication électrique filaire</a:t>
            </a:r>
          </a:p>
        </p:txBody>
      </p:sp>
      <p:sp>
        <p:nvSpPr>
          <p:cNvPr id="44" name="Rectangle 43">
            <a:hlinkClick r:id="rId19" action="ppaction://hlinksldjump" highlightClick="1"/>
          </p:cNvPr>
          <p:cNvSpPr/>
          <p:nvPr/>
        </p:nvSpPr>
        <p:spPr>
          <a:xfrm>
            <a:off x="4304794" y="3143248"/>
            <a:ext cx="1476000" cy="246221"/>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a:buFont typeface="Arial" pitchFamily="34" charset="0"/>
              <a:buChar char="•"/>
            </a:pPr>
            <a:r>
              <a:rPr lang="fr-FR" sz="1600" b="1" dirty="0" smtClean="0">
                <a:solidFill>
                  <a:schemeClr val="bg1"/>
                </a:solidFill>
                <a:latin typeface="Times New Roman" pitchFamily="18" charset="0"/>
                <a:cs typeface="Times New Roman" pitchFamily="18" charset="0"/>
              </a:rPr>
              <a:t>Câble bifilaire</a:t>
            </a:r>
          </a:p>
        </p:txBody>
      </p:sp>
      <p:sp>
        <p:nvSpPr>
          <p:cNvPr id="45" name="Rectangle 44">
            <a:hlinkClick r:id="rId20" action="ppaction://hlinksldjump" highlightClick="1"/>
          </p:cNvPr>
          <p:cNvSpPr/>
          <p:nvPr/>
        </p:nvSpPr>
        <p:spPr>
          <a:xfrm>
            <a:off x="4304794" y="3500438"/>
            <a:ext cx="1440000" cy="246221"/>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a:buFont typeface="Arial" pitchFamily="34" charset="0"/>
              <a:buChar char="•"/>
            </a:pPr>
            <a:r>
              <a:rPr lang="fr-FR" sz="1600" b="1" dirty="0" smtClean="0">
                <a:solidFill>
                  <a:schemeClr val="bg1"/>
                </a:solidFill>
                <a:latin typeface="Times New Roman" pitchFamily="18" charset="0"/>
                <a:cs typeface="Times New Roman" pitchFamily="18" charset="0"/>
              </a:rPr>
              <a:t>Câble  coaxial </a:t>
            </a:r>
          </a:p>
        </p:txBody>
      </p:sp>
      <p:sp>
        <p:nvSpPr>
          <p:cNvPr id="50" name="Rectangle 49"/>
          <p:cNvSpPr/>
          <p:nvPr/>
        </p:nvSpPr>
        <p:spPr>
          <a:xfrm>
            <a:off x="6580083" y="853843"/>
            <a:ext cx="2211716" cy="64633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1440" tIns="45720" rIns="91440" bIns="45720">
            <a:prstTxWarp prst="textChevronInverted">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3600" b="1" dirty="0" smtClean="0">
                <a:ln w="11430">
                  <a:solidFill>
                    <a:schemeClr val="bg1"/>
                  </a:solidFill>
                </a:ln>
                <a:noFill/>
                <a:effectLst>
                  <a:outerShdw blurRad="50800" dist="39000" dir="5460000" algn="tl">
                    <a:srgbClr val="000000">
                      <a:alpha val="38000"/>
                    </a:srgbClr>
                  </a:outerShdw>
                </a:effectLst>
                <a:latin typeface="Times New Roman" pitchFamily="18" charset="0"/>
                <a:cs typeface="Times New Roman" pitchFamily="18" charset="0"/>
              </a:rPr>
              <a:t>Sommaire</a:t>
            </a:r>
            <a:endParaRPr lang="fr-FR" sz="3600" b="1" dirty="0">
              <a:ln w="11430">
                <a:solidFill>
                  <a:schemeClr val="bg1"/>
                </a:solidFill>
              </a:ln>
              <a:noFill/>
              <a:effectLst>
                <a:outerShdw blurRad="50800" dist="39000" dir="5460000" algn="tl">
                  <a:srgbClr val="000000">
                    <a:alpha val="38000"/>
                  </a:srgbClr>
                </a:outerShdw>
              </a:effectLst>
              <a:latin typeface="Times New Roman" pitchFamily="18" charset="0"/>
              <a:cs typeface="Times New Roman" pitchFamily="18" charset="0"/>
            </a:endParaRPr>
          </a:p>
        </p:txBody>
      </p:sp>
      <p:sp>
        <p:nvSpPr>
          <p:cNvPr id="51" name="Rectangle 50"/>
          <p:cNvSpPr/>
          <p:nvPr/>
        </p:nvSpPr>
        <p:spPr>
          <a:xfrm>
            <a:off x="6575094" y="853843"/>
            <a:ext cx="2211716" cy="64633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1440" tIns="45720" rIns="91440" bIns="45720">
            <a:prstTxWarp prst="textChevronInverted">
              <a:avLst/>
            </a:prstTxWarp>
            <a:spAutoFit/>
          </a:bodyPr>
          <a:lstStyle/>
          <a:p>
            <a:pPr algn="ctr"/>
            <a:r>
              <a:rPr lang="fr-FR"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Sommaire</a:t>
            </a:r>
            <a:endParaRPr lang="fr-FR" sz="3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33" name="Rectangle 32">
            <a:hlinkClick r:id="rId21" action="ppaction://hlinksldjump" highlightClick="1"/>
          </p:cNvPr>
          <p:cNvSpPr/>
          <p:nvPr/>
        </p:nvSpPr>
        <p:spPr>
          <a:xfrm>
            <a:off x="4214810" y="5285258"/>
            <a:ext cx="2135267" cy="246221"/>
          </a:xfrm>
          <a:prstGeom prst="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a -3)  Liaisons radio :</a:t>
            </a:r>
            <a:endParaRPr lang="fr-FR" sz="1600" dirty="0" smtClean="0">
              <a:solidFill>
                <a:schemeClr val="bg1"/>
              </a:solidFill>
              <a:latin typeface="Times New Roman" pitchFamily="18" charset="0"/>
              <a:cs typeface="Times New Roman" pitchFamily="18" charset="0"/>
            </a:endParaRPr>
          </a:p>
        </p:txBody>
      </p:sp>
      <p:sp>
        <p:nvSpPr>
          <p:cNvPr id="35" name="Rectangle 34">
            <a:hlinkClick r:id="rId22" action="ppaction://hlinksldjump" highlightClick="1"/>
          </p:cNvPr>
          <p:cNvSpPr/>
          <p:nvPr/>
        </p:nvSpPr>
        <p:spPr>
          <a:xfrm>
            <a:off x="4286248" y="5641318"/>
            <a:ext cx="1656000" cy="246221"/>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a:buFont typeface="Arial" pitchFamily="34" charset="0"/>
              <a:buChar char="•"/>
            </a:pPr>
            <a:r>
              <a:rPr lang="fr-FR" sz="1600" b="1" dirty="0" smtClean="0">
                <a:solidFill>
                  <a:schemeClr val="bg1"/>
                </a:solidFill>
                <a:latin typeface="Times New Roman" pitchFamily="18" charset="0"/>
                <a:cs typeface="Times New Roman" pitchFamily="18" charset="0"/>
              </a:rPr>
              <a:t>faisceau hertzien </a:t>
            </a:r>
            <a:endParaRPr lang="fr-FR" sz="1600" b="1" dirty="0">
              <a:solidFill>
                <a:schemeClr val="bg1"/>
              </a:solidFill>
              <a:latin typeface="Times New Roman" pitchFamily="18" charset="0"/>
              <a:cs typeface="Times New Roman" pitchFamily="18" charset="0"/>
            </a:endParaRPr>
          </a:p>
        </p:txBody>
      </p:sp>
      <p:sp>
        <p:nvSpPr>
          <p:cNvPr id="39" name="Rectangle 38">
            <a:hlinkClick r:id="rId23" action="ppaction://hlinksldjump" highlightClick="1"/>
          </p:cNvPr>
          <p:cNvSpPr/>
          <p:nvPr/>
        </p:nvSpPr>
        <p:spPr>
          <a:xfrm>
            <a:off x="4286248" y="5998508"/>
            <a:ext cx="2556000" cy="246221"/>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pPr>
              <a:buFont typeface="Arial" pitchFamily="34" charset="0"/>
              <a:buChar char="•"/>
            </a:pPr>
            <a:r>
              <a:rPr lang="fr-FR" sz="1600" b="1" dirty="0" smtClean="0">
                <a:solidFill>
                  <a:schemeClr val="bg1"/>
                </a:solidFill>
                <a:latin typeface="Times New Roman" pitchFamily="18" charset="0"/>
                <a:cs typeface="Times New Roman" pitchFamily="18" charset="0"/>
              </a:rPr>
              <a:t>Transmissions par satellite </a:t>
            </a:r>
            <a:endParaRPr lang="fr-FR" sz="1600" b="1" dirty="0">
              <a:solidFill>
                <a:schemeClr val="bg1"/>
              </a:solidFill>
            </a:endParaRPr>
          </a:p>
        </p:txBody>
      </p:sp>
      <p:sp>
        <p:nvSpPr>
          <p:cNvPr id="40" name="Rectangle 39">
            <a:hlinkClick r:id="rId24" action="ppaction://hlinksldjump" highlightClick="1"/>
          </p:cNvPr>
          <p:cNvSpPr/>
          <p:nvPr/>
        </p:nvSpPr>
        <p:spPr>
          <a:xfrm>
            <a:off x="4000496" y="6397489"/>
            <a:ext cx="2049857" cy="246221"/>
          </a:xfrm>
          <a:prstGeom prst="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72000" tIns="0" rIns="0" bIns="0">
            <a:spAutoFit/>
          </a:bodyPr>
          <a:lstStyle/>
          <a:p>
            <a:r>
              <a:rPr lang="fr-FR" sz="1600" b="1" dirty="0" smtClean="0">
                <a:solidFill>
                  <a:schemeClr val="bg1"/>
                </a:solidFill>
                <a:latin typeface="Times New Roman" pitchFamily="18" charset="0"/>
                <a:cs typeface="Times New Roman" pitchFamily="18" charset="0"/>
              </a:rPr>
              <a:t>4)  Bruit et capacité</a:t>
            </a:r>
            <a:endParaRPr lang="fr-FR" sz="1600" b="1"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repeatCount="indefinite" fill="hold" grpId="0" nodeType="withEffect">
                                  <p:stCondLst>
                                    <p:cond delay="0"/>
                                  </p:stCondLst>
                                  <p:iterate type="lt">
                                    <p:tmPct val="50000"/>
                                  </p:iterate>
                                  <p:childTnLst>
                                    <p:set>
                                      <p:cBhvr>
                                        <p:cTn id="6" dur="1" fill="hold">
                                          <p:stCondLst>
                                            <p:cond delay="0"/>
                                          </p:stCondLst>
                                        </p:cTn>
                                        <p:tgtEl>
                                          <p:spTgt spid="51"/>
                                        </p:tgtEl>
                                        <p:attrNameLst>
                                          <p:attrName>style.visibility</p:attrName>
                                        </p:attrNameLst>
                                      </p:cBhvr>
                                      <p:to>
                                        <p:strVal val="visible"/>
                                      </p:to>
                                    </p:set>
                                    <p:anim calcmode="discrete" valueType="clr">
                                      <p:cBhvr override="childStyle">
                                        <p:cTn id="7" dur="1000"/>
                                        <p:tgtEl>
                                          <p:spTgt spid="51"/>
                                        </p:tgtEl>
                                        <p:attrNameLst>
                                          <p:attrName>style.color</p:attrName>
                                        </p:attrNameLst>
                                      </p:cBhvr>
                                      <p:tavLst>
                                        <p:tav tm="0">
                                          <p:val>
                                            <p:clrVal>
                                              <a:schemeClr val="accent2"/>
                                            </p:clrVal>
                                          </p:val>
                                        </p:tav>
                                        <p:tav tm="50000">
                                          <p:val>
                                            <p:clrVal>
                                              <a:srgbClr val="FFFF00"/>
                                            </p:clrVal>
                                          </p:val>
                                        </p:tav>
                                      </p:tavLst>
                                    </p:anim>
                                    <p:anim calcmode="discrete" valueType="clr">
                                      <p:cBhvr>
                                        <p:cTn id="8" dur="1000"/>
                                        <p:tgtEl>
                                          <p:spTgt spid="51"/>
                                        </p:tgtEl>
                                        <p:attrNameLst>
                                          <p:attrName>fillcolor</p:attrName>
                                        </p:attrNameLst>
                                      </p:cBhvr>
                                      <p:tavLst>
                                        <p:tav tm="0">
                                          <p:val>
                                            <p:clrVal>
                                              <a:schemeClr val="accent2"/>
                                            </p:clrVal>
                                          </p:val>
                                        </p:tav>
                                        <p:tav tm="50000">
                                          <p:val>
                                            <p:clrVal>
                                              <a:schemeClr val="hlink"/>
                                            </p:clrVal>
                                          </p:val>
                                        </p:tav>
                                      </p:tavLst>
                                    </p:anim>
                                    <p:set>
                                      <p:cBhvr>
                                        <p:cTn id="9" dur="1000"/>
                                        <p:tgtEl>
                                          <p:spTgt spid="5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498405"/>
            <a:ext cx="8858280" cy="4480073"/>
          </a:xfrm>
          <a:prstGeom prst="rect">
            <a:avLst/>
          </a:prstGeom>
        </p:spPr>
        <p:txBody>
          <a:bodyPr wrap="square">
            <a:spAutoFit/>
          </a:bodyPr>
          <a:lstStyle/>
          <a:p>
            <a:pPr>
              <a:lnSpc>
                <a:spcPct val="150000"/>
              </a:lnSpc>
            </a:pPr>
            <a:r>
              <a:rPr lang="fr-FR" sz="1600" b="1" i="1" dirty="0" smtClean="0">
                <a:solidFill>
                  <a:schemeClr val="bg1"/>
                </a:solidFill>
                <a:latin typeface="Times New Roman" pitchFamily="18" charset="0"/>
                <a:cs typeface="Times New Roman" pitchFamily="18" charset="0"/>
              </a:rPr>
              <a:t>Les télécommunications sont définies comme la transmission à distance d’informations avec des moyens à base d'électronique et d'informatique. Ce terme a un sens plus large que son acception équivalente officielle « communication électronique ». Elles se distinguent ainsi de la poste qui transmet des informations ou des objets sous forme physique.</a:t>
            </a:r>
          </a:p>
          <a:p>
            <a:pPr>
              <a:lnSpc>
                <a:spcPct val="150000"/>
              </a:lnSpc>
            </a:pPr>
            <a:r>
              <a:rPr lang="fr-FR" sz="1600" b="1" i="1" dirty="0" smtClean="0">
                <a:solidFill>
                  <a:schemeClr val="bg1"/>
                </a:solidFill>
                <a:latin typeface="Times New Roman" pitchFamily="18" charset="0"/>
                <a:cs typeface="Times New Roman" pitchFamily="18" charset="0"/>
              </a:rPr>
              <a:t>Dans les débuts des télécommunications modernes, des inventeurs comme Antonio </a:t>
            </a:r>
            <a:r>
              <a:rPr lang="fr-FR" sz="1600" b="1" i="1" dirty="0" err="1" smtClean="0">
                <a:solidFill>
                  <a:schemeClr val="bg1"/>
                </a:solidFill>
                <a:latin typeface="Times New Roman" pitchFamily="18" charset="0"/>
                <a:cs typeface="Times New Roman" pitchFamily="18" charset="0"/>
              </a:rPr>
              <a:t>Meucci</a:t>
            </a:r>
            <a:r>
              <a:rPr lang="fr-FR" sz="1600" b="1" i="1" dirty="0" smtClean="0">
                <a:solidFill>
                  <a:schemeClr val="bg1"/>
                </a:solidFill>
                <a:latin typeface="Times New Roman" pitchFamily="18" charset="0"/>
                <a:cs typeface="Times New Roman" pitchFamily="18" charset="0"/>
              </a:rPr>
              <a:t>, Alexander Graham Bell ou </a:t>
            </a:r>
            <a:r>
              <a:rPr lang="fr-FR" sz="1600" b="1" i="1" dirty="0" err="1" smtClean="0">
                <a:solidFill>
                  <a:schemeClr val="bg1"/>
                </a:solidFill>
                <a:latin typeface="Times New Roman" pitchFamily="18" charset="0"/>
                <a:cs typeface="Times New Roman" pitchFamily="18" charset="0"/>
              </a:rPr>
              <a:t>Guglielmo</a:t>
            </a:r>
            <a:r>
              <a:rPr lang="fr-FR" sz="1600" b="1" i="1" dirty="0" smtClean="0">
                <a:solidFill>
                  <a:schemeClr val="bg1"/>
                </a:solidFill>
                <a:latin typeface="Times New Roman" pitchFamily="18" charset="0"/>
                <a:cs typeface="Times New Roman" pitchFamily="18" charset="0"/>
              </a:rPr>
              <a:t> Marconi ont mis au point des dispositifs de communication comme le télégraphe, le téléphone ou la radio. Ceux-ci ont révolutionné les moyens traditionnels tels que les pavillons ou le télégraphe optique Chappe.</a:t>
            </a:r>
          </a:p>
          <a:p>
            <a:pPr>
              <a:lnSpc>
                <a:spcPct val="150000"/>
              </a:lnSpc>
            </a:pPr>
            <a:r>
              <a:rPr lang="fr-FR" sz="1600" b="1" i="1" dirty="0" smtClean="0">
                <a:solidFill>
                  <a:schemeClr val="bg1"/>
                </a:solidFill>
                <a:latin typeface="Times New Roman" pitchFamily="18" charset="0"/>
                <a:cs typeface="Times New Roman" pitchFamily="18" charset="0"/>
              </a:rPr>
              <a:t>Actuellement, les télécommunications concernent généralement l'utilisation d'équipements électroniques associés à des réseaux analogiques ou numériques comme le téléphone fixe ou mobile, la radio, la télévision ou l'ordinateur. Celles-ci sont également une partie importante de l'économie et font l'objet de régulations au niveau mondial.</a:t>
            </a:r>
            <a:endParaRPr lang="fr-FR" sz="1600" b="1" i="1" dirty="0">
              <a:solidFill>
                <a:schemeClr val="bg1"/>
              </a:solidFill>
              <a:latin typeface="Times New Roman" pitchFamily="18" charset="0"/>
              <a:cs typeface="Times New Roman" pitchFamily="18" charset="0"/>
            </a:endParaRPr>
          </a:p>
        </p:txBody>
      </p:sp>
      <p:sp>
        <p:nvSpPr>
          <p:cNvPr id="3" name="Rectangle 2"/>
          <p:cNvSpPr/>
          <p:nvPr/>
        </p:nvSpPr>
        <p:spPr>
          <a:xfrm>
            <a:off x="0" y="0"/>
            <a:ext cx="1687321" cy="369332"/>
          </a:xfrm>
          <a:prstGeom prst="rect">
            <a:avLst/>
          </a:prstGeom>
        </p:spPr>
        <p:txBody>
          <a:bodyPr wrap="none">
            <a:spAutoFit/>
          </a:bodyPr>
          <a:lstStyle/>
          <a:p>
            <a:r>
              <a:rPr lang="fr-FR" b="1" i="1" u="sng" dirty="0" smtClean="0">
                <a:solidFill>
                  <a:srgbClr val="FF0000"/>
                </a:solidFill>
                <a:latin typeface="Times New Roman" pitchFamily="18" charset="0"/>
                <a:cs typeface="Times New Roman" pitchFamily="18" charset="0"/>
              </a:rPr>
              <a:t>1) Introduction</a:t>
            </a:r>
            <a:endParaRPr lang="fr-FR" b="1" i="1" u="sng" dirty="0">
              <a:solidFill>
                <a:srgbClr val="FF0000"/>
              </a:solidFill>
              <a:latin typeface="Times New Roman" pitchFamily="18" charset="0"/>
              <a:cs typeface="Times New Roman" pitchFamily="18" charset="0"/>
            </a:endParaRPr>
          </a:p>
        </p:txBody>
      </p:sp>
      <p:sp>
        <p:nvSpPr>
          <p:cNvPr id="4"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6"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9"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srcRect/>
          <a:stretch>
            <a:fillRect/>
          </a:stretch>
        </p:blipFill>
        <p:spPr bwMode="auto">
          <a:xfrm>
            <a:off x="6948504" y="1624008"/>
            <a:ext cx="1866900" cy="1162050"/>
          </a:xfrm>
          <a:prstGeom prst="rect">
            <a:avLst/>
          </a:prstGeom>
          <a:noFill/>
          <a:ln w="9525">
            <a:noFill/>
            <a:miter lim="800000"/>
            <a:headEnd/>
            <a:tailEnd/>
          </a:ln>
          <a:effectLst/>
        </p:spPr>
      </p:pic>
      <p:sp>
        <p:nvSpPr>
          <p:cNvPr id="2" name="Rectangle 1"/>
          <p:cNvSpPr/>
          <p:nvPr/>
        </p:nvSpPr>
        <p:spPr>
          <a:xfrm>
            <a:off x="-32" y="404320"/>
            <a:ext cx="9144032" cy="738664"/>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Le terme « télécommunications » fut inventé en 1904 par </a:t>
            </a:r>
            <a:r>
              <a:rPr lang="fr-FR" sz="1400" b="1" i="1" dirty="0" smtClean="0">
                <a:solidFill>
                  <a:srgbClr val="00B0F0"/>
                </a:solidFill>
                <a:latin typeface="Times New Roman" pitchFamily="18" charset="0"/>
                <a:cs typeface="Times New Roman" pitchFamily="18" charset="0"/>
              </a:rPr>
              <a:t>E. Estaunié </a:t>
            </a:r>
            <a:r>
              <a:rPr lang="fr-FR" sz="1400" b="1" i="1" dirty="0" smtClean="0">
                <a:solidFill>
                  <a:schemeClr val="bg1"/>
                </a:solidFill>
                <a:latin typeface="Times New Roman" pitchFamily="18" charset="0"/>
                <a:cs typeface="Times New Roman" pitchFamily="18" charset="0"/>
              </a:rPr>
              <a:t>et signifie «communiquer à distance ». Le but des télécommunications est donc de transmettre un signal, porteur d’une information (voie, musique, images, données…), d’un lieu à un autre lieu situé à distance.</a:t>
            </a:r>
            <a:endParaRPr lang="fr-FR" sz="1400" b="1" i="1" dirty="0">
              <a:solidFill>
                <a:schemeClr val="bg1"/>
              </a:solidFill>
              <a:latin typeface="Times New Roman" pitchFamily="18" charset="0"/>
              <a:cs typeface="Times New Roman" pitchFamily="18" charset="0"/>
            </a:endParaRPr>
          </a:p>
        </p:txBody>
      </p:sp>
      <p:sp>
        <p:nvSpPr>
          <p:cNvPr id="3" name="Rectangle 2"/>
          <p:cNvSpPr/>
          <p:nvPr/>
        </p:nvSpPr>
        <p:spPr>
          <a:xfrm>
            <a:off x="-32" y="1214422"/>
            <a:ext cx="2767104"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2-1) Communication visuelle:</a:t>
            </a:r>
            <a:endParaRPr lang="fr-FR" sz="1600" i="1" u="sng" dirty="0">
              <a:solidFill>
                <a:srgbClr val="FF0000"/>
              </a:solidFill>
              <a:latin typeface="Times New Roman" pitchFamily="18" charset="0"/>
              <a:cs typeface="Times New Roman" pitchFamily="18" charset="0"/>
            </a:endParaRPr>
          </a:p>
        </p:txBody>
      </p:sp>
      <p:sp>
        <p:nvSpPr>
          <p:cNvPr id="4" name="Rectangle 3"/>
          <p:cNvSpPr/>
          <p:nvPr/>
        </p:nvSpPr>
        <p:spPr>
          <a:xfrm>
            <a:off x="0" y="1669309"/>
            <a:ext cx="6786578" cy="1169551"/>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On a vu naître divers dispositifs de communication depuis des temps très anciens.</a:t>
            </a:r>
          </a:p>
          <a:p>
            <a:r>
              <a:rPr lang="fr-FR" sz="1400" b="1" i="1" dirty="0" smtClean="0">
                <a:solidFill>
                  <a:schemeClr val="bg1"/>
                </a:solidFill>
                <a:latin typeface="Times New Roman" pitchFamily="18" charset="0"/>
                <a:cs typeface="Times New Roman" pitchFamily="18" charset="0"/>
              </a:rPr>
              <a:t>Les Romains avaient un système de signaux militaires qui permettait de faire circuler assez vite, de poste en poste, les ordres et les nouvelles d’importance. Cependant, ce n’était que l’échange de quelques signes conventionnels qui codaient une signification globale du message (victoire, défaite, attaquer à l’ouest, </a:t>
            </a:r>
            <a:r>
              <a:rPr lang="fr-FR" sz="1400" b="1" i="1" dirty="0" err="1" smtClean="0">
                <a:solidFill>
                  <a:schemeClr val="bg1"/>
                </a:solidFill>
                <a:latin typeface="Times New Roman" pitchFamily="18" charset="0"/>
                <a:cs typeface="Times New Roman" pitchFamily="18" charset="0"/>
              </a:rPr>
              <a:t>etc</a:t>
            </a:r>
            <a:r>
              <a:rPr lang="fr-FR" sz="1400" b="1" i="1" dirty="0" smtClean="0">
                <a:solidFill>
                  <a:schemeClr val="bg1"/>
                </a:solidFill>
                <a:latin typeface="Times New Roman" pitchFamily="18" charset="0"/>
                <a:cs typeface="Times New Roman" pitchFamily="18" charset="0"/>
              </a:rPr>
              <a:t>…).</a:t>
            </a:r>
            <a:endParaRPr lang="fr-FR" sz="1400" b="1" i="1" dirty="0">
              <a:solidFill>
                <a:schemeClr val="bg1"/>
              </a:solidFill>
              <a:latin typeface="Times New Roman" pitchFamily="18" charset="0"/>
              <a:cs typeface="Times New Roman" pitchFamily="18" charset="0"/>
            </a:endParaRPr>
          </a:p>
        </p:txBody>
      </p:sp>
      <p:cxnSp>
        <p:nvCxnSpPr>
          <p:cNvPr id="15" name="Connecteur droit 14"/>
          <p:cNvCxnSpPr/>
          <p:nvPr/>
        </p:nvCxnSpPr>
        <p:spPr>
          <a:xfrm rot="21540000" flipV="1">
            <a:off x="7000038" y="1694124"/>
            <a:ext cx="161267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1" name="Picture 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6957968" y="1686050"/>
            <a:ext cx="106002" cy="133305"/>
          </a:xfrm>
          <a:prstGeom prst="rect">
            <a:avLst/>
          </a:prstGeom>
          <a:noFill/>
          <a:ln w="9525">
            <a:noFill/>
            <a:miter lim="800000"/>
            <a:headEnd/>
            <a:tailEnd/>
          </a:ln>
          <a:effectLst/>
        </p:spPr>
      </p:pic>
      <p:pic>
        <p:nvPicPr>
          <p:cNvPr id="1029" name="Picture 5"/>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8565036" y="1632761"/>
            <a:ext cx="140233" cy="176353"/>
          </a:xfrm>
          <a:prstGeom prst="rect">
            <a:avLst/>
          </a:prstGeom>
          <a:noFill/>
          <a:ln w="9525">
            <a:noFill/>
            <a:miter lim="800000"/>
            <a:headEnd/>
            <a:tailEnd/>
          </a:ln>
          <a:effectLst/>
        </p:spPr>
      </p:pic>
      <p:pic>
        <p:nvPicPr>
          <p:cNvPr id="1030" name="Picture 6"/>
          <p:cNvPicPr preferRelativeResize="0">
            <a:picLocks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8128445" y="1694125"/>
            <a:ext cx="701164" cy="247338"/>
          </a:xfrm>
          <a:prstGeom prst="rect">
            <a:avLst/>
          </a:prstGeom>
          <a:noFill/>
          <a:ln w="9525">
            <a:noFill/>
            <a:miter lim="800000"/>
            <a:headEnd/>
            <a:tailEnd/>
          </a:ln>
          <a:effectLst/>
        </p:spPr>
      </p:pic>
      <p:cxnSp>
        <p:nvCxnSpPr>
          <p:cNvPr id="14" name="Connecteur droit 13"/>
          <p:cNvCxnSpPr>
            <a:cxnSpLocks noChangeAspect="1"/>
          </p:cNvCxnSpPr>
          <p:nvPr/>
        </p:nvCxnSpPr>
        <p:spPr>
          <a:xfrm rot="21540000" flipV="1">
            <a:off x="8042434" y="1684776"/>
            <a:ext cx="539646" cy="42400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Picture 5"/>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7888179" y="2049379"/>
            <a:ext cx="282672" cy="355482"/>
          </a:xfrm>
          <a:prstGeom prst="rect">
            <a:avLst/>
          </a:prstGeom>
          <a:noFill/>
          <a:ln w="9525">
            <a:noFill/>
            <a:miter lim="800000"/>
            <a:headEnd/>
            <a:tailEnd/>
          </a:ln>
          <a:effectLst/>
        </p:spPr>
      </p:pic>
      <p:pic>
        <p:nvPicPr>
          <p:cNvPr id="1031" name="Picture 7"/>
          <p:cNvPicPr preferRelativeResize="0">
            <a:picLocks noChangeArrowheads="1"/>
          </p:cNvPicPr>
          <p:nvPr/>
        </p:nvPicPr>
        <p:blipFill>
          <a:blip r:embed="rId8">
            <a:clrChange>
              <a:clrFrom>
                <a:srgbClr val="FFFFFF"/>
              </a:clrFrom>
              <a:clrTo>
                <a:srgbClr val="FFFFFF">
                  <a:alpha val="0"/>
                </a:srgbClr>
              </a:clrTo>
            </a:clrChange>
          </a:blip>
          <a:srcRect/>
          <a:stretch>
            <a:fillRect/>
          </a:stretch>
        </p:blipFill>
        <p:spPr bwMode="auto">
          <a:xfrm>
            <a:off x="6948504" y="1738067"/>
            <a:ext cx="848016" cy="169603"/>
          </a:xfrm>
          <a:prstGeom prst="rect">
            <a:avLst/>
          </a:prstGeom>
          <a:noFill/>
          <a:ln w="9525">
            <a:noFill/>
            <a:miter lim="800000"/>
            <a:headEnd/>
            <a:tailEnd/>
          </a:ln>
          <a:effectLst/>
        </p:spPr>
      </p:pic>
      <p:sp>
        <p:nvSpPr>
          <p:cNvPr id="17" name="Rectangle 16"/>
          <p:cNvSpPr/>
          <p:nvPr/>
        </p:nvSpPr>
        <p:spPr>
          <a:xfrm>
            <a:off x="0" y="3357562"/>
            <a:ext cx="3571868" cy="338554"/>
          </a:xfrm>
          <a:prstGeom prst="rect">
            <a:avLst/>
          </a:prstGeom>
        </p:spPr>
        <p:txBody>
          <a:bodyPr wrap="square">
            <a:spAutoFit/>
          </a:bodyPr>
          <a:lstStyle/>
          <a:p>
            <a:r>
              <a:rPr lang="fr-FR" sz="1600" b="1" i="1" u="sng" dirty="0" smtClean="0">
                <a:solidFill>
                  <a:srgbClr val="FF0000"/>
                </a:solidFill>
                <a:latin typeface="Times New Roman" pitchFamily="18" charset="0"/>
                <a:cs typeface="Times New Roman" pitchFamily="18" charset="0"/>
              </a:rPr>
              <a:t>2-2) Télégraphe visuel + mécanique:</a:t>
            </a:r>
            <a:endParaRPr lang="fr-FR" sz="1600" i="1" u="sng" dirty="0">
              <a:solidFill>
                <a:srgbClr val="FF0000"/>
              </a:solidFill>
              <a:latin typeface="Times New Roman" pitchFamily="18" charset="0"/>
              <a:cs typeface="Times New Roman" pitchFamily="18" charset="0"/>
            </a:endParaRPr>
          </a:p>
        </p:txBody>
      </p:sp>
      <p:sp>
        <p:nvSpPr>
          <p:cNvPr id="18" name="Rectangle 17"/>
          <p:cNvSpPr/>
          <p:nvPr/>
        </p:nvSpPr>
        <p:spPr>
          <a:xfrm>
            <a:off x="0" y="3807931"/>
            <a:ext cx="6357950" cy="2031325"/>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Il fallut attendre la fin du XVIIIe siècle pour voir apparaître le premier système permettant de communiquer à distance des messages complets construits avec des phrases. Cette réalisation des </a:t>
            </a:r>
            <a:r>
              <a:rPr lang="fr-FR" sz="1400" b="1" i="1" dirty="0" smtClean="0">
                <a:solidFill>
                  <a:srgbClr val="00B0F0"/>
                </a:solidFill>
                <a:latin typeface="Times New Roman" pitchFamily="18" charset="0"/>
                <a:cs typeface="Times New Roman" pitchFamily="18" charset="0"/>
              </a:rPr>
              <a:t>frères Chappe</a:t>
            </a:r>
            <a:r>
              <a:rPr lang="fr-FR" sz="1400" b="1" i="1" dirty="0" smtClean="0">
                <a:solidFill>
                  <a:schemeClr val="bg1"/>
                </a:solidFill>
                <a:latin typeface="Times New Roman" pitchFamily="18" charset="0"/>
                <a:cs typeface="Times New Roman" pitchFamily="18" charset="0"/>
              </a:rPr>
              <a:t>, en 1794, était basée sur un dispositif mécanique : trois règles mobiles au haut d’un mât codaient, par leur position, des mots d’un lexique.</a:t>
            </a:r>
          </a:p>
          <a:p>
            <a:r>
              <a:rPr lang="fr-FR" sz="1400" b="1" i="1" dirty="0" smtClean="0">
                <a:solidFill>
                  <a:schemeClr val="bg1"/>
                </a:solidFill>
                <a:latin typeface="Times New Roman" pitchFamily="18" charset="0"/>
                <a:cs typeface="Times New Roman" pitchFamily="18" charset="0"/>
              </a:rPr>
              <a:t>Grâce à l’utilisation d'une "chaîne" d'observateurs relayant la transmission, des messages pouvaient être communiqués en quelques minutes sur des distances importantes. L’ancêtre du télégraphe était né ! ...</a:t>
            </a:r>
          </a:p>
          <a:p>
            <a:r>
              <a:rPr lang="fr-FR" sz="1400" b="1" i="1" dirty="0" smtClean="0">
                <a:solidFill>
                  <a:schemeClr val="bg1"/>
                </a:solidFill>
                <a:latin typeface="Times New Roman" pitchFamily="18" charset="0"/>
                <a:cs typeface="Times New Roman" pitchFamily="18" charset="0"/>
              </a:rPr>
              <a:t>Le télégraphe de Chappe fut en usage en Algérie jusqu'en 1859.</a:t>
            </a:r>
            <a:endParaRPr lang="fr-FR" sz="1400" b="1" i="1" dirty="0">
              <a:solidFill>
                <a:schemeClr val="bg1"/>
              </a:solidFill>
              <a:latin typeface="Times New Roman" pitchFamily="18" charset="0"/>
              <a:cs typeface="Times New Roman" pitchFamily="18" charset="0"/>
            </a:endParaRPr>
          </a:p>
        </p:txBody>
      </p:sp>
      <p:sp>
        <p:nvSpPr>
          <p:cNvPr id="16" name="Rectangle 15"/>
          <p:cNvSpPr/>
          <p:nvPr/>
        </p:nvSpPr>
        <p:spPr>
          <a:xfrm>
            <a:off x="0" y="0"/>
            <a:ext cx="3434530"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2) Histoire de la Télécommunication:</a:t>
            </a:r>
            <a:endParaRPr lang="fr-FR" sz="1600" b="1" i="1" u="sng" dirty="0">
              <a:solidFill>
                <a:srgbClr val="FF0000"/>
              </a:solidFill>
              <a:latin typeface="Times New Roman" pitchFamily="18" charset="0"/>
              <a:cs typeface="Times New Roman" pitchFamily="18" charset="0"/>
            </a:endParaRPr>
          </a:p>
        </p:txBody>
      </p:sp>
      <p:pic>
        <p:nvPicPr>
          <p:cNvPr id="2051" name="Picture 3" descr="D:\Téléchargement\Télégraphe - Wikipédia_fichiers\220px-Construction-pruss-opt-tele.png"/>
          <p:cNvPicPr>
            <a:picLocks noChangeAspect="1" noChangeArrowheads="1"/>
          </p:cNvPicPr>
          <p:nvPr/>
        </p:nvPicPr>
        <p:blipFill>
          <a:blip r:embed="rId9"/>
          <a:srcRect/>
          <a:stretch>
            <a:fillRect/>
          </a:stretch>
        </p:blipFill>
        <p:spPr bwMode="auto">
          <a:xfrm>
            <a:off x="7434798" y="3357562"/>
            <a:ext cx="1137730" cy="2709864"/>
          </a:xfrm>
          <a:prstGeom prst="rect">
            <a:avLst/>
          </a:prstGeom>
          <a:noFill/>
        </p:spPr>
      </p:pic>
      <p:sp>
        <p:nvSpPr>
          <p:cNvPr id="20"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21"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22"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23" name="AutoShape 397">
            <a:hlinkClick r:id="rId10"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2" repeatCount="indefinite"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right)">
                                      <p:cBhvr>
                                        <p:cTn id="1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7348541" y="1095058"/>
            <a:ext cx="409575" cy="228600"/>
          </a:xfrm>
          <a:prstGeom prst="rect">
            <a:avLst/>
          </a:prstGeom>
          <a:noFill/>
          <a:ln w="9525">
            <a:noFill/>
            <a:miter lim="800000"/>
            <a:headEnd/>
            <a:tailEnd/>
          </a:ln>
          <a:effectLst/>
        </p:spPr>
      </p:pic>
      <p:sp>
        <p:nvSpPr>
          <p:cNvPr id="7" name="Rectangle 6"/>
          <p:cNvSpPr/>
          <p:nvPr/>
        </p:nvSpPr>
        <p:spPr>
          <a:xfrm>
            <a:off x="0" y="18612"/>
            <a:ext cx="2487669"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2-3) Télégraphe électrique</a:t>
            </a:r>
            <a:endParaRPr lang="fr-FR" sz="1600" i="1" u="sng" dirty="0">
              <a:solidFill>
                <a:srgbClr val="FF0000"/>
              </a:solidFill>
              <a:latin typeface="Times New Roman" pitchFamily="18" charset="0"/>
              <a:cs typeface="Times New Roman" pitchFamily="18" charset="0"/>
            </a:endParaRPr>
          </a:p>
        </p:txBody>
      </p:sp>
      <p:sp>
        <p:nvSpPr>
          <p:cNvPr id="8" name="Rectangle 7"/>
          <p:cNvSpPr/>
          <p:nvPr/>
        </p:nvSpPr>
        <p:spPr>
          <a:xfrm>
            <a:off x="0" y="685554"/>
            <a:ext cx="6215074" cy="1600438"/>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La révolution suivante fut celle du télégraphe électrique inventé par </a:t>
            </a:r>
            <a:r>
              <a:rPr lang="fr-FR" sz="1400" b="1" i="1" dirty="0" smtClean="0">
                <a:solidFill>
                  <a:srgbClr val="00B0F0"/>
                </a:solidFill>
                <a:latin typeface="Times New Roman" pitchFamily="18" charset="0"/>
                <a:cs typeface="Times New Roman" pitchFamily="18" charset="0"/>
              </a:rPr>
              <a:t>Samuel MORSE </a:t>
            </a:r>
            <a:r>
              <a:rPr lang="fr-FR" sz="1400" b="1" i="1" dirty="0" smtClean="0">
                <a:solidFill>
                  <a:schemeClr val="bg1"/>
                </a:solidFill>
                <a:latin typeface="Times New Roman" pitchFamily="18" charset="0"/>
                <a:cs typeface="Times New Roman" pitchFamily="18" charset="0"/>
              </a:rPr>
              <a:t>en 1832. Cette fois, un véritable alphabet était utilisé, le fameux code morse (exemple : S O S __ _ _ - - - _ _ _ ). Cette invention était rendue possible par les avancées révolutionnaires successives de la physique en électricité (courant électrique, pile de Volta, électro-aimant...).</a:t>
            </a:r>
          </a:p>
          <a:p>
            <a:r>
              <a:rPr lang="fr-FR" sz="1400" b="1" i="1" dirty="0" smtClean="0">
                <a:solidFill>
                  <a:schemeClr val="bg1"/>
                </a:solidFill>
                <a:latin typeface="Times New Roman" pitchFamily="18" charset="0"/>
                <a:cs typeface="Times New Roman" pitchFamily="18" charset="0"/>
              </a:rPr>
              <a:t>C’est ce principe qui servira plus tard pour réaliser les premières liaisons radio.</a:t>
            </a:r>
            <a:endParaRPr lang="fr-FR" sz="1400" b="1" i="1" dirty="0">
              <a:solidFill>
                <a:schemeClr val="bg1"/>
              </a:solidFill>
              <a:latin typeface="Times New Roman" pitchFamily="18" charset="0"/>
              <a:cs typeface="Times New Roman" pitchFamily="18" charset="0"/>
            </a:endParaRPr>
          </a:p>
        </p:txBody>
      </p:sp>
      <p:grpSp>
        <p:nvGrpSpPr>
          <p:cNvPr id="9" name="Groupe 8"/>
          <p:cNvGrpSpPr/>
          <p:nvPr/>
        </p:nvGrpSpPr>
        <p:grpSpPr>
          <a:xfrm>
            <a:off x="6705599" y="675955"/>
            <a:ext cx="2867045" cy="857250"/>
            <a:chOff x="4491037" y="2886071"/>
            <a:chExt cx="2867045" cy="857250"/>
          </a:xfrm>
        </p:grpSpPr>
        <p:pic>
          <p:nvPicPr>
            <p:cNvPr id="10" name="Picture 6"/>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491037" y="2886071"/>
              <a:ext cx="1924050" cy="857250"/>
            </a:xfrm>
            <a:prstGeom prst="rect">
              <a:avLst/>
            </a:prstGeom>
            <a:noFill/>
            <a:ln w="9525">
              <a:noFill/>
              <a:miter lim="800000"/>
              <a:headEnd/>
              <a:tailEnd/>
            </a:ln>
            <a:effectLst/>
          </p:spPr>
        </p:pic>
        <p:cxnSp>
          <p:nvCxnSpPr>
            <p:cNvPr id="11" name="Connecteur droit 10"/>
            <p:cNvCxnSpPr/>
            <p:nvPr/>
          </p:nvCxnSpPr>
          <p:spPr>
            <a:xfrm>
              <a:off x="5929322" y="3286124"/>
              <a:ext cx="1428760" cy="357190"/>
            </a:xfrm>
            <a:prstGeom prst="line">
              <a:avLst/>
            </a:prstGeom>
            <a:ln>
              <a:noFill/>
            </a:ln>
          </p:spPr>
          <p:style>
            <a:lnRef idx="1">
              <a:schemeClr val="accent1"/>
            </a:lnRef>
            <a:fillRef idx="0">
              <a:schemeClr val="accent1"/>
            </a:fillRef>
            <a:effectRef idx="0">
              <a:schemeClr val="accent1"/>
            </a:effectRef>
            <a:fontRef idx="minor">
              <a:schemeClr val="tx1"/>
            </a:fontRef>
          </p:style>
        </p:cxnSp>
      </p:grpSp>
      <p:pic>
        <p:nvPicPr>
          <p:cNvPr id="12" name="Picture 9"/>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429388" y="1076008"/>
            <a:ext cx="2276475" cy="1000125"/>
          </a:xfrm>
          <a:prstGeom prst="rect">
            <a:avLst/>
          </a:prstGeom>
          <a:noFill/>
          <a:ln w="9525">
            <a:noFill/>
            <a:miter lim="800000"/>
            <a:headEnd/>
            <a:tailEnd/>
          </a:ln>
          <a:effectLst/>
        </p:spPr>
      </p:pic>
      <p:sp>
        <p:nvSpPr>
          <p:cNvPr id="14" name="Rectangle 13"/>
          <p:cNvSpPr/>
          <p:nvPr/>
        </p:nvSpPr>
        <p:spPr>
          <a:xfrm>
            <a:off x="-32" y="2643206"/>
            <a:ext cx="1556323" cy="338554"/>
          </a:xfrm>
          <a:prstGeom prst="rect">
            <a:avLst/>
          </a:prstGeom>
        </p:spPr>
        <p:txBody>
          <a:bodyPr wrap="none">
            <a:spAutoFit/>
          </a:bodyPr>
          <a:lstStyle/>
          <a:p>
            <a:r>
              <a:rPr lang="fr-FR" sz="1600" b="1" i="1" u="sng" dirty="0" smtClean="0">
                <a:solidFill>
                  <a:srgbClr val="FF0000"/>
                </a:solidFill>
                <a:latin typeface="Times New Roman" pitchFamily="18" charset="0"/>
                <a:cs typeface="Traditional Arabic" pitchFamily="2" charset="-78"/>
              </a:rPr>
              <a:t>2-4) Téléphone:</a:t>
            </a:r>
            <a:endParaRPr lang="fr-FR" sz="1600" i="1" u="sng" dirty="0">
              <a:solidFill>
                <a:srgbClr val="FF0000"/>
              </a:solidFill>
              <a:latin typeface="Times New Roman" pitchFamily="18" charset="0"/>
              <a:cs typeface="Traditional Arabic" pitchFamily="2" charset="-78"/>
            </a:endParaRPr>
          </a:p>
        </p:txBody>
      </p:sp>
      <p:sp>
        <p:nvSpPr>
          <p:cNvPr id="15" name="Rectangle 14"/>
          <p:cNvSpPr/>
          <p:nvPr/>
        </p:nvSpPr>
        <p:spPr>
          <a:xfrm>
            <a:off x="0" y="3391445"/>
            <a:ext cx="6429388" cy="1384995"/>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En 1876, l'Américain </a:t>
            </a:r>
            <a:r>
              <a:rPr lang="fr-FR" sz="1400" b="1" i="1" dirty="0" smtClean="0">
                <a:solidFill>
                  <a:srgbClr val="00B0F0"/>
                </a:solidFill>
                <a:latin typeface="Times New Roman" pitchFamily="18" charset="0"/>
                <a:cs typeface="Times New Roman" pitchFamily="18" charset="0"/>
              </a:rPr>
              <a:t>Graham Bell </a:t>
            </a:r>
            <a:r>
              <a:rPr lang="fr-FR" sz="1400" b="1" i="1" dirty="0" smtClean="0">
                <a:solidFill>
                  <a:schemeClr val="bg1"/>
                </a:solidFill>
                <a:latin typeface="Times New Roman" pitchFamily="18" charset="0"/>
                <a:cs typeface="Times New Roman" pitchFamily="18" charset="0"/>
              </a:rPr>
              <a:t>inventa le téléphone : enfin, la voix humaine pouvait être transportée au-delà de l'horizon sonore. De nombreuses améliorations du téléphone de Bell (comme l'invention du microphone à charbon par Hughes en 1878 et l'introduction dans le circuit de piles et transformateurs) conduisirent au développement que l'on connaît.</a:t>
            </a:r>
          </a:p>
          <a:p>
            <a:r>
              <a:rPr lang="fr-FR" sz="1400" b="1" i="1" dirty="0" smtClean="0">
                <a:solidFill>
                  <a:schemeClr val="bg1"/>
                </a:solidFill>
                <a:latin typeface="Times New Roman" pitchFamily="18" charset="0"/>
                <a:cs typeface="Times New Roman" pitchFamily="18" charset="0"/>
              </a:rPr>
              <a:t>Paris fut la première ville à posséder un réseau de "téléphonie urbaine".</a:t>
            </a:r>
            <a:endParaRPr lang="fr-FR" sz="1400" b="1" i="1" dirty="0">
              <a:solidFill>
                <a:schemeClr val="bg1"/>
              </a:solidFill>
              <a:latin typeface="Times New Roman" pitchFamily="18" charset="0"/>
              <a:cs typeface="Times New Roman" pitchFamily="18" charset="0"/>
            </a:endParaRPr>
          </a:p>
        </p:txBody>
      </p:sp>
      <p:pic>
        <p:nvPicPr>
          <p:cNvPr id="16" name="Picture 8"/>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7286644" y="3571876"/>
            <a:ext cx="1272895" cy="1643074"/>
          </a:xfrm>
          <a:prstGeom prst="rect">
            <a:avLst/>
          </a:prstGeom>
          <a:noFill/>
          <a:ln w="9525">
            <a:noFill/>
            <a:miter lim="800000"/>
            <a:headEnd/>
            <a:tailEnd/>
          </a:ln>
          <a:effectLst/>
        </p:spPr>
      </p:pic>
      <p:sp>
        <p:nvSpPr>
          <p:cNvPr id="17" name="Rectangle 16"/>
          <p:cNvSpPr/>
          <p:nvPr/>
        </p:nvSpPr>
        <p:spPr>
          <a:xfrm>
            <a:off x="6696090" y="3500438"/>
            <a:ext cx="782984" cy="637578"/>
          </a:xfrm>
          <a:prstGeom prst="rect">
            <a:avLst/>
          </a:prstGeom>
          <a:noFill/>
        </p:spPr>
        <p:txBody>
          <a:bodyPr wrap="none" lIns="91440" tIns="45720" rIns="91440" bIns="45720">
            <a:prstTxWarp prst="textFadeRight">
              <a:avLst>
                <a:gd name="adj" fmla="val 41586"/>
              </a:avLst>
            </a:prstTxWarp>
            <a:spAutoFit/>
          </a:bodyPr>
          <a:lstStyle/>
          <a:p>
            <a:pPr algn="ctr"/>
            <a:r>
              <a:rPr lang="fr-FR"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Allo</a:t>
            </a:r>
            <a:endParaRPr lang="fr-FR"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3"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18"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19"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20" name="AutoShape 397">
            <a:hlinkClick r:id="rId7"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300000">
                                      <p:cBhvr>
                                        <p:cTn id="6" dur="50" fill="hold"/>
                                        <p:tgtEl>
                                          <p:spTgt spid="9"/>
                                        </p:tgtEl>
                                        <p:attrNameLst>
                                          <p:attrName>r</p:attrName>
                                        </p:attrNameLst>
                                      </p:cBhvr>
                                    </p:animRot>
                                  </p:childTnLst>
                                </p:cTn>
                              </p:par>
                              <p:par>
                                <p:cTn id="7" presetID="22" presetClass="entr" presetSubtype="2" repeatCount="indefinite" fill="hold" grpId="0" nodeType="withEffect">
                                  <p:stCondLst>
                                    <p:cond delay="0"/>
                                  </p:stCondLst>
                                  <p:childTnLst>
                                    <p:set>
                                      <p:cBhvr>
                                        <p:cTn id="8" dur="1" fill="hold">
                                          <p:stCondLst>
                                            <p:cond delay="0"/>
                                          </p:stCondLst>
                                        </p:cTn>
                                        <p:tgtEl>
                                          <p:spTgt spid="17"/>
                                        </p:tgtEl>
                                        <p:attrNameLst>
                                          <p:attrName>style.visibility</p:attrName>
                                        </p:attrNameLst>
                                      </p:cBhvr>
                                      <p:to>
                                        <p:strVal val="visible"/>
                                      </p:to>
                                    </p:set>
                                    <p:animEffect transition="in" filter="wipe(right)">
                                      <p:cBhvr>
                                        <p:cTn id="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2" y="3539685"/>
            <a:ext cx="6643734" cy="2246769"/>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C'est dans les années 1920 que les premiers prototypes de télévision apparaissent. En 1929, la BBC émet des émissions expérimentales malgré des images de mauvaise qualité.</a:t>
            </a:r>
          </a:p>
          <a:p>
            <a:r>
              <a:rPr lang="fr-FR" sz="1400" b="1" i="1" dirty="0" smtClean="0">
                <a:solidFill>
                  <a:schemeClr val="bg1"/>
                </a:solidFill>
                <a:latin typeface="Times New Roman" pitchFamily="18" charset="0"/>
                <a:cs typeface="Times New Roman" pitchFamily="18" charset="0"/>
              </a:rPr>
              <a:t>En France, les émissions de télévision sont quotidiennes à partir de 1938, mais en cette période de pré-guerre le public n'est pas au rendez vous (200 récepteurs commercialisés contre 20 000 en Angleterre).</a:t>
            </a:r>
          </a:p>
          <a:p>
            <a:r>
              <a:rPr lang="fr-FR" sz="1400" b="1" i="1" dirty="0" smtClean="0">
                <a:solidFill>
                  <a:schemeClr val="bg1"/>
                </a:solidFill>
                <a:latin typeface="Times New Roman" pitchFamily="18" charset="0"/>
                <a:cs typeface="Times New Roman" pitchFamily="18" charset="0"/>
              </a:rPr>
              <a:t>En 1947, 3 Américains inventent le transistor, qui peu à peu va détrôner les lampes, et faire accélérer les évolutions techniques.</a:t>
            </a:r>
          </a:p>
          <a:p>
            <a:r>
              <a:rPr lang="fr-FR" sz="1400" b="1" i="1" dirty="0" smtClean="0">
                <a:solidFill>
                  <a:schemeClr val="bg1"/>
                </a:solidFill>
                <a:latin typeface="Times New Roman" pitchFamily="18" charset="0"/>
                <a:cs typeface="Times New Roman" pitchFamily="18" charset="0"/>
              </a:rPr>
              <a:t>Dans l'histoire de la télévision, un des grands moments restera l'alunissage en direct de la capsule spatiale Apollo, le 20 juillet 1969, devant des millions de téléspectateurs.</a:t>
            </a:r>
            <a:endParaRPr lang="fr-FR" sz="1400" b="1" i="1" dirty="0">
              <a:solidFill>
                <a:schemeClr val="bg1"/>
              </a:solidFill>
              <a:latin typeface="Times New Roman" pitchFamily="18" charset="0"/>
              <a:cs typeface="Times New Roman" pitchFamily="18" charset="0"/>
            </a:endParaRPr>
          </a:p>
        </p:txBody>
      </p:sp>
      <p:sp>
        <p:nvSpPr>
          <p:cNvPr id="20" name="Rectangle 19"/>
          <p:cNvSpPr/>
          <p:nvPr/>
        </p:nvSpPr>
        <p:spPr>
          <a:xfrm>
            <a:off x="-32" y="3039643"/>
            <a:ext cx="1693092"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2-6) La télévision</a:t>
            </a:r>
          </a:p>
        </p:txBody>
      </p:sp>
      <p:pic>
        <p:nvPicPr>
          <p:cNvPr id="2057" name="Picture 9" descr="D:\2013\GIF\television002.gif"/>
          <p:cNvPicPr>
            <a:picLocks noChangeAspect="1" noChangeArrowheads="1" noCrop="1"/>
          </p:cNvPicPr>
          <p:nvPr/>
        </p:nvPicPr>
        <p:blipFill>
          <a:blip r:embed="rId3">
            <a:clrChange>
              <a:clrFrom>
                <a:srgbClr val="000000">
                  <a:alpha val="0"/>
                </a:srgbClr>
              </a:clrFrom>
              <a:clrTo>
                <a:srgbClr val="000000">
                  <a:alpha val="0"/>
                </a:srgbClr>
              </a:clrTo>
            </a:clrChange>
          </a:blip>
          <a:srcRect/>
          <a:stretch>
            <a:fillRect/>
          </a:stretch>
        </p:blipFill>
        <p:spPr bwMode="auto">
          <a:xfrm>
            <a:off x="7143768" y="3405187"/>
            <a:ext cx="1571636" cy="2095515"/>
          </a:xfrm>
          <a:prstGeom prst="rect">
            <a:avLst/>
          </a:prstGeom>
          <a:noFill/>
        </p:spPr>
      </p:pic>
      <p:sp>
        <p:nvSpPr>
          <p:cNvPr id="8"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9"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10"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11" name="AutoShape 397">
            <a:hlinkClick r:id="rId4"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12" name="Rectangle 11"/>
          <p:cNvSpPr/>
          <p:nvPr/>
        </p:nvSpPr>
        <p:spPr>
          <a:xfrm>
            <a:off x="0" y="-24"/>
            <a:ext cx="1337226"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2-5) La radio</a:t>
            </a:r>
            <a:endParaRPr lang="fr-FR" sz="1600" i="1" u="sng" dirty="0">
              <a:solidFill>
                <a:srgbClr val="FF0000"/>
              </a:solidFill>
              <a:latin typeface="Times New Roman" pitchFamily="18" charset="0"/>
              <a:cs typeface="Times New Roman" pitchFamily="18" charset="0"/>
            </a:endParaRPr>
          </a:p>
        </p:txBody>
      </p:sp>
      <p:sp>
        <p:nvSpPr>
          <p:cNvPr id="13" name="Rectangle 12"/>
          <p:cNvSpPr/>
          <p:nvPr/>
        </p:nvSpPr>
        <p:spPr>
          <a:xfrm>
            <a:off x="0" y="467851"/>
            <a:ext cx="6929454" cy="2246769"/>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Mais le fil de cuivre qui était à la base même de ces dispositifs de communication était très pénalisant : coûts de construction et de maintenance très importants, impossibilité de communiquer avec un bateau en mer… La découverte des ondes hertziennes allait ouvrir l'ère du "sans fil" et métamorphoser les lourds, fragiles et coûteux câbles de cuivre en liaisons invisibles que constituent les ondes électromagnétiques.</a:t>
            </a:r>
          </a:p>
          <a:p>
            <a:r>
              <a:rPr lang="fr-FR" sz="1400" b="1" i="1" dirty="0" smtClean="0">
                <a:solidFill>
                  <a:schemeClr val="bg1"/>
                </a:solidFill>
                <a:latin typeface="Times New Roman" pitchFamily="18" charset="0"/>
                <a:cs typeface="Times New Roman" pitchFamily="18" charset="0"/>
              </a:rPr>
              <a:t>MARCONI </a:t>
            </a:r>
            <a:r>
              <a:rPr lang="fr-FR" sz="1400" b="1" i="1" dirty="0" err="1" smtClean="0">
                <a:solidFill>
                  <a:schemeClr val="bg1"/>
                </a:solidFill>
                <a:latin typeface="Times New Roman" pitchFamily="18" charset="0"/>
                <a:cs typeface="Times New Roman" pitchFamily="18" charset="0"/>
              </a:rPr>
              <a:t>Guglielmo</a:t>
            </a:r>
            <a:r>
              <a:rPr lang="fr-FR" sz="1400" b="1" i="1" dirty="0" smtClean="0">
                <a:solidFill>
                  <a:schemeClr val="bg1"/>
                </a:solidFill>
                <a:latin typeface="Times New Roman" pitchFamily="18" charset="0"/>
                <a:cs typeface="Times New Roman" pitchFamily="18" charset="0"/>
              </a:rPr>
              <a:t> (</a:t>
            </a:r>
            <a:r>
              <a:rPr lang="fr-FR" sz="1400" b="1" i="1" dirty="0" err="1" smtClean="0">
                <a:solidFill>
                  <a:schemeClr val="bg1"/>
                </a:solidFill>
                <a:latin typeface="Times New Roman" pitchFamily="18" charset="0"/>
                <a:cs typeface="Times New Roman" pitchFamily="18" charset="0"/>
              </a:rPr>
              <a:t>Italo-Irlandais</a:t>
            </a:r>
            <a:r>
              <a:rPr lang="fr-FR" sz="1400" b="1" i="1" dirty="0" smtClean="0">
                <a:solidFill>
                  <a:schemeClr val="bg1"/>
                </a:solidFill>
                <a:latin typeface="Times New Roman" pitchFamily="18" charset="0"/>
                <a:cs typeface="Times New Roman" pitchFamily="18" charset="0"/>
              </a:rPr>
              <a:t>) est reconnu comme l’inventeur de la radio sans fil. Il permit à plusieurs stations d’émettre simultanément, et sans interférence, sur des longueurs d’ondes différentes. En 1921 des émissions expérimentales sont diffusées depuis la Tour Eiffel d’où sont transmis les premiers journaux parlés et émissions musicales en direct.</a:t>
            </a:r>
            <a:endParaRPr lang="fr-FR" sz="1400" b="1" i="1" dirty="0">
              <a:solidFill>
                <a:schemeClr val="bg1"/>
              </a:solidFill>
              <a:latin typeface="Times New Roman" pitchFamily="18" charset="0"/>
              <a:cs typeface="Times New Roman" pitchFamily="18" charset="0"/>
            </a:endParaRPr>
          </a:p>
        </p:txBody>
      </p:sp>
      <p:pic>
        <p:nvPicPr>
          <p:cNvPr id="14" name="Picture 11"/>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7115007" y="838596"/>
            <a:ext cx="1814711" cy="114300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BOUCIF ADDA\Mes documents\Téléchargements\0009.gif"/>
          <p:cNvPicPr>
            <a:picLocks noChangeAspect="1" noChangeArrowheads="1" noCrop="1"/>
          </p:cNvPicPr>
          <p:nvPr/>
        </p:nvPicPr>
        <p:blipFill>
          <a:blip r:embed="rId3" cstate="print">
            <a:clrChange>
              <a:clrFrom>
                <a:srgbClr val="000000"/>
              </a:clrFrom>
              <a:clrTo>
                <a:srgbClr val="000000">
                  <a:alpha val="0"/>
                </a:srgbClr>
              </a:clrTo>
            </a:clrChange>
          </a:blip>
          <a:srcRect/>
          <a:stretch>
            <a:fillRect/>
          </a:stretch>
        </p:blipFill>
        <p:spPr bwMode="auto">
          <a:xfrm>
            <a:off x="6786202" y="571295"/>
            <a:ext cx="720000" cy="411430"/>
          </a:xfrm>
          <a:prstGeom prst="rect">
            <a:avLst/>
          </a:prstGeom>
          <a:noFill/>
        </p:spPr>
      </p:pic>
      <p:sp>
        <p:nvSpPr>
          <p:cNvPr id="14" name="Ellipse 13"/>
          <p:cNvSpPr/>
          <p:nvPr/>
        </p:nvSpPr>
        <p:spPr>
          <a:xfrm>
            <a:off x="7358082" y="761988"/>
            <a:ext cx="72000" cy="72000"/>
          </a:xfrm>
          <a:prstGeom prst="ellipse">
            <a:avLst/>
          </a:prstGeom>
          <a:solidFill>
            <a:srgbClr val="FF0000"/>
          </a:solidFill>
          <a:ln>
            <a:noFill/>
          </a:ln>
        </p:spPr>
        <p:txBody>
          <a:bodyPr wrap="square" rtlCol="0" anchor="ctr">
            <a:spAutoFit/>
          </a:bodyPr>
          <a:lstStyle/>
          <a:p>
            <a:pPr algn="ctr"/>
            <a:endParaRPr lang="fr-FR" sz="1600" b="1" i="1" dirty="0" smtClean="0">
              <a:latin typeface="Times New Roman" pitchFamily="18" charset="0"/>
              <a:cs typeface="Times New Roman" pitchFamily="18" charset="0"/>
            </a:endParaRPr>
          </a:p>
        </p:txBody>
      </p:sp>
      <p:sp>
        <p:nvSpPr>
          <p:cNvPr id="20" name="Parallélogramme 19"/>
          <p:cNvSpPr/>
          <p:nvPr/>
        </p:nvSpPr>
        <p:spPr>
          <a:xfrm rot="3120000">
            <a:off x="7156089" y="583219"/>
            <a:ext cx="72000" cy="36000"/>
          </a:xfrm>
          <a:prstGeom prst="parallelogram">
            <a:avLst>
              <a:gd name="adj" fmla="val 77307"/>
            </a:avLst>
          </a:prstGeom>
          <a:solidFill>
            <a:srgbClr val="92D050"/>
          </a:solidFill>
          <a:ln>
            <a:noFill/>
          </a:ln>
        </p:spPr>
        <p:txBody>
          <a:bodyPr wrap="none" rtlCol="0" anchor="ctr">
            <a:noAutofit/>
          </a:bodyPr>
          <a:lstStyle/>
          <a:p>
            <a:pPr algn="ctr"/>
            <a:endParaRPr lang="fr-FR" sz="1600" b="1" i="1" dirty="0" smtClean="0">
              <a:latin typeface="Times New Roman" pitchFamily="18" charset="0"/>
              <a:cs typeface="Times New Roman" pitchFamily="18" charset="0"/>
            </a:endParaRPr>
          </a:p>
        </p:txBody>
      </p:sp>
      <p:sp>
        <p:nvSpPr>
          <p:cNvPr id="19" name="Parallélogramme 18"/>
          <p:cNvSpPr/>
          <p:nvPr/>
        </p:nvSpPr>
        <p:spPr>
          <a:xfrm rot="3120000">
            <a:off x="7156081" y="583218"/>
            <a:ext cx="72000" cy="36000"/>
          </a:xfrm>
          <a:prstGeom prst="parallelogram">
            <a:avLst>
              <a:gd name="adj" fmla="val 77307"/>
            </a:avLst>
          </a:prstGeom>
          <a:solidFill>
            <a:srgbClr val="FF0000"/>
          </a:solidFill>
          <a:ln>
            <a:noFill/>
          </a:ln>
        </p:spPr>
        <p:txBody>
          <a:bodyPr wrap="none" rtlCol="0" anchor="ctr">
            <a:noAutofit/>
          </a:bodyPr>
          <a:lstStyle/>
          <a:p>
            <a:pPr algn="ctr"/>
            <a:endParaRPr lang="fr-FR" sz="1600" b="1" i="1" dirty="0" smtClean="0">
              <a:latin typeface="Times New Roman" pitchFamily="18" charset="0"/>
              <a:cs typeface="Times New Roman" pitchFamily="18" charset="0"/>
            </a:endParaRPr>
          </a:p>
        </p:txBody>
      </p:sp>
      <p:sp>
        <p:nvSpPr>
          <p:cNvPr id="4" name="Rectangle 3"/>
          <p:cNvSpPr/>
          <p:nvPr/>
        </p:nvSpPr>
        <p:spPr>
          <a:xfrm>
            <a:off x="0" y="428604"/>
            <a:ext cx="6286512" cy="2462213"/>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Au début des années 1960, les communications téléphoniques internationales restent très difficiles car les câbles sous-marins ont une capacité réduite. De même la télévision ne permet pas encore de réaliser des "directs" sur de très</a:t>
            </a:r>
          </a:p>
          <a:p>
            <a:r>
              <a:rPr lang="fr-FR" sz="1400" b="1" i="1" dirty="0" smtClean="0">
                <a:solidFill>
                  <a:schemeClr val="bg1"/>
                </a:solidFill>
                <a:latin typeface="Times New Roman" pitchFamily="18" charset="0"/>
                <a:cs typeface="Times New Roman" pitchFamily="18" charset="0"/>
              </a:rPr>
              <a:t>longues distances. Un projet est alors avancé : construire un satellite de télécommunications. En 1961, un accord est signé entre la Grande Bretagne, la France et les Etats-Unis pour sa réalisation.</a:t>
            </a:r>
          </a:p>
          <a:p>
            <a:r>
              <a:rPr lang="fr-FR" sz="1400" b="1" i="1" dirty="0" smtClean="0">
                <a:solidFill>
                  <a:schemeClr val="bg1"/>
                </a:solidFill>
                <a:latin typeface="Times New Roman" pitchFamily="18" charset="0"/>
                <a:cs typeface="Times New Roman" pitchFamily="18" charset="0"/>
              </a:rPr>
              <a:t>Ce satellite (</a:t>
            </a:r>
            <a:r>
              <a:rPr lang="fr-FR" sz="1400" b="1" i="1" dirty="0" err="1" smtClean="0">
                <a:solidFill>
                  <a:schemeClr val="bg1"/>
                </a:solidFill>
                <a:latin typeface="Times New Roman" pitchFamily="18" charset="0"/>
                <a:cs typeface="Times New Roman" pitchFamily="18" charset="0"/>
              </a:rPr>
              <a:t>Telstar</a:t>
            </a:r>
            <a:r>
              <a:rPr lang="fr-FR" sz="1400" b="1" i="1" dirty="0" smtClean="0">
                <a:solidFill>
                  <a:schemeClr val="bg1"/>
                </a:solidFill>
                <a:latin typeface="Times New Roman" pitchFamily="18" charset="0"/>
                <a:cs typeface="Times New Roman" pitchFamily="18" charset="0"/>
              </a:rPr>
              <a:t>) est construit par "Bell </a:t>
            </a:r>
            <a:r>
              <a:rPr lang="fr-FR" sz="1400" b="1" i="1" dirty="0" err="1" smtClean="0">
                <a:solidFill>
                  <a:schemeClr val="bg1"/>
                </a:solidFill>
                <a:latin typeface="Times New Roman" pitchFamily="18" charset="0"/>
                <a:cs typeface="Times New Roman" pitchFamily="18" charset="0"/>
              </a:rPr>
              <a:t>Telephone</a:t>
            </a:r>
            <a:r>
              <a:rPr lang="fr-FR" sz="1400" b="1" i="1" dirty="0" smtClean="0">
                <a:solidFill>
                  <a:schemeClr val="bg1"/>
                </a:solidFill>
                <a:latin typeface="Times New Roman" pitchFamily="18" charset="0"/>
                <a:cs typeface="Times New Roman" pitchFamily="18" charset="0"/>
              </a:rPr>
              <a:t>  </a:t>
            </a:r>
            <a:r>
              <a:rPr lang="fr-FR" sz="1400" b="1" i="1" dirty="0" err="1" smtClean="0">
                <a:solidFill>
                  <a:schemeClr val="bg1"/>
                </a:solidFill>
                <a:latin typeface="Times New Roman" pitchFamily="18" charset="0"/>
                <a:cs typeface="Times New Roman" pitchFamily="18" charset="0"/>
              </a:rPr>
              <a:t>Laboratories</a:t>
            </a:r>
            <a:r>
              <a:rPr lang="fr-FR" sz="1400" b="1" i="1" dirty="0" smtClean="0">
                <a:solidFill>
                  <a:schemeClr val="bg1"/>
                </a:solidFill>
                <a:latin typeface="Times New Roman" pitchFamily="18" charset="0"/>
                <a:cs typeface="Times New Roman" pitchFamily="18" charset="0"/>
              </a:rPr>
              <a:t>" et sera lancé de Cap Canaveral le 10 juillet 1962. Pour l’occasion la France construit en Bretagne (Pleumeur-Bodou) une antenne réceptrice composée entre autres, d'une portion de sphère de 64 mètres de diamètre. Le 11 juillet 1962, l'antenne capte dans d'excellentes conditions des images émises des Etats-Unis.</a:t>
            </a:r>
            <a:endParaRPr lang="fr-FR" sz="1400" b="1" i="1" dirty="0">
              <a:solidFill>
                <a:schemeClr val="bg1"/>
              </a:solidFill>
              <a:latin typeface="Times New Roman" pitchFamily="18" charset="0"/>
              <a:cs typeface="Times New Roman" pitchFamily="18" charset="0"/>
            </a:endParaRPr>
          </a:p>
        </p:txBody>
      </p:sp>
      <p:sp>
        <p:nvSpPr>
          <p:cNvPr id="5" name="Rectangle 4"/>
          <p:cNvSpPr/>
          <p:nvPr/>
        </p:nvSpPr>
        <p:spPr>
          <a:xfrm>
            <a:off x="0" y="-12166"/>
            <a:ext cx="1694695"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2-7) Les satellites</a:t>
            </a:r>
          </a:p>
        </p:txBody>
      </p:sp>
      <p:sp>
        <p:nvSpPr>
          <p:cNvPr id="6" name="Rectangle 5"/>
          <p:cNvSpPr/>
          <p:nvPr/>
        </p:nvSpPr>
        <p:spPr>
          <a:xfrm>
            <a:off x="0" y="3536296"/>
            <a:ext cx="6072198" cy="2893100"/>
          </a:xfrm>
          <a:prstGeom prst="rect">
            <a:avLst/>
          </a:prstGeom>
        </p:spPr>
        <p:txBody>
          <a:bodyPr wrap="square">
            <a:spAutoFit/>
          </a:bodyPr>
          <a:lstStyle/>
          <a:p>
            <a:r>
              <a:rPr lang="fr-FR" sz="1400" b="1" i="1" dirty="0" smtClean="0">
                <a:solidFill>
                  <a:schemeClr val="bg1"/>
                </a:solidFill>
                <a:latin typeface="Times New Roman" pitchFamily="18" charset="0"/>
                <a:cs typeface="Times New Roman" pitchFamily="18" charset="0"/>
              </a:rPr>
              <a:t>En 1974, les laboratoires Bell mettent au point un programme, qui permet d'échanger des données par modem via le réseau téléphonique.</a:t>
            </a:r>
          </a:p>
          <a:p>
            <a:r>
              <a:rPr lang="fr-FR" sz="1400" b="1" i="1" dirty="0" smtClean="0">
                <a:solidFill>
                  <a:schemeClr val="bg1"/>
                </a:solidFill>
                <a:latin typeface="Times New Roman" pitchFamily="18" charset="0"/>
                <a:cs typeface="Times New Roman" pitchFamily="18" charset="0"/>
              </a:rPr>
              <a:t>Grâce à cette innovation, débute le premier véritable réseau planétaire, UUNET. En 1981, les Français découvrent l'univers de la télématique avec le Minitel.</a:t>
            </a:r>
          </a:p>
          <a:p>
            <a:r>
              <a:rPr lang="fr-FR" sz="1400" b="1" i="1" dirty="0" smtClean="0">
                <a:solidFill>
                  <a:schemeClr val="bg1"/>
                </a:solidFill>
                <a:latin typeface="Times New Roman" pitchFamily="18" charset="0"/>
                <a:cs typeface="Times New Roman" pitchFamily="18" charset="0"/>
              </a:rPr>
              <a:t>En 1994, avec l'introduction de Netscape, doté d'une interface graphique spectaculaire, qui intègre les ressources multimédias, l’Internet connaît une explosion phénoménale. L'expression "Internet" sert à désigner un</a:t>
            </a:r>
          </a:p>
          <a:p>
            <a:r>
              <a:rPr lang="fr-FR" sz="1400" b="1" i="1" dirty="0" smtClean="0">
                <a:solidFill>
                  <a:schemeClr val="bg1"/>
                </a:solidFill>
                <a:latin typeface="Times New Roman" pitchFamily="18" charset="0"/>
                <a:cs typeface="Times New Roman" pitchFamily="18" charset="0"/>
              </a:rPr>
              <a:t>ensemble de réseaux connectés entre eux. La collectivité y a maintenant accès, par l’intermédiaire des fournisseurs de services (Wanadoo, free…).</a:t>
            </a:r>
          </a:p>
          <a:p>
            <a:r>
              <a:rPr lang="fr-FR" sz="1400" b="1" i="1" dirty="0" smtClean="0">
                <a:solidFill>
                  <a:schemeClr val="bg1"/>
                </a:solidFill>
                <a:latin typeface="Times New Roman" pitchFamily="18" charset="0"/>
                <a:cs typeface="Times New Roman" pitchFamily="18" charset="0"/>
              </a:rPr>
              <a:t>Aujourd’hui, l’ADSL2+ est planifiée, c’est une technologie qui permet d’atteindre un débit de 20mégabits/s sur des liaisons de moins de 2km entre le répartiteur et l’abonné.</a:t>
            </a:r>
            <a:endParaRPr lang="fr-FR" sz="1400" b="1" i="1" dirty="0">
              <a:solidFill>
                <a:schemeClr val="bg1"/>
              </a:solidFill>
              <a:latin typeface="Times New Roman" pitchFamily="18" charset="0"/>
              <a:cs typeface="Times New Roman" pitchFamily="18" charset="0"/>
            </a:endParaRPr>
          </a:p>
        </p:txBody>
      </p:sp>
      <p:sp>
        <p:nvSpPr>
          <p:cNvPr id="7" name="Rectangle 6"/>
          <p:cNvSpPr/>
          <p:nvPr/>
        </p:nvSpPr>
        <p:spPr>
          <a:xfrm>
            <a:off x="-32" y="3161884"/>
            <a:ext cx="1298753"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2-8) Internet</a:t>
            </a:r>
          </a:p>
        </p:txBody>
      </p:sp>
      <p:sp>
        <p:nvSpPr>
          <p:cNvPr id="8"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9"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10"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11" name="AutoShape 397">
            <a:hlinkClick r:id="rId4"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pic>
        <p:nvPicPr>
          <p:cNvPr id="15" name="Picture 2" descr="C:\Documents and Settings\BOUCIF ADDA\Mes documents\Downloads\ani12.gif"/>
          <p:cNvPicPr>
            <a:picLocks noChangeAspect="1" noChangeArrowheads="1" noCrop="1"/>
          </p:cNvPicPr>
          <p:nvPr/>
        </p:nvPicPr>
        <p:blipFill>
          <a:blip r:embed="rId5"/>
          <a:srcRect/>
          <a:stretch>
            <a:fillRect/>
          </a:stretch>
        </p:blipFill>
        <p:spPr bwMode="auto">
          <a:xfrm>
            <a:off x="7643834" y="1476368"/>
            <a:ext cx="952500" cy="952500"/>
          </a:xfrm>
          <a:prstGeom prst="rect">
            <a:avLst/>
          </a:prstGeom>
          <a:noFill/>
        </p:spPr>
      </p:pic>
      <p:sp>
        <p:nvSpPr>
          <p:cNvPr id="16" name="Ellipse 15"/>
          <p:cNvSpPr/>
          <p:nvPr/>
        </p:nvSpPr>
        <p:spPr>
          <a:xfrm>
            <a:off x="7715272" y="1760996"/>
            <a:ext cx="144000" cy="144000"/>
          </a:xfrm>
          <a:prstGeom prst="ellipse">
            <a:avLst/>
          </a:prstGeom>
          <a:solidFill>
            <a:srgbClr val="92D050"/>
          </a:solidFill>
          <a:ln>
            <a:noFill/>
          </a:ln>
        </p:spPr>
        <p:txBody>
          <a:bodyPr wrap="square" rtlCol="0" anchor="ctr">
            <a:spAutoFit/>
          </a:bodyPr>
          <a:lstStyle/>
          <a:p>
            <a:pPr algn="ctr"/>
            <a:endParaRPr lang="fr-FR" sz="1600" b="1" i="1" dirty="0" smtClean="0">
              <a:latin typeface="Times New Roman" pitchFamily="18" charset="0"/>
              <a:cs typeface="Times New Roman" pitchFamily="18" charset="0"/>
            </a:endParaRPr>
          </a:p>
        </p:txBody>
      </p:sp>
      <p:pic>
        <p:nvPicPr>
          <p:cNvPr id="25" name="Picture 2" descr="C:\Documents and Settings\BOUCIF ADDA\Mes documents\Downloads\ani12.gif"/>
          <p:cNvPicPr>
            <a:picLocks noChangeAspect="1" noChangeArrowheads="1" noCrop="1"/>
          </p:cNvPicPr>
          <p:nvPr/>
        </p:nvPicPr>
        <p:blipFill>
          <a:blip r:embed="rId5"/>
          <a:srcRect/>
          <a:stretch>
            <a:fillRect/>
          </a:stretch>
        </p:blipFill>
        <p:spPr bwMode="auto">
          <a:xfrm>
            <a:off x="7081854" y="4105283"/>
            <a:ext cx="1500198" cy="1500198"/>
          </a:xfrm>
          <a:prstGeom prst="rect">
            <a:avLst/>
          </a:prstGeom>
          <a:noFill/>
        </p:spPr>
      </p:pic>
      <p:sp>
        <p:nvSpPr>
          <p:cNvPr id="32" name="Ellipse 31"/>
          <p:cNvSpPr/>
          <p:nvPr/>
        </p:nvSpPr>
        <p:spPr>
          <a:xfrm>
            <a:off x="7829010" y="3843344"/>
            <a:ext cx="72000" cy="72000"/>
          </a:xfrm>
          <a:prstGeom prst="ellipse">
            <a:avLst/>
          </a:prstGeom>
          <a:solidFill>
            <a:srgbClr val="FF0000"/>
          </a:solidFill>
          <a:ln>
            <a:noFill/>
          </a:ln>
        </p:spPr>
        <p:txBody>
          <a:bodyPr wrap="square" rtlCol="0" anchor="ctr">
            <a:spAutoFit/>
          </a:bodyPr>
          <a:lstStyle/>
          <a:p>
            <a:pPr algn="ctr"/>
            <a:endParaRPr lang="fr-FR" sz="1600" b="1" i="1" dirty="0" smtClean="0">
              <a:latin typeface="Times New Roman" pitchFamily="18" charset="0"/>
              <a:cs typeface="Times New Roman" pitchFamily="18" charset="0"/>
            </a:endParaRPr>
          </a:p>
        </p:txBody>
      </p:sp>
      <p:sp>
        <p:nvSpPr>
          <p:cNvPr id="49" name="Ellipse 48"/>
          <p:cNvSpPr/>
          <p:nvPr/>
        </p:nvSpPr>
        <p:spPr>
          <a:xfrm>
            <a:off x="7829010" y="3843344"/>
            <a:ext cx="72000" cy="72000"/>
          </a:xfrm>
          <a:prstGeom prst="ellipse">
            <a:avLst/>
          </a:prstGeom>
          <a:solidFill>
            <a:srgbClr val="92D050"/>
          </a:solidFill>
          <a:ln>
            <a:noFill/>
          </a:ln>
        </p:spPr>
        <p:txBody>
          <a:bodyPr wrap="square" rtlCol="0" anchor="ctr">
            <a:spAutoFit/>
          </a:bodyPr>
          <a:lstStyle/>
          <a:p>
            <a:pPr algn="ctr"/>
            <a:endParaRPr lang="fr-FR" sz="1600" b="1" i="1" dirty="0" smtClean="0">
              <a:latin typeface="Times New Roman" pitchFamily="18" charset="0"/>
              <a:cs typeface="Times New Roman" pitchFamily="18" charset="0"/>
            </a:endParaRPr>
          </a:p>
        </p:txBody>
      </p:sp>
      <p:pic>
        <p:nvPicPr>
          <p:cNvPr id="47" name="Picture 15"/>
          <p:cNvPicPr>
            <a:picLocks noChangeAspect="1" noChangeArrowheads="1"/>
          </p:cNvPicPr>
          <p:nvPr/>
        </p:nvPicPr>
        <p:blipFill>
          <a:blip r:embed="rId6">
            <a:clrChange>
              <a:clrFrom>
                <a:srgbClr val="00FF80"/>
              </a:clrFrom>
              <a:clrTo>
                <a:srgbClr val="00FF80">
                  <a:alpha val="0"/>
                </a:srgbClr>
              </a:clrTo>
            </a:clrChange>
          </a:blip>
          <a:srcRect/>
          <a:stretch>
            <a:fillRect/>
          </a:stretch>
        </p:blipFill>
        <p:spPr bwMode="auto">
          <a:xfrm>
            <a:off x="7691453" y="3781434"/>
            <a:ext cx="276228" cy="291468"/>
          </a:xfrm>
          <a:prstGeom prst="rect">
            <a:avLst/>
          </a:prstGeom>
          <a:noFill/>
          <a:ln w="9525">
            <a:noFill/>
            <a:miter lim="800000"/>
            <a:headEnd/>
            <a:tailEnd/>
          </a:ln>
        </p:spPr>
      </p:pic>
      <p:pic>
        <p:nvPicPr>
          <p:cNvPr id="48" name="Picture 15"/>
          <p:cNvPicPr>
            <a:picLocks noChangeAspect="1" noChangeArrowheads="1"/>
          </p:cNvPicPr>
          <p:nvPr/>
        </p:nvPicPr>
        <p:blipFill>
          <a:blip r:embed="rId6">
            <a:clrChange>
              <a:clrFrom>
                <a:srgbClr val="00FF80"/>
              </a:clrFrom>
              <a:clrTo>
                <a:srgbClr val="00FF80">
                  <a:alpha val="0"/>
                </a:srgbClr>
              </a:clrTo>
            </a:clrChange>
          </a:blip>
          <a:srcRect/>
          <a:stretch>
            <a:fillRect/>
          </a:stretch>
        </p:blipFill>
        <p:spPr bwMode="auto">
          <a:xfrm>
            <a:off x="7691455" y="5637862"/>
            <a:ext cx="276228" cy="291468"/>
          </a:xfrm>
          <a:prstGeom prst="rect">
            <a:avLst/>
          </a:prstGeom>
          <a:noFill/>
          <a:ln w="9525">
            <a:noFill/>
            <a:miter lim="800000"/>
            <a:headEnd/>
            <a:tailEnd/>
          </a:ln>
        </p:spPr>
      </p:pic>
      <p:pic>
        <p:nvPicPr>
          <p:cNvPr id="40" name="Picture 15"/>
          <p:cNvPicPr>
            <a:picLocks noChangeAspect="1" noChangeArrowheads="1"/>
          </p:cNvPicPr>
          <p:nvPr/>
        </p:nvPicPr>
        <p:blipFill>
          <a:blip r:embed="rId6">
            <a:clrChange>
              <a:clrFrom>
                <a:srgbClr val="00FF80"/>
              </a:clrFrom>
              <a:clrTo>
                <a:srgbClr val="00FF80">
                  <a:alpha val="0"/>
                </a:srgbClr>
              </a:clrTo>
            </a:clrChange>
          </a:blip>
          <a:srcRect/>
          <a:stretch>
            <a:fillRect/>
          </a:stretch>
        </p:blipFill>
        <p:spPr bwMode="auto">
          <a:xfrm>
            <a:off x="8582052" y="4748225"/>
            <a:ext cx="276228" cy="291468"/>
          </a:xfrm>
          <a:prstGeom prst="rect">
            <a:avLst/>
          </a:prstGeom>
          <a:noFill/>
          <a:ln w="9525">
            <a:noFill/>
            <a:miter lim="800000"/>
            <a:headEnd/>
            <a:tailEnd/>
          </a:ln>
        </p:spPr>
      </p:pic>
      <p:pic>
        <p:nvPicPr>
          <p:cNvPr id="43" name="Picture 15"/>
          <p:cNvPicPr>
            <a:picLocks noChangeAspect="1" noChangeArrowheads="1"/>
          </p:cNvPicPr>
          <p:nvPr/>
        </p:nvPicPr>
        <p:blipFill>
          <a:blip r:embed="rId6">
            <a:clrChange>
              <a:clrFrom>
                <a:srgbClr val="00FF80"/>
              </a:clrFrom>
              <a:clrTo>
                <a:srgbClr val="00FF80">
                  <a:alpha val="0"/>
                </a:srgbClr>
              </a:clrTo>
            </a:clrChange>
          </a:blip>
          <a:srcRect/>
          <a:stretch>
            <a:fillRect/>
          </a:stretch>
        </p:blipFill>
        <p:spPr bwMode="auto">
          <a:xfrm>
            <a:off x="6796102" y="4748225"/>
            <a:ext cx="276228" cy="29146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0" presetClass="path" presetSubtype="0" repeatCount="indefinite" fill="hold" grpId="1" nodeType="withEffect">
                                  <p:stCondLst>
                                    <p:cond delay="0"/>
                                  </p:stCondLst>
                                  <p:childTnLst>
                                    <p:animMotion origin="layout" path="M -2.5E-6 -2.13873E-6 C -0.02153 -0.00878 -0.04288 -0.01757 -0.05677 -0.02959 C -0.07066 -0.04162 -0.07847 -0.05295 -0.0842 -0.07191 C -0.08993 -0.09086 -0.09097 -0.11745 -0.09201 -0.14381 " pathEditMode="relative" rAng="0" ptsTypes="aaaA">
                                      <p:cBhvr>
                                        <p:cTn id="8" dur="500" fill="hold"/>
                                        <p:tgtEl>
                                          <p:spTgt spid="16"/>
                                        </p:tgtEl>
                                        <p:attrNameLst>
                                          <p:attrName>ppt_x</p:attrName>
                                          <p:attrName>ppt_y</p:attrName>
                                        </p:attrNameLst>
                                      </p:cBhvr>
                                      <p:rCtr x="-46" y="-72"/>
                                    </p:animMotion>
                                  </p:childTnLst>
                                </p:cTn>
                              </p:par>
                              <p:par>
                                <p:cTn id="9" presetID="6" presetClass="emph" presetSubtype="0" repeatCount="indefinite" accel="50000" fill="hold" grpId="2" nodeType="withEffect">
                                  <p:stCondLst>
                                    <p:cond delay="0"/>
                                  </p:stCondLst>
                                  <p:childTnLst>
                                    <p:animScale>
                                      <p:cBhvr>
                                        <p:cTn id="10" dur="500" fill="hold"/>
                                        <p:tgtEl>
                                          <p:spTgt spid="16"/>
                                        </p:tgtEl>
                                      </p:cBhvr>
                                      <p:by x="50000" y="50000"/>
                                    </p:animScale>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0" presetClass="path" presetSubtype="0" repeatCount="indefinite" fill="hold" grpId="1" nodeType="withEffect">
                                  <p:stCondLst>
                                    <p:cond delay="0"/>
                                  </p:stCondLst>
                                  <p:childTnLst>
                                    <p:animMotion origin="layout" path="M -0.00139 -0.00093 C 0.02014 0.00786 0.04149 0.01665 0.05538 0.02867 C 0.06927 0.0407 0.07708 0.05203 0.08281 0.071 C 0.08854 0.08996 0.08958 0.11655 0.09062 0.14292 " pathEditMode="relative" rAng="10800000" ptsTypes="aaaA">
                                      <p:cBhvr>
                                        <p:cTn id="14" dur="500" fill="hold"/>
                                        <p:tgtEl>
                                          <p:spTgt spid="14"/>
                                        </p:tgtEl>
                                        <p:attrNameLst>
                                          <p:attrName>ppt_x</p:attrName>
                                          <p:attrName>ppt_y</p:attrName>
                                        </p:attrNameLst>
                                      </p:cBhvr>
                                      <p:rCtr x="46" y="72"/>
                                    </p:animMotion>
                                  </p:childTnLst>
                                </p:cTn>
                              </p:par>
                              <p:par>
                                <p:cTn id="15" presetID="6" presetClass="emph" presetSubtype="0" repeatCount="indefinite" accel="50000" fill="hold" grpId="2" nodeType="withEffect">
                                  <p:stCondLst>
                                    <p:cond delay="0"/>
                                  </p:stCondLst>
                                  <p:childTnLst>
                                    <p:animScale>
                                      <p:cBhvr>
                                        <p:cTn id="16" dur="500" fill="hold"/>
                                        <p:tgtEl>
                                          <p:spTgt spid="14"/>
                                        </p:tgtEl>
                                      </p:cBhvr>
                                      <p:by x="200000" y="200000"/>
                                    </p:animScale>
                                  </p:childTnLst>
                                </p:cTn>
                              </p:par>
                              <p:par>
                                <p:cTn id="17" presetID="35" presetClass="emph" presetSubtype="0" repeatCount="indefinite" fill="hold" grpId="0" nodeType="withEffect">
                                  <p:stCondLst>
                                    <p:cond delay="0"/>
                                  </p:stCondLst>
                                  <p:childTnLst>
                                    <p:anim calcmode="discrete" valueType="str">
                                      <p:cBhvr>
                                        <p:cTn id="18" dur="500" fill="hold"/>
                                        <p:tgtEl>
                                          <p:spTgt spid="19"/>
                                        </p:tgtEl>
                                        <p:attrNameLst>
                                          <p:attrName>style.visibility</p:attrName>
                                        </p:attrNameLst>
                                      </p:cBhvr>
                                      <p:tavLst>
                                        <p:tav tm="0">
                                          <p:val>
                                            <p:strVal val="hidden"/>
                                          </p:val>
                                        </p:tav>
                                        <p:tav tm="50000">
                                          <p:val>
                                            <p:strVal val="visible"/>
                                          </p:val>
                                        </p:tav>
                                      </p:tavLst>
                                    </p:anim>
                                  </p:childTnLst>
                                </p:cTn>
                              </p:par>
                              <p:par>
                                <p:cTn id="19" presetID="1"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par>
                                <p:cTn id="21" presetID="1" presetClass="path" presetSubtype="0" repeatCount="indefinite" fill="hold" grpId="3" nodeType="withEffect">
                                  <p:stCondLst>
                                    <p:cond delay="0"/>
                                  </p:stCondLst>
                                  <p:childTnLst>
                                    <p:animMotion origin="layout" path="M -2.22222E-6 -1.48148E-6 C 0.05417 -1.48148E-6 0.09844 0.06134 0.09844 0.13727 C 0.09844 0.21296 0.05417 0.27477 -2.22222E-6 0.27477 C -0.05451 0.27477 -0.09844 0.21296 -0.09844 0.13727 C -0.09844 0.06134 -0.05451 -1.48148E-6 -2.22222E-6 -1.48148E-6 Z " pathEditMode="relative" rAng="0" ptsTypes="fffff">
                                      <p:cBhvr>
                                        <p:cTn id="22" dur="2000" fill="hold"/>
                                        <p:tgtEl>
                                          <p:spTgt spid="32"/>
                                        </p:tgtEl>
                                        <p:attrNameLst>
                                          <p:attrName>ppt_x</p:attrName>
                                          <p:attrName>ppt_y</p:attrName>
                                        </p:attrNameLst>
                                      </p:cBhvr>
                                      <p:rCtr x="0" y="137"/>
                                    </p:animMotion>
                                  </p:childTnLst>
                                </p:cTn>
                              </p:par>
                              <p:par>
                                <p:cTn id="23" presetID="1" presetClass="entr" presetSubtype="0" fill="hold" grpId="0" nodeType="withEffect">
                                  <p:stCondLst>
                                    <p:cond delay="1000"/>
                                  </p:stCondLst>
                                  <p:childTnLst>
                                    <p:set>
                                      <p:cBhvr>
                                        <p:cTn id="24" dur="1" fill="hold">
                                          <p:stCondLst>
                                            <p:cond delay="0"/>
                                          </p:stCondLst>
                                        </p:cTn>
                                        <p:tgtEl>
                                          <p:spTgt spid="49"/>
                                        </p:tgtEl>
                                        <p:attrNameLst>
                                          <p:attrName>style.visibility</p:attrName>
                                        </p:attrNameLst>
                                      </p:cBhvr>
                                      <p:to>
                                        <p:strVal val="visible"/>
                                      </p:to>
                                    </p:set>
                                  </p:childTnLst>
                                </p:cTn>
                              </p:par>
                              <p:par>
                                <p:cTn id="25" presetID="1" presetClass="path" presetSubtype="0" repeatCount="indefinite" fill="hold" grpId="2" nodeType="withEffect">
                                  <p:stCondLst>
                                    <p:cond delay="1000"/>
                                  </p:stCondLst>
                                  <p:childTnLst>
                                    <p:animMotion origin="layout" path="M -3.33333E-6 -2.96296E-6 C 0.05417 -2.96296E-6 0.09844 0.06135 0.09844 0.13727 C 0.09844 0.21297 0.05417 0.27477 -3.33333E-6 0.27477 C -0.05451 0.27477 -0.09843 0.21297 -0.09843 0.13727 C -0.09843 0.06135 -0.05451 -2.96296E-6 -3.33333E-6 -2.96296E-6 Z " pathEditMode="relative" rAng="0" ptsTypes="fffff">
                                      <p:cBhvr>
                                        <p:cTn id="26" dur="2000" fill="hold"/>
                                        <p:tgtEl>
                                          <p:spTgt spid="49"/>
                                        </p:tgtEl>
                                        <p:attrNameLst>
                                          <p:attrName>ppt_x</p:attrName>
                                          <p:attrName>ppt_y</p:attrName>
                                        </p:attrNameLst>
                                      </p:cBhvr>
                                      <p:rCtr x="0" y="13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9" grpId="0" animBg="1"/>
      <p:bldP spid="16" grpId="0" animBg="1"/>
      <p:bldP spid="16" grpId="1" animBg="1"/>
      <p:bldP spid="16" grpId="2" animBg="1"/>
      <p:bldP spid="32" grpId="0" animBg="1"/>
      <p:bldP spid="32" grpId="3" animBg="1"/>
      <p:bldP spid="49" grpId="0" animBg="1"/>
      <p:bldP spid="49"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ylindre 9"/>
          <p:cNvSpPr/>
          <p:nvPr/>
        </p:nvSpPr>
        <p:spPr>
          <a:xfrm rot="16200000">
            <a:off x="4413134" y="1116111"/>
            <a:ext cx="285752" cy="4386293"/>
          </a:xfrm>
          <a:prstGeom prst="can">
            <a:avLst/>
          </a:prstGeom>
          <a:solidFill>
            <a:srgbClr val="00B0F0"/>
          </a:solidFill>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2" name="Rectangle 1"/>
          <p:cNvSpPr/>
          <p:nvPr/>
        </p:nvSpPr>
        <p:spPr>
          <a:xfrm>
            <a:off x="0" y="0"/>
            <a:ext cx="1357290" cy="338554"/>
          </a:xfrm>
          <a:prstGeom prst="rect">
            <a:avLst/>
          </a:prstGeom>
        </p:spPr>
        <p:txBody>
          <a:bodyPr wrap="square">
            <a:spAutoFit/>
          </a:bodyPr>
          <a:lstStyle/>
          <a:p>
            <a:r>
              <a:rPr lang="fr-FR" sz="1600" b="1" i="1" u="sng" dirty="0" smtClean="0">
                <a:solidFill>
                  <a:srgbClr val="FF0000"/>
                </a:solidFill>
                <a:latin typeface="Times New Roman" pitchFamily="18" charset="0"/>
                <a:cs typeface="Times New Roman" pitchFamily="18" charset="0"/>
              </a:rPr>
              <a:t>3) Principe :</a:t>
            </a:r>
          </a:p>
        </p:txBody>
      </p:sp>
      <p:sp>
        <p:nvSpPr>
          <p:cNvPr id="4" name="Rectangle 3"/>
          <p:cNvSpPr/>
          <p:nvPr/>
        </p:nvSpPr>
        <p:spPr>
          <a:xfrm>
            <a:off x="214282" y="335846"/>
            <a:ext cx="8929718" cy="1815882"/>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Lorsqu’il s’agit de transmettre des informations, plusieurs cas peuvent se présenter :</a:t>
            </a:r>
          </a:p>
          <a:p>
            <a:r>
              <a:rPr lang="fr-FR" sz="1600" dirty="0" smtClean="0">
                <a:solidFill>
                  <a:schemeClr val="bg1"/>
                </a:solidFill>
                <a:latin typeface="Times New Roman" pitchFamily="18" charset="0"/>
                <a:cs typeface="Times New Roman" pitchFamily="18" charset="0"/>
              </a:rPr>
              <a:t>D’une part, il faut soit effectuer </a:t>
            </a:r>
            <a:r>
              <a:rPr lang="fr-FR" sz="1600" dirty="0" smtClean="0">
                <a:solidFill>
                  <a:srgbClr val="00B0F0"/>
                </a:solidFill>
                <a:latin typeface="Times New Roman" pitchFamily="18" charset="0"/>
                <a:cs typeface="Times New Roman" pitchFamily="18" charset="0"/>
              </a:rPr>
              <a:t>une liaison point à point </a:t>
            </a:r>
            <a:r>
              <a:rPr lang="fr-FR" sz="1600" dirty="0" smtClean="0">
                <a:solidFill>
                  <a:schemeClr val="bg1"/>
                </a:solidFill>
                <a:latin typeface="Times New Roman" pitchFamily="18" charset="0"/>
                <a:cs typeface="Times New Roman" pitchFamily="18" charset="0"/>
              </a:rPr>
              <a:t>entre un émetteur et un récepteur </a:t>
            </a:r>
            <a:r>
              <a:rPr lang="fr-FR" sz="1600" dirty="0" smtClean="0">
                <a:solidFill>
                  <a:srgbClr val="00B0F0"/>
                </a:solidFill>
                <a:latin typeface="Times New Roman" pitchFamily="18" charset="0"/>
                <a:cs typeface="Times New Roman" pitchFamily="18" charset="0"/>
              </a:rPr>
              <a:t>(téléphonie), </a:t>
            </a:r>
            <a:r>
              <a:rPr lang="fr-FR" sz="1600" dirty="0" smtClean="0">
                <a:solidFill>
                  <a:schemeClr val="bg1"/>
                </a:solidFill>
                <a:latin typeface="Times New Roman" pitchFamily="18" charset="0"/>
                <a:cs typeface="Times New Roman" pitchFamily="18" charset="0"/>
              </a:rPr>
              <a:t>soit diffuser l’information </a:t>
            </a:r>
            <a:r>
              <a:rPr lang="fr-FR" sz="1600" dirty="0" smtClean="0">
                <a:solidFill>
                  <a:srgbClr val="00B0F0"/>
                </a:solidFill>
                <a:latin typeface="Times New Roman" pitchFamily="18" charset="0"/>
                <a:cs typeface="Times New Roman" pitchFamily="18" charset="0"/>
              </a:rPr>
              <a:t>à partir d’un émetteur vers plusieurs récepteurs (radio/télé diffusion)</a:t>
            </a:r>
            <a:r>
              <a:rPr lang="fr-FR" sz="1600" dirty="0" smtClean="0">
                <a:solidFill>
                  <a:schemeClr val="bg1"/>
                </a:solidFill>
                <a:latin typeface="Times New Roman" pitchFamily="18" charset="0"/>
                <a:cs typeface="Times New Roman" pitchFamily="18" charset="0"/>
              </a:rPr>
              <a:t>. En fonction du type de liaison (point à point ou diffusion), des contraintes économiques et matérielles, s’effectue le choix du media de transmission (câble coaxial ou paires torsadées, fibres optiques, liaison radio pour les communications Hertziennes, </a:t>
            </a:r>
            <a:r>
              <a:rPr lang="fr-FR" sz="1600" dirty="0" err="1" smtClean="0">
                <a:solidFill>
                  <a:schemeClr val="bg1"/>
                </a:solidFill>
                <a:latin typeface="Times New Roman" pitchFamily="18" charset="0"/>
                <a:cs typeface="Times New Roman" pitchFamily="18" charset="0"/>
              </a:rPr>
              <a:t>etc</a:t>
            </a:r>
            <a:r>
              <a:rPr lang="fr-FR" sz="1600" dirty="0" smtClean="0">
                <a:solidFill>
                  <a:schemeClr val="bg1"/>
                </a:solidFill>
                <a:latin typeface="Times New Roman" pitchFamily="18" charset="0"/>
                <a:cs typeface="Times New Roman" pitchFamily="18" charset="0"/>
              </a:rPr>
              <a:t>…). Le media de transmission, au quel s’ajoutent les perturbations et déformations (bruits, diaphonie, distorsions…) de l’information, est appelé canal.</a:t>
            </a:r>
            <a:endParaRPr lang="fr-FR" sz="1600" dirty="0">
              <a:solidFill>
                <a:schemeClr val="bg1"/>
              </a:solidFill>
              <a:latin typeface="Times New Roman" pitchFamily="18" charset="0"/>
              <a:cs typeface="Times New Roman" pitchFamily="18" charset="0"/>
            </a:endParaRPr>
          </a:p>
        </p:txBody>
      </p:sp>
      <p:sp>
        <p:nvSpPr>
          <p:cNvPr id="5" name="Rectangle 4"/>
          <p:cNvSpPr/>
          <p:nvPr/>
        </p:nvSpPr>
        <p:spPr>
          <a:xfrm>
            <a:off x="1049407" y="2918730"/>
            <a:ext cx="1065805" cy="785818"/>
          </a:xfrm>
          <a:prstGeom prst="rect">
            <a:avLst/>
          </a:prstGeom>
          <a:solidFill>
            <a:schemeClr val="accent2"/>
          </a:solidFill>
        </p:spPr>
        <p:txBody>
          <a:bodyPr wrap="square" rtlCol="0" anchor="ctr">
            <a:noAutofit/>
          </a:bodyPr>
          <a:lstStyle/>
          <a:p>
            <a:pPr algn="ctr"/>
            <a:r>
              <a:rPr lang="fr-FR" sz="1600" b="1" i="1" dirty="0" smtClean="0">
                <a:latin typeface="Times New Roman" pitchFamily="18" charset="0"/>
                <a:cs typeface="Times New Roman" pitchFamily="18" charset="0"/>
              </a:rPr>
              <a:t>Émetteur </a:t>
            </a:r>
          </a:p>
        </p:txBody>
      </p:sp>
      <p:sp>
        <p:nvSpPr>
          <p:cNvPr id="6" name="Rectangle 5"/>
          <p:cNvSpPr/>
          <p:nvPr/>
        </p:nvSpPr>
        <p:spPr>
          <a:xfrm>
            <a:off x="7044434" y="2913968"/>
            <a:ext cx="1143008" cy="785818"/>
          </a:xfrm>
          <a:prstGeom prst="rect">
            <a:avLst/>
          </a:prstGeom>
          <a:solidFill>
            <a:schemeClr val="accent2"/>
          </a:solidFill>
        </p:spPr>
        <p:txBody>
          <a:bodyPr wrap="square" rtlCol="0" anchor="ctr">
            <a:noAutofit/>
          </a:bodyPr>
          <a:lstStyle/>
          <a:p>
            <a:pPr algn="ctr"/>
            <a:r>
              <a:rPr lang="fr-FR" sz="1600" b="1" i="1" dirty="0" smtClean="0">
                <a:latin typeface="Times New Roman" pitchFamily="18" charset="0"/>
                <a:cs typeface="Times New Roman" pitchFamily="18" charset="0"/>
              </a:rPr>
              <a:t>Récepteur</a:t>
            </a:r>
          </a:p>
        </p:txBody>
      </p:sp>
      <p:grpSp>
        <p:nvGrpSpPr>
          <p:cNvPr id="7" name="Groupe 6"/>
          <p:cNvGrpSpPr/>
          <p:nvPr/>
        </p:nvGrpSpPr>
        <p:grpSpPr>
          <a:xfrm>
            <a:off x="2378104" y="3237820"/>
            <a:ext cx="4380578" cy="144000"/>
            <a:chOff x="1071538" y="4786322"/>
            <a:chExt cx="4380578" cy="500066"/>
          </a:xfrm>
        </p:grpSpPr>
        <p:pic>
          <p:nvPicPr>
            <p:cNvPr id="8"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071538" y="4786322"/>
              <a:ext cx="2198703" cy="500066"/>
            </a:xfrm>
            <a:prstGeom prst="rect">
              <a:avLst/>
            </a:prstGeom>
            <a:noFill/>
            <a:ln w="9525">
              <a:noFill/>
              <a:miter lim="800000"/>
              <a:headEnd/>
              <a:tailEnd/>
            </a:ln>
            <a:effectLst/>
          </p:spPr>
        </p:pic>
        <p:pic>
          <p:nvPicPr>
            <p:cNvPr id="9" name="Picture 6"/>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253413" y="4786322"/>
              <a:ext cx="2198703" cy="500066"/>
            </a:xfrm>
            <a:prstGeom prst="rect">
              <a:avLst/>
            </a:prstGeom>
            <a:noFill/>
            <a:ln w="9525">
              <a:noFill/>
              <a:miter lim="800000"/>
              <a:headEnd/>
              <a:tailEnd/>
            </a:ln>
            <a:effectLst/>
          </p:spPr>
        </p:pic>
      </p:grpSp>
      <p:cxnSp>
        <p:nvCxnSpPr>
          <p:cNvPr id="12" name="Connecteur droit 11"/>
          <p:cNvCxnSpPr>
            <a:endCxn id="5" idx="3"/>
          </p:cNvCxnSpPr>
          <p:nvPr/>
        </p:nvCxnSpPr>
        <p:spPr>
          <a:xfrm rot="10800000" flipV="1">
            <a:off x="2115212" y="3311637"/>
            <a:ext cx="262892"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3" name="Connecteur droit 12"/>
          <p:cNvCxnSpPr>
            <a:stCxn id="6" idx="1"/>
          </p:cNvCxnSpPr>
          <p:nvPr/>
        </p:nvCxnSpPr>
        <p:spPr>
          <a:xfrm rot="10800000" flipV="1">
            <a:off x="6758682" y="3309818"/>
            <a:ext cx="285752"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4"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15"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16"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17" name="AutoShape 397">
            <a:hlinkClick r:id="rId4"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18" name="Rectangle 17"/>
          <p:cNvSpPr/>
          <p:nvPr/>
        </p:nvSpPr>
        <p:spPr>
          <a:xfrm>
            <a:off x="4006261" y="3509964"/>
            <a:ext cx="1065805" cy="500066"/>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Canal </a:t>
            </a:r>
          </a:p>
        </p:txBody>
      </p:sp>
      <p:sp>
        <p:nvSpPr>
          <p:cNvPr id="21" name="Éclair 20"/>
          <p:cNvSpPr/>
          <p:nvPr/>
        </p:nvSpPr>
        <p:spPr>
          <a:xfrm>
            <a:off x="4000496" y="2424106"/>
            <a:ext cx="714380" cy="714380"/>
          </a:xfrm>
          <a:prstGeom prst="lightningBolt">
            <a:avLst/>
          </a:prstGeom>
          <a:solidFill>
            <a:srgbClr val="FF0000"/>
          </a:solidFill>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9" name="Rectangle 18"/>
          <p:cNvSpPr/>
          <p:nvPr/>
        </p:nvSpPr>
        <p:spPr>
          <a:xfrm>
            <a:off x="3652830" y="2209792"/>
            <a:ext cx="1062046" cy="285752"/>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Bruit</a:t>
            </a:r>
          </a:p>
        </p:txBody>
      </p:sp>
      <p:sp>
        <p:nvSpPr>
          <p:cNvPr id="22" name="Accolade fermante 21"/>
          <p:cNvSpPr/>
          <p:nvPr/>
        </p:nvSpPr>
        <p:spPr>
          <a:xfrm rot="5400000">
            <a:off x="4445735" y="1083395"/>
            <a:ext cx="261939" cy="4896000"/>
          </a:xfrm>
          <a:prstGeom prst="rightBrace">
            <a:avLst>
              <a:gd name="adj1" fmla="val 53666"/>
              <a:gd name="adj2" fmla="val 50784"/>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3" name="Rectangle 22"/>
          <p:cNvSpPr/>
          <p:nvPr/>
        </p:nvSpPr>
        <p:spPr>
          <a:xfrm>
            <a:off x="1928794" y="2281230"/>
            <a:ext cx="1062046" cy="285752"/>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Signal</a:t>
            </a:r>
          </a:p>
        </p:txBody>
      </p:sp>
      <p:cxnSp>
        <p:nvCxnSpPr>
          <p:cNvPr id="25" name="Connecteur droit avec flèche 24"/>
          <p:cNvCxnSpPr/>
          <p:nvPr/>
        </p:nvCxnSpPr>
        <p:spPr>
          <a:xfrm rot="16200000" flipH="1">
            <a:off x="2285984" y="2852734"/>
            <a:ext cx="642942" cy="214314"/>
          </a:xfrm>
          <a:prstGeom prst="straightConnector1">
            <a:avLst/>
          </a:prstGeom>
          <a:ln>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sp>
        <p:nvSpPr>
          <p:cNvPr id="26" name="Rectangle 25"/>
          <p:cNvSpPr/>
          <p:nvPr/>
        </p:nvSpPr>
        <p:spPr>
          <a:xfrm>
            <a:off x="1058253" y="4214818"/>
            <a:ext cx="1065805" cy="785818"/>
          </a:xfrm>
          <a:prstGeom prst="rect">
            <a:avLst/>
          </a:prstGeom>
          <a:solidFill>
            <a:srgbClr val="92D050"/>
          </a:solidFill>
        </p:spPr>
        <p:txBody>
          <a:bodyPr wrap="square" rtlCol="0" anchor="ctr">
            <a:noAutofit/>
          </a:bodyPr>
          <a:lstStyle/>
          <a:p>
            <a:pPr algn="ctr"/>
            <a:r>
              <a:rPr lang="fr-FR" sz="1600" b="1" i="1" dirty="0" smtClean="0">
                <a:latin typeface="Times New Roman" pitchFamily="18" charset="0"/>
                <a:cs typeface="Times New Roman" pitchFamily="18" charset="0"/>
              </a:rPr>
              <a:t>Source </a:t>
            </a:r>
          </a:p>
        </p:txBody>
      </p:sp>
      <p:sp>
        <p:nvSpPr>
          <p:cNvPr id="27" name="Rectangle 26"/>
          <p:cNvSpPr/>
          <p:nvPr/>
        </p:nvSpPr>
        <p:spPr>
          <a:xfrm>
            <a:off x="6929454" y="4210056"/>
            <a:ext cx="1357322" cy="785818"/>
          </a:xfrm>
          <a:prstGeom prst="rect">
            <a:avLst/>
          </a:prstGeom>
          <a:solidFill>
            <a:srgbClr val="FF0000"/>
          </a:solidFill>
        </p:spPr>
        <p:txBody>
          <a:bodyPr wrap="square" rtlCol="0" anchor="ctr">
            <a:noAutofit/>
          </a:bodyPr>
          <a:lstStyle/>
          <a:p>
            <a:pPr algn="ctr"/>
            <a:r>
              <a:rPr lang="fr-FR" sz="1600" b="1" i="1" dirty="0" smtClean="0">
                <a:latin typeface="Times New Roman" pitchFamily="18" charset="0"/>
                <a:cs typeface="Times New Roman" pitchFamily="18" charset="0"/>
              </a:rPr>
              <a:t>Destinataire</a:t>
            </a:r>
          </a:p>
        </p:txBody>
      </p:sp>
      <p:cxnSp>
        <p:nvCxnSpPr>
          <p:cNvPr id="28" name="Connecteur droit avec flèche 27"/>
          <p:cNvCxnSpPr>
            <a:stCxn id="26" idx="0"/>
            <a:endCxn id="5" idx="2"/>
          </p:cNvCxnSpPr>
          <p:nvPr/>
        </p:nvCxnSpPr>
        <p:spPr>
          <a:xfrm rot="16200000" flipV="1">
            <a:off x="1327175" y="3959683"/>
            <a:ext cx="510270" cy="0"/>
          </a:xfrm>
          <a:prstGeom prst="straightConnector1">
            <a:avLst/>
          </a:prstGeom>
          <a:ln>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a:stCxn id="6" idx="2"/>
            <a:endCxn id="27" idx="0"/>
          </p:cNvCxnSpPr>
          <p:nvPr/>
        </p:nvCxnSpPr>
        <p:spPr>
          <a:xfrm rot="5400000">
            <a:off x="7356892" y="3951010"/>
            <a:ext cx="510270" cy="7823"/>
          </a:xfrm>
          <a:prstGeom prst="straightConnector1">
            <a:avLst/>
          </a:prstGeom>
          <a:ln>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sp>
        <p:nvSpPr>
          <p:cNvPr id="34" name="Rectangle 33"/>
          <p:cNvSpPr/>
          <p:nvPr/>
        </p:nvSpPr>
        <p:spPr>
          <a:xfrm>
            <a:off x="1428728" y="3781428"/>
            <a:ext cx="1062046" cy="285752"/>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message</a:t>
            </a:r>
          </a:p>
        </p:txBody>
      </p:sp>
      <p:sp>
        <p:nvSpPr>
          <p:cNvPr id="35" name="Rectangle 34"/>
          <p:cNvSpPr/>
          <p:nvPr/>
        </p:nvSpPr>
        <p:spPr>
          <a:xfrm>
            <a:off x="7510482" y="3781428"/>
            <a:ext cx="1062046" cy="285752"/>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message</a:t>
            </a:r>
          </a:p>
        </p:txBody>
      </p:sp>
      <p:sp>
        <p:nvSpPr>
          <p:cNvPr id="38" name="Rectangle 37"/>
          <p:cNvSpPr/>
          <p:nvPr/>
        </p:nvSpPr>
        <p:spPr>
          <a:xfrm>
            <a:off x="285720" y="5042142"/>
            <a:ext cx="6357982" cy="1323439"/>
          </a:xfrm>
          <a:prstGeom prst="rect">
            <a:avLst/>
          </a:prstGeom>
        </p:spPr>
        <p:txBody>
          <a:bodyPr wrap="square">
            <a:spAutoFit/>
          </a:bodyPr>
          <a:lstStyle/>
          <a:p>
            <a:pPr indent="180975">
              <a:buFont typeface="Arial" pitchFamily="34" charset="0"/>
              <a:buChar char="•"/>
              <a:tabLst>
                <a:tab pos="266700" algn="l"/>
              </a:tabLst>
            </a:pPr>
            <a:r>
              <a:rPr lang="fr-FR" sz="1600" dirty="0" smtClean="0">
                <a:solidFill>
                  <a:schemeClr val="bg1"/>
                </a:solidFill>
                <a:latin typeface="Times New Roman" pitchFamily="18" charset="0"/>
                <a:cs typeface="Times New Roman" pitchFamily="18" charset="0"/>
              </a:rPr>
              <a:t>La  source produit le message à transmettre.</a:t>
            </a:r>
          </a:p>
          <a:p>
            <a:pPr indent="180975">
              <a:buFont typeface="Arial" pitchFamily="34" charset="0"/>
              <a:buChar char="•"/>
              <a:tabLst>
                <a:tab pos="266700" algn="l"/>
              </a:tabLst>
            </a:pPr>
            <a:r>
              <a:rPr lang="fr-FR" sz="1600" dirty="0" smtClean="0">
                <a:solidFill>
                  <a:schemeClr val="bg1"/>
                </a:solidFill>
                <a:latin typeface="Times New Roman" pitchFamily="18" charset="0"/>
                <a:cs typeface="Times New Roman" pitchFamily="18" charset="0"/>
              </a:rPr>
              <a:t>L’émetteur produit un signal adapté au canal de  transmission.</a:t>
            </a:r>
          </a:p>
          <a:p>
            <a:pPr indent="180975">
              <a:buFont typeface="Arial" pitchFamily="34" charset="0"/>
              <a:buChar char="•"/>
              <a:tabLst>
                <a:tab pos="266700" algn="l"/>
              </a:tabLst>
            </a:pPr>
            <a:r>
              <a:rPr lang="fr-FR" sz="1600" dirty="0" smtClean="0">
                <a:solidFill>
                  <a:schemeClr val="bg1"/>
                </a:solidFill>
                <a:latin typeface="Times New Roman" pitchFamily="18" charset="0"/>
                <a:cs typeface="Times New Roman" pitchFamily="18" charset="0"/>
              </a:rPr>
              <a:t>Le canal de transmission constitue le lien entre l’émetteur et récepteur.</a:t>
            </a:r>
          </a:p>
          <a:p>
            <a:pPr indent="180975">
              <a:buFont typeface="Arial" pitchFamily="34" charset="0"/>
              <a:buChar char="•"/>
              <a:tabLst>
                <a:tab pos="266700" algn="l"/>
              </a:tabLst>
            </a:pPr>
            <a:r>
              <a:rPr lang="fr-FR" sz="1600" dirty="0" smtClean="0">
                <a:solidFill>
                  <a:schemeClr val="bg1"/>
                </a:solidFill>
                <a:latin typeface="Times New Roman" pitchFamily="18" charset="0"/>
                <a:cs typeface="Times New Roman" pitchFamily="18" charset="0"/>
              </a:rPr>
              <a:t>Le récepteur capte le signal et recrée le message.</a:t>
            </a:r>
          </a:p>
          <a:p>
            <a:pPr indent="180975">
              <a:buFont typeface="Arial" pitchFamily="34" charset="0"/>
              <a:buChar char="•"/>
              <a:tabLst>
                <a:tab pos="266700" algn="l"/>
              </a:tabLst>
            </a:pPr>
            <a:r>
              <a:rPr lang="fr-FR" sz="1600" dirty="0" smtClean="0">
                <a:solidFill>
                  <a:schemeClr val="bg1"/>
                </a:solidFill>
                <a:latin typeface="Times New Roman" pitchFamily="18" charset="0"/>
                <a:cs typeface="Times New Roman" pitchFamily="18" charset="0"/>
              </a:rPr>
              <a:t>Le destinataire traite le message reçu.</a:t>
            </a:r>
            <a:endParaRPr lang="fr-FR" sz="16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1" repeatCount="indefinite"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up)">
                                      <p:cBhvr>
                                        <p:cTn id="1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14337" name="Rectangle 1"/>
          <p:cNvSpPr>
            <a:spLocks noChangeArrowheads="1"/>
          </p:cNvSpPr>
          <p:nvPr/>
        </p:nvSpPr>
        <p:spPr bwMode="auto">
          <a:xfrm>
            <a:off x="500034" y="413919"/>
            <a:ext cx="714380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Nous l’avons dit, pour communiquer, il faut un émetteur et un récepteur.</a:t>
            </a:r>
            <a:endParaRPr kumimoji="0" lang="fr-FR" sz="1600" b="0" i="0" u="none" strike="noStrike" cap="none" normalizeH="0" baseline="0" dirty="0" smtClean="0">
              <a:ln>
                <a:noFill/>
              </a:ln>
              <a:solidFill>
                <a:schemeClr val="bg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Si un seul émetteur communique avec un seul récepteur on parle de communication </a:t>
            </a:r>
            <a:r>
              <a:rPr kumimoji="0" lang="fr-FR" sz="1600" b="0" i="0" u="none" strike="noStrike" cap="none" normalizeH="0" baseline="0" dirty="0" smtClean="0">
                <a:ln>
                  <a:noFill/>
                </a:ln>
                <a:solidFill>
                  <a:srgbClr val="00B0F0"/>
                </a:solidFill>
                <a:effectLst/>
                <a:latin typeface="Times New Roman" pitchFamily="18" charset="0"/>
                <a:ea typeface="Calibri" pitchFamily="34" charset="0"/>
                <a:cs typeface="Times New Roman" pitchFamily="18" charset="0"/>
              </a:rPr>
              <a:t>« one to one »</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t>
            </a:r>
            <a:r>
              <a:rPr kumimoji="0" lang="fr-FR" sz="1600" b="0" i="0" u="none" strike="noStrike" cap="none" normalizeH="0" baseline="0" dirty="0" smtClean="0">
                <a:ln>
                  <a:noFill/>
                </a:ln>
                <a:solidFill>
                  <a:srgbClr val="00B0F0"/>
                </a:solidFill>
                <a:effectLst/>
                <a:latin typeface="Times New Roman" pitchFamily="18" charset="0"/>
                <a:ea typeface="Calibri" pitchFamily="34" charset="0"/>
                <a:cs typeface="Times New Roman" pitchFamily="18" charset="0"/>
              </a:rPr>
              <a:t> </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C’est le cas du téléphone, d’une paire de </a:t>
            </a:r>
            <a:r>
              <a:rPr kumimoji="0" lang="fr-FR" sz="1600" b="0" i="0" u="none" strike="noStrike" cap="none" normalizeH="0" baseline="0" dirty="0" smtClean="0">
                <a:ln>
                  <a:noFill/>
                </a:ln>
                <a:solidFill>
                  <a:srgbClr val="00B0F0"/>
                </a:solidFill>
                <a:effectLst/>
                <a:latin typeface="Times New Roman" pitchFamily="18" charset="0"/>
                <a:ea typeface="Calibri" pitchFamily="34" charset="0"/>
                <a:cs typeface="Times New Roman" pitchFamily="18" charset="0"/>
              </a:rPr>
              <a:t>walkie-talkie</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ou encore d’une liaison point-à-point par modem entre 2 ordinateurs (ex Windows RAS) </a:t>
            </a:r>
          </a:p>
        </p:txBody>
      </p:sp>
      <p:sp>
        <p:nvSpPr>
          <p:cNvPr id="7" name="Rectangle 6"/>
          <p:cNvSpPr/>
          <p:nvPr/>
        </p:nvSpPr>
        <p:spPr>
          <a:xfrm>
            <a:off x="71406" y="47724"/>
            <a:ext cx="2470035" cy="338554"/>
          </a:xfrm>
          <a:prstGeom prst="rect">
            <a:avLst/>
          </a:prstGeom>
        </p:spPr>
        <p:txBody>
          <a:bodyPr wrap="none">
            <a:spAutoFit/>
          </a:bodyPr>
          <a:lstStyle/>
          <a:p>
            <a:pPr lvl="0" fontAlgn="base">
              <a:spcBef>
                <a:spcPct val="0"/>
              </a:spcBef>
              <a:spcAft>
                <a:spcPct val="0"/>
              </a:spcAft>
            </a:pPr>
            <a:r>
              <a:rPr lang="fr-FR" sz="1600" b="1" i="1" u="sng" dirty="0" smtClean="0">
                <a:solidFill>
                  <a:srgbClr val="FF0000"/>
                </a:solidFill>
                <a:latin typeface="Times New Roman" pitchFamily="18" charset="0"/>
                <a:ea typeface="Calibri" pitchFamily="34" charset="0"/>
                <a:cs typeface="Times New Roman" pitchFamily="18" charset="0"/>
              </a:rPr>
              <a:t>3-1) Emetteur / Récepteur</a:t>
            </a:r>
            <a:endParaRPr lang="fr-FR" sz="1600" b="1" u="sng" dirty="0" smtClean="0">
              <a:solidFill>
                <a:srgbClr val="FF0000"/>
              </a:solidFill>
              <a:latin typeface="Times New Roman" pitchFamily="18" charset="0"/>
              <a:cs typeface="Times New Roman" pitchFamily="18" charset="0"/>
            </a:endParaRPr>
          </a:p>
        </p:txBody>
      </p:sp>
      <p:sp>
        <p:nvSpPr>
          <p:cNvPr id="8" name="Ellipse 7"/>
          <p:cNvSpPr/>
          <p:nvPr/>
        </p:nvSpPr>
        <p:spPr>
          <a:xfrm>
            <a:off x="8072462" y="602984"/>
            <a:ext cx="288000" cy="288000"/>
          </a:xfrm>
          <a:prstGeom prst="ellipse">
            <a:avLst/>
          </a:prstGeom>
          <a:solidFill>
            <a:srgbClr val="92D05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9" name="Ellipse 8"/>
          <p:cNvSpPr/>
          <p:nvPr/>
        </p:nvSpPr>
        <p:spPr>
          <a:xfrm>
            <a:off x="8072462" y="1355050"/>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11" name="Connecteur droit avec flèche 10"/>
          <p:cNvCxnSpPr/>
          <p:nvPr/>
        </p:nvCxnSpPr>
        <p:spPr>
          <a:xfrm rot="5400000">
            <a:off x="7858942" y="1143778"/>
            <a:ext cx="714380" cy="0"/>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sp>
        <p:nvSpPr>
          <p:cNvPr id="13" name="Ellipse 12"/>
          <p:cNvSpPr/>
          <p:nvPr/>
        </p:nvSpPr>
        <p:spPr>
          <a:xfrm>
            <a:off x="8032528" y="2458124"/>
            <a:ext cx="288000" cy="288000"/>
          </a:xfrm>
          <a:prstGeom prst="ellipse">
            <a:avLst/>
          </a:prstGeom>
          <a:solidFill>
            <a:srgbClr val="92D05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4" name="Ellipse 13"/>
          <p:cNvSpPr/>
          <p:nvPr/>
        </p:nvSpPr>
        <p:spPr>
          <a:xfrm>
            <a:off x="8032528" y="3212438"/>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6" name="Ellipse 15"/>
          <p:cNvSpPr/>
          <p:nvPr/>
        </p:nvSpPr>
        <p:spPr>
          <a:xfrm>
            <a:off x="8246842" y="2926686"/>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9" name="Ellipse 18"/>
          <p:cNvSpPr/>
          <p:nvPr/>
        </p:nvSpPr>
        <p:spPr>
          <a:xfrm>
            <a:off x="7706842" y="2998124"/>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22" name="Ellipse 21"/>
          <p:cNvSpPr/>
          <p:nvPr/>
        </p:nvSpPr>
        <p:spPr>
          <a:xfrm>
            <a:off x="8675470" y="2926686"/>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25" name="Ellipse 24"/>
          <p:cNvSpPr/>
          <p:nvPr/>
        </p:nvSpPr>
        <p:spPr>
          <a:xfrm>
            <a:off x="7421090" y="2640934"/>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nvGrpSpPr>
          <p:cNvPr id="28" name="Groupe 27"/>
          <p:cNvGrpSpPr/>
          <p:nvPr/>
        </p:nvGrpSpPr>
        <p:grpSpPr>
          <a:xfrm>
            <a:off x="7601411" y="2640934"/>
            <a:ext cx="1216935" cy="716093"/>
            <a:chOff x="3409942" y="3714751"/>
            <a:chExt cx="2017726" cy="1314460"/>
          </a:xfrm>
        </p:grpSpPr>
        <p:cxnSp>
          <p:nvCxnSpPr>
            <p:cNvPr id="15" name="Connecteur droit avec flèche 14"/>
            <p:cNvCxnSpPr/>
            <p:nvPr/>
          </p:nvCxnSpPr>
          <p:spPr>
            <a:xfrm rot="5400000">
              <a:off x="3767926" y="4385475"/>
              <a:ext cx="1285884" cy="1588"/>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rot="16200000" flipH="1">
              <a:off x="4298155" y="3988597"/>
              <a:ext cx="671517" cy="266702"/>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p:nvPr/>
          </p:nvCxnSpPr>
          <p:spPr>
            <a:xfrm rot="5400000">
              <a:off x="3655213" y="3969547"/>
              <a:ext cx="814393" cy="447678"/>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23" name="Connecteur droit avec flèche 22"/>
            <p:cNvCxnSpPr/>
            <p:nvPr/>
          </p:nvCxnSpPr>
          <p:spPr>
            <a:xfrm rot="16200000" flipH="1">
              <a:off x="4571206" y="3715546"/>
              <a:ext cx="857256" cy="855668"/>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26" name="Connecteur droit avec flèche 25"/>
            <p:cNvCxnSpPr/>
            <p:nvPr/>
          </p:nvCxnSpPr>
          <p:spPr>
            <a:xfrm rot="10800000" flipV="1">
              <a:off x="3409942" y="3714751"/>
              <a:ext cx="876306" cy="314327"/>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grpSp>
      <p:sp>
        <p:nvSpPr>
          <p:cNvPr id="29" name="Ellipse 28"/>
          <p:cNvSpPr/>
          <p:nvPr/>
        </p:nvSpPr>
        <p:spPr>
          <a:xfrm>
            <a:off x="8141652" y="4323942"/>
            <a:ext cx="288000" cy="288000"/>
          </a:xfrm>
          <a:prstGeom prst="ellipse">
            <a:avLst/>
          </a:prstGeom>
          <a:gradFill>
            <a:gsLst>
              <a:gs pos="0">
                <a:srgbClr val="FF0000"/>
              </a:gs>
              <a:gs pos="0">
                <a:srgbClr val="92D050"/>
              </a:gs>
              <a:gs pos="50000">
                <a:schemeClr val="accent1">
                  <a:tint val="44500"/>
                  <a:satMod val="160000"/>
                </a:schemeClr>
              </a:gs>
              <a:gs pos="100000">
                <a:schemeClr val="accent1">
                  <a:tint val="23500"/>
                  <a:satMod val="160000"/>
                </a:schemeClr>
              </a:gs>
            </a:gsLst>
            <a:lin ang="2700000" scaled="1"/>
          </a:gra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30" name="Ellipse 29"/>
          <p:cNvSpPr/>
          <p:nvPr/>
        </p:nvSpPr>
        <p:spPr>
          <a:xfrm>
            <a:off x="7998776" y="4855512"/>
            <a:ext cx="288000" cy="288000"/>
          </a:xfrm>
          <a:prstGeom prst="ellipse">
            <a:avLst/>
          </a:prstGeom>
          <a:gradFill>
            <a:gsLst>
              <a:gs pos="0">
                <a:srgbClr val="FF0000"/>
              </a:gs>
              <a:gs pos="0">
                <a:srgbClr val="92D050"/>
              </a:gs>
              <a:gs pos="50000">
                <a:schemeClr val="accent1">
                  <a:tint val="44500"/>
                  <a:satMod val="160000"/>
                </a:schemeClr>
              </a:gs>
              <a:gs pos="100000">
                <a:schemeClr val="accent1">
                  <a:tint val="23500"/>
                  <a:satMod val="160000"/>
                </a:schemeClr>
              </a:gs>
            </a:gsLst>
            <a:lin ang="2700000" scaled="1"/>
          </a:gra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31" name="Ellipse 30"/>
          <p:cNvSpPr/>
          <p:nvPr/>
        </p:nvSpPr>
        <p:spPr>
          <a:xfrm>
            <a:off x="8498842" y="4855512"/>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33" name="Ellipse 32"/>
          <p:cNvSpPr/>
          <p:nvPr/>
        </p:nvSpPr>
        <p:spPr>
          <a:xfrm>
            <a:off x="8570280" y="4284008"/>
            <a:ext cx="288000" cy="288000"/>
          </a:xfrm>
          <a:prstGeom prst="ellipse">
            <a:avLst/>
          </a:prstGeom>
          <a:gradFill>
            <a:gsLst>
              <a:gs pos="0">
                <a:srgbClr val="FF0000"/>
              </a:gs>
              <a:gs pos="0">
                <a:srgbClr val="92D050"/>
              </a:gs>
              <a:gs pos="50000">
                <a:schemeClr val="accent1">
                  <a:tint val="44500"/>
                  <a:satMod val="160000"/>
                </a:schemeClr>
              </a:gs>
              <a:gs pos="100000">
                <a:schemeClr val="accent1">
                  <a:tint val="23500"/>
                  <a:satMod val="160000"/>
                </a:schemeClr>
              </a:gs>
            </a:gsLst>
            <a:lin ang="2700000" scaled="1"/>
          </a:gra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34" name="Ellipse 33"/>
          <p:cNvSpPr/>
          <p:nvPr/>
        </p:nvSpPr>
        <p:spPr>
          <a:xfrm>
            <a:off x="7641586" y="4426884"/>
            <a:ext cx="288000" cy="288000"/>
          </a:xfrm>
          <a:prstGeom prst="ellipse">
            <a:avLst/>
          </a:prstGeom>
          <a:solidFill>
            <a:srgbClr val="FF0000"/>
          </a:solidFill>
          <a:ln>
            <a:solidFill>
              <a:schemeClr val="bg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36" name="Connecteur droit avec flèche 35"/>
          <p:cNvCxnSpPr/>
          <p:nvPr/>
        </p:nvCxnSpPr>
        <p:spPr>
          <a:xfrm rot="16200000" flipH="1">
            <a:off x="8177372" y="4605479"/>
            <a:ext cx="500065" cy="285752"/>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37" name="Connecteur droit avec flèche 36"/>
          <p:cNvCxnSpPr/>
          <p:nvPr/>
        </p:nvCxnSpPr>
        <p:spPr>
          <a:xfrm rot="10800000" flipV="1">
            <a:off x="8141653" y="4426884"/>
            <a:ext cx="571507" cy="571503"/>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38" name="Connecteur droit avec flèche 37"/>
          <p:cNvCxnSpPr/>
          <p:nvPr/>
        </p:nvCxnSpPr>
        <p:spPr>
          <a:xfrm rot="5400000" flipH="1" flipV="1">
            <a:off x="7962910" y="4677065"/>
            <a:ext cx="470893" cy="113408"/>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39" name="Connecteur droit avec flèche 38"/>
          <p:cNvCxnSpPr/>
          <p:nvPr/>
        </p:nvCxnSpPr>
        <p:spPr>
          <a:xfrm>
            <a:off x="8284528" y="4426884"/>
            <a:ext cx="340226" cy="840"/>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cxnSp>
        <p:nvCxnSpPr>
          <p:cNvPr id="40" name="Connecteur droit avec flèche 39"/>
          <p:cNvCxnSpPr/>
          <p:nvPr/>
        </p:nvCxnSpPr>
        <p:spPr>
          <a:xfrm rot="16200000" flipV="1">
            <a:off x="7696059" y="4599228"/>
            <a:ext cx="403622" cy="344687"/>
          </a:xfrm>
          <a:prstGeom prst="straightConnector1">
            <a:avLst/>
          </a:prstGeom>
          <a:ln>
            <a:tailEnd type="stealth" w="med" len="lg"/>
          </a:ln>
        </p:spPr>
        <p:style>
          <a:lnRef idx="1">
            <a:schemeClr val="accent1"/>
          </a:lnRef>
          <a:fillRef idx="0">
            <a:schemeClr val="accent1"/>
          </a:fillRef>
          <a:effectRef idx="0">
            <a:schemeClr val="accent1"/>
          </a:effectRef>
          <a:fontRef idx="minor">
            <a:schemeClr val="tx1"/>
          </a:fontRef>
        </p:style>
      </p:cxnSp>
      <p:sp>
        <p:nvSpPr>
          <p:cNvPr id="54" name="Rectangle 53"/>
          <p:cNvSpPr/>
          <p:nvPr/>
        </p:nvSpPr>
        <p:spPr>
          <a:xfrm>
            <a:off x="500034" y="2248437"/>
            <a:ext cx="6572296" cy="1323439"/>
          </a:xfrm>
          <a:prstGeom prst="rect">
            <a:avLst/>
          </a:prstGeom>
        </p:spPr>
        <p:txBody>
          <a:bodyPr wrap="square">
            <a:spAutoFit/>
          </a:bodyPr>
          <a:lstStyle/>
          <a:p>
            <a:pPr lvl="0" eaLnBrk="0" fontAlgn="base" hangingPunct="0">
              <a:spcBef>
                <a:spcPct val="0"/>
              </a:spcBef>
              <a:spcAft>
                <a:spcPct val="0"/>
              </a:spcAft>
            </a:pPr>
            <a:r>
              <a:rPr lang="fr-FR" sz="1600" dirty="0" smtClean="0">
                <a:solidFill>
                  <a:schemeClr val="bg1"/>
                </a:solidFill>
                <a:latin typeface="Times New Roman" pitchFamily="18" charset="0"/>
                <a:ea typeface="Calibri" pitchFamily="34" charset="0"/>
                <a:cs typeface="Times New Roman" pitchFamily="18" charset="0"/>
              </a:rPr>
              <a:t>Si un émetteur communique le même message à plusieurs récepteurs, on parle alors </a:t>
            </a:r>
            <a:r>
              <a:rPr lang="en-US" sz="1600" dirty="0" smtClean="0">
                <a:solidFill>
                  <a:schemeClr val="bg1"/>
                </a:solidFill>
                <a:latin typeface="Times New Roman" pitchFamily="18" charset="0"/>
                <a:ea typeface="Calibri" pitchFamily="34" charset="0"/>
                <a:cs typeface="Times New Roman" pitchFamily="18" charset="0"/>
              </a:rPr>
              <a:t>de </a:t>
            </a:r>
            <a:r>
              <a:rPr lang="en-US" sz="1600" dirty="0" smtClean="0">
                <a:solidFill>
                  <a:srgbClr val="00B0F0"/>
                </a:solidFill>
                <a:latin typeface="Times New Roman" pitchFamily="18" charset="0"/>
                <a:ea typeface="Calibri" pitchFamily="34" charset="0"/>
                <a:cs typeface="Times New Roman" pitchFamily="18" charset="0"/>
              </a:rPr>
              <a:t>« one to many » </a:t>
            </a:r>
            <a:r>
              <a:rPr lang="en-US" sz="1600" dirty="0" err="1" smtClean="0">
                <a:solidFill>
                  <a:schemeClr val="bg1"/>
                </a:solidFill>
                <a:latin typeface="Times New Roman" pitchFamily="18" charset="0"/>
                <a:ea typeface="Calibri" pitchFamily="34" charset="0"/>
                <a:cs typeface="Times New Roman" pitchFamily="18" charset="0"/>
              </a:rPr>
              <a:t>ou</a:t>
            </a:r>
            <a:r>
              <a:rPr lang="en-US" sz="1600" dirty="0" smtClean="0">
                <a:solidFill>
                  <a:schemeClr val="bg1"/>
                </a:solidFill>
                <a:latin typeface="Times New Roman" pitchFamily="18" charset="0"/>
                <a:ea typeface="Calibri" pitchFamily="34" charset="0"/>
                <a:cs typeface="Times New Roman" pitchFamily="18" charset="0"/>
              </a:rPr>
              <a:t> de broadcast. </a:t>
            </a:r>
            <a:r>
              <a:rPr lang="fr-FR" sz="1600" dirty="0" smtClean="0">
                <a:solidFill>
                  <a:schemeClr val="bg1"/>
                </a:solidFill>
                <a:latin typeface="Times New Roman" pitchFamily="18" charset="0"/>
                <a:ea typeface="Calibri" pitchFamily="34" charset="0"/>
                <a:cs typeface="Times New Roman" pitchFamily="18" charset="0"/>
              </a:rPr>
              <a:t>La télévision et la radio en sont le plus bel exemple. Dans cette configuration, il y a une forte asymétrie entre la configuration de l’émetteur (1 seul, cher et complexe) et du récepteur (des millions, petit, simple, économique ) </a:t>
            </a:r>
            <a:endParaRPr lang="fr-FR" sz="1600" dirty="0" smtClean="0">
              <a:solidFill>
                <a:schemeClr val="bg1"/>
              </a:solidFill>
              <a:latin typeface="Times New Roman" pitchFamily="18" charset="0"/>
              <a:cs typeface="Times New Roman" pitchFamily="18" charset="0"/>
            </a:endParaRPr>
          </a:p>
        </p:txBody>
      </p:sp>
      <p:sp>
        <p:nvSpPr>
          <p:cNvPr id="55" name="Rectangle 54"/>
          <p:cNvSpPr/>
          <p:nvPr/>
        </p:nvSpPr>
        <p:spPr>
          <a:xfrm>
            <a:off x="500034" y="4143380"/>
            <a:ext cx="6786578" cy="830997"/>
          </a:xfrm>
          <a:prstGeom prst="rect">
            <a:avLst/>
          </a:prstGeom>
        </p:spPr>
        <p:txBody>
          <a:bodyPr wrap="square">
            <a:spAutoFit/>
          </a:bodyPr>
          <a:lstStyle/>
          <a:p>
            <a:pPr lvl="0" eaLnBrk="0" fontAlgn="base" hangingPunct="0">
              <a:spcBef>
                <a:spcPct val="0"/>
              </a:spcBef>
              <a:spcAft>
                <a:spcPct val="0"/>
              </a:spcAft>
            </a:pPr>
            <a:r>
              <a:rPr lang="fr-FR" sz="1600" dirty="0" smtClean="0">
                <a:solidFill>
                  <a:schemeClr val="bg1"/>
                </a:solidFill>
                <a:latin typeface="Times New Roman" pitchFamily="18" charset="0"/>
                <a:ea typeface="Calibri" pitchFamily="34" charset="0"/>
                <a:cs typeface="Times New Roman" pitchFamily="18" charset="0"/>
              </a:rPr>
              <a:t>Enfin, la configuration la plus complexe, celle des réseaux de communications actuels, est la configuration </a:t>
            </a:r>
            <a:r>
              <a:rPr lang="fr-FR" sz="1600" dirty="0" smtClean="0">
                <a:solidFill>
                  <a:srgbClr val="00B0F0"/>
                </a:solidFill>
                <a:latin typeface="Times New Roman" pitchFamily="18" charset="0"/>
                <a:ea typeface="Calibri" pitchFamily="34" charset="0"/>
                <a:cs typeface="Times New Roman" pitchFamily="18" charset="0"/>
              </a:rPr>
              <a:t>« many to many » </a:t>
            </a:r>
            <a:r>
              <a:rPr lang="fr-FR" sz="1600" dirty="0" smtClean="0">
                <a:solidFill>
                  <a:schemeClr val="bg1"/>
                </a:solidFill>
                <a:latin typeface="Times New Roman" pitchFamily="18" charset="0"/>
                <a:ea typeface="Calibri" pitchFamily="34" charset="0"/>
                <a:cs typeface="Times New Roman" pitchFamily="18" charset="0"/>
              </a:rPr>
              <a:t>où tout le monde communique avec tout le monde, Internet, la télé et vidéo conférence en sont des exemples.</a:t>
            </a:r>
            <a:endParaRPr lang="fr-FR"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repeatCount="indefinite"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par>
                                <p:cTn id="8" presetID="22" presetClass="entr" presetSubtype="1" repeatCount="indefinite"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up)">
                                      <p:cBhvr>
                                        <p:cTn id="10" dur="500"/>
                                        <p:tgtEl>
                                          <p:spTgt spid="28"/>
                                        </p:tgtEl>
                                      </p:cBhvr>
                                    </p:animEffect>
                                  </p:childTnLst>
                                </p:cTn>
                              </p:par>
                              <p:par>
                                <p:cTn id="11" presetID="22" presetClass="entr" presetSubtype="4" repeatCount="indefinite"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down)">
                                      <p:cBhvr>
                                        <p:cTn id="13" dur="500"/>
                                        <p:tgtEl>
                                          <p:spTgt spid="38"/>
                                        </p:tgtEl>
                                      </p:cBhvr>
                                    </p:animEffect>
                                  </p:childTnLst>
                                </p:cTn>
                              </p:par>
                              <p:par>
                                <p:cTn id="14" presetID="22" presetClass="entr" presetSubtype="4" repeatCount="indefinite" fill="hold"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down)">
                                      <p:cBhvr>
                                        <p:cTn id="16" dur="500"/>
                                        <p:tgtEl>
                                          <p:spTgt spid="40"/>
                                        </p:tgtEl>
                                      </p:cBhvr>
                                    </p:animEffect>
                                  </p:childTnLst>
                                </p:cTn>
                              </p:par>
                            </p:childTnLst>
                          </p:cTn>
                        </p:par>
                        <p:par>
                          <p:cTn id="17" fill="hold">
                            <p:stCondLst>
                              <p:cond delay="500"/>
                            </p:stCondLst>
                            <p:childTnLst>
                              <p:par>
                                <p:cTn id="18" presetID="22" presetClass="entr" presetSubtype="8" repeatCount="indefinite" fill="hold"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wipe(left)">
                                      <p:cBhvr>
                                        <p:cTn id="20" dur="500"/>
                                        <p:tgtEl>
                                          <p:spTgt spid="39"/>
                                        </p:tgtEl>
                                      </p:cBhvr>
                                    </p:animEffect>
                                  </p:childTnLst>
                                </p:cTn>
                              </p:par>
                              <p:par>
                                <p:cTn id="21" presetID="22" presetClass="entr" presetSubtype="1" repeatCount="indefinite"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up)">
                                      <p:cBhvr>
                                        <p:cTn id="23" dur="500"/>
                                        <p:tgtEl>
                                          <p:spTgt spid="36"/>
                                        </p:tgtEl>
                                      </p:cBhvr>
                                    </p:animEffect>
                                  </p:childTnLst>
                                </p:cTn>
                              </p:par>
                            </p:childTnLst>
                          </p:cTn>
                        </p:par>
                        <p:par>
                          <p:cTn id="24" fill="hold">
                            <p:stCondLst>
                              <p:cond delay="1000"/>
                            </p:stCondLst>
                            <p:childTnLst>
                              <p:par>
                                <p:cTn id="25" presetID="22" presetClass="entr" presetSubtype="2" repeatCount="indefinite"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right)">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e 89"/>
          <p:cNvGrpSpPr/>
          <p:nvPr/>
        </p:nvGrpSpPr>
        <p:grpSpPr>
          <a:xfrm>
            <a:off x="3248629" y="3161884"/>
            <a:ext cx="2966445" cy="2000264"/>
            <a:chOff x="3320067" y="3090446"/>
            <a:chExt cx="2966445" cy="2000264"/>
          </a:xfrm>
        </p:grpSpPr>
        <p:cxnSp>
          <p:nvCxnSpPr>
            <p:cNvPr id="10" name="Connecteur droit avec flèche 9"/>
            <p:cNvCxnSpPr/>
            <p:nvPr/>
          </p:nvCxnSpPr>
          <p:spPr>
            <a:xfrm rot="16200000" flipV="1">
              <a:off x="3638544" y="4090578"/>
              <a:ext cx="2000264" cy="0"/>
            </a:xfrm>
            <a:prstGeom prst="straightConnector1">
              <a:avLst/>
            </a:prstGeom>
            <a:ln w="28575">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V="1">
              <a:off x="3320067" y="4161278"/>
              <a:ext cx="2966445" cy="737"/>
            </a:xfrm>
            <a:prstGeom prst="straightConnector1">
              <a:avLst/>
            </a:prstGeom>
            <a:ln w="28575">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flipV="1">
              <a:off x="3438517" y="4071942"/>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Connecteur droit avec flèche 17"/>
            <p:cNvCxnSpPr/>
            <p:nvPr/>
          </p:nvCxnSpPr>
          <p:spPr>
            <a:xfrm flipV="1">
              <a:off x="3428992" y="4000504"/>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p:nvPr/>
          </p:nvCxnSpPr>
          <p:spPr>
            <a:xfrm flipV="1">
              <a:off x="3438517" y="3929066"/>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p:nvPr/>
          </p:nvCxnSpPr>
          <p:spPr>
            <a:xfrm flipV="1">
              <a:off x="3428992" y="3857628"/>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Connecteur droit avec flèche 20"/>
            <p:cNvCxnSpPr/>
            <p:nvPr/>
          </p:nvCxnSpPr>
          <p:spPr>
            <a:xfrm flipV="1">
              <a:off x="3438517" y="3786190"/>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p:nvPr/>
          </p:nvCxnSpPr>
          <p:spPr>
            <a:xfrm flipV="1">
              <a:off x="3428992" y="3714752"/>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Connecteur droit avec flèche 22"/>
            <p:cNvCxnSpPr/>
            <p:nvPr/>
          </p:nvCxnSpPr>
          <p:spPr>
            <a:xfrm flipV="1">
              <a:off x="3438517" y="3643314"/>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p:nvPr/>
          </p:nvCxnSpPr>
          <p:spPr>
            <a:xfrm flipV="1">
              <a:off x="3428992" y="3571876"/>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5" name="Connecteur droit avec flèche 24"/>
            <p:cNvCxnSpPr/>
            <p:nvPr/>
          </p:nvCxnSpPr>
          <p:spPr>
            <a:xfrm flipV="1">
              <a:off x="3438517" y="47244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Connecteur droit avec flèche 25"/>
            <p:cNvCxnSpPr/>
            <p:nvPr/>
          </p:nvCxnSpPr>
          <p:spPr>
            <a:xfrm flipV="1">
              <a:off x="3428992" y="46529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Connecteur droit avec flèche 26"/>
            <p:cNvCxnSpPr/>
            <p:nvPr/>
          </p:nvCxnSpPr>
          <p:spPr>
            <a:xfrm flipV="1">
              <a:off x="3438517" y="45815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p:nvPr/>
          </p:nvCxnSpPr>
          <p:spPr>
            <a:xfrm flipV="1">
              <a:off x="3428992" y="45100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Connecteur droit avec flèche 28"/>
            <p:cNvCxnSpPr/>
            <p:nvPr/>
          </p:nvCxnSpPr>
          <p:spPr>
            <a:xfrm flipV="1">
              <a:off x="3438517" y="44386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0" name="Connecteur droit avec flèche 29"/>
            <p:cNvCxnSpPr/>
            <p:nvPr/>
          </p:nvCxnSpPr>
          <p:spPr>
            <a:xfrm flipV="1">
              <a:off x="3428992" y="43672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Connecteur droit avec flèche 30"/>
            <p:cNvCxnSpPr/>
            <p:nvPr/>
          </p:nvCxnSpPr>
          <p:spPr>
            <a:xfrm flipV="1">
              <a:off x="3438517" y="42957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Connecteur droit avec flèche 31"/>
            <p:cNvCxnSpPr/>
            <p:nvPr/>
          </p:nvCxnSpPr>
          <p:spPr>
            <a:xfrm flipV="1">
              <a:off x="3428992" y="42243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7" name="Groupe 86"/>
            <p:cNvGrpSpPr/>
            <p:nvPr/>
          </p:nvGrpSpPr>
          <p:grpSpPr>
            <a:xfrm>
              <a:off x="3500430" y="3500437"/>
              <a:ext cx="2572505" cy="1428761"/>
              <a:chOff x="3500430" y="3254381"/>
              <a:chExt cx="2572505" cy="1674818"/>
            </a:xfrm>
          </p:grpSpPr>
          <p:grpSp>
            <p:nvGrpSpPr>
              <p:cNvPr id="41" name="Groupe 40"/>
              <p:cNvGrpSpPr/>
              <p:nvPr/>
            </p:nvGrpSpPr>
            <p:grpSpPr>
              <a:xfrm rot="5400000">
                <a:off x="2913424" y="3841389"/>
                <a:ext cx="1674816" cy="500803"/>
                <a:chOff x="3581392" y="4376743"/>
                <a:chExt cx="2745525" cy="500803"/>
              </a:xfrm>
            </p:grpSpPr>
            <p:cxnSp>
              <p:nvCxnSpPr>
                <p:cNvPr id="33" name="Connecteur droit avec flèche 32"/>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4" name="Connecteur droit avec flèche 33"/>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5" name="Connecteur droit avec flèche 34"/>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6" name="Connecteur droit avec flèche 35"/>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7" name="Connecteur droit avec flèche 36"/>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8" name="Connecteur droit avec flèche 37"/>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9" name="Connecteur droit avec flèche 38"/>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0" name="Connecteur droit avec flèche 39"/>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42" name="Groupe 41"/>
              <p:cNvGrpSpPr/>
              <p:nvPr/>
            </p:nvGrpSpPr>
            <p:grpSpPr>
              <a:xfrm rot="5400000">
                <a:off x="3484928" y="3841388"/>
                <a:ext cx="1674816" cy="500803"/>
                <a:chOff x="3581392" y="4376743"/>
                <a:chExt cx="2745525" cy="500803"/>
              </a:xfrm>
            </p:grpSpPr>
            <p:cxnSp>
              <p:nvCxnSpPr>
                <p:cNvPr id="43" name="Connecteur droit avec flèche 42"/>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4" name="Connecteur droit avec flèche 43"/>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5" name="Connecteur droit avec flèche 44"/>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6" name="Connecteur droit avec flèche 45"/>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7" name="Connecteur droit avec flèche 46"/>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8" name="Connecteur droit avec flèche 47"/>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9" name="Connecteur droit avec flèche 48"/>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0" name="Connecteur droit avec flèche 49"/>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51" name="Groupe 50"/>
              <p:cNvGrpSpPr/>
              <p:nvPr/>
            </p:nvGrpSpPr>
            <p:grpSpPr>
              <a:xfrm rot="5400000">
                <a:off x="4092151" y="3877107"/>
                <a:ext cx="1674816" cy="429365"/>
                <a:chOff x="3581392" y="4376743"/>
                <a:chExt cx="2745525" cy="429365"/>
              </a:xfrm>
            </p:grpSpPr>
            <p:cxnSp>
              <p:nvCxnSpPr>
                <p:cNvPr id="53" name="Connecteur droit avec flèche 52"/>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4" name="Connecteur droit avec flèche 53"/>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5" name="Connecteur droit avec flèche 54"/>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 name="Connecteur droit avec flèche 55"/>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 name="Connecteur droit avec flèche 56"/>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8" name="Connecteur droit avec flèche 57"/>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Connecteur droit avec flèche 58"/>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60" name="Groupe 59"/>
              <p:cNvGrpSpPr/>
              <p:nvPr/>
            </p:nvGrpSpPr>
            <p:grpSpPr>
              <a:xfrm rot="5400000">
                <a:off x="4627936" y="3841387"/>
                <a:ext cx="1674816" cy="500803"/>
                <a:chOff x="3581392" y="4376743"/>
                <a:chExt cx="2745525" cy="500803"/>
              </a:xfrm>
            </p:grpSpPr>
            <p:cxnSp>
              <p:nvCxnSpPr>
                <p:cNvPr id="61" name="Connecteur droit avec flèche 60"/>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2" name="Connecteur droit avec flèche 61"/>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Connecteur droit avec flèche 62"/>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Connecteur droit avec flèche 63"/>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Connecteur droit avec flèche 64"/>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Connecteur droit avec flèche 65"/>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Connecteur droit avec flèche 66"/>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Connecteur droit avec flèche 67"/>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69" name="Groupe 68"/>
              <p:cNvGrpSpPr/>
              <p:nvPr/>
            </p:nvGrpSpPr>
            <p:grpSpPr>
              <a:xfrm rot="5400000">
                <a:off x="5092283" y="3948545"/>
                <a:ext cx="1674816" cy="286489"/>
                <a:chOff x="3581392" y="4591057"/>
                <a:chExt cx="2745525" cy="286489"/>
              </a:xfrm>
            </p:grpSpPr>
            <p:cxnSp>
              <p:nvCxnSpPr>
                <p:cNvPr id="70" name="Connecteur droit avec flèche 69"/>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1" name="Connecteur droit avec flèche 70"/>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2" name="Connecteur droit avec flèche 71"/>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Connecteur droit avec flèche 72"/>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4" name="Connecteur droit avec flèche 73"/>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cxnSp>
          <p:nvCxnSpPr>
            <p:cNvPr id="88" name="Connecteur droit avec flèche 87"/>
            <p:cNvCxnSpPr/>
            <p:nvPr/>
          </p:nvCxnSpPr>
          <p:spPr>
            <a:xfrm flipV="1">
              <a:off x="3428992" y="4786322"/>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9" name="Connecteur droit avec flèche 88"/>
            <p:cNvCxnSpPr/>
            <p:nvPr/>
          </p:nvCxnSpPr>
          <p:spPr>
            <a:xfrm flipV="1">
              <a:off x="3428992" y="485702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0" y="351518"/>
            <a:ext cx="9144000" cy="1569660"/>
          </a:xfrm>
          <a:prstGeom prst="rect">
            <a:avLst/>
          </a:prstGeom>
        </p:spPr>
        <p:txBody>
          <a:bodyPr wrap="square">
            <a:spAutoFit/>
          </a:bodyPr>
          <a:lstStyle/>
          <a:p>
            <a:r>
              <a:rPr lang="fr-FR" sz="1600" i="1" dirty="0" smtClean="0">
                <a:solidFill>
                  <a:schemeClr val="bg1"/>
                </a:solidFill>
                <a:latin typeface="Times New Roman" pitchFamily="18" charset="0"/>
                <a:cs typeface="Times New Roman" pitchFamily="18" charset="0"/>
              </a:rPr>
              <a:t>Le signal est une grandeur physique variable en fonction du temps (variation de tension, impulsion lumineuse, modulation d’une onde électromagnétique, …</a:t>
            </a:r>
            <a:r>
              <a:rPr lang="fr-FR" sz="1600" i="1" dirty="0" err="1" smtClean="0">
                <a:solidFill>
                  <a:schemeClr val="bg1"/>
                </a:solidFill>
                <a:latin typeface="Times New Roman" pitchFamily="18" charset="0"/>
                <a:cs typeface="Times New Roman" pitchFamily="18" charset="0"/>
              </a:rPr>
              <a:t>etc</a:t>
            </a:r>
            <a:r>
              <a:rPr lang="fr-FR" sz="1600" i="1" dirty="0" smtClean="0">
                <a:solidFill>
                  <a:schemeClr val="bg1"/>
                </a:solidFill>
                <a:latin typeface="Times New Roman" pitchFamily="18" charset="0"/>
                <a:cs typeface="Times New Roman" pitchFamily="18" charset="0"/>
              </a:rPr>
              <a:t>) et porteuse d'information.</a:t>
            </a:r>
          </a:p>
          <a:p>
            <a:r>
              <a:rPr lang="fr-FR" sz="1600" i="1" dirty="0" smtClean="0">
                <a:solidFill>
                  <a:schemeClr val="bg1"/>
                </a:solidFill>
                <a:latin typeface="Times New Roman" pitchFamily="18" charset="0"/>
                <a:cs typeface="Times New Roman" pitchFamily="18" charset="0"/>
              </a:rPr>
              <a:t>véhicule de l'information qui transite a travers un canal de communication. Il permet de transmettre une donnée brute entre deux machines de manière adaptée au support de communication.</a:t>
            </a:r>
          </a:p>
          <a:p>
            <a:pPr marL="342900" indent="-342900">
              <a:buFont typeface="+mj-lt"/>
              <a:buAutoNum type="alphaLcParenR"/>
            </a:pPr>
            <a:r>
              <a:rPr lang="fr-FR" sz="1600" i="1" dirty="0" smtClean="0">
                <a:solidFill>
                  <a:schemeClr val="bg1"/>
                </a:solidFill>
                <a:latin typeface="Times New Roman" pitchFamily="18" charset="0"/>
                <a:cs typeface="Times New Roman" pitchFamily="18" charset="0"/>
              </a:rPr>
              <a:t>Un signal analogique .</a:t>
            </a:r>
          </a:p>
          <a:p>
            <a:pPr marL="342900" indent="-342900">
              <a:buFont typeface="+mj-lt"/>
              <a:buAutoNum type="alphaLcParenR"/>
            </a:pPr>
            <a:r>
              <a:rPr lang="fr-FR" sz="1600" i="1" dirty="0" smtClean="0">
                <a:solidFill>
                  <a:schemeClr val="bg1"/>
                </a:solidFill>
                <a:latin typeface="Times New Roman" pitchFamily="18" charset="0"/>
                <a:cs typeface="Times New Roman" pitchFamily="18" charset="0"/>
              </a:rPr>
              <a:t>Un signal numérique.</a:t>
            </a:r>
            <a:endParaRPr lang="fr-FR" sz="1600" i="1" dirty="0">
              <a:solidFill>
                <a:schemeClr val="bg1"/>
              </a:solidFill>
              <a:latin typeface="Times New Roman" pitchFamily="18" charset="0"/>
              <a:cs typeface="Times New Roman" pitchFamily="18" charset="0"/>
            </a:endParaRPr>
          </a:p>
        </p:txBody>
      </p:sp>
      <p:sp>
        <p:nvSpPr>
          <p:cNvPr id="7" name="Rectangle 6"/>
          <p:cNvSpPr/>
          <p:nvPr/>
        </p:nvSpPr>
        <p:spPr>
          <a:xfrm>
            <a:off x="0" y="-24"/>
            <a:ext cx="1247457" cy="338554"/>
          </a:xfrm>
          <a:prstGeom prst="rect">
            <a:avLst/>
          </a:prstGeom>
        </p:spPr>
        <p:txBody>
          <a:bodyPr wrap="none">
            <a:spAutoFit/>
          </a:bodyPr>
          <a:lstStyle/>
          <a:p>
            <a:r>
              <a:rPr lang="fr-FR" sz="1600" b="1" i="1" u="sng" smtClean="0">
                <a:solidFill>
                  <a:srgbClr val="FF0000"/>
                </a:solidFill>
                <a:latin typeface="Times New Roman" pitchFamily="18" charset="0"/>
                <a:cs typeface="Times New Roman" pitchFamily="18" charset="0"/>
              </a:rPr>
              <a:t>3-2) </a:t>
            </a:r>
            <a:r>
              <a:rPr lang="fr-FR" sz="1600" b="1" i="1" u="sng" dirty="0" smtClean="0">
                <a:solidFill>
                  <a:srgbClr val="FF0000"/>
                </a:solidFill>
                <a:latin typeface="Times New Roman" pitchFamily="18" charset="0"/>
                <a:cs typeface="Times New Roman" pitchFamily="18" charset="0"/>
              </a:rPr>
              <a:t>Signal :</a:t>
            </a:r>
            <a:endParaRPr lang="fr-FR" sz="1600" b="1" u="sng" dirty="0">
              <a:solidFill>
                <a:srgbClr val="FF0000"/>
              </a:solidFill>
              <a:latin typeface="Times New Roman" pitchFamily="18" charset="0"/>
              <a:cs typeface="Times New Roman" pitchFamily="18" charset="0"/>
            </a:endParaRPr>
          </a:p>
        </p:txBody>
      </p:sp>
      <p:sp>
        <p:nvSpPr>
          <p:cNvPr id="8" name="Rectangle 7"/>
          <p:cNvSpPr/>
          <p:nvPr/>
        </p:nvSpPr>
        <p:spPr>
          <a:xfrm>
            <a:off x="285720" y="2487035"/>
            <a:ext cx="8501122" cy="584775"/>
          </a:xfrm>
          <a:prstGeom prst="rect">
            <a:avLst/>
          </a:prstGeom>
        </p:spPr>
        <p:txBody>
          <a:bodyPr wrap="square">
            <a:spAutoFit/>
          </a:bodyPr>
          <a:lstStyle/>
          <a:p>
            <a:r>
              <a:rPr lang="fr-FR" sz="1600" i="1" dirty="0" smtClean="0">
                <a:solidFill>
                  <a:schemeClr val="bg1"/>
                </a:solidFill>
                <a:latin typeface="Times New Roman" pitchFamily="18" charset="0"/>
                <a:cs typeface="Times New Roman" pitchFamily="18" charset="0"/>
              </a:rPr>
              <a:t>Dans un signal analogique, tel que celui en usage pour la diffusion radio et TV, les informations voyagent sous forme d’onde continûment variable. Comme le montre l’illustration suivante.</a:t>
            </a:r>
            <a:endParaRPr lang="fr-FR" sz="1600" i="1" dirty="0">
              <a:solidFill>
                <a:schemeClr val="bg1"/>
              </a:solidFill>
              <a:latin typeface="Times New Roman" pitchFamily="18" charset="0"/>
              <a:cs typeface="Times New Roman" pitchFamily="18" charset="0"/>
            </a:endParaRPr>
          </a:p>
        </p:txBody>
      </p:sp>
      <p:sp>
        <p:nvSpPr>
          <p:cNvPr id="9" name="Rectangle 8"/>
          <p:cNvSpPr/>
          <p:nvPr/>
        </p:nvSpPr>
        <p:spPr>
          <a:xfrm>
            <a:off x="0" y="2090314"/>
            <a:ext cx="2364750"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a) Un signal analogique: </a:t>
            </a:r>
            <a:endParaRPr lang="fr-FR" sz="1600" b="1" i="1" u="sng" dirty="0">
              <a:solidFill>
                <a:srgbClr val="FF0000"/>
              </a:solidFill>
            </a:endParaRPr>
          </a:p>
        </p:txBody>
      </p:sp>
      <p:sp>
        <p:nvSpPr>
          <p:cNvPr id="16" name="Rectangle 15"/>
          <p:cNvSpPr/>
          <p:nvPr/>
        </p:nvSpPr>
        <p:spPr>
          <a:xfrm>
            <a:off x="3395041" y="5233586"/>
            <a:ext cx="2658100" cy="338554"/>
          </a:xfrm>
          <a:prstGeom prst="rect">
            <a:avLst/>
          </a:prstGeom>
        </p:spPr>
        <p:txBody>
          <a:bodyPr wrap="none">
            <a:spAutoFit/>
          </a:bodyPr>
          <a:lstStyle/>
          <a:p>
            <a:r>
              <a:rPr lang="fr-FR" sz="1600" u="sng" dirty="0" smtClean="0">
                <a:solidFill>
                  <a:schemeClr val="bg1"/>
                </a:solidFill>
                <a:latin typeface="Times New Roman" pitchFamily="18" charset="0"/>
                <a:cs typeface="Times New Roman" pitchFamily="18" charset="0"/>
              </a:rPr>
              <a:t>Exemple de signal analogique</a:t>
            </a:r>
            <a:endParaRPr lang="fr-FR" sz="1600" u="sng" dirty="0">
              <a:solidFill>
                <a:schemeClr val="bg1"/>
              </a:solidFill>
              <a:latin typeface="Times New Roman" pitchFamily="18" charset="0"/>
              <a:cs typeface="Times New Roman" pitchFamily="18" charset="0"/>
            </a:endParaRPr>
          </a:p>
        </p:txBody>
      </p:sp>
      <p:pic>
        <p:nvPicPr>
          <p:cNvPr id="12"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362992" y="3761962"/>
            <a:ext cx="2656691" cy="1183960"/>
          </a:xfrm>
          <a:prstGeom prst="rect">
            <a:avLst/>
          </a:prstGeom>
          <a:noFill/>
          <a:ln w="9525">
            <a:noFill/>
            <a:miter lim="800000"/>
            <a:headEnd/>
            <a:tailEnd/>
          </a:ln>
          <a:effectLst/>
        </p:spPr>
      </p:pic>
      <p:pic>
        <p:nvPicPr>
          <p:cNvPr id="13" name="Picture 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362992" y="3763874"/>
            <a:ext cx="2656691" cy="118396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214314" y="785794"/>
            <a:ext cx="8715404" cy="1323439"/>
          </a:xfrm>
          <a:prstGeom prst="rect">
            <a:avLst/>
          </a:prstGeom>
        </p:spPr>
        <p:txBody>
          <a:bodyPr wrap="square">
            <a:spAutoFit/>
          </a:bodyPr>
          <a:lstStyle/>
          <a:p>
            <a:r>
              <a:rPr lang="fr-FR" sz="1600" i="1" dirty="0" smtClean="0">
                <a:solidFill>
                  <a:schemeClr val="bg1"/>
                </a:solidFill>
                <a:latin typeface="Times New Roman" pitchFamily="18" charset="0"/>
                <a:cs typeface="Times New Roman" pitchFamily="18" charset="0"/>
              </a:rPr>
              <a:t>lorsque on a affaire à des signaux numériques, on est en face de signaux plus simples, dans la mesure où les informations circulent au moyens d’impulsions discrète (Activé/Désactivé) sur un medium de communication. Par exemple, du courant peut être envoyé sur le fil électrique pour transmettre un ‘1’ binaire, et l’absence de courant équivaut à un ‘0’ binaire. Un signal numérique ressemble à l’illustration suivante.</a:t>
            </a:r>
            <a:endParaRPr lang="fr-FR" sz="1600" i="1" dirty="0">
              <a:solidFill>
                <a:schemeClr val="bg1"/>
              </a:solidFill>
              <a:latin typeface="Times New Roman" pitchFamily="18" charset="0"/>
              <a:cs typeface="Times New Roman" pitchFamily="18" charset="0"/>
            </a:endParaRPr>
          </a:p>
        </p:txBody>
      </p:sp>
      <p:grpSp>
        <p:nvGrpSpPr>
          <p:cNvPr id="7" name="Groupe 6"/>
          <p:cNvGrpSpPr/>
          <p:nvPr/>
        </p:nvGrpSpPr>
        <p:grpSpPr>
          <a:xfrm>
            <a:off x="3320067" y="2823330"/>
            <a:ext cx="2966445" cy="2000264"/>
            <a:chOff x="3320067" y="3090446"/>
            <a:chExt cx="2966445" cy="2000264"/>
          </a:xfrm>
        </p:grpSpPr>
        <p:cxnSp>
          <p:nvCxnSpPr>
            <p:cNvPr id="8" name="Connecteur droit avec flèche 7"/>
            <p:cNvCxnSpPr/>
            <p:nvPr/>
          </p:nvCxnSpPr>
          <p:spPr>
            <a:xfrm rot="16200000" flipV="1">
              <a:off x="3633781" y="4090578"/>
              <a:ext cx="2000264" cy="0"/>
            </a:xfrm>
            <a:prstGeom prst="straightConnector1">
              <a:avLst/>
            </a:prstGeom>
            <a:ln w="28575">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flipV="1">
              <a:off x="3320067" y="4143380"/>
              <a:ext cx="2966445" cy="737"/>
            </a:xfrm>
            <a:prstGeom prst="straightConnector1">
              <a:avLst/>
            </a:prstGeom>
            <a:ln w="28575">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flipV="1">
              <a:off x="3438517" y="4071942"/>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flipV="1">
              <a:off x="3428992" y="4000504"/>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 name="Connecteur droit avec flèche 11"/>
            <p:cNvCxnSpPr/>
            <p:nvPr/>
          </p:nvCxnSpPr>
          <p:spPr>
            <a:xfrm flipV="1">
              <a:off x="3438517" y="3929066"/>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 name="Connecteur droit avec flèche 12"/>
            <p:cNvCxnSpPr/>
            <p:nvPr/>
          </p:nvCxnSpPr>
          <p:spPr>
            <a:xfrm flipV="1">
              <a:off x="3428992" y="3857628"/>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 name="Connecteur droit avec flèche 13"/>
            <p:cNvCxnSpPr/>
            <p:nvPr/>
          </p:nvCxnSpPr>
          <p:spPr>
            <a:xfrm flipV="1">
              <a:off x="3438517" y="3786190"/>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 name="Connecteur droit avec flèche 14"/>
            <p:cNvCxnSpPr/>
            <p:nvPr/>
          </p:nvCxnSpPr>
          <p:spPr>
            <a:xfrm flipV="1">
              <a:off x="3428992" y="3714752"/>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 name="Connecteur droit avec flèche 15"/>
            <p:cNvCxnSpPr/>
            <p:nvPr/>
          </p:nvCxnSpPr>
          <p:spPr>
            <a:xfrm flipV="1">
              <a:off x="3438517" y="3643314"/>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flipV="1">
              <a:off x="3428992" y="3571876"/>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Connecteur droit avec flèche 17"/>
            <p:cNvCxnSpPr/>
            <p:nvPr/>
          </p:nvCxnSpPr>
          <p:spPr>
            <a:xfrm flipV="1">
              <a:off x="3438517" y="47244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Connecteur droit avec flèche 18"/>
            <p:cNvCxnSpPr/>
            <p:nvPr/>
          </p:nvCxnSpPr>
          <p:spPr>
            <a:xfrm flipV="1">
              <a:off x="3428992" y="46529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p:nvPr/>
          </p:nvCxnSpPr>
          <p:spPr>
            <a:xfrm flipV="1">
              <a:off x="3438517" y="45815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Connecteur droit avec flèche 20"/>
            <p:cNvCxnSpPr/>
            <p:nvPr/>
          </p:nvCxnSpPr>
          <p:spPr>
            <a:xfrm flipV="1">
              <a:off x="3428992" y="45100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p:nvPr/>
          </p:nvCxnSpPr>
          <p:spPr>
            <a:xfrm flipV="1">
              <a:off x="3438517" y="44386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Connecteur droit avec flèche 22"/>
            <p:cNvCxnSpPr/>
            <p:nvPr/>
          </p:nvCxnSpPr>
          <p:spPr>
            <a:xfrm flipV="1">
              <a:off x="3428992" y="43672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p:nvPr/>
          </p:nvCxnSpPr>
          <p:spPr>
            <a:xfrm flipV="1">
              <a:off x="3438517" y="42957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5" name="Connecteur droit avec flèche 24"/>
            <p:cNvCxnSpPr/>
            <p:nvPr/>
          </p:nvCxnSpPr>
          <p:spPr>
            <a:xfrm flipV="1">
              <a:off x="3428992" y="42243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26" name="Groupe 86"/>
            <p:cNvGrpSpPr/>
            <p:nvPr/>
          </p:nvGrpSpPr>
          <p:grpSpPr>
            <a:xfrm>
              <a:off x="3500430" y="3500435"/>
              <a:ext cx="2572505" cy="1428761"/>
              <a:chOff x="3500430" y="3254381"/>
              <a:chExt cx="2572505" cy="1674818"/>
            </a:xfrm>
          </p:grpSpPr>
          <p:grpSp>
            <p:nvGrpSpPr>
              <p:cNvPr id="29" name="Groupe 40"/>
              <p:cNvGrpSpPr/>
              <p:nvPr/>
            </p:nvGrpSpPr>
            <p:grpSpPr>
              <a:xfrm rot="5400000">
                <a:off x="2913424" y="3841389"/>
                <a:ext cx="1674816" cy="500803"/>
                <a:chOff x="3581392" y="4376743"/>
                <a:chExt cx="2745525" cy="500803"/>
              </a:xfrm>
            </p:grpSpPr>
            <p:cxnSp>
              <p:nvCxnSpPr>
                <p:cNvPr id="63" name="Connecteur droit avec flèche 32"/>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Connecteur droit avec flèche 33"/>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Connecteur droit avec flèche 34"/>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Connecteur droit avec flèche 35"/>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Connecteur droit avec flèche 36"/>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Connecteur droit avec flèche 37"/>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Connecteur droit avec flèche 68"/>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Connecteur droit avec flèche 69"/>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30" name="Groupe 41"/>
              <p:cNvGrpSpPr/>
              <p:nvPr/>
            </p:nvGrpSpPr>
            <p:grpSpPr>
              <a:xfrm rot="5400000">
                <a:off x="3484928" y="3841388"/>
                <a:ext cx="1674816" cy="500803"/>
                <a:chOff x="3581392" y="4376743"/>
                <a:chExt cx="2745525" cy="500803"/>
              </a:xfrm>
            </p:grpSpPr>
            <p:cxnSp>
              <p:nvCxnSpPr>
                <p:cNvPr id="55" name="Connecteur droit avec flèche 54"/>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 name="Connecteur droit avec flèche 55"/>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7" name="Connecteur droit avec flèche 56"/>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8" name="Connecteur droit avec flèche 57"/>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Connecteur droit avec flèche 58"/>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0" name="Connecteur droit avec flèche 59"/>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1" name="Connecteur droit avec flèche 60"/>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2" name="Connecteur droit avec flèche 61"/>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31" name="Groupe 50"/>
              <p:cNvGrpSpPr/>
              <p:nvPr/>
            </p:nvGrpSpPr>
            <p:grpSpPr>
              <a:xfrm rot="5400000">
                <a:off x="4092151" y="3877107"/>
                <a:ext cx="1674816" cy="429365"/>
                <a:chOff x="3581392" y="4376743"/>
                <a:chExt cx="2745525" cy="429365"/>
              </a:xfrm>
            </p:grpSpPr>
            <p:cxnSp>
              <p:nvCxnSpPr>
                <p:cNvPr id="48" name="Connecteur droit avec flèche 47"/>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9" name="Connecteur droit avec flèche 48"/>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0" name="Connecteur droit avec flèche 49"/>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Connecteur droit avec flèche 50"/>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2" name="Connecteur droit avec flèche 51"/>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Connecteur droit avec flèche 52"/>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4" name="Connecteur droit avec flèche 53"/>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32" name="Groupe 59"/>
              <p:cNvGrpSpPr/>
              <p:nvPr/>
            </p:nvGrpSpPr>
            <p:grpSpPr>
              <a:xfrm rot="5400000">
                <a:off x="4627936" y="3841387"/>
                <a:ext cx="1674816" cy="500803"/>
                <a:chOff x="3581392" y="4376743"/>
                <a:chExt cx="2745525" cy="500803"/>
              </a:xfrm>
            </p:grpSpPr>
            <p:cxnSp>
              <p:nvCxnSpPr>
                <p:cNvPr id="39" name="Connecteur droit avec flèche 38"/>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0" name="Connecteur droit avec flèche 39"/>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1" name="Connecteur droit avec flèche 40"/>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2" name="Connecteur droit avec flèche 41"/>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3" name="Connecteur droit avec flèche 42"/>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4" name="Connecteur droit avec flèche 43"/>
                <p:cNvCxnSpPr/>
                <p:nvPr/>
              </p:nvCxnSpPr>
              <p:spPr>
                <a:xfrm flipV="1">
                  <a:off x="3581392" y="451961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5" name="Connecteur droit avec flèche 44"/>
                <p:cNvCxnSpPr/>
                <p:nvPr/>
              </p:nvCxnSpPr>
              <p:spPr>
                <a:xfrm flipV="1">
                  <a:off x="3590917" y="444818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46" name="Connecteur droit avec flèche 45"/>
                <p:cNvCxnSpPr/>
                <p:nvPr/>
              </p:nvCxnSpPr>
              <p:spPr>
                <a:xfrm flipV="1">
                  <a:off x="3581392" y="437674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33" name="Groupe 68"/>
              <p:cNvGrpSpPr/>
              <p:nvPr/>
            </p:nvGrpSpPr>
            <p:grpSpPr>
              <a:xfrm rot="5400000">
                <a:off x="5092283" y="3948545"/>
                <a:ext cx="1674816" cy="286489"/>
                <a:chOff x="3581392" y="4591057"/>
                <a:chExt cx="2745525" cy="286489"/>
              </a:xfrm>
            </p:grpSpPr>
            <p:cxnSp>
              <p:nvCxnSpPr>
                <p:cNvPr id="34" name="Connecteur droit avec flèche 33"/>
                <p:cNvCxnSpPr/>
                <p:nvPr/>
              </p:nvCxnSpPr>
              <p:spPr>
                <a:xfrm flipV="1">
                  <a:off x="3590917" y="4876809"/>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5" name="Connecteur droit avec flèche 34"/>
                <p:cNvCxnSpPr/>
                <p:nvPr/>
              </p:nvCxnSpPr>
              <p:spPr>
                <a:xfrm flipV="1">
                  <a:off x="3581392" y="4805371"/>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6" name="Connecteur droit avec flèche 35"/>
                <p:cNvCxnSpPr/>
                <p:nvPr/>
              </p:nvCxnSpPr>
              <p:spPr>
                <a:xfrm flipV="1">
                  <a:off x="3590917" y="473393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7" name="Connecteur droit avec flèche 36"/>
                <p:cNvCxnSpPr/>
                <p:nvPr/>
              </p:nvCxnSpPr>
              <p:spPr>
                <a:xfrm flipV="1">
                  <a:off x="3581392" y="4662495"/>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8" name="Connecteur droit avec flèche 37"/>
                <p:cNvCxnSpPr/>
                <p:nvPr/>
              </p:nvCxnSpPr>
              <p:spPr>
                <a:xfrm flipV="1">
                  <a:off x="3590917" y="4591057"/>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cxnSp>
          <p:nvCxnSpPr>
            <p:cNvPr id="27" name="Connecteur droit avec flèche 26"/>
            <p:cNvCxnSpPr/>
            <p:nvPr/>
          </p:nvCxnSpPr>
          <p:spPr>
            <a:xfrm flipV="1">
              <a:off x="3428992" y="4786322"/>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p:nvPr/>
          </p:nvCxnSpPr>
          <p:spPr>
            <a:xfrm flipV="1">
              <a:off x="3428992" y="4857023"/>
              <a:ext cx="2736000" cy="737"/>
            </a:xfrm>
            <a:prstGeom prst="straightConnector1">
              <a:avLst/>
            </a:prstGeom>
            <a:ln w="3175">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71" name="Groupe 70"/>
          <p:cNvGrpSpPr/>
          <p:nvPr/>
        </p:nvGrpSpPr>
        <p:grpSpPr>
          <a:xfrm>
            <a:off x="3428992" y="3518280"/>
            <a:ext cx="2505950" cy="786612"/>
            <a:chOff x="4414884" y="2571744"/>
            <a:chExt cx="2505950" cy="786612"/>
          </a:xfrm>
        </p:grpSpPr>
        <p:cxnSp>
          <p:nvCxnSpPr>
            <p:cNvPr id="72" name="Connecteur droit 71"/>
            <p:cNvCxnSpPr/>
            <p:nvPr/>
          </p:nvCxnSpPr>
          <p:spPr>
            <a:xfrm>
              <a:off x="4414884" y="2571744"/>
              <a:ext cx="360000" cy="1588"/>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3" name="Connecteur droit 72"/>
            <p:cNvCxnSpPr/>
            <p:nvPr/>
          </p:nvCxnSpPr>
          <p:spPr>
            <a:xfrm>
              <a:off x="4772074" y="3355974"/>
              <a:ext cx="360000" cy="1588"/>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4" name="Connecteur droit 73"/>
            <p:cNvCxnSpPr/>
            <p:nvPr/>
          </p:nvCxnSpPr>
          <p:spPr>
            <a:xfrm rot="5400000">
              <a:off x="4381975" y="2965447"/>
              <a:ext cx="78581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5" name="Connecteur droit 74"/>
            <p:cNvCxnSpPr/>
            <p:nvPr/>
          </p:nvCxnSpPr>
          <p:spPr>
            <a:xfrm>
              <a:off x="5129264" y="2571744"/>
              <a:ext cx="360000" cy="1588"/>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6" name="Connecteur droit 75"/>
            <p:cNvCxnSpPr/>
            <p:nvPr/>
          </p:nvCxnSpPr>
          <p:spPr>
            <a:xfrm rot="5400000">
              <a:off x="4741975" y="2965447"/>
              <a:ext cx="78581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7" name="Connecteur droit 76"/>
            <p:cNvCxnSpPr/>
            <p:nvPr/>
          </p:nvCxnSpPr>
          <p:spPr>
            <a:xfrm>
              <a:off x="5489264" y="3355974"/>
              <a:ext cx="360000" cy="1588"/>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78" name="Connecteur droit 77"/>
            <p:cNvCxnSpPr/>
            <p:nvPr/>
          </p:nvCxnSpPr>
          <p:spPr>
            <a:xfrm rot="5400000">
              <a:off x="5099165" y="2965447"/>
              <a:ext cx="78581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79" name="Connecteur droit 78"/>
            <p:cNvCxnSpPr/>
            <p:nvPr/>
          </p:nvCxnSpPr>
          <p:spPr>
            <a:xfrm>
              <a:off x="5846454" y="2571744"/>
              <a:ext cx="360000" cy="1588"/>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0" name="Connecteur droit 79"/>
            <p:cNvCxnSpPr/>
            <p:nvPr/>
          </p:nvCxnSpPr>
          <p:spPr>
            <a:xfrm rot="5400000">
              <a:off x="5459165" y="2965447"/>
              <a:ext cx="78581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1" name="Connecteur droit 80"/>
            <p:cNvCxnSpPr/>
            <p:nvPr/>
          </p:nvCxnSpPr>
          <p:spPr>
            <a:xfrm>
              <a:off x="6203644" y="3355974"/>
              <a:ext cx="360000" cy="1588"/>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2" name="Connecteur droit 81"/>
            <p:cNvCxnSpPr/>
            <p:nvPr/>
          </p:nvCxnSpPr>
          <p:spPr>
            <a:xfrm rot="5400000">
              <a:off x="5813545" y="2965447"/>
              <a:ext cx="78581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3" name="Connecteur droit 82"/>
            <p:cNvCxnSpPr/>
            <p:nvPr/>
          </p:nvCxnSpPr>
          <p:spPr>
            <a:xfrm>
              <a:off x="6560834" y="2571744"/>
              <a:ext cx="360000" cy="1588"/>
            </a:xfrm>
            <a:prstGeom prst="line">
              <a:avLst/>
            </a:prstGeom>
            <a:ln w="28575">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84" name="Connecteur droit 83"/>
            <p:cNvCxnSpPr/>
            <p:nvPr/>
          </p:nvCxnSpPr>
          <p:spPr>
            <a:xfrm rot="5400000">
              <a:off x="6173545" y="2965447"/>
              <a:ext cx="78581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5" name="Connecteur droit 84"/>
            <p:cNvCxnSpPr/>
            <p:nvPr/>
          </p:nvCxnSpPr>
          <p:spPr>
            <a:xfrm rot="5400000">
              <a:off x="6720024" y="2769744"/>
              <a:ext cx="396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grpSp>
        <p:nvGrpSpPr>
          <p:cNvPr id="86" name="Groupe 85"/>
          <p:cNvGrpSpPr/>
          <p:nvPr/>
        </p:nvGrpSpPr>
        <p:grpSpPr>
          <a:xfrm>
            <a:off x="3431802" y="3518280"/>
            <a:ext cx="2505950" cy="786612"/>
            <a:chOff x="4414884" y="2571744"/>
            <a:chExt cx="2505950" cy="786612"/>
          </a:xfrm>
        </p:grpSpPr>
        <p:cxnSp>
          <p:nvCxnSpPr>
            <p:cNvPr id="87" name="Connecteur droit 86"/>
            <p:cNvCxnSpPr/>
            <p:nvPr/>
          </p:nvCxnSpPr>
          <p:spPr>
            <a:xfrm>
              <a:off x="4414884" y="2571744"/>
              <a:ext cx="360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8" name="Connecteur droit 87"/>
            <p:cNvCxnSpPr/>
            <p:nvPr/>
          </p:nvCxnSpPr>
          <p:spPr>
            <a:xfrm>
              <a:off x="4772074" y="3355974"/>
              <a:ext cx="360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9" name="Connecteur droit 88"/>
            <p:cNvCxnSpPr/>
            <p:nvPr/>
          </p:nvCxnSpPr>
          <p:spPr>
            <a:xfrm rot="5400000">
              <a:off x="4381975" y="2965447"/>
              <a:ext cx="785818" cy="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0" name="Connecteur droit 89"/>
            <p:cNvCxnSpPr/>
            <p:nvPr/>
          </p:nvCxnSpPr>
          <p:spPr>
            <a:xfrm>
              <a:off x="5129264" y="2571744"/>
              <a:ext cx="360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1" name="Connecteur droit 90"/>
            <p:cNvCxnSpPr/>
            <p:nvPr/>
          </p:nvCxnSpPr>
          <p:spPr>
            <a:xfrm rot="5400000">
              <a:off x="4741975" y="2965447"/>
              <a:ext cx="785818" cy="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2" name="Connecteur droit 91"/>
            <p:cNvCxnSpPr/>
            <p:nvPr/>
          </p:nvCxnSpPr>
          <p:spPr>
            <a:xfrm>
              <a:off x="5489264" y="3355974"/>
              <a:ext cx="360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3" name="Connecteur droit 92"/>
            <p:cNvCxnSpPr/>
            <p:nvPr/>
          </p:nvCxnSpPr>
          <p:spPr>
            <a:xfrm rot="5400000">
              <a:off x="5099165" y="2965447"/>
              <a:ext cx="785818" cy="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4" name="Connecteur droit 93"/>
            <p:cNvCxnSpPr/>
            <p:nvPr/>
          </p:nvCxnSpPr>
          <p:spPr>
            <a:xfrm>
              <a:off x="5846454" y="2571744"/>
              <a:ext cx="360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5" name="Connecteur droit 94"/>
            <p:cNvCxnSpPr/>
            <p:nvPr/>
          </p:nvCxnSpPr>
          <p:spPr>
            <a:xfrm rot="5400000">
              <a:off x="5459165" y="2965447"/>
              <a:ext cx="785818" cy="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6" name="Connecteur droit 95"/>
            <p:cNvCxnSpPr/>
            <p:nvPr/>
          </p:nvCxnSpPr>
          <p:spPr>
            <a:xfrm>
              <a:off x="6203644" y="3355974"/>
              <a:ext cx="360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Connecteur droit 96"/>
            <p:cNvCxnSpPr/>
            <p:nvPr/>
          </p:nvCxnSpPr>
          <p:spPr>
            <a:xfrm rot="5400000">
              <a:off x="5813545" y="2965447"/>
              <a:ext cx="785818" cy="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8" name="Connecteur droit 97"/>
            <p:cNvCxnSpPr/>
            <p:nvPr/>
          </p:nvCxnSpPr>
          <p:spPr>
            <a:xfrm>
              <a:off x="6560834" y="2571744"/>
              <a:ext cx="36000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9" name="Connecteur droit 98"/>
            <p:cNvCxnSpPr/>
            <p:nvPr/>
          </p:nvCxnSpPr>
          <p:spPr>
            <a:xfrm rot="5400000">
              <a:off x="6173545" y="2965447"/>
              <a:ext cx="785818" cy="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00" name="Connecteur droit 99"/>
            <p:cNvCxnSpPr/>
            <p:nvPr/>
          </p:nvCxnSpPr>
          <p:spPr>
            <a:xfrm rot="5400000">
              <a:off x="6720024" y="2769744"/>
              <a:ext cx="396000" cy="0"/>
            </a:xfrm>
            <a:prstGeom prst="line">
              <a:avLst/>
            </a:prstGeom>
            <a:ln>
              <a:solidFill>
                <a:srgbClr val="FF0000"/>
              </a:solidFill>
              <a:prstDash val="dash"/>
            </a:ln>
          </p:spPr>
          <p:style>
            <a:lnRef idx="1">
              <a:schemeClr val="accent1"/>
            </a:lnRef>
            <a:fillRef idx="0">
              <a:schemeClr val="accent1"/>
            </a:fillRef>
            <a:effectRef idx="0">
              <a:schemeClr val="accent1"/>
            </a:effectRef>
            <a:fontRef idx="minor">
              <a:schemeClr val="tx1"/>
            </a:fontRef>
          </p:style>
        </p:cxnSp>
      </p:grpSp>
      <p:sp>
        <p:nvSpPr>
          <p:cNvPr id="101" name="Rectangle 100"/>
          <p:cNvSpPr/>
          <p:nvPr/>
        </p:nvSpPr>
        <p:spPr>
          <a:xfrm>
            <a:off x="3440324" y="4804958"/>
            <a:ext cx="2631874" cy="338554"/>
          </a:xfrm>
          <a:prstGeom prst="rect">
            <a:avLst/>
          </a:prstGeom>
        </p:spPr>
        <p:txBody>
          <a:bodyPr wrap="none">
            <a:spAutoFit/>
          </a:bodyPr>
          <a:lstStyle/>
          <a:p>
            <a:r>
              <a:rPr lang="fr-FR" sz="1600" u="sng" dirty="0" smtClean="0">
                <a:solidFill>
                  <a:schemeClr val="bg1"/>
                </a:solidFill>
                <a:latin typeface="Times New Roman" pitchFamily="18" charset="0"/>
                <a:cs typeface="Times New Roman" pitchFamily="18" charset="0"/>
              </a:rPr>
              <a:t>Exemple de signal numérique</a:t>
            </a:r>
            <a:endParaRPr lang="fr-FR" sz="1600" u="sng" dirty="0">
              <a:solidFill>
                <a:schemeClr val="bg1"/>
              </a:solidFill>
              <a:latin typeface="Times New Roman" pitchFamily="18" charset="0"/>
              <a:cs typeface="Times New Roman" pitchFamily="18" charset="0"/>
            </a:endParaRPr>
          </a:p>
        </p:txBody>
      </p:sp>
      <p:sp>
        <p:nvSpPr>
          <p:cNvPr id="102" name="Rectangle 101"/>
          <p:cNvSpPr/>
          <p:nvPr/>
        </p:nvSpPr>
        <p:spPr>
          <a:xfrm>
            <a:off x="-32" y="-24"/>
            <a:ext cx="3159839"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b) Un signal numérique (Digital) :</a:t>
            </a:r>
            <a:endParaRPr lang="fr-FR" sz="1600" b="1" i="1" u="sng"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nodeType="with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wipe(left)">
                                      <p:cBhvr>
                                        <p:cTn id="7" dur="20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Rectangle 141"/>
          <p:cNvSpPr/>
          <p:nvPr/>
        </p:nvSpPr>
        <p:spPr>
          <a:xfrm>
            <a:off x="7215206" y="2143116"/>
            <a:ext cx="1062046" cy="285752"/>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message</a:t>
            </a:r>
          </a:p>
        </p:txBody>
      </p:sp>
      <p:sp>
        <p:nvSpPr>
          <p:cNvPr id="128" name="Rectangle 127"/>
          <p:cNvSpPr/>
          <p:nvPr/>
        </p:nvSpPr>
        <p:spPr>
          <a:xfrm>
            <a:off x="438120" y="2200266"/>
            <a:ext cx="1062046" cy="285752"/>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message</a:t>
            </a:r>
          </a:p>
        </p:txBody>
      </p:sp>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104" name="Rectangle 103"/>
          <p:cNvSpPr/>
          <p:nvPr/>
        </p:nvSpPr>
        <p:spPr>
          <a:xfrm>
            <a:off x="357158" y="343895"/>
            <a:ext cx="8786842" cy="584775"/>
          </a:xfrm>
          <a:prstGeom prst="rect">
            <a:avLst/>
          </a:prstGeom>
        </p:spPr>
        <p:txBody>
          <a:bodyPr wrap="square">
            <a:spAutoFit/>
          </a:bodyPr>
          <a:lstStyle/>
          <a:p>
            <a:r>
              <a:rPr lang="fr-FR" sz="1600" i="1" dirty="0" smtClean="0">
                <a:solidFill>
                  <a:schemeClr val="bg1">
                    <a:lumMod val="95000"/>
                  </a:schemeClr>
                </a:solidFill>
                <a:latin typeface="Times New Roman" pitchFamily="18" charset="0"/>
                <a:cs typeface="Times New Roman" pitchFamily="18" charset="0"/>
              </a:rPr>
              <a:t>Un message est constitué d'une succession de signaux (analogiques ou numériques). Il impliquer donc un codage par l'émetteur, et un décodage par le récepteur (d'où la nécessité d'un code commun). </a:t>
            </a:r>
            <a:endParaRPr lang="fr-FR" sz="1600" i="1" dirty="0">
              <a:solidFill>
                <a:schemeClr val="bg1">
                  <a:lumMod val="95000"/>
                </a:schemeClr>
              </a:solidFill>
              <a:latin typeface="Times New Roman" pitchFamily="18" charset="0"/>
              <a:cs typeface="Times New Roman" pitchFamily="18" charset="0"/>
            </a:endParaRPr>
          </a:p>
        </p:txBody>
      </p:sp>
      <p:sp>
        <p:nvSpPr>
          <p:cNvPr id="105" name="Rectangle 104"/>
          <p:cNvSpPr/>
          <p:nvPr/>
        </p:nvSpPr>
        <p:spPr>
          <a:xfrm>
            <a:off x="0" y="-24"/>
            <a:ext cx="1675459" cy="338554"/>
          </a:xfrm>
          <a:prstGeom prst="rect">
            <a:avLst/>
          </a:prstGeom>
        </p:spPr>
        <p:txBody>
          <a:bodyPr wrap="none">
            <a:spAutoFit/>
          </a:bodyPr>
          <a:lstStyle/>
          <a:p>
            <a:r>
              <a:rPr lang="fr-FR" sz="1600" i="1" u="sng" dirty="0" smtClean="0">
                <a:solidFill>
                  <a:srgbClr val="FF0000"/>
                </a:solidFill>
                <a:latin typeface="Times New Roman" pitchFamily="18" charset="0"/>
                <a:cs typeface="Times New Roman" pitchFamily="18" charset="0"/>
              </a:rPr>
              <a:t>3-3) Le </a:t>
            </a:r>
            <a:r>
              <a:rPr lang="fr-FR" sz="1600" b="1" i="1" u="sng" dirty="0" smtClean="0">
                <a:solidFill>
                  <a:srgbClr val="FF0000"/>
                </a:solidFill>
                <a:latin typeface="Times New Roman" pitchFamily="18" charset="0"/>
                <a:cs typeface="Times New Roman" pitchFamily="18" charset="0"/>
              </a:rPr>
              <a:t>message</a:t>
            </a:r>
            <a:r>
              <a:rPr lang="fr-FR" sz="1600" i="1" u="sng" dirty="0" smtClean="0">
                <a:solidFill>
                  <a:srgbClr val="FF0000"/>
                </a:solidFill>
                <a:latin typeface="Times New Roman" pitchFamily="18" charset="0"/>
                <a:cs typeface="Times New Roman" pitchFamily="18" charset="0"/>
              </a:rPr>
              <a:t> :</a:t>
            </a:r>
            <a:endParaRPr lang="fr-FR" sz="1600" u="sng" dirty="0">
              <a:solidFill>
                <a:srgbClr val="FF0000"/>
              </a:solidFill>
            </a:endParaRPr>
          </a:p>
        </p:txBody>
      </p:sp>
      <p:sp>
        <p:nvSpPr>
          <p:cNvPr id="115" name="Rectangle 114"/>
          <p:cNvSpPr/>
          <p:nvPr/>
        </p:nvSpPr>
        <p:spPr>
          <a:xfrm>
            <a:off x="357158" y="928670"/>
            <a:ext cx="8429684" cy="584775"/>
          </a:xfrm>
          <a:prstGeom prst="rect">
            <a:avLst/>
          </a:prstGeom>
        </p:spPr>
        <p:txBody>
          <a:bodyPr wrap="square">
            <a:spAutoFit/>
          </a:bodyPr>
          <a:lstStyle/>
          <a:p>
            <a:r>
              <a:rPr lang="fr-FR" sz="1600" i="1" dirty="0" smtClean="0">
                <a:solidFill>
                  <a:schemeClr val="bg1"/>
                </a:solidFill>
                <a:latin typeface="Times New Roman" pitchFamily="18" charset="0"/>
                <a:cs typeface="Times New Roman" pitchFamily="18" charset="0"/>
              </a:rPr>
              <a:t>Les messages à transmettre peuvent être de nature quelconque (paroles, images, données de tous types)</a:t>
            </a:r>
            <a:endParaRPr lang="fr-FR" sz="1600" i="1" dirty="0">
              <a:solidFill>
                <a:schemeClr val="bg1"/>
              </a:solidFill>
              <a:latin typeface="Times New Roman" pitchFamily="18" charset="0"/>
              <a:cs typeface="Times New Roman" pitchFamily="18" charset="0"/>
            </a:endParaRPr>
          </a:p>
        </p:txBody>
      </p:sp>
      <p:sp>
        <p:nvSpPr>
          <p:cNvPr id="116" name="Cylindre 115"/>
          <p:cNvSpPr/>
          <p:nvPr/>
        </p:nvSpPr>
        <p:spPr>
          <a:xfrm rot="16200000">
            <a:off x="4441370" y="2964993"/>
            <a:ext cx="285752" cy="2852077"/>
          </a:xfrm>
          <a:prstGeom prst="can">
            <a:avLst/>
          </a:prstGeom>
          <a:solidFill>
            <a:srgbClr val="00B0F0"/>
          </a:solidFill>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nvGrpSpPr>
          <p:cNvPr id="103" name="Groupe 118"/>
          <p:cNvGrpSpPr/>
          <p:nvPr/>
        </p:nvGrpSpPr>
        <p:grpSpPr>
          <a:xfrm>
            <a:off x="3173446" y="4319589"/>
            <a:ext cx="2811607" cy="110817"/>
            <a:chOff x="1071538" y="4786287"/>
            <a:chExt cx="3375004" cy="384830"/>
          </a:xfrm>
        </p:grpSpPr>
        <p:pic>
          <p:nvPicPr>
            <p:cNvPr id="120" name="Picture 6"/>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071538" y="4786287"/>
              <a:ext cx="1692000" cy="384807"/>
            </a:xfrm>
            <a:prstGeom prst="rect">
              <a:avLst/>
            </a:prstGeom>
            <a:noFill/>
            <a:ln w="9525">
              <a:noFill/>
              <a:miter lim="800000"/>
              <a:headEnd/>
              <a:tailEnd/>
            </a:ln>
            <a:effectLst/>
          </p:spPr>
        </p:pic>
        <p:pic>
          <p:nvPicPr>
            <p:cNvPr id="121" name="Picture 6"/>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754542" y="4786308"/>
              <a:ext cx="1692000" cy="384809"/>
            </a:xfrm>
            <a:prstGeom prst="rect">
              <a:avLst/>
            </a:prstGeom>
            <a:noFill/>
            <a:ln w="9525">
              <a:noFill/>
              <a:miter lim="800000"/>
              <a:headEnd/>
              <a:tailEnd/>
            </a:ln>
            <a:effectLst/>
          </p:spPr>
        </p:pic>
      </p:grpSp>
      <p:cxnSp>
        <p:nvCxnSpPr>
          <p:cNvPr id="122" name="Connecteur droit 121"/>
          <p:cNvCxnSpPr>
            <a:endCxn id="117" idx="3"/>
          </p:cNvCxnSpPr>
          <p:nvPr/>
        </p:nvCxnSpPr>
        <p:spPr>
          <a:xfrm rot="10800000" flipV="1">
            <a:off x="3009890" y="4393411"/>
            <a:ext cx="163563" cy="2"/>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23" name="Connecteur droit 122"/>
          <p:cNvCxnSpPr/>
          <p:nvPr/>
        </p:nvCxnSpPr>
        <p:spPr>
          <a:xfrm flipV="1">
            <a:off x="6000760" y="4393180"/>
            <a:ext cx="144000"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26" name="Connecteur droit avec flèche 125"/>
          <p:cNvCxnSpPr/>
          <p:nvPr/>
        </p:nvCxnSpPr>
        <p:spPr>
          <a:xfrm rot="5400000">
            <a:off x="1975625" y="2678901"/>
            <a:ext cx="642942" cy="0"/>
          </a:xfrm>
          <a:prstGeom prst="straightConnector1">
            <a:avLst/>
          </a:prstGeom>
          <a:ln>
            <a:solidFill>
              <a:schemeClr val="bg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6" name="Connecteur droit avec flèche 135"/>
          <p:cNvCxnSpPr/>
          <p:nvPr/>
        </p:nvCxnSpPr>
        <p:spPr>
          <a:xfrm rot="5400000">
            <a:off x="2185971" y="3897315"/>
            <a:ext cx="214314" cy="1588"/>
          </a:xfrm>
          <a:prstGeom prst="straightConnector1">
            <a:avLst/>
          </a:prstGeom>
          <a:ln>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141" name="Connecteur droit avec flèche 140"/>
          <p:cNvCxnSpPr/>
          <p:nvPr/>
        </p:nvCxnSpPr>
        <p:spPr>
          <a:xfrm rot="5400000">
            <a:off x="6561154" y="2678107"/>
            <a:ext cx="642942" cy="1588"/>
          </a:xfrm>
          <a:prstGeom prst="straightConnector1">
            <a:avLst/>
          </a:prstGeom>
          <a:ln>
            <a:solidFill>
              <a:schemeClr val="bg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4" name="Connecteur droit avec flèche 143"/>
          <p:cNvCxnSpPr/>
          <p:nvPr/>
        </p:nvCxnSpPr>
        <p:spPr>
          <a:xfrm rot="5400000" flipH="1" flipV="1">
            <a:off x="6783403" y="3892553"/>
            <a:ext cx="214314" cy="1588"/>
          </a:xfrm>
          <a:prstGeom prst="straightConnector1">
            <a:avLst/>
          </a:prstGeom>
          <a:ln>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grpSp>
        <p:nvGrpSpPr>
          <p:cNvPr id="149" name="Groupe 113"/>
          <p:cNvGrpSpPr>
            <a:grpSpLocks noChangeAspect="1"/>
          </p:cNvGrpSpPr>
          <p:nvPr/>
        </p:nvGrpSpPr>
        <p:grpSpPr>
          <a:xfrm>
            <a:off x="1071538" y="2262179"/>
            <a:ext cx="175385" cy="175385"/>
            <a:chOff x="2143108" y="5176850"/>
            <a:chExt cx="1000132" cy="1000132"/>
          </a:xfrm>
        </p:grpSpPr>
        <p:sp>
          <p:nvSpPr>
            <p:cNvPr id="150" name="Parenthèse fermante 149"/>
            <p:cNvSpPr/>
            <p:nvPr/>
          </p:nvSpPr>
          <p:spPr>
            <a:xfrm>
              <a:off x="2786050" y="5176850"/>
              <a:ext cx="357190" cy="1000132"/>
            </a:xfrm>
            <a:prstGeom prst="rightBracket">
              <a:avLst>
                <a:gd name="adj" fmla="val 14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51" name="Parenthèse fermante 150"/>
            <p:cNvSpPr/>
            <p:nvPr/>
          </p:nvSpPr>
          <p:spPr>
            <a:xfrm>
              <a:off x="2143108" y="5476889"/>
              <a:ext cx="214314" cy="428628"/>
            </a:xfrm>
            <a:prstGeom prst="rightBracket">
              <a:avLst>
                <a:gd name="adj" fmla="val 11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52" name="Parenthèse fermante 151"/>
            <p:cNvSpPr/>
            <p:nvPr/>
          </p:nvSpPr>
          <p:spPr>
            <a:xfrm>
              <a:off x="2571736" y="5324488"/>
              <a:ext cx="285752" cy="714380"/>
            </a:xfrm>
            <a:prstGeom prst="rightBracket">
              <a:avLst>
                <a:gd name="adj" fmla="val 125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53" name="Parenthèse fermante 152"/>
            <p:cNvSpPr/>
            <p:nvPr/>
          </p:nvSpPr>
          <p:spPr>
            <a:xfrm>
              <a:off x="2357422" y="5414977"/>
              <a:ext cx="214314" cy="533404"/>
            </a:xfrm>
            <a:prstGeom prst="rightBracket">
              <a:avLst>
                <a:gd name="adj" fmla="val 125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63" name="Groupe 162"/>
          <p:cNvGrpSpPr>
            <a:grpSpLocks noChangeAspect="1"/>
          </p:cNvGrpSpPr>
          <p:nvPr/>
        </p:nvGrpSpPr>
        <p:grpSpPr>
          <a:xfrm>
            <a:off x="1862118" y="2247892"/>
            <a:ext cx="432000" cy="206226"/>
            <a:chOff x="3071802" y="2071678"/>
            <a:chExt cx="1346821" cy="642942"/>
          </a:xfrm>
        </p:grpSpPr>
        <p:sp>
          <p:nvSpPr>
            <p:cNvPr id="162" name="Cylindre 161"/>
            <p:cNvSpPr/>
            <p:nvPr/>
          </p:nvSpPr>
          <p:spPr>
            <a:xfrm rot="5400000">
              <a:off x="3724269" y="2033578"/>
              <a:ext cx="428628" cy="714380"/>
            </a:xfrm>
            <a:prstGeom prst="can">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58" name="Ellipse 157"/>
            <p:cNvSpPr/>
            <p:nvPr/>
          </p:nvSpPr>
          <p:spPr>
            <a:xfrm>
              <a:off x="3071802" y="2071678"/>
              <a:ext cx="642942" cy="642942"/>
            </a:xfrm>
            <a:prstGeom prst="ellipse">
              <a:avLst/>
            </a:prstGeom>
            <a:solidFill>
              <a:schemeClr val="bg1">
                <a:lumMod val="85000"/>
              </a:schemeClr>
            </a:solidFill>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160" name="Connecteur droit 159"/>
            <p:cNvCxnSpPr/>
            <p:nvPr/>
          </p:nvCxnSpPr>
          <p:spPr>
            <a:xfrm rot="10800000" flipH="1">
              <a:off x="4238623" y="2393149"/>
              <a:ext cx="180000" cy="1588"/>
            </a:xfrm>
            <a:prstGeom prst="line">
              <a:avLst/>
            </a:prstGeom>
            <a:ln w="28575"/>
          </p:spPr>
          <p:style>
            <a:lnRef idx="1">
              <a:schemeClr val="accent1"/>
            </a:lnRef>
            <a:fillRef idx="0">
              <a:schemeClr val="accent1"/>
            </a:fillRef>
            <a:effectRef idx="0">
              <a:schemeClr val="accent1"/>
            </a:effectRef>
            <a:fontRef idx="minor">
              <a:schemeClr val="tx1"/>
            </a:fontRef>
          </p:style>
        </p:cxnSp>
      </p:grpSp>
      <p:sp>
        <p:nvSpPr>
          <p:cNvPr id="168" name="Ellipse 167"/>
          <p:cNvSpPr/>
          <p:nvPr/>
        </p:nvSpPr>
        <p:spPr>
          <a:xfrm>
            <a:off x="2262171" y="2324094"/>
            <a:ext cx="72000" cy="72000"/>
          </a:xfrm>
          <a:prstGeom prst="ellipse">
            <a:avLst/>
          </a:prstGeom>
          <a:solidFill>
            <a:srgbClr val="FF0000"/>
          </a:solidFill>
          <a:ln>
            <a:solidFill>
              <a:srgbClr val="FF0000"/>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17" name="Rectangle 116"/>
          <p:cNvSpPr/>
          <p:nvPr/>
        </p:nvSpPr>
        <p:spPr>
          <a:xfrm>
            <a:off x="1652566" y="4000504"/>
            <a:ext cx="1357323" cy="785818"/>
          </a:xfrm>
          <a:prstGeom prst="rect">
            <a:avLst/>
          </a:prstGeom>
          <a:solidFill>
            <a:schemeClr val="accent2"/>
          </a:solidFill>
        </p:spPr>
        <p:txBody>
          <a:bodyPr wrap="square" rtlCol="0" anchor="ctr">
            <a:noAutofit/>
          </a:bodyPr>
          <a:lstStyle/>
          <a:p>
            <a:pPr algn="ctr"/>
            <a:r>
              <a:rPr lang="fr-FR" sz="1600" b="1" i="1" dirty="0" smtClean="0">
                <a:latin typeface="Times New Roman" pitchFamily="18" charset="0"/>
                <a:cs typeface="Times New Roman" pitchFamily="18" charset="0"/>
              </a:rPr>
              <a:t>Modulateur  </a:t>
            </a:r>
          </a:p>
        </p:txBody>
      </p:sp>
      <p:sp>
        <p:nvSpPr>
          <p:cNvPr id="133" name="Rectangle 132"/>
          <p:cNvSpPr/>
          <p:nvPr/>
        </p:nvSpPr>
        <p:spPr>
          <a:xfrm>
            <a:off x="1652566" y="3000372"/>
            <a:ext cx="1357323" cy="785818"/>
          </a:xfrm>
          <a:prstGeom prst="rect">
            <a:avLst/>
          </a:prstGeom>
          <a:solidFill>
            <a:schemeClr val="accent2"/>
          </a:solidFill>
        </p:spPr>
        <p:txBody>
          <a:bodyPr wrap="square" rtlCol="0" anchor="ctr">
            <a:noAutofit/>
          </a:bodyPr>
          <a:lstStyle/>
          <a:p>
            <a:pPr algn="ctr"/>
            <a:r>
              <a:rPr lang="fr-FR" sz="1600" b="1" i="1" dirty="0" smtClean="0">
                <a:latin typeface="Times New Roman" pitchFamily="18" charset="0"/>
                <a:cs typeface="Times New Roman" pitchFamily="18" charset="0"/>
              </a:rPr>
              <a:t>Codeur  </a:t>
            </a:r>
          </a:p>
        </p:txBody>
      </p:sp>
      <p:sp>
        <p:nvSpPr>
          <p:cNvPr id="169" name="Ellipse 168"/>
          <p:cNvSpPr/>
          <p:nvPr/>
        </p:nvSpPr>
        <p:spPr>
          <a:xfrm>
            <a:off x="6858016" y="4338644"/>
            <a:ext cx="72000" cy="72000"/>
          </a:xfrm>
          <a:prstGeom prst="ellipse">
            <a:avLst/>
          </a:prstGeom>
          <a:solidFill>
            <a:srgbClr val="FF0000"/>
          </a:solidFill>
          <a:ln>
            <a:solidFill>
              <a:srgbClr val="FF0000"/>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39" name="Rectangle 138"/>
          <p:cNvSpPr/>
          <p:nvPr/>
        </p:nvSpPr>
        <p:spPr>
          <a:xfrm>
            <a:off x="6153160" y="4000504"/>
            <a:ext cx="1490674" cy="785818"/>
          </a:xfrm>
          <a:prstGeom prst="rect">
            <a:avLst/>
          </a:prstGeom>
          <a:solidFill>
            <a:schemeClr val="accent2"/>
          </a:solidFill>
        </p:spPr>
        <p:txBody>
          <a:bodyPr wrap="square" rtlCol="0" anchor="ctr">
            <a:noAutofit/>
          </a:bodyPr>
          <a:lstStyle/>
          <a:p>
            <a:pPr algn="ctr"/>
            <a:r>
              <a:rPr lang="fr-FR" sz="1600" b="1" i="1" dirty="0" smtClean="0">
                <a:latin typeface="Times New Roman" pitchFamily="18" charset="0"/>
                <a:cs typeface="Times New Roman" pitchFamily="18" charset="0"/>
              </a:rPr>
              <a:t>Démodulateur  </a:t>
            </a:r>
          </a:p>
        </p:txBody>
      </p:sp>
      <p:sp>
        <p:nvSpPr>
          <p:cNvPr id="143" name="Rectangle 142"/>
          <p:cNvSpPr/>
          <p:nvPr/>
        </p:nvSpPr>
        <p:spPr>
          <a:xfrm>
            <a:off x="6153160" y="3000372"/>
            <a:ext cx="1490674" cy="785818"/>
          </a:xfrm>
          <a:prstGeom prst="rect">
            <a:avLst/>
          </a:prstGeom>
          <a:solidFill>
            <a:schemeClr val="accent2"/>
          </a:solidFill>
        </p:spPr>
        <p:txBody>
          <a:bodyPr wrap="square" rtlCol="0" anchor="ctr">
            <a:noAutofit/>
          </a:bodyPr>
          <a:lstStyle/>
          <a:p>
            <a:pPr algn="ctr"/>
            <a:r>
              <a:rPr lang="fr-FR" sz="1600" b="1" i="1" dirty="0" smtClean="0">
                <a:latin typeface="Times New Roman" pitchFamily="18" charset="0"/>
                <a:cs typeface="Times New Roman" pitchFamily="18" charset="0"/>
              </a:rPr>
              <a:t>Décodeur  </a:t>
            </a:r>
          </a:p>
        </p:txBody>
      </p:sp>
      <p:pic>
        <p:nvPicPr>
          <p:cNvPr id="1026" name="Picture 2"/>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rot="10800000">
            <a:off x="6810393" y="2143116"/>
            <a:ext cx="349134" cy="400193"/>
          </a:xfrm>
          <a:prstGeom prst="rect">
            <a:avLst/>
          </a:prstGeom>
          <a:noFill/>
          <a:ln w="9525">
            <a:noFill/>
            <a:miter lim="800000"/>
            <a:headEnd/>
            <a:tailEnd/>
          </a:ln>
          <a:effectLst/>
        </p:spPr>
      </p:pic>
      <p:grpSp>
        <p:nvGrpSpPr>
          <p:cNvPr id="86" name="Groupe 113"/>
          <p:cNvGrpSpPr>
            <a:grpSpLocks noChangeAspect="1"/>
          </p:cNvGrpSpPr>
          <p:nvPr/>
        </p:nvGrpSpPr>
        <p:grpSpPr>
          <a:xfrm>
            <a:off x="7073159" y="2235253"/>
            <a:ext cx="175385" cy="175385"/>
            <a:chOff x="2143108" y="5176850"/>
            <a:chExt cx="1000132" cy="1000132"/>
          </a:xfrm>
        </p:grpSpPr>
        <p:sp>
          <p:nvSpPr>
            <p:cNvPr id="106" name="Parenthèse fermante 105"/>
            <p:cNvSpPr/>
            <p:nvPr/>
          </p:nvSpPr>
          <p:spPr>
            <a:xfrm>
              <a:off x="2786050" y="5176850"/>
              <a:ext cx="357190" cy="1000132"/>
            </a:xfrm>
            <a:prstGeom prst="rightBracket">
              <a:avLst>
                <a:gd name="adj" fmla="val 14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07" name="Parenthèse fermante 106"/>
            <p:cNvSpPr/>
            <p:nvPr/>
          </p:nvSpPr>
          <p:spPr>
            <a:xfrm>
              <a:off x="2143108" y="5476889"/>
              <a:ext cx="214314" cy="428628"/>
            </a:xfrm>
            <a:prstGeom prst="rightBracket">
              <a:avLst>
                <a:gd name="adj" fmla="val 110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10" name="Parenthèse fermante 109"/>
            <p:cNvSpPr/>
            <p:nvPr/>
          </p:nvSpPr>
          <p:spPr>
            <a:xfrm>
              <a:off x="2571736" y="5324488"/>
              <a:ext cx="285752" cy="714380"/>
            </a:xfrm>
            <a:prstGeom prst="rightBracket">
              <a:avLst>
                <a:gd name="adj" fmla="val 125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11" name="Parenthèse fermante 110"/>
            <p:cNvSpPr/>
            <p:nvPr/>
          </p:nvSpPr>
          <p:spPr>
            <a:xfrm>
              <a:off x="2357422" y="5414977"/>
              <a:ext cx="214314" cy="533404"/>
            </a:xfrm>
            <a:prstGeom prst="rightBracket">
              <a:avLst>
                <a:gd name="adj" fmla="val 125000"/>
              </a:avLst>
            </a:prstGeom>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sp>
        <p:nvSpPr>
          <p:cNvPr id="42" name="Rectangle 41"/>
          <p:cNvSpPr/>
          <p:nvPr/>
        </p:nvSpPr>
        <p:spPr>
          <a:xfrm>
            <a:off x="4006261" y="3857628"/>
            <a:ext cx="1065805" cy="500066"/>
          </a:xfrm>
          <a:prstGeom prst="rect">
            <a:avLst/>
          </a:prstGeom>
          <a:noFill/>
        </p:spPr>
        <p:txBody>
          <a:bodyPr wrap="square" rtlCol="0" anchor="ctr">
            <a:noAutofit/>
          </a:bodyPr>
          <a:lstStyle/>
          <a:p>
            <a:pPr algn="ctr"/>
            <a:r>
              <a:rPr lang="fr-FR" sz="1600" b="1" i="1" dirty="0" smtClean="0">
                <a:solidFill>
                  <a:schemeClr val="bg1"/>
                </a:solidFill>
                <a:latin typeface="Times New Roman" pitchFamily="18" charset="0"/>
                <a:cs typeface="Times New Roman" pitchFamily="18" charset="0"/>
              </a:rPr>
              <a:t>Canal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49"/>
                                        </p:tgtEl>
                                        <p:attrNameLst>
                                          <p:attrName>style.visibility</p:attrName>
                                        </p:attrNameLst>
                                      </p:cBhvr>
                                      <p:to>
                                        <p:strVal val="visible"/>
                                      </p:to>
                                    </p:set>
                                    <p:anim calcmode="lin" valueType="num">
                                      <p:cBhvr>
                                        <p:cTn id="7" dur="500" fill="hold"/>
                                        <p:tgtEl>
                                          <p:spTgt spid="149"/>
                                        </p:tgtEl>
                                        <p:attrNameLst>
                                          <p:attrName>ppt_w</p:attrName>
                                        </p:attrNameLst>
                                      </p:cBhvr>
                                      <p:tavLst>
                                        <p:tav tm="0">
                                          <p:val>
                                            <p:fltVal val="0"/>
                                          </p:val>
                                        </p:tav>
                                        <p:tav tm="100000">
                                          <p:val>
                                            <p:strVal val="#ppt_w"/>
                                          </p:val>
                                        </p:tav>
                                      </p:tavLst>
                                    </p:anim>
                                    <p:anim calcmode="lin" valueType="num">
                                      <p:cBhvr>
                                        <p:cTn id="8" dur="500" fill="hold"/>
                                        <p:tgtEl>
                                          <p:spTgt spid="149"/>
                                        </p:tgtEl>
                                        <p:attrNameLst>
                                          <p:attrName>ppt_h</p:attrName>
                                        </p:attrNameLst>
                                      </p:cBhvr>
                                      <p:tavLst>
                                        <p:tav tm="0">
                                          <p:val>
                                            <p:fltVal val="0"/>
                                          </p:val>
                                        </p:tav>
                                        <p:tav tm="100000">
                                          <p:val>
                                            <p:strVal val="#ppt_h"/>
                                          </p:val>
                                        </p:tav>
                                      </p:tavLst>
                                    </p:anim>
                                    <p:animEffect transition="in" filter="fade">
                                      <p:cBhvr>
                                        <p:cTn id="9" dur="500"/>
                                        <p:tgtEl>
                                          <p:spTgt spid="149"/>
                                        </p:tgtEl>
                                      </p:cBhvr>
                                    </p:animEffect>
                                  </p:childTnLst>
                                </p:cTn>
                              </p:par>
                              <p:par>
                                <p:cTn id="10" presetID="63" presetClass="path" presetSubtype="0" repeatCount="indefinite" accel="50000" decel="50000" fill="hold" nodeType="withEffect">
                                  <p:stCondLst>
                                    <p:cond delay="0"/>
                                  </p:stCondLst>
                                  <p:childTnLst>
                                    <p:animMotion origin="layout" path="M -0.00451 0.0007 L 0.07431 0.0007 " pathEditMode="relative" rAng="0" ptsTypes="AA">
                                      <p:cBhvr>
                                        <p:cTn id="11" dur="2000" fill="hold"/>
                                        <p:tgtEl>
                                          <p:spTgt spid="149"/>
                                        </p:tgtEl>
                                        <p:attrNameLst>
                                          <p:attrName>ppt_x</p:attrName>
                                          <p:attrName>ppt_y</p:attrName>
                                        </p:attrNameLst>
                                      </p:cBhvr>
                                      <p:rCtr x="39" y="0"/>
                                    </p:animMotion>
                                  </p:childTnLst>
                                </p:cTn>
                              </p:par>
                              <p:par>
                                <p:cTn id="12" presetID="6" presetClass="emph" presetSubtype="0" repeatCount="indefinite" fill="hold" nodeType="withEffect">
                                  <p:stCondLst>
                                    <p:cond delay="0"/>
                                  </p:stCondLst>
                                  <p:childTnLst>
                                    <p:animScale>
                                      <p:cBhvr>
                                        <p:cTn id="13" dur="2000" fill="hold"/>
                                        <p:tgtEl>
                                          <p:spTgt spid="149"/>
                                        </p:tgtEl>
                                      </p:cBhvr>
                                      <p:by x="200000" y="200000"/>
                                    </p:animScale>
                                  </p:childTnLst>
                                </p:cTn>
                              </p:par>
                            </p:childTnLst>
                          </p:cTn>
                        </p:par>
                        <p:par>
                          <p:cTn id="14" fill="hold">
                            <p:stCondLst>
                              <p:cond delay="2000"/>
                            </p:stCondLst>
                            <p:childTnLst>
                              <p:par>
                                <p:cTn id="15" presetID="1" presetClass="entr" presetSubtype="0" fill="hold" grpId="0" nodeType="afterEffect">
                                  <p:stCondLst>
                                    <p:cond delay="0"/>
                                  </p:stCondLst>
                                  <p:childTnLst>
                                    <p:set>
                                      <p:cBhvr>
                                        <p:cTn id="16" dur="1" fill="hold">
                                          <p:stCondLst>
                                            <p:cond delay="0"/>
                                          </p:stCondLst>
                                        </p:cTn>
                                        <p:tgtEl>
                                          <p:spTgt spid="168"/>
                                        </p:tgtEl>
                                        <p:attrNameLst>
                                          <p:attrName>style.visibility</p:attrName>
                                        </p:attrNameLst>
                                      </p:cBhvr>
                                      <p:to>
                                        <p:strVal val="visible"/>
                                      </p:to>
                                    </p:set>
                                  </p:childTnLst>
                                </p:cTn>
                              </p:par>
                              <p:par>
                                <p:cTn id="17" presetID="42" presetClass="path" presetSubtype="0" repeatCount="indefinite" fill="hold" grpId="1" nodeType="withEffect">
                                  <p:stCondLst>
                                    <p:cond delay="0"/>
                                  </p:stCondLst>
                                  <p:childTnLst>
                                    <p:animMotion origin="layout" path="M 0.00052 -0.00139 L 0.00052 0.29259 " pathEditMode="relative" rAng="0" ptsTypes="AA">
                                      <p:cBhvr>
                                        <p:cTn id="18" dur="2000" fill="hold"/>
                                        <p:tgtEl>
                                          <p:spTgt spid="168"/>
                                        </p:tgtEl>
                                        <p:attrNameLst>
                                          <p:attrName>ppt_x</p:attrName>
                                          <p:attrName>ppt_y</p:attrName>
                                        </p:attrNameLst>
                                      </p:cBhvr>
                                      <p:rCtr x="0" y="147"/>
                                    </p:animMotion>
                                  </p:childTnLst>
                                </p:cTn>
                              </p:par>
                            </p:childTnLst>
                          </p:cTn>
                        </p:par>
                        <p:par>
                          <p:cTn id="19" fill="hold">
                            <p:stCondLst>
                              <p:cond delay="4000"/>
                            </p:stCondLst>
                            <p:childTnLst>
                              <p:par>
                                <p:cTn id="20" presetID="22" presetClass="entr" presetSubtype="8" repeatCount="indefinite" fill="hold" nodeType="afterEffect">
                                  <p:stCondLst>
                                    <p:cond delay="0"/>
                                  </p:stCondLst>
                                  <p:childTnLst>
                                    <p:set>
                                      <p:cBhvr>
                                        <p:cTn id="21" dur="1" fill="hold">
                                          <p:stCondLst>
                                            <p:cond delay="0"/>
                                          </p:stCondLst>
                                        </p:cTn>
                                        <p:tgtEl>
                                          <p:spTgt spid="103"/>
                                        </p:tgtEl>
                                        <p:attrNameLst>
                                          <p:attrName>style.visibility</p:attrName>
                                        </p:attrNameLst>
                                      </p:cBhvr>
                                      <p:to>
                                        <p:strVal val="visible"/>
                                      </p:to>
                                    </p:set>
                                    <p:animEffect transition="in" filter="wipe(left)">
                                      <p:cBhvr>
                                        <p:cTn id="22" dur="500"/>
                                        <p:tgtEl>
                                          <p:spTgt spid="103"/>
                                        </p:tgtEl>
                                      </p:cBhvr>
                                    </p:animEffect>
                                  </p:childTnLst>
                                </p:cTn>
                              </p:par>
                            </p:childTnLst>
                          </p:cTn>
                        </p:par>
                        <p:par>
                          <p:cTn id="23" fill="hold">
                            <p:stCondLst>
                              <p:cond delay="4500"/>
                            </p:stCondLst>
                            <p:childTnLst>
                              <p:par>
                                <p:cTn id="24" presetID="1" presetClass="entr" presetSubtype="0" fill="hold" grpId="0" nodeType="afterEffect">
                                  <p:stCondLst>
                                    <p:cond delay="0"/>
                                  </p:stCondLst>
                                  <p:childTnLst>
                                    <p:set>
                                      <p:cBhvr>
                                        <p:cTn id="25" dur="1" fill="hold">
                                          <p:stCondLst>
                                            <p:cond delay="0"/>
                                          </p:stCondLst>
                                        </p:cTn>
                                        <p:tgtEl>
                                          <p:spTgt spid="169"/>
                                        </p:tgtEl>
                                        <p:attrNameLst>
                                          <p:attrName>style.visibility</p:attrName>
                                        </p:attrNameLst>
                                      </p:cBhvr>
                                      <p:to>
                                        <p:strVal val="visible"/>
                                      </p:to>
                                    </p:set>
                                  </p:childTnLst>
                                </p:cTn>
                              </p:par>
                            </p:childTnLst>
                          </p:cTn>
                        </p:par>
                        <p:par>
                          <p:cTn id="26" fill="hold">
                            <p:stCondLst>
                              <p:cond delay="4500"/>
                            </p:stCondLst>
                            <p:childTnLst>
                              <p:par>
                                <p:cTn id="27" presetID="53" presetClass="entr" presetSubtype="0" fill="hold" nodeType="afterEffect">
                                  <p:stCondLst>
                                    <p:cond delay="0"/>
                                  </p:stCondLst>
                                  <p:childTnLst>
                                    <p:set>
                                      <p:cBhvr>
                                        <p:cTn id="28" dur="1" fill="hold">
                                          <p:stCondLst>
                                            <p:cond delay="0"/>
                                          </p:stCondLst>
                                        </p:cTn>
                                        <p:tgtEl>
                                          <p:spTgt spid="86"/>
                                        </p:tgtEl>
                                        <p:attrNameLst>
                                          <p:attrName>style.visibility</p:attrName>
                                        </p:attrNameLst>
                                      </p:cBhvr>
                                      <p:to>
                                        <p:strVal val="visible"/>
                                      </p:to>
                                    </p:set>
                                    <p:anim calcmode="lin" valueType="num">
                                      <p:cBhvr>
                                        <p:cTn id="29" dur="500" fill="hold"/>
                                        <p:tgtEl>
                                          <p:spTgt spid="86"/>
                                        </p:tgtEl>
                                        <p:attrNameLst>
                                          <p:attrName>ppt_w</p:attrName>
                                        </p:attrNameLst>
                                      </p:cBhvr>
                                      <p:tavLst>
                                        <p:tav tm="0">
                                          <p:val>
                                            <p:fltVal val="0"/>
                                          </p:val>
                                        </p:tav>
                                        <p:tav tm="100000">
                                          <p:val>
                                            <p:strVal val="#ppt_w"/>
                                          </p:val>
                                        </p:tav>
                                      </p:tavLst>
                                    </p:anim>
                                    <p:anim calcmode="lin" valueType="num">
                                      <p:cBhvr>
                                        <p:cTn id="30" dur="500" fill="hold"/>
                                        <p:tgtEl>
                                          <p:spTgt spid="86"/>
                                        </p:tgtEl>
                                        <p:attrNameLst>
                                          <p:attrName>ppt_h</p:attrName>
                                        </p:attrNameLst>
                                      </p:cBhvr>
                                      <p:tavLst>
                                        <p:tav tm="0">
                                          <p:val>
                                            <p:fltVal val="0"/>
                                          </p:val>
                                        </p:tav>
                                        <p:tav tm="100000">
                                          <p:val>
                                            <p:strVal val="#ppt_h"/>
                                          </p:val>
                                        </p:tav>
                                      </p:tavLst>
                                    </p:anim>
                                    <p:animEffect transition="in" filter="fade">
                                      <p:cBhvr>
                                        <p:cTn id="31" dur="500"/>
                                        <p:tgtEl>
                                          <p:spTgt spid="86"/>
                                        </p:tgtEl>
                                      </p:cBhvr>
                                    </p:animEffect>
                                  </p:childTnLst>
                                </p:cTn>
                              </p:par>
                              <p:par>
                                <p:cTn id="32" presetID="63" presetClass="path" presetSubtype="0" repeatCount="indefinite" accel="50000" decel="50000" fill="hold" nodeType="withEffect">
                                  <p:stCondLst>
                                    <p:cond delay="0"/>
                                  </p:stCondLst>
                                  <p:childTnLst>
                                    <p:animMotion origin="layout" path="M -0.00451 0.0007 L 0.07431 0.0007 " pathEditMode="relative" rAng="0" ptsTypes="AA">
                                      <p:cBhvr>
                                        <p:cTn id="33" dur="2000" fill="hold"/>
                                        <p:tgtEl>
                                          <p:spTgt spid="86"/>
                                        </p:tgtEl>
                                        <p:attrNameLst>
                                          <p:attrName>ppt_x</p:attrName>
                                          <p:attrName>ppt_y</p:attrName>
                                        </p:attrNameLst>
                                      </p:cBhvr>
                                      <p:rCtr x="39" y="0"/>
                                    </p:animMotion>
                                  </p:childTnLst>
                                </p:cTn>
                              </p:par>
                              <p:par>
                                <p:cTn id="34" presetID="6" presetClass="emph" presetSubtype="0" repeatCount="indefinite" fill="hold" nodeType="withEffect">
                                  <p:stCondLst>
                                    <p:cond delay="0"/>
                                  </p:stCondLst>
                                  <p:childTnLst>
                                    <p:animScale>
                                      <p:cBhvr>
                                        <p:cTn id="35" dur="2000" fill="hold"/>
                                        <p:tgtEl>
                                          <p:spTgt spid="86"/>
                                        </p:tgtEl>
                                      </p:cBhvr>
                                      <p:by x="200000" y="200000"/>
                                    </p:animScale>
                                  </p:childTnLst>
                                </p:cTn>
                              </p:par>
                              <p:par>
                                <p:cTn id="36" presetID="42" presetClass="path" presetSubtype="0" repeatCount="indefinite" fill="hold" grpId="1" nodeType="withEffect">
                                  <p:stCondLst>
                                    <p:cond delay="0"/>
                                  </p:stCondLst>
                                  <p:childTnLst>
                                    <p:animMotion origin="layout" path="M 0.00052 -0.29097 L 0.00052 0.00301 " pathEditMode="relative" rAng="0" ptsTypes="AA">
                                      <p:cBhvr>
                                        <p:cTn id="37" dur="2000" spd="-100000" fill="hold"/>
                                        <p:tgtEl>
                                          <p:spTgt spid="169"/>
                                        </p:tgtEl>
                                        <p:attrNameLst>
                                          <p:attrName>ppt_x</p:attrName>
                                          <p:attrName>ppt_y</p:attrName>
                                        </p:attrNameLst>
                                      </p:cBhvr>
                                      <p:rCtr x="0" y="1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 grpId="0" animBg="1"/>
      <p:bldP spid="168" grpId="1" animBg="1"/>
      <p:bldP spid="169" grpId="0" animBg="1"/>
      <p:bldP spid="16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12289" name="Rectangle 1"/>
          <p:cNvSpPr>
            <a:spLocks noChangeArrowheads="1"/>
          </p:cNvSpPr>
          <p:nvPr/>
        </p:nvSpPr>
        <p:spPr bwMode="auto">
          <a:xfrm>
            <a:off x="857256" y="1526433"/>
            <a:ext cx="8286776" cy="11605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Une transmission d</a:t>
            </a:r>
            <a:r>
              <a:rPr kumimoji="0" lang="fr-FR" sz="1600" b="0" i="0" u="none" strike="noStrike" cap="none" normalizeH="0" baseline="0" dirty="0" smtClean="0">
                <a:ln>
                  <a:noFill/>
                </a:ln>
                <a:solidFill>
                  <a:schemeClr val="bg1"/>
                </a:solidFill>
                <a:effectLst/>
                <a:latin typeface="Calibri"/>
                <a:ea typeface="Calibri" pitchFamily="34" charset="0"/>
                <a:cs typeface="Times New Roman" pitchFamily="18" charset="0"/>
              </a:rPr>
              <a:t>’</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information se fait toujours </a:t>
            </a:r>
            <a:r>
              <a:rPr kumimoji="0" lang="fr-FR" sz="1600" b="0" i="0" u="none" strike="noStrike" cap="none" normalizeH="0" baseline="0" dirty="0" smtClean="0">
                <a:ln>
                  <a:noFill/>
                </a:ln>
                <a:solidFill>
                  <a:schemeClr val="bg1"/>
                </a:solidFill>
                <a:effectLst/>
                <a:latin typeface="Calibri"/>
                <a:ea typeface="Calibri" pitchFamily="34" charset="0"/>
                <a:cs typeface="Times New Roman" pitchFamily="18" charset="0"/>
              </a:rPr>
              <a:t>à</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 distance, un support physique assure le lien entre la source et le destinataire. Dans cette partie, nous allons pr</a:t>
            </a:r>
            <a:r>
              <a:rPr kumimoji="0" lang="fr-FR" sz="1600" b="0" i="0" u="none" strike="noStrike" cap="none" normalizeH="0" baseline="0" dirty="0" smtClean="0">
                <a:ln>
                  <a:noFill/>
                </a:ln>
                <a:solidFill>
                  <a:schemeClr val="bg1"/>
                </a:solidFill>
                <a:effectLst/>
                <a:latin typeface="Calibri"/>
                <a:ea typeface="Calibri" pitchFamily="34" charset="0"/>
                <a:cs typeface="Times New Roman" pitchFamily="18" charset="0"/>
              </a:rPr>
              <a:t>é</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senter les principaux supports couramment utilis</a:t>
            </a:r>
            <a:r>
              <a:rPr kumimoji="0" lang="fr-FR" sz="1600" b="0" i="0" u="none" strike="noStrike" cap="none" normalizeH="0" baseline="0" dirty="0" smtClean="0">
                <a:ln>
                  <a:noFill/>
                </a:ln>
                <a:solidFill>
                  <a:schemeClr val="bg1"/>
                </a:solidFill>
                <a:effectLst/>
                <a:latin typeface="Calibri"/>
                <a:ea typeface="Calibri" pitchFamily="34" charset="0"/>
                <a:cs typeface="Times New Roman" pitchFamily="18" charset="0"/>
              </a:rPr>
              <a:t>é</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s comme m</a:t>
            </a:r>
            <a:r>
              <a:rPr kumimoji="0" lang="fr-FR" sz="1600" b="0" i="0" u="none" strike="noStrike" cap="none" normalizeH="0" baseline="0" dirty="0" smtClean="0">
                <a:ln>
                  <a:noFill/>
                </a:ln>
                <a:solidFill>
                  <a:schemeClr val="bg1"/>
                </a:solidFill>
                <a:effectLst/>
                <a:latin typeface="Calibri"/>
                <a:ea typeface="Calibri" pitchFamily="34" charset="0"/>
                <a:cs typeface="Times New Roman" pitchFamily="18" charset="0"/>
              </a:rPr>
              <a:t>é</a:t>
            </a:r>
            <a:r>
              <a:rPr kumimoji="0" lang="fr-FR" sz="1600" b="0" i="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dia de transmission.</a:t>
            </a:r>
            <a:endParaRPr kumimoji="0" lang="fr-FR" sz="1800" b="0" i="0" u="none" strike="noStrike" cap="none" normalizeH="0" baseline="0" dirty="0" smtClean="0">
              <a:ln>
                <a:noFill/>
              </a:ln>
              <a:solidFill>
                <a:schemeClr val="bg1"/>
              </a:solidFill>
              <a:effectLst/>
              <a:latin typeface="Arial" pitchFamily="34" charset="0"/>
              <a:cs typeface="Arial" pitchFamily="34" charset="0"/>
            </a:endParaRPr>
          </a:p>
        </p:txBody>
      </p:sp>
      <p:sp>
        <p:nvSpPr>
          <p:cNvPr id="7" name="Rectangle 6"/>
          <p:cNvSpPr/>
          <p:nvPr/>
        </p:nvSpPr>
        <p:spPr>
          <a:xfrm>
            <a:off x="0" y="1097829"/>
            <a:ext cx="5500694" cy="338554"/>
          </a:xfrm>
          <a:prstGeom prst="rect">
            <a:avLst/>
          </a:prstGeom>
        </p:spPr>
        <p:txBody>
          <a:bodyPr wrap="square">
            <a:spAutoFit/>
          </a:bodyPr>
          <a:lstStyle/>
          <a:p>
            <a:pPr lvl="0" fontAlgn="base">
              <a:spcBef>
                <a:spcPct val="0"/>
              </a:spcBef>
              <a:spcAft>
                <a:spcPct val="0"/>
              </a:spcAft>
            </a:pPr>
            <a:r>
              <a:rPr lang="fr-FR" sz="1600" b="1" i="1" u="sng" dirty="0" smtClean="0">
                <a:solidFill>
                  <a:srgbClr val="FF0000"/>
                </a:solidFill>
                <a:latin typeface="Times New Roman" pitchFamily="18" charset="0"/>
                <a:ea typeface="Calibri" pitchFamily="34" charset="0"/>
                <a:cs typeface="Times New Roman" pitchFamily="18" charset="0"/>
              </a:rPr>
              <a:t>a) Les différents types de canaux de transmission:</a:t>
            </a:r>
            <a:endParaRPr lang="fr-FR" sz="1600" i="1" u="sng" dirty="0" smtClean="0">
              <a:solidFill>
                <a:srgbClr val="FF0000"/>
              </a:solidFill>
              <a:latin typeface="Times New Roman" pitchFamily="18" charset="0"/>
              <a:cs typeface="Times New Roman" pitchFamily="18" charset="0"/>
            </a:endParaRPr>
          </a:p>
        </p:txBody>
      </p:sp>
      <p:sp>
        <p:nvSpPr>
          <p:cNvPr id="8" name="Rectangle 7"/>
          <p:cNvSpPr/>
          <p:nvPr/>
        </p:nvSpPr>
        <p:spPr>
          <a:xfrm>
            <a:off x="857256" y="428604"/>
            <a:ext cx="7358082" cy="338554"/>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le canal est un concept logique, il représente le lien établi entre émetteur et récepteur.</a:t>
            </a:r>
            <a:endParaRPr lang="fr-FR" sz="1600" dirty="0">
              <a:solidFill>
                <a:schemeClr val="bg1"/>
              </a:solidFill>
              <a:latin typeface="Times New Roman" pitchFamily="18" charset="0"/>
              <a:cs typeface="Times New Roman" pitchFamily="18" charset="0"/>
            </a:endParaRPr>
          </a:p>
        </p:txBody>
      </p:sp>
      <p:sp>
        <p:nvSpPr>
          <p:cNvPr id="9" name="Rectangle 8"/>
          <p:cNvSpPr/>
          <p:nvPr/>
        </p:nvSpPr>
        <p:spPr>
          <a:xfrm>
            <a:off x="0" y="0"/>
            <a:ext cx="1367682" cy="338554"/>
          </a:xfrm>
          <a:prstGeom prst="rect">
            <a:avLst/>
          </a:prstGeom>
        </p:spPr>
        <p:txBody>
          <a:bodyPr wrap="none">
            <a:spAutoFit/>
          </a:bodyPr>
          <a:lstStyle/>
          <a:p>
            <a:r>
              <a:rPr lang="fr-FR" sz="1600" b="1" i="1" u="sng" dirty="0" smtClean="0">
                <a:solidFill>
                  <a:srgbClr val="FF0000"/>
                </a:solidFill>
                <a:latin typeface="Times New Roman" pitchFamily="18" charset="0"/>
                <a:cs typeface="Times New Roman" pitchFamily="18" charset="0"/>
              </a:rPr>
              <a:t>3-4) le canal :</a:t>
            </a:r>
            <a:endParaRPr lang="fr-FR" sz="1600" b="1" i="1" u="sng" dirty="0">
              <a:solidFill>
                <a:srgbClr val="FF0000"/>
              </a:solidFill>
              <a:latin typeface="Times New Roman" pitchFamily="18" charset="0"/>
              <a:cs typeface="Times New Roman" pitchFamily="18" charset="0"/>
            </a:endParaRPr>
          </a:p>
        </p:txBody>
      </p:sp>
      <p:sp>
        <p:nvSpPr>
          <p:cNvPr id="10" name="Rectangle 9"/>
          <p:cNvSpPr/>
          <p:nvPr/>
        </p:nvSpPr>
        <p:spPr>
          <a:xfrm>
            <a:off x="2428860" y="2772980"/>
            <a:ext cx="3857652" cy="1150571"/>
          </a:xfrm>
          <a:prstGeom prst="rect">
            <a:avLst/>
          </a:prstGeom>
        </p:spPr>
        <p:txBody>
          <a:bodyPr wrap="square">
            <a:spAutoFit/>
          </a:bodyPr>
          <a:lstStyle/>
          <a:p>
            <a:pPr marL="342900" indent="-342900">
              <a:buFont typeface="Arial" pitchFamily="34" charset="0"/>
              <a:buChar char="•"/>
            </a:pPr>
            <a:r>
              <a:rPr lang="fr-FR" b="1" i="1" dirty="0" smtClean="0">
                <a:solidFill>
                  <a:schemeClr val="bg1"/>
                </a:solidFill>
                <a:latin typeface="Times New Roman" pitchFamily="18" charset="0"/>
                <a:cs typeface="Times New Roman" pitchFamily="18" charset="0"/>
              </a:rPr>
              <a:t>Communication électrique filaire</a:t>
            </a:r>
          </a:p>
          <a:p>
            <a:pPr marL="342900" indent="-342900">
              <a:lnSpc>
                <a:spcPct val="150000"/>
              </a:lnSpc>
              <a:buFont typeface="Arial" pitchFamily="34" charset="0"/>
              <a:buChar char="•"/>
            </a:pPr>
            <a:r>
              <a:rPr lang="fr-FR" b="1" i="1" dirty="0" smtClean="0">
                <a:solidFill>
                  <a:schemeClr val="bg1"/>
                </a:solidFill>
                <a:latin typeface="Times New Roman" pitchFamily="18" charset="0"/>
                <a:cs typeface="Times New Roman" pitchFamily="18" charset="0"/>
              </a:rPr>
              <a:t>Fibres optiques</a:t>
            </a:r>
            <a:endParaRPr lang="fr-FR" i="1" dirty="0" smtClean="0">
              <a:solidFill>
                <a:schemeClr val="bg1"/>
              </a:solidFill>
              <a:latin typeface="Times New Roman" pitchFamily="18" charset="0"/>
              <a:cs typeface="Times New Roman" pitchFamily="18" charset="0"/>
            </a:endParaRPr>
          </a:p>
          <a:p>
            <a:pPr marL="342900" indent="-342900">
              <a:lnSpc>
                <a:spcPct val="150000"/>
              </a:lnSpc>
              <a:buFont typeface="Arial" pitchFamily="34" charset="0"/>
              <a:buChar char="•"/>
            </a:pPr>
            <a:r>
              <a:rPr lang="fr-FR" b="1" i="1" dirty="0" smtClean="0">
                <a:solidFill>
                  <a:schemeClr val="bg1"/>
                </a:solidFill>
                <a:latin typeface="Times New Roman" pitchFamily="18" charset="0"/>
                <a:cs typeface="Times New Roman" pitchFamily="18" charset="0"/>
              </a:rPr>
              <a:t>Liaisons radio</a:t>
            </a:r>
            <a:endParaRPr lang="fr-FR" i="1" dirty="0" smtClean="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Rectangle 118"/>
          <p:cNvSpPr/>
          <p:nvPr/>
        </p:nvSpPr>
        <p:spPr>
          <a:xfrm>
            <a:off x="6715140" y="670814"/>
            <a:ext cx="2340000" cy="1257988"/>
          </a:xfrm>
          <a:prstGeom prst="rect">
            <a:avLst/>
          </a:prstGeom>
          <a:solidFill>
            <a:srgbClr val="002060"/>
          </a:solidFill>
          <a:ln>
            <a:no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0" y="285728"/>
            <a:ext cx="6643702" cy="2308324"/>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L’information est véhiculée par un « signal électrique », c’est à dire une onde électromagnétique se propageant à travers un câble métallique. On trouve deux catégories de lignes de transmission utilisées en télécommunications :</a:t>
            </a:r>
          </a:p>
          <a:p>
            <a:endParaRPr lang="fr-FR" sz="1600" dirty="0" smtClean="0">
              <a:solidFill>
                <a:schemeClr val="bg1"/>
              </a:solidFill>
              <a:latin typeface="Times New Roman" pitchFamily="18" charset="0"/>
              <a:cs typeface="Times New Roman" pitchFamily="18" charset="0"/>
            </a:endParaRPr>
          </a:p>
          <a:p>
            <a:pPr>
              <a:buFont typeface="Arial" pitchFamily="34" charset="0"/>
              <a:buChar char="•"/>
            </a:pPr>
            <a:r>
              <a:rPr lang="fr-FR" sz="1600" dirty="0" smtClean="0">
                <a:solidFill>
                  <a:schemeClr val="bg1"/>
                </a:solidFill>
                <a:latin typeface="Times New Roman" pitchFamily="18" charset="0"/>
                <a:cs typeface="Times New Roman" pitchFamily="18" charset="0"/>
              </a:rPr>
              <a:t>  </a:t>
            </a:r>
            <a:r>
              <a:rPr lang="fr-FR" sz="1600" u="sng" dirty="0" smtClean="0">
                <a:solidFill>
                  <a:srgbClr val="00B0F0"/>
                </a:solidFill>
                <a:latin typeface="Times New Roman" pitchFamily="18" charset="0"/>
                <a:cs typeface="Times New Roman" pitchFamily="18" charset="0"/>
              </a:rPr>
              <a:t>câble bifilaire</a:t>
            </a:r>
            <a:r>
              <a:rPr lang="fr-FR" sz="1600" dirty="0" smtClean="0">
                <a:solidFill>
                  <a:schemeClr val="bg1"/>
                </a:solidFill>
                <a:latin typeface="Times New Roman" pitchFamily="18" charset="0"/>
                <a:cs typeface="Times New Roman" pitchFamily="18" charset="0"/>
              </a:rPr>
              <a:t>, e</a:t>
            </a:r>
            <a:r>
              <a:rPr lang="fr-FR" sz="1600" i="1" dirty="0" smtClean="0">
                <a:solidFill>
                  <a:schemeClr val="bg1"/>
                </a:solidFill>
                <a:latin typeface="Times New Roman" pitchFamily="18" charset="0"/>
                <a:cs typeface="Times New Roman" pitchFamily="18" charset="0"/>
              </a:rPr>
              <a:t>st un ensemble de deux conducteurs acheminant de concert un signal électrique, d'une source (ou </a:t>
            </a:r>
            <a:r>
              <a:rPr lang="fr-FR" sz="1600" i="1" dirty="0" smtClean="0">
                <a:solidFill>
                  <a:srgbClr val="FF0000"/>
                </a:solidFill>
                <a:latin typeface="Times New Roman" pitchFamily="18" charset="0"/>
                <a:cs typeface="Times New Roman" pitchFamily="18" charset="0"/>
              </a:rPr>
              <a:t>émetteur</a:t>
            </a:r>
            <a:r>
              <a:rPr lang="fr-FR" sz="1600" i="1" dirty="0" smtClean="0">
                <a:solidFill>
                  <a:schemeClr val="bg1"/>
                </a:solidFill>
                <a:latin typeface="Times New Roman" pitchFamily="18" charset="0"/>
                <a:cs typeface="Times New Roman" pitchFamily="18" charset="0"/>
              </a:rPr>
              <a:t>) vers une charge (ou </a:t>
            </a:r>
            <a:r>
              <a:rPr lang="fr-FR" sz="1600" i="1" dirty="0" smtClean="0">
                <a:solidFill>
                  <a:srgbClr val="FF0000"/>
                </a:solidFill>
                <a:latin typeface="Times New Roman" pitchFamily="18" charset="0"/>
                <a:cs typeface="Times New Roman" pitchFamily="18" charset="0"/>
              </a:rPr>
              <a:t>récepteur</a:t>
            </a:r>
            <a:r>
              <a:rPr lang="fr-FR" sz="1600" i="1" dirty="0" smtClean="0">
                <a:solidFill>
                  <a:schemeClr val="bg1"/>
                </a:solidFill>
                <a:latin typeface="Times New Roman" pitchFamily="18" charset="0"/>
                <a:cs typeface="Times New Roman" pitchFamily="18" charset="0"/>
              </a:rPr>
              <a:t>).</a:t>
            </a:r>
          </a:p>
          <a:p>
            <a:r>
              <a:rPr lang="fr-FR" sz="1600" i="1" dirty="0" smtClean="0">
                <a:solidFill>
                  <a:schemeClr val="bg1"/>
                </a:solidFill>
                <a:latin typeface="Times New Roman" pitchFamily="18" charset="0"/>
                <a:cs typeface="Times New Roman" pitchFamily="18" charset="0"/>
              </a:rPr>
              <a:t>On doit considérer une paire de conducteurs comme une ligne de transmission chaque fois que sa longueur est du même ordre de grandeur, ou plus, que la longueur d'onde de la fréquence la plus élevée du signal à transmettre.</a:t>
            </a:r>
            <a:endParaRPr lang="fr-FR" sz="1600" dirty="0">
              <a:solidFill>
                <a:schemeClr val="bg1"/>
              </a:solidFill>
              <a:latin typeface="Times New Roman" pitchFamily="18" charset="0"/>
              <a:cs typeface="Times New Roman" pitchFamily="18" charset="0"/>
            </a:endParaRPr>
          </a:p>
        </p:txBody>
      </p:sp>
      <p:sp>
        <p:nvSpPr>
          <p:cNvPr id="7" name="Rectangle 6"/>
          <p:cNvSpPr/>
          <p:nvPr/>
        </p:nvSpPr>
        <p:spPr>
          <a:xfrm>
            <a:off x="0" y="0"/>
            <a:ext cx="3534429" cy="338554"/>
          </a:xfrm>
          <a:prstGeom prst="rect">
            <a:avLst/>
          </a:prstGeom>
        </p:spPr>
        <p:txBody>
          <a:bodyPr wrap="none">
            <a:spAutoFit/>
          </a:bodyPr>
          <a:lstStyle/>
          <a:p>
            <a:r>
              <a:rPr lang="fr-FR" sz="1600" b="1" u="sng" dirty="0" smtClean="0">
                <a:solidFill>
                  <a:srgbClr val="FF0000"/>
                </a:solidFill>
                <a:latin typeface="Times New Roman" pitchFamily="18" charset="0"/>
                <a:cs typeface="Times New Roman" pitchFamily="18" charset="0"/>
              </a:rPr>
              <a:t>a-1) Communication électrique filaire</a:t>
            </a:r>
          </a:p>
        </p:txBody>
      </p:sp>
      <p:grpSp>
        <p:nvGrpSpPr>
          <p:cNvPr id="8" name="Groupe 70"/>
          <p:cNvGrpSpPr/>
          <p:nvPr/>
        </p:nvGrpSpPr>
        <p:grpSpPr>
          <a:xfrm>
            <a:off x="2285984" y="4143382"/>
            <a:ext cx="4175999" cy="428628"/>
            <a:chOff x="2285984" y="5286388"/>
            <a:chExt cx="4429159" cy="428628"/>
          </a:xfrm>
        </p:grpSpPr>
        <p:grpSp>
          <p:nvGrpSpPr>
            <p:cNvPr id="9" name="Groupe 54"/>
            <p:cNvGrpSpPr/>
            <p:nvPr/>
          </p:nvGrpSpPr>
          <p:grpSpPr>
            <a:xfrm>
              <a:off x="2285984" y="5286388"/>
              <a:ext cx="2214584" cy="428628"/>
              <a:chOff x="2285984" y="5000636"/>
              <a:chExt cx="6286544" cy="1000132"/>
            </a:xfrm>
          </p:grpSpPr>
          <p:grpSp>
            <p:nvGrpSpPr>
              <p:cNvPr id="25" name="Groupe 46"/>
              <p:cNvGrpSpPr/>
              <p:nvPr/>
            </p:nvGrpSpPr>
            <p:grpSpPr>
              <a:xfrm>
                <a:off x="2285984" y="5000636"/>
                <a:ext cx="3143272" cy="1000132"/>
                <a:chOff x="2285984" y="5000636"/>
                <a:chExt cx="3143272" cy="1000132"/>
              </a:xfrm>
            </p:grpSpPr>
            <p:grpSp>
              <p:nvGrpSpPr>
                <p:cNvPr id="33" name="Groupe 42"/>
                <p:cNvGrpSpPr/>
                <p:nvPr/>
              </p:nvGrpSpPr>
              <p:grpSpPr>
                <a:xfrm>
                  <a:off x="2285984" y="5000636"/>
                  <a:ext cx="1571636" cy="1000132"/>
                  <a:chOff x="2285984" y="5000636"/>
                  <a:chExt cx="1571636" cy="1000132"/>
                </a:xfrm>
              </p:grpSpPr>
              <p:sp>
                <p:nvSpPr>
                  <p:cNvPr id="37" name="Arc 39"/>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38" name="Arc 40"/>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34" name="Groupe 43"/>
                <p:cNvGrpSpPr/>
                <p:nvPr/>
              </p:nvGrpSpPr>
              <p:grpSpPr>
                <a:xfrm>
                  <a:off x="3857620" y="5000636"/>
                  <a:ext cx="1571636" cy="1000132"/>
                  <a:chOff x="2285984" y="5000636"/>
                  <a:chExt cx="1571636" cy="1000132"/>
                </a:xfrm>
              </p:grpSpPr>
              <p:sp>
                <p:nvSpPr>
                  <p:cNvPr id="35" name="Arc 34"/>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36" name="Arc 35"/>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grpSp>
            <p:nvGrpSpPr>
              <p:cNvPr id="26" name="Groupe 47"/>
              <p:cNvGrpSpPr/>
              <p:nvPr/>
            </p:nvGrpSpPr>
            <p:grpSpPr>
              <a:xfrm>
                <a:off x="5429256" y="5000636"/>
                <a:ext cx="3143272" cy="1000132"/>
                <a:chOff x="2285984" y="5000636"/>
                <a:chExt cx="3143272" cy="1000132"/>
              </a:xfrm>
            </p:grpSpPr>
            <p:grpSp>
              <p:nvGrpSpPr>
                <p:cNvPr id="27" name="Groupe 42"/>
                <p:cNvGrpSpPr/>
                <p:nvPr/>
              </p:nvGrpSpPr>
              <p:grpSpPr>
                <a:xfrm>
                  <a:off x="2285984" y="5000636"/>
                  <a:ext cx="1571636" cy="1000132"/>
                  <a:chOff x="2285984" y="5000636"/>
                  <a:chExt cx="1571636" cy="1000132"/>
                </a:xfrm>
              </p:grpSpPr>
              <p:sp>
                <p:nvSpPr>
                  <p:cNvPr id="31" name="Arc 30"/>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32" name="Arc 31"/>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28" name="Groupe 43"/>
                <p:cNvGrpSpPr/>
                <p:nvPr/>
              </p:nvGrpSpPr>
              <p:grpSpPr>
                <a:xfrm>
                  <a:off x="3857620" y="5000636"/>
                  <a:ext cx="1571636" cy="1000132"/>
                  <a:chOff x="2285984" y="5000636"/>
                  <a:chExt cx="1571636" cy="1000132"/>
                </a:xfrm>
              </p:grpSpPr>
              <p:sp>
                <p:nvSpPr>
                  <p:cNvPr id="29" name="Arc 28"/>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30" name="Arc 29"/>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grpSp>
        <p:grpSp>
          <p:nvGrpSpPr>
            <p:cNvPr id="10" name="Groupe 55"/>
            <p:cNvGrpSpPr/>
            <p:nvPr/>
          </p:nvGrpSpPr>
          <p:grpSpPr>
            <a:xfrm>
              <a:off x="4500562" y="5286388"/>
              <a:ext cx="2214584" cy="428628"/>
              <a:chOff x="2285984" y="5000636"/>
              <a:chExt cx="6286544" cy="1000132"/>
            </a:xfrm>
          </p:grpSpPr>
          <p:grpSp>
            <p:nvGrpSpPr>
              <p:cNvPr id="11" name="Groupe 46"/>
              <p:cNvGrpSpPr/>
              <p:nvPr/>
            </p:nvGrpSpPr>
            <p:grpSpPr>
              <a:xfrm>
                <a:off x="2285984" y="5000636"/>
                <a:ext cx="3143272" cy="1000132"/>
                <a:chOff x="2285984" y="5000636"/>
                <a:chExt cx="3143272" cy="1000132"/>
              </a:xfrm>
            </p:grpSpPr>
            <p:grpSp>
              <p:nvGrpSpPr>
                <p:cNvPr id="19" name="Groupe 42"/>
                <p:cNvGrpSpPr/>
                <p:nvPr/>
              </p:nvGrpSpPr>
              <p:grpSpPr>
                <a:xfrm>
                  <a:off x="2285984" y="5000636"/>
                  <a:ext cx="1571636" cy="1000132"/>
                  <a:chOff x="2285984" y="5000636"/>
                  <a:chExt cx="1571636" cy="1000132"/>
                </a:xfrm>
              </p:grpSpPr>
              <p:sp>
                <p:nvSpPr>
                  <p:cNvPr id="23" name="Arc 22"/>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4" name="Arc 69"/>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20" name="Groupe 43"/>
                <p:cNvGrpSpPr/>
                <p:nvPr/>
              </p:nvGrpSpPr>
              <p:grpSpPr>
                <a:xfrm>
                  <a:off x="3857620" y="5000636"/>
                  <a:ext cx="1571636" cy="1000132"/>
                  <a:chOff x="2285984" y="5000636"/>
                  <a:chExt cx="1571636" cy="1000132"/>
                </a:xfrm>
              </p:grpSpPr>
              <p:sp>
                <p:nvSpPr>
                  <p:cNvPr id="21" name="Arc 20"/>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2" name="Arc 21"/>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grpSp>
            <p:nvGrpSpPr>
              <p:cNvPr id="12" name="Groupe 47"/>
              <p:cNvGrpSpPr/>
              <p:nvPr/>
            </p:nvGrpSpPr>
            <p:grpSpPr>
              <a:xfrm>
                <a:off x="5429256" y="5000636"/>
                <a:ext cx="3143272" cy="1000132"/>
                <a:chOff x="2285984" y="5000636"/>
                <a:chExt cx="3143272" cy="1000132"/>
              </a:xfrm>
            </p:grpSpPr>
            <p:grpSp>
              <p:nvGrpSpPr>
                <p:cNvPr id="13" name="Groupe 42"/>
                <p:cNvGrpSpPr/>
                <p:nvPr/>
              </p:nvGrpSpPr>
              <p:grpSpPr>
                <a:xfrm>
                  <a:off x="2285984" y="5000636"/>
                  <a:ext cx="1571636" cy="1000132"/>
                  <a:chOff x="2285984" y="5000636"/>
                  <a:chExt cx="1571636" cy="1000132"/>
                </a:xfrm>
              </p:grpSpPr>
              <p:sp>
                <p:nvSpPr>
                  <p:cNvPr id="17" name="Arc 62"/>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 name="Arc 63"/>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4" name="Groupe 43"/>
                <p:cNvGrpSpPr/>
                <p:nvPr/>
              </p:nvGrpSpPr>
              <p:grpSpPr>
                <a:xfrm>
                  <a:off x="3857620" y="5000636"/>
                  <a:ext cx="1571636" cy="1000132"/>
                  <a:chOff x="2285984" y="5000636"/>
                  <a:chExt cx="1571636" cy="1000132"/>
                </a:xfrm>
              </p:grpSpPr>
              <p:sp>
                <p:nvSpPr>
                  <p:cNvPr id="15" name="Arc 60"/>
                  <p:cNvSpPr/>
                  <p:nvPr/>
                </p:nvSpPr>
                <p:spPr>
                  <a:xfrm rot="16200000">
                    <a:off x="2178827"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 name="Arc 61"/>
                  <p:cNvSpPr/>
                  <p:nvPr/>
                </p:nvSpPr>
                <p:spPr>
                  <a:xfrm rot="5400000">
                    <a:off x="2964645" y="5107793"/>
                    <a:ext cx="1000132" cy="785818"/>
                  </a:xfrm>
                  <a:prstGeom prst="arc">
                    <a:avLst>
                      <a:gd name="adj1" fmla="val 15925590"/>
                      <a:gd name="adj2" fmla="val 5370122"/>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grpSp>
      </p:grpSp>
      <p:grpSp>
        <p:nvGrpSpPr>
          <p:cNvPr id="39" name="Groupe 144"/>
          <p:cNvGrpSpPr/>
          <p:nvPr/>
        </p:nvGrpSpPr>
        <p:grpSpPr>
          <a:xfrm>
            <a:off x="6471798" y="4312468"/>
            <a:ext cx="2572900" cy="216000"/>
            <a:chOff x="6471798" y="5286388"/>
            <a:chExt cx="2572900" cy="429422"/>
          </a:xfrm>
        </p:grpSpPr>
        <p:grpSp>
          <p:nvGrpSpPr>
            <p:cNvPr id="40" name="Groupe 102"/>
            <p:cNvGrpSpPr/>
            <p:nvPr/>
          </p:nvGrpSpPr>
          <p:grpSpPr>
            <a:xfrm>
              <a:off x="6471798" y="5286388"/>
              <a:ext cx="1714512" cy="429422"/>
              <a:chOff x="500034" y="5286388"/>
              <a:chExt cx="1714512" cy="429422"/>
            </a:xfrm>
          </p:grpSpPr>
          <p:grpSp>
            <p:nvGrpSpPr>
              <p:cNvPr id="52" name="Groupe 83"/>
              <p:cNvGrpSpPr/>
              <p:nvPr/>
            </p:nvGrpSpPr>
            <p:grpSpPr>
              <a:xfrm>
                <a:off x="500034" y="5286388"/>
                <a:ext cx="428628" cy="429422"/>
                <a:chOff x="500034" y="5286388"/>
                <a:chExt cx="428628" cy="429422"/>
              </a:xfrm>
            </p:grpSpPr>
            <p:cxnSp>
              <p:nvCxnSpPr>
                <p:cNvPr id="68" name="Connecteur droit 67"/>
                <p:cNvCxnSpPr/>
                <p:nvPr/>
              </p:nvCxnSpPr>
              <p:spPr>
                <a:xfrm rot="5400000" flipH="1">
                  <a:off x="374828" y="5412388"/>
                  <a:ext cx="252000"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69" name="Connecteur droit 68"/>
                <p:cNvCxnSpPr/>
                <p:nvPr/>
              </p:nvCxnSpPr>
              <p:spPr>
                <a:xfrm rot="5400000" flipH="1">
                  <a:off x="499240"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0" name="Connecteur droit 69"/>
                <p:cNvCxnSpPr/>
                <p:nvPr/>
              </p:nvCxnSpPr>
              <p:spPr>
                <a:xfrm rot="10800000" flipH="1">
                  <a:off x="500034" y="528638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1" name="Connecteur droit 70"/>
                <p:cNvCxnSpPr/>
                <p:nvPr/>
              </p:nvCxnSpPr>
              <p:spPr>
                <a:xfrm rot="10800000" flipH="1">
                  <a:off x="714348" y="571342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nvGrpSpPr>
              <p:cNvPr id="53" name="Groupe 84"/>
              <p:cNvGrpSpPr/>
              <p:nvPr/>
            </p:nvGrpSpPr>
            <p:grpSpPr>
              <a:xfrm>
                <a:off x="928662" y="5286388"/>
                <a:ext cx="428628" cy="429422"/>
                <a:chOff x="500034" y="5286388"/>
                <a:chExt cx="428628" cy="429422"/>
              </a:xfrm>
            </p:grpSpPr>
            <p:cxnSp>
              <p:nvCxnSpPr>
                <p:cNvPr id="64" name="Connecteur droit 63"/>
                <p:cNvCxnSpPr/>
                <p:nvPr/>
              </p:nvCxnSpPr>
              <p:spPr>
                <a:xfrm rot="5400000" flipH="1">
                  <a:off x="286514"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65" name="Connecteur droit 64"/>
                <p:cNvCxnSpPr/>
                <p:nvPr/>
              </p:nvCxnSpPr>
              <p:spPr>
                <a:xfrm rot="5400000" flipH="1">
                  <a:off x="499240"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66" name="Connecteur droit 65"/>
                <p:cNvCxnSpPr/>
                <p:nvPr/>
              </p:nvCxnSpPr>
              <p:spPr>
                <a:xfrm rot="10800000" flipH="1">
                  <a:off x="500034" y="528638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67" name="Connecteur droit 66"/>
                <p:cNvCxnSpPr/>
                <p:nvPr/>
              </p:nvCxnSpPr>
              <p:spPr>
                <a:xfrm rot="10800000" flipH="1">
                  <a:off x="714348" y="571342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nvGrpSpPr>
              <p:cNvPr id="54" name="Groupe 89"/>
              <p:cNvGrpSpPr/>
              <p:nvPr/>
            </p:nvGrpSpPr>
            <p:grpSpPr>
              <a:xfrm>
                <a:off x="1357290" y="5286388"/>
                <a:ext cx="428628" cy="429422"/>
                <a:chOff x="500034" y="5286388"/>
                <a:chExt cx="428628" cy="429422"/>
              </a:xfrm>
            </p:grpSpPr>
            <p:cxnSp>
              <p:nvCxnSpPr>
                <p:cNvPr id="60" name="Connecteur droit 59"/>
                <p:cNvCxnSpPr/>
                <p:nvPr/>
              </p:nvCxnSpPr>
              <p:spPr>
                <a:xfrm rot="5400000" flipH="1">
                  <a:off x="286514"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61" name="Connecteur droit 60"/>
                <p:cNvCxnSpPr/>
                <p:nvPr/>
              </p:nvCxnSpPr>
              <p:spPr>
                <a:xfrm rot="5400000" flipH="1">
                  <a:off x="499240"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62" name="Connecteur droit 61"/>
                <p:cNvCxnSpPr/>
                <p:nvPr/>
              </p:nvCxnSpPr>
              <p:spPr>
                <a:xfrm rot="10800000" flipH="1">
                  <a:off x="500034" y="528638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63" name="Connecteur droit 62"/>
                <p:cNvCxnSpPr/>
                <p:nvPr/>
              </p:nvCxnSpPr>
              <p:spPr>
                <a:xfrm rot="10800000" flipH="1">
                  <a:off x="714348" y="571342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nvGrpSpPr>
              <p:cNvPr id="55" name="Groupe 94"/>
              <p:cNvGrpSpPr/>
              <p:nvPr/>
            </p:nvGrpSpPr>
            <p:grpSpPr>
              <a:xfrm>
                <a:off x="1785918" y="5286388"/>
                <a:ext cx="428628" cy="429422"/>
                <a:chOff x="500034" y="5286388"/>
                <a:chExt cx="428628" cy="429422"/>
              </a:xfrm>
            </p:grpSpPr>
            <p:cxnSp>
              <p:nvCxnSpPr>
                <p:cNvPr id="56" name="Connecteur droit 55"/>
                <p:cNvCxnSpPr/>
                <p:nvPr/>
              </p:nvCxnSpPr>
              <p:spPr>
                <a:xfrm rot="5400000" flipH="1">
                  <a:off x="286514"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7" name="Connecteur droit 56"/>
                <p:cNvCxnSpPr/>
                <p:nvPr/>
              </p:nvCxnSpPr>
              <p:spPr>
                <a:xfrm rot="5400000" flipH="1">
                  <a:off x="499240"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8" name="Connecteur droit 57"/>
                <p:cNvCxnSpPr/>
                <p:nvPr/>
              </p:nvCxnSpPr>
              <p:spPr>
                <a:xfrm rot="10800000" flipH="1">
                  <a:off x="500034" y="528638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9" name="Connecteur droit 58"/>
                <p:cNvCxnSpPr/>
                <p:nvPr/>
              </p:nvCxnSpPr>
              <p:spPr>
                <a:xfrm rot="10800000" flipH="1">
                  <a:off x="714348" y="571342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grpSp>
          <p:nvGrpSpPr>
            <p:cNvPr id="41" name="Groupe 123"/>
            <p:cNvGrpSpPr/>
            <p:nvPr/>
          </p:nvGrpSpPr>
          <p:grpSpPr>
            <a:xfrm>
              <a:off x="8187442" y="5286388"/>
              <a:ext cx="857256" cy="429422"/>
              <a:chOff x="500034" y="5286388"/>
              <a:chExt cx="857256" cy="429422"/>
            </a:xfrm>
          </p:grpSpPr>
          <p:grpSp>
            <p:nvGrpSpPr>
              <p:cNvPr id="42" name="Groupe 83"/>
              <p:cNvGrpSpPr/>
              <p:nvPr/>
            </p:nvGrpSpPr>
            <p:grpSpPr>
              <a:xfrm>
                <a:off x="500034" y="5286388"/>
                <a:ext cx="428628" cy="429422"/>
                <a:chOff x="500034" y="5286388"/>
                <a:chExt cx="428628" cy="429422"/>
              </a:xfrm>
            </p:grpSpPr>
            <p:cxnSp>
              <p:nvCxnSpPr>
                <p:cNvPr id="48" name="Connecteur droit 47"/>
                <p:cNvCxnSpPr/>
                <p:nvPr/>
              </p:nvCxnSpPr>
              <p:spPr>
                <a:xfrm rot="5400000" flipH="1">
                  <a:off x="286514"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49" name="Connecteur droit 48"/>
                <p:cNvCxnSpPr/>
                <p:nvPr/>
              </p:nvCxnSpPr>
              <p:spPr>
                <a:xfrm rot="5400000" flipH="1">
                  <a:off x="499240"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0" name="Connecteur droit 49"/>
                <p:cNvCxnSpPr/>
                <p:nvPr/>
              </p:nvCxnSpPr>
              <p:spPr>
                <a:xfrm rot="10800000" flipH="1">
                  <a:off x="500034" y="528638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1" name="Connecteur droit 50"/>
                <p:cNvCxnSpPr/>
                <p:nvPr/>
              </p:nvCxnSpPr>
              <p:spPr>
                <a:xfrm rot="10800000" flipH="1">
                  <a:off x="714348" y="571342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nvGrpSpPr>
              <p:cNvPr id="43" name="Groupe 84"/>
              <p:cNvGrpSpPr/>
              <p:nvPr/>
            </p:nvGrpSpPr>
            <p:grpSpPr>
              <a:xfrm>
                <a:off x="928662" y="5286388"/>
                <a:ext cx="428628" cy="429422"/>
                <a:chOff x="500034" y="5286388"/>
                <a:chExt cx="428628" cy="429422"/>
              </a:xfrm>
            </p:grpSpPr>
            <p:cxnSp>
              <p:nvCxnSpPr>
                <p:cNvPr id="44" name="Connecteur droit 43"/>
                <p:cNvCxnSpPr/>
                <p:nvPr/>
              </p:nvCxnSpPr>
              <p:spPr>
                <a:xfrm rot="5400000" flipH="1">
                  <a:off x="286514"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45" name="Connecteur droit 44"/>
                <p:cNvCxnSpPr/>
                <p:nvPr/>
              </p:nvCxnSpPr>
              <p:spPr>
                <a:xfrm rot="5400000" flipH="1">
                  <a:off x="499240" y="5500702"/>
                  <a:ext cx="428628"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46" name="Connecteur droit 45"/>
                <p:cNvCxnSpPr/>
                <p:nvPr/>
              </p:nvCxnSpPr>
              <p:spPr>
                <a:xfrm rot="10800000" flipH="1">
                  <a:off x="500034" y="528638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47" name="Connecteur droit 46"/>
                <p:cNvCxnSpPr/>
                <p:nvPr/>
              </p:nvCxnSpPr>
              <p:spPr>
                <a:xfrm rot="10800000" flipH="1">
                  <a:off x="714348" y="5713428"/>
                  <a:ext cx="214314" cy="158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grpSp>
      <p:grpSp>
        <p:nvGrpSpPr>
          <p:cNvPr id="72" name="Groupe 35"/>
          <p:cNvGrpSpPr/>
          <p:nvPr/>
        </p:nvGrpSpPr>
        <p:grpSpPr>
          <a:xfrm>
            <a:off x="2275685" y="3380636"/>
            <a:ext cx="4193702" cy="1620000"/>
            <a:chOff x="2275685" y="4452206"/>
            <a:chExt cx="4193702" cy="1620000"/>
          </a:xfrm>
        </p:grpSpPr>
        <p:cxnSp>
          <p:nvCxnSpPr>
            <p:cNvPr id="73" name="Connecteur droit 72"/>
            <p:cNvCxnSpPr/>
            <p:nvPr/>
          </p:nvCxnSpPr>
          <p:spPr>
            <a:xfrm rot="16200000" flipH="1">
              <a:off x="1466479" y="5261412"/>
              <a:ext cx="1620000" cy="1588"/>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74" name="Connecteur droit 73"/>
            <p:cNvCxnSpPr/>
            <p:nvPr/>
          </p:nvCxnSpPr>
          <p:spPr>
            <a:xfrm rot="16200000" flipH="1">
              <a:off x="5659387" y="5262206"/>
              <a:ext cx="162000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grpSp>
      <p:sp>
        <p:nvSpPr>
          <p:cNvPr id="75" name="Rectangle 9"/>
          <p:cNvSpPr>
            <a:spLocks noChangeArrowheads="1"/>
          </p:cNvSpPr>
          <p:nvPr/>
        </p:nvSpPr>
        <p:spPr bwMode="auto">
          <a:xfrm>
            <a:off x="3750060" y="3514730"/>
            <a:ext cx="821940" cy="342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4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canal</a:t>
            </a:r>
            <a:endParaRPr kumimoji="0" lang="fr-FR" sz="14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76" name="Line 17"/>
          <p:cNvSpPr>
            <a:spLocks noChangeShapeType="1"/>
          </p:cNvSpPr>
          <p:nvPr/>
        </p:nvSpPr>
        <p:spPr bwMode="auto">
          <a:xfrm rot="5400000">
            <a:off x="1518226" y="3151786"/>
            <a:ext cx="0" cy="678258"/>
          </a:xfrm>
          <a:prstGeom prst="line">
            <a:avLst/>
          </a:prstGeom>
          <a:noFill/>
          <a:ln w="28575">
            <a:solidFill>
              <a:schemeClr val="bg1"/>
            </a:solidFill>
            <a:round/>
            <a:headEnd type="stealth" w="med" len="lg"/>
            <a:tailEnd type="stealth" w="med" len="lg"/>
          </a:ln>
        </p:spPr>
        <p:txBody>
          <a:bodyPr vert="horz" wrap="square" lIns="91440" tIns="45720" rIns="91440" bIns="45720" numCol="1" anchor="t" anchorCtr="0" compatLnSpc="1">
            <a:prstTxWarp prst="textNoShape">
              <a:avLst/>
            </a:prstTxWarp>
          </a:bodyPr>
          <a:lstStyle/>
          <a:p>
            <a:endParaRPr lang="fr-FR" sz="1200" dirty="0">
              <a:solidFill>
                <a:schemeClr val="bg1"/>
              </a:solidFill>
              <a:latin typeface="Times New Roman" pitchFamily="18" charset="0"/>
              <a:cs typeface="Times New Roman" pitchFamily="18" charset="0"/>
            </a:endParaRPr>
          </a:p>
        </p:txBody>
      </p:sp>
      <p:sp>
        <p:nvSpPr>
          <p:cNvPr id="77" name="Line 11"/>
          <p:cNvSpPr>
            <a:spLocks noChangeShapeType="1"/>
          </p:cNvSpPr>
          <p:nvPr/>
        </p:nvSpPr>
        <p:spPr bwMode="auto">
          <a:xfrm rot="5400000">
            <a:off x="3812180" y="2397245"/>
            <a:ext cx="0" cy="2196000"/>
          </a:xfrm>
          <a:prstGeom prst="line">
            <a:avLst/>
          </a:prstGeom>
          <a:noFill/>
          <a:ln w="28575">
            <a:solidFill>
              <a:schemeClr val="bg1"/>
            </a:solidFill>
            <a:round/>
            <a:headEnd type="none" w="med" len="lg"/>
            <a:tailEnd type="stealth" w="med" len="lg"/>
          </a:ln>
        </p:spPr>
        <p:txBody>
          <a:bodyPr vert="horz" wrap="square" lIns="91440" tIns="45720" rIns="91440" bIns="45720" numCol="1" anchor="t" anchorCtr="0" compatLnSpc="1">
            <a:prstTxWarp prst="textNoShape">
              <a:avLst/>
            </a:prstTxWarp>
          </a:bodyPr>
          <a:lstStyle/>
          <a:p>
            <a:endParaRPr lang="fr-FR" sz="1200">
              <a:solidFill>
                <a:schemeClr val="bg1"/>
              </a:solidFill>
              <a:latin typeface="Times New Roman" pitchFamily="18" charset="0"/>
              <a:cs typeface="Times New Roman" pitchFamily="18" charset="0"/>
            </a:endParaRPr>
          </a:p>
        </p:txBody>
      </p:sp>
      <p:sp>
        <p:nvSpPr>
          <p:cNvPr id="78" name="Line 11"/>
          <p:cNvSpPr>
            <a:spLocks noChangeShapeType="1"/>
          </p:cNvSpPr>
          <p:nvPr/>
        </p:nvSpPr>
        <p:spPr bwMode="auto">
          <a:xfrm rot="5400000">
            <a:off x="5445982" y="2878915"/>
            <a:ext cx="0" cy="1224000"/>
          </a:xfrm>
          <a:prstGeom prst="line">
            <a:avLst/>
          </a:prstGeom>
          <a:noFill/>
          <a:ln w="28575">
            <a:solidFill>
              <a:schemeClr val="bg1"/>
            </a:solidFill>
            <a:prstDash val="dashDot"/>
            <a:round/>
            <a:headEnd type="stealth" w="med" len="lg"/>
            <a:tailEnd type="none" w="med" len="lg"/>
          </a:ln>
        </p:spPr>
        <p:txBody>
          <a:bodyPr vert="horz" wrap="square" lIns="91440" tIns="45720" rIns="91440" bIns="45720" numCol="1" anchor="t" anchorCtr="0" compatLnSpc="1">
            <a:prstTxWarp prst="textNoShape">
              <a:avLst/>
            </a:prstTxWarp>
          </a:bodyPr>
          <a:lstStyle/>
          <a:p>
            <a:endParaRPr lang="fr-FR" sz="1200">
              <a:solidFill>
                <a:schemeClr val="bg1"/>
              </a:solidFill>
              <a:latin typeface="Times New Roman" pitchFamily="18" charset="0"/>
              <a:cs typeface="Times New Roman" pitchFamily="18" charset="0"/>
            </a:endParaRPr>
          </a:p>
        </p:txBody>
      </p:sp>
      <p:sp>
        <p:nvSpPr>
          <p:cNvPr id="79" name="Line 17"/>
          <p:cNvSpPr>
            <a:spLocks noChangeShapeType="1"/>
          </p:cNvSpPr>
          <p:nvPr/>
        </p:nvSpPr>
        <p:spPr bwMode="auto">
          <a:xfrm rot="5400000">
            <a:off x="7268583" y="3151786"/>
            <a:ext cx="0" cy="678258"/>
          </a:xfrm>
          <a:prstGeom prst="line">
            <a:avLst/>
          </a:prstGeom>
          <a:noFill/>
          <a:ln w="28575">
            <a:solidFill>
              <a:schemeClr val="bg1"/>
            </a:solidFill>
            <a:round/>
            <a:headEnd type="stealth" w="med" len="lg"/>
            <a:tailEnd type="stealth" w="med" len="lg"/>
          </a:ln>
        </p:spPr>
        <p:txBody>
          <a:bodyPr vert="horz" wrap="square" lIns="91440" tIns="45720" rIns="91440" bIns="45720" numCol="1" anchor="t" anchorCtr="0" compatLnSpc="1">
            <a:prstTxWarp prst="textNoShape">
              <a:avLst/>
            </a:prstTxWarp>
          </a:bodyPr>
          <a:lstStyle/>
          <a:p>
            <a:endParaRPr lang="fr-FR" sz="1200" dirty="0">
              <a:solidFill>
                <a:schemeClr val="bg1"/>
              </a:solidFill>
              <a:latin typeface="Times New Roman" pitchFamily="18" charset="0"/>
              <a:cs typeface="Times New Roman" pitchFamily="18" charset="0"/>
            </a:endParaRPr>
          </a:p>
        </p:txBody>
      </p:sp>
      <p:pic>
        <p:nvPicPr>
          <p:cNvPr id="80" name="Picture 2" descr="C:\Documents and Settings\BOUCIF ADDA\Bureau\GIF\Lignes\ligne_filante014.gif"/>
          <p:cNvPicPr preferRelativeResize="0">
            <a:picLocks noChangeArrowheads="1" noCrop="1"/>
          </p:cNvPicPr>
          <p:nvPr/>
        </p:nvPicPr>
        <p:blipFill>
          <a:blip r:embed="rId4">
            <a:clrChange>
              <a:clrFrom>
                <a:srgbClr val="040000"/>
              </a:clrFrom>
              <a:clrTo>
                <a:srgbClr val="040000">
                  <a:alpha val="0"/>
                </a:srgbClr>
              </a:clrTo>
            </a:clrChange>
          </a:blip>
          <a:srcRect/>
          <a:stretch>
            <a:fillRect/>
          </a:stretch>
        </p:blipFill>
        <p:spPr bwMode="auto">
          <a:xfrm>
            <a:off x="1106854" y="3469009"/>
            <a:ext cx="6480000" cy="45719"/>
          </a:xfrm>
          <a:prstGeom prst="rect">
            <a:avLst/>
          </a:prstGeom>
          <a:noFill/>
        </p:spPr>
      </p:pic>
      <p:sp>
        <p:nvSpPr>
          <p:cNvPr id="81" name="Rectangle 13"/>
          <p:cNvSpPr>
            <a:spLocks noChangeArrowheads="1"/>
          </p:cNvSpPr>
          <p:nvPr/>
        </p:nvSpPr>
        <p:spPr bwMode="auto">
          <a:xfrm>
            <a:off x="6050265" y="3350121"/>
            <a:ext cx="838246" cy="288000"/>
          </a:xfrm>
          <a:prstGeom prst="rect">
            <a:avLst/>
          </a:prstGeom>
          <a:solidFill>
            <a:srgbClr val="00B05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MODEM</a:t>
            </a:r>
            <a:endParaRPr kumimoji="0" lang="fr-FR" sz="12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82" name="Ellipse 81"/>
          <p:cNvSpPr/>
          <p:nvPr/>
        </p:nvSpPr>
        <p:spPr>
          <a:xfrm>
            <a:off x="6550370" y="3562264"/>
            <a:ext cx="63000" cy="7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3" name="Ellipse 82"/>
          <p:cNvSpPr/>
          <p:nvPr/>
        </p:nvSpPr>
        <p:spPr>
          <a:xfrm>
            <a:off x="6644870" y="3562264"/>
            <a:ext cx="63000" cy="7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4" name="Ellipse 83"/>
          <p:cNvSpPr/>
          <p:nvPr/>
        </p:nvSpPr>
        <p:spPr>
          <a:xfrm>
            <a:off x="6739370" y="3562264"/>
            <a:ext cx="63000" cy="7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5" name="Rectangle 13"/>
          <p:cNvSpPr>
            <a:spLocks noChangeArrowheads="1"/>
          </p:cNvSpPr>
          <p:nvPr/>
        </p:nvSpPr>
        <p:spPr bwMode="auto">
          <a:xfrm>
            <a:off x="1857356" y="3364496"/>
            <a:ext cx="838246" cy="288000"/>
          </a:xfrm>
          <a:prstGeom prst="rect">
            <a:avLst/>
          </a:prstGeom>
          <a:solidFill>
            <a:srgbClr val="00B05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MODEM</a:t>
            </a:r>
            <a:endParaRPr kumimoji="0" lang="fr-FR" sz="12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86" name="Ellipse 15"/>
          <p:cNvSpPr/>
          <p:nvPr/>
        </p:nvSpPr>
        <p:spPr>
          <a:xfrm>
            <a:off x="2357461" y="3576639"/>
            <a:ext cx="63000" cy="7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7" name="Ellipse 20"/>
          <p:cNvSpPr/>
          <p:nvPr/>
        </p:nvSpPr>
        <p:spPr>
          <a:xfrm>
            <a:off x="2451961" y="3576639"/>
            <a:ext cx="63000" cy="7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8" name="Ellipse 21"/>
          <p:cNvSpPr/>
          <p:nvPr/>
        </p:nvSpPr>
        <p:spPr>
          <a:xfrm>
            <a:off x="2546461" y="3576639"/>
            <a:ext cx="63000" cy="72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9" name="Picture 23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28596" y="2879730"/>
            <a:ext cx="1079560" cy="977900"/>
          </a:xfrm>
          <a:prstGeom prst="rect">
            <a:avLst/>
          </a:prstGeom>
          <a:noFill/>
        </p:spPr>
      </p:pic>
      <p:sp>
        <p:nvSpPr>
          <p:cNvPr id="90" name="Rectangle 27"/>
          <p:cNvSpPr/>
          <p:nvPr/>
        </p:nvSpPr>
        <p:spPr>
          <a:xfrm>
            <a:off x="7607712" y="3286126"/>
            <a:ext cx="1197764" cy="369332"/>
          </a:xfrm>
          <a:prstGeom prst="rect">
            <a:avLst/>
          </a:prstGeom>
          <a:solidFill>
            <a:srgbClr val="0000CC"/>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fr-F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Récepteur</a:t>
            </a:r>
            <a:endParaRPr lang="fr-F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1" name="Rectangle 28"/>
          <p:cNvSpPr/>
          <p:nvPr/>
        </p:nvSpPr>
        <p:spPr>
          <a:xfrm>
            <a:off x="606788" y="2928936"/>
            <a:ext cx="1069524" cy="369332"/>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fr-FR" b="1" dirty="0" smtClean="0">
                <a:ln w="11430">
                  <a:solidFill>
                    <a:srgbClr val="0000CC"/>
                  </a:solidFill>
                </a:ln>
                <a:solidFill>
                  <a:srgbClr val="0000CC"/>
                </a:solidFill>
                <a:effectLst>
                  <a:outerShdw blurRad="50800" dist="39000" dir="5460000" algn="tl">
                    <a:srgbClr val="000000">
                      <a:alpha val="38000"/>
                    </a:srgbClr>
                  </a:outerShdw>
                </a:effectLst>
                <a:latin typeface="Times New Roman" pitchFamily="18" charset="0"/>
                <a:cs typeface="Times New Roman" pitchFamily="18" charset="0"/>
              </a:rPr>
              <a:t>émetteur</a:t>
            </a:r>
            <a:endParaRPr lang="fr-FR" b="1" dirty="0">
              <a:ln w="11430">
                <a:solidFill>
                  <a:srgbClr val="0000CC"/>
                </a:solidFill>
              </a:ln>
              <a:solidFill>
                <a:srgbClr val="0000CC"/>
              </a:solidFill>
              <a:effectLst>
                <a:outerShdw blurRad="50800" dist="39000" dir="5460000" algn="tl">
                  <a:srgbClr val="000000">
                    <a:alpha val="38000"/>
                  </a:srgbClr>
                </a:outerShdw>
              </a:effectLst>
            </a:endParaRPr>
          </a:p>
        </p:txBody>
      </p:sp>
      <p:grpSp>
        <p:nvGrpSpPr>
          <p:cNvPr id="92" name="Groupe 166"/>
          <p:cNvGrpSpPr/>
          <p:nvPr/>
        </p:nvGrpSpPr>
        <p:grpSpPr>
          <a:xfrm>
            <a:off x="571472" y="4312468"/>
            <a:ext cx="1714512" cy="216000"/>
            <a:chOff x="571472" y="5286388"/>
            <a:chExt cx="1714512" cy="429422"/>
          </a:xfrm>
        </p:grpSpPr>
        <p:grpSp>
          <p:nvGrpSpPr>
            <p:cNvPr id="93" name="Groupe 99"/>
            <p:cNvGrpSpPr/>
            <p:nvPr/>
          </p:nvGrpSpPr>
          <p:grpSpPr>
            <a:xfrm>
              <a:off x="571472" y="5286388"/>
              <a:ext cx="1714512" cy="429422"/>
              <a:chOff x="500034" y="5286388"/>
              <a:chExt cx="1714512" cy="429422"/>
            </a:xfrm>
          </p:grpSpPr>
          <p:grpSp>
            <p:nvGrpSpPr>
              <p:cNvPr id="95" name="Groupe 83"/>
              <p:cNvGrpSpPr/>
              <p:nvPr/>
            </p:nvGrpSpPr>
            <p:grpSpPr>
              <a:xfrm>
                <a:off x="500034" y="5286388"/>
                <a:ext cx="428628" cy="429422"/>
                <a:chOff x="500034" y="5286388"/>
                <a:chExt cx="428628" cy="429422"/>
              </a:xfrm>
            </p:grpSpPr>
            <p:cxnSp>
              <p:nvCxnSpPr>
                <p:cNvPr id="111" name="Connecteur droit 110"/>
                <p:cNvCxnSpPr/>
                <p:nvPr/>
              </p:nvCxnSpPr>
              <p:spPr>
                <a:xfrm rot="5400000" flipH="1">
                  <a:off x="286514"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2" name="Connecteur droit 111"/>
                <p:cNvCxnSpPr/>
                <p:nvPr/>
              </p:nvCxnSpPr>
              <p:spPr>
                <a:xfrm rot="5400000" flipH="1">
                  <a:off x="499240"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3" name="Connecteur droit 112"/>
                <p:cNvCxnSpPr/>
                <p:nvPr/>
              </p:nvCxnSpPr>
              <p:spPr>
                <a:xfrm rot="10800000" flipH="1">
                  <a:off x="500034" y="528638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4" name="Connecteur droit 113"/>
                <p:cNvCxnSpPr/>
                <p:nvPr/>
              </p:nvCxnSpPr>
              <p:spPr>
                <a:xfrm rot="10800000" flipH="1">
                  <a:off x="714348" y="571342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6" name="Groupe 84"/>
              <p:cNvGrpSpPr/>
              <p:nvPr/>
            </p:nvGrpSpPr>
            <p:grpSpPr>
              <a:xfrm>
                <a:off x="928662" y="5286388"/>
                <a:ext cx="428628" cy="429422"/>
                <a:chOff x="500034" y="5286388"/>
                <a:chExt cx="428628" cy="429422"/>
              </a:xfrm>
            </p:grpSpPr>
            <p:cxnSp>
              <p:nvCxnSpPr>
                <p:cNvPr id="107" name="Connecteur droit 106"/>
                <p:cNvCxnSpPr/>
                <p:nvPr/>
              </p:nvCxnSpPr>
              <p:spPr>
                <a:xfrm rot="5400000" flipH="1">
                  <a:off x="286514"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 name="Connecteur droit 107"/>
                <p:cNvCxnSpPr/>
                <p:nvPr/>
              </p:nvCxnSpPr>
              <p:spPr>
                <a:xfrm rot="5400000" flipH="1">
                  <a:off x="499240"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9" name="Connecteur droit 108"/>
                <p:cNvCxnSpPr/>
                <p:nvPr/>
              </p:nvCxnSpPr>
              <p:spPr>
                <a:xfrm rot="10800000" flipH="1">
                  <a:off x="500034" y="528638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0" name="Connecteur droit 109"/>
                <p:cNvCxnSpPr/>
                <p:nvPr/>
              </p:nvCxnSpPr>
              <p:spPr>
                <a:xfrm rot="10800000" flipH="1">
                  <a:off x="714348" y="571342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7" name="Groupe 89"/>
              <p:cNvGrpSpPr/>
              <p:nvPr/>
            </p:nvGrpSpPr>
            <p:grpSpPr>
              <a:xfrm>
                <a:off x="1357290" y="5286388"/>
                <a:ext cx="428628" cy="429422"/>
                <a:chOff x="500034" y="5286388"/>
                <a:chExt cx="428628" cy="429422"/>
              </a:xfrm>
            </p:grpSpPr>
            <p:cxnSp>
              <p:nvCxnSpPr>
                <p:cNvPr id="103" name="Connecteur droit 102"/>
                <p:cNvCxnSpPr/>
                <p:nvPr/>
              </p:nvCxnSpPr>
              <p:spPr>
                <a:xfrm rot="5400000" flipH="1">
                  <a:off x="286514"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4" name="Connecteur droit 103"/>
                <p:cNvCxnSpPr/>
                <p:nvPr/>
              </p:nvCxnSpPr>
              <p:spPr>
                <a:xfrm rot="5400000" flipH="1">
                  <a:off x="499240"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 name="Connecteur droit 104"/>
                <p:cNvCxnSpPr/>
                <p:nvPr/>
              </p:nvCxnSpPr>
              <p:spPr>
                <a:xfrm rot="10800000" flipH="1">
                  <a:off x="500034" y="528638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6" name="Connecteur droit 105"/>
                <p:cNvCxnSpPr/>
                <p:nvPr/>
              </p:nvCxnSpPr>
              <p:spPr>
                <a:xfrm rot="10800000" flipH="1">
                  <a:off x="714348" y="571342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98" name="Groupe 94"/>
              <p:cNvGrpSpPr/>
              <p:nvPr/>
            </p:nvGrpSpPr>
            <p:grpSpPr>
              <a:xfrm>
                <a:off x="1785918" y="5286388"/>
                <a:ext cx="428628" cy="429422"/>
                <a:chOff x="500034" y="5286388"/>
                <a:chExt cx="428628" cy="429422"/>
              </a:xfrm>
            </p:grpSpPr>
            <p:cxnSp>
              <p:nvCxnSpPr>
                <p:cNvPr id="99" name="Connecteur droit 98"/>
                <p:cNvCxnSpPr/>
                <p:nvPr/>
              </p:nvCxnSpPr>
              <p:spPr>
                <a:xfrm rot="5400000" flipH="1">
                  <a:off x="286514"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0" name="Connecteur droit 99"/>
                <p:cNvCxnSpPr/>
                <p:nvPr/>
              </p:nvCxnSpPr>
              <p:spPr>
                <a:xfrm rot="5400000" flipH="1">
                  <a:off x="499240" y="5500702"/>
                  <a:ext cx="428628"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1" name="Connecteur droit 100"/>
                <p:cNvCxnSpPr/>
                <p:nvPr/>
              </p:nvCxnSpPr>
              <p:spPr>
                <a:xfrm rot="10800000" flipH="1">
                  <a:off x="500034" y="528638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 name="Connecteur droit 101"/>
                <p:cNvCxnSpPr/>
                <p:nvPr/>
              </p:nvCxnSpPr>
              <p:spPr>
                <a:xfrm rot="10800000" flipH="1">
                  <a:off x="714348" y="5713428"/>
                  <a:ext cx="214314" cy="1588"/>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grpSp>
        <p:cxnSp>
          <p:nvCxnSpPr>
            <p:cNvPr id="94" name="Connecteur droit 93"/>
            <p:cNvCxnSpPr/>
            <p:nvPr/>
          </p:nvCxnSpPr>
          <p:spPr>
            <a:xfrm rot="16200000" flipV="1">
              <a:off x="2134190" y="5537660"/>
              <a:ext cx="286281" cy="143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5" name="Rectangle 114"/>
          <p:cNvSpPr/>
          <p:nvPr/>
        </p:nvSpPr>
        <p:spPr>
          <a:xfrm>
            <a:off x="142844" y="5357826"/>
            <a:ext cx="9001156" cy="1077218"/>
          </a:xfrm>
          <a:prstGeom prst="rect">
            <a:avLst/>
          </a:prstGeom>
        </p:spPr>
        <p:txBody>
          <a:bodyPr wrap="square">
            <a:spAutoFit/>
          </a:bodyPr>
          <a:lstStyle/>
          <a:p>
            <a:r>
              <a:rPr lang="fr-FR" sz="1600" i="1" dirty="0" smtClean="0">
                <a:solidFill>
                  <a:schemeClr val="bg1"/>
                </a:solidFill>
                <a:latin typeface="Times New Roman" pitchFamily="18" charset="0"/>
                <a:cs typeface="Times New Roman" pitchFamily="18" charset="0"/>
              </a:rPr>
              <a:t>Le modem (mot-valise, pour modulateur-démodulateur), est un périphérique servant à communiquer avec des utilisateurs distants par l'intermédiaire d'un réseau analogique (comme une ligne téléphonique).</a:t>
            </a:r>
          </a:p>
          <a:p>
            <a:r>
              <a:rPr lang="fr-FR" sz="1600" i="1" dirty="0" smtClean="0">
                <a:solidFill>
                  <a:schemeClr val="bg1"/>
                </a:solidFill>
                <a:latin typeface="Times New Roman" pitchFamily="18" charset="0"/>
                <a:cs typeface="Times New Roman" pitchFamily="18" charset="0"/>
              </a:rPr>
              <a:t>Techniquement, l’appareil sert à convertir les données numériques de l’ordinateur en signal modulé, dit « analogique »,</a:t>
            </a:r>
            <a:endParaRPr lang="fr-FR" sz="1600" i="1" dirty="0">
              <a:solidFill>
                <a:schemeClr val="bg1"/>
              </a:solidFill>
              <a:latin typeface="Times New Roman" pitchFamily="18" charset="0"/>
              <a:cs typeface="Times New Roman" pitchFamily="18" charset="0"/>
            </a:endParaRPr>
          </a:p>
        </p:txBody>
      </p:sp>
      <p:pic>
        <p:nvPicPr>
          <p:cNvPr id="1027" name="Picture 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715140" y="571480"/>
            <a:ext cx="2357454" cy="1274732"/>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hold" grpId="0" nodeType="withEffect">
                                  <p:stCondLst>
                                    <p:cond delay="0"/>
                                  </p:stCondLst>
                                  <p:childTnLst>
                                    <p:anim calcmode="discrete" valueType="str">
                                      <p:cBhvr>
                                        <p:cTn id="6" dur="500" fill="hold"/>
                                        <p:tgtEl>
                                          <p:spTgt spid="86"/>
                                        </p:tgtEl>
                                        <p:attrNameLst>
                                          <p:attrName>style.visibility</p:attrName>
                                        </p:attrNameLst>
                                      </p:cBhvr>
                                      <p:tavLst>
                                        <p:tav tm="0">
                                          <p:val>
                                            <p:strVal val="hidden"/>
                                          </p:val>
                                        </p:tav>
                                        <p:tav tm="50000">
                                          <p:val>
                                            <p:strVal val="visible"/>
                                          </p:val>
                                        </p:tav>
                                      </p:tavLst>
                                    </p:anim>
                                  </p:childTnLst>
                                </p:cTn>
                              </p:par>
                              <p:par>
                                <p:cTn id="7" presetID="35" presetClass="emph" presetSubtype="0" repeatCount="indefinite" fill="hold" grpId="0" nodeType="withEffect">
                                  <p:stCondLst>
                                    <p:cond delay="200"/>
                                  </p:stCondLst>
                                  <p:childTnLst>
                                    <p:anim calcmode="discrete" valueType="str">
                                      <p:cBhvr>
                                        <p:cTn id="8" dur="500" fill="hold"/>
                                        <p:tgtEl>
                                          <p:spTgt spid="87"/>
                                        </p:tgtEl>
                                        <p:attrNameLst>
                                          <p:attrName>style.visibility</p:attrName>
                                        </p:attrNameLst>
                                      </p:cBhvr>
                                      <p:tavLst>
                                        <p:tav tm="0">
                                          <p:val>
                                            <p:strVal val="hidden"/>
                                          </p:val>
                                        </p:tav>
                                        <p:tav tm="50000">
                                          <p:val>
                                            <p:strVal val="visible"/>
                                          </p:val>
                                        </p:tav>
                                      </p:tavLst>
                                    </p:anim>
                                  </p:childTnLst>
                                </p:cTn>
                              </p:par>
                              <p:par>
                                <p:cTn id="9" presetID="35" presetClass="emph" presetSubtype="0" repeatCount="indefinite" fill="hold" grpId="0" nodeType="withEffect">
                                  <p:stCondLst>
                                    <p:cond delay="400"/>
                                  </p:stCondLst>
                                  <p:childTnLst>
                                    <p:anim calcmode="discrete" valueType="str">
                                      <p:cBhvr>
                                        <p:cTn id="10" dur="500" fill="hold"/>
                                        <p:tgtEl>
                                          <p:spTgt spid="88"/>
                                        </p:tgtEl>
                                        <p:attrNameLst>
                                          <p:attrName>style.visibility</p:attrName>
                                        </p:attrNameLst>
                                      </p:cBhvr>
                                      <p:tavLst>
                                        <p:tav tm="0">
                                          <p:val>
                                            <p:strVal val="hidden"/>
                                          </p:val>
                                        </p:tav>
                                        <p:tav tm="50000">
                                          <p:val>
                                            <p:strVal val="visible"/>
                                          </p:val>
                                        </p:tav>
                                      </p:tavLst>
                                    </p:anim>
                                  </p:childTnLst>
                                </p:cTn>
                              </p:par>
                              <p:par>
                                <p:cTn id="11" presetID="35" presetClass="emph" presetSubtype="0" repeatCount="indefinite" fill="hold" grpId="0" nodeType="withEffect">
                                  <p:stCondLst>
                                    <p:cond delay="0"/>
                                  </p:stCondLst>
                                  <p:childTnLst>
                                    <p:anim calcmode="discrete" valueType="str">
                                      <p:cBhvr>
                                        <p:cTn id="12" dur="500" fill="hold"/>
                                        <p:tgtEl>
                                          <p:spTgt spid="82"/>
                                        </p:tgtEl>
                                        <p:attrNameLst>
                                          <p:attrName>style.visibility</p:attrName>
                                        </p:attrNameLst>
                                      </p:cBhvr>
                                      <p:tavLst>
                                        <p:tav tm="0">
                                          <p:val>
                                            <p:strVal val="hidden"/>
                                          </p:val>
                                        </p:tav>
                                        <p:tav tm="50000">
                                          <p:val>
                                            <p:strVal val="visible"/>
                                          </p:val>
                                        </p:tav>
                                      </p:tavLst>
                                    </p:anim>
                                  </p:childTnLst>
                                </p:cTn>
                              </p:par>
                              <p:par>
                                <p:cTn id="13" presetID="35" presetClass="emph" presetSubtype="0" repeatCount="indefinite" fill="hold" grpId="0" nodeType="withEffect">
                                  <p:stCondLst>
                                    <p:cond delay="200"/>
                                  </p:stCondLst>
                                  <p:childTnLst>
                                    <p:anim calcmode="discrete" valueType="str">
                                      <p:cBhvr>
                                        <p:cTn id="14" dur="500" fill="hold"/>
                                        <p:tgtEl>
                                          <p:spTgt spid="83"/>
                                        </p:tgtEl>
                                        <p:attrNameLst>
                                          <p:attrName>style.visibility</p:attrName>
                                        </p:attrNameLst>
                                      </p:cBhvr>
                                      <p:tavLst>
                                        <p:tav tm="0">
                                          <p:val>
                                            <p:strVal val="hidden"/>
                                          </p:val>
                                        </p:tav>
                                        <p:tav tm="50000">
                                          <p:val>
                                            <p:strVal val="visible"/>
                                          </p:val>
                                        </p:tav>
                                      </p:tavLst>
                                    </p:anim>
                                  </p:childTnLst>
                                </p:cTn>
                              </p:par>
                              <p:par>
                                <p:cTn id="15" presetID="35" presetClass="emph" presetSubtype="0" repeatCount="indefinite" fill="hold" grpId="0" nodeType="withEffect">
                                  <p:stCondLst>
                                    <p:cond delay="400"/>
                                  </p:stCondLst>
                                  <p:childTnLst>
                                    <p:anim calcmode="discrete" valueType="str">
                                      <p:cBhvr>
                                        <p:cTn id="16" dur="500" fill="hold"/>
                                        <p:tgtEl>
                                          <p:spTgt spid="84"/>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86" grpId="0" animBg="1"/>
      <p:bldP spid="87" grpId="0" animBg="1"/>
      <p:bldP spid="8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Rectangle 75"/>
          <p:cNvSpPr/>
          <p:nvPr/>
        </p:nvSpPr>
        <p:spPr>
          <a:xfrm>
            <a:off x="4643438" y="170748"/>
            <a:ext cx="4422152" cy="2214578"/>
          </a:xfrm>
          <a:prstGeom prst="rect">
            <a:avLst/>
          </a:prstGeom>
          <a:solidFill>
            <a:srgbClr val="002060"/>
          </a:solidFill>
          <a:ln>
            <a:no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0" y="-24"/>
            <a:ext cx="4572000" cy="2800767"/>
          </a:xfrm>
          <a:prstGeom prst="rect">
            <a:avLst/>
          </a:prstGeom>
        </p:spPr>
        <p:txBody>
          <a:bodyPr wrap="square">
            <a:spAutoFit/>
          </a:bodyPr>
          <a:lstStyle/>
          <a:p>
            <a:pPr>
              <a:buFont typeface="Arial" pitchFamily="34" charset="0"/>
              <a:buChar char="•"/>
            </a:pPr>
            <a:r>
              <a:rPr lang="fr-FR" sz="1600" dirty="0" smtClean="0">
                <a:solidFill>
                  <a:schemeClr val="bg1"/>
                </a:solidFill>
                <a:latin typeface="Times New Roman" pitchFamily="18" charset="0"/>
                <a:cs typeface="Times New Roman" pitchFamily="18" charset="0"/>
              </a:rPr>
              <a:t>  </a:t>
            </a:r>
            <a:r>
              <a:rPr lang="fr-FR" sz="1600" u="sng" dirty="0" smtClean="0">
                <a:solidFill>
                  <a:srgbClr val="00B0F0"/>
                </a:solidFill>
                <a:latin typeface="Times New Roman" pitchFamily="18" charset="0"/>
                <a:cs typeface="Times New Roman" pitchFamily="18" charset="0"/>
              </a:rPr>
              <a:t>câble coaxial </a:t>
            </a:r>
            <a:r>
              <a:rPr lang="fr-FR" sz="1600" u="sng" dirty="0" smtClean="0">
                <a:solidFill>
                  <a:schemeClr val="bg1"/>
                </a:solidFill>
                <a:latin typeface="Times New Roman" pitchFamily="18" charset="0"/>
                <a:cs typeface="Times New Roman" pitchFamily="18" charset="0"/>
              </a:rPr>
              <a:t>:</a:t>
            </a:r>
            <a:r>
              <a:rPr lang="fr-FR" sz="1600" dirty="0" smtClean="0">
                <a:solidFill>
                  <a:schemeClr val="bg1"/>
                </a:solidFill>
                <a:latin typeface="Times New Roman" pitchFamily="18" charset="0"/>
                <a:cs typeface="Times New Roman" pitchFamily="18" charset="0"/>
              </a:rPr>
              <a:t> </a:t>
            </a:r>
          </a:p>
          <a:p>
            <a:r>
              <a:rPr lang="fr-FR" sz="1600" dirty="0" smtClean="0">
                <a:solidFill>
                  <a:schemeClr val="bg1"/>
                </a:solidFill>
                <a:latin typeface="Times New Roman" pitchFamily="18" charset="0"/>
                <a:cs typeface="Times New Roman" pitchFamily="18" charset="0"/>
              </a:rPr>
              <a:t>Le câble coaxial ou ligne coaxiale est une ligne de transmission ou liaison asymétrique, utilisée en hautes fréquences, composée d'un câble à deux conducteurs. </a:t>
            </a:r>
            <a:r>
              <a:rPr lang="fr-FR" sz="1600" dirty="0" smtClean="0">
                <a:solidFill>
                  <a:srgbClr val="00B0F0"/>
                </a:solidFill>
                <a:latin typeface="Times New Roman" pitchFamily="18" charset="0"/>
                <a:cs typeface="Times New Roman" pitchFamily="18" charset="0"/>
              </a:rPr>
              <a:t>L'âme centrale</a:t>
            </a:r>
            <a:r>
              <a:rPr lang="fr-FR" sz="1600" dirty="0" smtClean="0">
                <a:solidFill>
                  <a:schemeClr val="bg1"/>
                </a:solidFill>
                <a:latin typeface="Times New Roman" pitchFamily="18" charset="0"/>
                <a:cs typeface="Times New Roman" pitchFamily="18" charset="0"/>
              </a:rPr>
              <a:t>, qui peut être </a:t>
            </a:r>
            <a:r>
              <a:rPr lang="fr-FR" sz="1600" dirty="0" err="1" smtClean="0">
                <a:solidFill>
                  <a:schemeClr val="bg1"/>
                </a:solidFill>
                <a:latin typeface="Times New Roman" pitchFamily="18" charset="0"/>
                <a:cs typeface="Times New Roman" pitchFamily="18" charset="0"/>
              </a:rPr>
              <a:t>mono-brin</a:t>
            </a:r>
            <a:r>
              <a:rPr lang="fr-FR" sz="1600" dirty="0" smtClean="0">
                <a:solidFill>
                  <a:schemeClr val="bg1"/>
                </a:solidFill>
                <a:latin typeface="Times New Roman" pitchFamily="18" charset="0"/>
                <a:cs typeface="Times New Roman" pitchFamily="18" charset="0"/>
              </a:rPr>
              <a:t> ou </a:t>
            </a:r>
            <a:r>
              <a:rPr lang="fr-FR" sz="1600" dirty="0" err="1" smtClean="0">
                <a:solidFill>
                  <a:schemeClr val="bg1"/>
                </a:solidFill>
                <a:latin typeface="Times New Roman" pitchFamily="18" charset="0"/>
                <a:cs typeface="Times New Roman" pitchFamily="18" charset="0"/>
              </a:rPr>
              <a:t>multi-brins</a:t>
            </a:r>
            <a:r>
              <a:rPr lang="fr-FR" sz="1600" dirty="0" smtClean="0">
                <a:solidFill>
                  <a:schemeClr val="bg1"/>
                </a:solidFill>
                <a:latin typeface="Times New Roman" pitchFamily="18" charset="0"/>
                <a:cs typeface="Times New Roman" pitchFamily="18" charset="0"/>
              </a:rPr>
              <a:t> (en cuivre ou en cuivre argenté, voire en acier cuivré), est entourée d'un matériau diélectrique </a:t>
            </a:r>
            <a:r>
              <a:rPr lang="fr-FR" sz="1600" dirty="0" smtClean="0">
                <a:solidFill>
                  <a:srgbClr val="00B0F0"/>
                </a:solidFill>
                <a:latin typeface="Times New Roman" pitchFamily="18" charset="0"/>
                <a:cs typeface="Times New Roman" pitchFamily="18" charset="0"/>
              </a:rPr>
              <a:t>(isolant)</a:t>
            </a:r>
            <a:r>
              <a:rPr lang="fr-FR" sz="1600" dirty="0" smtClean="0">
                <a:solidFill>
                  <a:schemeClr val="bg1"/>
                </a:solidFill>
                <a:latin typeface="Times New Roman" pitchFamily="18" charset="0"/>
                <a:cs typeface="Times New Roman" pitchFamily="18" charset="0"/>
              </a:rPr>
              <a:t>. Le diélectrique est entouré d'une</a:t>
            </a:r>
            <a:r>
              <a:rPr lang="fr-FR" sz="1600" dirty="0" smtClean="0">
                <a:solidFill>
                  <a:srgbClr val="00B0F0"/>
                </a:solidFill>
                <a:latin typeface="Times New Roman" pitchFamily="18" charset="0"/>
                <a:cs typeface="Times New Roman" pitchFamily="18" charset="0"/>
              </a:rPr>
              <a:t> tresse conductrice </a:t>
            </a:r>
            <a:r>
              <a:rPr lang="fr-FR" sz="1600" dirty="0" smtClean="0">
                <a:solidFill>
                  <a:schemeClr val="bg1"/>
                </a:solidFill>
                <a:latin typeface="Times New Roman" pitchFamily="18" charset="0"/>
                <a:cs typeface="Times New Roman" pitchFamily="18" charset="0"/>
              </a:rPr>
              <a:t>(ou feuille d'aluminium enroulée), appelée blindage, puis </a:t>
            </a:r>
            <a:r>
              <a:rPr lang="fr-FR" sz="1600" dirty="0" smtClean="0">
                <a:solidFill>
                  <a:srgbClr val="00B0F0"/>
                </a:solidFill>
                <a:latin typeface="Times New Roman" pitchFamily="18" charset="0"/>
                <a:cs typeface="Times New Roman" pitchFamily="18" charset="0"/>
              </a:rPr>
              <a:t>d'une gaine isolante </a:t>
            </a:r>
            <a:r>
              <a:rPr lang="fr-FR" sz="1600" dirty="0" smtClean="0">
                <a:solidFill>
                  <a:schemeClr val="bg1"/>
                </a:solidFill>
                <a:latin typeface="Times New Roman" pitchFamily="18" charset="0"/>
                <a:cs typeface="Times New Roman" pitchFamily="18" charset="0"/>
              </a:rPr>
              <a:t>et protectrice.</a:t>
            </a:r>
          </a:p>
        </p:txBody>
      </p:sp>
      <p:grpSp>
        <p:nvGrpSpPr>
          <p:cNvPr id="72" name="Groupe 71"/>
          <p:cNvGrpSpPr/>
          <p:nvPr/>
        </p:nvGrpSpPr>
        <p:grpSpPr>
          <a:xfrm>
            <a:off x="4716594" y="587852"/>
            <a:ext cx="4356000" cy="1553000"/>
            <a:chOff x="4572000" y="732992"/>
            <a:chExt cx="4499354" cy="1553000"/>
          </a:xfrm>
        </p:grpSpPr>
        <p:pic>
          <p:nvPicPr>
            <p:cNvPr id="1032" name="Picture 8"/>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rot="10800000">
              <a:off x="7511071" y="1273671"/>
              <a:ext cx="1560283" cy="573951"/>
            </a:xfrm>
            <a:prstGeom prst="rect">
              <a:avLst/>
            </a:prstGeom>
            <a:noFill/>
            <a:ln w="9525">
              <a:noFill/>
              <a:miter lim="800000"/>
              <a:headEnd/>
              <a:tailEnd/>
            </a:ln>
            <a:effectLst/>
          </p:spPr>
        </p:pic>
        <p:sp>
          <p:nvSpPr>
            <p:cNvPr id="9" name="Rectangle 8"/>
            <p:cNvSpPr/>
            <p:nvPr/>
          </p:nvSpPr>
          <p:spPr>
            <a:xfrm>
              <a:off x="5286379" y="1947438"/>
              <a:ext cx="3346627" cy="338554"/>
            </a:xfrm>
            <a:prstGeom prst="rect">
              <a:avLst/>
            </a:prstGeom>
          </p:spPr>
          <p:txBody>
            <a:bodyPr wrap="square">
              <a:spAutoFit/>
            </a:bodyPr>
            <a:lstStyle/>
            <a:p>
              <a:r>
                <a:rPr lang="fr-FR" sz="1600" i="1" u="sng" dirty="0" smtClean="0">
                  <a:solidFill>
                    <a:schemeClr val="bg1"/>
                  </a:solidFill>
                  <a:latin typeface="Times New Roman" pitchFamily="18" charset="0"/>
                  <a:cs typeface="Times New Roman" pitchFamily="18" charset="0"/>
                </a:rPr>
                <a:t>Câble coaxial avec gaine extérieure</a:t>
              </a:r>
              <a:endParaRPr lang="fr-FR" sz="1600" u="sng" dirty="0">
                <a:solidFill>
                  <a:schemeClr val="bg1"/>
                </a:solidFill>
                <a:latin typeface="Times New Roman" pitchFamily="18" charset="0"/>
                <a:cs typeface="Times New Roman" pitchFamily="18" charset="0"/>
              </a:endParaRPr>
            </a:p>
          </p:txBody>
        </p:sp>
        <p:sp>
          <p:nvSpPr>
            <p:cNvPr id="10" name="Rectangle 9"/>
            <p:cNvSpPr/>
            <p:nvPr/>
          </p:nvSpPr>
          <p:spPr>
            <a:xfrm>
              <a:off x="6169401" y="732992"/>
              <a:ext cx="1402995" cy="274751"/>
            </a:xfrm>
            <a:prstGeom prst="rect">
              <a:avLst/>
            </a:prstGeom>
            <a:ln>
              <a:noFill/>
            </a:ln>
          </p:spPr>
          <p:txBody>
            <a:bodyPr wrap="square">
              <a:spAutoFit/>
            </a:bodyPr>
            <a:lstStyle/>
            <a:p>
              <a:pPr lvl="0"/>
              <a:r>
                <a:rPr lang="fr-FR" sz="1400" i="1" dirty="0" smtClean="0">
                  <a:solidFill>
                    <a:prstClr val="white"/>
                  </a:solidFill>
                  <a:latin typeface="Times New Roman" pitchFamily="18" charset="0"/>
                  <a:cs typeface="Times New Roman" pitchFamily="18" charset="0"/>
                </a:rPr>
                <a:t>Gaine extérieur</a:t>
              </a:r>
            </a:p>
          </p:txBody>
        </p:sp>
        <p:sp>
          <p:nvSpPr>
            <p:cNvPr id="11" name="Rectangle 10"/>
            <p:cNvSpPr/>
            <p:nvPr/>
          </p:nvSpPr>
          <p:spPr>
            <a:xfrm>
              <a:off x="6169401" y="988081"/>
              <a:ext cx="1402995" cy="274751"/>
            </a:xfrm>
            <a:prstGeom prst="rect">
              <a:avLst/>
            </a:prstGeom>
            <a:ln>
              <a:noFill/>
            </a:ln>
          </p:spPr>
          <p:txBody>
            <a:bodyPr wrap="square">
              <a:spAutoFit/>
            </a:bodyPr>
            <a:lstStyle/>
            <a:p>
              <a:pPr lvl="0"/>
              <a:r>
                <a:rPr lang="fr-FR" sz="1400" i="1" dirty="0" smtClean="0">
                  <a:solidFill>
                    <a:prstClr val="white"/>
                  </a:solidFill>
                  <a:latin typeface="Times New Roman" pitchFamily="18" charset="0"/>
                  <a:cs typeface="Times New Roman" pitchFamily="18" charset="0"/>
                </a:rPr>
                <a:t>Blindage</a:t>
              </a:r>
            </a:p>
          </p:txBody>
        </p:sp>
        <p:sp>
          <p:nvSpPr>
            <p:cNvPr id="12" name="Rectangle 11"/>
            <p:cNvSpPr/>
            <p:nvPr/>
          </p:nvSpPr>
          <p:spPr>
            <a:xfrm>
              <a:off x="6169401" y="1232331"/>
              <a:ext cx="1402995" cy="274751"/>
            </a:xfrm>
            <a:prstGeom prst="rect">
              <a:avLst/>
            </a:prstGeom>
            <a:ln>
              <a:noFill/>
            </a:ln>
          </p:spPr>
          <p:txBody>
            <a:bodyPr wrap="square">
              <a:spAutoFit/>
            </a:bodyPr>
            <a:lstStyle/>
            <a:p>
              <a:pPr lvl="0"/>
              <a:r>
                <a:rPr lang="fr-FR" sz="1400" i="1" dirty="0" smtClean="0">
                  <a:solidFill>
                    <a:prstClr val="white"/>
                  </a:solidFill>
                  <a:latin typeface="Times New Roman" pitchFamily="18" charset="0"/>
                  <a:cs typeface="Times New Roman" pitchFamily="18" charset="0"/>
                </a:rPr>
                <a:t>Diélectrique</a:t>
              </a:r>
            </a:p>
          </p:txBody>
        </p:sp>
        <p:sp>
          <p:nvSpPr>
            <p:cNvPr id="13" name="Rectangle 12"/>
            <p:cNvSpPr/>
            <p:nvPr/>
          </p:nvSpPr>
          <p:spPr>
            <a:xfrm>
              <a:off x="6169401" y="1498260"/>
              <a:ext cx="1402995" cy="274751"/>
            </a:xfrm>
            <a:prstGeom prst="rect">
              <a:avLst/>
            </a:prstGeom>
            <a:ln>
              <a:noFill/>
            </a:ln>
          </p:spPr>
          <p:txBody>
            <a:bodyPr wrap="square">
              <a:spAutoFit/>
            </a:bodyPr>
            <a:lstStyle/>
            <a:p>
              <a:pPr lvl="0"/>
              <a:r>
                <a:rPr lang="fr-FR" sz="1400" i="1" dirty="0" smtClean="0">
                  <a:solidFill>
                    <a:prstClr val="white"/>
                  </a:solidFill>
                  <a:latin typeface="Times New Roman" pitchFamily="18" charset="0"/>
                  <a:cs typeface="Times New Roman" pitchFamily="18" charset="0"/>
                </a:rPr>
                <a:t>Conducteur</a:t>
              </a:r>
              <a:endParaRPr lang="fr-FR" sz="1400" dirty="0">
                <a:solidFill>
                  <a:prstClr val="white"/>
                </a:solidFill>
                <a:latin typeface="Times New Roman" pitchFamily="18" charset="0"/>
                <a:cs typeface="Times New Roman" pitchFamily="18" charset="0"/>
              </a:endParaRPr>
            </a:p>
          </p:txBody>
        </p:sp>
        <p:pic>
          <p:nvPicPr>
            <p:cNvPr id="1028" name="Picture 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572000" y="860538"/>
              <a:ext cx="1471598" cy="939948"/>
            </a:xfrm>
            <a:prstGeom prst="rect">
              <a:avLst/>
            </a:prstGeom>
            <a:noFill/>
            <a:ln w="9525">
              <a:noFill/>
              <a:miter lim="800000"/>
              <a:headEnd/>
              <a:tailEnd/>
            </a:ln>
            <a:effectLst/>
          </p:spPr>
        </p:pic>
        <p:cxnSp>
          <p:nvCxnSpPr>
            <p:cNvPr id="18" name="Connecteur droit avec flèche 17"/>
            <p:cNvCxnSpPr>
              <a:stCxn id="10" idx="1"/>
            </p:cNvCxnSpPr>
            <p:nvPr/>
          </p:nvCxnSpPr>
          <p:spPr>
            <a:xfrm rot="10800000" flipV="1">
              <a:off x="5786447" y="870368"/>
              <a:ext cx="382955" cy="201178"/>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20" name="Connecteur droit avec flèche 19"/>
            <p:cNvCxnSpPr>
              <a:stCxn id="11" idx="1"/>
            </p:cNvCxnSpPr>
            <p:nvPr/>
          </p:nvCxnSpPr>
          <p:spPr>
            <a:xfrm rot="10800000" flipV="1">
              <a:off x="5429257" y="1125456"/>
              <a:ext cx="740145" cy="160403"/>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a:stCxn id="12" idx="1"/>
            </p:cNvCxnSpPr>
            <p:nvPr/>
          </p:nvCxnSpPr>
          <p:spPr>
            <a:xfrm rot="10800000" flipV="1">
              <a:off x="5214943" y="1369706"/>
              <a:ext cx="954459" cy="59029"/>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24" name="Connecteur droit avec flèche 23"/>
            <p:cNvCxnSpPr>
              <a:stCxn id="13" idx="1"/>
            </p:cNvCxnSpPr>
            <p:nvPr/>
          </p:nvCxnSpPr>
          <p:spPr>
            <a:xfrm rot="10800000" flipV="1">
              <a:off x="4857753" y="1635636"/>
              <a:ext cx="1311649" cy="7414"/>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56" name="Connecteur droit avec flèche 55"/>
            <p:cNvCxnSpPr/>
            <p:nvPr/>
          </p:nvCxnSpPr>
          <p:spPr>
            <a:xfrm>
              <a:off x="7388357" y="878871"/>
              <a:ext cx="1469923" cy="406989"/>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61" name="Connecteur droit avec flèche 60"/>
            <p:cNvCxnSpPr/>
            <p:nvPr/>
          </p:nvCxnSpPr>
          <p:spPr>
            <a:xfrm>
              <a:off x="7000892" y="1142984"/>
              <a:ext cx="1290320" cy="214314"/>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64" name="Connecteur droit avec flèche 63"/>
            <p:cNvCxnSpPr/>
            <p:nvPr/>
          </p:nvCxnSpPr>
          <p:spPr>
            <a:xfrm>
              <a:off x="7130820" y="1369707"/>
              <a:ext cx="727328" cy="59029"/>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67" name="Connecteur droit avec flèche 66"/>
            <p:cNvCxnSpPr/>
            <p:nvPr/>
          </p:nvCxnSpPr>
          <p:spPr>
            <a:xfrm flipV="1">
              <a:off x="7171596" y="1500174"/>
              <a:ext cx="400800" cy="135462"/>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grpSp>
      <p:sp>
        <p:nvSpPr>
          <p:cNvPr id="91" name="Line 78"/>
          <p:cNvSpPr>
            <a:spLocks noChangeShapeType="1"/>
          </p:cNvSpPr>
          <p:nvPr/>
        </p:nvSpPr>
        <p:spPr bwMode="auto">
          <a:xfrm>
            <a:off x="4625838" y="6257479"/>
            <a:ext cx="1260000" cy="635"/>
          </a:xfrm>
          <a:prstGeom prst="line">
            <a:avLst/>
          </a:prstGeom>
          <a:noFill/>
          <a:ln w="19050">
            <a:solidFill>
              <a:schemeClr val="bg1"/>
            </a:solidFill>
            <a:round/>
            <a:headEnd type="none" w="med" len="lg"/>
            <a:tailEnd type="none" w="med" len="lg"/>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sp>
        <p:nvSpPr>
          <p:cNvPr id="92" name="Line 77"/>
          <p:cNvSpPr>
            <a:spLocks noChangeShapeType="1"/>
          </p:cNvSpPr>
          <p:nvPr/>
        </p:nvSpPr>
        <p:spPr bwMode="auto">
          <a:xfrm flipH="1">
            <a:off x="2709318" y="6230549"/>
            <a:ext cx="864000" cy="635"/>
          </a:xfrm>
          <a:prstGeom prst="line">
            <a:avLst/>
          </a:prstGeom>
          <a:noFill/>
          <a:ln w="9525">
            <a:solidFill>
              <a:srgbClr val="000000"/>
            </a:solidFill>
            <a:round/>
            <a:headEnd/>
            <a:tailEnd type="stealth" w="med" len="lg"/>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sp>
        <p:nvSpPr>
          <p:cNvPr id="93" name="Text Box 259"/>
          <p:cNvSpPr txBox="1">
            <a:spLocks noChangeArrowheads="1"/>
          </p:cNvSpPr>
          <p:nvPr/>
        </p:nvSpPr>
        <p:spPr bwMode="auto">
          <a:xfrm>
            <a:off x="5143504" y="4128625"/>
            <a:ext cx="838246" cy="342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Antenne</a:t>
            </a:r>
            <a:endParaRPr kumimoji="0" lang="fr-FR" sz="1200" b="0" i="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94" name="Line 19"/>
          <p:cNvSpPr>
            <a:spLocks noChangeShapeType="1"/>
          </p:cNvSpPr>
          <p:nvPr/>
        </p:nvSpPr>
        <p:spPr bwMode="auto">
          <a:xfrm>
            <a:off x="2207004" y="5458165"/>
            <a:ext cx="1548000" cy="0"/>
          </a:xfrm>
          <a:prstGeom prst="line">
            <a:avLst/>
          </a:prstGeom>
          <a:noFill/>
          <a:ln w="28575">
            <a:solidFill>
              <a:srgbClr val="0000CC"/>
            </a:solidFill>
            <a:round/>
            <a:headEnd type="stealth"/>
            <a:tailEnd type="stealth" w="med" len="med"/>
          </a:ln>
        </p:spPr>
        <p:txBody>
          <a:bodyPr vert="horz" wrap="square" lIns="91440" tIns="45720" rIns="91440" bIns="45720" numCol="1" anchor="t" anchorCtr="0" compatLnSpc="1">
            <a:prstTxWarp prst="textNoShape">
              <a:avLst/>
            </a:prstTxWarp>
          </a:bodyPr>
          <a:lstStyle/>
          <a:p>
            <a:endParaRPr lang="fr-FR" sz="1400">
              <a:ln>
                <a:solidFill>
                  <a:srgbClr val="0000CC"/>
                </a:solidFill>
              </a:ln>
              <a:solidFill>
                <a:schemeClr val="bg1"/>
              </a:solidFill>
            </a:endParaRPr>
          </a:p>
        </p:txBody>
      </p:sp>
      <p:grpSp>
        <p:nvGrpSpPr>
          <p:cNvPr id="95" name="Groupe 94"/>
          <p:cNvGrpSpPr/>
          <p:nvPr/>
        </p:nvGrpSpPr>
        <p:grpSpPr>
          <a:xfrm>
            <a:off x="6257802" y="3866969"/>
            <a:ext cx="500066" cy="642942"/>
            <a:chOff x="6643702" y="714356"/>
            <a:chExt cx="1000132" cy="1285884"/>
          </a:xfrm>
        </p:grpSpPr>
        <p:sp>
          <p:nvSpPr>
            <p:cNvPr id="96" name="Parenthèse fermante 95"/>
            <p:cNvSpPr/>
            <p:nvPr/>
          </p:nvSpPr>
          <p:spPr>
            <a:xfrm>
              <a:off x="7072330" y="714356"/>
              <a:ext cx="571504" cy="1285884"/>
            </a:xfrm>
            <a:prstGeom prst="rightBracket">
              <a:avLst>
                <a:gd name="adj" fmla="val 1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7" name="Parenthèse fermante 96"/>
            <p:cNvSpPr/>
            <p:nvPr/>
          </p:nvSpPr>
          <p:spPr>
            <a:xfrm>
              <a:off x="7000892" y="857232"/>
              <a:ext cx="428628" cy="1000132"/>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8" name="Parenthèse fermante 97"/>
            <p:cNvSpPr/>
            <p:nvPr/>
          </p:nvSpPr>
          <p:spPr>
            <a:xfrm>
              <a:off x="6786578" y="928670"/>
              <a:ext cx="428628" cy="857256"/>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9" name="Parenthèse fermante 98"/>
            <p:cNvSpPr/>
            <p:nvPr/>
          </p:nvSpPr>
          <p:spPr>
            <a:xfrm>
              <a:off x="6643702" y="1000108"/>
              <a:ext cx="357190" cy="714380"/>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cxnSp>
        <p:nvCxnSpPr>
          <p:cNvPr id="100" name="Connecteur droit 99"/>
          <p:cNvCxnSpPr/>
          <p:nvPr/>
        </p:nvCxnSpPr>
        <p:spPr>
          <a:xfrm rot="16200000" flipV="1">
            <a:off x="4857547" y="5226431"/>
            <a:ext cx="207170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1" name="Line 17"/>
          <p:cNvSpPr>
            <a:spLocks noChangeShapeType="1"/>
          </p:cNvSpPr>
          <p:nvPr/>
        </p:nvSpPr>
        <p:spPr bwMode="auto">
          <a:xfrm>
            <a:off x="4287698" y="5843137"/>
            <a:ext cx="0" cy="324000"/>
          </a:xfrm>
          <a:prstGeom prst="line">
            <a:avLst/>
          </a:prstGeom>
          <a:noFill/>
          <a:ln w="28575">
            <a:solidFill>
              <a:srgbClr val="0000CC"/>
            </a:solidFill>
            <a:round/>
            <a:headEnd type="stealth" w="med" len="med"/>
            <a:tailEnd type="stealth" w="med" len="med"/>
          </a:ln>
        </p:spPr>
        <p:txBody>
          <a:bodyPr vert="horz" wrap="square" lIns="91440" tIns="45720" rIns="91440" bIns="45720" numCol="1" anchor="t" anchorCtr="0" compatLnSpc="1">
            <a:prstTxWarp prst="textNoShape">
              <a:avLst/>
            </a:prstTxWarp>
          </a:bodyPr>
          <a:lstStyle/>
          <a:p>
            <a:endParaRPr lang="fr-FR" sz="1200" dirty="0">
              <a:solidFill>
                <a:schemeClr val="bg1"/>
              </a:solidFill>
              <a:latin typeface="Times New Roman" pitchFamily="18" charset="0"/>
              <a:cs typeface="Times New Roman" pitchFamily="18" charset="0"/>
            </a:endParaRPr>
          </a:p>
        </p:txBody>
      </p:sp>
      <p:sp>
        <p:nvSpPr>
          <p:cNvPr id="104" name="Ellipse 103"/>
          <p:cNvSpPr/>
          <p:nvPr/>
        </p:nvSpPr>
        <p:spPr>
          <a:xfrm>
            <a:off x="2025495" y="5400221"/>
            <a:ext cx="108000" cy="10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5" name="Picture 2"/>
          <p:cNvPicPr>
            <a:picLocks noChangeAspect="1" noChangeArrowheads="1"/>
          </p:cNvPicPr>
          <p:nvPr/>
        </p:nvPicPr>
        <p:blipFill>
          <a:blip r:embed="rId6"/>
          <a:srcRect/>
          <a:stretch>
            <a:fillRect/>
          </a:stretch>
        </p:blipFill>
        <p:spPr bwMode="auto">
          <a:xfrm>
            <a:off x="3765019" y="4873862"/>
            <a:ext cx="1165621" cy="1000132"/>
          </a:xfrm>
          <a:prstGeom prst="rect">
            <a:avLst/>
          </a:prstGeom>
          <a:noFill/>
          <a:ln w="9525">
            <a:noFill/>
            <a:miter lim="800000"/>
            <a:headEnd/>
            <a:tailEnd/>
          </a:ln>
          <a:effectLst/>
        </p:spPr>
      </p:pic>
      <p:pic>
        <p:nvPicPr>
          <p:cNvPr id="107" name="Picture 231"/>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428728" y="4802424"/>
            <a:ext cx="1079560" cy="977900"/>
          </a:xfrm>
          <a:prstGeom prst="rect">
            <a:avLst/>
          </a:prstGeom>
          <a:noFill/>
        </p:spPr>
      </p:pic>
      <p:pic>
        <p:nvPicPr>
          <p:cNvPr id="109" name="Picture 3"/>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073384" y="6186041"/>
            <a:ext cx="571504" cy="171917"/>
          </a:xfrm>
          <a:prstGeom prst="rect">
            <a:avLst/>
          </a:prstGeom>
          <a:noFill/>
          <a:ln w="9525">
            <a:noFill/>
            <a:miter lim="800000"/>
            <a:headEnd/>
            <a:tailEnd/>
          </a:ln>
          <a:effectLst/>
        </p:spPr>
      </p:pic>
      <p:sp>
        <p:nvSpPr>
          <p:cNvPr id="110" name="Ellipse 109"/>
          <p:cNvSpPr/>
          <p:nvPr/>
        </p:nvSpPr>
        <p:spPr>
          <a:xfrm>
            <a:off x="4225507" y="6271765"/>
            <a:ext cx="36000" cy="36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83" name="Groupe 82"/>
          <p:cNvGrpSpPr/>
          <p:nvPr/>
        </p:nvGrpSpPr>
        <p:grpSpPr>
          <a:xfrm rot="5400000">
            <a:off x="5628580" y="4022433"/>
            <a:ext cx="838247" cy="308612"/>
            <a:chOff x="7091339" y="3321051"/>
            <a:chExt cx="838247" cy="308612"/>
          </a:xfrm>
        </p:grpSpPr>
        <p:grpSp>
          <p:nvGrpSpPr>
            <p:cNvPr id="84" name="Groupe 395"/>
            <p:cNvGrpSpPr/>
            <p:nvPr/>
          </p:nvGrpSpPr>
          <p:grpSpPr>
            <a:xfrm rot="10800000" flipH="1">
              <a:off x="7215206" y="3321051"/>
              <a:ext cx="605839" cy="307977"/>
              <a:chOff x="1114649" y="3286124"/>
              <a:chExt cx="494058" cy="307977"/>
            </a:xfrm>
          </p:grpSpPr>
          <p:sp>
            <p:nvSpPr>
              <p:cNvPr id="86" name="AutoShape 86"/>
              <p:cNvSpPr>
                <a:spLocks noChangeArrowheads="1"/>
              </p:cNvSpPr>
              <p:nvPr/>
            </p:nvSpPr>
            <p:spPr bwMode="auto">
              <a:xfrm rot="5400000" flipH="1" flipV="1">
                <a:off x="1336278" y="3135933"/>
                <a:ext cx="50800" cy="494058"/>
              </a:xfrm>
              <a:prstGeom prst="roundRect">
                <a:avLst>
                  <a:gd name="adj" fmla="val 50000"/>
                </a:avLst>
              </a:prstGeom>
              <a:solidFill>
                <a:srgbClr val="FFFFFF"/>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sp>
            <p:nvSpPr>
              <p:cNvPr id="87" name="AutoShape 85"/>
              <p:cNvSpPr>
                <a:spLocks noChangeShapeType="1"/>
              </p:cNvSpPr>
              <p:nvPr/>
            </p:nvSpPr>
            <p:spPr bwMode="auto">
              <a:xfrm rot="5400000" flipH="1" flipV="1">
                <a:off x="1288018" y="3360102"/>
                <a:ext cx="147955" cy="0"/>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sp>
            <p:nvSpPr>
              <p:cNvPr id="88" name="AutoShape 84"/>
              <p:cNvSpPr>
                <a:spLocks noChangeShapeType="1"/>
              </p:cNvSpPr>
              <p:nvPr/>
            </p:nvSpPr>
            <p:spPr bwMode="auto">
              <a:xfrm rot="5400000" flipH="1" flipV="1">
                <a:off x="1279763" y="3511233"/>
                <a:ext cx="165100" cy="635"/>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sp>
            <p:nvSpPr>
              <p:cNvPr id="89" name="AutoShape 83"/>
              <p:cNvSpPr>
                <a:spLocks noChangeShapeType="1"/>
              </p:cNvSpPr>
              <p:nvPr/>
            </p:nvSpPr>
            <p:spPr bwMode="auto">
              <a:xfrm rot="5400000" flipH="1" flipV="1">
                <a:off x="1361678" y="3337234"/>
                <a:ext cx="0" cy="319423"/>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sp>
            <p:nvSpPr>
              <p:cNvPr id="90" name="AutoShape 82"/>
              <p:cNvSpPr>
                <a:spLocks noChangeShapeType="1"/>
              </p:cNvSpPr>
              <p:nvPr/>
            </p:nvSpPr>
            <p:spPr bwMode="auto">
              <a:xfrm rot="5400000" flipH="1" flipV="1">
                <a:off x="1357233" y="3488369"/>
                <a:ext cx="0" cy="132087"/>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grpSp>
        <p:sp>
          <p:nvSpPr>
            <p:cNvPr id="85" name="Line 81"/>
            <p:cNvSpPr>
              <a:spLocks noChangeShapeType="1"/>
            </p:cNvSpPr>
            <p:nvPr/>
          </p:nvSpPr>
          <p:spPr bwMode="auto">
            <a:xfrm>
              <a:off x="7091339" y="3629028"/>
              <a:ext cx="838247" cy="635"/>
            </a:xfrm>
            <a:prstGeom prst="line">
              <a:avLst/>
            </a:prstGeom>
            <a:noFill/>
            <a:ln w="38100">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sz="1400">
                <a:solidFill>
                  <a:schemeClr val="bg1"/>
                </a:solidFill>
              </a:endParaRPr>
            </a:p>
          </p:txBody>
        </p:sp>
      </p:grpSp>
      <p:sp>
        <p:nvSpPr>
          <p:cNvPr id="111" name="Rectangle 110"/>
          <p:cNvSpPr/>
          <p:nvPr/>
        </p:nvSpPr>
        <p:spPr>
          <a:xfrm>
            <a:off x="6475342" y="5557385"/>
            <a:ext cx="1316386" cy="338554"/>
          </a:xfrm>
          <a:prstGeom prst="rect">
            <a:avLst/>
          </a:prstGeom>
        </p:spPr>
        <p:txBody>
          <a:bodyPr wrap="none">
            <a:spAutoFit/>
          </a:bodyPr>
          <a:lstStyle/>
          <a:p>
            <a:r>
              <a:rPr lang="fr-FR" sz="1600" dirty="0" smtClean="0">
                <a:solidFill>
                  <a:schemeClr val="bg1"/>
                </a:solidFill>
                <a:latin typeface="Times New Roman" pitchFamily="18" charset="0"/>
                <a:cs typeface="Times New Roman" pitchFamily="18" charset="0"/>
              </a:rPr>
              <a:t>câble coaxial </a:t>
            </a:r>
            <a:endParaRPr lang="fr-FR" sz="1600" dirty="0">
              <a:solidFill>
                <a:schemeClr val="bg1"/>
              </a:solidFill>
            </a:endParaRPr>
          </a:p>
        </p:txBody>
      </p:sp>
      <p:cxnSp>
        <p:nvCxnSpPr>
          <p:cNvPr id="112" name="Connecteur droit avec flèche 111"/>
          <p:cNvCxnSpPr>
            <a:stCxn id="111" idx="1"/>
          </p:cNvCxnSpPr>
          <p:nvPr/>
        </p:nvCxnSpPr>
        <p:spPr>
          <a:xfrm rot="10800000" flipV="1">
            <a:off x="5903838" y="5742049"/>
            <a:ext cx="571504" cy="0"/>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grpSp>
        <p:nvGrpSpPr>
          <p:cNvPr id="54" name="Groupe 53"/>
          <p:cNvGrpSpPr/>
          <p:nvPr/>
        </p:nvGrpSpPr>
        <p:grpSpPr>
          <a:xfrm rot="10800000">
            <a:off x="9215470" y="3857628"/>
            <a:ext cx="500066" cy="642942"/>
            <a:chOff x="6643702" y="714356"/>
            <a:chExt cx="1000132" cy="1285884"/>
          </a:xfrm>
        </p:grpSpPr>
        <p:sp>
          <p:nvSpPr>
            <p:cNvPr id="55" name="Parenthèse fermante 54"/>
            <p:cNvSpPr/>
            <p:nvPr/>
          </p:nvSpPr>
          <p:spPr>
            <a:xfrm>
              <a:off x="7072330" y="714356"/>
              <a:ext cx="571504" cy="1285884"/>
            </a:xfrm>
            <a:prstGeom prst="rightBracket">
              <a:avLst>
                <a:gd name="adj" fmla="val 1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57" name="Parenthèse fermante 56"/>
            <p:cNvSpPr/>
            <p:nvPr/>
          </p:nvSpPr>
          <p:spPr>
            <a:xfrm>
              <a:off x="7000892" y="857232"/>
              <a:ext cx="428628" cy="1000132"/>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58" name="Parenthèse fermante 57"/>
            <p:cNvSpPr/>
            <p:nvPr/>
          </p:nvSpPr>
          <p:spPr>
            <a:xfrm>
              <a:off x="6786578" y="928670"/>
              <a:ext cx="428628" cy="857256"/>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59" name="Parenthèse fermante 58"/>
            <p:cNvSpPr/>
            <p:nvPr/>
          </p:nvSpPr>
          <p:spPr>
            <a:xfrm>
              <a:off x="6643702" y="1000108"/>
              <a:ext cx="357190" cy="714380"/>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sp>
        <p:nvSpPr>
          <p:cNvPr id="73" name="Rectangle 72"/>
          <p:cNvSpPr/>
          <p:nvPr/>
        </p:nvSpPr>
        <p:spPr>
          <a:xfrm>
            <a:off x="0" y="2719984"/>
            <a:ext cx="9144000" cy="830997"/>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Ce type de câble est utilisé pour la transmission de signaux numériques ou analogiques à haute ou basse fréquence. L'invention est attribuée à l'américain </a:t>
            </a:r>
            <a:r>
              <a:rPr lang="fr-FR" sz="1600" dirty="0" smtClean="0">
                <a:solidFill>
                  <a:srgbClr val="00B0F0"/>
                </a:solidFill>
                <a:latin typeface="Times New Roman" pitchFamily="18" charset="0"/>
                <a:cs typeface="Times New Roman" pitchFamily="18" charset="0"/>
              </a:rPr>
              <a:t>Herman </a:t>
            </a:r>
            <a:r>
              <a:rPr lang="fr-FR" sz="1600" dirty="0" err="1" smtClean="0">
                <a:solidFill>
                  <a:srgbClr val="00B0F0"/>
                </a:solidFill>
                <a:latin typeface="Times New Roman" pitchFamily="18" charset="0"/>
                <a:cs typeface="Times New Roman" pitchFamily="18" charset="0"/>
              </a:rPr>
              <a:t>Affel</a:t>
            </a:r>
            <a:r>
              <a:rPr lang="fr-FR" sz="1600" dirty="0" smtClean="0">
                <a:solidFill>
                  <a:srgbClr val="00B0F0"/>
                </a:solidFill>
                <a:latin typeface="Times New Roman" pitchFamily="18" charset="0"/>
                <a:cs typeface="Times New Roman" pitchFamily="18" charset="0"/>
              </a:rPr>
              <a:t> </a:t>
            </a:r>
            <a:r>
              <a:rPr lang="fr-FR" sz="1600" dirty="0" smtClean="0">
                <a:solidFill>
                  <a:schemeClr val="bg1"/>
                </a:solidFill>
                <a:latin typeface="Times New Roman" pitchFamily="18" charset="0"/>
                <a:cs typeface="Times New Roman" pitchFamily="18" charset="0"/>
              </a:rPr>
              <a:t>(1893-1972) dont le brevet est accepté le 8 décembre 1931</a:t>
            </a:r>
            <a:endParaRPr lang="fr-FR" sz="16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utoRev="1" fill="hold" grpId="0" nodeType="withEffect">
                                  <p:stCondLst>
                                    <p:cond delay="0"/>
                                  </p:stCondLst>
                                  <p:childTnLst>
                                    <p:animMotion origin="layout" path="M 0.0092 0.00185 L 0.2415 0.00185 L 0.2415 0.11713 L 0.41754 0.11713 L 0.41754 -0.18565 " pathEditMode="relative" ptsTypes="AAAAA">
                                      <p:cBhvr>
                                        <p:cTn id="6" dur="2000" fill="hold"/>
                                        <p:tgtEl>
                                          <p:spTgt spid="104"/>
                                        </p:tgtEl>
                                        <p:attrNameLst>
                                          <p:attrName>ppt_x</p:attrName>
                                          <p:attrName>ppt_y</p:attrName>
                                        </p:attrNameLst>
                                      </p:cBhvr>
                                    </p:animMotion>
                                  </p:childTnLst>
                                </p:cTn>
                              </p:par>
                              <p:par>
                                <p:cTn id="7" presetID="1" presetClass="emph" presetSubtype="6" repeatCount="indefinite" autoRev="1" fill="hold" nodeType="withEffect">
                                  <p:stCondLst>
                                    <p:cond delay="500"/>
                                  </p:stCondLst>
                                  <p:childTnLst>
                                    <p:animClr clrSpc="hsl" dir="cw">
                                      <p:cBhvr>
                                        <p:cTn id="8" dur="1000" fill="hold"/>
                                        <p:tgtEl>
                                          <p:spTgt spid="104"/>
                                        </p:tgtEl>
                                        <p:attrNameLst>
                                          <p:attrName>fillcolor</p:attrName>
                                        </p:attrNameLst>
                                      </p:cBhvr>
                                      <p:to>
                                        <a:srgbClr val="FF0000"/>
                                      </p:to>
                                    </p:animClr>
                                    <p:set>
                                      <p:cBhvr>
                                        <p:cTn id="9" dur="1000" fill="hold"/>
                                        <p:tgtEl>
                                          <p:spTgt spid="104"/>
                                        </p:tgtEl>
                                        <p:attrNameLst>
                                          <p:attrName>fill.type</p:attrName>
                                        </p:attrNameLst>
                                      </p:cBhvr>
                                      <p:to>
                                        <p:strVal val="solid"/>
                                      </p:to>
                                    </p:set>
                                    <p:set>
                                      <p:cBhvr>
                                        <p:cTn id="10" dur="1000" fill="hold"/>
                                        <p:tgtEl>
                                          <p:spTgt spid="104"/>
                                        </p:tgtEl>
                                        <p:attrNameLst>
                                          <p:attrName>fill.on</p:attrName>
                                        </p:attrNameLst>
                                      </p:cBhvr>
                                      <p:to>
                                        <p:strVal val="true"/>
                                      </p:to>
                                    </p:set>
                                  </p:childTnLst>
                                </p:cTn>
                              </p:par>
                              <p:par>
                                <p:cTn id="11" presetID="35" presetClass="emph" presetSubtype="0" repeatCount="indefinite" fill="hold" grpId="0" nodeType="withEffect">
                                  <p:stCondLst>
                                    <p:cond delay="500"/>
                                  </p:stCondLst>
                                  <p:childTnLst>
                                    <p:anim calcmode="discrete" valueType="str">
                                      <p:cBhvr>
                                        <p:cTn id="12" dur="500" fill="hold"/>
                                        <p:tgtEl>
                                          <p:spTgt spid="110"/>
                                        </p:tgtEl>
                                        <p:attrNameLst>
                                          <p:attrName>style.visibility</p:attrName>
                                        </p:attrNameLst>
                                      </p:cBhvr>
                                      <p:tavLst>
                                        <p:tav tm="0">
                                          <p:val>
                                            <p:strVal val="hidden"/>
                                          </p:val>
                                        </p:tav>
                                        <p:tav tm="50000">
                                          <p:val>
                                            <p:strVal val="visible"/>
                                          </p:val>
                                        </p:tav>
                                      </p:tavLst>
                                    </p:anim>
                                  </p:childTnLst>
                                </p:cTn>
                              </p:par>
                              <p:par>
                                <p:cTn id="13" presetID="1" presetClass="entr" presetSubtype="0" fill="hold" nodeType="withEffect">
                                  <p:stCondLst>
                                    <p:cond delay="1700"/>
                                  </p:stCondLst>
                                  <p:childTnLst>
                                    <p:set>
                                      <p:cBhvr>
                                        <p:cTn id="14" dur="1" fill="hold">
                                          <p:stCondLst>
                                            <p:cond delay="0"/>
                                          </p:stCondLst>
                                        </p:cTn>
                                        <p:tgtEl>
                                          <p:spTgt spid="95"/>
                                        </p:tgtEl>
                                        <p:attrNameLst>
                                          <p:attrName>style.visibility</p:attrName>
                                        </p:attrNameLst>
                                      </p:cBhvr>
                                      <p:to>
                                        <p:strVal val="visible"/>
                                      </p:to>
                                    </p:set>
                                  </p:childTnLst>
                                </p:cTn>
                              </p:par>
                              <p:par>
                                <p:cTn id="15" presetID="6" presetClass="emph" presetSubtype="0" repeatCount="indefinite" fill="hold" nodeType="withEffect">
                                  <p:stCondLst>
                                    <p:cond delay="1700"/>
                                  </p:stCondLst>
                                  <p:childTnLst>
                                    <p:animScale>
                                      <p:cBhvr>
                                        <p:cTn id="16" dur="2000" fill="hold"/>
                                        <p:tgtEl>
                                          <p:spTgt spid="95"/>
                                        </p:tgtEl>
                                      </p:cBhvr>
                                      <p:by x="150000" y="150000"/>
                                    </p:animScale>
                                  </p:childTnLst>
                                </p:cTn>
                              </p:par>
                              <p:par>
                                <p:cTn id="17" presetID="63" presetClass="path" presetSubtype="0" repeatCount="indefinite" fill="hold" nodeType="withEffect">
                                  <p:stCondLst>
                                    <p:cond delay="1800"/>
                                  </p:stCondLst>
                                  <p:childTnLst>
                                    <p:animMotion origin="layout" path="M -0.01372 -0.0007 L 0.32344 -0.00139 " pathEditMode="relative" rAng="0" ptsTypes="AA">
                                      <p:cBhvr>
                                        <p:cTn id="18" dur="2000" fill="hold"/>
                                        <p:tgtEl>
                                          <p:spTgt spid="95"/>
                                        </p:tgtEl>
                                        <p:attrNameLst>
                                          <p:attrName>ppt_x</p:attrName>
                                          <p:attrName>ppt_y</p:attrName>
                                        </p:attrNameLst>
                                      </p:cBhvr>
                                      <p:rCtr x="169" y="0"/>
                                    </p:animMotion>
                                  </p:childTnLst>
                                </p:cTn>
                              </p:par>
                            </p:childTnLst>
                          </p:cTn>
                        </p:par>
                        <p:par>
                          <p:cTn id="19" fill="hold">
                            <p:stCondLst>
                              <p:cond delay="4000"/>
                            </p:stCondLst>
                            <p:childTnLst>
                              <p:par>
                                <p:cTn id="20" presetID="1" presetClass="entr" presetSubtype="0" fill="hold" nodeType="afterEffect">
                                  <p:stCondLst>
                                    <p:cond delay="0"/>
                                  </p:stCondLst>
                                  <p:childTnLst>
                                    <p:set>
                                      <p:cBhvr>
                                        <p:cTn id="21" dur="1" fill="hold">
                                          <p:stCondLst>
                                            <p:cond delay="0"/>
                                          </p:stCondLst>
                                        </p:cTn>
                                        <p:tgtEl>
                                          <p:spTgt spid="54"/>
                                        </p:tgtEl>
                                        <p:attrNameLst>
                                          <p:attrName>style.visibility</p:attrName>
                                        </p:attrNameLst>
                                      </p:cBhvr>
                                      <p:to>
                                        <p:strVal val="visible"/>
                                      </p:to>
                                    </p:set>
                                  </p:childTnLst>
                                </p:cTn>
                              </p:par>
                              <p:par>
                                <p:cTn id="22" presetID="6" presetClass="emph" presetSubtype="0" repeatCount="indefinite" fill="hold" nodeType="withEffect">
                                  <p:stCondLst>
                                    <p:cond delay="1700"/>
                                  </p:stCondLst>
                                  <p:childTnLst>
                                    <p:animScale>
                                      <p:cBhvr>
                                        <p:cTn id="23" dur="2000" fill="hold"/>
                                        <p:tgtEl>
                                          <p:spTgt spid="54"/>
                                        </p:tgtEl>
                                      </p:cBhvr>
                                      <p:by x="150000" y="150000"/>
                                    </p:animScale>
                                  </p:childTnLst>
                                </p:cTn>
                              </p:par>
                              <p:par>
                                <p:cTn id="24" presetID="35" presetClass="path" presetSubtype="0" repeatCount="indefinite" fill="hold" nodeType="withEffect">
                                  <p:stCondLst>
                                    <p:cond delay="1800"/>
                                  </p:stCondLst>
                                  <p:childTnLst>
                                    <p:animMotion origin="layout" path="M 3.33333E-6 -2.59259E-6 L -0.35434 -2.59259E-6 " pathEditMode="relative" rAng="0" ptsTypes="AA">
                                      <p:cBhvr>
                                        <p:cTn id="25" dur="2000" fill="hold"/>
                                        <p:tgtEl>
                                          <p:spTgt spid="54"/>
                                        </p:tgtEl>
                                        <p:attrNameLst>
                                          <p:attrName>ppt_x</p:attrName>
                                          <p:attrName>ppt_y</p:attrName>
                                        </p:attrNameLst>
                                      </p:cBhvr>
                                      <p:rCtr x="-17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 grpId="0" animBg="1"/>
      <p:bldP spid="1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0" y="0"/>
            <a:ext cx="2142574" cy="458074"/>
          </a:xfrm>
          <a:prstGeom prst="rect">
            <a:avLst/>
          </a:prstGeom>
        </p:spPr>
        <p:txBody>
          <a:bodyPr wrap="none">
            <a:spAutoFit/>
          </a:bodyPr>
          <a:lstStyle/>
          <a:p>
            <a:pPr marL="342900" indent="-342900">
              <a:lnSpc>
                <a:spcPct val="150000"/>
              </a:lnSpc>
            </a:pPr>
            <a:r>
              <a:rPr lang="fr-FR" b="1" i="1" u="sng" dirty="0" smtClean="0">
                <a:solidFill>
                  <a:srgbClr val="FF0000"/>
                </a:solidFill>
                <a:latin typeface="Times New Roman" pitchFamily="18" charset="0"/>
                <a:cs typeface="Times New Roman" pitchFamily="18" charset="0"/>
              </a:rPr>
              <a:t>a-2) Fibres optiques</a:t>
            </a:r>
            <a:endParaRPr lang="fr-FR" i="1" u="sng" dirty="0" smtClean="0">
              <a:solidFill>
                <a:srgbClr val="FF0000"/>
              </a:solidFill>
              <a:latin typeface="Times New Roman" pitchFamily="18" charset="0"/>
              <a:cs typeface="Times New Roman" pitchFamily="18" charset="0"/>
            </a:endParaRPr>
          </a:p>
        </p:txBody>
      </p:sp>
      <p:sp>
        <p:nvSpPr>
          <p:cNvPr id="15361" name="Rectangle 1"/>
          <p:cNvSpPr>
            <a:spLocks noChangeArrowheads="1"/>
          </p:cNvSpPr>
          <p:nvPr/>
        </p:nvSpPr>
        <p:spPr bwMode="auto">
          <a:xfrm>
            <a:off x="0" y="454863"/>
            <a:ext cx="700089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600" u="none" strike="noStrike" cap="none" normalizeH="0" baseline="0" dirty="0" smtClean="0">
                <a:ln>
                  <a:noFill/>
                </a:ln>
                <a:solidFill>
                  <a:schemeClr val="bg1"/>
                </a:solidFill>
                <a:effectLst/>
                <a:latin typeface="Times New Roman" pitchFamily="18" charset="0"/>
                <a:ea typeface="Calibri" pitchFamily="34" charset="0"/>
                <a:cs typeface="Times New Roman" pitchFamily="18" charset="0"/>
              </a:rPr>
              <a:t>Une fibre optique est constituée d’un fil de verre très fin. Elle comprend un cœur, dans lequel se propage la lumière émise par une diode électroluminescente ou une source laser et une gaine optique dont l’indice de réfraction garantit que le signal lumineux reste dans la fibre.</a:t>
            </a:r>
            <a:endParaRPr kumimoji="0" lang="fr-FR" sz="1800" u="none" strike="noStrike" cap="none" normalizeH="0" baseline="0" dirty="0" smtClean="0">
              <a:ln>
                <a:noFill/>
              </a:ln>
              <a:solidFill>
                <a:schemeClr val="bg1"/>
              </a:solidFill>
              <a:effectLst/>
              <a:latin typeface="Times New Roman" pitchFamily="18" charset="0"/>
              <a:cs typeface="Times New Roman" pitchFamily="18" charset="0"/>
            </a:endParaRPr>
          </a:p>
        </p:txBody>
      </p:sp>
      <p:grpSp>
        <p:nvGrpSpPr>
          <p:cNvPr id="54" name="Groupe 53"/>
          <p:cNvGrpSpPr/>
          <p:nvPr/>
        </p:nvGrpSpPr>
        <p:grpSpPr>
          <a:xfrm>
            <a:off x="1214414" y="2143116"/>
            <a:ext cx="6521652" cy="2000264"/>
            <a:chOff x="1525488" y="1357298"/>
            <a:chExt cx="6521652" cy="2000264"/>
          </a:xfrm>
        </p:grpSpPr>
        <p:sp>
          <p:nvSpPr>
            <p:cNvPr id="8" name="Cylindre 7"/>
            <p:cNvSpPr/>
            <p:nvPr/>
          </p:nvSpPr>
          <p:spPr>
            <a:xfrm rot="5400000">
              <a:off x="3688839" y="1454641"/>
              <a:ext cx="1127650" cy="1933096"/>
            </a:xfrm>
            <a:prstGeom prst="can">
              <a:avLst>
                <a:gd name="adj" fmla="val 48168"/>
              </a:avLst>
            </a:prstGeom>
            <a:solidFill>
              <a:schemeClr val="bg1">
                <a:lumMod val="50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9" name="Cylindre 8"/>
            <p:cNvSpPr/>
            <p:nvPr/>
          </p:nvSpPr>
          <p:spPr>
            <a:xfrm rot="5400000">
              <a:off x="5099387" y="1921551"/>
              <a:ext cx="523552" cy="1006821"/>
            </a:xfrm>
            <a:prstGeom prst="can">
              <a:avLst>
                <a:gd name="adj" fmla="val 49950"/>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34" name="Cylindre 33"/>
            <p:cNvSpPr/>
            <p:nvPr/>
          </p:nvSpPr>
          <p:spPr>
            <a:xfrm rot="5400000">
              <a:off x="6017522" y="2032306"/>
              <a:ext cx="180000" cy="756000"/>
            </a:xfrm>
            <a:prstGeom prst="can">
              <a:avLst>
                <a:gd name="adj" fmla="val 49950"/>
              </a:avLst>
            </a:prstGeom>
            <a:solidFill>
              <a:schemeClr val="bg1"/>
            </a:solidFill>
            <a:ln>
              <a:no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36" name="Connecteur droit 35"/>
            <p:cNvCxnSpPr/>
            <p:nvPr/>
          </p:nvCxnSpPr>
          <p:spPr>
            <a:xfrm rot="5400000">
              <a:off x="5069817" y="2931182"/>
              <a:ext cx="576000" cy="0"/>
            </a:xfrm>
            <a:prstGeom prst="line">
              <a:avLst/>
            </a:prstGeom>
            <a:ln>
              <a:solidFill>
                <a:srgbClr val="FF0000"/>
              </a:solidFill>
              <a:headEnd type="stealth" w="med" len="lg"/>
              <a:tailEnd type="none" w="med" len="med"/>
            </a:ln>
          </p:spPr>
          <p:style>
            <a:lnRef idx="1">
              <a:schemeClr val="accent1"/>
            </a:lnRef>
            <a:fillRef idx="0">
              <a:schemeClr val="accent1"/>
            </a:fillRef>
            <a:effectRef idx="0">
              <a:schemeClr val="accent1"/>
            </a:effectRef>
            <a:fontRef idx="minor">
              <a:schemeClr val="tx1"/>
            </a:fontRef>
          </p:style>
        </p:cxnSp>
        <p:cxnSp>
          <p:nvCxnSpPr>
            <p:cNvPr id="42" name="Connecteur droit 41"/>
            <p:cNvCxnSpPr/>
            <p:nvPr/>
          </p:nvCxnSpPr>
          <p:spPr>
            <a:xfrm rot="5400000">
              <a:off x="3812612" y="1841050"/>
              <a:ext cx="396000" cy="0"/>
            </a:xfrm>
            <a:prstGeom prst="line">
              <a:avLst/>
            </a:prstGeom>
            <a:ln>
              <a:solidFill>
                <a:srgbClr val="FF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cxnSp>
          <p:nvCxnSpPr>
            <p:cNvPr id="45" name="Connecteur droit 44"/>
            <p:cNvCxnSpPr/>
            <p:nvPr/>
          </p:nvCxnSpPr>
          <p:spPr>
            <a:xfrm rot="5400000">
              <a:off x="5783636" y="2860306"/>
              <a:ext cx="720000" cy="0"/>
            </a:xfrm>
            <a:prstGeom prst="line">
              <a:avLst/>
            </a:prstGeom>
            <a:ln>
              <a:solidFill>
                <a:srgbClr val="FF0000"/>
              </a:solidFill>
              <a:headEnd type="stealth" w="med" len="lg"/>
              <a:tailEnd type="none" w="med" len="med"/>
            </a:ln>
          </p:spPr>
          <p:style>
            <a:lnRef idx="1">
              <a:schemeClr val="accent1"/>
            </a:lnRef>
            <a:fillRef idx="0">
              <a:schemeClr val="accent1"/>
            </a:fillRef>
            <a:effectRef idx="0">
              <a:schemeClr val="accent1"/>
            </a:effectRef>
            <a:fontRef idx="minor">
              <a:schemeClr val="tx1"/>
            </a:fontRef>
          </p:style>
        </p:cxnSp>
        <p:cxnSp>
          <p:nvCxnSpPr>
            <p:cNvPr id="46" name="Connecteur droit 45"/>
            <p:cNvCxnSpPr/>
            <p:nvPr/>
          </p:nvCxnSpPr>
          <p:spPr>
            <a:xfrm rot="10800000" flipV="1">
              <a:off x="2729818" y="3214686"/>
              <a:ext cx="2628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8" name="Connecteur droit 47"/>
            <p:cNvCxnSpPr/>
            <p:nvPr/>
          </p:nvCxnSpPr>
          <p:spPr>
            <a:xfrm rot="10800000" flipV="1">
              <a:off x="6153190" y="3214686"/>
              <a:ext cx="612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Connecteur droit 48"/>
            <p:cNvCxnSpPr/>
            <p:nvPr/>
          </p:nvCxnSpPr>
          <p:spPr>
            <a:xfrm rot="10800000" flipV="1">
              <a:off x="2714612" y="1643050"/>
              <a:ext cx="1296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51" name="ZoneTexte 50"/>
            <p:cNvSpPr txBox="1"/>
            <p:nvPr/>
          </p:nvSpPr>
          <p:spPr>
            <a:xfrm>
              <a:off x="6715140" y="3019008"/>
              <a:ext cx="1332000" cy="338554"/>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Cœur (verre) </a:t>
              </a:r>
              <a:endParaRPr lang="fr-FR" sz="1600" dirty="0">
                <a:solidFill>
                  <a:schemeClr val="bg1"/>
                </a:solidFill>
                <a:latin typeface="Times New Roman" pitchFamily="18" charset="0"/>
                <a:cs typeface="Times New Roman" pitchFamily="18" charset="0"/>
              </a:endParaRPr>
            </a:p>
          </p:txBody>
        </p:sp>
        <p:sp>
          <p:nvSpPr>
            <p:cNvPr id="52" name="ZoneTexte 51"/>
            <p:cNvSpPr txBox="1"/>
            <p:nvPr/>
          </p:nvSpPr>
          <p:spPr>
            <a:xfrm>
              <a:off x="1525488" y="3019008"/>
              <a:ext cx="1332000" cy="338554"/>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Gaine (verre) </a:t>
              </a:r>
              <a:endParaRPr lang="fr-FR" sz="1600" dirty="0">
                <a:solidFill>
                  <a:schemeClr val="bg1"/>
                </a:solidFill>
                <a:latin typeface="Times New Roman" pitchFamily="18" charset="0"/>
                <a:cs typeface="Times New Roman" pitchFamily="18" charset="0"/>
              </a:endParaRPr>
            </a:p>
          </p:txBody>
        </p:sp>
        <p:sp>
          <p:nvSpPr>
            <p:cNvPr id="53" name="ZoneTexte 52"/>
            <p:cNvSpPr txBox="1"/>
            <p:nvPr/>
          </p:nvSpPr>
          <p:spPr>
            <a:xfrm>
              <a:off x="1596926" y="1357298"/>
              <a:ext cx="1332000" cy="584775"/>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Revêtement (plastique)</a:t>
              </a:r>
              <a:endParaRPr lang="fr-FR" sz="1600" dirty="0">
                <a:solidFill>
                  <a:schemeClr val="bg1"/>
                </a:solidFill>
                <a:latin typeface="Times New Roman" pitchFamily="18" charset="0"/>
                <a:cs typeface="Times New Roman" pitchFamily="18" charset="0"/>
              </a:endParaRPr>
            </a:p>
          </p:txBody>
        </p:sp>
      </p:grpSp>
      <p:pic>
        <p:nvPicPr>
          <p:cNvPr id="15363" name="Picture 3"/>
          <p:cNvPicPr>
            <a:picLocks noChangeAspect="1" noChangeArrowheads="1"/>
          </p:cNvPicPr>
          <p:nvPr/>
        </p:nvPicPr>
        <p:blipFill>
          <a:blip r:embed="rId4"/>
          <a:srcRect/>
          <a:stretch>
            <a:fillRect/>
          </a:stretch>
        </p:blipFill>
        <p:spPr bwMode="auto">
          <a:xfrm>
            <a:off x="6962775" y="0"/>
            <a:ext cx="2181225" cy="3495675"/>
          </a:xfrm>
          <a:prstGeom prst="rect">
            <a:avLst/>
          </a:prstGeom>
          <a:noFill/>
          <a:ln w="9525">
            <a:noFill/>
            <a:miter lim="800000"/>
            <a:headEnd/>
            <a:tailEnd/>
          </a:ln>
          <a:effectLst/>
        </p:spPr>
      </p:pic>
      <p:sp>
        <p:nvSpPr>
          <p:cNvPr id="57" name="Rectangle 56"/>
          <p:cNvSpPr/>
          <p:nvPr/>
        </p:nvSpPr>
        <p:spPr>
          <a:xfrm>
            <a:off x="0" y="4741143"/>
            <a:ext cx="8429652" cy="830997"/>
          </a:xfrm>
          <a:prstGeom prst="rect">
            <a:avLst/>
          </a:prstGeom>
        </p:spPr>
        <p:txBody>
          <a:bodyPr wrap="square">
            <a:spAutoFit/>
          </a:bodyPr>
          <a:lstStyle/>
          <a:p>
            <a:pPr indent="180975">
              <a:buFont typeface="Arial" pitchFamily="34" charset="0"/>
              <a:buChar char="•"/>
            </a:pPr>
            <a:r>
              <a:rPr lang="fr-FR" sz="1600" dirty="0" smtClean="0">
                <a:solidFill>
                  <a:schemeClr val="bg1"/>
                </a:solidFill>
                <a:latin typeface="Times New Roman" pitchFamily="18" charset="0"/>
                <a:cs typeface="Times New Roman" pitchFamily="18" charset="0"/>
              </a:rPr>
              <a:t>Cœur : Verre ou plastique entre 2 à 125 μ m de diamètre qui porte les rayons </a:t>
            </a:r>
          </a:p>
          <a:p>
            <a:pPr indent="180975">
              <a:buFont typeface="Arial" pitchFamily="34" charset="0"/>
              <a:buChar char="•"/>
            </a:pPr>
            <a:r>
              <a:rPr lang="fr-FR" sz="1600" dirty="0" smtClean="0">
                <a:solidFill>
                  <a:schemeClr val="bg1"/>
                </a:solidFill>
                <a:latin typeface="Times New Roman" pitchFamily="18" charset="0"/>
                <a:cs typeface="Times New Roman" pitchFamily="18" charset="0"/>
              </a:rPr>
              <a:t>Gaine : entoure le cœur et a des propriétés optique qui reflète les rayons </a:t>
            </a:r>
          </a:p>
          <a:p>
            <a:pPr indent="180975">
              <a:buFont typeface="Arial" pitchFamily="34" charset="0"/>
              <a:buChar char="•"/>
            </a:pPr>
            <a:r>
              <a:rPr lang="fr-FR" sz="1600" dirty="0" smtClean="0">
                <a:solidFill>
                  <a:schemeClr val="bg1"/>
                </a:solidFill>
                <a:latin typeface="Times New Roman" pitchFamily="18" charset="0"/>
                <a:cs typeface="Times New Roman" pitchFamily="18" charset="0"/>
              </a:rPr>
              <a:t>Revêtement : plastique qui entoure 1 ou plusieurs fibres pour les protéger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e 57"/>
          <p:cNvGrpSpPr>
            <a:grpSpLocks noChangeAspect="1"/>
          </p:cNvGrpSpPr>
          <p:nvPr/>
        </p:nvGrpSpPr>
        <p:grpSpPr>
          <a:xfrm>
            <a:off x="2862236" y="3200581"/>
            <a:ext cx="509848" cy="385809"/>
            <a:chOff x="1069290" y="4072736"/>
            <a:chExt cx="1603857" cy="1213652"/>
          </a:xfrm>
        </p:grpSpPr>
        <p:grpSp>
          <p:nvGrpSpPr>
            <p:cNvPr id="59" name="Groupe 99"/>
            <p:cNvGrpSpPr/>
            <p:nvPr/>
          </p:nvGrpSpPr>
          <p:grpSpPr>
            <a:xfrm>
              <a:off x="1070744" y="4072755"/>
              <a:ext cx="286546" cy="432002"/>
              <a:chOff x="1070744" y="4072736"/>
              <a:chExt cx="286546" cy="427834"/>
            </a:xfrm>
          </p:grpSpPr>
          <p:cxnSp>
            <p:nvCxnSpPr>
              <p:cNvPr id="66" name="Connecteur droit 65"/>
              <p:cNvCxnSpPr/>
              <p:nvPr/>
            </p:nvCxnSpPr>
            <p:spPr>
              <a:xfrm rot="10800000">
                <a:off x="1071538" y="4429132"/>
                <a:ext cx="28575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Connecteur droit 66"/>
              <p:cNvCxnSpPr/>
              <p:nvPr/>
            </p:nvCxnSpPr>
            <p:spPr>
              <a:xfrm rot="5400000" flipH="1" flipV="1">
                <a:off x="892943" y="4250537"/>
                <a:ext cx="357190"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60" name="Groupe 100"/>
            <p:cNvGrpSpPr/>
            <p:nvPr/>
          </p:nvGrpSpPr>
          <p:grpSpPr>
            <a:xfrm flipV="1">
              <a:off x="1069290" y="4854367"/>
              <a:ext cx="288000" cy="432002"/>
              <a:chOff x="1070744" y="4072736"/>
              <a:chExt cx="286546" cy="427834"/>
            </a:xfrm>
          </p:grpSpPr>
          <p:cxnSp>
            <p:nvCxnSpPr>
              <p:cNvPr id="64" name="Connecteur droit 63"/>
              <p:cNvCxnSpPr/>
              <p:nvPr/>
            </p:nvCxnSpPr>
            <p:spPr>
              <a:xfrm rot="10800000">
                <a:off x="1071538" y="4429132"/>
                <a:ext cx="28575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Connecteur droit 64"/>
              <p:cNvCxnSpPr/>
              <p:nvPr/>
            </p:nvCxnSpPr>
            <p:spPr>
              <a:xfrm rot="5400000" flipH="1" flipV="1">
                <a:off x="892943" y="4250537"/>
                <a:ext cx="357190"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61" name="Groupe 75"/>
            <p:cNvGrpSpPr/>
            <p:nvPr/>
          </p:nvGrpSpPr>
          <p:grpSpPr>
            <a:xfrm>
              <a:off x="1285852" y="4286256"/>
              <a:ext cx="1387295" cy="785818"/>
              <a:chOff x="1756890" y="4156762"/>
              <a:chExt cx="1387295" cy="785818"/>
            </a:xfrm>
            <a:solidFill>
              <a:srgbClr val="FF0000"/>
            </a:solidFill>
          </p:grpSpPr>
          <p:sp>
            <p:nvSpPr>
              <p:cNvPr id="62" name="Cylindre 61"/>
              <p:cNvSpPr/>
              <p:nvPr/>
            </p:nvSpPr>
            <p:spPr>
              <a:xfrm rot="5400000">
                <a:off x="1649733" y="4263919"/>
                <a:ext cx="785818" cy="571504"/>
              </a:xfrm>
              <a:prstGeom prst="can">
                <a:avLst/>
              </a:prstGeom>
              <a:grp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63" name="Cylindre 62"/>
              <p:cNvSpPr/>
              <p:nvPr/>
            </p:nvSpPr>
            <p:spPr>
              <a:xfrm rot="5400000">
                <a:off x="2512601" y="4092822"/>
                <a:ext cx="357189" cy="905979"/>
              </a:xfrm>
              <a:prstGeom prst="can">
                <a:avLst/>
              </a:prstGeom>
              <a:grp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grpSp>
      <p:sp>
        <p:nvSpPr>
          <p:cNvPr id="54" name="Ellipse 53"/>
          <p:cNvSpPr/>
          <p:nvPr/>
        </p:nvSpPr>
        <p:spPr>
          <a:xfrm>
            <a:off x="643581" y="2590379"/>
            <a:ext cx="1573200" cy="1571636"/>
          </a:xfrm>
          <a:prstGeom prst="ellipse">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56" name="Ellipse 55"/>
          <p:cNvSpPr/>
          <p:nvPr/>
        </p:nvSpPr>
        <p:spPr>
          <a:xfrm>
            <a:off x="1253185" y="3195221"/>
            <a:ext cx="367200" cy="367200"/>
          </a:xfrm>
          <a:prstGeom prst="ellipse">
            <a:avLst/>
          </a:prstGeom>
          <a:solidFill>
            <a:schemeClr val="bg1"/>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nvGrpSpPr>
          <p:cNvPr id="91" name="Groupe 90"/>
          <p:cNvGrpSpPr/>
          <p:nvPr/>
        </p:nvGrpSpPr>
        <p:grpSpPr>
          <a:xfrm>
            <a:off x="2846181" y="4013775"/>
            <a:ext cx="540000" cy="959751"/>
            <a:chOff x="1888860" y="2643182"/>
            <a:chExt cx="540000" cy="959751"/>
          </a:xfrm>
        </p:grpSpPr>
        <p:sp>
          <p:nvSpPr>
            <p:cNvPr id="77" name="Rectangle 76"/>
            <p:cNvSpPr/>
            <p:nvPr/>
          </p:nvSpPr>
          <p:spPr>
            <a:xfrm>
              <a:off x="1908976" y="2643182"/>
              <a:ext cx="500066" cy="959751"/>
            </a:xfrm>
            <a:prstGeom prst="rect">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88" name="Connecteur droit 87"/>
            <p:cNvCxnSpPr/>
            <p:nvPr/>
          </p:nvCxnSpPr>
          <p:spPr>
            <a:xfrm rot="10800000">
              <a:off x="1888860" y="3571875"/>
              <a:ext cx="540000" cy="0"/>
            </a:xfrm>
            <a:prstGeom prst="line">
              <a:avLst/>
            </a:prstGeom>
            <a:ln w="3175"/>
          </p:spPr>
          <p:style>
            <a:lnRef idx="1">
              <a:schemeClr val="accent1"/>
            </a:lnRef>
            <a:fillRef idx="0">
              <a:schemeClr val="accent1"/>
            </a:fillRef>
            <a:effectRef idx="0">
              <a:schemeClr val="accent1"/>
            </a:effectRef>
            <a:fontRef idx="minor">
              <a:schemeClr val="tx1"/>
            </a:fontRef>
          </p:style>
        </p:cxnSp>
        <p:cxnSp>
          <p:nvCxnSpPr>
            <p:cNvPr id="90" name="Connecteur droit 89"/>
            <p:cNvCxnSpPr/>
            <p:nvPr/>
          </p:nvCxnSpPr>
          <p:spPr>
            <a:xfrm rot="10800000">
              <a:off x="1888860" y="2714619"/>
              <a:ext cx="540000" cy="0"/>
            </a:xfrm>
            <a:prstGeom prst="line">
              <a:avLst/>
            </a:prstGeom>
            <a:ln w="3175"/>
          </p:spPr>
          <p:style>
            <a:lnRef idx="1">
              <a:schemeClr val="accent1"/>
            </a:lnRef>
            <a:fillRef idx="0">
              <a:schemeClr val="accent1"/>
            </a:fillRef>
            <a:effectRef idx="0">
              <a:schemeClr val="accent1"/>
            </a:effectRef>
            <a:fontRef idx="minor">
              <a:schemeClr val="tx1"/>
            </a:fontRef>
          </p:style>
        </p:cxnSp>
      </p:grpSp>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142844" y="1000108"/>
            <a:ext cx="8858280" cy="830997"/>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les indices de réfraction sont tels que n2 &gt; n1. Le rayon laser (longueur d'onde de 5 à 8 micromètres est canalisé. Cette fibre permet de hauts débits mais est assez délicate à manipuler et présente des complexités de connexion.</a:t>
            </a:r>
            <a:endParaRPr lang="fr-FR" sz="1600" dirty="0">
              <a:solidFill>
                <a:schemeClr val="bg1"/>
              </a:solidFill>
              <a:latin typeface="Times New Roman" pitchFamily="18" charset="0"/>
              <a:cs typeface="Times New Roman" pitchFamily="18" charset="0"/>
            </a:endParaRPr>
          </a:p>
        </p:txBody>
      </p:sp>
      <p:sp>
        <p:nvSpPr>
          <p:cNvPr id="7" name="Rectangle 6"/>
          <p:cNvSpPr/>
          <p:nvPr/>
        </p:nvSpPr>
        <p:spPr>
          <a:xfrm>
            <a:off x="0" y="732992"/>
            <a:ext cx="1673856" cy="338554"/>
          </a:xfrm>
          <a:prstGeom prst="rect">
            <a:avLst/>
          </a:prstGeom>
        </p:spPr>
        <p:txBody>
          <a:bodyPr wrap="none">
            <a:spAutoFit/>
          </a:bodyPr>
          <a:lstStyle/>
          <a:p>
            <a:pPr>
              <a:buFont typeface="Arial" pitchFamily="34" charset="0"/>
              <a:buChar char="•"/>
            </a:pPr>
            <a:r>
              <a:rPr lang="fr-FR" sz="1600" u="sng" dirty="0" smtClean="0">
                <a:solidFill>
                  <a:srgbClr val="FF0000"/>
                </a:solidFill>
                <a:latin typeface="Times New Roman" pitchFamily="18" charset="0"/>
                <a:cs typeface="Times New Roman" pitchFamily="18" charset="0"/>
              </a:rPr>
              <a:t> fibre monomode</a:t>
            </a:r>
          </a:p>
        </p:txBody>
      </p:sp>
      <p:sp>
        <p:nvSpPr>
          <p:cNvPr id="11" name="Cylindre 10"/>
          <p:cNvSpPr/>
          <p:nvPr/>
        </p:nvSpPr>
        <p:spPr>
          <a:xfrm rot="16200000">
            <a:off x="4564849" y="1584883"/>
            <a:ext cx="1571636" cy="3571900"/>
          </a:xfrm>
          <a:prstGeom prst="can">
            <a:avLst>
              <a:gd name="adj" fmla="val 24848"/>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2" name="Cylindre 11"/>
          <p:cNvSpPr/>
          <p:nvPr/>
        </p:nvSpPr>
        <p:spPr>
          <a:xfrm rot="16200000">
            <a:off x="5169698" y="1734450"/>
            <a:ext cx="366714" cy="3295674"/>
          </a:xfrm>
          <a:prstGeom prst="can">
            <a:avLst>
              <a:gd name="adj" fmla="val 35390"/>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33" name="Connecteur droit 32"/>
          <p:cNvCxnSpPr/>
          <p:nvPr/>
        </p:nvCxnSpPr>
        <p:spPr>
          <a:xfrm rot="5400000">
            <a:off x="4103438" y="3910833"/>
            <a:ext cx="1080000" cy="0"/>
          </a:xfrm>
          <a:prstGeom prst="line">
            <a:avLst/>
          </a:prstGeom>
          <a:ln>
            <a:solidFill>
              <a:srgbClr val="FF0000"/>
            </a:solidFill>
            <a:headEnd type="stealth" w="med" len="lg"/>
            <a:tailEnd type="none" w="med" len="med"/>
          </a:ln>
        </p:spPr>
        <p:style>
          <a:lnRef idx="1">
            <a:schemeClr val="accent1"/>
          </a:lnRef>
          <a:fillRef idx="0">
            <a:schemeClr val="accent1"/>
          </a:fillRef>
          <a:effectRef idx="0">
            <a:schemeClr val="accent1"/>
          </a:effectRef>
          <a:fontRef idx="minor">
            <a:schemeClr val="tx1"/>
          </a:fontRef>
        </p:style>
      </p:cxnSp>
      <p:cxnSp>
        <p:nvCxnSpPr>
          <p:cNvPr id="34" name="Connecteur droit 33"/>
          <p:cNvCxnSpPr/>
          <p:nvPr/>
        </p:nvCxnSpPr>
        <p:spPr>
          <a:xfrm rot="5400000">
            <a:off x="4261503" y="2784701"/>
            <a:ext cx="828000" cy="0"/>
          </a:xfrm>
          <a:prstGeom prst="line">
            <a:avLst/>
          </a:prstGeom>
          <a:ln>
            <a:solidFill>
              <a:srgbClr val="FF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cxnSp>
        <p:nvCxnSpPr>
          <p:cNvPr id="38" name="Connecteur droit 37"/>
          <p:cNvCxnSpPr/>
          <p:nvPr/>
        </p:nvCxnSpPr>
        <p:spPr>
          <a:xfrm rot="10800000" flipV="1">
            <a:off x="4675504" y="2370701"/>
            <a:ext cx="468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40" name="ZoneTexte 39"/>
          <p:cNvSpPr txBox="1"/>
          <p:nvPr/>
        </p:nvSpPr>
        <p:spPr>
          <a:xfrm>
            <a:off x="5097388" y="4246725"/>
            <a:ext cx="1332000" cy="338554"/>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Rayon laser</a:t>
            </a:r>
            <a:endParaRPr lang="fr-FR" sz="1600" dirty="0">
              <a:solidFill>
                <a:schemeClr val="bg1"/>
              </a:solidFill>
              <a:latin typeface="Times New Roman" pitchFamily="18" charset="0"/>
              <a:cs typeface="Times New Roman" pitchFamily="18" charset="0"/>
            </a:endParaRPr>
          </a:p>
        </p:txBody>
      </p:sp>
      <p:sp>
        <p:nvSpPr>
          <p:cNvPr id="41" name="ZoneTexte 40"/>
          <p:cNvSpPr txBox="1"/>
          <p:nvPr/>
        </p:nvSpPr>
        <p:spPr>
          <a:xfrm>
            <a:off x="5097388" y="1785926"/>
            <a:ext cx="1974942" cy="338554"/>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Milieu d’indice n2 </a:t>
            </a:r>
            <a:endParaRPr lang="fr-FR" sz="1600" dirty="0">
              <a:solidFill>
                <a:schemeClr val="bg1"/>
              </a:solidFill>
              <a:latin typeface="Times New Roman" pitchFamily="18" charset="0"/>
              <a:cs typeface="Times New Roman" pitchFamily="18" charset="0"/>
            </a:endParaRPr>
          </a:p>
        </p:txBody>
      </p:sp>
      <p:cxnSp>
        <p:nvCxnSpPr>
          <p:cNvPr id="42" name="Connecteur droit 41"/>
          <p:cNvCxnSpPr/>
          <p:nvPr/>
        </p:nvCxnSpPr>
        <p:spPr>
          <a:xfrm rot="5400000">
            <a:off x="4086562" y="2498949"/>
            <a:ext cx="828000" cy="0"/>
          </a:xfrm>
          <a:prstGeom prst="line">
            <a:avLst/>
          </a:prstGeom>
          <a:ln>
            <a:solidFill>
              <a:srgbClr val="FF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cxnSp>
        <p:nvCxnSpPr>
          <p:cNvPr id="43" name="Connecteur droit 42"/>
          <p:cNvCxnSpPr/>
          <p:nvPr/>
        </p:nvCxnSpPr>
        <p:spPr>
          <a:xfrm rot="10800000" flipV="1">
            <a:off x="4495504" y="2084949"/>
            <a:ext cx="648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44" name="ZoneTexte 43"/>
          <p:cNvSpPr txBox="1"/>
          <p:nvPr/>
        </p:nvSpPr>
        <p:spPr>
          <a:xfrm>
            <a:off x="5097388" y="2175023"/>
            <a:ext cx="1974942" cy="338554"/>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Milieu d’indice n1 </a:t>
            </a:r>
            <a:endParaRPr lang="fr-FR" sz="1600" dirty="0">
              <a:solidFill>
                <a:schemeClr val="bg1"/>
              </a:solidFill>
              <a:latin typeface="Times New Roman" pitchFamily="18" charset="0"/>
              <a:cs typeface="Times New Roman" pitchFamily="18" charset="0"/>
            </a:endParaRPr>
          </a:p>
        </p:txBody>
      </p:sp>
      <p:cxnSp>
        <p:nvCxnSpPr>
          <p:cNvPr id="45" name="Connecteur droit 44"/>
          <p:cNvCxnSpPr/>
          <p:nvPr/>
        </p:nvCxnSpPr>
        <p:spPr>
          <a:xfrm rot="10800000" flipV="1">
            <a:off x="4643439" y="4442402"/>
            <a:ext cx="468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Connecteur droit avec flèche 21"/>
          <p:cNvCxnSpPr/>
          <p:nvPr/>
        </p:nvCxnSpPr>
        <p:spPr>
          <a:xfrm rot="16200000" flipH="1">
            <a:off x="947714" y="3368187"/>
            <a:ext cx="366714" cy="1588"/>
          </a:xfrm>
          <a:prstGeom prst="straightConnector1">
            <a:avLst/>
          </a:prstGeom>
          <a:ln>
            <a:solidFill>
              <a:srgbClr val="FF0000"/>
            </a:solidFill>
            <a:headEnd type="stealth" w="med" len="lg"/>
            <a:tailEnd type="stealth" w="med" len="lg"/>
          </a:ln>
        </p:spPr>
        <p:style>
          <a:lnRef idx="1">
            <a:schemeClr val="accent1"/>
          </a:lnRef>
          <a:fillRef idx="0">
            <a:schemeClr val="accent1"/>
          </a:fillRef>
          <a:effectRef idx="0">
            <a:schemeClr val="accent1"/>
          </a:effectRef>
          <a:fontRef idx="minor">
            <a:schemeClr val="tx1"/>
          </a:fontRef>
        </p:style>
      </p:cxnSp>
      <p:sp>
        <p:nvSpPr>
          <p:cNvPr id="46" name="ZoneTexte 45"/>
          <p:cNvSpPr txBox="1"/>
          <p:nvPr/>
        </p:nvSpPr>
        <p:spPr>
          <a:xfrm>
            <a:off x="774675" y="3213857"/>
            <a:ext cx="430887" cy="338554"/>
          </a:xfrm>
          <a:prstGeom prst="rect">
            <a:avLst/>
          </a:prstGeom>
          <a:noFill/>
        </p:spPr>
        <p:txBody>
          <a:bodyPr vert="vert270" wrap="square" rtlCol="0">
            <a:spAutoFit/>
          </a:bodyPr>
          <a:lstStyle/>
          <a:p>
            <a:r>
              <a:rPr lang="fr-FR" sz="1600" dirty="0" smtClean="0">
                <a:solidFill>
                  <a:srgbClr val="FF0000"/>
                </a:solidFill>
                <a:latin typeface="Times New Roman" pitchFamily="18" charset="0"/>
                <a:cs typeface="Times New Roman" pitchFamily="18" charset="0"/>
              </a:rPr>
              <a:t>5</a:t>
            </a:r>
            <a:r>
              <a:rPr lang="el-GR" sz="1600" dirty="0" smtClean="0">
                <a:solidFill>
                  <a:srgbClr val="FF0000"/>
                </a:solidFill>
                <a:latin typeface="Times New Roman" pitchFamily="18" charset="0"/>
                <a:cs typeface="Times New Roman" pitchFamily="18" charset="0"/>
              </a:rPr>
              <a:t>μ</a:t>
            </a:r>
            <a:endParaRPr lang="fr-FR" sz="1600" dirty="0">
              <a:solidFill>
                <a:srgbClr val="FF0000"/>
              </a:solidFill>
              <a:latin typeface="Times New Roman" pitchFamily="18" charset="0"/>
              <a:cs typeface="Times New Roman" pitchFamily="18" charset="0"/>
            </a:endParaRPr>
          </a:p>
        </p:txBody>
      </p:sp>
      <p:sp>
        <p:nvSpPr>
          <p:cNvPr id="47" name="ZoneTexte 46"/>
          <p:cNvSpPr txBox="1"/>
          <p:nvPr/>
        </p:nvSpPr>
        <p:spPr>
          <a:xfrm>
            <a:off x="142844" y="3179725"/>
            <a:ext cx="430887" cy="409992"/>
          </a:xfrm>
          <a:prstGeom prst="rect">
            <a:avLst/>
          </a:prstGeom>
          <a:noFill/>
        </p:spPr>
        <p:txBody>
          <a:bodyPr vert="vert270" wrap="square" rtlCol="0">
            <a:spAutoFit/>
          </a:bodyPr>
          <a:lstStyle/>
          <a:p>
            <a:r>
              <a:rPr lang="fr-FR" sz="1600" dirty="0" smtClean="0">
                <a:solidFill>
                  <a:srgbClr val="FF0000"/>
                </a:solidFill>
                <a:latin typeface="Times New Roman" pitchFamily="18" charset="0"/>
                <a:cs typeface="Times New Roman" pitchFamily="18" charset="0"/>
              </a:rPr>
              <a:t>75</a:t>
            </a:r>
            <a:r>
              <a:rPr lang="el-GR" sz="1600" dirty="0" smtClean="0">
                <a:solidFill>
                  <a:srgbClr val="FF0000"/>
                </a:solidFill>
                <a:latin typeface="Times New Roman" pitchFamily="18" charset="0"/>
                <a:cs typeface="Times New Roman" pitchFamily="18" charset="0"/>
              </a:rPr>
              <a:t>μ</a:t>
            </a:r>
            <a:endParaRPr lang="fr-FR" sz="1600" dirty="0">
              <a:solidFill>
                <a:srgbClr val="FF0000"/>
              </a:solidFill>
              <a:latin typeface="Times New Roman" pitchFamily="18" charset="0"/>
              <a:cs typeface="Times New Roman" pitchFamily="18" charset="0"/>
            </a:endParaRPr>
          </a:p>
        </p:txBody>
      </p:sp>
      <p:cxnSp>
        <p:nvCxnSpPr>
          <p:cNvPr id="21" name="Connecteur droit avec flèche 20"/>
          <p:cNvCxnSpPr/>
          <p:nvPr/>
        </p:nvCxnSpPr>
        <p:spPr>
          <a:xfrm rot="16200000" flipH="1">
            <a:off x="-214469" y="3389690"/>
            <a:ext cx="1571636" cy="1588"/>
          </a:xfrm>
          <a:prstGeom prst="straightConnector1">
            <a:avLst/>
          </a:prstGeom>
          <a:ln>
            <a:solidFill>
              <a:srgbClr val="FF0000"/>
            </a:solidFill>
            <a:headEnd type="stealth" w="med" len="lg"/>
            <a:tailEnd type="stealth" w="med" len="lg"/>
          </a:ln>
        </p:spPr>
        <p:style>
          <a:lnRef idx="1">
            <a:schemeClr val="accent1"/>
          </a:lnRef>
          <a:fillRef idx="0">
            <a:schemeClr val="accent1"/>
          </a:fillRef>
          <a:effectRef idx="0">
            <a:schemeClr val="accent1"/>
          </a:effectRef>
          <a:fontRef idx="minor">
            <a:schemeClr val="tx1"/>
          </a:fontRef>
        </p:style>
      </p:cxnSp>
      <p:cxnSp>
        <p:nvCxnSpPr>
          <p:cNvPr id="73" name="Connecteur droit 72"/>
          <p:cNvCxnSpPr/>
          <p:nvPr/>
        </p:nvCxnSpPr>
        <p:spPr>
          <a:xfrm flipH="1">
            <a:off x="500705" y="3382287"/>
            <a:ext cx="6732000" cy="0"/>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26" name="Connecteur droit 25"/>
          <p:cNvCxnSpPr/>
          <p:nvPr/>
        </p:nvCxnSpPr>
        <p:spPr>
          <a:xfrm rot="10800000" flipH="1">
            <a:off x="3361581" y="3382287"/>
            <a:ext cx="3780000" cy="1588"/>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8" name="Connecteur droit 27"/>
          <p:cNvCxnSpPr/>
          <p:nvPr/>
        </p:nvCxnSpPr>
        <p:spPr>
          <a:xfrm rot="10800000" flipH="1">
            <a:off x="3363768" y="3389883"/>
            <a:ext cx="3780000"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Arc 15"/>
          <p:cNvSpPr/>
          <p:nvPr/>
        </p:nvSpPr>
        <p:spPr>
          <a:xfrm rot="10800000">
            <a:off x="3559956" y="2585015"/>
            <a:ext cx="396000" cy="1571636"/>
          </a:xfrm>
          <a:prstGeom prst="arc">
            <a:avLst>
              <a:gd name="adj1" fmla="val 7920393"/>
              <a:gd name="adj2" fmla="val 1395107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70" name="Arc 69"/>
          <p:cNvSpPr/>
          <p:nvPr/>
        </p:nvSpPr>
        <p:spPr>
          <a:xfrm rot="10800000">
            <a:off x="3689804" y="3206095"/>
            <a:ext cx="144000" cy="360000"/>
          </a:xfrm>
          <a:prstGeom prst="arc">
            <a:avLst>
              <a:gd name="adj1" fmla="val 8190688"/>
              <a:gd name="adj2" fmla="val 1386852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72" name="Arc 71"/>
          <p:cNvSpPr/>
          <p:nvPr/>
        </p:nvSpPr>
        <p:spPr>
          <a:xfrm rot="10800000">
            <a:off x="6856892" y="3215620"/>
            <a:ext cx="144000" cy="360000"/>
          </a:xfrm>
          <a:prstGeom prst="arc">
            <a:avLst>
              <a:gd name="adj1" fmla="val 8190688"/>
              <a:gd name="adj2" fmla="val 1386852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nvGrpSpPr>
          <p:cNvPr id="92" name="Groupe 91"/>
          <p:cNvGrpSpPr/>
          <p:nvPr/>
        </p:nvGrpSpPr>
        <p:grpSpPr>
          <a:xfrm>
            <a:off x="7127642" y="4013775"/>
            <a:ext cx="540000" cy="959751"/>
            <a:chOff x="1888860" y="2643182"/>
            <a:chExt cx="540000" cy="959751"/>
          </a:xfrm>
        </p:grpSpPr>
        <p:sp>
          <p:nvSpPr>
            <p:cNvPr id="93" name="Rectangle 92"/>
            <p:cNvSpPr/>
            <p:nvPr/>
          </p:nvSpPr>
          <p:spPr>
            <a:xfrm>
              <a:off x="1908976" y="2643182"/>
              <a:ext cx="500066" cy="959751"/>
            </a:xfrm>
            <a:prstGeom prst="rect">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94" name="Connecteur droit 93"/>
            <p:cNvCxnSpPr/>
            <p:nvPr/>
          </p:nvCxnSpPr>
          <p:spPr>
            <a:xfrm rot="10800000">
              <a:off x="1888860" y="3571875"/>
              <a:ext cx="540000" cy="0"/>
            </a:xfrm>
            <a:prstGeom prst="line">
              <a:avLst/>
            </a:prstGeom>
            <a:ln w="3175"/>
          </p:spPr>
          <p:style>
            <a:lnRef idx="1">
              <a:schemeClr val="accent1"/>
            </a:lnRef>
            <a:fillRef idx="0">
              <a:schemeClr val="accent1"/>
            </a:fillRef>
            <a:effectRef idx="0">
              <a:schemeClr val="accent1"/>
            </a:effectRef>
            <a:fontRef idx="minor">
              <a:schemeClr val="tx1"/>
            </a:fontRef>
          </p:style>
        </p:cxnSp>
        <p:cxnSp>
          <p:nvCxnSpPr>
            <p:cNvPr id="95" name="Connecteur droit 94"/>
            <p:cNvCxnSpPr/>
            <p:nvPr/>
          </p:nvCxnSpPr>
          <p:spPr>
            <a:xfrm rot="10800000">
              <a:off x="1888860" y="2714619"/>
              <a:ext cx="540000" cy="0"/>
            </a:xfrm>
            <a:prstGeom prst="line">
              <a:avLst/>
            </a:prstGeom>
            <a:ln w="3175"/>
          </p:spPr>
          <p:style>
            <a:lnRef idx="1">
              <a:schemeClr val="accent1"/>
            </a:lnRef>
            <a:fillRef idx="0">
              <a:schemeClr val="accent1"/>
            </a:fillRef>
            <a:effectRef idx="0">
              <a:schemeClr val="accent1"/>
            </a:effectRef>
            <a:fontRef idx="minor">
              <a:schemeClr val="tx1"/>
            </a:fontRef>
          </p:style>
        </p:cxnSp>
      </p:grpSp>
      <p:sp>
        <p:nvSpPr>
          <p:cNvPr id="53" name="Rectangle 52"/>
          <p:cNvSpPr/>
          <p:nvPr/>
        </p:nvSpPr>
        <p:spPr>
          <a:xfrm>
            <a:off x="2285984" y="4986337"/>
            <a:ext cx="1745992" cy="338554"/>
          </a:xfrm>
          <a:prstGeom prst="rect">
            <a:avLst/>
          </a:prstGeom>
        </p:spPr>
        <p:txBody>
          <a:bodyPr wrap="none">
            <a:spAutoFit/>
          </a:bodyPr>
          <a:lstStyle/>
          <a:p>
            <a:pPr algn="ctr" eaLnBrk="0" hangingPunct="0">
              <a:spcBef>
                <a:spcPct val="50000"/>
              </a:spcBef>
            </a:pPr>
            <a:r>
              <a:rPr lang="fr-FR" sz="1600" dirty="0" smtClean="0">
                <a:solidFill>
                  <a:schemeClr val="bg1"/>
                </a:solidFill>
                <a:latin typeface="Times New Roman" pitchFamily="18" charset="0"/>
                <a:cs typeface="Times New Roman" pitchFamily="18" charset="0"/>
              </a:rPr>
              <a:t>Impulsion d’entrée</a:t>
            </a:r>
            <a:endParaRPr lang="fr-FR" sz="1600" dirty="0">
              <a:solidFill>
                <a:schemeClr val="bg1"/>
              </a:solidFill>
              <a:latin typeface="Times New Roman" pitchFamily="18" charset="0"/>
              <a:cs typeface="Times New Roman" pitchFamily="18" charset="0"/>
            </a:endParaRPr>
          </a:p>
        </p:txBody>
      </p:sp>
      <p:cxnSp>
        <p:nvCxnSpPr>
          <p:cNvPr id="55" name="Connecteur droit avec flèche 54"/>
          <p:cNvCxnSpPr/>
          <p:nvPr/>
        </p:nvCxnSpPr>
        <p:spPr>
          <a:xfrm>
            <a:off x="3509955" y="4914899"/>
            <a:ext cx="35004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8" name="Rectangle 47"/>
          <p:cNvSpPr/>
          <p:nvPr/>
        </p:nvSpPr>
        <p:spPr>
          <a:xfrm>
            <a:off x="6572264" y="4942469"/>
            <a:ext cx="1774845" cy="338554"/>
          </a:xfrm>
          <a:prstGeom prst="rect">
            <a:avLst/>
          </a:prstGeom>
        </p:spPr>
        <p:txBody>
          <a:bodyPr wrap="none">
            <a:spAutoFit/>
          </a:bodyPr>
          <a:lstStyle/>
          <a:p>
            <a:pPr algn="ctr" eaLnBrk="0" hangingPunct="0">
              <a:spcBef>
                <a:spcPct val="50000"/>
              </a:spcBef>
            </a:pPr>
            <a:r>
              <a:rPr lang="fr-FR" sz="1600" dirty="0" smtClean="0">
                <a:solidFill>
                  <a:schemeClr val="bg1"/>
                </a:solidFill>
                <a:latin typeface="Times New Roman" pitchFamily="18" charset="0"/>
                <a:cs typeface="Times New Roman" pitchFamily="18" charset="0"/>
              </a:rPr>
              <a:t>Impulsion de sortie</a:t>
            </a:r>
            <a:endParaRPr lang="fr-FR" sz="1600" dirty="0">
              <a:solidFill>
                <a:schemeClr val="bg1"/>
              </a:solidFill>
              <a:latin typeface="Times New Roman" pitchFamily="18" charset="0"/>
              <a:cs typeface="Times New Roman" pitchFamily="18" charset="0"/>
            </a:endParaRPr>
          </a:p>
        </p:txBody>
      </p:sp>
      <p:sp>
        <p:nvSpPr>
          <p:cNvPr id="50" name="Forme libre 49"/>
          <p:cNvSpPr/>
          <p:nvPr/>
        </p:nvSpPr>
        <p:spPr>
          <a:xfrm>
            <a:off x="2881304" y="4082829"/>
            <a:ext cx="476250" cy="862012"/>
          </a:xfrm>
          <a:custGeom>
            <a:avLst/>
            <a:gdLst>
              <a:gd name="connsiteX0" fmla="*/ 0 w 476250"/>
              <a:gd name="connsiteY0" fmla="*/ 859631 h 862012"/>
              <a:gd name="connsiteX1" fmla="*/ 33338 w 476250"/>
              <a:gd name="connsiteY1" fmla="*/ 764381 h 862012"/>
              <a:gd name="connsiteX2" fmla="*/ 40482 w 476250"/>
              <a:gd name="connsiteY2" fmla="*/ 723900 h 862012"/>
              <a:gd name="connsiteX3" fmla="*/ 42863 w 476250"/>
              <a:gd name="connsiteY3" fmla="*/ 604837 h 862012"/>
              <a:gd name="connsiteX4" fmla="*/ 57150 w 476250"/>
              <a:gd name="connsiteY4" fmla="*/ 445294 h 862012"/>
              <a:gd name="connsiteX5" fmla="*/ 83344 w 476250"/>
              <a:gd name="connsiteY5" fmla="*/ 283369 h 862012"/>
              <a:gd name="connsiteX6" fmla="*/ 126207 w 476250"/>
              <a:gd name="connsiteY6" fmla="*/ 126206 h 862012"/>
              <a:gd name="connsiteX7" fmla="*/ 161925 w 476250"/>
              <a:gd name="connsiteY7" fmla="*/ 57150 h 862012"/>
              <a:gd name="connsiteX8" fmla="*/ 195263 w 476250"/>
              <a:gd name="connsiteY8" fmla="*/ 19050 h 862012"/>
              <a:gd name="connsiteX9" fmla="*/ 221457 w 476250"/>
              <a:gd name="connsiteY9" fmla="*/ 0 h 862012"/>
              <a:gd name="connsiteX10" fmla="*/ 257175 w 476250"/>
              <a:gd name="connsiteY10" fmla="*/ 2381 h 862012"/>
              <a:gd name="connsiteX11" fmla="*/ 295275 w 476250"/>
              <a:gd name="connsiteY11" fmla="*/ 28575 h 862012"/>
              <a:gd name="connsiteX12" fmla="*/ 338138 w 476250"/>
              <a:gd name="connsiteY12" fmla="*/ 92869 h 862012"/>
              <a:gd name="connsiteX13" fmla="*/ 376238 w 476250"/>
              <a:gd name="connsiteY13" fmla="*/ 207169 h 862012"/>
              <a:gd name="connsiteX14" fmla="*/ 407194 w 476250"/>
              <a:gd name="connsiteY14" fmla="*/ 342900 h 862012"/>
              <a:gd name="connsiteX15" fmla="*/ 423863 w 476250"/>
              <a:gd name="connsiteY15" fmla="*/ 478631 h 862012"/>
              <a:gd name="connsiteX16" fmla="*/ 435769 w 476250"/>
              <a:gd name="connsiteY16" fmla="*/ 621506 h 862012"/>
              <a:gd name="connsiteX17" fmla="*/ 433388 w 476250"/>
              <a:gd name="connsiteY17" fmla="*/ 711994 h 862012"/>
              <a:gd name="connsiteX18" fmla="*/ 450057 w 476250"/>
              <a:gd name="connsiteY18" fmla="*/ 785812 h 862012"/>
              <a:gd name="connsiteX19" fmla="*/ 476250 w 476250"/>
              <a:gd name="connsiteY19" fmla="*/ 862012 h 862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76250" h="862012">
                <a:moveTo>
                  <a:pt x="0" y="859631"/>
                </a:moveTo>
                <a:lnTo>
                  <a:pt x="33338" y="764381"/>
                </a:lnTo>
                <a:lnTo>
                  <a:pt x="40482" y="723900"/>
                </a:lnTo>
                <a:cubicBezTo>
                  <a:pt x="41276" y="684212"/>
                  <a:pt x="42069" y="644525"/>
                  <a:pt x="42863" y="604837"/>
                </a:cubicBezTo>
                <a:lnTo>
                  <a:pt x="57150" y="445294"/>
                </a:lnTo>
                <a:lnTo>
                  <a:pt x="83344" y="283369"/>
                </a:lnTo>
                <a:lnTo>
                  <a:pt x="126207" y="126206"/>
                </a:lnTo>
                <a:lnTo>
                  <a:pt x="161925" y="57150"/>
                </a:lnTo>
                <a:lnTo>
                  <a:pt x="195263" y="19050"/>
                </a:lnTo>
                <a:lnTo>
                  <a:pt x="221457" y="0"/>
                </a:lnTo>
                <a:lnTo>
                  <a:pt x="257175" y="2381"/>
                </a:lnTo>
                <a:lnTo>
                  <a:pt x="295275" y="28575"/>
                </a:lnTo>
                <a:lnTo>
                  <a:pt x="338138" y="92869"/>
                </a:lnTo>
                <a:lnTo>
                  <a:pt x="376238" y="207169"/>
                </a:lnTo>
                <a:lnTo>
                  <a:pt x="407194" y="342900"/>
                </a:lnTo>
                <a:lnTo>
                  <a:pt x="423863" y="478631"/>
                </a:lnTo>
                <a:lnTo>
                  <a:pt x="435769" y="621506"/>
                </a:lnTo>
                <a:cubicBezTo>
                  <a:pt x="434975" y="651669"/>
                  <a:pt x="434182" y="681831"/>
                  <a:pt x="433388" y="711994"/>
                </a:cubicBezTo>
                <a:lnTo>
                  <a:pt x="450057" y="785812"/>
                </a:lnTo>
                <a:lnTo>
                  <a:pt x="476250" y="862012"/>
                </a:ln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51" name="Forme libre 50"/>
          <p:cNvSpPr/>
          <p:nvPr/>
        </p:nvSpPr>
        <p:spPr>
          <a:xfrm>
            <a:off x="7167584" y="4085213"/>
            <a:ext cx="476250" cy="862012"/>
          </a:xfrm>
          <a:custGeom>
            <a:avLst/>
            <a:gdLst>
              <a:gd name="connsiteX0" fmla="*/ 0 w 476250"/>
              <a:gd name="connsiteY0" fmla="*/ 859631 h 862012"/>
              <a:gd name="connsiteX1" fmla="*/ 33338 w 476250"/>
              <a:gd name="connsiteY1" fmla="*/ 764381 h 862012"/>
              <a:gd name="connsiteX2" fmla="*/ 40482 w 476250"/>
              <a:gd name="connsiteY2" fmla="*/ 723900 h 862012"/>
              <a:gd name="connsiteX3" fmla="*/ 42863 w 476250"/>
              <a:gd name="connsiteY3" fmla="*/ 604837 h 862012"/>
              <a:gd name="connsiteX4" fmla="*/ 57150 w 476250"/>
              <a:gd name="connsiteY4" fmla="*/ 445294 h 862012"/>
              <a:gd name="connsiteX5" fmla="*/ 83344 w 476250"/>
              <a:gd name="connsiteY5" fmla="*/ 283369 h 862012"/>
              <a:gd name="connsiteX6" fmla="*/ 126207 w 476250"/>
              <a:gd name="connsiteY6" fmla="*/ 126206 h 862012"/>
              <a:gd name="connsiteX7" fmla="*/ 161925 w 476250"/>
              <a:gd name="connsiteY7" fmla="*/ 57150 h 862012"/>
              <a:gd name="connsiteX8" fmla="*/ 195263 w 476250"/>
              <a:gd name="connsiteY8" fmla="*/ 19050 h 862012"/>
              <a:gd name="connsiteX9" fmla="*/ 221457 w 476250"/>
              <a:gd name="connsiteY9" fmla="*/ 0 h 862012"/>
              <a:gd name="connsiteX10" fmla="*/ 257175 w 476250"/>
              <a:gd name="connsiteY10" fmla="*/ 2381 h 862012"/>
              <a:gd name="connsiteX11" fmla="*/ 295275 w 476250"/>
              <a:gd name="connsiteY11" fmla="*/ 28575 h 862012"/>
              <a:gd name="connsiteX12" fmla="*/ 338138 w 476250"/>
              <a:gd name="connsiteY12" fmla="*/ 92869 h 862012"/>
              <a:gd name="connsiteX13" fmla="*/ 376238 w 476250"/>
              <a:gd name="connsiteY13" fmla="*/ 207169 h 862012"/>
              <a:gd name="connsiteX14" fmla="*/ 407194 w 476250"/>
              <a:gd name="connsiteY14" fmla="*/ 342900 h 862012"/>
              <a:gd name="connsiteX15" fmla="*/ 423863 w 476250"/>
              <a:gd name="connsiteY15" fmla="*/ 478631 h 862012"/>
              <a:gd name="connsiteX16" fmla="*/ 435769 w 476250"/>
              <a:gd name="connsiteY16" fmla="*/ 621506 h 862012"/>
              <a:gd name="connsiteX17" fmla="*/ 433388 w 476250"/>
              <a:gd name="connsiteY17" fmla="*/ 711994 h 862012"/>
              <a:gd name="connsiteX18" fmla="*/ 450057 w 476250"/>
              <a:gd name="connsiteY18" fmla="*/ 785812 h 862012"/>
              <a:gd name="connsiteX19" fmla="*/ 476250 w 476250"/>
              <a:gd name="connsiteY19" fmla="*/ 862012 h 862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76250" h="862012">
                <a:moveTo>
                  <a:pt x="0" y="859631"/>
                </a:moveTo>
                <a:lnTo>
                  <a:pt x="33338" y="764381"/>
                </a:lnTo>
                <a:lnTo>
                  <a:pt x="40482" y="723900"/>
                </a:lnTo>
                <a:cubicBezTo>
                  <a:pt x="41276" y="684212"/>
                  <a:pt x="42069" y="644525"/>
                  <a:pt x="42863" y="604837"/>
                </a:cubicBezTo>
                <a:lnTo>
                  <a:pt x="57150" y="445294"/>
                </a:lnTo>
                <a:lnTo>
                  <a:pt x="83344" y="283369"/>
                </a:lnTo>
                <a:lnTo>
                  <a:pt x="126207" y="126206"/>
                </a:lnTo>
                <a:lnTo>
                  <a:pt x="161925" y="57150"/>
                </a:lnTo>
                <a:lnTo>
                  <a:pt x="195263" y="19050"/>
                </a:lnTo>
                <a:lnTo>
                  <a:pt x="221457" y="0"/>
                </a:lnTo>
                <a:lnTo>
                  <a:pt x="257175" y="2381"/>
                </a:lnTo>
                <a:lnTo>
                  <a:pt x="295275" y="28575"/>
                </a:lnTo>
                <a:lnTo>
                  <a:pt x="338138" y="92869"/>
                </a:lnTo>
                <a:lnTo>
                  <a:pt x="376238" y="207169"/>
                </a:lnTo>
                <a:lnTo>
                  <a:pt x="407194" y="342900"/>
                </a:lnTo>
                <a:lnTo>
                  <a:pt x="423863" y="478631"/>
                </a:lnTo>
                <a:lnTo>
                  <a:pt x="435769" y="621506"/>
                </a:lnTo>
                <a:cubicBezTo>
                  <a:pt x="434975" y="651669"/>
                  <a:pt x="434182" y="681831"/>
                  <a:pt x="433388" y="711994"/>
                </a:cubicBezTo>
                <a:lnTo>
                  <a:pt x="450057" y="785812"/>
                </a:lnTo>
                <a:lnTo>
                  <a:pt x="476250" y="862012"/>
                </a:lnTo>
              </a:path>
            </a:pathLst>
          </a:custGeom>
          <a:ln w="381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52" name="Rectangle 51"/>
          <p:cNvSpPr/>
          <p:nvPr/>
        </p:nvSpPr>
        <p:spPr>
          <a:xfrm>
            <a:off x="-32" y="129581"/>
            <a:ext cx="9144032" cy="584775"/>
          </a:xfrm>
          <a:prstGeom prst="rect">
            <a:avLst/>
          </a:prstGeom>
          <a:ln>
            <a:noFill/>
          </a:ln>
        </p:spPr>
        <p:txBody>
          <a:bodyPr wrap="square">
            <a:spAutoFit/>
          </a:bodyPr>
          <a:lstStyle/>
          <a:p>
            <a:r>
              <a:rPr lang="fr-FR" sz="1600" dirty="0" smtClean="0">
                <a:solidFill>
                  <a:schemeClr val="bg1"/>
                </a:solidFill>
                <a:latin typeface="Times New Roman" pitchFamily="18" charset="0"/>
                <a:cs typeface="Times New Roman" pitchFamily="18" charset="0"/>
              </a:rPr>
              <a:t>Il existe actuellement trois types de fibres optiques ; le premier type est appelé </a:t>
            </a:r>
            <a:r>
              <a:rPr lang="fr-FR" sz="1600" dirty="0" smtClean="0">
                <a:solidFill>
                  <a:srgbClr val="00B0F0"/>
                </a:solidFill>
                <a:latin typeface="Times New Roman" pitchFamily="18" charset="0"/>
                <a:cs typeface="Times New Roman" pitchFamily="18" charset="0"/>
              </a:rPr>
              <a:t>monomode</a:t>
            </a:r>
            <a:r>
              <a:rPr lang="fr-FR" sz="1600" dirty="0" smtClean="0">
                <a:solidFill>
                  <a:schemeClr val="bg1"/>
                </a:solidFill>
                <a:latin typeface="Times New Roman" pitchFamily="18" charset="0"/>
                <a:cs typeface="Times New Roman" pitchFamily="18" charset="0"/>
              </a:rPr>
              <a:t> (un seul rayon lumineux par transmission), les deux autres sont </a:t>
            </a:r>
            <a:r>
              <a:rPr lang="fr-FR" sz="1600" dirty="0" smtClean="0">
                <a:solidFill>
                  <a:srgbClr val="00B0F0"/>
                </a:solidFill>
                <a:latin typeface="Times New Roman" pitchFamily="18" charset="0"/>
                <a:cs typeface="Times New Roman" pitchFamily="18" charset="0"/>
              </a:rPr>
              <a:t>multi-modes </a:t>
            </a:r>
            <a:r>
              <a:rPr lang="fr-FR" sz="1600" dirty="0" smtClean="0">
                <a:solidFill>
                  <a:schemeClr val="bg1"/>
                </a:solidFill>
                <a:latin typeface="Times New Roman" pitchFamily="18" charset="0"/>
                <a:cs typeface="Times New Roman" pitchFamily="18" charset="0"/>
              </a:rPr>
              <a:t>(plusieurs rayons transmis  simultanément) </a:t>
            </a:r>
            <a:endParaRPr lang="fr-FR" sz="1600" dirty="0">
              <a:solidFill>
                <a:schemeClr val="bg1"/>
              </a:solidFill>
              <a:latin typeface="Times New Roman" pitchFamily="18" charset="0"/>
              <a:cs typeface="Times New Roman" pitchFamily="18" charset="0"/>
            </a:endParaRPr>
          </a:p>
        </p:txBody>
      </p:sp>
      <p:cxnSp>
        <p:nvCxnSpPr>
          <p:cNvPr id="57" name="Connecteur droit 56"/>
          <p:cNvCxnSpPr/>
          <p:nvPr/>
        </p:nvCxnSpPr>
        <p:spPr>
          <a:xfrm rot="16200000" flipH="1">
            <a:off x="494181" y="3311271"/>
            <a:ext cx="1872000" cy="1588"/>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cxnSp>
        <p:nvCxnSpPr>
          <p:cNvPr id="49" name="Connecteur droit 48"/>
          <p:cNvCxnSpPr>
            <a:stCxn id="68" idx="2"/>
            <a:endCxn id="62" idx="2"/>
          </p:cNvCxnSpPr>
          <p:nvPr/>
        </p:nvCxnSpPr>
        <p:spPr>
          <a:xfrm rot="16200000" flipH="1">
            <a:off x="2615836" y="2862377"/>
            <a:ext cx="612004" cy="200155"/>
          </a:xfrm>
          <a:prstGeom prst="line">
            <a:avLst/>
          </a:prstGeom>
          <a:ln>
            <a:solidFill>
              <a:srgbClr val="FF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sp>
        <p:nvSpPr>
          <p:cNvPr id="68" name="Rectangle 67"/>
          <p:cNvSpPr/>
          <p:nvPr/>
        </p:nvSpPr>
        <p:spPr>
          <a:xfrm>
            <a:off x="1857356" y="2071678"/>
            <a:ext cx="1928810" cy="584775"/>
          </a:xfrm>
          <a:prstGeom prst="rect">
            <a:avLst/>
          </a:prstGeom>
        </p:spPr>
        <p:txBody>
          <a:bodyPr wrap="square">
            <a:spAutoFit/>
          </a:bodyPr>
          <a:lstStyle/>
          <a:p>
            <a:pPr algn="ctr"/>
            <a:r>
              <a:rPr lang="fr-FR" sz="1600" dirty="0" smtClean="0">
                <a:solidFill>
                  <a:schemeClr val="bg1"/>
                </a:solidFill>
              </a:rPr>
              <a:t>émetteur de lumière</a:t>
            </a:r>
          </a:p>
          <a:p>
            <a:pPr algn="ctr"/>
            <a:r>
              <a:rPr lang="fr-FR" sz="1600" dirty="0" smtClean="0">
                <a:solidFill>
                  <a:schemeClr val="bg1"/>
                </a:solidFill>
              </a:rPr>
              <a:t>(diode laser)</a:t>
            </a:r>
            <a:endParaRPr lang="fr-FR" sz="1600"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grpId="0"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2000"/>
                                        <p:tgtEl>
                                          <p:spTgt spid="50"/>
                                        </p:tgtEl>
                                      </p:cBhvr>
                                    </p:animEffect>
                                  </p:childTnLst>
                                </p:cTn>
                              </p:par>
                            </p:childTnLst>
                          </p:cTn>
                        </p:par>
                        <p:par>
                          <p:cTn id="8" fill="hold">
                            <p:stCondLst>
                              <p:cond delay="2000"/>
                            </p:stCondLst>
                            <p:childTnLst>
                              <p:par>
                                <p:cTn id="9" presetID="22" presetClass="entr" presetSubtype="8" repeatCount="indefinite"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000"/>
                                        <p:tgtEl>
                                          <p:spTgt spid="28"/>
                                        </p:tgtEl>
                                      </p:cBhvr>
                                    </p:animEffect>
                                  </p:childTnLst>
                                </p:cTn>
                              </p:par>
                            </p:childTnLst>
                          </p:cTn>
                        </p:par>
                        <p:par>
                          <p:cTn id="12" fill="hold">
                            <p:stCondLst>
                              <p:cond delay="4000"/>
                            </p:stCondLst>
                            <p:childTnLst>
                              <p:par>
                                <p:cTn id="13" presetID="22" presetClass="entr" presetSubtype="8" repeatCount="indefinite" fill="hold" grpId="0" nodeType="afterEffect">
                                  <p:stCondLst>
                                    <p:cond delay="0"/>
                                  </p:stCondLst>
                                  <p:childTnLst>
                                    <p:set>
                                      <p:cBhvr>
                                        <p:cTn id="14" dur="1" fill="hold">
                                          <p:stCondLst>
                                            <p:cond delay="0"/>
                                          </p:stCondLst>
                                        </p:cTn>
                                        <p:tgtEl>
                                          <p:spTgt spid="51"/>
                                        </p:tgtEl>
                                        <p:attrNameLst>
                                          <p:attrName>style.visibility</p:attrName>
                                        </p:attrNameLst>
                                      </p:cBhvr>
                                      <p:to>
                                        <p:strVal val="visible"/>
                                      </p:to>
                                    </p:set>
                                    <p:animEffect transition="in" filter="wipe(left)">
                                      <p:cBhvr>
                                        <p:cTn id="15"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 name="Groupe 103"/>
          <p:cNvGrpSpPr>
            <a:grpSpLocks noChangeAspect="1"/>
          </p:cNvGrpSpPr>
          <p:nvPr/>
        </p:nvGrpSpPr>
        <p:grpSpPr>
          <a:xfrm>
            <a:off x="3191514" y="2999240"/>
            <a:ext cx="509848" cy="385809"/>
            <a:chOff x="1069290" y="4072736"/>
            <a:chExt cx="1603857" cy="1213652"/>
          </a:xfrm>
        </p:grpSpPr>
        <p:grpSp>
          <p:nvGrpSpPr>
            <p:cNvPr id="100" name="Groupe 99"/>
            <p:cNvGrpSpPr/>
            <p:nvPr/>
          </p:nvGrpSpPr>
          <p:grpSpPr>
            <a:xfrm>
              <a:off x="1070744" y="4072736"/>
              <a:ext cx="286546" cy="432000"/>
              <a:chOff x="1070744" y="4072736"/>
              <a:chExt cx="286546" cy="427834"/>
            </a:xfrm>
          </p:grpSpPr>
          <p:cxnSp>
            <p:nvCxnSpPr>
              <p:cNvPr id="78" name="Connecteur droit 77"/>
              <p:cNvCxnSpPr/>
              <p:nvPr/>
            </p:nvCxnSpPr>
            <p:spPr>
              <a:xfrm rot="10800000">
                <a:off x="1071538" y="4429132"/>
                <a:ext cx="28575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Connecteur droit 98"/>
              <p:cNvCxnSpPr/>
              <p:nvPr/>
            </p:nvCxnSpPr>
            <p:spPr>
              <a:xfrm rot="5400000" flipH="1" flipV="1">
                <a:off x="892943" y="4250537"/>
                <a:ext cx="357190"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01" name="Groupe 100"/>
            <p:cNvGrpSpPr/>
            <p:nvPr/>
          </p:nvGrpSpPr>
          <p:grpSpPr>
            <a:xfrm flipV="1">
              <a:off x="1069290" y="4854388"/>
              <a:ext cx="288000" cy="432000"/>
              <a:chOff x="1070744" y="4072736"/>
              <a:chExt cx="286546" cy="427834"/>
            </a:xfrm>
          </p:grpSpPr>
          <p:cxnSp>
            <p:nvCxnSpPr>
              <p:cNvPr id="102" name="Connecteur droit 101"/>
              <p:cNvCxnSpPr/>
              <p:nvPr/>
            </p:nvCxnSpPr>
            <p:spPr>
              <a:xfrm rot="10800000">
                <a:off x="1071538" y="4429132"/>
                <a:ext cx="28575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Connecteur droit 102"/>
              <p:cNvCxnSpPr/>
              <p:nvPr/>
            </p:nvCxnSpPr>
            <p:spPr>
              <a:xfrm rot="5400000" flipH="1" flipV="1">
                <a:off x="892943" y="4250537"/>
                <a:ext cx="357190"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76" name="Groupe 75"/>
            <p:cNvGrpSpPr/>
            <p:nvPr/>
          </p:nvGrpSpPr>
          <p:grpSpPr>
            <a:xfrm>
              <a:off x="1285852" y="4286256"/>
              <a:ext cx="1387295" cy="785818"/>
              <a:chOff x="1756890" y="4156762"/>
              <a:chExt cx="1387295" cy="785818"/>
            </a:xfrm>
            <a:solidFill>
              <a:srgbClr val="FF0000"/>
            </a:solidFill>
          </p:grpSpPr>
          <p:sp>
            <p:nvSpPr>
              <p:cNvPr id="68" name="Cylindre 67"/>
              <p:cNvSpPr/>
              <p:nvPr/>
            </p:nvSpPr>
            <p:spPr>
              <a:xfrm rot="5400000">
                <a:off x="1649733" y="4263919"/>
                <a:ext cx="785818" cy="571504"/>
              </a:xfrm>
              <a:prstGeom prst="can">
                <a:avLst/>
              </a:prstGeom>
              <a:grp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75" name="Cylindre 74"/>
              <p:cNvSpPr/>
              <p:nvPr/>
            </p:nvSpPr>
            <p:spPr>
              <a:xfrm rot="5400000">
                <a:off x="2512601" y="4092822"/>
                <a:ext cx="357189" cy="905979"/>
              </a:xfrm>
              <a:prstGeom prst="can">
                <a:avLst/>
              </a:prstGeom>
              <a:grp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grpSp>
      <p:sp>
        <p:nvSpPr>
          <p:cNvPr id="69" name="Ellipse 68"/>
          <p:cNvSpPr/>
          <p:nvPr/>
        </p:nvSpPr>
        <p:spPr>
          <a:xfrm>
            <a:off x="500705" y="2414581"/>
            <a:ext cx="1573200" cy="1571636"/>
          </a:xfrm>
          <a:prstGeom prst="ellipse">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70" name="Ellipse 69"/>
          <p:cNvSpPr/>
          <p:nvPr/>
        </p:nvSpPr>
        <p:spPr>
          <a:xfrm>
            <a:off x="1110309" y="3019423"/>
            <a:ext cx="367200" cy="367200"/>
          </a:xfrm>
          <a:prstGeom prst="ellipse">
            <a:avLst/>
          </a:prstGeom>
          <a:solidFill>
            <a:schemeClr val="bg1"/>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86" name="Connecteur droit avec flèche 85"/>
          <p:cNvCxnSpPr/>
          <p:nvPr/>
        </p:nvCxnSpPr>
        <p:spPr>
          <a:xfrm rot="16200000" flipH="1">
            <a:off x="817537" y="3201914"/>
            <a:ext cx="366714" cy="1588"/>
          </a:xfrm>
          <a:prstGeom prst="straightConnector1">
            <a:avLst/>
          </a:prstGeom>
          <a:ln>
            <a:solidFill>
              <a:srgbClr val="FF0000"/>
            </a:solidFill>
            <a:headEnd type="stealth" w="med" len="lg"/>
            <a:tailEnd type="stealth" w="med" len="lg"/>
          </a:ln>
        </p:spPr>
        <p:style>
          <a:lnRef idx="1">
            <a:schemeClr val="accent1"/>
          </a:lnRef>
          <a:fillRef idx="0">
            <a:schemeClr val="accent1"/>
          </a:fillRef>
          <a:effectRef idx="0">
            <a:schemeClr val="accent1"/>
          </a:effectRef>
          <a:fontRef idx="minor">
            <a:schemeClr val="tx1"/>
          </a:fontRef>
        </p:style>
      </p:cxnSp>
      <p:sp>
        <p:nvSpPr>
          <p:cNvPr id="88" name="ZoneTexte 87"/>
          <p:cNvSpPr txBox="1"/>
          <p:nvPr/>
        </p:nvSpPr>
        <p:spPr>
          <a:xfrm>
            <a:off x="640651" y="2981321"/>
            <a:ext cx="430887" cy="447679"/>
          </a:xfrm>
          <a:prstGeom prst="rect">
            <a:avLst/>
          </a:prstGeom>
          <a:noFill/>
        </p:spPr>
        <p:txBody>
          <a:bodyPr vert="vert270" wrap="square" rtlCol="0">
            <a:spAutoFit/>
          </a:bodyPr>
          <a:lstStyle/>
          <a:p>
            <a:r>
              <a:rPr lang="fr-FR" sz="1600" dirty="0" smtClean="0">
                <a:solidFill>
                  <a:srgbClr val="FF0000"/>
                </a:solidFill>
                <a:latin typeface="Times New Roman" pitchFamily="18" charset="0"/>
                <a:cs typeface="Times New Roman" pitchFamily="18" charset="0"/>
              </a:rPr>
              <a:t>50</a:t>
            </a:r>
            <a:r>
              <a:rPr lang="el-GR" sz="1600" dirty="0" smtClean="0">
                <a:solidFill>
                  <a:srgbClr val="FF0000"/>
                </a:solidFill>
                <a:latin typeface="Times New Roman" pitchFamily="18" charset="0"/>
                <a:cs typeface="Times New Roman" pitchFamily="18" charset="0"/>
              </a:rPr>
              <a:t>μ</a:t>
            </a:r>
            <a:endParaRPr lang="fr-FR" sz="1600" dirty="0">
              <a:solidFill>
                <a:srgbClr val="FF0000"/>
              </a:solidFill>
              <a:latin typeface="Times New Roman" pitchFamily="18" charset="0"/>
              <a:cs typeface="Times New Roman" pitchFamily="18" charset="0"/>
            </a:endParaRPr>
          </a:p>
        </p:txBody>
      </p:sp>
      <p:sp>
        <p:nvSpPr>
          <p:cNvPr id="92" name="ZoneTexte 91"/>
          <p:cNvSpPr txBox="1"/>
          <p:nvPr/>
        </p:nvSpPr>
        <p:spPr>
          <a:xfrm>
            <a:off x="-32" y="2857496"/>
            <a:ext cx="430887" cy="556423"/>
          </a:xfrm>
          <a:prstGeom prst="rect">
            <a:avLst/>
          </a:prstGeom>
          <a:noFill/>
        </p:spPr>
        <p:txBody>
          <a:bodyPr vert="vert270" wrap="square" rtlCol="0">
            <a:spAutoFit/>
          </a:bodyPr>
          <a:lstStyle/>
          <a:p>
            <a:r>
              <a:rPr lang="fr-FR" sz="1600" dirty="0" smtClean="0">
                <a:solidFill>
                  <a:srgbClr val="FF0000"/>
                </a:solidFill>
                <a:latin typeface="Times New Roman" pitchFamily="18" charset="0"/>
                <a:cs typeface="Times New Roman" pitchFamily="18" charset="0"/>
              </a:rPr>
              <a:t>100</a:t>
            </a:r>
            <a:r>
              <a:rPr lang="el-GR" sz="1600" dirty="0" smtClean="0">
                <a:solidFill>
                  <a:srgbClr val="FF0000"/>
                </a:solidFill>
                <a:latin typeface="Times New Roman" pitchFamily="18" charset="0"/>
                <a:cs typeface="Times New Roman" pitchFamily="18" charset="0"/>
              </a:rPr>
              <a:t>μ</a:t>
            </a:r>
            <a:endParaRPr lang="fr-FR" sz="1600" dirty="0">
              <a:solidFill>
                <a:srgbClr val="FF0000"/>
              </a:solidFill>
              <a:latin typeface="Times New Roman" pitchFamily="18" charset="0"/>
              <a:cs typeface="Times New Roman" pitchFamily="18" charset="0"/>
            </a:endParaRPr>
          </a:p>
        </p:txBody>
      </p:sp>
      <p:cxnSp>
        <p:nvCxnSpPr>
          <p:cNvPr id="93" name="Connecteur droit avec flèche 92"/>
          <p:cNvCxnSpPr/>
          <p:nvPr/>
        </p:nvCxnSpPr>
        <p:spPr>
          <a:xfrm rot="16200000" flipH="1">
            <a:off x="-357345" y="3213892"/>
            <a:ext cx="1571636" cy="1588"/>
          </a:xfrm>
          <a:prstGeom prst="straightConnector1">
            <a:avLst/>
          </a:prstGeom>
          <a:ln>
            <a:solidFill>
              <a:srgbClr val="FF0000"/>
            </a:solidFill>
            <a:headEnd type="stealth" w="med" len="lg"/>
            <a:tailEnd type="stealth" w="med" len="lg"/>
          </a:ln>
        </p:spPr>
        <p:style>
          <a:lnRef idx="1">
            <a:schemeClr val="accent1"/>
          </a:lnRef>
          <a:fillRef idx="0">
            <a:schemeClr val="accent1"/>
          </a:fillRef>
          <a:effectRef idx="0">
            <a:schemeClr val="accent1"/>
          </a:effectRef>
          <a:fontRef idx="minor">
            <a:schemeClr val="tx1"/>
          </a:fontRef>
        </p:style>
      </p:cxnSp>
      <p:cxnSp>
        <p:nvCxnSpPr>
          <p:cNvPr id="97" name="Connecteur droit 96"/>
          <p:cNvCxnSpPr/>
          <p:nvPr/>
        </p:nvCxnSpPr>
        <p:spPr>
          <a:xfrm rot="16200000" flipH="1">
            <a:off x="351305" y="3135473"/>
            <a:ext cx="1872000" cy="1588"/>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142844" y="362530"/>
            <a:ext cx="8858280" cy="1077218"/>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Les rayons lumineux se déplacent par réflexion sur la surface de séparation (n2&gt;n1) et mettent plus de temps en déplacement que le rayon de la fibre monomode.</a:t>
            </a:r>
          </a:p>
          <a:p>
            <a:r>
              <a:rPr lang="fr-FR" sz="1600" dirty="0" smtClean="0">
                <a:solidFill>
                  <a:schemeClr val="bg1"/>
                </a:solidFill>
                <a:latin typeface="Times New Roman" pitchFamily="18" charset="0"/>
                <a:cs typeface="Times New Roman" pitchFamily="18" charset="0"/>
              </a:rPr>
              <a:t>L'affaiblissement est de 30 dB/km pour les fibres en verre et de 100 dB/km pour les fibres en matière plastique.</a:t>
            </a:r>
            <a:endParaRPr lang="fr-FR" sz="1600" dirty="0">
              <a:solidFill>
                <a:schemeClr val="bg1"/>
              </a:solidFill>
              <a:latin typeface="Times New Roman" pitchFamily="18" charset="0"/>
              <a:cs typeface="Times New Roman" pitchFamily="18" charset="0"/>
            </a:endParaRPr>
          </a:p>
        </p:txBody>
      </p:sp>
      <p:sp>
        <p:nvSpPr>
          <p:cNvPr id="7" name="Rectangle 6"/>
          <p:cNvSpPr/>
          <p:nvPr/>
        </p:nvSpPr>
        <p:spPr>
          <a:xfrm>
            <a:off x="0" y="-12166"/>
            <a:ext cx="3103222" cy="338554"/>
          </a:xfrm>
          <a:prstGeom prst="rect">
            <a:avLst/>
          </a:prstGeom>
        </p:spPr>
        <p:txBody>
          <a:bodyPr wrap="none">
            <a:spAutoFit/>
          </a:bodyPr>
          <a:lstStyle/>
          <a:p>
            <a:pPr>
              <a:buFont typeface="Arial" pitchFamily="34" charset="0"/>
              <a:buChar char="•"/>
            </a:pPr>
            <a:r>
              <a:rPr lang="fr-FR" sz="1600" b="1" u="sng" dirty="0" smtClean="0">
                <a:solidFill>
                  <a:srgbClr val="FF0000"/>
                </a:solidFill>
                <a:latin typeface="Times New Roman" pitchFamily="18" charset="0"/>
                <a:cs typeface="Times New Roman" pitchFamily="18" charset="0"/>
              </a:rPr>
              <a:t> Fibre </a:t>
            </a:r>
            <a:r>
              <a:rPr lang="fr-FR" sz="1600" b="1" u="sng" dirty="0" err="1" smtClean="0">
                <a:solidFill>
                  <a:srgbClr val="FF0000"/>
                </a:solidFill>
                <a:latin typeface="Times New Roman" pitchFamily="18" charset="0"/>
                <a:cs typeface="Times New Roman" pitchFamily="18" charset="0"/>
              </a:rPr>
              <a:t>multimode</a:t>
            </a:r>
            <a:r>
              <a:rPr lang="fr-FR" sz="1600" b="1" u="sng" dirty="0" smtClean="0">
                <a:solidFill>
                  <a:srgbClr val="FF0000"/>
                </a:solidFill>
                <a:latin typeface="Times New Roman" pitchFamily="18" charset="0"/>
                <a:cs typeface="Times New Roman" pitchFamily="18" charset="0"/>
              </a:rPr>
              <a:t> à saut d'indice</a:t>
            </a:r>
          </a:p>
        </p:txBody>
      </p:sp>
      <p:sp>
        <p:nvSpPr>
          <p:cNvPr id="8" name="Cylindre 7"/>
          <p:cNvSpPr/>
          <p:nvPr/>
        </p:nvSpPr>
        <p:spPr>
          <a:xfrm rot="16200000">
            <a:off x="4961990" y="1404924"/>
            <a:ext cx="1571636" cy="3571900"/>
          </a:xfrm>
          <a:prstGeom prst="can">
            <a:avLst>
              <a:gd name="adj" fmla="val 24848"/>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9" name="Cylindre 8"/>
          <p:cNvSpPr/>
          <p:nvPr/>
        </p:nvSpPr>
        <p:spPr>
          <a:xfrm rot="16200000">
            <a:off x="5323577" y="1506270"/>
            <a:ext cx="792000" cy="3367785"/>
          </a:xfrm>
          <a:prstGeom prst="can">
            <a:avLst>
              <a:gd name="adj" fmla="val 29377"/>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39" name="Connecteur droit 38"/>
          <p:cNvCxnSpPr/>
          <p:nvPr/>
        </p:nvCxnSpPr>
        <p:spPr>
          <a:xfrm flipH="1">
            <a:off x="423570" y="3190874"/>
            <a:ext cx="7452000" cy="1588"/>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grpSp>
        <p:nvGrpSpPr>
          <p:cNvPr id="11" name="Groupe 73"/>
          <p:cNvGrpSpPr/>
          <p:nvPr/>
        </p:nvGrpSpPr>
        <p:grpSpPr>
          <a:xfrm>
            <a:off x="3688693" y="2786058"/>
            <a:ext cx="4000528" cy="795343"/>
            <a:chOff x="3000364" y="2786058"/>
            <a:chExt cx="4000528" cy="795343"/>
          </a:xfrm>
        </p:grpSpPr>
        <p:cxnSp>
          <p:nvCxnSpPr>
            <p:cNvPr id="37" name="Connecteur droit avec flèche 36"/>
            <p:cNvCxnSpPr/>
            <p:nvPr/>
          </p:nvCxnSpPr>
          <p:spPr>
            <a:xfrm flipV="1">
              <a:off x="3000364" y="2786058"/>
              <a:ext cx="500066" cy="428628"/>
            </a:xfrm>
            <a:prstGeom prst="straightConnector1">
              <a:avLst/>
            </a:prstGeom>
            <a:ln>
              <a:solidFill>
                <a:srgbClr val="0070C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41" name="Connecteur droit avec flèche 40"/>
            <p:cNvCxnSpPr/>
            <p:nvPr/>
          </p:nvCxnSpPr>
          <p:spPr>
            <a:xfrm rot="16200000" flipH="1">
              <a:off x="3388513" y="2897979"/>
              <a:ext cx="795340" cy="571502"/>
            </a:xfrm>
            <a:prstGeom prst="straightConnector1">
              <a:avLst/>
            </a:prstGeom>
            <a:ln>
              <a:solidFill>
                <a:srgbClr val="0070C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44" name="Connecteur droit avec flèche 43"/>
            <p:cNvCxnSpPr/>
            <p:nvPr/>
          </p:nvCxnSpPr>
          <p:spPr>
            <a:xfrm rot="5400000" flipH="1" flipV="1">
              <a:off x="4036215" y="2831302"/>
              <a:ext cx="785818" cy="714380"/>
            </a:xfrm>
            <a:prstGeom prst="straightConnector1">
              <a:avLst/>
            </a:prstGeom>
            <a:ln>
              <a:solidFill>
                <a:srgbClr val="0070C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46" name="Connecteur droit avec flèche 45"/>
            <p:cNvCxnSpPr/>
            <p:nvPr/>
          </p:nvCxnSpPr>
          <p:spPr>
            <a:xfrm rot="16200000" flipH="1">
              <a:off x="4679157" y="2902739"/>
              <a:ext cx="776293" cy="581029"/>
            </a:xfrm>
            <a:prstGeom prst="straightConnector1">
              <a:avLst/>
            </a:prstGeom>
            <a:ln>
              <a:solidFill>
                <a:srgbClr val="0070C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52" name="Connecteur droit avec flèche 51"/>
            <p:cNvCxnSpPr/>
            <p:nvPr/>
          </p:nvCxnSpPr>
          <p:spPr>
            <a:xfrm rot="5400000" flipH="1" flipV="1">
              <a:off x="5322099" y="2831302"/>
              <a:ext cx="785818" cy="714380"/>
            </a:xfrm>
            <a:prstGeom prst="straightConnector1">
              <a:avLst/>
            </a:prstGeom>
            <a:ln>
              <a:solidFill>
                <a:srgbClr val="0070C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53" name="Connecteur droit avec flèche 52"/>
            <p:cNvCxnSpPr/>
            <p:nvPr/>
          </p:nvCxnSpPr>
          <p:spPr>
            <a:xfrm>
              <a:off x="6072198" y="2805108"/>
              <a:ext cx="928694" cy="338140"/>
            </a:xfrm>
            <a:prstGeom prst="straightConnector1">
              <a:avLst/>
            </a:prstGeom>
            <a:ln>
              <a:solidFill>
                <a:srgbClr val="0070C0"/>
              </a:solidFill>
              <a:tailEnd type="stealth" w="med" len="lg"/>
            </a:ln>
          </p:spPr>
          <p:style>
            <a:lnRef idx="1">
              <a:schemeClr val="accent1"/>
            </a:lnRef>
            <a:fillRef idx="0">
              <a:schemeClr val="accent1"/>
            </a:fillRef>
            <a:effectRef idx="0">
              <a:schemeClr val="accent1"/>
            </a:effectRef>
            <a:fontRef idx="minor">
              <a:schemeClr val="tx1"/>
            </a:fontRef>
          </p:style>
        </p:cxnSp>
      </p:grpSp>
      <p:grpSp>
        <p:nvGrpSpPr>
          <p:cNvPr id="12" name="Groupe 68"/>
          <p:cNvGrpSpPr/>
          <p:nvPr/>
        </p:nvGrpSpPr>
        <p:grpSpPr>
          <a:xfrm flipV="1">
            <a:off x="3688693" y="2795583"/>
            <a:ext cx="4071966" cy="792000"/>
            <a:chOff x="3190864" y="2786056"/>
            <a:chExt cx="4071966" cy="800108"/>
          </a:xfrm>
        </p:grpSpPr>
        <p:cxnSp>
          <p:nvCxnSpPr>
            <p:cNvPr id="55" name="Connecteur droit avec flèche 54"/>
            <p:cNvCxnSpPr/>
            <p:nvPr/>
          </p:nvCxnSpPr>
          <p:spPr>
            <a:xfrm flipV="1">
              <a:off x="3190864" y="2786058"/>
              <a:ext cx="881070" cy="376712"/>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56" name="Connecteur droit avec flèche 55"/>
            <p:cNvCxnSpPr/>
            <p:nvPr/>
          </p:nvCxnSpPr>
          <p:spPr>
            <a:xfrm rot="16200000" flipH="1">
              <a:off x="3748081" y="3109911"/>
              <a:ext cx="800106" cy="152400"/>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57" name="Connecteur droit avec flèche 56"/>
            <p:cNvCxnSpPr/>
            <p:nvPr/>
          </p:nvCxnSpPr>
          <p:spPr>
            <a:xfrm flipV="1">
              <a:off x="4224334" y="2786058"/>
              <a:ext cx="1133484" cy="800106"/>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58" name="Connecteur droit avec flèche 57"/>
            <p:cNvCxnSpPr/>
            <p:nvPr/>
          </p:nvCxnSpPr>
          <p:spPr>
            <a:xfrm rot="16200000" flipH="1">
              <a:off x="5322099" y="2821776"/>
              <a:ext cx="785821" cy="714381"/>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59" name="Connecteur droit avec flèche 58"/>
            <p:cNvCxnSpPr/>
            <p:nvPr/>
          </p:nvCxnSpPr>
          <p:spPr>
            <a:xfrm rot="5400000" flipH="1" flipV="1">
              <a:off x="5936466" y="2921791"/>
              <a:ext cx="771531" cy="500066"/>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60" name="Connecteur droit avec flèche 59"/>
            <p:cNvCxnSpPr/>
            <p:nvPr/>
          </p:nvCxnSpPr>
          <p:spPr>
            <a:xfrm>
              <a:off x="6572264" y="2786057"/>
              <a:ext cx="690566" cy="304544"/>
            </a:xfrm>
            <a:prstGeom prst="straightConnector1">
              <a:avLst/>
            </a:prstGeom>
            <a:ln>
              <a:solidFill>
                <a:srgbClr val="FF0000"/>
              </a:solidFill>
              <a:tailEnd type="stealth" w="med" len="lg"/>
            </a:ln>
          </p:spPr>
          <p:style>
            <a:lnRef idx="1">
              <a:schemeClr val="accent1"/>
            </a:lnRef>
            <a:fillRef idx="0">
              <a:schemeClr val="accent1"/>
            </a:fillRef>
            <a:effectRef idx="0">
              <a:schemeClr val="accent1"/>
            </a:effectRef>
            <a:fontRef idx="minor">
              <a:schemeClr val="tx1"/>
            </a:fontRef>
          </p:style>
        </p:cxnSp>
      </p:grpSp>
      <p:grpSp>
        <p:nvGrpSpPr>
          <p:cNvPr id="13" name="Groupe 77"/>
          <p:cNvGrpSpPr/>
          <p:nvPr/>
        </p:nvGrpSpPr>
        <p:grpSpPr>
          <a:xfrm>
            <a:off x="3688693" y="2776533"/>
            <a:ext cx="3929090" cy="795344"/>
            <a:chOff x="2847964" y="2786058"/>
            <a:chExt cx="3929090" cy="795344"/>
          </a:xfrm>
        </p:grpSpPr>
        <p:cxnSp>
          <p:nvCxnSpPr>
            <p:cNvPr id="79" name="Connecteur droit avec flèche 78"/>
            <p:cNvCxnSpPr/>
            <p:nvPr/>
          </p:nvCxnSpPr>
          <p:spPr>
            <a:xfrm flipV="1">
              <a:off x="2847964" y="2786058"/>
              <a:ext cx="866780" cy="438153"/>
            </a:xfrm>
            <a:prstGeom prst="straightConnector1">
              <a:avLst/>
            </a:prstGeom>
            <a:ln>
              <a:solidFill>
                <a:srgbClr val="FFC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80" name="Connecteur droit avec flèche 79"/>
            <p:cNvCxnSpPr/>
            <p:nvPr/>
          </p:nvCxnSpPr>
          <p:spPr>
            <a:xfrm rot="16200000" flipH="1">
              <a:off x="3638544" y="2871783"/>
              <a:ext cx="785818" cy="633418"/>
            </a:xfrm>
            <a:prstGeom prst="straightConnector1">
              <a:avLst/>
            </a:prstGeom>
            <a:ln>
              <a:solidFill>
                <a:srgbClr val="FFC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81" name="Connecteur droit avec flèche 80"/>
            <p:cNvCxnSpPr/>
            <p:nvPr/>
          </p:nvCxnSpPr>
          <p:spPr>
            <a:xfrm rot="5400000" flipH="1" flipV="1">
              <a:off x="4348162" y="2795583"/>
              <a:ext cx="785818" cy="785818"/>
            </a:xfrm>
            <a:prstGeom prst="straightConnector1">
              <a:avLst/>
            </a:prstGeom>
            <a:ln>
              <a:solidFill>
                <a:srgbClr val="FFC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82" name="Connecteur droit avec flèche 81"/>
            <p:cNvCxnSpPr/>
            <p:nvPr/>
          </p:nvCxnSpPr>
          <p:spPr>
            <a:xfrm rot="16200000" flipH="1">
              <a:off x="5133980" y="2795582"/>
              <a:ext cx="785821" cy="785819"/>
            </a:xfrm>
            <a:prstGeom prst="straightConnector1">
              <a:avLst/>
            </a:prstGeom>
            <a:ln>
              <a:solidFill>
                <a:srgbClr val="FFC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83" name="Connecteur droit avec flèche 82"/>
            <p:cNvCxnSpPr/>
            <p:nvPr/>
          </p:nvCxnSpPr>
          <p:spPr>
            <a:xfrm rot="5400000" flipH="1" flipV="1">
              <a:off x="5603089" y="3112292"/>
              <a:ext cx="785818" cy="152400"/>
            </a:xfrm>
            <a:prstGeom prst="straightConnector1">
              <a:avLst/>
            </a:prstGeom>
            <a:ln>
              <a:solidFill>
                <a:srgbClr val="FFC000"/>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84" name="Connecteur droit avec flèche 83"/>
            <p:cNvCxnSpPr/>
            <p:nvPr/>
          </p:nvCxnSpPr>
          <p:spPr>
            <a:xfrm>
              <a:off x="6072198" y="2805108"/>
              <a:ext cx="704856" cy="204789"/>
            </a:xfrm>
            <a:prstGeom prst="straightConnector1">
              <a:avLst/>
            </a:prstGeom>
            <a:ln>
              <a:solidFill>
                <a:srgbClr val="FFC000"/>
              </a:solidFill>
              <a:tailEnd type="stealth" w="med" len="lg"/>
            </a:ln>
          </p:spPr>
          <p:style>
            <a:lnRef idx="1">
              <a:schemeClr val="accent1"/>
            </a:lnRef>
            <a:fillRef idx="0">
              <a:schemeClr val="accent1"/>
            </a:fillRef>
            <a:effectRef idx="0">
              <a:schemeClr val="accent1"/>
            </a:effectRef>
            <a:fontRef idx="minor">
              <a:schemeClr val="tx1"/>
            </a:fontRef>
          </p:style>
        </p:cxnSp>
      </p:grpSp>
      <p:sp>
        <p:nvSpPr>
          <p:cNvPr id="10" name="Arc 9"/>
          <p:cNvSpPr/>
          <p:nvPr/>
        </p:nvSpPr>
        <p:spPr>
          <a:xfrm rot="10800000">
            <a:off x="3570622" y="2198817"/>
            <a:ext cx="792000" cy="2016000"/>
          </a:xfrm>
          <a:prstGeom prst="arc">
            <a:avLst>
              <a:gd name="adj1" fmla="val 7289672"/>
              <a:gd name="adj2" fmla="val 1395107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4" name="Arc 93"/>
          <p:cNvSpPr/>
          <p:nvPr/>
        </p:nvSpPr>
        <p:spPr>
          <a:xfrm rot="10800000">
            <a:off x="4020102" y="2797963"/>
            <a:ext cx="252000" cy="785818"/>
          </a:xfrm>
          <a:prstGeom prst="arc">
            <a:avLst>
              <a:gd name="adj1" fmla="val 6268347"/>
              <a:gd name="adj2" fmla="val 15388288"/>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5" name="Arc 94"/>
          <p:cNvSpPr/>
          <p:nvPr/>
        </p:nvSpPr>
        <p:spPr>
          <a:xfrm rot="10800000">
            <a:off x="7151469" y="2797970"/>
            <a:ext cx="252000" cy="785818"/>
          </a:xfrm>
          <a:prstGeom prst="arc">
            <a:avLst>
              <a:gd name="adj1" fmla="val 6268347"/>
              <a:gd name="adj2" fmla="val 15388288"/>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6" name="Arc 95"/>
          <p:cNvSpPr/>
          <p:nvPr/>
        </p:nvSpPr>
        <p:spPr>
          <a:xfrm rot="10800000">
            <a:off x="7279641" y="2500306"/>
            <a:ext cx="252000" cy="1357322"/>
          </a:xfrm>
          <a:prstGeom prst="arc">
            <a:avLst>
              <a:gd name="adj1" fmla="val 6268347"/>
              <a:gd name="adj2" fmla="val 15388288"/>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49" name="Connecteur droit 48"/>
          <p:cNvCxnSpPr/>
          <p:nvPr/>
        </p:nvCxnSpPr>
        <p:spPr>
          <a:xfrm rot="5400000">
            <a:off x="4878394" y="2427511"/>
            <a:ext cx="828000" cy="0"/>
          </a:xfrm>
          <a:prstGeom prst="line">
            <a:avLst/>
          </a:prstGeom>
          <a:ln>
            <a:solidFill>
              <a:srgbClr val="FF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cxnSp>
        <p:nvCxnSpPr>
          <p:cNvPr id="50" name="Connecteur droit 49"/>
          <p:cNvCxnSpPr/>
          <p:nvPr/>
        </p:nvCxnSpPr>
        <p:spPr>
          <a:xfrm rot="10800000" flipV="1">
            <a:off x="5292395" y="2013511"/>
            <a:ext cx="468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51" name="ZoneTexte 50"/>
          <p:cNvSpPr txBox="1"/>
          <p:nvPr/>
        </p:nvSpPr>
        <p:spPr>
          <a:xfrm>
            <a:off x="5714279" y="1428736"/>
            <a:ext cx="1974942" cy="338554"/>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Milieu d’indice n2 </a:t>
            </a:r>
            <a:endParaRPr lang="fr-FR" sz="1600" dirty="0">
              <a:solidFill>
                <a:schemeClr val="bg1"/>
              </a:solidFill>
              <a:latin typeface="Times New Roman" pitchFamily="18" charset="0"/>
              <a:cs typeface="Times New Roman" pitchFamily="18" charset="0"/>
            </a:endParaRPr>
          </a:p>
        </p:txBody>
      </p:sp>
      <p:cxnSp>
        <p:nvCxnSpPr>
          <p:cNvPr id="54" name="Connecteur droit 53"/>
          <p:cNvCxnSpPr>
            <a:stCxn id="105" idx="2"/>
            <a:endCxn id="68" idx="2"/>
          </p:cNvCxnSpPr>
          <p:nvPr/>
        </p:nvCxnSpPr>
        <p:spPr>
          <a:xfrm rot="16200000" flipH="1">
            <a:off x="2952584" y="2668505"/>
            <a:ext cx="339225" cy="457995"/>
          </a:xfrm>
          <a:prstGeom prst="line">
            <a:avLst/>
          </a:prstGeom>
          <a:ln>
            <a:solidFill>
              <a:srgbClr val="FF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cxnSp>
        <p:nvCxnSpPr>
          <p:cNvPr id="61" name="Connecteur droit 60"/>
          <p:cNvCxnSpPr/>
          <p:nvPr/>
        </p:nvCxnSpPr>
        <p:spPr>
          <a:xfrm rot="10800000" flipV="1">
            <a:off x="5112395" y="1727759"/>
            <a:ext cx="6480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62" name="ZoneTexte 61"/>
          <p:cNvSpPr txBox="1"/>
          <p:nvPr/>
        </p:nvSpPr>
        <p:spPr>
          <a:xfrm>
            <a:off x="5714279" y="1817833"/>
            <a:ext cx="1974942" cy="338554"/>
          </a:xfrm>
          <a:prstGeom prst="rect">
            <a:avLst/>
          </a:prstGeom>
          <a:noFill/>
        </p:spPr>
        <p:txBody>
          <a:bodyPr wrap="square" rtlCol="0">
            <a:spAutoFit/>
          </a:bodyPr>
          <a:lstStyle/>
          <a:p>
            <a:r>
              <a:rPr lang="fr-FR" sz="1600" dirty="0" smtClean="0">
                <a:solidFill>
                  <a:schemeClr val="bg1"/>
                </a:solidFill>
                <a:latin typeface="Times New Roman" pitchFamily="18" charset="0"/>
                <a:cs typeface="Times New Roman" pitchFamily="18" charset="0"/>
              </a:rPr>
              <a:t>Milieu d’indice n1 </a:t>
            </a:r>
            <a:endParaRPr lang="fr-FR" sz="1600" dirty="0">
              <a:solidFill>
                <a:schemeClr val="bg1"/>
              </a:solidFill>
              <a:latin typeface="Times New Roman" pitchFamily="18" charset="0"/>
              <a:cs typeface="Times New Roman" pitchFamily="18" charset="0"/>
            </a:endParaRPr>
          </a:p>
        </p:txBody>
      </p:sp>
      <p:grpSp>
        <p:nvGrpSpPr>
          <p:cNvPr id="63" name="Groupe 62"/>
          <p:cNvGrpSpPr/>
          <p:nvPr/>
        </p:nvGrpSpPr>
        <p:grpSpPr>
          <a:xfrm>
            <a:off x="7695667" y="4100525"/>
            <a:ext cx="459338" cy="959751"/>
            <a:chOff x="1888860" y="2643182"/>
            <a:chExt cx="540000" cy="959751"/>
          </a:xfrm>
        </p:grpSpPr>
        <p:sp>
          <p:nvSpPr>
            <p:cNvPr id="64" name="Rectangle 63"/>
            <p:cNvSpPr/>
            <p:nvPr/>
          </p:nvSpPr>
          <p:spPr>
            <a:xfrm>
              <a:off x="1905282" y="2643182"/>
              <a:ext cx="500066" cy="959751"/>
            </a:xfrm>
            <a:prstGeom prst="rect">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65" name="Connecteur droit 64"/>
            <p:cNvCxnSpPr/>
            <p:nvPr/>
          </p:nvCxnSpPr>
          <p:spPr>
            <a:xfrm rot="10800000">
              <a:off x="1888860" y="3571875"/>
              <a:ext cx="540000" cy="0"/>
            </a:xfrm>
            <a:prstGeom prst="line">
              <a:avLst/>
            </a:prstGeom>
            <a:ln w="3175"/>
          </p:spPr>
          <p:style>
            <a:lnRef idx="1">
              <a:schemeClr val="accent1"/>
            </a:lnRef>
            <a:fillRef idx="0">
              <a:schemeClr val="accent1"/>
            </a:fillRef>
            <a:effectRef idx="0">
              <a:schemeClr val="accent1"/>
            </a:effectRef>
            <a:fontRef idx="minor">
              <a:schemeClr val="tx1"/>
            </a:fontRef>
          </p:style>
        </p:cxnSp>
        <p:cxnSp>
          <p:nvCxnSpPr>
            <p:cNvPr id="66" name="Connecteur droit 65"/>
            <p:cNvCxnSpPr/>
            <p:nvPr/>
          </p:nvCxnSpPr>
          <p:spPr>
            <a:xfrm rot="10800000">
              <a:off x="1888860" y="3400416"/>
              <a:ext cx="540000" cy="0"/>
            </a:xfrm>
            <a:prstGeom prst="line">
              <a:avLst/>
            </a:prstGeom>
            <a:ln w="3175"/>
          </p:spPr>
          <p:style>
            <a:lnRef idx="1">
              <a:schemeClr val="accent1"/>
            </a:lnRef>
            <a:fillRef idx="0">
              <a:schemeClr val="accent1"/>
            </a:fillRef>
            <a:effectRef idx="0">
              <a:schemeClr val="accent1"/>
            </a:effectRef>
            <a:fontRef idx="minor">
              <a:schemeClr val="tx1"/>
            </a:fontRef>
          </p:style>
        </p:cxnSp>
      </p:grpSp>
      <p:grpSp>
        <p:nvGrpSpPr>
          <p:cNvPr id="71" name="Groupe 70"/>
          <p:cNvGrpSpPr/>
          <p:nvPr/>
        </p:nvGrpSpPr>
        <p:grpSpPr>
          <a:xfrm>
            <a:off x="3113849" y="4099512"/>
            <a:ext cx="612000" cy="959751"/>
            <a:chOff x="1864490" y="2643182"/>
            <a:chExt cx="612000" cy="959751"/>
          </a:xfrm>
        </p:grpSpPr>
        <p:sp>
          <p:nvSpPr>
            <p:cNvPr id="72" name="Rectangle 71"/>
            <p:cNvSpPr/>
            <p:nvPr/>
          </p:nvSpPr>
          <p:spPr>
            <a:xfrm>
              <a:off x="1908976" y="2643182"/>
              <a:ext cx="500066" cy="959751"/>
            </a:xfrm>
            <a:prstGeom prst="rect">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73" name="Connecteur droit 72"/>
            <p:cNvCxnSpPr/>
            <p:nvPr/>
          </p:nvCxnSpPr>
          <p:spPr>
            <a:xfrm rot="10800000">
              <a:off x="1888860" y="3571875"/>
              <a:ext cx="540000" cy="0"/>
            </a:xfrm>
            <a:prstGeom prst="line">
              <a:avLst/>
            </a:prstGeom>
            <a:ln w="3175"/>
          </p:spPr>
          <p:style>
            <a:lnRef idx="1">
              <a:schemeClr val="accent1"/>
            </a:lnRef>
            <a:fillRef idx="0">
              <a:schemeClr val="accent1"/>
            </a:fillRef>
            <a:effectRef idx="0">
              <a:schemeClr val="accent1"/>
            </a:effectRef>
            <a:fontRef idx="minor">
              <a:schemeClr val="tx1"/>
            </a:fontRef>
          </p:style>
        </p:cxnSp>
        <p:cxnSp>
          <p:nvCxnSpPr>
            <p:cNvPr id="74" name="Connecteur droit 73"/>
            <p:cNvCxnSpPr/>
            <p:nvPr/>
          </p:nvCxnSpPr>
          <p:spPr>
            <a:xfrm rot="10800000">
              <a:off x="1864490" y="2714619"/>
              <a:ext cx="612000" cy="0"/>
            </a:xfrm>
            <a:prstGeom prst="line">
              <a:avLst/>
            </a:prstGeom>
            <a:ln w="3175"/>
          </p:spPr>
          <p:style>
            <a:lnRef idx="1">
              <a:schemeClr val="accent1"/>
            </a:lnRef>
            <a:fillRef idx="0">
              <a:schemeClr val="accent1"/>
            </a:fillRef>
            <a:effectRef idx="0">
              <a:schemeClr val="accent1"/>
            </a:effectRef>
            <a:fontRef idx="minor">
              <a:schemeClr val="tx1"/>
            </a:fontRef>
          </p:style>
        </p:cxnSp>
      </p:grpSp>
      <p:sp>
        <p:nvSpPr>
          <p:cNvPr id="85" name="Rectangle 84"/>
          <p:cNvSpPr/>
          <p:nvPr/>
        </p:nvSpPr>
        <p:spPr>
          <a:xfrm>
            <a:off x="142844" y="5701745"/>
            <a:ext cx="8643998" cy="584775"/>
          </a:xfrm>
          <a:prstGeom prst="rect">
            <a:avLst/>
          </a:prstGeom>
        </p:spPr>
        <p:txBody>
          <a:bodyPr wrap="square">
            <a:spAutoFit/>
          </a:bodyPr>
          <a:lstStyle/>
          <a:p>
            <a:pPr marL="0" lvl="4">
              <a:spcBef>
                <a:spcPct val="50000"/>
              </a:spcBef>
              <a:buFontTx/>
              <a:buChar char="•"/>
            </a:pPr>
            <a:r>
              <a:rPr lang="fr-FR" sz="1600" dirty="0" smtClean="0">
                <a:solidFill>
                  <a:schemeClr val="bg1"/>
                </a:solidFill>
                <a:latin typeface="Times New Roman" pitchFamily="18" charset="0"/>
                <a:cs typeface="Times New Roman" pitchFamily="18" charset="0"/>
              </a:rPr>
              <a:t>Les rayons guidés qui se propagent dans ce type de fibres parcourent des trajectoires différents avec des vitesses identiques.</a:t>
            </a:r>
            <a:endParaRPr lang="fr-FR" sz="1600" dirty="0">
              <a:solidFill>
                <a:schemeClr val="bg1"/>
              </a:solidFill>
              <a:latin typeface="Times New Roman" pitchFamily="18" charset="0"/>
              <a:cs typeface="Times New Roman" pitchFamily="18" charset="0"/>
            </a:endParaRPr>
          </a:p>
        </p:txBody>
      </p:sp>
      <p:cxnSp>
        <p:nvCxnSpPr>
          <p:cNvPr id="87" name="Connecteur droit avec flèche 86"/>
          <p:cNvCxnSpPr/>
          <p:nvPr/>
        </p:nvCxnSpPr>
        <p:spPr>
          <a:xfrm>
            <a:off x="3940163" y="5000636"/>
            <a:ext cx="35004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89" name="Forme libre 88"/>
          <p:cNvSpPr/>
          <p:nvPr/>
        </p:nvSpPr>
        <p:spPr>
          <a:xfrm>
            <a:off x="7704934" y="4862513"/>
            <a:ext cx="433388" cy="170929"/>
          </a:xfrm>
          <a:custGeom>
            <a:avLst/>
            <a:gdLst>
              <a:gd name="connsiteX0" fmla="*/ 0 w 433388"/>
              <a:gd name="connsiteY0" fmla="*/ 169068 h 170929"/>
              <a:gd name="connsiteX1" fmla="*/ 9525 w 433388"/>
              <a:gd name="connsiteY1" fmla="*/ 145256 h 170929"/>
              <a:gd name="connsiteX2" fmla="*/ 16669 w 433388"/>
              <a:gd name="connsiteY2" fmla="*/ 135731 h 170929"/>
              <a:gd name="connsiteX3" fmla="*/ 30957 w 433388"/>
              <a:gd name="connsiteY3" fmla="*/ 130968 h 170929"/>
              <a:gd name="connsiteX4" fmla="*/ 35719 w 433388"/>
              <a:gd name="connsiteY4" fmla="*/ 119062 h 170929"/>
              <a:gd name="connsiteX5" fmla="*/ 42863 w 433388"/>
              <a:gd name="connsiteY5" fmla="*/ 116681 h 170929"/>
              <a:gd name="connsiteX6" fmla="*/ 45244 w 433388"/>
              <a:gd name="connsiteY6" fmla="*/ 109537 h 170929"/>
              <a:gd name="connsiteX7" fmla="*/ 54769 w 433388"/>
              <a:gd name="connsiteY7" fmla="*/ 102393 h 170929"/>
              <a:gd name="connsiteX8" fmla="*/ 59532 w 433388"/>
              <a:gd name="connsiteY8" fmla="*/ 85725 h 170929"/>
              <a:gd name="connsiteX9" fmla="*/ 61913 w 433388"/>
              <a:gd name="connsiteY9" fmla="*/ 76200 h 170929"/>
              <a:gd name="connsiteX10" fmla="*/ 69057 w 433388"/>
              <a:gd name="connsiteY10" fmla="*/ 73818 h 170929"/>
              <a:gd name="connsiteX11" fmla="*/ 76200 w 433388"/>
              <a:gd name="connsiteY11" fmla="*/ 69056 h 170929"/>
              <a:gd name="connsiteX12" fmla="*/ 78582 w 433388"/>
              <a:gd name="connsiteY12" fmla="*/ 59531 h 170929"/>
              <a:gd name="connsiteX13" fmla="*/ 85725 w 433388"/>
              <a:gd name="connsiteY13" fmla="*/ 42862 h 170929"/>
              <a:gd name="connsiteX14" fmla="*/ 90488 w 433388"/>
              <a:gd name="connsiteY14" fmla="*/ 35718 h 170929"/>
              <a:gd name="connsiteX15" fmla="*/ 97632 w 433388"/>
              <a:gd name="connsiteY15" fmla="*/ 28575 h 170929"/>
              <a:gd name="connsiteX16" fmla="*/ 102394 w 433388"/>
              <a:gd name="connsiteY16" fmla="*/ 21431 h 170929"/>
              <a:gd name="connsiteX17" fmla="*/ 116682 w 433388"/>
              <a:gd name="connsiteY17" fmla="*/ 7143 h 170929"/>
              <a:gd name="connsiteX18" fmla="*/ 140494 w 433388"/>
              <a:gd name="connsiteY18" fmla="*/ 0 h 170929"/>
              <a:gd name="connsiteX19" fmla="*/ 192882 w 433388"/>
              <a:gd name="connsiteY19" fmla="*/ 7143 h 170929"/>
              <a:gd name="connsiteX20" fmla="*/ 207169 w 433388"/>
              <a:gd name="connsiteY20" fmla="*/ 11906 h 170929"/>
              <a:gd name="connsiteX21" fmla="*/ 214313 w 433388"/>
              <a:gd name="connsiteY21" fmla="*/ 19050 h 170929"/>
              <a:gd name="connsiteX22" fmla="*/ 221457 w 433388"/>
              <a:gd name="connsiteY22" fmla="*/ 23812 h 170929"/>
              <a:gd name="connsiteX23" fmla="*/ 230982 w 433388"/>
              <a:gd name="connsiteY23" fmla="*/ 38100 h 170929"/>
              <a:gd name="connsiteX24" fmla="*/ 233363 w 433388"/>
              <a:gd name="connsiteY24" fmla="*/ 45243 h 170929"/>
              <a:gd name="connsiteX25" fmla="*/ 240507 w 433388"/>
              <a:gd name="connsiteY25" fmla="*/ 47625 h 170929"/>
              <a:gd name="connsiteX26" fmla="*/ 257175 w 433388"/>
              <a:gd name="connsiteY26" fmla="*/ 57150 h 170929"/>
              <a:gd name="connsiteX27" fmla="*/ 264319 w 433388"/>
              <a:gd name="connsiteY27" fmla="*/ 59531 h 170929"/>
              <a:gd name="connsiteX28" fmla="*/ 276225 w 433388"/>
              <a:gd name="connsiteY28" fmla="*/ 80962 h 170929"/>
              <a:gd name="connsiteX29" fmla="*/ 283369 w 433388"/>
              <a:gd name="connsiteY29" fmla="*/ 83343 h 170929"/>
              <a:gd name="connsiteX30" fmla="*/ 297657 w 433388"/>
              <a:gd name="connsiteY30" fmla="*/ 92868 h 170929"/>
              <a:gd name="connsiteX31" fmla="*/ 304800 w 433388"/>
              <a:gd name="connsiteY31" fmla="*/ 97631 h 170929"/>
              <a:gd name="connsiteX32" fmla="*/ 307182 w 433388"/>
              <a:gd name="connsiteY32" fmla="*/ 109537 h 170929"/>
              <a:gd name="connsiteX33" fmla="*/ 319088 w 433388"/>
              <a:gd name="connsiteY33" fmla="*/ 121443 h 170929"/>
              <a:gd name="connsiteX34" fmla="*/ 326232 w 433388"/>
              <a:gd name="connsiteY34" fmla="*/ 123825 h 170929"/>
              <a:gd name="connsiteX35" fmla="*/ 352425 w 433388"/>
              <a:gd name="connsiteY35" fmla="*/ 130968 h 170929"/>
              <a:gd name="connsiteX36" fmla="*/ 361950 w 433388"/>
              <a:gd name="connsiteY36" fmla="*/ 133350 h 170929"/>
              <a:gd name="connsiteX37" fmla="*/ 369094 w 433388"/>
              <a:gd name="connsiteY37" fmla="*/ 140493 h 170929"/>
              <a:gd name="connsiteX38" fmla="*/ 388144 w 433388"/>
              <a:gd name="connsiteY38" fmla="*/ 152400 h 170929"/>
              <a:gd name="connsiteX39" fmla="*/ 423863 w 433388"/>
              <a:gd name="connsiteY39" fmla="*/ 157162 h 170929"/>
              <a:gd name="connsiteX40" fmla="*/ 433388 w 433388"/>
              <a:gd name="connsiteY40" fmla="*/ 164306 h 170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33388" h="170929">
                <a:moveTo>
                  <a:pt x="0" y="169068"/>
                </a:moveTo>
                <a:cubicBezTo>
                  <a:pt x="15793" y="163804"/>
                  <a:pt x="1626" y="170929"/>
                  <a:pt x="9525" y="145256"/>
                </a:cubicBezTo>
                <a:cubicBezTo>
                  <a:pt x="10692" y="141463"/>
                  <a:pt x="13367" y="137932"/>
                  <a:pt x="16669" y="135731"/>
                </a:cubicBezTo>
                <a:cubicBezTo>
                  <a:pt x="20846" y="132946"/>
                  <a:pt x="30957" y="130968"/>
                  <a:pt x="30957" y="130968"/>
                </a:cubicBezTo>
                <a:cubicBezTo>
                  <a:pt x="32544" y="126999"/>
                  <a:pt x="32983" y="122346"/>
                  <a:pt x="35719" y="119062"/>
                </a:cubicBezTo>
                <a:cubicBezTo>
                  <a:pt x="37326" y="117134"/>
                  <a:pt x="41088" y="118456"/>
                  <a:pt x="42863" y="116681"/>
                </a:cubicBezTo>
                <a:cubicBezTo>
                  <a:pt x="44638" y="114906"/>
                  <a:pt x="43637" y="111465"/>
                  <a:pt x="45244" y="109537"/>
                </a:cubicBezTo>
                <a:cubicBezTo>
                  <a:pt x="47785" y="106488"/>
                  <a:pt x="51594" y="104774"/>
                  <a:pt x="54769" y="102393"/>
                </a:cubicBezTo>
                <a:cubicBezTo>
                  <a:pt x="62213" y="72615"/>
                  <a:pt x="52699" y="109638"/>
                  <a:pt x="59532" y="85725"/>
                </a:cubicBezTo>
                <a:cubicBezTo>
                  <a:pt x="60431" y="82578"/>
                  <a:pt x="59869" y="78756"/>
                  <a:pt x="61913" y="76200"/>
                </a:cubicBezTo>
                <a:cubicBezTo>
                  <a:pt x="63481" y="74240"/>
                  <a:pt x="66812" y="74941"/>
                  <a:pt x="69057" y="73818"/>
                </a:cubicBezTo>
                <a:cubicBezTo>
                  <a:pt x="71616" y="72538"/>
                  <a:pt x="73819" y="70643"/>
                  <a:pt x="76200" y="69056"/>
                </a:cubicBezTo>
                <a:cubicBezTo>
                  <a:pt x="76994" y="65881"/>
                  <a:pt x="77683" y="62678"/>
                  <a:pt x="78582" y="59531"/>
                </a:cubicBezTo>
                <a:cubicBezTo>
                  <a:pt x="80491" y="52851"/>
                  <a:pt x="82096" y="49213"/>
                  <a:pt x="85725" y="42862"/>
                </a:cubicBezTo>
                <a:cubicBezTo>
                  <a:pt x="87145" y="40377"/>
                  <a:pt x="88656" y="37917"/>
                  <a:pt x="90488" y="35718"/>
                </a:cubicBezTo>
                <a:cubicBezTo>
                  <a:pt x="92644" y="33131"/>
                  <a:pt x="95476" y="31162"/>
                  <a:pt x="97632" y="28575"/>
                </a:cubicBezTo>
                <a:cubicBezTo>
                  <a:pt x="99464" y="26376"/>
                  <a:pt x="100731" y="23760"/>
                  <a:pt x="102394" y="21431"/>
                </a:cubicBezTo>
                <a:cubicBezTo>
                  <a:pt x="107267" y="14609"/>
                  <a:pt x="109112" y="10507"/>
                  <a:pt x="116682" y="7143"/>
                </a:cubicBezTo>
                <a:cubicBezTo>
                  <a:pt x="124135" y="3831"/>
                  <a:pt x="132579" y="1979"/>
                  <a:pt x="140494" y="0"/>
                </a:cubicBezTo>
                <a:cubicBezTo>
                  <a:pt x="164179" y="1692"/>
                  <a:pt x="172530" y="358"/>
                  <a:pt x="192882" y="7143"/>
                </a:cubicBezTo>
                <a:lnTo>
                  <a:pt x="207169" y="11906"/>
                </a:lnTo>
                <a:cubicBezTo>
                  <a:pt x="209550" y="14287"/>
                  <a:pt x="211726" y="16894"/>
                  <a:pt x="214313" y="19050"/>
                </a:cubicBezTo>
                <a:cubicBezTo>
                  <a:pt x="216512" y="20882"/>
                  <a:pt x="219572" y="21658"/>
                  <a:pt x="221457" y="23812"/>
                </a:cubicBezTo>
                <a:cubicBezTo>
                  <a:pt x="225226" y="28120"/>
                  <a:pt x="230982" y="38100"/>
                  <a:pt x="230982" y="38100"/>
                </a:cubicBezTo>
                <a:cubicBezTo>
                  <a:pt x="231776" y="40481"/>
                  <a:pt x="231588" y="43468"/>
                  <a:pt x="233363" y="45243"/>
                </a:cubicBezTo>
                <a:cubicBezTo>
                  <a:pt x="235138" y="47018"/>
                  <a:pt x="238200" y="46636"/>
                  <a:pt x="240507" y="47625"/>
                </a:cubicBezTo>
                <a:cubicBezTo>
                  <a:pt x="269750" y="60158"/>
                  <a:pt x="233245" y="45184"/>
                  <a:pt x="257175" y="57150"/>
                </a:cubicBezTo>
                <a:cubicBezTo>
                  <a:pt x="259420" y="58273"/>
                  <a:pt x="261938" y="58737"/>
                  <a:pt x="264319" y="59531"/>
                </a:cubicBezTo>
                <a:cubicBezTo>
                  <a:pt x="267869" y="70179"/>
                  <a:pt x="267061" y="74852"/>
                  <a:pt x="276225" y="80962"/>
                </a:cubicBezTo>
                <a:cubicBezTo>
                  <a:pt x="278314" y="82354"/>
                  <a:pt x="280988" y="82549"/>
                  <a:pt x="283369" y="83343"/>
                </a:cubicBezTo>
                <a:lnTo>
                  <a:pt x="297657" y="92868"/>
                </a:lnTo>
                <a:lnTo>
                  <a:pt x="304800" y="97631"/>
                </a:lnTo>
                <a:cubicBezTo>
                  <a:pt x="305594" y="101600"/>
                  <a:pt x="305761" y="105747"/>
                  <a:pt x="307182" y="109537"/>
                </a:cubicBezTo>
                <a:cubicBezTo>
                  <a:pt x="309381" y="115400"/>
                  <a:pt x="313713" y="118756"/>
                  <a:pt x="319088" y="121443"/>
                </a:cubicBezTo>
                <a:cubicBezTo>
                  <a:pt x="321333" y="122566"/>
                  <a:pt x="323987" y="122702"/>
                  <a:pt x="326232" y="123825"/>
                </a:cubicBezTo>
                <a:cubicBezTo>
                  <a:pt x="344239" y="132829"/>
                  <a:pt x="318148" y="126684"/>
                  <a:pt x="352425" y="130968"/>
                </a:cubicBezTo>
                <a:cubicBezTo>
                  <a:pt x="355600" y="131762"/>
                  <a:pt x="359108" y="131726"/>
                  <a:pt x="361950" y="133350"/>
                </a:cubicBezTo>
                <a:cubicBezTo>
                  <a:pt x="364874" y="135021"/>
                  <a:pt x="366507" y="138337"/>
                  <a:pt x="369094" y="140493"/>
                </a:cubicBezTo>
                <a:cubicBezTo>
                  <a:pt x="371928" y="142855"/>
                  <a:pt x="386980" y="151818"/>
                  <a:pt x="388144" y="152400"/>
                </a:cubicBezTo>
                <a:cubicBezTo>
                  <a:pt x="397869" y="157263"/>
                  <a:pt x="417485" y="156631"/>
                  <a:pt x="423863" y="157162"/>
                </a:cubicBezTo>
                <a:cubicBezTo>
                  <a:pt x="431568" y="164867"/>
                  <a:pt x="427639" y="164306"/>
                  <a:pt x="433388" y="164306"/>
                </a:cubicBezTo>
              </a:path>
            </a:pathLst>
          </a:custGeom>
          <a:ln w="381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0" name="Rectangle 89"/>
          <p:cNvSpPr/>
          <p:nvPr/>
        </p:nvSpPr>
        <p:spPr>
          <a:xfrm>
            <a:off x="2511403" y="5090710"/>
            <a:ext cx="1745992" cy="338554"/>
          </a:xfrm>
          <a:prstGeom prst="rect">
            <a:avLst/>
          </a:prstGeom>
        </p:spPr>
        <p:txBody>
          <a:bodyPr wrap="none">
            <a:spAutoFit/>
          </a:bodyPr>
          <a:lstStyle/>
          <a:p>
            <a:pPr algn="ctr" eaLnBrk="0" hangingPunct="0">
              <a:spcBef>
                <a:spcPct val="50000"/>
              </a:spcBef>
            </a:pPr>
            <a:r>
              <a:rPr lang="fr-FR" sz="1600" dirty="0" smtClean="0">
                <a:solidFill>
                  <a:schemeClr val="bg1"/>
                </a:solidFill>
                <a:latin typeface="Times New Roman" pitchFamily="18" charset="0"/>
                <a:cs typeface="Times New Roman" pitchFamily="18" charset="0"/>
              </a:rPr>
              <a:t>Impulsion d’entrée</a:t>
            </a:r>
            <a:endParaRPr lang="fr-FR" sz="1600" dirty="0">
              <a:solidFill>
                <a:schemeClr val="bg1"/>
              </a:solidFill>
              <a:latin typeface="Times New Roman" pitchFamily="18" charset="0"/>
              <a:cs typeface="Times New Roman" pitchFamily="18" charset="0"/>
            </a:endParaRPr>
          </a:p>
        </p:txBody>
      </p:sp>
      <p:sp>
        <p:nvSpPr>
          <p:cNvPr id="91" name="Rectangle 90"/>
          <p:cNvSpPr/>
          <p:nvPr/>
        </p:nvSpPr>
        <p:spPr>
          <a:xfrm>
            <a:off x="6797683" y="5046842"/>
            <a:ext cx="1774845" cy="338554"/>
          </a:xfrm>
          <a:prstGeom prst="rect">
            <a:avLst/>
          </a:prstGeom>
        </p:spPr>
        <p:txBody>
          <a:bodyPr wrap="none">
            <a:spAutoFit/>
          </a:bodyPr>
          <a:lstStyle/>
          <a:p>
            <a:pPr algn="ctr" eaLnBrk="0" hangingPunct="0">
              <a:spcBef>
                <a:spcPct val="50000"/>
              </a:spcBef>
            </a:pPr>
            <a:r>
              <a:rPr lang="fr-FR" sz="1600" dirty="0" smtClean="0">
                <a:solidFill>
                  <a:schemeClr val="bg1"/>
                </a:solidFill>
                <a:latin typeface="Times New Roman" pitchFamily="18" charset="0"/>
                <a:cs typeface="Times New Roman" pitchFamily="18" charset="0"/>
              </a:rPr>
              <a:t>Impulsion de sortie</a:t>
            </a:r>
            <a:endParaRPr lang="fr-FR" sz="1600" dirty="0">
              <a:solidFill>
                <a:schemeClr val="bg1"/>
              </a:solidFill>
              <a:latin typeface="Times New Roman" pitchFamily="18" charset="0"/>
              <a:cs typeface="Times New Roman" pitchFamily="18" charset="0"/>
            </a:endParaRPr>
          </a:p>
        </p:txBody>
      </p:sp>
      <p:sp>
        <p:nvSpPr>
          <p:cNvPr id="67" name="Forme libre 66"/>
          <p:cNvSpPr/>
          <p:nvPr/>
        </p:nvSpPr>
        <p:spPr>
          <a:xfrm>
            <a:off x="3173395" y="4171955"/>
            <a:ext cx="476250" cy="862012"/>
          </a:xfrm>
          <a:custGeom>
            <a:avLst/>
            <a:gdLst>
              <a:gd name="connsiteX0" fmla="*/ 0 w 476250"/>
              <a:gd name="connsiteY0" fmla="*/ 859631 h 862012"/>
              <a:gd name="connsiteX1" fmla="*/ 33338 w 476250"/>
              <a:gd name="connsiteY1" fmla="*/ 764381 h 862012"/>
              <a:gd name="connsiteX2" fmla="*/ 40482 w 476250"/>
              <a:gd name="connsiteY2" fmla="*/ 723900 h 862012"/>
              <a:gd name="connsiteX3" fmla="*/ 42863 w 476250"/>
              <a:gd name="connsiteY3" fmla="*/ 604837 h 862012"/>
              <a:gd name="connsiteX4" fmla="*/ 57150 w 476250"/>
              <a:gd name="connsiteY4" fmla="*/ 445294 h 862012"/>
              <a:gd name="connsiteX5" fmla="*/ 83344 w 476250"/>
              <a:gd name="connsiteY5" fmla="*/ 283369 h 862012"/>
              <a:gd name="connsiteX6" fmla="*/ 126207 w 476250"/>
              <a:gd name="connsiteY6" fmla="*/ 126206 h 862012"/>
              <a:gd name="connsiteX7" fmla="*/ 161925 w 476250"/>
              <a:gd name="connsiteY7" fmla="*/ 57150 h 862012"/>
              <a:gd name="connsiteX8" fmla="*/ 195263 w 476250"/>
              <a:gd name="connsiteY8" fmla="*/ 19050 h 862012"/>
              <a:gd name="connsiteX9" fmla="*/ 221457 w 476250"/>
              <a:gd name="connsiteY9" fmla="*/ 0 h 862012"/>
              <a:gd name="connsiteX10" fmla="*/ 257175 w 476250"/>
              <a:gd name="connsiteY10" fmla="*/ 2381 h 862012"/>
              <a:gd name="connsiteX11" fmla="*/ 295275 w 476250"/>
              <a:gd name="connsiteY11" fmla="*/ 28575 h 862012"/>
              <a:gd name="connsiteX12" fmla="*/ 338138 w 476250"/>
              <a:gd name="connsiteY12" fmla="*/ 92869 h 862012"/>
              <a:gd name="connsiteX13" fmla="*/ 376238 w 476250"/>
              <a:gd name="connsiteY13" fmla="*/ 207169 h 862012"/>
              <a:gd name="connsiteX14" fmla="*/ 407194 w 476250"/>
              <a:gd name="connsiteY14" fmla="*/ 342900 h 862012"/>
              <a:gd name="connsiteX15" fmla="*/ 423863 w 476250"/>
              <a:gd name="connsiteY15" fmla="*/ 478631 h 862012"/>
              <a:gd name="connsiteX16" fmla="*/ 435769 w 476250"/>
              <a:gd name="connsiteY16" fmla="*/ 621506 h 862012"/>
              <a:gd name="connsiteX17" fmla="*/ 433388 w 476250"/>
              <a:gd name="connsiteY17" fmla="*/ 711994 h 862012"/>
              <a:gd name="connsiteX18" fmla="*/ 450057 w 476250"/>
              <a:gd name="connsiteY18" fmla="*/ 785812 h 862012"/>
              <a:gd name="connsiteX19" fmla="*/ 476250 w 476250"/>
              <a:gd name="connsiteY19" fmla="*/ 862012 h 862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76250" h="862012">
                <a:moveTo>
                  <a:pt x="0" y="859631"/>
                </a:moveTo>
                <a:lnTo>
                  <a:pt x="33338" y="764381"/>
                </a:lnTo>
                <a:lnTo>
                  <a:pt x="40482" y="723900"/>
                </a:lnTo>
                <a:cubicBezTo>
                  <a:pt x="41276" y="684212"/>
                  <a:pt x="42069" y="644525"/>
                  <a:pt x="42863" y="604837"/>
                </a:cubicBezTo>
                <a:lnTo>
                  <a:pt x="57150" y="445294"/>
                </a:lnTo>
                <a:lnTo>
                  <a:pt x="83344" y="283369"/>
                </a:lnTo>
                <a:lnTo>
                  <a:pt x="126207" y="126206"/>
                </a:lnTo>
                <a:lnTo>
                  <a:pt x="161925" y="57150"/>
                </a:lnTo>
                <a:lnTo>
                  <a:pt x="195263" y="19050"/>
                </a:lnTo>
                <a:lnTo>
                  <a:pt x="221457" y="0"/>
                </a:lnTo>
                <a:lnTo>
                  <a:pt x="257175" y="2381"/>
                </a:lnTo>
                <a:lnTo>
                  <a:pt x="295275" y="28575"/>
                </a:lnTo>
                <a:lnTo>
                  <a:pt x="338138" y="92869"/>
                </a:lnTo>
                <a:lnTo>
                  <a:pt x="376238" y="207169"/>
                </a:lnTo>
                <a:lnTo>
                  <a:pt x="407194" y="342900"/>
                </a:lnTo>
                <a:lnTo>
                  <a:pt x="423863" y="478631"/>
                </a:lnTo>
                <a:lnTo>
                  <a:pt x="435769" y="621506"/>
                </a:lnTo>
                <a:cubicBezTo>
                  <a:pt x="434975" y="651669"/>
                  <a:pt x="434182" y="681831"/>
                  <a:pt x="433388" y="711994"/>
                </a:cubicBezTo>
                <a:lnTo>
                  <a:pt x="450057" y="785812"/>
                </a:lnTo>
                <a:lnTo>
                  <a:pt x="476250" y="862012"/>
                </a:ln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05" name="Rectangle 104"/>
          <p:cNvSpPr/>
          <p:nvPr/>
        </p:nvSpPr>
        <p:spPr>
          <a:xfrm>
            <a:off x="1928794" y="2143116"/>
            <a:ext cx="1928810" cy="584775"/>
          </a:xfrm>
          <a:prstGeom prst="rect">
            <a:avLst/>
          </a:prstGeom>
        </p:spPr>
        <p:txBody>
          <a:bodyPr wrap="square">
            <a:spAutoFit/>
          </a:bodyPr>
          <a:lstStyle/>
          <a:p>
            <a:pPr algn="ctr"/>
            <a:r>
              <a:rPr lang="fr-FR" sz="1600" dirty="0" smtClean="0">
                <a:solidFill>
                  <a:schemeClr val="bg1"/>
                </a:solidFill>
                <a:latin typeface="Times New Roman" pitchFamily="18" charset="0"/>
                <a:cs typeface="Times New Roman" pitchFamily="18" charset="0"/>
              </a:rPr>
              <a:t>émetteur de lumière</a:t>
            </a:r>
          </a:p>
          <a:p>
            <a:pPr algn="ctr"/>
            <a:r>
              <a:rPr lang="fr-FR" sz="1600" dirty="0" smtClean="0">
                <a:solidFill>
                  <a:schemeClr val="bg1"/>
                </a:solidFill>
                <a:latin typeface="Times New Roman" pitchFamily="18" charset="0"/>
                <a:cs typeface="Times New Roman" pitchFamily="18" charset="0"/>
              </a:rPr>
              <a:t>(diode laser)</a:t>
            </a:r>
            <a:endParaRPr lang="fr-FR" sz="1600" dirty="0">
              <a:solidFill>
                <a:schemeClr val="bg1"/>
              </a:solidFill>
              <a:latin typeface="Times New Roman" pitchFamily="18" charset="0"/>
              <a:cs typeface="Times New Roman" pitchFamily="18" charset="0"/>
            </a:endParaRPr>
          </a:p>
        </p:txBody>
      </p:sp>
      <p:cxnSp>
        <p:nvCxnSpPr>
          <p:cNvPr id="77" name="Connecteur droit 76"/>
          <p:cNvCxnSpPr/>
          <p:nvPr/>
        </p:nvCxnSpPr>
        <p:spPr>
          <a:xfrm rot="5400000">
            <a:off x="4710454" y="2128488"/>
            <a:ext cx="828000" cy="0"/>
          </a:xfrm>
          <a:prstGeom prst="line">
            <a:avLst/>
          </a:prstGeom>
          <a:ln>
            <a:solidFill>
              <a:srgbClr val="FF0000"/>
            </a:solidFill>
            <a:headEnd type="none" w="med" len="med"/>
            <a:tailEnd type="stealth" w="med" len="lg"/>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grpId="0" nodeType="with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2000"/>
                                        <p:tgtEl>
                                          <p:spTgt spid="67"/>
                                        </p:tgtEl>
                                      </p:cBhvr>
                                    </p:animEffect>
                                  </p:childTnLst>
                                </p:cTn>
                              </p:par>
                            </p:childTnLst>
                          </p:cTn>
                        </p:par>
                        <p:par>
                          <p:cTn id="8" fill="hold">
                            <p:stCondLst>
                              <p:cond delay="2000"/>
                            </p:stCondLst>
                            <p:childTnLst>
                              <p:par>
                                <p:cTn id="9" presetID="22" presetClass="entr" presetSubtype="8" repeatCount="indefinite"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2000"/>
                                        <p:tgtEl>
                                          <p:spTgt spid="12"/>
                                        </p:tgtEl>
                                      </p:cBhvr>
                                    </p:animEffect>
                                  </p:childTnLst>
                                </p:cTn>
                              </p:par>
                              <p:par>
                                <p:cTn id="12" presetID="22" presetClass="entr" presetSubtype="8" repeatCount="indefinite"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left)">
                                      <p:cBhvr>
                                        <p:cTn id="14" dur="2000"/>
                                        <p:tgtEl>
                                          <p:spTgt spid="13"/>
                                        </p:tgtEl>
                                      </p:cBhvr>
                                    </p:animEffect>
                                  </p:childTnLst>
                                </p:cTn>
                              </p:par>
                              <p:par>
                                <p:cTn id="15" presetID="22" presetClass="entr" presetSubtype="8" repeatCount="indefinite"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2000"/>
                                        <p:tgtEl>
                                          <p:spTgt spid="11"/>
                                        </p:tgtEl>
                                      </p:cBhvr>
                                    </p:animEffect>
                                  </p:childTnLst>
                                </p:cTn>
                              </p:par>
                            </p:childTnLst>
                          </p:cTn>
                        </p:par>
                        <p:par>
                          <p:cTn id="18" fill="hold">
                            <p:stCondLst>
                              <p:cond delay="4000"/>
                            </p:stCondLst>
                            <p:childTnLst>
                              <p:par>
                                <p:cTn id="19" presetID="22" presetClass="entr" presetSubtype="8" repeatCount="indefinite" fill="hold" grpId="0" nodeType="afterEffect">
                                  <p:stCondLst>
                                    <p:cond delay="0"/>
                                  </p:stCondLst>
                                  <p:childTnLst>
                                    <p:set>
                                      <p:cBhvr>
                                        <p:cTn id="20" dur="1" fill="hold">
                                          <p:stCondLst>
                                            <p:cond delay="0"/>
                                          </p:stCondLst>
                                        </p:cTn>
                                        <p:tgtEl>
                                          <p:spTgt spid="89"/>
                                        </p:tgtEl>
                                        <p:attrNameLst>
                                          <p:attrName>style.visibility</p:attrName>
                                        </p:attrNameLst>
                                      </p:cBhvr>
                                      <p:to>
                                        <p:strVal val="visible"/>
                                      </p:to>
                                    </p:set>
                                    <p:animEffect transition="in" filter="wipe(left)">
                                      <p:cBhvr>
                                        <p:cTn id="21" dur="20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6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5" name="Groupe 124"/>
          <p:cNvGrpSpPr>
            <a:grpSpLocks noChangeAspect="1"/>
          </p:cNvGrpSpPr>
          <p:nvPr/>
        </p:nvGrpSpPr>
        <p:grpSpPr>
          <a:xfrm>
            <a:off x="2405712" y="1499042"/>
            <a:ext cx="509848" cy="385809"/>
            <a:chOff x="1069290" y="4072736"/>
            <a:chExt cx="1603857" cy="1213652"/>
          </a:xfrm>
        </p:grpSpPr>
        <p:grpSp>
          <p:nvGrpSpPr>
            <p:cNvPr id="126" name="Groupe 99"/>
            <p:cNvGrpSpPr/>
            <p:nvPr/>
          </p:nvGrpSpPr>
          <p:grpSpPr>
            <a:xfrm>
              <a:off x="1070744" y="4072755"/>
              <a:ext cx="286546" cy="432002"/>
              <a:chOff x="1070744" y="4072736"/>
              <a:chExt cx="286546" cy="427834"/>
            </a:xfrm>
          </p:grpSpPr>
          <p:cxnSp>
            <p:nvCxnSpPr>
              <p:cNvPr id="133" name="Connecteur droit 132"/>
              <p:cNvCxnSpPr/>
              <p:nvPr/>
            </p:nvCxnSpPr>
            <p:spPr>
              <a:xfrm rot="10800000">
                <a:off x="1071538" y="4429132"/>
                <a:ext cx="28575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4" name="Connecteur droit 133"/>
              <p:cNvCxnSpPr/>
              <p:nvPr/>
            </p:nvCxnSpPr>
            <p:spPr>
              <a:xfrm rot="5400000" flipH="1" flipV="1">
                <a:off x="892943" y="4250537"/>
                <a:ext cx="357190"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7" name="Groupe 100"/>
            <p:cNvGrpSpPr/>
            <p:nvPr/>
          </p:nvGrpSpPr>
          <p:grpSpPr>
            <a:xfrm flipV="1">
              <a:off x="1069290" y="4854367"/>
              <a:ext cx="288000" cy="432002"/>
              <a:chOff x="1070744" y="4072736"/>
              <a:chExt cx="286546" cy="427834"/>
            </a:xfrm>
          </p:grpSpPr>
          <p:cxnSp>
            <p:nvCxnSpPr>
              <p:cNvPr id="131" name="Connecteur droit 130"/>
              <p:cNvCxnSpPr/>
              <p:nvPr/>
            </p:nvCxnSpPr>
            <p:spPr>
              <a:xfrm rot="10800000">
                <a:off x="1071538" y="4429132"/>
                <a:ext cx="285752"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2" name="Connecteur droit 131"/>
              <p:cNvCxnSpPr/>
              <p:nvPr/>
            </p:nvCxnSpPr>
            <p:spPr>
              <a:xfrm rot="5400000" flipH="1" flipV="1">
                <a:off x="892943" y="4250537"/>
                <a:ext cx="357190"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8" name="Groupe 75"/>
            <p:cNvGrpSpPr/>
            <p:nvPr/>
          </p:nvGrpSpPr>
          <p:grpSpPr>
            <a:xfrm>
              <a:off x="1285852" y="4286256"/>
              <a:ext cx="1387295" cy="785818"/>
              <a:chOff x="1756890" y="4156762"/>
              <a:chExt cx="1387295" cy="785818"/>
            </a:xfrm>
            <a:solidFill>
              <a:srgbClr val="FF0000"/>
            </a:solidFill>
          </p:grpSpPr>
          <p:sp>
            <p:nvSpPr>
              <p:cNvPr id="129" name="Cylindre 128"/>
              <p:cNvSpPr/>
              <p:nvPr/>
            </p:nvSpPr>
            <p:spPr>
              <a:xfrm rot="5400000">
                <a:off x="1649733" y="4263919"/>
                <a:ext cx="785818" cy="571504"/>
              </a:xfrm>
              <a:prstGeom prst="can">
                <a:avLst/>
              </a:prstGeom>
              <a:grp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30" name="Cylindre 129"/>
              <p:cNvSpPr/>
              <p:nvPr/>
            </p:nvSpPr>
            <p:spPr>
              <a:xfrm rot="5400000">
                <a:off x="2512601" y="4092822"/>
                <a:ext cx="357189" cy="905979"/>
              </a:xfrm>
              <a:prstGeom prst="can">
                <a:avLst/>
              </a:prstGeom>
              <a:grp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grpSp>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142844" y="447240"/>
            <a:ext cx="8858280" cy="338554"/>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L'indice de réfraction croît depuis centre vers les bords du tube. La réflexion est plus "douce" de ce fait.</a:t>
            </a:r>
            <a:endParaRPr lang="fr-FR" sz="1600" dirty="0">
              <a:solidFill>
                <a:schemeClr val="bg1"/>
              </a:solidFill>
              <a:latin typeface="Times New Roman" pitchFamily="18" charset="0"/>
              <a:cs typeface="Times New Roman" pitchFamily="18" charset="0"/>
            </a:endParaRPr>
          </a:p>
        </p:txBody>
      </p:sp>
      <p:sp>
        <p:nvSpPr>
          <p:cNvPr id="7" name="Rectangle 6"/>
          <p:cNvSpPr/>
          <p:nvPr/>
        </p:nvSpPr>
        <p:spPr>
          <a:xfrm>
            <a:off x="0" y="-12166"/>
            <a:ext cx="3857620" cy="338554"/>
          </a:xfrm>
          <a:prstGeom prst="rect">
            <a:avLst/>
          </a:prstGeom>
        </p:spPr>
        <p:txBody>
          <a:bodyPr wrap="square">
            <a:spAutoFit/>
          </a:bodyPr>
          <a:lstStyle/>
          <a:p>
            <a:pPr>
              <a:buFont typeface="Arial" pitchFamily="34" charset="0"/>
              <a:buChar char="•"/>
            </a:pPr>
            <a:r>
              <a:rPr lang="fr-FR" sz="1600" i="1" u="sng" dirty="0" smtClean="0">
                <a:solidFill>
                  <a:srgbClr val="FF0000"/>
                </a:solidFill>
                <a:latin typeface="Times New Roman" pitchFamily="18" charset="0"/>
                <a:cs typeface="Times New Roman" pitchFamily="18" charset="0"/>
              </a:rPr>
              <a:t> Fibre multi-mode à gradient d'indice</a:t>
            </a:r>
          </a:p>
        </p:txBody>
      </p:sp>
      <p:sp>
        <p:nvSpPr>
          <p:cNvPr id="103" name="Cylindre 102"/>
          <p:cNvSpPr/>
          <p:nvPr/>
        </p:nvSpPr>
        <p:spPr>
          <a:xfrm rot="16200000">
            <a:off x="4100505" y="-96694"/>
            <a:ext cx="1571636" cy="3571900"/>
          </a:xfrm>
          <a:prstGeom prst="can">
            <a:avLst>
              <a:gd name="adj" fmla="val 24848"/>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04" name="Cylindre 103"/>
          <p:cNvSpPr/>
          <p:nvPr/>
        </p:nvSpPr>
        <p:spPr>
          <a:xfrm rot="16200000">
            <a:off x="4478557" y="-3364"/>
            <a:ext cx="792000" cy="3404940"/>
          </a:xfrm>
          <a:prstGeom prst="can">
            <a:avLst>
              <a:gd name="adj" fmla="val 29377"/>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113" name="Connecteur droit 112"/>
          <p:cNvCxnSpPr/>
          <p:nvPr/>
        </p:nvCxnSpPr>
        <p:spPr>
          <a:xfrm flipH="1">
            <a:off x="2071670" y="1699817"/>
            <a:ext cx="5184000" cy="1588"/>
          </a:xfrm>
          <a:prstGeom prst="line">
            <a:avLst/>
          </a:prstGeom>
          <a:ln>
            <a:prstDash val="dashDot"/>
          </a:ln>
        </p:spPr>
        <p:style>
          <a:lnRef idx="1">
            <a:schemeClr val="accent1"/>
          </a:lnRef>
          <a:fillRef idx="0">
            <a:schemeClr val="accent1"/>
          </a:fillRef>
          <a:effectRef idx="0">
            <a:schemeClr val="accent1"/>
          </a:effectRef>
          <a:fontRef idx="minor">
            <a:schemeClr val="tx1"/>
          </a:fontRef>
        </p:style>
      </p:cxnSp>
      <p:grpSp>
        <p:nvGrpSpPr>
          <p:cNvPr id="118" name="Groupe 117"/>
          <p:cNvGrpSpPr/>
          <p:nvPr/>
        </p:nvGrpSpPr>
        <p:grpSpPr>
          <a:xfrm>
            <a:off x="2928925" y="1308251"/>
            <a:ext cx="3938812" cy="790581"/>
            <a:chOff x="2285983" y="4857761"/>
            <a:chExt cx="3938812" cy="790581"/>
          </a:xfrm>
        </p:grpSpPr>
        <p:grpSp>
          <p:nvGrpSpPr>
            <p:cNvPr id="112" name="Groupe 111"/>
            <p:cNvGrpSpPr/>
            <p:nvPr/>
          </p:nvGrpSpPr>
          <p:grpSpPr>
            <a:xfrm>
              <a:off x="2285983" y="4857761"/>
              <a:ext cx="3938810" cy="788198"/>
              <a:chOff x="2285983" y="4857761"/>
              <a:chExt cx="3938810" cy="788198"/>
            </a:xfrm>
          </p:grpSpPr>
          <p:sp>
            <p:nvSpPr>
              <p:cNvPr id="149" name="Parenthèse fermante 148"/>
              <p:cNvSpPr/>
              <p:nvPr/>
            </p:nvSpPr>
            <p:spPr>
              <a:xfrm rot="5400000" flipV="1">
                <a:off x="2573070" y="4955671"/>
                <a:ext cx="403200"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3" name="Parenthèse fermante 162"/>
              <p:cNvSpPr/>
              <p:nvPr/>
            </p:nvSpPr>
            <p:spPr>
              <a:xfrm rot="16200000">
                <a:off x="3560599" y="4570290"/>
                <a:ext cx="402432"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1" name="Parenthèse fermante 170"/>
              <p:cNvSpPr/>
              <p:nvPr/>
            </p:nvSpPr>
            <p:spPr>
              <a:xfrm rot="5400000" flipV="1">
                <a:off x="4547362" y="4955672"/>
                <a:ext cx="403200"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9" name="Parenthèse fermante 188"/>
              <p:cNvSpPr/>
              <p:nvPr/>
            </p:nvSpPr>
            <p:spPr>
              <a:xfrm rot="16200000">
                <a:off x="5534891" y="4570291"/>
                <a:ext cx="402432"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14" name="Groupe 113"/>
            <p:cNvGrpSpPr/>
            <p:nvPr/>
          </p:nvGrpSpPr>
          <p:grpSpPr>
            <a:xfrm>
              <a:off x="2285983" y="4964916"/>
              <a:ext cx="3938810" cy="573682"/>
              <a:chOff x="2285983" y="4964916"/>
              <a:chExt cx="3938810" cy="573682"/>
            </a:xfrm>
          </p:grpSpPr>
          <p:sp>
            <p:nvSpPr>
              <p:cNvPr id="150" name="Parenthèse fermante 149"/>
              <p:cNvSpPr/>
              <p:nvPr/>
            </p:nvSpPr>
            <p:spPr>
              <a:xfrm rot="5400000" flipV="1">
                <a:off x="2626749" y="4901990"/>
                <a:ext cx="295841"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4" name="Parenthèse fermante 163"/>
              <p:cNvSpPr/>
              <p:nvPr/>
            </p:nvSpPr>
            <p:spPr>
              <a:xfrm rot="16200000">
                <a:off x="3614176" y="4623868"/>
                <a:ext cx="295277"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2" name="Parenthèse fermante 171"/>
              <p:cNvSpPr/>
              <p:nvPr/>
            </p:nvSpPr>
            <p:spPr>
              <a:xfrm rot="5400000" flipV="1">
                <a:off x="4601041" y="4901991"/>
                <a:ext cx="295841"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0" name="Parenthèse fermante 189"/>
              <p:cNvSpPr/>
              <p:nvPr/>
            </p:nvSpPr>
            <p:spPr>
              <a:xfrm rot="16200000">
                <a:off x="5588468" y="4623869"/>
                <a:ext cx="295277"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15" name="Groupe 114"/>
            <p:cNvGrpSpPr/>
            <p:nvPr/>
          </p:nvGrpSpPr>
          <p:grpSpPr>
            <a:xfrm>
              <a:off x="2285984" y="5045879"/>
              <a:ext cx="3938811" cy="411602"/>
              <a:chOff x="2285984" y="5045879"/>
              <a:chExt cx="3938811" cy="411602"/>
            </a:xfrm>
          </p:grpSpPr>
          <p:sp>
            <p:nvSpPr>
              <p:cNvPr id="151" name="Parenthèse fermante 150"/>
              <p:cNvSpPr/>
              <p:nvPr/>
            </p:nvSpPr>
            <p:spPr>
              <a:xfrm rot="5400000" flipV="1">
                <a:off x="2667310" y="4861432"/>
                <a:ext cx="214722"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5" name="Parenthèse fermante 164"/>
              <p:cNvSpPr/>
              <p:nvPr/>
            </p:nvSpPr>
            <p:spPr>
              <a:xfrm rot="16200000">
                <a:off x="3654660" y="4664349"/>
                <a:ext cx="214313"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3" name="Parenthèse fermante 172"/>
              <p:cNvSpPr/>
              <p:nvPr/>
            </p:nvSpPr>
            <p:spPr>
              <a:xfrm rot="5400000" flipV="1">
                <a:off x="4641602" y="4861433"/>
                <a:ext cx="214722"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1" name="Parenthèse fermante 190"/>
              <p:cNvSpPr/>
              <p:nvPr/>
            </p:nvSpPr>
            <p:spPr>
              <a:xfrm rot="16200000">
                <a:off x="5628952" y="4664350"/>
                <a:ext cx="214313"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16" name="Groupe 115"/>
            <p:cNvGrpSpPr/>
            <p:nvPr/>
          </p:nvGrpSpPr>
          <p:grpSpPr>
            <a:xfrm>
              <a:off x="2285984" y="5117317"/>
              <a:ext cx="3938811" cy="268590"/>
              <a:chOff x="2285984" y="5117317"/>
              <a:chExt cx="3938811" cy="268590"/>
            </a:xfrm>
          </p:grpSpPr>
          <p:sp>
            <p:nvSpPr>
              <p:cNvPr id="152" name="Parenthèse fermante 151"/>
              <p:cNvSpPr/>
              <p:nvPr/>
            </p:nvSpPr>
            <p:spPr>
              <a:xfrm rot="5400000" flipV="1">
                <a:off x="2703097" y="4825645"/>
                <a:ext cx="143148" cy="977373"/>
              </a:xfrm>
              <a:prstGeom prst="rightBracket">
                <a:avLst>
                  <a:gd name="adj" fmla="val 250002"/>
                </a:avLst>
              </a:prstGeom>
              <a:ln>
                <a:solidFill>
                  <a:srgbClr val="FFFF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6" name="Parenthèse fermante 165"/>
              <p:cNvSpPr/>
              <p:nvPr/>
            </p:nvSpPr>
            <p:spPr>
              <a:xfrm rot="16200000">
                <a:off x="3690379" y="4700068"/>
                <a:ext cx="142875" cy="977373"/>
              </a:xfrm>
              <a:prstGeom prst="rightBracket">
                <a:avLst>
                  <a:gd name="adj" fmla="val 250002"/>
                </a:avLst>
              </a:prstGeom>
              <a:ln>
                <a:solidFill>
                  <a:srgbClr val="FFFF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4" name="Parenthèse fermante 173"/>
              <p:cNvSpPr/>
              <p:nvPr/>
            </p:nvSpPr>
            <p:spPr>
              <a:xfrm rot="5400000" flipV="1">
                <a:off x="4677389" y="4825646"/>
                <a:ext cx="143148" cy="977373"/>
              </a:xfrm>
              <a:prstGeom prst="rightBracket">
                <a:avLst>
                  <a:gd name="adj" fmla="val 250002"/>
                </a:avLst>
              </a:prstGeom>
              <a:ln>
                <a:solidFill>
                  <a:srgbClr val="FFFF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2" name="Parenthèse fermante 191"/>
              <p:cNvSpPr/>
              <p:nvPr/>
            </p:nvSpPr>
            <p:spPr>
              <a:xfrm rot="16200000">
                <a:off x="5664671" y="4700069"/>
                <a:ext cx="142875" cy="977373"/>
              </a:xfrm>
              <a:prstGeom prst="rightBracket">
                <a:avLst>
                  <a:gd name="adj" fmla="val 250002"/>
                </a:avLst>
              </a:prstGeom>
              <a:ln>
                <a:solidFill>
                  <a:srgbClr val="FFFF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17" name="Groupe 116"/>
            <p:cNvGrpSpPr/>
            <p:nvPr/>
          </p:nvGrpSpPr>
          <p:grpSpPr>
            <a:xfrm>
              <a:off x="2285985" y="5188754"/>
              <a:ext cx="3938810" cy="125580"/>
              <a:chOff x="2285985" y="5188754"/>
              <a:chExt cx="3938810" cy="125580"/>
            </a:xfrm>
          </p:grpSpPr>
          <p:sp>
            <p:nvSpPr>
              <p:cNvPr id="153" name="Parenthèse fermante 152"/>
              <p:cNvSpPr/>
              <p:nvPr/>
            </p:nvSpPr>
            <p:spPr>
              <a:xfrm rot="5400000" flipV="1">
                <a:off x="2738885" y="4789859"/>
                <a:ext cx="71574"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7" name="Parenthèse fermante 166"/>
              <p:cNvSpPr/>
              <p:nvPr/>
            </p:nvSpPr>
            <p:spPr>
              <a:xfrm rot="16200000">
                <a:off x="3726098" y="4735786"/>
                <a:ext cx="71438"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5" name="Parenthèse fermante 174"/>
              <p:cNvSpPr/>
              <p:nvPr/>
            </p:nvSpPr>
            <p:spPr>
              <a:xfrm rot="5400000" flipV="1">
                <a:off x="4713177" y="4789860"/>
                <a:ext cx="71574"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3" name="Parenthèse fermante 192"/>
              <p:cNvSpPr/>
              <p:nvPr/>
            </p:nvSpPr>
            <p:spPr>
              <a:xfrm rot="16200000">
                <a:off x="5700390" y="4735787"/>
                <a:ext cx="71438"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07" name="Groupe 106"/>
            <p:cNvGrpSpPr/>
            <p:nvPr/>
          </p:nvGrpSpPr>
          <p:grpSpPr>
            <a:xfrm>
              <a:off x="2285983" y="4860141"/>
              <a:ext cx="3938810" cy="788201"/>
              <a:chOff x="2285983" y="4860141"/>
              <a:chExt cx="3938810" cy="788201"/>
            </a:xfrm>
          </p:grpSpPr>
          <p:sp>
            <p:nvSpPr>
              <p:cNvPr id="141" name="Parenthèse fermante 140"/>
              <p:cNvSpPr/>
              <p:nvPr/>
            </p:nvSpPr>
            <p:spPr>
              <a:xfrm rot="16200000">
                <a:off x="2573454" y="4572670"/>
                <a:ext cx="402432"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58" name="Parenthèse fermante 157"/>
              <p:cNvSpPr/>
              <p:nvPr/>
            </p:nvSpPr>
            <p:spPr>
              <a:xfrm rot="5400000" flipV="1">
                <a:off x="3560215" y="4958054"/>
                <a:ext cx="403200"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6" name="Parenthèse fermante 175"/>
              <p:cNvSpPr/>
              <p:nvPr/>
            </p:nvSpPr>
            <p:spPr>
              <a:xfrm rot="16200000">
                <a:off x="4547746" y="4572671"/>
                <a:ext cx="402432"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4" name="Parenthèse fermante 183"/>
              <p:cNvSpPr/>
              <p:nvPr/>
            </p:nvSpPr>
            <p:spPr>
              <a:xfrm rot="5400000" flipV="1">
                <a:off x="5534507" y="4958055"/>
                <a:ext cx="403200" cy="977373"/>
              </a:xfrm>
              <a:prstGeom prst="rightBracket">
                <a:avLst>
                  <a:gd name="adj" fmla="val 130000"/>
                </a:avLst>
              </a:prstGeom>
              <a:ln>
                <a:solidFill>
                  <a:srgbClr val="FF0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08" name="Groupe 107"/>
            <p:cNvGrpSpPr/>
            <p:nvPr/>
          </p:nvGrpSpPr>
          <p:grpSpPr>
            <a:xfrm>
              <a:off x="2285983" y="4967296"/>
              <a:ext cx="3938810" cy="573685"/>
              <a:chOff x="2285983" y="4967296"/>
              <a:chExt cx="3938810" cy="573685"/>
            </a:xfrm>
          </p:grpSpPr>
          <p:sp>
            <p:nvSpPr>
              <p:cNvPr id="142" name="Parenthèse fermante 141"/>
              <p:cNvSpPr/>
              <p:nvPr/>
            </p:nvSpPr>
            <p:spPr>
              <a:xfrm rot="16200000">
                <a:off x="2627031" y="4626248"/>
                <a:ext cx="295277"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59" name="Parenthèse fermante 158"/>
              <p:cNvSpPr/>
              <p:nvPr/>
            </p:nvSpPr>
            <p:spPr>
              <a:xfrm rot="5400000" flipV="1">
                <a:off x="3613894" y="4904373"/>
                <a:ext cx="295841"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7" name="Parenthèse fermante 176"/>
              <p:cNvSpPr/>
              <p:nvPr/>
            </p:nvSpPr>
            <p:spPr>
              <a:xfrm rot="16200000">
                <a:off x="4601323" y="4626249"/>
                <a:ext cx="295277"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5" name="Parenthèse fermante 184"/>
              <p:cNvSpPr/>
              <p:nvPr/>
            </p:nvSpPr>
            <p:spPr>
              <a:xfrm rot="5400000" flipV="1">
                <a:off x="5588186" y="4904374"/>
                <a:ext cx="295841" cy="977373"/>
              </a:xfrm>
              <a:prstGeom prst="rightBracket">
                <a:avLst>
                  <a:gd name="adj" fmla="val 120968"/>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09" name="Groupe 108"/>
            <p:cNvGrpSpPr/>
            <p:nvPr/>
          </p:nvGrpSpPr>
          <p:grpSpPr>
            <a:xfrm>
              <a:off x="2285985" y="5048259"/>
              <a:ext cx="3938809" cy="411605"/>
              <a:chOff x="2285985" y="5048259"/>
              <a:chExt cx="3938809" cy="411605"/>
            </a:xfrm>
          </p:grpSpPr>
          <p:sp>
            <p:nvSpPr>
              <p:cNvPr id="144" name="Parenthèse fermante 143"/>
              <p:cNvSpPr/>
              <p:nvPr/>
            </p:nvSpPr>
            <p:spPr>
              <a:xfrm rot="16200000">
                <a:off x="2667515" y="4666729"/>
                <a:ext cx="214313"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0" name="Parenthèse fermante 159"/>
              <p:cNvSpPr/>
              <p:nvPr/>
            </p:nvSpPr>
            <p:spPr>
              <a:xfrm rot="5400000" flipV="1">
                <a:off x="3654455" y="4863815"/>
                <a:ext cx="214722"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8" name="Parenthèse fermante 177"/>
              <p:cNvSpPr/>
              <p:nvPr/>
            </p:nvSpPr>
            <p:spPr>
              <a:xfrm rot="16200000">
                <a:off x="4641807" y="4666730"/>
                <a:ext cx="214313"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6" name="Parenthèse fermante 185"/>
              <p:cNvSpPr/>
              <p:nvPr/>
            </p:nvSpPr>
            <p:spPr>
              <a:xfrm rot="5400000" flipV="1">
                <a:off x="5628747" y="4863816"/>
                <a:ext cx="214722" cy="977373"/>
              </a:xfrm>
              <a:prstGeom prst="rightBracket">
                <a:avLst>
                  <a:gd name="adj" fmla="val 166667"/>
                </a:avLst>
              </a:prstGeom>
              <a:ln>
                <a:solidFill>
                  <a:srgbClr val="00B0F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10" name="Groupe 109"/>
            <p:cNvGrpSpPr/>
            <p:nvPr/>
          </p:nvGrpSpPr>
          <p:grpSpPr>
            <a:xfrm>
              <a:off x="2285985" y="5119697"/>
              <a:ext cx="3938809" cy="268593"/>
              <a:chOff x="2285985" y="5119697"/>
              <a:chExt cx="3938809" cy="268593"/>
            </a:xfrm>
          </p:grpSpPr>
          <p:sp>
            <p:nvSpPr>
              <p:cNvPr id="145" name="Parenthèse fermante 144"/>
              <p:cNvSpPr/>
              <p:nvPr/>
            </p:nvSpPr>
            <p:spPr>
              <a:xfrm rot="16200000">
                <a:off x="2703234" y="4702448"/>
                <a:ext cx="142875" cy="977373"/>
              </a:xfrm>
              <a:prstGeom prst="rightBracket">
                <a:avLst>
                  <a:gd name="adj" fmla="val 250002"/>
                </a:avLst>
              </a:prstGeom>
              <a:ln>
                <a:solidFill>
                  <a:srgbClr val="FFC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1" name="Parenthèse fermante 160"/>
              <p:cNvSpPr/>
              <p:nvPr/>
            </p:nvSpPr>
            <p:spPr>
              <a:xfrm rot="5400000" flipV="1">
                <a:off x="3690242" y="4828028"/>
                <a:ext cx="143148" cy="977373"/>
              </a:xfrm>
              <a:prstGeom prst="rightBracket">
                <a:avLst>
                  <a:gd name="adj" fmla="val 250002"/>
                </a:avLst>
              </a:prstGeom>
              <a:ln>
                <a:solidFill>
                  <a:srgbClr val="FFC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79" name="Parenthèse fermante 178"/>
              <p:cNvSpPr/>
              <p:nvPr/>
            </p:nvSpPr>
            <p:spPr>
              <a:xfrm rot="16200000">
                <a:off x="4677526" y="4702449"/>
                <a:ext cx="142875" cy="977373"/>
              </a:xfrm>
              <a:prstGeom prst="rightBracket">
                <a:avLst>
                  <a:gd name="adj" fmla="val 250002"/>
                </a:avLst>
              </a:prstGeom>
              <a:ln>
                <a:solidFill>
                  <a:srgbClr val="FFC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7" name="Parenthèse fermante 186"/>
              <p:cNvSpPr/>
              <p:nvPr/>
            </p:nvSpPr>
            <p:spPr>
              <a:xfrm rot="5400000" flipV="1">
                <a:off x="5664534" y="4828029"/>
                <a:ext cx="143148" cy="977373"/>
              </a:xfrm>
              <a:prstGeom prst="rightBracket">
                <a:avLst>
                  <a:gd name="adj" fmla="val 250002"/>
                </a:avLst>
              </a:prstGeom>
              <a:ln>
                <a:solidFill>
                  <a:srgbClr val="FFC00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11" name="Groupe 110"/>
            <p:cNvGrpSpPr/>
            <p:nvPr/>
          </p:nvGrpSpPr>
          <p:grpSpPr>
            <a:xfrm>
              <a:off x="2285985" y="5191134"/>
              <a:ext cx="3938810" cy="125583"/>
              <a:chOff x="2285985" y="5191134"/>
              <a:chExt cx="3938810" cy="125583"/>
            </a:xfrm>
          </p:grpSpPr>
          <p:sp>
            <p:nvSpPr>
              <p:cNvPr id="146" name="Parenthèse fermante 145"/>
              <p:cNvSpPr/>
              <p:nvPr/>
            </p:nvSpPr>
            <p:spPr>
              <a:xfrm rot="16200000">
                <a:off x="2738953" y="4738166"/>
                <a:ext cx="71438"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62" name="Parenthèse fermante 161"/>
              <p:cNvSpPr/>
              <p:nvPr/>
            </p:nvSpPr>
            <p:spPr>
              <a:xfrm rot="5400000" flipV="1">
                <a:off x="3726030" y="4792242"/>
                <a:ext cx="71574"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0" name="Parenthèse fermante 179"/>
              <p:cNvSpPr/>
              <p:nvPr/>
            </p:nvSpPr>
            <p:spPr>
              <a:xfrm rot="16200000">
                <a:off x="4713245" y="4738167"/>
                <a:ext cx="71438"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8" name="Parenthèse fermante 187"/>
              <p:cNvSpPr/>
              <p:nvPr/>
            </p:nvSpPr>
            <p:spPr>
              <a:xfrm rot="5400000" flipV="1">
                <a:off x="5700322" y="4792243"/>
                <a:ext cx="71574" cy="977373"/>
              </a:xfrm>
              <a:prstGeom prst="rightBracket">
                <a:avLst>
                  <a:gd name="adj" fmla="val 500000"/>
                </a:avLst>
              </a:prstGeom>
              <a:ln>
                <a:solidFill>
                  <a:srgbClr val="002060"/>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sp>
        <p:nvSpPr>
          <p:cNvPr id="136" name="Arc 135"/>
          <p:cNvSpPr/>
          <p:nvPr/>
        </p:nvSpPr>
        <p:spPr>
          <a:xfrm rot="10800000">
            <a:off x="3169741" y="1306906"/>
            <a:ext cx="234000" cy="785818"/>
          </a:xfrm>
          <a:prstGeom prst="arc">
            <a:avLst>
              <a:gd name="adj1" fmla="val 5752256"/>
              <a:gd name="adj2" fmla="val 15897125"/>
            </a:avLst>
          </a:prstGeom>
          <a:ln w="3175"/>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nvGrpSpPr>
          <p:cNvPr id="212" name="Groupe 211"/>
          <p:cNvGrpSpPr/>
          <p:nvPr/>
        </p:nvGrpSpPr>
        <p:grpSpPr>
          <a:xfrm>
            <a:off x="6922556" y="2335591"/>
            <a:ext cx="578402" cy="972000"/>
            <a:chOff x="1888860" y="2643181"/>
            <a:chExt cx="540000" cy="972000"/>
          </a:xfrm>
        </p:grpSpPr>
        <p:sp>
          <p:nvSpPr>
            <p:cNvPr id="213" name="Rectangle 212"/>
            <p:cNvSpPr/>
            <p:nvPr/>
          </p:nvSpPr>
          <p:spPr>
            <a:xfrm>
              <a:off x="1905282" y="2643181"/>
              <a:ext cx="500067" cy="972000"/>
            </a:xfrm>
            <a:prstGeom prst="rect">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214" name="Connecteur droit 213"/>
            <p:cNvCxnSpPr/>
            <p:nvPr/>
          </p:nvCxnSpPr>
          <p:spPr>
            <a:xfrm rot="10800000">
              <a:off x="1888860" y="3571875"/>
              <a:ext cx="540000" cy="0"/>
            </a:xfrm>
            <a:prstGeom prst="line">
              <a:avLst/>
            </a:prstGeom>
            <a:ln w="3175"/>
          </p:spPr>
          <p:style>
            <a:lnRef idx="1">
              <a:schemeClr val="accent1"/>
            </a:lnRef>
            <a:fillRef idx="0">
              <a:schemeClr val="accent1"/>
            </a:fillRef>
            <a:effectRef idx="0">
              <a:schemeClr val="accent1"/>
            </a:effectRef>
            <a:fontRef idx="minor">
              <a:schemeClr val="tx1"/>
            </a:fontRef>
          </p:style>
        </p:cxnSp>
        <p:cxnSp>
          <p:nvCxnSpPr>
            <p:cNvPr id="215" name="Connecteur droit 214"/>
            <p:cNvCxnSpPr/>
            <p:nvPr/>
          </p:nvCxnSpPr>
          <p:spPr>
            <a:xfrm rot="10800000">
              <a:off x="1888860" y="3089336"/>
              <a:ext cx="540000" cy="0"/>
            </a:xfrm>
            <a:prstGeom prst="line">
              <a:avLst/>
            </a:prstGeom>
            <a:ln w="3175"/>
          </p:spPr>
          <p:style>
            <a:lnRef idx="1">
              <a:schemeClr val="accent1"/>
            </a:lnRef>
            <a:fillRef idx="0">
              <a:schemeClr val="accent1"/>
            </a:fillRef>
            <a:effectRef idx="0">
              <a:schemeClr val="accent1"/>
            </a:effectRef>
            <a:fontRef idx="minor">
              <a:schemeClr val="tx1"/>
            </a:fontRef>
          </p:style>
        </p:cxnSp>
      </p:grpSp>
      <p:grpSp>
        <p:nvGrpSpPr>
          <p:cNvPr id="220" name="Groupe 219"/>
          <p:cNvGrpSpPr/>
          <p:nvPr/>
        </p:nvGrpSpPr>
        <p:grpSpPr>
          <a:xfrm>
            <a:off x="2352926" y="2332198"/>
            <a:ext cx="576000" cy="959751"/>
            <a:chOff x="1876678" y="2643182"/>
            <a:chExt cx="576000" cy="959751"/>
          </a:xfrm>
        </p:grpSpPr>
        <p:sp>
          <p:nvSpPr>
            <p:cNvPr id="221" name="Rectangle 220"/>
            <p:cNvSpPr/>
            <p:nvPr/>
          </p:nvSpPr>
          <p:spPr>
            <a:xfrm>
              <a:off x="1908976" y="2643182"/>
              <a:ext cx="500066" cy="959751"/>
            </a:xfrm>
            <a:prstGeom prst="rect">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222" name="Connecteur droit 221"/>
            <p:cNvCxnSpPr/>
            <p:nvPr/>
          </p:nvCxnSpPr>
          <p:spPr>
            <a:xfrm rot="10800000">
              <a:off x="1888860" y="3571875"/>
              <a:ext cx="540000" cy="0"/>
            </a:xfrm>
            <a:prstGeom prst="line">
              <a:avLst/>
            </a:prstGeom>
            <a:ln w="3175"/>
          </p:spPr>
          <p:style>
            <a:lnRef idx="1">
              <a:schemeClr val="accent1"/>
            </a:lnRef>
            <a:fillRef idx="0">
              <a:schemeClr val="accent1"/>
            </a:fillRef>
            <a:effectRef idx="0">
              <a:schemeClr val="accent1"/>
            </a:effectRef>
            <a:fontRef idx="minor">
              <a:schemeClr val="tx1"/>
            </a:fontRef>
          </p:style>
        </p:cxnSp>
        <p:cxnSp>
          <p:nvCxnSpPr>
            <p:cNvPr id="223" name="Connecteur droit 222"/>
            <p:cNvCxnSpPr/>
            <p:nvPr/>
          </p:nvCxnSpPr>
          <p:spPr>
            <a:xfrm rot="10800000">
              <a:off x="1876678" y="2714619"/>
              <a:ext cx="576000" cy="0"/>
            </a:xfrm>
            <a:prstGeom prst="line">
              <a:avLst/>
            </a:prstGeom>
            <a:ln w="3175"/>
          </p:spPr>
          <p:style>
            <a:lnRef idx="1">
              <a:schemeClr val="accent1"/>
            </a:lnRef>
            <a:fillRef idx="0">
              <a:schemeClr val="accent1"/>
            </a:fillRef>
            <a:effectRef idx="0">
              <a:schemeClr val="accent1"/>
            </a:effectRef>
            <a:fontRef idx="minor">
              <a:schemeClr val="tx1"/>
            </a:fontRef>
          </p:style>
        </p:cxnSp>
      </p:grpSp>
      <p:cxnSp>
        <p:nvCxnSpPr>
          <p:cNvPr id="81" name="Connecteur droit avec flèche 80"/>
          <p:cNvCxnSpPr/>
          <p:nvPr/>
        </p:nvCxnSpPr>
        <p:spPr>
          <a:xfrm>
            <a:off x="3143240" y="3236153"/>
            <a:ext cx="35004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106" name="Groupe 105"/>
          <p:cNvGrpSpPr/>
          <p:nvPr/>
        </p:nvGrpSpPr>
        <p:grpSpPr>
          <a:xfrm>
            <a:off x="3214678" y="1413030"/>
            <a:ext cx="3357586" cy="572027"/>
            <a:chOff x="2571736" y="1438262"/>
            <a:chExt cx="3357586" cy="572027"/>
          </a:xfrm>
        </p:grpSpPr>
        <p:grpSp>
          <p:nvGrpSpPr>
            <p:cNvPr id="98" name="Groupe 97"/>
            <p:cNvGrpSpPr/>
            <p:nvPr/>
          </p:nvGrpSpPr>
          <p:grpSpPr>
            <a:xfrm>
              <a:off x="2643174" y="1438262"/>
              <a:ext cx="3286148" cy="572027"/>
              <a:chOff x="2643174" y="1438262"/>
              <a:chExt cx="3286148" cy="572027"/>
            </a:xfrm>
          </p:grpSpPr>
          <p:grpSp>
            <p:nvGrpSpPr>
              <p:cNvPr id="92" name="Groupe 91"/>
              <p:cNvGrpSpPr/>
              <p:nvPr/>
            </p:nvGrpSpPr>
            <p:grpSpPr>
              <a:xfrm>
                <a:off x="2643174" y="1438262"/>
                <a:ext cx="3286148" cy="219077"/>
                <a:chOff x="2643174" y="1438262"/>
                <a:chExt cx="3286148" cy="219077"/>
              </a:xfrm>
            </p:grpSpPr>
            <p:cxnSp>
              <p:nvCxnSpPr>
                <p:cNvPr id="85" name="Connecteur droit 84"/>
                <p:cNvCxnSpPr/>
                <p:nvPr/>
              </p:nvCxnSpPr>
              <p:spPr>
                <a:xfrm flipH="1">
                  <a:off x="2643174" y="1438262"/>
                  <a:ext cx="3240000"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cxnSp>
              <p:nvCxnSpPr>
                <p:cNvPr id="89" name="Connecteur droit 88"/>
                <p:cNvCxnSpPr/>
                <p:nvPr/>
              </p:nvCxnSpPr>
              <p:spPr>
                <a:xfrm flipH="1">
                  <a:off x="2643174" y="1514454"/>
                  <a:ext cx="3286148"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cxnSp>
              <p:nvCxnSpPr>
                <p:cNvPr id="90" name="Connecteur droit 89"/>
                <p:cNvCxnSpPr/>
                <p:nvPr/>
              </p:nvCxnSpPr>
              <p:spPr>
                <a:xfrm flipH="1">
                  <a:off x="2643174" y="1585899"/>
                  <a:ext cx="3286148"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cxnSp>
              <p:nvCxnSpPr>
                <p:cNvPr id="91" name="Connecteur droit 90"/>
                <p:cNvCxnSpPr/>
                <p:nvPr/>
              </p:nvCxnSpPr>
              <p:spPr>
                <a:xfrm flipH="1">
                  <a:off x="2643174" y="1655751"/>
                  <a:ext cx="3286148"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grpSp>
          <p:grpSp>
            <p:nvGrpSpPr>
              <p:cNvPr id="93" name="Groupe 92"/>
              <p:cNvGrpSpPr/>
              <p:nvPr/>
            </p:nvGrpSpPr>
            <p:grpSpPr>
              <a:xfrm flipV="1">
                <a:off x="2643174" y="1790689"/>
                <a:ext cx="3286148" cy="219600"/>
                <a:chOff x="2643174" y="1438262"/>
                <a:chExt cx="3286148" cy="219077"/>
              </a:xfrm>
            </p:grpSpPr>
            <p:cxnSp>
              <p:nvCxnSpPr>
                <p:cNvPr id="94" name="Connecteur droit 93"/>
                <p:cNvCxnSpPr/>
                <p:nvPr/>
              </p:nvCxnSpPr>
              <p:spPr>
                <a:xfrm flipH="1">
                  <a:off x="2643174" y="1438262"/>
                  <a:ext cx="3240000"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cxnSp>
              <p:nvCxnSpPr>
                <p:cNvPr id="95" name="Connecteur droit 94"/>
                <p:cNvCxnSpPr/>
                <p:nvPr/>
              </p:nvCxnSpPr>
              <p:spPr>
                <a:xfrm flipH="1">
                  <a:off x="2643174" y="1514454"/>
                  <a:ext cx="3276000"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cxnSp>
              <p:nvCxnSpPr>
                <p:cNvPr id="96" name="Connecteur droit 95"/>
                <p:cNvCxnSpPr/>
                <p:nvPr/>
              </p:nvCxnSpPr>
              <p:spPr>
                <a:xfrm flipH="1">
                  <a:off x="2643174" y="1585899"/>
                  <a:ext cx="3286148"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cxnSp>
              <p:nvCxnSpPr>
                <p:cNvPr id="97" name="Connecteur droit 96"/>
                <p:cNvCxnSpPr/>
                <p:nvPr/>
              </p:nvCxnSpPr>
              <p:spPr>
                <a:xfrm flipH="1">
                  <a:off x="2643174" y="1655751"/>
                  <a:ext cx="3286148" cy="1588"/>
                </a:xfrm>
                <a:prstGeom prst="line">
                  <a:avLst/>
                </a:prstGeom>
                <a:ln w="3175">
                  <a:prstDash val="sysDash"/>
                </a:ln>
              </p:spPr>
              <p:style>
                <a:lnRef idx="1">
                  <a:schemeClr val="accent1"/>
                </a:lnRef>
                <a:fillRef idx="0">
                  <a:schemeClr val="accent1"/>
                </a:fillRef>
                <a:effectRef idx="0">
                  <a:schemeClr val="accent1"/>
                </a:effectRef>
                <a:fontRef idx="minor">
                  <a:schemeClr val="tx1"/>
                </a:fontRef>
              </p:style>
            </p:cxnSp>
          </p:grpSp>
        </p:grpSp>
        <p:sp>
          <p:nvSpPr>
            <p:cNvPr id="99" name="Ellipse 98"/>
            <p:cNvSpPr/>
            <p:nvPr/>
          </p:nvSpPr>
          <p:spPr>
            <a:xfrm>
              <a:off x="2571736" y="1438262"/>
              <a:ext cx="142876" cy="571504"/>
            </a:xfrm>
            <a:prstGeom prst="ellipse">
              <a:avLst/>
            </a:prstGeom>
            <a:noFill/>
            <a:ln w="3175">
              <a:solidFill>
                <a:schemeClr val="accent1"/>
              </a:solidFill>
              <a:prstDash val="sysDash"/>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00" name="Ellipse 99"/>
            <p:cNvSpPr/>
            <p:nvPr/>
          </p:nvSpPr>
          <p:spPr>
            <a:xfrm>
              <a:off x="2605069" y="1509700"/>
              <a:ext cx="72000" cy="419102"/>
            </a:xfrm>
            <a:prstGeom prst="ellipse">
              <a:avLst/>
            </a:prstGeom>
            <a:noFill/>
            <a:ln w="3175">
              <a:solidFill>
                <a:schemeClr val="accent1"/>
              </a:solidFill>
              <a:prstDash val="sysDash"/>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01" name="Ellipse 100"/>
            <p:cNvSpPr/>
            <p:nvPr/>
          </p:nvSpPr>
          <p:spPr>
            <a:xfrm>
              <a:off x="2626219" y="1585899"/>
              <a:ext cx="36000" cy="288000"/>
            </a:xfrm>
            <a:prstGeom prst="ellipse">
              <a:avLst/>
            </a:prstGeom>
            <a:noFill/>
            <a:ln w="3175">
              <a:solidFill>
                <a:schemeClr val="accent1"/>
              </a:solidFill>
              <a:prstDash val="sysDash"/>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102" name="Ellipse 101"/>
            <p:cNvSpPr/>
            <p:nvPr/>
          </p:nvSpPr>
          <p:spPr>
            <a:xfrm>
              <a:off x="2634700" y="1652583"/>
              <a:ext cx="18000" cy="144000"/>
            </a:xfrm>
            <a:prstGeom prst="ellipse">
              <a:avLst/>
            </a:prstGeom>
            <a:noFill/>
            <a:ln w="3175">
              <a:solidFill>
                <a:schemeClr val="accent1"/>
              </a:solidFill>
              <a:prstDash val="sysDash"/>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sp>
        <p:nvSpPr>
          <p:cNvPr id="105" name="Rectangle 104"/>
          <p:cNvSpPr/>
          <p:nvPr/>
        </p:nvSpPr>
        <p:spPr>
          <a:xfrm>
            <a:off x="1785918" y="3376198"/>
            <a:ext cx="1745992" cy="338554"/>
          </a:xfrm>
          <a:prstGeom prst="rect">
            <a:avLst/>
          </a:prstGeom>
        </p:spPr>
        <p:txBody>
          <a:bodyPr wrap="none">
            <a:spAutoFit/>
          </a:bodyPr>
          <a:lstStyle/>
          <a:p>
            <a:pPr algn="ctr" eaLnBrk="0" hangingPunct="0">
              <a:spcBef>
                <a:spcPct val="50000"/>
              </a:spcBef>
            </a:pPr>
            <a:r>
              <a:rPr lang="fr-FR" sz="1600" dirty="0" smtClean="0">
                <a:solidFill>
                  <a:schemeClr val="bg1"/>
                </a:solidFill>
                <a:latin typeface="Times New Roman" pitchFamily="18" charset="0"/>
                <a:cs typeface="Times New Roman" pitchFamily="18" charset="0"/>
              </a:rPr>
              <a:t>Impulsion d’entrée</a:t>
            </a:r>
            <a:endParaRPr lang="fr-FR" sz="1600" dirty="0">
              <a:solidFill>
                <a:schemeClr val="bg1"/>
              </a:solidFill>
              <a:latin typeface="Times New Roman" pitchFamily="18" charset="0"/>
              <a:cs typeface="Times New Roman" pitchFamily="18" charset="0"/>
            </a:endParaRPr>
          </a:p>
        </p:txBody>
      </p:sp>
      <p:sp>
        <p:nvSpPr>
          <p:cNvPr id="119" name="Rectangle 118"/>
          <p:cNvSpPr/>
          <p:nvPr/>
        </p:nvSpPr>
        <p:spPr>
          <a:xfrm>
            <a:off x="6297617" y="3350966"/>
            <a:ext cx="1774845" cy="338554"/>
          </a:xfrm>
          <a:prstGeom prst="rect">
            <a:avLst/>
          </a:prstGeom>
        </p:spPr>
        <p:txBody>
          <a:bodyPr wrap="none">
            <a:spAutoFit/>
          </a:bodyPr>
          <a:lstStyle/>
          <a:p>
            <a:pPr algn="ctr" eaLnBrk="0" hangingPunct="0">
              <a:spcBef>
                <a:spcPct val="50000"/>
              </a:spcBef>
            </a:pPr>
            <a:r>
              <a:rPr lang="fr-FR" sz="1600" dirty="0" smtClean="0">
                <a:solidFill>
                  <a:schemeClr val="bg1"/>
                </a:solidFill>
                <a:latin typeface="Times New Roman" pitchFamily="18" charset="0"/>
                <a:cs typeface="Times New Roman" pitchFamily="18" charset="0"/>
              </a:rPr>
              <a:t>Impulsion de sortie</a:t>
            </a:r>
            <a:endParaRPr lang="fr-FR" sz="1600" dirty="0">
              <a:solidFill>
                <a:schemeClr val="bg1"/>
              </a:solidFill>
              <a:latin typeface="Times New Roman" pitchFamily="18" charset="0"/>
              <a:cs typeface="Times New Roman" pitchFamily="18" charset="0"/>
            </a:endParaRPr>
          </a:p>
        </p:txBody>
      </p:sp>
      <p:sp>
        <p:nvSpPr>
          <p:cNvPr id="120" name="Arc 119"/>
          <p:cNvSpPr/>
          <p:nvPr/>
        </p:nvSpPr>
        <p:spPr>
          <a:xfrm rot="10800000">
            <a:off x="3097287" y="887610"/>
            <a:ext cx="396000" cy="1584000"/>
          </a:xfrm>
          <a:prstGeom prst="arc">
            <a:avLst>
              <a:gd name="adj1" fmla="val 6467695"/>
              <a:gd name="adj2" fmla="val 15291785"/>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21" name="Forme libre 120"/>
          <p:cNvSpPr/>
          <p:nvPr/>
        </p:nvSpPr>
        <p:spPr>
          <a:xfrm>
            <a:off x="2409810" y="2403636"/>
            <a:ext cx="476250" cy="862012"/>
          </a:xfrm>
          <a:custGeom>
            <a:avLst/>
            <a:gdLst>
              <a:gd name="connsiteX0" fmla="*/ 0 w 476250"/>
              <a:gd name="connsiteY0" fmla="*/ 859631 h 862012"/>
              <a:gd name="connsiteX1" fmla="*/ 33338 w 476250"/>
              <a:gd name="connsiteY1" fmla="*/ 764381 h 862012"/>
              <a:gd name="connsiteX2" fmla="*/ 40482 w 476250"/>
              <a:gd name="connsiteY2" fmla="*/ 723900 h 862012"/>
              <a:gd name="connsiteX3" fmla="*/ 42863 w 476250"/>
              <a:gd name="connsiteY3" fmla="*/ 604837 h 862012"/>
              <a:gd name="connsiteX4" fmla="*/ 57150 w 476250"/>
              <a:gd name="connsiteY4" fmla="*/ 445294 h 862012"/>
              <a:gd name="connsiteX5" fmla="*/ 83344 w 476250"/>
              <a:gd name="connsiteY5" fmla="*/ 283369 h 862012"/>
              <a:gd name="connsiteX6" fmla="*/ 126207 w 476250"/>
              <a:gd name="connsiteY6" fmla="*/ 126206 h 862012"/>
              <a:gd name="connsiteX7" fmla="*/ 161925 w 476250"/>
              <a:gd name="connsiteY7" fmla="*/ 57150 h 862012"/>
              <a:gd name="connsiteX8" fmla="*/ 195263 w 476250"/>
              <a:gd name="connsiteY8" fmla="*/ 19050 h 862012"/>
              <a:gd name="connsiteX9" fmla="*/ 221457 w 476250"/>
              <a:gd name="connsiteY9" fmla="*/ 0 h 862012"/>
              <a:gd name="connsiteX10" fmla="*/ 257175 w 476250"/>
              <a:gd name="connsiteY10" fmla="*/ 2381 h 862012"/>
              <a:gd name="connsiteX11" fmla="*/ 295275 w 476250"/>
              <a:gd name="connsiteY11" fmla="*/ 28575 h 862012"/>
              <a:gd name="connsiteX12" fmla="*/ 338138 w 476250"/>
              <a:gd name="connsiteY12" fmla="*/ 92869 h 862012"/>
              <a:gd name="connsiteX13" fmla="*/ 376238 w 476250"/>
              <a:gd name="connsiteY13" fmla="*/ 207169 h 862012"/>
              <a:gd name="connsiteX14" fmla="*/ 407194 w 476250"/>
              <a:gd name="connsiteY14" fmla="*/ 342900 h 862012"/>
              <a:gd name="connsiteX15" fmla="*/ 423863 w 476250"/>
              <a:gd name="connsiteY15" fmla="*/ 478631 h 862012"/>
              <a:gd name="connsiteX16" fmla="*/ 435769 w 476250"/>
              <a:gd name="connsiteY16" fmla="*/ 621506 h 862012"/>
              <a:gd name="connsiteX17" fmla="*/ 433388 w 476250"/>
              <a:gd name="connsiteY17" fmla="*/ 711994 h 862012"/>
              <a:gd name="connsiteX18" fmla="*/ 450057 w 476250"/>
              <a:gd name="connsiteY18" fmla="*/ 785812 h 862012"/>
              <a:gd name="connsiteX19" fmla="*/ 476250 w 476250"/>
              <a:gd name="connsiteY19" fmla="*/ 862012 h 862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76250" h="862012">
                <a:moveTo>
                  <a:pt x="0" y="859631"/>
                </a:moveTo>
                <a:lnTo>
                  <a:pt x="33338" y="764381"/>
                </a:lnTo>
                <a:lnTo>
                  <a:pt x="40482" y="723900"/>
                </a:lnTo>
                <a:cubicBezTo>
                  <a:pt x="41276" y="684212"/>
                  <a:pt x="42069" y="644525"/>
                  <a:pt x="42863" y="604837"/>
                </a:cubicBezTo>
                <a:lnTo>
                  <a:pt x="57150" y="445294"/>
                </a:lnTo>
                <a:lnTo>
                  <a:pt x="83344" y="283369"/>
                </a:lnTo>
                <a:lnTo>
                  <a:pt x="126207" y="126206"/>
                </a:lnTo>
                <a:lnTo>
                  <a:pt x="161925" y="57150"/>
                </a:lnTo>
                <a:lnTo>
                  <a:pt x="195263" y="19050"/>
                </a:lnTo>
                <a:lnTo>
                  <a:pt x="221457" y="0"/>
                </a:lnTo>
                <a:lnTo>
                  <a:pt x="257175" y="2381"/>
                </a:lnTo>
                <a:lnTo>
                  <a:pt x="295275" y="28575"/>
                </a:lnTo>
                <a:lnTo>
                  <a:pt x="338138" y="92869"/>
                </a:lnTo>
                <a:lnTo>
                  <a:pt x="376238" y="207169"/>
                </a:lnTo>
                <a:lnTo>
                  <a:pt x="407194" y="342900"/>
                </a:lnTo>
                <a:lnTo>
                  <a:pt x="423863" y="478631"/>
                </a:lnTo>
                <a:lnTo>
                  <a:pt x="435769" y="621506"/>
                </a:lnTo>
                <a:cubicBezTo>
                  <a:pt x="434975" y="651669"/>
                  <a:pt x="434182" y="681831"/>
                  <a:pt x="433388" y="711994"/>
                </a:cubicBezTo>
                <a:lnTo>
                  <a:pt x="450057" y="785812"/>
                </a:lnTo>
                <a:lnTo>
                  <a:pt x="476250" y="862012"/>
                </a:lnTo>
              </a:path>
            </a:pathLst>
          </a:cu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22" name="Forme libre 121"/>
          <p:cNvSpPr/>
          <p:nvPr/>
        </p:nvSpPr>
        <p:spPr>
          <a:xfrm>
            <a:off x="6977079" y="2789400"/>
            <a:ext cx="468000" cy="468000"/>
          </a:xfrm>
          <a:custGeom>
            <a:avLst/>
            <a:gdLst>
              <a:gd name="connsiteX0" fmla="*/ 0 w 476250"/>
              <a:gd name="connsiteY0" fmla="*/ 859631 h 862012"/>
              <a:gd name="connsiteX1" fmla="*/ 33338 w 476250"/>
              <a:gd name="connsiteY1" fmla="*/ 764381 h 862012"/>
              <a:gd name="connsiteX2" fmla="*/ 40482 w 476250"/>
              <a:gd name="connsiteY2" fmla="*/ 723900 h 862012"/>
              <a:gd name="connsiteX3" fmla="*/ 42863 w 476250"/>
              <a:gd name="connsiteY3" fmla="*/ 604837 h 862012"/>
              <a:gd name="connsiteX4" fmla="*/ 57150 w 476250"/>
              <a:gd name="connsiteY4" fmla="*/ 445294 h 862012"/>
              <a:gd name="connsiteX5" fmla="*/ 83344 w 476250"/>
              <a:gd name="connsiteY5" fmla="*/ 283369 h 862012"/>
              <a:gd name="connsiteX6" fmla="*/ 126207 w 476250"/>
              <a:gd name="connsiteY6" fmla="*/ 126206 h 862012"/>
              <a:gd name="connsiteX7" fmla="*/ 161925 w 476250"/>
              <a:gd name="connsiteY7" fmla="*/ 57150 h 862012"/>
              <a:gd name="connsiteX8" fmla="*/ 195263 w 476250"/>
              <a:gd name="connsiteY8" fmla="*/ 19050 h 862012"/>
              <a:gd name="connsiteX9" fmla="*/ 221457 w 476250"/>
              <a:gd name="connsiteY9" fmla="*/ 0 h 862012"/>
              <a:gd name="connsiteX10" fmla="*/ 257175 w 476250"/>
              <a:gd name="connsiteY10" fmla="*/ 2381 h 862012"/>
              <a:gd name="connsiteX11" fmla="*/ 295275 w 476250"/>
              <a:gd name="connsiteY11" fmla="*/ 28575 h 862012"/>
              <a:gd name="connsiteX12" fmla="*/ 338138 w 476250"/>
              <a:gd name="connsiteY12" fmla="*/ 92869 h 862012"/>
              <a:gd name="connsiteX13" fmla="*/ 376238 w 476250"/>
              <a:gd name="connsiteY13" fmla="*/ 207169 h 862012"/>
              <a:gd name="connsiteX14" fmla="*/ 407194 w 476250"/>
              <a:gd name="connsiteY14" fmla="*/ 342900 h 862012"/>
              <a:gd name="connsiteX15" fmla="*/ 423863 w 476250"/>
              <a:gd name="connsiteY15" fmla="*/ 478631 h 862012"/>
              <a:gd name="connsiteX16" fmla="*/ 435769 w 476250"/>
              <a:gd name="connsiteY16" fmla="*/ 621506 h 862012"/>
              <a:gd name="connsiteX17" fmla="*/ 433388 w 476250"/>
              <a:gd name="connsiteY17" fmla="*/ 711994 h 862012"/>
              <a:gd name="connsiteX18" fmla="*/ 450057 w 476250"/>
              <a:gd name="connsiteY18" fmla="*/ 785812 h 862012"/>
              <a:gd name="connsiteX19" fmla="*/ 476250 w 476250"/>
              <a:gd name="connsiteY19" fmla="*/ 862012 h 862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76250" h="862012">
                <a:moveTo>
                  <a:pt x="0" y="859631"/>
                </a:moveTo>
                <a:lnTo>
                  <a:pt x="33338" y="764381"/>
                </a:lnTo>
                <a:lnTo>
                  <a:pt x="40482" y="723900"/>
                </a:lnTo>
                <a:cubicBezTo>
                  <a:pt x="41276" y="684212"/>
                  <a:pt x="42069" y="644525"/>
                  <a:pt x="42863" y="604837"/>
                </a:cubicBezTo>
                <a:lnTo>
                  <a:pt x="57150" y="445294"/>
                </a:lnTo>
                <a:lnTo>
                  <a:pt x="83344" y="283369"/>
                </a:lnTo>
                <a:lnTo>
                  <a:pt x="126207" y="126206"/>
                </a:lnTo>
                <a:lnTo>
                  <a:pt x="161925" y="57150"/>
                </a:lnTo>
                <a:lnTo>
                  <a:pt x="195263" y="19050"/>
                </a:lnTo>
                <a:lnTo>
                  <a:pt x="221457" y="0"/>
                </a:lnTo>
                <a:lnTo>
                  <a:pt x="257175" y="2381"/>
                </a:lnTo>
                <a:lnTo>
                  <a:pt x="295275" y="28575"/>
                </a:lnTo>
                <a:lnTo>
                  <a:pt x="338138" y="92869"/>
                </a:lnTo>
                <a:lnTo>
                  <a:pt x="376238" y="207169"/>
                </a:lnTo>
                <a:lnTo>
                  <a:pt x="407194" y="342900"/>
                </a:lnTo>
                <a:lnTo>
                  <a:pt x="423863" y="478631"/>
                </a:lnTo>
                <a:lnTo>
                  <a:pt x="435769" y="621506"/>
                </a:lnTo>
                <a:cubicBezTo>
                  <a:pt x="434975" y="651669"/>
                  <a:pt x="434182" y="681831"/>
                  <a:pt x="433388" y="711994"/>
                </a:cubicBezTo>
                <a:lnTo>
                  <a:pt x="450057" y="785812"/>
                </a:lnTo>
                <a:lnTo>
                  <a:pt x="476250" y="862012"/>
                </a:lnTo>
              </a:path>
            </a:pathLst>
          </a:custGeom>
          <a:ln w="381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23" name="Rectangle 122"/>
          <p:cNvSpPr/>
          <p:nvPr/>
        </p:nvSpPr>
        <p:spPr>
          <a:xfrm>
            <a:off x="0" y="4106954"/>
            <a:ext cx="9144000" cy="1107996"/>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Le cœur de la fibre est constitué d'une série de couches cylindriques concentriques d'indice de réfraction de plus en plus petit.</a:t>
            </a:r>
          </a:p>
          <a:p>
            <a:r>
              <a:rPr lang="fr-FR" sz="1600" dirty="0" smtClean="0">
                <a:solidFill>
                  <a:schemeClr val="bg1"/>
                </a:solidFill>
                <a:latin typeface="Times New Roman" pitchFamily="18" charset="0"/>
                <a:cs typeface="Times New Roman" pitchFamily="18" charset="0"/>
              </a:rPr>
              <a:t>Lors du passage les rayons lumineux d'une couche à la suivante, la réfraction dévie les rayons vers l'axe de la fibre.</a:t>
            </a:r>
            <a:endParaRPr lang="fr-FR" sz="1600" dirty="0">
              <a:solidFill>
                <a:schemeClr val="bg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grpId="0" nodeType="withEffect">
                                  <p:stCondLst>
                                    <p:cond delay="0"/>
                                  </p:stCondLst>
                                  <p:childTnLst>
                                    <p:set>
                                      <p:cBhvr>
                                        <p:cTn id="6" dur="1" fill="hold">
                                          <p:stCondLst>
                                            <p:cond delay="0"/>
                                          </p:stCondLst>
                                        </p:cTn>
                                        <p:tgtEl>
                                          <p:spTgt spid="121"/>
                                        </p:tgtEl>
                                        <p:attrNameLst>
                                          <p:attrName>style.visibility</p:attrName>
                                        </p:attrNameLst>
                                      </p:cBhvr>
                                      <p:to>
                                        <p:strVal val="visible"/>
                                      </p:to>
                                    </p:set>
                                    <p:animEffect transition="in" filter="wipe(left)">
                                      <p:cBhvr>
                                        <p:cTn id="7" dur="2000"/>
                                        <p:tgtEl>
                                          <p:spTgt spid="121"/>
                                        </p:tgtEl>
                                      </p:cBhvr>
                                    </p:animEffect>
                                  </p:childTnLst>
                                </p:cTn>
                              </p:par>
                            </p:childTnLst>
                          </p:cTn>
                        </p:par>
                        <p:par>
                          <p:cTn id="8" fill="hold">
                            <p:stCondLst>
                              <p:cond delay="2000"/>
                            </p:stCondLst>
                            <p:childTnLst>
                              <p:par>
                                <p:cTn id="9" presetID="22" presetClass="entr" presetSubtype="8" repeatCount="indefinite" fill="hold" nodeType="afterEffect">
                                  <p:stCondLst>
                                    <p:cond delay="0"/>
                                  </p:stCondLst>
                                  <p:childTnLst>
                                    <p:set>
                                      <p:cBhvr>
                                        <p:cTn id="10" dur="1" fill="hold">
                                          <p:stCondLst>
                                            <p:cond delay="0"/>
                                          </p:stCondLst>
                                        </p:cTn>
                                        <p:tgtEl>
                                          <p:spTgt spid="118"/>
                                        </p:tgtEl>
                                        <p:attrNameLst>
                                          <p:attrName>style.visibility</p:attrName>
                                        </p:attrNameLst>
                                      </p:cBhvr>
                                      <p:to>
                                        <p:strVal val="visible"/>
                                      </p:to>
                                    </p:set>
                                    <p:animEffect transition="in" filter="wipe(left)">
                                      <p:cBhvr>
                                        <p:cTn id="11" dur="2000"/>
                                        <p:tgtEl>
                                          <p:spTgt spid="118"/>
                                        </p:tgtEl>
                                      </p:cBhvr>
                                    </p:animEffect>
                                  </p:childTnLst>
                                </p:cTn>
                              </p:par>
                            </p:childTnLst>
                          </p:cTn>
                        </p:par>
                        <p:par>
                          <p:cTn id="12" fill="hold">
                            <p:stCondLst>
                              <p:cond delay="4000"/>
                            </p:stCondLst>
                            <p:childTnLst>
                              <p:par>
                                <p:cTn id="13" presetID="22" presetClass="entr" presetSubtype="8" repeatCount="indefinite" fill="hold" grpId="0" nodeType="afterEffect">
                                  <p:stCondLst>
                                    <p:cond delay="0"/>
                                  </p:stCondLst>
                                  <p:childTnLst>
                                    <p:set>
                                      <p:cBhvr>
                                        <p:cTn id="14" dur="1" fill="hold">
                                          <p:stCondLst>
                                            <p:cond delay="0"/>
                                          </p:stCondLst>
                                        </p:cTn>
                                        <p:tgtEl>
                                          <p:spTgt spid="122"/>
                                        </p:tgtEl>
                                        <p:attrNameLst>
                                          <p:attrName>style.visibility</p:attrName>
                                        </p:attrNameLst>
                                      </p:cBhvr>
                                      <p:to>
                                        <p:strVal val="visible"/>
                                      </p:to>
                                    </p:set>
                                    <p:animEffect transition="in" filter="wipe(left)">
                                      <p:cBhvr>
                                        <p:cTn id="15" dur="20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0" animBg="1"/>
      <p:bldP spid="1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0" y="285728"/>
            <a:ext cx="9144000" cy="1569660"/>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Les radiocommunications utilisent la propagation d'une onde électromagnétique dans l'atmosphère. Ce milieu est généralement réservé aux transmissions par satellite ou par faisceaux hertziens ainsi qu'aux communications mobiles. Le dispositif de base pour transmettre ou recevoir un signal à travers le canal radioélectrique ou hertzien est une antenne. Les lois de propagation à travers ce canal sont déterminées par les équations de Maxwell. Les radiocommunications s’étendent sur un spectre très large (de plusieurs KHz à plusieurs GHz). La figure  suivante présente l’occupation du spectre radiofréquence.</a:t>
            </a:r>
            <a:endParaRPr lang="fr-FR" sz="1600" dirty="0">
              <a:solidFill>
                <a:schemeClr val="bg1"/>
              </a:solidFill>
              <a:latin typeface="Times New Roman" pitchFamily="18" charset="0"/>
              <a:cs typeface="Times New Roman" pitchFamily="18" charset="0"/>
            </a:endParaRPr>
          </a:p>
        </p:txBody>
      </p:sp>
      <p:sp>
        <p:nvSpPr>
          <p:cNvPr id="7" name="Rectangle 6"/>
          <p:cNvSpPr/>
          <p:nvPr/>
        </p:nvSpPr>
        <p:spPr>
          <a:xfrm>
            <a:off x="0" y="0"/>
            <a:ext cx="2071670" cy="338554"/>
          </a:xfrm>
          <a:prstGeom prst="rect">
            <a:avLst/>
          </a:prstGeom>
        </p:spPr>
        <p:txBody>
          <a:bodyPr wrap="square">
            <a:spAutoFit/>
          </a:bodyPr>
          <a:lstStyle/>
          <a:p>
            <a:r>
              <a:rPr lang="fr-FR" sz="1600" b="1" u="sng" dirty="0" smtClean="0">
                <a:solidFill>
                  <a:srgbClr val="FF0000"/>
                </a:solidFill>
                <a:latin typeface="Times New Roman" pitchFamily="18" charset="0"/>
                <a:cs typeface="Times New Roman" pitchFamily="18" charset="0"/>
              </a:rPr>
              <a:t>a-3) </a:t>
            </a:r>
            <a:r>
              <a:rPr lang="fr-FR" sz="1600" b="1" i="1" u="sng" dirty="0" smtClean="0">
                <a:solidFill>
                  <a:srgbClr val="FF0000"/>
                </a:solidFill>
                <a:latin typeface="Times New Roman" pitchFamily="18" charset="0"/>
                <a:cs typeface="Times New Roman" pitchFamily="18" charset="0"/>
              </a:rPr>
              <a:t>Liaisons radio </a:t>
            </a:r>
            <a:r>
              <a:rPr lang="fr-FR" sz="1600" b="1" u="sng" dirty="0" smtClean="0">
                <a:solidFill>
                  <a:srgbClr val="FF0000"/>
                </a:solidFill>
                <a:latin typeface="Times New Roman" pitchFamily="18" charset="0"/>
                <a:cs typeface="Times New Roman" pitchFamily="18" charset="0"/>
              </a:rPr>
              <a:t>:</a:t>
            </a:r>
          </a:p>
        </p:txBody>
      </p:sp>
      <p:sp>
        <p:nvSpPr>
          <p:cNvPr id="40" name="Rectangle 39"/>
          <p:cNvSpPr/>
          <p:nvPr/>
        </p:nvSpPr>
        <p:spPr>
          <a:xfrm>
            <a:off x="71406" y="4429132"/>
            <a:ext cx="4000464" cy="2308324"/>
          </a:xfrm>
          <a:prstGeom prst="rect">
            <a:avLst/>
          </a:prstGeom>
        </p:spPr>
        <p:txBody>
          <a:bodyPr wrap="square">
            <a:spAutoFit/>
          </a:bodyPr>
          <a:lstStyle/>
          <a:p>
            <a:r>
              <a:rPr lang="fr-FR" sz="1200" b="1" i="1" dirty="0" smtClean="0">
                <a:solidFill>
                  <a:schemeClr val="bg1"/>
                </a:solidFill>
                <a:latin typeface="Times New Roman" pitchFamily="18" charset="0"/>
                <a:cs typeface="Times New Roman" pitchFamily="18" charset="0"/>
              </a:rPr>
              <a:t>RFID : 13.56MHz, 27.1MHz</a:t>
            </a:r>
          </a:p>
          <a:p>
            <a:r>
              <a:rPr lang="fr-FR" sz="1200" b="1" i="1" dirty="0" smtClean="0">
                <a:solidFill>
                  <a:schemeClr val="bg1"/>
                </a:solidFill>
                <a:latin typeface="Times New Roman" pitchFamily="18" charset="0"/>
                <a:cs typeface="Times New Roman" pitchFamily="18" charset="0"/>
              </a:rPr>
              <a:t>Radio FM : 88-108MHz</a:t>
            </a:r>
          </a:p>
          <a:p>
            <a:r>
              <a:rPr lang="fr-FR" sz="1200" b="1" i="1" dirty="0" smtClean="0">
                <a:solidFill>
                  <a:schemeClr val="bg1"/>
                </a:solidFill>
                <a:latin typeface="Times New Roman" pitchFamily="18" charset="0"/>
                <a:cs typeface="Times New Roman" pitchFamily="18" charset="0"/>
              </a:rPr>
              <a:t>TV : 54-72MHz, 76-88MHz, 174-216MHz, 470-806MHz</a:t>
            </a:r>
          </a:p>
          <a:p>
            <a:r>
              <a:rPr lang="fr-FR" sz="1200" b="1" i="1" dirty="0" smtClean="0">
                <a:solidFill>
                  <a:schemeClr val="bg1"/>
                </a:solidFill>
                <a:latin typeface="Times New Roman" pitchFamily="18" charset="0"/>
                <a:cs typeface="Times New Roman" pitchFamily="18" charset="0"/>
              </a:rPr>
              <a:t>Applications commerciales : 434.3MHz</a:t>
            </a:r>
          </a:p>
          <a:p>
            <a:r>
              <a:rPr lang="fr-FR" sz="1200" b="1" i="1" dirty="0" smtClean="0">
                <a:solidFill>
                  <a:schemeClr val="bg1"/>
                </a:solidFill>
                <a:latin typeface="Times New Roman" pitchFamily="18" charset="0"/>
                <a:cs typeface="Times New Roman" pitchFamily="18" charset="0"/>
              </a:rPr>
              <a:t>GSM : 890-915MHz (montant), 935-960MHz (descendant)</a:t>
            </a:r>
          </a:p>
          <a:p>
            <a:r>
              <a:rPr lang="fr-FR" sz="1200" b="1" i="1" dirty="0" smtClean="0">
                <a:solidFill>
                  <a:schemeClr val="bg1"/>
                </a:solidFill>
                <a:latin typeface="Times New Roman" pitchFamily="18" charset="0"/>
                <a:cs typeface="Times New Roman" pitchFamily="18" charset="0"/>
              </a:rPr>
              <a:t>DCS : 1800MHz</a:t>
            </a:r>
          </a:p>
          <a:p>
            <a:r>
              <a:rPr lang="fr-FR" sz="1200" b="1" i="1" dirty="0" smtClean="0">
                <a:solidFill>
                  <a:schemeClr val="bg1"/>
                </a:solidFill>
                <a:latin typeface="Times New Roman" pitchFamily="18" charset="0"/>
                <a:cs typeface="Times New Roman" pitchFamily="18" charset="0"/>
              </a:rPr>
              <a:t>GPS : 1217.6-1237.6MHz, 1565.4- 1585.4MHz</a:t>
            </a:r>
          </a:p>
          <a:p>
            <a:r>
              <a:rPr lang="fr-FR" sz="1200" b="1" i="1" dirty="0" smtClean="0">
                <a:solidFill>
                  <a:schemeClr val="bg1"/>
                </a:solidFill>
                <a:latin typeface="Times New Roman" pitchFamily="18" charset="0"/>
                <a:cs typeface="Times New Roman" pitchFamily="18" charset="0"/>
              </a:rPr>
              <a:t>UMTS : 1920-1980MHz, 2110-2170MHz</a:t>
            </a:r>
          </a:p>
          <a:p>
            <a:r>
              <a:rPr lang="fr-FR" sz="1200" b="1" i="1" dirty="0" smtClean="0">
                <a:solidFill>
                  <a:schemeClr val="bg1"/>
                </a:solidFill>
                <a:latin typeface="Times New Roman" pitchFamily="18" charset="0"/>
                <a:cs typeface="Times New Roman" pitchFamily="18" charset="0"/>
              </a:rPr>
              <a:t>Wifi - IEEE 802.11b : 2460MHz</a:t>
            </a:r>
          </a:p>
          <a:p>
            <a:r>
              <a:rPr lang="fr-FR" sz="1200" b="1" i="1" dirty="0" smtClean="0">
                <a:solidFill>
                  <a:schemeClr val="bg1"/>
                </a:solidFill>
                <a:latin typeface="Times New Roman" pitchFamily="18" charset="0"/>
                <a:cs typeface="Times New Roman" pitchFamily="18" charset="0"/>
              </a:rPr>
              <a:t>Wifi - IEEE 802.11c : 60 GHz</a:t>
            </a:r>
          </a:p>
          <a:p>
            <a:r>
              <a:rPr lang="fr-FR" sz="1200" b="1" i="1" dirty="0" smtClean="0">
                <a:solidFill>
                  <a:schemeClr val="bg1"/>
                </a:solidFill>
                <a:latin typeface="Times New Roman" pitchFamily="18" charset="0"/>
                <a:cs typeface="Times New Roman" pitchFamily="18" charset="0"/>
              </a:rPr>
              <a:t>Bluetooth : 2400MHz</a:t>
            </a:r>
          </a:p>
          <a:p>
            <a:r>
              <a:rPr lang="fr-FR" sz="1200" b="1" i="1" dirty="0" smtClean="0">
                <a:solidFill>
                  <a:schemeClr val="bg1"/>
                </a:solidFill>
                <a:latin typeface="Times New Roman" pitchFamily="18" charset="0"/>
                <a:cs typeface="Times New Roman" pitchFamily="18" charset="0"/>
              </a:rPr>
              <a:t>WIMAX (IEEE 802.16) : 2-11 GHz</a:t>
            </a:r>
            <a:endParaRPr lang="fr-FR" sz="1200" b="1" i="1" dirty="0">
              <a:solidFill>
                <a:schemeClr val="bg1"/>
              </a:solidFill>
              <a:latin typeface="Times New Roman" pitchFamily="18" charset="0"/>
              <a:cs typeface="Times New Roman" pitchFamily="18" charset="0"/>
            </a:endParaRPr>
          </a:p>
        </p:txBody>
      </p:sp>
      <p:grpSp>
        <p:nvGrpSpPr>
          <p:cNvPr id="49" name="Groupe 48"/>
          <p:cNvGrpSpPr/>
          <p:nvPr/>
        </p:nvGrpSpPr>
        <p:grpSpPr>
          <a:xfrm>
            <a:off x="142844" y="1857364"/>
            <a:ext cx="8786874" cy="2615818"/>
            <a:chOff x="142844" y="1857364"/>
            <a:chExt cx="8786874" cy="2615818"/>
          </a:xfrm>
        </p:grpSpPr>
        <p:grpSp>
          <p:nvGrpSpPr>
            <p:cNvPr id="23" name="Groupe 22"/>
            <p:cNvGrpSpPr/>
            <p:nvPr/>
          </p:nvGrpSpPr>
          <p:grpSpPr>
            <a:xfrm>
              <a:off x="285720" y="1857364"/>
              <a:ext cx="8568000" cy="2286016"/>
              <a:chOff x="285720" y="1857364"/>
              <a:chExt cx="8568000" cy="2786082"/>
            </a:xfrm>
          </p:grpSpPr>
          <p:cxnSp>
            <p:nvCxnSpPr>
              <p:cNvPr id="13" name="Connecteur droit avec flèche 12"/>
              <p:cNvCxnSpPr/>
              <p:nvPr/>
            </p:nvCxnSpPr>
            <p:spPr>
              <a:xfrm>
                <a:off x="285720" y="4500272"/>
                <a:ext cx="8568000" cy="0"/>
              </a:xfrm>
              <a:prstGeom prst="straightConnector1">
                <a:avLst/>
              </a:prstGeom>
              <a:ln w="28575">
                <a:tailEnd type="stealth" w="med" len="lg"/>
              </a:ln>
            </p:spPr>
            <p:style>
              <a:lnRef idx="1">
                <a:schemeClr val="accent1"/>
              </a:lnRef>
              <a:fillRef idx="0">
                <a:schemeClr val="accent1"/>
              </a:fillRef>
              <a:effectRef idx="0">
                <a:schemeClr val="accent1"/>
              </a:effectRef>
              <a:fontRef idx="minor">
                <a:schemeClr val="tx1"/>
              </a:fontRef>
            </p:style>
          </p:cxnSp>
          <p:cxnSp>
            <p:nvCxnSpPr>
              <p:cNvPr id="15" name="Connecteur droit 14"/>
              <p:cNvCxnSpPr/>
              <p:nvPr/>
            </p:nvCxnSpPr>
            <p:spPr>
              <a:xfrm rot="5400000" flipH="1" flipV="1">
                <a:off x="-964445" y="3250405"/>
                <a:ext cx="27860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rot="5400000" flipH="1" flipV="1">
                <a:off x="35687" y="3250405"/>
                <a:ext cx="27860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rot="5400000" flipH="1" flipV="1">
                <a:off x="1178694" y="3250405"/>
                <a:ext cx="27860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rot="5400000" flipH="1" flipV="1">
                <a:off x="2536016" y="3250405"/>
                <a:ext cx="27860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Connecteur droit 19"/>
              <p:cNvCxnSpPr/>
              <p:nvPr/>
            </p:nvCxnSpPr>
            <p:spPr>
              <a:xfrm rot="5400000" flipH="1" flipV="1">
                <a:off x="3964777" y="3250405"/>
                <a:ext cx="27860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rot="5400000" flipH="1" flipV="1">
                <a:off x="5179223" y="3250405"/>
                <a:ext cx="278608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Connecteur droit 21"/>
              <p:cNvCxnSpPr/>
              <p:nvPr/>
            </p:nvCxnSpPr>
            <p:spPr>
              <a:xfrm rot="5400000" flipH="1" flipV="1">
                <a:off x="6322231" y="3250405"/>
                <a:ext cx="278608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4" name="Rectangle 23"/>
            <p:cNvSpPr/>
            <p:nvPr/>
          </p:nvSpPr>
          <p:spPr>
            <a:xfrm>
              <a:off x="142844" y="4143380"/>
              <a:ext cx="642942" cy="307777"/>
            </a:xfrm>
            <a:prstGeom prst="rect">
              <a:avLst/>
            </a:prstGeom>
          </p:spPr>
          <p:txBody>
            <a:bodyPr wrap="square">
              <a:spAutoFit/>
            </a:bodyPr>
            <a:lstStyle/>
            <a:p>
              <a:pPr algn="ctr"/>
              <a:r>
                <a:rPr lang="fr-FR" sz="1400" b="1" dirty="0" smtClean="0">
                  <a:solidFill>
                    <a:schemeClr val="lt1"/>
                  </a:solidFill>
                  <a:latin typeface="Times New Roman" pitchFamily="18" charset="0"/>
                  <a:cs typeface="Times New Roman" pitchFamily="18" charset="0"/>
                </a:rPr>
                <a:t>100k</a:t>
              </a:r>
              <a:endParaRPr lang="fr-FR" sz="1400" dirty="0"/>
            </a:p>
          </p:txBody>
        </p:sp>
        <p:sp>
          <p:nvSpPr>
            <p:cNvPr id="25" name="Rectangle 24"/>
            <p:cNvSpPr/>
            <p:nvPr/>
          </p:nvSpPr>
          <p:spPr>
            <a:xfrm>
              <a:off x="1142976" y="4143380"/>
              <a:ext cx="642942" cy="307777"/>
            </a:xfrm>
            <a:prstGeom prst="rect">
              <a:avLst/>
            </a:prstGeom>
          </p:spPr>
          <p:txBody>
            <a:bodyPr wrap="square">
              <a:spAutoFit/>
            </a:bodyPr>
            <a:lstStyle/>
            <a:p>
              <a:pPr algn="ctr"/>
              <a:r>
                <a:rPr lang="fr-FR" sz="1400" b="1" dirty="0" smtClean="0">
                  <a:solidFill>
                    <a:schemeClr val="lt1"/>
                  </a:solidFill>
                  <a:latin typeface="Times New Roman" pitchFamily="18" charset="0"/>
                  <a:cs typeface="Times New Roman" pitchFamily="18" charset="0"/>
                </a:rPr>
                <a:t>1 M</a:t>
              </a:r>
              <a:endParaRPr lang="fr-FR" sz="1400" dirty="0"/>
            </a:p>
          </p:txBody>
        </p:sp>
        <p:sp>
          <p:nvSpPr>
            <p:cNvPr id="26" name="Rectangle 25"/>
            <p:cNvSpPr/>
            <p:nvPr/>
          </p:nvSpPr>
          <p:spPr>
            <a:xfrm>
              <a:off x="2214546" y="4165405"/>
              <a:ext cx="642942" cy="307777"/>
            </a:xfrm>
            <a:prstGeom prst="rect">
              <a:avLst/>
            </a:prstGeom>
          </p:spPr>
          <p:txBody>
            <a:bodyPr wrap="square">
              <a:spAutoFit/>
            </a:bodyPr>
            <a:lstStyle/>
            <a:p>
              <a:pPr algn="ctr"/>
              <a:r>
                <a:rPr lang="fr-FR" sz="1400" b="1" dirty="0" smtClean="0">
                  <a:solidFill>
                    <a:schemeClr val="lt1"/>
                  </a:solidFill>
                  <a:latin typeface="Times New Roman" pitchFamily="18" charset="0"/>
                  <a:cs typeface="Times New Roman" pitchFamily="18" charset="0"/>
                </a:rPr>
                <a:t>10 M</a:t>
              </a:r>
              <a:endParaRPr lang="fr-FR" sz="1400" dirty="0"/>
            </a:p>
          </p:txBody>
        </p:sp>
        <p:sp>
          <p:nvSpPr>
            <p:cNvPr id="27" name="Rectangle 26"/>
            <p:cNvSpPr/>
            <p:nvPr/>
          </p:nvSpPr>
          <p:spPr>
            <a:xfrm>
              <a:off x="3643306" y="4165405"/>
              <a:ext cx="714380" cy="307777"/>
            </a:xfrm>
            <a:prstGeom prst="rect">
              <a:avLst/>
            </a:prstGeom>
          </p:spPr>
          <p:txBody>
            <a:bodyPr wrap="square">
              <a:spAutoFit/>
            </a:bodyPr>
            <a:lstStyle/>
            <a:p>
              <a:pPr algn="ctr"/>
              <a:r>
                <a:rPr lang="fr-FR" sz="1400" b="1" dirty="0" smtClean="0">
                  <a:solidFill>
                    <a:schemeClr val="lt1"/>
                  </a:solidFill>
                  <a:latin typeface="Times New Roman" pitchFamily="18" charset="0"/>
                  <a:cs typeface="Times New Roman" pitchFamily="18" charset="0"/>
                </a:rPr>
                <a:t>100 M</a:t>
              </a:r>
              <a:endParaRPr lang="fr-FR" sz="1400" dirty="0"/>
            </a:p>
          </p:txBody>
        </p:sp>
        <p:sp>
          <p:nvSpPr>
            <p:cNvPr id="28" name="Rectangle 27"/>
            <p:cNvSpPr/>
            <p:nvPr/>
          </p:nvSpPr>
          <p:spPr>
            <a:xfrm>
              <a:off x="5072066" y="4143380"/>
              <a:ext cx="642942" cy="307777"/>
            </a:xfrm>
            <a:prstGeom prst="rect">
              <a:avLst/>
            </a:prstGeom>
          </p:spPr>
          <p:txBody>
            <a:bodyPr wrap="square">
              <a:spAutoFit/>
            </a:bodyPr>
            <a:lstStyle/>
            <a:p>
              <a:pPr algn="ctr"/>
              <a:r>
                <a:rPr lang="fr-FR" sz="1400" b="1" dirty="0" smtClean="0">
                  <a:solidFill>
                    <a:schemeClr val="lt1"/>
                  </a:solidFill>
                  <a:latin typeface="Times New Roman" pitchFamily="18" charset="0"/>
                  <a:cs typeface="Times New Roman" pitchFamily="18" charset="0"/>
                </a:rPr>
                <a:t>1 G</a:t>
              </a:r>
              <a:endParaRPr lang="fr-FR" sz="1400" dirty="0"/>
            </a:p>
          </p:txBody>
        </p:sp>
        <p:sp>
          <p:nvSpPr>
            <p:cNvPr id="29" name="Rectangle 28"/>
            <p:cNvSpPr/>
            <p:nvPr/>
          </p:nvSpPr>
          <p:spPr>
            <a:xfrm>
              <a:off x="6286512" y="4143380"/>
              <a:ext cx="642942" cy="307777"/>
            </a:xfrm>
            <a:prstGeom prst="rect">
              <a:avLst/>
            </a:prstGeom>
          </p:spPr>
          <p:txBody>
            <a:bodyPr wrap="square">
              <a:spAutoFit/>
            </a:bodyPr>
            <a:lstStyle/>
            <a:p>
              <a:pPr algn="ctr"/>
              <a:r>
                <a:rPr lang="fr-FR" sz="1400" b="1" dirty="0" smtClean="0">
                  <a:solidFill>
                    <a:schemeClr val="lt1"/>
                  </a:solidFill>
                  <a:latin typeface="Times New Roman" pitchFamily="18" charset="0"/>
                  <a:cs typeface="Times New Roman" pitchFamily="18" charset="0"/>
                </a:rPr>
                <a:t>10 G</a:t>
              </a:r>
              <a:endParaRPr lang="fr-FR" sz="1400" dirty="0"/>
            </a:p>
          </p:txBody>
        </p:sp>
        <p:sp>
          <p:nvSpPr>
            <p:cNvPr id="30" name="Rectangle 29"/>
            <p:cNvSpPr/>
            <p:nvPr/>
          </p:nvSpPr>
          <p:spPr>
            <a:xfrm>
              <a:off x="7429520" y="4165405"/>
              <a:ext cx="642942" cy="307777"/>
            </a:xfrm>
            <a:prstGeom prst="rect">
              <a:avLst/>
            </a:prstGeom>
          </p:spPr>
          <p:txBody>
            <a:bodyPr wrap="square">
              <a:spAutoFit/>
            </a:bodyPr>
            <a:lstStyle/>
            <a:p>
              <a:pPr algn="ctr"/>
              <a:r>
                <a:rPr lang="fr-FR" sz="1400" b="1" dirty="0" smtClean="0">
                  <a:solidFill>
                    <a:schemeClr val="lt1"/>
                  </a:solidFill>
                  <a:latin typeface="Times New Roman" pitchFamily="18" charset="0"/>
                  <a:cs typeface="Times New Roman" pitchFamily="18" charset="0"/>
                </a:rPr>
                <a:t>100 G</a:t>
              </a:r>
              <a:endParaRPr lang="fr-FR" sz="1400" dirty="0"/>
            </a:p>
          </p:txBody>
        </p:sp>
        <p:sp>
          <p:nvSpPr>
            <p:cNvPr id="31" name="Rectangle 30"/>
            <p:cNvSpPr/>
            <p:nvPr/>
          </p:nvSpPr>
          <p:spPr>
            <a:xfrm>
              <a:off x="642910" y="3143248"/>
              <a:ext cx="107157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Radio AM</a:t>
              </a:r>
              <a:endParaRPr lang="fr-FR" sz="1200" dirty="0"/>
            </a:p>
          </p:txBody>
        </p:sp>
        <p:sp>
          <p:nvSpPr>
            <p:cNvPr id="32" name="Rectangle 31"/>
            <p:cNvSpPr/>
            <p:nvPr/>
          </p:nvSpPr>
          <p:spPr>
            <a:xfrm>
              <a:off x="2428860" y="2857496"/>
              <a:ext cx="72000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RFID</a:t>
              </a:r>
              <a:endParaRPr lang="fr-FR" sz="1200" dirty="0"/>
            </a:p>
          </p:txBody>
        </p:sp>
        <p:sp>
          <p:nvSpPr>
            <p:cNvPr id="33" name="Rectangle 32"/>
            <p:cNvSpPr/>
            <p:nvPr/>
          </p:nvSpPr>
          <p:spPr>
            <a:xfrm>
              <a:off x="1857356" y="3335537"/>
              <a:ext cx="107157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Radio OC</a:t>
              </a:r>
              <a:endParaRPr lang="fr-FR" sz="1200" dirty="0"/>
            </a:p>
          </p:txBody>
        </p:sp>
        <p:sp>
          <p:nvSpPr>
            <p:cNvPr id="34" name="Rectangle 33"/>
            <p:cNvSpPr/>
            <p:nvPr/>
          </p:nvSpPr>
          <p:spPr>
            <a:xfrm>
              <a:off x="2639240" y="3714752"/>
              <a:ext cx="50400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CB</a:t>
              </a:r>
              <a:endParaRPr lang="fr-FR" sz="1200" dirty="0"/>
            </a:p>
          </p:txBody>
        </p:sp>
        <p:sp>
          <p:nvSpPr>
            <p:cNvPr id="35" name="Rectangle 34"/>
            <p:cNvSpPr/>
            <p:nvPr/>
          </p:nvSpPr>
          <p:spPr>
            <a:xfrm>
              <a:off x="3286116" y="3143248"/>
              <a:ext cx="107157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Radio FM</a:t>
              </a:r>
              <a:endParaRPr lang="fr-FR" sz="1200" dirty="0"/>
            </a:p>
          </p:txBody>
        </p:sp>
        <p:sp>
          <p:nvSpPr>
            <p:cNvPr id="36" name="Rectangle 35"/>
            <p:cNvSpPr/>
            <p:nvPr/>
          </p:nvSpPr>
          <p:spPr>
            <a:xfrm>
              <a:off x="3143240" y="3478413"/>
              <a:ext cx="107157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TV VHF</a:t>
              </a:r>
              <a:endParaRPr lang="fr-FR" sz="1200" dirty="0"/>
            </a:p>
          </p:txBody>
        </p:sp>
        <p:sp>
          <p:nvSpPr>
            <p:cNvPr id="37" name="Rectangle 36"/>
            <p:cNvSpPr/>
            <p:nvPr/>
          </p:nvSpPr>
          <p:spPr>
            <a:xfrm>
              <a:off x="4000496" y="3478413"/>
              <a:ext cx="107157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TV UHF</a:t>
              </a:r>
              <a:endParaRPr lang="fr-FR" sz="1200" dirty="0"/>
            </a:p>
          </p:txBody>
        </p:sp>
        <p:sp>
          <p:nvSpPr>
            <p:cNvPr id="38" name="Rectangle 37"/>
            <p:cNvSpPr/>
            <p:nvPr/>
          </p:nvSpPr>
          <p:spPr>
            <a:xfrm>
              <a:off x="4143372" y="2786058"/>
              <a:ext cx="68400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ILS</a:t>
              </a:r>
              <a:endParaRPr lang="fr-FR" sz="1200" dirty="0"/>
            </a:p>
          </p:txBody>
        </p:sp>
        <p:sp>
          <p:nvSpPr>
            <p:cNvPr id="39" name="Rectangle 38"/>
            <p:cNvSpPr/>
            <p:nvPr/>
          </p:nvSpPr>
          <p:spPr>
            <a:xfrm>
              <a:off x="4714876" y="3174026"/>
              <a:ext cx="68400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GSM</a:t>
              </a:r>
              <a:endParaRPr lang="fr-FR" sz="1200" dirty="0"/>
            </a:p>
          </p:txBody>
        </p:sp>
        <p:sp>
          <p:nvSpPr>
            <p:cNvPr id="41" name="Rectangle 40"/>
            <p:cNvSpPr/>
            <p:nvPr/>
          </p:nvSpPr>
          <p:spPr>
            <a:xfrm>
              <a:off x="5245322" y="3009697"/>
              <a:ext cx="684000" cy="276999"/>
            </a:xfrm>
            <a:prstGeom prst="rect">
              <a:avLst/>
            </a:prstGeom>
          </p:spPr>
          <p:txBody>
            <a:bodyPr wrap="square">
              <a:spAutoFit/>
            </a:bodyPr>
            <a:lstStyle/>
            <a:p>
              <a:pPr algn="ctr"/>
              <a:r>
                <a:rPr lang="fr-FR" sz="1200" b="1" dirty="0" smtClean="0">
                  <a:solidFill>
                    <a:schemeClr val="lt1"/>
                  </a:solidFill>
                  <a:latin typeface="Times New Roman" pitchFamily="18" charset="0"/>
                  <a:cs typeface="Times New Roman" pitchFamily="18" charset="0"/>
                </a:rPr>
                <a:t>GPS</a:t>
              </a:r>
              <a:endParaRPr lang="fr-FR" sz="1200" dirty="0"/>
            </a:p>
          </p:txBody>
        </p:sp>
        <p:sp>
          <p:nvSpPr>
            <p:cNvPr id="42" name="Rectangle 41"/>
            <p:cNvSpPr/>
            <p:nvPr/>
          </p:nvSpPr>
          <p:spPr>
            <a:xfrm>
              <a:off x="5232622" y="3459778"/>
              <a:ext cx="684000" cy="276999"/>
            </a:xfrm>
            <a:prstGeom prst="rect">
              <a:avLst/>
            </a:prstGeom>
          </p:spPr>
          <p:txBody>
            <a:bodyPr wrap="square">
              <a:spAutoFit/>
            </a:bodyPr>
            <a:lstStyle/>
            <a:p>
              <a:pPr algn="ctr"/>
              <a:r>
                <a:rPr lang="fr-FR" sz="1200" dirty="0" smtClean="0">
                  <a:solidFill>
                    <a:schemeClr val="bg1"/>
                  </a:solidFill>
                  <a:latin typeface="Times New Roman" pitchFamily="18" charset="0"/>
                  <a:cs typeface="Times New Roman" pitchFamily="18" charset="0"/>
                </a:rPr>
                <a:t>DCS</a:t>
              </a:r>
              <a:endParaRPr lang="fr-FR" sz="1200" dirty="0">
                <a:solidFill>
                  <a:schemeClr val="bg1"/>
                </a:solidFill>
                <a:latin typeface="Times New Roman" pitchFamily="18" charset="0"/>
                <a:cs typeface="Times New Roman" pitchFamily="18" charset="0"/>
              </a:endParaRPr>
            </a:p>
          </p:txBody>
        </p:sp>
        <p:sp>
          <p:nvSpPr>
            <p:cNvPr id="43" name="Rectangle 42"/>
            <p:cNvSpPr/>
            <p:nvPr/>
          </p:nvSpPr>
          <p:spPr>
            <a:xfrm>
              <a:off x="5459636" y="3674092"/>
              <a:ext cx="684000" cy="276999"/>
            </a:xfrm>
            <a:prstGeom prst="rect">
              <a:avLst/>
            </a:prstGeom>
          </p:spPr>
          <p:txBody>
            <a:bodyPr wrap="square">
              <a:spAutoFit/>
            </a:bodyPr>
            <a:lstStyle/>
            <a:p>
              <a:pPr algn="ctr"/>
              <a:r>
                <a:rPr lang="fr-FR" sz="1200" dirty="0" smtClean="0">
                  <a:solidFill>
                    <a:schemeClr val="bg1"/>
                  </a:solidFill>
                  <a:latin typeface="Times New Roman" pitchFamily="18" charset="0"/>
                  <a:cs typeface="Times New Roman" pitchFamily="18" charset="0"/>
                </a:rPr>
                <a:t>UMTS</a:t>
              </a:r>
              <a:endParaRPr lang="fr-FR" sz="1200" dirty="0">
                <a:solidFill>
                  <a:schemeClr val="bg1"/>
                </a:solidFill>
                <a:latin typeface="Times New Roman" pitchFamily="18" charset="0"/>
                <a:cs typeface="Times New Roman" pitchFamily="18" charset="0"/>
              </a:endParaRPr>
            </a:p>
          </p:txBody>
        </p:sp>
        <p:sp>
          <p:nvSpPr>
            <p:cNvPr id="44" name="Rectangle 43"/>
            <p:cNvSpPr/>
            <p:nvPr/>
          </p:nvSpPr>
          <p:spPr>
            <a:xfrm>
              <a:off x="5732688" y="3165273"/>
              <a:ext cx="768138" cy="276999"/>
            </a:xfrm>
            <a:prstGeom prst="rect">
              <a:avLst/>
            </a:prstGeom>
          </p:spPr>
          <p:txBody>
            <a:bodyPr wrap="square">
              <a:spAutoFit/>
            </a:bodyPr>
            <a:lstStyle/>
            <a:p>
              <a:pPr algn="ctr"/>
              <a:r>
                <a:rPr lang="fr-FR" sz="1200" dirty="0" err="1" smtClean="0">
                  <a:solidFill>
                    <a:schemeClr val="bg1"/>
                  </a:solidFill>
                  <a:latin typeface="Times New Roman" pitchFamily="18" charset="0"/>
                  <a:cs typeface="Times New Roman" pitchFamily="18" charset="0"/>
                </a:rPr>
                <a:t>WiMAX</a:t>
              </a:r>
              <a:endParaRPr lang="fr-FR" sz="1200" dirty="0">
                <a:solidFill>
                  <a:schemeClr val="bg1"/>
                </a:solidFill>
                <a:latin typeface="Times New Roman" pitchFamily="18" charset="0"/>
                <a:cs typeface="Times New Roman" pitchFamily="18" charset="0"/>
              </a:endParaRPr>
            </a:p>
          </p:txBody>
        </p:sp>
        <p:sp>
          <p:nvSpPr>
            <p:cNvPr id="45" name="Rectangle 44"/>
            <p:cNvSpPr/>
            <p:nvPr/>
          </p:nvSpPr>
          <p:spPr>
            <a:xfrm>
              <a:off x="5643570" y="2571744"/>
              <a:ext cx="768138" cy="461665"/>
            </a:xfrm>
            <a:prstGeom prst="rect">
              <a:avLst/>
            </a:prstGeom>
          </p:spPr>
          <p:txBody>
            <a:bodyPr wrap="square">
              <a:spAutoFit/>
            </a:bodyPr>
            <a:lstStyle/>
            <a:p>
              <a:pPr algn="ctr"/>
              <a:r>
                <a:rPr lang="fr-FR" sz="1200" dirty="0" smtClean="0">
                  <a:solidFill>
                    <a:schemeClr val="bg1"/>
                  </a:solidFill>
                  <a:latin typeface="Times New Roman" pitchFamily="18" charset="0"/>
                  <a:cs typeface="Times New Roman" pitchFamily="18" charset="0"/>
                </a:rPr>
                <a:t>IEEE</a:t>
              </a:r>
            </a:p>
            <a:p>
              <a:pPr algn="ctr"/>
              <a:r>
                <a:rPr lang="fr-FR" sz="1200" dirty="0" smtClean="0">
                  <a:solidFill>
                    <a:schemeClr val="bg1"/>
                  </a:solidFill>
                  <a:latin typeface="Times New Roman" pitchFamily="18" charset="0"/>
                  <a:cs typeface="Times New Roman" pitchFamily="18" charset="0"/>
                </a:rPr>
                <a:t>802.11b</a:t>
              </a:r>
              <a:endParaRPr lang="fr-FR" sz="1200" dirty="0">
                <a:solidFill>
                  <a:schemeClr val="bg1"/>
                </a:solidFill>
                <a:latin typeface="Times New Roman" pitchFamily="18" charset="0"/>
                <a:cs typeface="Times New Roman" pitchFamily="18" charset="0"/>
              </a:endParaRPr>
            </a:p>
          </p:txBody>
        </p:sp>
        <p:sp>
          <p:nvSpPr>
            <p:cNvPr id="46" name="Rectangle 45"/>
            <p:cNvSpPr/>
            <p:nvPr/>
          </p:nvSpPr>
          <p:spPr>
            <a:xfrm>
              <a:off x="6804258" y="2571744"/>
              <a:ext cx="768138" cy="461665"/>
            </a:xfrm>
            <a:prstGeom prst="rect">
              <a:avLst/>
            </a:prstGeom>
          </p:spPr>
          <p:txBody>
            <a:bodyPr wrap="square">
              <a:spAutoFit/>
            </a:bodyPr>
            <a:lstStyle/>
            <a:p>
              <a:pPr algn="ctr"/>
              <a:r>
                <a:rPr lang="fr-FR" sz="1200" dirty="0" smtClean="0">
                  <a:solidFill>
                    <a:schemeClr val="bg1"/>
                  </a:solidFill>
                  <a:latin typeface="Times New Roman" pitchFamily="18" charset="0"/>
                  <a:cs typeface="Times New Roman" pitchFamily="18" charset="0"/>
                </a:rPr>
                <a:t>IEEE</a:t>
              </a:r>
            </a:p>
            <a:p>
              <a:pPr algn="ctr"/>
              <a:r>
                <a:rPr lang="fr-FR" sz="1200" dirty="0" smtClean="0">
                  <a:solidFill>
                    <a:schemeClr val="bg1"/>
                  </a:solidFill>
                  <a:latin typeface="Times New Roman" pitchFamily="18" charset="0"/>
                  <a:cs typeface="Times New Roman" pitchFamily="18" charset="0"/>
                </a:rPr>
                <a:t>802.11c</a:t>
              </a:r>
              <a:endParaRPr lang="fr-FR" sz="1200" dirty="0">
                <a:solidFill>
                  <a:schemeClr val="bg1"/>
                </a:solidFill>
                <a:latin typeface="Times New Roman" pitchFamily="18" charset="0"/>
                <a:cs typeface="Times New Roman" pitchFamily="18" charset="0"/>
              </a:endParaRPr>
            </a:p>
          </p:txBody>
        </p:sp>
        <p:sp>
          <p:nvSpPr>
            <p:cNvPr id="47" name="Rectangle 46"/>
            <p:cNvSpPr/>
            <p:nvPr/>
          </p:nvSpPr>
          <p:spPr>
            <a:xfrm>
              <a:off x="7143768" y="3152001"/>
              <a:ext cx="768138" cy="276999"/>
            </a:xfrm>
            <a:prstGeom prst="rect">
              <a:avLst/>
            </a:prstGeom>
          </p:spPr>
          <p:txBody>
            <a:bodyPr wrap="square">
              <a:spAutoFit/>
            </a:bodyPr>
            <a:lstStyle/>
            <a:p>
              <a:pPr algn="ctr"/>
              <a:r>
                <a:rPr lang="fr-FR" sz="1200" dirty="0" smtClean="0">
                  <a:solidFill>
                    <a:schemeClr val="bg1"/>
                  </a:solidFill>
                  <a:latin typeface="Times New Roman" pitchFamily="18" charset="0"/>
                  <a:cs typeface="Times New Roman" pitchFamily="18" charset="0"/>
                </a:rPr>
                <a:t>Radar</a:t>
              </a:r>
              <a:endParaRPr lang="fr-FR" sz="1200" dirty="0">
                <a:solidFill>
                  <a:schemeClr val="bg1"/>
                </a:solidFill>
                <a:latin typeface="Times New Roman" pitchFamily="18" charset="0"/>
                <a:cs typeface="Times New Roman" pitchFamily="18" charset="0"/>
              </a:endParaRPr>
            </a:p>
          </p:txBody>
        </p:sp>
        <p:sp>
          <p:nvSpPr>
            <p:cNvPr id="48" name="Rectangle 47"/>
            <p:cNvSpPr/>
            <p:nvPr/>
          </p:nvSpPr>
          <p:spPr>
            <a:xfrm>
              <a:off x="7858148" y="3786190"/>
              <a:ext cx="1071570" cy="461665"/>
            </a:xfrm>
            <a:prstGeom prst="rect">
              <a:avLst/>
            </a:prstGeom>
          </p:spPr>
          <p:txBody>
            <a:bodyPr wrap="square">
              <a:spAutoFit/>
            </a:bodyPr>
            <a:lstStyle/>
            <a:p>
              <a:pPr algn="ctr"/>
              <a:r>
                <a:rPr lang="fr-FR" sz="1200" dirty="0" smtClean="0">
                  <a:solidFill>
                    <a:schemeClr val="bg1"/>
                  </a:solidFill>
                  <a:latin typeface="Times New Roman" pitchFamily="18" charset="0"/>
                  <a:cs typeface="Times New Roman" pitchFamily="18" charset="0"/>
                </a:rPr>
                <a:t>Fréquence (Hz)</a:t>
              </a:r>
              <a:endParaRPr lang="fr-FR" sz="1200" dirty="0">
                <a:solidFill>
                  <a:schemeClr val="bg1"/>
                </a:solidFill>
                <a:latin typeface="Times New Roman" pitchFamily="18" charset="0"/>
                <a:cs typeface="Times New Roman" pitchFamily="18" charset="0"/>
              </a:endParaRPr>
            </a:p>
          </p:txBody>
        </p:sp>
      </p:grpSp>
      <p:graphicFrame>
        <p:nvGraphicFramePr>
          <p:cNvPr id="8" name="Tableau 7"/>
          <p:cNvGraphicFramePr>
            <a:graphicFrameLocks noGrp="1"/>
          </p:cNvGraphicFramePr>
          <p:nvPr/>
        </p:nvGraphicFramePr>
        <p:xfrm>
          <a:off x="500035" y="1992624"/>
          <a:ext cx="7929618" cy="579120"/>
        </p:xfrm>
        <a:graphic>
          <a:graphicData uri="http://schemas.openxmlformats.org/drawingml/2006/table">
            <a:tbl>
              <a:tblPr firstRow="1" bandRow="1">
                <a:tableStyleId>{5C22544A-7EE6-4342-B048-85BDC9FD1C3A}</a:tableStyleId>
              </a:tblPr>
              <a:tblGrid>
                <a:gridCol w="1152166"/>
                <a:gridCol w="1287716"/>
                <a:gridCol w="1355491"/>
                <a:gridCol w="1558814"/>
                <a:gridCol w="1084392"/>
                <a:gridCol w="1491039"/>
              </a:tblGrid>
              <a:tr h="370840">
                <a:tc>
                  <a:txBody>
                    <a:bodyPr/>
                    <a:lstStyle/>
                    <a:p>
                      <a:pPr algn="ctr"/>
                      <a:r>
                        <a:rPr lang="fr-FR" sz="1600" b="1" kern="1200" baseline="0" dirty="0" smtClean="0">
                          <a:solidFill>
                            <a:schemeClr val="lt1"/>
                          </a:solidFill>
                          <a:latin typeface="Times New Roman" pitchFamily="18" charset="0"/>
                          <a:ea typeface="+mn-ea"/>
                          <a:cs typeface="Times New Roman" pitchFamily="18" charset="0"/>
                        </a:rPr>
                        <a:t>MF</a:t>
                      </a:r>
                    </a:p>
                    <a:p>
                      <a:pPr algn="ctr"/>
                      <a:r>
                        <a:rPr lang="fr-FR" sz="1600" b="1" kern="1200" baseline="0" dirty="0" smtClean="0">
                          <a:solidFill>
                            <a:schemeClr val="lt1"/>
                          </a:solidFill>
                          <a:latin typeface="Times New Roman" pitchFamily="18" charset="0"/>
                          <a:ea typeface="+mn-ea"/>
                          <a:cs typeface="Times New Roman" pitchFamily="18" charset="0"/>
                        </a:rPr>
                        <a:t>0.3-3MHz</a:t>
                      </a:r>
                      <a:endParaRPr lang="fr-FR" sz="1600" dirty="0">
                        <a:latin typeface="Times New Roman" pitchFamily="18" charset="0"/>
                        <a:cs typeface="Times New Roman" pitchFamily="18" charset="0"/>
                      </a:endParaRPr>
                    </a:p>
                  </a:txBody>
                  <a:tcPr/>
                </a:tc>
                <a:tc>
                  <a:txBody>
                    <a:bodyPr/>
                    <a:lstStyle/>
                    <a:p>
                      <a:pPr algn="ctr"/>
                      <a:r>
                        <a:rPr lang="fr-FR" sz="1600" b="1" kern="1200" baseline="0" dirty="0" smtClean="0">
                          <a:solidFill>
                            <a:schemeClr val="lt1"/>
                          </a:solidFill>
                          <a:latin typeface="Times New Roman" pitchFamily="18" charset="0"/>
                          <a:ea typeface="+mn-ea"/>
                          <a:cs typeface="Times New Roman" pitchFamily="18" charset="0"/>
                        </a:rPr>
                        <a:t>HF</a:t>
                      </a:r>
                    </a:p>
                    <a:p>
                      <a:pPr algn="ctr"/>
                      <a:r>
                        <a:rPr lang="fr-FR" sz="1600" b="1" kern="1200" baseline="0" dirty="0" smtClean="0">
                          <a:solidFill>
                            <a:schemeClr val="lt1"/>
                          </a:solidFill>
                          <a:latin typeface="Times New Roman" pitchFamily="18" charset="0"/>
                          <a:ea typeface="+mn-ea"/>
                          <a:cs typeface="Times New Roman" pitchFamily="18" charset="0"/>
                        </a:rPr>
                        <a:t>3-30MHz</a:t>
                      </a:r>
                      <a:endParaRPr lang="fr-FR" sz="1600" dirty="0">
                        <a:latin typeface="Times New Roman" pitchFamily="18" charset="0"/>
                        <a:cs typeface="Times New Roman" pitchFamily="18" charset="0"/>
                      </a:endParaRPr>
                    </a:p>
                  </a:txBody>
                  <a:tcPr/>
                </a:tc>
                <a:tc>
                  <a:txBody>
                    <a:bodyPr/>
                    <a:lstStyle/>
                    <a:p>
                      <a:pPr algn="ctr"/>
                      <a:r>
                        <a:rPr lang="fr-FR" sz="1600" b="1" kern="1200" baseline="0" dirty="0" smtClean="0">
                          <a:solidFill>
                            <a:schemeClr val="lt1"/>
                          </a:solidFill>
                          <a:latin typeface="Times New Roman" pitchFamily="18" charset="0"/>
                          <a:ea typeface="+mn-ea"/>
                          <a:cs typeface="Times New Roman" pitchFamily="18" charset="0"/>
                        </a:rPr>
                        <a:t>VHF</a:t>
                      </a:r>
                    </a:p>
                    <a:p>
                      <a:pPr algn="ctr"/>
                      <a:r>
                        <a:rPr lang="fr-FR" sz="1600" b="1" kern="1200" baseline="0" dirty="0" smtClean="0">
                          <a:solidFill>
                            <a:schemeClr val="lt1"/>
                          </a:solidFill>
                          <a:latin typeface="Times New Roman" pitchFamily="18" charset="0"/>
                          <a:ea typeface="+mn-ea"/>
                          <a:cs typeface="Times New Roman" pitchFamily="18" charset="0"/>
                        </a:rPr>
                        <a:t>30-300MHz</a:t>
                      </a:r>
                      <a:endParaRPr lang="fr-FR" sz="1600" dirty="0">
                        <a:latin typeface="Times New Roman" pitchFamily="18" charset="0"/>
                        <a:cs typeface="Times New Roman" pitchFamily="18" charset="0"/>
                      </a:endParaRPr>
                    </a:p>
                  </a:txBody>
                  <a:tcPr/>
                </a:tc>
                <a:tc>
                  <a:txBody>
                    <a:bodyPr/>
                    <a:lstStyle/>
                    <a:p>
                      <a:pPr algn="ctr"/>
                      <a:r>
                        <a:rPr lang="fr-FR" sz="1600" b="1" kern="1200" baseline="0" dirty="0" smtClean="0">
                          <a:solidFill>
                            <a:schemeClr val="lt1"/>
                          </a:solidFill>
                          <a:latin typeface="Times New Roman" pitchFamily="18" charset="0"/>
                          <a:ea typeface="+mn-ea"/>
                          <a:cs typeface="Times New Roman" pitchFamily="18" charset="0"/>
                        </a:rPr>
                        <a:t>UHF</a:t>
                      </a:r>
                    </a:p>
                    <a:p>
                      <a:pPr algn="ctr"/>
                      <a:r>
                        <a:rPr lang="fr-FR" sz="1600" b="1" kern="1200" baseline="0" dirty="0" smtClean="0">
                          <a:solidFill>
                            <a:schemeClr val="lt1"/>
                          </a:solidFill>
                          <a:latin typeface="Times New Roman" pitchFamily="18" charset="0"/>
                          <a:ea typeface="+mn-ea"/>
                          <a:cs typeface="Times New Roman" pitchFamily="18" charset="0"/>
                        </a:rPr>
                        <a:t>300-3000MHz</a:t>
                      </a:r>
                      <a:endParaRPr lang="fr-FR" sz="1600" dirty="0">
                        <a:latin typeface="Times New Roman" pitchFamily="18" charset="0"/>
                        <a:cs typeface="Times New Roman" pitchFamily="18" charset="0"/>
                      </a:endParaRPr>
                    </a:p>
                  </a:txBody>
                  <a:tcPr/>
                </a:tc>
                <a:tc>
                  <a:txBody>
                    <a:bodyPr/>
                    <a:lstStyle/>
                    <a:p>
                      <a:pPr algn="ctr"/>
                      <a:r>
                        <a:rPr lang="fr-FR" sz="1600" b="1" kern="1200" baseline="0" dirty="0" smtClean="0">
                          <a:solidFill>
                            <a:schemeClr val="lt1"/>
                          </a:solidFill>
                          <a:latin typeface="Times New Roman" pitchFamily="18" charset="0"/>
                          <a:ea typeface="+mn-ea"/>
                          <a:cs typeface="Times New Roman" pitchFamily="18" charset="0"/>
                        </a:rPr>
                        <a:t>SHF</a:t>
                      </a:r>
                    </a:p>
                    <a:p>
                      <a:pPr algn="ctr"/>
                      <a:r>
                        <a:rPr lang="fr-FR" sz="1600" b="1" kern="1200" baseline="0" dirty="0" smtClean="0">
                          <a:solidFill>
                            <a:schemeClr val="lt1"/>
                          </a:solidFill>
                          <a:latin typeface="Times New Roman" pitchFamily="18" charset="0"/>
                          <a:ea typeface="+mn-ea"/>
                          <a:cs typeface="Times New Roman" pitchFamily="18" charset="0"/>
                        </a:rPr>
                        <a:t>3-30GHz</a:t>
                      </a:r>
                      <a:endParaRPr lang="fr-FR" sz="1600" dirty="0">
                        <a:latin typeface="Times New Roman" pitchFamily="18" charset="0"/>
                        <a:cs typeface="Times New Roman" pitchFamily="18" charset="0"/>
                      </a:endParaRPr>
                    </a:p>
                  </a:txBody>
                  <a:tcPr/>
                </a:tc>
                <a:tc>
                  <a:txBody>
                    <a:bodyPr/>
                    <a:lstStyle/>
                    <a:p>
                      <a:pPr algn="ctr"/>
                      <a:r>
                        <a:rPr lang="fr-FR" sz="1600" b="1" kern="1200" baseline="0" dirty="0" smtClean="0">
                          <a:solidFill>
                            <a:schemeClr val="lt1"/>
                          </a:solidFill>
                          <a:latin typeface="Times New Roman" pitchFamily="18" charset="0"/>
                          <a:ea typeface="+mn-ea"/>
                          <a:cs typeface="Times New Roman" pitchFamily="18" charset="0"/>
                        </a:rPr>
                        <a:t>EHF</a:t>
                      </a:r>
                    </a:p>
                    <a:p>
                      <a:pPr algn="ctr"/>
                      <a:r>
                        <a:rPr lang="fr-FR" sz="1600" b="1" kern="1200" baseline="0" dirty="0" smtClean="0">
                          <a:solidFill>
                            <a:schemeClr val="lt1"/>
                          </a:solidFill>
                          <a:latin typeface="Times New Roman" pitchFamily="18" charset="0"/>
                          <a:ea typeface="+mn-ea"/>
                          <a:cs typeface="Times New Roman" pitchFamily="18" charset="0"/>
                        </a:rPr>
                        <a:t>30-300GHz</a:t>
                      </a:r>
                      <a:endParaRPr lang="fr-FR" sz="160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clrChange>
              <a:clrFrom>
                <a:srgbClr val="000080"/>
              </a:clrFrom>
              <a:clrTo>
                <a:srgbClr val="000080">
                  <a:alpha val="0"/>
                </a:srgbClr>
              </a:clrTo>
            </a:clrChange>
          </a:blip>
          <a:srcRect/>
          <a:stretch>
            <a:fillRect/>
          </a:stretch>
        </p:blipFill>
        <p:spPr bwMode="auto">
          <a:xfrm>
            <a:off x="3990971" y="1595425"/>
            <a:ext cx="99543" cy="1081080"/>
          </a:xfrm>
          <a:prstGeom prst="rect">
            <a:avLst/>
          </a:prstGeom>
          <a:noFill/>
          <a:ln w="9525">
            <a:noFill/>
            <a:miter lim="800000"/>
            <a:headEnd/>
            <a:tailEnd/>
          </a:ln>
          <a:effectLst/>
        </p:spPr>
      </p:pic>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4"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21" name="Rectangle 20"/>
          <p:cNvSpPr/>
          <p:nvPr/>
        </p:nvSpPr>
        <p:spPr>
          <a:xfrm>
            <a:off x="0" y="422956"/>
            <a:ext cx="9144000" cy="1077218"/>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Un </a:t>
            </a:r>
            <a:r>
              <a:rPr lang="fr-FR" sz="1600" b="1" dirty="0" smtClean="0">
                <a:solidFill>
                  <a:schemeClr val="bg1"/>
                </a:solidFill>
                <a:latin typeface="Times New Roman" pitchFamily="18" charset="0"/>
                <a:cs typeface="Times New Roman" pitchFamily="18" charset="0"/>
              </a:rPr>
              <a:t>faisceau hertzien</a:t>
            </a:r>
            <a:r>
              <a:rPr lang="fr-FR" sz="1600" dirty="0" smtClean="0">
                <a:solidFill>
                  <a:schemeClr val="bg1"/>
                </a:solidFill>
                <a:latin typeface="Times New Roman" pitchFamily="18" charset="0"/>
                <a:cs typeface="Times New Roman" pitchFamily="18" charset="0"/>
              </a:rPr>
              <a:t> est un système de transmission de signaux  </a:t>
            </a:r>
            <a:r>
              <a:rPr lang="fr-FR" sz="1600" dirty="0" err="1" smtClean="0">
                <a:solidFill>
                  <a:schemeClr val="bg1"/>
                </a:solidFill>
                <a:latin typeface="Times New Roman" pitchFamily="18" charset="0"/>
                <a:cs typeface="Times New Roman" pitchFamily="18" charset="0"/>
              </a:rPr>
              <a:t>mono-directionnel</a:t>
            </a:r>
            <a:r>
              <a:rPr lang="fr-FR" sz="1600" dirty="0" smtClean="0">
                <a:solidFill>
                  <a:schemeClr val="bg1"/>
                </a:solidFill>
                <a:latin typeface="Times New Roman" pitchFamily="18" charset="0"/>
                <a:cs typeface="Times New Roman" pitchFamily="18" charset="0"/>
              </a:rPr>
              <a:t> ou </a:t>
            </a:r>
            <a:r>
              <a:rPr lang="fr-FR" sz="1600" dirty="0" err="1" smtClean="0">
                <a:solidFill>
                  <a:schemeClr val="bg1"/>
                </a:solidFill>
                <a:latin typeface="Times New Roman" pitchFamily="18" charset="0"/>
                <a:cs typeface="Times New Roman" pitchFamily="18" charset="0"/>
              </a:rPr>
              <a:t>bi-directionnel</a:t>
            </a:r>
            <a:r>
              <a:rPr lang="fr-FR" sz="1600" dirty="0" smtClean="0">
                <a:solidFill>
                  <a:schemeClr val="bg1"/>
                </a:solidFill>
                <a:latin typeface="Times New Roman" pitchFamily="18" charset="0"/>
                <a:cs typeface="Times New Roman" pitchFamily="18" charset="0"/>
              </a:rPr>
              <a:t> et généralement permanent, </a:t>
            </a:r>
            <a:r>
              <a:rPr lang="fr-FR" sz="1600" dirty="0" smtClean="0">
                <a:solidFill>
                  <a:srgbClr val="00B0F0"/>
                </a:solidFill>
                <a:latin typeface="Times New Roman" pitchFamily="18" charset="0"/>
                <a:cs typeface="Times New Roman" pitchFamily="18" charset="0"/>
              </a:rPr>
              <a:t>entre deux sites géographiques fixes</a:t>
            </a:r>
            <a:r>
              <a:rPr lang="fr-FR" sz="1600" dirty="0" smtClean="0">
                <a:solidFill>
                  <a:schemeClr val="bg1"/>
                </a:solidFill>
                <a:latin typeface="Times New Roman" pitchFamily="18" charset="0"/>
                <a:cs typeface="Times New Roman" pitchFamily="18" charset="0"/>
              </a:rPr>
              <a:t>. Il exploite le support d'ondes radioélectriques, par des fréquences porteuses allant de 1 GHz à 40 GHz (gamme des micro-ondes), focalisées et concentrées grâce à des antennes directives.</a:t>
            </a:r>
          </a:p>
        </p:txBody>
      </p:sp>
      <p:sp>
        <p:nvSpPr>
          <p:cNvPr id="22" name="Rectangle 21"/>
          <p:cNvSpPr/>
          <p:nvPr/>
        </p:nvSpPr>
        <p:spPr>
          <a:xfrm>
            <a:off x="0" y="0"/>
            <a:ext cx="1983235" cy="369332"/>
          </a:xfrm>
          <a:prstGeom prst="rect">
            <a:avLst/>
          </a:prstGeom>
        </p:spPr>
        <p:txBody>
          <a:bodyPr wrap="none">
            <a:spAutoFit/>
          </a:bodyPr>
          <a:lstStyle/>
          <a:p>
            <a:pPr>
              <a:buFont typeface="Arial" pitchFamily="34" charset="0"/>
              <a:buChar char="•"/>
            </a:pPr>
            <a:r>
              <a:rPr lang="fr-FR" b="1" i="1" u="sng" dirty="0" smtClean="0">
                <a:solidFill>
                  <a:srgbClr val="FF0000"/>
                </a:solidFill>
                <a:latin typeface="Times New Roman" pitchFamily="18" charset="0"/>
                <a:cs typeface="Times New Roman" pitchFamily="18" charset="0"/>
              </a:rPr>
              <a:t>faisceau hertzien </a:t>
            </a:r>
            <a:endParaRPr lang="fr-FR" b="1" i="1" u="sng" dirty="0">
              <a:solidFill>
                <a:srgbClr val="FF0000"/>
              </a:solidFill>
              <a:latin typeface="Times New Roman" pitchFamily="18" charset="0"/>
              <a:cs typeface="Times New Roman" pitchFamily="18" charset="0"/>
            </a:endParaRPr>
          </a:p>
        </p:txBody>
      </p:sp>
      <p:pic>
        <p:nvPicPr>
          <p:cNvPr id="52" name="Picture 5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flipH="1">
            <a:off x="7715272" y="3214686"/>
            <a:ext cx="821259" cy="1172692"/>
          </a:xfrm>
          <a:prstGeom prst="rect">
            <a:avLst/>
          </a:prstGeom>
          <a:noFill/>
        </p:spPr>
      </p:pic>
      <p:sp>
        <p:nvSpPr>
          <p:cNvPr id="54" name="Text Box 49"/>
          <p:cNvSpPr txBox="1">
            <a:spLocks noChangeArrowheads="1"/>
          </p:cNvSpPr>
          <p:nvPr/>
        </p:nvSpPr>
        <p:spPr bwMode="auto">
          <a:xfrm>
            <a:off x="8091472" y="1857364"/>
            <a:ext cx="838246" cy="342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P MT/BT</a:t>
            </a:r>
            <a:endParaRPr kumimoji="0" lang="fr-FR" sz="1200" b="0" i="0" u="none" strike="noStrike" cap="none" normalizeH="0" baseline="0" dirty="0" smtClean="0">
              <a:ln>
                <a:noFill/>
              </a:ln>
              <a:solidFill>
                <a:srgbClr val="FF0000"/>
              </a:solidFill>
              <a:effectLst/>
              <a:latin typeface="Times New Roman" pitchFamily="18" charset="0"/>
              <a:cs typeface="Times New Roman" pitchFamily="18" charset="0"/>
            </a:endParaRPr>
          </a:p>
        </p:txBody>
      </p:sp>
      <p:sp>
        <p:nvSpPr>
          <p:cNvPr id="55" name="Text Box 48"/>
          <p:cNvSpPr txBox="1">
            <a:spLocks noChangeArrowheads="1"/>
          </p:cNvSpPr>
          <p:nvPr/>
        </p:nvSpPr>
        <p:spPr bwMode="auto">
          <a:xfrm>
            <a:off x="7643834" y="5857892"/>
            <a:ext cx="381021" cy="342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PS</a:t>
            </a:r>
            <a:endParaRPr kumimoji="0" lang="fr-FR" sz="1200" b="0" i="0" u="none" strike="noStrike" cap="none" normalizeH="0" baseline="0" dirty="0" smtClean="0">
              <a:ln>
                <a:noFill/>
              </a:ln>
              <a:solidFill>
                <a:srgbClr val="FF0000"/>
              </a:solidFill>
              <a:effectLst/>
              <a:latin typeface="Times New Roman" pitchFamily="18" charset="0"/>
              <a:cs typeface="Times New Roman" pitchFamily="18" charset="0"/>
            </a:endParaRPr>
          </a:p>
        </p:txBody>
      </p:sp>
      <p:sp>
        <p:nvSpPr>
          <p:cNvPr id="56" name="Text Box 47"/>
          <p:cNvSpPr txBox="1">
            <a:spLocks noChangeArrowheads="1"/>
          </p:cNvSpPr>
          <p:nvPr/>
        </p:nvSpPr>
        <p:spPr bwMode="auto">
          <a:xfrm>
            <a:off x="8110537" y="3786190"/>
            <a:ext cx="533429" cy="342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OCR</a:t>
            </a:r>
            <a:endParaRPr kumimoji="0" lang="fr-FR" sz="1200" b="0" i="0" u="none" strike="noStrike" cap="none" normalizeH="0" baseline="0" dirty="0" smtClean="0">
              <a:ln>
                <a:noFill/>
              </a:ln>
              <a:solidFill>
                <a:srgbClr val="FF0000"/>
              </a:solidFill>
              <a:effectLst/>
              <a:latin typeface="Times New Roman" pitchFamily="18" charset="0"/>
              <a:cs typeface="Times New Roman" pitchFamily="18" charset="0"/>
            </a:endParaRPr>
          </a:p>
        </p:txBody>
      </p:sp>
      <p:grpSp>
        <p:nvGrpSpPr>
          <p:cNvPr id="57" name="Groupe 56"/>
          <p:cNvGrpSpPr/>
          <p:nvPr/>
        </p:nvGrpSpPr>
        <p:grpSpPr>
          <a:xfrm>
            <a:off x="7662844" y="1672837"/>
            <a:ext cx="481056" cy="541717"/>
            <a:chOff x="4165795" y="4018604"/>
            <a:chExt cx="381021" cy="457200"/>
          </a:xfrm>
        </p:grpSpPr>
        <p:sp>
          <p:nvSpPr>
            <p:cNvPr id="58" name="AutoShape 45"/>
            <p:cNvSpPr>
              <a:spLocks noChangeArrowheads="1"/>
            </p:cNvSpPr>
            <p:nvPr/>
          </p:nvSpPr>
          <p:spPr bwMode="auto">
            <a:xfrm>
              <a:off x="4165795" y="4018604"/>
              <a:ext cx="381021" cy="457200"/>
            </a:xfrm>
            <a:prstGeom prst="cube">
              <a:avLst>
                <a:gd name="adj" fmla="val 25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fr-FR" sz="1200">
                <a:solidFill>
                  <a:srgbClr val="FF0000"/>
                </a:solidFill>
                <a:latin typeface="Times New Roman" pitchFamily="18" charset="0"/>
                <a:cs typeface="Times New Roman" pitchFamily="18" charset="0"/>
              </a:endParaRPr>
            </a:p>
          </p:txBody>
        </p:sp>
        <p:sp>
          <p:nvSpPr>
            <p:cNvPr id="59" name="Rectangle 44"/>
            <p:cNvSpPr>
              <a:spLocks noChangeArrowheads="1"/>
            </p:cNvSpPr>
            <p:nvPr/>
          </p:nvSpPr>
          <p:spPr bwMode="auto">
            <a:xfrm>
              <a:off x="4208131" y="4323404"/>
              <a:ext cx="84671" cy="152400"/>
            </a:xfrm>
            <a:prstGeom prst="rect">
              <a:avLst/>
            </a:prstGeom>
            <a:solidFill>
              <a:srgbClr val="C0C0C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fr-FR" sz="1200">
                <a:solidFill>
                  <a:srgbClr val="FF0000"/>
                </a:solidFill>
                <a:latin typeface="Times New Roman" pitchFamily="18" charset="0"/>
                <a:cs typeface="Times New Roman" pitchFamily="18" charset="0"/>
              </a:endParaRPr>
            </a:p>
          </p:txBody>
        </p:sp>
        <p:grpSp>
          <p:nvGrpSpPr>
            <p:cNvPr id="60" name="Group 39"/>
            <p:cNvGrpSpPr>
              <a:grpSpLocks/>
            </p:cNvGrpSpPr>
            <p:nvPr/>
          </p:nvGrpSpPr>
          <p:grpSpPr bwMode="auto">
            <a:xfrm>
              <a:off x="4250466" y="4171004"/>
              <a:ext cx="169343" cy="76200"/>
              <a:chOff x="11747" y="11460"/>
              <a:chExt cx="960" cy="720"/>
            </a:xfrm>
          </p:grpSpPr>
          <p:sp>
            <p:nvSpPr>
              <p:cNvPr id="61" name="Rectangle 43"/>
              <p:cNvSpPr>
                <a:spLocks noChangeArrowheads="1"/>
              </p:cNvSpPr>
              <p:nvPr/>
            </p:nvSpPr>
            <p:spPr bwMode="auto">
              <a:xfrm>
                <a:off x="11747" y="11460"/>
                <a:ext cx="960" cy="720"/>
              </a:xfrm>
              <a:prstGeom prst="rect">
                <a:avLst/>
              </a:prstGeom>
              <a:no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fr-FR" sz="1200">
                  <a:solidFill>
                    <a:srgbClr val="FF0000"/>
                  </a:solidFill>
                  <a:latin typeface="Times New Roman" pitchFamily="18" charset="0"/>
                  <a:cs typeface="Times New Roman" pitchFamily="18" charset="0"/>
                </a:endParaRPr>
              </a:p>
            </p:txBody>
          </p:sp>
          <p:sp>
            <p:nvSpPr>
              <p:cNvPr id="62" name="Line 42"/>
              <p:cNvSpPr>
                <a:spLocks noChangeShapeType="1"/>
              </p:cNvSpPr>
              <p:nvPr/>
            </p:nvSpPr>
            <p:spPr bwMode="auto">
              <a:xfrm>
                <a:off x="11747" y="11640"/>
                <a:ext cx="96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sz="1200">
                  <a:solidFill>
                    <a:srgbClr val="FF0000"/>
                  </a:solidFill>
                  <a:latin typeface="Times New Roman" pitchFamily="18" charset="0"/>
                  <a:cs typeface="Times New Roman" pitchFamily="18" charset="0"/>
                </a:endParaRPr>
              </a:p>
            </p:txBody>
          </p:sp>
          <p:sp>
            <p:nvSpPr>
              <p:cNvPr id="63" name="Line 41"/>
              <p:cNvSpPr>
                <a:spLocks noChangeShapeType="1"/>
              </p:cNvSpPr>
              <p:nvPr/>
            </p:nvSpPr>
            <p:spPr bwMode="auto">
              <a:xfrm>
                <a:off x="11747" y="11819"/>
                <a:ext cx="960" cy="1"/>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sz="1200">
                  <a:solidFill>
                    <a:srgbClr val="FF0000"/>
                  </a:solidFill>
                  <a:latin typeface="Times New Roman" pitchFamily="18" charset="0"/>
                  <a:cs typeface="Times New Roman" pitchFamily="18" charset="0"/>
                </a:endParaRPr>
              </a:p>
            </p:txBody>
          </p:sp>
          <p:sp>
            <p:nvSpPr>
              <p:cNvPr id="64" name="Line 40"/>
              <p:cNvSpPr>
                <a:spLocks noChangeShapeType="1"/>
              </p:cNvSpPr>
              <p:nvPr/>
            </p:nvSpPr>
            <p:spPr bwMode="auto">
              <a:xfrm>
                <a:off x="11747" y="12000"/>
                <a:ext cx="960" cy="1"/>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r-FR" sz="1200">
                  <a:solidFill>
                    <a:srgbClr val="FF0000"/>
                  </a:solidFill>
                  <a:latin typeface="Times New Roman" pitchFamily="18" charset="0"/>
                  <a:cs typeface="Times New Roman" pitchFamily="18" charset="0"/>
                </a:endParaRPr>
              </a:p>
            </p:txBody>
          </p:sp>
        </p:grpSp>
      </p:grpSp>
      <p:grpSp>
        <p:nvGrpSpPr>
          <p:cNvPr id="228" name="Groupe 227"/>
          <p:cNvGrpSpPr>
            <a:grpSpLocks noChangeAspect="1"/>
          </p:cNvGrpSpPr>
          <p:nvPr/>
        </p:nvGrpSpPr>
        <p:grpSpPr>
          <a:xfrm rot="18960000">
            <a:off x="2292427" y="4086326"/>
            <a:ext cx="216000" cy="311495"/>
            <a:chOff x="6643702" y="714356"/>
            <a:chExt cx="1000132" cy="1285884"/>
          </a:xfrm>
        </p:grpSpPr>
        <p:sp>
          <p:nvSpPr>
            <p:cNvPr id="229" name="Parenthèse fermante 228"/>
            <p:cNvSpPr/>
            <p:nvPr/>
          </p:nvSpPr>
          <p:spPr>
            <a:xfrm>
              <a:off x="7072330" y="714356"/>
              <a:ext cx="571504" cy="1285884"/>
            </a:xfrm>
            <a:prstGeom prst="rightBracket">
              <a:avLst>
                <a:gd name="adj" fmla="val 1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30" name="Parenthèse fermante 229"/>
            <p:cNvSpPr/>
            <p:nvPr/>
          </p:nvSpPr>
          <p:spPr>
            <a:xfrm>
              <a:off x="7000892" y="857232"/>
              <a:ext cx="428628" cy="1000132"/>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31" name="Parenthèse fermante 230"/>
            <p:cNvSpPr/>
            <p:nvPr/>
          </p:nvSpPr>
          <p:spPr>
            <a:xfrm>
              <a:off x="6786578" y="928670"/>
              <a:ext cx="428628" cy="857256"/>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32" name="Parenthèse fermante 231"/>
            <p:cNvSpPr/>
            <p:nvPr/>
          </p:nvSpPr>
          <p:spPr>
            <a:xfrm>
              <a:off x="6643702" y="1000108"/>
              <a:ext cx="357190" cy="714380"/>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287" name="Groupe 286"/>
          <p:cNvGrpSpPr/>
          <p:nvPr/>
        </p:nvGrpSpPr>
        <p:grpSpPr>
          <a:xfrm>
            <a:off x="6775695" y="5072074"/>
            <a:ext cx="898701" cy="1143008"/>
            <a:chOff x="6775695" y="5072074"/>
            <a:chExt cx="898701" cy="1143008"/>
          </a:xfrm>
        </p:grpSpPr>
        <p:pic>
          <p:nvPicPr>
            <p:cNvPr id="53" name="Picture 5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858015" y="5500702"/>
              <a:ext cx="816381" cy="714380"/>
            </a:xfrm>
            <a:prstGeom prst="rect">
              <a:avLst/>
            </a:prstGeom>
            <a:noFill/>
          </p:spPr>
        </p:pic>
        <p:grpSp>
          <p:nvGrpSpPr>
            <p:cNvPr id="240" name="Groupe 44"/>
            <p:cNvGrpSpPr/>
            <p:nvPr/>
          </p:nvGrpSpPr>
          <p:grpSpPr>
            <a:xfrm flipH="1">
              <a:off x="6775695" y="5072074"/>
              <a:ext cx="118718" cy="704135"/>
              <a:chOff x="1999814" y="3538579"/>
              <a:chExt cx="173582" cy="735689"/>
            </a:xfrm>
          </p:grpSpPr>
          <p:sp>
            <p:nvSpPr>
              <p:cNvPr id="244" name="AutoShape 64"/>
              <p:cNvSpPr>
                <a:spLocks noChangeArrowheads="1"/>
              </p:cNvSpPr>
              <p:nvPr/>
            </p:nvSpPr>
            <p:spPr bwMode="auto">
              <a:xfrm rot="10800000" flipV="1">
                <a:off x="2071785" y="3538579"/>
                <a:ext cx="34069" cy="349857"/>
              </a:xfrm>
              <a:prstGeom prst="roundRect">
                <a:avLst>
                  <a:gd name="adj" fmla="val 50000"/>
                </a:avLst>
              </a:prstGeom>
              <a:solidFill>
                <a:srgbClr val="FFFFFF"/>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45" name="AutoShape 62"/>
              <p:cNvSpPr>
                <a:spLocks noChangeShapeType="1"/>
              </p:cNvSpPr>
              <p:nvPr/>
            </p:nvSpPr>
            <p:spPr bwMode="auto">
              <a:xfrm rot="7800000" flipV="1">
                <a:off x="2015124" y="3704648"/>
                <a:ext cx="205715" cy="630"/>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46" name="AutoShape 61"/>
              <p:cNvSpPr>
                <a:spLocks noChangeShapeType="1"/>
              </p:cNvSpPr>
              <p:nvPr/>
            </p:nvSpPr>
            <p:spPr bwMode="auto">
              <a:xfrm rot="10800000" flipV="1">
                <a:off x="2140988" y="3584671"/>
                <a:ext cx="0" cy="226193"/>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47" name="AutoShape 60"/>
              <p:cNvSpPr>
                <a:spLocks noChangeShapeType="1"/>
              </p:cNvSpPr>
              <p:nvPr/>
            </p:nvSpPr>
            <p:spPr bwMode="auto">
              <a:xfrm rot="10800000" flipV="1">
                <a:off x="2173396" y="3612937"/>
                <a:ext cx="0" cy="93535"/>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48" name="Line 59"/>
              <p:cNvSpPr>
                <a:spLocks noChangeShapeType="1"/>
              </p:cNvSpPr>
              <p:nvPr/>
            </p:nvSpPr>
            <p:spPr bwMode="auto">
              <a:xfrm rot="16200000" flipH="1">
                <a:off x="1703233" y="3977261"/>
                <a:ext cx="593588" cy="426"/>
              </a:xfrm>
              <a:prstGeom prst="line">
                <a:avLst/>
              </a:prstGeom>
              <a:noFill/>
              <a:ln w="38100">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grpSp>
      </p:grpSp>
      <p:grpSp>
        <p:nvGrpSpPr>
          <p:cNvPr id="252" name="Groupe 251"/>
          <p:cNvGrpSpPr/>
          <p:nvPr/>
        </p:nvGrpSpPr>
        <p:grpSpPr>
          <a:xfrm>
            <a:off x="857224" y="4286255"/>
            <a:ext cx="1595186" cy="2500331"/>
            <a:chOff x="857224" y="4000504"/>
            <a:chExt cx="1595186" cy="2500331"/>
          </a:xfrm>
        </p:grpSpPr>
        <p:grpSp>
          <p:nvGrpSpPr>
            <p:cNvPr id="51" name="Groupe 50"/>
            <p:cNvGrpSpPr>
              <a:grpSpLocks noChangeAspect="1"/>
            </p:cNvGrpSpPr>
            <p:nvPr/>
          </p:nvGrpSpPr>
          <p:grpSpPr>
            <a:xfrm>
              <a:off x="857224" y="4407186"/>
              <a:ext cx="1595186" cy="2093649"/>
              <a:chOff x="547875" y="4086207"/>
              <a:chExt cx="1666671" cy="2187472"/>
            </a:xfrm>
          </p:grpSpPr>
          <p:sp>
            <p:nvSpPr>
              <p:cNvPr id="44" name="Rectangle 43"/>
              <p:cNvSpPr/>
              <p:nvPr/>
            </p:nvSpPr>
            <p:spPr>
              <a:xfrm>
                <a:off x="547875" y="4294201"/>
                <a:ext cx="1666671" cy="1979478"/>
              </a:xfrm>
              <a:prstGeom prst="rect">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sp>
            <p:nvSpPr>
              <p:cNvPr id="24" name="Text Box 76"/>
              <p:cNvSpPr txBox="1">
                <a:spLocks noChangeArrowheads="1"/>
              </p:cNvSpPr>
              <p:nvPr/>
            </p:nvSpPr>
            <p:spPr bwMode="auto">
              <a:xfrm>
                <a:off x="1267697" y="5900481"/>
                <a:ext cx="601812" cy="321325"/>
              </a:xfrm>
              <a:prstGeom prst="rect">
                <a:avLst/>
              </a:prstGeom>
              <a:no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Radio</a:t>
                </a:r>
                <a:endParaRPr kumimoji="0" lang="fr-FR" sz="1800"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25" name="Picture 74"/>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flipH="1">
                <a:off x="648876" y="5043480"/>
                <a:ext cx="496114" cy="633085"/>
              </a:xfrm>
              <a:prstGeom prst="rect">
                <a:avLst/>
              </a:prstGeom>
              <a:noFill/>
              <a:ln>
                <a:noFill/>
              </a:ln>
            </p:spPr>
          </p:pic>
          <p:pic>
            <p:nvPicPr>
              <p:cNvPr id="26" name="Picture 72"/>
              <p:cNvPicPr>
                <a:picLocks noChangeAspect="1" noChangeArrowheads="1"/>
              </p:cNvPicPr>
              <p:nvPr/>
            </p:nvPicPr>
            <p:blipFill>
              <a:blip r:embed="rId8"/>
              <a:srcRect/>
              <a:stretch>
                <a:fillRect/>
              </a:stretch>
            </p:blipFill>
            <p:spPr bwMode="auto">
              <a:xfrm>
                <a:off x="1460799" y="5154965"/>
                <a:ext cx="478070" cy="372320"/>
              </a:xfrm>
              <a:prstGeom prst="rect">
                <a:avLst/>
              </a:prstGeom>
              <a:noFill/>
              <a:ln>
                <a:solidFill>
                  <a:schemeClr val="bg1"/>
                </a:solidFill>
              </a:ln>
            </p:spPr>
          </p:pic>
          <p:sp>
            <p:nvSpPr>
              <p:cNvPr id="28" name="AutoShape 70"/>
              <p:cNvSpPr>
                <a:spLocks noChangeShapeType="1"/>
              </p:cNvSpPr>
              <p:nvPr/>
            </p:nvSpPr>
            <p:spPr bwMode="auto">
              <a:xfrm flipH="1">
                <a:off x="1085794" y="5416306"/>
                <a:ext cx="357753" cy="519"/>
              </a:xfrm>
              <a:prstGeom prst="straightConnector1">
                <a:avLst/>
              </a:prstGeom>
              <a:noFill/>
              <a:ln w="9525">
                <a:solidFill>
                  <a:srgbClr val="0000CC"/>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29" name="AutoShape 69"/>
              <p:cNvSpPr>
                <a:spLocks noChangeShapeType="1"/>
              </p:cNvSpPr>
              <p:nvPr/>
            </p:nvSpPr>
            <p:spPr bwMode="auto">
              <a:xfrm>
                <a:off x="1667465" y="5527286"/>
                <a:ext cx="519" cy="222450"/>
              </a:xfrm>
              <a:prstGeom prst="straightConnector1">
                <a:avLst/>
              </a:prstGeom>
              <a:noFill/>
              <a:ln w="9525">
                <a:solidFill>
                  <a:srgbClr val="0000CC"/>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fr-FR"/>
              </a:p>
            </p:txBody>
          </p:sp>
          <p:sp>
            <p:nvSpPr>
              <p:cNvPr id="37" name="Line 59"/>
              <p:cNvSpPr>
                <a:spLocks noChangeShapeType="1"/>
              </p:cNvSpPr>
              <p:nvPr/>
            </p:nvSpPr>
            <p:spPr bwMode="auto">
              <a:xfrm rot="16200000" flipH="1">
                <a:off x="2001481" y="4180027"/>
                <a:ext cx="188066" cy="426"/>
              </a:xfrm>
              <a:prstGeom prst="line">
                <a:avLst/>
              </a:prstGeom>
              <a:noFill/>
              <a:ln w="57150">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cxnSp>
            <p:nvCxnSpPr>
              <p:cNvPr id="47" name="Connecteur droit 46"/>
              <p:cNvCxnSpPr/>
              <p:nvPr/>
            </p:nvCxnSpPr>
            <p:spPr>
              <a:xfrm rot="10800000" flipV="1">
                <a:off x="2095728" y="4259591"/>
                <a:ext cx="1659" cy="1579758"/>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Connecteur droit 47"/>
              <p:cNvCxnSpPr/>
              <p:nvPr/>
            </p:nvCxnSpPr>
            <p:spPr>
              <a:xfrm rot="10800000">
                <a:off x="1809218" y="5825843"/>
                <a:ext cx="287999" cy="0"/>
              </a:xfrm>
              <a:prstGeom prst="line">
                <a:avLst/>
              </a:prstGeom>
            </p:spPr>
            <p:style>
              <a:lnRef idx="1">
                <a:schemeClr val="accent1"/>
              </a:lnRef>
              <a:fillRef idx="0">
                <a:schemeClr val="accent1"/>
              </a:fillRef>
              <a:effectRef idx="0">
                <a:schemeClr val="accent1"/>
              </a:effectRef>
              <a:fontRef idx="minor">
                <a:schemeClr val="tx1"/>
              </a:fontRef>
            </p:style>
          </p:cxnSp>
          <p:pic>
            <p:nvPicPr>
              <p:cNvPr id="27" name="Picture 71"/>
              <p:cNvPicPr>
                <a:picLocks noChangeAspect="1" noChangeArrowheads="1"/>
              </p:cNvPicPr>
              <p:nvPr/>
            </p:nvPicPr>
            <p:blipFill>
              <a:blip r:embed="rId9" cstate="print">
                <a:clrChange>
                  <a:clrFrom>
                    <a:srgbClr val="00FF00"/>
                  </a:clrFrom>
                  <a:clrTo>
                    <a:srgbClr val="00FF00">
                      <a:alpha val="0"/>
                    </a:srgbClr>
                  </a:clrTo>
                </a:clrChange>
              </a:blip>
              <a:srcRect/>
              <a:stretch>
                <a:fillRect/>
              </a:stretch>
            </p:blipFill>
            <p:spPr bwMode="auto">
              <a:xfrm>
                <a:off x="1515838" y="5751204"/>
                <a:ext cx="300906" cy="121345"/>
              </a:xfrm>
              <a:prstGeom prst="rect">
                <a:avLst/>
              </a:prstGeom>
              <a:noFill/>
              <a:ln>
                <a:solidFill>
                  <a:schemeClr val="bg1"/>
                </a:solidFill>
              </a:ln>
            </p:spPr>
          </p:pic>
        </p:grpSp>
        <p:cxnSp>
          <p:nvCxnSpPr>
            <p:cNvPr id="250" name="Connecteur droit 249"/>
            <p:cNvCxnSpPr/>
            <p:nvPr/>
          </p:nvCxnSpPr>
          <p:spPr>
            <a:xfrm rot="5400000" flipH="1" flipV="1">
              <a:off x="2214754" y="4303510"/>
              <a:ext cx="252000" cy="1588"/>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1" name="Connecteur droit 250"/>
            <p:cNvCxnSpPr/>
            <p:nvPr/>
          </p:nvCxnSpPr>
          <p:spPr>
            <a:xfrm rot="5400000" flipH="1" flipV="1">
              <a:off x="2211578" y="4125710"/>
              <a:ext cx="252000" cy="1588"/>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58" name="Groupe 44"/>
          <p:cNvGrpSpPr/>
          <p:nvPr/>
        </p:nvGrpSpPr>
        <p:grpSpPr>
          <a:xfrm flipH="1">
            <a:off x="7518089" y="1474812"/>
            <a:ext cx="162140" cy="457925"/>
            <a:chOff x="1999814" y="3605835"/>
            <a:chExt cx="237071" cy="668433"/>
          </a:xfrm>
        </p:grpSpPr>
        <p:sp>
          <p:nvSpPr>
            <p:cNvPr id="259" name="AutoShape 64"/>
            <p:cNvSpPr>
              <a:spLocks noChangeArrowheads="1"/>
            </p:cNvSpPr>
            <p:nvPr/>
          </p:nvSpPr>
          <p:spPr bwMode="auto">
            <a:xfrm rot="10800000" flipV="1">
              <a:off x="2071785" y="3605835"/>
              <a:ext cx="34069" cy="349857"/>
            </a:xfrm>
            <a:prstGeom prst="roundRect">
              <a:avLst>
                <a:gd name="adj" fmla="val 50000"/>
              </a:avLst>
            </a:prstGeom>
            <a:solidFill>
              <a:srgbClr val="FFFFFF"/>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60" name="AutoShape 62"/>
            <p:cNvSpPr>
              <a:spLocks noChangeShapeType="1"/>
            </p:cNvSpPr>
            <p:nvPr/>
          </p:nvSpPr>
          <p:spPr bwMode="auto">
            <a:xfrm rot="9120000">
              <a:off x="2007856" y="3709595"/>
              <a:ext cx="229029" cy="186542"/>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61" name="AutoShape 61"/>
            <p:cNvSpPr>
              <a:spLocks noChangeShapeType="1"/>
            </p:cNvSpPr>
            <p:nvPr/>
          </p:nvSpPr>
          <p:spPr bwMode="auto">
            <a:xfrm rot="10800000" flipV="1">
              <a:off x="2147950" y="3684562"/>
              <a:ext cx="0" cy="226194"/>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62" name="AutoShape 60"/>
            <p:cNvSpPr>
              <a:spLocks noChangeShapeType="1"/>
            </p:cNvSpPr>
            <p:nvPr/>
          </p:nvSpPr>
          <p:spPr bwMode="auto">
            <a:xfrm rot="10800000" flipV="1">
              <a:off x="2190806" y="3771780"/>
              <a:ext cx="0" cy="93535"/>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63" name="Line 59"/>
            <p:cNvSpPr>
              <a:spLocks noChangeShapeType="1"/>
            </p:cNvSpPr>
            <p:nvPr/>
          </p:nvSpPr>
          <p:spPr bwMode="auto">
            <a:xfrm rot="16200000" flipH="1">
              <a:off x="1703233" y="3977261"/>
              <a:ext cx="593588" cy="426"/>
            </a:xfrm>
            <a:prstGeom prst="line">
              <a:avLst/>
            </a:prstGeom>
            <a:noFill/>
            <a:ln w="38100">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grpSp>
      <p:grpSp>
        <p:nvGrpSpPr>
          <p:cNvPr id="264" name="Groupe 263"/>
          <p:cNvGrpSpPr>
            <a:grpSpLocks noChangeAspect="1"/>
          </p:cNvGrpSpPr>
          <p:nvPr/>
        </p:nvGrpSpPr>
        <p:grpSpPr>
          <a:xfrm rot="21240000">
            <a:off x="4338728" y="1931537"/>
            <a:ext cx="216000" cy="311495"/>
            <a:chOff x="6643702" y="714356"/>
            <a:chExt cx="1000132" cy="1285884"/>
          </a:xfrm>
        </p:grpSpPr>
        <p:sp>
          <p:nvSpPr>
            <p:cNvPr id="265" name="Parenthèse fermante 264"/>
            <p:cNvSpPr/>
            <p:nvPr/>
          </p:nvSpPr>
          <p:spPr>
            <a:xfrm>
              <a:off x="7072330" y="714356"/>
              <a:ext cx="571504" cy="1285884"/>
            </a:xfrm>
            <a:prstGeom prst="rightBracket">
              <a:avLst>
                <a:gd name="adj" fmla="val 1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66" name="Parenthèse fermante 265"/>
            <p:cNvSpPr/>
            <p:nvPr/>
          </p:nvSpPr>
          <p:spPr>
            <a:xfrm>
              <a:off x="7000892" y="857232"/>
              <a:ext cx="428628" cy="1000132"/>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67" name="Parenthèse fermante 266"/>
            <p:cNvSpPr/>
            <p:nvPr/>
          </p:nvSpPr>
          <p:spPr>
            <a:xfrm>
              <a:off x="6786578" y="928670"/>
              <a:ext cx="428628" cy="857256"/>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68" name="Parenthèse fermante 267"/>
            <p:cNvSpPr/>
            <p:nvPr/>
          </p:nvSpPr>
          <p:spPr>
            <a:xfrm>
              <a:off x="6643702" y="1000108"/>
              <a:ext cx="357190" cy="714380"/>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277" name="Groupe 276"/>
          <p:cNvGrpSpPr>
            <a:grpSpLocks noChangeAspect="1"/>
          </p:cNvGrpSpPr>
          <p:nvPr/>
        </p:nvGrpSpPr>
        <p:grpSpPr>
          <a:xfrm rot="23340000">
            <a:off x="4263871" y="2092479"/>
            <a:ext cx="216000" cy="311495"/>
            <a:chOff x="6643702" y="714356"/>
            <a:chExt cx="1000132" cy="1285884"/>
          </a:xfrm>
        </p:grpSpPr>
        <p:sp>
          <p:nvSpPr>
            <p:cNvPr id="278" name="Parenthèse fermante 277"/>
            <p:cNvSpPr/>
            <p:nvPr/>
          </p:nvSpPr>
          <p:spPr>
            <a:xfrm>
              <a:off x="7072330" y="714356"/>
              <a:ext cx="571504" cy="1285884"/>
            </a:xfrm>
            <a:prstGeom prst="rightBracket">
              <a:avLst>
                <a:gd name="adj" fmla="val 1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79" name="Parenthèse fermante 278"/>
            <p:cNvSpPr/>
            <p:nvPr/>
          </p:nvSpPr>
          <p:spPr>
            <a:xfrm>
              <a:off x="7000892" y="857232"/>
              <a:ext cx="428628" cy="1000132"/>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80" name="Parenthèse fermante 279"/>
            <p:cNvSpPr/>
            <p:nvPr/>
          </p:nvSpPr>
          <p:spPr>
            <a:xfrm>
              <a:off x="6786578" y="928670"/>
              <a:ext cx="428628" cy="857256"/>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81" name="Parenthèse fermante 280"/>
            <p:cNvSpPr/>
            <p:nvPr/>
          </p:nvSpPr>
          <p:spPr>
            <a:xfrm>
              <a:off x="6643702" y="1000108"/>
              <a:ext cx="357190" cy="714380"/>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282" name="Groupe 281"/>
          <p:cNvGrpSpPr>
            <a:grpSpLocks noChangeAspect="1"/>
          </p:cNvGrpSpPr>
          <p:nvPr/>
        </p:nvGrpSpPr>
        <p:grpSpPr>
          <a:xfrm rot="24300000">
            <a:off x="4159061" y="2249813"/>
            <a:ext cx="216000" cy="311495"/>
            <a:chOff x="6643702" y="714356"/>
            <a:chExt cx="1000132" cy="1285884"/>
          </a:xfrm>
        </p:grpSpPr>
        <p:sp>
          <p:nvSpPr>
            <p:cNvPr id="283" name="Parenthèse fermante 282"/>
            <p:cNvSpPr/>
            <p:nvPr/>
          </p:nvSpPr>
          <p:spPr>
            <a:xfrm>
              <a:off x="7072330" y="714356"/>
              <a:ext cx="571504" cy="1285884"/>
            </a:xfrm>
            <a:prstGeom prst="rightBracket">
              <a:avLst>
                <a:gd name="adj" fmla="val 1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84" name="Parenthèse fermante 283"/>
            <p:cNvSpPr/>
            <p:nvPr/>
          </p:nvSpPr>
          <p:spPr>
            <a:xfrm>
              <a:off x="7000892" y="857232"/>
              <a:ext cx="428628" cy="1000132"/>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85" name="Parenthèse fermante 284"/>
            <p:cNvSpPr/>
            <p:nvPr/>
          </p:nvSpPr>
          <p:spPr>
            <a:xfrm>
              <a:off x="6786578" y="928670"/>
              <a:ext cx="428628" cy="857256"/>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86" name="Parenthèse fermante 285"/>
            <p:cNvSpPr/>
            <p:nvPr/>
          </p:nvSpPr>
          <p:spPr>
            <a:xfrm>
              <a:off x="6643702" y="1000108"/>
              <a:ext cx="357190" cy="714380"/>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288" name="Groupe 287"/>
          <p:cNvGrpSpPr/>
          <p:nvPr/>
        </p:nvGrpSpPr>
        <p:grpSpPr>
          <a:xfrm flipH="1">
            <a:off x="41367" y="1564784"/>
            <a:ext cx="853783" cy="1006960"/>
            <a:chOff x="6733870" y="5208122"/>
            <a:chExt cx="940526" cy="1006960"/>
          </a:xfrm>
        </p:grpSpPr>
        <p:pic>
          <p:nvPicPr>
            <p:cNvPr id="289" name="Picture 5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858015" y="5500702"/>
              <a:ext cx="816381" cy="714380"/>
            </a:xfrm>
            <a:prstGeom prst="rect">
              <a:avLst/>
            </a:prstGeom>
            <a:noFill/>
          </p:spPr>
        </p:pic>
        <p:grpSp>
          <p:nvGrpSpPr>
            <p:cNvPr id="290" name="Groupe 44"/>
            <p:cNvGrpSpPr/>
            <p:nvPr/>
          </p:nvGrpSpPr>
          <p:grpSpPr>
            <a:xfrm flipH="1">
              <a:off x="6733870" y="5208122"/>
              <a:ext cx="212071" cy="568136"/>
              <a:chOff x="1924527" y="3680680"/>
              <a:chExt cx="310082" cy="593588"/>
            </a:xfrm>
          </p:grpSpPr>
          <p:sp>
            <p:nvSpPr>
              <p:cNvPr id="291" name="AutoShape 64"/>
              <p:cNvSpPr>
                <a:spLocks noChangeArrowheads="1"/>
              </p:cNvSpPr>
              <p:nvPr/>
            </p:nvSpPr>
            <p:spPr bwMode="auto">
              <a:xfrm rot="10800000" flipV="1">
                <a:off x="2060280" y="3747512"/>
                <a:ext cx="34070" cy="349853"/>
              </a:xfrm>
              <a:prstGeom prst="roundRect">
                <a:avLst>
                  <a:gd name="adj" fmla="val 50000"/>
                </a:avLst>
              </a:prstGeom>
              <a:solidFill>
                <a:srgbClr val="FFFFFF"/>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92" name="AutoShape 62"/>
              <p:cNvSpPr>
                <a:spLocks noChangeShapeType="1"/>
              </p:cNvSpPr>
              <p:nvPr/>
            </p:nvSpPr>
            <p:spPr bwMode="auto">
              <a:xfrm rot="7800000" flipH="1">
                <a:off x="2054528" y="3747501"/>
                <a:ext cx="50079" cy="310082"/>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93" name="AutoShape 61"/>
              <p:cNvSpPr>
                <a:spLocks noChangeShapeType="1"/>
              </p:cNvSpPr>
              <p:nvPr/>
            </p:nvSpPr>
            <p:spPr bwMode="auto">
              <a:xfrm rot="10800000" flipV="1">
                <a:off x="2137154" y="3830902"/>
                <a:ext cx="0" cy="226190"/>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94" name="AutoShape 60"/>
              <p:cNvSpPr>
                <a:spLocks noChangeShapeType="1"/>
              </p:cNvSpPr>
              <p:nvPr/>
            </p:nvSpPr>
            <p:spPr bwMode="auto">
              <a:xfrm rot="10800000" flipV="1">
                <a:off x="2177358" y="3939093"/>
                <a:ext cx="0" cy="93534"/>
              </a:xfrm>
              <a:prstGeom prst="straightConnector1">
                <a:avLst/>
              </a:prstGeom>
              <a:noFill/>
              <a:ln w="9525">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sp>
            <p:nvSpPr>
              <p:cNvPr id="295" name="Line 59"/>
              <p:cNvSpPr>
                <a:spLocks noChangeShapeType="1"/>
              </p:cNvSpPr>
              <p:nvPr/>
            </p:nvSpPr>
            <p:spPr bwMode="auto">
              <a:xfrm rot="16200000" flipH="1">
                <a:off x="1703233" y="3977261"/>
                <a:ext cx="593588" cy="426"/>
              </a:xfrm>
              <a:prstGeom prst="line">
                <a:avLst/>
              </a:prstGeom>
              <a:noFill/>
              <a:ln w="38100">
                <a:solidFill>
                  <a:schemeClr val="bg1"/>
                </a:solidFill>
                <a:round/>
                <a:headEnd/>
                <a:tailEnd/>
              </a:ln>
            </p:spPr>
            <p:txBody>
              <a:bodyPr vert="horz" wrap="square" lIns="91440" tIns="45720" rIns="91440" bIns="45720" numCol="1" anchor="t" anchorCtr="0" compatLnSpc="1">
                <a:prstTxWarp prst="textNoShape">
                  <a:avLst/>
                </a:prstTxWarp>
              </a:bodyPr>
              <a:lstStyle/>
              <a:p>
                <a:endParaRPr lang="fr-FR"/>
              </a:p>
            </p:txBody>
          </p:sp>
        </p:grpSp>
      </p:grpSp>
      <p:grpSp>
        <p:nvGrpSpPr>
          <p:cNvPr id="296" name="Groupe 295"/>
          <p:cNvGrpSpPr>
            <a:grpSpLocks noChangeAspect="1"/>
          </p:cNvGrpSpPr>
          <p:nvPr/>
        </p:nvGrpSpPr>
        <p:grpSpPr>
          <a:xfrm rot="14160000">
            <a:off x="2277855" y="4086326"/>
            <a:ext cx="216000" cy="311495"/>
            <a:chOff x="6643702" y="714356"/>
            <a:chExt cx="1000132" cy="1285884"/>
          </a:xfrm>
        </p:grpSpPr>
        <p:sp>
          <p:nvSpPr>
            <p:cNvPr id="297" name="Parenthèse fermante 296"/>
            <p:cNvSpPr/>
            <p:nvPr/>
          </p:nvSpPr>
          <p:spPr>
            <a:xfrm>
              <a:off x="7072330" y="714356"/>
              <a:ext cx="571504" cy="1285884"/>
            </a:xfrm>
            <a:prstGeom prst="rightBracket">
              <a:avLst>
                <a:gd name="adj" fmla="val 1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98" name="Parenthèse fermante 297"/>
            <p:cNvSpPr/>
            <p:nvPr/>
          </p:nvSpPr>
          <p:spPr>
            <a:xfrm>
              <a:off x="7000892" y="857232"/>
              <a:ext cx="428628" cy="1000132"/>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99" name="Parenthèse fermante 298"/>
            <p:cNvSpPr/>
            <p:nvPr/>
          </p:nvSpPr>
          <p:spPr>
            <a:xfrm>
              <a:off x="6786578" y="928670"/>
              <a:ext cx="428628" cy="857256"/>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300" name="Parenthèse fermante 299"/>
            <p:cNvSpPr/>
            <p:nvPr/>
          </p:nvSpPr>
          <p:spPr>
            <a:xfrm>
              <a:off x="6643702" y="1000108"/>
              <a:ext cx="357190" cy="714380"/>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sp>
        <p:nvSpPr>
          <p:cNvPr id="96" name="Text Box 48"/>
          <p:cNvSpPr txBox="1">
            <a:spLocks noChangeArrowheads="1"/>
          </p:cNvSpPr>
          <p:nvPr/>
        </p:nvSpPr>
        <p:spPr bwMode="auto">
          <a:xfrm>
            <a:off x="214282" y="2571744"/>
            <a:ext cx="381021" cy="342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200" b="1" i="1"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PS</a:t>
            </a:r>
            <a:endParaRPr kumimoji="0" lang="fr-FR" sz="1200" b="0" i="0" u="none" strike="noStrike" cap="none" normalizeH="0" baseline="0" dirty="0" smtClean="0">
              <a:ln>
                <a:noFill/>
              </a:ln>
              <a:solidFill>
                <a:srgbClr val="FF0000"/>
              </a:solidFill>
              <a:effectLst/>
              <a:latin typeface="Times New Roman" pitchFamily="18" charset="0"/>
              <a:cs typeface="Times New Roman" pitchFamily="18" charset="0"/>
            </a:endParaRPr>
          </a:p>
        </p:txBody>
      </p:sp>
      <p:sp>
        <p:nvSpPr>
          <p:cNvPr id="98" name="ZoneTexte 97"/>
          <p:cNvSpPr txBox="1"/>
          <p:nvPr/>
        </p:nvSpPr>
        <p:spPr>
          <a:xfrm>
            <a:off x="3571868" y="4071942"/>
            <a:ext cx="928694" cy="369332"/>
          </a:xfrm>
          <a:prstGeom prst="rect">
            <a:avLst/>
          </a:prstGeom>
          <a:noFill/>
        </p:spPr>
        <p:txBody>
          <a:bodyPr wrap="square" rtlCol="0">
            <a:spAutoFit/>
          </a:bodyPr>
          <a:lstStyle/>
          <a:p>
            <a:pPr algn="ctr"/>
            <a:r>
              <a:rPr lang="fr-FR" dirty="0" smtClean="0">
                <a:solidFill>
                  <a:schemeClr val="bg1"/>
                </a:solidFill>
                <a:latin typeface="Times New Roman" pitchFamily="18" charset="0"/>
                <a:cs typeface="Times New Roman" pitchFamily="18" charset="0"/>
              </a:rPr>
              <a:t>Relais</a:t>
            </a:r>
            <a:endParaRPr lang="fr-FR" dirty="0">
              <a:solidFill>
                <a:schemeClr val="bg1"/>
              </a:solidFill>
              <a:latin typeface="Times New Roman" pitchFamily="18" charset="0"/>
              <a:cs typeface="Times New Roman" pitchFamily="18" charset="0"/>
            </a:endParaRPr>
          </a:p>
        </p:txBody>
      </p:sp>
      <p:grpSp>
        <p:nvGrpSpPr>
          <p:cNvPr id="114" name="Groupe 113"/>
          <p:cNvGrpSpPr/>
          <p:nvPr/>
        </p:nvGrpSpPr>
        <p:grpSpPr>
          <a:xfrm>
            <a:off x="3785050" y="2482596"/>
            <a:ext cx="500066" cy="1643076"/>
            <a:chOff x="3785050" y="1857362"/>
            <a:chExt cx="500066" cy="1643076"/>
          </a:xfrm>
        </p:grpSpPr>
        <p:sp>
          <p:nvSpPr>
            <p:cNvPr id="97" name="Trapèze 96"/>
            <p:cNvSpPr/>
            <p:nvPr/>
          </p:nvSpPr>
          <p:spPr>
            <a:xfrm>
              <a:off x="3785050" y="2414354"/>
              <a:ext cx="500066" cy="1086084"/>
            </a:xfrm>
            <a:prstGeom prst="trapezoid">
              <a:avLst>
                <a:gd name="adj" fmla="val 29192"/>
              </a:avLst>
            </a:prstGeom>
            <a:solidFill>
              <a:schemeClr val="bg1">
                <a:lumMod val="85000"/>
              </a:schemeClr>
            </a:solidFill>
            <a:ln>
              <a:solidFill>
                <a:schemeClr val="accent1"/>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grpSp>
          <p:nvGrpSpPr>
            <p:cNvPr id="66" name="Group 60"/>
            <p:cNvGrpSpPr>
              <a:grpSpLocks noChangeAspect="1"/>
            </p:cNvGrpSpPr>
            <p:nvPr/>
          </p:nvGrpSpPr>
          <p:grpSpPr bwMode="auto">
            <a:xfrm>
              <a:off x="3857620" y="1857362"/>
              <a:ext cx="357190" cy="557254"/>
              <a:chOff x="10610" y="6007"/>
              <a:chExt cx="1225" cy="1173"/>
            </a:xfrm>
          </p:grpSpPr>
          <p:sp>
            <p:nvSpPr>
              <p:cNvPr id="68" name="AutoShape 72"/>
              <p:cNvSpPr>
                <a:spLocks noChangeArrowheads="1"/>
              </p:cNvSpPr>
              <p:nvPr/>
            </p:nvSpPr>
            <p:spPr bwMode="auto">
              <a:xfrm flipH="1">
                <a:off x="11409" y="6007"/>
                <a:ext cx="101" cy="1071"/>
              </a:xfrm>
              <a:prstGeom prst="roundRect">
                <a:avLst>
                  <a:gd name="adj" fmla="val 50000"/>
                </a:avLst>
              </a:prstGeom>
              <a:solidFill>
                <a:srgbClr val="FFFFFF"/>
              </a:solid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69" name="AutoShape 71"/>
              <p:cNvSpPr>
                <a:spLocks noChangeShapeType="1"/>
              </p:cNvSpPr>
              <p:nvPr/>
            </p:nvSpPr>
            <p:spPr bwMode="auto">
              <a:xfrm flipH="1">
                <a:off x="11037" y="6542"/>
                <a:ext cx="373" cy="2"/>
              </a:xfrm>
              <a:prstGeom prst="straightConnector1">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70" name="AutoShape 70"/>
              <p:cNvSpPr>
                <a:spLocks noChangeShapeType="1"/>
              </p:cNvSpPr>
              <p:nvPr/>
            </p:nvSpPr>
            <p:spPr bwMode="auto">
              <a:xfrm flipH="1">
                <a:off x="11510" y="6543"/>
                <a:ext cx="325" cy="2"/>
              </a:xfrm>
              <a:prstGeom prst="straightConnector1">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71" name="AutoShape 69"/>
              <p:cNvSpPr>
                <a:spLocks noChangeShapeType="1"/>
              </p:cNvSpPr>
              <p:nvPr/>
            </p:nvSpPr>
            <p:spPr bwMode="auto">
              <a:xfrm flipH="1" flipV="1">
                <a:off x="11307" y="6293"/>
                <a:ext cx="1" cy="886"/>
              </a:xfrm>
              <a:prstGeom prst="straightConnector1">
                <a:avLst/>
              </a:prstGeom>
              <a:noFill/>
              <a:ln w="349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72" name="AutoShape 68"/>
              <p:cNvSpPr>
                <a:spLocks noChangeShapeType="1"/>
              </p:cNvSpPr>
              <p:nvPr/>
            </p:nvSpPr>
            <p:spPr bwMode="auto">
              <a:xfrm flipH="1">
                <a:off x="11643" y="6197"/>
                <a:ext cx="1" cy="692"/>
              </a:xfrm>
              <a:prstGeom prst="straightConnector1">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73" name="AutoShape 67"/>
              <p:cNvSpPr>
                <a:spLocks noChangeShapeType="1"/>
              </p:cNvSpPr>
              <p:nvPr/>
            </p:nvSpPr>
            <p:spPr bwMode="auto">
              <a:xfrm flipH="1">
                <a:off x="11756" y="6391"/>
                <a:ext cx="1" cy="287"/>
              </a:xfrm>
              <a:prstGeom prst="straightConnector1">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74" name="AutoShape 66"/>
              <p:cNvSpPr>
                <a:spLocks noChangeShapeType="1"/>
              </p:cNvSpPr>
              <p:nvPr/>
            </p:nvSpPr>
            <p:spPr bwMode="auto">
              <a:xfrm flipH="1" flipV="1">
                <a:off x="11143" y="6294"/>
                <a:ext cx="1" cy="886"/>
              </a:xfrm>
              <a:prstGeom prst="straightConnector1">
                <a:avLst/>
              </a:prstGeom>
              <a:noFill/>
              <a:ln w="349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ln w="6350">
                    <a:solidFill>
                      <a:schemeClr val="tx1"/>
                    </a:solidFill>
                  </a:ln>
                </a:endParaRPr>
              </a:p>
            </p:txBody>
          </p:sp>
          <p:sp>
            <p:nvSpPr>
              <p:cNvPr id="75" name="AutoShape 65"/>
              <p:cNvSpPr>
                <a:spLocks noChangeArrowheads="1"/>
              </p:cNvSpPr>
              <p:nvPr/>
            </p:nvSpPr>
            <p:spPr bwMode="auto">
              <a:xfrm flipH="1">
                <a:off x="10935" y="6009"/>
                <a:ext cx="101" cy="1071"/>
              </a:xfrm>
              <a:prstGeom prst="roundRect">
                <a:avLst>
                  <a:gd name="adj" fmla="val 50000"/>
                </a:avLst>
              </a:prstGeom>
              <a:solidFill>
                <a:srgbClr val="FFFFFF"/>
              </a:solid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grpSp>
            <p:nvGrpSpPr>
              <p:cNvPr id="76" name="Group 61"/>
              <p:cNvGrpSpPr>
                <a:grpSpLocks/>
              </p:cNvGrpSpPr>
              <p:nvPr/>
            </p:nvGrpSpPr>
            <p:grpSpPr bwMode="auto">
              <a:xfrm rot="10800000">
                <a:off x="10610" y="6212"/>
                <a:ext cx="325" cy="692"/>
                <a:chOff x="11750" y="6437"/>
                <a:chExt cx="325" cy="692"/>
              </a:xfrm>
            </p:grpSpPr>
            <p:sp>
              <p:nvSpPr>
                <p:cNvPr id="77" name="AutoShape 64"/>
                <p:cNvSpPr>
                  <a:spLocks noChangeShapeType="1"/>
                </p:cNvSpPr>
                <p:nvPr/>
              </p:nvSpPr>
              <p:spPr bwMode="auto">
                <a:xfrm flipH="1">
                  <a:off x="11750" y="6783"/>
                  <a:ext cx="325" cy="2"/>
                </a:xfrm>
                <a:prstGeom prst="straightConnector1">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78" name="AutoShape 63"/>
                <p:cNvSpPr>
                  <a:spLocks noChangeShapeType="1"/>
                </p:cNvSpPr>
                <p:nvPr/>
              </p:nvSpPr>
              <p:spPr bwMode="auto">
                <a:xfrm flipH="1">
                  <a:off x="11883" y="6437"/>
                  <a:ext cx="1" cy="692"/>
                </a:xfrm>
                <a:prstGeom prst="straightConnector1">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sp>
              <p:nvSpPr>
                <p:cNvPr id="79" name="AutoShape 62"/>
                <p:cNvSpPr>
                  <a:spLocks noChangeShapeType="1"/>
                </p:cNvSpPr>
                <p:nvPr/>
              </p:nvSpPr>
              <p:spPr bwMode="auto">
                <a:xfrm flipH="1">
                  <a:off x="11996" y="6631"/>
                  <a:ext cx="1" cy="287"/>
                </a:xfrm>
                <a:prstGeom prst="straightConnector1">
                  <a:avLst/>
                </a:prstGeom>
                <a:noFill/>
                <a:ln w="9525">
                  <a:solidFill>
                    <a:srgbClr val="00B0F0"/>
                  </a:solidFill>
                  <a:round/>
                  <a:headEnd/>
                  <a:tailEnd/>
                </a:ln>
              </p:spPr>
              <p:txBody>
                <a:bodyPr vert="horz" wrap="square" lIns="91440" tIns="45720" rIns="91440" bIns="45720" numCol="1" anchor="t" anchorCtr="0" compatLnSpc="1">
                  <a:prstTxWarp prst="textNoShape">
                    <a:avLst/>
                  </a:prstTxWarp>
                </a:bodyPr>
                <a:lstStyle/>
                <a:p>
                  <a:endParaRPr lang="fr-FR" sz="1400"/>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28"/>
                                        </p:tgtEl>
                                        <p:attrNameLst>
                                          <p:attrName>style.visibility</p:attrName>
                                        </p:attrNameLst>
                                      </p:cBhvr>
                                      <p:to>
                                        <p:strVal val="visible"/>
                                      </p:to>
                                    </p:set>
                                  </p:childTnLst>
                                </p:cTn>
                              </p:par>
                              <p:par>
                                <p:cTn id="7" presetID="6" presetClass="emph" presetSubtype="0" repeatCount="indefinite" fill="hold" nodeType="withEffect">
                                  <p:stCondLst>
                                    <p:cond delay="0"/>
                                  </p:stCondLst>
                                  <p:childTnLst>
                                    <p:animScale>
                                      <p:cBhvr>
                                        <p:cTn id="8" dur="2000" fill="hold"/>
                                        <p:tgtEl>
                                          <p:spTgt spid="228"/>
                                        </p:tgtEl>
                                      </p:cBhvr>
                                      <p:by x="150000" y="150000"/>
                                    </p:animScale>
                                  </p:childTnLst>
                                </p:cTn>
                              </p:par>
                              <p:par>
                                <p:cTn id="9" presetID="0" presetClass="path" presetSubtype="0" repeatCount="indefinite" accel="50000" decel="50000" fill="hold" nodeType="withEffect">
                                  <p:stCondLst>
                                    <p:cond delay="0"/>
                                  </p:stCondLst>
                                  <p:childTnLst>
                                    <p:animMotion origin="layout" path="M 4.72222E-6 7.40741E-7 L 0.17326 -0.31505 " pathEditMode="relative" rAng="0" ptsTypes="AA">
                                      <p:cBhvr>
                                        <p:cTn id="10" dur="2000" fill="hold"/>
                                        <p:tgtEl>
                                          <p:spTgt spid="228"/>
                                        </p:tgtEl>
                                        <p:attrNameLst>
                                          <p:attrName>ppt_x</p:attrName>
                                          <p:attrName>ppt_y</p:attrName>
                                        </p:attrNameLst>
                                      </p:cBhvr>
                                      <p:rCtr x="87" y="-158"/>
                                    </p:animMotion>
                                  </p:childTnLst>
                                </p:cTn>
                              </p:par>
                              <p:par>
                                <p:cTn id="11" presetID="1" presetClass="entr" presetSubtype="0" fill="hold" nodeType="withEffect">
                                  <p:stCondLst>
                                    <p:cond delay="0"/>
                                  </p:stCondLst>
                                  <p:childTnLst>
                                    <p:set>
                                      <p:cBhvr>
                                        <p:cTn id="12" dur="1" fill="hold">
                                          <p:stCondLst>
                                            <p:cond delay="0"/>
                                          </p:stCondLst>
                                        </p:cTn>
                                        <p:tgtEl>
                                          <p:spTgt spid="296"/>
                                        </p:tgtEl>
                                        <p:attrNameLst>
                                          <p:attrName>style.visibility</p:attrName>
                                        </p:attrNameLst>
                                      </p:cBhvr>
                                      <p:to>
                                        <p:strVal val="visible"/>
                                      </p:to>
                                    </p:set>
                                  </p:childTnLst>
                                </p:cTn>
                              </p:par>
                              <p:par>
                                <p:cTn id="13" presetID="6" presetClass="emph" presetSubtype="0" repeatCount="indefinite" fill="hold" nodeType="withEffect">
                                  <p:stCondLst>
                                    <p:cond delay="0"/>
                                  </p:stCondLst>
                                  <p:childTnLst>
                                    <p:animScale>
                                      <p:cBhvr>
                                        <p:cTn id="14" dur="2000" fill="hold"/>
                                        <p:tgtEl>
                                          <p:spTgt spid="296"/>
                                        </p:tgtEl>
                                      </p:cBhvr>
                                      <p:by x="150000" y="150000"/>
                                    </p:animScale>
                                  </p:childTnLst>
                                </p:cTn>
                              </p:par>
                              <p:par>
                                <p:cTn id="15" presetID="0" presetClass="path" presetSubtype="0" repeatCount="indefinite" accel="50000" decel="50000" fill="hold" nodeType="withEffect">
                                  <p:stCondLst>
                                    <p:cond delay="0"/>
                                  </p:stCondLst>
                                  <p:childTnLst>
                                    <p:animMotion origin="layout" path="M -2.77778E-7 7.40741E-7 L -0.14965 -0.33611 " pathEditMode="relative" rAng="0" ptsTypes="AA">
                                      <p:cBhvr>
                                        <p:cTn id="16" dur="2000" fill="hold"/>
                                        <p:tgtEl>
                                          <p:spTgt spid="296"/>
                                        </p:tgtEl>
                                        <p:attrNameLst>
                                          <p:attrName>ppt_x</p:attrName>
                                          <p:attrName>ppt_y</p:attrName>
                                        </p:attrNameLst>
                                      </p:cBhvr>
                                      <p:rCtr x="-75" y="-168"/>
                                    </p:animMotion>
                                  </p:childTnLst>
                                </p:cTn>
                              </p:par>
                            </p:childTnLst>
                          </p:cTn>
                        </p:par>
                        <p:par>
                          <p:cTn id="17" fill="hold">
                            <p:stCondLst>
                              <p:cond delay="2000"/>
                            </p:stCondLst>
                            <p:childTnLst>
                              <p:par>
                                <p:cTn id="18" presetID="1" presetClass="entr" presetSubtype="0" fill="hold" nodeType="afterEffect">
                                  <p:stCondLst>
                                    <p:cond delay="0"/>
                                  </p:stCondLst>
                                  <p:childTnLst>
                                    <p:set>
                                      <p:cBhvr>
                                        <p:cTn id="19" dur="1" fill="hold">
                                          <p:stCondLst>
                                            <p:cond delay="0"/>
                                          </p:stCondLst>
                                        </p:cTn>
                                        <p:tgtEl>
                                          <p:spTgt spid="264"/>
                                        </p:tgtEl>
                                        <p:attrNameLst>
                                          <p:attrName>style.visibility</p:attrName>
                                        </p:attrNameLst>
                                      </p:cBhvr>
                                      <p:to>
                                        <p:strVal val="visible"/>
                                      </p:to>
                                    </p:set>
                                  </p:childTnLst>
                                </p:cTn>
                              </p:par>
                              <p:par>
                                <p:cTn id="20" presetID="6" presetClass="emph" presetSubtype="0" repeatCount="indefinite" fill="hold" nodeType="withEffect">
                                  <p:stCondLst>
                                    <p:cond delay="0"/>
                                  </p:stCondLst>
                                  <p:childTnLst>
                                    <p:animScale>
                                      <p:cBhvr>
                                        <p:cTn id="21" dur="2000" fill="hold"/>
                                        <p:tgtEl>
                                          <p:spTgt spid="264"/>
                                        </p:tgtEl>
                                      </p:cBhvr>
                                      <p:by x="150000" y="150000"/>
                                    </p:animScale>
                                  </p:childTnLst>
                                </p:cTn>
                              </p:par>
                              <p:par>
                                <p:cTn id="22" presetID="0" presetClass="path" presetSubtype="0" repeatCount="indefinite" accel="50000" decel="50000" fill="hold" nodeType="withEffect">
                                  <p:stCondLst>
                                    <p:cond delay="0"/>
                                  </p:stCondLst>
                                  <p:childTnLst>
                                    <p:animMotion origin="layout" path="M -0.04149 -0.00394 L 0.32865 -0.0669 " pathEditMode="relative" rAng="0" ptsTypes="AA">
                                      <p:cBhvr>
                                        <p:cTn id="23" dur="2000" fill="hold"/>
                                        <p:tgtEl>
                                          <p:spTgt spid="264"/>
                                        </p:tgtEl>
                                        <p:attrNameLst>
                                          <p:attrName>ppt_x</p:attrName>
                                          <p:attrName>ppt_y</p:attrName>
                                        </p:attrNameLst>
                                      </p:cBhvr>
                                      <p:rCtr x="185" y="-31"/>
                                    </p:animMotion>
                                  </p:childTnLst>
                                </p:cTn>
                              </p:par>
                              <p:par>
                                <p:cTn id="24" presetID="1" presetClass="entr" presetSubtype="0" fill="hold" nodeType="withEffect">
                                  <p:stCondLst>
                                    <p:cond delay="0"/>
                                  </p:stCondLst>
                                  <p:childTnLst>
                                    <p:set>
                                      <p:cBhvr>
                                        <p:cTn id="25" dur="1" fill="hold">
                                          <p:stCondLst>
                                            <p:cond delay="0"/>
                                          </p:stCondLst>
                                        </p:cTn>
                                        <p:tgtEl>
                                          <p:spTgt spid="277"/>
                                        </p:tgtEl>
                                        <p:attrNameLst>
                                          <p:attrName>style.visibility</p:attrName>
                                        </p:attrNameLst>
                                      </p:cBhvr>
                                      <p:to>
                                        <p:strVal val="visible"/>
                                      </p:to>
                                    </p:set>
                                  </p:childTnLst>
                                </p:cTn>
                              </p:par>
                              <p:par>
                                <p:cTn id="26" presetID="6" presetClass="emph" presetSubtype="0" repeatCount="indefinite" fill="hold" nodeType="withEffect">
                                  <p:stCondLst>
                                    <p:cond delay="0"/>
                                  </p:stCondLst>
                                  <p:childTnLst>
                                    <p:animScale>
                                      <p:cBhvr>
                                        <p:cTn id="27" dur="2000" fill="hold"/>
                                        <p:tgtEl>
                                          <p:spTgt spid="277"/>
                                        </p:tgtEl>
                                      </p:cBhvr>
                                      <p:by x="150000" y="150000"/>
                                    </p:animScale>
                                  </p:childTnLst>
                                </p:cTn>
                              </p:par>
                              <p:par>
                                <p:cTn id="28" presetID="0" presetClass="path" presetSubtype="0" repeatCount="indefinite" accel="50000" decel="50000" fill="hold" nodeType="withEffect">
                                  <p:stCondLst>
                                    <p:cond delay="0"/>
                                  </p:stCondLst>
                                  <p:childTnLst>
                                    <p:animMotion origin="layout" path="M -0.03334 -0.02732 L 0.38421 0.21435 " pathEditMode="relative" rAng="0" ptsTypes="AA">
                                      <p:cBhvr>
                                        <p:cTn id="29" dur="2000" fill="hold"/>
                                        <p:tgtEl>
                                          <p:spTgt spid="277"/>
                                        </p:tgtEl>
                                        <p:attrNameLst>
                                          <p:attrName>ppt_x</p:attrName>
                                          <p:attrName>ppt_y</p:attrName>
                                        </p:attrNameLst>
                                      </p:cBhvr>
                                      <p:rCtr x="209" y="121"/>
                                    </p:animMotion>
                                  </p:childTnLst>
                                </p:cTn>
                              </p:par>
                              <p:par>
                                <p:cTn id="30" presetID="1" presetClass="entr" presetSubtype="0" fill="hold" nodeType="withEffect">
                                  <p:stCondLst>
                                    <p:cond delay="0"/>
                                  </p:stCondLst>
                                  <p:childTnLst>
                                    <p:set>
                                      <p:cBhvr>
                                        <p:cTn id="31" dur="1" fill="hold">
                                          <p:stCondLst>
                                            <p:cond delay="0"/>
                                          </p:stCondLst>
                                        </p:cTn>
                                        <p:tgtEl>
                                          <p:spTgt spid="282"/>
                                        </p:tgtEl>
                                        <p:attrNameLst>
                                          <p:attrName>style.visibility</p:attrName>
                                        </p:attrNameLst>
                                      </p:cBhvr>
                                      <p:to>
                                        <p:strVal val="visible"/>
                                      </p:to>
                                    </p:set>
                                  </p:childTnLst>
                                </p:cTn>
                              </p:par>
                              <p:par>
                                <p:cTn id="32" presetID="6" presetClass="emph" presetSubtype="0" repeatCount="indefinite" fill="hold" nodeType="withEffect">
                                  <p:stCondLst>
                                    <p:cond delay="0"/>
                                  </p:stCondLst>
                                  <p:childTnLst>
                                    <p:animScale>
                                      <p:cBhvr>
                                        <p:cTn id="33" dur="2000" fill="hold"/>
                                        <p:tgtEl>
                                          <p:spTgt spid="282"/>
                                        </p:tgtEl>
                                      </p:cBhvr>
                                      <p:by x="150000" y="150000"/>
                                    </p:animScale>
                                  </p:childTnLst>
                                </p:cTn>
                              </p:par>
                              <p:par>
                                <p:cTn id="34" presetID="0" presetClass="path" presetSubtype="0" repeatCount="indefinite" accel="50000" decel="50000" fill="hold" nodeType="withEffect">
                                  <p:stCondLst>
                                    <p:cond delay="0"/>
                                  </p:stCondLst>
                                  <p:childTnLst>
                                    <p:animMotion origin="layout" path="M -0.02188 -0.05023 L 0.26354 0.38311 " pathEditMode="relative" rAng="0" ptsTypes="AA">
                                      <p:cBhvr>
                                        <p:cTn id="35" dur="2000" fill="hold"/>
                                        <p:tgtEl>
                                          <p:spTgt spid="282"/>
                                        </p:tgtEl>
                                        <p:attrNameLst>
                                          <p:attrName>ppt_x</p:attrName>
                                          <p:attrName>ppt_y</p:attrName>
                                        </p:attrNameLst>
                                      </p:cBhvr>
                                      <p:rCtr x="143" y="2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Documents and Settings\BOUCIF ADDA\Mes documents\Mes images\Sans titre0.bmp"/>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14346" y="4748225"/>
            <a:ext cx="9572692" cy="2466989"/>
          </a:xfrm>
          <a:prstGeom prst="rect">
            <a:avLst/>
          </a:prstGeom>
          <a:noFill/>
        </p:spPr>
      </p:pic>
      <p:pic>
        <p:nvPicPr>
          <p:cNvPr id="2050" name="Picture 2" descr="C:\Documents and Settings\BOUCIF ADDA\Mes documents\Téléchargements\0009.gif"/>
          <p:cNvPicPr>
            <a:picLocks noChangeAspect="1" noChangeArrowheads="1" noCrop="1"/>
          </p:cNvPicPr>
          <p:nvPr/>
        </p:nvPicPr>
        <p:blipFill>
          <a:blip r:embed="rId4" cstate="print"/>
          <a:srcRect/>
          <a:stretch>
            <a:fillRect/>
          </a:stretch>
        </p:blipFill>
        <p:spPr bwMode="auto">
          <a:xfrm rot="775430">
            <a:off x="3810037" y="1097241"/>
            <a:ext cx="928694" cy="530682"/>
          </a:xfrm>
          <a:prstGeom prst="rect">
            <a:avLst/>
          </a:prstGeom>
          <a:noFill/>
        </p:spPr>
      </p:pic>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5"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grpSp>
        <p:nvGrpSpPr>
          <p:cNvPr id="6" name="Groupe 5"/>
          <p:cNvGrpSpPr/>
          <p:nvPr/>
        </p:nvGrpSpPr>
        <p:grpSpPr>
          <a:xfrm rot="18900000">
            <a:off x="1121664" y="5194382"/>
            <a:ext cx="328377" cy="473555"/>
            <a:chOff x="6643702" y="714356"/>
            <a:chExt cx="1000132" cy="1285884"/>
          </a:xfrm>
        </p:grpSpPr>
        <p:sp>
          <p:nvSpPr>
            <p:cNvPr id="7" name="Parenthèse fermante 6"/>
            <p:cNvSpPr/>
            <p:nvPr/>
          </p:nvSpPr>
          <p:spPr>
            <a:xfrm>
              <a:off x="7072330" y="714356"/>
              <a:ext cx="571504" cy="1285884"/>
            </a:xfrm>
            <a:prstGeom prst="rightBracket">
              <a:avLst>
                <a:gd name="adj" fmla="val 1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8" name="Parenthèse fermante 7"/>
            <p:cNvSpPr/>
            <p:nvPr/>
          </p:nvSpPr>
          <p:spPr>
            <a:xfrm>
              <a:off x="7000892" y="857232"/>
              <a:ext cx="428628" cy="1000132"/>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9" name="Parenthèse fermante 8"/>
            <p:cNvSpPr/>
            <p:nvPr/>
          </p:nvSpPr>
          <p:spPr>
            <a:xfrm>
              <a:off x="6786578" y="928670"/>
              <a:ext cx="428628" cy="857256"/>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0" name="Parenthèse fermante 9"/>
            <p:cNvSpPr/>
            <p:nvPr/>
          </p:nvSpPr>
          <p:spPr>
            <a:xfrm>
              <a:off x="6643702" y="1000108"/>
              <a:ext cx="357190" cy="714380"/>
            </a:xfrm>
            <a:prstGeom prst="rightBracket">
              <a:avLst>
                <a:gd name="adj" fmla="val 11666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grpSp>
        <p:nvGrpSpPr>
          <p:cNvPr id="11" name="Groupe 15"/>
          <p:cNvGrpSpPr/>
          <p:nvPr/>
        </p:nvGrpSpPr>
        <p:grpSpPr>
          <a:xfrm rot="3000000">
            <a:off x="4236619" y="1387815"/>
            <a:ext cx="232572" cy="367592"/>
            <a:chOff x="6643702" y="714356"/>
            <a:chExt cx="1000132" cy="1285884"/>
          </a:xfrm>
        </p:grpSpPr>
        <p:sp>
          <p:nvSpPr>
            <p:cNvPr id="17" name="Parenthèse fermante 16"/>
            <p:cNvSpPr/>
            <p:nvPr/>
          </p:nvSpPr>
          <p:spPr>
            <a:xfrm>
              <a:off x="7072330" y="714356"/>
              <a:ext cx="571504" cy="1285884"/>
            </a:xfrm>
            <a:prstGeom prst="rightBracket">
              <a:avLst>
                <a:gd name="adj" fmla="val 1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8" name="Parenthèse fermante 17"/>
            <p:cNvSpPr/>
            <p:nvPr/>
          </p:nvSpPr>
          <p:spPr>
            <a:xfrm>
              <a:off x="7000892" y="857232"/>
              <a:ext cx="428628" cy="1000132"/>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 name="Parenthèse fermante 18"/>
            <p:cNvSpPr/>
            <p:nvPr/>
          </p:nvSpPr>
          <p:spPr>
            <a:xfrm>
              <a:off x="6786578" y="928670"/>
              <a:ext cx="428628" cy="857256"/>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0" name="Parenthèse fermante 19"/>
            <p:cNvSpPr/>
            <p:nvPr/>
          </p:nvSpPr>
          <p:spPr>
            <a:xfrm>
              <a:off x="6643702" y="1000108"/>
              <a:ext cx="357190" cy="714380"/>
            </a:xfrm>
            <a:prstGeom prst="rightBracket">
              <a:avLst>
                <a:gd name="adj" fmla="val 116667"/>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grpSp>
      <p:sp>
        <p:nvSpPr>
          <p:cNvPr id="16" name="Rectangle 15"/>
          <p:cNvSpPr/>
          <p:nvPr/>
        </p:nvSpPr>
        <p:spPr>
          <a:xfrm>
            <a:off x="0" y="0"/>
            <a:ext cx="2643929" cy="338554"/>
          </a:xfrm>
          <a:prstGeom prst="rect">
            <a:avLst/>
          </a:prstGeom>
        </p:spPr>
        <p:txBody>
          <a:bodyPr wrap="none">
            <a:spAutoFit/>
          </a:bodyPr>
          <a:lstStyle/>
          <a:p>
            <a:pPr>
              <a:buFont typeface="Arial" pitchFamily="34" charset="0"/>
              <a:buChar char="•"/>
            </a:pPr>
            <a:r>
              <a:rPr lang="fr-FR" sz="1600" b="1" i="1" u="sng" dirty="0" smtClean="0">
                <a:solidFill>
                  <a:srgbClr val="FF0000"/>
                </a:solidFill>
                <a:latin typeface="Times New Roman" pitchFamily="18" charset="0"/>
                <a:cs typeface="Times New Roman" pitchFamily="18" charset="0"/>
              </a:rPr>
              <a:t>Transmissions par satellite </a:t>
            </a:r>
            <a:endParaRPr lang="fr-FR" sz="1600" b="1" i="1" u="sng" dirty="0">
              <a:solidFill>
                <a:srgbClr val="FF0000"/>
              </a:solidFill>
            </a:endParaRPr>
          </a:p>
        </p:txBody>
      </p:sp>
      <p:sp>
        <p:nvSpPr>
          <p:cNvPr id="21" name="Rectangle 20"/>
          <p:cNvSpPr/>
          <p:nvPr/>
        </p:nvSpPr>
        <p:spPr>
          <a:xfrm>
            <a:off x="0" y="357166"/>
            <a:ext cx="9144000" cy="830997"/>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Les liaisons satellites utilisent les mêmes bandes de fréquences que les liaison hertziennes (essentiellement dans les bandes de 3 à 14 Gigahertz). Typiquement une liaison satellite permet de transmettre de l'ordre de 500 mégabits par seconde. </a:t>
            </a:r>
            <a:endParaRPr lang="fr-FR" sz="1600" dirty="0">
              <a:solidFill>
                <a:schemeClr val="bg1"/>
              </a:solidFill>
              <a:latin typeface="Times New Roman" pitchFamily="18" charset="0"/>
              <a:cs typeface="Times New Roman" pitchFamily="18" charset="0"/>
            </a:endParaRPr>
          </a:p>
        </p:txBody>
      </p:sp>
      <p:grpSp>
        <p:nvGrpSpPr>
          <p:cNvPr id="38" name="Groupe 37"/>
          <p:cNvGrpSpPr/>
          <p:nvPr/>
        </p:nvGrpSpPr>
        <p:grpSpPr>
          <a:xfrm>
            <a:off x="642910" y="5364894"/>
            <a:ext cx="590481" cy="1145464"/>
            <a:chOff x="642910" y="5364894"/>
            <a:chExt cx="590481" cy="1145464"/>
          </a:xfrm>
        </p:grpSpPr>
        <p:grpSp>
          <p:nvGrpSpPr>
            <p:cNvPr id="46" name="Groupe 45"/>
            <p:cNvGrpSpPr/>
            <p:nvPr/>
          </p:nvGrpSpPr>
          <p:grpSpPr>
            <a:xfrm rot="20668614">
              <a:off x="879002" y="5364894"/>
              <a:ext cx="354389" cy="744914"/>
              <a:chOff x="1071538" y="5143512"/>
              <a:chExt cx="354389" cy="744914"/>
            </a:xfrm>
          </p:grpSpPr>
          <p:sp>
            <p:nvSpPr>
              <p:cNvPr id="22" name="Ellipse 21"/>
              <p:cNvSpPr/>
              <p:nvPr/>
            </p:nvSpPr>
            <p:spPr>
              <a:xfrm rot="20368833">
                <a:off x="1071538" y="5143512"/>
                <a:ext cx="202641" cy="744914"/>
              </a:xfrm>
              <a:prstGeom prst="ellipse">
                <a:avLst/>
              </a:prstGeom>
              <a:solidFill>
                <a:schemeClr val="bg1">
                  <a:lumMod val="85000"/>
                </a:schemeClr>
              </a:solidFill>
              <a:ln>
                <a:solidFill>
                  <a:srgbClr val="FF0000"/>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24" name="Connecteur droit 23"/>
              <p:cNvCxnSpPr>
                <a:cxnSpLocks noChangeAspect="1"/>
                <a:endCxn id="22" idx="6"/>
              </p:cNvCxnSpPr>
              <p:nvPr/>
            </p:nvCxnSpPr>
            <p:spPr>
              <a:xfrm rot="10800000" flipV="1">
                <a:off x="1267752" y="5390030"/>
                <a:ext cx="158175" cy="9042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Connecteur droit 26"/>
              <p:cNvCxnSpPr>
                <a:stCxn id="22" idx="5"/>
              </p:cNvCxnSpPr>
              <p:nvPr/>
            </p:nvCxnSpPr>
            <p:spPr>
              <a:xfrm rot="5400000" flipH="1" flipV="1">
                <a:off x="1190658" y="5570880"/>
                <a:ext cx="308249" cy="2501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Connecteur droit 28"/>
              <p:cNvCxnSpPr>
                <a:cxnSpLocks noChangeAspect="1"/>
                <a:stCxn id="22" idx="7"/>
              </p:cNvCxnSpPr>
              <p:nvPr/>
            </p:nvCxnSpPr>
            <p:spPr>
              <a:xfrm rot="16200000" flipH="1">
                <a:off x="1159595" y="5237311"/>
                <a:ext cx="180000" cy="20391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7" name="Groupe 36"/>
            <p:cNvGrpSpPr/>
            <p:nvPr/>
          </p:nvGrpSpPr>
          <p:grpSpPr>
            <a:xfrm>
              <a:off x="642910" y="5786454"/>
              <a:ext cx="438152" cy="723904"/>
              <a:chOff x="1643042" y="3000372"/>
              <a:chExt cx="438152" cy="723904"/>
            </a:xfrm>
          </p:grpSpPr>
          <p:cxnSp>
            <p:nvCxnSpPr>
              <p:cNvPr id="31" name="Connecteur droit 30"/>
              <p:cNvCxnSpPr/>
              <p:nvPr/>
            </p:nvCxnSpPr>
            <p:spPr>
              <a:xfrm rot="5400000">
                <a:off x="1500166" y="3143248"/>
                <a:ext cx="571504" cy="28575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Connecteur droit 31"/>
              <p:cNvCxnSpPr/>
              <p:nvPr/>
            </p:nvCxnSpPr>
            <p:spPr>
              <a:xfrm rot="5400000">
                <a:off x="1500166" y="3295648"/>
                <a:ext cx="723904" cy="13335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Connecteur droit 33"/>
              <p:cNvCxnSpPr/>
              <p:nvPr/>
            </p:nvCxnSpPr>
            <p:spPr>
              <a:xfrm rot="16200000" flipH="1">
                <a:off x="1683523" y="3245643"/>
                <a:ext cx="642942" cy="1524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grpSp>
        <p:nvGrpSpPr>
          <p:cNvPr id="39" name="Groupe 38"/>
          <p:cNvGrpSpPr/>
          <p:nvPr/>
        </p:nvGrpSpPr>
        <p:grpSpPr>
          <a:xfrm flipH="1">
            <a:off x="7929586" y="5214950"/>
            <a:ext cx="576000" cy="1145464"/>
            <a:chOff x="642910" y="5364894"/>
            <a:chExt cx="590481" cy="1145464"/>
          </a:xfrm>
        </p:grpSpPr>
        <p:grpSp>
          <p:nvGrpSpPr>
            <p:cNvPr id="40" name="Groupe 45"/>
            <p:cNvGrpSpPr/>
            <p:nvPr/>
          </p:nvGrpSpPr>
          <p:grpSpPr>
            <a:xfrm rot="20668614">
              <a:off x="879002" y="5364894"/>
              <a:ext cx="354389" cy="744914"/>
              <a:chOff x="1071538" y="5143512"/>
              <a:chExt cx="354389" cy="744914"/>
            </a:xfrm>
          </p:grpSpPr>
          <p:sp>
            <p:nvSpPr>
              <p:cNvPr id="45" name="Ellipse 44"/>
              <p:cNvSpPr/>
              <p:nvPr/>
            </p:nvSpPr>
            <p:spPr>
              <a:xfrm rot="20368833">
                <a:off x="1071538" y="5143512"/>
                <a:ext cx="202641" cy="744914"/>
              </a:xfrm>
              <a:prstGeom prst="ellipse">
                <a:avLst/>
              </a:prstGeom>
              <a:solidFill>
                <a:schemeClr val="bg1">
                  <a:lumMod val="85000"/>
                </a:schemeClr>
              </a:solidFill>
              <a:ln>
                <a:solidFill>
                  <a:srgbClr val="FF0000"/>
                </a:solidFill>
              </a:ln>
            </p:spPr>
            <p:txBody>
              <a:bodyPr wrap="square" rtlCol="0" anchor="ctr">
                <a:noAutofit/>
              </a:bodyPr>
              <a:lstStyle/>
              <a:p>
                <a:pPr algn="ctr"/>
                <a:endParaRPr lang="fr-FR" sz="1600" b="1" i="1" dirty="0" smtClean="0">
                  <a:latin typeface="Times New Roman" pitchFamily="18" charset="0"/>
                  <a:cs typeface="Times New Roman" pitchFamily="18" charset="0"/>
                </a:endParaRPr>
              </a:p>
            </p:txBody>
          </p:sp>
          <p:cxnSp>
            <p:nvCxnSpPr>
              <p:cNvPr id="52" name="Connecteur droit 51"/>
              <p:cNvCxnSpPr>
                <a:cxnSpLocks noChangeAspect="1"/>
                <a:endCxn id="45" idx="6"/>
              </p:cNvCxnSpPr>
              <p:nvPr/>
            </p:nvCxnSpPr>
            <p:spPr>
              <a:xfrm rot="10800000" flipV="1">
                <a:off x="1267752" y="5390030"/>
                <a:ext cx="158175" cy="9042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Connecteur droit 52"/>
              <p:cNvCxnSpPr>
                <a:stCxn id="45" idx="5"/>
              </p:cNvCxnSpPr>
              <p:nvPr/>
            </p:nvCxnSpPr>
            <p:spPr>
              <a:xfrm rot="5400000" flipH="1" flipV="1">
                <a:off x="1190658" y="5570880"/>
                <a:ext cx="308249" cy="2501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4" name="Connecteur droit 53"/>
              <p:cNvCxnSpPr>
                <a:cxnSpLocks noChangeAspect="1"/>
                <a:stCxn id="45" idx="7"/>
              </p:cNvCxnSpPr>
              <p:nvPr/>
            </p:nvCxnSpPr>
            <p:spPr>
              <a:xfrm rot="16200000" flipH="1">
                <a:off x="1159595" y="5237311"/>
                <a:ext cx="180000" cy="20391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1" name="Groupe 36"/>
            <p:cNvGrpSpPr/>
            <p:nvPr/>
          </p:nvGrpSpPr>
          <p:grpSpPr>
            <a:xfrm>
              <a:off x="642910" y="5786454"/>
              <a:ext cx="438152" cy="723904"/>
              <a:chOff x="1643042" y="3000372"/>
              <a:chExt cx="438152" cy="723904"/>
            </a:xfrm>
          </p:grpSpPr>
          <p:cxnSp>
            <p:nvCxnSpPr>
              <p:cNvPr id="42" name="Connecteur droit 41"/>
              <p:cNvCxnSpPr/>
              <p:nvPr/>
            </p:nvCxnSpPr>
            <p:spPr>
              <a:xfrm rot="5400000">
                <a:off x="1500166" y="3143248"/>
                <a:ext cx="571504" cy="28575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Connecteur droit 42"/>
              <p:cNvCxnSpPr/>
              <p:nvPr/>
            </p:nvCxnSpPr>
            <p:spPr>
              <a:xfrm rot="5400000">
                <a:off x="1500166" y="3295648"/>
                <a:ext cx="723904" cy="13335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Connecteur droit 43"/>
              <p:cNvCxnSpPr/>
              <p:nvPr/>
            </p:nvCxnSpPr>
            <p:spPr>
              <a:xfrm rot="16200000" flipH="1">
                <a:off x="1683523" y="3245643"/>
                <a:ext cx="642942" cy="1524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6" presetClass="emph" presetSubtype="0" repeatCount="indefinite" fill="hold" nodeType="withEffect">
                                  <p:stCondLst>
                                    <p:cond delay="0"/>
                                  </p:stCondLst>
                                  <p:childTnLst>
                                    <p:animScale>
                                      <p:cBhvr>
                                        <p:cTn id="8" dur="2000" fill="hold"/>
                                        <p:tgtEl>
                                          <p:spTgt spid="6"/>
                                        </p:tgtEl>
                                      </p:cBhvr>
                                      <p:by x="50000" y="50000"/>
                                    </p:animScale>
                                  </p:childTnLst>
                                </p:cTn>
                              </p:par>
                              <p:par>
                                <p:cTn id="9" presetID="0" presetClass="path" presetSubtype="0" repeatCount="indefinite" accel="50000" decel="50000" fill="hold" nodeType="withEffect">
                                  <p:stCondLst>
                                    <p:cond delay="0"/>
                                  </p:stCondLst>
                                  <p:childTnLst>
                                    <p:animMotion origin="layout" path="M 0.00504 0.00208 L 0.32501 -0.56273 " pathEditMode="relative" rAng="0" ptsTypes="AA">
                                      <p:cBhvr>
                                        <p:cTn id="10" dur="2000" fill="hold"/>
                                        <p:tgtEl>
                                          <p:spTgt spid="6"/>
                                        </p:tgtEl>
                                        <p:attrNameLst>
                                          <p:attrName>ppt_x</p:attrName>
                                          <p:attrName>ppt_y</p:attrName>
                                        </p:attrNameLst>
                                      </p:cBhvr>
                                      <p:rCtr x="160" y="-282"/>
                                    </p:animMotion>
                                  </p:childTnLst>
                                </p:cTn>
                              </p:par>
                            </p:childTnLst>
                          </p:cTn>
                        </p:par>
                        <p:par>
                          <p:cTn id="11" fill="hold">
                            <p:stCondLst>
                              <p:cond delay="2000"/>
                            </p:stCondLst>
                            <p:childTnLst>
                              <p:par>
                                <p:cTn id="12" presetID="1" presetClass="entr" presetSubtype="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childTnLst>
                                </p:cTn>
                              </p:par>
                              <p:par>
                                <p:cTn id="14" presetID="6" presetClass="emph" presetSubtype="0" repeatCount="indefinite" fill="hold" nodeType="withEffect">
                                  <p:stCondLst>
                                    <p:cond delay="0"/>
                                  </p:stCondLst>
                                  <p:childTnLst>
                                    <p:animScale>
                                      <p:cBhvr>
                                        <p:cTn id="15" dur="2000" fill="hold"/>
                                        <p:tgtEl>
                                          <p:spTgt spid="11"/>
                                        </p:tgtEl>
                                      </p:cBhvr>
                                      <p:by x="150000" y="150000"/>
                                    </p:animScale>
                                  </p:childTnLst>
                                </p:cTn>
                              </p:par>
                              <p:par>
                                <p:cTn id="16" presetID="0" presetClass="path" presetSubtype="0" repeatCount="indefinite" accel="50000" decel="50000" fill="hold" nodeType="withEffect">
                                  <p:stCondLst>
                                    <p:cond delay="0"/>
                                  </p:stCondLst>
                                  <p:childTnLst>
                                    <p:animMotion origin="layout" path="M 4.16667E-6 -3.33333E-6 L 0.3993 0.57107 " pathEditMode="relative" rAng="0" ptsTypes="AA">
                                      <p:cBhvr>
                                        <p:cTn id="17" dur="2000" fill="hold"/>
                                        <p:tgtEl>
                                          <p:spTgt spid="11"/>
                                        </p:tgtEl>
                                        <p:attrNameLst>
                                          <p:attrName>ppt_x</p:attrName>
                                          <p:attrName>ppt_y</p:attrName>
                                        </p:attrNameLst>
                                      </p:cBhvr>
                                      <p:rCtr x="200" y="28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3"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4"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5" name="AutoShape 397">
            <a:hlinkClick r:id="rId3"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sp>
        <p:nvSpPr>
          <p:cNvPr id="6" name="Rectangle 5"/>
          <p:cNvSpPr/>
          <p:nvPr/>
        </p:nvSpPr>
        <p:spPr>
          <a:xfrm>
            <a:off x="285720" y="415333"/>
            <a:ext cx="8358246" cy="861774"/>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Le bruit consiste en signaux parasites qui se superposent au signal transporté et qui donnent, en définitive, un signal déformé; (On nomme « bruit » tout phénomène responsable des ces signaux parasites ).</a:t>
            </a:r>
            <a:endParaRPr lang="fr-FR" sz="1600" dirty="0">
              <a:solidFill>
                <a:schemeClr val="bg1"/>
              </a:solidFill>
              <a:latin typeface="Times New Roman" pitchFamily="18" charset="0"/>
              <a:cs typeface="Times New Roman" pitchFamily="18" charset="0"/>
            </a:endParaRPr>
          </a:p>
        </p:txBody>
      </p:sp>
      <p:sp>
        <p:nvSpPr>
          <p:cNvPr id="7" name="Rectangle 6"/>
          <p:cNvSpPr/>
          <p:nvPr/>
        </p:nvSpPr>
        <p:spPr>
          <a:xfrm>
            <a:off x="-32" y="-24"/>
            <a:ext cx="1858201" cy="338554"/>
          </a:xfrm>
          <a:prstGeom prst="rect">
            <a:avLst/>
          </a:prstGeom>
        </p:spPr>
        <p:txBody>
          <a:bodyPr wrap="none">
            <a:spAutoFit/>
          </a:bodyPr>
          <a:lstStyle/>
          <a:p>
            <a:pPr lvl="0"/>
            <a:r>
              <a:rPr lang="fr-FR" sz="1600" b="1" u="sng" dirty="0" smtClean="0">
                <a:solidFill>
                  <a:srgbClr val="FF0000"/>
                </a:solidFill>
                <a:latin typeface="Times New Roman" pitchFamily="18" charset="0"/>
                <a:cs typeface="Times New Roman" pitchFamily="18" charset="0"/>
              </a:rPr>
              <a:t>4) Bruit et capacité</a:t>
            </a:r>
          </a:p>
        </p:txBody>
      </p:sp>
      <p:cxnSp>
        <p:nvCxnSpPr>
          <p:cNvPr id="9" name="Connecteur droit avec flèche 8"/>
          <p:cNvCxnSpPr/>
          <p:nvPr/>
        </p:nvCxnSpPr>
        <p:spPr>
          <a:xfrm rot="16200000" flipV="1">
            <a:off x="2919038" y="2418752"/>
            <a:ext cx="2592000" cy="0"/>
          </a:xfrm>
          <a:prstGeom prst="straightConnector1">
            <a:avLst/>
          </a:prstGeom>
          <a:ln w="28575">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flipV="1">
            <a:off x="2385935" y="2349733"/>
            <a:ext cx="4114891" cy="1196"/>
          </a:xfrm>
          <a:prstGeom prst="straightConnector1">
            <a:avLst/>
          </a:prstGeom>
          <a:ln w="28575">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pic>
        <p:nvPicPr>
          <p:cNvPr id="72"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490773" y="1553878"/>
            <a:ext cx="3724301" cy="1920838"/>
          </a:xfrm>
          <a:prstGeom prst="rect">
            <a:avLst/>
          </a:prstGeom>
          <a:noFill/>
          <a:ln w="9525">
            <a:noFill/>
            <a:miter lim="800000"/>
            <a:headEnd/>
            <a:tailEnd/>
          </a:ln>
          <a:effectLst/>
        </p:spPr>
      </p:pic>
      <p:pic>
        <p:nvPicPr>
          <p:cNvPr id="73" name="Picture 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490773" y="1555790"/>
            <a:ext cx="3724301" cy="1920838"/>
          </a:xfrm>
          <a:prstGeom prst="rect">
            <a:avLst/>
          </a:prstGeom>
          <a:noFill/>
          <a:ln w="9525">
            <a:noFill/>
            <a:miter lim="800000"/>
            <a:headEnd/>
            <a:tailEnd/>
          </a:ln>
          <a:effectLst/>
        </p:spPr>
      </p:pic>
      <p:sp>
        <p:nvSpPr>
          <p:cNvPr id="75" name="Forme libre 74"/>
          <p:cNvSpPr/>
          <p:nvPr/>
        </p:nvSpPr>
        <p:spPr>
          <a:xfrm>
            <a:off x="2643174" y="1538279"/>
            <a:ext cx="3551706" cy="1849128"/>
          </a:xfrm>
          <a:custGeom>
            <a:avLst/>
            <a:gdLst>
              <a:gd name="connsiteX0" fmla="*/ 0 w 3551706"/>
              <a:gd name="connsiteY0" fmla="*/ 806140 h 1849128"/>
              <a:gd name="connsiteX1" fmla="*/ 14288 w 3551706"/>
              <a:gd name="connsiteY1" fmla="*/ 810903 h 1849128"/>
              <a:gd name="connsiteX2" fmla="*/ 52388 w 3551706"/>
              <a:gd name="connsiteY2" fmla="*/ 820428 h 1849128"/>
              <a:gd name="connsiteX3" fmla="*/ 66675 w 3551706"/>
              <a:gd name="connsiteY3" fmla="*/ 834715 h 1849128"/>
              <a:gd name="connsiteX4" fmla="*/ 80963 w 3551706"/>
              <a:gd name="connsiteY4" fmla="*/ 844240 h 1849128"/>
              <a:gd name="connsiteX5" fmla="*/ 85725 w 3551706"/>
              <a:gd name="connsiteY5" fmla="*/ 882340 h 1849128"/>
              <a:gd name="connsiteX6" fmla="*/ 114300 w 3551706"/>
              <a:gd name="connsiteY6" fmla="*/ 891865 h 1849128"/>
              <a:gd name="connsiteX7" fmla="*/ 142875 w 3551706"/>
              <a:gd name="connsiteY7" fmla="*/ 887103 h 1849128"/>
              <a:gd name="connsiteX8" fmla="*/ 147638 w 3551706"/>
              <a:gd name="connsiteY8" fmla="*/ 910915 h 1849128"/>
              <a:gd name="connsiteX9" fmla="*/ 152400 w 3551706"/>
              <a:gd name="connsiteY9" fmla="*/ 987115 h 1849128"/>
              <a:gd name="connsiteX10" fmla="*/ 200025 w 3551706"/>
              <a:gd name="connsiteY10" fmla="*/ 991878 h 1849128"/>
              <a:gd name="connsiteX11" fmla="*/ 209550 w 3551706"/>
              <a:gd name="connsiteY11" fmla="*/ 1053790 h 1849128"/>
              <a:gd name="connsiteX12" fmla="*/ 214313 w 3551706"/>
              <a:gd name="connsiteY12" fmla="*/ 1072840 h 1849128"/>
              <a:gd name="connsiteX13" fmla="*/ 228600 w 3551706"/>
              <a:gd name="connsiteY13" fmla="*/ 1082365 h 1849128"/>
              <a:gd name="connsiteX14" fmla="*/ 238125 w 3551706"/>
              <a:gd name="connsiteY14" fmla="*/ 1110940 h 1849128"/>
              <a:gd name="connsiteX15" fmla="*/ 257175 w 3551706"/>
              <a:gd name="connsiteY15" fmla="*/ 1144278 h 1849128"/>
              <a:gd name="connsiteX16" fmla="*/ 276225 w 3551706"/>
              <a:gd name="connsiteY16" fmla="*/ 1263340 h 1849128"/>
              <a:gd name="connsiteX17" fmla="*/ 290513 w 3551706"/>
              <a:gd name="connsiteY17" fmla="*/ 1277628 h 1849128"/>
              <a:gd name="connsiteX18" fmla="*/ 300038 w 3551706"/>
              <a:gd name="connsiteY18" fmla="*/ 1263340 h 1849128"/>
              <a:gd name="connsiteX19" fmla="*/ 304800 w 3551706"/>
              <a:gd name="connsiteY19" fmla="*/ 1244290 h 1849128"/>
              <a:gd name="connsiteX20" fmla="*/ 323850 w 3551706"/>
              <a:gd name="connsiteY20" fmla="*/ 1239528 h 1849128"/>
              <a:gd name="connsiteX21" fmla="*/ 328613 w 3551706"/>
              <a:gd name="connsiteY21" fmla="*/ 1215715 h 1849128"/>
              <a:gd name="connsiteX22" fmla="*/ 333375 w 3551706"/>
              <a:gd name="connsiteY22" fmla="*/ 1201428 h 1849128"/>
              <a:gd name="connsiteX23" fmla="*/ 347663 w 3551706"/>
              <a:gd name="connsiteY23" fmla="*/ 1239528 h 1849128"/>
              <a:gd name="connsiteX24" fmla="*/ 361950 w 3551706"/>
              <a:gd name="connsiteY24" fmla="*/ 1249053 h 1849128"/>
              <a:gd name="connsiteX25" fmla="*/ 371475 w 3551706"/>
              <a:gd name="connsiteY25" fmla="*/ 1263340 h 1849128"/>
              <a:gd name="connsiteX26" fmla="*/ 400050 w 3551706"/>
              <a:gd name="connsiteY26" fmla="*/ 1282390 h 1849128"/>
              <a:gd name="connsiteX27" fmla="*/ 404813 w 3551706"/>
              <a:gd name="connsiteY27" fmla="*/ 1301440 h 1849128"/>
              <a:gd name="connsiteX28" fmla="*/ 419100 w 3551706"/>
              <a:gd name="connsiteY28" fmla="*/ 1344303 h 1849128"/>
              <a:gd name="connsiteX29" fmla="*/ 423863 w 3551706"/>
              <a:gd name="connsiteY29" fmla="*/ 1358590 h 1849128"/>
              <a:gd name="connsiteX30" fmla="*/ 438150 w 3551706"/>
              <a:gd name="connsiteY30" fmla="*/ 1368115 h 1849128"/>
              <a:gd name="connsiteX31" fmla="*/ 447675 w 3551706"/>
              <a:gd name="connsiteY31" fmla="*/ 1353828 h 1849128"/>
              <a:gd name="connsiteX32" fmla="*/ 438150 w 3551706"/>
              <a:gd name="connsiteY32" fmla="*/ 1291915 h 1849128"/>
              <a:gd name="connsiteX33" fmla="*/ 447675 w 3551706"/>
              <a:gd name="connsiteY33" fmla="*/ 1277628 h 1849128"/>
              <a:gd name="connsiteX34" fmla="*/ 452438 w 3551706"/>
              <a:gd name="connsiteY34" fmla="*/ 1230003 h 1849128"/>
              <a:gd name="connsiteX35" fmla="*/ 504825 w 3551706"/>
              <a:gd name="connsiteY35" fmla="*/ 1225240 h 1849128"/>
              <a:gd name="connsiteX36" fmla="*/ 485775 w 3551706"/>
              <a:gd name="connsiteY36" fmla="*/ 1191903 h 1849128"/>
              <a:gd name="connsiteX37" fmla="*/ 471488 w 3551706"/>
              <a:gd name="connsiteY37" fmla="*/ 1182378 h 1849128"/>
              <a:gd name="connsiteX38" fmla="*/ 466725 w 3551706"/>
              <a:gd name="connsiteY38" fmla="*/ 1101415 h 1849128"/>
              <a:gd name="connsiteX39" fmla="*/ 500063 w 3551706"/>
              <a:gd name="connsiteY39" fmla="*/ 1087128 h 1849128"/>
              <a:gd name="connsiteX40" fmla="*/ 485775 w 3551706"/>
              <a:gd name="connsiteY40" fmla="*/ 977590 h 1849128"/>
              <a:gd name="connsiteX41" fmla="*/ 504825 w 3551706"/>
              <a:gd name="connsiteY41" fmla="*/ 953778 h 1849128"/>
              <a:gd name="connsiteX42" fmla="*/ 509588 w 3551706"/>
              <a:gd name="connsiteY42" fmla="*/ 939490 h 1849128"/>
              <a:gd name="connsiteX43" fmla="*/ 485775 w 3551706"/>
              <a:gd name="connsiteY43" fmla="*/ 896628 h 1849128"/>
              <a:gd name="connsiteX44" fmla="*/ 490538 w 3551706"/>
              <a:gd name="connsiteY44" fmla="*/ 882340 h 1849128"/>
              <a:gd name="connsiteX45" fmla="*/ 538163 w 3551706"/>
              <a:gd name="connsiteY45" fmla="*/ 887103 h 1849128"/>
              <a:gd name="connsiteX46" fmla="*/ 561975 w 3551706"/>
              <a:gd name="connsiteY46" fmla="*/ 906153 h 1849128"/>
              <a:gd name="connsiteX47" fmla="*/ 571500 w 3551706"/>
              <a:gd name="connsiteY47" fmla="*/ 944253 h 1849128"/>
              <a:gd name="connsiteX48" fmla="*/ 566738 w 3551706"/>
              <a:gd name="connsiteY48" fmla="*/ 891865 h 1849128"/>
              <a:gd name="connsiteX49" fmla="*/ 561975 w 3551706"/>
              <a:gd name="connsiteY49" fmla="*/ 858528 h 1849128"/>
              <a:gd name="connsiteX50" fmla="*/ 547688 w 3551706"/>
              <a:gd name="connsiteY50" fmla="*/ 772803 h 1849128"/>
              <a:gd name="connsiteX51" fmla="*/ 542925 w 3551706"/>
              <a:gd name="connsiteY51" fmla="*/ 739465 h 1849128"/>
              <a:gd name="connsiteX52" fmla="*/ 533400 w 3551706"/>
              <a:gd name="connsiteY52" fmla="*/ 725178 h 1849128"/>
              <a:gd name="connsiteX53" fmla="*/ 552450 w 3551706"/>
              <a:gd name="connsiteY53" fmla="*/ 601353 h 1849128"/>
              <a:gd name="connsiteX54" fmla="*/ 557213 w 3551706"/>
              <a:gd name="connsiteY54" fmla="*/ 615640 h 1849128"/>
              <a:gd name="connsiteX55" fmla="*/ 561975 w 3551706"/>
              <a:gd name="connsiteY55" fmla="*/ 648978 h 1849128"/>
              <a:gd name="connsiteX56" fmla="*/ 576263 w 3551706"/>
              <a:gd name="connsiteY56" fmla="*/ 644215 h 1849128"/>
              <a:gd name="connsiteX57" fmla="*/ 590550 w 3551706"/>
              <a:gd name="connsiteY57" fmla="*/ 629928 h 1849128"/>
              <a:gd name="connsiteX58" fmla="*/ 600075 w 3551706"/>
              <a:gd name="connsiteY58" fmla="*/ 601353 h 1849128"/>
              <a:gd name="connsiteX59" fmla="*/ 609600 w 3551706"/>
              <a:gd name="connsiteY59" fmla="*/ 491815 h 1849128"/>
              <a:gd name="connsiteX60" fmla="*/ 619125 w 3551706"/>
              <a:gd name="connsiteY60" fmla="*/ 463240 h 1849128"/>
              <a:gd name="connsiteX61" fmla="*/ 628650 w 3551706"/>
              <a:gd name="connsiteY61" fmla="*/ 477528 h 1849128"/>
              <a:gd name="connsiteX62" fmla="*/ 642938 w 3551706"/>
              <a:gd name="connsiteY62" fmla="*/ 525153 h 1849128"/>
              <a:gd name="connsiteX63" fmla="*/ 681038 w 3551706"/>
              <a:gd name="connsiteY63" fmla="*/ 506103 h 1849128"/>
              <a:gd name="connsiteX64" fmla="*/ 704850 w 3551706"/>
              <a:gd name="connsiteY64" fmla="*/ 463240 h 1849128"/>
              <a:gd name="connsiteX65" fmla="*/ 719138 w 3551706"/>
              <a:gd name="connsiteY65" fmla="*/ 410853 h 1849128"/>
              <a:gd name="connsiteX66" fmla="*/ 723900 w 3551706"/>
              <a:gd name="connsiteY66" fmla="*/ 396565 h 1849128"/>
              <a:gd name="connsiteX67" fmla="*/ 738188 w 3551706"/>
              <a:gd name="connsiteY67" fmla="*/ 391803 h 1849128"/>
              <a:gd name="connsiteX68" fmla="*/ 752475 w 3551706"/>
              <a:gd name="connsiteY68" fmla="*/ 377515 h 1849128"/>
              <a:gd name="connsiteX69" fmla="*/ 757238 w 3551706"/>
              <a:gd name="connsiteY69" fmla="*/ 391803 h 1849128"/>
              <a:gd name="connsiteX70" fmla="*/ 766763 w 3551706"/>
              <a:gd name="connsiteY70" fmla="*/ 406090 h 1849128"/>
              <a:gd name="connsiteX71" fmla="*/ 776288 w 3551706"/>
              <a:gd name="connsiteY71" fmla="*/ 468003 h 1849128"/>
              <a:gd name="connsiteX72" fmla="*/ 795338 w 3551706"/>
              <a:gd name="connsiteY72" fmla="*/ 496578 h 1849128"/>
              <a:gd name="connsiteX73" fmla="*/ 800100 w 3551706"/>
              <a:gd name="connsiteY73" fmla="*/ 553728 h 1849128"/>
              <a:gd name="connsiteX74" fmla="*/ 809625 w 3551706"/>
              <a:gd name="connsiteY74" fmla="*/ 582303 h 1849128"/>
              <a:gd name="connsiteX75" fmla="*/ 814388 w 3551706"/>
              <a:gd name="connsiteY75" fmla="*/ 668028 h 1849128"/>
              <a:gd name="connsiteX76" fmla="*/ 828675 w 3551706"/>
              <a:gd name="connsiteY76" fmla="*/ 672790 h 1849128"/>
              <a:gd name="connsiteX77" fmla="*/ 833438 w 3551706"/>
              <a:gd name="connsiteY77" fmla="*/ 658503 h 1849128"/>
              <a:gd name="connsiteX78" fmla="*/ 838200 w 3551706"/>
              <a:gd name="connsiteY78" fmla="*/ 715653 h 1849128"/>
              <a:gd name="connsiteX79" fmla="*/ 842963 w 3551706"/>
              <a:gd name="connsiteY79" fmla="*/ 748990 h 1849128"/>
              <a:gd name="connsiteX80" fmla="*/ 866775 w 3551706"/>
              <a:gd name="connsiteY80" fmla="*/ 739465 h 1849128"/>
              <a:gd name="connsiteX81" fmla="*/ 881063 w 3551706"/>
              <a:gd name="connsiteY81" fmla="*/ 720415 h 1849128"/>
              <a:gd name="connsiteX82" fmla="*/ 895350 w 3551706"/>
              <a:gd name="connsiteY82" fmla="*/ 706128 h 1849128"/>
              <a:gd name="connsiteX83" fmla="*/ 885825 w 3551706"/>
              <a:gd name="connsiteY83" fmla="*/ 725178 h 1849128"/>
              <a:gd name="connsiteX84" fmla="*/ 881063 w 3551706"/>
              <a:gd name="connsiteY84" fmla="*/ 748990 h 1849128"/>
              <a:gd name="connsiteX85" fmla="*/ 871538 w 3551706"/>
              <a:gd name="connsiteY85" fmla="*/ 772803 h 1849128"/>
              <a:gd name="connsiteX86" fmla="*/ 866775 w 3551706"/>
              <a:gd name="connsiteY86" fmla="*/ 791853 h 1849128"/>
              <a:gd name="connsiteX87" fmla="*/ 871538 w 3551706"/>
              <a:gd name="connsiteY87" fmla="*/ 896628 h 1849128"/>
              <a:gd name="connsiteX88" fmla="*/ 876300 w 3551706"/>
              <a:gd name="connsiteY88" fmla="*/ 915678 h 1849128"/>
              <a:gd name="connsiteX89" fmla="*/ 881063 w 3551706"/>
              <a:gd name="connsiteY89" fmla="*/ 944253 h 1849128"/>
              <a:gd name="connsiteX90" fmla="*/ 885825 w 3551706"/>
              <a:gd name="connsiteY90" fmla="*/ 1006165 h 1849128"/>
              <a:gd name="connsiteX91" fmla="*/ 890588 w 3551706"/>
              <a:gd name="connsiteY91" fmla="*/ 1115703 h 1849128"/>
              <a:gd name="connsiteX92" fmla="*/ 909638 w 3551706"/>
              <a:gd name="connsiteY92" fmla="*/ 1096653 h 1849128"/>
              <a:gd name="connsiteX93" fmla="*/ 938213 w 3551706"/>
              <a:gd name="connsiteY93" fmla="*/ 1087128 h 1849128"/>
              <a:gd name="connsiteX94" fmla="*/ 928688 w 3551706"/>
              <a:gd name="connsiteY94" fmla="*/ 1101415 h 1849128"/>
              <a:gd name="connsiteX95" fmla="*/ 928688 w 3551706"/>
              <a:gd name="connsiteY95" fmla="*/ 1172853 h 1849128"/>
              <a:gd name="connsiteX96" fmla="*/ 942975 w 3551706"/>
              <a:gd name="connsiteY96" fmla="*/ 1177615 h 1849128"/>
              <a:gd name="connsiteX97" fmla="*/ 942975 w 3551706"/>
              <a:gd name="connsiteY97" fmla="*/ 1425265 h 1849128"/>
              <a:gd name="connsiteX98" fmla="*/ 952500 w 3551706"/>
              <a:gd name="connsiteY98" fmla="*/ 1458603 h 1849128"/>
              <a:gd name="connsiteX99" fmla="*/ 981075 w 3551706"/>
              <a:gd name="connsiteY99" fmla="*/ 1472890 h 1849128"/>
              <a:gd name="connsiteX100" fmla="*/ 1004888 w 3551706"/>
              <a:gd name="connsiteY100" fmla="*/ 1425265 h 1849128"/>
              <a:gd name="connsiteX101" fmla="*/ 1009650 w 3551706"/>
              <a:gd name="connsiteY101" fmla="*/ 1439553 h 1849128"/>
              <a:gd name="connsiteX102" fmla="*/ 1042988 w 3551706"/>
              <a:gd name="connsiteY102" fmla="*/ 1477653 h 1849128"/>
              <a:gd name="connsiteX103" fmla="*/ 1047750 w 3551706"/>
              <a:gd name="connsiteY103" fmla="*/ 1463365 h 1849128"/>
              <a:gd name="connsiteX104" fmla="*/ 1057275 w 3551706"/>
              <a:gd name="connsiteY104" fmla="*/ 1401453 h 1849128"/>
              <a:gd name="connsiteX105" fmla="*/ 1081088 w 3551706"/>
              <a:gd name="connsiteY105" fmla="*/ 1372878 h 1849128"/>
              <a:gd name="connsiteX106" fmla="*/ 1090613 w 3551706"/>
              <a:gd name="connsiteY106" fmla="*/ 1339540 h 1849128"/>
              <a:gd name="connsiteX107" fmla="*/ 1100138 w 3551706"/>
              <a:gd name="connsiteY107" fmla="*/ 1239528 h 1849128"/>
              <a:gd name="connsiteX108" fmla="*/ 1104900 w 3551706"/>
              <a:gd name="connsiteY108" fmla="*/ 1210953 h 1849128"/>
              <a:gd name="connsiteX109" fmla="*/ 1128713 w 3551706"/>
              <a:gd name="connsiteY109" fmla="*/ 1172853 h 1849128"/>
              <a:gd name="connsiteX110" fmla="*/ 1133475 w 3551706"/>
              <a:gd name="connsiteY110" fmla="*/ 1158565 h 1849128"/>
              <a:gd name="connsiteX111" fmla="*/ 1138238 w 3551706"/>
              <a:gd name="connsiteY111" fmla="*/ 1129990 h 1849128"/>
              <a:gd name="connsiteX112" fmla="*/ 1152525 w 3551706"/>
              <a:gd name="connsiteY112" fmla="*/ 1125228 h 1849128"/>
              <a:gd name="connsiteX113" fmla="*/ 1157288 w 3551706"/>
              <a:gd name="connsiteY113" fmla="*/ 1110940 h 1849128"/>
              <a:gd name="connsiteX114" fmla="*/ 1162050 w 3551706"/>
              <a:gd name="connsiteY114" fmla="*/ 1125228 h 1849128"/>
              <a:gd name="connsiteX115" fmla="*/ 1166813 w 3551706"/>
              <a:gd name="connsiteY115" fmla="*/ 1144278 h 1849128"/>
              <a:gd name="connsiteX116" fmla="*/ 1181100 w 3551706"/>
              <a:gd name="connsiteY116" fmla="*/ 1177615 h 1849128"/>
              <a:gd name="connsiteX117" fmla="*/ 1190625 w 3551706"/>
              <a:gd name="connsiteY117" fmla="*/ 1191903 h 1849128"/>
              <a:gd name="connsiteX118" fmla="*/ 1204913 w 3551706"/>
              <a:gd name="connsiteY118" fmla="*/ 1196665 h 1849128"/>
              <a:gd name="connsiteX119" fmla="*/ 1209675 w 3551706"/>
              <a:gd name="connsiteY119" fmla="*/ 1020453 h 1849128"/>
              <a:gd name="connsiteX120" fmla="*/ 1214438 w 3551706"/>
              <a:gd name="connsiteY120" fmla="*/ 1034740 h 1849128"/>
              <a:gd name="connsiteX121" fmla="*/ 1219200 w 3551706"/>
              <a:gd name="connsiteY121" fmla="*/ 1058553 h 1849128"/>
              <a:gd name="connsiteX122" fmla="*/ 1228725 w 3551706"/>
              <a:gd name="connsiteY122" fmla="*/ 1101415 h 1849128"/>
              <a:gd name="connsiteX123" fmla="*/ 1243013 w 3551706"/>
              <a:gd name="connsiteY123" fmla="*/ 1110940 h 1849128"/>
              <a:gd name="connsiteX124" fmla="*/ 1262063 w 3551706"/>
              <a:gd name="connsiteY124" fmla="*/ 1129990 h 1849128"/>
              <a:gd name="connsiteX125" fmla="*/ 1271588 w 3551706"/>
              <a:gd name="connsiteY125" fmla="*/ 1163328 h 1849128"/>
              <a:gd name="connsiteX126" fmla="*/ 1285875 w 3551706"/>
              <a:gd name="connsiteY126" fmla="*/ 1182378 h 1849128"/>
              <a:gd name="connsiteX127" fmla="*/ 1295400 w 3551706"/>
              <a:gd name="connsiteY127" fmla="*/ 1220478 h 1849128"/>
              <a:gd name="connsiteX128" fmla="*/ 1304925 w 3551706"/>
              <a:gd name="connsiteY128" fmla="*/ 1249053 h 1849128"/>
              <a:gd name="connsiteX129" fmla="*/ 1314450 w 3551706"/>
              <a:gd name="connsiteY129" fmla="*/ 1263340 h 1849128"/>
              <a:gd name="connsiteX130" fmla="*/ 1343025 w 3551706"/>
              <a:gd name="connsiteY130" fmla="*/ 1272865 h 1849128"/>
              <a:gd name="connsiteX131" fmla="*/ 1362075 w 3551706"/>
              <a:gd name="connsiteY131" fmla="*/ 1263340 h 1849128"/>
              <a:gd name="connsiteX132" fmla="*/ 1390650 w 3551706"/>
              <a:gd name="connsiteY132" fmla="*/ 1239528 h 1849128"/>
              <a:gd name="connsiteX133" fmla="*/ 1400175 w 3551706"/>
              <a:gd name="connsiteY133" fmla="*/ 1225240 h 1849128"/>
              <a:gd name="connsiteX134" fmla="*/ 1404938 w 3551706"/>
              <a:gd name="connsiteY134" fmla="*/ 1177615 h 1849128"/>
              <a:gd name="connsiteX135" fmla="*/ 1423988 w 3551706"/>
              <a:gd name="connsiteY135" fmla="*/ 1020453 h 1849128"/>
              <a:gd name="connsiteX136" fmla="*/ 1447800 w 3551706"/>
              <a:gd name="connsiteY136" fmla="*/ 1001403 h 1849128"/>
              <a:gd name="connsiteX137" fmla="*/ 1433513 w 3551706"/>
              <a:gd name="connsiteY137" fmla="*/ 877578 h 1849128"/>
              <a:gd name="connsiteX138" fmla="*/ 1423988 w 3551706"/>
              <a:gd name="connsiteY138" fmla="*/ 863290 h 1849128"/>
              <a:gd name="connsiteX139" fmla="*/ 1466850 w 3551706"/>
              <a:gd name="connsiteY139" fmla="*/ 858528 h 1849128"/>
              <a:gd name="connsiteX140" fmla="*/ 1471613 w 3551706"/>
              <a:gd name="connsiteY140" fmla="*/ 844240 h 1849128"/>
              <a:gd name="connsiteX141" fmla="*/ 1481138 w 3551706"/>
              <a:gd name="connsiteY141" fmla="*/ 820428 h 1849128"/>
              <a:gd name="connsiteX142" fmla="*/ 1476375 w 3551706"/>
              <a:gd name="connsiteY142" fmla="*/ 744228 h 1849128"/>
              <a:gd name="connsiteX143" fmla="*/ 1462088 w 3551706"/>
              <a:gd name="connsiteY143" fmla="*/ 734703 h 1849128"/>
              <a:gd name="connsiteX144" fmla="*/ 1457325 w 3551706"/>
              <a:gd name="connsiteY144" fmla="*/ 715653 h 1849128"/>
              <a:gd name="connsiteX145" fmla="*/ 1452563 w 3551706"/>
              <a:gd name="connsiteY145" fmla="*/ 677553 h 1849128"/>
              <a:gd name="connsiteX146" fmla="*/ 1443038 w 3551706"/>
              <a:gd name="connsiteY146" fmla="*/ 663265 h 1849128"/>
              <a:gd name="connsiteX147" fmla="*/ 1447800 w 3551706"/>
              <a:gd name="connsiteY147" fmla="*/ 458478 h 1849128"/>
              <a:gd name="connsiteX148" fmla="*/ 1462088 w 3551706"/>
              <a:gd name="connsiteY148" fmla="*/ 453715 h 1849128"/>
              <a:gd name="connsiteX149" fmla="*/ 1466850 w 3551706"/>
              <a:gd name="connsiteY149" fmla="*/ 391803 h 1849128"/>
              <a:gd name="connsiteX150" fmla="*/ 1471613 w 3551706"/>
              <a:gd name="connsiteY150" fmla="*/ 377515 h 1849128"/>
              <a:gd name="connsiteX151" fmla="*/ 1490663 w 3551706"/>
              <a:gd name="connsiteY151" fmla="*/ 372753 h 1849128"/>
              <a:gd name="connsiteX152" fmla="*/ 1524000 w 3551706"/>
              <a:gd name="connsiteY152" fmla="*/ 353703 h 1849128"/>
              <a:gd name="connsiteX153" fmla="*/ 1576388 w 3551706"/>
              <a:gd name="connsiteY153" fmla="*/ 325128 h 1849128"/>
              <a:gd name="connsiteX154" fmla="*/ 1585913 w 3551706"/>
              <a:gd name="connsiteY154" fmla="*/ 291790 h 1849128"/>
              <a:gd name="connsiteX155" fmla="*/ 1581150 w 3551706"/>
              <a:gd name="connsiteY155" fmla="*/ 263215 h 1849128"/>
              <a:gd name="connsiteX156" fmla="*/ 1566863 w 3551706"/>
              <a:gd name="connsiteY156" fmla="*/ 248928 h 1849128"/>
              <a:gd name="connsiteX157" fmla="*/ 1557338 w 3551706"/>
              <a:gd name="connsiteY157" fmla="*/ 234640 h 1849128"/>
              <a:gd name="connsiteX158" fmla="*/ 1538288 w 3551706"/>
              <a:gd name="connsiteY158" fmla="*/ 191778 h 1849128"/>
              <a:gd name="connsiteX159" fmla="*/ 1547813 w 3551706"/>
              <a:gd name="connsiteY159" fmla="*/ 182253 h 1849128"/>
              <a:gd name="connsiteX160" fmla="*/ 1562100 w 3551706"/>
              <a:gd name="connsiteY160" fmla="*/ 191778 h 1849128"/>
              <a:gd name="connsiteX161" fmla="*/ 1590675 w 3551706"/>
              <a:gd name="connsiteY161" fmla="*/ 182253 h 1849128"/>
              <a:gd name="connsiteX162" fmla="*/ 1595438 w 3551706"/>
              <a:gd name="connsiteY162" fmla="*/ 148915 h 1849128"/>
              <a:gd name="connsiteX163" fmla="*/ 1633538 w 3551706"/>
              <a:gd name="connsiteY163" fmla="*/ 144153 h 1849128"/>
              <a:gd name="connsiteX164" fmla="*/ 1647825 w 3551706"/>
              <a:gd name="connsiteY164" fmla="*/ 139390 h 1849128"/>
              <a:gd name="connsiteX165" fmla="*/ 1652588 w 3551706"/>
              <a:gd name="connsiteY165" fmla="*/ 115578 h 1849128"/>
              <a:gd name="connsiteX166" fmla="*/ 1662113 w 3551706"/>
              <a:gd name="connsiteY166" fmla="*/ 101290 h 1849128"/>
              <a:gd name="connsiteX167" fmla="*/ 1671638 w 3551706"/>
              <a:gd name="connsiteY167" fmla="*/ 82240 h 1849128"/>
              <a:gd name="connsiteX168" fmla="*/ 1714500 w 3551706"/>
              <a:gd name="connsiteY168" fmla="*/ 34615 h 1849128"/>
              <a:gd name="connsiteX169" fmla="*/ 1757363 w 3551706"/>
              <a:gd name="connsiteY169" fmla="*/ 48903 h 1849128"/>
              <a:gd name="connsiteX170" fmla="*/ 1771650 w 3551706"/>
              <a:gd name="connsiteY170" fmla="*/ 72715 h 1849128"/>
              <a:gd name="connsiteX171" fmla="*/ 1776413 w 3551706"/>
              <a:gd name="connsiteY171" fmla="*/ 115578 h 1849128"/>
              <a:gd name="connsiteX172" fmla="*/ 1781175 w 3551706"/>
              <a:gd name="connsiteY172" fmla="*/ 367990 h 1849128"/>
              <a:gd name="connsiteX173" fmla="*/ 1824038 w 3551706"/>
              <a:gd name="connsiteY173" fmla="*/ 363228 h 1849128"/>
              <a:gd name="connsiteX174" fmla="*/ 1847850 w 3551706"/>
              <a:gd name="connsiteY174" fmla="*/ 367990 h 1849128"/>
              <a:gd name="connsiteX175" fmla="*/ 1828800 w 3551706"/>
              <a:gd name="connsiteY175" fmla="*/ 391803 h 1849128"/>
              <a:gd name="connsiteX176" fmla="*/ 1819275 w 3551706"/>
              <a:gd name="connsiteY176" fmla="*/ 406090 h 1849128"/>
              <a:gd name="connsiteX177" fmla="*/ 1814513 w 3551706"/>
              <a:gd name="connsiteY177" fmla="*/ 425140 h 1849128"/>
              <a:gd name="connsiteX178" fmla="*/ 1809750 w 3551706"/>
              <a:gd name="connsiteY178" fmla="*/ 439428 h 1849128"/>
              <a:gd name="connsiteX179" fmla="*/ 1814513 w 3551706"/>
              <a:gd name="connsiteY179" fmla="*/ 501340 h 1849128"/>
              <a:gd name="connsiteX180" fmla="*/ 1819275 w 3551706"/>
              <a:gd name="connsiteY180" fmla="*/ 525153 h 1849128"/>
              <a:gd name="connsiteX181" fmla="*/ 1814513 w 3551706"/>
              <a:gd name="connsiteY181" fmla="*/ 596590 h 1849128"/>
              <a:gd name="connsiteX182" fmla="*/ 1804988 w 3551706"/>
              <a:gd name="connsiteY182" fmla="*/ 634690 h 1849128"/>
              <a:gd name="connsiteX183" fmla="*/ 1828800 w 3551706"/>
              <a:gd name="connsiteY183" fmla="*/ 687078 h 1849128"/>
              <a:gd name="connsiteX184" fmla="*/ 1843088 w 3551706"/>
              <a:gd name="connsiteY184" fmla="*/ 691840 h 1849128"/>
              <a:gd name="connsiteX185" fmla="*/ 1838325 w 3551706"/>
              <a:gd name="connsiteY185" fmla="*/ 796615 h 1849128"/>
              <a:gd name="connsiteX186" fmla="*/ 1833563 w 3551706"/>
              <a:gd name="connsiteY186" fmla="*/ 810903 h 1849128"/>
              <a:gd name="connsiteX187" fmla="*/ 1814513 w 3551706"/>
              <a:gd name="connsiteY187" fmla="*/ 844240 h 1849128"/>
              <a:gd name="connsiteX188" fmla="*/ 1790700 w 3551706"/>
              <a:gd name="connsiteY188" fmla="*/ 882340 h 1849128"/>
              <a:gd name="connsiteX189" fmla="*/ 1795463 w 3551706"/>
              <a:gd name="connsiteY189" fmla="*/ 920440 h 1849128"/>
              <a:gd name="connsiteX190" fmla="*/ 1814513 w 3551706"/>
              <a:gd name="connsiteY190" fmla="*/ 915678 h 1849128"/>
              <a:gd name="connsiteX191" fmla="*/ 1804988 w 3551706"/>
              <a:gd name="connsiteY191" fmla="*/ 944253 h 1849128"/>
              <a:gd name="connsiteX192" fmla="*/ 1800225 w 3551706"/>
              <a:gd name="connsiteY192" fmla="*/ 963303 h 1849128"/>
              <a:gd name="connsiteX193" fmla="*/ 1804988 w 3551706"/>
              <a:gd name="connsiteY193" fmla="*/ 1025215 h 1849128"/>
              <a:gd name="connsiteX194" fmla="*/ 1814513 w 3551706"/>
              <a:gd name="connsiteY194" fmla="*/ 1053790 h 1849128"/>
              <a:gd name="connsiteX195" fmla="*/ 1828800 w 3551706"/>
              <a:gd name="connsiteY195" fmla="*/ 1044265 h 1849128"/>
              <a:gd name="connsiteX196" fmla="*/ 1833563 w 3551706"/>
              <a:gd name="connsiteY196" fmla="*/ 1063315 h 1849128"/>
              <a:gd name="connsiteX197" fmla="*/ 1843088 w 3551706"/>
              <a:gd name="connsiteY197" fmla="*/ 1110940 h 1849128"/>
              <a:gd name="connsiteX198" fmla="*/ 1852613 w 3551706"/>
              <a:gd name="connsiteY198" fmla="*/ 1158565 h 1849128"/>
              <a:gd name="connsiteX199" fmla="*/ 1847850 w 3551706"/>
              <a:gd name="connsiteY199" fmla="*/ 1206190 h 1849128"/>
              <a:gd name="connsiteX200" fmla="*/ 1852613 w 3551706"/>
              <a:gd name="connsiteY200" fmla="*/ 1225240 h 1849128"/>
              <a:gd name="connsiteX201" fmla="*/ 1862138 w 3551706"/>
              <a:gd name="connsiteY201" fmla="*/ 1210953 h 1849128"/>
              <a:gd name="connsiteX202" fmla="*/ 1866900 w 3551706"/>
              <a:gd name="connsiteY202" fmla="*/ 1196665 h 1849128"/>
              <a:gd name="connsiteX203" fmla="*/ 1871663 w 3551706"/>
              <a:gd name="connsiteY203" fmla="*/ 1215715 h 1849128"/>
              <a:gd name="connsiteX204" fmla="*/ 1885950 w 3551706"/>
              <a:gd name="connsiteY204" fmla="*/ 1277628 h 1849128"/>
              <a:gd name="connsiteX205" fmla="*/ 1890713 w 3551706"/>
              <a:gd name="connsiteY205" fmla="*/ 1296678 h 1849128"/>
              <a:gd name="connsiteX206" fmla="*/ 1881188 w 3551706"/>
              <a:gd name="connsiteY206" fmla="*/ 1439553 h 1849128"/>
              <a:gd name="connsiteX207" fmla="*/ 1885950 w 3551706"/>
              <a:gd name="connsiteY207" fmla="*/ 1477653 h 1849128"/>
              <a:gd name="connsiteX208" fmla="*/ 1890713 w 3551706"/>
              <a:gd name="connsiteY208" fmla="*/ 1491940 h 1849128"/>
              <a:gd name="connsiteX209" fmla="*/ 1895475 w 3551706"/>
              <a:gd name="connsiteY209" fmla="*/ 1520515 h 1849128"/>
              <a:gd name="connsiteX210" fmla="*/ 1900238 w 3551706"/>
              <a:gd name="connsiteY210" fmla="*/ 1439553 h 1849128"/>
              <a:gd name="connsiteX211" fmla="*/ 1914525 w 3551706"/>
              <a:gd name="connsiteY211" fmla="*/ 1449078 h 1849128"/>
              <a:gd name="connsiteX212" fmla="*/ 1924050 w 3551706"/>
              <a:gd name="connsiteY212" fmla="*/ 1463365 h 1849128"/>
              <a:gd name="connsiteX213" fmla="*/ 1938338 w 3551706"/>
              <a:gd name="connsiteY213" fmla="*/ 1482415 h 1849128"/>
              <a:gd name="connsiteX214" fmla="*/ 1947863 w 3551706"/>
              <a:gd name="connsiteY214" fmla="*/ 1501465 h 1849128"/>
              <a:gd name="connsiteX215" fmla="*/ 1966913 w 3551706"/>
              <a:gd name="connsiteY215" fmla="*/ 1525278 h 1849128"/>
              <a:gd name="connsiteX216" fmla="*/ 1985963 w 3551706"/>
              <a:gd name="connsiteY216" fmla="*/ 1549090 h 1849128"/>
              <a:gd name="connsiteX217" fmla="*/ 2000250 w 3551706"/>
              <a:gd name="connsiteY217" fmla="*/ 1539565 h 1849128"/>
              <a:gd name="connsiteX218" fmla="*/ 2005013 w 3551706"/>
              <a:gd name="connsiteY218" fmla="*/ 1458603 h 1849128"/>
              <a:gd name="connsiteX219" fmla="*/ 2019300 w 3551706"/>
              <a:gd name="connsiteY219" fmla="*/ 1444315 h 1849128"/>
              <a:gd name="connsiteX220" fmla="*/ 2043113 w 3551706"/>
              <a:gd name="connsiteY220" fmla="*/ 1439553 h 1849128"/>
              <a:gd name="connsiteX221" fmla="*/ 2090738 w 3551706"/>
              <a:gd name="connsiteY221" fmla="*/ 1434790 h 1849128"/>
              <a:gd name="connsiteX222" fmla="*/ 2128838 w 3551706"/>
              <a:gd name="connsiteY222" fmla="*/ 1401453 h 1849128"/>
              <a:gd name="connsiteX223" fmla="*/ 2124075 w 3551706"/>
              <a:gd name="connsiteY223" fmla="*/ 1377640 h 1849128"/>
              <a:gd name="connsiteX224" fmla="*/ 2119313 w 3551706"/>
              <a:gd name="connsiteY224" fmla="*/ 1363353 h 1849128"/>
              <a:gd name="connsiteX225" fmla="*/ 2128838 w 3551706"/>
              <a:gd name="connsiteY225" fmla="*/ 1291915 h 1849128"/>
              <a:gd name="connsiteX226" fmla="*/ 2138363 w 3551706"/>
              <a:gd name="connsiteY226" fmla="*/ 1320490 h 1849128"/>
              <a:gd name="connsiteX227" fmla="*/ 2147888 w 3551706"/>
              <a:gd name="connsiteY227" fmla="*/ 1396690 h 1849128"/>
              <a:gd name="connsiteX228" fmla="*/ 2152650 w 3551706"/>
              <a:gd name="connsiteY228" fmla="*/ 1415740 h 1849128"/>
              <a:gd name="connsiteX229" fmla="*/ 2162175 w 3551706"/>
              <a:gd name="connsiteY229" fmla="*/ 1430028 h 1849128"/>
              <a:gd name="connsiteX230" fmla="*/ 2171700 w 3551706"/>
              <a:gd name="connsiteY230" fmla="*/ 1463365 h 1849128"/>
              <a:gd name="connsiteX231" fmla="*/ 2181225 w 3551706"/>
              <a:gd name="connsiteY231" fmla="*/ 1477653 h 1849128"/>
              <a:gd name="connsiteX232" fmla="*/ 2200275 w 3551706"/>
              <a:gd name="connsiteY232" fmla="*/ 1487178 h 1849128"/>
              <a:gd name="connsiteX233" fmla="*/ 2209800 w 3551706"/>
              <a:gd name="connsiteY233" fmla="*/ 1501465 h 1849128"/>
              <a:gd name="connsiteX234" fmla="*/ 2214563 w 3551706"/>
              <a:gd name="connsiteY234" fmla="*/ 1515753 h 1849128"/>
              <a:gd name="connsiteX235" fmla="*/ 2228850 w 3551706"/>
              <a:gd name="connsiteY235" fmla="*/ 1530040 h 1849128"/>
              <a:gd name="connsiteX236" fmla="*/ 2233613 w 3551706"/>
              <a:gd name="connsiteY236" fmla="*/ 1544328 h 1849128"/>
              <a:gd name="connsiteX237" fmla="*/ 2247900 w 3551706"/>
              <a:gd name="connsiteY237" fmla="*/ 1625290 h 1849128"/>
              <a:gd name="connsiteX238" fmla="*/ 2257425 w 3551706"/>
              <a:gd name="connsiteY238" fmla="*/ 1653865 h 1849128"/>
              <a:gd name="connsiteX239" fmla="*/ 2262188 w 3551706"/>
              <a:gd name="connsiteY239" fmla="*/ 1696728 h 1849128"/>
              <a:gd name="connsiteX240" fmla="*/ 2266950 w 3551706"/>
              <a:gd name="connsiteY240" fmla="*/ 1777690 h 1849128"/>
              <a:gd name="connsiteX241" fmla="*/ 2276475 w 3551706"/>
              <a:gd name="connsiteY241" fmla="*/ 1791978 h 1849128"/>
              <a:gd name="connsiteX242" fmla="*/ 2281238 w 3551706"/>
              <a:gd name="connsiteY242" fmla="*/ 1806265 h 1849128"/>
              <a:gd name="connsiteX243" fmla="*/ 2295525 w 3551706"/>
              <a:gd name="connsiteY243" fmla="*/ 1820553 h 1849128"/>
              <a:gd name="connsiteX244" fmla="*/ 2305050 w 3551706"/>
              <a:gd name="connsiteY244" fmla="*/ 1834840 h 1849128"/>
              <a:gd name="connsiteX245" fmla="*/ 2338388 w 3551706"/>
              <a:gd name="connsiteY245" fmla="*/ 1849128 h 1849128"/>
              <a:gd name="connsiteX246" fmla="*/ 2362200 w 3551706"/>
              <a:gd name="connsiteY246" fmla="*/ 1844365 h 1849128"/>
              <a:gd name="connsiteX247" fmla="*/ 2390775 w 3551706"/>
              <a:gd name="connsiteY247" fmla="*/ 1834840 h 1849128"/>
              <a:gd name="connsiteX248" fmla="*/ 2390775 w 3551706"/>
              <a:gd name="connsiteY248" fmla="*/ 1801503 h 1849128"/>
              <a:gd name="connsiteX249" fmla="*/ 2386013 w 3551706"/>
              <a:gd name="connsiteY249" fmla="*/ 1763403 h 1849128"/>
              <a:gd name="connsiteX250" fmla="*/ 2376488 w 3551706"/>
              <a:gd name="connsiteY250" fmla="*/ 1749115 h 1849128"/>
              <a:gd name="connsiteX251" fmla="*/ 2352675 w 3551706"/>
              <a:gd name="connsiteY251" fmla="*/ 1691965 h 1849128"/>
              <a:gd name="connsiteX252" fmla="*/ 2390775 w 3551706"/>
              <a:gd name="connsiteY252" fmla="*/ 1668153 h 1849128"/>
              <a:gd name="connsiteX253" fmla="*/ 2400300 w 3551706"/>
              <a:gd name="connsiteY253" fmla="*/ 1653865 h 1849128"/>
              <a:gd name="connsiteX254" fmla="*/ 2419350 w 3551706"/>
              <a:gd name="connsiteY254" fmla="*/ 1644340 h 1849128"/>
              <a:gd name="connsiteX255" fmla="*/ 2419350 w 3551706"/>
              <a:gd name="connsiteY255" fmla="*/ 1582428 h 1849128"/>
              <a:gd name="connsiteX256" fmla="*/ 2428875 w 3551706"/>
              <a:gd name="connsiteY256" fmla="*/ 1568140 h 1849128"/>
              <a:gd name="connsiteX257" fmla="*/ 2409825 w 3551706"/>
              <a:gd name="connsiteY257" fmla="*/ 1510990 h 1849128"/>
              <a:gd name="connsiteX258" fmla="*/ 2390775 w 3551706"/>
              <a:gd name="connsiteY258" fmla="*/ 1487178 h 1849128"/>
              <a:gd name="connsiteX259" fmla="*/ 2376488 w 3551706"/>
              <a:gd name="connsiteY259" fmla="*/ 1406215 h 1849128"/>
              <a:gd name="connsiteX260" fmla="*/ 2366963 w 3551706"/>
              <a:gd name="connsiteY260" fmla="*/ 1382403 h 1849128"/>
              <a:gd name="connsiteX261" fmla="*/ 2357438 w 3551706"/>
              <a:gd name="connsiteY261" fmla="*/ 1353828 h 1849128"/>
              <a:gd name="connsiteX262" fmla="*/ 2347913 w 3551706"/>
              <a:gd name="connsiteY262" fmla="*/ 1320490 h 1849128"/>
              <a:gd name="connsiteX263" fmla="*/ 2338388 w 3551706"/>
              <a:gd name="connsiteY263" fmla="*/ 1301440 h 1849128"/>
              <a:gd name="connsiteX264" fmla="*/ 2319338 w 3551706"/>
              <a:gd name="connsiteY264" fmla="*/ 1268103 h 1849128"/>
              <a:gd name="connsiteX265" fmla="*/ 2300288 w 3551706"/>
              <a:gd name="connsiteY265" fmla="*/ 1225240 h 1849128"/>
              <a:gd name="connsiteX266" fmla="*/ 2286000 w 3551706"/>
              <a:gd name="connsiteY266" fmla="*/ 1215715 h 1849128"/>
              <a:gd name="connsiteX267" fmla="*/ 2276475 w 3551706"/>
              <a:gd name="connsiteY267" fmla="*/ 1201428 h 1849128"/>
              <a:gd name="connsiteX268" fmla="*/ 2290763 w 3551706"/>
              <a:gd name="connsiteY268" fmla="*/ 1206190 h 1849128"/>
              <a:gd name="connsiteX269" fmla="*/ 2333625 w 3551706"/>
              <a:gd name="connsiteY269" fmla="*/ 1215715 h 1849128"/>
              <a:gd name="connsiteX270" fmla="*/ 2395538 w 3551706"/>
              <a:gd name="connsiteY270" fmla="*/ 1210953 h 1849128"/>
              <a:gd name="connsiteX271" fmla="*/ 2371725 w 3551706"/>
              <a:gd name="connsiteY271" fmla="*/ 1163328 h 1849128"/>
              <a:gd name="connsiteX272" fmla="*/ 2366963 w 3551706"/>
              <a:gd name="connsiteY272" fmla="*/ 1144278 h 1849128"/>
              <a:gd name="connsiteX273" fmla="*/ 2362200 w 3551706"/>
              <a:gd name="connsiteY273" fmla="*/ 1129990 h 1849128"/>
              <a:gd name="connsiteX274" fmla="*/ 2357438 w 3551706"/>
              <a:gd name="connsiteY274" fmla="*/ 1087128 h 1849128"/>
              <a:gd name="connsiteX275" fmla="*/ 2347913 w 3551706"/>
              <a:gd name="connsiteY275" fmla="*/ 1058553 h 1849128"/>
              <a:gd name="connsiteX276" fmla="*/ 2328863 w 3551706"/>
              <a:gd name="connsiteY276" fmla="*/ 1010928 h 1849128"/>
              <a:gd name="connsiteX277" fmla="*/ 2324100 w 3551706"/>
              <a:gd name="connsiteY277" fmla="*/ 982353 h 1849128"/>
              <a:gd name="connsiteX278" fmla="*/ 2319338 w 3551706"/>
              <a:gd name="connsiteY278" fmla="*/ 934728 h 1849128"/>
              <a:gd name="connsiteX279" fmla="*/ 2314575 w 3551706"/>
              <a:gd name="connsiteY279" fmla="*/ 920440 h 1849128"/>
              <a:gd name="connsiteX280" fmla="*/ 2338388 w 3551706"/>
              <a:gd name="connsiteY280" fmla="*/ 982353 h 1849128"/>
              <a:gd name="connsiteX281" fmla="*/ 2366963 w 3551706"/>
              <a:gd name="connsiteY281" fmla="*/ 958540 h 1849128"/>
              <a:gd name="connsiteX282" fmla="*/ 2362200 w 3551706"/>
              <a:gd name="connsiteY282" fmla="*/ 944253 h 1849128"/>
              <a:gd name="connsiteX283" fmla="*/ 2362200 w 3551706"/>
              <a:gd name="connsiteY283" fmla="*/ 863290 h 1849128"/>
              <a:gd name="connsiteX284" fmla="*/ 2376488 w 3551706"/>
              <a:gd name="connsiteY284" fmla="*/ 853765 h 1849128"/>
              <a:gd name="connsiteX285" fmla="*/ 2390775 w 3551706"/>
              <a:gd name="connsiteY285" fmla="*/ 696603 h 1849128"/>
              <a:gd name="connsiteX286" fmla="*/ 2395538 w 3551706"/>
              <a:gd name="connsiteY286" fmla="*/ 682315 h 1849128"/>
              <a:gd name="connsiteX287" fmla="*/ 2405063 w 3551706"/>
              <a:gd name="connsiteY287" fmla="*/ 648978 h 1849128"/>
              <a:gd name="connsiteX288" fmla="*/ 2409825 w 3551706"/>
              <a:gd name="connsiteY288" fmla="*/ 591828 h 1849128"/>
              <a:gd name="connsiteX289" fmla="*/ 2419350 w 3551706"/>
              <a:gd name="connsiteY289" fmla="*/ 477528 h 1849128"/>
              <a:gd name="connsiteX290" fmla="*/ 2438400 w 3551706"/>
              <a:gd name="connsiteY290" fmla="*/ 534678 h 1849128"/>
              <a:gd name="connsiteX291" fmla="*/ 2447925 w 3551706"/>
              <a:gd name="connsiteY291" fmla="*/ 577540 h 1849128"/>
              <a:gd name="connsiteX292" fmla="*/ 2457450 w 3551706"/>
              <a:gd name="connsiteY292" fmla="*/ 591828 h 1849128"/>
              <a:gd name="connsiteX293" fmla="*/ 2462213 w 3551706"/>
              <a:gd name="connsiteY293" fmla="*/ 606115 h 1849128"/>
              <a:gd name="connsiteX294" fmla="*/ 2466975 w 3551706"/>
              <a:gd name="connsiteY294" fmla="*/ 625165 h 1849128"/>
              <a:gd name="connsiteX295" fmla="*/ 2481263 w 3551706"/>
              <a:gd name="connsiteY295" fmla="*/ 634690 h 1849128"/>
              <a:gd name="connsiteX296" fmla="*/ 2490788 w 3551706"/>
              <a:gd name="connsiteY296" fmla="*/ 510865 h 1849128"/>
              <a:gd name="connsiteX297" fmla="*/ 2500313 w 3551706"/>
              <a:gd name="connsiteY297" fmla="*/ 491815 h 1849128"/>
              <a:gd name="connsiteX298" fmla="*/ 2505075 w 3551706"/>
              <a:gd name="connsiteY298" fmla="*/ 448953 h 1849128"/>
              <a:gd name="connsiteX299" fmla="*/ 2533650 w 3551706"/>
              <a:gd name="connsiteY299" fmla="*/ 420378 h 1849128"/>
              <a:gd name="connsiteX300" fmla="*/ 2538413 w 3551706"/>
              <a:gd name="connsiteY300" fmla="*/ 520390 h 1849128"/>
              <a:gd name="connsiteX301" fmla="*/ 2557463 w 3551706"/>
              <a:gd name="connsiteY301" fmla="*/ 572778 h 1849128"/>
              <a:gd name="connsiteX302" fmla="*/ 2562225 w 3551706"/>
              <a:gd name="connsiteY302" fmla="*/ 663265 h 1849128"/>
              <a:gd name="connsiteX303" fmla="*/ 2571750 w 3551706"/>
              <a:gd name="connsiteY303" fmla="*/ 634690 h 1849128"/>
              <a:gd name="connsiteX304" fmla="*/ 2600325 w 3551706"/>
              <a:gd name="connsiteY304" fmla="*/ 644215 h 1849128"/>
              <a:gd name="connsiteX305" fmla="*/ 2605088 w 3551706"/>
              <a:gd name="connsiteY305" fmla="*/ 677553 h 1849128"/>
              <a:gd name="connsiteX306" fmla="*/ 2609850 w 3551706"/>
              <a:gd name="connsiteY306" fmla="*/ 696603 h 1849128"/>
              <a:gd name="connsiteX307" fmla="*/ 2638425 w 3551706"/>
              <a:gd name="connsiteY307" fmla="*/ 729940 h 1849128"/>
              <a:gd name="connsiteX308" fmla="*/ 2657475 w 3551706"/>
              <a:gd name="connsiteY308" fmla="*/ 801378 h 1849128"/>
              <a:gd name="connsiteX309" fmla="*/ 2676525 w 3551706"/>
              <a:gd name="connsiteY309" fmla="*/ 820428 h 1849128"/>
              <a:gd name="connsiteX310" fmla="*/ 2695575 w 3551706"/>
              <a:gd name="connsiteY310" fmla="*/ 858528 h 1849128"/>
              <a:gd name="connsiteX311" fmla="*/ 2700338 w 3551706"/>
              <a:gd name="connsiteY311" fmla="*/ 925203 h 1849128"/>
              <a:gd name="connsiteX312" fmla="*/ 2719388 w 3551706"/>
              <a:gd name="connsiteY312" fmla="*/ 920440 h 1849128"/>
              <a:gd name="connsiteX313" fmla="*/ 2724150 w 3551706"/>
              <a:gd name="connsiteY313" fmla="*/ 882340 h 1849128"/>
              <a:gd name="connsiteX314" fmla="*/ 2733675 w 3551706"/>
              <a:gd name="connsiteY314" fmla="*/ 834715 h 1849128"/>
              <a:gd name="connsiteX315" fmla="*/ 2790825 w 3551706"/>
              <a:gd name="connsiteY315" fmla="*/ 839478 h 1849128"/>
              <a:gd name="connsiteX316" fmla="*/ 2814638 w 3551706"/>
              <a:gd name="connsiteY316" fmla="*/ 882340 h 1849128"/>
              <a:gd name="connsiteX317" fmla="*/ 2824163 w 3551706"/>
              <a:gd name="connsiteY317" fmla="*/ 896628 h 1849128"/>
              <a:gd name="connsiteX318" fmla="*/ 2852738 w 3551706"/>
              <a:gd name="connsiteY318" fmla="*/ 849003 h 1849128"/>
              <a:gd name="connsiteX319" fmla="*/ 2867025 w 3551706"/>
              <a:gd name="connsiteY319" fmla="*/ 834715 h 1849128"/>
              <a:gd name="connsiteX320" fmla="*/ 2900363 w 3551706"/>
              <a:gd name="connsiteY320" fmla="*/ 791853 h 1849128"/>
              <a:gd name="connsiteX321" fmla="*/ 2924175 w 3551706"/>
              <a:gd name="connsiteY321" fmla="*/ 758515 h 1849128"/>
              <a:gd name="connsiteX322" fmla="*/ 2928938 w 3551706"/>
              <a:gd name="connsiteY322" fmla="*/ 710890 h 1849128"/>
              <a:gd name="connsiteX323" fmla="*/ 2943225 w 3551706"/>
              <a:gd name="connsiteY323" fmla="*/ 725178 h 1849128"/>
              <a:gd name="connsiteX324" fmla="*/ 2962275 w 3551706"/>
              <a:gd name="connsiteY324" fmla="*/ 748990 h 1849128"/>
              <a:gd name="connsiteX325" fmla="*/ 2962275 w 3551706"/>
              <a:gd name="connsiteY325" fmla="*/ 801378 h 1849128"/>
              <a:gd name="connsiteX326" fmla="*/ 2952750 w 3551706"/>
              <a:gd name="connsiteY326" fmla="*/ 815665 h 1849128"/>
              <a:gd name="connsiteX327" fmla="*/ 2971800 w 3551706"/>
              <a:gd name="connsiteY327" fmla="*/ 806140 h 1849128"/>
              <a:gd name="connsiteX328" fmla="*/ 2981325 w 3551706"/>
              <a:gd name="connsiteY328" fmla="*/ 791853 h 1849128"/>
              <a:gd name="connsiteX329" fmla="*/ 3014663 w 3551706"/>
              <a:gd name="connsiteY329" fmla="*/ 768040 h 1849128"/>
              <a:gd name="connsiteX330" fmla="*/ 3067050 w 3551706"/>
              <a:gd name="connsiteY330" fmla="*/ 796615 h 1849128"/>
              <a:gd name="connsiteX331" fmla="*/ 3071813 w 3551706"/>
              <a:gd name="connsiteY331" fmla="*/ 877578 h 1849128"/>
              <a:gd name="connsiteX332" fmla="*/ 3114675 w 3551706"/>
              <a:gd name="connsiteY332" fmla="*/ 882340 h 1849128"/>
              <a:gd name="connsiteX333" fmla="*/ 3119438 w 3551706"/>
              <a:gd name="connsiteY333" fmla="*/ 1015690 h 1849128"/>
              <a:gd name="connsiteX334" fmla="*/ 3133725 w 3551706"/>
              <a:gd name="connsiteY334" fmla="*/ 1044265 h 1849128"/>
              <a:gd name="connsiteX335" fmla="*/ 3152775 w 3551706"/>
              <a:gd name="connsiteY335" fmla="*/ 1053790 h 1849128"/>
              <a:gd name="connsiteX336" fmla="*/ 3167063 w 3551706"/>
              <a:gd name="connsiteY336" fmla="*/ 1082365 h 1849128"/>
              <a:gd name="connsiteX337" fmla="*/ 3176588 w 3551706"/>
              <a:gd name="connsiteY337" fmla="*/ 1115703 h 1849128"/>
              <a:gd name="connsiteX338" fmla="*/ 3181350 w 3551706"/>
              <a:gd name="connsiteY338" fmla="*/ 1244290 h 1849128"/>
              <a:gd name="connsiteX339" fmla="*/ 3186113 w 3551706"/>
              <a:gd name="connsiteY339" fmla="*/ 1258578 h 1849128"/>
              <a:gd name="connsiteX340" fmla="*/ 3195638 w 3551706"/>
              <a:gd name="connsiteY340" fmla="*/ 1310965 h 1849128"/>
              <a:gd name="connsiteX341" fmla="*/ 3224213 w 3551706"/>
              <a:gd name="connsiteY341" fmla="*/ 1272865 h 1849128"/>
              <a:gd name="connsiteX342" fmla="*/ 3214688 w 3551706"/>
              <a:gd name="connsiteY342" fmla="*/ 1239528 h 1849128"/>
              <a:gd name="connsiteX343" fmla="*/ 3219450 w 3551706"/>
              <a:gd name="connsiteY343" fmla="*/ 1210953 h 1849128"/>
              <a:gd name="connsiteX344" fmla="*/ 3233738 w 3551706"/>
              <a:gd name="connsiteY344" fmla="*/ 1244290 h 1849128"/>
              <a:gd name="connsiteX345" fmla="*/ 3262313 w 3551706"/>
              <a:gd name="connsiteY345" fmla="*/ 1282390 h 1849128"/>
              <a:gd name="connsiteX346" fmla="*/ 3267075 w 3551706"/>
              <a:gd name="connsiteY346" fmla="*/ 1301440 h 1849128"/>
              <a:gd name="connsiteX347" fmla="*/ 3276600 w 3551706"/>
              <a:gd name="connsiteY347" fmla="*/ 1330015 h 1849128"/>
              <a:gd name="connsiteX348" fmla="*/ 3286125 w 3551706"/>
              <a:gd name="connsiteY348" fmla="*/ 1410978 h 1849128"/>
              <a:gd name="connsiteX349" fmla="*/ 3290888 w 3551706"/>
              <a:gd name="connsiteY349" fmla="*/ 1425265 h 1849128"/>
              <a:gd name="connsiteX350" fmla="*/ 3309938 w 3551706"/>
              <a:gd name="connsiteY350" fmla="*/ 1410978 h 1849128"/>
              <a:gd name="connsiteX351" fmla="*/ 3343275 w 3551706"/>
              <a:gd name="connsiteY351" fmla="*/ 1382403 h 1849128"/>
              <a:gd name="connsiteX352" fmla="*/ 3348038 w 3551706"/>
              <a:gd name="connsiteY352" fmla="*/ 1253815 h 1849128"/>
              <a:gd name="connsiteX353" fmla="*/ 3362325 w 3551706"/>
              <a:gd name="connsiteY353" fmla="*/ 1258578 h 1849128"/>
              <a:gd name="connsiteX354" fmla="*/ 3381375 w 3551706"/>
              <a:gd name="connsiteY354" fmla="*/ 1291915 h 1849128"/>
              <a:gd name="connsiteX355" fmla="*/ 3395663 w 3551706"/>
              <a:gd name="connsiteY355" fmla="*/ 1306203 h 1849128"/>
              <a:gd name="connsiteX356" fmla="*/ 3405188 w 3551706"/>
              <a:gd name="connsiteY356" fmla="*/ 1320490 h 1849128"/>
              <a:gd name="connsiteX357" fmla="*/ 3409950 w 3551706"/>
              <a:gd name="connsiteY357" fmla="*/ 1334778 h 1849128"/>
              <a:gd name="connsiteX358" fmla="*/ 3419475 w 3551706"/>
              <a:gd name="connsiteY358" fmla="*/ 1349065 h 1849128"/>
              <a:gd name="connsiteX359" fmla="*/ 3424238 w 3551706"/>
              <a:gd name="connsiteY359" fmla="*/ 1368115 h 1849128"/>
              <a:gd name="connsiteX360" fmla="*/ 3433763 w 3551706"/>
              <a:gd name="connsiteY360" fmla="*/ 1401453 h 1849128"/>
              <a:gd name="connsiteX361" fmla="*/ 3438525 w 3551706"/>
              <a:gd name="connsiteY361" fmla="*/ 1382403 h 1849128"/>
              <a:gd name="connsiteX362" fmla="*/ 3448050 w 3551706"/>
              <a:gd name="connsiteY362" fmla="*/ 1225240 h 1849128"/>
              <a:gd name="connsiteX363" fmla="*/ 3452813 w 3551706"/>
              <a:gd name="connsiteY363" fmla="*/ 1139515 h 1849128"/>
              <a:gd name="connsiteX364" fmla="*/ 3462338 w 3551706"/>
              <a:gd name="connsiteY364" fmla="*/ 1120465 h 1849128"/>
              <a:gd name="connsiteX365" fmla="*/ 3471863 w 3551706"/>
              <a:gd name="connsiteY365" fmla="*/ 1087128 h 1849128"/>
              <a:gd name="connsiteX366" fmla="*/ 3486150 w 3551706"/>
              <a:gd name="connsiteY366" fmla="*/ 1110940 h 1849128"/>
              <a:gd name="connsiteX367" fmla="*/ 3500438 w 3551706"/>
              <a:gd name="connsiteY367" fmla="*/ 1163328 h 1849128"/>
              <a:gd name="connsiteX368" fmla="*/ 3505200 w 3551706"/>
              <a:gd name="connsiteY368" fmla="*/ 1134753 h 1849128"/>
              <a:gd name="connsiteX369" fmla="*/ 3514725 w 3551706"/>
              <a:gd name="connsiteY369" fmla="*/ 1063315 h 1849128"/>
              <a:gd name="connsiteX370" fmla="*/ 3505200 w 3551706"/>
              <a:gd name="connsiteY370" fmla="*/ 1015690 h 1849128"/>
              <a:gd name="connsiteX371" fmla="*/ 3490913 w 3551706"/>
              <a:gd name="connsiteY371" fmla="*/ 1001403 h 1849128"/>
              <a:gd name="connsiteX372" fmla="*/ 3486150 w 3551706"/>
              <a:gd name="connsiteY372" fmla="*/ 987115 h 1849128"/>
              <a:gd name="connsiteX373" fmla="*/ 3490913 w 3551706"/>
              <a:gd name="connsiteY373" fmla="*/ 972828 h 1849128"/>
              <a:gd name="connsiteX374" fmla="*/ 3509963 w 3551706"/>
              <a:gd name="connsiteY374" fmla="*/ 915678 h 1849128"/>
              <a:gd name="connsiteX375" fmla="*/ 3524250 w 3551706"/>
              <a:gd name="connsiteY375" fmla="*/ 910915 h 1849128"/>
              <a:gd name="connsiteX376" fmla="*/ 3538538 w 3551706"/>
              <a:gd name="connsiteY376" fmla="*/ 896628 h 1849128"/>
              <a:gd name="connsiteX377" fmla="*/ 3524250 w 3551706"/>
              <a:gd name="connsiteY377" fmla="*/ 825190 h 1849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Lst>
            <a:rect l="l" t="t" r="r" b="b"/>
            <a:pathLst>
              <a:path w="3551706" h="1849128">
                <a:moveTo>
                  <a:pt x="0" y="806140"/>
                </a:moveTo>
                <a:cubicBezTo>
                  <a:pt x="4763" y="807728"/>
                  <a:pt x="9418" y="809685"/>
                  <a:pt x="14288" y="810903"/>
                </a:cubicBezTo>
                <a:lnTo>
                  <a:pt x="52388" y="820428"/>
                </a:lnTo>
                <a:cubicBezTo>
                  <a:pt x="57150" y="825190"/>
                  <a:pt x="61501" y="830403"/>
                  <a:pt x="66675" y="834715"/>
                </a:cubicBezTo>
                <a:cubicBezTo>
                  <a:pt x="71072" y="838379"/>
                  <a:pt x="78837" y="838925"/>
                  <a:pt x="80963" y="844240"/>
                </a:cubicBezTo>
                <a:cubicBezTo>
                  <a:pt x="85716" y="856123"/>
                  <a:pt x="78385" y="871855"/>
                  <a:pt x="85725" y="882340"/>
                </a:cubicBezTo>
                <a:cubicBezTo>
                  <a:pt x="91483" y="890565"/>
                  <a:pt x="114300" y="891865"/>
                  <a:pt x="114300" y="891865"/>
                </a:cubicBezTo>
                <a:cubicBezTo>
                  <a:pt x="123825" y="890278"/>
                  <a:pt x="134491" y="882312"/>
                  <a:pt x="142875" y="887103"/>
                </a:cubicBezTo>
                <a:cubicBezTo>
                  <a:pt x="149903" y="891119"/>
                  <a:pt x="146871" y="902857"/>
                  <a:pt x="147638" y="910915"/>
                </a:cubicBezTo>
                <a:cubicBezTo>
                  <a:pt x="150051" y="936250"/>
                  <a:pt x="138575" y="965748"/>
                  <a:pt x="152400" y="987115"/>
                </a:cubicBezTo>
                <a:cubicBezTo>
                  <a:pt x="161067" y="1000510"/>
                  <a:pt x="184150" y="990290"/>
                  <a:pt x="200025" y="991878"/>
                </a:cubicBezTo>
                <a:cubicBezTo>
                  <a:pt x="207684" y="1068462"/>
                  <a:pt x="198989" y="1016827"/>
                  <a:pt x="209550" y="1053790"/>
                </a:cubicBezTo>
                <a:cubicBezTo>
                  <a:pt x="211348" y="1060084"/>
                  <a:pt x="210682" y="1067394"/>
                  <a:pt x="214313" y="1072840"/>
                </a:cubicBezTo>
                <a:cubicBezTo>
                  <a:pt x="217488" y="1077602"/>
                  <a:pt x="223838" y="1079190"/>
                  <a:pt x="228600" y="1082365"/>
                </a:cubicBezTo>
                <a:cubicBezTo>
                  <a:pt x="231775" y="1091890"/>
                  <a:pt x="233635" y="1101960"/>
                  <a:pt x="238125" y="1110940"/>
                </a:cubicBezTo>
                <a:cubicBezTo>
                  <a:pt x="250210" y="1135110"/>
                  <a:pt x="243712" y="1124083"/>
                  <a:pt x="257175" y="1144278"/>
                </a:cubicBezTo>
                <a:cubicBezTo>
                  <a:pt x="261103" y="1226754"/>
                  <a:pt x="242202" y="1223646"/>
                  <a:pt x="276225" y="1263340"/>
                </a:cubicBezTo>
                <a:cubicBezTo>
                  <a:pt x="280608" y="1268454"/>
                  <a:pt x="285750" y="1272865"/>
                  <a:pt x="290513" y="1277628"/>
                </a:cubicBezTo>
                <a:cubicBezTo>
                  <a:pt x="293688" y="1272865"/>
                  <a:pt x="297783" y="1268601"/>
                  <a:pt x="300038" y="1263340"/>
                </a:cubicBezTo>
                <a:cubicBezTo>
                  <a:pt x="302616" y="1257324"/>
                  <a:pt x="300172" y="1248918"/>
                  <a:pt x="304800" y="1244290"/>
                </a:cubicBezTo>
                <a:cubicBezTo>
                  <a:pt x="309428" y="1239662"/>
                  <a:pt x="317500" y="1241115"/>
                  <a:pt x="323850" y="1239528"/>
                </a:cubicBezTo>
                <a:cubicBezTo>
                  <a:pt x="325438" y="1231590"/>
                  <a:pt x="326650" y="1223568"/>
                  <a:pt x="328613" y="1215715"/>
                </a:cubicBezTo>
                <a:cubicBezTo>
                  <a:pt x="329831" y="1210845"/>
                  <a:pt x="328613" y="1199840"/>
                  <a:pt x="333375" y="1201428"/>
                </a:cubicBezTo>
                <a:cubicBezTo>
                  <a:pt x="343109" y="1204673"/>
                  <a:pt x="343684" y="1233560"/>
                  <a:pt x="347663" y="1239528"/>
                </a:cubicBezTo>
                <a:cubicBezTo>
                  <a:pt x="350838" y="1244290"/>
                  <a:pt x="357188" y="1245878"/>
                  <a:pt x="361950" y="1249053"/>
                </a:cubicBezTo>
                <a:cubicBezTo>
                  <a:pt x="365125" y="1253815"/>
                  <a:pt x="367167" y="1259571"/>
                  <a:pt x="371475" y="1263340"/>
                </a:cubicBezTo>
                <a:cubicBezTo>
                  <a:pt x="380090" y="1270878"/>
                  <a:pt x="400050" y="1282390"/>
                  <a:pt x="400050" y="1282390"/>
                </a:cubicBezTo>
                <a:cubicBezTo>
                  <a:pt x="401638" y="1288740"/>
                  <a:pt x="402932" y="1295171"/>
                  <a:pt x="404813" y="1301440"/>
                </a:cubicBezTo>
                <a:cubicBezTo>
                  <a:pt x="409141" y="1315865"/>
                  <a:pt x="414337" y="1330015"/>
                  <a:pt x="419100" y="1344303"/>
                </a:cubicBezTo>
                <a:cubicBezTo>
                  <a:pt x="420687" y="1349065"/>
                  <a:pt x="419686" y="1355805"/>
                  <a:pt x="423863" y="1358590"/>
                </a:cubicBezTo>
                <a:lnTo>
                  <a:pt x="438150" y="1368115"/>
                </a:lnTo>
                <a:cubicBezTo>
                  <a:pt x="441325" y="1363353"/>
                  <a:pt x="447200" y="1359532"/>
                  <a:pt x="447675" y="1353828"/>
                </a:cubicBezTo>
                <a:cubicBezTo>
                  <a:pt x="449390" y="1333254"/>
                  <a:pt x="443122" y="1311801"/>
                  <a:pt x="438150" y="1291915"/>
                </a:cubicBezTo>
                <a:cubicBezTo>
                  <a:pt x="441325" y="1287153"/>
                  <a:pt x="446388" y="1283205"/>
                  <a:pt x="447675" y="1277628"/>
                </a:cubicBezTo>
                <a:cubicBezTo>
                  <a:pt x="451263" y="1262082"/>
                  <a:pt x="440677" y="1240784"/>
                  <a:pt x="452438" y="1230003"/>
                </a:cubicBezTo>
                <a:cubicBezTo>
                  <a:pt x="465363" y="1218155"/>
                  <a:pt x="487363" y="1226828"/>
                  <a:pt x="504825" y="1225240"/>
                </a:cubicBezTo>
                <a:cubicBezTo>
                  <a:pt x="499376" y="1208892"/>
                  <a:pt x="500192" y="1206320"/>
                  <a:pt x="485775" y="1191903"/>
                </a:cubicBezTo>
                <a:cubicBezTo>
                  <a:pt x="481728" y="1187856"/>
                  <a:pt x="476250" y="1185553"/>
                  <a:pt x="471488" y="1182378"/>
                </a:cubicBezTo>
                <a:cubicBezTo>
                  <a:pt x="452656" y="1154129"/>
                  <a:pt x="449675" y="1155978"/>
                  <a:pt x="466725" y="1101415"/>
                </a:cubicBezTo>
                <a:cubicBezTo>
                  <a:pt x="468094" y="1097034"/>
                  <a:pt x="494718" y="1088910"/>
                  <a:pt x="500063" y="1087128"/>
                </a:cubicBezTo>
                <a:cubicBezTo>
                  <a:pt x="490038" y="986883"/>
                  <a:pt x="500629" y="1022149"/>
                  <a:pt x="485775" y="977590"/>
                </a:cubicBezTo>
                <a:cubicBezTo>
                  <a:pt x="497748" y="941677"/>
                  <a:pt x="480205" y="984554"/>
                  <a:pt x="504825" y="953778"/>
                </a:cubicBezTo>
                <a:cubicBezTo>
                  <a:pt x="507961" y="949858"/>
                  <a:pt x="508000" y="944253"/>
                  <a:pt x="509588" y="939490"/>
                </a:cubicBezTo>
                <a:cubicBezTo>
                  <a:pt x="487753" y="906738"/>
                  <a:pt x="494159" y="921775"/>
                  <a:pt x="485775" y="896628"/>
                </a:cubicBezTo>
                <a:cubicBezTo>
                  <a:pt x="487363" y="891865"/>
                  <a:pt x="486988" y="885890"/>
                  <a:pt x="490538" y="882340"/>
                </a:cubicBezTo>
                <a:cubicBezTo>
                  <a:pt x="502696" y="870182"/>
                  <a:pt x="530144" y="884812"/>
                  <a:pt x="538163" y="887103"/>
                </a:cubicBezTo>
                <a:cubicBezTo>
                  <a:pt x="546100" y="893453"/>
                  <a:pt x="555360" y="898435"/>
                  <a:pt x="561975" y="906153"/>
                </a:cubicBezTo>
                <a:cubicBezTo>
                  <a:pt x="565797" y="910612"/>
                  <a:pt x="571399" y="943748"/>
                  <a:pt x="571500" y="944253"/>
                </a:cubicBezTo>
                <a:cubicBezTo>
                  <a:pt x="569913" y="926790"/>
                  <a:pt x="568674" y="909292"/>
                  <a:pt x="566738" y="891865"/>
                </a:cubicBezTo>
                <a:cubicBezTo>
                  <a:pt x="565498" y="880708"/>
                  <a:pt x="563039" y="869703"/>
                  <a:pt x="561975" y="858528"/>
                </a:cubicBezTo>
                <a:cubicBezTo>
                  <a:pt x="554537" y="780431"/>
                  <a:pt x="567869" y="813165"/>
                  <a:pt x="547688" y="772803"/>
                </a:cubicBezTo>
                <a:cubicBezTo>
                  <a:pt x="546100" y="761690"/>
                  <a:pt x="546151" y="750217"/>
                  <a:pt x="542925" y="739465"/>
                </a:cubicBezTo>
                <a:cubicBezTo>
                  <a:pt x="541280" y="733983"/>
                  <a:pt x="533620" y="730897"/>
                  <a:pt x="533400" y="725178"/>
                </a:cubicBezTo>
                <a:cubicBezTo>
                  <a:pt x="529281" y="618085"/>
                  <a:pt x="514011" y="639792"/>
                  <a:pt x="552450" y="601353"/>
                </a:cubicBezTo>
                <a:cubicBezTo>
                  <a:pt x="554038" y="606115"/>
                  <a:pt x="556228" y="610717"/>
                  <a:pt x="557213" y="615640"/>
                </a:cubicBezTo>
                <a:cubicBezTo>
                  <a:pt x="559414" y="626647"/>
                  <a:pt x="555748" y="639638"/>
                  <a:pt x="561975" y="648978"/>
                </a:cubicBezTo>
                <a:cubicBezTo>
                  <a:pt x="564760" y="653155"/>
                  <a:pt x="571500" y="645803"/>
                  <a:pt x="576263" y="644215"/>
                </a:cubicBezTo>
                <a:cubicBezTo>
                  <a:pt x="581025" y="639453"/>
                  <a:pt x="587279" y="635815"/>
                  <a:pt x="590550" y="629928"/>
                </a:cubicBezTo>
                <a:cubicBezTo>
                  <a:pt x="595426" y="621151"/>
                  <a:pt x="600075" y="601353"/>
                  <a:pt x="600075" y="601353"/>
                </a:cubicBezTo>
                <a:cubicBezTo>
                  <a:pt x="600885" y="590013"/>
                  <a:pt x="605589" y="511871"/>
                  <a:pt x="609600" y="491815"/>
                </a:cubicBezTo>
                <a:cubicBezTo>
                  <a:pt x="611569" y="481970"/>
                  <a:pt x="619125" y="463240"/>
                  <a:pt x="619125" y="463240"/>
                </a:cubicBezTo>
                <a:cubicBezTo>
                  <a:pt x="622300" y="468003"/>
                  <a:pt x="626325" y="472297"/>
                  <a:pt x="628650" y="477528"/>
                </a:cubicBezTo>
                <a:cubicBezTo>
                  <a:pt x="635275" y="492433"/>
                  <a:pt x="638980" y="509322"/>
                  <a:pt x="642938" y="525153"/>
                </a:cubicBezTo>
                <a:cubicBezTo>
                  <a:pt x="657671" y="521469"/>
                  <a:pt x="671324" y="520674"/>
                  <a:pt x="681038" y="506103"/>
                </a:cubicBezTo>
                <a:cubicBezTo>
                  <a:pt x="727664" y="436165"/>
                  <a:pt x="660004" y="508089"/>
                  <a:pt x="704850" y="463240"/>
                </a:cubicBezTo>
                <a:cubicBezTo>
                  <a:pt x="710813" y="439389"/>
                  <a:pt x="710645" y="439164"/>
                  <a:pt x="719138" y="410853"/>
                </a:cubicBezTo>
                <a:cubicBezTo>
                  <a:pt x="720581" y="406044"/>
                  <a:pt x="720350" y="400115"/>
                  <a:pt x="723900" y="396565"/>
                </a:cubicBezTo>
                <a:cubicBezTo>
                  <a:pt x="727450" y="393015"/>
                  <a:pt x="733425" y="393390"/>
                  <a:pt x="738188" y="391803"/>
                </a:cubicBezTo>
                <a:cubicBezTo>
                  <a:pt x="742950" y="387040"/>
                  <a:pt x="745740" y="377515"/>
                  <a:pt x="752475" y="377515"/>
                </a:cubicBezTo>
                <a:cubicBezTo>
                  <a:pt x="757495" y="377515"/>
                  <a:pt x="754993" y="387313"/>
                  <a:pt x="757238" y="391803"/>
                </a:cubicBezTo>
                <a:cubicBezTo>
                  <a:pt x="759798" y="396922"/>
                  <a:pt x="763588" y="401328"/>
                  <a:pt x="766763" y="406090"/>
                </a:cubicBezTo>
                <a:cubicBezTo>
                  <a:pt x="767464" y="413104"/>
                  <a:pt x="767915" y="452931"/>
                  <a:pt x="776288" y="468003"/>
                </a:cubicBezTo>
                <a:cubicBezTo>
                  <a:pt x="781847" y="478010"/>
                  <a:pt x="795338" y="496578"/>
                  <a:pt x="795338" y="496578"/>
                </a:cubicBezTo>
                <a:cubicBezTo>
                  <a:pt x="796925" y="515628"/>
                  <a:pt x="796957" y="534872"/>
                  <a:pt x="800100" y="553728"/>
                </a:cubicBezTo>
                <a:cubicBezTo>
                  <a:pt x="801751" y="563632"/>
                  <a:pt x="809625" y="582303"/>
                  <a:pt x="809625" y="582303"/>
                </a:cubicBezTo>
                <a:cubicBezTo>
                  <a:pt x="811213" y="610878"/>
                  <a:pt x="808492" y="640023"/>
                  <a:pt x="814388" y="668028"/>
                </a:cubicBezTo>
                <a:cubicBezTo>
                  <a:pt x="815422" y="672940"/>
                  <a:pt x="824185" y="675035"/>
                  <a:pt x="828675" y="672790"/>
                </a:cubicBezTo>
                <a:cubicBezTo>
                  <a:pt x="833165" y="670545"/>
                  <a:pt x="831850" y="663265"/>
                  <a:pt x="833438" y="658503"/>
                </a:cubicBezTo>
                <a:cubicBezTo>
                  <a:pt x="835025" y="677553"/>
                  <a:pt x="836199" y="696642"/>
                  <a:pt x="838200" y="715653"/>
                </a:cubicBezTo>
                <a:cubicBezTo>
                  <a:pt x="839375" y="726817"/>
                  <a:pt x="834340" y="741804"/>
                  <a:pt x="842963" y="748990"/>
                </a:cubicBezTo>
                <a:cubicBezTo>
                  <a:pt x="849530" y="754463"/>
                  <a:pt x="858838" y="742640"/>
                  <a:pt x="866775" y="739465"/>
                </a:cubicBezTo>
                <a:cubicBezTo>
                  <a:pt x="871538" y="733115"/>
                  <a:pt x="875897" y="726442"/>
                  <a:pt x="881063" y="720415"/>
                </a:cubicBezTo>
                <a:cubicBezTo>
                  <a:pt x="885446" y="715301"/>
                  <a:pt x="890588" y="701365"/>
                  <a:pt x="895350" y="706128"/>
                </a:cubicBezTo>
                <a:cubicBezTo>
                  <a:pt x="900370" y="711149"/>
                  <a:pt x="889000" y="718828"/>
                  <a:pt x="885825" y="725178"/>
                </a:cubicBezTo>
                <a:cubicBezTo>
                  <a:pt x="884238" y="733115"/>
                  <a:pt x="883389" y="741237"/>
                  <a:pt x="881063" y="748990"/>
                </a:cubicBezTo>
                <a:cubicBezTo>
                  <a:pt x="878607" y="757179"/>
                  <a:pt x="874242" y="764693"/>
                  <a:pt x="871538" y="772803"/>
                </a:cubicBezTo>
                <a:cubicBezTo>
                  <a:pt x="869468" y="779013"/>
                  <a:pt x="868363" y="785503"/>
                  <a:pt x="866775" y="791853"/>
                </a:cubicBezTo>
                <a:cubicBezTo>
                  <a:pt x="868363" y="826778"/>
                  <a:pt x="868857" y="861770"/>
                  <a:pt x="871538" y="896628"/>
                </a:cubicBezTo>
                <a:cubicBezTo>
                  <a:pt x="872040" y="903154"/>
                  <a:pt x="875016" y="909260"/>
                  <a:pt x="876300" y="915678"/>
                </a:cubicBezTo>
                <a:cubicBezTo>
                  <a:pt x="878194" y="925147"/>
                  <a:pt x="879475" y="934728"/>
                  <a:pt x="881063" y="944253"/>
                </a:cubicBezTo>
                <a:cubicBezTo>
                  <a:pt x="882650" y="964890"/>
                  <a:pt x="884677" y="985499"/>
                  <a:pt x="885825" y="1006165"/>
                </a:cubicBezTo>
                <a:cubicBezTo>
                  <a:pt x="887852" y="1042656"/>
                  <a:pt x="881287" y="1080359"/>
                  <a:pt x="890588" y="1115703"/>
                </a:cubicBezTo>
                <a:cubicBezTo>
                  <a:pt x="892873" y="1124388"/>
                  <a:pt x="901937" y="1101273"/>
                  <a:pt x="909638" y="1096653"/>
                </a:cubicBezTo>
                <a:cubicBezTo>
                  <a:pt x="918247" y="1091487"/>
                  <a:pt x="938213" y="1087128"/>
                  <a:pt x="938213" y="1087128"/>
                </a:cubicBezTo>
                <a:cubicBezTo>
                  <a:pt x="935038" y="1091890"/>
                  <a:pt x="931248" y="1096296"/>
                  <a:pt x="928688" y="1101415"/>
                </a:cubicBezTo>
                <a:cubicBezTo>
                  <a:pt x="918088" y="1122614"/>
                  <a:pt x="922714" y="1153438"/>
                  <a:pt x="928688" y="1172853"/>
                </a:cubicBezTo>
                <a:cubicBezTo>
                  <a:pt x="930164" y="1177651"/>
                  <a:pt x="938213" y="1176028"/>
                  <a:pt x="942975" y="1177615"/>
                </a:cubicBezTo>
                <a:cubicBezTo>
                  <a:pt x="937499" y="1298096"/>
                  <a:pt x="935073" y="1290923"/>
                  <a:pt x="942975" y="1425265"/>
                </a:cubicBezTo>
                <a:cubicBezTo>
                  <a:pt x="943029" y="1426186"/>
                  <a:pt x="950214" y="1455745"/>
                  <a:pt x="952500" y="1458603"/>
                </a:cubicBezTo>
                <a:cubicBezTo>
                  <a:pt x="959214" y="1466996"/>
                  <a:pt x="971663" y="1469753"/>
                  <a:pt x="981075" y="1472890"/>
                </a:cubicBezTo>
                <a:cubicBezTo>
                  <a:pt x="1019520" y="1463280"/>
                  <a:pt x="987435" y="1477625"/>
                  <a:pt x="1004888" y="1425265"/>
                </a:cubicBezTo>
                <a:cubicBezTo>
                  <a:pt x="1006476" y="1420502"/>
                  <a:pt x="1007212" y="1435165"/>
                  <a:pt x="1009650" y="1439553"/>
                </a:cubicBezTo>
                <a:cubicBezTo>
                  <a:pt x="1025991" y="1468968"/>
                  <a:pt x="1022117" y="1463739"/>
                  <a:pt x="1042988" y="1477653"/>
                </a:cubicBezTo>
                <a:cubicBezTo>
                  <a:pt x="1044575" y="1472890"/>
                  <a:pt x="1046987" y="1468327"/>
                  <a:pt x="1047750" y="1463365"/>
                </a:cubicBezTo>
                <a:cubicBezTo>
                  <a:pt x="1050177" y="1447588"/>
                  <a:pt x="1048360" y="1419283"/>
                  <a:pt x="1057275" y="1401453"/>
                </a:cubicBezTo>
                <a:cubicBezTo>
                  <a:pt x="1063906" y="1388190"/>
                  <a:pt x="1070553" y="1383412"/>
                  <a:pt x="1081088" y="1372878"/>
                </a:cubicBezTo>
                <a:cubicBezTo>
                  <a:pt x="1083905" y="1364424"/>
                  <a:pt x="1089866" y="1347757"/>
                  <a:pt x="1090613" y="1339540"/>
                </a:cubicBezTo>
                <a:cubicBezTo>
                  <a:pt x="1100065" y="1235571"/>
                  <a:pt x="1085550" y="1283286"/>
                  <a:pt x="1100138" y="1239528"/>
                </a:cubicBezTo>
                <a:cubicBezTo>
                  <a:pt x="1101725" y="1230003"/>
                  <a:pt x="1102125" y="1220202"/>
                  <a:pt x="1104900" y="1210953"/>
                </a:cubicBezTo>
                <a:cubicBezTo>
                  <a:pt x="1109258" y="1196425"/>
                  <a:pt x="1119911" y="1184589"/>
                  <a:pt x="1128713" y="1172853"/>
                </a:cubicBezTo>
                <a:cubicBezTo>
                  <a:pt x="1130300" y="1168090"/>
                  <a:pt x="1132386" y="1163466"/>
                  <a:pt x="1133475" y="1158565"/>
                </a:cubicBezTo>
                <a:cubicBezTo>
                  <a:pt x="1135570" y="1149139"/>
                  <a:pt x="1133447" y="1138374"/>
                  <a:pt x="1138238" y="1129990"/>
                </a:cubicBezTo>
                <a:cubicBezTo>
                  <a:pt x="1140729" y="1125632"/>
                  <a:pt x="1147763" y="1126815"/>
                  <a:pt x="1152525" y="1125228"/>
                </a:cubicBezTo>
                <a:cubicBezTo>
                  <a:pt x="1154113" y="1120465"/>
                  <a:pt x="1152268" y="1110940"/>
                  <a:pt x="1157288" y="1110940"/>
                </a:cubicBezTo>
                <a:cubicBezTo>
                  <a:pt x="1162308" y="1110940"/>
                  <a:pt x="1160671" y="1120401"/>
                  <a:pt x="1162050" y="1125228"/>
                </a:cubicBezTo>
                <a:cubicBezTo>
                  <a:pt x="1163848" y="1131522"/>
                  <a:pt x="1165015" y="1137984"/>
                  <a:pt x="1166813" y="1144278"/>
                </a:cubicBezTo>
                <a:cubicBezTo>
                  <a:pt x="1170630" y="1157638"/>
                  <a:pt x="1173841" y="1164912"/>
                  <a:pt x="1181100" y="1177615"/>
                </a:cubicBezTo>
                <a:cubicBezTo>
                  <a:pt x="1183940" y="1182585"/>
                  <a:pt x="1186155" y="1188327"/>
                  <a:pt x="1190625" y="1191903"/>
                </a:cubicBezTo>
                <a:cubicBezTo>
                  <a:pt x="1194545" y="1195039"/>
                  <a:pt x="1200150" y="1195078"/>
                  <a:pt x="1204913" y="1196665"/>
                </a:cubicBezTo>
                <a:cubicBezTo>
                  <a:pt x="1206500" y="1137928"/>
                  <a:pt x="1206225" y="1079110"/>
                  <a:pt x="1209675" y="1020453"/>
                </a:cubicBezTo>
                <a:cubicBezTo>
                  <a:pt x="1209970" y="1015442"/>
                  <a:pt x="1213220" y="1029870"/>
                  <a:pt x="1214438" y="1034740"/>
                </a:cubicBezTo>
                <a:cubicBezTo>
                  <a:pt x="1216401" y="1042593"/>
                  <a:pt x="1217752" y="1050589"/>
                  <a:pt x="1219200" y="1058553"/>
                </a:cubicBezTo>
                <a:cubicBezTo>
                  <a:pt x="1219254" y="1058848"/>
                  <a:pt x="1223787" y="1095242"/>
                  <a:pt x="1228725" y="1101415"/>
                </a:cubicBezTo>
                <a:cubicBezTo>
                  <a:pt x="1232301" y="1105885"/>
                  <a:pt x="1238250" y="1107765"/>
                  <a:pt x="1243013" y="1110940"/>
                </a:cubicBezTo>
                <a:cubicBezTo>
                  <a:pt x="1255712" y="1149041"/>
                  <a:pt x="1236663" y="1104590"/>
                  <a:pt x="1262063" y="1129990"/>
                </a:cubicBezTo>
                <a:cubicBezTo>
                  <a:pt x="1264401" y="1132328"/>
                  <a:pt x="1271467" y="1163085"/>
                  <a:pt x="1271588" y="1163328"/>
                </a:cubicBezTo>
                <a:cubicBezTo>
                  <a:pt x="1275138" y="1170427"/>
                  <a:pt x="1281113" y="1176028"/>
                  <a:pt x="1285875" y="1182378"/>
                </a:cubicBezTo>
                <a:cubicBezTo>
                  <a:pt x="1300322" y="1225712"/>
                  <a:pt x="1278167" y="1157287"/>
                  <a:pt x="1295400" y="1220478"/>
                </a:cubicBezTo>
                <a:cubicBezTo>
                  <a:pt x="1298042" y="1230164"/>
                  <a:pt x="1299356" y="1240699"/>
                  <a:pt x="1304925" y="1249053"/>
                </a:cubicBezTo>
                <a:cubicBezTo>
                  <a:pt x="1308100" y="1253815"/>
                  <a:pt x="1309596" y="1260307"/>
                  <a:pt x="1314450" y="1263340"/>
                </a:cubicBezTo>
                <a:cubicBezTo>
                  <a:pt x="1322964" y="1268661"/>
                  <a:pt x="1343025" y="1272865"/>
                  <a:pt x="1343025" y="1272865"/>
                </a:cubicBezTo>
                <a:cubicBezTo>
                  <a:pt x="1349375" y="1269690"/>
                  <a:pt x="1355911" y="1266862"/>
                  <a:pt x="1362075" y="1263340"/>
                </a:cubicBezTo>
                <a:cubicBezTo>
                  <a:pt x="1373995" y="1256529"/>
                  <a:pt x="1381695" y="1250274"/>
                  <a:pt x="1390650" y="1239528"/>
                </a:cubicBezTo>
                <a:cubicBezTo>
                  <a:pt x="1394314" y="1235131"/>
                  <a:pt x="1397000" y="1230003"/>
                  <a:pt x="1400175" y="1225240"/>
                </a:cubicBezTo>
                <a:cubicBezTo>
                  <a:pt x="1401763" y="1209365"/>
                  <a:pt x="1404179" y="1193551"/>
                  <a:pt x="1404938" y="1177615"/>
                </a:cubicBezTo>
                <a:cubicBezTo>
                  <a:pt x="1412476" y="1019324"/>
                  <a:pt x="1361224" y="1041371"/>
                  <a:pt x="1423988" y="1020453"/>
                </a:cubicBezTo>
                <a:cubicBezTo>
                  <a:pt x="1440417" y="1025929"/>
                  <a:pt x="1446574" y="1033264"/>
                  <a:pt x="1447800" y="1001403"/>
                </a:cubicBezTo>
                <a:cubicBezTo>
                  <a:pt x="1449780" y="949933"/>
                  <a:pt x="1453603" y="917757"/>
                  <a:pt x="1433513" y="877578"/>
                </a:cubicBezTo>
                <a:cubicBezTo>
                  <a:pt x="1430953" y="872458"/>
                  <a:pt x="1427163" y="868053"/>
                  <a:pt x="1423988" y="863290"/>
                </a:cubicBezTo>
                <a:cubicBezTo>
                  <a:pt x="1438275" y="861703"/>
                  <a:pt x="1453503" y="863867"/>
                  <a:pt x="1466850" y="858528"/>
                </a:cubicBezTo>
                <a:cubicBezTo>
                  <a:pt x="1471511" y="856663"/>
                  <a:pt x="1469850" y="848941"/>
                  <a:pt x="1471613" y="844240"/>
                </a:cubicBezTo>
                <a:cubicBezTo>
                  <a:pt x="1474615" y="836236"/>
                  <a:pt x="1477963" y="828365"/>
                  <a:pt x="1481138" y="820428"/>
                </a:cubicBezTo>
                <a:cubicBezTo>
                  <a:pt x="1479550" y="795028"/>
                  <a:pt x="1481896" y="769072"/>
                  <a:pt x="1476375" y="744228"/>
                </a:cubicBezTo>
                <a:cubicBezTo>
                  <a:pt x="1475133" y="738641"/>
                  <a:pt x="1465263" y="739465"/>
                  <a:pt x="1462088" y="734703"/>
                </a:cubicBezTo>
                <a:cubicBezTo>
                  <a:pt x="1458457" y="729257"/>
                  <a:pt x="1458913" y="722003"/>
                  <a:pt x="1457325" y="715653"/>
                </a:cubicBezTo>
                <a:cubicBezTo>
                  <a:pt x="1455738" y="702953"/>
                  <a:pt x="1455930" y="689901"/>
                  <a:pt x="1452563" y="677553"/>
                </a:cubicBezTo>
                <a:cubicBezTo>
                  <a:pt x="1451057" y="672031"/>
                  <a:pt x="1443162" y="668988"/>
                  <a:pt x="1443038" y="663265"/>
                </a:cubicBezTo>
                <a:cubicBezTo>
                  <a:pt x="1441554" y="595000"/>
                  <a:pt x="1446213" y="526740"/>
                  <a:pt x="1447800" y="458478"/>
                </a:cubicBezTo>
                <a:cubicBezTo>
                  <a:pt x="1451433" y="473007"/>
                  <a:pt x="1454317" y="500343"/>
                  <a:pt x="1462088" y="453715"/>
                </a:cubicBezTo>
                <a:cubicBezTo>
                  <a:pt x="1465491" y="433298"/>
                  <a:pt x="1464283" y="412341"/>
                  <a:pt x="1466850" y="391803"/>
                </a:cubicBezTo>
                <a:cubicBezTo>
                  <a:pt x="1467473" y="386821"/>
                  <a:pt x="1467693" y="380651"/>
                  <a:pt x="1471613" y="377515"/>
                </a:cubicBezTo>
                <a:cubicBezTo>
                  <a:pt x="1476724" y="373426"/>
                  <a:pt x="1484313" y="374340"/>
                  <a:pt x="1490663" y="372753"/>
                </a:cubicBezTo>
                <a:cubicBezTo>
                  <a:pt x="1501775" y="366403"/>
                  <a:pt x="1512731" y="359771"/>
                  <a:pt x="1524000" y="353703"/>
                </a:cubicBezTo>
                <a:cubicBezTo>
                  <a:pt x="1583903" y="321447"/>
                  <a:pt x="1523409" y="356914"/>
                  <a:pt x="1576388" y="325128"/>
                </a:cubicBezTo>
                <a:cubicBezTo>
                  <a:pt x="1578633" y="318393"/>
                  <a:pt x="1585913" y="297766"/>
                  <a:pt x="1585913" y="291790"/>
                </a:cubicBezTo>
                <a:cubicBezTo>
                  <a:pt x="1585913" y="282134"/>
                  <a:pt x="1585072" y="272039"/>
                  <a:pt x="1581150" y="263215"/>
                </a:cubicBezTo>
                <a:cubicBezTo>
                  <a:pt x="1578415" y="257061"/>
                  <a:pt x="1571175" y="254102"/>
                  <a:pt x="1566863" y="248928"/>
                </a:cubicBezTo>
                <a:cubicBezTo>
                  <a:pt x="1563199" y="244531"/>
                  <a:pt x="1559663" y="239871"/>
                  <a:pt x="1557338" y="234640"/>
                </a:cubicBezTo>
                <a:cubicBezTo>
                  <a:pt x="1534670" y="183636"/>
                  <a:pt x="1559843" y="224110"/>
                  <a:pt x="1538288" y="191778"/>
                </a:cubicBezTo>
                <a:cubicBezTo>
                  <a:pt x="1547340" y="146513"/>
                  <a:pt x="1538440" y="170537"/>
                  <a:pt x="1547813" y="182253"/>
                </a:cubicBezTo>
                <a:cubicBezTo>
                  <a:pt x="1551389" y="186722"/>
                  <a:pt x="1557338" y="188603"/>
                  <a:pt x="1562100" y="191778"/>
                </a:cubicBezTo>
                <a:cubicBezTo>
                  <a:pt x="1571625" y="188603"/>
                  <a:pt x="1589255" y="192192"/>
                  <a:pt x="1590675" y="182253"/>
                </a:cubicBezTo>
                <a:cubicBezTo>
                  <a:pt x="1592263" y="171140"/>
                  <a:pt x="1587048" y="156373"/>
                  <a:pt x="1595438" y="148915"/>
                </a:cubicBezTo>
                <a:cubicBezTo>
                  <a:pt x="1605004" y="140412"/>
                  <a:pt x="1620838" y="145740"/>
                  <a:pt x="1633538" y="144153"/>
                </a:cubicBezTo>
                <a:cubicBezTo>
                  <a:pt x="1638300" y="142565"/>
                  <a:pt x="1645040" y="143567"/>
                  <a:pt x="1647825" y="139390"/>
                </a:cubicBezTo>
                <a:cubicBezTo>
                  <a:pt x="1652315" y="132655"/>
                  <a:pt x="1649746" y="123157"/>
                  <a:pt x="1652588" y="115578"/>
                </a:cubicBezTo>
                <a:cubicBezTo>
                  <a:pt x="1654598" y="110219"/>
                  <a:pt x="1659273" y="106260"/>
                  <a:pt x="1662113" y="101290"/>
                </a:cubicBezTo>
                <a:cubicBezTo>
                  <a:pt x="1665635" y="95126"/>
                  <a:pt x="1667142" y="87735"/>
                  <a:pt x="1671638" y="82240"/>
                </a:cubicBezTo>
                <a:cubicBezTo>
                  <a:pt x="1738925" y="0"/>
                  <a:pt x="1685367" y="78317"/>
                  <a:pt x="1714500" y="34615"/>
                </a:cubicBezTo>
                <a:cubicBezTo>
                  <a:pt x="1724450" y="37103"/>
                  <a:pt x="1750191" y="42627"/>
                  <a:pt x="1757363" y="48903"/>
                </a:cubicBezTo>
                <a:cubicBezTo>
                  <a:pt x="1764329" y="54998"/>
                  <a:pt x="1766888" y="64778"/>
                  <a:pt x="1771650" y="72715"/>
                </a:cubicBezTo>
                <a:cubicBezTo>
                  <a:pt x="1773238" y="87003"/>
                  <a:pt x="1775950" y="101210"/>
                  <a:pt x="1776413" y="115578"/>
                </a:cubicBezTo>
                <a:cubicBezTo>
                  <a:pt x="1779126" y="199687"/>
                  <a:pt x="1765283" y="285352"/>
                  <a:pt x="1781175" y="367990"/>
                </a:cubicBezTo>
                <a:cubicBezTo>
                  <a:pt x="1783890" y="382107"/>
                  <a:pt x="1809750" y="364815"/>
                  <a:pt x="1824038" y="363228"/>
                </a:cubicBezTo>
                <a:cubicBezTo>
                  <a:pt x="1831975" y="364815"/>
                  <a:pt x="1842126" y="362266"/>
                  <a:pt x="1847850" y="367990"/>
                </a:cubicBezTo>
                <a:cubicBezTo>
                  <a:pt x="1857052" y="377192"/>
                  <a:pt x="1829280" y="391483"/>
                  <a:pt x="1828800" y="391803"/>
                </a:cubicBezTo>
                <a:cubicBezTo>
                  <a:pt x="1825625" y="396565"/>
                  <a:pt x="1821530" y="400829"/>
                  <a:pt x="1819275" y="406090"/>
                </a:cubicBezTo>
                <a:cubicBezTo>
                  <a:pt x="1816697" y="412106"/>
                  <a:pt x="1816311" y="418846"/>
                  <a:pt x="1814513" y="425140"/>
                </a:cubicBezTo>
                <a:cubicBezTo>
                  <a:pt x="1813134" y="429967"/>
                  <a:pt x="1811338" y="434665"/>
                  <a:pt x="1809750" y="439428"/>
                </a:cubicBezTo>
                <a:cubicBezTo>
                  <a:pt x="1811338" y="460065"/>
                  <a:pt x="1812227" y="480768"/>
                  <a:pt x="1814513" y="501340"/>
                </a:cubicBezTo>
                <a:cubicBezTo>
                  <a:pt x="1815407" y="509385"/>
                  <a:pt x="1819275" y="517058"/>
                  <a:pt x="1819275" y="525153"/>
                </a:cubicBezTo>
                <a:cubicBezTo>
                  <a:pt x="1819275" y="549018"/>
                  <a:pt x="1817600" y="572925"/>
                  <a:pt x="1814513" y="596590"/>
                </a:cubicBezTo>
                <a:cubicBezTo>
                  <a:pt x="1812820" y="609571"/>
                  <a:pt x="1804988" y="634690"/>
                  <a:pt x="1804988" y="634690"/>
                </a:cubicBezTo>
                <a:cubicBezTo>
                  <a:pt x="1812580" y="725810"/>
                  <a:pt x="1790422" y="687078"/>
                  <a:pt x="1828800" y="687078"/>
                </a:cubicBezTo>
                <a:cubicBezTo>
                  <a:pt x="1833820" y="687078"/>
                  <a:pt x="1838325" y="690253"/>
                  <a:pt x="1843088" y="691840"/>
                </a:cubicBezTo>
                <a:cubicBezTo>
                  <a:pt x="1841500" y="726765"/>
                  <a:pt x="1841113" y="761765"/>
                  <a:pt x="1838325" y="796615"/>
                </a:cubicBezTo>
                <a:cubicBezTo>
                  <a:pt x="1837925" y="801619"/>
                  <a:pt x="1835540" y="806289"/>
                  <a:pt x="1833563" y="810903"/>
                </a:cubicBezTo>
                <a:cubicBezTo>
                  <a:pt x="1824695" y="831596"/>
                  <a:pt x="1825383" y="826849"/>
                  <a:pt x="1814513" y="844240"/>
                </a:cubicBezTo>
                <a:cubicBezTo>
                  <a:pt x="1785792" y="890193"/>
                  <a:pt x="1812463" y="849696"/>
                  <a:pt x="1790700" y="882340"/>
                </a:cubicBezTo>
                <a:cubicBezTo>
                  <a:pt x="1792288" y="895040"/>
                  <a:pt x="1788024" y="910025"/>
                  <a:pt x="1795463" y="920440"/>
                </a:cubicBezTo>
                <a:cubicBezTo>
                  <a:pt x="1799267" y="925766"/>
                  <a:pt x="1812082" y="909601"/>
                  <a:pt x="1814513" y="915678"/>
                </a:cubicBezTo>
                <a:cubicBezTo>
                  <a:pt x="1818242" y="925000"/>
                  <a:pt x="1807873" y="934636"/>
                  <a:pt x="1804988" y="944253"/>
                </a:cubicBezTo>
                <a:cubicBezTo>
                  <a:pt x="1803107" y="950522"/>
                  <a:pt x="1801813" y="956953"/>
                  <a:pt x="1800225" y="963303"/>
                </a:cubicBezTo>
                <a:cubicBezTo>
                  <a:pt x="1801813" y="983940"/>
                  <a:pt x="1801760" y="1004770"/>
                  <a:pt x="1804988" y="1025215"/>
                </a:cubicBezTo>
                <a:cubicBezTo>
                  <a:pt x="1806554" y="1035132"/>
                  <a:pt x="1814513" y="1053790"/>
                  <a:pt x="1814513" y="1053790"/>
                </a:cubicBezTo>
                <a:cubicBezTo>
                  <a:pt x="1819275" y="1050615"/>
                  <a:pt x="1823681" y="1041705"/>
                  <a:pt x="1828800" y="1044265"/>
                </a:cubicBezTo>
                <a:cubicBezTo>
                  <a:pt x="1834654" y="1047192"/>
                  <a:pt x="1832191" y="1056915"/>
                  <a:pt x="1833563" y="1063315"/>
                </a:cubicBezTo>
                <a:cubicBezTo>
                  <a:pt x="1836955" y="1079145"/>
                  <a:pt x="1840275" y="1094997"/>
                  <a:pt x="1843088" y="1110940"/>
                </a:cubicBezTo>
                <a:cubicBezTo>
                  <a:pt x="1851296" y="1157456"/>
                  <a:pt x="1843076" y="1129958"/>
                  <a:pt x="1852613" y="1158565"/>
                </a:cubicBezTo>
                <a:cubicBezTo>
                  <a:pt x="1851025" y="1174440"/>
                  <a:pt x="1847850" y="1190236"/>
                  <a:pt x="1847850" y="1206190"/>
                </a:cubicBezTo>
                <a:cubicBezTo>
                  <a:pt x="1847850" y="1212735"/>
                  <a:pt x="1846403" y="1223170"/>
                  <a:pt x="1852613" y="1225240"/>
                </a:cubicBezTo>
                <a:cubicBezTo>
                  <a:pt x="1858043" y="1227050"/>
                  <a:pt x="1858963" y="1215715"/>
                  <a:pt x="1862138" y="1210953"/>
                </a:cubicBezTo>
                <a:cubicBezTo>
                  <a:pt x="1863725" y="1206190"/>
                  <a:pt x="1862410" y="1194420"/>
                  <a:pt x="1866900" y="1196665"/>
                </a:cubicBezTo>
                <a:cubicBezTo>
                  <a:pt x="1872755" y="1199592"/>
                  <a:pt x="1870737" y="1209235"/>
                  <a:pt x="1871663" y="1215715"/>
                </a:cubicBezTo>
                <a:cubicBezTo>
                  <a:pt x="1879904" y="1273399"/>
                  <a:pt x="1866532" y="1248500"/>
                  <a:pt x="1885950" y="1277628"/>
                </a:cubicBezTo>
                <a:cubicBezTo>
                  <a:pt x="1887538" y="1283978"/>
                  <a:pt x="1890713" y="1290133"/>
                  <a:pt x="1890713" y="1296678"/>
                </a:cubicBezTo>
                <a:cubicBezTo>
                  <a:pt x="1890713" y="1371480"/>
                  <a:pt x="1888329" y="1382415"/>
                  <a:pt x="1881188" y="1439553"/>
                </a:cubicBezTo>
                <a:cubicBezTo>
                  <a:pt x="1882775" y="1452253"/>
                  <a:pt x="1883660" y="1465061"/>
                  <a:pt x="1885950" y="1477653"/>
                </a:cubicBezTo>
                <a:cubicBezTo>
                  <a:pt x="1886848" y="1482592"/>
                  <a:pt x="1889624" y="1487040"/>
                  <a:pt x="1890713" y="1491940"/>
                </a:cubicBezTo>
                <a:cubicBezTo>
                  <a:pt x="1892808" y="1501366"/>
                  <a:pt x="1893888" y="1510990"/>
                  <a:pt x="1895475" y="1520515"/>
                </a:cubicBezTo>
                <a:cubicBezTo>
                  <a:pt x="1897063" y="1493528"/>
                  <a:pt x="1893272" y="1465674"/>
                  <a:pt x="1900238" y="1439553"/>
                </a:cubicBezTo>
                <a:cubicBezTo>
                  <a:pt x="1901713" y="1434023"/>
                  <a:pt x="1910478" y="1445031"/>
                  <a:pt x="1914525" y="1449078"/>
                </a:cubicBezTo>
                <a:cubicBezTo>
                  <a:pt x="1918572" y="1453125"/>
                  <a:pt x="1920723" y="1458708"/>
                  <a:pt x="1924050" y="1463365"/>
                </a:cubicBezTo>
                <a:cubicBezTo>
                  <a:pt x="1928664" y="1469824"/>
                  <a:pt x="1934131" y="1475684"/>
                  <a:pt x="1938338" y="1482415"/>
                </a:cubicBezTo>
                <a:cubicBezTo>
                  <a:pt x="1942101" y="1488435"/>
                  <a:pt x="1943925" y="1495558"/>
                  <a:pt x="1947863" y="1501465"/>
                </a:cubicBezTo>
                <a:cubicBezTo>
                  <a:pt x="1953502" y="1509923"/>
                  <a:pt x="1960563" y="1517340"/>
                  <a:pt x="1966913" y="1525278"/>
                </a:cubicBezTo>
                <a:cubicBezTo>
                  <a:pt x="1969887" y="1534200"/>
                  <a:pt x="1971601" y="1549090"/>
                  <a:pt x="1985963" y="1549090"/>
                </a:cubicBezTo>
                <a:cubicBezTo>
                  <a:pt x="1991687" y="1549090"/>
                  <a:pt x="1995488" y="1542740"/>
                  <a:pt x="2000250" y="1539565"/>
                </a:cubicBezTo>
                <a:cubicBezTo>
                  <a:pt x="2001838" y="1512578"/>
                  <a:pt x="1999711" y="1485112"/>
                  <a:pt x="2005013" y="1458603"/>
                </a:cubicBezTo>
                <a:cubicBezTo>
                  <a:pt x="2006334" y="1451999"/>
                  <a:pt x="2013276" y="1447327"/>
                  <a:pt x="2019300" y="1444315"/>
                </a:cubicBezTo>
                <a:cubicBezTo>
                  <a:pt x="2026540" y="1440695"/>
                  <a:pt x="2035089" y="1440623"/>
                  <a:pt x="2043113" y="1439553"/>
                </a:cubicBezTo>
                <a:cubicBezTo>
                  <a:pt x="2058927" y="1437444"/>
                  <a:pt x="2074863" y="1436378"/>
                  <a:pt x="2090738" y="1434790"/>
                </a:cubicBezTo>
                <a:cubicBezTo>
                  <a:pt x="2124075" y="1412565"/>
                  <a:pt x="2112963" y="1425265"/>
                  <a:pt x="2128838" y="1401453"/>
                </a:cubicBezTo>
                <a:cubicBezTo>
                  <a:pt x="2127250" y="1393515"/>
                  <a:pt x="2126038" y="1385493"/>
                  <a:pt x="2124075" y="1377640"/>
                </a:cubicBezTo>
                <a:cubicBezTo>
                  <a:pt x="2122857" y="1372770"/>
                  <a:pt x="2119035" y="1368365"/>
                  <a:pt x="2119313" y="1363353"/>
                </a:cubicBezTo>
                <a:cubicBezTo>
                  <a:pt x="2120646" y="1339367"/>
                  <a:pt x="2125663" y="1315728"/>
                  <a:pt x="2128838" y="1291915"/>
                </a:cubicBezTo>
                <a:cubicBezTo>
                  <a:pt x="2132013" y="1301440"/>
                  <a:pt x="2136567" y="1310612"/>
                  <a:pt x="2138363" y="1320490"/>
                </a:cubicBezTo>
                <a:cubicBezTo>
                  <a:pt x="2142942" y="1345675"/>
                  <a:pt x="2144091" y="1371376"/>
                  <a:pt x="2147888" y="1396690"/>
                </a:cubicBezTo>
                <a:cubicBezTo>
                  <a:pt x="2148859" y="1403163"/>
                  <a:pt x="2150072" y="1409724"/>
                  <a:pt x="2152650" y="1415740"/>
                </a:cubicBezTo>
                <a:cubicBezTo>
                  <a:pt x="2154905" y="1421001"/>
                  <a:pt x="2159000" y="1425265"/>
                  <a:pt x="2162175" y="1430028"/>
                </a:cubicBezTo>
                <a:cubicBezTo>
                  <a:pt x="2163700" y="1436127"/>
                  <a:pt x="2168285" y="1456536"/>
                  <a:pt x="2171700" y="1463365"/>
                </a:cubicBezTo>
                <a:cubicBezTo>
                  <a:pt x="2174260" y="1468485"/>
                  <a:pt x="2176828" y="1473989"/>
                  <a:pt x="2181225" y="1477653"/>
                </a:cubicBezTo>
                <a:cubicBezTo>
                  <a:pt x="2186679" y="1482198"/>
                  <a:pt x="2193925" y="1484003"/>
                  <a:pt x="2200275" y="1487178"/>
                </a:cubicBezTo>
                <a:cubicBezTo>
                  <a:pt x="2203450" y="1491940"/>
                  <a:pt x="2207240" y="1496346"/>
                  <a:pt x="2209800" y="1501465"/>
                </a:cubicBezTo>
                <a:cubicBezTo>
                  <a:pt x="2212045" y="1505955"/>
                  <a:pt x="2211778" y="1511576"/>
                  <a:pt x="2214563" y="1515753"/>
                </a:cubicBezTo>
                <a:cubicBezTo>
                  <a:pt x="2218299" y="1521357"/>
                  <a:pt x="2224088" y="1525278"/>
                  <a:pt x="2228850" y="1530040"/>
                </a:cubicBezTo>
                <a:cubicBezTo>
                  <a:pt x="2230438" y="1534803"/>
                  <a:pt x="2232395" y="1539458"/>
                  <a:pt x="2233613" y="1544328"/>
                </a:cubicBezTo>
                <a:cubicBezTo>
                  <a:pt x="2238706" y="1564701"/>
                  <a:pt x="2245290" y="1613544"/>
                  <a:pt x="2247900" y="1625290"/>
                </a:cubicBezTo>
                <a:cubicBezTo>
                  <a:pt x="2250078" y="1635091"/>
                  <a:pt x="2257425" y="1653865"/>
                  <a:pt x="2257425" y="1653865"/>
                </a:cubicBezTo>
                <a:cubicBezTo>
                  <a:pt x="2259013" y="1668153"/>
                  <a:pt x="2261085" y="1682395"/>
                  <a:pt x="2262188" y="1696728"/>
                </a:cubicBezTo>
                <a:cubicBezTo>
                  <a:pt x="2264261" y="1723682"/>
                  <a:pt x="2262940" y="1750955"/>
                  <a:pt x="2266950" y="1777690"/>
                </a:cubicBezTo>
                <a:cubicBezTo>
                  <a:pt x="2267799" y="1783351"/>
                  <a:pt x="2273915" y="1786858"/>
                  <a:pt x="2276475" y="1791978"/>
                </a:cubicBezTo>
                <a:cubicBezTo>
                  <a:pt x="2278720" y="1796468"/>
                  <a:pt x="2278453" y="1802088"/>
                  <a:pt x="2281238" y="1806265"/>
                </a:cubicBezTo>
                <a:cubicBezTo>
                  <a:pt x="2284974" y="1811869"/>
                  <a:pt x="2291213" y="1815379"/>
                  <a:pt x="2295525" y="1820553"/>
                </a:cubicBezTo>
                <a:cubicBezTo>
                  <a:pt x="2299189" y="1824950"/>
                  <a:pt x="2300653" y="1831176"/>
                  <a:pt x="2305050" y="1834840"/>
                </a:cubicBezTo>
                <a:cubicBezTo>
                  <a:pt x="2312896" y="1841378"/>
                  <a:pt x="2328463" y="1845819"/>
                  <a:pt x="2338388" y="1849128"/>
                </a:cubicBezTo>
                <a:cubicBezTo>
                  <a:pt x="2346325" y="1847540"/>
                  <a:pt x="2354391" y="1846495"/>
                  <a:pt x="2362200" y="1844365"/>
                </a:cubicBezTo>
                <a:cubicBezTo>
                  <a:pt x="2371886" y="1841723"/>
                  <a:pt x="2390775" y="1834840"/>
                  <a:pt x="2390775" y="1834840"/>
                </a:cubicBezTo>
                <a:cubicBezTo>
                  <a:pt x="2407781" y="1809332"/>
                  <a:pt x="2398465" y="1832264"/>
                  <a:pt x="2390775" y="1801503"/>
                </a:cubicBezTo>
                <a:cubicBezTo>
                  <a:pt x="2387671" y="1789086"/>
                  <a:pt x="2389380" y="1775751"/>
                  <a:pt x="2386013" y="1763403"/>
                </a:cubicBezTo>
                <a:cubicBezTo>
                  <a:pt x="2384507" y="1757881"/>
                  <a:pt x="2379229" y="1754140"/>
                  <a:pt x="2376488" y="1749115"/>
                </a:cubicBezTo>
                <a:cubicBezTo>
                  <a:pt x="2356201" y="1711923"/>
                  <a:pt x="2360103" y="1721673"/>
                  <a:pt x="2352675" y="1691965"/>
                </a:cubicBezTo>
                <a:cubicBezTo>
                  <a:pt x="2386926" y="1646298"/>
                  <a:pt x="2343775" y="1695011"/>
                  <a:pt x="2390775" y="1668153"/>
                </a:cubicBezTo>
                <a:cubicBezTo>
                  <a:pt x="2395745" y="1665313"/>
                  <a:pt x="2395903" y="1657529"/>
                  <a:pt x="2400300" y="1653865"/>
                </a:cubicBezTo>
                <a:cubicBezTo>
                  <a:pt x="2405754" y="1649320"/>
                  <a:pt x="2413000" y="1647515"/>
                  <a:pt x="2419350" y="1644340"/>
                </a:cubicBezTo>
                <a:cubicBezTo>
                  <a:pt x="2416099" y="1618333"/>
                  <a:pt x="2410487" y="1606063"/>
                  <a:pt x="2419350" y="1582428"/>
                </a:cubicBezTo>
                <a:cubicBezTo>
                  <a:pt x="2421360" y="1577068"/>
                  <a:pt x="2425700" y="1572903"/>
                  <a:pt x="2428875" y="1568140"/>
                </a:cubicBezTo>
                <a:cubicBezTo>
                  <a:pt x="2420767" y="1503272"/>
                  <a:pt x="2433257" y="1551995"/>
                  <a:pt x="2409825" y="1510990"/>
                </a:cubicBezTo>
                <a:cubicBezTo>
                  <a:pt x="2395669" y="1486217"/>
                  <a:pt x="2417888" y="1505253"/>
                  <a:pt x="2390775" y="1487178"/>
                </a:cubicBezTo>
                <a:cubicBezTo>
                  <a:pt x="2366784" y="1451190"/>
                  <a:pt x="2389859" y="1490902"/>
                  <a:pt x="2376488" y="1406215"/>
                </a:cubicBezTo>
                <a:cubicBezTo>
                  <a:pt x="2375155" y="1397771"/>
                  <a:pt x="2369885" y="1390437"/>
                  <a:pt x="2366963" y="1382403"/>
                </a:cubicBezTo>
                <a:cubicBezTo>
                  <a:pt x="2363532" y="1372967"/>
                  <a:pt x="2360323" y="1363445"/>
                  <a:pt x="2357438" y="1353828"/>
                </a:cubicBezTo>
                <a:cubicBezTo>
                  <a:pt x="2353413" y="1340413"/>
                  <a:pt x="2353244" y="1332931"/>
                  <a:pt x="2347913" y="1320490"/>
                </a:cubicBezTo>
                <a:cubicBezTo>
                  <a:pt x="2345116" y="1313964"/>
                  <a:pt x="2341910" y="1307604"/>
                  <a:pt x="2338388" y="1301440"/>
                </a:cubicBezTo>
                <a:cubicBezTo>
                  <a:pt x="2326932" y="1281392"/>
                  <a:pt x="2328933" y="1292091"/>
                  <a:pt x="2319338" y="1268103"/>
                </a:cubicBezTo>
                <a:cubicBezTo>
                  <a:pt x="2313051" y="1252385"/>
                  <a:pt x="2312504" y="1237456"/>
                  <a:pt x="2300288" y="1225240"/>
                </a:cubicBezTo>
                <a:cubicBezTo>
                  <a:pt x="2296241" y="1221193"/>
                  <a:pt x="2290763" y="1218890"/>
                  <a:pt x="2286000" y="1215715"/>
                </a:cubicBezTo>
                <a:cubicBezTo>
                  <a:pt x="2282825" y="1210953"/>
                  <a:pt x="2273915" y="1206547"/>
                  <a:pt x="2276475" y="1201428"/>
                </a:cubicBezTo>
                <a:cubicBezTo>
                  <a:pt x="2278720" y="1196938"/>
                  <a:pt x="2285893" y="1204972"/>
                  <a:pt x="2290763" y="1206190"/>
                </a:cubicBezTo>
                <a:cubicBezTo>
                  <a:pt x="2304962" y="1209740"/>
                  <a:pt x="2319338" y="1212540"/>
                  <a:pt x="2333625" y="1215715"/>
                </a:cubicBezTo>
                <a:cubicBezTo>
                  <a:pt x="2354263" y="1214128"/>
                  <a:pt x="2378075" y="1222065"/>
                  <a:pt x="2395538" y="1210953"/>
                </a:cubicBezTo>
                <a:cubicBezTo>
                  <a:pt x="2405722" y="1204472"/>
                  <a:pt x="2374471" y="1166989"/>
                  <a:pt x="2371725" y="1163328"/>
                </a:cubicBezTo>
                <a:cubicBezTo>
                  <a:pt x="2370138" y="1156978"/>
                  <a:pt x="2368761" y="1150572"/>
                  <a:pt x="2366963" y="1144278"/>
                </a:cubicBezTo>
                <a:cubicBezTo>
                  <a:pt x="2365584" y="1139451"/>
                  <a:pt x="2363025" y="1134942"/>
                  <a:pt x="2362200" y="1129990"/>
                </a:cubicBezTo>
                <a:cubicBezTo>
                  <a:pt x="2359837" y="1115810"/>
                  <a:pt x="2360257" y="1101224"/>
                  <a:pt x="2357438" y="1087128"/>
                </a:cubicBezTo>
                <a:cubicBezTo>
                  <a:pt x="2355469" y="1077283"/>
                  <a:pt x="2351088" y="1068078"/>
                  <a:pt x="2347913" y="1058553"/>
                </a:cubicBezTo>
                <a:cubicBezTo>
                  <a:pt x="2339328" y="1032800"/>
                  <a:pt x="2345123" y="1048869"/>
                  <a:pt x="2328863" y="1010928"/>
                </a:cubicBezTo>
                <a:cubicBezTo>
                  <a:pt x="2327275" y="1001403"/>
                  <a:pt x="2325298" y="991935"/>
                  <a:pt x="2324100" y="982353"/>
                </a:cubicBezTo>
                <a:cubicBezTo>
                  <a:pt x="2322121" y="966522"/>
                  <a:pt x="2321764" y="950497"/>
                  <a:pt x="2319338" y="934728"/>
                </a:cubicBezTo>
                <a:cubicBezTo>
                  <a:pt x="2318575" y="929766"/>
                  <a:pt x="2313865" y="915470"/>
                  <a:pt x="2314575" y="920440"/>
                </a:cubicBezTo>
                <a:cubicBezTo>
                  <a:pt x="2321805" y="971054"/>
                  <a:pt x="2314157" y="958122"/>
                  <a:pt x="2338388" y="982353"/>
                </a:cubicBezTo>
                <a:cubicBezTo>
                  <a:pt x="2398427" y="975681"/>
                  <a:pt x="2384746" y="989660"/>
                  <a:pt x="2366963" y="958540"/>
                </a:cubicBezTo>
                <a:cubicBezTo>
                  <a:pt x="2364472" y="954181"/>
                  <a:pt x="2363788" y="949015"/>
                  <a:pt x="2362200" y="944253"/>
                </a:cubicBezTo>
                <a:cubicBezTo>
                  <a:pt x="2357156" y="913988"/>
                  <a:pt x="2351841" y="896956"/>
                  <a:pt x="2362200" y="863290"/>
                </a:cubicBezTo>
                <a:cubicBezTo>
                  <a:pt x="2363883" y="857819"/>
                  <a:pt x="2371725" y="856940"/>
                  <a:pt x="2376488" y="853765"/>
                </a:cubicBezTo>
                <a:cubicBezTo>
                  <a:pt x="2400779" y="780893"/>
                  <a:pt x="2380507" y="850628"/>
                  <a:pt x="2390775" y="696603"/>
                </a:cubicBezTo>
                <a:cubicBezTo>
                  <a:pt x="2391109" y="691594"/>
                  <a:pt x="2394095" y="687124"/>
                  <a:pt x="2395538" y="682315"/>
                </a:cubicBezTo>
                <a:cubicBezTo>
                  <a:pt x="2398859" y="671245"/>
                  <a:pt x="2401888" y="660090"/>
                  <a:pt x="2405063" y="648978"/>
                </a:cubicBezTo>
                <a:cubicBezTo>
                  <a:pt x="2406650" y="629928"/>
                  <a:pt x="2408669" y="610909"/>
                  <a:pt x="2409825" y="591828"/>
                </a:cubicBezTo>
                <a:cubicBezTo>
                  <a:pt x="2416493" y="481801"/>
                  <a:pt x="2403784" y="524230"/>
                  <a:pt x="2419350" y="477528"/>
                </a:cubicBezTo>
                <a:cubicBezTo>
                  <a:pt x="2432697" y="504222"/>
                  <a:pt x="2430901" y="497185"/>
                  <a:pt x="2438400" y="534678"/>
                </a:cubicBezTo>
                <a:cubicBezTo>
                  <a:pt x="2439246" y="538910"/>
                  <a:pt x="2445405" y="571660"/>
                  <a:pt x="2447925" y="577540"/>
                </a:cubicBezTo>
                <a:cubicBezTo>
                  <a:pt x="2450180" y="582801"/>
                  <a:pt x="2454890" y="586708"/>
                  <a:pt x="2457450" y="591828"/>
                </a:cubicBezTo>
                <a:cubicBezTo>
                  <a:pt x="2459695" y="596318"/>
                  <a:pt x="2460834" y="601288"/>
                  <a:pt x="2462213" y="606115"/>
                </a:cubicBezTo>
                <a:cubicBezTo>
                  <a:pt x="2464011" y="612409"/>
                  <a:pt x="2463344" y="619719"/>
                  <a:pt x="2466975" y="625165"/>
                </a:cubicBezTo>
                <a:cubicBezTo>
                  <a:pt x="2470150" y="629928"/>
                  <a:pt x="2476500" y="631515"/>
                  <a:pt x="2481263" y="634690"/>
                </a:cubicBezTo>
                <a:cubicBezTo>
                  <a:pt x="2481446" y="630670"/>
                  <a:pt x="2478458" y="543744"/>
                  <a:pt x="2490788" y="510865"/>
                </a:cubicBezTo>
                <a:cubicBezTo>
                  <a:pt x="2493281" y="504218"/>
                  <a:pt x="2497138" y="498165"/>
                  <a:pt x="2500313" y="491815"/>
                </a:cubicBezTo>
                <a:cubicBezTo>
                  <a:pt x="2501900" y="477528"/>
                  <a:pt x="2498996" y="461980"/>
                  <a:pt x="2505075" y="448953"/>
                </a:cubicBezTo>
                <a:cubicBezTo>
                  <a:pt x="2510771" y="436746"/>
                  <a:pt x="2533650" y="420378"/>
                  <a:pt x="2533650" y="420378"/>
                </a:cubicBezTo>
                <a:cubicBezTo>
                  <a:pt x="2535238" y="453715"/>
                  <a:pt x="2534727" y="487219"/>
                  <a:pt x="2538413" y="520390"/>
                </a:cubicBezTo>
                <a:cubicBezTo>
                  <a:pt x="2539354" y="528855"/>
                  <a:pt x="2553821" y="563672"/>
                  <a:pt x="2557463" y="572778"/>
                </a:cubicBezTo>
                <a:cubicBezTo>
                  <a:pt x="2559050" y="602940"/>
                  <a:pt x="2555434" y="633834"/>
                  <a:pt x="2562225" y="663265"/>
                </a:cubicBezTo>
                <a:cubicBezTo>
                  <a:pt x="2564483" y="673048"/>
                  <a:pt x="2571750" y="634690"/>
                  <a:pt x="2571750" y="634690"/>
                </a:cubicBezTo>
                <a:cubicBezTo>
                  <a:pt x="2581275" y="637865"/>
                  <a:pt x="2594161" y="636290"/>
                  <a:pt x="2600325" y="644215"/>
                </a:cubicBezTo>
                <a:cubicBezTo>
                  <a:pt x="2607217" y="653076"/>
                  <a:pt x="2603080" y="666509"/>
                  <a:pt x="2605088" y="677553"/>
                </a:cubicBezTo>
                <a:cubicBezTo>
                  <a:pt x="2606259" y="683993"/>
                  <a:pt x="2606923" y="690749"/>
                  <a:pt x="2609850" y="696603"/>
                </a:cubicBezTo>
                <a:cubicBezTo>
                  <a:pt x="2615959" y="708821"/>
                  <a:pt x="2628894" y="720409"/>
                  <a:pt x="2638425" y="729940"/>
                </a:cubicBezTo>
                <a:cubicBezTo>
                  <a:pt x="2644181" y="764478"/>
                  <a:pt x="2638633" y="779396"/>
                  <a:pt x="2657475" y="801378"/>
                </a:cubicBezTo>
                <a:cubicBezTo>
                  <a:pt x="2663319" y="808196"/>
                  <a:pt x="2671544" y="812956"/>
                  <a:pt x="2676525" y="820428"/>
                </a:cubicBezTo>
                <a:cubicBezTo>
                  <a:pt x="2684401" y="832242"/>
                  <a:pt x="2695575" y="858528"/>
                  <a:pt x="2695575" y="858528"/>
                </a:cubicBezTo>
                <a:cubicBezTo>
                  <a:pt x="2697163" y="880753"/>
                  <a:pt x="2692339" y="904407"/>
                  <a:pt x="2700338" y="925203"/>
                </a:cubicBezTo>
                <a:cubicBezTo>
                  <a:pt x="2702688" y="931312"/>
                  <a:pt x="2716209" y="926162"/>
                  <a:pt x="2719388" y="920440"/>
                </a:cubicBezTo>
                <a:cubicBezTo>
                  <a:pt x="2725603" y="909252"/>
                  <a:pt x="2722458" y="895027"/>
                  <a:pt x="2724150" y="882340"/>
                </a:cubicBezTo>
                <a:cubicBezTo>
                  <a:pt x="2729014" y="845861"/>
                  <a:pt x="2725636" y="858835"/>
                  <a:pt x="2733675" y="834715"/>
                </a:cubicBezTo>
                <a:cubicBezTo>
                  <a:pt x="2752725" y="836303"/>
                  <a:pt x="2773312" y="831816"/>
                  <a:pt x="2790825" y="839478"/>
                </a:cubicBezTo>
                <a:cubicBezTo>
                  <a:pt x="2810043" y="847886"/>
                  <a:pt x="2807402" y="867868"/>
                  <a:pt x="2814638" y="882340"/>
                </a:cubicBezTo>
                <a:cubicBezTo>
                  <a:pt x="2817198" y="887460"/>
                  <a:pt x="2820988" y="891865"/>
                  <a:pt x="2824163" y="896628"/>
                </a:cubicBezTo>
                <a:cubicBezTo>
                  <a:pt x="2833688" y="880753"/>
                  <a:pt x="2839648" y="862094"/>
                  <a:pt x="2852738" y="849003"/>
                </a:cubicBezTo>
                <a:cubicBezTo>
                  <a:pt x="2857500" y="844240"/>
                  <a:pt x="2862713" y="839889"/>
                  <a:pt x="2867025" y="834715"/>
                </a:cubicBezTo>
                <a:cubicBezTo>
                  <a:pt x="2878613" y="820810"/>
                  <a:pt x="2890323" y="806913"/>
                  <a:pt x="2900363" y="791853"/>
                </a:cubicBezTo>
                <a:cubicBezTo>
                  <a:pt x="2914291" y="770961"/>
                  <a:pt x="2906454" y="782144"/>
                  <a:pt x="2924175" y="758515"/>
                </a:cubicBezTo>
                <a:cubicBezTo>
                  <a:pt x="2925763" y="742640"/>
                  <a:pt x="2921022" y="724742"/>
                  <a:pt x="2928938" y="710890"/>
                </a:cubicBezTo>
                <a:cubicBezTo>
                  <a:pt x="2932280" y="705042"/>
                  <a:pt x="2938790" y="720109"/>
                  <a:pt x="2943225" y="725178"/>
                </a:cubicBezTo>
                <a:cubicBezTo>
                  <a:pt x="2949919" y="732828"/>
                  <a:pt x="2955925" y="741053"/>
                  <a:pt x="2962275" y="748990"/>
                </a:cubicBezTo>
                <a:cubicBezTo>
                  <a:pt x="2969713" y="771301"/>
                  <a:pt x="2971161" y="768797"/>
                  <a:pt x="2962275" y="801378"/>
                </a:cubicBezTo>
                <a:cubicBezTo>
                  <a:pt x="2960769" y="806900"/>
                  <a:pt x="2947630" y="813106"/>
                  <a:pt x="2952750" y="815665"/>
                </a:cubicBezTo>
                <a:lnTo>
                  <a:pt x="2971800" y="806140"/>
                </a:lnTo>
                <a:cubicBezTo>
                  <a:pt x="2974975" y="801378"/>
                  <a:pt x="2977278" y="795900"/>
                  <a:pt x="2981325" y="791853"/>
                </a:cubicBezTo>
                <a:cubicBezTo>
                  <a:pt x="2987235" y="785943"/>
                  <a:pt x="3006548" y="773450"/>
                  <a:pt x="3014663" y="768040"/>
                </a:cubicBezTo>
                <a:cubicBezTo>
                  <a:pt x="3068706" y="778849"/>
                  <a:pt x="3058362" y="761859"/>
                  <a:pt x="3067050" y="796615"/>
                </a:cubicBezTo>
                <a:cubicBezTo>
                  <a:pt x="3068638" y="823603"/>
                  <a:pt x="3058684" y="853946"/>
                  <a:pt x="3071813" y="877578"/>
                </a:cubicBezTo>
                <a:cubicBezTo>
                  <a:pt x="3078794" y="890144"/>
                  <a:pt x="3109989" y="868750"/>
                  <a:pt x="3114675" y="882340"/>
                </a:cubicBezTo>
                <a:cubicBezTo>
                  <a:pt x="3129175" y="924389"/>
                  <a:pt x="3116574" y="971304"/>
                  <a:pt x="3119438" y="1015690"/>
                </a:cubicBezTo>
                <a:cubicBezTo>
                  <a:pt x="3119918" y="1023134"/>
                  <a:pt x="3128360" y="1039794"/>
                  <a:pt x="3133725" y="1044265"/>
                </a:cubicBezTo>
                <a:cubicBezTo>
                  <a:pt x="3139179" y="1048810"/>
                  <a:pt x="3146425" y="1050615"/>
                  <a:pt x="3152775" y="1053790"/>
                </a:cubicBezTo>
                <a:cubicBezTo>
                  <a:pt x="3164750" y="1089711"/>
                  <a:pt x="3148595" y="1045428"/>
                  <a:pt x="3167063" y="1082365"/>
                </a:cubicBezTo>
                <a:cubicBezTo>
                  <a:pt x="3170477" y="1089193"/>
                  <a:pt x="3175064" y="1109606"/>
                  <a:pt x="3176588" y="1115703"/>
                </a:cubicBezTo>
                <a:cubicBezTo>
                  <a:pt x="3178175" y="1158565"/>
                  <a:pt x="3178497" y="1201493"/>
                  <a:pt x="3181350" y="1244290"/>
                </a:cubicBezTo>
                <a:cubicBezTo>
                  <a:pt x="3181684" y="1249299"/>
                  <a:pt x="3185061" y="1253669"/>
                  <a:pt x="3186113" y="1258578"/>
                </a:cubicBezTo>
                <a:cubicBezTo>
                  <a:pt x="3189832" y="1275933"/>
                  <a:pt x="3192463" y="1293503"/>
                  <a:pt x="3195638" y="1310965"/>
                </a:cubicBezTo>
                <a:cubicBezTo>
                  <a:pt x="3201034" y="1305569"/>
                  <a:pt x="3225724" y="1287978"/>
                  <a:pt x="3224213" y="1272865"/>
                </a:cubicBezTo>
                <a:cubicBezTo>
                  <a:pt x="3223063" y="1261365"/>
                  <a:pt x="3217863" y="1250640"/>
                  <a:pt x="3214688" y="1239528"/>
                </a:cubicBezTo>
                <a:cubicBezTo>
                  <a:pt x="3216275" y="1230003"/>
                  <a:pt x="3210082" y="1208611"/>
                  <a:pt x="3219450" y="1210953"/>
                </a:cubicBezTo>
                <a:cubicBezTo>
                  <a:pt x="3231179" y="1213885"/>
                  <a:pt x="3228331" y="1233476"/>
                  <a:pt x="3233738" y="1244290"/>
                </a:cubicBezTo>
                <a:cubicBezTo>
                  <a:pt x="3238794" y="1254402"/>
                  <a:pt x="3257636" y="1276544"/>
                  <a:pt x="3262313" y="1282390"/>
                </a:cubicBezTo>
                <a:cubicBezTo>
                  <a:pt x="3263900" y="1288740"/>
                  <a:pt x="3265194" y="1295171"/>
                  <a:pt x="3267075" y="1301440"/>
                </a:cubicBezTo>
                <a:cubicBezTo>
                  <a:pt x="3269960" y="1311057"/>
                  <a:pt x="3276600" y="1330015"/>
                  <a:pt x="3276600" y="1330015"/>
                </a:cubicBezTo>
                <a:cubicBezTo>
                  <a:pt x="3279032" y="1356765"/>
                  <a:pt x="3280246" y="1384522"/>
                  <a:pt x="3286125" y="1410978"/>
                </a:cubicBezTo>
                <a:cubicBezTo>
                  <a:pt x="3287214" y="1415878"/>
                  <a:pt x="3289300" y="1420503"/>
                  <a:pt x="3290888" y="1425265"/>
                </a:cubicBezTo>
                <a:cubicBezTo>
                  <a:pt x="3297238" y="1420503"/>
                  <a:pt x="3303964" y="1416205"/>
                  <a:pt x="3309938" y="1410978"/>
                </a:cubicBezTo>
                <a:cubicBezTo>
                  <a:pt x="3346897" y="1378639"/>
                  <a:pt x="3312681" y="1402800"/>
                  <a:pt x="3343275" y="1382403"/>
                </a:cubicBezTo>
                <a:cubicBezTo>
                  <a:pt x="3344863" y="1339540"/>
                  <a:pt x="3341516" y="1296208"/>
                  <a:pt x="3348038" y="1253815"/>
                </a:cubicBezTo>
                <a:cubicBezTo>
                  <a:pt x="3348801" y="1248853"/>
                  <a:pt x="3358405" y="1255442"/>
                  <a:pt x="3362325" y="1258578"/>
                </a:cubicBezTo>
                <a:cubicBezTo>
                  <a:pt x="3369825" y="1264578"/>
                  <a:pt x="3376686" y="1285351"/>
                  <a:pt x="3381375" y="1291915"/>
                </a:cubicBezTo>
                <a:cubicBezTo>
                  <a:pt x="3385290" y="1297396"/>
                  <a:pt x="3391351" y="1301029"/>
                  <a:pt x="3395663" y="1306203"/>
                </a:cubicBezTo>
                <a:cubicBezTo>
                  <a:pt x="3399327" y="1310600"/>
                  <a:pt x="3402013" y="1315728"/>
                  <a:pt x="3405188" y="1320490"/>
                </a:cubicBezTo>
                <a:cubicBezTo>
                  <a:pt x="3406775" y="1325253"/>
                  <a:pt x="3407705" y="1330288"/>
                  <a:pt x="3409950" y="1334778"/>
                </a:cubicBezTo>
                <a:cubicBezTo>
                  <a:pt x="3412510" y="1339897"/>
                  <a:pt x="3417220" y="1343804"/>
                  <a:pt x="3419475" y="1349065"/>
                </a:cubicBezTo>
                <a:cubicBezTo>
                  <a:pt x="3422053" y="1355081"/>
                  <a:pt x="3422440" y="1361821"/>
                  <a:pt x="3424238" y="1368115"/>
                </a:cubicBezTo>
                <a:cubicBezTo>
                  <a:pt x="3437903" y="1415942"/>
                  <a:pt x="3418873" y="1341900"/>
                  <a:pt x="3433763" y="1401453"/>
                </a:cubicBezTo>
                <a:cubicBezTo>
                  <a:pt x="3435350" y="1395103"/>
                  <a:pt x="3438141" y="1388937"/>
                  <a:pt x="3438525" y="1382403"/>
                </a:cubicBezTo>
                <a:cubicBezTo>
                  <a:pt x="3448032" y="1220777"/>
                  <a:pt x="3427739" y="1286182"/>
                  <a:pt x="3448050" y="1225240"/>
                </a:cubicBezTo>
                <a:cubicBezTo>
                  <a:pt x="3449638" y="1196665"/>
                  <a:pt x="3448946" y="1167872"/>
                  <a:pt x="3452813" y="1139515"/>
                </a:cubicBezTo>
                <a:cubicBezTo>
                  <a:pt x="3453772" y="1132481"/>
                  <a:pt x="3459541" y="1126991"/>
                  <a:pt x="3462338" y="1120465"/>
                </a:cubicBezTo>
                <a:cubicBezTo>
                  <a:pt x="3466436" y="1110904"/>
                  <a:pt x="3469447" y="1096789"/>
                  <a:pt x="3471863" y="1087128"/>
                </a:cubicBezTo>
                <a:cubicBezTo>
                  <a:pt x="3476625" y="1095065"/>
                  <a:pt x="3482320" y="1102513"/>
                  <a:pt x="3486150" y="1110940"/>
                </a:cubicBezTo>
                <a:cubicBezTo>
                  <a:pt x="3494782" y="1129930"/>
                  <a:pt x="3496490" y="1143589"/>
                  <a:pt x="3500438" y="1163328"/>
                </a:cubicBezTo>
                <a:cubicBezTo>
                  <a:pt x="3502025" y="1153803"/>
                  <a:pt x="3504134" y="1144350"/>
                  <a:pt x="3505200" y="1134753"/>
                </a:cubicBezTo>
                <a:cubicBezTo>
                  <a:pt x="3512969" y="1064832"/>
                  <a:pt x="3503239" y="1097778"/>
                  <a:pt x="3514725" y="1063315"/>
                </a:cubicBezTo>
                <a:cubicBezTo>
                  <a:pt x="3511550" y="1047440"/>
                  <a:pt x="3511012" y="1030800"/>
                  <a:pt x="3505200" y="1015690"/>
                </a:cubicBezTo>
                <a:cubicBezTo>
                  <a:pt x="3502782" y="1009404"/>
                  <a:pt x="3494649" y="1007007"/>
                  <a:pt x="3490913" y="1001403"/>
                </a:cubicBezTo>
                <a:cubicBezTo>
                  <a:pt x="3488128" y="997226"/>
                  <a:pt x="3487738" y="991878"/>
                  <a:pt x="3486150" y="987115"/>
                </a:cubicBezTo>
                <a:cubicBezTo>
                  <a:pt x="3487738" y="982353"/>
                  <a:pt x="3490088" y="977780"/>
                  <a:pt x="3490913" y="972828"/>
                </a:cubicBezTo>
                <a:cubicBezTo>
                  <a:pt x="3496255" y="940774"/>
                  <a:pt x="3485586" y="931929"/>
                  <a:pt x="3509963" y="915678"/>
                </a:cubicBezTo>
                <a:cubicBezTo>
                  <a:pt x="3514140" y="912893"/>
                  <a:pt x="3519488" y="912503"/>
                  <a:pt x="3524250" y="910915"/>
                </a:cubicBezTo>
                <a:cubicBezTo>
                  <a:pt x="3529013" y="906153"/>
                  <a:pt x="3537751" y="903317"/>
                  <a:pt x="3538538" y="896628"/>
                </a:cubicBezTo>
                <a:cubicBezTo>
                  <a:pt x="3546061" y="832682"/>
                  <a:pt x="3551706" y="838920"/>
                  <a:pt x="3524250" y="825190"/>
                </a:cubicBezTo>
              </a:path>
            </a:pathLst>
          </a:custGeom>
          <a:ln w="1905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76" name="Forme libre 75"/>
          <p:cNvSpPr/>
          <p:nvPr/>
        </p:nvSpPr>
        <p:spPr>
          <a:xfrm>
            <a:off x="2649071" y="1543042"/>
            <a:ext cx="3551706" cy="1849128"/>
          </a:xfrm>
          <a:custGeom>
            <a:avLst/>
            <a:gdLst>
              <a:gd name="connsiteX0" fmla="*/ 0 w 3551706"/>
              <a:gd name="connsiteY0" fmla="*/ 806140 h 1849128"/>
              <a:gd name="connsiteX1" fmla="*/ 14288 w 3551706"/>
              <a:gd name="connsiteY1" fmla="*/ 810903 h 1849128"/>
              <a:gd name="connsiteX2" fmla="*/ 52388 w 3551706"/>
              <a:gd name="connsiteY2" fmla="*/ 820428 h 1849128"/>
              <a:gd name="connsiteX3" fmla="*/ 66675 w 3551706"/>
              <a:gd name="connsiteY3" fmla="*/ 834715 h 1849128"/>
              <a:gd name="connsiteX4" fmla="*/ 80963 w 3551706"/>
              <a:gd name="connsiteY4" fmla="*/ 844240 h 1849128"/>
              <a:gd name="connsiteX5" fmla="*/ 85725 w 3551706"/>
              <a:gd name="connsiteY5" fmla="*/ 882340 h 1849128"/>
              <a:gd name="connsiteX6" fmla="*/ 114300 w 3551706"/>
              <a:gd name="connsiteY6" fmla="*/ 891865 h 1849128"/>
              <a:gd name="connsiteX7" fmla="*/ 142875 w 3551706"/>
              <a:gd name="connsiteY7" fmla="*/ 887103 h 1849128"/>
              <a:gd name="connsiteX8" fmla="*/ 147638 w 3551706"/>
              <a:gd name="connsiteY8" fmla="*/ 910915 h 1849128"/>
              <a:gd name="connsiteX9" fmla="*/ 152400 w 3551706"/>
              <a:gd name="connsiteY9" fmla="*/ 987115 h 1849128"/>
              <a:gd name="connsiteX10" fmla="*/ 200025 w 3551706"/>
              <a:gd name="connsiteY10" fmla="*/ 991878 h 1849128"/>
              <a:gd name="connsiteX11" fmla="*/ 209550 w 3551706"/>
              <a:gd name="connsiteY11" fmla="*/ 1053790 h 1849128"/>
              <a:gd name="connsiteX12" fmla="*/ 214313 w 3551706"/>
              <a:gd name="connsiteY12" fmla="*/ 1072840 h 1849128"/>
              <a:gd name="connsiteX13" fmla="*/ 228600 w 3551706"/>
              <a:gd name="connsiteY13" fmla="*/ 1082365 h 1849128"/>
              <a:gd name="connsiteX14" fmla="*/ 238125 w 3551706"/>
              <a:gd name="connsiteY14" fmla="*/ 1110940 h 1849128"/>
              <a:gd name="connsiteX15" fmla="*/ 257175 w 3551706"/>
              <a:gd name="connsiteY15" fmla="*/ 1144278 h 1849128"/>
              <a:gd name="connsiteX16" fmla="*/ 276225 w 3551706"/>
              <a:gd name="connsiteY16" fmla="*/ 1263340 h 1849128"/>
              <a:gd name="connsiteX17" fmla="*/ 290513 w 3551706"/>
              <a:gd name="connsiteY17" fmla="*/ 1277628 h 1849128"/>
              <a:gd name="connsiteX18" fmla="*/ 300038 w 3551706"/>
              <a:gd name="connsiteY18" fmla="*/ 1263340 h 1849128"/>
              <a:gd name="connsiteX19" fmla="*/ 304800 w 3551706"/>
              <a:gd name="connsiteY19" fmla="*/ 1244290 h 1849128"/>
              <a:gd name="connsiteX20" fmla="*/ 323850 w 3551706"/>
              <a:gd name="connsiteY20" fmla="*/ 1239528 h 1849128"/>
              <a:gd name="connsiteX21" fmla="*/ 328613 w 3551706"/>
              <a:gd name="connsiteY21" fmla="*/ 1215715 h 1849128"/>
              <a:gd name="connsiteX22" fmla="*/ 333375 w 3551706"/>
              <a:gd name="connsiteY22" fmla="*/ 1201428 h 1849128"/>
              <a:gd name="connsiteX23" fmla="*/ 347663 w 3551706"/>
              <a:gd name="connsiteY23" fmla="*/ 1239528 h 1849128"/>
              <a:gd name="connsiteX24" fmla="*/ 361950 w 3551706"/>
              <a:gd name="connsiteY24" fmla="*/ 1249053 h 1849128"/>
              <a:gd name="connsiteX25" fmla="*/ 371475 w 3551706"/>
              <a:gd name="connsiteY25" fmla="*/ 1263340 h 1849128"/>
              <a:gd name="connsiteX26" fmla="*/ 400050 w 3551706"/>
              <a:gd name="connsiteY26" fmla="*/ 1282390 h 1849128"/>
              <a:gd name="connsiteX27" fmla="*/ 404813 w 3551706"/>
              <a:gd name="connsiteY27" fmla="*/ 1301440 h 1849128"/>
              <a:gd name="connsiteX28" fmla="*/ 419100 w 3551706"/>
              <a:gd name="connsiteY28" fmla="*/ 1344303 h 1849128"/>
              <a:gd name="connsiteX29" fmla="*/ 423863 w 3551706"/>
              <a:gd name="connsiteY29" fmla="*/ 1358590 h 1849128"/>
              <a:gd name="connsiteX30" fmla="*/ 438150 w 3551706"/>
              <a:gd name="connsiteY30" fmla="*/ 1368115 h 1849128"/>
              <a:gd name="connsiteX31" fmla="*/ 447675 w 3551706"/>
              <a:gd name="connsiteY31" fmla="*/ 1353828 h 1849128"/>
              <a:gd name="connsiteX32" fmla="*/ 438150 w 3551706"/>
              <a:gd name="connsiteY32" fmla="*/ 1291915 h 1849128"/>
              <a:gd name="connsiteX33" fmla="*/ 447675 w 3551706"/>
              <a:gd name="connsiteY33" fmla="*/ 1277628 h 1849128"/>
              <a:gd name="connsiteX34" fmla="*/ 452438 w 3551706"/>
              <a:gd name="connsiteY34" fmla="*/ 1230003 h 1849128"/>
              <a:gd name="connsiteX35" fmla="*/ 504825 w 3551706"/>
              <a:gd name="connsiteY35" fmla="*/ 1225240 h 1849128"/>
              <a:gd name="connsiteX36" fmla="*/ 485775 w 3551706"/>
              <a:gd name="connsiteY36" fmla="*/ 1191903 h 1849128"/>
              <a:gd name="connsiteX37" fmla="*/ 471488 w 3551706"/>
              <a:gd name="connsiteY37" fmla="*/ 1182378 h 1849128"/>
              <a:gd name="connsiteX38" fmla="*/ 466725 w 3551706"/>
              <a:gd name="connsiteY38" fmla="*/ 1101415 h 1849128"/>
              <a:gd name="connsiteX39" fmla="*/ 500063 w 3551706"/>
              <a:gd name="connsiteY39" fmla="*/ 1087128 h 1849128"/>
              <a:gd name="connsiteX40" fmla="*/ 485775 w 3551706"/>
              <a:gd name="connsiteY40" fmla="*/ 977590 h 1849128"/>
              <a:gd name="connsiteX41" fmla="*/ 504825 w 3551706"/>
              <a:gd name="connsiteY41" fmla="*/ 953778 h 1849128"/>
              <a:gd name="connsiteX42" fmla="*/ 509588 w 3551706"/>
              <a:gd name="connsiteY42" fmla="*/ 939490 h 1849128"/>
              <a:gd name="connsiteX43" fmla="*/ 485775 w 3551706"/>
              <a:gd name="connsiteY43" fmla="*/ 896628 h 1849128"/>
              <a:gd name="connsiteX44" fmla="*/ 490538 w 3551706"/>
              <a:gd name="connsiteY44" fmla="*/ 882340 h 1849128"/>
              <a:gd name="connsiteX45" fmla="*/ 538163 w 3551706"/>
              <a:gd name="connsiteY45" fmla="*/ 887103 h 1849128"/>
              <a:gd name="connsiteX46" fmla="*/ 561975 w 3551706"/>
              <a:gd name="connsiteY46" fmla="*/ 906153 h 1849128"/>
              <a:gd name="connsiteX47" fmla="*/ 571500 w 3551706"/>
              <a:gd name="connsiteY47" fmla="*/ 944253 h 1849128"/>
              <a:gd name="connsiteX48" fmla="*/ 566738 w 3551706"/>
              <a:gd name="connsiteY48" fmla="*/ 891865 h 1849128"/>
              <a:gd name="connsiteX49" fmla="*/ 561975 w 3551706"/>
              <a:gd name="connsiteY49" fmla="*/ 858528 h 1849128"/>
              <a:gd name="connsiteX50" fmla="*/ 547688 w 3551706"/>
              <a:gd name="connsiteY50" fmla="*/ 772803 h 1849128"/>
              <a:gd name="connsiteX51" fmla="*/ 542925 w 3551706"/>
              <a:gd name="connsiteY51" fmla="*/ 739465 h 1849128"/>
              <a:gd name="connsiteX52" fmla="*/ 533400 w 3551706"/>
              <a:gd name="connsiteY52" fmla="*/ 725178 h 1849128"/>
              <a:gd name="connsiteX53" fmla="*/ 552450 w 3551706"/>
              <a:gd name="connsiteY53" fmla="*/ 601353 h 1849128"/>
              <a:gd name="connsiteX54" fmla="*/ 557213 w 3551706"/>
              <a:gd name="connsiteY54" fmla="*/ 615640 h 1849128"/>
              <a:gd name="connsiteX55" fmla="*/ 561975 w 3551706"/>
              <a:gd name="connsiteY55" fmla="*/ 648978 h 1849128"/>
              <a:gd name="connsiteX56" fmla="*/ 576263 w 3551706"/>
              <a:gd name="connsiteY56" fmla="*/ 644215 h 1849128"/>
              <a:gd name="connsiteX57" fmla="*/ 590550 w 3551706"/>
              <a:gd name="connsiteY57" fmla="*/ 629928 h 1849128"/>
              <a:gd name="connsiteX58" fmla="*/ 600075 w 3551706"/>
              <a:gd name="connsiteY58" fmla="*/ 601353 h 1849128"/>
              <a:gd name="connsiteX59" fmla="*/ 609600 w 3551706"/>
              <a:gd name="connsiteY59" fmla="*/ 491815 h 1849128"/>
              <a:gd name="connsiteX60" fmla="*/ 619125 w 3551706"/>
              <a:gd name="connsiteY60" fmla="*/ 463240 h 1849128"/>
              <a:gd name="connsiteX61" fmla="*/ 628650 w 3551706"/>
              <a:gd name="connsiteY61" fmla="*/ 477528 h 1849128"/>
              <a:gd name="connsiteX62" fmla="*/ 642938 w 3551706"/>
              <a:gd name="connsiteY62" fmla="*/ 525153 h 1849128"/>
              <a:gd name="connsiteX63" fmla="*/ 681038 w 3551706"/>
              <a:gd name="connsiteY63" fmla="*/ 506103 h 1849128"/>
              <a:gd name="connsiteX64" fmla="*/ 704850 w 3551706"/>
              <a:gd name="connsiteY64" fmla="*/ 463240 h 1849128"/>
              <a:gd name="connsiteX65" fmla="*/ 719138 w 3551706"/>
              <a:gd name="connsiteY65" fmla="*/ 410853 h 1849128"/>
              <a:gd name="connsiteX66" fmla="*/ 723900 w 3551706"/>
              <a:gd name="connsiteY66" fmla="*/ 396565 h 1849128"/>
              <a:gd name="connsiteX67" fmla="*/ 738188 w 3551706"/>
              <a:gd name="connsiteY67" fmla="*/ 391803 h 1849128"/>
              <a:gd name="connsiteX68" fmla="*/ 752475 w 3551706"/>
              <a:gd name="connsiteY68" fmla="*/ 377515 h 1849128"/>
              <a:gd name="connsiteX69" fmla="*/ 757238 w 3551706"/>
              <a:gd name="connsiteY69" fmla="*/ 391803 h 1849128"/>
              <a:gd name="connsiteX70" fmla="*/ 766763 w 3551706"/>
              <a:gd name="connsiteY70" fmla="*/ 406090 h 1849128"/>
              <a:gd name="connsiteX71" fmla="*/ 776288 w 3551706"/>
              <a:gd name="connsiteY71" fmla="*/ 468003 h 1849128"/>
              <a:gd name="connsiteX72" fmla="*/ 795338 w 3551706"/>
              <a:gd name="connsiteY72" fmla="*/ 496578 h 1849128"/>
              <a:gd name="connsiteX73" fmla="*/ 800100 w 3551706"/>
              <a:gd name="connsiteY73" fmla="*/ 553728 h 1849128"/>
              <a:gd name="connsiteX74" fmla="*/ 809625 w 3551706"/>
              <a:gd name="connsiteY74" fmla="*/ 582303 h 1849128"/>
              <a:gd name="connsiteX75" fmla="*/ 814388 w 3551706"/>
              <a:gd name="connsiteY75" fmla="*/ 668028 h 1849128"/>
              <a:gd name="connsiteX76" fmla="*/ 828675 w 3551706"/>
              <a:gd name="connsiteY76" fmla="*/ 672790 h 1849128"/>
              <a:gd name="connsiteX77" fmla="*/ 833438 w 3551706"/>
              <a:gd name="connsiteY77" fmla="*/ 658503 h 1849128"/>
              <a:gd name="connsiteX78" fmla="*/ 838200 w 3551706"/>
              <a:gd name="connsiteY78" fmla="*/ 715653 h 1849128"/>
              <a:gd name="connsiteX79" fmla="*/ 842963 w 3551706"/>
              <a:gd name="connsiteY79" fmla="*/ 748990 h 1849128"/>
              <a:gd name="connsiteX80" fmla="*/ 866775 w 3551706"/>
              <a:gd name="connsiteY80" fmla="*/ 739465 h 1849128"/>
              <a:gd name="connsiteX81" fmla="*/ 881063 w 3551706"/>
              <a:gd name="connsiteY81" fmla="*/ 720415 h 1849128"/>
              <a:gd name="connsiteX82" fmla="*/ 895350 w 3551706"/>
              <a:gd name="connsiteY82" fmla="*/ 706128 h 1849128"/>
              <a:gd name="connsiteX83" fmla="*/ 885825 w 3551706"/>
              <a:gd name="connsiteY83" fmla="*/ 725178 h 1849128"/>
              <a:gd name="connsiteX84" fmla="*/ 881063 w 3551706"/>
              <a:gd name="connsiteY84" fmla="*/ 748990 h 1849128"/>
              <a:gd name="connsiteX85" fmla="*/ 871538 w 3551706"/>
              <a:gd name="connsiteY85" fmla="*/ 772803 h 1849128"/>
              <a:gd name="connsiteX86" fmla="*/ 866775 w 3551706"/>
              <a:gd name="connsiteY86" fmla="*/ 791853 h 1849128"/>
              <a:gd name="connsiteX87" fmla="*/ 871538 w 3551706"/>
              <a:gd name="connsiteY87" fmla="*/ 896628 h 1849128"/>
              <a:gd name="connsiteX88" fmla="*/ 876300 w 3551706"/>
              <a:gd name="connsiteY88" fmla="*/ 915678 h 1849128"/>
              <a:gd name="connsiteX89" fmla="*/ 881063 w 3551706"/>
              <a:gd name="connsiteY89" fmla="*/ 944253 h 1849128"/>
              <a:gd name="connsiteX90" fmla="*/ 885825 w 3551706"/>
              <a:gd name="connsiteY90" fmla="*/ 1006165 h 1849128"/>
              <a:gd name="connsiteX91" fmla="*/ 890588 w 3551706"/>
              <a:gd name="connsiteY91" fmla="*/ 1115703 h 1849128"/>
              <a:gd name="connsiteX92" fmla="*/ 909638 w 3551706"/>
              <a:gd name="connsiteY92" fmla="*/ 1096653 h 1849128"/>
              <a:gd name="connsiteX93" fmla="*/ 938213 w 3551706"/>
              <a:gd name="connsiteY93" fmla="*/ 1087128 h 1849128"/>
              <a:gd name="connsiteX94" fmla="*/ 928688 w 3551706"/>
              <a:gd name="connsiteY94" fmla="*/ 1101415 h 1849128"/>
              <a:gd name="connsiteX95" fmla="*/ 928688 w 3551706"/>
              <a:gd name="connsiteY95" fmla="*/ 1172853 h 1849128"/>
              <a:gd name="connsiteX96" fmla="*/ 942975 w 3551706"/>
              <a:gd name="connsiteY96" fmla="*/ 1177615 h 1849128"/>
              <a:gd name="connsiteX97" fmla="*/ 942975 w 3551706"/>
              <a:gd name="connsiteY97" fmla="*/ 1425265 h 1849128"/>
              <a:gd name="connsiteX98" fmla="*/ 952500 w 3551706"/>
              <a:gd name="connsiteY98" fmla="*/ 1458603 h 1849128"/>
              <a:gd name="connsiteX99" fmla="*/ 981075 w 3551706"/>
              <a:gd name="connsiteY99" fmla="*/ 1472890 h 1849128"/>
              <a:gd name="connsiteX100" fmla="*/ 1004888 w 3551706"/>
              <a:gd name="connsiteY100" fmla="*/ 1425265 h 1849128"/>
              <a:gd name="connsiteX101" fmla="*/ 1009650 w 3551706"/>
              <a:gd name="connsiteY101" fmla="*/ 1439553 h 1849128"/>
              <a:gd name="connsiteX102" fmla="*/ 1042988 w 3551706"/>
              <a:gd name="connsiteY102" fmla="*/ 1477653 h 1849128"/>
              <a:gd name="connsiteX103" fmla="*/ 1047750 w 3551706"/>
              <a:gd name="connsiteY103" fmla="*/ 1463365 h 1849128"/>
              <a:gd name="connsiteX104" fmla="*/ 1057275 w 3551706"/>
              <a:gd name="connsiteY104" fmla="*/ 1401453 h 1849128"/>
              <a:gd name="connsiteX105" fmla="*/ 1081088 w 3551706"/>
              <a:gd name="connsiteY105" fmla="*/ 1372878 h 1849128"/>
              <a:gd name="connsiteX106" fmla="*/ 1090613 w 3551706"/>
              <a:gd name="connsiteY106" fmla="*/ 1339540 h 1849128"/>
              <a:gd name="connsiteX107" fmla="*/ 1100138 w 3551706"/>
              <a:gd name="connsiteY107" fmla="*/ 1239528 h 1849128"/>
              <a:gd name="connsiteX108" fmla="*/ 1104900 w 3551706"/>
              <a:gd name="connsiteY108" fmla="*/ 1210953 h 1849128"/>
              <a:gd name="connsiteX109" fmla="*/ 1128713 w 3551706"/>
              <a:gd name="connsiteY109" fmla="*/ 1172853 h 1849128"/>
              <a:gd name="connsiteX110" fmla="*/ 1133475 w 3551706"/>
              <a:gd name="connsiteY110" fmla="*/ 1158565 h 1849128"/>
              <a:gd name="connsiteX111" fmla="*/ 1138238 w 3551706"/>
              <a:gd name="connsiteY111" fmla="*/ 1129990 h 1849128"/>
              <a:gd name="connsiteX112" fmla="*/ 1152525 w 3551706"/>
              <a:gd name="connsiteY112" fmla="*/ 1125228 h 1849128"/>
              <a:gd name="connsiteX113" fmla="*/ 1157288 w 3551706"/>
              <a:gd name="connsiteY113" fmla="*/ 1110940 h 1849128"/>
              <a:gd name="connsiteX114" fmla="*/ 1162050 w 3551706"/>
              <a:gd name="connsiteY114" fmla="*/ 1125228 h 1849128"/>
              <a:gd name="connsiteX115" fmla="*/ 1166813 w 3551706"/>
              <a:gd name="connsiteY115" fmla="*/ 1144278 h 1849128"/>
              <a:gd name="connsiteX116" fmla="*/ 1181100 w 3551706"/>
              <a:gd name="connsiteY116" fmla="*/ 1177615 h 1849128"/>
              <a:gd name="connsiteX117" fmla="*/ 1190625 w 3551706"/>
              <a:gd name="connsiteY117" fmla="*/ 1191903 h 1849128"/>
              <a:gd name="connsiteX118" fmla="*/ 1204913 w 3551706"/>
              <a:gd name="connsiteY118" fmla="*/ 1196665 h 1849128"/>
              <a:gd name="connsiteX119" fmla="*/ 1209675 w 3551706"/>
              <a:gd name="connsiteY119" fmla="*/ 1020453 h 1849128"/>
              <a:gd name="connsiteX120" fmla="*/ 1214438 w 3551706"/>
              <a:gd name="connsiteY120" fmla="*/ 1034740 h 1849128"/>
              <a:gd name="connsiteX121" fmla="*/ 1219200 w 3551706"/>
              <a:gd name="connsiteY121" fmla="*/ 1058553 h 1849128"/>
              <a:gd name="connsiteX122" fmla="*/ 1228725 w 3551706"/>
              <a:gd name="connsiteY122" fmla="*/ 1101415 h 1849128"/>
              <a:gd name="connsiteX123" fmla="*/ 1243013 w 3551706"/>
              <a:gd name="connsiteY123" fmla="*/ 1110940 h 1849128"/>
              <a:gd name="connsiteX124" fmla="*/ 1262063 w 3551706"/>
              <a:gd name="connsiteY124" fmla="*/ 1129990 h 1849128"/>
              <a:gd name="connsiteX125" fmla="*/ 1271588 w 3551706"/>
              <a:gd name="connsiteY125" fmla="*/ 1163328 h 1849128"/>
              <a:gd name="connsiteX126" fmla="*/ 1285875 w 3551706"/>
              <a:gd name="connsiteY126" fmla="*/ 1182378 h 1849128"/>
              <a:gd name="connsiteX127" fmla="*/ 1295400 w 3551706"/>
              <a:gd name="connsiteY127" fmla="*/ 1220478 h 1849128"/>
              <a:gd name="connsiteX128" fmla="*/ 1304925 w 3551706"/>
              <a:gd name="connsiteY128" fmla="*/ 1249053 h 1849128"/>
              <a:gd name="connsiteX129" fmla="*/ 1314450 w 3551706"/>
              <a:gd name="connsiteY129" fmla="*/ 1263340 h 1849128"/>
              <a:gd name="connsiteX130" fmla="*/ 1343025 w 3551706"/>
              <a:gd name="connsiteY130" fmla="*/ 1272865 h 1849128"/>
              <a:gd name="connsiteX131" fmla="*/ 1362075 w 3551706"/>
              <a:gd name="connsiteY131" fmla="*/ 1263340 h 1849128"/>
              <a:gd name="connsiteX132" fmla="*/ 1390650 w 3551706"/>
              <a:gd name="connsiteY132" fmla="*/ 1239528 h 1849128"/>
              <a:gd name="connsiteX133" fmla="*/ 1400175 w 3551706"/>
              <a:gd name="connsiteY133" fmla="*/ 1225240 h 1849128"/>
              <a:gd name="connsiteX134" fmla="*/ 1404938 w 3551706"/>
              <a:gd name="connsiteY134" fmla="*/ 1177615 h 1849128"/>
              <a:gd name="connsiteX135" fmla="*/ 1423988 w 3551706"/>
              <a:gd name="connsiteY135" fmla="*/ 1020453 h 1849128"/>
              <a:gd name="connsiteX136" fmla="*/ 1447800 w 3551706"/>
              <a:gd name="connsiteY136" fmla="*/ 1001403 h 1849128"/>
              <a:gd name="connsiteX137" fmla="*/ 1433513 w 3551706"/>
              <a:gd name="connsiteY137" fmla="*/ 877578 h 1849128"/>
              <a:gd name="connsiteX138" fmla="*/ 1423988 w 3551706"/>
              <a:gd name="connsiteY138" fmla="*/ 863290 h 1849128"/>
              <a:gd name="connsiteX139" fmla="*/ 1466850 w 3551706"/>
              <a:gd name="connsiteY139" fmla="*/ 858528 h 1849128"/>
              <a:gd name="connsiteX140" fmla="*/ 1471613 w 3551706"/>
              <a:gd name="connsiteY140" fmla="*/ 844240 h 1849128"/>
              <a:gd name="connsiteX141" fmla="*/ 1481138 w 3551706"/>
              <a:gd name="connsiteY141" fmla="*/ 820428 h 1849128"/>
              <a:gd name="connsiteX142" fmla="*/ 1476375 w 3551706"/>
              <a:gd name="connsiteY142" fmla="*/ 744228 h 1849128"/>
              <a:gd name="connsiteX143" fmla="*/ 1462088 w 3551706"/>
              <a:gd name="connsiteY143" fmla="*/ 734703 h 1849128"/>
              <a:gd name="connsiteX144" fmla="*/ 1457325 w 3551706"/>
              <a:gd name="connsiteY144" fmla="*/ 715653 h 1849128"/>
              <a:gd name="connsiteX145" fmla="*/ 1452563 w 3551706"/>
              <a:gd name="connsiteY145" fmla="*/ 677553 h 1849128"/>
              <a:gd name="connsiteX146" fmla="*/ 1443038 w 3551706"/>
              <a:gd name="connsiteY146" fmla="*/ 663265 h 1849128"/>
              <a:gd name="connsiteX147" fmla="*/ 1447800 w 3551706"/>
              <a:gd name="connsiteY147" fmla="*/ 458478 h 1849128"/>
              <a:gd name="connsiteX148" fmla="*/ 1462088 w 3551706"/>
              <a:gd name="connsiteY148" fmla="*/ 453715 h 1849128"/>
              <a:gd name="connsiteX149" fmla="*/ 1466850 w 3551706"/>
              <a:gd name="connsiteY149" fmla="*/ 391803 h 1849128"/>
              <a:gd name="connsiteX150" fmla="*/ 1471613 w 3551706"/>
              <a:gd name="connsiteY150" fmla="*/ 377515 h 1849128"/>
              <a:gd name="connsiteX151" fmla="*/ 1490663 w 3551706"/>
              <a:gd name="connsiteY151" fmla="*/ 372753 h 1849128"/>
              <a:gd name="connsiteX152" fmla="*/ 1524000 w 3551706"/>
              <a:gd name="connsiteY152" fmla="*/ 353703 h 1849128"/>
              <a:gd name="connsiteX153" fmla="*/ 1576388 w 3551706"/>
              <a:gd name="connsiteY153" fmla="*/ 325128 h 1849128"/>
              <a:gd name="connsiteX154" fmla="*/ 1585913 w 3551706"/>
              <a:gd name="connsiteY154" fmla="*/ 291790 h 1849128"/>
              <a:gd name="connsiteX155" fmla="*/ 1581150 w 3551706"/>
              <a:gd name="connsiteY155" fmla="*/ 263215 h 1849128"/>
              <a:gd name="connsiteX156" fmla="*/ 1566863 w 3551706"/>
              <a:gd name="connsiteY156" fmla="*/ 248928 h 1849128"/>
              <a:gd name="connsiteX157" fmla="*/ 1557338 w 3551706"/>
              <a:gd name="connsiteY157" fmla="*/ 234640 h 1849128"/>
              <a:gd name="connsiteX158" fmla="*/ 1538288 w 3551706"/>
              <a:gd name="connsiteY158" fmla="*/ 191778 h 1849128"/>
              <a:gd name="connsiteX159" fmla="*/ 1547813 w 3551706"/>
              <a:gd name="connsiteY159" fmla="*/ 182253 h 1849128"/>
              <a:gd name="connsiteX160" fmla="*/ 1562100 w 3551706"/>
              <a:gd name="connsiteY160" fmla="*/ 191778 h 1849128"/>
              <a:gd name="connsiteX161" fmla="*/ 1590675 w 3551706"/>
              <a:gd name="connsiteY161" fmla="*/ 182253 h 1849128"/>
              <a:gd name="connsiteX162" fmla="*/ 1595438 w 3551706"/>
              <a:gd name="connsiteY162" fmla="*/ 148915 h 1849128"/>
              <a:gd name="connsiteX163" fmla="*/ 1633538 w 3551706"/>
              <a:gd name="connsiteY163" fmla="*/ 144153 h 1849128"/>
              <a:gd name="connsiteX164" fmla="*/ 1647825 w 3551706"/>
              <a:gd name="connsiteY164" fmla="*/ 139390 h 1849128"/>
              <a:gd name="connsiteX165" fmla="*/ 1652588 w 3551706"/>
              <a:gd name="connsiteY165" fmla="*/ 115578 h 1849128"/>
              <a:gd name="connsiteX166" fmla="*/ 1662113 w 3551706"/>
              <a:gd name="connsiteY166" fmla="*/ 101290 h 1849128"/>
              <a:gd name="connsiteX167" fmla="*/ 1671638 w 3551706"/>
              <a:gd name="connsiteY167" fmla="*/ 82240 h 1849128"/>
              <a:gd name="connsiteX168" fmla="*/ 1714500 w 3551706"/>
              <a:gd name="connsiteY168" fmla="*/ 34615 h 1849128"/>
              <a:gd name="connsiteX169" fmla="*/ 1757363 w 3551706"/>
              <a:gd name="connsiteY169" fmla="*/ 48903 h 1849128"/>
              <a:gd name="connsiteX170" fmla="*/ 1771650 w 3551706"/>
              <a:gd name="connsiteY170" fmla="*/ 72715 h 1849128"/>
              <a:gd name="connsiteX171" fmla="*/ 1776413 w 3551706"/>
              <a:gd name="connsiteY171" fmla="*/ 115578 h 1849128"/>
              <a:gd name="connsiteX172" fmla="*/ 1781175 w 3551706"/>
              <a:gd name="connsiteY172" fmla="*/ 367990 h 1849128"/>
              <a:gd name="connsiteX173" fmla="*/ 1824038 w 3551706"/>
              <a:gd name="connsiteY173" fmla="*/ 363228 h 1849128"/>
              <a:gd name="connsiteX174" fmla="*/ 1847850 w 3551706"/>
              <a:gd name="connsiteY174" fmla="*/ 367990 h 1849128"/>
              <a:gd name="connsiteX175" fmla="*/ 1828800 w 3551706"/>
              <a:gd name="connsiteY175" fmla="*/ 391803 h 1849128"/>
              <a:gd name="connsiteX176" fmla="*/ 1819275 w 3551706"/>
              <a:gd name="connsiteY176" fmla="*/ 406090 h 1849128"/>
              <a:gd name="connsiteX177" fmla="*/ 1814513 w 3551706"/>
              <a:gd name="connsiteY177" fmla="*/ 425140 h 1849128"/>
              <a:gd name="connsiteX178" fmla="*/ 1809750 w 3551706"/>
              <a:gd name="connsiteY178" fmla="*/ 439428 h 1849128"/>
              <a:gd name="connsiteX179" fmla="*/ 1814513 w 3551706"/>
              <a:gd name="connsiteY179" fmla="*/ 501340 h 1849128"/>
              <a:gd name="connsiteX180" fmla="*/ 1819275 w 3551706"/>
              <a:gd name="connsiteY180" fmla="*/ 525153 h 1849128"/>
              <a:gd name="connsiteX181" fmla="*/ 1814513 w 3551706"/>
              <a:gd name="connsiteY181" fmla="*/ 596590 h 1849128"/>
              <a:gd name="connsiteX182" fmla="*/ 1804988 w 3551706"/>
              <a:gd name="connsiteY182" fmla="*/ 634690 h 1849128"/>
              <a:gd name="connsiteX183" fmla="*/ 1828800 w 3551706"/>
              <a:gd name="connsiteY183" fmla="*/ 687078 h 1849128"/>
              <a:gd name="connsiteX184" fmla="*/ 1843088 w 3551706"/>
              <a:gd name="connsiteY184" fmla="*/ 691840 h 1849128"/>
              <a:gd name="connsiteX185" fmla="*/ 1838325 w 3551706"/>
              <a:gd name="connsiteY185" fmla="*/ 796615 h 1849128"/>
              <a:gd name="connsiteX186" fmla="*/ 1833563 w 3551706"/>
              <a:gd name="connsiteY186" fmla="*/ 810903 h 1849128"/>
              <a:gd name="connsiteX187" fmla="*/ 1814513 w 3551706"/>
              <a:gd name="connsiteY187" fmla="*/ 844240 h 1849128"/>
              <a:gd name="connsiteX188" fmla="*/ 1790700 w 3551706"/>
              <a:gd name="connsiteY188" fmla="*/ 882340 h 1849128"/>
              <a:gd name="connsiteX189" fmla="*/ 1795463 w 3551706"/>
              <a:gd name="connsiteY189" fmla="*/ 920440 h 1849128"/>
              <a:gd name="connsiteX190" fmla="*/ 1814513 w 3551706"/>
              <a:gd name="connsiteY190" fmla="*/ 915678 h 1849128"/>
              <a:gd name="connsiteX191" fmla="*/ 1804988 w 3551706"/>
              <a:gd name="connsiteY191" fmla="*/ 944253 h 1849128"/>
              <a:gd name="connsiteX192" fmla="*/ 1800225 w 3551706"/>
              <a:gd name="connsiteY192" fmla="*/ 963303 h 1849128"/>
              <a:gd name="connsiteX193" fmla="*/ 1804988 w 3551706"/>
              <a:gd name="connsiteY193" fmla="*/ 1025215 h 1849128"/>
              <a:gd name="connsiteX194" fmla="*/ 1814513 w 3551706"/>
              <a:gd name="connsiteY194" fmla="*/ 1053790 h 1849128"/>
              <a:gd name="connsiteX195" fmla="*/ 1828800 w 3551706"/>
              <a:gd name="connsiteY195" fmla="*/ 1044265 h 1849128"/>
              <a:gd name="connsiteX196" fmla="*/ 1833563 w 3551706"/>
              <a:gd name="connsiteY196" fmla="*/ 1063315 h 1849128"/>
              <a:gd name="connsiteX197" fmla="*/ 1843088 w 3551706"/>
              <a:gd name="connsiteY197" fmla="*/ 1110940 h 1849128"/>
              <a:gd name="connsiteX198" fmla="*/ 1852613 w 3551706"/>
              <a:gd name="connsiteY198" fmla="*/ 1158565 h 1849128"/>
              <a:gd name="connsiteX199" fmla="*/ 1847850 w 3551706"/>
              <a:gd name="connsiteY199" fmla="*/ 1206190 h 1849128"/>
              <a:gd name="connsiteX200" fmla="*/ 1852613 w 3551706"/>
              <a:gd name="connsiteY200" fmla="*/ 1225240 h 1849128"/>
              <a:gd name="connsiteX201" fmla="*/ 1862138 w 3551706"/>
              <a:gd name="connsiteY201" fmla="*/ 1210953 h 1849128"/>
              <a:gd name="connsiteX202" fmla="*/ 1866900 w 3551706"/>
              <a:gd name="connsiteY202" fmla="*/ 1196665 h 1849128"/>
              <a:gd name="connsiteX203" fmla="*/ 1871663 w 3551706"/>
              <a:gd name="connsiteY203" fmla="*/ 1215715 h 1849128"/>
              <a:gd name="connsiteX204" fmla="*/ 1885950 w 3551706"/>
              <a:gd name="connsiteY204" fmla="*/ 1277628 h 1849128"/>
              <a:gd name="connsiteX205" fmla="*/ 1890713 w 3551706"/>
              <a:gd name="connsiteY205" fmla="*/ 1296678 h 1849128"/>
              <a:gd name="connsiteX206" fmla="*/ 1881188 w 3551706"/>
              <a:gd name="connsiteY206" fmla="*/ 1439553 h 1849128"/>
              <a:gd name="connsiteX207" fmla="*/ 1885950 w 3551706"/>
              <a:gd name="connsiteY207" fmla="*/ 1477653 h 1849128"/>
              <a:gd name="connsiteX208" fmla="*/ 1890713 w 3551706"/>
              <a:gd name="connsiteY208" fmla="*/ 1491940 h 1849128"/>
              <a:gd name="connsiteX209" fmla="*/ 1895475 w 3551706"/>
              <a:gd name="connsiteY209" fmla="*/ 1520515 h 1849128"/>
              <a:gd name="connsiteX210" fmla="*/ 1900238 w 3551706"/>
              <a:gd name="connsiteY210" fmla="*/ 1439553 h 1849128"/>
              <a:gd name="connsiteX211" fmla="*/ 1914525 w 3551706"/>
              <a:gd name="connsiteY211" fmla="*/ 1449078 h 1849128"/>
              <a:gd name="connsiteX212" fmla="*/ 1924050 w 3551706"/>
              <a:gd name="connsiteY212" fmla="*/ 1463365 h 1849128"/>
              <a:gd name="connsiteX213" fmla="*/ 1938338 w 3551706"/>
              <a:gd name="connsiteY213" fmla="*/ 1482415 h 1849128"/>
              <a:gd name="connsiteX214" fmla="*/ 1947863 w 3551706"/>
              <a:gd name="connsiteY214" fmla="*/ 1501465 h 1849128"/>
              <a:gd name="connsiteX215" fmla="*/ 1966913 w 3551706"/>
              <a:gd name="connsiteY215" fmla="*/ 1525278 h 1849128"/>
              <a:gd name="connsiteX216" fmla="*/ 1985963 w 3551706"/>
              <a:gd name="connsiteY216" fmla="*/ 1549090 h 1849128"/>
              <a:gd name="connsiteX217" fmla="*/ 2000250 w 3551706"/>
              <a:gd name="connsiteY217" fmla="*/ 1539565 h 1849128"/>
              <a:gd name="connsiteX218" fmla="*/ 2005013 w 3551706"/>
              <a:gd name="connsiteY218" fmla="*/ 1458603 h 1849128"/>
              <a:gd name="connsiteX219" fmla="*/ 2019300 w 3551706"/>
              <a:gd name="connsiteY219" fmla="*/ 1444315 h 1849128"/>
              <a:gd name="connsiteX220" fmla="*/ 2043113 w 3551706"/>
              <a:gd name="connsiteY220" fmla="*/ 1439553 h 1849128"/>
              <a:gd name="connsiteX221" fmla="*/ 2090738 w 3551706"/>
              <a:gd name="connsiteY221" fmla="*/ 1434790 h 1849128"/>
              <a:gd name="connsiteX222" fmla="*/ 2128838 w 3551706"/>
              <a:gd name="connsiteY222" fmla="*/ 1401453 h 1849128"/>
              <a:gd name="connsiteX223" fmla="*/ 2124075 w 3551706"/>
              <a:gd name="connsiteY223" fmla="*/ 1377640 h 1849128"/>
              <a:gd name="connsiteX224" fmla="*/ 2119313 w 3551706"/>
              <a:gd name="connsiteY224" fmla="*/ 1363353 h 1849128"/>
              <a:gd name="connsiteX225" fmla="*/ 2128838 w 3551706"/>
              <a:gd name="connsiteY225" fmla="*/ 1291915 h 1849128"/>
              <a:gd name="connsiteX226" fmla="*/ 2138363 w 3551706"/>
              <a:gd name="connsiteY226" fmla="*/ 1320490 h 1849128"/>
              <a:gd name="connsiteX227" fmla="*/ 2147888 w 3551706"/>
              <a:gd name="connsiteY227" fmla="*/ 1396690 h 1849128"/>
              <a:gd name="connsiteX228" fmla="*/ 2152650 w 3551706"/>
              <a:gd name="connsiteY228" fmla="*/ 1415740 h 1849128"/>
              <a:gd name="connsiteX229" fmla="*/ 2162175 w 3551706"/>
              <a:gd name="connsiteY229" fmla="*/ 1430028 h 1849128"/>
              <a:gd name="connsiteX230" fmla="*/ 2171700 w 3551706"/>
              <a:gd name="connsiteY230" fmla="*/ 1463365 h 1849128"/>
              <a:gd name="connsiteX231" fmla="*/ 2181225 w 3551706"/>
              <a:gd name="connsiteY231" fmla="*/ 1477653 h 1849128"/>
              <a:gd name="connsiteX232" fmla="*/ 2200275 w 3551706"/>
              <a:gd name="connsiteY232" fmla="*/ 1487178 h 1849128"/>
              <a:gd name="connsiteX233" fmla="*/ 2209800 w 3551706"/>
              <a:gd name="connsiteY233" fmla="*/ 1501465 h 1849128"/>
              <a:gd name="connsiteX234" fmla="*/ 2214563 w 3551706"/>
              <a:gd name="connsiteY234" fmla="*/ 1515753 h 1849128"/>
              <a:gd name="connsiteX235" fmla="*/ 2228850 w 3551706"/>
              <a:gd name="connsiteY235" fmla="*/ 1530040 h 1849128"/>
              <a:gd name="connsiteX236" fmla="*/ 2233613 w 3551706"/>
              <a:gd name="connsiteY236" fmla="*/ 1544328 h 1849128"/>
              <a:gd name="connsiteX237" fmla="*/ 2247900 w 3551706"/>
              <a:gd name="connsiteY237" fmla="*/ 1625290 h 1849128"/>
              <a:gd name="connsiteX238" fmla="*/ 2257425 w 3551706"/>
              <a:gd name="connsiteY238" fmla="*/ 1653865 h 1849128"/>
              <a:gd name="connsiteX239" fmla="*/ 2262188 w 3551706"/>
              <a:gd name="connsiteY239" fmla="*/ 1696728 h 1849128"/>
              <a:gd name="connsiteX240" fmla="*/ 2266950 w 3551706"/>
              <a:gd name="connsiteY240" fmla="*/ 1777690 h 1849128"/>
              <a:gd name="connsiteX241" fmla="*/ 2276475 w 3551706"/>
              <a:gd name="connsiteY241" fmla="*/ 1791978 h 1849128"/>
              <a:gd name="connsiteX242" fmla="*/ 2281238 w 3551706"/>
              <a:gd name="connsiteY242" fmla="*/ 1806265 h 1849128"/>
              <a:gd name="connsiteX243" fmla="*/ 2295525 w 3551706"/>
              <a:gd name="connsiteY243" fmla="*/ 1820553 h 1849128"/>
              <a:gd name="connsiteX244" fmla="*/ 2305050 w 3551706"/>
              <a:gd name="connsiteY244" fmla="*/ 1834840 h 1849128"/>
              <a:gd name="connsiteX245" fmla="*/ 2338388 w 3551706"/>
              <a:gd name="connsiteY245" fmla="*/ 1849128 h 1849128"/>
              <a:gd name="connsiteX246" fmla="*/ 2362200 w 3551706"/>
              <a:gd name="connsiteY246" fmla="*/ 1844365 h 1849128"/>
              <a:gd name="connsiteX247" fmla="*/ 2390775 w 3551706"/>
              <a:gd name="connsiteY247" fmla="*/ 1834840 h 1849128"/>
              <a:gd name="connsiteX248" fmla="*/ 2390775 w 3551706"/>
              <a:gd name="connsiteY248" fmla="*/ 1801503 h 1849128"/>
              <a:gd name="connsiteX249" fmla="*/ 2386013 w 3551706"/>
              <a:gd name="connsiteY249" fmla="*/ 1763403 h 1849128"/>
              <a:gd name="connsiteX250" fmla="*/ 2376488 w 3551706"/>
              <a:gd name="connsiteY250" fmla="*/ 1749115 h 1849128"/>
              <a:gd name="connsiteX251" fmla="*/ 2352675 w 3551706"/>
              <a:gd name="connsiteY251" fmla="*/ 1691965 h 1849128"/>
              <a:gd name="connsiteX252" fmla="*/ 2390775 w 3551706"/>
              <a:gd name="connsiteY252" fmla="*/ 1668153 h 1849128"/>
              <a:gd name="connsiteX253" fmla="*/ 2400300 w 3551706"/>
              <a:gd name="connsiteY253" fmla="*/ 1653865 h 1849128"/>
              <a:gd name="connsiteX254" fmla="*/ 2419350 w 3551706"/>
              <a:gd name="connsiteY254" fmla="*/ 1644340 h 1849128"/>
              <a:gd name="connsiteX255" fmla="*/ 2419350 w 3551706"/>
              <a:gd name="connsiteY255" fmla="*/ 1582428 h 1849128"/>
              <a:gd name="connsiteX256" fmla="*/ 2428875 w 3551706"/>
              <a:gd name="connsiteY256" fmla="*/ 1568140 h 1849128"/>
              <a:gd name="connsiteX257" fmla="*/ 2409825 w 3551706"/>
              <a:gd name="connsiteY257" fmla="*/ 1510990 h 1849128"/>
              <a:gd name="connsiteX258" fmla="*/ 2390775 w 3551706"/>
              <a:gd name="connsiteY258" fmla="*/ 1487178 h 1849128"/>
              <a:gd name="connsiteX259" fmla="*/ 2376488 w 3551706"/>
              <a:gd name="connsiteY259" fmla="*/ 1406215 h 1849128"/>
              <a:gd name="connsiteX260" fmla="*/ 2366963 w 3551706"/>
              <a:gd name="connsiteY260" fmla="*/ 1382403 h 1849128"/>
              <a:gd name="connsiteX261" fmla="*/ 2357438 w 3551706"/>
              <a:gd name="connsiteY261" fmla="*/ 1353828 h 1849128"/>
              <a:gd name="connsiteX262" fmla="*/ 2347913 w 3551706"/>
              <a:gd name="connsiteY262" fmla="*/ 1320490 h 1849128"/>
              <a:gd name="connsiteX263" fmla="*/ 2338388 w 3551706"/>
              <a:gd name="connsiteY263" fmla="*/ 1301440 h 1849128"/>
              <a:gd name="connsiteX264" fmla="*/ 2319338 w 3551706"/>
              <a:gd name="connsiteY264" fmla="*/ 1268103 h 1849128"/>
              <a:gd name="connsiteX265" fmla="*/ 2300288 w 3551706"/>
              <a:gd name="connsiteY265" fmla="*/ 1225240 h 1849128"/>
              <a:gd name="connsiteX266" fmla="*/ 2286000 w 3551706"/>
              <a:gd name="connsiteY266" fmla="*/ 1215715 h 1849128"/>
              <a:gd name="connsiteX267" fmla="*/ 2276475 w 3551706"/>
              <a:gd name="connsiteY267" fmla="*/ 1201428 h 1849128"/>
              <a:gd name="connsiteX268" fmla="*/ 2290763 w 3551706"/>
              <a:gd name="connsiteY268" fmla="*/ 1206190 h 1849128"/>
              <a:gd name="connsiteX269" fmla="*/ 2333625 w 3551706"/>
              <a:gd name="connsiteY269" fmla="*/ 1215715 h 1849128"/>
              <a:gd name="connsiteX270" fmla="*/ 2395538 w 3551706"/>
              <a:gd name="connsiteY270" fmla="*/ 1210953 h 1849128"/>
              <a:gd name="connsiteX271" fmla="*/ 2371725 w 3551706"/>
              <a:gd name="connsiteY271" fmla="*/ 1163328 h 1849128"/>
              <a:gd name="connsiteX272" fmla="*/ 2366963 w 3551706"/>
              <a:gd name="connsiteY272" fmla="*/ 1144278 h 1849128"/>
              <a:gd name="connsiteX273" fmla="*/ 2362200 w 3551706"/>
              <a:gd name="connsiteY273" fmla="*/ 1129990 h 1849128"/>
              <a:gd name="connsiteX274" fmla="*/ 2357438 w 3551706"/>
              <a:gd name="connsiteY274" fmla="*/ 1087128 h 1849128"/>
              <a:gd name="connsiteX275" fmla="*/ 2347913 w 3551706"/>
              <a:gd name="connsiteY275" fmla="*/ 1058553 h 1849128"/>
              <a:gd name="connsiteX276" fmla="*/ 2328863 w 3551706"/>
              <a:gd name="connsiteY276" fmla="*/ 1010928 h 1849128"/>
              <a:gd name="connsiteX277" fmla="*/ 2324100 w 3551706"/>
              <a:gd name="connsiteY277" fmla="*/ 982353 h 1849128"/>
              <a:gd name="connsiteX278" fmla="*/ 2319338 w 3551706"/>
              <a:gd name="connsiteY278" fmla="*/ 934728 h 1849128"/>
              <a:gd name="connsiteX279" fmla="*/ 2314575 w 3551706"/>
              <a:gd name="connsiteY279" fmla="*/ 920440 h 1849128"/>
              <a:gd name="connsiteX280" fmla="*/ 2338388 w 3551706"/>
              <a:gd name="connsiteY280" fmla="*/ 982353 h 1849128"/>
              <a:gd name="connsiteX281" fmla="*/ 2366963 w 3551706"/>
              <a:gd name="connsiteY281" fmla="*/ 958540 h 1849128"/>
              <a:gd name="connsiteX282" fmla="*/ 2362200 w 3551706"/>
              <a:gd name="connsiteY282" fmla="*/ 944253 h 1849128"/>
              <a:gd name="connsiteX283" fmla="*/ 2362200 w 3551706"/>
              <a:gd name="connsiteY283" fmla="*/ 863290 h 1849128"/>
              <a:gd name="connsiteX284" fmla="*/ 2376488 w 3551706"/>
              <a:gd name="connsiteY284" fmla="*/ 853765 h 1849128"/>
              <a:gd name="connsiteX285" fmla="*/ 2390775 w 3551706"/>
              <a:gd name="connsiteY285" fmla="*/ 696603 h 1849128"/>
              <a:gd name="connsiteX286" fmla="*/ 2395538 w 3551706"/>
              <a:gd name="connsiteY286" fmla="*/ 682315 h 1849128"/>
              <a:gd name="connsiteX287" fmla="*/ 2405063 w 3551706"/>
              <a:gd name="connsiteY287" fmla="*/ 648978 h 1849128"/>
              <a:gd name="connsiteX288" fmla="*/ 2409825 w 3551706"/>
              <a:gd name="connsiteY288" fmla="*/ 591828 h 1849128"/>
              <a:gd name="connsiteX289" fmla="*/ 2419350 w 3551706"/>
              <a:gd name="connsiteY289" fmla="*/ 477528 h 1849128"/>
              <a:gd name="connsiteX290" fmla="*/ 2438400 w 3551706"/>
              <a:gd name="connsiteY290" fmla="*/ 534678 h 1849128"/>
              <a:gd name="connsiteX291" fmla="*/ 2447925 w 3551706"/>
              <a:gd name="connsiteY291" fmla="*/ 577540 h 1849128"/>
              <a:gd name="connsiteX292" fmla="*/ 2457450 w 3551706"/>
              <a:gd name="connsiteY292" fmla="*/ 591828 h 1849128"/>
              <a:gd name="connsiteX293" fmla="*/ 2462213 w 3551706"/>
              <a:gd name="connsiteY293" fmla="*/ 606115 h 1849128"/>
              <a:gd name="connsiteX294" fmla="*/ 2466975 w 3551706"/>
              <a:gd name="connsiteY294" fmla="*/ 625165 h 1849128"/>
              <a:gd name="connsiteX295" fmla="*/ 2481263 w 3551706"/>
              <a:gd name="connsiteY295" fmla="*/ 634690 h 1849128"/>
              <a:gd name="connsiteX296" fmla="*/ 2490788 w 3551706"/>
              <a:gd name="connsiteY296" fmla="*/ 510865 h 1849128"/>
              <a:gd name="connsiteX297" fmla="*/ 2500313 w 3551706"/>
              <a:gd name="connsiteY297" fmla="*/ 491815 h 1849128"/>
              <a:gd name="connsiteX298" fmla="*/ 2505075 w 3551706"/>
              <a:gd name="connsiteY298" fmla="*/ 448953 h 1849128"/>
              <a:gd name="connsiteX299" fmla="*/ 2533650 w 3551706"/>
              <a:gd name="connsiteY299" fmla="*/ 420378 h 1849128"/>
              <a:gd name="connsiteX300" fmla="*/ 2538413 w 3551706"/>
              <a:gd name="connsiteY300" fmla="*/ 520390 h 1849128"/>
              <a:gd name="connsiteX301" fmla="*/ 2557463 w 3551706"/>
              <a:gd name="connsiteY301" fmla="*/ 572778 h 1849128"/>
              <a:gd name="connsiteX302" fmla="*/ 2562225 w 3551706"/>
              <a:gd name="connsiteY302" fmla="*/ 663265 h 1849128"/>
              <a:gd name="connsiteX303" fmla="*/ 2571750 w 3551706"/>
              <a:gd name="connsiteY303" fmla="*/ 634690 h 1849128"/>
              <a:gd name="connsiteX304" fmla="*/ 2600325 w 3551706"/>
              <a:gd name="connsiteY304" fmla="*/ 644215 h 1849128"/>
              <a:gd name="connsiteX305" fmla="*/ 2605088 w 3551706"/>
              <a:gd name="connsiteY305" fmla="*/ 677553 h 1849128"/>
              <a:gd name="connsiteX306" fmla="*/ 2609850 w 3551706"/>
              <a:gd name="connsiteY306" fmla="*/ 696603 h 1849128"/>
              <a:gd name="connsiteX307" fmla="*/ 2638425 w 3551706"/>
              <a:gd name="connsiteY307" fmla="*/ 729940 h 1849128"/>
              <a:gd name="connsiteX308" fmla="*/ 2657475 w 3551706"/>
              <a:gd name="connsiteY308" fmla="*/ 801378 h 1849128"/>
              <a:gd name="connsiteX309" fmla="*/ 2676525 w 3551706"/>
              <a:gd name="connsiteY309" fmla="*/ 820428 h 1849128"/>
              <a:gd name="connsiteX310" fmla="*/ 2695575 w 3551706"/>
              <a:gd name="connsiteY310" fmla="*/ 858528 h 1849128"/>
              <a:gd name="connsiteX311" fmla="*/ 2700338 w 3551706"/>
              <a:gd name="connsiteY311" fmla="*/ 925203 h 1849128"/>
              <a:gd name="connsiteX312" fmla="*/ 2719388 w 3551706"/>
              <a:gd name="connsiteY312" fmla="*/ 920440 h 1849128"/>
              <a:gd name="connsiteX313" fmla="*/ 2724150 w 3551706"/>
              <a:gd name="connsiteY313" fmla="*/ 882340 h 1849128"/>
              <a:gd name="connsiteX314" fmla="*/ 2733675 w 3551706"/>
              <a:gd name="connsiteY314" fmla="*/ 834715 h 1849128"/>
              <a:gd name="connsiteX315" fmla="*/ 2790825 w 3551706"/>
              <a:gd name="connsiteY315" fmla="*/ 839478 h 1849128"/>
              <a:gd name="connsiteX316" fmla="*/ 2814638 w 3551706"/>
              <a:gd name="connsiteY316" fmla="*/ 882340 h 1849128"/>
              <a:gd name="connsiteX317" fmla="*/ 2824163 w 3551706"/>
              <a:gd name="connsiteY317" fmla="*/ 896628 h 1849128"/>
              <a:gd name="connsiteX318" fmla="*/ 2852738 w 3551706"/>
              <a:gd name="connsiteY318" fmla="*/ 849003 h 1849128"/>
              <a:gd name="connsiteX319" fmla="*/ 2867025 w 3551706"/>
              <a:gd name="connsiteY319" fmla="*/ 834715 h 1849128"/>
              <a:gd name="connsiteX320" fmla="*/ 2900363 w 3551706"/>
              <a:gd name="connsiteY320" fmla="*/ 791853 h 1849128"/>
              <a:gd name="connsiteX321" fmla="*/ 2924175 w 3551706"/>
              <a:gd name="connsiteY321" fmla="*/ 758515 h 1849128"/>
              <a:gd name="connsiteX322" fmla="*/ 2928938 w 3551706"/>
              <a:gd name="connsiteY322" fmla="*/ 710890 h 1849128"/>
              <a:gd name="connsiteX323" fmla="*/ 2943225 w 3551706"/>
              <a:gd name="connsiteY323" fmla="*/ 725178 h 1849128"/>
              <a:gd name="connsiteX324" fmla="*/ 2962275 w 3551706"/>
              <a:gd name="connsiteY324" fmla="*/ 748990 h 1849128"/>
              <a:gd name="connsiteX325" fmla="*/ 2962275 w 3551706"/>
              <a:gd name="connsiteY325" fmla="*/ 801378 h 1849128"/>
              <a:gd name="connsiteX326" fmla="*/ 2952750 w 3551706"/>
              <a:gd name="connsiteY326" fmla="*/ 815665 h 1849128"/>
              <a:gd name="connsiteX327" fmla="*/ 2971800 w 3551706"/>
              <a:gd name="connsiteY327" fmla="*/ 806140 h 1849128"/>
              <a:gd name="connsiteX328" fmla="*/ 2981325 w 3551706"/>
              <a:gd name="connsiteY328" fmla="*/ 791853 h 1849128"/>
              <a:gd name="connsiteX329" fmla="*/ 3014663 w 3551706"/>
              <a:gd name="connsiteY329" fmla="*/ 768040 h 1849128"/>
              <a:gd name="connsiteX330" fmla="*/ 3067050 w 3551706"/>
              <a:gd name="connsiteY330" fmla="*/ 796615 h 1849128"/>
              <a:gd name="connsiteX331" fmla="*/ 3071813 w 3551706"/>
              <a:gd name="connsiteY331" fmla="*/ 877578 h 1849128"/>
              <a:gd name="connsiteX332" fmla="*/ 3114675 w 3551706"/>
              <a:gd name="connsiteY332" fmla="*/ 882340 h 1849128"/>
              <a:gd name="connsiteX333" fmla="*/ 3119438 w 3551706"/>
              <a:gd name="connsiteY333" fmla="*/ 1015690 h 1849128"/>
              <a:gd name="connsiteX334" fmla="*/ 3133725 w 3551706"/>
              <a:gd name="connsiteY334" fmla="*/ 1044265 h 1849128"/>
              <a:gd name="connsiteX335" fmla="*/ 3152775 w 3551706"/>
              <a:gd name="connsiteY335" fmla="*/ 1053790 h 1849128"/>
              <a:gd name="connsiteX336" fmla="*/ 3167063 w 3551706"/>
              <a:gd name="connsiteY336" fmla="*/ 1082365 h 1849128"/>
              <a:gd name="connsiteX337" fmla="*/ 3176588 w 3551706"/>
              <a:gd name="connsiteY337" fmla="*/ 1115703 h 1849128"/>
              <a:gd name="connsiteX338" fmla="*/ 3181350 w 3551706"/>
              <a:gd name="connsiteY338" fmla="*/ 1244290 h 1849128"/>
              <a:gd name="connsiteX339" fmla="*/ 3186113 w 3551706"/>
              <a:gd name="connsiteY339" fmla="*/ 1258578 h 1849128"/>
              <a:gd name="connsiteX340" fmla="*/ 3195638 w 3551706"/>
              <a:gd name="connsiteY340" fmla="*/ 1310965 h 1849128"/>
              <a:gd name="connsiteX341" fmla="*/ 3224213 w 3551706"/>
              <a:gd name="connsiteY341" fmla="*/ 1272865 h 1849128"/>
              <a:gd name="connsiteX342" fmla="*/ 3214688 w 3551706"/>
              <a:gd name="connsiteY342" fmla="*/ 1239528 h 1849128"/>
              <a:gd name="connsiteX343" fmla="*/ 3219450 w 3551706"/>
              <a:gd name="connsiteY343" fmla="*/ 1210953 h 1849128"/>
              <a:gd name="connsiteX344" fmla="*/ 3233738 w 3551706"/>
              <a:gd name="connsiteY344" fmla="*/ 1244290 h 1849128"/>
              <a:gd name="connsiteX345" fmla="*/ 3262313 w 3551706"/>
              <a:gd name="connsiteY345" fmla="*/ 1282390 h 1849128"/>
              <a:gd name="connsiteX346" fmla="*/ 3267075 w 3551706"/>
              <a:gd name="connsiteY346" fmla="*/ 1301440 h 1849128"/>
              <a:gd name="connsiteX347" fmla="*/ 3276600 w 3551706"/>
              <a:gd name="connsiteY347" fmla="*/ 1330015 h 1849128"/>
              <a:gd name="connsiteX348" fmla="*/ 3286125 w 3551706"/>
              <a:gd name="connsiteY348" fmla="*/ 1410978 h 1849128"/>
              <a:gd name="connsiteX349" fmla="*/ 3290888 w 3551706"/>
              <a:gd name="connsiteY349" fmla="*/ 1425265 h 1849128"/>
              <a:gd name="connsiteX350" fmla="*/ 3309938 w 3551706"/>
              <a:gd name="connsiteY350" fmla="*/ 1410978 h 1849128"/>
              <a:gd name="connsiteX351" fmla="*/ 3343275 w 3551706"/>
              <a:gd name="connsiteY351" fmla="*/ 1382403 h 1849128"/>
              <a:gd name="connsiteX352" fmla="*/ 3348038 w 3551706"/>
              <a:gd name="connsiteY352" fmla="*/ 1253815 h 1849128"/>
              <a:gd name="connsiteX353" fmla="*/ 3362325 w 3551706"/>
              <a:gd name="connsiteY353" fmla="*/ 1258578 h 1849128"/>
              <a:gd name="connsiteX354" fmla="*/ 3381375 w 3551706"/>
              <a:gd name="connsiteY354" fmla="*/ 1291915 h 1849128"/>
              <a:gd name="connsiteX355" fmla="*/ 3395663 w 3551706"/>
              <a:gd name="connsiteY355" fmla="*/ 1306203 h 1849128"/>
              <a:gd name="connsiteX356" fmla="*/ 3405188 w 3551706"/>
              <a:gd name="connsiteY356" fmla="*/ 1320490 h 1849128"/>
              <a:gd name="connsiteX357" fmla="*/ 3409950 w 3551706"/>
              <a:gd name="connsiteY357" fmla="*/ 1334778 h 1849128"/>
              <a:gd name="connsiteX358" fmla="*/ 3419475 w 3551706"/>
              <a:gd name="connsiteY358" fmla="*/ 1349065 h 1849128"/>
              <a:gd name="connsiteX359" fmla="*/ 3424238 w 3551706"/>
              <a:gd name="connsiteY359" fmla="*/ 1368115 h 1849128"/>
              <a:gd name="connsiteX360" fmla="*/ 3433763 w 3551706"/>
              <a:gd name="connsiteY360" fmla="*/ 1401453 h 1849128"/>
              <a:gd name="connsiteX361" fmla="*/ 3438525 w 3551706"/>
              <a:gd name="connsiteY361" fmla="*/ 1382403 h 1849128"/>
              <a:gd name="connsiteX362" fmla="*/ 3448050 w 3551706"/>
              <a:gd name="connsiteY362" fmla="*/ 1225240 h 1849128"/>
              <a:gd name="connsiteX363" fmla="*/ 3452813 w 3551706"/>
              <a:gd name="connsiteY363" fmla="*/ 1139515 h 1849128"/>
              <a:gd name="connsiteX364" fmla="*/ 3462338 w 3551706"/>
              <a:gd name="connsiteY364" fmla="*/ 1120465 h 1849128"/>
              <a:gd name="connsiteX365" fmla="*/ 3471863 w 3551706"/>
              <a:gd name="connsiteY365" fmla="*/ 1087128 h 1849128"/>
              <a:gd name="connsiteX366" fmla="*/ 3486150 w 3551706"/>
              <a:gd name="connsiteY366" fmla="*/ 1110940 h 1849128"/>
              <a:gd name="connsiteX367" fmla="*/ 3500438 w 3551706"/>
              <a:gd name="connsiteY367" fmla="*/ 1163328 h 1849128"/>
              <a:gd name="connsiteX368" fmla="*/ 3505200 w 3551706"/>
              <a:gd name="connsiteY368" fmla="*/ 1134753 h 1849128"/>
              <a:gd name="connsiteX369" fmla="*/ 3514725 w 3551706"/>
              <a:gd name="connsiteY369" fmla="*/ 1063315 h 1849128"/>
              <a:gd name="connsiteX370" fmla="*/ 3505200 w 3551706"/>
              <a:gd name="connsiteY370" fmla="*/ 1015690 h 1849128"/>
              <a:gd name="connsiteX371" fmla="*/ 3490913 w 3551706"/>
              <a:gd name="connsiteY371" fmla="*/ 1001403 h 1849128"/>
              <a:gd name="connsiteX372" fmla="*/ 3486150 w 3551706"/>
              <a:gd name="connsiteY372" fmla="*/ 987115 h 1849128"/>
              <a:gd name="connsiteX373" fmla="*/ 3490913 w 3551706"/>
              <a:gd name="connsiteY373" fmla="*/ 972828 h 1849128"/>
              <a:gd name="connsiteX374" fmla="*/ 3509963 w 3551706"/>
              <a:gd name="connsiteY374" fmla="*/ 915678 h 1849128"/>
              <a:gd name="connsiteX375" fmla="*/ 3524250 w 3551706"/>
              <a:gd name="connsiteY375" fmla="*/ 910915 h 1849128"/>
              <a:gd name="connsiteX376" fmla="*/ 3538538 w 3551706"/>
              <a:gd name="connsiteY376" fmla="*/ 896628 h 1849128"/>
              <a:gd name="connsiteX377" fmla="*/ 3524250 w 3551706"/>
              <a:gd name="connsiteY377" fmla="*/ 825190 h 1849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Lst>
            <a:rect l="l" t="t" r="r" b="b"/>
            <a:pathLst>
              <a:path w="3551706" h="1849128">
                <a:moveTo>
                  <a:pt x="0" y="806140"/>
                </a:moveTo>
                <a:cubicBezTo>
                  <a:pt x="4763" y="807728"/>
                  <a:pt x="9418" y="809685"/>
                  <a:pt x="14288" y="810903"/>
                </a:cubicBezTo>
                <a:lnTo>
                  <a:pt x="52388" y="820428"/>
                </a:lnTo>
                <a:cubicBezTo>
                  <a:pt x="57150" y="825190"/>
                  <a:pt x="61501" y="830403"/>
                  <a:pt x="66675" y="834715"/>
                </a:cubicBezTo>
                <a:cubicBezTo>
                  <a:pt x="71072" y="838379"/>
                  <a:pt x="78837" y="838925"/>
                  <a:pt x="80963" y="844240"/>
                </a:cubicBezTo>
                <a:cubicBezTo>
                  <a:pt x="85716" y="856123"/>
                  <a:pt x="78385" y="871855"/>
                  <a:pt x="85725" y="882340"/>
                </a:cubicBezTo>
                <a:cubicBezTo>
                  <a:pt x="91483" y="890565"/>
                  <a:pt x="114300" y="891865"/>
                  <a:pt x="114300" y="891865"/>
                </a:cubicBezTo>
                <a:cubicBezTo>
                  <a:pt x="123825" y="890278"/>
                  <a:pt x="134491" y="882312"/>
                  <a:pt x="142875" y="887103"/>
                </a:cubicBezTo>
                <a:cubicBezTo>
                  <a:pt x="149903" y="891119"/>
                  <a:pt x="146871" y="902857"/>
                  <a:pt x="147638" y="910915"/>
                </a:cubicBezTo>
                <a:cubicBezTo>
                  <a:pt x="150051" y="936250"/>
                  <a:pt x="138575" y="965748"/>
                  <a:pt x="152400" y="987115"/>
                </a:cubicBezTo>
                <a:cubicBezTo>
                  <a:pt x="161067" y="1000510"/>
                  <a:pt x="184150" y="990290"/>
                  <a:pt x="200025" y="991878"/>
                </a:cubicBezTo>
                <a:cubicBezTo>
                  <a:pt x="207684" y="1068462"/>
                  <a:pt x="198989" y="1016827"/>
                  <a:pt x="209550" y="1053790"/>
                </a:cubicBezTo>
                <a:cubicBezTo>
                  <a:pt x="211348" y="1060084"/>
                  <a:pt x="210682" y="1067394"/>
                  <a:pt x="214313" y="1072840"/>
                </a:cubicBezTo>
                <a:cubicBezTo>
                  <a:pt x="217488" y="1077602"/>
                  <a:pt x="223838" y="1079190"/>
                  <a:pt x="228600" y="1082365"/>
                </a:cubicBezTo>
                <a:cubicBezTo>
                  <a:pt x="231775" y="1091890"/>
                  <a:pt x="233635" y="1101960"/>
                  <a:pt x="238125" y="1110940"/>
                </a:cubicBezTo>
                <a:cubicBezTo>
                  <a:pt x="250210" y="1135110"/>
                  <a:pt x="243712" y="1124083"/>
                  <a:pt x="257175" y="1144278"/>
                </a:cubicBezTo>
                <a:cubicBezTo>
                  <a:pt x="261103" y="1226754"/>
                  <a:pt x="242202" y="1223646"/>
                  <a:pt x="276225" y="1263340"/>
                </a:cubicBezTo>
                <a:cubicBezTo>
                  <a:pt x="280608" y="1268454"/>
                  <a:pt x="285750" y="1272865"/>
                  <a:pt x="290513" y="1277628"/>
                </a:cubicBezTo>
                <a:cubicBezTo>
                  <a:pt x="293688" y="1272865"/>
                  <a:pt x="297783" y="1268601"/>
                  <a:pt x="300038" y="1263340"/>
                </a:cubicBezTo>
                <a:cubicBezTo>
                  <a:pt x="302616" y="1257324"/>
                  <a:pt x="300172" y="1248918"/>
                  <a:pt x="304800" y="1244290"/>
                </a:cubicBezTo>
                <a:cubicBezTo>
                  <a:pt x="309428" y="1239662"/>
                  <a:pt x="317500" y="1241115"/>
                  <a:pt x="323850" y="1239528"/>
                </a:cubicBezTo>
                <a:cubicBezTo>
                  <a:pt x="325438" y="1231590"/>
                  <a:pt x="326650" y="1223568"/>
                  <a:pt x="328613" y="1215715"/>
                </a:cubicBezTo>
                <a:cubicBezTo>
                  <a:pt x="329831" y="1210845"/>
                  <a:pt x="328613" y="1199840"/>
                  <a:pt x="333375" y="1201428"/>
                </a:cubicBezTo>
                <a:cubicBezTo>
                  <a:pt x="343109" y="1204673"/>
                  <a:pt x="343684" y="1233560"/>
                  <a:pt x="347663" y="1239528"/>
                </a:cubicBezTo>
                <a:cubicBezTo>
                  <a:pt x="350838" y="1244290"/>
                  <a:pt x="357188" y="1245878"/>
                  <a:pt x="361950" y="1249053"/>
                </a:cubicBezTo>
                <a:cubicBezTo>
                  <a:pt x="365125" y="1253815"/>
                  <a:pt x="367167" y="1259571"/>
                  <a:pt x="371475" y="1263340"/>
                </a:cubicBezTo>
                <a:cubicBezTo>
                  <a:pt x="380090" y="1270878"/>
                  <a:pt x="400050" y="1282390"/>
                  <a:pt x="400050" y="1282390"/>
                </a:cubicBezTo>
                <a:cubicBezTo>
                  <a:pt x="401638" y="1288740"/>
                  <a:pt x="402932" y="1295171"/>
                  <a:pt x="404813" y="1301440"/>
                </a:cubicBezTo>
                <a:cubicBezTo>
                  <a:pt x="409141" y="1315865"/>
                  <a:pt x="414337" y="1330015"/>
                  <a:pt x="419100" y="1344303"/>
                </a:cubicBezTo>
                <a:cubicBezTo>
                  <a:pt x="420687" y="1349065"/>
                  <a:pt x="419686" y="1355805"/>
                  <a:pt x="423863" y="1358590"/>
                </a:cubicBezTo>
                <a:lnTo>
                  <a:pt x="438150" y="1368115"/>
                </a:lnTo>
                <a:cubicBezTo>
                  <a:pt x="441325" y="1363353"/>
                  <a:pt x="447200" y="1359532"/>
                  <a:pt x="447675" y="1353828"/>
                </a:cubicBezTo>
                <a:cubicBezTo>
                  <a:pt x="449390" y="1333254"/>
                  <a:pt x="443122" y="1311801"/>
                  <a:pt x="438150" y="1291915"/>
                </a:cubicBezTo>
                <a:cubicBezTo>
                  <a:pt x="441325" y="1287153"/>
                  <a:pt x="446388" y="1283205"/>
                  <a:pt x="447675" y="1277628"/>
                </a:cubicBezTo>
                <a:cubicBezTo>
                  <a:pt x="451263" y="1262082"/>
                  <a:pt x="440677" y="1240784"/>
                  <a:pt x="452438" y="1230003"/>
                </a:cubicBezTo>
                <a:cubicBezTo>
                  <a:pt x="465363" y="1218155"/>
                  <a:pt x="487363" y="1226828"/>
                  <a:pt x="504825" y="1225240"/>
                </a:cubicBezTo>
                <a:cubicBezTo>
                  <a:pt x="499376" y="1208892"/>
                  <a:pt x="500192" y="1206320"/>
                  <a:pt x="485775" y="1191903"/>
                </a:cubicBezTo>
                <a:cubicBezTo>
                  <a:pt x="481728" y="1187856"/>
                  <a:pt x="476250" y="1185553"/>
                  <a:pt x="471488" y="1182378"/>
                </a:cubicBezTo>
                <a:cubicBezTo>
                  <a:pt x="452656" y="1154129"/>
                  <a:pt x="449675" y="1155978"/>
                  <a:pt x="466725" y="1101415"/>
                </a:cubicBezTo>
                <a:cubicBezTo>
                  <a:pt x="468094" y="1097034"/>
                  <a:pt x="494718" y="1088910"/>
                  <a:pt x="500063" y="1087128"/>
                </a:cubicBezTo>
                <a:cubicBezTo>
                  <a:pt x="490038" y="986883"/>
                  <a:pt x="500629" y="1022149"/>
                  <a:pt x="485775" y="977590"/>
                </a:cubicBezTo>
                <a:cubicBezTo>
                  <a:pt x="497748" y="941677"/>
                  <a:pt x="480205" y="984554"/>
                  <a:pt x="504825" y="953778"/>
                </a:cubicBezTo>
                <a:cubicBezTo>
                  <a:pt x="507961" y="949858"/>
                  <a:pt x="508000" y="944253"/>
                  <a:pt x="509588" y="939490"/>
                </a:cubicBezTo>
                <a:cubicBezTo>
                  <a:pt x="487753" y="906738"/>
                  <a:pt x="494159" y="921775"/>
                  <a:pt x="485775" y="896628"/>
                </a:cubicBezTo>
                <a:cubicBezTo>
                  <a:pt x="487363" y="891865"/>
                  <a:pt x="486988" y="885890"/>
                  <a:pt x="490538" y="882340"/>
                </a:cubicBezTo>
                <a:cubicBezTo>
                  <a:pt x="502696" y="870182"/>
                  <a:pt x="530144" y="884812"/>
                  <a:pt x="538163" y="887103"/>
                </a:cubicBezTo>
                <a:cubicBezTo>
                  <a:pt x="546100" y="893453"/>
                  <a:pt x="555360" y="898435"/>
                  <a:pt x="561975" y="906153"/>
                </a:cubicBezTo>
                <a:cubicBezTo>
                  <a:pt x="565797" y="910612"/>
                  <a:pt x="571399" y="943748"/>
                  <a:pt x="571500" y="944253"/>
                </a:cubicBezTo>
                <a:cubicBezTo>
                  <a:pt x="569913" y="926790"/>
                  <a:pt x="568674" y="909292"/>
                  <a:pt x="566738" y="891865"/>
                </a:cubicBezTo>
                <a:cubicBezTo>
                  <a:pt x="565498" y="880708"/>
                  <a:pt x="563039" y="869703"/>
                  <a:pt x="561975" y="858528"/>
                </a:cubicBezTo>
                <a:cubicBezTo>
                  <a:pt x="554537" y="780431"/>
                  <a:pt x="567869" y="813165"/>
                  <a:pt x="547688" y="772803"/>
                </a:cubicBezTo>
                <a:cubicBezTo>
                  <a:pt x="546100" y="761690"/>
                  <a:pt x="546151" y="750217"/>
                  <a:pt x="542925" y="739465"/>
                </a:cubicBezTo>
                <a:cubicBezTo>
                  <a:pt x="541280" y="733983"/>
                  <a:pt x="533620" y="730897"/>
                  <a:pt x="533400" y="725178"/>
                </a:cubicBezTo>
                <a:cubicBezTo>
                  <a:pt x="529281" y="618085"/>
                  <a:pt x="514011" y="639792"/>
                  <a:pt x="552450" y="601353"/>
                </a:cubicBezTo>
                <a:cubicBezTo>
                  <a:pt x="554038" y="606115"/>
                  <a:pt x="556228" y="610717"/>
                  <a:pt x="557213" y="615640"/>
                </a:cubicBezTo>
                <a:cubicBezTo>
                  <a:pt x="559414" y="626647"/>
                  <a:pt x="555748" y="639638"/>
                  <a:pt x="561975" y="648978"/>
                </a:cubicBezTo>
                <a:cubicBezTo>
                  <a:pt x="564760" y="653155"/>
                  <a:pt x="571500" y="645803"/>
                  <a:pt x="576263" y="644215"/>
                </a:cubicBezTo>
                <a:cubicBezTo>
                  <a:pt x="581025" y="639453"/>
                  <a:pt x="587279" y="635815"/>
                  <a:pt x="590550" y="629928"/>
                </a:cubicBezTo>
                <a:cubicBezTo>
                  <a:pt x="595426" y="621151"/>
                  <a:pt x="600075" y="601353"/>
                  <a:pt x="600075" y="601353"/>
                </a:cubicBezTo>
                <a:cubicBezTo>
                  <a:pt x="600885" y="590013"/>
                  <a:pt x="605589" y="511871"/>
                  <a:pt x="609600" y="491815"/>
                </a:cubicBezTo>
                <a:cubicBezTo>
                  <a:pt x="611569" y="481970"/>
                  <a:pt x="619125" y="463240"/>
                  <a:pt x="619125" y="463240"/>
                </a:cubicBezTo>
                <a:cubicBezTo>
                  <a:pt x="622300" y="468003"/>
                  <a:pt x="626325" y="472297"/>
                  <a:pt x="628650" y="477528"/>
                </a:cubicBezTo>
                <a:cubicBezTo>
                  <a:pt x="635275" y="492433"/>
                  <a:pt x="638980" y="509322"/>
                  <a:pt x="642938" y="525153"/>
                </a:cubicBezTo>
                <a:cubicBezTo>
                  <a:pt x="657671" y="521469"/>
                  <a:pt x="671324" y="520674"/>
                  <a:pt x="681038" y="506103"/>
                </a:cubicBezTo>
                <a:cubicBezTo>
                  <a:pt x="727664" y="436165"/>
                  <a:pt x="660004" y="508089"/>
                  <a:pt x="704850" y="463240"/>
                </a:cubicBezTo>
                <a:cubicBezTo>
                  <a:pt x="710813" y="439389"/>
                  <a:pt x="710645" y="439164"/>
                  <a:pt x="719138" y="410853"/>
                </a:cubicBezTo>
                <a:cubicBezTo>
                  <a:pt x="720581" y="406044"/>
                  <a:pt x="720350" y="400115"/>
                  <a:pt x="723900" y="396565"/>
                </a:cubicBezTo>
                <a:cubicBezTo>
                  <a:pt x="727450" y="393015"/>
                  <a:pt x="733425" y="393390"/>
                  <a:pt x="738188" y="391803"/>
                </a:cubicBezTo>
                <a:cubicBezTo>
                  <a:pt x="742950" y="387040"/>
                  <a:pt x="745740" y="377515"/>
                  <a:pt x="752475" y="377515"/>
                </a:cubicBezTo>
                <a:cubicBezTo>
                  <a:pt x="757495" y="377515"/>
                  <a:pt x="754993" y="387313"/>
                  <a:pt x="757238" y="391803"/>
                </a:cubicBezTo>
                <a:cubicBezTo>
                  <a:pt x="759798" y="396922"/>
                  <a:pt x="763588" y="401328"/>
                  <a:pt x="766763" y="406090"/>
                </a:cubicBezTo>
                <a:cubicBezTo>
                  <a:pt x="767464" y="413104"/>
                  <a:pt x="767915" y="452931"/>
                  <a:pt x="776288" y="468003"/>
                </a:cubicBezTo>
                <a:cubicBezTo>
                  <a:pt x="781847" y="478010"/>
                  <a:pt x="795338" y="496578"/>
                  <a:pt x="795338" y="496578"/>
                </a:cubicBezTo>
                <a:cubicBezTo>
                  <a:pt x="796925" y="515628"/>
                  <a:pt x="796957" y="534872"/>
                  <a:pt x="800100" y="553728"/>
                </a:cubicBezTo>
                <a:cubicBezTo>
                  <a:pt x="801751" y="563632"/>
                  <a:pt x="809625" y="582303"/>
                  <a:pt x="809625" y="582303"/>
                </a:cubicBezTo>
                <a:cubicBezTo>
                  <a:pt x="811213" y="610878"/>
                  <a:pt x="808492" y="640023"/>
                  <a:pt x="814388" y="668028"/>
                </a:cubicBezTo>
                <a:cubicBezTo>
                  <a:pt x="815422" y="672940"/>
                  <a:pt x="824185" y="675035"/>
                  <a:pt x="828675" y="672790"/>
                </a:cubicBezTo>
                <a:cubicBezTo>
                  <a:pt x="833165" y="670545"/>
                  <a:pt x="831850" y="663265"/>
                  <a:pt x="833438" y="658503"/>
                </a:cubicBezTo>
                <a:cubicBezTo>
                  <a:pt x="835025" y="677553"/>
                  <a:pt x="836199" y="696642"/>
                  <a:pt x="838200" y="715653"/>
                </a:cubicBezTo>
                <a:cubicBezTo>
                  <a:pt x="839375" y="726817"/>
                  <a:pt x="834340" y="741804"/>
                  <a:pt x="842963" y="748990"/>
                </a:cubicBezTo>
                <a:cubicBezTo>
                  <a:pt x="849530" y="754463"/>
                  <a:pt x="858838" y="742640"/>
                  <a:pt x="866775" y="739465"/>
                </a:cubicBezTo>
                <a:cubicBezTo>
                  <a:pt x="871538" y="733115"/>
                  <a:pt x="875897" y="726442"/>
                  <a:pt x="881063" y="720415"/>
                </a:cubicBezTo>
                <a:cubicBezTo>
                  <a:pt x="885446" y="715301"/>
                  <a:pt x="890588" y="701365"/>
                  <a:pt x="895350" y="706128"/>
                </a:cubicBezTo>
                <a:cubicBezTo>
                  <a:pt x="900370" y="711149"/>
                  <a:pt x="889000" y="718828"/>
                  <a:pt x="885825" y="725178"/>
                </a:cubicBezTo>
                <a:cubicBezTo>
                  <a:pt x="884238" y="733115"/>
                  <a:pt x="883389" y="741237"/>
                  <a:pt x="881063" y="748990"/>
                </a:cubicBezTo>
                <a:cubicBezTo>
                  <a:pt x="878607" y="757179"/>
                  <a:pt x="874242" y="764693"/>
                  <a:pt x="871538" y="772803"/>
                </a:cubicBezTo>
                <a:cubicBezTo>
                  <a:pt x="869468" y="779013"/>
                  <a:pt x="868363" y="785503"/>
                  <a:pt x="866775" y="791853"/>
                </a:cubicBezTo>
                <a:cubicBezTo>
                  <a:pt x="868363" y="826778"/>
                  <a:pt x="868857" y="861770"/>
                  <a:pt x="871538" y="896628"/>
                </a:cubicBezTo>
                <a:cubicBezTo>
                  <a:pt x="872040" y="903154"/>
                  <a:pt x="875016" y="909260"/>
                  <a:pt x="876300" y="915678"/>
                </a:cubicBezTo>
                <a:cubicBezTo>
                  <a:pt x="878194" y="925147"/>
                  <a:pt x="879475" y="934728"/>
                  <a:pt x="881063" y="944253"/>
                </a:cubicBezTo>
                <a:cubicBezTo>
                  <a:pt x="882650" y="964890"/>
                  <a:pt x="884677" y="985499"/>
                  <a:pt x="885825" y="1006165"/>
                </a:cubicBezTo>
                <a:cubicBezTo>
                  <a:pt x="887852" y="1042656"/>
                  <a:pt x="881287" y="1080359"/>
                  <a:pt x="890588" y="1115703"/>
                </a:cubicBezTo>
                <a:cubicBezTo>
                  <a:pt x="892873" y="1124388"/>
                  <a:pt x="901937" y="1101273"/>
                  <a:pt x="909638" y="1096653"/>
                </a:cubicBezTo>
                <a:cubicBezTo>
                  <a:pt x="918247" y="1091487"/>
                  <a:pt x="938213" y="1087128"/>
                  <a:pt x="938213" y="1087128"/>
                </a:cubicBezTo>
                <a:cubicBezTo>
                  <a:pt x="935038" y="1091890"/>
                  <a:pt x="931248" y="1096296"/>
                  <a:pt x="928688" y="1101415"/>
                </a:cubicBezTo>
                <a:cubicBezTo>
                  <a:pt x="918088" y="1122614"/>
                  <a:pt x="922714" y="1153438"/>
                  <a:pt x="928688" y="1172853"/>
                </a:cubicBezTo>
                <a:cubicBezTo>
                  <a:pt x="930164" y="1177651"/>
                  <a:pt x="938213" y="1176028"/>
                  <a:pt x="942975" y="1177615"/>
                </a:cubicBezTo>
                <a:cubicBezTo>
                  <a:pt x="937499" y="1298096"/>
                  <a:pt x="935073" y="1290923"/>
                  <a:pt x="942975" y="1425265"/>
                </a:cubicBezTo>
                <a:cubicBezTo>
                  <a:pt x="943029" y="1426186"/>
                  <a:pt x="950214" y="1455745"/>
                  <a:pt x="952500" y="1458603"/>
                </a:cubicBezTo>
                <a:cubicBezTo>
                  <a:pt x="959214" y="1466996"/>
                  <a:pt x="971663" y="1469753"/>
                  <a:pt x="981075" y="1472890"/>
                </a:cubicBezTo>
                <a:cubicBezTo>
                  <a:pt x="1019520" y="1463280"/>
                  <a:pt x="987435" y="1477625"/>
                  <a:pt x="1004888" y="1425265"/>
                </a:cubicBezTo>
                <a:cubicBezTo>
                  <a:pt x="1006476" y="1420502"/>
                  <a:pt x="1007212" y="1435165"/>
                  <a:pt x="1009650" y="1439553"/>
                </a:cubicBezTo>
                <a:cubicBezTo>
                  <a:pt x="1025991" y="1468968"/>
                  <a:pt x="1022117" y="1463739"/>
                  <a:pt x="1042988" y="1477653"/>
                </a:cubicBezTo>
                <a:cubicBezTo>
                  <a:pt x="1044575" y="1472890"/>
                  <a:pt x="1046987" y="1468327"/>
                  <a:pt x="1047750" y="1463365"/>
                </a:cubicBezTo>
                <a:cubicBezTo>
                  <a:pt x="1050177" y="1447588"/>
                  <a:pt x="1048360" y="1419283"/>
                  <a:pt x="1057275" y="1401453"/>
                </a:cubicBezTo>
                <a:cubicBezTo>
                  <a:pt x="1063906" y="1388190"/>
                  <a:pt x="1070553" y="1383412"/>
                  <a:pt x="1081088" y="1372878"/>
                </a:cubicBezTo>
                <a:cubicBezTo>
                  <a:pt x="1083905" y="1364424"/>
                  <a:pt x="1089866" y="1347757"/>
                  <a:pt x="1090613" y="1339540"/>
                </a:cubicBezTo>
                <a:cubicBezTo>
                  <a:pt x="1100065" y="1235571"/>
                  <a:pt x="1085550" y="1283286"/>
                  <a:pt x="1100138" y="1239528"/>
                </a:cubicBezTo>
                <a:cubicBezTo>
                  <a:pt x="1101725" y="1230003"/>
                  <a:pt x="1102125" y="1220202"/>
                  <a:pt x="1104900" y="1210953"/>
                </a:cubicBezTo>
                <a:cubicBezTo>
                  <a:pt x="1109258" y="1196425"/>
                  <a:pt x="1119911" y="1184589"/>
                  <a:pt x="1128713" y="1172853"/>
                </a:cubicBezTo>
                <a:cubicBezTo>
                  <a:pt x="1130300" y="1168090"/>
                  <a:pt x="1132386" y="1163466"/>
                  <a:pt x="1133475" y="1158565"/>
                </a:cubicBezTo>
                <a:cubicBezTo>
                  <a:pt x="1135570" y="1149139"/>
                  <a:pt x="1133447" y="1138374"/>
                  <a:pt x="1138238" y="1129990"/>
                </a:cubicBezTo>
                <a:cubicBezTo>
                  <a:pt x="1140729" y="1125632"/>
                  <a:pt x="1147763" y="1126815"/>
                  <a:pt x="1152525" y="1125228"/>
                </a:cubicBezTo>
                <a:cubicBezTo>
                  <a:pt x="1154113" y="1120465"/>
                  <a:pt x="1152268" y="1110940"/>
                  <a:pt x="1157288" y="1110940"/>
                </a:cubicBezTo>
                <a:cubicBezTo>
                  <a:pt x="1162308" y="1110940"/>
                  <a:pt x="1160671" y="1120401"/>
                  <a:pt x="1162050" y="1125228"/>
                </a:cubicBezTo>
                <a:cubicBezTo>
                  <a:pt x="1163848" y="1131522"/>
                  <a:pt x="1165015" y="1137984"/>
                  <a:pt x="1166813" y="1144278"/>
                </a:cubicBezTo>
                <a:cubicBezTo>
                  <a:pt x="1170630" y="1157638"/>
                  <a:pt x="1173841" y="1164912"/>
                  <a:pt x="1181100" y="1177615"/>
                </a:cubicBezTo>
                <a:cubicBezTo>
                  <a:pt x="1183940" y="1182585"/>
                  <a:pt x="1186155" y="1188327"/>
                  <a:pt x="1190625" y="1191903"/>
                </a:cubicBezTo>
                <a:cubicBezTo>
                  <a:pt x="1194545" y="1195039"/>
                  <a:pt x="1200150" y="1195078"/>
                  <a:pt x="1204913" y="1196665"/>
                </a:cubicBezTo>
                <a:cubicBezTo>
                  <a:pt x="1206500" y="1137928"/>
                  <a:pt x="1206225" y="1079110"/>
                  <a:pt x="1209675" y="1020453"/>
                </a:cubicBezTo>
                <a:cubicBezTo>
                  <a:pt x="1209970" y="1015442"/>
                  <a:pt x="1213220" y="1029870"/>
                  <a:pt x="1214438" y="1034740"/>
                </a:cubicBezTo>
                <a:cubicBezTo>
                  <a:pt x="1216401" y="1042593"/>
                  <a:pt x="1217752" y="1050589"/>
                  <a:pt x="1219200" y="1058553"/>
                </a:cubicBezTo>
                <a:cubicBezTo>
                  <a:pt x="1219254" y="1058848"/>
                  <a:pt x="1223787" y="1095242"/>
                  <a:pt x="1228725" y="1101415"/>
                </a:cubicBezTo>
                <a:cubicBezTo>
                  <a:pt x="1232301" y="1105885"/>
                  <a:pt x="1238250" y="1107765"/>
                  <a:pt x="1243013" y="1110940"/>
                </a:cubicBezTo>
                <a:cubicBezTo>
                  <a:pt x="1255712" y="1149041"/>
                  <a:pt x="1236663" y="1104590"/>
                  <a:pt x="1262063" y="1129990"/>
                </a:cubicBezTo>
                <a:cubicBezTo>
                  <a:pt x="1264401" y="1132328"/>
                  <a:pt x="1271467" y="1163085"/>
                  <a:pt x="1271588" y="1163328"/>
                </a:cubicBezTo>
                <a:cubicBezTo>
                  <a:pt x="1275138" y="1170427"/>
                  <a:pt x="1281113" y="1176028"/>
                  <a:pt x="1285875" y="1182378"/>
                </a:cubicBezTo>
                <a:cubicBezTo>
                  <a:pt x="1300322" y="1225712"/>
                  <a:pt x="1278167" y="1157287"/>
                  <a:pt x="1295400" y="1220478"/>
                </a:cubicBezTo>
                <a:cubicBezTo>
                  <a:pt x="1298042" y="1230164"/>
                  <a:pt x="1299356" y="1240699"/>
                  <a:pt x="1304925" y="1249053"/>
                </a:cubicBezTo>
                <a:cubicBezTo>
                  <a:pt x="1308100" y="1253815"/>
                  <a:pt x="1309596" y="1260307"/>
                  <a:pt x="1314450" y="1263340"/>
                </a:cubicBezTo>
                <a:cubicBezTo>
                  <a:pt x="1322964" y="1268661"/>
                  <a:pt x="1343025" y="1272865"/>
                  <a:pt x="1343025" y="1272865"/>
                </a:cubicBezTo>
                <a:cubicBezTo>
                  <a:pt x="1349375" y="1269690"/>
                  <a:pt x="1355911" y="1266862"/>
                  <a:pt x="1362075" y="1263340"/>
                </a:cubicBezTo>
                <a:cubicBezTo>
                  <a:pt x="1373995" y="1256529"/>
                  <a:pt x="1381695" y="1250274"/>
                  <a:pt x="1390650" y="1239528"/>
                </a:cubicBezTo>
                <a:cubicBezTo>
                  <a:pt x="1394314" y="1235131"/>
                  <a:pt x="1397000" y="1230003"/>
                  <a:pt x="1400175" y="1225240"/>
                </a:cubicBezTo>
                <a:cubicBezTo>
                  <a:pt x="1401763" y="1209365"/>
                  <a:pt x="1404179" y="1193551"/>
                  <a:pt x="1404938" y="1177615"/>
                </a:cubicBezTo>
                <a:cubicBezTo>
                  <a:pt x="1412476" y="1019324"/>
                  <a:pt x="1361224" y="1041371"/>
                  <a:pt x="1423988" y="1020453"/>
                </a:cubicBezTo>
                <a:cubicBezTo>
                  <a:pt x="1440417" y="1025929"/>
                  <a:pt x="1446574" y="1033264"/>
                  <a:pt x="1447800" y="1001403"/>
                </a:cubicBezTo>
                <a:cubicBezTo>
                  <a:pt x="1449780" y="949933"/>
                  <a:pt x="1453603" y="917757"/>
                  <a:pt x="1433513" y="877578"/>
                </a:cubicBezTo>
                <a:cubicBezTo>
                  <a:pt x="1430953" y="872458"/>
                  <a:pt x="1427163" y="868053"/>
                  <a:pt x="1423988" y="863290"/>
                </a:cubicBezTo>
                <a:cubicBezTo>
                  <a:pt x="1438275" y="861703"/>
                  <a:pt x="1453503" y="863867"/>
                  <a:pt x="1466850" y="858528"/>
                </a:cubicBezTo>
                <a:cubicBezTo>
                  <a:pt x="1471511" y="856663"/>
                  <a:pt x="1469850" y="848941"/>
                  <a:pt x="1471613" y="844240"/>
                </a:cubicBezTo>
                <a:cubicBezTo>
                  <a:pt x="1474615" y="836236"/>
                  <a:pt x="1477963" y="828365"/>
                  <a:pt x="1481138" y="820428"/>
                </a:cubicBezTo>
                <a:cubicBezTo>
                  <a:pt x="1479550" y="795028"/>
                  <a:pt x="1481896" y="769072"/>
                  <a:pt x="1476375" y="744228"/>
                </a:cubicBezTo>
                <a:cubicBezTo>
                  <a:pt x="1475133" y="738641"/>
                  <a:pt x="1465263" y="739465"/>
                  <a:pt x="1462088" y="734703"/>
                </a:cubicBezTo>
                <a:cubicBezTo>
                  <a:pt x="1458457" y="729257"/>
                  <a:pt x="1458913" y="722003"/>
                  <a:pt x="1457325" y="715653"/>
                </a:cubicBezTo>
                <a:cubicBezTo>
                  <a:pt x="1455738" y="702953"/>
                  <a:pt x="1455930" y="689901"/>
                  <a:pt x="1452563" y="677553"/>
                </a:cubicBezTo>
                <a:cubicBezTo>
                  <a:pt x="1451057" y="672031"/>
                  <a:pt x="1443162" y="668988"/>
                  <a:pt x="1443038" y="663265"/>
                </a:cubicBezTo>
                <a:cubicBezTo>
                  <a:pt x="1441554" y="595000"/>
                  <a:pt x="1446213" y="526740"/>
                  <a:pt x="1447800" y="458478"/>
                </a:cubicBezTo>
                <a:cubicBezTo>
                  <a:pt x="1451433" y="473007"/>
                  <a:pt x="1454317" y="500343"/>
                  <a:pt x="1462088" y="453715"/>
                </a:cubicBezTo>
                <a:cubicBezTo>
                  <a:pt x="1465491" y="433298"/>
                  <a:pt x="1464283" y="412341"/>
                  <a:pt x="1466850" y="391803"/>
                </a:cubicBezTo>
                <a:cubicBezTo>
                  <a:pt x="1467473" y="386821"/>
                  <a:pt x="1467693" y="380651"/>
                  <a:pt x="1471613" y="377515"/>
                </a:cubicBezTo>
                <a:cubicBezTo>
                  <a:pt x="1476724" y="373426"/>
                  <a:pt x="1484313" y="374340"/>
                  <a:pt x="1490663" y="372753"/>
                </a:cubicBezTo>
                <a:cubicBezTo>
                  <a:pt x="1501775" y="366403"/>
                  <a:pt x="1512731" y="359771"/>
                  <a:pt x="1524000" y="353703"/>
                </a:cubicBezTo>
                <a:cubicBezTo>
                  <a:pt x="1583903" y="321447"/>
                  <a:pt x="1523409" y="356914"/>
                  <a:pt x="1576388" y="325128"/>
                </a:cubicBezTo>
                <a:cubicBezTo>
                  <a:pt x="1578633" y="318393"/>
                  <a:pt x="1585913" y="297766"/>
                  <a:pt x="1585913" y="291790"/>
                </a:cubicBezTo>
                <a:cubicBezTo>
                  <a:pt x="1585913" y="282134"/>
                  <a:pt x="1585072" y="272039"/>
                  <a:pt x="1581150" y="263215"/>
                </a:cubicBezTo>
                <a:cubicBezTo>
                  <a:pt x="1578415" y="257061"/>
                  <a:pt x="1571175" y="254102"/>
                  <a:pt x="1566863" y="248928"/>
                </a:cubicBezTo>
                <a:cubicBezTo>
                  <a:pt x="1563199" y="244531"/>
                  <a:pt x="1559663" y="239871"/>
                  <a:pt x="1557338" y="234640"/>
                </a:cubicBezTo>
                <a:cubicBezTo>
                  <a:pt x="1534670" y="183636"/>
                  <a:pt x="1559843" y="224110"/>
                  <a:pt x="1538288" y="191778"/>
                </a:cubicBezTo>
                <a:cubicBezTo>
                  <a:pt x="1547340" y="146513"/>
                  <a:pt x="1538440" y="170537"/>
                  <a:pt x="1547813" y="182253"/>
                </a:cubicBezTo>
                <a:cubicBezTo>
                  <a:pt x="1551389" y="186722"/>
                  <a:pt x="1557338" y="188603"/>
                  <a:pt x="1562100" y="191778"/>
                </a:cubicBezTo>
                <a:cubicBezTo>
                  <a:pt x="1571625" y="188603"/>
                  <a:pt x="1589255" y="192192"/>
                  <a:pt x="1590675" y="182253"/>
                </a:cubicBezTo>
                <a:cubicBezTo>
                  <a:pt x="1592263" y="171140"/>
                  <a:pt x="1587048" y="156373"/>
                  <a:pt x="1595438" y="148915"/>
                </a:cubicBezTo>
                <a:cubicBezTo>
                  <a:pt x="1605004" y="140412"/>
                  <a:pt x="1620838" y="145740"/>
                  <a:pt x="1633538" y="144153"/>
                </a:cubicBezTo>
                <a:cubicBezTo>
                  <a:pt x="1638300" y="142565"/>
                  <a:pt x="1645040" y="143567"/>
                  <a:pt x="1647825" y="139390"/>
                </a:cubicBezTo>
                <a:cubicBezTo>
                  <a:pt x="1652315" y="132655"/>
                  <a:pt x="1649746" y="123157"/>
                  <a:pt x="1652588" y="115578"/>
                </a:cubicBezTo>
                <a:cubicBezTo>
                  <a:pt x="1654598" y="110219"/>
                  <a:pt x="1659273" y="106260"/>
                  <a:pt x="1662113" y="101290"/>
                </a:cubicBezTo>
                <a:cubicBezTo>
                  <a:pt x="1665635" y="95126"/>
                  <a:pt x="1667142" y="87735"/>
                  <a:pt x="1671638" y="82240"/>
                </a:cubicBezTo>
                <a:cubicBezTo>
                  <a:pt x="1738925" y="0"/>
                  <a:pt x="1685367" y="78317"/>
                  <a:pt x="1714500" y="34615"/>
                </a:cubicBezTo>
                <a:cubicBezTo>
                  <a:pt x="1724450" y="37103"/>
                  <a:pt x="1750191" y="42627"/>
                  <a:pt x="1757363" y="48903"/>
                </a:cubicBezTo>
                <a:cubicBezTo>
                  <a:pt x="1764329" y="54998"/>
                  <a:pt x="1766888" y="64778"/>
                  <a:pt x="1771650" y="72715"/>
                </a:cubicBezTo>
                <a:cubicBezTo>
                  <a:pt x="1773238" y="87003"/>
                  <a:pt x="1775950" y="101210"/>
                  <a:pt x="1776413" y="115578"/>
                </a:cubicBezTo>
                <a:cubicBezTo>
                  <a:pt x="1779126" y="199687"/>
                  <a:pt x="1765283" y="285352"/>
                  <a:pt x="1781175" y="367990"/>
                </a:cubicBezTo>
                <a:cubicBezTo>
                  <a:pt x="1783890" y="382107"/>
                  <a:pt x="1809750" y="364815"/>
                  <a:pt x="1824038" y="363228"/>
                </a:cubicBezTo>
                <a:cubicBezTo>
                  <a:pt x="1831975" y="364815"/>
                  <a:pt x="1842126" y="362266"/>
                  <a:pt x="1847850" y="367990"/>
                </a:cubicBezTo>
                <a:cubicBezTo>
                  <a:pt x="1857052" y="377192"/>
                  <a:pt x="1829280" y="391483"/>
                  <a:pt x="1828800" y="391803"/>
                </a:cubicBezTo>
                <a:cubicBezTo>
                  <a:pt x="1825625" y="396565"/>
                  <a:pt x="1821530" y="400829"/>
                  <a:pt x="1819275" y="406090"/>
                </a:cubicBezTo>
                <a:cubicBezTo>
                  <a:pt x="1816697" y="412106"/>
                  <a:pt x="1816311" y="418846"/>
                  <a:pt x="1814513" y="425140"/>
                </a:cubicBezTo>
                <a:cubicBezTo>
                  <a:pt x="1813134" y="429967"/>
                  <a:pt x="1811338" y="434665"/>
                  <a:pt x="1809750" y="439428"/>
                </a:cubicBezTo>
                <a:cubicBezTo>
                  <a:pt x="1811338" y="460065"/>
                  <a:pt x="1812227" y="480768"/>
                  <a:pt x="1814513" y="501340"/>
                </a:cubicBezTo>
                <a:cubicBezTo>
                  <a:pt x="1815407" y="509385"/>
                  <a:pt x="1819275" y="517058"/>
                  <a:pt x="1819275" y="525153"/>
                </a:cubicBezTo>
                <a:cubicBezTo>
                  <a:pt x="1819275" y="549018"/>
                  <a:pt x="1817600" y="572925"/>
                  <a:pt x="1814513" y="596590"/>
                </a:cubicBezTo>
                <a:cubicBezTo>
                  <a:pt x="1812820" y="609571"/>
                  <a:pt x="1804988" y="634690"/>
                  <a:pt x="1804988" y="634690"/>
                </a:cubicBezTo>
                <a:cubicBezTo>
                  <a:pt x="1812580" y="725810"/>
                  <a:pt x="1790422" y="687078"/>
                  <a:pt x="1828800" y="687078"/>
                </a:cubicBezTo>
                <a:cubicBezTo>
                  <a:pt x="1833820" y="687078"/>
                  <a:pt x="1838325" y="690253"/>
                  <a:pt x="1843088" y="691840"/>
                </a:cubicBezTo>
                <a:cubicBezTo>
                  <a:pt x="1841500" y="726765"/>
                  <a:pt x="1841113" y="761765"/>
                  <a:pt x="1838325" y="796615"/>
                </a:cubicBezTo>
                <a:cubicBezTo>
                  <a:pt x="1837925" y="801619"/>
                  <a:pt x="1835540" y="806289"/>
                  <a:pt x="1833563" y="810903"/>
                </a:cubicBezTo>
                <a:cubicBezTo>
                  <a:pt x="1824695" y="831596"/>
                  <a:pt x="1825383" y="826849"/>
                  <a:pt x="1814513" y="844240"/>
                </a:cubicBezTo>
                <a:cubicBezTo>
                  <a:pt x="1785792" y="890193"/>
                  <a:pt x="1812463" y="849696"/>
                  <a:pt x="1790700" y="882340"/>
                </a:cubicBezTo>
                <a:cubicBezTo>
                  <a:pt x="1792288" y="895040"/>
                  <a:pt x="1788024" y="910025"/>
                  <a:pt x="1795463" y="920440"/>
                </a:cubicBezTo>
                <a:cubicBezTo>
                  <a:pt x="1799267" y="925766"/>
                  <a:pt x="1812082" y="909601"/>
                  <a:pt x="1814513" y="915678"/>
                </a:cubicBezTo>
                <a:cubicBezTo>
                  <a:pt x="1818242" y="925000"/>
                  <a:pt x="1807873" y="934636"/>
                  <a:pt x="1804988" y="944253"/>
                </a:cubicBezTo>
                <a:cubicBezTo>
                  <a:pt x="1803107" y="950522"/>
                  <a:pt x="1801813" y="956953"/>
                  <a:pt x="1800225" y="963303"/>
                </a:cubicBezTo>
                <a:cubicBezTo>
                  <a:pt x="1801813" y="983940"/>
                  <a:pt x="1801760" y="1004770"/>
                  <a:pt x="1804988" y="1025215"/>
                </a:cubicBezTo>
                <a:cubicBezTo>
                  <a:pt x="1806554" y="1035132"/>
                  <a:pt x="1814513" y="1053790"/>
                  <a:pt x="1814513" y="1053790"/>
                </a:cubicBezTo>
                <a:cubicBezTo>
                  <a:pt x="1819275" y="1050615"/>
                  <a:pt x="1823681" y="1041705"/>
                  <a:pt x="1828800" y="1044265"/>
                </a:cubicBezTo>
                <a:cubicBezTo>
                  <a:pt x="1834654" y="1047192"/>
                  <a:pt x="1832191" y="1056915"/>
                  <a:pt x="1833563" y="1063315"/>
                </a:cubicBezTo>
                <a:cubicBezTo>
                  <a:pt x="1836955" y="1079145"/>
                  <a:pt x="1840275" y="1094997"/>
                  <a:pt x="1843088" y="1110940"/>
                </a:cubicBezTo>
                <a:cubicBezTo>
                  <a:pt x="1851296" y="1157456"/>
                  <a:pt x="1843076" y="1129958"/>
                  <a:pt x="1852613" y="1158565"/>
                </a:cubicBezTo>
                <a:cubicBezTo>
                  <a:pt x="1851025" y="1174440"/>
                  <a:pt x="1847850" y="1190236"/>
                  <a:pt x="1847850" y="1206190"/>
                </a:cubicBezTo>
                <a:cubicBezTo>
                  <a:pt x="1847850" y="1212735"/>
                  <a:pt x="1846403" y="1223170"/>
                  <a:pt x="1852613" y="1225240"/>
                </a:cubicBezTo>
                <a:cubicBezTo>
                  <a:pt x="1858043" y="1227050"/>
                  <a:pt x="1858963" y="1215715"/>
                  <a:pt x="1862138" y="1210953"/>
                </a:cubicBezTo>
                <a:cubicBezTo>
                  <a:pt x="1863725" y="1206190"/>
                  <a:pt x="1862410" y="1194420"/>
                  <a:pt x="1866900" y="1196665"/>
                </a:cubicBezTo>
                <a:cubicBezTo>
                  <a:pt x="1872755" y="1199592"/>
                  <a:pt x="1870737" y="1209235"/>
                  <a:pt x="1871663" y="1215715"/>
                </a:cubicBezTo>
                <a:cubicBezTo>
                  <a:pt x="1879904" y="1273399"/>
                  <a:pt x="1866532" y="1248500"/>
                  <a:pt x="1885950" y="1277628"/>
                </a:cubicBezTo>
                <a:cubicBezTo>
                  <a:pt x="1887538" y="1283978"/>
                  <a:pt x="1890713" y="1290133"/>
                  <a:pt x="1890713" y="1296678"/>
                </a:cubicBezTo>
                <a:cubicBezTo>
                  <a:pt x="1890713" y="1371480"/>
                  <a:pt x="1888329" y="1382415"/>
                  <a:pt x="1881188" y="1439553"/>
                </a:cubicBezTo>
                <a:cubicBezTo>
                  <a:pt x="1882775" y="1452253"/>
                  <a:pt x="1883660" y="1465061"/>
                  <a:pt x="1885950" y="1477653"/>
                </a:cubicBezTo>
                <a:cubicBezTo>
                  <a:pt x="1886848" y="1482592"/>
                  <a:pt x="1889624" y="1487040"/>
                  <a:pt x="1890713" y="1491940"/>
                </a:cubicBezTo>
                <a:cubicBezTo>
                  <a:pt x="1892808" y="1501366"/>
                  <a:pt x="1893888" y="1510990"/>
                  <a:pt x="1895475" y="1520515"/>
                </a:cubicBezTo>
                <a:cubicBezTo>
                  <a:pt x="1897063" y="1493528"/>
                  <a:pt x="1893272" y="1465674"/>
                  <a:pt x="1900238" y="1439553"/>
                </a:cubicBezTo>
                <a:cubicBezTo>
                  <a:pt x="1901713" y="1434023"/>
                  <a:pt x="1910478" y="1445031"/>
                  <a:pt x="1914525" y="1449078"/>
                </a:cubicBezTo>
                <a:cubicBezTo>
                  <a:pt x="1918572" y="1453125"/>
                  <a:pt x="1920723" y="1458708"/>
                  <a:pt x="1924050" y="1463365"/>
                </a:cubicBezTo>
                <a:cubicBezTo>
                  <a:pt x="1928664" y="1469824"/>
                  <a:pt x="1934131" y="1475684"/>
                  <a:pt x="1938338" y="1482415"/>
                </a:cubicBezTo>
                <a:cubicBezTo>
                  <a:pt x="1942101" y="1488435"/>
                  <a:pt x="1943925" y="1495558"/>
                  <a:pt x="1947863" y="1501465"/>
                </a:cubicBezTo>
                <a:cubicBezTo>
                  <a:pt x="1953502" y="1509923"/>
                  <a:pt x="1960563" y="1517340"/>
                  <a:pt x="1966913" y="1525278"/>
                </a:cubicBezTo>
                <a:cubicBezTo>
                  <a:pt x="1969887" y="1534200"/>
                  <a:pt x="1971601" y="1549090"/>
                  <a:pt x="1985963" y="1549090"/>
                </a:cubicBezTo>
                <a:cubicBezTo>
                  <a:pt x="1991687" y="1549090"/>
                  <a:pt x="1995488" y="1542740"/>
                  <a:pt x="2000250" y="1539565"/>
                </a:cubicBezTo>
                <a:cubicBezTo>
                  <a:pt x="2001838" y="1512578"/>
                  <a:pt x="1999711" y="1485112"/>
                  <a:pt x="2005013" y="1458603"/>
                </a:cubicBezTo>
                <a:cubicBezTo>
                  <a:pt x="2006334" y="1451999"/>
                  <a:pt x="2013276" y="1447327"/>
                  <a:pt x="2019300" y="1444315"/>
                </a:cubicBezTo>
                <a:cubicBezTo>
                  <a:pt x="2026540" y="1440695"/>
                  <a:pt x="2035089" y="1440623"/>
                  <a:pt x="2043113" y="1439553"/>
                </a:cubicBezTo>
                <a:cubicBezTo>
                  <a:pt x="2058927" y="1437444"/>
                  <a:pt x="2074863" y="1436378"/>
                  <a:pt x="2090738" y="1434790"/>
                </a:cubicBezTo>
                <a:cubicBezTo>
                  <a:pt x="2124075" y="1412565"/>
                  <a:pt x="2112963" y="1425265"/>
                  <a:pt x="2128838" y="1401453"/>
                </a:cubicBezTo>
                <a:cubicBezTo>
                  <a:pt x="2127250" y="1393515"/>
                  <a:pt x="2126038" y="1385493"/>
                  <a:pt x="2124075" y="1377640"/>
                </a:cubicBezTo>
                <a:cubicBezTo>
                  <a:pt x="2122857" y="1372770"/>
                  <a:pt x="2119035" y="1368365"/>
                  <a:pt x="2119313" y="1363353"/>
                </a:cubicBezTo>
                <a:cubicBezTo>
                  <a:pt x="2120646" y="1339367"/>
                  <a:pt x="2125663" y="1315728"/>
                  <a:pt x="2128838" y="1291915"/>
                </a:cubicBezTo>
                <a:cubicBezTo>
                  <a:pt x="2132013" y="1301440"/>
                  <a:pt x="2136567" y="1310612"/>
                  <a:pt x="2138363" y="1320490"/>
                </a:cubicBezTo>
                <a:cubicBezTo>
                  <a:pt x="2142942" y="1345675"/>
                  <a:pt x="2144091" y="1371376"/>
                  <a:pt x="2147888" y="1396690"/>
                </a:cubicBezTo>
                <a:cubicBezTo>
                  <a:pt x="2148859" y="1403163"/>
                  <a:pt x="2150072" y="1409724"/>
                  <a:pt x="2152650" y="1415740"/>
                </a:cubicBezTo>
                <a:cubicBezTo>
                  <a:pt x="2154905" y="1421001"/>
                  <a:pt x="2159000" y="1425265"/>
                  <a:pt x="2162175" y="1430028"/>
                </a:cubicBezTo>
                <a:cubicBezTo>
                  <a:pt x="2163700" y="1436127"/>
                  <a:pt x="2168285" y="1456536"/>
                  <a:pt x="2171700" y="1463365"/>
                </a:cubicBezTo>
                <a:cubicBezTo>
                  <a:pt x="2174260" y="1468485"/>
                  <a:pt x="2176828" y="1473989"/>
                  <a:pt x="2181225" y="1477653"/>
                </a:cubicBezTo>
                <a:cubicBezTo>
                  <a:pt x="2186679" y="1482198"/>
                  <a:pt x="2193925" y="1484003"/>
                  <a:pt x="2200275" y="1487178"/>
                </a:cubicBezTo>
                <a:cubicBezTo>
                  <a:pt x="2203450" y="1491940"/>
                  <a:pt x="2207240" y="1496346"/>
                  <a:pt x="2209800" y="1501465"/>
                </a:cubicBezTo>
                <a:cubicBezTo>
                  <a:pt x="2212045" y="1505955"/>
                  <a:pt x="2211778" y="1511576"/>
                  <a:pt x="2214563" y="1515753"/>
                </a:cubicBezTo>
                <a:cubicBezTo>
                  <a:pt x="2218299" y="1521357"/>
                  <a:pt x="2224088" y="1525278"/>
                  <a:pt x="2228850" y="1530040"/>
                </a:cubicBezTo>
                <a:cubicBezTo>
                  <a:pt x="2230438" y="1534803"/>
                  <a:pt x="2232395" y="1539458"/>
                  <a:pt x="2233613" y="1544328"/>
                </a:cubicBezTo>
                <a:cubicBezTo>
                  <a:pt x="2238706" y="1564701"/>
                  <a:pt x="2245290" y="1613544"/>
                  <a:pt x="2247900" y="1625290"/>
                </a:cubicBezTo>
                <a:cubicBezTo>
                  <a:pt x="2250078" y="1635091"/>
                  <a:pt x="2257425" y="1653865"/>
                  <a:pt x="2257425" y="1653865"/>
                </a:cubicBezTo>
                <a:cubicBezTo>
                  <a:pt x="2259013" y="1668153"/>
                  <a:pt x="2261085" y="1682395"/>
                  <a:pt x="2262188" y="1696728"/>
                </a:cubicBezTo>
                <a:cubicBezTo>
                  <a:pt x="2264261" y="1723682"/>
                  <a:pt x="2262940" y="1750955"/>
                  <a:pt x="2266950" y="1777690"/>
                </a:cubicBezTo>
                <a:cubicBezTo>
                  <a:pt x="2267799" y="1783351"/>
                  <a:pt x="2273915" y="1786858"/>
                  <a:pt x="2276475" y="1791978"/>
                </a:cubicBezTo>
                <a:cubicBezTo>
                  <a:pt x="2278720" y="1796468"/>
                  <a:pt x="2278453" y="1802088"/>
                  <a:pt x="2281238" y="1806265"/>
                </a:cubicBezTo>
                <a:cubicBezTo>
                  <a:pt x="2284974" y="1811869"/>
                  <a:pt x="2291213" y="1815379"/>
                  <a:pt x="2295525" y="1820553"/>
                </a:cubicBezTo>
                <a:cubicBezTo>
                  <a:pt x="2299189" y="1824950"/>
                  <a:pt x="2300653" y="1831176"/>
                  <a:pt x="2305050" y="1834840"/>
                </a:cubicBezTo>
                <a:cubicBezTo>
                  <a:pt x="2312896" y="1841378"/>
                  <a:pt x="2328463" y="1845819"/>
                  <a:pt x="2338388" y="1849128"/>
                </a:cubicBezTo>
                <a:cubicBezTo>
                  <a:pt x="2346325" y="1847540"/>
                  <a:pt x="2354391" y="1846495"/>
                  <a:pt x="2362200" y="1844365"/>
                </a:cubicBezTo>
                <a:cubicBezTo>
                  <a:pt x="2371886" y="1841723"/>
                  <a:pt x="2390775" y="1834840"/>
                  <a:pt x="2390775" y="1834840"/>
                </a:cubicBezTo>
                <a:cubicBezTo>
                  <a:pt x="2407781" y="1809332"/>
                  <a:pt x="2398465" y="1832264"/>
                  <a:pt x="2390775" y="1801503"/>
                </a:cubicBezTo>
                <a:cubicBezTo>
                  <a:pt x="2387671" y="1789086"/>
                  <a:pt x="2389380" y="1775751"/>
                  <a:pt x="2386013" y="1763403"/>
                </a:cubicBezTo>
                <a:cubicBezTo>
                  <a:pt x="2384507" y="1757881"/>
                  <a:pt x="2379229" y="1754140"/>
                  <a:pt x="2376488" y="1749115"/>
                </a:cubicBezTo>
                <a:cubicBezTo>
                  <a:pt x="2356201" y="1711923"/>
                  <a:pt x="2360103" y="1721673"/>
                  <a:pt x="2352675" y="1691965"/>
                </a:cubicBezTo>
                <a:cubicBezTo>
                  <a:pt x="2386926" y="1646298"/>
                  <a:pt x="2343775" y="1695011"/>
                  <a:pt x="2390775" y="1668153"/>
                </a:cubicBezTo>
                <a:cubicBezTo>
                  <a:pt x="2395745" y="1665313"/>
                  <a:pt x="2395903" y="1657529"/>
                  <a:pt x="2400300" y="1653865"/>
                </a:cubicBezTo>
                <a:cubicBezTo>
                  <a:pt x="2405754" y="1649320"/>
                  <a:pt x="2413000" y="1647515"/>
                  <a:pt x="2419350" y="1644340"/>
                </a:cubicBezTo>
                <a:cubicBezTo>
                  <a:pt x="2416099" y="1618333"/>
                  <a:pt x="2410487" y="1606063"/>
                  <a:pt x="2419350" y="1582428"/>
                </a:cubicBezTo>
                <a:cubicBezTo>
                  <a:pt x="2421360" y="1577068"/>
                  <a:pt x="2425700" y="1572903"/>
                  <a:pt x="2428875" y="1568140"/>
                </a:cubicBezTo>
                <a:cubicBezTo>
                  <a:pt x="2420767" y="1503272"/>
                  <a:pt x="2433257" y="1551995"/>
                  <a:pt x="2409825" y="1510990"/>
                </a:cubicBezTo>
                <a:cubicBezTo>
                  <a:pt x="2395669" y="1486217"/>
                  <a:pt x="2417888" y="1505253"/>
                  <a:pt x="2390775" y="1487178"/>
                </a:cubicBezTo>
                <a:cubicBezTo>
                  <a:pt x="2366784" y="1451190"/>
                  <a:pt x="2389859" y="1490902"/>
                  <a:pt x="2376488" y="1406215"/>
                </a:cubicBezTo>
                <a:cubicBezTo>
                  <a:pt x="2375155" y="1397771"/>
                  <a:pt x="2369885" y="1390437"/>
                  <a:pt x="2366963" y="1382403"/>
                </a:cubicBezTo>
                <a:cubicBezTo>
                  <a:pt x="2363532" y="1372967"/>
                  <a:pt x="2360323" y="1363445"/>
                  <a:pt x="2357438" y="1353828"/>
                </a:cubicBezTo>
                <a:cubicBezTo>
                  <a:pt x="2353413" y="1340413"/>
                  <a:pt x="2353244" y="1332931"/>
                  <a:pt x="2347913" y="1320490"/>
                </a:cubicBezTo>
                <a:cubicBezTo>
                  <a:pt x="2345116" y="1313964"/>
                  <a:pt x="2341910" y="1307604"/>
                  <a:pt x="2338388" y="1301440"/>
                </a:cubicBezTo>
                <a:cubicBezTo>
                  <a:pt x="2326932" y="1281392"/>
                  <a:pt x="2328933" y="1292091"/>
                  <a:pt x="2319338" y="1268103"/>
                </a:cubicBezTo>
                <a:cubicBezTo>
                  <a:pt x="2313051" y="1252385"/>
                  <a:pt x="2312504" y="1237456"/>
                  <a:pt x="2300288" y="1225240"/>
                </a:cubicBezTo>
                <a:cubicBezTo>
                  <a:pt x="2296241" y="1221193"/>
                  <a:pt x="2290763" y="1218890"/>
                  <a:pt x="2286000" y="1215715"/>
                </a:cubicBezTo>
                <a:cubicBezTo>
                  <a:pt x="2282825" y="1210953"/>
                  <a:pt x="2273915" y="1206547"/>
                  <a:pt x="2276475" y="1201428"/>
                </a:cubicBezTo>
                <a:cubicBezTo>
                  <a:pt x="2278720" y="1196938"/>
                  <a:pt x="2285893" y="1204972"/>
                  <a:pt x="2290763" y="1206190"/>
                </a:cubicBezTo>
                <a:cubicBezTo>
                  <a:pt x="2304962" y="1209740"/>
                  <a:pt x="2319338" y="1212540"/>
                  <a:pt x="2333625" y="1215715"/>
                </a:cubicBezTo>
                <a:cubicBezTo>
                  <a:pt x="2354263" y="1214128"/>
                  <a:pt x="2378075" y="1222065"/>
                  <a:pt x="2395538" y="1210953"/>
                </a:cubicBezTo>
                <a:cubicBezTo>
                  <a:pt x="2405722" y="1204472"/>
                  <a:pt x="2374471" y="1166989"/>
                  <a:pt x="2371725" y="1163328"/>
                </a:cubicBezTo>
                <a:cubicBezTo>
                  <a:pt x="2370138" y="1156978"/>
                  <a:pt x="2368761" y="1150572"/>
                  <a:pt x="2366963" y="1144278"/>
                </a:cubicBezTo>
                <a:cubicBezTo>
                  <a:pt x="2365584" y="1139451"/>
                  <a:pt x="2363025" y="1134942"/>
                  <a:pt x="2362200" y="1129990"/>
                </a:cubicBezTo>
                <a:cubicBezTo>
                  <a:pt x="2359837" y="1115810"/>
                  <a:pt x="2360257" y="1101224"/>
                  <a:pt x="2357438" y="1087128"/>
                </a:cubicBezTo>
                <a:cubicBezTo>
                  <a:pt x="2355469" y="1077283"/>
                  <a:pt x="2351088" y="1068078"/>
                  <a:pt x="2347913" y="1058553"/>
                </a:cubicBezTo>
                <a:cubicBezTo>
                  <a:pt x="2339328" y="1032800"/>
                  <a:pt x="2345123" y="1048869"/>
                  <a:pt x="2328863" y="1010928"/>
                </a:cubicBezTo>
                <a:cubicBezTo>
                  <a:pt x="2327275" y="1001403"/>
                  <a:pt x="2325298" y="991935"/>
                  <a:pt x="2324100" y="982353"/>
                </a:cubicBezTo>
                <a:cubicBezTo>
                  <a:pt x="2322121" y="966522"/>
                  <a:pt x="2321764" y="950497"/>
                  <a:pt x="2319338" y="934728"/>
                </a:cubicBezTo>
                <a:cubicBezTo>
                  <a:pt x="2318575" y="929766"/>
                  <a:pt x="2313865" y="915470"/>
                  <a:pt x="2314575" y="920440"/>
                </a:cubicBezTo>
                <a:cubicBezTo>
                  <a:pt x="2321805" y="971054"/>
                  <a:pt x="2314157" y="958122"/>
                  <a:pt x="2338388" y="982353"/>
                </a:cubicBezTo>
                <a:cubicBezTo>
                  <a:pt x="2398427" y="975681"/>
                  <a:pt x="2384746" y="989660"/>
                  <a:pt x="2366963" y="958540"/>
                </a:cubicBezTo>
                <a:cubicBezTo>
                  <a:pt x="2364472" y="954181"/>
                  <a:pt x="2363788" y="949015"/>
                  <a:pt x="2362200" y="944253"/>
                </a:cubicBezTo>
                <a:cubicBezTo>
                  <a:pt x="2357156" y="913988"/>
                  <a:pt x="2351841" y="896956"/>
                  <a:pt x="2362200" y="863290"/>
                </a:cubicBezTo>
                <a:cubicBezTo>
                  <a:pt x="2363883" y="857819"/>
                  <a:pt x="2371725" y="856940"/>
                  <a:pt x="2376488" y="853765"/>
                </a:cubicBezTo>
                <a:cubicBezTo>
                  <a:pt x="2400779" y="780893"/>
                  <a:pt x="2380507" y="850628"/>
                  <a:pt x="2390775" y="696603"/>
                </a:cubicBezTo>
                <a:cubicBezTo>
                  <a:pt x="2391109" y="691594"/>
                  <a:pt x="2394095" y="687124"/>
                  <a:pt x="2395538" y="682315"/>
                </a:cubicBezTo>
                <a:cubicBezTo>
                  <a:pt x="2398859" y="671245"/>
                  <a:pt x="2401888" y="660090"/>
                  <a:pt x="2405063" y="648978"/>
                </a:cubicBezTo>
                <a:cubicBezTo>
                  <a:pt x="2406650" y="629928"/>
                  <a:pt x="2408669" y="610909"/>
                  <a:pt x="2409825" y="591828"/>
                </a:cubicBezTo>
                <a:cubicBezTo>
                  <a:pt x="2416493" y="481801"/>
                  <a:pt x="2403784" y="524230"/>
                  <a:pt x="2419350" y="477528"/>
                </a:cubicBezTo>
                <a:cubicBezTo>
                  <a:pt x="2432697" y="504222"/>
                  <a:pt x="2430901" y="497185"/>
                  <a:pt x="2438400" y="534678"/>
                </a:cubicBezTo>
                <a:cubicBezTo>
                  <a:pt x="2439246" y="538910"/>
                  <a:pt x="2445405" y="571660"/>
                  <a:pt x="2447925" y="577540"/>
                </a:cubicBezTo>
                <a:cubicBezTo>
                  <a:pt x="2450180" y="582801"/>
                  <a:pt x="2454890" y="586708"/>
                  <a:pt x="2457450" y="591828"/>
                </a:cubicBezTo>
                <a:cubicBezTo>
                  <a:pt x="2459695" y="596318"/>
                  <a:pt x="2460834" y="601288"/>
                  <a:pt x="2462213" y="606115"/>
                </a:cubicBezTo>
                <a:cubicBezTo>
                  <a:pt x="2464011" y="612409"/>
                  <a:pt x="2463344" y="619719"/>
                  <a:pt x="2466975" y="625165"/>
                </a:cubicBezTo>
                <a:cubicBezTo>
                  <a:pt x="2470150" y="629928"/>
                  <a:pt x="2476500" y="631515"/>
                  <a:pt x="2481263" y="634690"/>
                </a:cubicBezTo>
                <a:cubicBezTo>
                  <a:pt x="2481446" y="630670"/>
                  <a:pt x="2478458" y="543744"/>
                  <a:pt x="2490788" y="510865"/>
                </a:cubicBezTo>
                <a:cubicBezTo>
                  <a:pt x="2493281" y="504218"/>
                  <a:pt x="2497138" y="498165"/>
                  <a:pt x="2500313" y="491815"/>
                </a:cubicBezTo>
                <a:cubicBezTo>
                  <a:pt x="2501900" y="477528"/>
                  <a:pt x="2498996" y="461980"/>
                  <a:pt x="2505075" y="448953"/>
                </a:cubicBezTo>
                <a:cubicBezTo>
                  <a:pt x="2510771" y="436746"/>
                  <a:pt x="2533650" y="420378"/>
                  <a:pt x="2533650" y="420378"/>
                </a:cubicBezTo>
                <a:cubicBezTo>
                  <a:pt x="2535238" y="453715"/>
                  <a:pt x="2534727" y="487219"/>
                  <a:pt x="2538413" y="520390"/>
                </a:cubicBezTo>
                <a:cubicBezTo>
                  <a:pt x="2539354" y="528855"/>
                  <a:pt x="2553821" y="563672"/>
                  <a:pt x="2557463" y="572778"/>
                </a:cubicBezTo>
                <a:cubicBezTo>
                  <a:pt x="2559050" y="602940"/>
                  <a:pt x="2555434" y="633834"/>
                  <a:pt x="2562225" y="663265"/>
                </a:cubicBezTo>
                <a:cubicBezTo>
                  <a:pt x="2564483" y="673048"/>
                  <a:pt x="2571750" y="634690"/>
                  <a:pt x="2571750" y="634690"/>
                </a:cubicBezTo>
                <a:cubicBezTo>
                  <a:pt x="2581275" y="637865"/>
                  <a:pt x="2594161" y="636290"/>
                  <a:pt x="2600325" y="644215"/>
                </a:cubicBezTo>
                <a:cubicBezTo>
                  <a:pt x="2607217" y="653076"/>
                  <a:pt x="2603080" y="666509"/>
                  <a:pt x="2605088" y="677553"/>
                </a:cubicBezTo>
                <a:cubicBezTo>
                  <a:pt x="2606259" y="683993"/>
                  <a:pt x="2606923" y="690749"/>
                  <a:pt x="2609850" y="696603"/>
                </a:cubicBezTo>
                <a:cubicBezTo>
                  <a:pt x="2615959" y="708821"/>
                  <a:pt x="2628894" y="720409"/>
                  <a:pt x="2638425" y="729940"/>
                </a:cubicBezTo>
                <a:cubicBezTo>
                  <a:pt x="2644181" y="764478"/>
                  <a:pt x="2638633" y="779396"/>
                  <a:pt x="2657475" y="801378"/>
                </a:cubicBezTo>
                <a:cubicBezTo>
                  <a:pt x="2663319" y="808196"/>
                  <a:pt x="2671544" y="812956"/>
                  <a:pt x="2676525" y="820428"/>
                </a:cubicBezTo>
                <a:cubicBezTo>
                  <a:pt x="2684401" y="832242"/>
                  <a:pt x="2695575" y="858528"/>
                  <a:pt x="2695575" y="858528"/>
                </a:cubicBezTo>
                <a:cubicBezTo>
                  <a:pt x="2697163" y="880753"/>
                  <a:pt x="2692339" y="904407"/>
                  <a:pt x="2700338" y="925203"/>
                </a:cubicBezTo>
                <a:cubicBezTo>
                  <a:pt x="2702688" y="931312"/>
                  <a:pt x="2716209" y="926162"/>
                  <a:pt x="2719388" y="920440"/>
                </a:cubicBezTo>
                <a:cubicBezTo>
                  <a:pt x="2725603" y="909252"/>
                  <a:pt x="2722458" y="895027"/>
                  <a:pt x="2724150" y="882340"/>
                </a:cubicBezTo>
                <a:cubicBezTo>
                  <a:pt x="2729014" y="845861"/>
                  <a:pt x="2725636" y="858835"/>
                  <a:pt x="2733675" y="834715"/>
                </a:cubicBezTo>
                <a:cubicBezTo>
                  <a:pt x="2752725" y="836303"/>
                  <a:pt x="2773312" y="831816"/>
                  <a:pt x="2790825" y="839478"/>
                </a:cubicBezTo>
                <a:cubicBezTo>
                  <a:pt x="2810043" y="847886"/>
                  <a:pt x="2807402" y="867868"/>
                  <a:pt x="2814638" y="882340"/>
                </a:cubicBezTo>
                <a:cubicBezTo>
                  <a:pt x="2817198" y="887460"/>
                  <a:pt x="2820988" y="891865"/>
                  <a:pt x="2824163" y="896628"/>
                </a:cubicBezTo>
                <a:cubicBezTo>
                  <a:pt x="2833688" y="880753"/>
                  <a:pt x="2839648" y="862094"/>
                  <a:pt x="2852738" y="849003"/>
                </a:cubicBezTo>
                <a:cubicBezTo>
                  <a:pt x="2857500" y="844240"/>
                  <a:pt x="2862713" y="839889"/>
                  <a:pt x="2867025" y="834715"/>
                </a:cubicBezTo>
                <a:cubicBezTo>
                  <a:pt x="2878613" y="820810"/>
                  <a:pt x="2890323" y="806913"/>
                  <a:pt x="2900363" y="791853"/>
                </a:cubicBezTo>
                <a:cubicBezTo>
                  <a:pt x="2914291" y="770961"/>
                  <a:pt x="2906454" y="782144"/>
                  <a:pt x="2924175" y="758515"/>
                </a:cubicBezTo>
                <a:cubicBezTo>
                  <a:pt x="2925763" y="742640"/>
                  <a:pt x="2921022" y="724742"/>
                  <a:pt x="2928938" y="710890"/>
                </a:cubicBezTo>
                <a:cubicBezTo>
                  <a:pt x="2932280" y="705042"/>
                  <a:pt x="2938790" y="720109"/>
                  <a:pt x="2943225" y="725178"/>
                </a:cubicBezTo>
                <a:cubicBezTo>
                  <a:pt x="2949919" y="732828"/>
                  <a:pt x="2955925" y="741053"/>
                  <a:pt x="2962275" y="748990"/>
                </a:cubicBezTo>
                <a:cubicBezTo>
                  <a:pt x="2969713" y="771301"/>
                  <a:pt x="2971161" y="768797"/>
                  <a:pt x="2962275" y="801378"/>
                </a:cubicBezTo>
                <a:cubicBezTo>
                  <a:pt x="2960769" y="806900"/>
                  <a:pt x="2947630" y="813106"/>
                  <a:pt x="2952750" y="815665"/>
                </a:cubicBezTo>
                <a:lnTo>
                  <a:pt x="2971800" y="806140"/>
                </a:lnTo>
                <a:cubicBezTo>
                  <a:pt x="2974975" y="801378"/>
                  <a:pt x="2977278" y="795900"/>
                  <a:pt x="2981325" y="791853"/>
                </a:cubicBezTo>
                <a:cubicBezTo>
                  <a:pt x="2987235" y="785943"/>
                  <a:pt x="3006548" y="773450"/>
                  <a:pt x="3014663" y="768040"/>
                </a:cubicBezTo>
                <a:cubicBezTo>
                  <a:pt x="3068706" y="778849"/>
                  <a:pt x="3058362" y="761859"/>
                  <a:pt x="3067050" y="796615"/>
                </a:cubicBezTo>
                <a:cubicBezTo>
                  <a:pt x="3068638" y="823603"/>
                  <a:pt x="3058684" y="853946"/>
                  <a:pt x="3071813" y="877578"/>
                </a:cubicBezTo>
                <a:cubicBezTo>
                  <a:pt x="3078794" y="890144"/>
                  <a:pt x="3109989" y="868750"/>
                  <a:pt x="3114675" y="882340"/>
                </a:cubicBezTo>
                <a:cubicBezTo>
                  <a:pt x="3129175" y="924389"/>
                  <a:pt x="3116574" y="971304"/>
                  <a:pt x="3119438" y="1015690"/>
                </a:cubicBezTo>
                <a:cubicBezTo>
                  <a:pt x="3119918" y="1023134"/>
                  <a:pt x="3128360" y="1039794"/>
                  <a:pt x="3133725" y="1044265"/>
                </a:cubicBezTo>
                <a:cubicBezTo>
                  <a:pt x="3139179" y="1048810"/>
                  <a:pt x="3146425" y="1050615"/>
                  <a:pt x="3152775" y="1053790"/>
                </a:cubicBezTo>
                <a:cubicBezTo>
                  <a:pt x="3164750" y="1089711"/>
                  <a:pt x="3148595" y="1045428"/>
                  <a:pt x="3167063" y="1082365"/>
                </a:cubicBezTo>
                <a:cubicBezTo>
                  <a:pt x="3170477" y="1089193"/>
                  <a:pt x="3175064" y="1109606"/>
                  <a:pt x="3176588" y="1115703"/>
                </a:cubicBezTo>
                <a:cubicBezTo>
                  <a:pt x="3178175" y="1158565"/>
                  <a:pt x="3178497" y="1201493"/>
                  <a:pt x="3181350" y="1244290"/>
                </a:cubicBezTo>
                <a:cubicBezTo>
                  <a:pt x="3181684" y="1249299"/>
                  <a:pt x="3185061" y="1253669"/>
                  <a:pt x="3186113" y="1258578"/>
                </a:cubicBezTo>
                <a:cubicBezTo>
                  <a:pt x="3189832" y="1275933"/>
                  <a:pt x="3192463" y="1293503"/>
                  <a:pt x="3195638" y="1310965"/>
                </a:cubicBezTo>
                <a:cubicBezTo>
                  <a:pt x="3201034" y="1305569"/>
                  <a:pt x="3225724" y="1287978"/>
                  <a:pt x="3224213" y="1272865"/>
                </a:cubicBezTo>
                <a:cubicBezTo>
                  <a:pt x="3223063" y="1261365"/>
                  <a:pt x="3217863" y="1250640"/>
                  <a:pt x="3214688" y="1239528"/>
                </a:cubicBezTo>
                <a:cubicBezTo>
                  <a:pt x="3216275" y="1230003"/>
                  <a:pt x="3210082" y="1208611"/>
                  <a:pt x="3219450" y="1210953"/>
                </a:cubicBezTo>
                <a:cubicBezTo>
                  <a:pt x="3231179" y="1213885"/>
                  <a:pt x="3228331" y="1233476"/>
                  <a:pt x="3233738" y="1244290"/>
                </a:cubicBezTo>
                <a:cubicBezTo>
                  <a:pt x="3238794" y="1254402"/>
                  <a:pt x="3257636" y="1276544"/>
                  <a:pt x="3262313" y="1282390"/>
                </a:cubicBezTo>
                <a:cubicBezTo>
                  <a:pt x="3263900" y="1288740"/>
                  <a:pt x="3265194" y="1295171"/>
                  <a:pt x="3267075" y="1301440"/>
                </a:cubicBezTo>
                <a:cubicBezTo>
                  <a:pt x="3269960" y="1311057"/>
                  <a:pt x="3276600" y="1330015"/>
                  <a:pt x="3276600" y="1330015"/>
                </a:cubicBezTo>
                <a:cubicBezTo>
                  <a:pt x="3279032" y="1356765"/>
                  <a:pt x="3280246" y="1384522"/>
                  <a:pt x="3286125" y="1410978"/>
                </a:cubicBezTo>
                <a:cubicBezTo>
                  <a:pt x="3287214" y="1415878"/>
                  <a:pt x="3289300" y="1420503"/>
                  <a:pt x="3290888" y="1425265"/>
                </a:cubicBezTo>
                <a:cubicBezTo>
                  <a:pt x="3297238" y="1420503"/>
                  <a:pt x="3303964" y="1416205"/>
                  <a:pt x="3309938" y="1410978"/>
                </a:cubicBezTo>
                <a:cubicBezTo>
                  <a:pt x="3346897" y="1378639"/>
                  <a:pt x="3312681" y="1402800"/>
                  <a:pt x="3343275" y="1382403"/>
                </a:cubicBezTo>
                <a:cubicBezTo>
                  <a:pt x="3344863" y="1339540"/>
                  <a:pt x="3341516" y="1296208"/>
                  <a:pt x="3348038" y="1253815"/>
                </a:cubicBezTo>
                <a:cubicBezTo>
                  <a:pt x="3348801" y="1248853"/>
                  <a:pt x="3358405" y="1255442"/>
                  <a:pt x="3362325" y="1258578"/>
                </a:cubicBezTo>
                <a:cubicBezTo>
                  <a:pt x="3369825" y="1264578"/>
                  <a:pt x="3376686" y="1285351"/>
                  <a:pt x="3381375" y="1291915"/>
                </a:cubicBezTo>
                <a:cubicBezTo>
                  <a:pt x="3385290" y="1297396"/>
                  <a:pt x="3391351" y="1301029"/>
                  <a:pt x="3395663" y="1306203"/>
                </a:cubicBezTo>
                <a:cubicBezTo>
                  <a:pt x="3399327" y="1310600"/>
                  <a:pt x="3402013" y="1315728"/>
                  <a:pt x="3405188" y="1320490"/>
                </a:cubicBezTo>
                <a:cubicBezTo>
                  <a:pt x="3406775" y="1325253"/>
                  <a:pt x="3407705" y="1330288"/>
                  <a:pt x="3409950" y="1334778"/>
                </a:cubicBezTo>
                <a:cubicBezTo>
                  <a:pt x="3412510" y="1339897"/>
                  <a:pt x="3417220" y="1343804"/>
                  <a:pt x="3419475" y="1349065"/>
                </a:cubicBezTo>
                <a:cubicBezTo>
                  <a:pt x="3422053" y="1355081"/>
                  <a:pt x="3422440" y="1361821"/>
                  <a:pt x="3424238" y="1368115"/>
                </a:cubicBezTo>
                <a:cubicBezTo>
                  <a:pt x="3437903" y="1415942"/>
                  <a:pt x="3418873" y="1341900"/>
                  <a:pt x="3433763" y="1401453"/>
                </a:cubicBezTo>
                <a:cubicBezTo>
                  <a:pt x="3435350" y="1395103"/>
                  <a:pt x="3438141" y="1388937"/>
                  <a:pt x="3438525" y="1382403"/>
                </a:cubicBezTo>
                <a:cubicBezTo>
                  <a:pt x="3448032" y="1220777"/>
                  <a:pt x="3427739" y="1286182"/>
                  <a:pt x="3448050" y="1225240"/>
                </a:cubicBezTo>
                <a:cubicBezTo>
                  <a:pt x="3449638" y="1196665"/>
                  <a:pt x="3448946" y="1167872"/>
                  <a:pt x="3452813" y="1139515"/>
                </a:cubicBezTo>
                <a:cubicBezTo>
                  <a:pt x="3453772" y="1132481"/>
                  <a:pt x="3459541" y="1126991"/>
                  <a:pt x="3462338" y="1120465"/>
                </a:cubicBezTo>
                <a:cubicBezTo>
                  <a:pt x="3466436" y="1110904"/>
                  <a:pt x="3469447" y="1096789"/>
                  <a:pt x="3471863" y="1087128"/>
                </a:cubicBezTo>
                <a:cubicBezTo>
                  <a:pt x="3476625" y="1095065"/>
                  <a:pt x="3482320" y="1102513"/>
                  <a:pt x="3486150" y="1110940"/>
                </a:cubicBezTo>
                <a:cubicBezTo>
                  <a:pt x="3494782" y="1129930"/>
                  <a:pt x="3496490" y="1143589"/>
                  <a:pt x="3500438" y="1163328"/>
                </a:cubicBezTo>
                <a:cubicBezTo>
                  <a:pt x="3502025" y="1153803"/>
                  <a:pt x="3504134" y="1144350"/>
                  <a:pt x="3505200" y="1134753"/>
                </a:cubicBezTo>
                <a:cubicBezTo>
                  <a:pt x="3512969" y="1064832"/>
                  <a:pt x="3503239" y="1097778"/>
                  <a:pt x="3514725" y="1063315"/>
                </a:cubicBezTo>
                <a:cubicBezTo>
                  <a:pt x="3511550" y="1047440"/>
                  <a:pt x="3511012" y="1030800"/>
                  <a:pt x="3505200" y="1015690"/>
                </a:cubicBezTo>
                <a:cubicBezTo>
                  <a:pt x="3502782" y="1009404"/>
                  <a:pt x="3494649" y="1007007"/>
                  <a:pt x="3490913" y="1001403"/>
                </a:cubicBezTo>
                <a:cubicBezTo>
                  <a:pt x="3488128" y="997226"/>
                  <a:pt x="3487738" y="991878"/>
                  <a:pt x="3486150" y="987115"/>
                </a:cubicBezTo>
                <a:cubicBezTo>
                  <a:pt x="3487738" y="982353"/>
                  <a:pt x="3490088" y="977780"/>
                  <a:pt x="3490913" y="972828"/>
                </a:cubicBezTo>
                <a:cubicBezTo>
                  <a:pt x="3496255" y="940774"/>
                  <a:pt x="3485586" y="931929"/>
                  <a:pt x="3509963" y="915678"/>
                </a:cubicBezTo>
                <a:cubicBezTo>
                  <a:pt x="3514140" y="912893"/>
                  <a:pt x="3519488" y="912503"/>
                  <a:pt x="3524250" y="910915"/>
                </a:cubicBezTo>
                <a:cubicBezTo>
                  <a:pt x="3529013" y="906153"/>
                  <a:pt x="3537751" y="903317"/>
                  <a:pt x="3538538" y="896628"/>
                </a:cubicBezTo>
                <a:cubicBezTo>
                  <a:pt x="3546061" y="832682"/>
                  <a:pt x="3551706" y="838920"/>
                  <a:pt x="3524250" y="825190"/>
                </a:cubicBezTo>
              </a:path>
            </a:pathLst>
          </a:custGeom>
          <a:ln w="19050">
            <a:solidFill>
              <a:srgbClr val="FFC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4" name="Rectangle 13"/>
          <p:cNvSpPr/>
          <p:nvPr/>
        </p:nvSpPr>
        <p:spPr>
          <a:xfrm>
            <a:off x="5715008" y="1447372"/>
            <a:ext cx="1402948" cy="338554"/>
          </a:xfrm>
          <a:prstGeom prst="rect">
            <a:avLst/>
          </a:prstGeom>
        </p:spPr>
        <p:txBody>
          <a:bodyPr wrap="none">
            <a:spAutoFit/>
          </a:bodyPr>
          <a:lstStyle/>
          <a:p>
            <a:pPr lvl="0"/>
            <a:r>
              <a:rPr lang="fr-FR" sz="1600" dirty="0" smtClean="0">
                <a:solidFill>
                  <a:schemeClr val="bg1"/>
                </a:solidFill>
                <a:latin typeface="Times New Roman" pitchFamily="18" charset="0"/>
                <a:cs typeface="Times New Roman" pitchFamily="18" charset="0"/>
              </a:rPr>
              <a:t>Signal parasite</a:t>
            </a:r>
            <a:endParaRPr lang="fr-FR" sz="1600" b="1" u="sng" dirty="0" smtClean="0">
              <a:solidFill>
                <a:srgbClr val="FF0000"/>
              </a:solidFill>
              <a:latin typeface="Times New Roman" pitchFamily="18" charset="0"/>
              <a:cs typeface="Times New Roman" pitchFamily="18" charset="0"/>
            </a:endParaRPr>
          </a:p>
        </p:txBody>
      </p:sp>
      <p:sp>
        <p:nvSpPr>
          <p:cNvPr id="15" name="Rectangle 14"/>
          <p:cNvSpPr/>
          <p:nvPr/>
        </p:nvSpPr>
        <p:spPr>
          <a:xfrm>
            <a:off x="285720" y="3906758"/>
            <a:ext cx="8501122" cy="2308324"/>
          </a:xfrm>
          <a:prstGeom prst="rect">
            <a:avLst/>
          </a:prstGeom>
        </p:spPr>
        <p:txBody>
          <a:bodyPr wrap="square">
            <a:spAutoFit/>
          </a:bodyPr>
          <a:lstStyle/>
          <a:p>
            <a:r>
              <a:rPr lang="fr-FR" sz="1600" dirty="0" smtClean="0">
                <a:solidFill>
                  <a:schemeClr val="bg1"/>
                </a:solidFill>
                <a:latin typeface="Times New Roman" pitchFamily="18" charset="0"/>
                <a:cs typeface="Times New Roman" pitchFamily="18" charset="0"/>
              </a:rPr>
              <a:t>On peut les classer en 2 catégories :</a:t>
            </a:r>
          </a:p>
          <a:p>
            <a:r>
              <a:rPr lang="fr-FR" sz="1600" dirty="0" smtClean="0">
                <a:solidFill>
                  <a:srgbClr val="00B0F0"/>
                </a:solidFill>
                <a:latin typeface="Times New Roman" pitchFamily="18" charset="0"/>
                <a:cs typeface="Times New Roman" pitchFamily="18" charset="0"/>
              </a:rPr>
              <a:t>Les bruits externes</a:t>
            </a:r>
          </a:p>
          <a:p>
            <a:r>
              <a:rPr lang="fr-FR" sz="1600" dirty="0" smtClean="0">
                <a:solidFill>
                  <a:schemeClr val="bg1"/>
                </a:solidFill>
                <a:latin typeface="Times New Roman" pitchFamily="18" charset="0"/>
                <a:cs typeface="Times New Roman" pitchFamily="18" charset="0"/>
              </a:rPr>
              <a:t>Il s’agit de rayonnements parasites captés par l’antenne ou par les circuits eux-mêmes en cas de blindage insuffisant. Les principaux types sont le bruit atmosphérique (éclair d’orage prédominant jusqu’à 15MHz), le bruit galactique et le bruit industriel (moteurs, tubes fluorescents…).</a:t>
            </a:r>
          </a:p>
          <a:p>
            <a:r>
              <a:rPr lang="fr-FR" sz="1600" dirty="0" smtClean="0">
                <a:solidFill>
                  <a:srgbClr val="00B0F0"/>
                </a:solidFill>
                <a:latin typeface="Times New Roman" pitchFamily="18" charset="0"/>
                <a:cs typeface="Times New Roman" pitchFamily="18" charset="0"/>
              </a:rPr>
              <a:t>Les fluctuations liées à l’origine microscopique des phénomènes électriques</a:t>
            </a:r>
          </a:p>
          <a:p>
            <a:r>
              <a:rPr lang="fr-FR" sz="1600" dirty="0" smtClean="0">
                <a:solidFill>
                  <a:schemeClr val="bg1"/>
                </a:solidFill>
                <a:latin typeface="Times New Roman" pitchFamily="18" charset="0"/>
                <a:cs typeface="Times New Roman" pitchFamily="18" charset="0"/>
              </a:rPr>
              <a:t>Les fluctuations intrinsèques des composants électroniques qui échappent à l’utilisateur engendrent du « bruit ». Il peut être de type bruit thermique (lié à l’agitation thermique), bruit de grenaille et bruit de génération-recombinaison (fluctuations au niveau des porteurs électrons-trous).</a:t>
            </a:r>
            <a:endParaRPr lang="fr-FR" sz="1600" dirty="0">
              <a:solidFill>
                <a:schemeClr val="bg1"/>
              </a:solidFill>
              <a:latin typeface="Times New Roman" pitchFamily="18" charset="0"/>
              <a:cs typeface="Times New Roman" pitchFamily="18" charset="0"/>
            </a:endParaRPr>
          </a:p>
        </p:txBody>
      </p:sp>
      <p:cxnSp>
        <p:nvCxnSpPr>
          <p:cNvPr id="17" name="Connecteur droit avec flèche 16"/>
          <p:cNvCxnSpPr>
            <a:stCxn id="14" idx="1"/>
            <a:endCxn id="76" idx="170"/>
          </p:cNvCxnSpPr>
          <p:nvPr/>
        </p:nvCxnSpPr>
        <p:spPr>
          <a:xfrm rot="10800000">
            <a:off x="4420722" y="1615757"/>
            <a:ext cx="1294287" cy="8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294286" y="1518810"/>
            <a:ext cx="1585690" cy="338554"/>
          </a:xfrm>
          <a:prstGeom prst="rect">
            <a:avLst/>
          </a:prstGeom>
        </p:spPr>
        <p:txBody>
          <a:bodyPr wrap="none">
            <a:spAutoFit/>
          </a:bodyPr>
          <a:lstStyle/>
          <a:p>
            <a:pPr lvl="0"/>
            <a:r>
              <a:rPr lang="fr-FR" sz="1600" dirty="0" smtClean="0">
                <a:solidFill>
                  <a:schemeClr val="bg1"/>
                </a:solidFill>
                <a:latin typeface="Times New Roman" pitchFamily="18" charset="0"/>
                <a:cs typeface="Times New Roman" pitchFamily="18" charset="0"/>
              </a:rPr>
              <a:t>Signal transporté</a:t>
            </a:r>
            <a:endParaRPr lang="fr-FR" sz="1600" b="1" u="sng" dirty="0" smtClean="0">
              <a:solidFill>
                <a:srgbClr val="FF0000"/>
              </a:solidFill>
              <a:latin typeface="Times New Roman" pitchFamily="18" charset="0"/>
              <a:cs typeface="Times New Roman" pitchFamily="18" charset="0"/>
            </a:endParaRPr>
          </a:p>
        </p:txBody>
      </p:sp>
      <p:cxnSp>
        <p:nvCxnSpPr>
          <p:cNvPr id="19" name="Connecteur droit avec flèche 18"/>
          <p:cNvCxnSpPr>
            <a:stCxn id="18" idx="3"/>
          </p:cNvCxnSpPr>
          <p:nvPr/>
        </p:nvCxnSpPr>
        <p:spPr>
          <a:xfrm>
            <a:off x="2879976" y="1688087"/>
            <a:ext cx="119195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repeatCount="indefinite" fill="hold"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2000"/>
                                        <p:tgtEl>
                                          <p:spTgt spid="73"/>
                                        </p:tgtEl>
                                      </p:cBhvr>
                                    </p:animEffect>
                                  </p:childTnLst>
                                </p:cTn>
                              </p:par>
                              <p:par>
                                <p:cTn id="8" presetID="22" presetClass="entr" presetSubtype="8" repeatCount="indefinite" fill="hold" grpId="0" nodeType="withEffect">
                                  <p:stCondLst>
                                    <p:cond delay="0"/>
                                  </p:stCondLst>
                                  <p:childTnLst>
                                    <p:set>
                                      <p:cBhvr>
                                        <p:cTn id="9" dur="1" fill="hold">
                                          <p:stCondLst>
                                            <p:cond delay="0"/>
                                          </p:stCondLst>
                                        </p:cTn>
                                        <p:tgtEl>
                                          <p:spTgt spid="76"/>
                                        </p:tgtEl>
                                        <p:attrNameLst>
                                          <p:attrName>style.visibility</p:attrName>
                                        </p:attrNameLst>
                                      </p:cBhvr>
                                      <p:to>
                                        <p:strVal val="visible"/>
                                      </p:to>
                                    </p:set>
                                    <p:animEffect transition="in" filter="wipe(left)">
                                      <p:cBhvr>
                                        <p:cTn id="10" dur="20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10" name="AutoShape 396">
            <a:hlinkClick r:id="" action="ppaction://hlinkshowjump?jump=nextslide" highlightClick="1"/>
          </p:cNvPr>
          <p:cNvSpPr>
            <a:spLocks noChangeArrowheads="1"/>
          </p:cNvSpPr>
          <p:nvPr/>
        </p:nvSpPr>
        <p:spPr bwMode="auto">
          <a:xfrm>
            <a:off x="8786842" y="6473870"/>
            <a:ext cx="323881" cy="312716"/>
          </a:xfrm>
          <a:prstGeom prst="actionButtonForwardNext">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11" name="AutoShape 397">
            <a:hlinkClick r:id="" action="ppaction://hlinkshowjump?jump=endshow" highlightClick="1"/>
          </p:cNvPr>
          <p:cNvSpPr>
            <a:spLocks noChangeArrowheads="1"/>
          </p:cNvSpPr>
          <p:nvPr/>
        </p:nvSpPr>
        <p:spPr bwMode="auto">
          <a:xfrm>
            <a:off x="8072462" y="6473870"/>
            <a:ext cx="665616" cy="312716"/>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a:effectLst>
                  <a:outerShdw blurRad="38100" dist="38100" dir="2700000" algn="tl">
                    <a:srgbClr val="FFFFFF"/>
                  </a:outerShdw>
                </a:effectLst>
                <a:latin typeface="Times New Roman" pitchFamily="18" charset="0"/>
              </a:rPr>
              <a:t>Sortie</a:t>
            </a:r>
          </a:p>
        </p:txBody>
      </p:sp>
      <p:sp>
        <p:nvSpPr>
          <p:cNvPr id="16" name="AutoShape 398">
            <a:hlinkClick r:id="" action="ppaction://hlinkshowjump?jump=previousslide" highlightClick="1"/>
          </p:cNvPr>
          <p:cNvSpPr>
            <a:spLocks noChangeArrowheads="1"/>
          </p:cNvSpPr>
          <p:nvPr/>
        </p:nvSpPr>
        <p:spPr bwMode="auto">
          <a:xfrm>
            <a:off x="7715272" y="6473870"/>
            <a:ext cx="323881" cy="312716"/>
          </a:xfrm>
          <a:prstGeom prst="actionButtonBackPrevious">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fr-FR">
              <a:solidFill>
                <a:schemeClr val="bg1"/>
              </a:solidFill>
            </a:endParaRPr>
          </a:p>
        </p:txBody>
      </p:sp>
      <p:sp>
        <p:nvSpPr>
          <p:cNvPr id="17" name="AutoShape 397">
            <a:hlinkClick r:id="rId4" action="ppaction://hlinksldjump" highlightClick="1"/>
          </p:cNvPr>
          <p:cNvSpPr>
            <a:spLocks noChangeArrowheads="1"/>
          </p:cNvSpPr>
          <p:nvPr/>
        </p:nvSpPr>
        <p:spPr bwMode="auto">
          <a:xfrm>
            <a:off x="6572264" y="6473870"/>
            <a:ext cx="1071570" cy="313200"/>
          </a:xfrm>
          <a:prstGeom prst="actionButtonBlank">
            <a:avLst/>
          </a:prstGeom>
          <a:solidFill>
            <a:schemeClr val="accent2"/>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lstStyle/>
          <a:p>
            <a:pPr algn="ctr">
              <a:defRPr/>
            </a:pPr>
            <a:r>
              <a:rPr lang="fr-FR" sz="1600" b="1" i="1" baseline="0" dirty="0" smtClean="0">
                <a:effectLst>
                  <a:outerShdw blurRad="38100" dist="38100" dir="2700000" algn="tl">
                    <a:srgbClr val="FFFFFF"/>
                  </a:outerShdw>
                </a:effectLst>
                <a:latin typeface="Times New Roman" pitchFamily="18" charset="0"/>
              </a:rPr>
              <a:t>Sommaire</a:t>
            </a:r>
            <a:endParaRPr lang="fr-FR" sz="1600" b="1" i="1" baseline="0" dirty="0">
              <a:effectLst>
                <a:outerShdw blurRad="38100" dist="38100" dir="2700000" algn="tl">
                  <a:srgbClr val="FFFFFF"/>
                </a:outerShdw>
              </a:effectLst>
              <a:latin typeface="Times New Roman" pitchFamily="18" charset="0"/>
            </a:endParaRPr>
          </a:p>
        </p:txBody>
      </p:sp>
      <p:pic>
        <p:nvPicPr>
          <p:cNvPr id="12" name="Picture 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589448" y="1285860"/>
            <a:ext cx="4340006" cy="4073540"/>
          </a:xfrm>
          <a:prstGeom prst="rect">
            <a:avLst/>
          </a:prstGeom>
          <a:noFill/>
          <a:ln w="9525">
            <a:noFill/>
            <a:miter lim="800000"/>
            <a:headEnd/>
            <a:tailEnd/>
          </a:ln>
        </p:spPr>
      </p:pic>
      <p:sp>
        <p:nvSpPr>
          <p:cNvPr id="13" name="Text Box 6"/>
          <p:cNvSpPr txBox="1">
            <a:spLocks noChangeArrowheads="1"/>
          </p:cNvSpPr>
          <p:nvPr/>
        </p:nvSpPr>
        <p:spPr bwMode="auto">
          <a:xfrm>
            <a:off x="2195513" y="5214938"/>
            <a:ext cx="4608512" cy="519112"/>
          </a:xfrm>
          <a:prstGeom prst="rect">
            <a:avLst/>
          </a:prstGeom>
          <a:noFill/>
          <a:ln w="9525">
            <a:noFill/>
            <a:miter lim="800000"/>
            <a:headEnd/>
            <a:tailEnd/>
          </a:ln>
          <a:effectLst/>
        </p:spPr>
        <p:txBody>
          <a:bodyPr>
            <a:spAutoFit/>
          </a:bodyPr>
          <a:lstStyle/>
          <a:p>
            <a:pPr algn="ctr" rtl="1">
              <a:spcBef>
                <a:spcPct val="50000"/>
              </a:spcBef>
              <a:defRPr/>
            </a:pPr>
            <a:r>
              <a:rPr lang="ar-DZ" sz="2800" b="1" dirty="0">
                <a:effectLst>
                  <a:outerShdw blurRad="38100" dist="38100" dir="2700000" algn="tl">
                    <a:srgbClr val="C0C0C0"/>
                  </a:outerShdw>
                </a:effectLst>
                <a:cs typeface="Traditional Arabic" pitchFamily="2" charset="-78"/>
              </a:rPr>
              <a:t>و آخر دعواهم أن الحمد لله رب العالمين</a:t>
            </a:r>
            <a:endParaRPr lang="fr-FR" sz="2800" b="1" dirty="0">
              <a:effectLst>
                <a:outerShdw blurRad="38100" dist="38100" dir="2700000" algn="tl">
                  <a:srgbClr val="C0C0C0"/>
                </a:outerShdw>
              </a:effectLst>
              <a:cs typeface="Traditional Arabic" pitchFamily="2" charset="-78"/>
            </a:endParaRPr>
          </a:p>
        </p:txBody>
      </p:sp>
      <p:sp>
        <p:nvSpPr>
          <p:cNvPr id="14" name="Text Box 7"/>
          <p:cNvSpPr txBox="1">
            <a:spLocks noChangeArrowheads="1"/>
          </p:cNvSpPr>
          <p:nvPr/>
        </p:nvSpPr>
        <p:spPr bwMode="auto">
          <a:xfrm>
            <a:off x="107950" y="6001756"/>
            <a:ext cx="3821108" cy="784830"/>
          </a:xfrm>
          <a:prstGeom prst="rect">
            <a:avLst/>
          </a:prstGeom>
          <a:noFill/>
          <a:ln w="9525">
            <a:noFill/>
            <a:miter lim="800000"/>
            <a:headEnd/>
            <a:tailEnd/>
          </a:ln>
          <a:effectLst/>
        </p:spPr>
        <p:txBody>
          <a:bodyPr wrap="square">
            <a:spAutoFit/>
          </a:bodyPr>
          <a:lstStyle/>
          <a:p>
            <a:pPr algn="ctr" rtl="1">
              <a:spcBef>
                <a:spcPct val="50000"/>
              </a:spcBef>
              <a:defRPr/>
            </a:pPr>
            <a:r>
              <a:rPr lang="ar-DZ" b="1" dirty="0">
                <a:solidFill>
                  <a:schemeClr val="bg1"/>
                </a:solidFill>
                <a:effectLst>
                  <a:outerShdw blurRad="38100" dist="38100" dir="2700000" algn="tl">
                    <a:srgbClr val="C0C0C0"/>
                  </a:outerShdw>
                </a:effectLst>
                <a:cs typeface="Traditional Arabic" pitchFamily="2" charset="-78"/>
              </a:rPr>
              <a:t>مع تحيات أخوكم : </a:t>
            </a:r>
            <a:r>
              <a:rPr lang="ar-DZ" b="1" dirty="0" err="1">
                <a:solidFill>
                  <a:schemeClr val="bg1"/>
                </a:solidFill>
                <a:effectLst>
                  <a:outerShdw blurRad="38100" dist="38100" dir="2700000" algn="tl">
                    <a:srgbClr val="C0C0C0"/>
                  </a:outerShdw>
                </a:effectLst>
                <a:cs typeface="Traditional Arabic" pitchFamily="2" charset="-78"/>
              </a:rPr>
              <a:t>بوسيف</a:t>
            </a:r>
            <a:r>
              <a:rPr lang="ar-DZ" b="1" dirty="0">
                <a:solidFill>
                  <a:schemeClr val="bg1"/>
                </a:solidFill>
                <a:effectLst>
                  <a:outerShdw blurRad="38100" dist="38100" dir="2700000" algn="tl">
                    <a:srgbClr val="C0C0C0"/>
                  </a:outerShdw>
                </a:effectLst>
                <a:cs typeface="Traditional Arabic" pitchFamily="2" charset="-78"/>
              </a:rPr>
              <a:t> عدة – </a:t>
            </a:r>
            <a:r>
              <a:rPr lang="ar-DZ" b="1" dirty="0" err="1">
                <a:solidFill>
                  <a:schemeClr val="bg1"/>
                </a:solidFill>
                <a:effectLst>
                  <a:outerShdw blurRad="38100" dist="38100" dir="2700000" algn="tl">
                    <a:srgbClr val="C0C0C0"/>
                  </a:outerShdw>
                </a:effectLst>
                <a:cs typeface="Traditional Arabic" pitchFamily="2" charset="-78"/>
              </a:rPr>
              <a:t>تيارت</a:t>
            </a:r>
            <a:r>
              <a:rPr lang="ar-DZ" b="1" dirty="0">
                <a:solidFill>
                  <a:schemeClr val="bg1"/>
                </a:solidFill>
                <a:effectLst>
                  <a:outerShdw blurRad="38100" dist="38100" dir="2700000" algn="tl">
                    <a:srgbClr val="C0C0C0"/>
                  </a:outerShdw>
                </a:effectLst>
                <a:cs typeface="Traditional Arabic" pitchFamily="2" charset="-78"/>
              </a:rPr>
              <a:t> – الجزائر</a:t>
            </a:r>
          </a:p>
          <a:p>
            <a:pPr algn="ctr">
              <a:spcBef>
                <a:spcPct val="50000"/>
              </a:spcBef>
              <a:defRPr/>
            </a:pPr>
            <a:r>
              <a:rPr lang="fr-FR" b="1" i="1" dirty="0">
                <a:solidFill>
                  <a:schemeClr val="bg1"/>
                </a:solidFill>
                <a:effectLst/>
                <a:cs typeface="Traditional Arabic" pitchFamily="2" charset="-78"/>
                <a:hlinkClick r:id="rId6"/>
              </a:rPr>
              <a:t>boucifadda74@yahoo.fr</a:t>
            </a:r>
            <a:endParaRPr lang="fr-FR" b="1" i="1" dirty="0">
              <a:solidFill>
                <a:schemeClr val="bg1"/>
              </a:solidFill>
              <a:effectLst/>
              <a:cs typeface="Traditional Arabic" pitchFamily="2" charset="-78"/>
            </a:endParaRPr>
          </a:p>
        </p:txBody>
      </p:sp>
      <p:sp>
        <p:nvSpPr>
          <p:cNvPr id="9" name="Rectangle 8"/>
          <p:cNvSpPr/>
          <p:nvPr/>
        </p:nvSpPr>
        <p:spPr>
          <a:xfrm>
            <a:off x="0" y="5929330"/>
            <a:ext cx="9144000" cy="92867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fr-F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0" fill="hold"/>
                                        <p:tgtEl>
                                          <p:spTgt spid="12"/>
                                        </p:tgtEl>
                                        <p:attrNameLst>
                                          <p:attrName>ppt_w</p:attrName>
                                        </p:attrNameLst>
                                      </p:cBhvr>
                                      <p:tavLst>
                                        <p:tav tm="0">
                                          <p:val>
                                            <p:fltVal val="0"/>
                                          </p:val>
                                        </p:tav>
                                        <p:tav tm="100000">
                                          <p:val>
                                            <p:strVal val="#ppt_w"/>
                                          </p:val>
                                        </p:tav>
                                      </p:tavLst>
                                    </p:anim>
                                    <p:anim calcmode="lin" valueType="num">
                                      <p:cBhvr>
                                        <p:cTn id="8" dur="3000" fill="hold"/>
                                        <p:tgtEl>
                                          <p:spTgt spid="12"/>
                                        </p:tgtEl>
                                        <p:attrNameLst>
                                          <p:attrName>ppt_h</p:attrName>
                                        </p:attrNameLst>
                                      </p:cBhvr>
                                      <p:tavLst>
                                        <p:tav tm="0">
                                          <p:val>
                                            <p:fltVal val="0"/>
                                          </p:val>
                                        </p:tav>
                                        <p:tav tm="100000">
                                          <p:val>
                                            <p:strVal val="#ppt_h"/>
                                          </p:val>
                                        </p:tav>
                                      </p:tavLst>
                                    </p:anim>
                                    <p:animEffect transition="in" filter="fade">
                                      <p:cBhvr>
                                        <p:cTn id="9" dur="3000"/>
                                        <p:tgtEl>
                                          <p:spTgt spid="12"/>
                                        </p:tgtEl>
                                      </p:cBhvr>
                                    </p:animEffect>
                                  </p:childTnLst>
                                  <p:subTnLst>
                                    <p:animClr>
                                      <p:cBhvr override="childStyle">
                                        <p:cTn dur="1" fill="hold" display="0" masterRel="nextClick" afterEffect="1"/>
                                        <p:tgtEl>
                                          <p:spTgt spid="12"/>
                                        </p:tgtEl>
                                        <p:attrNameLst>
                                          <p:attrName>ppt_c</p:attrName>
                                        </p:attrNameLst>
                                      </p:cBhvr>
                                      <p:to>
                                        <a:srgbClr val="FFFF00"/>
                                      </p:to>
                                    </p:animClr>
                                    <p:audio>
                                      <p:cMediaNode>
                                        <p:cTn display="0" masterRel="sameClick">
                                          <p:stCondLst>
                                            <p:cond evt="begin" delay="0">
                                              <p:tn val="5"/>
                                            </p:cond>
                                          </p:stCondLst>
                                          <p:endCondLst>
                                            <p:cond evt="onStopAudio" delay="0">
                                              <p:tgtEl>
                                                <p:sldTgt/>
                                              </p:tgtEl>
                                            </p:cond>
                                          </p:endCondLst>
                                        </p:cTn>
                                        <p:tgtEl>
                                          <p:sndTgt r:embed="rId3" name="الحمدلة.wav"/>
                                        </p:tgtEl>
                                      </p:cMediaNode>
                                    </p:audio>
                                  </p:subTnLst>
                                </p:cTn>
                              </p:par>
                              <p:par>
                                <p:cTn id="10" presetID="31" presetClass="entr" presetSubtype="0" fill="hold" grpId="0" nodeType="withEffect">
                                  <p:stCondLst>
                                    <p:cond delay="0"/>
                                  </p:stCondLst>
                                  <p:iterate type="lt">
                                    <p:tmPct val="5000"/>
                                  </p:iterate>
                                  <p:childTnLst>
                                    <p:set>
                                      <p:cBhvr>
                                        <p:cTn id="11" dur="1" fill="hold">
                                          <p:stCondLst>
                                            <p:cond delay="0"/>
                                          </p:stCondLst>
                                        </p:cTn>
                                        <p:tgtEl>
                                          <p:spTgt spid="13"/>
                                        </p:tgtEl>
                                        <p:attrNameLst>
                                          <p:attrName>style.visibility</p:attrName>
                                        </p:attrNameLst>
                                      </p:cBhvr>
                                      <p:to>
                                        <p:strVal val="visible"/>
                                      </p:to>
                                    </p:set>
                                    <p:anim calcmode="lin" valueType="num">
                                      <p:cBhvr>
                                        <p:cTn id="12" dur="1000" fill="hold"/>
                                        <p:tgtEl>
                                          <p:spTgt spid="13"/>
                                        </p:tgtEl>
                                        <p:attrNameLst>
                                          <p:attrName>ppt_w</p:attrName>
                                        </p:attrNameLst>
                                      </p:cBhvr>
                                      <p:tavLst>
                                        <p:tav tm="0">
                                          <p:val>
                                            <p:fltVal val="0"/>
                                          </p:val>
                                        </p:tav>
                                        <p:tav tm="100000">
                                          <p:val>
                                            <p:strVal val="#ppt_w"/>
                                          </p:val>
                                        </p:tav>
                                      </p:tavLst>
                                    </p:anim>
                                    <p:anim calcmode="lin" valueType="num">
                                      <p:cBhvr>
                                        <p:cTn id="13" dur="1000" fill="hold"/>
                                        <p:tgtEl>
                                          <p:spTgt spid="13"/>
                                        </p:tgtEl>
                                        <p:attrNameLst>
                                          <p:attrName>ppt_h</p:attrName>
                                        </p:attrNameLst>
                                      </p:cBhvr>
                                      <p:tavLst>
                                        <p:tav tm="0">
                                          <p:val>
                                            <p:fltVal val="0"/>
                                          </p:val>
                                        </p:tav>
                                        <p:tav tm="100000">
                                          <p:val>
                                            <p:strVal val="#ppt_h"/>
                                          </p:val>
                                        </p:tav>
                                      </p:tavLst>
                                    </p:anim>
                                    <p:anim calcmode="lin" valueType="num">
                                      <p:cBhvr>
                                        <p:cTn id="14" dur="1000" fill="hold"/>
                                        <p:tgtEl>
                                          <p:spTgt spid="13"/>
                                        </p:tgtEl>
                                        <p:attrNameLst>
                                          <p:attrName>style.rotation</p:attrName>
                                        </p:attrNameLst>
                                      </p:cBhvr>
                                      <p:tavLst>
                                        <p:tav tm="0">
                                          <p:val>
                                            <p:fltVal val="90"/>
                                          </p:val>
                                        </p:tav>
                                        <p:tav tm="100000">
                                          <p:val>
                                            <p:fltVal val="0"/>
                                          </p:val>
                                        </p:tav>
                                      </p:tavLst>
                                    </p:anim>
                                    <p:animEffect transition="in" filter="fade">
                                      <p:cBhvr>
                                        <p:cTn id="15" dur="1000"/>
                                        <p:tgtEl>
                                          <p:spTgt spid="13"/>
                                        </p:tgtEl>
                                      </p:cBhvr>
                                    </p:animEffect>
                                  </p:childTnLst>
                                </p:cTn>
                              </p:par>
                            </p:childTnLst>
                          </p:cTn>
                        </p:par>
                        <p:par>
                          <p:cTn id="16" fill="hold">
                            <p:stCondLst>
                              <p:cond delay="3000"/>
                            </p:stCondLst>
                            <p:childTnLst>
                              <p:par>
                                <p:cTn id="17" presetID="22" presetClass="exit" presetSubtype="2" fill="hold" grpId="0" nodeType="afterEffect">
                                  <p:stCondLst>
                                    <p:cond delay="0"/>
                                  </p:stCondLst>
                                  <p:childTnLst>
                                    <p:animEffect transition="out" filter="wipe(right)">
                                      <p:cBhvr>
                                        <p:cTn id="18" dur="500"/>
                                        <p:tgtEl>
                                          <p:spTgt spid="9"/>
                                        </p:tgtEl>
                                      </p:cBhvr>
                                    </p:animEffect>
                                    <p:set>
                                      <p:cBhvr>
                                        <p:cTn id="19"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9"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lumMod val="85000"/>
          </a:schemeClr>
        </a:solidFill>
        <a:ln>
          <a:solidFill>
            <a:schemeClr val="accent1"/>
          </a:solidFill>
        </a:ln>
      </a:spPr>
      <a:bodyPr wrap="square" rtlCol="0" anchor="ctr">
        <a:noAutofit/>
      </a:bodyPr>
      <a:lstStyle>
        <a:defPPr algn="ctr">
          <a:defRPr sz="1600" b="1" i="1" dirty="0" smtClean="0">
            <a:latin typeface="Times New Roman" pitchFamily="18" charset="0"/>
            <a:cs typeface="Times New Roman" pitchFamily="18" charset="0"/>
          </a:defRPr>
        </a:defPPr>
      </a:lstStyle>
    </a:sp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2971</TotalTime>
  <Words>3123</Words>
  <Application>Microsoft Office PowerPoint</Application>
  <PresentationFormat>Affichage à l'écran (4:3)</PresentationFormat>
  <Paragraphs>335</Paragraphs>
  <Slides>25</Slides>
  <Notes>25</Notes>
  <HiddenSlides>0</HiddenSlides>
  <MMClips>0</MMClips>
  <ScaleCrop>false</ScaleCrop>
  <HeadingPairs>
    <vt:vector size="4" baseType="variant">
      <vt:variant>
        <vt:lpstr>Thème</vt:lpstr>
      </vt:variant>
      <vt:variant>
        <vt:i4>1</vt:i4>
      </vt:variant>
      <vt:variant>
        <vt:lpstr>Titres des diapositives</vt:lpstr>
      </vt:variant>
      <vt:variant>
        <vt:i4>25</vt:i4>
      </vt:variant>
    </vt:vector>
  </HeadingPairs>
  <TitlesOfParts>
    <vt:vector size="26"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Valued Acer Customer</dc:creator>
  <cp:lastModifiedBy>Valued Acer Customer</cp:lastModifiedBy>
  <cp:revision>326</cp:revision>
  <dcterms:created xsi:type="dcterms:W3CDTF">2013-12-11T14:32:49Z</dcterms:created>
  <dcterms:modified xsi:type="dcterms:W3CDTF">2015-02-03T11:29:19Z</dcterms:modified>
</cp:coreProperties>
</file>