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notesMasterIdLst>
    <p:notesMasterId r:id="rId95"/>
  </p:notesMasterIdLst>
  <p:sldIdLst>
    <p:sldId id="268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379" r:id="rId11"/>
    <p:sldId id="375" r:id="rId12"/>
    <p:sldId id="374" r:id="rId13"/>
    <p:sldId id="376" r:id="rId14"/>
    <p:sldId id="370" r:id="rId15"/>
    <p:sldId id="377" r:id="rId16"/>
    <p:sldId id="371" r:id="rId17"/>
    <p:sldId id="378" r:id="rId18"/>
    <p:sldId id="372" r:id="rId19"/>
    <p:sldId id="373" r:id="rId20"/>
    <p:sldId id="292" r:id="rId21"/>
    <p:sldId id="293" r:id="rId22"/>
    <p:sldId id="294" r:id="rId23"/>
    <p:sldId id="323" r:id="rId24"/>
    <p:sldId id="322" r:id="rId25"/>
    <p:sldId id="321" r:id="rId26"/>
    <p:sldId id="320" r:id="rId27"/>
    <p:sldId id="319" r:id="rId28"/>
    <p:sldId id="318" r:id="rId29"/>
    <p:sldId id="317" r:id="rId30"/>
    <p:sldId id="316" r:id="rId31"/>
    <p:sldId id="315" r:id="rId32"/>
    <p:sldId id="314" r:id="rId33"/>
    <p:sldId id="313" r:id="rId34"/>
    <p:sldId id="301" r:id="rId35"/>
    <p:sldId id="300" r:id="rId36"/>
    <p:sldId id="299" r:id="rId37"/>
    <p:sldId id="312" r:id="rId38"/>
    <p:sldId id="311" r:id="rId39"/>
    <p:sldId id="310" r:id="rId40"/>
    <p:sldId id="309" r:id="rId41"/>
    <p:sldId id="308" r:id="rId42"/>
    <p:sldId id="307" r:id="rId43"/>
    <p:sldId id="306" r:id="rId44"/>
    <p:sldId id="305" r:id="rId45"/>
    <p:sldId id="304" r:id="rId46"/>
    <p:sldId id="303" r:id="rId47"/>
    <p:sldId id="302" r:id="rId48"/>
    <p:sldId id="324" r:id="rId49"/>
    <p:sldId id="295" r:id="rId50"/>
    <p:sldId id="296" r:id="rId51"/>
    <p:sldId id="297" r:id="rId52"/>
    <p:sldId id="298" r:id="rId53"/>
    <p:sldId id="325" r:id="rId54"/>
    <p:sldId id="326" r:id="rId55"/>
    <p:sldId id="327" r:id="rId56"/>
    <p:sldId id="329" r:id="rId57"/>
    <p:sldId id="330" r:id="rId58"/>
    <p:sldId id="343" r:id="rId59"/>
    <p:sldId id="342" r:id="rId60"/>
    <p:sldId id="331" r:id="rId61"/>
    <p:sldId id="332" r:id="rId62"/>
    <p:sldId id="333" r:id="rId63"/>
    <p:sldId id="334" r:id="rId64"/>
    <p:sldId id="335" r:id="rId65"/>
    <p:sldId id="336" r:id="rId66"/>
    <p:sldId id="337" r:id="rId67"/>
    <p:sldId id="338" r:id="rId68"/>
    <p:sldId id="339" r:id="rId69"/>
    <p:sldId id="341" r:id="rId70"/>
    <p:sldId id="359" r:id="rId71"/>
    <p:sldId id="360" r:id="rId72"/>
    <p:sldId id="344" r:id="rId73"/>
    <p:sldId id="352" r:id="rId74"/>
    <p:sldId id="353" r:id="rId75"/>
    <p:sldId id="361" r:id="rId76"/>
    <p:sldId id="355" r:id="rId77"/>
    <p:sldId id="356" r:id="rId78"/>
    <p:sldId id="357" r:id="rId79"/>
    <p:sldId id="358" r:id="rId80"/>
    <p:sldId id="346" r:id="rId81"/>
    <p:sldId id="347" r:id="rId82"/>
    <p:sldId id="348" r:id="rId83"/>
    <p:sldId id="349" r:id="rId84"/>
    <p:sldId id="350" r:id="rId85"/>
    <p:sldId id="362" r:id="rId86"/>
    <p:sldId id="363" r:id="rId87"/>
    <p:sldId id="364" r:id="rId88"/>
    <p:sldId id="365" r:id="rId89"/>
    <p:sldId id="366" r:id="rId90"/>
    <p:sldId id="351" r:id="rId91"/>
    <p:sldId id="367" r:id="rId92"/>
    <p:sldId id="369" r:id="rId93"/>
    <p:sldId id="368" r:id="rId94"/>
  </p:sldIdLst>
  <p:sldSz cx="9144000" cy="6858000" type="screen4x3"/>
  <p:notesSz cx="6858000" cy="910748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C1DA"/>
    <a:srgbClr val="BAF8D2"/>
    <a:srgbClr val="FF0000"/>
    <a:srgbClr val="FF0066"/>
    <a:srgbClr val="0000CC"/>
    <a:srgbClr val="66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664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686" y="-96"/>
      </p:cViewPr>
      <p:guideLst>
        <p:guide orient="horz" pos="2869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4099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52525" y="682625"/>
            <a:ext cx="4554538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0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25938"/>
            <a:ext cx="5486400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40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40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50288"/>
            <a:ext cx="297180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71F5F21-A514-435E-9FEB-FBEE09BF24F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8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2768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768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grpSp>
          <p:nvGrpSpPr>
            <p:cNvPr id="32768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32768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8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  <p:sp>
            <p:nvSpPr>
              <p:cNvPr id="32769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2769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2769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2769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62DB8B2-8B50-4237-8E76-F91FAC29C624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32769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2770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9" grpId="0"/>
      <p:bldP spid="32770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7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77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85D262-FB6C-41BF-8F09-0EA083EC64BC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08FF3A5-3075-41F3-AE6A-451D6872C903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E0531D3-AF3D-4293-8872-57FAD97D6123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061A188-9734-4B74-86BD-8EAE4BF8496C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BBEEEA5-5D8C-4902-A90D-AE2E6575A47F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BA2CC02-82AC-4C43-B74B-6ACC3BAD4E46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28B8CE-157A-4AF2-BB37-CD55BCBD2CB2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8F5B536-47ED-4E3F-9D15-1F210DFCEED3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B15A5C1-FBB3-4D3F-BBC9-AA8019D09E6C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098226-5AD9-41F5-B4A6-63D148AEE05C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FF034DD-543F-4BEA-B776-5600E25EC1E8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fr-FR"/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C7CC0C6D-E676-4F0D-ADCB-BFD07D708687}" type="slidenum">
              <a:rPr lang="fr-FR"/>
              <a:pPr/>
              <a:t>‹N°›</a:t>
            </a:fld>
            <a:endParaRPr lang="fr-FR"/>
          </a:p>
        </p:txBody>
      </p:sp>
      <p:grpSp>
        <p:nvGrpSpPr>
          <p:cNvPr id="32666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2666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accent2"/>
                </a:solidFill>
              </a:endParaRPr>
            </a:p>
          </p:txBody>
        </p:sp>
        <p:sp>
          <p:nvSpPr>
            <p:cNvPr id="32666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hlink"/>
                </a:solidFill>
              </a:endParaRPr>
            </a:p>
          </p:txBody>
        </p:sp>
        <p:sp>
          <p:nvSpPr>
            <p:cNvPr id="32666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32666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accent2"/>
                </a:solidFill>
              </a:endParaRPr>
            </a:p>
          </p:txBody>
        </p:sp>
        <p:sp>
          <p:nvSpPr>
            <p:cNvPr id="32666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 sz="1800">
                <a:solidFill>
                  <a:schemeClr val="accent2"/>
                </a:solidFill>
              </a:endParaRPr>
            </a:p>
          </p:txBody>
        </p:sp>
      </p:grpSp>
      <p:sp>
        <p:nvSpPr>
          <p:cNvPr id="32667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266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2667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70" grpId="0"/>
      <p:bldP spid="326671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2667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1BC2DF-15CF-48C1-9609-40EFDAF98493}" type="slidenum">
              <a:rPr lang="fr-FR"/>
              <a:pPr/>
              <a:t>1</a:t>
            </a:fld>
            <a:endParaRPr lang="fr-FR"/>
          </a:p>
        </p:txBody>
      </p:sp>
      <p:sp>
        <p:nvSpPr>
          <p:cNvPr id="360452" name="WordArt 4"/>
          <p:cNvSpPr>
            <a:spLocks noChangeArrowheads="1" noChangeShapeType="1" noTextEdit="1"/>
          </p:cNvSpPr>
          <p:nvPr/>
        </p:nvSpPr>
        <p:spPr bwMode="auto">
          <a:xfrm>
            <a:off x="2987675" y="908050"/>
            <a:ext cx="3168650" cy="144145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Modern No. 20"/>
              </a:rPr>
              <a:t>CHAP V</a:t>
            </a:r>
          </a:p>
        </p:txBody>
      </p:sp>
      <p:sp>
        <p:nvSpPr>
          <p:cNvPr id="360453" name="WordArt 5"/>
          <p:cNvSpPr>
            <a:spLocks noChangeArrowheads="1" noChangeShapeType="1" noTextEdit="1"/>
          </p:cNvSpPr>
          <p:nvPr/>
        </p:nvSpPr>
        <p:spPr bwMode="auto">
          <a:xfrm>
            <a:off x="1042988" y="2781300"/>
            <a:ext cx="7345362" cy="1944688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fr-FR" sz="3600" kern="10" spc="180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Les Langages algébriques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93A5AE-209C-4917-9089-0BF6A24857AE}" type="slidenum">
              <a:rPr lang="fr-FR"/>
              <a:pPr/>
              <a:t>2</a:t>
            </a:fld>
            <a:endParaRPr lang="fr-FR"/>
          </a:p>
        </p:txBody>
      </p:sp>
      <p:sp>
        <p:nvSpPr>
          <p:cNvPr id="433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r>
              <a:rPr lang="fr-FR" sz="3600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Problème:</a:t>
            </a:r>
            <a:endParaRPr lang="fr-FR" sz="3600"/>
          </a:p>
        </p:txBody>
      </p:sp>
      <p:sp>
        <p:nvSpPr>
          <p:cNvPr id="433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895850"/>
          </a:xfrm>
        </p:spPr>
        <p:txBody>
          <a:bodyPr/>
          <a:lstStyle/>
          <a:p>
            <a:r>
              <a:rPr lang="fr-FR"/>
              <a:t>certains langages ne peuvent pas être décrits par une grammaire régulière, </a:t>
            </a:r>
          </a:p>
          <a:p>
            <a:r>
              <a:rPr lang="fr-FR"/>
              <a:t>{a</a:t>
            </a:r>
            <a:r>
              <a:rPr lang="fr-FR" baseline="30000"/>
              <a:t>n</a:t>
            </a:r>
            <a:r>
              <a:rPr lang="fr-FR"/>
              <a:t>b</a:t>
            </a:r>
            <a:r>
              <a:rPr lang="fr-FR" baseline="30000"/>
              <a:t>n</a:t>
            </a:r>
            <a:r>
              <a:rPr lang="fr-FR"/>
              <a:t>/n</a:t>
            </a:r>
            <a:r>
              <a:rPr lang="fr-FR">
                <a:sym typeface="Symbol" pitchFamily="18" charset="2"/>
              </a:rPr>
              <a:t></a:t>
            </a:r>
            <a:r>
              <a:rPr lang="fr-FR"/>
              <a:t>N}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 b="1">
                <a:solidFill>
                  <a:srgbClr val="0000CC"/>
                </a:solidFill>
              </a:rPr>
              <a:t>Motivation</a:t>
            </a:r>
          </a:p>
          <a:p>
            <a:pPr lvl="1"/>
            <a:r>
              <a:rPr lang="fr-FR"/>
              <a:t>Définir les langages de programmation</a:t>
            </a:r>
          </a:p>
          <a:p>
            <a:pPr lvl="1"/>
            <a:r>
              <a:rPr lang="fr-FR"/>
              <a:t>Modéliser et vérifier expressions arithmétiques (imbrication des parenthèses) et structures de blocs (Begin…End)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4" grpId="0"/>
      <p:bldP spid="43315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630015-44B2-4364-A442-EE844AC9570B}" type="slidenum">
              <a:rPr lang="fr-FR"/>
              <a:pPr/>
              <a:t>3</a:t>
            </a:fld>
            <a:endParaRPr lang="fr-FR"/>
          </a:p>
        </p:txBody>
      </p:sp>
      <p:sp>
        <p:nvSpPr>
          <p:cNvPr id="580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4897437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ct val="30000"/>
              </a:spcBef>
              <a:spcAft>
                <a:spcPct val="45000"/>
              </a:spcAft>
            </a:pPr>
            <a:r>
              <a:rPr lang="fr-FR" b="1">
                <a:solidFill>
                  <a:srgbClr val="0000CC"/>
                </a:solidFill>
              </a:rPr>
              <a:t>Exemple 1</a:t>
            </a:r>
            <a:r>
              <a:rPr lang="fr-FR">
                <a:solidFill>
                  <a:srgbClr val="0000CC"/>
                </a:solidFill>
              </a:rPr>
              <a:t>:</a:t>
            </a:r>
          </a:p>
          <a:p>
            <a:r>
              <a:rPr lang="fr-FR" sz="2800"/>
              <a:t>&lt;phrase&gt; </a:t>
            </a:r>
            <a:r>
              <a:rPr lang="fr-FR" sz="2800" b="1">
                <a:sym typeface="Symbol" pitchFamily="18" charset="2"/>
              </a:rPr>
              <a:t></a:t>
            </a:r>
            <a:r>
              <a:rPr lang="fr-FR" sz="2800" b="1"/>
              <a:t> </a:t>
            </a:r>
            <a:r>
              <a:rPr lang="fr-FR" sz="2800"/>
              <a:t>&lt;phrase nominale&gt; &lt;phrase verbale&gt;</a:t>
            </a:r>
          </a:p>
          <a:p>
            <a:r>
              <a:rPr lang="fr-FR" sz="2800"/>
              <a:t>&lt;phrase nominale&gt; </a:t>
            </a:r>
            <a:r>
              <a:rPr lang="fr-FR" sz="2800" b="1">
                <a:sym typeface="Symbol" pitchFamily="18" charset="2"/>
              </a:rPr>
              <a:t></a:t>
            </a:r>
            <a:r>
              <a:rPr lang="fr-FR" sz="2800" b="1"/>
              <a:t> </a:t>
            </a:r>
            <a:r>
              <a:rPr lang="fr-FR" sz="2800"/>
              <a:t>&lt;adjectif&gt; &lt;phrase nominale&gt;</a:t>
            </a:r>
          </a:p>
          <a:p>
            <a:r>
              <a:rPr lang="fr-FR" sz="2800"/>
              <a:t>&lt;phrase nominale&gt; </a:t>
            </a:r>
            <a:r>
              <a:rPr lang="fr-FR" sz="2800" b="1">
                <a:sym typeface="Symbol" pitchFamily="18" charset="2"/>
              </a:rPr>
              <a:t></a:t>
            </a:r>
            <a:r>
              <a:rPr lang="fr-FR" sz="2800" b="1"/>
              <a:t> </a:t>
            </a:r>
            <a:r>
              <a:rPr lang="fr-FR" sz="2800"/>
              <a:t>&lt;nom&gt;</a:t>
            </a:r>
          </a:p>
          <a:p>
            <a:r>
              <a:rPr lang="fr-FR" sz="2800"/>
              <a:t>&lt;nom&gt; </a:t>
            </a:r>
            <a:r>
              <a:rPr lang="fr-FR" sz="2800" b="1">
                <a:sym typeface="Symbol" pitchFamily="18" charset="2"/>
              </a:rPr>
              <a:t></a:t>
            </a:r>
            <a:r>
              <a:rPr lang="fr-FR" sz="2800" b="1"/>
              <a:t> </a:t>
            </a:r>
            <a:r>
              <a:rPr lang="fr-FR" sz="2800"/>
              <a:t>garçon</a:t>
            </a:r>
          </a:p>
          <a:p>
            <a:r>
              <a:rPr lang="fr-FR" sz="2800"/>
              <a:t>&lt;adjectif&gt; </a:t>
            </a:r>
            <a:r>
              <a:rPr lang="fr-FR" sz="2800" b="1">
                <a:sym typeface="Symbol" pitchFamily="18" charset="2"/>
              </a:rPr>
              <a:t></a:t>
            </a:r>
            <a:r>
              <a:rPr lang="fr-FR" sz="2800" b="1"/>
              <a:t> </a:t>
            </a:r>
            <a:r>
              <a:rPr lang="fr-FR" sz="2800"/>
              <a:t>petit</a:t>
            </a:r>
          </a:p>
          <a:p>
            <a:r>
              <a:rPr lang="fr-FR" sz="2800"/>
              <a:t>…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E97D5-E14E-4EA9-A42A-F35DA522F1B4}" type="slidenum">
              <a:rPr lang="fr-FR"/>
              <a:pPr/>
              <a:t>4</a:t>
            </a:fld>
            <a:endParaRPr lang="fr-FR"/>
          </a:p>
        </p:txBody>
      </p:sp>
      <p:sp>
        <p:nvSpPr>
          <p:cNvPr id="581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00138"/>
          </a:xfrm>
        </p:spPr>
        <p:txBody>
          <a:bodyPr/>
          <a:lstStyle/>
          <a:p>
            <a:r>
              <a:rPr lang="fr-FR" b="1"/>
              <a:t>Expression arithmétique</a:t>
            </a:r>
            <a:endParaRPr lang="fr-FR"/>
          </a:p>
        </p:txBody>
      </p:sp>
      <p:sp>
        <p:nvSpPr>
          <p:cNvPr id="581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3886200"/>
          </a:xfrm>
        </p:spPr>
        <p:txBody>
          <a:bodyPr/>
          <a:lstStyle/>
          <a:p>
            <a:r>
              <a:rPr lang="fr-FR"/>
              <a:t>&lt;expression&gt;  </a:t>
            </a:r>
            <a:r>
              <a:rPr lang="fr-FR" b="1">
                <a:sym typeface="Symbol" pitchFamily="18" charset="2"/>
              </a:rPr>
              <a:t></a:t>
            </a:r>
            <a:r>
              <a:rPr lang="fr-FR" b="1"/>
              <a:t> </a:t>
            </a:r>
            <a:r>
              <a:rPr lang="fr-FR"/>
              <a:t>&lt;expression&gt; + &lt;expression&gt;</a:t>
            </a:r>
          </a:p>
          <a:p>
            <a:r>
              <a:rPr lang="fr-FR"/>
              <a:t>&lt;expression&gt;  </a:t>
            </a:r>
            <a:r>
              <a:rPr lang="fr-FR" b="1">
                <a:sym typeface="Symbol" pitchFamily="18" charset="2"/>
              </a:rPr>
              <a:t></a:t>
            </a:r>
            <a:r>
              <a:rPr lang="fr-FR" b="1"/>
              <a:t> </a:t>
            </a:r>
            <a:r>
              <a:rPr lang="fr-FR"/>
              <a:t>&lt;expression&gt; * &lt;expression&gt;</a:t>
            </a:r>
          </a:p>
          <a:p>
            <a:r>
              <a:rPr lang="fr-FR"/>
              <a:t>&lt;expression&gt;  </a:t>
            </a:r>
            <a:r>
              <a:rPr lang="fr-FR" b="1">
                <a:sym typeface="Symbol" pitchFamily="18" charset="2"/>
              </a:rPr>
              <a:t></a:t>
            </a:r>
            <a:r>
              <a:rPr lang="fr-FR" b="1"/>
              <a:t> </a:t>
            </a:r>
            <a:r>
              <a:rPr lang="fr-FR"/>
              <a:t>(&lt;expression&gt;)</a:t>
            </a:r>
          </a:p>
          <a:p>
            <a:r>
              <a:rPr lang="fr-FR"/>
              <a:t>&lt;expression&gt;  </a:t>
            </a:r>
            <a:r>
              <a:rPr lang="fr-FR" b="1">
                <a:sym typeface="Symbol" pitchFamily="18" charset="2"/>
              </a:rPr>
              <a:t></a:t>
            </a:r>
            <a:r>
              <a:rPr lang="fr-FR" b="1"/>
              <a:t> </a:t>
            </a:r>
            <a:r>
              <a:rPr lang="fr-FR"/>
              <a:t>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C7F3E2-FBD6-4F91-B281-7DB432DF5F19}" type="slidenum">
              <a:rPr lang="fr-FR"/>
              <a:pPr/>
              <a:t>5</a:t>
            </a:fld>
            <a:endParaRPr lang="fr-FR"/>
          </a:p>
        </p:txBody>
      </p:sp>
      <p:sp>
        <p:nvSpPr>
          <p:cNvPr id="582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496300" cy="936625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 (rappel)</a:t>
            </a:r>
          </a:p>
        </p:txBody>
      </p:sp>
      <p:sp>
        <p:nvSpPr>
          <p:cNvPr id="582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8964613" cy="5040313"/>
          </a:xfrm>
        </p:spPr>
        <p:txBody>
          <a:bodyPr/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Une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grammaire algébrique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G = &lt;Σ, V, S, R&gt;</a:t>
            </a:r>
            <a:r>
              <a:rPr lang="fr-FR"/>
              <a:t> </a:t>
            </a:r>
            <a:br>
              <a:rPr lang="fr-FR"/>
            </a:br>
            <a:endParaRPr lang="fr-FR" sz="1400"/>
          </a:p>
          <a:p>
            <a:pPr lvl="1"/>
            <a:r>
              <a:rPr lang="fr-FR">
                <a:latin typeface="Symbol" pitchFamily="18" charset="2"/>
                <a:cs typeface="Times New Roman" pitchFamily="18" charset="0"/>
                <a:sym typeface="Symbol" pitchFamily="18" charset="2"/>
              </a:rPr>
              <a:t>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V, S  :    déjà vue </a:t>
            </a:r>
          </a:p>
          <a:p>
            <a:pPr lvl="1"/>
            <a:r>
              <a:rPr lang="fr-FR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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V x (Σ + V)* est l’ensemble de règles de production de la forme: </a:t>
            </a:r>
          </a:p>
          <a:p>
            <a:pPr lvl="1"/>
            <a:r>
              <a:rPr lang="fr-FR">
                <a:latin typeface="Times New Roman" pitchFamily="18" charset="0"/>
                <a:cs typeface="Times New Roman" pitchFamily="18" charset="0"/>
              </a:rPr>
              <a:t>	   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 w 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fr-FR">
                <a:latin typeface="Times New Roman" pitchFamily="18" charset="0"/>
                <a:cs typeface="Times New Roman" pitchFamily="18" charset="0"/>
              </a:rPr>
              <a:t>     A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est   une variable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fr-FR" i="1">
                <a:latin typeface="Times New Roman" pitchFamily="18" charset="0"/>
                <a:cs typeface="Times New Roman" pitchFamily="18" charset="0"/>
              </a:rPr>
              <a:t>     w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est une suite quelconque (éventuellement vide) de lettres et de variables</a:t>
            </a:r>
            <a:r>
              <a:rPr lang="fr-F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2658" grpId="0"/>
      <p:bldP spid="582659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9BA221-5FF7-420F-B209-65A8A40B17DC}" type="slidenum">
              <a:rPr lang="fr-FR"/>
              <a:pPr/>
              <a:t>6</a:t>
            </a:fld>
            <a:endParaRPr lang="fr-FR"/>
          </a:p>
        </p:txBody>
      </p:sp>
      <p:sp>
        <p:nvSpPr>
          <p:cNvPr id="583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603375"/>
          </a:xfrm>
        </p:spPr>
        <p:txBody>
          <a:bodyPr/>
          <a:lstStyle/>
          <a:p>
            <a:r>
              <a:rPr lang="fr-FR" sz="4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Exemple:</a:t>
            </a:r>
            <a:br>
              <a:rPr lang="fr-FR" sz="4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4000">
                <a:latin typeface="Times New Roman" pitchFamily="18" charset="0"/>
                <a:cs typeface="Times New Roman" pitchFamily="18" charset="0"/>
              </a:rPr>
              <a:t>grammaire engendrant  {a</a:t>
            </a:r>
            <a:r>
              <a:rPr lang="fr-FR" sz="40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4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40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4000">
                <a:latin typeface="Times New Roman" pitchFamily="18" charset="0"/>
                <a:cs typeface="Times New Roman" pitchFamily="18" charset="0"/>
              </a:rPr>
              <a:t> / n </a:t>
            </a:r>
            <a:r>
              <a:rPr lang="fr-FR" sz="4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4000">
                <a:latin typeface="Times New Roman" pitchFamily="18" charset="0"/>
                <a:cs typeface="Times New Roman" pitchFamily="18" charset="0"/>
              </a:rPr>
              <a:t> N }</a:t>
            </a:r>
            <a:r>
              <a:rPr lang="fr-FR" sz="4000"/>
              <a:t> </a:t>
            </a:r>
          </a:p>
        </p:txBody>
      </p:sp>
      <p:sp>
        <p:nvSpPr>
          <p:cNvPr id="583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565400"/>
            <a:ext cx="8229600" cy="2016125"/>
          </a:xfrm>
        </p:spPr>
        <p:txBody>
          <a:bodyPr/>
          <a:lstStyle/>
          <a:p>
            <a:r>
              <a:rPr lang="fr-FR"/>
              <a:t>	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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	</a:t>
            </a: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     V= { S }	</a:t>
            </a: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     R = { S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aSb | 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} 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83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83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83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682" grpId="0"/>
      <p:bldP spid="58368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F6B586-4B11-4705-9133-13DCB51E4831}" type="slidenum">
              <a:rPr lang="fr-FR"/>
              <a:pPr/>
              <a:t>7</a:t>
            </a:fld>
            <a:endParaRPr lang="fr-FR"/>
          </a:p>
        </p:txBody>
      </p:sp>
      <p:sp>
        <p:nvSpPr>
          <p:cNvPr id="584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765175"/>
            <a:ext cx="8713787" cy="4103688"/>
          </a:xfrm>
        </p:spPr>
        <p:txBody>
          <a:bodyPr/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dérivation directe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: on utilise une règle et une seule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si 	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R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alors 	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fr-FR" i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quels que soient les mots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(Σ</a:t>
            </a:r>
            <a:r>
              <a:rPr lang="fr-FR"/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+V)*</a:t>
            </a:r>
          </a:p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Dérivation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clôture réflexive et transitive de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)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709203E-1E30-4225-A832-F2F0B8F71261}" type="slidenum">
              <a:rPr lang="fr-FR"/>
              <a:pPr/>
              <a:t>8</a:t>
            </a:fld>
            <a:endParaRPr lang="fr-FR"/>
          </a:p>
        </p:txBody>
      </p:sp>
      <p:sp>
        <p:nvSpPr>
          <p:cNvPr id="585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6119813"/>
          </a:xfrm>
        </p:spPr>
        <p:txBody>
          <a:bodyPr/>
          <a:lstStyle/>
          <a:p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Propriétés: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vraies pour toute grammaire, même non algébrique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Si  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   alors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ufv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ugv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(Σ+V)*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Si  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  alors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>
              <a:buFont typeface="Wingdings" pitchFamily="2" charset="2"/>
              <a:buNone/>
            </a:pPr>
            <a:endParaRPr lang="fr-FR" baseline="-25000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Propriétés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vraie seulement pour les grammaires algébriques :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fr-FR" sz="2800"/>
              <a:t>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/>
              <a:t>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/>
              <a:t> ...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/>
              <a:t> </a:t>
            </a:r>
            <a:r>
              <a:rPr lang="fr-FR" sz="2800">
                <a:sym typeface="Symbol" pitchFamily="18" charset="2"/>
              </a:rPr>
              <a:t></a:t>
            </a:r>
            <a:r>
              <a:rPr lang="fr-FR" sz="2800"/>
              <a:t>*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/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alors il existe</a:t>
            </a:r>
            <a:r>
              <a:rPr lang="fr-FR" sz="2800"/>
              <a:t>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/>
              <a:t>, ...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fr-FR" sz="2800">
                <a:sym typeface="Symbol" pitchFamily="18" charset="2"/>
              </a:rPr>
              <a:t></a:t>
            </a:r>
            <a:r>
              <a:rPr lang="fr-FR" sz="2800"/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(Σ+V)*</a:t>
            </a:r>
            <a:r>
              <a:rPr lang="fr-FR" sz="2800"/>
              <a:t> </a:t>
            </a:r>
            <a:br>
              <a:rPr lang="fr-FR" sz="2800"/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tels que:</a:t>
            </a:r>
            <a:r>
              <a:rPr lang="fr-FR"/>
              <a:t> </a:t>
            </a:r>
          </a:p>
          <a:p>
            <a:r>
              <a:rPr lang="fr-FR" i="1">
                <a:latin typeface="Times New Roman" pitchFamily="18" charset="0"/>
                <a:cs typeface="Times New Roman" pitchFamily="18" charset="0"/>
              </a:rPr>
              <a:t>         g</a:t>
            </a:r>
            <a:r>
              <a:rPr lang="fr-FR"/>
              <a:t>  =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/>
              <a:t>, ...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/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/>
              <a:t>     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/>
              <a:t> </a:t>
            </a:r>
            <a:r>
              <a:rPr lang="fr-FR">
                <a:sym typeface="Symbol" pitchFamily="18" charset="2"/>
              </a:rPr>
              <a:t></a:t>
            </a:r>
            <a:r>
              <a:rPr lang="fr-FR"/>
              <a:t>*  </a:t>
            </a:r>
            <a:r>
              <a:rPr lang="fr-FR" i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/>
              <a:t>    </a:t>
            </a:r>
            <a:r>
              <a:rPr lang="fr-FR">
                <a:sym typeface="Symbol" pitchFamily="18" charset="2"/>
              </a:rPr>
              <a:t></a:t>
            </a:r>
            <a:r>
              <a:rPr lang="fr-FR"/>
              <a:t> 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 = 1,2,...,n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09F5BB-97F6-4ACB-8651-C9080752745C}" type="slidenum">
              <a:rPr lang="fr-FR"/>
              <a:pPr/>
              <a:t>9</a:t>
            </a:fld>
            <a:endParaRPr lang="fr-FR"/>
          </a:p>
        </p:txBody>
      </p:sp>
      <p:sp>
        <p:nvSpPr>
          <p:cNvPr id="586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675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586756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586756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675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1AAB5F-3ED8-4349-A442-4D318353348A}" type="slidenum">
              <a:rPr lang="fr-FR"/>
              <a:pPr/>
              <a:t>10</a:t>
            </a:fld>
            <a:endParaRPr lang="fr-FR"/>
          </a:p>
        </p:txBody>
      </p:sp>
      <p:sp>
        <p:nvSpPr>
          <p:cNvPr id="68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915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9156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9156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526ED-7BAA-4192-8B78-2A913DAAE5FE}" type="slidenum">
              <a:rPr lang="fr-FR"/>
              <a:pPr/>
              <a:t>11</a:t>
            </a:fld>
            <a:endParaRPr lang="fr-FR"/>
          </a:p>
        </p:txBody>
      </p:sp>
      <p:sp>
        <p:nvSpPr>
          <p:cNvPr id="685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50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5060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5060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CD834B-F1E7-46B3-9630-C97A391FAD3A}" type="slidenum">
              <a:rPr lang="fr-FR"/>
              <a:pPr/>
              <a:t>12</a:t>
            </a:fld>
            <a:endParaRPr lang="fr-FR"/>
          </a:p>
        </p:txBody>
      </p:sp>
      <p:sp>
        <p:nvSpPr>
          <p:cNvPr id="68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bAA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403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4036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4036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3BC585-3695-4227-A9D9-65387D40B03A}" type="slidenum">
              <a:rPr lang="fr-FR"/>
              <a:pPr/>
              <a:t>13</a:t>
            </a:fld>
            <a:endParaRPr lang="fr-FR"/>
          </a:p>
        </p:txBody>
      </p:sp>
      <p:sp>
        <p:nvSpPr>
          <p:cNvPr id="686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08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6084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6084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8535E4-9139-4069-A267-FF2EC3D767D1}" type="slidenum">
              <a:rPr lang="fr-FR"/>
              <a:pPr/>
              <a:t>14</a:t>
            </a:fld>
            <a:endParaRPr lang="fr-FR"/>
          </a:p>
        </p:txBody>
      </p:sp>
      <p:sp>
        <p:nvSpPr>
          <p:cNvPr id="67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</a:t>
            </a:r>
            <a:r>
              <a:rPr lang="en-GB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993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79940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79940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419875-8C96-4DD6-9DEF-30E275F4DBD8}" type="slidenum">
              <a:rPr lang="fr-FR"/>
              <a:pPr/>
              <a:t>15</a:t>
            </a:fld>
            <a:endParaRPr lang="fr-FR"/>
          </a:p>
        </p:txBody>
      </p:sp>
      <p:sp>
        <p:nvSpPr>
          <p:cNvPr id="6871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710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7108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7108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36BD777-8874-4A26-8888-7CEEE65312BD}" type="slidenum">
              <a:rPr lang="fr-FR"/>
              <a:pPr/>
              <a:t>16</a:t>
            </a:fld>
            <a:endParaRPr lang="fr-FR"/>
          </a:p>
        </p:txBody>
      </p:sp>
      <p:sp>
        <p:nvSpPr>
          <p:cNvPr id="68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</a:t>
            </a:r>
            <a:r>
              <a:rPr lang="en-GB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096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0964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0964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1F2741C-978E-46C2-BE86-DA7A87DFA464}" type="slidenum">
              <a:rPr lang="fr-FR"/>
              <a:pPr/>
              <a:t>17</a:t>
            </a:fld>
            <a:endParaRPr lang="fr-FR"/>
          </a:p>
        </p:txBody>
      </p:sp>
      <p:sp>
        <p:nvSpPr>
          <p:cNvPr id="68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81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8132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8132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8B78CD-FD66-4B99-88F4-3C54DED8B9E5}" type="slidenum">
              <a:rPr lang="fr-FR"/>
              <a:pPr/>
              <a:t>18</a:t>
            </a:fld>
            <a:endParaRPr lang="fr-FR"/>
          </a:p>
        </p:txBody>
      </p:sp>
      <p:sp>
        <p:nvSpPr>
          <p:cNvPr id="68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pPr>
              <a:lnSpc>
                <a:spcPct val="90000"/>
              </a:lnSpc>
            </a:pPr>
            <a:r>
              <a:rPr lang="en-GB"/>
              <a:t>    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bbAaS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aa</a:t>
            </a:r>
            <a:r>
              <a:rPr lang="en-GB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b="1" baseline="30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bbaaab 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198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1988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1988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61128CE-33DD-4903-984A-4793D222A697}" type="slidenum">
              <a:rPr lang="fr-FR"/>
              <a:pPr/>
              <a:t>19</a:t>
            </a:fld>
            <a:endParaRPr lang="fr-FR"/>
          </a:p>
        </p:txBody>
      </p:sp>
      <p:sp>
        <p:nvSpPr>
          <p:cNvPr id="68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6192837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Langages algébriques 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{w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fr-FR" sz="2800" b="1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w}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Langage élargi engendré par G 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L’(G) =  {w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(Σ+V)* | S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 w}</a:t>
            </a:r>
            <a:b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Il peut rester des variables dans w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2 :</a:t>
            </a:r>
          </a:p>
          <a:p>
            <a:r>
              <a:rPr lang="en-GB" sz="2800"/>
              <a:t>     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Soit G = (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Σ,V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,R,S) , V = {S, A, B} , 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 = {a, b}</a:t>
            </a: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       R = { S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aB | bA</a:t>
            </a: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	          A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bAA | a | aS</a:t>
            </a: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	          B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aBB | b | bS  }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bA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bbAA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bbAaS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bbAaaB </a:t>
            </a:r>
            <a:r>
              <a:rPr lang="fr-FR" sz="2800" b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b="1" baseline="30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</a:t>
            </a:r>
            <a:r>
              <a:rPr lang="en-GB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bbaaab 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peut vérifier que L(G)={</a:t>
            </a:r>
            <a:r>
              <a:rPr lang="fr-FR" sz="2800">
                <a:sym typeface="Symbol" pitchFamily="18" charset="2"/>
              </a:rPr>
              <a:t></a:t>
            </a:r>
            <a:r>
              <a:rPr lang="fr-FR" sz="2800"/>
              <a:t> </a:t>
            </a:r>
            <a:r>
              <a:rPr lang="fr-FR" sz="2800">
                <a:sym typeface="Symbol" pitchFamily="18" charset="2"/>
              </a:rPr>
              <a:t></a:t>
            </a:r>
            <a:r>
              <a:rPr lang="fr-FR" sz="2800"/>
              <a:t> </a:t>
            </a:r>
            <a:r>
              <a:rPr lang="fr-FR" sz="2800">
                <a:sym typeface="Symbol" pitchFamily="18" charset="2"/>
              </a:rPr>
              <a:t></a:t>
            </a:r>
            <a:r>
              <a:rPr lang="fr-FR" sz="2800" baseline="30000"/>
              <a:t>+</a:t>
            </a:r>
            <a:r>
              <a:rPr lang="fr-FR" sz="2800"/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tel que</a:t>
            </a:r>
            <a:r>
              <a:rPr lang="fr-FR" sz="2800"/>
              <a:t> |</a:t>
            </a:r>
            <a:r>
              <a:rPr lang="fr-FR" sz="2800">
                <a:sym typeface="Symbol" pitchFamily="18" charset="2"/>
              </a:rPr>
              <a:t></a:t>
            </a:r>
            <a:r>
              <a:rPr lang="fr-FR" sz="2800"/>
              <a:t>|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/>
              <a:t> = |</a:t>
            </a:r>
            <a:r>
              <a:rPr lang="fr-FR" sz="2800">
                <a:sym typeface="Symbol" pitchFamily="18" charset="2"/>
              </a:rPr>
              <a:t></a:t>
            </a:r>
            <a:r>
              <a:rPr lang="fr-FR" sz="2800"/>
              <a:t>|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/>
              <a:t> }</a:t>
            </a:r>
          </a:p>
        </p:txBody>
      </p:sp>
      <p:sp>
        <p:nvSpPr>
          <p:cNvPr id="68301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fr-FR"/>
          </a:p>
        </p:txBody>
      </p:sp>
      <p:graphicFrame>
        <p:nvGraphicFramePr>
          <p:cNvPr id="683012" name="Object 4"/>
          <p:cNvGraphicFramePr>
            <a:graphicFrameLocks noChangeAspect="1"/>
          </p:cNvGraphicFramePr>
          <p:nvPr/>
        </p:nvGraphicFramePr>
        <p:xfrm>
          <a:off x="0" y="0"/>
          <a:ext cx="485775" cy="238125"/>
        </p:xfrm>
        <a:graphic>
          <a:graphicData uri="http://schemas.openxmlformats.org/presentationml/2006/ole">
            <p:oleObj spid="_x0000_s683012" name="Equation" r:id="rId3" imgW="482391" imgH="241195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0D4E9D-2CDE-4434-B3B0-6998C854B690}" type="slidenum">
              <a:rPr lang="fr-FR"/>
              <a:pPr/>
              <a:t>20</a:t>
            </a:fld>
            <a:endParaRPr lang="fr-FR"/>
          </a:p>
        </p:txBody>
      </p:sp>
      <p:sp>
        <p:nvSpPr>
          <p:cNvPr id="587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20713"/>
            <a:ext cx="8642350" cy="5688012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3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150000"/>
              </a:lnSpc>
              <a:spcBef>
                <a:spcPct val="45000"/>
              </a:spcBef>
            </a:pP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= {a,b,c} ,  V = {S,U,V} ,   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endParaRPr lang="fr-FR" sz="10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ct val="5000"/>
              </a:spcBef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R ={  S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UV,            </a:t>
            </a:r>
          </a:p>
          <a:p>
            <a:pPr>
              <a:lnSpc>
                <a:spcPct val="125000"/>
              </a:lnSpc>
              <a:spcBef>
                <a:spcPct val="5000"/>
              </a:spcBef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U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aUb |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   </a:t>
            </a:r>
          </a:p>
          <a:p>
            <a:pPr>
              <a:lnSpc>
                <a:spcPct val="125000"/>
              </a:lnSpc>
              <a:spcBef>
                <a:spcPct val="5000"/>
              </a:spcBef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               V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cV |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}</a:t>
            </a:r>
          </a:p>
          <a:p>
            <a:pPr>
              <a:lnSpc>
                <a:spcPct val="150000"/>
              </a:lnSpc>
              <a:spcBef>
                <a:spcPct val="45000"/>
              </a:spcBef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Alors   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L(G) = {a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/ n,m entier}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7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87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87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87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87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87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777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9CA856-2CC2-41CA-B7E0-37CA9EE83468}" type="slidenum">
              <a:rPr lang="fr-FR"/>
              <a:pPr/>
              <a:t>21</a:t>
            </a:fld>
            <a:endParaRPr lang="fr-FR"/>
          </a:p>
        </p:txBody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5976938"/>
          </a:xfrm>
        </p:spPr>
        <p:txBody>
          <a:bodyPr/>
          <a:lstStyle/>
          <a:p>
            <a:r>
              <a:rPr lang="fr-FR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Définitions</a:t>
            </a: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: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Une {</a:t>
            </a:r>
            <a:r>
              <a:rPr lang="fr-FR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dérivation gauche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est une dérivation dans laquelle à chaque pas une production est appliquée à la variable (non-terminal) la plus à gauche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Une {</a:t>
            </a:r>
            <a:r>
              <a:rPr lang="fr-FR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dérivation droite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est une dérivation dans laquelle à chaque pas une production est appliquée à la variable (non-terminal) la plus à droite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CFD6AE-8B25-4BE0-9D38-6D5AEBBA360C}" type="slidenum">
              <a:rPr lang="fr-FR"/>
              <a:pPr/>
              <a:t>22</a:t>
            </a:fld>
            <a:endParaRPr lang="fr-FR"/>
          </a:p>
        </p:txBody>
      </p:sp>
      <p:sp>
        <p:nvSpPr>
          <p:cNvPr id="589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1D6C1D-DB38-4DC4-862C-0CF2C40A8047}" type="slidenum">
              <a:rPr lang="fr-FR"/>
              <a:pPr/>
              <a:t>23</a:t>
            </a:fld>
            <a:endParaRPr lang="fr-FR"/>
          </a:p>
        </p:txBody>
      </p:sp>
      <p:sp>
        <p:nvSpPr>
          <p:cNvPr id="620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1D8752-9597-4038-8453-2DE79646F4E5}" type="slidenum">
              <a:rPr lang="fr-FR"/>
              <a:pPr/>
              <a:t>24</a:t>
            </a:fld>
            <a:endParaRPr lang="fr-FR"/>
          </a:p>
        </p:txBody>
      </p:sp>
      <p:sp>
        <p:nvSpPr>
          <p:cNvPr id="6195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91A46B-3BB4-4E2E-8331-3F3EA12245D8}" type="slidenum">
              <a:rPr lang="fr-FR"/>
              <a:pPr/>
              <a:t>25</a:t>
            </a:fld>
            <a:endParaRPr lang="fr-FR"/>
          </a:p>
        </p:txBody>
      </p:sp>
      <p:sp>
        <p:nvSpPr>
          <p:cNvPr id="6184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5270CB-6B0E-4A50-91E7-93603D00C8CB}" type="slidenum">
              <a:rPr lang="fr-FR"/>
              <a:pPr/>
              <a:t>26</a:t>
            </a:fld>
            <a:endParaRPr lang="fr-FR"/>
          </a:p>
        </p:txBody>
      </p:sp>
      <p:sp>
        <p:nvSpPr>
          <p:cNvPr id="6174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0A920E-8DD6-4C6D-86A8-E3B9906D777D}" type="slidenum">
              <a:rPr lang="fr-FR"/>
              <a:pPr/>
              <a:t>27</a:t>
            </a:fld>
            <a:endParaRPr lang="fr-FR"/>
          </a:p>
        </p:txBody>
      </p:sp>
      <p:sp>
        <p:nvSpPr>
          <p:cNvPr id="6164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2481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8DA107-1934-4BB7-8198-5FCFFEEA2A04}" type="slidenum">
              <a:rPr lang="fr-FR"/>
              <a:pPr/>
              <a:t>28</a:t>
            </a:fld>
            <a:endParaRPr lang="fr-FR"/>
          </a:p>
        </p:txBody>
      </p:sp>
      <p:sp>
        <p:nvSpPr>
          <p:cNvPr id="6154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2481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A55701-8EF4-471B-9C58-284F22E0581C}" type="slidenum">
              <a:rPr lang="fr-FR"/>
              <a:pPr/>
              <a:t>29</a:t>
            </a:fld>
            <a:endParaRPr lang="fr-FR"/>
          </a:p>
        </p:txBody>
      </p:sp>
      <p:sp>
        <p:nvSpPr>
          <p:cNvPr id="6144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319588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B7549-CB2D-422D-85D1-C2CF3B579A3E}" type="slidenum">
              <a:rPr lang="fr-FR"/>
              <a:pPr/>
              <a:t>30</a:t>
            </a:fld>
            <a:endParaRPr lang="fr-FR"/>
          </a:p>
        </p:txBody>
      </p:sp>
      <p:sp>
        <p:nvSpPr>
          <p:cNvPr id="6133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392613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65DFD4-4E25-4C28-A4F1-0DC19F02C651}" type="slidenum">
              <a:rPr lang="fr-FR"/>
              <a:pPr/>
              <a:t>31</a:t>
            </a:fld>
            <a:endParaRPr lang="fr-FR"/>
          </a:p>
        </p:txBody>
      </p:sp>
      <p:sp>
        <p:nvSpPr>
          <p:cNvPr id="6123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4017EC-15BB-4A02-9F03-5A41F5ED9117}" type="slidenum">
              <a:rPr lang="fr-FR"/>
              <a:pPr/>
              <a:t>32</a:t>
            </a:fld>
            <a:endParaRPr lang="fr-FR"/>
          </a:p>
        </p:txBody>
      </p:sp>
      <p:sp>
        <p:nvSpPr>
          <p:cNvPr id="6113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613B5F-72D3-47CD-8CBB-41325FA34D92}" type="slidenum">
              <a:rPr lang="fr-FR"/>
              <a:pPr/>
              <a:t>33</a:t>
            </a:fld>
            <a:endParaRPr lang="fr-FR"/>
          </a:p>
        </p:txBody>
      </p:sp>
      <p:sp>
        <p:nvSpPr>
          <p:cNvPr id="6103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B6E543-F3E7-4618-831B-C20625A95D2A}" type="slidenum">
              <a:rPr lang="fr-FR"/>
              <a:pPr/>
              <a:t>34</a:t>
            </a:fld>
            <a:endParaRPr lang="fr-FR"/>
          </a:p>
        </p:txBody>
      </p:sp>
      <p:sp>
        <p:nvSpPr>
          <p:cNvPr id="598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8958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B2489E-57CF-4CDC-B977-DB8A4E565ED1}" type="slidenum">
              <a:rPr lang="fr-FR"/>
              <a:pPr/>
              <a:t>35</a:t>
            </a:fld>
            <a:endParaRPr lang="fr-FR"/>
          </a:p>
        </p:txBody>
      </p:sp>
      <p:sp>
        <p:nvSpPr>
          <p:cNvPr id="596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824413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2F1CD3-28BC-4107-9BE3-DC2268D3F3D9}" type="slidenum">
              <a:rPr lang="fr-FR"/>
              <a:pPr/>
              <a:t>36</a:t>
            </a:fld>
            <a:endParaRPr lang="fr-FR"/>
          </a:p>
        </p:txBody>
      </p:sp>
      <p:sp>
        <p:nvSpPr>
          <p:cNvPr id="5959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47513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002A9D3-B4D5-49AA-872C-FAB7E947124D}" type="slidenum">
              <a:rPr lang="fr-FR"/>
              <a:pPr/>
              <a:t>37</a:t>
            </a:fld>
            <a:endParaRPr lang="fr-FR"/>
          </a:p>
        </p:txBody>
      </p:sp>
      <p:sp>
        <p:nvSpPr>
          <p:cNvPr id="6092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0403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E5D879-5459-4A72-8D38-71BA6589C06A}" type="slidenum">
              <a:rPr lang="fr-FR"/>
              <a:pPr/>
              <a:t>38</a:t>
            </a:fld>
            <a:endParaRPr lang="fr-FR"/>
          </a:p>
        </p:txBody>
      </p:sp>
      <p:sp>
        <p:nvSpPr>
          <p:cNvPr id="6082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66D61E-5F69-439D-9BC8-E991132D184A}" type="slidenum">
              <a:rPr lang="fr-FR"/>
              <a:pPr/>
              <a:t>39</a:t>
            </a:fld>
            <a:endParaRPr lang="fr-FR"/>
          </a:p>
        </p:txBody>
      </p:sp>
      <p:sp>
        <p:nvSpPr>
          <p:cNvPr id="6072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B8620-26DA-41E4-B54B-ED403DC4E903}" type="slidenum">
              <a:rPr lang="fr-FR"/>
              <a:pPr/>
              <a:t>40</a:t>
            </a:fld>
            <a:endParaRPr lang="fr-FR"/>
          </a:p>
        </p:txBody>
      </p:sp>
      <p:sp>
        <p:nvSpPr>
          <p:cNvPr id="6062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E90861-640F-458B-AF4C-EC1F42E9A979}" type="slidenum">
              <a:rPr lang="fr-FR"/>
              <a:pPr/>
              <a:t>41</a:t>
            </a:fld>
            <a:endParaRPr lang="fr-FR"/>
          </a:p>
        </p:txBody>
      </p:sp>
      <p:sp>
        <p:nvSpPr>
          <p:cNvPr id="6051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6130BD-E5E8-4F77-AC74-D844156B1C7E}" type="slidenum">
              <a:rPr lang="fr-FR"/>
              <a:pPr/>
              <a:t>42</a:t>
            </a:fld>
            <a:endParaRPr lang="fr-FR"/>
          </a:p>
        </p:txBody>
      </p:sp>
      <p:sp>
        <p:nvSpPr>
          <p:cNvPr id="6041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A1DFF8-0618-423E-A22F-FE1CC106C1BF}" type="slidenum">
              <a:rPr lang="fr-FR"/>
              <a:pPr/>
              <a:t>43</a:t>
            </a:fld>
            <a:endParaRPr lang="fr-FR"/>
          </a:p>
        </p:txBody>
      </p:sp>
      <p:sp>
        <p:nvSpPr>
          <p:cNvPr id="6031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1118F7-ADC9-40AB-980B-CBCFF093F8B6}" type="slidenum">
              <a:rPr lang="fr-FR"/>
              <a:pPr/>
              <a:t>44</a:t>
            </a:fld>
            <a:endParaRPr lang="fr-FR"/>
          </a:p>
        </p:txBody>
      </p:sp>
      <p:sp>
        <p:nvSpPr>
          <p:cNvPr id="6021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F75A82-D1CC-4F3D-B72E-A29046AA80D6}" type="slidenum">
              <a:rPr lang="fr-FR"/>
              <a:pPr/>
              <a:t>45</a:t>
            </a:fld>
            <a:endParaRPr lang="fr-FR"/>
          </a:p>
        </p:txBody>
      </p:sp>
      <p:sp>
        <p:nvSpPr>
          <p:cNvPr id="6010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DC1292-62D7-493A-8857-0B4A24143921}" type="slidenum">
              <a:rPr lang="fr-FR"/>
              <a:pPr/>
              <a:t>46</a:t>
            </a:fld>
            <a:endParaRPr lang="fr-FR"/>
          </a:p>
        </p:txBody>
      </p:sp>
      <p:sp>
        <p:nvSpPr>
          <p:cNvPr id="6000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4B6D56-1891-4E1A-9B34-5F72913CE283}" type="slidenum">
              <a:rPr lang="fr-FR"/>
              <a:pPr/>
              <a:t>47</a:t>
            </a:fld>
            <a:endParaRPr lang="fr-FR"/>
          </a:p>
        </p:txBody>
      </p:sp>
      <p:sp>
        <p:nvSpPr>
          <p:cNvPr id="599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759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/>
              <a:t> 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>
                <a:latin typeface="Symbol" pitchFamily="18" charset="2"/>
                <a:cs typeface="Times New Roman" pitchFamily="18" charset="0"/>
              </a:rPr>
              <a:t>e ,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aabbaaa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3C2BC41-5385-4781-B289-3DF312FF03BF}" type="slidenum">
              <a:rPr lang="fr-FR"/>
              <a:pPr/>
              <a:t>48</a:t>
            </a:fld>
            <a:endParaRPr lang="fr-FR"/>
          </a:p>
        </p:txBody>
      </p:sp>
      <p:sp>
        <p:nvSpPr>
          <p:cNvPr id="6215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75350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4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800"/>
              <a:t> 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		A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BC|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,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		B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aBb|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 ,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		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aC|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Le mot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peut être obtenu de plusieurs façons</a:t>
            </a: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Ba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aaC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aBb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aBba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aBbaa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baaaC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aaBbbaaa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bbaaa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bbC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aabb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aabba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aabbaa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aabbaaa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aabbaaa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Mais seule la dernière dérivation est une dérivation gauche.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E15625-41E6-4438-86A0-85F5F847F4D9}" type="slidenum">
              <a:rPr lang="fr-FR"/>
              <a:pPr/>
              <a:t>49</a:t>
            </a:fld>
            <a:endParaRPr lang="fr-FR"/>
          </a:p>
        </p:txBody>
      </p:sp>
      <p:sp>
        <p:nvSpPr>
          <p:cNvPr id="590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r>
              <a:rPr lang="fr-FR" sz="4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Arbres de dérivation</a:t>
            </a:r>
            <a:r>
              <a:rPr lang="fr-FR" sz="4000"/>
              <a:t> </a:t>
            </a:r>
          </a:p>
        </p:txBody>
      </p:sp>
      <p:pic>
        <p:nvPicPr>
          <p:cNvPr id="5908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1268413"/>
            <a:ext cx="4824413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0853" name="Rectangle 5"/>
          <p:cNvSpPr>
            <a:spLocks noChangeArrowheads="1"/>
          </p:cNvSpPr>
          <p:nvPr/>
        </p:nvSpPr>
        <p:spPr bwMode="auto">
          <a:xfrm>
            <a:off x="179388" y="2349500"/>
            <a:ext cx="381635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Frontière de l’arbre (feuilles de gauches à droite)</a:t>
            </a:r>
          </a:p>
        </p:txBody>
      </p:sp>
      <p:sp>
        <p:nvSpPr>
          <p:cNvPr id="590854" name="Rectangle 6"/>
          <p:cNvSpPr>
            <a:spLocks noChangeArrowheads="1"/>
          </p:cNvSpPr>
          <p:nvPr/>
        </p:nvSpPr>
        <p:spPr bwMode="auto">
          <a:xfrm>
            <a:off x="395288" y="5589588"/>
            <a:ext cx="67325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w 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ssi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il y a un arbre de dérivation dans G qui a w comme  frontière.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90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90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90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853" grpId="0"/>
      <p:bldP spid="59085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A3C2FB-C075-4542-AD91-E9FA5BF0E30B}" type="slidenum">
              <a:rPr lang="fr-FR"/>
              <a:pPr/>
              <a:t>50</a:t>
            </a:fld>
            <a:endParaRPr lang="fr-FR"/>
          </a:p>
        </p:txBody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8964613" cy="6119812"/>
          </a:xfrm>
        </p:spPr>
        <p:txBody>
          <a:bodyPr/>
          <a:lstStyle/>
          <a:p>
            <a:r>
              <a:rPr lang="fr-FR" sz="2800">
                <a:solidFill>
                  <a:srgbClr val="FF0000"/>
                </a:solidFill>
              </a:rPr>
              <a:t>Une phrase</a:t>
            </a:r>
            <a:r>
              <a:rPr lang="fr-FR" sz="2800"/>
              <a:t>, générée par une grammaire, est </a:t>
            </a:r>
            <a:r>
              <a:rPr lang="fr-FR" sz="2800">
                <a:solidFill>
                  <a:srgbClr val="FF0000"/>
                </a:solidFill>
              </a:rPr>
              <a:t>ambiguë</a:t>
            </a:r>
            <a:r>
              <a:rPr lang="fr-FR" sz="2800"/>
              <a:t> si elle admet plus d’un arbre syntaxique pour cette grammaire. </a:t>
            </a:r>
            <a:endParaRPr lang="fr-FR" sz="2800" b="1"/>
          </a:p>
          <a:p>
            <a:r>
              <a:rPr lang="fr-FR" sz="2800">
                <a:solidFill>
                  <a:srgbClr val="FF0000"/>
                </a:solidFill>
              </a:rPr>
              <a:t>Une grammaire est ambiguë</a:t>
            </a:r>
            <a:r>
              <a:rPr lang="fr-FR" sz="2800"/>
              <a:t> si elle génère au mois une phrase ambiguë. </a:t>
            </a:r>
            <a:endParaRPr lang="fr-FR" sz="2800" b="1"/>
          </a:p>
          <a:p>
            <a:pPr>
              <a:buFont typeface="Wingdings" pitchFamily="2" charset="2"/>
              <a:buNone/>
            </a:pPr>
            <a:endParaRPr lang="fr-FR" sz="1800"/>
          </a:p>
          <a:p>
            <a:r>
              <a:rPr lang="fr-FR" sz="2800"/>
              <a:t>Le terme "ambigu" est appliqué à la grammaire et non au langage: </a:t>
            </a:r>
            <a:br>
              <a:rPr lang="fr-FR" sz="2800"/>
            </a:br>
            <a:endParaRPr lang="fr-FR" sz="2000"/>
          </a:p>
          <a:p>
            <a:r>
              <a:rPr lang="fr-FR" sz="2800"/>
              <a:t> il existe des langages pour lesquels </a:t>
            </a:r>
            <a:r>
              <a:rPr lang="fr-FR" sz="2800">
                <a:solidFill>
                  <a:srgbClr val="0000CC"/>
                </a:solidFill>
              </a:rPr>
              <a:t>il n'existe pas de grammaire non ambiguë</a:t>
            </a:r>
            <a:r>
              <a:rPr lang="fr-FR" sz="2800"/>
              <a:t>; de tels langages sont dits </a:t>
            </a:r>
            <a:r>
              <a:rPr lang="fr-FR" sz="2800">
                <a:solidFill>
                  <a:srgbClr val="FF0000"/>
                </a:solidFill>
              </a:rPr>
              <a:t>intrinsèquement ambigus.</a:t>
            </a:r>
            <a:r>
              <a:rPr lang="fr-FR" sz="2800"/>
              <a:t> </a:t>
            </a:r>
            <a:br>
              <a:rPr lang="fr-FR" sz="2800"/>
            </a:br>
            <a:endParaRPr lang="fr-FR" sz="1800"/>
          </a:p>
          <a:p>
            <a:r>
              <a:rPr lang="fr-FR" sz="2800">
                <a:solidFill>
                  <a:srgbClr val="FF0000"/>
                </a:solidFill>
              </a:rPr>
              <a:t>La propriété d'ambiguïté est indécidable</a:t>
            </a:r>
            <a:r>
              <a:rPr lang="fr-FR" sz="2800"/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326A35-65BC-44F0-B998-4117001DED1A}" type="slidenum">
              <a:rPr lang="fr-FR"/>
              <a:pPr/>
              <a:t>51</a:t>
            </a:fld>
            <a:endParaRPr lang="fr-FR"/>
          </a:p>
        </p:txBody>
      </p:sp>
      <p:sp>
        <p:nvSpPr>
          <p:cNvPr id="592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4608513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dira qu’un langage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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est algébrique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(context-free)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ssi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il existe une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grammaire algébrique G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telle que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L=L(G)</a:t>
            </a:r>
            <a:b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fr-FR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Propriétés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Symbol" pitchFamily="18" charset="2"/>
              <a:buChar char=""/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sont deux langages algébriques, alors 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L1+L2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L1.L2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L1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/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sont des langages algébriques.</a:t>
            </a:r>
          </a:p>
          <a:p>
            <a:pPr>
              <a:buFont typeface="Symbol" pitchFamily="18" charset="2"/>
              <a:buChar char=""/>
            </a:pP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L1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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ne sont pas forcement algébriques !</a:t>
            </a:r>
          </a:p>
          <a:p>
            <a:pPr>
              <a:buFont typeface="Symbol" pitchFamily="18" charset="2"/>
              <a:buChar char=""/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un langage algébrique et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un langage régulier, leur intersection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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un langage algébrique.</a:t>
            </a:r>
            <a:endParaRPr lang="fr-FR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2904" name="Line 8"/>
          <p:cNvSpPr>
            <a:spLocks noChangeShapeType="1"/>
          </p:cNvSpPr>
          <p:nvPr/>
        </p:nvSpPr>
        <p:spPr bwMode="auto">
          <a:xfrm>
            <a:off x="2124075" y="3500438"/>
            <a:ext cx="287338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1DB252-B9CC-46FC-9B96-191361C8016E}" type="slidenum">
              <a:rPr lang="fr-FR"/>
              <a:pPr/>
              <a:t>52</a:t>
            </a:fld>
            <a:endParaRPr lang="fr-FR"/>
          </a:p>
        </p:txBody>
      </p:sp>
      <p:sp>
        <p:nvSpPr>
          <p:cNvPr id="593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59769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Soit G=(Σ,V,R,S) une grammaire, et soit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un symbole non-terminal.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On dit que X est {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accessible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si :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(V U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tel que S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On dit que X est {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co-accessible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           s’il existe u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 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tel que X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u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Les symboles qui sont en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même temps accessibles et co-accessibles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sont dits {</a:t>
            </a:r>
            <a:r>
              <a:rPr lang="fr-FR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utiles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les autres sont dits {</a:t>
            </a:r>
            <a:r>
              <a:rPr lang="fr-FR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inutiles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}.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endParaRPr lang="fr-FR" sz="16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1 :</a:t>
            </a:r>
            <a:endParaRPr lang="fr-FR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Soit L un langage et G une grammaire tel que L=L(G) alors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il existe toujours G’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tel que L=L(G’) et G’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 contient pas de symboles inutiles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A71FC1-2151-4398-A5A0-817A170E6913}" type="slidenum">
              <a:rPr lang="fr-FR"/>
              <a:pPr/>
              <a:t>53</a:t>
            </a:fld>
            <a:endParaRPr lang="fr-FR"/>
          </a:p>
        </p:txBody>
      </p:sp>
      <p:sp>
        <p:nvSpPr>
          <p:cNvPr id="623618" name="Rectangle 2"/>
          <p:cNvSpPr>
            <a:spLocks noGrp="1" noChangeArrowheads="1"/>
          </p:cNvSpPr>
          <p:nvPr>
            <p:ph type="title"/>
          </p:nvPr>
        </p:nvSpPr>
        <p:spPr>
          <a:xfrm>
            <a:off x="2771775" y="404813"/>
            <a:ext cx="3816350" cy="668337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 simplification</a:t>
            </a:r>
            <a:endParaRPr lang="fr-FR" sz="36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3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25538"/>
            <a:ext cx="8785225" cy="4175125"/>
          </a:xfrm>
        </p:spPr>
        <p:txBody>
          <a:bodyPr/>
          <a:lstStyle/>
          <a:p>
            <a:r>
              <a:rPr lang="fr-FR"/>
              <a:t>Transformer une grammaire non contextuelle en une grammaire équivalente plus simple. </a:t>
            </a:r>
          </a:p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Élimination des symboles inutiles. </a:t>
            </a:r>
            <a:b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En deux étapes :</a:t>
            </a:r>
          </a:p>
          <a:p>
            <a:r>
              <a:rPr lang="fr-FR" sz="28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1er étape : élimination des symboles non </a:t>
            </a:r>
            <a:br>
              <a:rPr lang="fr-FR" sz="28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8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co-accessibles  (Algorithme 1)</a:t>
            </a:r>
          </a:p>
          <a:p>
            <a:r>
              <a:rPr lang="fr-FR" sz="2800" b="1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2eme étape : élimination des symboles non accessibles  (Algorithme 2)</a:t>
            </a:r>
            <a:r>
              <a:rPr lang="fr-FR" sz="280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3DFEA9-349D-4F05-824B-4C0B42F95264}" type="slidenum">
              <a:rPr lang="fr-FR"/>
              <a:pPr/>
              <a:t>54</a:t>
            </a:fld>
            <a:endParaRPr lang="fr-FR"/>
          </a:p>
        </p:txBody>
      </p:sp>
      <p:sp>
        <p:nvSpPr>
          <p:cNvPr id="6246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8785225" cy="1352550"/>
          </a:xfrm>
        </p:spPr>
        <p:txBody>
          <a:bodyPr/>
          <a:lstStyle/>
          <a:p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élimination des symboles non co-accessibles </a:t>
            </a:r>
            <a:b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3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(Algorithme 1)</a:t>
            </a:r>
          </a:p>
        </p:txBody>
      </p:sp>
      <p:sp>
        <p:nvSpPr>
          <p:cNvPr id="624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7338"/>
            <a:ext cx="9144000" cy="4967287"/>
          </a:xfrm>
        </p:spPr>
        <p:txBody>
          <a:bodyPr/>
          <a:lstStyle/>
          <a:p>
            <a:r>
              <a:rPr lang="fr-FR"/>
              <a:t>- Les variables dont une production au moins </a:t>
            </a:r>
            <a:r>
              <a:rPr lang="fr-FR">
                <a:solidFill>
                  <a:srgbClr val="FF0000"/>
                </a:solidFill>
              </a:rPr>
              <a:t>ne contient que des terminaux sont utiles</a:t>
            </a:r>
            <a:r>
              <a:rPr lang="fr-FR"/>
              <a:t> ;</a:t>
            </a:r>
          </a:p>
          <a:p>
            <a:r>
              <a:rPr lang="fr-FR"/>
              <a:t>- Les variables dont une production au moins ne contient que </a:t>
            </a:r>
            <a:r>
              <a:rPr lang="fr-FR">
                <a:solidFill>
                  <a:srgbClr val="FF0000"/>
                </a:solidFill>
              </a:rPr>
              <a:t>des terminaux et des symboles utiles</a:t>
            </a:r>
            <a:r>
              <a:rPr lang="fr-FR"/>
              <a:t> sont utiles.</a:t>
            </a:r>
          </a:p>
          <a:p>
            <a:r>
              <a:rPr lang="fr-FR"/>
              <a:t>retenir ceux qui sont utiles.</a:t>
            </a:r>
          </a:p>
          <a:p>
            <a:r>
              <a:rPr lang="fr-FR"/>
              <a:t>Les autres sont inutiles, on les enlève.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79EE63D-E71A-4B0C-B300-5B938A41309E}" type="slidenum">
              <a:rPr lang="fr-FR"/>
              <a:pPr/>
              <a:t>55</a:t>
            </a:fld>
            <a:endParaRPr lang="fr-FR"/>
          </a:p>
        </p:txBody>
      </p:sp>
      <p:sp>
        <p:nvSpPr>
          <p:cNvPr id="6256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57200"/>
            <a:ext cx="8785225" cy="1243013"/>
          </a:xfrm>
        </p:spPr>
        <p:txBody>
          <a:bodyPr/>
          <a:lstStyle/>
          <a:p>
            <a:pPr algn="ctr"/>
            <a:r>
              <a:rPr lang="fr-FR" sz="3600">
                <a:solidFill>
                  <a:srgbClr val="0000CC"/>
                </a:solidFill>
              </a:rPr>
              <a:t>élimination des symboles non accessibles  (Algorithme 2)</a:t>
            </a:r>
          </a:p>
        </p:txBody>
      </p:sp>
      <p:sp>
        <p:nvSpPr>
          <p:cNvPr id="625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16113"/>
            <a:ext cx="8785225" cy="4465637"/>
          </a:xfrm>
        </p:spPr>
        <p:txBody>
          <a:bodyPr/>
          <a:lstStyle/>
          <a:p>
            <a:r>
              <a:rPr lang="fr-FR" sz="2800"/>
              <a:t>L'axiome est utile ;</a:t>
            </a:r>
          </a:p>
          <a:p>
            <a:r>
              <a:rPr lang="fr-FR" sz="2800"/>
              <a:t>Les symboles apparaissant dans les productions de symboles utiles sont utiles.</a:t>
            </a:r>
          </a:p>
          <a:p>
            <a:r>
              <a:rPr lang="fr-FR" sz="2800"/>
              <a:t>Les symboles non retenus sont inutiles, on les enlève et on a encore une grammaire équivalente.</a:t>
            </a:r>
          </a:p>
          <a:p>
            <a:r>
              <a:rPr lang="fr-FR" sz="2800"/>
              <a:t>L'enlèvement des symboles inutiles se fait en appliquant l'algorithme n°1 puis l'algorithme n°2. 			</a:t>
            </a:r>
            <a:r>
              <a:rPr lang="fr-FR" sz="2800">
                <a:solidFill>
                  <a:srgbClr val="FF0000"/>
                </a:solidFill>
              </a:rPr>
              <a:t>L'ordre a de l'importance.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0F95BF-728D-46C3-A0A3-B7DAAFD84B59}" type="slidenum">
              <a:rPr lang="fr-FR"/>
              <a:pPr/>
              <a:t>56</a:t>
            </a:fld>
            <a:endParaRPr lang="fr-FR"/>
          </a:p>
        </p:txBody>
      </p:sp>
      <p:sp>
        <p:nvSpPr>
          <p:cNvPr id="627717" name="Rectangle 5"/>
          <p:cNvSpPr>
            <a:spLocks noChangeArrowheads="1"/>
          </p:cNvSpPr>
          <p:nvPr/>
        </p:nvSpPr>
        <p:spPr bwMode="auto">
          <a:xfrm>
            <a:off x="0" y="404813"/>
            <a:ext cx="8820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7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   Partons de la grammaire G suivante :</a:t>
            </a:r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7718" name="Rectangle 6"/>
          <p:cNvSpPr>
            <a:spLocks noChangeArrowheads="1"/>
          </p:cNvSpPr>
          <p:nvPr/>
        </p:nvSpPr>
        <p:spPr bwMode="auto">
          <a:xfrm>
            <a:off x="900113" y="908050"/>
            <a:ext cx="3167062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>
                <a:latin typeface="Times New Roman" pitchFamily="18" charset="0"/>
                <a:cs typeface="Times New Roman" pitchFamily="18" charset="0"/>
              </a:rPr>
              <a:t>S 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CA </a:t>
            </a: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 	A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 		B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AB | EA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 	C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 | b 	D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aC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	E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BA</a:t>
            </a:r>
          </a:p>
        </p:txBody>
      </p:sp>
      <p:sp>
        <p:nvSpPr>
          <p:cNvPr id="627719" name="Rectangle 7"/>
          <p:cNvSpPr>
            <a:spLocks noChangeArrowheads="1"/>
          </p:cNvSpPr>
          <p:nvPr/>
        </p:nvSpPr>
        <p:spPr bwMode="auto">
          <a:xfrm>
            <a:off x="4356100" y="1127125"/>
            <a:ext cx="3941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L'algorithme n°1 conserve</a:t>
            </a:r>
          </a:p>
        </p:txBody>
      </p:sp>
      <p:sp>
        <p:nvSpPr>
          <p:cNvPr id="627720" name="Line 8"/>
          <p:cNvSpPr>
            <a:spLocks noChangeShapeType="1"/>
          </p:cNvSpPr>
          <p:nvPr/>
        </p:nvSpPr>
        <p:spPr bwMode="auto">
          <a:xfrm>
            <a:off x="0" y="1628775"/>
            <a:ext cx="16922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21" name="Rectangle 9"/>
          <p:cNvSpPr>
            <a:spLocks noChangeArrowheads="1"/>
          </p:cNvSpPr>
          <p:nvPr/>
        </p:nvSpPr>
        <p:spPr bwMode="auto">
          <a:xfrm>
            <a:off x="5076825" y="1700213"/>
            <a:ext cx="441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627722" name="Line 10"/>
          <p:cNvSpPr>
            <a:spLocks noChangeShapeType="1"/>
          </p:cNvSpPr>
          <p:nvPr/>
        </p:nvSpPr>
        <p:spPr bwMode="auto">
          <a:xfrm>
            <a:off x="0" y="2492375"/>
            <a:ext cx="18351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25" name="Rectangle 13"/>
          <p:cNvSpPr>
            <a:spLocks noChangeArrowheads="1"/>
          </p:cNvSpPr>
          <p:nvPr/>
        </p:nvSpPr>
        <p:spPr bwMode="auto">
          <a:xfrm>
            <a:off x="5580063" y="1701800"/>
            <a:ext cx="1079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et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C,</a:t>
            </a:r>
          </a:p>
        </p:txBody>
      </p:sp>
      <p:sp>
        <p:nvSpPr>
          <p:cNvPr id="627726" name="Line 14"/>
          <p:cNvSpPr>
            <a:spLocks noChangeShapeType="1"/>
          </p:cNvSpPr>
          <p:nvPr/>
        </p:nvSpPr>
        <p:spPr bwMode="auto">
          <a:xfrm flipV="1">
            <a:off x="250825" y="2924175"/>
            <a:ext cx="1584325" cy="1444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27" name="Line 15"/>
          <p:cNvSpPr>
            <a:spLocks noChangeShapeType="1"/>
          </p:cNvSpPr>
          <p:nvPr/>
        </p:nvSpPr>
        <p:spPr bwMode="auto">
          <a:xfrm>
            <a:off x="1908175" y="3068638"/>
            <a:ext cx="12239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28" name="Line 16"/>
          <p:cNvSpPr>
            <a:spLocks noChangeShapeType="1"/>
          </p:cNvSpPr>
          <p:nvPr/>
        </p:nvSpPr>
        <p:spPr bwMode="auto">
          <a:xfrm>
            <a:off x="1835150" y="2636838"/>
            <a:ext cx="7921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29" name="Line 17"/>
          <p:cNvSpPr>
            <a:spLocks noChangeShapeType="1"/>
          </p:cNvSpPr>
          <p:nvPr/>
        </p:nvSpPr>
        <p:spPr bwMode="auto">
          <a:xfrm>
            <a:off x="3276600" y="2636838"/>
            <a:ext cx="2159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30" name="Line 18"/>
          <p:cNvSpPr>
            <a:spLocks noChangeShapeType="1"/>
          </p:cNvSpPr>
          <p:nvPr/>
        </p:nvSpPr>
        <p:spPr bwMode="auto">
          <a:xfrm>
            <a:off x="1908175" y="1773238"/>
            <a:ext cx="10080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31" name="Rectangle 19"/>
          <p:cNvSpPr>
            <a:spLocks noChangeArrowheads="1"/>
          </p:cNvSpPr>
          <p:nvPr/>
        </p:nvSpPr>
        <p:spPr bwMode="auto">
          <a:xfrm>
            <a:off x="4932363" y="2276475"/>
            <a:ext cx="13382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Puis D</a:t>
            </a:r>
          </a:p>
        </p:txBody>
      </p:sp>
      <p:sp>
        <p:nvSpPr>
          <p:cNvPr id="627733" name="Line 21"/>
          <p:cNvSpPr>
            <a:spLocks noChangeShapeType="1"/>
          </p:cNvSpPr>
          <p:nvPr/>
        </p:nvSpPr>
        <p:spPr bwMode="auto">
          <a:xfrm>
            <a:off x="0" y="1196975"/>
            <a:ext cx="90011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34" name="Line 22"/>
          <p:cNvSpPr>
            <a:spLocks noChangeShapeType="1"/>
          </p:cNvSpPr>
          <p:nvPr/>
        </p:nvSpPr>
        <p:spPr bwMode="auto">
          <a:xfrm>
            <a:off x="971550" y="1341438"/>
            <a:ext cx="287338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35" name="Line 23"/>
          <p:cNvSpPr>
            <a:spLocks noChangeShapeType="1"/>
          </p:cNvSpPr>
          <p:nvPr/>
        </p:nvSpPr>
        <p:spPr bwMode="auto">
          <a:xfrm>
            <a:off x="2627313" y="1341438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27736" name="Rectangle 24"/>
          <p:cNvSpPr>
            <a:spLocks noChangeArrowheads="1"/>
          </p:cNvSpPr>
          <p:nvPr/>
        </p:nvSpPr>
        <p:spPr bwMode="auto">
          <a:xfrm>
            <a:off x="6300788" y="2278063"/>
            <a:ext cx="7270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et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</p:txBody>
      </p:sp>
      <p:sp>
        <p:nvSpPr>
          <p:cNvPr id="627737" name="Rectangle 25"/>
          <p:cNvSpPr>
            <a:spLocks noChangeArrowheads="1"/>
          </p:cNvSpPr>
          <p:nvPr/>
        </p:nvSpPr>
        <p:spPr bwMode="auto">
          <a:xfrm>
            <a:off x="179388" y="3573463"/>
            <a:ext cx="86407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Il reste donc :</a:t>
            </a:r>
            <a:endParaRPr lang="en-GB">
              <a:latin typeface="Times New Roman" pitchFamily="18" charset="0"/>
              <a:cs typeface="Times New Roman" pitchFamily="18" charset="0"/>
            </a:endParaRPr>
          </a:p>
          <a:p>
            <a:r>
              <a:rPr lang="en-GB">
                <a:latin typeface="Times New Roman" pitchFamily="18" charset="0"/>
                <a:cs typeface="Times New Roman" pitchFamily="18" charset="0"/>
              </a:rPr>
              <a:t>  	S </a:t>
            </a:r>
            <a:r>
              <a:rPr lang="fr-FR">
                <a:latin typeface="Symbol" pitchFamily="18" charset="2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CA 	A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 	C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b 	D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aC</a:t>
            </a: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7738" name="Rectangle 26"/>
          <p:cNvSpPr>
            <a:spLocks noChangeArrowheads="1"/>
          </p:cNvSpPr>
          <p:nvPr/>
        </p:nvSpPr>
        <p:spPr bwMode="auto">
          <a:xfrm>
            <a:off x="179388" y="4724400"/>
            <a:ext cx="86407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L'algorithme n°2 élimine D.  Il reste finalement :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CA 		A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 		C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</a:t>
            </a:r>
          </a:p>
        </p:txBody>
      </p:sp>
      <p:sp>
        <p:nvSpPr>
          <p:cNvPr id="627739" name="Rectangle 27"/>
          <p:cNvSpPr>
            <a:spLocks noChangeArrowheads="1"/>
          </p:cNvSpPr>
          <p:nvPr/>
        </p:nvSpPr>
        <p:spPr bwMode="auto">
          <a:xfrm>
            <a:off x="342900" y="5726113"/>
            <a:ext cx="81168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Une grammaire qui ne contient pas de symbole inutile est dite {</a:t>
            </a:r>
            <a:r>
              <a:rPr lang="fr-FR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réduite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}.</a:t>
            </a:r>
            <a:endParaRPr lang="fr-FR" sz="1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7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7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7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27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27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27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27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27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27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27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27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627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627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627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627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627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627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627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627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8" grpId="0"/>
      <p:bldP spid="627719" grpId="0"/>
      <p:bldP spid="627720" grpId="0" animBg="1"/>
      <p:bldP spid="627721" grpId="0"/>
      <p:bldP spid="627722" grpId="0" animBg="1"/>
      <p:bldP spid="627725" grpId="0"/>
      <p:bldP spid="627726" grpId="0" animBg="1"/>
      <p:bldP spid="627727" grpId="0" animBg="1"/>
      <p:bldP spid="627728" grpId="0" animBg="1"/>
      <p:bldP spid="627729" grpId="0" animBg="1"/>
      <p:bldP spid="627730" grpId="0" animBg="1"/>
      <p:bldP spid="627731" grpId="0"/>
      <p:bldP spid="627733" grpId="0" animBg="1"/>
      <p:bldP spid="627734" grpId="0" animBg="1"/>
      <p:bldP spid="627735" grpId="0" animBg="1"/>
      <p:bldP spid="627736" grpId="0"/>
      <p:bldP spid="627737" grpId="0"/>
      <p:bldP spid="627738" grpId="0"/>
      <p:bldP spid="62773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551277-3E5B-48C6-91F8-929880636389}" type="slidenum">
              <a:rPr lang="fr-FR"/>
              <a:pPr/>
              <a:t>57</a:t>
            </a:fld>
            <a:endParaRPr lang="fr-FR"/>
          </a:p>
        </p:txBody>
      </p:sp>
      <p:sp>
        <p:nvSpPr>
          <p:cNvPr id="628740" name="Rectangle 4"/>
          <p:cNvSpPr>
            <a:spLocks noChangeArrowheads="1"/>
          </p:cNvSpPr>
          <p:nvPr/>
        </p:nvSpPr>
        <p:spPr bwMode="auto">
          <a:xfrm>
            <a:off x="0" y="520700"/>
            <a:ext cx="3563938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b="1">
                <a:solidFill>
                  <a:srgbClr val="0000CC"/>
                </a:solidFill>
              </a:rPr>
              <a:t>Exemple 8</a:t>
            </a:r>
            <a:r>
              <a:rPr lang="en-GB">
                <a:solidFill>
                  <a:srgbClr val="0000CC"/>
                </a:solidFill>
              </a:rPr>
              <a:t> :</a:t>
            </a:r>
            <a:endParaRPr lang="fr-FR">
              <a:solidFill>
                <a:srgbClr val="0000CC"/>
              </a:solidFill>
            </a:endParaRPr>
          </a:p>
          <a:p>
            <a:pPr lvl="2"/>
            <a:r>
              <a:rPr lang="en-GB"/>
              <a:t>S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AB</a:t>
            </a:r>
            <a:r>
              <a:rPr lang="en-GB">
                <a:sym typeface="Symbol" pitchFamily="18" charset="2"/>
              </a:rPr>
              <a:t> | AC</a:t>
            </a:r>
          </a:p>
          <a:p>
            <a:pPr lvl="2"/>
            <a:r>
              <a:rPr lang="en-GB">
                <a:sym typeface="Symbol" pitchFamily="18" charset="2"/>
              </a:rPr>
              <a:t>A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aA | </a:t>
            </a:r>
            <a:r>
              <a:rPr lang="fr-FR">
                <a:sym typeface="Symbol" pitchFamily="18" charset="2"/>
              </a:rPr>
              <a:t></a:t>
            </a:r>
            <a:r>
              <a:rPr lang="en-GB"/>
              <a:t> | aa</a:t>
            </a:r>
          </a:p>
          <a:p>
            <a:pPr lvl="2"/>
            <a:r>
              <a:rPr lang="en-GB">
                <a:sym typeface="Symbol" pitchFamily="18" charset="2"/>
              </a:rPr>
              <a:t>B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bbB | </a:t>
            </a:r>
            <a:r>
              <a:rPr lang="fr-FR">
                <a:sym typeface="Symbol" pitchFamily="18" charset="2"/>
              </a:rPr>
              <a:t></a:t>
            </a:r>
          </a:p>
          <a:p>
            <a:pPr lvl="2"/>
            <a:r>
              <a:rPr lang="en-GB">
                <a:sym typeface="Symbol" pitchFamily="18" charset="2"/>
              </a:rPr>
              <a:t>C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BC | AC</a:t>
            </a:r>
          </a:p>
          <a:p>
            <a:pPr lvl="2"/>
            <a:r>
              <a:rPr lang="en-GB">
                <a:sym typeface="Symbol" pitchFamily="18" charset="2"/>
              </a:rPr>
              <a:t>D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aDb | </a:t>
            </a:r>
            <a:r>
              <a:rPr lang="fr-FR">
                <a:sym typeface="Symbol" pitchFamily="18" charset="2"/>
              </a:rPr>
              <a:t></a:t>
            </a:r>
          </a:p>
          <a:p>
            <a:pPr lvl="2"/>
            <a:r>
              <a:rPr lang="en-GB">
                <a:sym typeface="Symbol" pitchFamily="18" charset="2"/>
              </a:rPr>
              <a:t>E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aEb | </a:t>
            </a:r>
            <a:r>
              <a:rPr lang="fr-FR">
                <a:sym typeface="Symbol" pitchFamily="18" charset="2"/>
              </a:rPr>
              <a:t></a:t>
            </a:r>
            <a:r>
              <a:rPr lang="fr-FR"/>
              <a:t> </a:t>
            </a:r>
          </a:p>
        </p:txBody>
      </p:sp>
      <p:sp>
        <p:nvSpPr>
          <p:cNvPr id="628741" name="Rectangle 5"/>
          <p:cNvSpPr>
            <a:spLocks noChangeArrowheads="1"/>
          </p:cNvSpPr>
          <p:nvPr/>
        </p:nvSpPr>
        <p:spPr bwMode="auto">
          <a:xfrm>
            <a:off x="4067175" y="981075"/>
            <a:ext cx="3941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L'algorithme n°1 conserve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DC9BBE-EA9A-4106-BAB8-67B53E12931F}" type="slidenum">
              <a:rPr lang="fr-FR"/>
              <a:pPr/>
              <a:t>58</a:t>
            </a:fld>
            <a:endParaRPr lang="fr-FR"/>
          </a:p>
        </p:txBody>
      </p:sp>
      <p:sp>
        <p:nvSpPr>
          <p:cNvPr id="642050" name="Rectangle 2"/>
          <p:cNvSpPr>
            <a:spLocks noChangeArrowheads="1"/>
          </p:cNvSpPr>
          <p:nvPr/>
        </p:nvSpPr>
        <p:spPr bwMode="auto">
          <a:xfrm>
            <a:off x="0" y="522288"/>
            <a:ext cx="3924300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b="1">
                <a:solidFill>
                  <a:srgbClr val="0000CC"/>
                </a:solidFill>
              </a:rPr>
              <a:t>Exemple 8</a:t>
            </a:r>
            <a:r>
              <a:rPr lang="en-GB">
                <a:solidFill>
                  <a:srgbClr val="0000CC"/>
                </a:solidFill>
              </a:rPr>
              <a:t> :</a:t>
            </a:r>
            <a:endParaRPr lang="fr-FR">
              <a:solidFill>
                <a:srgbClr val="0000CC"/>
              </a:solidFill>
            </a:endParaRPr>
          </a:p>
          <a:p>
            <a:pPr lvl="2"/>
            <a:r>
              <a:rPr lang="en-GB"/>
              <a:t>S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AB</a:t>
            </a:r>
            <a:r>
              <a:rPr lang="en-GB">
                <a:sym typeface="Symbol" pitchFamily="18" charset="2"/>
              </a:rPr>
              <a:t> | AC</a:t>
            </a:r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A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aA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r>
              <a:rPr lang="en-GB"/>
              <a:t> | aa</a:t>
            </a:r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B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bbB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endParaRPr lang="en-GB">
              <a:solidFill>
                <a:srgbClr val="FF0000"/>
              </a:solidFill>
            </a:endParaRPr>
          </a:p>
          <a:p>
            <a:pPr lvl="2"/>
            <a:r>
              <a:rPr lang="en-GB">
                <a:sym typeface="Symbol" pitchFamily="18" charset="2"/>
              </a:rPr>
              <a:t>C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BC | AC</a:t>
            </a:r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D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aDb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endParaRPr lang="en-GB"/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E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aEb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r>
              <a:rPr lang="fr-FR"/>
              <a:t> </a:t>
            </a:r>
          </a:p>
        </p:txBody>
      </p:sp>
      <p:sp>
        <p:nvSpPr>
          <p:cNvPr id="642051" name="Rectangle 3"/>
          <p:cNvSpPr>
            <a:spLocks noChangeArrowheads="1"/>
          </p:cNvSpPr>
          <p:nvPr/>
        </p:nvSpPr>
        <p:spPr bwMode="auto">
          <a:xfrm>
            <a:off x="4067175" y="981075"/>
            <a:ext cx="3941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L'algorithme n°1 conserve</a:t>
            </a:r>
          </a:p>
        </p:txBody>
      </p:sp>
      <p:sp>
        <p:nvSpPr>
          <p:cNvPr id="642052" name="Rectangle 4"/>
          <p:cNvSpPr>
            <a:spLocks noChangeArrowheads="1"/>
          </p:cNvSpPr>
          <p:nvPr/>
        </p:nvSpPr>
        <p:spPr bwMode="auto">
          <a:xfrm>
            <a:off x="4572000" y="1484313"/>
            <a:ext cx="2232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A, B, D et 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07DEC8-43F8-45C9-B7F0-D6D42EE2BB0C}" type="slidenum">
              <a:rPr lang="fr-FR"/>
              <a:pPr/>
              <a:t>59</a:t>
            </a:fld>
            <a:endParaRPr lang="fr-FR"/>
          </a:p>
        </p:txBody>
      </p:sp>
      <p:sp>
        <p:nvSpPr>
          <p:cNvPr id="641026" name="Rectangle 2"/>
          <p:cNvSpPr>
            <a:spLocks noChangeArrowheads="1"/>
          </p:cNvSpPr>
          <p:nvPr/>
        </p:nvSpPr>
        <p:spPr bwMode="auto">
          <a:xfrm>
            <a:off x="0" y="522288"/>
            <a:ext cx="3924300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b="1">
                <a:solidFill>
                  <a:srgbClr val="0000CC"/>
                </a:solidFill>
              </a:rPr>
              <a:t>Exemple 8</a:t>
            </a:r>
            <a:r>
              <a:rPr lang="en-GB">
                <a:solidFill>
                  <a:srgbClr val="0000CC"/>
                </a:solidFill>
              </a:rPr>
              <a:t> :</a:t>
            </a:r>
            <a:endParaRPr lang="fr-FR">
              <a:solidFill>
                <a:srgbClr val="0000CC"/>
              </a:solidFill>
            </a:endParaRPr>
          </a:p>
          <a:p>
            <a:pPr lvl="2"/>
            <a:r>
              <a:rPr lang="en-GB" u="sng">
                <a:solidFill>
                  <a:srgbClr val="0000CC"/>
                </a:solidFill>
              </a:rPr>
              <a:t>S </a:t>
            </a:r>
            <a:r>
              <a:rPr lang="fr-FR" u="sng">
                <a:sym typeface="Symbol" pitchFamily="18" charset="2"/>
              </a:rPr>
              <a:t></a:t>
            </a:r>
            <a:r>
              <a:rPr lang="en-GB" u="sng"/>
              <a:t> </a:t>
            </a:r>
            <a:r>
              <a:rPr lang="en-GB" u="sng">
                <a:solidFill>
                  <a:srgbClr val="0000CC"/>
                </a:solidFill>
              </a:rPr>
              <a:t>AB</a:t>
            </a:r>
            <a:r>
              <a:rPr lang="en-GB">
                <a:sym typeface="Symbol" pitchFamily="18" charset="2"/>
              </a:rPr>
              <a:t> | AC</a:t>
            </a:r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A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aA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r>
              <a:rPr lang="en-GB"/>
              <a:t> | aa</a:t>
            </a:r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B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bbB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endParaRPr lang="en-GB">
              <a:solidFill>
                <a:srgbClr val="FF0000"/>
              </a:solidFill>
            </a:endParaRPr>
          </a:p>
          <a:p>
            <a:pPr lvl="2"/>
            <a:r>
              <a:rPr lang="en-GB">
                <a:sym typeface="Symbol" pitchFamily="18" charset="2"/>
              </a:rPr>
              <a:t>C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BC | AC</a:t>
            </a:r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D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aDb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endParaRPr lang="en-GB"/>
          </a:p>
          <a:p>
            <a:pPr lvl="2"/>
            <a:r>
              <a:rPr lang="en-GB">
                <a:solidFill>
                  <a:srgbClr val="FF0000"/>
                </a:solidFill>
                <a:sym typeface="Symbol" pitchFamily="18" charset="2"/>
              </a:rPr>
              <a:t>E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aEb | </a:t>
            </a:r>
            <a:r>
              <a:rPr lang="fr-FR">
                <a:solidFill>
                  <a:srgbClr val="FF0000"/>
                </a:solidFill>
                <a:sym typeface="Symbol" pitchFamily="18" charset="2"/>
              </a:rPr>
              <a:t></a:t>
            </a:r>
            <a:r>
              <a:rPr lang="fr-FR"/>
              <a:t> </a:t>
            </a:r>
          </a:p>
        </p:txBody>
      </p:sp>
      <p:sp>
        <p:nvSpPr>
          <p:cNvPr id="641027" name="Rectangle 3"/>
          <p:cNvSpPr>
            <a:spLocks noChangeArrowheads="1"/>
          </p:cNvSpPr>
          <p:nvPr/>
        </p:nvSpPr>
        <p:spPr bwMode="auto">
          <a:xfrm>
            <a:off x="4067175" y="981075"/>
            <a:ext cx="3941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L'algorithme n°1 conserve</a:t>
            </a:r>
          </a:p>
        </p:txBody>
      </p:sp>
      <p:sp>
        <p:nvSpPr>
          <p:cNvPr id="641028" name="Rectangle 4"/>
          <p:cNvSpPr>
            <a:spLocks noChangeArrowheads="1"/>
          </p:cNvSpPr>
          <p:nvPr/>
        </p:nvSpPr>
        <p:spPr bwMode="auto">
          <a:xfrm>
            <a:off x="4572000" y="1484313"/>
            <a:ext cx="2232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A, B, D et E</a:t>
            </a:r>
          </a:p>
        </p:txBody>
      </p:sp>
      <p:sp>
        <p:nvSpPr>
          <p:cNvPr id="641029" name="Rectangle 5"/>
          <p:cNvSpPr>
            <a:spLocks noChangeArrowheads="1"/>
          </p:cNvSpPr>
          <p:nvPr/>
        </p:nvSpPr>
        <p:spPr bwMode="auto">
          <a:xfrm>
            <a:off x="5148263" y="2060575"/>
            <a:ext cx="1063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puis S</a:t>
            </a:r>
          </a:p>
        </p:txBody>
      </p:sp>
      <p:sp>
        <p:nvSpPr>
          <p:cNvPr id="641030" name="Rectangle 6"/>
          <p:cNvSpPr>
            <a:spLocks noChangeArrowheads="1"/>
          </p:cNvSpPr>
          <p:nvPr/>
        </p:nvSpPr>
        <p:spPr bwMode="auto">
          <a:xfrm>
            <a:off x="0" y="3702050"/>
            <a:ext cx="3695700" cy="519113"/>
          </a:xfrm>
          <a:prstGeom prst="rect">
            <a:avLst/>
          </a:prstGeom>
          <a:solidFill>
            <a:srgbClr val="CCFFFF">
              <a:alpha val="3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On peut donc éliminer C</a:t>
            </a:r>
          </a:p>
        </p:txBody>
      </p:sp>
      <p:sp>
        <p:nvSpPr>
          <p:cNvPr id="641031" name="Rectangle 7"/>
          <p:cNvSpPr>
            <a:spLocks noChangeArrowheads="1"/>
          </p:cNvSpPr>
          <p:nvPr/>
        </p:nvSpPr>
        <p:spPr bwMode="auto">
          <a:xfrm>
            <a:off x="179388" y="4221163"/>
            <a:ext cx="2808287" cy="2227262"/>
          </a:xfrm>
          <a:prstGeom prst="rect">
            <a:avLst/>
          </a:prstGeom>
          <a:solidFill>
            <a:srgbClr val="CCFFFF">
              <a:alpha val="3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/>
              <a:t>S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AB</a:t>
            </a:r>
            <a:r>
              <a:rPr lang="en-GB">
                <a:sym typeface="Symbol" pitchFamily="18" charset="2"/>
              </a:rPr>
              <a:t> </a:t>
            </a:r>
          </a:p>
          <a:p>
            <a:r>
              <a:rPr lang="en-GB">
                <a:sym typeface="Symbol" pitchFamily="18" charset="2"/>
              </a:rPr>
              <a:t>A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aA | </a:t>
            </a:r>
            <a:r>
              <a:rPr lang="fr-FR">
                <a:sym typeface="Symbol" pitchFamily="18" charset="2"/>
              </a:rPr>
              <a:t></a:t>
            </a:r>
            <a:r>
              <a:rPr lang="en-GB"/>
              <a:t> | aa</a:t>
            </a:r>
          </a:p>
          <a:p>
            <a:r>
              <a:rPr lang="en-GB">
                <a:sym typeface="Symbol" pitchFamily="18" charset="2"/>
              </a:rPr>
              <a:t>B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bbB | </a:t>
            </a:r>
            <a:r>
              <a:rPr lang="fr-FR">
                <a:sym typeface="Symbol" pitchFamily="18" charset="2"/>
              </a:rPr>
              <a:t></a:t>
            </a:r>
            <a:endParaRPr lang="en-GB"/>
          </a:p>
          <a:p>
            <a:r>
              <a:rPr lang="en-GB">
                <a:sym typeface="Symbol" pitchFamily="18" charset="2"/>
              </a:rPr>
              <a:t>D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aDb | </a:t>
            </a:r>
            <a:r>
              <a:rPr lang="fr-FR">
                <a:sym typeface="Symbol" pitchFamily="18" charset="2"/>
              </a:rPr>
              <a:t></a:t>
            </a:r>
            <a:endParaRPr lang="en-GB"/>
          </a:p>
          <a:p>
            <a:r>
              <a:rPr lang="en-GB">
                <a:sym typeface="Symbol" pitchFamily="18" charset="2"/>
              </a:rPr>
              <a:t>E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aEb | </a:t>
            </a:r>
            <a:r>
              <a:rPr lang="fr-FR">
                <a:sym typeface="Symbol" pitchFamily="18" charset="2"/>
              </a:rPr>
              <a:t></a:t>
            </a:r>
            <a:r>
              <a:rPr lang="fr-FR"/>
              <a:t> </a:t>
            </a:r>
          </a:p>
        </p:txBody>
      </p:sp>
      <p:sp>
        <p:nvSpPr>
          <p:cNvPr id="641032" name="Text Box 8"/>
          <p:cNvSpPr txBox="1">
            <a:spLocks noChangeArrowheads="1"/>
          </p:cNvSpPr>
          <p:nvPr/>
        </p:nvSpPr>
        <p:spPr bwMode="auto">
          <a:xfrm>
            <a:off x="3924300" y="2924175"/>
            <a:ext cx="4930775" cy="946150"/>
          </a:xfrm>
          <a:prstGeom prst="rect">
            <a:avLst/>
          </a:prstGeom>
          <a:solidFill>
            <a:srgbClr val="FFFF99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ne sont pas accessibles à partir de S alors ils sont éliminés</a:t>
            </a:r>
          </a:p>
        </p:txBody>
      </p:sp>
      <p:sp>
        <p:nvSpPr>
          <p:cNvPr id="641033" name="Rectangle 9"/>
          <p:cNvSpPr>
            <a:spLocks noChangeArrowheads="1"/>
          </p:cNvSpPr>
          <p:nvPr/>
        </p:nvSpPr>
        <p:spPr bwMode="auto">
          <a:xfrm>
            <a:off x="5076825" y="3933825"/>
            <a:ext cx="2808288" cy="1373188"/>
          </a:xfrm>
          <a:prstGeom prst="rect">
            <a:avLst/>
          </a:prstGeom>
          <a:solidFill>
            <a:srgbClr val="FFFF99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/>
              <a:t>S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AB</a:t>
            </a:r>
            <a:r>
              <a:rPr lang="en-GB">
                <a:sym typeface="Symbol" pitchFamily="18" charset="2"/>
              </a:rPr>
              <a:t> </a:t>
            </a:r>
          </a:p>
          <a:p>
            <a:r>
              <a:rPr lang="en-GB">
                <a:sym typeface="Symbol" pitchFamily="18" charset="2"/>
              </a:rPr>
              <a:t>A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aA | </a:t>
            </a:r>
            <a:r>
              <a:rPr lang="fr-FR">
                <a:sym typeface="Symbol" pitchFamily="18" charset="2"/>
              </a:rPr>
              <a:t></a:t>
            </a:r>
            <a:r>
              <a:rPr lang="en-GB"/>
              <a:t> | aa</a:t>
            </a:r>
          </a:p>
          <a:p>
            <a:r>
              <a:rPr lang="en-GB">
                <a:sym typeface="Symbol" pitchFamily="18" charset="2"/>
              </a:rPr>
              <a:t>B </a:t>
            </a:r>
            <a:r>
              <a:rPr lang="fr-FR">
                <a:sym typeface="Symbol" pitchFamily="18" charset="2"/>
              </a:rPr>
              <a:t></a:t>
            </a:r>
            <a:r>
              <a:rPr lang="en-GB"/>
              <a:t> bbB | </a:t>
            </a:r>
            <a:r>
              <a:rPr lang="fr-FR">
                <a:sym typeface="Symbol" pitchFamily="18" charset="2"/>
              </a:rPr>
              <a:t></a:t>
            </a:r>
            <a:endParaRPr lang="en-GB"/>
          </a:p>
        </p:txBody>
      </p:sp>
      <p:sp>
        <p:nvSpPr>
          <p:cNvPr id="641034" name="Rectangle 10"/>
          <p:cNvSpPr>
            <a:spLocks noChangeArrowheads="1"/>
          </p:cNvSpPr>
          <p:nvPr/>
        </p:nvSpPr>
        <p:spPr bwMode="auto">
          <a:xfrm>
            <a:off x="2987675" y="6165850"/>
            <a:ext cx="5353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  =  {a</a:t>
            </a:r>
            <a:r>
              <a:rPr lang="en-GB" baseline="30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GB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baseline="30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2m</a:t>
            </a:r>
            <a:r>
              <a:rPr lang="en-GB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/ n,m entier} =  a*(bb)*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4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4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4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4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30" grpId="0" animBg="1"/>
      <p:bldP spid="641031" grpId="0" animBg="1"/>
      <p:bldP spid="641032" grpId="0" animBg="1"/>
      <p:bldP spid="641033" grpId="0" animBg="1"/>
      <p:bldP spid="64103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33A32E-06F3-4116-92D9-CA96C2672303}" type="slidenum">
              <a:rPr lang="fr-FR"/>
              <a:pPr/>
              <a:t>60</a:t>
            </a:fld>
            <a:endParaRPr lang="fr-FR"/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8964613" cy="590550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 8 :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appelle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-production une règle de la forme A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endParaRPr lang="fr-FR" sz="16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 3:</a:t>
            </a:r>
            <a:endParaRPr lang="fr-FR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Soit L un langage algébrique et G une grammaire qui l’engendre alors il est possible de calculer une grammaire G’ telle que :</a:t>
            </a: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	G’   n’a pas d’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-production</a:t>
            </a: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	L(G’) = L-{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}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	( Si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   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L alors L-{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=  L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	donc G’ est exactement  équivalent à G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218465-907E-4594-B82C-E7A81641454F}" type="slidenum">
              <a:rPr lang="fr-FR"/>
              <a:pPr/>
              <a:t>61</a:t>
            </a:fld>
            <a:endParaRPr lang="fr-FR"/>
          </a:p>
        </p:txBody>
      </p:sp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243013"/>
          </a:xfrm>
        </p:spPr>
        <p:txBody>
          <a:bodyPr/>
          <a:lstStyle/>
          <a:p>
            <a:pPr algn="ctr"/>
            <a:r>
              <a:rPr lang="fr-FR" sz="3600" b="1">
                <a:solidFill>
                  <a:srgbClr val="0000CC"/>
                </a:solidFill>
              </a:rPr>
              <a:t>Suppression des </a:t>
            </a:r>
            <a:r>
              <a:rPr lang="fr-FR" sz="3600" b="1">
                <a:solidFill>
                  <a:srgbClr val="0000CC"/>
                </a:solidFill>
                <a:latin typeface="Symbol" pitchFamily="18" charset="2"/>
              </a:rPr>
              <a:t>e</a:t>
            </a:r>
            <a:r>
              <a:rPr lang="fr-FR" sz="3600" b="1">
                <a:solidFill>
                  <a:srgbClr val="0000CC"/>
                </a:solidFill>
              </a:rPr>
              <a:t>-productions  </a:t>
            </a:r>
            <a:r>
              <a:rPr lang="fr-FR" sz="3600">
                <a:solidFill>
                  <a:srgbClr val="0000CC"/>
                </a:solidFill>
              </a:rPr>
              <a:t>(Algorithme 3)</a:t>
            </a:r>
            <a:endParaRPr lang="fr-FR">
              <a:solidFill>
                <a:srgbClr val="0000CC"/>
              </a:solidFill>
            </a:endParaRPr>
          </a:p>
        </p:txBody>
      </p:sp>
      <p:sp>
        <p:nvSpPr>
          <p:cNvPr id="630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00213"/>
            <a:ext cx="8713788" cy="4968875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Inconvénient des 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-productions: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la longueur des métamots peut décroître. 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Pour des besoins d'analyse, il est préférable d'éviter cette situation. 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appartient à L(G), il n'est pas possible d'éviter toutes les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-productions.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traite donc uniquement les langages enlevé le mot vide.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cherche récursivement les variables annulables, celles d'où dérive le mot vide;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part d'une grammaire sans symbole inutile.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0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0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30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30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0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30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30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E46688-9885-470B-9D56-C1A5B679372A}" type="slidenum">
              <a:rPr lang="fr-FR"/>
              <a:pPr/>
              <a:t>62</a:t>
            </a:fld>
            <a:endParaRPr lang="fr-FR"/>
          </a:p>
        </p:txBody>
      </p:sp>
      <p:sp>
        <p:nvSpPr>
          <p:cNvPr id="631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5545138"/>
          </a:xfrm>
        </p:spPr>
        <p:txBody>
          <a:bodyPr/>
          <a:lstStyle/>
          <a:p>
            <a:r>
              <a:rPr lang="fr-FR" sz="24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1er étape: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Déterminer les symboles non-terminaux effaçables, c’est à dire les symboles X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V  tels que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</a:p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ie: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Les variables qui se récrivent </a:t>
            </a:r>
            <a:r>
              <a:rPr lang="fr-FR" sz="2400">
                <a:latin typeface="Symbol" pitchFamily="18" charset="2"/>
                <a:cs typeface="Times New Roman" pitchFamily="18" charset="0"/>
                <a:sym typeface="Symbol" pitchFamily="18" charset="2"/>
              </a:rPr>
              <a:t>e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sont annulables ;</a:t>
            </a:r>
            <a:endParaRPr lang="fr-FR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	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Les variables dont une production au moins ne contient </a:t>
            </a:r>
            <a:b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que des variables annulables sont annulables.</a:t>
            </a:r>
            <a:r>
              <a:rPr lang="fr-FR" sz="2800">
                <a:sym typeface="Symbol" pitchFamily="18" charset="2"/>
              </a:rPr>
              <a:t> </a:t>
            </a:r>
            <a:br>
              <a:rPr lang="fr-FR" sz="2800">
                <a:sym typeface="Symbol" pitchFamily="18" charset="2"/>
              </a:rPr>
            </a:br>
            <a:endParaRPr lang="fr-FR" sz="1600">
              <a:sym typeface="Symbol" pitchFamily="18" charset="2"/>
            </a:endParaRPr>
          </a:p>
          <a:p>
            <a:r>
              <a:rPr lang="fr-FR" sz="24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2eme </a:t>
            </a:r>
            <a:r>
              <a:rPr lang="fr-FR" sz="2400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étape:</a:t>
            </a:r>
            <a:endParaRPr lang="fr-FR" sz="2400" u="sng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Pour toute règle  X  A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,A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,…A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(A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 (V  )*)</a:t>
            </a:r>
            <a:endParaRPr lang="fr-FR" sz="2800" b="1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Ajouter toutes les règles obtenues de celle-ci en remplaçant chaque symbole effaçable X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qui y apparaît soit par X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(lui-même) soit par . Mais ne remplacer jamais tous les symboles par 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Effacer  toutes les  -productions</a:t>
            </a:r>
            <a:endParaRPr lang="fr-FR" sz="2400" b="1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1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1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31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31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1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31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31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31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74F396-0788-4B92-923A-5B928523C979}" type="slidenum">
              <a:rPr lang="fr-FR"/>
              <a:pPr/>
              <a:t>63</a:t>
            </a:fld>
            <a:endParaRPr lang="fr-FR"/>
          </a:p>
        </p:txBody>
      </p:sp>
      <p:sp>
        <p:nvSpPr>
          <p:cNvPr id="632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404813"/>
            <a:ext cx="2530475" cy="450850"/>
          </a:xfrm>
        </p:spPr>
        <p:txBody>
          <a:bodyPr/>
          <a:lstStyle/>
          <a:p>
            <a:r>
              <a:rPr lang="en-GB" sz="32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9</a:t>
            </a:r>
            <a:r>
              <a:rPr lang="en-GB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:</a:t>
            </a:r>
            <a:endParaRPr lang="fr-FR" sz="32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2836" name="Rectangle 4"/>
          <p:cNvSpPr>
            <a:spLocks noChangeArrowheads="1"/>
          </p:cNvSpPr>
          <p:nvPr/>
        </p:nvSpPr>
        <p:spPr bwMode="auto">
          <a:xfrm>
            <a:off x="179388" y="981075"/>
            <a:ext cx="3468687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>
                <a:latin typeface="Times New Roman" pitchFamily="18" charset="0"/>
                <a:cs typeface="Times New Roman" pitchFamily="18" charset="0"/>
              </a:rPr>
              <a:t>S0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1S2 | S3S4 | S5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S1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1S1 | S1S4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S2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aS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 | S3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S3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 | S4 | S5aS3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S4 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cS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 | 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S5 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 | b</a:t>
            </a:r>
          </a:p>
        </p:txBody>
      </p:sp>
      <p:sp>
        <p:nvSpPr>
          <p:cNvPr id="632838" name="Rectangle 6"/>
          <p:cNvSpPr>
            <a:spLocks noChangeArrowheads="1"/>
          </p:cNvSpPr>
          <p:nvPr/>
        </p:nvSpPr>
        <p:spPr bwMode="auto">
          <a:xfrm>
            <a:off x="4356100" y="836613"/>
            <a:ext cx="43545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applique la première partie de l’algorithme 3, on a :</a:t>
            </a:r>
          </a:p>
        </p:txBody>
      </p:sp>
      <p:sp>
        <p:nvSpPr>
          <p:cNvPr id="632839" name="Rectangle 7"/>
          <p:cNvSpPr>
            <a:spLocks noChangeArrowheads="1"/>
          </p:cNvSpPr>
          <p:nvPr/>
        </p:nvSpPr>
        <p:spPr bwMode="auto">
          <a:xfrm>
            <a:off x="3995738" y="1968500"/>
            <a:ext cx="1587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Eff  = {S4}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2840" name="Line 8"/>
          <p:cNvSpPr>
            <a:spLocks noChangeShapeType="1"/>
          </p:cNvSpPr>
          <p:nvPr/>
        </p:nvSpPr>
        <p:spPr bwMode="auto">
          <a:xfrm flipH="1" flipV="1">
            <a:off x="2124075" y="3068638"/>
            <a:ext cx="1152525" cy="647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41" name="Rectangle 9"/>
          <p:cNvSpPr>
            <a:spLocks noChangeArrowheads="1"/>
          </p:cNvSpPr>
          <p:nvPr/>
        </p:nvSpPr>
        <p:spPr bwMode="auto">
          <a:xfrm>
            <a:off x="5435600" y="1966913"/>
            <a:ext cx="1506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{S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3,S5}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42" name="Line 10"/>
          <p:cNvSpPr>
            <a:spLocks noChangeShapeType="1"/>
          </p:cNvSpPr>
          <p:nvPr/>
        </p:nvSpPr>
        <p:spPr bwMode="auto">
          <a:xfrm flipH="1" flipV="1">
            <a:off x="2124075" y="2708275"/>
            <a:ext cx="1223963" cy="6492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43" name="Line 11"/>
          <p:cNvSpPr>
            <a:spLocks noChangeShapeType="1"/>
          </p:cNvSpPr>
          <p:nvPr/>
        </p:nvSpPr>
        <p:spPr bwMode="auto">
          <a:xfrm flipH="1" flipV="1">
            <a:off x="1403350" y="3573463"/>
            <a:ext cx="792163" cy="3603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44" name="Rectangle 12"/>
          <p:cNvSpPr>
            <a:spLocks noChangeArrowheads="1"/>
          </p:cNvSpPr>
          <p:nvPr/>
        </p:nvSpPr>
        <p:spPr bwMode="auto">
          <a:xfrm>
            <a:off x="6804025" y="1989138"/>
            <a:ext cx="1506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{S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2,S0}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46" name="Line 14"/>
          <p:cNvSpPr>
            <a:spLocks noChangeShapeType="1"/>
          </p:cNvSpPr>
          <p:nvPr/>
        </p:nvSpPr>
        <p:spPr bwMode="auto">
          <a:xfrm flipH="1">
            <a:off x="2411413" y="2133600"/>
            <a:ext cx="865187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47" name="Line 15"/>
          <p:cNvSpPr>
            <a:spLocks noChangeShapeType="1"/>
          </p:cNvSpPr>
          <p:nvPr/>
        </p:nvSpPr>
        <p:spPr bwMode="auto">
          <a:xfrm flipH="1">
            <a:off x="3635375" y="620713"/>
            <a:ext cx="649288" cy="5048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48" name="Line 16"/>
          <p:cNvSpPr>
            <a:spLocks noChangeShapeType="1"/>
          </p:cNvSpPr>
          <p:nvPr/>
        </p:nvSpPr>
        <p:spPr bwMode="auto">
          <a:xfrm>
            <a:off x="2268538" y="1412875"/>
            <a:ext cx="64770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49" name="Line 17"/>
          <p:cNvSpPr>
            <a:spLocks noChangeShapeType="1"/>
          </p:cNvSpPr>
          <p:nvPr/>
        </p:nvSpPr>
        <p:spPr bwMode="auto">
          <a:xfrm>
            <a:off x="3203575" y="1412875"/>
            <a:ext cx="43180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632850" name="Rectangle 18"/>
          <p:cNvSpPr>
            <a:spLocks noChangeArrowheads="1"/>
          </p:cNvSpPr>
          <p:nvPr/>
        </p:nvSpPr>
        <p:spPr bwMode="auto">
          <a:xfrm>
            <a:off x="4572000" y="2492375"/>
            <a:ext cx="2868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= {S0,S2, S3, S4, S5}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51" name="Rectangle 19"/>
          <p:cNvSpPr>
            <a:spLocks noChangeArrowheads="1"/>
          </p:cNvSpPr>
          <p:nvPr/>
        </p:nvSpPr>
        <p:spPr bwMode="auto">
          <a:xfrm>
            <a:off x="323850" y="4508500"/>
            <a:ext cx="3240088" cy="1249363"/>
          </a:xfrm>
          <a:prstGeom prst="rect">
            <a:avLst/>
          </a:prstGeom>
          <a:solidFill>
            <a:srgbClr val="CC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applique maintenant la deuxième partie de l’algorithme</a:t>
            </a:r>
            <a:r>
              <a:rPr lang="fr-FR"/>
              <a:t>,</a:t>
            </a:r>
          </a:p>
        </p:txBody>
      </p:sp>
      <p:sp>
        <p:nvSpPr>
          <p:cNvPr id="632852" name="Rectangle 20"/>
          <p:cNvSpPr>
            <a:spLocks noChangeArrowheads="1"/>
          </p:cNvSpPr>
          <p:nvPr/>
        </p:nvSpPr>
        <p:spPr bwMode="auto">
          <a:xfrm>
            <a:off x="3924300" y="5948363"/>
            <a:ext cx="1646238" cy="457200"/>
          </a:xfrm>
          <a:prstGeom prst="rect">
            <a:avLst/>
          </a:prstGeom>
          <a:solidFill>
            <a:srgbClr val="BAF8D2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S5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 | b</a:t>
            </a:r>
          </a:p>
        </p:txBody>
      </p:sp>
      <p:sp>
        <p:nvSpPr>
          <p:cNvPr id="632853" name="Rectangle 21"/>
          <p:cNvSpPr>
            <a:spLocks noChangeArrowheads="1"/>
          </p:cNvSpPr>
          <p:nvPr/>
        </p:nvSpPr>
        <p:spPr bwMode="auto">
          <a:xfrm>
            <a:off x="3924300" y="4076700"/>
            <a:ext cx="4600575" cy="457200"/>
          </a:xfrm>
          <a:prstGeom prst="rect">
            <a:avLst/>
          </a:prstGeom>
          <a:solidFill>
            <a:srgbClr val="CC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S0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1S2 | S1 | S3S4 | S4 | S3 | S5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54" name="Rectangle 22"/>
          <p:cNvSpPr>
            <a:spLocks noChangeArrowheads="1"/>
          </p:cNvSpPr>
          <p:nvPr/>
        </p:nvSpPr>
        <p:spPr bwMode="auto">
          <a:xfrm>
            <a:off x="3924300" y="4435475"/>
            <a:ext cx="2995613" cy="457200"/>
          </a:xfrm>
          <a:prstGeom prst="rect">
            <a:avLst/>
          </a:prstGeom>
          <a:solidFill>
            <a:srgbClr val="CCFFFF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S1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1S1 | S1S4 | S1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55" name="Rectangle 23"/>
          <p:cNvSpPr>
            <a:spLocks noChangeArrowheads="1"/>
          </p:cNvSpPr>
          <p:nvPr/>
        </p:nvSpPr>
        <p:spPr bwMode="auto">
          <a:xfrm>
            <a:off x="3924300" y="4795838"/>
            <a:ext cx="2298700" cy="457200"/>
          </a:xfrm>
          <a:prstGeom prst="rect">
            <a:avLst/>
          </a:prstGeom>
          <a:solidFill>
            <a:srgbClr val="BAF8D2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S2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 | a | S3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56" name="Rectangle 24"/>
          <p:cNvSpPr>
            <a:spLocks noChangeArrowheads="1"/>
          </p:cNvSpPr>
          <p:nvPr/>
        </p:nvSpPr>
        <p:spPr bwMode="auto">
          <a:xfrm>
            <a:off x="3924300" y="5202238"/>
            <a:ext cx="4800600" cy="457200"/>
          </a:xfrm>
          <a:prstGeom prst="rect">
            <a:avLst/>
          </a:prstGeom>
          <a:solidFill>
            <a:srgbClr val="BAF8D2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S3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 | S4 | S5 a S3 | S5 a | a S3 | a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2857" name="Rectangle 25"/>
          <p:cNvSpPr>
            <a:spLocks noChangeArrowheads="1"/>
          </p:cNvSpPr>
          <p:nvPr/>
        </p:nvSpPr>
        <p:spPr bwMode="auto">
          <a:xfrm>
            <a:off x="3924300" y="5588000"/>
            <a:ext cx="1763713" cy="457200"/>
          </a:xfrm>
          <a:prstGeom prst="rect">
            <a:avLst/>
          </a:prstGeom>
          <a:solidFill>
            <a:srgbClr val="BAF8D2">
              <a:alpha val="3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S4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cS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 | c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3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3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2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32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32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32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32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32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632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632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63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632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632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632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632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632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632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632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6" grpId="0"/>
      <p:bldP spid="632838" grpId="0"/>
      <p:bldP spid="632839" grpId="0"/>
      <p:bldP spid="632840" grpId="0" animBg="1"/>
      <p:bldP spid="632841" grpId="0"/>
      <p:bldP spid="632842" grpId="0" animBg="1"/>
      <p:bldP spid="632843" grpId="0" animBg="1"/>
      <p:bldP spid="632844" grpId="0"/>
      <p:bldP spid="632846" grpId="0" animBg="1"/>
      <p:bldP spid="632847" grpId="0" animBg="1"/>
      <p:bldP spid="632848" grpId="0" animBg="1"/>
      <p:bldP spid="632849" grpId="0" animBg="1"/>
      <p:bldP spid="632850" grpId="0"/>
      <p:bldP spid="632851" grpId="0" animBg="1"/>
      <p:bldP spid="632852" grpId="0" animBg="1"/>
      <p:bldP spid="632853" grpId="0" animBg="1"/>
      <p:bldP spid="632854" grpId="0" animBg="1"/>
      <p:bldP spid="632855" grpId="0" animBg="1"/>
      <p:bldP spid="632856" grpId="0" animBg="1"/>
      <p:bldP spid="63285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6A8E598-73FD-44A9-B3C7-E476B8A521B1}" type="slidenum">
              <a:rPr lang="fr-FR"/>
              <a:pPr/>
              <a:t>64</a:t>
            </a:fld>
            <a:endParaRPr lang="fr-FR"/>
          </a:p>
        </p:txBody>
      </p:sp>
      <p:sp>
        <p:nvSpPr>
          <p:cNvPr id="633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5905500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Une {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production unaire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est une production de la forme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ou  X, Y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V</a:t>
            </a:r>
          </a:p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4 :</a:t>
            </a:r>
            <a:endParaRPr lang="fr-FR" sz="2800" b="1" i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Si G est une grammaire qui ne contient pas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d’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-production alors il est possible de calculer une grammaire G’ tel que :</a:t>
            </a: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	G’ ne contient pas de production unaire.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	L(G’) = L(G),</a:t>
            </a:r>
          </a:p>
          <a:p>
            <a:r>
              <a:rPr lang="fr-FR" sz="24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Idée</a:t>
            </a:r>
            <a:r>
              <a:rPr lang="fr-FR" sz="24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: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(Algorithme 4)  Si X est non-terminal on calcule l’ensemble </a:t>
            </a:r>
            <a:br>
              <a:rPr lang="fr-FR" sz="2400">
                <a:latin typeface="Times New Roman" pitchFamily="18" charset="0"/>
                <a:cs typeface="Times New Roman" pitchFamily="18" charset="0"/>
              </a:rPr>
            </a:br>
            <a:r>
              <a:rPr lang="fr-FR" sz="2400">
                <a:latin typeface="Times New Roman" pitchFamily="18" charset="0"/>
                <a:cs typeface="Times New Roman" pitchFamily="18" charset="0"/>
              </a:rPr>
              <a:t>     V(X) = {Y | X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*Y} pour tout  X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V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Et ensuite si Y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V(X) et Y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avec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(V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)*, alors on ajoute X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et enfin on élimine les productions unaires.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BABF32-C09A-40C3-A9DB-C7CC1E9E0873}" type="slidenum">
              <a:rPr lang="fr-FR"/>
              <a:pPr/>
              <a:t>65</a:t>
            </a:fld>
            <a:endParaRPr lang="fr-FR"/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2087562" cy="431800"/>
          </a:xfrm>
        </p:spPr>
        <p:txBody>
          <a:bodyPr/>
          <a:lstStyle/>
          <a:p>
            <a:r>
              <a:rPr lang="en-GB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 10</a:t>
            </a:r>
            <a:r>
              <a:rPr lang="en-GB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fr-FR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4884" name="Rectangle 4"/>
          <p:cNvSpPr>
            <a:spLocks noChangeArrowheads="1"/>
          </p:cNvSpPr>
          <p:nvPr/>
        </p:nvSpPr>
        <p:spPr bwMode="auto">
          <a:xfrm>
            <a:off x="323850" y="981075"/>
            <a:ext cx="23161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aA | Bbb | A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aA | a | B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abS | aAa</a:t>
            </a:r>
          </a:p>
        </p:txBody>
      </p:sp>
      <p:sp>
        <p:nvSpPr>
          <p:cNvPr id="634885" name="Rectangle 5"/>
          <p:cNvSpPr>
            <a:spLocks noChangeArrowheads="1"/>
          </p:cNvSpPr>
          <p:nvPr/>
        </p:nvSpPr>
        <p:spPr bwMode="auto">
          <a:xfrm>
            <a:off x="4140200" y="692150"/>
            <a:ext cx="41767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applique la première partie de l’algorithme 4 </a:t>
            </a:r>
          </a:p>
        </p:txBody>
      </p:sp>
      <p:sp>
        <p:nvSpPr>
          <p:cNvPr id="634886" name="Rectangle 6"/>
          <p:cNvSpPr>
            <a:spLocks noChangeArrowheads="1"/>
          </p:cNvSpPr>
          <p:nvPr/>
        </p:nvSpPr>
        <p:spPr bwMode="auto">
          <a:xfrm>
            <a:off x="4284663" y="1628775"/>
            <a:ext cx="2495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V(S) = {A}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{B}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V(A) = {B}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V(B) = Ø</a:t>
            </a:r>
          </a:p>
        </p:txBody>
      </p:sp>
      <p:sp>
        <p:nvSpPr>
          <p:cNvPr id="634887" name="Rectangle 7"/>
          <p:cNvSpPr>
            <a:spLocks noChangeArrowheads="1"/>
          </p:cNvSpPr>
          <p:nvPr/>
        </p:nvSpPr>
        <p:spPr bwMode="auto">
          <a:xfrm>
            <a:off x="395288" y="3284538"/>
            <a:ext cx="26638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la seconde partie de l’algorithme </a:t>
            </a:r>
          </a:p>
        </p:txBody>
      </p:sp>
      <p:sp>
        <p:nvSpPr>
          <p:cNvPr id="634888" name="Rectangle 8"/>
          <p:cNvSpPr>
            <a:spLocks noChangeArrowheads="1"/>
          </p:cNvSpPr>
          <p:nvPr/>
        </p:nvSpPr>
        <p:spPr bwMode="auto">
          <a:xfrm>
            <a:off x="3132138" y="2924175"/>
            <a:ext cx="417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aA | Bbb | aA | a | abS | aAa</a:t>
            </a:r>
          </a:p>
        </p:txBody>
      </p:sp>
      <p:sp>
        <p:nvSpPr>
          <p:cNvPr id="634889" name="Rectangle 9"/>
          <p:cNvSpPr>
            <a:spLocks noChangeArrowheads="1"/>
          </p:cNvSpPr>
          <p:nvPr/>
        </p:nvSpPr>
        <p:spPr bwMode="auto">
          <a:xfrm>
            <a:off x="3132138" y="3429000"/>
            <a:ext cx="2933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aA | a | abS | aAa</a:t>
            </a:r>
          </a:p>
        </p:txBody>
      </p:sp>
      <p:sp>
        <p:nvSpPr>
          <p:cNvPr id="634890" name="Rectangle 10"/>
          <p:cNvSpPr>
            <a:spLocks noChangeArrowheads="1"/>
          </p:cNvSpPr>
          <p:nvPr/>
        </p:nvSpPr>
        <p:spPr bwMode="auto">
          <a:xfrm>
            <a:off x="3132138" y="3902075"/>
            <a:ext cx="2000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abS | aAa</a:t>
            </a:r>
          </a:p>
        </p:txBody>
      </p:sp>
      <p:sp>
        <p:nvSpPr>
          <p:cNvPr id="634891" name="Rectangle 11"/>
          <p:cNvSpPr>
            <a:spLocks noChangeArrowheads="1"/>
          </p:cNvSpPr>
          <p:nvPr/>
        </p:nvSpPr>
        <p:spPr bwMode="auto">
          <a:xfrm>
            <a:off x="179388" y="4797425"/>
            <a:ext cx="8640762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49263"/>
            <a:r>
              <a:rPr lang="fr-FR" sz="2400">
                <a:latin typeface="Times New Roman" pitchFamily="18" charset="0"/>
                <a:cs typeface="Times New Roman" pitchFamily="18" charset="0"/>
              </a:rPr>
              <a:t>  On appelle {</a:t>
            </a:r>
            <a:r>
              <a:rPr lang="fr-FR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propre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} une grammaire qui n’a pas de règles de la forme</a:t>
            </a:r>
          </a:p>
          <a:p>
            <a:pPr indent="449263"/>
            <a:r>
              <a:rPr lang="fr-FR" sz="2400">
                <a:latin typeface="Times New Roman" pitchFamily="18" charset="0"/>
                <a:cs typeface="Times New Roman" pitchFamily="18" charset="0"/>
              </a:rPr>
              <a:t>         X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-productions)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indent="449263"/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   X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(avec X,Y 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V)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(productions unaires)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4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34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34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34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4" grpId="0"/>
      <p:bldP spid="634885" grpId="0"/>
      <p:bldP spid="634886" grpId="0"/>
      <p:bldP spid="634887" grpId="0"/>
      <p:bldP spid="634888" grpId="0"/>
      <p:bldP spid="634889" grpId="0"/>
      <p:bldP spid="634890" grpId="0"/>
      <p:bldP spid="63489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48D06C-97ED-42B8-BBB4-D00BF31CAEA6}" type="slidenum">
              <a:rPr lang="fr-FR"/>
              <a:pPr/>
              <a:t>66</a:t>
            </a:fld>
            <a:endParaRPr lang="fr-FR"/>
          </a:p>
        </p:txBody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51847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 b="1">
                <a:latin typeface="Times New Roman" pitchFamily="18" charset="0"/>
                <a:cs typeface="Times New Roman" pitchFamily="18" charset="0"/>
              </a:rPr>
              <a:t>Théorème 5 :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Soit L un langage algébrique et G une grammaire qui l’engendre,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L alors il est possible de calculer une grammaire G’ propre et réduite telle que 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L(G’) = L(G) = L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endParaRPr lang="fr-FR" sz="16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Si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L alors il est possible de calculer une grammaire G’ propre et réduite telle que L(G’) = L-{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</a:t>
            </a:r>
            <a:br>
              <a:rPr lang="fr-FR" sz="2800">
                <a:latin typeface="Times New Roman" pitchFamily="18" charset="0"/>
                <a:cs typeface="Times New Roman" pitchFamily="18" charset="0"/>
              </a:rPr>
            </a:br>
            <a:endParaRPr lang="fr-FR" sz="2800" u="sng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Dans les deux cas cette grammaire est déterminée d’abord en rendant 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 propre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et ensuite en la 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réduisant (Simplifiant)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3450B7-7743-4F78-AED3-09938CF47A47}" type="slidenum">
              <a:rPr lang="fr-FR"/>
              <a:pPr/>
              <a:t>67</a:t>
            </a:fld>
            <a:endParaRPr lang="fr-FR"/>
          </a:p>
        </p:txBody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5976938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 forme normale de Chomsky (FNC)</a:t>
            </a:r>
            <a:endParaRPr lang="fr-FR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dit qu’une grammaire G est sous la FNC si toutes les règles ont une des formes suivantes :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	X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     		avec    a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 ou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	X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YZ	      	avec   Y,  Z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V</a:t>
            </a:r>
          </a:p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6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Tout langage non contextuel sans le mot vide peut être engendré par une grammaire normale de Chomsky.</a:t>
            </a:r>
          </a:p>
          <a:p>
            <a:pPr>
              <a:buFont typeface="Wingdings" pitchFamily="2" charset="2"/>
              <a:buNone/>
            </a:pP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fr-FR" sz="2800" u="sng">
                <a:latin typeface="Times New Roman" pitchFamily="18" charset="0"/>
                <a:cs typeface="Times New Roman" pitchFamily="18" charset="0"/>
              </a:rPr>
              <a:t>Démonstration dans le polycopie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6E3798-0A60-4391-B033-5D5DC1EFE8E6}" type="slidenum">
              <a:rPr lang="fr-FR"/>
              <a:pPr/>
              <a:t>68</a:t>
            </a:fld>
            <a:endParaRPr lang="fr-FR"/>
          </a:p>
        </p:txBody>
      </p:sp>
      <p:sp>
        <p:nvSpPr>
          <p:cNvPr id="637956" name="Rectangle 4"/>
          <p:cNvSpPr>
            <a:spLocks noChangeArrowheads="1"/>
          </p:cNvSpPr>
          <p:nvPr/>
        </p:nvSpPr>
        <p:spPr bwMode="auto">
          <a:xfrm>
            <a:off x="0" y="476250"/>
            <a:ext cx="60848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11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/>
            <a:r>
              <a:rPr lang="fr-FR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aB | bA	 </a:t>
            </a:r>
          </a:p>
          <a:p>
            <a:pPr lvl="2"/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 | aS | bAA 	</a:t>
            </a:r>
          </a:p>
          <a:p>
            <a:pPr lvl="2"/>
            <a:r>
              <a:rPr lang="fr-FR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 | bS | aBB             devient :   </a:t>
            </a:r>
          </a:p>
        </p:txBody>
      </p:sp>
      <p:sp>
        <p:nvSpPr>
          <p:cNvPr id="637957" name="Rectangle 5"/>
          <p:cNvSpPr>
            <a:spLocks noChangeArrowheads="1"/>
          </p:cNvSpPr>
          <p:nvPr/>
        </p:nvSpPr>
        <p:spPr bwMode="auto">
          <a:xfrm>
            <a:off x="539750" y="2565400"/>
            <a:ext cx="79200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B | 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 		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 		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 </a:t>
            </a:r>
          </a:p>
        </p:txBody>
      </p:sp>
      <p:sp>
        <p:nvSpPr>
          <p:cNvPr id="637958" name="Rectangle 6"/>
          <p:cNvSpPr>
            <a:spLocks noChangeArrowheads="1"/>
          </p:cNvSpPr>
          <p:nvPr/>
        </p:nvSpPr>
        <p:spPr bwMode="auto">
          <a:xfrm>
            <a:off x="539750" y="3068638"/>
            <a:ext cx="70564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 | 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S | 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D 		D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AA </a:t>
            </a:r>
          </a:p>
        </p:txBody>
      </p:sp>
      <p:sp>
        <p:nvSpPr>
          <p:cNvPr id="637959" name="Rectangle 7"/>
          <p:cNvSpPr>
            <a:spLocks noChangeArrowheads="1"/>
          </p:cNvSpPr>
          <p:nvPr/>
        </p:nvSpPr>
        <p:spPr bwMode="auto">
          <a:xfrm>
            <a:off x="539750" y="3573463"/>
            <a:ext cx="61928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 | 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S | 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E 		E </a:t>
            </a:r>
            <a:r>
              <a:rPr lang="fr-FR">
                <a:latin typeface="Symbol" pitchFamily="18" charset="2"/>
                <a:cs typeface="Times New Roman" pitchFamily="18" charset="0"/>
              </a:rPr>
              <a:t>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BB </a:t>
            </a:r>
          </a:p>
        </p:txBody>
      </p:sp>
      <p:sp>
        <p:nvSpPr>
          <p:cNvPr id="637960" name="Rectangle 8"/>
          <p:cNvSpPr>
            <a:spLocks noChangeArrowheads="1"/>
          </p:cNvSpPr>
          <p:nvPr/>
        </p:nvSpPr>
        <p:spPr bwMode="auto">
          <a:xfrm>
            <a:off x="1042988" y="4575175"/>
            <a:ext cx="7273925" cy="946150"/>
          </a:xfrm>
          <a:prstGeom prst="rect">
            <a:avLst/>
          </a:prstGeom>
          <a:solidFill>
            <a:srgbClr val="3366FF">
              <a:alpha val="13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forme  normale  de  Chomsky  a  un  intérêt </a:t>
            </a:r>
            <a:b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essentiellement  théorique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7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37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3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3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6" grpId="0"/>
      <p:bldP spid="637957" grpId="0"/>
      <p:bldP spid="637958" grpId="0"/>
      <p:bldP spid="637959" grpId="0"/>
      <p:bldP spid="637960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92C19B5-FAF5-4BF5-9353-1428CA10F146}" type="slidenum">
              <a:rPr lang="fr-FR"/>
              <a:pPr/>
              <a:t>69</a:t>
            </a:fld>
            <a:endParaRPr lang="fr-FR"/>
          </a:p>
        </p:txBody>
      </p:sp>
      <p:sp>
        <p:nvSpPr>
          <p:cNvPr id="640004" name="Rectangle 4"/>
          <p:cNvSpPr>
            <a:spLocks noChangeArrowheads="1"/>
          </p:cNvSpPr>
          <p:nvPr/>
        </p:nvSpPr>
        <p:spPr bwMode="auto">
          <a:xfrm>
            <a:off x="395288" y="406400"/>
            <a:ext cx="2049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 12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640005" name="Rectangle 5"/>
          <p:cNvSpPr>
            <a:spLocks noChangeArrowheads="1"/>
          </p:cNvSpPr>
          <p:nvPr/>
        </p:nvSpPr>
        <p:spPr bwMode="auto">
          <a:xfrm>
            <a:off x="179388" y="908050"/>
            <a:ext cx="3671887" cy="2227263"/>
          </a:xfrm>
          <a:prstGeom prst="rect">
            <a:avLst/>
          </a:prstGeom>
          <a:solidFill>
            <a:schemeClr val="folHlink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Mettre sous FNC la grammaire :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00A | B | 1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1AA | 2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</a:t>
            </a:r>
          </a:p>
        </p:txBody>
      </p:sp>
      <p:sp>
        <p:nvSpPr>
          <p:cNvPr id="640006" name="Rectangle 6"/>
          <p:cNvSpPr>
            <a:spLocks noChangeArrowheads="1"/>
          </p:cNvSpPr>
          <p:nvPr/>
        </p:nvSpPr>
        <p:spPr bwMode="auto">
          <a:xfrm>
            <a:off x="4067175" y="838200"/>
            <a:ext cx="41989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u="sng">
                <a:latin typeface="Times New Roman" pitchFamily="18" charset="0"/>
                <a:cs typeface="Times New Roman" pitchFamily="18" charset="0"/>
              </a:rPr>
              <a:t>Rendre la grammaire </a:t>
            </a:r>
            <a:r>
              <a:rPr lang="fr-FR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propre</a:t>
            </a:r>
          </a:p>
        </p:txBody>
      </p:sp>
      <p:sp>
        <p:nvSpPr>
          <p:cNvPr id="640007" name="Rectangle 7"/>
          <p:cNvSpPr>
            <a:spLocks noChangeArrowheads="1"/>
          </p:cNvSpPr>
          <p:nvPr/>
        </p:nvSpPr>
        <p:spPr bwMode="auto">
          <a:xfrm>
            <a:off x="5076825" y="1412875"/>
            <a:ext cx="2376488" cy="1382713"/>
          </a:xfrm>
          <a:prstGeom prst="rect">
            <a:avLst/>
          </a:prstGeom>
          <a:solidFill>
            <a:schemeClr val="accent1">
              <a:alpha val="39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00A | 0| 1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 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1AA | 2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 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</a:t>
            </a:r>
          </a:p>
        </p:txBody>
      </p:sp>
      <p:sp>
        <p:nvSpPr>
          <p:cNvPr id="640008" name="Rectangle 8"/>
          <p:cNvSpPr>
            <a:spLocks noChangeArrowheads="1"/>
          </p:cNvSpPr>
          <p:nvPr/>
        </p:nvSpPr>
        <p:spPr bwMode="auto">
          <a:xfrm>
            <a:off x="5003800" y="2924175"/>
            <a:ext cx="37179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On réduit la pour obtenir</a:t>
            </a:r>
          </a:p>
        </p:txBody>
      </p:sp>
      <p:sp>
        <p:nvSpPr>
          <p:cNvPr id="640009" name="Rectangle 9"/>
          <p:cNvSpPr>
            <a:spLocks noChangeArrowheads="1"/>
          </p:cNvSpPr>
          <p:nvPr/>
        </p:nvSpPr>
        <p:spPr bwMode="auto">
          <a:xfrm>
            <a:off x="5724525" y="3500438"/>
            <a:ext cx="2376488" cy="955675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00A | 0| 1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 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1AA | 2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40010" name="Rectangle 10"/>
          <p:cNvSpPr>
            <a:spLocks noChangeArrowheads="1"/>
          </p:cNvSpPr>
          <p:nvPr/>
        </p:nvSpPr>
        <p:spPr bwMode="auto">
          <a:xfrm>
            <a:off x="179388" y="3429000"/>
            <a:ext cx="3667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la grammaire sous FNC</a:t>
            </a:r>
            <a:r>
              <a:rPr lang="fr-FR"/>
              <a:t> </a:t>
            </a:r>
          </a:p>
        </p:txBody>
      </p:sp>
      <p:sp>
        <p:nvSpPr>
          <p:cNvPr id="640011" name="Rectangle 11"/>
          <p:cNvSpPr>
            <a:spLocks noChangeArrowheads="1"/>
          </p:cNvSpPr>
          <p:nvPr/>
        </p:nvSpPr>
        <p:spPr bwMode="auto">
          <a:xfrm>
            <a:off x="323850" y="3933825"/>
            <a:ext cx="2500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0 | 1</a:t>
            </a:r>
          </a:p>
        </p:txBody>
      </p:sp>
      <p:sp>
        <p:nvSpPr>
          <p:cNvPr id="640012" name="Rectangle 12"/>
          <p:cNvSpPr>
            <a:spLocks noChangeArrowheads="1"/>
          </p:cNvSpPr>
          <p:nvPr/>
        </p:nvSpPr>
        <p:spPr bwMode="auto">
          <a:xfrm>
            <a:off x="304800" y="4349750"/>
            <a:ext cx="1704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GB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0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</a:p>
        </p:txBody>
      </p:sp>
      <p:sp>
        <p:nvSpPr>
          <p:cNvPr id="640013" name="Rectangle 13"/>
          <p:cNvSpPr>
            <a:spLocks noChangeArrowheads="1"/>
          </p:cNvSpPr>
          <p:nvPr/>
        </p:nvSpPr>
        <p:spPr bwMode="auto">
          <a:xfrm>
            <a:off x="314325" y="4797425"/>
            <a:ext cx="1247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0</a:t>
            </a:r>
          </a:p>
        </p:txBody>
      </p:sp>
      <p:sp>
        <p:nvSpPr>
          <p:cNvPr id="640014" name="Rectangle 14"/>
          <p:cNvSpPr>
            <a:spLocks noChangeArrowheads="1"/>
          </p:cNvSpPr>
          <p:nvPr/>
        </p:nvSpPr>
        <p:spPr bwMode="auto">
          <a:xfrm>
            <a:off x="323850" y="5229225"/>
            <a:ext cx="21320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2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AA</a:t>
            </a:r>
          </a:p>
        </p:txBody>
      </p:sp>
      <p:sp>
        <p:nvSpPr>
          <p:cNvPr id="640015" name="Rectangle 15"/>
          <p:cNvSpPr>
            <a:spLocks noChangeArrowheads="1"/>
          </p:cNvSpPr>
          <p:nvPr/>
        </p:nvSpPr>
        <p:spPr bwMode="auto">
          <a:xfrm>
            <a:off x="323850" y="6092825"/>
            <a:ext cx="1247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1</a:t>
            </a:r>
          </a:p>
        </p:txBody>
      </p:sp>
      <p:sp>
        <p:nvSpPr>
          <p:cNvPr id="640017" name="Rectangle 17"/>
          <p:cNvSpPr>
            <a:spLocks noChangeArrowheads="1"/>
          </p:cNvSpPr>
          <p:nvPr/>
        </p:nvSpPr>
        <p:spPr bwMode="auto">
          <a:xfrm>
            <a:off x="179388" y="3429000"/>
            <a:ext cx="37449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640018" name="Text Box 18"/>
          <p:cNvSpPr txBox="1">
            <a:spLocks noChangeArrowheads="1"/>
          </p:cNvSpPr>
          <p:nvPr/>
        </p:nvSpPr>
        <p:spPr bwMode="auto">
          <a:xfrm>
            <a:off x="4932363" y="4797425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solidFill>
                  <a:srgbClr val="FF0000"/>
                </a:solidFill>
              </a:rPr>
              <a:t>B</a:t>
            </a:r>
            <a:r>
              <a:rPr lang="fr-FR" sz="2400"/>
              <a:t> n’est pas accessible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0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4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40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4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40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40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4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4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4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40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4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640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640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4" grpId="0"/>
      <p:bldP spid="640005" grpId="0" animBg="1"/>
      <p:bldP spid="640006" grpId="0"/>
      <p:bldP spid="640007" grpId="0" animBg="1"/>
      <p:bldP spid="640008" grpId="0"/>
      <p:bldP spid="640009" grpId="0" animBg="1"/>
      <p:bldP spid="640010" grpId="0"/>
      <p:bldP spid="640011" grpId="0"/>
      <p:bldP spid="640012" grpId="0"/>
      <p:bldP spid="640013" grpId="0"/>
      <p:bldP spid="640014" grpId="0"/>
      <p:bldP spid="640015" grpId="0"/>
      <p:bldP spid="64001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DCAB3E-3D3A-4517-8E5A-1FF8D079DACD}" type="slidenum">
              <a:rPr lang="fr-FR"/>
              <a:pPr/>
              <a:t>70</a:t>
            </a:fld>
            <a:endParaRPr lang="fr-FR"/>
          </a:p>
        </p:txBody>
      </p:sp>
      <p:sp>
        <p:nvSpPr>
          <p:cNvPr id="66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49275"/>
            <a:ext cx="9144000" cy="5903913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13: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La grammaire suivante engendre les mots bien parenthésés :</a:t>
            </a:r>
            <a:endParaRPr lang="en-GB" sz="280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 	S 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S(S) | 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La grammaire</a:t>
            </a:r>
          </a:p>
          <a:p>
            <a:r>
              <a:rPr lang="en-GB" sz="2800">
                <a:latin typeface="Times New Roman" pitchFamily="18" charset="0"/>
                <a:cs typeface="Times New Roman" pitchFamily="18" charset="0"/>
              </a:rPr>
              <a:t>  	S 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>
                <a:latin typeface="Times New Roman" pitchFamily="18" charset="0"/>
                <a:cs typeface="Times New Roman" pitchFamily="18" charset="0"/>
              </a:rPr>
              <a:t>S(S) | (S) | S() | () 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 		engendre les mêmes mot, sauf le mot vide.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Pour obtenir le mot vide, on tolère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une seule production vide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sur l'axiome, et sans autoriser celui-ci à apparaître en partie droite de production. On rajoute donc un nouvel axiome, ici T :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fr-FR" sz="28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®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S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	 	S 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®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S(S) | (S) | S() | ()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656589-F2B1-4E89-ACED-E86665109461}" type="slidenum">
              <a:rPr lang="fr-FR"/>
              <a:pPr/>
              <a:t>71</a:t>
            </a:fld>
            <a:endParaRPr lang="fr-FR"/>
          </a:p>
        </p:txBody>
      </p:sp>
      <p:sp>
        <p:nvSpPr>
          <p:cNvPr id="66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Les automates à piles (AAP)</a:t>
            </a:r>
            <a:r>
              <a:rPr lang="fr-FR" sz="4000"/>
              <a:t> </a:t>
            </a:r>
          </a:p>
        </p:txBody>
      </p:sp>
      <p:sp>
        <p:nvSpPr>
          <p:cNvPr id="66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785225" cy="5184775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les automates à pile. Ils sont constitués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d'un automate fini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d'une pile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gère les parenthèses.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Les transitions demandent donc en plus une condition sur la valeur qu'il y a en sommet de pile et indiquent comment modifier la pile.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Elles sont de la forme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p,a,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(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),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c'est à dire que si on est dans l'état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avec le mot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en sommet de pile et la lettre 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en entrée, on peut passer dans l'état </a:t>
            </a:r>
            <a:r>
              <a:rPr lang="fr-FR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en remplaçant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par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dans la pile.</a:t>
            </a:r>
            <a:r>
              <a:rPr lang="fr-FR"/>
              <a:t> </a:t>
            </a:r>
            <a:endParaRPr lang="fr-FR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91E45B-0A5C-4480-BA7D-F9E2FAFBD332}" type="slidenum">
              <a:rPr lang="fr-FR"/>
              <a:pPr/>
              <a:t>72</a:t>
            </a:fld>
            <a:endParaRPr lang="fr-FR"/>
          </a:p>
        </p:txBody>
      </p:sp>
      <p:pic>
        <p:nvPicPr>
          <p:cNvPr id="64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76250"/>
            <a:ext cx="7850187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4101" name="Rectangle 5"/>
          <p:cNvSpPr>
            <a:spLocks noChangeArrowheads="1"/>
          </p:cNvSpPr>
          <p:nvPr/>
        </p:nvSpPr>
        <p:spPr bwMode="auto">
          <a:xfrm>
            <a:off x="179388" y="5734050"/>
            <a:ext cx="8964612" cy="457200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 l'automate se trouve alors dans un état de sortie, le mot est reconnu.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</a:p>
        </p:txBody>
      </p:sp>
      <p:sp>
        <p:nvSpPr>
          <p:cNvPr id="644102" name="Rectangle 6"/>
          <p:cNvSpPr>
            <a:spLocks noChangeArrowheads="1"/>
          </p:cNvSpPr>
          <p:nvPr/>
        </p:nvSpPr>
        <p:spPr bwMode="auto">
          <a:xfrm>
            <a:off x="179388" y="2827338"/>
            <a:ext cx="5432425" cy="457200"/>
          </a:xfrm>
          <a:prstGeom prst="rect">
            <a:avLst/>
          </a:prstGeom>
          <a:solidFill>
            <a:schemeClr val="accent1">
              <a:alpha val="39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peut aussi être le mot vide. (</a:t>
            </a:r>
            <a:r>
              <a:rPr lang="fr-FR" sz="24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-transition)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44103" name="Rectangle 7"/>
          <p:cNvSpPr>
            <a:spLocks noChangeArrowheads="1"/>
          </p:cNvSpPr>
          <p:nvPr/>
        </p:nvSpPr>
        <p:spPr bwMode="auto">
          <a:xfrm>
            <a:off x="179388" y="3219450"/>
            <a:ext cx="4687887" cy="519113"/>
          </a:xfrm>
          <a:prstGeom prst="rect">
            <a:avLst/>
          </a:prstGeom>
          <a:solidFill>
            <a:srgbClr val="FFCC99">
              <a:alpha val="3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peut être le mot vide (on dépile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44104" name="Rectangle 8"/>
          <p:cNvSpPr>
            <a:spLocks noChangeArrowheads="1"/>
          </p:cNvSpPr>
          <p:nvPr/>
        </p:nvSpPr>
        <p:spPr bwMode="auto">
          <a:xfrm>
            <a:off x="179388" y="3644900"/>
            <a:ext cx="7507287" cy="457200"/>
          </a:xfrm>
          <a:prstGeom prst="rect">
            <a:avLst/>
          </a:prstGeom>
          <a:solidFill>
            <a:schemeClr val="accent1">
              <a:alpha val="39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peut être la lettre 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sz="2400" i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elle-même (on ne modifie pas la pile).</a:t>
            </a:r>
          </a:p>
        </p:txBody>
      </p:sp>
      <p:sp>
        <p:nvSpPr>
          <p:cNvPr id="644105" name="Rectangle 9"/>
          <p:cNvSpPr>
            <a:spLocks noChangeArrowheads="1"/>
          </p:cNvSpPr>
          <p:nvPr/>
        </p:nvSpPr>
        <p:spPr bwMode="auto">
          <a:xfrm>
            <a:off x="179388" y="4076700"/>
            <a:ext cx="5991225" cy="457200"/>
          </a:xfrm>
          <a:prstGeom prst="rect">
            <a:avLst/>
          </a:prstGeom>
          <a:solidFill>
            <a:srgbClr val="FFCC99">
              <a:alpha val="3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 </a:t>
            </a:r>
            <a:r>
              <a:rPr lang="fr-FR" sz="2400" i="1">
                <a:solidFill>
                  <a:srgbClr val="FF0000"/>
                </a:solidFill>
                <a:latin typeface="Symbol" pitchFamily="18" charset="2"/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(p, a, 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est vide, le mot n'est pas reconnu.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</p:txBody>
      </p:sp>
      <p:sp>
        <p:nvSpPr>
          <p:cNvPr id="644106" name="Rectangle 10"/>
          <p:cNvSpPr>
            <a:spLocks noChangeArrowheads="1"/>
          </p:cNvSpPr>
          <p:nvPr/>
        </p:nvSpPr>
        <p:spPr bwMode="auto">
          <a:xfrm>
            <a:off x="179388" y="4508500"/>
            <a:ext cx="8424862" cy="822325"/>
          </a:xfrm>
          <a:prstGeom prst="rect">
            <a:avLst/>
          </a:prstGeom>
          <a:solidFill>
            <a:schemeClr val="accent1">
              <a:alpha val="38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 </a:t>
            </a:r>
            <a:r>
              <a:rPr lang="fr-FR" sz="2400" i="1">
                <a:solidFill>
                  <a:srgbClr val="FF0000"/>
                </a:solidFill>
                <a:latin typeface="Symbol" pitchFamily="18" charset="2"/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(p, a, 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contient plusieurs éléments, l'automate n'est pas déterministe.</a:t>
            </a:r>
          </a:p>
        </p:txBody>
      </p:sp>
      <p:sp>
        <p:nvSpPr>
          <p:cNvPr id="644107" name="Rectangle 11"/>
          <p:cNvSpPr>
            <a:spLocks noChangeArrowheads="1"/>
          </p:cNvSpPr>
          <p:nvPr/>
        </p:nvSpPr>
        <p:spPr bwMode="auto">
          <a:xfrm>
            <a:off x="179388" y="5300663"/>
            <a:ext cx="7659687" cy="457200"/>
          </a:xfrm>
          <a:prstGeom prst="rect">
            <a:avLst/>
          </a:prstGeom>
          <a:solidFill>
            <a:srgbClr val="FFCC99">
              <a:alpha val="44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 i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Quand la pile est vide, plus aucun mouvement n'est possible.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4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4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4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4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4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4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4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101" grpId="0" animBg="1"/>
      <p:bldP spid="644102" grpId="0" animBg="1"/>
      <p:bldP spid="644103" grpId="0" animBg="1"/>
      <p:bldP spid="644104" grpId="0" animBg="1"/>
      <p:bldP spid="644105" grpId="0" animBg="1"/>
      <p:bldP spid="644106" grpId="0" animBg="1"/>
      <p:bldP spid="64410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9AABD8-A573-4006-BF1A-C5D31B5B13FF}" type="slidenum">
              <a:rPr lang="fr-FR"/>
              <a:pPr/>
              <a:t>73</a:t>
            </a:fld>
            <a:endParaRPr lang="fr-FR"/>
          </a:p>
        </p:txBody>
      </p:sp>
      <p:sp>
        <p:nvSpPr>
          <p:cNvPr id="65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692150"/>
            <a:ext cx="8713787" cy="5257800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 11:</a:t>
            </a:r>
            <a:r>
              <a:rPr lang="fr-FR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Formellement, un </a:t>
            </a:r>
            <a:r>
              <a:rPr lang="fr-FR" b="1">
                <a:latin typeface="Times New Roman" pitchFamily="18" charset="0"/>
                <a:cs typeface="Times New Roman" pitchFamily="18" charset="0"/>
              </a:rPr>
              <a:t>automate à pile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est un septuplet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(Q,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F)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où :</a:t>
            </a: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: ensemble fini des états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: alphabet des mots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: alphabet des symboles de pile</a:t>
            </a: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: état initial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</a:t>
            </a: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: le symbole de fond de pile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: ensemble des états terminaux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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 : est une application de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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vers l’ensemble des parties de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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5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5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5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5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5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5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042530-CE2F-451E-97C4-CBE642BFBFCD}" type="slidenum">
              <a:rPr lang="fr-FR"/>
              <a:pPr/>
              <a:t>74</a:t>
            </a:fld>
            <a:endParaRPr lang="fr-FR"/>
          </a:p>
        </p:txBody>
      </p:sp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200" b="1">
                <a:latin typeface="Times New Roman" pitchFamily="18" charset="0"/>
                <a:cs typeface="Times New Roman" pitchFamily="18" charset="0"/>
              </a:rPr>
              <a:t>Exemple 14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: automate à pile reconnaissant     			{</a:t>
            </a:r>
            <a:r>
              <a:rPr lang="fr-FR" sz="3200" i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32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3200" i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32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/ n </a:t>
            </a:r>
            <a:r>
              <a:rPr lang="fr-FR" sz="32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3200">
                <a:latin typeface="Times New Roman" pitchFamily="18" charset="0"/>
                <a:cs typeface="Times New Roman" pitchFamily="18" charset="0"/>
              </a:rPr>
              <a:t> 0}.</a:t>
            </a:r>
            <a:r>
              <a:rPr lang="fr-FR"/>
              <a:t> </a:t>
            </a:r>
          </a:p>
        </p:txBody>
      </p:sp>
      <p:sp>
        <p:nvSpPr>
          <p:cNvPr id="65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43425"/>
          </a:xfrm>
        </p:spPr>
        <p:txBody>
          <a:bodyPr/>
          <a:lstStyle/>
          <a:p>
            <a:r>
              <a:rPr lang="fr-FR" sz="2800" i="1">
                <a:latin typeface="Times New Roman" pitchFamily="18" charset="0"/>
                <a:cs typeface="Times New Roman" pitchFamily="18" charset="0"/>
              </a:rPr>
              <a:t>Q = {s, p, q}  		q</a:t>
            </a:r>
            <a:r>
              <a:rPr lang="fr-FR" sz="28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 = s 		F = {q}   </a:t>
            </a:r>
            <a:br>
              <a:rPr lang="fr-FR" sz="2800" i="1"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 ={a, b}			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 = {A, $}		Z</a:t>
            </a:r>
            <a:r>
              <a:rPr lang="fr-FR" sz="2800" i="1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 = $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Transitions: 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	(s, a,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(s, A)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	(s, b, A)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(p,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	(p, b, A)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(p,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	(s,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 $)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(q,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	(p,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 $)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(q,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584037-DF2F-4E8B-B98F-A5EA75CE9B47}" type="slidenum">
              <a:rPr lang="fr-FR"/>
              <a:pPr/>
              <a:t>75</a:t>
            </a:fld>
            <a:endParaRPr lang="fr-FR"/>
          </a:p>
        </p:txBody>
      </p:sp>
      <p:sp>
        <p:nvSpPr>
          <p:cNvPr id="66355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457200"/>
            <a:ext cx="7138988" cy="884238"/>
          </a:xfrm>
        </p:spPr>
        <p:txBody>
          <a:bodyPr/>
          <a:lstStyle/>
          <a:p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Soit le mot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aaabbb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en entrée :</a:t>
            </a:r>
            <a:r>
              <a:rPr lang="fr-FR"/>
              <a:t> </a:t>
            </a:r>
          </a:p>
        </p:txBody>
      </p:sp>
      <p:graphicFrame>
        <p:nvGraphicFramePr>
          <p:cNvPr id="663896" name="Group 344"/>
          <p:cNvGraphicFramePr>
            <a:graphicFrameLocks noGrp="1"/>
          </p:cNvGraphicFramePr>
          <p:nvPr>
            <p:ph sz="quarter" idx="1"/>
          </p:nvPr>
        </p:nvGraphicFramePr>
        <p:xfrm>
          <a:off x="539750" y="1989138"/>
          <a:ext cx="7848600" cy="455612"/>
        </p:xfrm>
        <a:graphic>
          <a:graphicData uri="http://schemas.openxmlformats.org/drawingml/2006/table">
            <a:tbl>
              <a:tblPr/>
              <a:tblGrid>
                <a:gridCol w="1439863"/>
                <a:gridCol w="1376362"/>
                <a:gridCol w="1503363"/>
                <a:gridCol w="3529012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aaabbb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(s, a,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(s, A)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897" name="Group 345"/>
          <p:cNvGraphicFramePr>
            <a:graphicFrameLocks noGrp="1"/>
          </p:cNvGraphicFramePr>
          <p:nvPr>
            <p:ph sz="quarter" idx="2"/>
          </p:nvPr>
        </p:nvGraphicFramePr>
        <p:xfrm>
          <a:off x="539750" y="1557338"/>
          <a:ext cx="7848600" cy="455612"/>
        </p:xfrm>
        <a:graphic>
          <a:graphicData uri="http://schemas.openxmlformats.org/drawingml/2006/table">
            <a:tbl>
              <a:tblPr/>
              <a:tblGrid>
                <a:gridCol w="1450975"/>
                <a:gridCol w="1379538"/>
                <a:gridCol w="1489075"/>
                <a:gridCol w="3529012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pile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1D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entrée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1D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état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1D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transition effectuée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1DA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895" name="Group 343"/>
          <p:cNvGraphicFramePr>
            <a:graphicFrameLocks noGrp="1"/>
          </p:cNvGraphicFramePr>
          <p:nvPr>
            <p:ph sz="quarter" idx="3"/>
          </p:nvPr>
        </p:nvGraphicFramePr>
        <p:xfrm>
          <a:off x="539750" y="2420938"/>
          <a:ext cx="7848600" cy="455612"/>
        </p:xfrm>
        <a:graphic>
          <a:graphicData uri="http://schemas.openxmlformats.org/drawingml/2006/table">
            <a:tbl>
              <a:tblPr/>
              <a:tblGrid>
                <a:gridCol w="1425575"/>
                <a:gridCol w="1393825"/>
                <a:gridCol w="1500188"/>
                <a:gridCol w="3529012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aabbb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(s, a,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(s, A)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909" name="Group 357"/>
          <p:cNvGraphicFramePr>
            <a:graphicFrameLocks noGrp="1"/>
          </p:cNvGraphicFramePr>
          <p:nvPr>
            <p:ph sz="quarter" idx="4"/>
          </p:nvPr>
        </p:nvGraphicFramePr>
        <p:xfrm>
          <a:off x="539750" y="2852738"/>
          <a:ext cx="7848600" cy="455612"/>
        </p:xfrm>
        <a:graphic>
          <a:graphicData uri="http://schemas.openxmlformats.org/drawingml/2006/table">
            <a:tbl>
              <a:tblPr/>
              <a:tblGrid>
                <a:gridCol w="1439863"/>
                <a:gridCol w="1382712"/>
                <a:gridCol w="1497013"/>
                <a:gridCol w="3529012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AA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abbb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(s, a,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(s, A)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906" name="Group 354"/>
          <p:cNvGraphicFramePr>
            <a:graphicFrameLocks noGrp="1"/>
          </p:cNvGraphicFramePr>
          <p:nvPr/>
        </p:nvGraphicFramePr>
        <p:xfrm>
          <a:off x="539750" y="4221163"/>
          <a:ext cx="7848600" cy="455612"/>
        </p:xfrm>
        <a:graphic>
          <a:graphicData uri="http://schemas.openxmlformats.org/drawingml/2006/table">
            <a:tbl>
              <a:tblPr/>
              <a:tblGrid>
                <a:gridCol w="1439863"/>
                <a:gridCol w="1382712"/>
                <a:gridCol w="1497013"/>
                <a:gridCol w="3529012"/>
              </a:tblGrid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(p, b, A)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(p,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907" name="Group 355"/>
          <p:cNvGraphicFramePr>
            <a:graphicFrameLocks noGrp="1"/>
          </p:cNvGraphicFramePr>
          <p:nvPr/>
        </p:nvGraphicFramePr>
        <p:xfrm>
          <a:off x="539750" y="4652963"/>
          <a:ext cx="7848600" cy="455612"/>
        </p:xfrm>
        <a:graphic>
          <a:graphicData uri="http://schemas.openxmlformats.org/drawingml/2006/table">
            <a:tbl>
              <a:tblPr/>
              <a:tblGrid>
                <a:gridCol w="1439863"/>
                <a:gridCol w="1382712"/>
                <a:gridCol w="1497013"/>
                <a:gridCol w="3529012"/>
              </a:tblGrid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(p,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$)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(q,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908" name="Group 356"/>
          <p:cNvGraphicFramePr>
            <a:graphicFrameLocks noGrp="1"/>
          </p:cNvGraphicFramePr>
          <p:nvPr/>
        </p:nvGraphicFramePr>
        <p:xfrm>
          <a:off x="539750" y="5084763"/>
          <a:ext cx="7848600" cy="455612"/>
        </p:xfrm>
        <a:graphic>
          <a:graphicData uri="http://schemas.openxmlformats.org/drawingml/2006/table">
            <a:tbl>
              <a:tblPr/>
              <a:tblGrid>
                <a:gridCol w="1439863"/>
                <a:gridCol w="1382712"/>
                <a:gridCol w="1497013"/>
                <a:gridCol w="3529012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ACCEPTÉ !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904" name="Group 352"/>
          <p:cNvGraphicFramePr>
            <a:graphicFrameLocks noGrp="1"/>
          </p:cNvGraphicFramePr>
          <p:nvPr/>
        </p:nvGraphicFramePr>
        <p:xfrm>
          <a:off x="539750" y="3284538"/>
          <a:ext cx="7848600" cy="455612"/>
        </p:xfrm>
        <a:graphic>
          <a:graphicData uri="http://schemas.openxmlformats.org/drawingml/2006/table">
            <a:tbl>
              <a:tblPr/>
              <a:tblGrid>
                <a:gridCol w="1439863"/>
                <a:gridCol w="1357312"/>
                <a:gridCol w="1522413"/>
                <a:gridCol w="3529012"/>
              </a:tblGrid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AAA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bbb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(s, b, A)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(p,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63905" name="Group 353"/>
          <p:cNvGraphicFramePr>
            <a:graphicFrameLocks noGrp="1"/>
          </p:cNvGraphicFramePr>
          <p:nvPr/>
        </p:nvGraphicFramePr>
        <p:xfrm>
          <a:off x="539750" y="3716338"/>
          <a:ext cx="7848600" cy="504825"/>
        </p:xfrm>
        <a:graphic>
          <a:graphicData uri="http://schemas.openxmlformats.org/drawingml/2006/table">
            <a:tbl>
              <a:tblPr/>
              <a:tblGrid>
                <a:gridCol w="1439863"/>
                <a:gridCol w="1382712"/>
                <a:gridCol w="1497013"/>
                <a:gridCol w="3529012"/>
              </a:tblGrid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</a:t>
                      </a: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AA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bb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(p, b, A)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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(p, 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Symbol" pitchFamily="18" charset="2"/>
                        </a:rPr>
                        <a:t></a:t>
                      </a: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fr-F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AF8D2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3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63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63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6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63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63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6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6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6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E25268-B07E-4F8C-A138-31B8B6385D99}" type="slidenum">
              <a:rPr lang="fr-FR"/>
              <a:pPr/>
              <a:t>76</a:t>
            </a:fld>
            <a:endParaRPr lang="fr-FR"/>
          </a:p>
        </p:txBody>
      </p:sp>
      <p:sp>
        <p:nvSpPr>
          <p:cNvPr id="65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2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Il existe deux modes de reconnaissance pour les automates à pile</a:t>
            </a:r>
          </a:p>
        </p:txBody>
      </p:sp>
      <p:sp>
        <p:nvSpPr>
          <p:cNvPr id="65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00213"/>
            <a:ext cx="8785225" cy="2736850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Un mot w de X* est </a:t>
            </a:r>
            <a:r>
              <a:rPr lang="fr-FR" sz="2800" i="1">
                <a:latin typeface="Times New Roman" pitchFamily="18" charset="0"/>
                <a:cs typeface="Times New Roman" pitchFamily="18" charset="0"/>
              </a:rPr>
              <a:t>reconnu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par l'automate à pile lorsqu'il existe une suite de mouvements faisant passer l'automate de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w, Z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à : </a:t>
            </a: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(f, </a:t>
            </a:r>
            <a:r>
              <a:rPr lang="fr-FR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	(la pile est réinitialisée), </a:t>
            </a:r>
          </a:p>
          <a:p>
            <a:pPr lvl="1"/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(f, </a:t>
            </a:r>
            <a:r>
              <a:rPr lang="fr-FR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(pile vide), 	si f est un état de sortie.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5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5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91F5ED-800D-420F-89FE-FF821FC83BFF}" type="slidenum">
              <a:rPr lang="fr-FR"/>
              <a:pPr/>
              <a:t>77</a:t>
            </a:fld>
            <a:endParaRPr lang="fr-FR"/>
          </a:p>
        </p:txBody>
      </p:sp>
      <p:sp>
        <p:nvSpPr>
          <p:cNvPr id="65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638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 15: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automate reconnaissant {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baseline="30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| n,p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N}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= {a, b}   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= {y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a}     Q = {q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	F = {q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</a:t>
            </a:r>
          </a:p>
          <a:p>
            <a:pPr>
              <a:lnSpc>
                <a:spcPct val="90000"/>
              </a:lnSpc>
            </a:pP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état 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: on empile les a de a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ou on passe à l'état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si n = 0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 = {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 	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cas  où   n = p = 0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a, a) 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aa)}</a:t>
            </a:r>
          </a:p>
          <a:p>
            <a:pPr>
              <a:lnSpc>
                <a:spcPct val="90000"/>
              </a:lnSpc>
            </a:pP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état 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: pour chaque b, on dépile un a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,b,a)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,b,a)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</a:p>
          <a:p>
            <a:pPr>
              <a:lnSpc>
                <a:spcPct val="90000"/>
              </a:lnSpc>
            </a:pP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état 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(sortie)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: on lit les derniers a sans modifier la pile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,a,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 	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cas où p = 0</a:t>
            </a:r>
          </a:p>
          <a:p>
            <a:pPr>
              <a:lnSpc>
                <a:spcPct val="90000"/>
              </a:lnSpc>
            </a:pPr>
            <a:r>
              <a:rPr lang="fr-FR" sz="2800">
                <a:latin typeface="Symbol" pitchFamily="18" charset="2"/>
                <a:cs typeface="Times New Roman" pitchFamily="18" charset="0"/>
              </a:rPr>
              <a:t> 	d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,a,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 = 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5E7AA7-6159-4113-9A3E-37BECAE51FC6}" type="slidenum">
              <a:rPr lang="fr-FR"/>
              <a:pPr/>
              <a:t>78</a:t>
            </a:fld>
            <a:endParaRPr lang="fr-FR"/>
          </a:p>
        </p:txBody>
      </p:sp>
      <p:sp>
        <p:nvSpPr>
          <p:cNvPr id="65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5976938"/>
          </a:xfrm>
        </p:spPr>
        <p:txBody>
          <a:bodyPr/>
          <a:lstStyle/>
          <a:p>
            <a:r>
              <a:rPr lang="fr-FR" sz="36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Analyse du mot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aabba :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, aabba, y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3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</a:p>
          <a:p>
            <a:r>
              <a:rPr lang="fr-FR" sz="3600">
                <a:latin typeface="Times New Roman" pitchFamily="18" charset="0"/>
                <a:cs typeface="Times New Roman" pitchFamily="18" charset="0"/>
              </a:rPr>
              <a:t>  		(q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, abba, y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fr-FR" sz="3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3600">
                <a:latin typeface="Times New Roman" pitchFamily="18" charset="0"/>
                <a:cs typeface="Times New Roman" pitchFamily="18" charset="0"/>
              </a:rPr>
              <a:t> 		(q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, bba, y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aa) </a:t>
            </a:r>
            <a:r>
              <a:rPr lang="fr-FR" sz="3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3600">
                <a:latin typeface="Times New Roman" pitchFamily="18" charset="0"/>
                <a:cs typeface="Times New Roman" pitchFamily="18" charset="0"/>
              </a:rPr>
              <a:t>  		(q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, ba, y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fr-FR" sz="3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</a:p>
          <a:p>
            <a:r>
              <a:rPr lang="fr-FR" sz="3600">
                <a:latin typeface="Times New Roman" pitchFamily="18" charset="0"/>
                <a:cs typeface="Times New Roman" pitchFamily="18" charset="0"/>
              </a:rPr>
              <a:t>   		(q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, a, y</a:t>
            </a:r>
            <a:r>
              <a:rPr lang="fr-FR" sz="36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36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3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sz="3600">
                <a:latin typeface="Times New Roman" pitchFamily="18" charset="0"/>
                <a:cs typeface="Times New Roman" pitchFamily="18" charset="0"/>
              </a:rPr>
              <a:t>  		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36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3600">
                <a:solidFill>
                  <a:srgbClr val="FF0000"/>
                </a:solidFill>
                <a:latin typeface="Symbol" pitchFamily="18" charset="2"/>
                <a:cs typeface="Times New Roman" pitchFamily="18" charset="0"/>
              </a:rPr>
              <a:t>e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y</a:t>
            </a:r>
            <a:r>
              <a:rPr lang="fr-FR" sz="36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		succès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18A2DE-89EC-4B52-AD46-191D4713705B}" type="slidenum">
              <a:rPr lang="fr-FR"/>
              <a:pPr/>
              <a:t>79</a:t>
            </a:fld>
            <a:endParaRPr lang="fr-FR"/>
          </a:p>
        </p:txBody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8964613" cy="62642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FR" sz="2800" b="1"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Soit L = {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R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{a,b}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 (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R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= miroir de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Écrire un AAP qui reconnaît les mots de L par pile vide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On a :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a, 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 =  {(q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b, 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 =  {(q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c, 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 =  {(q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a, A)  =  {(q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AA)}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b, A)  =  {(q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BA)}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a, B) 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AB)}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b, B) 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BB)}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c, A) 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c, B) 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a, A) 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b, B) 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=  {( q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)}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5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5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5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5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5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5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5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5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5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65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6584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65843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65843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DDCCB2-621C-472A-A000-9CD7F6997A71}" type="slidenum">
              <a:rPr lang="fr-FR"/>
              <a:pPr/>
              <a:t>80</a:t>
            </a:fld>
            <a:endParaRPr lang="fr-FR"/>
          </a:p>
        </p:txBody>
      </p:sp>
      <p:sp>
        <p:nvSpPr>
          <p:cNvPr id="64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8893175" cy="61928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 Soit L={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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{a,b}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La séparation n’est plus faite par le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</a:rPr>
              <a:t>ici le changement d’état se fera où on lit un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après avoir lu un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ou un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après avoir lu un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fr-FR" sz="2800"/>
              <a:t> </a:t>
            </a:r>
            <a:endParaRPr lang="fr-FR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b, B)={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BB)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a, A)={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AA)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}	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a, B)={(q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AB)} 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b, A)={(q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BA)} </a:t>
            </a: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a, Z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AZ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b, Z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)={( 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BZ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	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b, B)={(q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a, A)={(q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80000"/>
              </a:lnSpc>
            </a:pP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)={(q</a:t>
            </a:r>
            <a:r>
              <a:rPr lang="fr-FR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)} 	Cet AAP est non déterministe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836CB1-F9BC-413C-8896-A8D577CAA947}" type="slidenum">
              <a:rPr lang="fr-FR"/>
              <a:pPr/>
              <a:t>81</a:t>
            </a:fld>
            <a:endParaRPr lang="fr-FR"/>
          </a:p>
        </p:txBody>
      </p:sp>
      <p:sp>
        <p:nvSpPr>
          <p:cNvPr id="64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7848600" cy="1727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Définition 13:</a:t>
            </a:r>
            <a:r>
              <a:rPr lang="fr-FR" sz="28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Un AAP est dit déterministe :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lvl="1">
              <a:lnSpc>
                <a:spcPct val="8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Q 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  	|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(q, a, A)| = 1</a:t>
            </a:r>
          </a:p>
          <a:p>
            <a:pPr lvl="1">
              <a:lnSpc>
                <a:spcPct val="80000"/>
              </a:lnSpc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Si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(q, a, A) 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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∅  alors    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(q,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 A)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∅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7172" name="Rectangle 4"/>
          <p:cNvSpPr>
            <a:spLocks noChangeArrowheads="1"/>
          </p:cNvSpPr>
          <p:nvPr/>
        </p:nvSpPr>
        <p:spPr bwMode="auto">
          <a:xfrm>
            <a:off x="179388" y="4652963"/>
            <a:ext cx="8645525" cy="946150"/>
          </a:xfrm>
          <a:prstGeom prst="rect">
            <a:avLst/>
          </a:prstGeom>
          <a:solidFill>
            <a:schemeClr val="accent1">
              <a:alpha val="28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fr-FR">
                <a:latin typeface="Times New Roman" pitchFamily="18" charset="0"/>
                <a:cs typeface="Times New Roman" pitchFamily="18" charset="0"/>
              </a:rPr>
              <a:t>On cherche à démontrer qu’un langage L est algébrique ssi il existe un AAP a qui reconnaît L par pile vide</a:t>
            </a:r>
            <a:r>
              <a:rPr lang="fr-FR"/>
              <a:t> </a:t>
            </a:r>
          </a:p>
        </p:txBody>
      </p:sp>
      <p:sp>
        <p:nvSpPr>
          <p:cNvPr id="647173" name="Rectangle 5"/>
          <p:cNvSpPr>
            <a:spLocks noChangeArrowheads="1"/>
          </p:cNvSpPr>
          <p:nvPr/>
        </p:nvSpPr>
        <p:spPr bwMode="auto">
          <a:xfrm>
            <a:off x="179388" y="2565400"/>
            <a:ext cx="8813800" cy="1373188"/>
          </a:xfrm>
          <a:prstGeom prst="rect">
            <a:avLst/>
          </a:prstGeom>
          <a:solidFill>
            <a:schemeClr val="hlink">
              <a:alpha val="13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il existe des langages qui sont reconnus par des AAP non déterministes mais qui ne sont reconnus par aucun AAP déterministe.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4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2" grpId="0" animBg="1"/>
      <p:bldP spid="647173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094C68-0A0C-441E-88AC-300C4C995754}" type="slidenum">
              <a:rPr lang="fr-FR"/>
              <a:pPr/>
              <a:t>82</a:t>
            </a:fld>
            <a:endParaRPr lang="fr-FR"/>
          </a:p>
        </p:txBody>
      </p:sp>
      <p:sp>
        <p:nvSpPr>
          <p:cNvPr id="64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713787" cy="5832475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Lemme 1:  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Soit L un langage algébrique, G une grammaire qui reconnaît L et soit 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	une règle de G 	ou A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V,   B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V, 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 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(V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)* et soient 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	toutes B-productions.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Si on enlève de la grammaire la règle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et on ajoute les règles :  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on obtient une grammaire équivalente.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42FB30-881D-4F1A-8842-4BC0985AB09F}" type="slidenum">
              <a:rPr lang="fr-FR"/>
              <a:pPr/>
              <a:t>83</a:t>
            </a:fld>
            <a:endParaRPr lang="fr-FR"/>
          </a:p>
        </p:txBody>
      </p:sp>
      <p:sp>
        <p:nvSpPr>
          <p:cNvPr id="64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713787" cy="5688013"/>
          </a:xfrm>
        </p:spPr>
        <p:txBody>
          <a:bodyPr/>
          <a:lstStyle/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Lemme 2:</a:t>
            </a:r>
            <a:r>
              <a:rPr lang="fr-FR" b="1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fr-FR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Élimination de la récursion gauche</a:t>
            </a:r>
            <a:endParaRPr lang="fr-FR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Soit L un langage algébrique, G une grammaire qui l’engendre et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un non terminal et soit 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A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latin typeface="Times New Roman" pitchFamily="18" charset="0"/>
                <a:cs typeface="Times New Roman" pitchFamily="18" charset="0"/>
              </a:rPr>
              <a:t> toutes les A-productions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Alors le langage reconnu ne change pas si on remplace ces règles par :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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 … | </a:t>
            </a:r>
            <a:r>
              <a:rPr lang="fr-FR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fr-FR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r>
              <a:rPr lang="fr-FR">
                <a:latin typeface="Times New Roman" pitchFamily="18" charset="0"/>
                <a:cs typeface="Times New Roman" pitchFamily="18" charset="0"/>
              </a:rPr>
              <a:t> ou </a:t>
            </a:r>
            <a:r>
              <a:rPr lang="fr-FR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est un nouveau symbole.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1239F6-4C44-4A67-A7DE-2711F7FA2206}" type="slidenum">
              <a:rPr lang="fr-FR"/>
              <a:pPr/>
              <a:t>84</a:t>
            </a:fld>
            <a:endParaRPr lang="fr-FR"/>
          </a:p>
        </p:txBody>
      </p:sp>
      <p:sp>
        <p:nvSpPr>
          <p:cNvPr id="65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785225" cy="4392613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Forme normale de Greibach (FNG)</a:t>
            </a:r>
            <a:endParaRPr lang="fr-FR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On dit qu’une grammaire est sous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FNG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si toutes règles ont la forme suivante </a:t>
            </a: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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	où a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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V*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(Toutes les règles commencent par un terminal et ce terminal est suivi par des non terminaux.)</a:t>
            </a:r>
            <a:endParaRPr lang="en-GB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 18:</a:t>
            </a:r>
            <a:endParaRPr lang="en-GB" sz="280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GB" sz="240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aS | bA</a:t>
            </a:r>
          </a:p>
          <a:p>
            <a:pPr lvl="1"/>
            <a:r>
              <a:rPr lang="en-GB" sz="240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aAA | a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0244" name="Rectangle 4"/>
          <p:cNvSpPr>
            <a:spLocks noChangeArrowheads="1"/>
          </p:cNvSpPr>
          <p:nvPr/>
        </p:nvSpPr>
        <p:spPr bwMode="auto">
          <a:xfrm>
            <a:off x="250825" y="5013325"/>
            <a:ext cx="8713788" cy="1373188"/>
          </a:xfrm>
          <a:prstGeom prst="rect">
            <a:avLst/>
          </a:prstGeom>
          <a:solidFill>
            <a:srgbClr val="CCFFFF">
              <a:alpha val="3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0" rIns="0" anchor="ctr">
            <a:spAutoFit/>
          </a:bodyPr>
          <a:lstStyle/>
          <a:p>
            <a:pPr indent="449263" algn="ctr"/>
            <a:r>
              <a:rPr lang="fr-FR" b="1">
                <a:latin typeface="Times New Roman" pitchFamily="18" charset="0"/>
                <a:cs typeface="Times New Roman" pitchFamily="18" charset="0"/>
              </a:rPr>
              <a:t>Théorème 7 :</a:t>
            </a:r>
            <a:endParaRPr lang="fr-FR">
              <a:latin typeface="Times New Roman" pitchFamily="18" charset="0"/>
              <a:cs typeface="Times New Roman" pitchFamily="18" charset="0"/>
            </a:endParaRPr>
          </a:p>
          <a:p>
            <a:pPr indent="449263" algn="ctr"/>
            <a:r>
              <a:rPr lang="fr-FR">
                <a:latin typeface="Times New Roman" pitchFamily="18" charset="0"/>
                <a:cs typeface="Times New Roman" pitchFamily="18" charset="0"/>
              </a:rPr>
              <a:t>Si L est un langage algébrique qui ne contient pas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alors il existe une grammaire G sous FNG telle que L(G) = 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5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5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5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5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5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0244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107BC0-0BA9-49C1-ABC1-8149DE3CFAC8}" type="slidenum">
              <a:rPr lang="fr-FR"/>
              <a:pPr/>
              <a:t>85</a:t>
            </a:fld>
            <a:endParaRPr lang="fr-FR"/>
          </a:p>
        </p:txBody>
      </p:sp>
      <p:sp>
        <p:nvSpPr>
          <p:cNvPr id="67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476250"/>
            <a:ext cx="4103688" cy="1512888"/>
          </a:xfrm>
          <a:solidFill>
            <a:srgbClr val="FFFF99">
              <a:alpha val="27000"/>
            </a:srgbClr>
          </a:solidFill>
        </p:spPr>
        <p:txBody>
          <a:bodyPr/>
          <a:lstStyle/>
          <a:p>
            <a:r>
              <a:rPr lang="fr-FR" sz="2000">
                <a:latin typeface="Times New Roman" pitchFamily="18" charset="0"/>
                <a:cs typeface="Times New Roman" pitchFamily="18" charset="0"/>
              </a:rPr>
              <a:t>Mettre sous FNG la grammaire :</a:t>
            </a:r>
          </a:p>
          <a:p>
            <a:pPr lvl="1"/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b</a:t>
            </a:r>
          </a:p>
          <a:p>
            <a:pPr lvl="1"/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a 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1748" name="Rectangle 4"/>
          <p:cNvSpPr>
            <a:spLocks noChangeArrowheads="1"/>
          </p:cNvSpPr>
          <p:nvPr/>
        </p:nvSpPr>
        <p:spPr bwMode="auto">
          <a:xfrm>
            <a:off x="4859338" y="765175"/>
            <a:ext cx="2592387" cy="1006475"/>
          </a:xfrm>
          <a:prstGeom prst="rect">
            <a:avLst/>
          </a:prstGeom>
          <a:solidFill>
            <a:schemeClr val="accent1">
              <a:alpha val="39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b 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a</a:t>
            </a:r>
            <a:endParaRPr lang="fr-FR" sz="2000"/>
          </a:p>
        </p:txBody>
      </p:sp>
      <p:sp>
        <p:nvSpPr>
          <p:cNvPr id="671749" name="Rectangle 5"/>
          <p:cNvSpPr>
            <a:spLocks noChangeArrowheads="1"/>
          </p:cNvSpPr>
          <p:nvPr/>
        </p:nvSpPr>
        <p:spPr bwMode="auto">
          <a:xfrm>
            <a:off x="4932363" y="404813"/>
            <a:ext cx="1063625" cy="396875"/>
          </a:xfrm>
          <a:prstGeom prst="rect">
            <a:avLst/>
          </a:prstGeom>
          <a:solidFill>
            <a:schemeClr val="accent1">
              <a:alpha val="2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lemme 1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1750" name="Rectangle 6"/>
          <p:cNvSpPr>
            <a:spLocks noChangeArrowheads="1"/>
          </p:cNvSpPr>
          <p:nvPr/>
        </p:nvSpPr>
        <p:spPr bwMode="auto">
          <a:xfrm>
            <a:off x="323850" y="2060575"/>
            <a:ext cx="1152525" cy="396875"/>
          </a:xfrm>
          <a:prstGeom prst="rect">
            <a:avLst/>
          </a:prstGeom>
          <a:solidFill>
            <a:srgbClr val="CCFFFF">
              <a:alpha val="3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lemme 2</a:t>
            </a:r>
            <a:endParaRPr lang="en-GB" sz="2000"/>
          </a:p>
        </p:txBody>
      </p:sp>
      <p:sp>
        <p:nvSpPr>
          <p:cNvPr id="671751" name="Rectangle 7"/>
          <p:cNvSpPr>
            <a:spLocks noChangeArrowheads="1"/>
          </p:cNvSpPr>
          <p:nvPr/>
        </p:nvSpPr>
        <p:spPr bwMode="auto">
          <a:xfrm>
            <a:off x="179388" y="2492375"/>
            <a:ext cx="2376487" cy="1311275"/>
          </a:xfrm>
          <a:prstGeom prst="rect">
            <a:avLst/>
          </a:prstGeom>
          <a:solidFill>
            <a:srgbClr val="CCFFFF">
              <a:alpha val="2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bB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b</a:t>
            </a:r>
            <a:r>
              <a:rPr lang="fr-FR" sz="2000"/>
              <a:t> </a:t>
            </a: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/>
              <a:t>|</a:t>
            </a:r>
            <a:r>
              <a:rPr lang="fr-FR" sz="2000"/>
              <a:t> 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fr-FR" sz="2000" baseline="-250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a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1752" name="Rectangle 8"/>
          <p:cNvSpPr>
            <a:spLocks noChangeArrowheads="1"/>
          </p:cNvSpPr>
          <p:nvPr/>
        </p:nvSpPr>
        <p:spPr bwMode="auto">
          <a:xfrm>
            <a:off x="6084888" y="2289175"/>
            <a:ext cx="3059112" cy="1433513"/>
          </a:xfrm>
          <a:prstGeom prst="rect">
            <a:avLst/>
          </a:prstGeom>
          <a:solidFill>
            <a:srgbClr val="FFCC99">
              <a:alpha val="2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bB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b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bB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|bA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|</a:t>
            </a:r>
            <a:r>
              <a:rPr lang="en-GB"/>
              <a:t> 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1753" name="Rectangle 9"/>
          <p:cNvSpPr>
            <a:spLocks noChangeArrowheads="1"/>
          </p:cNvSpPr>
          <p:nvPr/>
        </p:nvSpPr>
        <p:spPr bwMode="auto">
          <a:xfrm>
            <a:off x="6732588" y="1916113"/>
            <a:ext cx="1368425" cy="396875"/>
          </a:xfrm>
          <a:prstGeom prst="rect">
            <a:avLst/>
          </a:prstGeom>
          <a:solidFill>
            <a:srgbClr val="FFCC99">
              <a:alpha val="3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lemme 1</a:t>
            </a:r>
          </a:p>
        </p:txBody>
      </p:sp>
      <p:sp>
        <p:nvSpPr>
          <p:cNvPr id="671754" name="Rectangle 10"/>
          <p:cNvSpPr>
            <a:spLocks noChangeArrowheads="1"/>
          </p:cNvSpPr>
          <p:nvPr/>
        </p:nvSpPr>
        <p:spPr bwMode="auto">
          <a:xfrm>
            <a:off x="0" y="4159250"/>
            <a:ext cx="9144000" cy="2344738"/>
          </a:xfrm>
          <a:prstGeom prst="rect">
            <a:avLst/>
          </a:prstGeom>
          <a:solidFill>
            <a:schemeClr val="accent1">
              <a:alpha val="17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Par substitution arrière, on obtient :</a:t>
            </a:r>
          </a:p>
          <a:p>
            <a:endParaRPr lang="fr-FR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</a:t>
            </a:r>
            <a:r>
              <a:rPr lang="en-GB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bB</a:t>
            </a:r>
            <a:r>
              <a:rPr lang="en-GB" sz="24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bB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b	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bB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 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 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bB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 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u="sng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</a:t>
            </a:r>
            <a:r>
              <a:rPr lang="en-GB" sz="24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bB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>
                <a:sym typeface="Symbol" pitchFamily="18" charset="2"/>
              </a:rPr>
              <a:t> |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</a:p>
        </p:txBody>
      </p:sp>
      <p:sp>
        <p:nvSpPr>
          <p:cNvPr id="671755" name="Rectangle 11"/>
          <p:cNvSpPr>
            <a:spLocks noChangeArrowheads="1"/>
          </p:cNvSpPr>
          <p:nvPr/>
        </p:nvSpPr>
        <p:spPr bwMode="auto">
          <a:xfrm>
            <a:off x="3059113" y="2492375"/>
            <a:ext cx="2376487" cy="1311275"/>
          </a:xfrm>
          <a:prstGeom prst="rect">
            <a:avLst/>
          </a:prstGeom>
          <a:solidFill>
            <a:srgbClr val="99CC00">
              <a:alpha val="24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bB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| b</a:t>
            </a:r>
            <a:r>
              <a:rPr lang="fr-FR" sz="2000"/>
              <a:t> </a:t>
            </a: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GB" sz="2000"/>
              <a:t>|</a:t>
            </a:r>
            <a:r>
              <a:rPr lang="fr-FR" sz="2000"/>
              <a:t> 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fr-FR" sz="2000" baseline="-250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0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000">
                <a:latin typeface="Times New Roman" pitchFamily="18" charset="0"/>
                <a:cs typeface="Times New Roman" pitchFamily="18" charset="0"/>
              </a:rPr>
              <a:t>  | a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1756" name="Rectangle 12"/>
          <p:cNvSpPr>
            <a:spLocks noChangeArrowheads="1"/>
          </p:cNvSpPr>
          <p:nvPr/>
        </p:nvSpPr>
        <p:spPr bwMode="auto">
          <a:xfrm>
            <a:off x="3492500" y="2060575"/>
            <a:ext cx="1152525" cy="396875"/>
          </a:xfrm>
          <a:prstGeom prst="rect">
            <a:avLst/>
          </a:prstGeom>
          <a:solidFill>
            <a:srgbClr val="99CC00">
              <a:alpha val="3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GB" sz="2000">
                <a:latin typeface="Times New Roman" pitchFamily="18" charset="0"/>
                <a:cs typeface="Times New Roman" pitchFamily="18" charset="0"/>
              </a:rPr>
              <a:t>lemme 1</a:t>
            </a:r>
            <a:endParaRPr lang="en-GB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7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7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7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7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7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7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7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671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671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671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671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48" grpId="0" animBg="1"/>
      <p:bldP spid="671749" grpId="0" animBg="1"/>
      <p:bldP spid="671750" grpId="0" animBg="1"/>
      <p:bldP spid="671751" grpId="0" animBg="1"/>
      <p:bldP spid="671752" grpId="0" animBg="1"/>
      <p:bldP spid="671753" grpId="0" animBg="1"/>
      <p:bldP spid="671755" grpId="0" animBg="1"/>
      <p:bldP spid="671756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EBE957-5072-401A-AE32-9A73F1659B94}" type="slidenum">
              <a:rPr lang="fr-FR"/>
              <a:pPr/>
              <a:t>86</a:t>
            </a:fld>
            <a:endParaRPr lang="fr-FR"/>
          </a:p>
        </p:txBody>
      </p:sp>
      <p:sp>
        <p:nvSpPr>
          <p:cNvPr id="67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85225" cy="48974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Théorème 8 :</a:t>
            </a:r>
            <a:endParaRPr lang="fr-FR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Soit L un langage algébrique tel que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L alors il existe un AAP qui reconnaît L par pile vide</a:t>
            </a:r>
            <a:br>
              <a:rPr lang="fr-FR">
                <a:latin typeface="Times New Roman" pitchFamily="18" charset="0"/>
                <a:cs typeface="Times New Roman" pitchFamily="18" charset="0"/>
              </a:rPr>
            </a:br>
            <a:endParaRPr lang="fr-FR" b="1">
              <a:latin typeface="Times New Roman" pitchFamily="18" charset="0"/>
              <a:cs typeface="Times New Roman" pitchFamily="18" charset="0"/>
            </a:endParaRPr>
          </a:p>
          <a:p>
            <a:r>
              <a:rPr lang="fr-FR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Idée de la preuve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 (construction de l’AAP a partir de la grammaire)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</a:rPr>
              <a:t>Puisque L est algébrique, il existe une grammaire G telle que L(G)=L, de plus, d’après le théorème précédent, on peut choisir G sous FNG.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DF0DA8-673D-4785-B2E0-CF67D5FF804F}" type="slidenum">
              <a:rPr lang="fr-FR"/>
              <a:pPr/>
              <a:t>87</a:t>
            </a:fld>
            <a:endParaRPr lang="fr-FR"/>
          </a:p>
        </p:txBody>
      </p:sp>
      <p:sp>
        <p:nvSpPr>
          <p:cNvPr id="67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23875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     Ecrire un AAP pour L={a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| n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1}</a:t>
            </a:r>
            <a:r>
              <a:rPr lang="fr-FR" sz="4000"/>
              <a:t> </a:t>
            </a:r>
          </a:p>
        </p:txBody>
      </p:sp>
      <p:sp>
        <p:nvSpPr>
          <p:cNvPr id="673796" name="Rectangle 4"/>
          <p:cNvSpPr>
            <a:spLocks noChangeArrowheads="1"/>
          </p:cNvSpPr>
          <p:nvPr/>
        </p:nvSpPr>
        <p:spPr bwMode="auto">
          <a:xfrm>
            <a:off x="179388" y="1052513"/>
            <a:ext cx="7921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 : S 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aSb | ab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  	     est une grammaire qui engendre L. </a:t>
            </a:r>
          </a:p>
        </p:txBody>
      </p:sp>
      <p:sp>
        <p:nvSpPr>
          <p:cNvPr id="673797" name="Rectangle 5"/>
          <p:cNvSpPr>
            <a:spLocks noChangeArrowheads="1"/>
          </p:cNvSpPr>
          <p:nvPr/>
        </p:nvSpPr>
        <p:spPr bwMode="auto">
          <a:xfrm>
            <a:off x="179388" y="1514475"/>
            <a:ext cx="2673350" cy="457200"/>
          </a:xfrm>
          <a:prstGeom prst="rect">
            <a:avLst/>
          </a:prstGeom>
          <a:solidFill>
            <a:srgbClr val="CC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la met sous FNC</a:t>
            </a:r>
          </a:p>
        </p:txBody>
      </p:sp>
      <p:sp>
        <p:nvSpPr>
          <p:cNvPr id="673798" name="Rectangle 6"/>
          <p:cNvSpPr>
            <a:spLocks noChangeArrowheads="1"/>
          </p:cNvSpPr>
          <p:nvPr/>
        </p:nvSpPr>
        <p:spPr bwMode="auto">
          <a:xfrm>
            <a:off x="179388" y="1989138"/>
            <a:ext cx="2233612" cy="1552575"/>
          </a:xfrm>
          <a:prstGeom prst="rect">
            <a:avLst/>
          </a:prstGeom>
          <a:solidFill>
            <a:srgbClr val="CCFFFF">
              <a:alpha val="4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b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SC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</a:t>
            </a:r>
          </a:p>
        </p:txBody>
      </p:sp>
      <p:sp>
        <p:nvSpPr>
          <p:cNvPr id="673799" name="Rectangle 7"/>
          <p:cNvSpPr>
            <a:spLocks noChangeArrowheads="1"/>
          </p:cNvSpPr>
          <p:nvPr/>
        </p:nvSpPr>
        <p:spPr bwMode="auto">
          <a:xfrm>
            <a:off x="3059113" y="1700213"/>
            <a:ext cx="5167312" cy="2282825"/>
          </a:xfrm>
          <a:prstGeom prst="rect">
            <a:avLst/>
          </a:prstGeom>
          <a:solidFill>
            <a:srgbClr val="FFFF99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la renomme pour la mettre sous FNG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On remplace : 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S 	par 	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par 	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par 	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	par 	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673800" name="Rectangle 8"/>
          <p:cNvSpPr>
            <a:spLocks noChangeArrowheads="1"/>
          </p:cNvSpPr>
          <p:nvPr/>
        </p:nvSpPr>
        <p:spPr bwMode="auto">
          <a:xfrm>
            <a:off x="250825" y="4292600"/>
            <a:ext cx="2536825" cy="1917700"/>
          </a:xfrm>
          <a:prstGeom prst="rect">
            <a:avLst/>
          </a:prstGeom>
          <a:solidFill>
            <a:srgbClr val="FF99CC">
              <a:alpha val="4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On a donc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baseline="-25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endParaRPr lang="fr-FR" sz="2400" baseline="-250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b</a:t>
            </a:r>
          </a:p>
        </p:txBody>
      </p:sp>
      <p:sp>
        <p:nvSpPr>
          <p:cNvPr id="673801" name="Rectangle 9"/>
          <p:cNvSpPr>
            <a:spLocks noChangeArrowheads="1"/>
          </p:cNvSpPr>
          <p:nvPr/>
        </p:nvSpPr>
        <p:spPr bwMode="auto">
          <a:xfrm>
            <a:off x="3132138" y="4365625"/>
            <a:ext cx="493395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/>
              <a:t>		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endParaRPr lang="fr-FR" sz="2400" baseline="-250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1er phase	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endParaRPr lang="fr-FR" sz="2400" baseline="-250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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	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7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7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7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7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3796" grpId="0"/>
      <p:bldP spid="673797" grpId="0" animBg="1"/>
      <p:bldP spid="673798" grpId="0" animBg="1"/>
      <p:bldP spid="673799" grpId="0" animBg="1"/>
      <p:bldP spid="673800" grpId="0" animBg="1"/>
      <p:bldP spid="673801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AE0FC87-C8D5-49AA-9AB8-CEB19A8F49D0}" type="slidenum">
              <a:rPr lang="fr-FR"/>
              <a:pPr/>
              <a:t>88</a:t>
            </a:fld>
            <a:endParaRPr lang="fr-FR"/>
          </a:p>
        </p:txBody>
      </p:sp>
      <p:sp>
        <p:nvSpPr>
          <p:cNvPr id="674820" name="Rectangle 4"/>
          <p:cNvSpPr>
            <a:spLocks noChangeArrowheads="1"/>
          </p:cNvSpPr>
          <p:nvPr/>
        </p:nvSpPr>
        <p:spPr bwMode="auto">
          <a:xfrm>
            <a:off x="179388" y="620713"/>
            <a:ext cx="3105150" cy="1552575"/>
          </a:xfrm>
          <a:prstGeom prst="rect">
            <a:avLst/>
          </a:prstGeom>
          <a:solidFill>
            <a:srgbClr val="FFFF99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GB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endParaRPr lang="fr-FR" sz="2400" baseline="-250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en-GB" sz="240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endParaRPr lang="fr-FR" sz="2400" baseline="-250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b</a:t>
            </a:r>
          </a:p>
        </p:txBody>
      </p:sp>
      <p:sp>
        <p:nvSpPr>
          <p:cNvPr id="674821" name="Rectangle 5"/>
          <p:cNvSpPr>
            <a:spLocks noChangeArrowheads="1"/>
          </p:cNvSpPr>
          <p:nvPr/>
        </p:nvSpPr>
        <p:spPr bwMode="auto">
          <a:xfrm>
            <a:off x="3276600" y="620713"/>
            <a:ext cx="5472113" cy="1917700"/>
          </a:xfrm>
          <a:prstGeom prst="rect">
            <a:avLst/>
          </a:prstGeom>
          <a:solidFill>
            <a:srgbClr val="FFCC99">
              <a:alpha val="4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Ensuite par substitution arrière on a :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| aA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    qui est sous FNG</a:t>
            </a: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			</a:t>
            </a:r>
            <a:endParaRPr lang="fr-FR" sz="24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b</a:t>
            </a:r>
          </a:p>
        </p:txBody>
      </p:sp>
      <p:sp>
        <p:nvSpPr>
          <p:cNvPr id="674822" name="Rectangle 6"/>
          <p:cNvSpPr>
            <a:spLocks noChangeArrowheads="1"/>
          </p:cNvSpPr>
          <p:nvPr/>
        </p:nvSpPr>
        <p:spPr bwMode="auto">
          <a:xfrm>
            <a:off x="3348038" y="2708275"/>
            <a:ext cx="5175250" cy="2227263"/>
          </a:xfrm>
          <a:prstGeom prst="rect">
            <a:avLst/>
          </a:prstGeom>
          <a:solidFill>
            <a:srgbClr val="FF99CC">
              <a:alpha val="49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fr-FR">
                <a:latin typeface="Times New Roman" pitchFamily="18" charset="0"/>
                <a:cs typeface="Times New Roman" pitchFamily="18" charset="0"/>
              </a:rPr>
              <a:t>L’AAP correspondant est :</a:t>
            </a:r>
          </a:p>
          <a:p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(q, a, 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1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= {(q, 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),(q, 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)}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(q, a, 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= {(q, 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),(q, 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</a:t>
            </a:r>
            <a:r>
              <a:rPr lang="en-GB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en-GB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)}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(q, a, A</a:t>
            </a:r>
            <a:r>
              <a:rPr lang="fr-FR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= {(q, 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)}</a:t>
            </a:r>
            <a:endParaRPr lang="fr-FR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(q, b, A</a:t>
            </a:r>
            <a:r>
              <a:rPr lang="fr-FR" baseline="-250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4</a:t>
            </a:r>
            <a:r>
              <a:rPr lang="fr-F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= {(q, </a:t>
            </a:r>
            <a:r>
              <a:rPr lang="fr-FR">
                <a:latin typeface="Times New Roman" pitchFamily="18" charset="0"/>
                <a:cs typeface="Times New Roman" pitchFamily="18" charset="0"/>
              </a:rPr>
              <a:t>)}</a:t>
            </a:r>
          </a:p>
        </p:txBody>
      </p:sp>
      <p:sp>
        <p:nvSpPr>
          <p:cNvPr id="674823" name="Text Box 7"/>
          <p:cNvSpPr txBox="1">
            <a:spLocks noChangeArrowheads="1"/>
          </p:cNvSpPr>
          <p:nvPr/>
        </p:nvSpPr>
        <p:spPr bwMode="auto">
          <a:xfrm>
            <a:off x="3348038" y="5157788"/>
            <a:ext cx="2484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4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n’est accessible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7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7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7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0" grpId="0" animBg="1"/>
      <p:bldP spid="674821" grpId="0" animBg="1"/>
      <p:bldP spid="674822" grpId="0" animBg="1"/>
      <p:bldP spid="67482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6900CA-5AD3-4F46-93C8-D32F224C548B}" type="slidenum">
              <a:rPr lang="fr-FR"/>
              <a:pPr/>
              <a:t>89</a:t>
            </a:fld>
            <a:endParaRPr lang="fr-FR"/>
          </a:p>
        </p:txBody>
      </p:sp>
      <p:sp>
        <p:nvSpPr>
          <p:cNvPr id="67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785225" cy="3959225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Soit L un langage sans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 = (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V, S, R)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une grammaire sous FNG qui engendre L alors l’automate à pile   </a:t>
            </a:r>
            <a:r>
              <a:rPr lang="fr-FR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(Q,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q, Ø,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qui reconnaît L est définit comme suit :</a:t>
            </a: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 = {q}</a:t>
            </a:r>
            <a:endParaRPr lang="fr-FR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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V</a:t>
            </a:r>
            <a:endParaRPr lang="fr-FR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est définit de la façon suivante :  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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V  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(q,a,A) contient  (q,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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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(A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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B71545-B0E4-4747-B80F-40A47C234B3A}" type="slidenum">
              <a:rPr lang="fr-FR"/>
              <a:pPr/>
              <a:t>90</a:t>
            </a:fld>
            <a:endParaRPr lang="fr-FR"/>
          </a:p>
        </p:txBody>
      </p:sp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739775"/>
          </a:xfrm>
        </p:spPr>
        <p:txBody>
          <a:bodyPr/>
          <a:lstStyle/>
          <a:p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Lemme d’itération pour les langages algébriques</a:t>
            </a:r>
          </a:p>
        </p:txBody>
      </p:sp>
      <p:sp>
        <p:nvSpPr>
          <p:cNvPr id="65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640763" cy="3097212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Si L est un langage algébrique alors il existe un entier n tel que tout mot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L ayant 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| &gt; 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se factorise en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=uvzxy où :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|vx|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1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|vzx|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n </a:t>
            </a:r>
            <a:endParaRPr lang="fr-FR" sz="280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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i entier uv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zx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 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1C6EB41-D374-4DF3-BF25-A2F215D9C750}" type="slidenum">
              <a:rPr lang="fr-FR"/>
              <a:pPr/>
              <a:t>91</a:t>
            </a:fld>
            <a:endParaRPr lang="fr-FR"/>
          </a:p>
        </p:txBody>
      </p:sp>
      <p:sp>
        <p:nvSpPr>
          <p:cNvPr id="67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686800" cy="1027113"/>
          </a:xfrm>
        </p:spPr>
        <p:txBody>
          <a:bodyPr/>
          <a:lstStyle/>
          <a:p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Exemple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sz="28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fr-FR" sz="280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800">
                <a:latin typeface="Times New Roman" pitchFamily="18" charset="0"/>
                <a:cs typeface="Times New Roman" pitchFamily="18" charset="0"/>
              </a:rPr>
              <a:t>Le langage L={a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| n soit entier} n’est pas algébrique.</a:t>
            </a:r>
          </a:p>
        </p:txBody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28775"/>
            <a:ext cx="8785225" cy="47529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Soit N l’entier du lemme d’itération et soit le mot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=a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Il y a plusieurs cas possibles :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Dans la factorisation uvzxy les mots v et x tombent dans la « même plage » (par exemple dans a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) mais alors uv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zx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y efface des symboles de cette plage et les 2 autres restent intactes donc le mot obtenu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L car les 3 plages n’ont pas la même longueur.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v ou x tombe à cheval sur 2 plages dans ce cas uv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zx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a*b*c* et donc a fortiori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L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v est sur une plage et x sur la suivante donc uv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zx</a:t>
            </a:r>
            <a:r>
              <a:rPr lang="fr-FR" sz="24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y contiendra plus de symbole sur les 2 plages en question que sur la 3eme si i&gt;1, donc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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L. </a:t>
            </a:r>
          </a:p>
          <a:p>
            <a:pPr>
              <a:lnSpc>
                <a:spcPct val="90000"/>
              </a:lnSpc>
            </a:pPr>
            <a:r>
              <a:rPr lang="fr-FR" sz="2400">
                <a:latin typeface="Times New Roman" pitchFamily="18" charset="0"/>
                <a:cs typeface="Times New Roman" pitchFamily="18" charset="0"/>
              </a:rPr>
              <a:t>	   Donc L n’est pas algébrique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3417E-2275-4C54-A63A-38D1D1424ACB}" type="slidenum">
              <a:rPr lang="fr-FR"/>
              <a:pPr/>
              <a:t>92</a:t>
            </a:fld>
            <a:endParaRPr lang="fr-FR"/>
          </a:p>
        </p:txBody>
      </p:sp>
      <p:pic>
        <p:nvPicPr>
          <p:cNvPr id="67892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908050"/>
            <a:ext cx="4824412" cy="374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5FC471-249F-4A71-9A67-4220B0880698}" type="slidenum">
              <a:rPr lang="fr-FR"/>
              <a:pPr/>
              <a:t>93</a:t>
            </a:fld>
            <a:endParaRPr lang="fr-FR"/>
          </a:p>
        </p:txBody>
      </p:sp>
      <p:sp>
        <p:nvSpPr>
          <p:cNvPr id="67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759450"/>
          </a:xfrm>
        </p:spPr>
        <p:txBody>
          <a:bodyPr/>
          <a:lstStyle/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Soit 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L1={a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| i,j entiers}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AC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aAb |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cC |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	   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cette grammaire engendre L1 donc L1 est algébrique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L2={a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| i,j entiers}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UV</a:t>
            </a: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aU |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</a:t>
            </a:r>
            <a:endParaRPr lang="fr-FR" sz="240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fr-FR" sz="240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</a:t>
            </a:r>
            <a:r>
              <a:rPr lang="fr-FR" sz="2400">
                <a:latin typeface="Times New Roman" pitchFamily="18" charset="0"/>
                <a:cs typeface="Times New Roman" pitchFamily="18" charset="0"/>
              </a:rPr>
              <a:t> bVc | </a:t>
            </a:r>
            <a:r>
              <a:rPr lang="fr-FR" sz="24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	    </a:t>
            </a:r>
            <a:r>
              <a:rPr lang="fr-FR" sz="2000">
                <a:latin typeface="Times New Roman" pitchFamily="18" charset="0"/>
                <a:cs typeface="Times New Roman" pitchFamily="18" charset="0"/>
              </a:rPr>
              <a:t>cette grammaire engendre L2 donc L2 est algébrique</a:t>
            </a:r>
          </a:p>
          <a:p>
            <a:r>
              <a:rPr lang="fr-FR" sz="2800">
                <a:latin typeface="Times New Roman" pitchFamily="18" charset="0"/>
                <a:cs typeface="Times New Roman" pitchFamily="18" charset="0"/>
              </a:rPr>
              <a:t>Or, L1 </a:t>
            </a:r>
            <a:r>
              <a:rPr lang="fr-FR" sz="280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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L2={a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fr-FR" sz="2800" baseline="3000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fr-FR" sz="2800">
                <a:latin typeface="Times New Roman" pitchFamily="18" charset="0"/>
                <a:cs typeface="Times New Roman" pitchFamily="18" charset="0"/>
              </a:rPr>
              <a:t> | i entier} qui n’est pas algébrique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6957</TotalTime>
  <Words>2147</Words>
  <Application>Microsoft Office PowerPoint</Application>
  <PresentationFormat>Affichage à l'écran (4:3)</PresentationFormat>
  <Paragraphs>886</Paragraphs>
  <Slides>93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93</vt:i4>
      </vt:variant>
    </vt:vector>
  </HeadingPairs>
  <TitlesOfParts>
    <vt:vector size="100" baseType="lpstr">
      <vt:lpstr>Arial</vt:lpstr>
      <vt:lpstr>Times New Roman</vt:lpstr>
      <vt:lpstr>Wingdings</vt:lpstr>
      <vt:lpstr>Arial Black</vt:lpstr>
      <vt:lpstr>Symbol</vt:lpstr>
      <vt:lpstr>Pixel</vt:lpstr>
      <vt:lpstr>Microsoft Equation 3.0</vt:lpstr>
      <vt:lpstr>Diapositive 1</vt:lpstr>
      <vt:lpstr>Problème:</vt:lpstr>
      <vt:lpstr>Diapositive 3</vt:lpstr>
      <vt:lpstr>Expression arithmétique</vt:lpstr>
      <vt:lpstr>Définition (rappel)</vt:lpstr>
      <vt:lpstr>Exemple: grammaire engendrant  {anbn / n  N } 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Arbres de dérivation </vt:lpstr>
      <vt:lpstr>Diapositive 50</vt:lpstr>
      <vt:lpstr>Diapositive 51</vt:lpstr>
      <vt:lpstr>Diapositive 52</vt:lpstr>
      <vt:lpstr>La simplification</vt:lpstr>
      <vt:lpstr>élimination des symboles non co-accessibles                            (Algorithme 1)</vt:lpstr>
      <vt:lpstr>élimination des symboles non accessibles  (Algorithme 2)</vt:lpstr>
      <vt:lpstr>Diapositive 56</vt:lpstr>
      <vt:lpstr>Diapositive 57</vt:lpstr>
      <vt:lpstr>Diapositive 58</vt:lpstr>
      <vt:lpstr>Diapositive 59</vt:lpstr>
      <vt:lpstr>Diapositive 60</vt:lpstr>
      <vt:lpstr>Suppression des e-productions  (Algorithme 3)</vt:lpstr>
      <vt:lpstr>Diapositive 62</vt:lpstr>
      <vt:lpstr>Exemple 9 :</vt:lpstr>
      <vt:lpstr>Diapositive 64</vt:lpstr>
      <vt:lpstr>Exemple 10:</vt:lpstr>
      <vt:lpstr>Diapositive 66</vt:lpstr>
      <vt:lpstr>Diapositive 67</vt:lpstr>
      <vt:lpstr>Diapositive 68</vt:lpstr>
      <vt:lpstr>Diapositive 69</vt:lpstr>
      <vt:lpstr>Diapositive 70</vt:lpstr>
      <vt:lpstr>Les automates à piles (AAP) </vt:lpstr>
      <vt:lpstr>Diapositive 72</vt:lpstr>
      <vt:lpstr>Diapositive 73</vt:lpstr>
      <vt:lpstr>Exemple 14: automate à pile reconnaissant        {anbn / n  0}. </vt:lpstr>
      <vt:lpstr>Soit le mot aaabbb en entrée : </vt:lpstr>
      <vt:lpstr>Il existe deux modes de reconnaissance pour les automates à pile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Exemple 20:       Ecrire un AAP pour L={anbn | n1} </vt:lpstr>
      <vt:lpstr>Diapositive 88</vt:lpstr>
      <vt:lpstr>Diapositive 89</vt:lpstr>
      <vt:lpstr>Lemme d’itération pour les langages algébriques</vt:lpstr>
      <vt:lpstr>Exemple 22: Le langage L={anbncn | n soit entier} n’est pas algébrique.</vt:lpstr>
      <vt:lpstr>Diapositive 92</vt:lpstr>
      <vt:lpstr>Diapositive 93</vt:lpstr>
    </vt:vector>
  </TitlesOfParts>
  <Company>ABBAS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ABBAS</dc:creator>
  <cp:lastModifiedBy>Mehemmel</cp:lastModifiedBy>
  <cp:revision>286</cp:revision>
  <dcterms:created xsi:type="dcterms:W3CDTF">2005-10-07T20:53:41Z</dcterms:created>
  <dcterms:modified xsi:type="dcterms:W3CDTF">2008-02-05T20:06:59Z</dcterms:modified>
</cp:coreProperties>
</file>