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1" r:id="rId4"/>
    <p:sldId id="272" r:id="rId5"/>
    <p:sldId id="262" r:id="rId6"/>
    <p:sldId id="263" r:id="rId7"/>
    <p:sldId id="265" r:id="rId8"/>
    <p:sldId id="268" r:id="rId9"/>
    <p:sldId id="264" r:id="rId10"/>
    <p:sldId id="277" r:id="rId11"/>
    <p:sldId id="278" r:id="rId12"/>
    <p:sldId id="271" r:id="rId13"/>
    <p:sldId id="275" r:id="rId14"/>
    <p:sldId id="258" r:id="rId15"/>
    <p:sldId id="259" r:id="rId16"/>
    <p:sldId id="266" r:id="rId17"/>
    <p:sldId id="267" r:id="rId18"/>
    <p:sldId id="273" r:id="rId19"/>
    <p:sldId id="276" r:id="rId20"/>
    <p:sldId id="274" r:id="rId21"/>
    <p:sldId id="260" r:id="rId22"/>
    <p:sldId id="269" r:id="rId23"/>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61B36AFE-CB34-42D4-8990-48E29B81F71E}" type="datetimeFigureOut">
              <a:rPr lang="fr-FR" smtClean="0"/>
              <a:pPr/>
              <a:t>28/04/2017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576DB6D-2D4B-4E71-84F3-E1AD61E4E773}"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1B36AFE-CB34-42D4-8990-48E29B81F71E}" type="datetimeFigureOut">
              <a:rPr lang="fr-FR" smtClean="0"/>
              <a:pPr/>
              <a:t>28/04/2017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576DB6D-2D4B-4E71-84F3-E1AD61E4E773}"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61B36AFE-CB34-42D4-8990-48E29B81F71E}" type="datetimeFigureOut">
              <a:rPr lang="fr-FR" smtClean="0"/>
              <a:pPr/>
              <a:t>28/04/2017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576DB6D-2D4B-4E71-84F3-E1AD61E4E773}"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61B36AFE-CB34-42D4-8990-48E29B81F71E}" type="datetimeFigureOut">
              <a:rPr lang="fr-FR" smtClean="0"/>
              <a:pPr/>
              <a:t>28/04/2017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576DB6D-2D4B-4E71-84F3-E1AD61E4E773}"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1B36AFE-CB34-42D4-8990-48E29B81F71E}" type="datetimeFigureOut">
              <a:rPr lang="fr-FR" smtClean="0"/>
              <a:pPr/>
              <a:t>28/04/2017</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7576DB6D-2D4B-4E71-84F3-E1AD61E4E773}"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61B36AFE-CB34-42D4-8990-48E29B81F71E}" type="datetimeFigureOut">
              <a:rPr lang="fr-FR" smtClean="0"/>
              <a:pPr/>
              <a:t>28/04/2017</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7576DB6D-2D4B-4E71-84F3-E1AD61E4E773}"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1B36AFE-CB34-42D4-8990-48E29B81F71E}" type="datetimeFigureOut">
              <a:rPr lang="fr-FR" smtClean="0"/>
              <a:pPr/>
              <a:t>28/04/2017</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7576DB6D-2D4B-4E71-84F3-E1AD61E4E773}"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61B36AFE-CB34-42D4-8990-48E29B81F71E}" type="datetimeFigureOut">
              <a:rPr lang="fr-FR" smtClean="0"/>
              <a:pPr/>
              <a:t>28/04/2017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576DB6D-2D4B-4E71-84F3-E1AD61E4E773}"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61B36AFE-CB34-42D4-8990-48E29B81F71E}" type="datetimeFigureOut">
              <a:rPr lang="fr-FR" smtClean="0"/>
              <a:pPr/>
              <a:t>28/04/2017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576DB6D-2D4B-4E71-84F3-E1AD61E4E773}"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1B36AFE-CB34-42D4-8990-48E29B81F71E}" type="datetimeFigureOut">
              <a:rPr lang="fr-FR" smtClean="0"/>
              <a:pPr/>
              <a:t>28/04/2017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576DB6D-2D4B-4E71-84F3-E1AD61E4E773}"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1B36AFE-CB34-42D4-8990-48E29B81F71E}" type="datetimeFigureOut">
              <a:rPr lang="fr-FR" smtClean="0"/>
              <a:pPr/>
              <a:t>28/04/2017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576DB6D-2D4B-4E71-84F3-E1AD61E4E773}"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lumMod val="85000"/>
            <a:lumOff val="15000"/>
          </a:schemeClr>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B36AFE-CB34-42D4-8990-48E29B81F71E}" type="datetimeFigureOut">
              <a:rPr lang="fr-FR" smtClean="0"/>
              <a:pPr/>
              <a:t>28/04/2017</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76DB6D-2D4B-4E71-84F3-E1AD61E4E773}"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noChangeArrowheads="1"/>
          </p:cNvSpPr>
          <p:nvPr>
            <p:ph type="ctrTitle"/>
          </p:nvPr>
        </p:nvSpPr>
        <p:spPr bwMode="auto">
          <a:xfrm>
            <a:off x="0" y="500042"/>
            <a:ext cx="3786182"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200" b="1" i="0" u="none" strike="noStrike" cap="none" normalizeH="0" baseline="0" dirty="0" smtClean="0">
              <a:ln>
                <a:noFill/>
              </a:ln>
              <a:solidFill>
                <a:srgbClr val="FFFF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rgbClr val="FFFF00"/>
                </a:solidFill>
                <a:effectLst/>
                <a:latin typeface="Times New Roman" pitchFamily="18" charset="0"/>
                <a:cs typeface="Times New Roman" pitchFamily="18" charset="0"/>
              </a:rPr>
              <a:t>Faculté des Sciences de la Nature                                                 </a:t>
            </a:r>
            <a:endParaRPr kumimoji="0" lang="fr-FR" sz="12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rgbClr val="FFFF00"/>
                </a:solidFill>
                <a:effectLst/>
                <a:latin typeface="Times New Roman" pitchFamily="18" charset="0"/>
                <a:ea typeface="Calibri" pitchFamily="34" charset="0"/>
                <a:cs typeface="Times New Roman" pitchFamily="18" charset="0"/>
              </a:rPr>
              <a:t>et de Vie et Sciences de la Terre et de l</a:t>
            </a:r>
            <a:r>
              <a:rPr kumimoji="0" lang="fr-FR" sz="1400" b="1" i="0" u="none" strike="noStrike" cap="none" normalizeH="0" baseline="0" dirty="0" smtClean="0">
                <a:ln>
                  <a:noFill/>
                </a:ln>
                <a:solidFill>
                  <a:srgbClr val="FFFF00"/>
                </a:solidFill>
                <a:effectLst/>
                <a:latin typeface="Calibri"/>
                <a:ea typeface="Calibri" pitchFamily="34" charset="0"/>
                <a:cs typeface="Times New Roman" pitchFamily="18" charset="0"/>
              </a:rPr>
              <a:t>’</a:t>
            </a:r>
            <a:r>
              <a:rPr kumimoji="0" lang="fr-FR" sz="1400" b="1" i="0" u="none" strike="noStrike" cap="none" normalizeH="0" baseline="0" dirty="0" smtClean="0">
                <a:ln>
                  <a:noFill/>
                </a:ln>
                <a:solidFill>
                  <a:srgbClr val="FFFF00"/>
                </a:solidFill>
                <a:effectLst/>
                <a:latin typeface="Times New Roman" pitchFamily="18" charset="0"/>
                <a:ea typeface="Calibri" pitchFamily="34" charset="0"/>
                <a:cs typeface="Times New Roman" pitchFamily="18" charset="0"/>
              </a:rPr>
              <a:t>Univers</a:t>
            </a:r>
            <a:endParaRPr kumimoji="0" lang="fr-FR" sz="2000" b="0" i="0" u="none" strike="noStrike" cap="none" normalizeH="0" baseline="0" dirty="0" smtClean="0">
              <a:ln>
                <a:noFill/>
              </a:ln>
              <a:solidFill>
                <a:srgbClr val="FFFF00"/>
              </a:solidFill>
              <a:effectLst/>
              <a:latin typeface="Arial" pitchFamily="34" charset="0"/>
              <a:cs typeface="Arial" pitchFamily="34" charset="0"/>
            </a:endParaRPr>
          </a:p>
        </p:txBody>
      </p:sp>
      <p:sp>
        <p:nvSpPr>
          <p:cNvPr id="5" name="Sous-titre 4"/>
          <p:cNvSpPr txBox="1">
            <a:spLocks noGrp="1"/>
          </p:cNvSpPr>
          <p:nvPr>
            <p:ph type="subTitle" idx="1"/>
          </p:nvPr>
        </p:nvSpPr>
        <p:spPr>
          <a:xfrm>
            <a:off x="4943468" y="500042"/>
            <a:ext cx="4200532" cy="1077218"/>
          </a:xfrm>
          <a:prstGeom prst="rect">
            <a:avLst/>
          </a:prstGeom>
          <a:noFill/>
        </p:spPr>
        <p:txBody>
          <a:bodyPr wrap="square" rtlCol="0">
            <a:spAutoFit/>
          </a:bodyPr>
          <a:lstStyle/>
          <a:p>
            <a:r>
              <a:rPr lang="fr-FR" dirty="0" smtClean="0">
                <a:solidFill>
                  <a:srgbClr val="FFFF00"/>
                </a:solidFill>
              </a:rPr>
              <a:t>Master biochimie appliquée</a:t>
            </a:r>
            <a:endParaRPr lang="fr-FR" dirty="0">
              <a:solidFill>
                <a:srgbClr val="FFFF00"/>
              </a:solidFill>
            </a:endParaRPr>
          </a:p>
        </p:txBody>
      </p:sp>
      <p:sp>
        <p:nvSpPr>
          <p:cNvPr id="6" name="ZoneTexte 5"/>
          <p:cNvSpPr txBox="1"/>
          <p:nvPr/>
        </p:nvSpPr>
        <p:spPr>
          <a:xfrm>
            <a:off x="1428728" y="0"/>
            <a:ext cx="6000792" cy="461665"/>
          </a:xfrm>
          <a:prstGeom prst="rect">
            <a:avLst/>
          </a:prstGeom>
          <a:noFill/>
        </p:spPr>
        <p:txBody>
          <a:bodyPr wrap="square" rtlCol="0">
            <a:spAutoFit/>
          </a:bodyPr>
          <a:lstStyle/>
          <a:p>
            <a:pPr algn="ctr"/>
            <a:r>
              <a:rPr lang="fr-FR" sz="2400" dirty="0" smtClean="0">
                <a:solidFill>
                  <a:srgbClr val="FFFF00"/>
                </a:solidFill>
              </a:rPr>
              <a:t>Université de Ghardaïa </a:t>
            </a:r>
            <a:endParaRPr lang="fr-FR" sz="2400" dirty="0">
              <a:solidFill>
                <a:srgbClr val="FFFF00"/>
              </a:solidFill>
            </a:endParaRPr>
          </a:p>
        </p:txBody>
      </p:sp>
      <p:sp>
        <p:nvSpPr>
          <p:cNvPr id="7" name="Rectangle 6"/>
          <p:cNvSpPr/>
          <p:nvPr/>
        </p:nvSpPr>
        <p:spPr>
          <a:xfrm>
            <a:off x="5000628" y="4357694"/>
            <a:ext cx="3746860" cy="369332"/>
          </a:xfrm>
          <a:prstGeom prst="rect">
            <a:avLst/>
          </a:prstGeom>
        </p:spPr>
        <p:txBody>
          <a:bodyPr wrap="none">
            <a:spAutoFit/>
          </a:bodyPr>
          <a:lstStyle/>
          <a:p>
            <a:pPr algn="ctr"/>
            <a:r>
              <a:rPr lang="fr-FR" dirty="0" smtClean="0">
                <a:solidFill>
                  <a:srgbClr val="FFFF00"/>
                </a:solidFill>
              </a:rPr>
              <a:t>Présenté par Mme: HAMID OUDJANA </a:t>
            </a:r>
            <a:endParaRPr lang="fr-FR" dirty="0">
              <a:solidFill>
                <a:srgbClr val="FFFF00"/>
              </a:solidFill>
            </a:endParaRPr>
          </a:p>
        </p:txBody>
      </p:sp>
      <p:sp>
        <p:nvSpPr>
          <p:cNvPr id="8" name="Titre 1"/>
          <p:cNvSpPr txBox="1">
            <a:spLocks/>
          </p:cNvSpPr>
          <p:nvPr/>
        </p:nvSpPr>
        <p:spPr>
          <a:xfrm>
            <a:off x="642910" y="2571744"/>
            <a:ext cx="8172480" cy="1470025"/>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fr-FR" sz="4400" b="1" i="0" u="none" strike="noStrike" kern="1200" cap="none" spc="0" normalizeH="0" baseline="0" noProof="0" dirty="0" smtClean="0">
                <a:ln>
                  <a:noFill/>
                </a:ln>
                <a:solidFill>
                  <a:srgbClr val="FFFF00"/>
                </a:solidFill>
                <a:effectLst/>
                <a:uLnTx/>
                <a:uFillTx/>
                <a:latin typeface="+mj-lt"/>
                <a:ea typeface="+mj-ea"/>
                <a:cs typeface="+mj-cs"/>
              </a:rPr>
              <a:t>Résonance magnétique nucléaire (RMN)</a:t>
            </a:r>
            <a:endParaRPr kumimoji="0" lang="fr-FR" sz="4400" b="1" i="0" u="none" strike="noStrike" kern="1200" cap="none" spc="0" normalizeH="0" baseline="0" noProof="0" dirty="0">
              <a:ln>
                <a:noFill/>
              </a:ln>
              <a:solidFill>
                <a:srgbClr val="FFFF00"/>
              </a:solidFill>
              <a:effectLst/>
              <a:uLnTx/>
              <a:uFillTx/>
              <a:latin typeface="+mj-lt"/>
              <a:ea typeface="+mj-ea"/>
              <a:cs typeface="+mj-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357166"/>
            <a:ext cx="8229600" cy="5768997"/>
          </a:xfrm>
        </p:spPr>
        <p:txBody>
          <a:bodyPr>
            <a:normAutofit fontScale="92500" lnSpcReduction="20000"/>
          </a:bodyPr>
          <a:lstStyle/>
          <a:p>
            <a:pPr algn="just">
              <a:buNone/>
            </a:pPr>
            <a:r>
              <a:rPr lang="fr-FR" dirty="0" smtClean="0">
                <a:solidFill>
                  <a:srgbClr val="FFFF00"/>
                </a:solidFill>
              </a:rPr>
              <a:t>La spectrométrie de résonance magnétique nucléaire constitue une forme de spectrométrie d’absorption comme UV, IR et visible.</a:t>
            </a:r>
          </a:p>
          <a:p>
            <a:pPr algn="just">
              <a:buNone/>
            </a:pPr>
            <a:r>
              <a:rPr lang="fr-FR" dirty="0" smtClean="0">
                <a:solidFill>
                  <a:srgbClr val="FFFF00"/>
                </a:solidFill>
              </a:rPr>
              <a:t>Les interactions entre la matière et les radiations électromagnétique concerne le noyau de certains atomes présents dans la molécule (d’où le qualificatif nucléaire), et le phénomène observé se produit dans le domaine des radiations électromagnétiques dans la  région des fréquences radio (fréquence de l’ordre 10</a:t>
            </a:r>
            <a:r>
              <a:rPr lang="fr-FR" baseline="30000" dirty="0" smtClean="0">
                <a:solidFill>
                  <a:srgbClr val="FFFF00"/>
                </a:solidFill>
              </a:rPr>
              <a:t>7</a:t>
            </a:r>
            <a:r>
              <a:rPr lang="fr-FR" dirty="0" smtClean="0">
                <a:solidFill>
                  <a:srgbClr val="FFFF00"/>
                </a:solidFill>
              </a:rPr>
              <a:t> à 10</a:t>
            </a:r>
            <a:r>
              <a:rPr lang="fr-FR" baseline="30000" dirty="0" smtClean="0">
                <a:solidFill>
                  <a:srgbClr val="FFFF00"/>
                </a:solidFill>
              </a:rPr>
              <a:t>8 </a:t>
            </a:r>
            <a:r>
              <a:rPr lang="fr-FR" dirty="0" smtClean="0">
                <a:solidFill>
                  <a:srgbClr val="FFFF00"/>
                </a:solidFill>
              </a:rPr>
              <a:t>hertz)</a:t>
            </a:r>
          </a:p>
          <a:p>
            <a:pPr>
              <a:buNone/>
            </a:pPr>
            <a:r>
              <a:rPr lang="fr-FR" dirty="0" smtClean="0">
                <a:solidFill>
                  <a:srgbClr val="FFFF00"/>
                </a:solidFill>
              </a:rPr>
              <a:t>Les fréquences auxquelles se produits l’absorption sont fonction de la structure de l’échantillon et sont liés à la présence de certains noyaux dans la molécule.</a:t>
            </a:r>
          </a:p>
          <a:p>
            <a:pPr>
              <a:buNone/>
            </a:pPr>
            <a:endParaRPr lang="fr-FR" dirty="0" smtClean="0">
              <a:solidFill>
                <a:srgbClr val="FFFF00"/>
              </a:solidFill>
            </a:endParaRPr>
          </a:p>
          <a:p>
            <a:pPr algn="just">
              <a:buNone/>
            </a:pPr>
            <a:endParaRPr lang="fr-FR" dirty="0" smtClean="0">
              <a:solidFill>
                <a:srgbClr val="FFFF00"/>
              </a:solidFill>
            </a:endParaRPr>
          </a:p>
          <a:p>
            <a:pPr algn="just">
              <a:buNone/>
            </a:pPr>
            <a:endParaRPr lang="fr-FR" dirty="0" smtClean="0">
              <a:solidFill>
                <a:srgbClr val="FFFF00"/>
              </a:solidFill>
            </a:endParaRPr>
          </a:p>
          <a:p>
            <a:endParaRPr lang="fr-F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00034" y="2071678"/>
            <a:ext cx="4757742" cy="3357586"/>
          </a:xfrm>
        </p:spPr>
        <p:txBody>
          <a:bodyPr>
            <a:noAutofit/>
          </a:bodyPr>
          <a:lstStyle/>
          <a:p>
            <a:r>
              <a:rPr lang="fr-FR" sz="2400" b="1" dirty="0" smtClean="0">
                <a:solidFill>
                  <a:srgbClr val="FFFF00"/>
                </a:solidFill>
              </a:rPr>
              <a:t>Certains noyaux atomiques </a:t>
            </a:r>
            <a:r>
              <a:rPr lang="fr-FR" sz="2400" b="1" dirty="0" err="1" smtClean="0">
                <a:solidFill>
                  <a:srgbClr val="FFFF00"/>
                </a:solidFill>
              </a:rPr>
              <a:t>possédent</a:t>
            </a:r>
            <a:r>
              <a:rPr lang="fr-FR" sz="2400" b="1" dirty="0" smtClean="0">
                <a:solidFill>
                  <a:srgbClr val="FFFF00"/>
                </a:solidFill>
              </a:rPr>
              <a:t> un spin comme les </a:t>
            </a:r>
            <a:r>
              <a:rPr lang="fr-FR" sz="2400" b="1" dirty="0" err="1" smtClean="0">
                <a:solidFill>
                  <a:srgbClr val="FFFF00"/>
                </a:solidFill>
              </a:rPr>
              <a:t>éléctrons</a:t>
            </a:r>
            <a:r>
              <a:rPr lang="fr-FR" sz="2400" b="1" dirty="0" smtClean="0">
                <a:solidFill>
                  <a:srgbClr val="FFFF00"/>
                </a:solidFill>
              </a:rPr>
              <a:t>; c’est une grandeur vectorielle associée à la rotation des noyaux sur eux-mêmes, un noyau possédant un spin non nul se comporte magnétiquement comme un aimant. Donc placé dans un champ magnétique, il peut y prendre deux orientations:</a:t>
            </a:r>
            <a:br>
              <a:rPr lang="fr-FR" sz="2400" b="1" dirty="0" smtClean="0">
                <a:solidFill>
                  <a:srgbClr val="FFFF00"/>
                </a:solidFill>
              </a:rPr>
            </a:br>
            <a:r>
              <a:rPr lang="fr-FR" sz="2400" b="1" dirty="0" smtClean="0">
                <a:solidFill>
                  <a:srgbClr val="FFFF00"/>
                </a:solidFill>
              </a:rPr>
              <a:t>parallèle au champ et de même sens.</a:t>
            </a:r>
            <a:br>
              <a:rPr lang="fr-FR" sz="2400" b="1" dirty="0" smtClean="0">
                <a:solidFill>
                  <a:srgbClr val="FFFF00"/>
                </a:solidFill>
              </a:rPr>
            </a:br>
            <a:r>
              <a:rPr lang="fr-FR" sz="2400" b="1" dirty="0" smtClean="0">
                <a:solidFill>
                  <a:srgbClr val="FFFF00"/>
                </a:solidFill>
              </a:rPr>
              <a:t>Parallèle au champ mais de sens opposé (orientation antiparallèle)</a:t>
            </a:r>
            <a:r>
              <a:rPr lang="fr-FR" sz="2400" dirty="0" smtClean="0">
                <a:solidFill>
                  <a:srgbClr val="FFFF00"/>
                </a:solidFill>
              </a:rPr>
              <a:t/>
            </a:r>
            <a:br>
              <a:rPr lang="fr-FR" sz="2400" dirty="0" smtClean="0">
                <a:solidFill>
                  <a:srgbClr val="FFFF00"/>
                </a:solidFill>
              </a:rPr>
            </a:br>
            <a:r>
              <a:rPr lang="fr-FR" sz="2400" dirty="0" smtClean="0">
                <a:solidFill>
                  <a:srgbClr val="FFFF00"/>
                </a:solidFill>
              </a:rPr>
              <a:t> </a:t>
            </a:r>
            <a:r>
              <a:rPr lang="fr-FR" sz="2000" dirty="0" smtClean="0">
                <a:solidFill>
                  <a:srgbClr val="FFFF00"/>
                </a:solidFill>
              </a:rPr>
              <a:t/>
            </a:r>
            <a:br>
              <a:rPr lang="fr-FR" sz="2000" dirty="0" smtClean="0">
                <a:solidFill>
                  <a:srgbClr val="FFFF00"/>
                </a:solidFill>
              </a:rPr>
            </a:br>
            <a:endParaRPr lang="fr-FR" sz="2000" dirty="0"/>
          </a:p>
        </p:txBody>
      </p:sp>
      <p:sp>
        <p:nvSpPr>
          <p:cNvPr id="3" name="Espace réservé du contenu 2"/>
          <p:cNvSpPr>
            <a:spLocks noGrp="1"/>
          </p:cNvSpPr>
          <p:nvPr>
            <p:ph idx="1"/>
          </p:nvPr>
        </p:nvSpPr>
        <p:spPr>
          <a:xfrm>
            <a:off x="457200" y="285728"/>
            <a:ext cx="8229600" cy="6357982"/>
          </a:xfrm>
        </p:spPr>
        <p:txBody>
          <a:bodyPr>
            <a:normAutofit/>
          </a:bodyPr>
          <a:lstStyle/>
          <a:p>
            <a:pPr>
              <a:buNone/>
            </a:pPr>
            <a:endParaRPr lang="fr-FR" dirty="0" smtClean="0">
              <a:solidFill>
                <a:srgbClr val="FFFF00"/>
              </a:solidFill>
            </a:endParaRPr>
          </a:p>
          <a:p>
            <a:pPr algn="just">
              <a:buNone/>
            </a:pPr>
            <a:endParaRPr lang="fr-FR" sz="2900" dirty="0" smtClean="0">
              <a:solidFill>
                <a:srgbClr val="FFFF00"/>
              </a:solidFill>
              <a:latin typeface="+mj-lt"/>
              <a:ea typeface="+mj-ea"/>
              <a:cs typeface="+mj-cs"/>
            </a:endParaRPr>
          </a:p>
          <a:p>
            <a:pPr>
              <a:buNone/>
            </a:pPr>
            <a:endParaRPr lang="fr-FR" dirty="0"/>
          </a:p>
        </p:txBody>
      </p:sp>
      <p:pic>
        <p:nvPicPr>
          <p:cNvPr id="7" name="Picture 2"/>
          <p:cNvPicPr>
            <a:picLocks noChangeAspect="1" noChangeArrowheads="1"/>
          </p:cNvPicPr>
          <p:nvPr/>
        </p:nvPicPr>
        <p:blipFill>
          <a:blip r:embed="rId2"/>
          <a:srcRect/>
          <a:stretch>
            <a:fillRect/>
          </a:stretch>
        </p:blipFill>
        <p:spPr bwMode="auto">
          <a:xfrm>
            <a:off x="5715008" y="1928802"/>
            <a:ext cx="2571768" cy="3000396"/>
          </a:xfrm>
          <a:prstGeom prst="rect">
            <a:avLst/>
          </a:prstGeom>
          <a:noFill/>
          <a:ln w="9525">
            <a:noFill/>
            <a:miter lim="800000"/>
            <a:headEnd/>
            <a:tailEnd/>
          </a:ln>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500042"/>
            <a:ext cx="8229600" cy="5626121"/>
          </a:xfrm>
        </p:spPr>
        <p:txBody>
          <a:bodyPr>
            <a:normAutofit fontScale="70000" lnSpcReduction="20000"/>
          </a:bodyPr>
          <a:lstStyle/>
          <a:p>
            <a:pPr>
              <a:buNone/>
            </a:pPr>
            <a:r>
              <a:rPr lang="fr-FR" dirty="0" smtClean="0">
                <a:solidFill>
                  <a:srgbClr val="FFFF00"/>
                </a:solidFill>
              </a:rPr>
              <a:t>Comme résultat de  cette rotation, les noyaux chargés possèdent un moment magnétique et tendent à prendre une orientation dans un champ magnétique externe.</a:t>
            </a:r>
          </a:p>
          <a:p>
            <a:pPr algn="ctr">
              <a:buNone/>
            </a:pPr>
            <a:r>
              <a:rPr lang="fr-FR" dirty="0" smtClean="0">
                <a:solidFill>
                  <a:srgbClr val="FFFF00"/>
                </a:solidFill>
              </a:rPr>
              <a:t>μ=</a:t>
            </a:r>
            <a:r>
              <a:rPr lang="el-GR" dirty="0" smtClean="0">
                <a:solidFill>
                  <a:srgbClr val="FFFF00"/>
                </a:solidFill>
              </a:rPr>
              <a:t>γ</a:t>
            </a:r>
            <a:r>
              <a:rPr lang="fr-FR" dirty="0" smtClean="0">
                <a:solidFill>
                  <a:srgbClr val="FFFF00"/>
                </a:solidFill>
              </a:rPr>
              <a:t>.S1</a:t>
            </a:r>
          </a:p>
          <a:p>
            <a:pPr>
              <a:buNone/>
            </a:pPr>
            <a:endParaRPr lang="fr-FR" dirty="0" smtClean="0">
              <a:solidFill>
                <a:srgbClr val="FFFF00"/>
              </a:solidFill>
            </a:endParaRPr>
          </a:p>
          <a:p>
            <a:pPr algn="just">
              <a:buNone/>
            </a:pPr>
            <a:r>
              <a:rPr lang="fr-FR" dirty="0" smtClean="0">
                <a:solidFill>
                  <a:srgbClr val="FFFF00"/>
                </a:solidFill>
              </a:rPr>
              <a:t>μ: le moment magnétique(J. T</a:t>
            </a:r>
            <a:r>
              <a:rPr lang="fr-FR" baseline="30000" dirty="0" smtClean="0">
                <a:solidFill>
                  <a:srgbClr val="FFFF00"/>
                </a:solidFill>
              </a:rPr>
              <a:t>-1</a:t>
            </a:r>
            <a:r>
              <a:rPr lang="fr-FR" dirty="0" smtClean="0">
                <a:solidFill>
                  <a:srgbClr val="FFFF00"/>
                </a:solidFill>
              </a:rPr>
              <a:t>). (avec T: Tesla unité de mesure de champ </a:t>
            </a:r>
            <a:r>
              <a:rPr lang="fr-FR" sz="3100" dirty="0" smtClean="0">
                <a:solidFill>
                  <a:srgbClr val="FFFF00"/>
                </a:solidFill>
              </a:rPr>
              <a:t>magnétique=1Kg⋅s</a:t>
            </a:r>
            <a:r>
              <a:rPr lang="fr-FR" sz="2600" baseline="30000" dirty="0" smtClean="0">
                <a:solidFill>
                  <a:srgbClr val="FFFF00"/>
                </a:solidFill>
              </a:rPr>
              <a:t>-2</a:t>
            </a:r>
            <a:r>
              <a:rPr lang="fr-FR" sz="3100" dirty="0" smtClean="0">
                <a:solidFill>
                  <a:srgbClr val="FFFF00"/>
                </a:solidFill>
              </a:rPr>
              <a:t>⋅A</a:t>
            </a:r>
            <a:r>
              <a:rPr lang="fr-FR" sz="2900" baseline="30000" dirty="0" smtClean="0">
                <a:solidFill>
                  <a:srgbClr val="FFFF00"/>
                </a:solidFill>
              </a:rPr>
              <a:t>-1</a:t>
            </a:r>
            <a:r>
              <a:rPr lang="fr-FR" sz="3100" dirty="0" smtClean="0">
                <a:solidFill>
                  <a:srgbClr val="FFFF00"/>
                </a:solidFill>
              </a:rPr>
              <a:t> )</a:t>
            </a:r>
          </a:p>
          <a:p>
            <a:pPr algn="just">
              <a:buNone/>
            </a:pPr>
            <a:r>
              <a:rPr lang="el-GR" dirty="0" smtClean="0">
                <a:solidFill>
                  <a:srgbClr val="FFFF00"/>
                </a:solidFill>
              </a:rPr>
              <a:t>γ</a:t>
            </a:r>
            <a:r>
              <a:rPr lang="fr-FR" dirty="0" smtClean="0">
                <a:solidFill>
                  <a:srgbClr val="FFFF00"/>
                </a:solidFill>
              </a:rPr>
              <a:t>:la constante gyromagnétique (spécifique au noyau de chaque élément ).</a:t>
            </a:r>
          </a:p>
          <a:p>
            <a:pPr algn="just">
              <a:buNone/>
            </a:pPr>
            <a:r>
              <a:rPr lang="fr-FR" dirty="0" smtClean="0">
                <a:solidFill>
                  <a:srgbClr val="FFFF00"/>
                </a:solidFill>
              </a:rPr>
              <a:t>S: l’</a:t>
            </a:r>
            <a:r>
              <a:rPr lang="fr-FR" dirty="0" err="1" smtClean="0">
                <a:solidFill>
                  <a:srgbClr val="FFFF00"/>
                </a:solidFill>
              </a:rPr>
              <a:t>impultion</a:t>
            </a:r>
            <a:r>
              <a:rPr lang="fr-FR" dirty="0" smtClean="0">
                <a:solidFill>
                  <a:srgbClr val="FFFF00"/>
                </a:solidFill>
              </a:rPr>
              <a:t> circulaire ou spin(</a:t>
            </a:r>
            <a:r>
              <a:rPr lang="fr-FR" dirty="0" err="1" smtClean="0">
                <a:solidFill>
                  <a:srgbClr val="FFFF00"/>
                </a:solidFill>
              </a:rPr>
              <a:t>J.s</a:t>
            </a:r>
            <a:r>
              <a:rPr lang="fr-FR" dirty="0" smtClean="0">
                <a:solidFill>
                  <a:srgbClr val="FFFF00"/>
                </a:solidFill>
              </a:rPr>
              <a:t>).</a:t>
            </a:r>
          </a:p>
          <a:p>
            <a:pPr algn="just">
              <a:buNone/>
            </a:pPr>
            <a:r>
              <a:rPr lang="fr-FR" dirty="0" smtClean="0">
                <a:solidFill>
                  <a:srgbClr val="FFFF00"/>
                </a:solidFill>
              </a:rPr>
              <a:t>Ainsi l’absorption d’un photon peut provoquer  une transition, du niveau  inférieur  au niveau  supérieur . Celle-ci  est possible si l’intensité H (ou B</a:t>
            </a:r>
            <a:r>
              <a:rPr lang="fr-FR" baseline="-25000" dirty="0" smtClean="0">
                <a:solidFill>
                  <a:srgbClr val="FFFF00"/>
                </a:solidFill>
              </a:rPr>
              <a:t>°</a:t>
            </a:r>
            <a:r>
              <a:rPr lang="fr-FR" dirty="0" smtClean="0">
                <a:solidFill>
                  <a:srgbClr val="FFFF00"/>
                </a:solidFill>
              </a:rPr>
              <a:t>) du champ magnétique et la fréquence </a:t>
            </a:r>
            <a:r>
              <a:rPr lang="el-GR" dirty="0" smtClean="0">
                <a:solidFill>
                  <a:srgbClr val="FFFF00"/>
                </a:solidFill>
              </a:rPr>
              <a:t>ν</a:t>
            </a:r>
            <a:r>
              <a:rPr lang="fr-FR" dirty="0" smtClean="0">
                <a:solidFill>
                  <a:srgbClr val="FFFF00"/>
                </a:solidFill>
              </a:rPr>
              <a:t> du rayonnement électromagnétique satisfont à la relation:</a:t>
            </a:r>
            <a:r>
              <a:rPr lang="el-GR" dirty="0" smtClean="0">
                <a:solidFill>
                  <a:srgbClr val="FFFF00"/>
                </a:solidFill>
              </a:rPr>
              <a:t> </a:t>
            </a:r>
            <a:r>
              <a:rPr lang="fr-FR" dirty="0" smtClean="0">
                <a:solidFill>
                  <a:srgbClr val="FFFF00"/>
                </a:solidFill>
              </a:rPr>
              <a:t>                </a:t>
            </a:r>
          </a:p>
          <a:p>
            <a:pPr marL="514350" indent="-514350" algn="ctr">
              <a:buNone/>
            </a:pPr>
            <a:r>
              <a:rPr lang="fr-FR" dirty="0" smtClean="0">
                <a:solidFill>
                  <a:srgbClr val="FFFF00"/>
                </a:solidFill>
              </a:rPr>
              <a:t>      </a:t>
            </a:r>
            <a:r>
              <a:rPr lang="el-GR" dirty="0" smtClean="0">
                <a:solidFill>
                  <a:srgbClr val="FFFF00"/>
                </a:solidFill>
              </a:rPr>
              <a:t>ν</a:t>
            </a:r>
            <a:r>
              <a:rPr lang="fr-FR" dirty="0" smtClean="0">
                <a:solidFill>
                  <a:srgbClr val="FFFF00"/>
                </a:solidFill>
              </a:rPr>
              <a:t>= </a:t>
            </a:r>
            <a:r>
              <a:rPr lang="el-GR" dirty="0" smtClean="0">
                <a:solidFill>
                  <a:srgbClr val="FFFF00"/>
                </a:solidFill>
              </a:rPr>
              <a:t>γ</a:t>
            </a:r>
            <a:r>
              <a:rPr lang="fr-FR" dirty="0" smtClean="0">
                <a:solidFill>
                  <a:srgbClr val="FFFF00"/>
                </a:solidFill>
              </a:rPr>
              <a:t> H/2</a:t>
            </a:r>
            <a:r>
              <a:rPr lang="el-GR" dirty="0" smtClean="0">
                <a:solidFill>
                  <a:srgbClr val="FFFF00"/>
                </a:solidFill>
              </a:rPr>
              <a:t>π</a:t>
            </a:r>
            <a:r>
              <a:rPr lang="fr-FR" dirty="0" smtClean="0">
                <a:solidFill>
                  <a:srgbClr val="FFFF00"/>
                </a:solidFill>
              </a:rPr>
              <a:t> (Relation de Larmor)</a:t>
            </a:r>
          </a:p>
          <a:p>
            <a:pPr algn="just">
              <a:buNone/>
            </a:pPr>
            <a:r>
              <a:rPr lang="fr-FR" dirty="0" smtClean="0">
                <a:solidFill>
                  <a:srgbClr val="FFFF00"/>
                </a:solidFill>
              </a:rPr>
              <a:t>Lorsque cette relation est  applicable  les noyaux entrent en résonance.</a:t>
            </a:r>
          </a:p>
          <a:p>
            <a:endParaRPr lang="fr-F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1600200"/>
            <a:ext cx="8401080" cy="4525963"/>
          </a:xfrm>
        </p:spPr>
        <p:txBody>
          <a:bodyPr/>
          <a:lstStyle/>
          <a:p>
            <a:pPr>
              <a:buNone/>
            </a:pPr>
            <a:r>
              <a:rPr lang="fr-FR" dirty="0" smtClean="0">
                <a:solidFill>
                  <a:srgbClr val="FFFF00"/>
                </a:solidFill>
              </a:rPr>
              <a:t>Pour le proton (noyau d’</a:t>
            </a:r>
            <a:r>
              <a:rPr lang="fr-FR" dirty="0" err="1" smtClean="0">
                <a:solidFill>
                  <a:srgbClr val="FFFF00"/>
                </a:solidFill>
              </a:rPr>
              <a:t>hydrogéne</a:t>
            </a:r>
            <a:r>
              <a:rPr lang="fr-FR" dirty="0" smtClean="0">
                <a:solidFill>
                  <a:srgbClr val="FFFF00"/>
                </a:solidFill>
              </a:rPr>
              <a:t> )  dans un champ magnétique de 14000 gausse 1G=10</a:t>
            </a:r>
            <a:r>
              <a:rPr lang="fr-FR" baseline="30000" dirty="0" smtClean="0">
                <a:solidFill>
                  <a:srgbClr val="FFFF00"/>
                </a:solidFill>
              </a:rPr>
              <a:t>-4</a:t>
            </a:r>
            <a:r>
              <a:rPr lang="fr-FR" dirty="0" smtClean="0">
                <a:solidFill>
                  <a:srgbClr val="FFFF00"/>
                </a:solidFill>
              </a:rPr>
              <a:t>T), la résonance est provoquée par un rayonnement dont la fréquence est d’environ 60 mégahertz (1 MHZ=10</a:t>
            </a:r>
            <a:r>
              <a:rPr lang="fr-FR" baseline="30000" dirty="0" smtClean="0">
                <a:solidFill>
                  <a:srgbClr val="FFFF00"/>
                </a:solidFill>
              </a:rPr>
              <a:t>6</a:t>
            </a:r>
            <a:r>
              <a:rPr lang="fr-FR" dirty="0" smtClean="0">
                <a:solidFill>
                  <a:srgbClr val="FFFF00"/>
                </a:solidFill>
              </a:rPr>
              <a:t> HZ ou 10</a:t>
            </a:r>
            <a:r>
              <a:rPr lang="fr-FR" baseline="30000" dirty="0" smtClean="0">
                <a:solidFill>
                  <a:srgbClr val="FFFF00"/>
                </a:solidFill>
              </a:rPr>
              <a:t>6</a:t>
            </a:r>
            <a:r>
              <a:rPr lang="fr-FR" dirty="0" smtClean="0">
                <a:solidFill>
                  <a:srgbClr val="FFFF00"/>
                </a:solidFill>
              </a:rPr>
              <a:t> vibration par seconde à des longueurs d’onde d’environ 5m).  </a:t>
            </a:r>
            <a:endParaRPr lang="fr-FR" dirty="0">
              <a:solidFill>
                <a:srgbClr val="FFFF00"/>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solidFill>
                  <a:srgbClr val="FFC000"/>
                </a:solidFill>
              </a:rPr>
              <a:t>Appareillage</a:t>
            </a:r>
            <a:endParaRPr lang="fr-FR" dirty="0">
              <a:solidFill>
                <a:srgbClr val="FFC000"/>
              </a:solidFill>
            </a:endParaRPr>
          </a:p>
        </p:txBody>
      </p:sp>
      <p:sp>
        <p:nvSpPr>
          <p:cNvPr id="3" name="Espace réservé du contenu 2"/>
          <p:cNvSpPr>
            <a:spLocks noGrp="1"/>
          </p:cNvSpPr>
          <p:nvPr>
            <p:ph idx="1"/>
          </p:nvPr>
        </p:nvSpPr>
        <p:spPr>
          <a:xfrm>
            <a:off x="457200" y="1600200"/>
            <a:ext cx="8329642" cy="4900634"/>
          </a:xfrm>
        </p:spPr>
        <p:txBody>
          <a:bodyPr>
            <a:normAutofit fontScale="77500" lnSpcReduction="20000"/>
          </a:bodyPr>
          <a:lstStyle/>
          <a:p>
            <a:pPr algn="just">
              <a:buNone/>
            </a:pPr>
            <a:r>
              <a:rPr lang="fr-FR" dirty="0" smtClean="0">
                <a:solidFill>
                  <a:srgbClr val="FFFF00"/>
                </a:solidFill>
              </a:rPr>
              <a:t>Un spectromètre de résonance magnétique nucléaire contient les parties suivantes:</a:t>
            </a:r>
          </a:p>
          <a:p>
            <a:pPr algn="just">
              <a:buFont typeface="Wingdings" pitchFamily="2" charset="2"/>
              <a:buChar char="Ø"/>
            </a:pPr>
            <a:r>
              <a:rPr lang="fr-FR" dirty="0" smtClean="0">
                <a:solidFill>
                  <a:srgbClr val="FFFF00"/>
                </a:solidFill>
              </a:rPr>
              <a:t>Un aimant: qui doit fournir un champ magnétique B uniforme et stable.</a:t>
            </a:r>
          </a:p>
          <a:p>
            <a:pPr algn="just">
              <a:buFont typeface="Wingdings" pitchFamily="2" charset="2"/>
              <a:buChar char="Ø"/>
            </a:pPr>
            <a:r>
              <a:rPr lang="fr-FR" dirty="0" smtClean="0">
                <a:solidFill>
                  <a:srgbClr val="FFFF00"/>
                </a:solidFill>
              </a:rPr>
              <a:t>Générateur de radio fréquence.</a:t>
            </a:r>
          </a:p>
          <a:p>
            <a:pPr algn="just">
              <a:buFont typeface="Wingdings" pitchFamily="2" charset="2"/>
              <a:buChar char="Ø"/>
            </a:pPr>
            <a:r>
              <a:rPr lang="fr-FR" dirty="0" smtClean="0">
                <a:solidFill>
                  <a:srgbClr val="FFFF00"/>
                </a:solidFill>
              </a:rPr>
              <a:t>Un récepteur de radio fréquences et analyseur.</a:t>
            </a:r>
          </a:p>
          <a:p>
            <a:pPr algn="just">
              <a:buNone/>
            </a:pPr>
            <a:r>
              <a:rPr lang="fr-FR" dirty="0" smtClean="0">
                <a:solidFill>
                  <a:srgbClr val="FFFF00"/>
                </a:solidFill>
              </a:rPr>
              <a:t>L’échantillon est placé dans l’entrefer entouré d’une bobine au moyen de laquelle il est soumis à un rayonnement électromagnétique.</a:t>
            </a:r>
          </a:p>
          <a:p>
            <a:pPr algn="just">
              <a:buNone/>
            </a:pPr>
            <a:r>
              <a:rPr lang="fr-FR" dirty="0" smtClean="0">
                <a:solidFill>
                  <a:srgbClr val="FFFF00"/>
                </a:solidFill>
              </a:rPr>
              <a:t>L’absorption des radiations correspondant à la résonance est détectée par un récepteur, amplifiée et enregistrée. </a:t>
            </a:r>
          </a:p>
          <a:p>
            <a:pPr>
              <a:buNone/>
            </a:pPr>
            <a:endParaRPr lang="fr-FR" dirty="0" smtClean="0">
              <a:solidFill>
                <a:srgbClr val="FFFF00"/>
              </a:solidFill>
            </a:endParaRPr>
          </a:p>
          <a:p>
            <a:pPr>
              <a:buNone/>
            </a:pPr>
            <a:r>
              <a:rPr lang="fr-FR" dirty="0" smtClean="0">
                <a:solidFill>
                  <a:srgbClr val="FFFF00"/>
                </a:solidFill>
              </a:rPr>
              <a:t> </a:t>
            </a:r>
            <a:endParaRPr lang="fr-FR" dirty="0">
              <a:solidFill>
                <a:srgbClr val="FFFF00"/>
              </a:solidFill>
            </a:endParaRPr>
          </a:p>
        </p:txBody>
      </p:sp>
      <p:cxnSp>
        <p:nvCxnSpPr>
          <p:cNvPr id="5" name="Connecteur droit avec flèche 4"/>
          <p:cNvCxnSpPr/>
          <p:nvPr/>
        </p:nvCxnSpPr>
        <p:spPr>
          <a:xfrm>
            <a:off x="6000760" y="2143116"/>
            <a:ext cx="357190" cy="1588"/>
          </a:xfrm>
          <a:prstGeom prst="straightConnector1">
            <a:avLst/>
          </a:prstGeom>
          <a:ln w="28575">
            <a:solidFill>
              <a:srgbClr val="FFFF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p:cNvPicPr>
            <a:picLocks noGrp="1" noChangeAspect="1" noChangeArrowheads="1"/>
          </p:cNvPicPr>
          <p:nvPr>
            <p:ph idx="1"/>
          </p:nvPr>
        </p:nvPicPr>
        <p:blipFill>
          <a:blip r:embed="rId2"/>
          <a:srcRect/>
          <a:stretch>
            <a:fillRect/>
          </a:stretch>
        </p:blipFill>
        <p:spPr bwMode="auto">
          <a:xfrm>
            <a:off x="285720" y="714356"/>
            <a:ext cx="8358245" cy="5000660"/>
          </a:xfrm>
          <a:prstGeom prst="rect">
            <a:avLst/>
          </a:prstGeom>
          <a:noFill/>
          <a:ln w="9525">
            <a:noFill/>
            <a:miter lim="800000"/>
            <a:headEnd/>
            <a:tailEnd/>
          </a:ln>
          <a:effectLst/>
        </p:spPr>
      </p:pic>
      <p:cxnSp>
        <p:nvCxnSpPr>
          <p:cNvPr id="8" name="Connecteur droit avec flèche 7"/>
          <p:cNvCxnSpPr/>
          <p:nvPr/>
        </p:nvCxnSpPr>
        <p:spPr>
          <a:xfrm rot="10800000" flipV="1">
            <a:off x="4286248" y="2428868"/>
            <a:ext cx="500066" cy="214314"/>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9" name="ZoneTexte 8"/>
          <p:cNvSpPr txBox="1"/>
          <p:nvPr/>
        </p:nvSpPr>
        <p:spPr>
          <a:xfrm>
            <a:off x="4786314" y="2000240"/>
            <a:ext cx="1857388" cy="584775"/>
          </a:xfrm>
          <a:prstGeom prst="rect">
            <a:avLst/>
          </a:prstGeom>
          <a:noFill/>
          <a:ln>
            <a:solidFill>
              <a:schemeClr val="tx1"/>
            </a:solidFill>
          </a:ln>
        </p:spPr>
        <p:txBody>
          <a:bodyPr wrap="square" rtlCol="0">
            <a:spAutoFit/>
          </a:bodyPr>
          <a:lstStyle/>
          <a:p>
            <a:r>
              <a:rPr lang="fr-FR" sz="1600" b="1" dirty="0" smtClean="0">
                <a:latin typeface="Times New Roman" pitchFamily="18" charset="0"/>
                <a:cs typeface="Times New Roman" pitchFamily="18" charset="0"/>
              </a:rPr>
              <a:t>Tube contenant l’échantillon</a:t>
            </a:r>
            <a:endParaRPr lang="fr-FR" sz="1600" b="1" dirty="0">
              <a:latin typeface="Times New Roman" pitchFamily="18" charset="0"/>
              <a:cs typeface="Times New Roman" pitchFamily="18" charset="0"/>
            </a:endParaRPr>
          </a:p>
        </p:txBody>
      </p:sp>
      <p:sp>
        <p:nvSpPr>
          <p:cNvPr id="10" name="ZoneTexte 9"/>
          <p:cNvSpPr txBox="1"/>
          <p:nvPr/>
        </p:nvSpPr>
        <p:spPr>
          <a:xfrm>
            <a:off x="357158" y="5929330"/>
            <a:ext cx="8358246" cy="369332"/>
          </a:xfrm>
          <a:prstGeom prst="rect">
            <a:avLst/>
          </a:prstGeom>
          <a:noFill/>
        </p:spPr>
        <p:txBody>
          <a:bodyPr wrap="square" rtlCol="0">
            <a:spAutoFit/>
          </a:bodyPr>
          <a:lstStyle/>
          <a:p>
            <a:pPr algn="ctr"/>
            <a:r>
              <a:rPr lang="fr-FR" b="1" dirty="0" smtClean="0">
                <a:solidFill>
                  <a:srgbClr val="FFFF00"/>
                </a:solidFill>
              </a:rPr>
              <a:t>Spectromètre de RMN</a:t>
            </a:r>
            <a:endParaRPr lang="fr-FR" b="1" dirty="0">
              <a:solidFill>
                <a:srgbClr val="FFFF00"/>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solidFill>
                  <a:srgbClr val="FFFF00"/>
                </a:solidFill>
              </a:rPr>
              <a:t>Spectre RMN</a:t>
            </a:r>
            <a:endParaRPr lang="fr-FR" dirty="0">
              <a:solidFill>
                <a:srgbClr val="FFFF00"/>
              </a:solidFill>
            </a:endParaRPr>
          </a:p>
        </p:txBody>
      </p:sp>
      <p:pic>
        <p:nvPicPr>
          <p:cNvPr id="5122" name="Picture 2"/>
          <p:cNvPicPr>
            <a:picLocks noGrp="1" noChangeAspect="1" noChangeArrowheads="1"/>
          </p:cNvPicPr>
          <p:nvPr>
            <p:ph idx="1"/>
          </p:nvPr>
        </p:nvPicPr>
        <p:blipFill>
          <a:blip r:embed="rId2"/>
          <a:srcRect/>
          <a:stretch>
            <a:fillRect/>
          </a:stretch>
        </p:blipFill>
        <p:spPr bwMode="auto">
          <a:xfrm>
            <a:off x="1071538" y="1500174"/>
            <a:ext cx="6858048" cy="4786346"/>
          </a:xfrm>
          <a:prstGeom prst="rect">
            <a:avLst/>
          </a:prstGeom>
          <a:noFill/>
          <a:ln w="9525">
            <a:noFill/>
            <a:miter lim="800000"/>
            <a:headEnd/>
            <a:tailEnd/>
          </a:ln>
          <a:effectLst/>
        </p:spPr>
      </p:pic>
      <p:sp>
        <p:nvSpPr>
          <p:cNvPr id="9" name="Forme libre 8"/>
          <p:cNvSpPr/>
          <p:nvPr/>
        </p:nvSpPr>
        <p:spPr>
          <a:xfrm>
            <a:off x="1937328" y="2422236"/>
            <a:ext cx="4782127" cy="2925619"/>
          </a:xfrm>
          <a:custGeom>
            <a:avLst/>
            <a:gdLst>
              <a:gd name="connsiteX0" fmla="*/ 4782127 w 4782127"/>
              <a:gd name="connsiteY0" fmla="*/ 265546 h 2925619"/>
              <a:gd name="connsiteX1" fmla="*/ 3368963 w 4782127"/>
              <a:gd name="connsiteY1" fmla="*/ 223982 h 2925619"/>
              <a:gd name="connsiteX2" fmla="*/ 3341254 w 4782127"/>
              <a:gd name="connsiteY2" fmla="*/ 1609437 h 2925619"/>
              <a:gd name="connsiteX3" fmla="*/ 1720272 w 4782127"/>
              <a:gd name="connsiteY3" fmla="*/ 1554019 h 2925619"/>
              <a:gd name="connsiteX4" fmla="*/ 1623290 w 4782127"/>
              <a:gd name="connsiteY4" fmla="*/ 2648528 h 2925619"/>
              <a:gd name="connsiteX5" fmla="*/ 237836 w 4782127"/>
              <a:gd name="connsiteY5" fmla="*/ 2606964 h 2925619"/>
              <a:gd name="connsiteX6" fmla="*/ 196272 w 4782127"/>
              <a:gd name="connsiteY6" fmla="*/ 2925619 h 29256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82127" h="2925619">
                <a:moveTo>
                  <a:pt x="4782127" y="265546"/>
                </a:moveTo>
                <a:cubicBezTo>
                  <a:pt x="4195618" y="132773"/>
                  <a:pt x="3609109" y="0"/>
                  <a:pt x="3368963" y="223982"/>
                </a:cubicBezTo>
                <a:cubicBezTo>
                  <a:pt x="3128818" y="447964"/>
                  <a:pt x="3616036" y="1387764"/>
                  <a:pt x="3341254" y="1609437"/>
                </a:cubicBezTo>
                <a:cubicBezTo>
                  <a:pt x="3066472" y="1831110"/>
                  <a:pt x="2006599" y="1380837"/>
                  <a:pt x="1720272" y="1554019"/>
                </a:cubicBezTo>
                <a:cubicBezTo>
                  <a:pt x="1433945" y="1727201"/>
                  <a:pt x="1870363" y="2473037"/>
                  <a:pt x="1623290" y="2648528"/>
                </a:cubicBezTo>
                <a:cubicBezTo>
                  <a:pt x="1376217" y="2824019"/>
                  <a:pt x="475672" y="2560782"/>
                  <a:pt x="237836" y="2606964"/>
                </a:cubicBezTo>
                <a:cubicBezTo>
                  <a:pt x="0" y="2653146"/>
                  <a:pt x="98136" y="2789382"/>
                  <a:pt x="196272" y="2925619"/>
                </a:cubicBez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0" name="ZoneTexte 9"/>
          <p:cNvSpPr txBox="1"/>
          <p:nvPr/>
        </p:nvSpPr>
        <p:spPr>
          <a:xfrm>
            <a:off x="5500694" y="3071810"/>
            <a:ext cx="571504" cy="369332"/>
          </a:xfrm>
          <a:prstGeom prst="rect">
            <a:avLst/>
          </a:prstGeom>
          <a:noFill/>
        </p:spPr>
        <p:txBody>
          <a:bodyPr wrap="square" rtlCol="0">
            <a:spAutoFit/>
          </a:bodyPr>
          <a:lstStyle/>
          <a:p>
            <a:r>
              <a:rPr lang="fr-FR" dirty="0" smtClean="0">
                <a:solidFill>
                  <a:srgbClr val="FF0000"/>
                </a:solidFill>
              </a:rPr>
              <a:t>h1</a:t>
            </a:r>
            <a:endParaRPr lang="fr-FR" dirty="0">
              <a:solidFill>
                <a:srgbClr val="FF0000"/>
              </a:solidFill>
            </a:endParaRPr>
          </a:p>
        </p:txBody>
      </p:sp>
      <p:sp>
        <p:nvSpPr>
          <p:cNvPr id="11" name="ZoneTexte 10"/>
          <p:cNvSpPr txBox="1"/>
          <p:nvPr/>
        </p:nvSpPr>
        <p:spPr>
          <a:xfrm>
            <a:off x="3500430" y="4500570"/>
            <a:ext cx="500066" cy="369332"/>
          </a:xfrm>
          <a:prstGeom prst="rect">
            <a:avLst/>
          </a:prstGeom>
          <a:noFill/>
        </p:spPr>
        <p:txBody>
          <a:bodyPr wrap="square" rtlCol="0">
            <a:spAutoFit/>
          </a:bodyPr>
          <a:lstStyle/>
          <a:p>
            <a:r>
              <a:rPr lang="fr-FR" dirty="0" smtClean="0">
                <a:solidFill>
                  <a:srgbClr val="FF0000"/>
                </a:solidFill>
              </a:rPr>
              <a:t>h2</a:t>
            </a:r>
            <a:endParaRPr lang="fr-FR" dirty="0">
              <a:solidFill>
                <a:srgbClr val="FF0000"/>
              </a:solidFill>
            </a:endParaRPr>
          </a:p>
        </p:txBody>
      </p:sp>
      <p:sp>
        <p:nvSpPr>
          <p:cNvPr id="12" name="ZoneTexte 11"/>
          <p:cNvSpPr txBox="1"/>
          <p:nvPr/>
        </p:nvSpPr>
        <p:spPr>
          <a:xfrm>
            <a:off x="1357290" y="4929198"/>
            <a:ext cx="642942" cy="369332"/>
          </a:xfrm>
          <a:prstGeom prst="rect">
            <a:avLst/>
          </a:prstGeom>
          <a:noFill/>
        </p:spPr>
        <p:txBody>
          <a:bodyPr wrap="square" rtlCol="0">
            <a:spAutoFit/>
          </a:bodyPr>
          <a:lstStyle/>
          <a:p>
            <a:r>
              <a:rPr lang="fr-FR" dirty="0" smtClean="0">
                <a:solidFill>
                  <a:srgbClr val="FF0000"/>
                </a:solidFill>
              </a:rPr>
              <a:t>h1</a:t>
            </a:r>
            <a:endParaRPr lang="fr-FR" dirty="0">
              <a:solidFill>
                <a:srgbClr val="FF0000"/>
              </a:solidFill>
            </a:endParaRPr>
          </a:p>
        </p:txBody>
      </p:sp>
      <p:sp>
        <p:nvSpPr>
          <p:cNvPr id="13" name="ZoneTexte 12"/>
          <p:cNvSpPr txBox="1"/>
          <p:nvPr/>
        </p:nvSpPr>
        <p:spPr>
          <a:xfrm>
            <a:off x="4429124" y="4143380"/>
            <a:ext cx="1571636" cy="646331"/>
          </a:xfrm>
          <a:prstGeom prst="rect">
            <a:avLst/>
          </a:prstGeom>
          <a:noFill/>
        </p:spPr>
        <p:txBody>
          <a:bodyPr wrap="square" rtlCol="0">
            <a:spAutoFit/>
          </a:bodyPr>
          <a:lstStyle/>
          <a:p>
            <a:r>
              <a:rPr lang="fr-FR" b="1" dirty="0" smtClean="0">
                <a:latin typeface="Cambria" pitchFamily="18" charset="0"/>
              </a:rPr>
              <a:t>Courbe d’intégration</a:t>
            </a:r>
          </a:p>
        </p:txBody>
      </p:sp>
      <p:cxnSp>
        <p:nvCxnSpPr>
          <p:cNvPr id="15" name="Connecteur droit avec flèche 14"/>
          <p:cNvCxnSpPr/>
          <p:nvPr/>
        </p:nvCxnSpPr>
        <p:spPr>
          <a:xfrm rot="10800000">
            <a:off x="4786314" y="4071942"/>
            <a:ext cx="428628" cy="214314"/>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solidFill>
                  <a:srgbClr val="FFC000"/>
                </a:solidFill>
              </a:rPr>
              <a:t>Notions de base pour l’analyse spectrale</a:t>
            </a:r>
            <a:endParaRPr lang="fr-FR" dirty="0">
              <a:solidFill>
                <a:srgbClr val="FFC000"/>
              </a:solidFill>
            </a:endParaRPr>
          </a:p>
        </p:txBody>
      </p:sp>
      <p:sp>
        <p:nvSpPr>
          <p:cNvPr id="3" name="Espace réservé du contenu 2"/>
          <p:cNvSpPr>
            <a:spLocks noGrp="1"/>
          </p:cNvSpPr>
          <p:nvPr>
            <p:ph idx="1"/>
          </p:nvPr>
        </p:nvSpPr>
        <p:spPr/>
        <p:txBody>
          <a:bodyPr/>
          <a:lstStyle/>
          <a:p>
            <a:r>
              <a:rPr lang="fr-FR" dirty="0" smtClean="0">
                <a:solidFill>
                  <a:srgbClr val="FFFF00"/>
                </a:solidFill>
              </a:rPr>
              <a:t>Blindage et déblindage</a:t>
            </a:r>
          </a:p>
          <a:p>
            <a:r>
              <a:rPr lang="fr-FR" dirty="0" smtClean="0">
                <a:solidFill>
                  <a:srgbClr val="FFFF00"/>
                </a:solidFill>
              </a:rPr>
              <a:t>Déplacement chimique</a:t>
            </a:r>
          </a:p>
          <a:p>
            <a:r>
              <a:rPr lang="fr-FR" dirty="0" smtClean="0">
                <a:solidFill>
                  <a:srgbClr val="FFFF00"/>
                </a:solidFill>
              </a:rPr>
              <a:t>Protons équivalents</a:t>
            </a:r>
          </a:p>
          <a:p>
            <a:r>
              <a:rPr lang="fr-FR" dirty="0" smtClean="0">
                <a:solidFill>
                  <a:srgbClr val="FFFF00"/>
                </a:solidFill>
              </a:rPr>
              <a:t>Protons voisins</a:t>
            </a:r>
          </a:p>
          <a:p>
            <a:r>
              <a:rPr lang="fr-FR" dirty="0" smtClean="0">
                <a:solidFill>
                  <a:srgbClr val="FFFF00"/>
                </a:solidFill>
              </a:rPr>
              <a:t>La courbe d’intégration</a:t>
            </a:r>
            <a:endParaRPr lang="fr-FR" dirty="0">
              <a:solidFill>
                <a:srgbClr val="FFFF00"/>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solidFill>
                  <a:srgbClr val="FFC000"/>
                </a:solidFill>
              </a:rPr>
              <a:t>Blindage des molécules</a:t>
            </a:r>
            <a:endParaRPr lang="fr-FR" dirty="0">
              <a:solidFill>
                <a:srgbClr val="FFC000"/>
              </a:solidFill>
            </a:endParaRPr>
          </a:p>
        </p:txBody>
      </p:sp>
      <p:sp>
        <p:nvSpPr>
          <p:cNvPr id="3" name="Espace réservé du contenu 2"/>
          <p:cNvSpPr>
            <a:spLocks noGrp="1"/>
          </p:cNvSpPr>
          <p:nvPr>
            <p:ph idx="1"/>
          </p:nvPr>
        </p:nvSpPr>
        <p:spPr/>
        <p:txBody>
          <a:bodyPr/>
          <a:lstStyle/>
          <a:p>
            <a:pPr>
              <a:buNone/>
            </a:pPr>
            <a:r>
              <a:rPr lang="fr-FR" dirty="0" smtClean="0">
                <a:solidFill>
                  <a:srgbClr val="FFFF00"/>
                </a:solidFill>
              </a:rPr>
              <a:t>Le proton d’un atome d’hydrogène possède des électrons dans son environnement proche : ceux de la liaison dans laquelle il est impliqué, mais aussi ceux des atomes voisins. Ces électrons ont pour effet, par leur mouvement, de diminuer l’effet du champ magnétique ressenti par le proton : c’est l’</a:t>
            </a:r>
            <a:r>
              <a:rPr lang="fr-FR" b="1" dirty="0" smtClean="0">
                <a:solidFill>
                  <a:srgbClr val="FFFF00"/>
                </a:solidFill>
              </a:rPr>
              <a:t>effet d’écran ou blindage. </a:t>
            </a:r>
          </a:p>
          <a:p>
            <a:endParaRPr lang="fr-F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solidFill>
                  <a:srgbClr val="FFC000"/>
                </a:solidFill>
              </a:rPr>
              <a:t>Le déplacement chimique</a:t>
            </a:r>
            <a:endParaRPr lang="fr-FR" dirty="0"/>
          </a:p>
        </p:txBody>
      </p:sp>
      <p:sp>
        <p:nvSpPr>
          <p:cNvPr id="3" name="Espace réservé du contenu 2"/>
          <p:cNvSpPr>
            <a:spLocks noGrp="1"/>
          </p:cNvSpPr>
          <p:nvPr>
            <p:ph idx="1"/>
          </p:nvPr>
        </p:nvSpPr>
        <p:spPr/>
        <p:txBody>
          <a:bodyPr/>
          <a:lstStyle/>
          <a:p>
            <a:pPr>
              <a:buNone/>
            </a:pPr>
            <a:r>
              <a:rPr lang="fr-FR" dirty="0" smtClean="0">
                <a:solidFill>
                  <a:srgbClr val="FFFF00"/>
                </a:solidFill>
              </a:rPr>
              <a:t>Les spectres ne sont pas gradués en fonction de la fréquence de résonance </a:t>
            </a:r>
            <a:r>
              <a:rPr lang="fr-FR" u="sng" dirty="0" smtClean="0">
                <a:solidFill>
                  <a:srgbClr val="FFFF00"/>
                </a:solidFill>
              </a:rPr>
              <a:t>car la fréquence de résonance de chaque proton dépend du champ magnétique appliqué qui dépend de l'appareil utilisé. </a:t>
            </a:r>
            <a:r>
              <a:rPr lang="fr-FR" dirty="0" smtClean="0">
                <a:solidFill>
                  <a:srgbClr val="FFFF00"/>
                </a:solidFill>
              </a:rPr>
              <a:t>Pour avoir des spectres universels, il faut une grandeur qui ne dépend pas du champ magnétique. Cette grandeur est le déplacement chimique.</a:t>
            </a:r>
            <a:endParaRPr lang="fr-FR" dirty="0">
              <a:solidFill>
                <a:srgbClr val="FFFF00"/>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1600200"/>
            <a:ext cx="8229600" cy="5257800"/>
          </a:xfrm>
        </p:spPr>
        <p:txBody>
          <a:bodyPr>
            <a:normAutofit lnSpcReduction="10000"/>
          </a:bodyPr>
          <a:lstStyle/>
          <a:p>
            <a:pPr>
              <a:buNone/>
            </a:pPr>
            <a:r>
              <a:rPr lang="fr-FR" dirty="0" smtClean="0">
                <a:solidFill>
                  <a:srgbClr val="FFFF00"/>
                </a:solidFill>
              </a:rPr>
              <a:t>Le déplacement chimique, noté δ , est la grandeur en abscisse du spectre RMN. Il s'exprime usuellement en partie par million notée ppm.</a:t>
            </a:r>
          </a:p>
          <a:p>
            <a:pPr>
              <a:buNone/>
            </a:pPr>
            <a:r>
              <a:rPr lang="fr-FR" dirty="0" smtClean="0">
                <a:solidFill>
                  <a:srgbClr val="FFFF00"/>
                </a:solidFill>
              </a:rPr>
              <a:t> δ=106( </a:t>
            </a:r>
            <a:r>
              <a:rPr lang="el-GR" dirty="0" smtClean="0">
                <a:solidFill>
                  <a:srgbClr val="FFFF00"/>
                </a:solidFill>
              </a:rPr>
              <a:t>ν</a:t>
            </a:r>
            <a:r>
              <a:rPr lang="fr-FR" dirty="0" smtClean="0">
                <a:solidFill>
                  <a:srgbClr val="FFFF00"/>
                </a:solidFill>
              </a:rPr>
              <a:t>-</a:t>
            </a:r>
            <a:r>
              <a:rPr lang="el-GR" dirty="0" smtClean="0">
                <a:solidFill>
                  <a:srgbClr val="FFFF00"/>
                </a:solidFill>
              </a:rPr>
              <a:t> ν</a:t>
            </a:r>
            <a:r>
              <a:rPr lang="fr-FR" baseline="-25000" dirty="0" smtClean="0">
                <a:solidFill>
                  <a:srgbClr val="FFFF00"/>
                </a:solidFill>
              </a:rPr>
              <a:t>°</a:t>
            </a:r>
            <a:r>
              <a:rPr lang="fr-FR" dirty="0" smtClean="0">
                <a:solidFill>
                  <a:srgbClr val="FFFF00"/>
                </a:solidFill>
              </a:rPr>
              <a:t>)/</a:t>
            </a:r>
            <a:r>
              <a:rPr lang="el-GR" dirty="0" smtClean="0">
                <a:solidFill>
                  <a:srgbClr val="FFFF00"/>
                </a:solidFill>
              </a:rPr>
              <a:t> ν</a:t>
            </a:r>
            <a:endParaRPr lang="fr-FR" dirty="0" smtClean="0">
              <a:solidFill>
                <a:srgbClr val="FFFF00"/>
              </a:solidFill>
            </a:endParaRPr>
          </a:p>
          <a:p>
            <a:pPr>
              <a:buNone/>
            </a:pPr>
            <a:r>
              <a:rPr lang="el-GR" dirty="0" smtClean="0">
                <a:solidFill>
                  <a:srgbClr val="FFFF00"/>
                </a:solidFill>
              </a:rPr>
              <a:t>ν</a:t>
            </a:r>
            <a:r>
              <a:rPr lang="fr-FR" baseline="-25000" dirty="0" smtClean="0">
                <a:solidFill>
                  <a:srgbClr val="FFFF00"/>
                </a:solidFill>
              </a:rPr>
              <a:t>° </a:t>
            </a:r>
            <a:r>
              <a:rPr lang="fr-FR" dirty="0" smtClean="0">
                <a:solidFill>
                  <a:srgbClr val="FFFF00"/>
                </a:solidFill>
              </a:rPr>
              <a:t>est la fréquence de référence d’un </a:t>
            </a:r>
            <a:r>
              <a:rPr lang="fr-FR" dirty="0" err="1" smtClean="0">
                <a:solidFill>
                  <a:srgbClr val="FFFF00"/>
                </a:solidFill>
              </a:rPr>
              <a:t>tétraméthylsilane</a:t>
            </a:r>
            <a:r>
              <a:rPr lang="fr-FR" dirty="0" smtClean="0">
                <a:solidFill>
                  <a:srgbClr val="FFFF00"/>
                </a:solidFill>
              </a:rPr>
              <a:t> (TMS), cette substance très blindée est ajoutée à la substance à analyser. </a:t>
            </a:r>
          </a:p>
          <a:p>
            <a:pPr>
              <a:buNone/>
            </a:pPr>
            <a:endParaRPr lang="fr-FR" dirty="0" smtClean="0">
              <a:solidFill>
                <a:srgbClr val="FFFF00"/>
              </a:solidFill>
            </a:endParaRPr>
          </a:p>
          <a:p>
            <a:pPr algn="ctr">
              <a:buNone/>
            </a:pPr>
            <a:r>
              <a:rPr lang="fr-FR" dirty="0" smtClean="0">
                <a:solidFill>
                  <a:srgbClr val="FFFF00"/>
                </a:solidFill>
              </a:rPr>
              <a:t>                                                          TMS</a:t>
            </a:r>
          </a:p>
          <a:p>
            <a:pPr>
              <a:buNone/>
            </a:pPr>
            <a:endParaRPr lang="fr-FR" dirty="0" smtClean="0">
              <a:solidFill>
                <a:srgbClr val="FFFF00"/>
              </a:solidFill>
            </a:endParaRPr>
          </a:p>
          <a:p>
            <a:endParaRPr lang="fr-FR" dirty="0"/>
          </a:p>
        </p:txBody>
      </p:sp>
      <p:pic>
        <p:nvPicPr>
          <p:cNvPr id="6147" name="Picture 3"/>
          <p:cNvPicPr>
            <a:picLocks noChangeAspect="1" noChangeArrowheads="1"/>
          </p:cNvPicPr>
          <p:nvPr/>
        </p:nvPicPr>
        <p:blipFill>
          <a:blip r:embed="rId2"/>
          <a:srcRect/>
          <a:stretch>
            <a:fillRect/>
          </a:stretch>
        </p:blipFill>
        <p:spPr bwMode="auto">
          <a:xfrm>
            <a:off x="3214678" y="5643578"/>
            <a:ext cx="1571636" cy="857256"/>
          </a:xfrm>
          <a:prstGeom prst="rect">
            <a:avLst/>
          </a:prstGeom>
          <a:noFill/>
          <a:ln w="9525">
            <a:noFill/>
            <a:miter lim="800000"/>
            <a:headEnd/>
            <a:tailEnd/>
          </a:ln>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Grp="1" noChangeAspect="1" noChangeArrowheads="1"/>
          </p:cNvPicPr>
          <p:nvPr>
            <p:ph idx="1"/>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solidFill>
                  <a:srgbClr val="FFC000"/>
                </a:solidFill>
              </a:rPr>
              <a:t>Protons équivalents</a:t>
            </a:r>
            <a:endParaRPr lang="fr-FR" dirty="0">
              <a:solidFill>
                <a:srgbClr val="FFC000"/>
              </a:solidFill>
            </a:endParaRPr>
          </a:p>
        </p:txBody>
      </p:sp>
      <p:sp>
        <p:nvSpPr>
          <p:cNvPr id="3" name="Espace réservé du contenu 2"/>
          <p:cNvSpPr>
            <a:spLocks noGrp="1"/>
          </p:cNvSpPr>
          <p:nvPr>
            <p:ph idx="1"/>
          </p:nvPr>
        </p:nvSpPr>
        <p:spPr/>
        <p:txBody>
          <a:bodyPr>
            <a:normAutofit lnSpcReduction="10000"/>
          </a:bodyPr>
          <a:lstStyle/>
          <a:p>
            <a:pPr>
              <a:buNone/>
            </a:pPr>
            <a:endParaRPr lang="fr-FR" dirty="0" smtClean="0"/>
          </a:p>
          <a:p>
            <a:pPr algn="just">
              <a:buNone/>
            </a:pPr>
            <a:r>
              <a:rPr lang="fr-FR" dirty="0" smtClean="0">
                <a:solidFill>
                  <a:srgbClr val="FFFF00"/>
                </a:solidFill>
              </a:rPr>
              <a:t>Dans une molécule, les noyaux des atomes d'hydrogène sont équivalents </a:t>
            </a:r>
            <a:r>
              <a:rPr lang="fr-FR" u="sng" dirty="0" smtClean="0">
                <a:solidFill>
                  <a:srgbClr val="FFFF00"/>
                </a:solidFill>
              </a:rPr>
              <a:t>s'ils ont le même environnement chimique.</a:t>
            </a:r>
          </a:p>
          <a:p>
            <a:pPr algn="just">
              <a:buNone/>
            </a:pPr>
            <a:r>
              <a:rPr lang="fr-FR" dirty="0" smtClean="0">
                <a:solidFill>
                  <a:srgbClr val="FFFF00"/>
                </a:solidFill>
              </a:rPr>
              <a:t>Des protons équivalents sont représentés par le même signal sur le spectre. Par conséquent </a:t>
            </a:r>
            <a:r>
              <a:rPr lang="fr-FR" u="sng" dirty="0" smtClean="0">
                <a:solidFill>
                  <a:srgbClr val="FFFF00"/>
                </a:solidFill>
              </a:rPr>
              <a:t>le nombre de signaux dans un spectre de RMN est égal au nombre de groupes de protons équivalents dans la molécule étudiée</a:t>
            </a:r>
            <a:r>
              <a:rPr lang="fr-FR" dirty="0" smtClean="0">
                <a:solidFill>
                  <a:srgbClr val="FFFF00"/>
                </a:solidFill>
              </a:rPr>
              <a:t>.</a:t>
            </a:r>
          </a:p>
          <a:p>
            <a:endParaRPr lang="fr-F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28596" y="428604"/>
            <a:ext cx="8229600" cy="4500594"/>
          </a:xfrm>
        </p:spPr>
        <p:txBody>
          <a:bodyPr>
            <a:normAutofit fontScale="92500" lnSpcReduction="10000"/>
          </a:bodyPr>
          <a:lstStyle/>
          <a:p>
            <a:pPr>
              <a:buNone/>
            </a:pPr>
            <a:r>
              <a:rPr lang="fr-FR" u="sng" dirty="0" smtClean="0">
                <a:solidFill>
                  <a:srgbClr val="FFFF00"/>
                </a:solidFill>
              </a:rPr>
              <a:t>Règle:</a:t>
            </a:r>
            <a:r>
              <a:rPr lang="fr-FR" dirty="0" smtClean="0">
                <a:solidFill>
                  <a:srgbClr val="FFFF00"/>
                </a:solidFill>
              </a:rPr>
              <a:t> En première approximation, on pourra considérer que des atomes d’hydrogène sont équivalents si:</a:t>
            </a:r>
          </a:p>
          <a:p>
            <a:pPr>
              <a:buFont typeface="Wingdings" pitchFamily="2" charset="2"/>
              <a:buChar char="Ø"/>
            </a:pPr>
            <a:r>
              <a:rPr lang="fr-FR" dirty="0">
                <a:solidFill>
                  <a:srgbClr val="FFFF00"/>
                </a:solidFill>
              </a:rPr>
              <a:t>    </a:t>
            </a:r>
            <a:r>
              <a:rPr lang="fr-FR" dirty="0" smtClean="0">
                <a:solidFill>
                  <a:srgbClr val="FFFF00"/>
                </a:solidFill>
              </a:rPr>
              <a:t>Ils sont liés à un même atome de carbone engagé uniquement dans des liaisons simples.</a:t>
            </a:r>
          </a:p>
          <a:p>
            <a:pPr>
              <a:buFont typeface="Wingdings" pitchFamily="2" charset="2"/>
              <a:buChar char="Ø"/>
            </a:pPr>
            <a:r>
              <a:rPr lang="fr-FR" dirty="0" smtClean="0">
                <a:solidFill>
                  <a:srgbClr val="FFFF00"/>
                </a:solidFill>
              </a:rPr>
              <a:t>Ils sont liés à des atomes différents mais il existe entre eux une relation de symétrie simple.</a:t>
            </a:r>
            <a:endParaRPr lang="fr-FR" dirty="0" smtClean="0"/>
          </a:p>
          <a:p>
            <a:pPr>
              <a:buFont typeface="Wingdings" pitchFamily="2" charset="2"/>
              <a:buChar char="Ø"/>
            </a:pPr>
            <a:endParaRPr lang="fr-FR" dirty="0" smtClean="0">
              <a:solidFill>
                <a:srgbClr val="FFFF00"/>
              </a:solidFill>
            </a:endParaRPr>
          </a:p>
          <a:p>
            <a:pPr>
              <a:buNone/>
            </a:pPr>
            <a:r>
              <a:rPr lang="fr-FR" dirty="0">
                <a:solidFill>
                  <a:srgbClr val="FFFF00"/>
                </a:solidFill>
              </a:rPr>
              <a:t>   </a:t>
            </a:r>
            <a:endParaRPr lang="fr-FR" dirty="0" smtClean="0">
              <a:solidFill>
                <a:srgbClr val="FFFF00"/>
              </a:solidFill>
            </a:endParaRPr>
          </a:p>
          <a:p>
            <a:endParaRPr lang="fr-F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r>
              <a:rPr lang="fr-FR" dirty="0" err="1" smtClean="0">
                <a:solidFill>
                  <a:srgbClr val="FFFF00"/>
                </a:solidFill>
              </a:rPr>
              <a:t>Exp</a:t>
            </a:r>
            <a:r>
              <a:rPr lang="fr-FR" dirty="0" smtClean="0">
                <a:solidFill>
                  <a:srgbClr val="FFFF00"/>
                </a:solidFill>
              </a:rPr>
              <a:t> 1: Propane CH</a:t>
            </a:r>
            <a:r>
              <a:rPr lang="fr-FR" baseline="-25000" dirty="0" smtClean="0">
                <a:solidFill>
                  <a:srgbClr val="FFFF00"/>
                </a:solidFill>
              </a:rPr>
              <a:t>3</a:t>
            </a:r>
            <a:r>
              <a:rPr lang="fr-FR" dirty="0" smtClean="0">
                <a:solidFill>
                  <a:srgbClr val="FFFF00"/>
                </a:solidFill>
              </a:rPr>
              <a:t>-CH</a:t>
            </a:r>
            <a:r>
              <a:rPr lang="fr-FR" baseline="-25000" dirty="0" smtClean="0">
                <a:solidFill>
                  <a:srgbClr val="FFFF00"/>
                </a:solidFill>
              </a:rPr>
              <a:t>2</a:t>
            </a:r>
            <a:r>
              <a:rPr lang="fr-FR" dirty="0" smtClean="0">
                <a:solidFill>
                  <a:srgbClr val="FFFF00"/>
                </a:solidFill>
              </a:rPr>
              <a:t>-CH</a:t>
            </a:r>
            <a:r>
              <a:rPr lang="fr-FR" baseline="-25000" dirty="0" smtClean="0">
                <a:solidFill>
                  <a:srgbClr val="FFFF00"/>
                </a:solidFill>
              </a:rPr>
              <a:t>3</a:t>
            </a:r>
            <a:r>
              <a:rPr lang="fr-FR" dirty="0" smtClean="0">
                <a:solidFill>
                  <a:srgbClr val="FFFF00"/>
                </a:solidFill>
              </a:rPr>
              <a:t> </a:t>
            </a:r>
          </a:p>
          <a:p>
            <a:endParaRPr lang="fr-FR" dirty="0"/>
          </a:p>
        </p:txBody>
      </p:sp>
      <p:pic>
        <p:nvPicPr>
          <p:cNvPr id="5" name="Picture 2"/>
          <p:cNvPicPr>
            <a:picLocks noChangeAspect="1" noChangeArrowheads="1"/>
          </p:cNvPicPr>
          <p:nvPr/>
        </p:nvPicPr>
        <p:blipFill>
          <a:blip r:embed="rId2"/>
          <a:srcRect/>
          <a:stretch>
            <a:fillRect/>
          </a:stretch>
        </p:blipFill>
        <p:spPr bwMode="auto">
          <a:xfrm>
            <a:off x="1000100" y="2500306"/>
            <a:ext cx="7572428" cy="3643338"/>
          </a:xfrm>
          <a:prstGeom prst="rect">
            <a:avLst/>
          </a:prstGeom>
          <a:noFill/>
          <a:ln w="9525">
            <a:noFill/>
            <a:miter lim="800000"/>
            <a:headEnd/>
            <a:tailEnd/>
          </a:ln>
          <a:effectLst/>
        </p:spPr>
      </p:pic>
      <p:sp>
        <p:nvSpPr>
          <p:cNvPr id="6" name="ZoneTexte 5"/>
          <p:cNvSpPr txBox="1"/>
          <p:nvPr/>
        </p:nvSpPr>
        <p:spPr>
          <a:xfrm>
            <a:off x="3500430" y="5000636"/>
            <a:ext cx="1071570" cy="369332"/>
          </a:xfrm>
          <a:prstGeom prst="rect">
            <a:avLst/>
          </a:prstGeom>
          <a:noFill/>
        </p:spPr>
        <p:txBody>
          <a:bodyPr wrap="square" rtlCol="0">
            <a:spAutoFit/>
          </a:bodyPr>
          <a:lstStyle/>
          <a:p>
            <a:r>
              <a:rPr lang="fr-FR" b="1" dirty="0" smtClean="0"/>
              <a:t>CH</a:t>
            </a:r>
            <a:r>
              <a:rPr lang="fr-FR" b="1" baseline="-25000" dirty="0" smtClean="0"/>
              <a:t>2</a:t>
            </a:r>
            <a:endParaRPr lang="fr-FR" b="1" baseline="-25000" dirty="0"/>
          </a:p>
        </p:txBody>
      </p:sp>
      <p:sp>
        <p:nvSpPr>
          <p:cNvPr id="7" name="ZoneTexte 6"/>
          <p:cNvSpPr txBox="1"/>
          <p:nvPr/>
        </p:nvSpPr>
        <p:spPr>
          <a:xfrm>
            <a:off x="7572396" y="3929066"/>
            <a:ext cx="857256" cy="369332"/>
          </a:xfrm>
          <a:prstGeom prst="rect">
            <a:avLst/>
          </a:prstGeom>
          <a:noFill/>
        </p:spPr>
        <p:txBody>
          <a:bodyPr wrap="square" rtlCol="0">
            <a:spAutoFit/>
          </a:bodyPr>
          <a:lstStyle/>
          <a:p>
            <a:r>
              <a:rPr lang="fr-FR" b="1" dirty="0" smtClean="0"/>
              <a:t>CH</a:t>
            </a:r>
            <a:r>
              <a:rPr lang="fr-FR" b="1" baseline="-25000" dirty="0" smtClean="0"/>
              <a:t>3</a:t>
            </a:r>
            <a:endParaRPr lang="fr-FR" b="1" baseline="-250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lumMod val="85000"/>
            <a:lumOff val="15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714356"/>
            <a:ext cx="8229600" cy="5411807"/>
          </a:xfrm>
        </p:spPr>
        <p:txBody>
          <a:bodyPr>
            <a:normAutofit fontScale="92500" lnSpcReduction="20000"/>
          </a:bodyPr>
          <a:lstStyle/>
          <a:p>
            <a:pPr>
              <a:buNone/>
            </a:pPr>
            <a:r>
              <a:rPr lang="fr-FR" dirty="0" smtClean="0">
                <a:solidFill>
                  <a:srgbClr val="FFFF00"/>
                </a:solidFill>
              </a:rPr>
              <a:t>Exp2: </a:t>
            </a:r>
            <a:r>
              <a:rPr lang="fr-FR" dirty="0" err="1" smtClean="0">
                <a:solidFill>
                  <a:srgbClr val="FFFF00"/>
                </a:solidFill>
              </a:rPr>
              <a:t>méthoxyméthane</a:t>
            </a:r>
            <a:r>
              <a:rPr lang="fr-FR" dirty="0" smtClean="0">
                <a:solidFill>
                  <a:srgbClr val="FFFF00"/>
                </a:solidFill>
              </a:rPr>
              <a:t> CH</a:t>
            </a:r>
            <a:r>
              <a:rPr lang="fr-FR" baseline="-25000" dirty="0" smtClean="0">
                <a:solidFill>
                  <a:srgbClr val="FFFF00"/>
                </a:solidFill>
              </a:rPr>
              <a:t>3</a:t>
            </a:r>
            <a:r>
              <a:rPr lang="fr-FR" dirty="0" smtClean="0">
                <a:solidFill>
                  <a:srgbClr val="FFFF00"/>
                </a:solidFill>
              </a:rPr>
              <a:t>-O-CH</a:t>
            </a:r>
            <a:r>
              <a:rPr lang="fr-FR" baseline="-25000" dirty="0" smtClean="0">
                <a:solidFill>
                  <a:srgbClr val="FFFF00"/>
                </a:solidFill>
              </a:rPr>
              <a:t>3</a:t>
            </a:r>
            <a:r>
              <a:rPr lang="fr-FR" dirty="0" smtClean="0">
                <a:solidFill>
                  <a:srgbClr val="FFFF00"/>
                </a:solidFill>
              </a:rPr>
              <a:t> (1 seul signal)</a:t>
            </a:r>
          </a:p>
          <a:p>
            <a:pPr>
              <a:buNone/>
            </a:pPr>
            <a:endParaRPr lang="fr-FR" dirty="0" smtClean="0">
              <a:solidFill>
                <a:srgbClr val="FFFF00"/>
              </a:solidFill>
            </a:endParaRPr>
          </a:p>
          <a:p>
            <a:pPr>
              <a:buNone/>
            </a:pPr>
            <a:endParaRPr lang="fr-FR" dirty="0" smtClean="0">
              <a:solidFill>
                <a:srgbClr val="FFFF00"/>
              </a:solidFill>
            </a:endParaRPr>
          </a:p>
          <a:p>
            <a:pPr>
              <a:buNone/>
            </a:pPr>
            <a:endParaRPr lang="fr-FR" dirty="0" smtClean="0">
              <a:solidFill>
                <a:srgbClr val="FFFF00"/>
              </a:solidFill>
            </a:endParaRPr>
          </a:p>
          <a:p>
            <a:pPr>
              <a:buNone/>
            </a:pPr>
            <a:endParaRPr lang="fr-FR" dirty="0" smtClean="0">
              <a:solidFill>
                <a:srgbClr val="FFFF00"/>
              </a:solidFill>
            </a:endParaRPr>
          </a:p>
          <a:p>
            <a:pPr>
              <a:buNone/>
            </a:pPr>
            <a:endParaRPr lang="fr-FR" dirty="0" smtClean="0">
              <a:solidFill>
                <a:srgbClr val="FFFF00"/>
              </a:solidFill>
            </a:endParaRPr>
          </a:p>
          <a:p>
            <a:pPr>
              <a:buNone/>
            </a:pPr>
            <a:endParaRPr lang="fr-FR" dirty="0" smtClean="0">
              <a:solidFill>
                <a:srgbClr val="FFFF00"/>
              </a:solidFill>
            </a:endParaRPr>
          </a:p>
          <a:p>
            <a:pPr>
              <a:buNone/>
            </a:pPr>
            <a:endParaRPr lang="fr-FR" dirty="0" smtClean="0">
              <a:solidFill>
                <a:srgbClr val="FFFF00"/>
              </a:solidFill>
            </a:endParaRPr>
          </a:p>
          <a:p>
            <a:pPr>
              <a:buNone/>
            </a:pPr>
            <a:endParaRPr lang="fr-FR" baseline="-25000" dirty="0" smtClean="0">
              <a:solidFill>
                <a:srgbClr val="FFFF00"/>
              </a:solidFill>
            </a:endParaRPr>
          </a:p>
          <a:p>
            <a:pPr>
              <a:buNone/>
            </a:pPr>
            <a:endParaRPr lang="fr-FR" baseline="-25000" dirty="0" smtClean="0">
              <a:solidFill>
                <a:srgbClr val="FFFF00"/>
              </a:solidFill>
            </a:endParaRPr>
          </a:p>
          <a:p>
            <a:pPr>
              <a:buNone/>
            </a:pPr>
            <a:endParaRPr lang="fr-FR" baseline="-25000" dirty="0" smtClean="0">
              <a:solidFill>
                <a:srgbClr val="FFFF00"/>
              </a:solidFill>
            </a:endParaRPr>
          </a:p>
          <a:p>
            <a:pPr>
              <a:buNone/>
            </a:pPr>
            <a:endParaRPr lang="fr-FR" baseline="-25000" dirty="0" smtClean="0">
              <a:solidFill>
                <a:srgbClr val="FFFF00"/>
              </a:solidFill>
            </a:endParaRPr>
          </a:p>
          <a:p>
            <a:pPr>
              <a:buNone/>
            </a:pPr>
            <a:r>
              <a:rPr lang="fr-FR" dirty="0" smtClean="0">
                <a:solidFill>
                  <a:srgbClr val="FFFF00"/>
                </a:solidFill>
              </a:rPr>
              <a:t> </a:t>
            </a:r>
            <a:endParaRPr lang="fr-FR" dirty="0">
              <a:solidFill>
                <a:srgbClr val="FFFF00"/>
              </a:solidFill>
            </a:endParaRPr>
          </a:p>
        </p:txBody>
      </p:sp>
      <p:pic>
        <p:nvPicPr>
          <p:cNvPr id="5122" name="Picture 2" descr="http://physique.chimie.pagesperso-orange.fr/Images/Methoxymethane_RMN.gif"/>
          <p:cNvPicPr>
            <a:picLocks noChangeAspect="1" noChangeArrowheads="1"/>
          </p:cNvPicPr>
          <p:nvPr/>
        </p:nvPicPr>
        <p:blipFill>
          <a:blip r:embed="rId3"/>
          <a:srcRect/>
          <a:stretch>
            <a:fillRect/>
          </a:stretch>
        </p:blipFill>
        <p:spPr bwMode="auto">
          <a:xfrm>
            <a:off x="500034" y="1357298"/>
            <a:ext cx="7643866" cy="4786346"/>
          </a:xfrm>
          <a:prstGeom prst="rect">
            <a:avLst/>
          </a:prstGeom>
          <a:noFill/>
        </p:spPr>
      </p:pic>
    </p:spTree>
  </p:cSld>
  <p:clrMapOvr>
    <a:overrideClrMapping bg1="lt1" tx1="dk1" bg2="lt2" tx2="dk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785794"/>
            <a:ext cx="8229600" cy="5340369"/>
          </a:xfrm>
        </p:spPr>
        <p:txBody>
          <a:bodyPr/>
          <a:lstStyle/>
          <a:p>
            <a:pPr>
              <a:buNone/>
            </a:pPr>
            <a:r>
              <a:rPr lang="fr-FR" dirty="0" smtClean="0">
                <a:solidFill>
                  <a:srgbClr val="FFFF00"/>
                </a:solidFill>
              </a:rPr>
              <a:t>Exp3 : </a:t>
            </a:r>
            <a:r>
              <a:rPr lang="fr-FR" dirty="0" err="1" smtClean="0">
                <a:solidFill>
                  <a:srgbClr val="FFFF00"/>
                </a:solidFill>
              </a:rPr>
              <a:t>pentan</a:t>
            </a:r>
            <a:r>
              <a:rPr lang="fr-FR" dirty="0" smtClean="0">
                <a:solidFill>
                  <a:srgbClr val="FFFF00"/>
                </a:solidFill>
              </a:rPr>
              <a:t>-3-one CH</a:t>
            </a:r>
            <a:r>
              <a:rPr lang="fr-FR" baseline="-25000" dirty="0" smtClean="0">
                <a:solidFill>
                  <a:srgbClr val="FFFF00"/>
                </a:solidFill>
              </a:rPr>
              <a:t>3</a:t>
            </a:r>
            <a:r>
              <a:rPr lang="fr-FR" dirty="0" smtClean="0">
                <a:solidFill>
                  <a:srgbClr val="FFFF00"/>
                </a:solidFill>
              </a:rPr>
              <a:t>-CH</a:t>
            </a:r>
            <a:r>
              <a:rPr lang="fr-FR" baseline="-25000" dirty="0" smtClean="0">
                <a:solidFill>
                  <a:srgbClr val="FFFF00"/>
                </a:solidFill>
              </a:rPr>
              <a:t>2</a:t>
            </a:r>
            <a:r>
              <a:rPr lang="fr-FR" dirty="0" smtClean="0">
                <a:solidFill>
                  <a:srgbClr val="FFFF00"/>
                </a:solidFill>
              </a:rPr>
              <a:t>-CO-CH</a:t>
            </a:r>
            <a:r>
              <a:rPr lang="fr-FR" baseline="-25000" dirty="0" smtClean="0">
                <a:solidFill>
                  <a:srgbClr val="FFFF00"/>
                </a:solidFill>
              </a:rPr>
              <a:t>2</a:t>
            </a:r>
            <a:r>
              <a:rPr lang="fr-FR" dirty="0" smtClean="0">
                <a:solidFill>
                  <a:srgbClr val="FFFF00"/>
                </a:solidFill>
              </a:rPr>
              <a:t>-CH</a:t>
            </a:r>
            <a:r>
              <a:rPr lang="fr-FR" baseline="-25000" dirty="0" smtClean="0">
                <a:solidFill>
                  <a:srgbClr val="FFFF00"/>
                </a:solidFill>
              </a:rPr>
              <a:t>3 </a:t>
            </a:r>
            <a:r>
              <a:rPr lang="fr-FR" dirty="0" smtClean="0">
                <a:solidFill>
                  <a:srgbClr val="FFFF00"/>
                </a:solidFill>
              </a:rPr>
              <a:t>(2 signaux)</a:t>
            </a:r>
          </a:p>
          <a:p>
            <a:endParaRPr lang="fr-F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r>
              <a:rPr lang="fr-FR" dirty="0" smtClean="0">
                <a:solidFill>
                  <a:srgbClr val="FFFF00"/>
                </a:solidFill>
              </a:rPr>
              <a:t>Un groupe de protons équivalents (a) ayant pour voisins n protons (b) non équivalents à (a) présente un signal  de résonance sous forme d’un multiplet de (n+1) pics.</a:t>
            </a:r>
            <a:endParaRPr lang="fr-FR" dirty="0">
              <a:solidFill>
                <a:srgbClr val="FFFF00"/>
              </a:solidFill>
            </a:endParaRPr>
          </a:p>
        </p:txBody>
      </p:sp>
      <p:sp>
        <p:nvSpPr>
          <p:cNvPr id="4" name="Titre 1"/>
          <p:cNvSpPr>
            <a:spLocks noGrp="1"/>
          </p:cNvSpPr>
          <p:nvPr>
            <p:ph type="title"/>
          </p:nvPr>
        </p:nvSpPr>
        <p:spPr/>
        <p:txBody>
          <a:bodyPr/>
          <a:lstStyle/>
          <a:p>
            <a:r>
              <a:rPr lang="fr-FR" dirty="0" smtClean="0">
                <a:solidFill>
                  <a:srgbClr val="FFC000"/>
                </a:solidFill>
              </a:rPr>
              <a:t>Notion des protéines voisins</a:t>
            </a:r>
            <a:endParaRPr lang="fr-FR" dirty="0">
              <a:solidFill>
                <a:srgbClr val="FFC000"/>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p:cNvPicPr>
            <a:picLocks noGrp="1" noChangeAspect="1" noChangeArrowheads="1"/>
          </p:cNvPicPr>
          <p:nvPr>
            <p:ph idx="1"/>
          </p:nvPr>
        </p:nvPicPr>
        <p:blipFill>
          <a:blip r:embed="rId2"/>
          <a:srcRect/>
          <a:stretch>
            <a:fillRect/>
          </a:stretch>
        </p:blipFill>
        <p:spPr bwMode="auto">
          <a:xfrm>
            <a:off x="357158" y="1643050"/>
            <a:ext cx="8215370" cy="2500330"/>
          </a:xfrm>
          <a:prstGeom prst="rect">
            <a:avLst/>
          </a:prstGeom>
          <a:noFill/>
          <a:ln w="9525">
            <a:noFill/>
            <a:miter lim="800000"/>
            <a:headEnd/>
            <a:tailEnd/>
          </a:ln>
          <a:effectLst/>
        </p:spPr>
      </p:pic>
      <p:pic>
        <p:nvPicPr>
          <p:cNvPr id="30723" name="Picture 3"/>
          <p:cNvPicPr>
            <a:picLocks noChangeAspect="1" noChangeArrowheads="1"/>
          </p:cNvPicPr>
          <p:nvPr/>
        </p:nvPicPr>
        <p:blipFill>
          <a:blip r:embed="rId3"/>
          <a:srcRect/>
          <a:stretch>
            <a:fillRect/>
          </a:stretch>
        </p:blipFill>
        <p:spPr bwMode="auto">
          <a:xfrm>
            <a:off x="857224" y="4786322"/>
            <a:ext cx="7215238" cy="2071678"/>
          </a:xfrm>
          <a:prstGeom prst="rect">
            <a:avLst/>
          </a:prstGeom>
          <a:noFill/>
          <a:ln w="9525">
            <a:noFill/>
            <a:miter lim="800000"/>
            <a:headEnd/>
            <a:tailEnd/>
          </a:ln>
          <a:effectLst/>
        </p:spPr>
      </p:pic>
      <p:sp>
        <p:nvSpPr>
          <p:cNvPr id="6" name="Flèche vers le bas 5"/>
          <p:cNvSpPr/>
          <p:nvPr/>
        </p:nvSpPr>
        <p:spPr>
          <a:xfrm>
            <a:off x="3929058" y="4214818"/>
            <a:ext cx="714380" cy="428628"/>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Titre 6"/>
          <p:cNvSpPr>
            <a:spLocks noGrp="1"/>
          </p:cNvSpPr>
          <p:nvPr>
            <p:ph type="title"/>
          </p:nvPr>
        </p:nvSpPr>
        <p:spPr/>
        <p:txBody>
          <a:bodyPr/>
          <a:lstStyle/>
          <a:p>
            <a:endParaRPr lang="fr-F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smtClean="0">
                <a:solidFill>
                  <a:srgbClr val="FFC000"/>
                </a:solidFill>
              </a:rPr>
              <a:t>La courbe d’intégration </a:t>
            </a:r>
            <a:endParaRPr lang="fr-FR" dirty="0">
              <a:solidFill>
                <a:srgbClr val="FFC000"/>
              </a:solidFill>
            </a:endParaRPr>
          </a:p>
        </p:txBody>
      </p:sp>
      <p:sp>
        <p:nvSpPr>
          <p:cNvPr id="3" name="Espace réservé du contenu 2"/>
          <p:cNvSpPr>
            <a:spLocks noGrp="1"/>
          </p:cNvSpPr>
          <p:nvPr>
            <p:ph idx="1"/>
          </p:nvPr>
        </p:nvSpPr>
        <p:spPr/>
        <p:txBody>
          <a:bodyPr>
            <a:normAutofit fontScale="92500" lnSpcReduction="20000"/>
          </a:bodyPr>
          <a:lstStyle/>
          <a:p>
            <a:r>
              <a:rPr lang="fr-FR" dirty="0" smtClean="0">
                <a:solidFill>
                  <a:srgbClr val="FFFF00"/>
                </a:solidFill>
              </a:rPr>
              <a:t>L'aire sous la courbe d'un signal de RMN est proportionnelle au nombre de protons responsables de ce signal. La courbe d'intégration du spectre est constituée de paliers.</a:t>
            </a:r>
          </a:p>
          <a:p>
            <a:r>
              <a:rPr lang="fr-FR" dirty="0" smtClean="0">
                <a:solidFill>
                  <a:srgbClr val="FFFF00"/>
                </a:solidFill>
              </a:rPr>
              <a:t>La hauteur de chaque saut vertical de la courbe d'intégration est proportionnelle au nombre de protons équivalents responsables du signal correspondant.</a:t>
            </a:r>
          </a:p>
          <a:p>
            <a:r>
              <a:rPr lang="fr-FR" dirty="0" smtClean="0">
                <a:solidFill>
                  <a:srgbClr val="FFFF00"/>
                </a:solidFill>
              </a:rPr>
              <a:t>On peut ensuite retrouver le nombre de protons associés à chaque signal en analysant la structure de la molécule.</a:t>
            </a:r>
          </a:p>
          <a:p>
            <a:endParaRPr lang="fr-F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Grp="1" noChangeAspect="1" noChangeArrowheads="1"/>
          </p:cNvPicPr>
          <p:nvPr>
            <p:ph idx="1"/>
          </p:nvPr>
        </p:nvPicPr>
        <p:blipFill>
          <a:blip r:embed="rId2"/>
          <a:srcRect/>
          <a:stretch>
            <a:fillRect/>
          </a:stretch>
        </p:blipFill>
        <p:spPr bwMode="auto">
          <a:xfrm>
            <a:off x="928662" y="1991519"/>
            <a:ext cx="7215237" cy="3743325"/>
          </a:xfrm>
          <a:prstGeom prst="rect">
            <a:avLst/>
          </a:prstGeom>
          <a:noFill/>
          <a:ln w="9525">
            <a:noFill/>
            <a:miter lim="800000"/>
            <a:headEnd/>
            <a:tailEnd/>
          </a:ln>
          <a:effectLst/>
        </p:spPr>
      </p:pic>
    </p:spTree>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1158</TotalTime>
  <Words>783</Words>
  <Application>Microsoft Office PowerPoint</Application>
  <PresentationFormat>Affichage à l'écran (4:3)</PresentationFormat>
  <Paragraphs>87</Paragraphs>
  <Slides>22</Slides>
  <Notes>0</Notes>
  <HiddenSlides>0</HiddenSlides>
  <MMClips>0</MMClips>
  <ScaleCrop>false</ScaleCrop>
  <HeadingPairs>
    <vt:vector size="4" baseType="variant">
      <vt:variant>
        <vt:lpstr>Thème</vt:lpstr>
      </vt:variant>
      <vt:variant>
        <vt:i4>1</vt:i4>
      </vt:variant>
      <vt:variant>
        <vt:lpstr>Titres des diapositives</vt:lpstr>
      </vt:variant>
      <vt:variant>
        <vt:i4>22</vt:i4>
      </vt:variant>
    </vt:vector>
  </HeadingPairs>
  <TitlesOfParts>
    <vt:vector size="23" baseType="lpstr">
      <vt:lpstr>Thème Office</vt:lpstr>
      <vt:lpstr> Faculté des Sciences de la Nature                                                  et de Vie et Sciences de la Terre et de l’Univers</vt:lpstr>
      <vt:lpstr>Présentation PowerPoint</vt:lpstr>
      <vt:lpstr>Certains noyaux atomiques possédent un spin comme les éléctrons; c’est une grandeur vectorielle associée à la rotation des noyaux sur eux-mêmes, un noyau possédant un spin non nul se comporte magnétiquement comme un aimant. Donc placé dans un champ magnétique, il peut y prendre deux orientations: parallèle au champ et de même sens. Parallèle au champ mais de sens opposé (orientation antiparallèle)   </vt:lpstr>
      <vt:lpstr>Présentation PowerPoint</vt:lpstr>
      <vt:lpstr>Présentation PowerPoint</vt:lpstr>
      <vt:lpstr>Appareillage</vt:lpstr>
      <vt:lpstr>Présentation PowerPoint</vt:lpstr>
      <vt:lpstr>Spectre RMN</vt:lpstr>
      <vt:lpstr>Notions de base pour l’analyse spectrale</vt:lpstr>
      <vt:lpstr>Blindage des molécules</vt:lpstr>
      <vt:lpstr>Le déplacement chimique</vt:lpstr>
      <vt:lpstr>Présentation PowerPoint</vt:lpstr>
      <vt:lpstr>Présentation PowerPoint</vt:lpstr>
      <vt:lpstr>Protons équivalents</vt:lpstr>
      <vt:lpstr>Présentation PowerPoint</vt:lpstr>
      <vt:lpstr>Présentation PowerPoint</vt:lpstr>
      <vt:lpstr>Présentation PowerPoint</vt:lpstr>
      <vt:lpstr>Présentation PowerPoint</vt:lpstr>
      <vt:lpstr>Notion des protéines voisins</vt:lpstr>
      <vt:lpstr>Présentation PowerPoint</vt:lpstr>
      <vt:lpstr>La courbe d’intégration </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Faculté des Sciences de la Nature                                                  et de Vie et Sciences de la Terre et de l’Univers</dc:title>
  <dc:creator>Berriane</dc:creator>
  <cp:lastModifiedBy>win7</cp:lastModifiedBy>
  <cp:revision>73</cp:revision>
  <dcterms:created xsi:type="dcterms:W3CDTF">2016-03-04T21:24:58Z</dcterms:created>
  <dcterms:modified xsi:type="dcterms:W3CDTF">2017-04-28T12:26:43Z</dcterms:modified>
</cp:coreProperties>
</file>