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  <p:sldId id="307" r:id="rId3"/>
    <p:sldId id="308" r:id="rId4"/>
    <p:sldId id="309" r:id="rId5"/>
    <p:sldId id="310" r:id="rId6"/>
    <p:sldId id="311" r:id="rId7"/>
    <p:sldId id="312" r:id="rId8"/>
    <p:sldId id="313" r:id="rId9"/>
    <p:sldId id="397" r:id="rId10"/>
    <p:sldId id="314" r:id="rId11"/>
    <p:sldId id="398" r:id="rId12"/>
    <p:sldId id="315" r:id="rId13"/>
    <p:sldId id="399" r:id="rId14"/>
    <p:sldId id="316" r:id="rId15"/>
    <p:sldId id="317" r:id="rId16"/>
    <p:sldId id="318" r:id="rId17"/>
    <p:sldId id="319" r:id="rId18"/>
    <p:sldId id="320" r:id="rId19"/>
    <p:sldId id="321" r:id="rId20"/>
    <p:sldId id="400" r:id="rId21"/>
    <p:sldId id="323" r:id="rId22"/>
    <p:sldId id="324" r:id="rId23"/>
    <p:sldId id="325" r:id="rId24"/>
    <p:sldId id="326" r:id="rId25"/>
    <p:sldId id="327" r:id="rId26"/>
    <p:sldId id="328" r:id="rId27"/>
    <p:sldId id="329" r:id="rId28"/>
  </p:sldIdLst>
  <p:sldSz cx="9118600" cy="6845300"/>
  <p:notesSz cx="9118600" cy="68453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E0000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200" y="-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object 16"/>
          <p:cNvSpPr>
            <a:spLocks noChangeArrowheads="1"/>
          </p:cNvSpPr>
          <p:nvPr/>
        </p:nvSpPr>
        <p:spPr bwMode="auto">
          <a:xfrm>
            <a:off x="584200" y="2371725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8915" name="object 17"/>
          <p:cNvSpPr>
            <a:spLocks noChangeArrowheads="1"/>
          </p:cNvSpPr>
          <p:nvPr/>
        </p:nvSpPr>
        <p:spPr bwMode="auto">
          <a:xfrm>
            <a:off x="749300" y="3346450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8916" name="object 18"/>
          <p:cNvSpPr>
            <a:spLocks noChangeArrowheads="1"/>
          </p:cNvSpPr>
          <p:nvPr/>
        </p:nvSpPr>
        <p:spPr bwMode="auto">
          <a:xfrm>
            <a:off x="749300" y="3346450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8919" name="object 13"/>
          <p:cNvSpPr txBox="1">
            <a:spLocks noChangeArrowheads="1"/>
          </p:cNvSpPr>
          <p:nvPr/>
        </p:nvSpPr>
        <p:spPr bwMode="auto">
          <a:xfrm>
            <a:off x="825500" y="2584450"/>
            <a:ext cx="754062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3200">
                <a:solidFill>
                  <a:schemeClr val="bg1"/>
                </a:solidFill>
              </a:rPr>
              <a:t>Assignations conditionnelles/sélectives</a:t>
            </a:r>
          </a:p>
        </p:txBody>
      </p:sp>
      <p:sp>
        <p:nvSpPr>
          <p:cNvPr id="38932" name="object 13"/>
          <p:cNvSpPr txBox="1">
            <a:spLocks noChangeArrowheads="1"/>
          </p:cNvSpPr>
          <p:nvPr/>
        </p:nvSpPr>
        <p:spPr bwMode="auto">
          <a:xfrm>
            <a:off x="901700" y="908050"/>
            <a:ext cx="754062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3200">
                <a:solidFill>
                  <a:srgbClr val="0000FF"/>
                </a:solidFill>
              </a:rPr>
              <a:t>Chapitre 3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object 23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9939" name="object 24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9940" name="object 25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9942" name="object 20"/>
          <p:cNvSpPr>
            <a:spLocks noChangeArrowheads="1"/>
          </p:cNvSpPr>
          <p:nvPr/>
        </p:nvSpPr>
        <p:spPr bwMode="auto">
          <a:xfrm>
            <a:off x="765175" y="2767013"/>
            <a:ext cx="3049588" cy="9779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9943" name="object 21"/>
          <p:cNvSpPr>
            <a:spLocks noChangeArrowheads="1"/>
          </p:cNvSpPr>
          <p:nvPr/>
        </p:nvSpPr>
        <p:spPr bwMode="auto">
          <a:xfrm>
            <a:off x="758825" y="2760663"/>
            <a:ext cx="3049588" cy="977900"/>
          </a:xfrm>
          <a:custGeom>
            <a:avLst/>
            <a:gdLst>
              <a:gd name="T0" fmla="*/ 0 w 3048762"/>
              <a:gd name="T1" fmla="*/ 0 h 976884"/>
              <a:gd name="T2" fmla="*/ 3048762 w 3048762"/>
              <a:gd name="T3" fmla="*/ 976884 h 976884"/>
            </a:gdLst>
            <a:ahLst/>
            <a:cxnLst/>
            <a:rect l="T0" t="T1" r="T2" b="T3"/>
            <a:pathLst>
              <a:path w="3048762" h="976884">
                <a:moveTo>
                  <a:pt x="0" y="976884"/>
                </a:moveTo>
                <a:lnTo>
                  <a:pt x="0" y="0"/>
                </a:lnTo>
                <a:lnTo>
                  <a:pt x="3048762" y="0"/>
                </a:lnTo>
                <a:lnTo>
                  <a:pt x="3048762" y="976884"/>
                </a:lnTo>
                <a:lnTo>
                  <a:pt x="0" y="976884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9944" name="object 18"/>
          <p:cNvSpPr>
            <a:spLocks noChangeArrowheads="1"/>
          </p:cNvSpPr>
          <p:nvPr/>
        </p:nvSpPr>
        <p:spPr bwMode="auto">
          <a:xfrm>
            <a:off x="765175" y="4173538"/>
            <a:ext cx="5194300" cy="8429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9945" name="object 19"/>
          <p:cNvSpPr>
            <a:spLocks noChangeArrowheads="1"/>
          </p:cNvSpPr>
          <p:nvPr/>
        </p:nvSpPr>
        <p:spPr bwMode="auto">
          <a:xfrm>
            <a:off x="758825" y="4167188"/>
            <a:ext cx="5194300" cy="842962"/>
          </a:xfrm>
          <a:custGeom>
            <a:avLst/>
            <a:gdLst>
              <a:gd name="T0" fmla="*/ 0 w 5193791"/>
              <a:gd name="T1" fmla="*/ 0 h 842772"/>
              <a:gd name="T2" fmla="*/ 5193791 w 5193791"/>
              <a:gd name="T3" fmla="*/ 842772 h 842772"/>
            </a:gdLst>
            <a:ahLst/>
            <a:cxnLst/>
            <a:rect l="T0" t="T1" r="T2" b="T3"/>
            <a:pathLst>
              <a:path w="5193791" h="842772">
                <a:moveTo>
                  <a:pt x="0" y="842772"/>
                </a:moveTo>
                <a:lnTo>
                  <a:pt x="0" y="0"/>
                </a:lnTo>
                <a:lnTo>
                  <a:pt x="5193791" y="0"/>
                </a:lnTo>
                <a:lnTo>
                  <a:pt x="5193791" y="842772"/>
                </a:lnTo>
                <a:lnTo>
                  <a:pt x="0" y="842772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9946" name="object 16"/>
          <p:cNvSpPr>
            <a:spLocks noChangeArrowheads="1"/>
          </p:cNvSpPr>
          <p:nvPr/>
        </p:nvSpPr>
        <p:spPr bwMode="auto">
          <a:xfrm>
            <a:off x="1854200" y="5794375"/>
            <a:ext cx="5414963" cy="404813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9947" name="object 17"/>
          <p:cNvSpPr>
            <a:spLocks noChangeArrowheads="1"/>
          </p:cNvSpPr>
          <p:nvPr/>
        </p:nvSpPr>
        <p:spPr bwMode="auto">
          <a:xfrm>
            <a:off x="1847850" y="5788025"/>
            <a:ext cx="5413375" cy="404813"/>
          </a:xfrm>
          <a:custGeom>
            <a:avLst/>
            <a:gdLst>
              <a:gd name="T0" fmla="*/ 0 w 5413247"/>
              <a:gd name="T1" fmla="*/ 0 h 403860"/>
              <a:gd name="T2" fmla="*/ 5413247 w 5413247"/>
              <a:gd name="T3" fmla="*/ 403860 h 403860"/>
            </a:gdLst>
            <a:ahLst/>
            <a:cxnLst/>
            <a:rect l="T0" t="T1" r="T2" b="T3"/>
            <a:pathLst>
              <a:path w="5413247" h="403860">
                <a:moveTo>
                  <a:pt x="0" y="403860"/>
                </a:moveTo>
                <a:lnTo>
                  <a:pt x="0" y="0"/>
                </a:lnTo>
                <a:lnTo>
                  <a:pt x="5413247" y="0"/>
                </a:lnTo>
                <a:lnTo>
                  <a:pt x="5413247" y="403860"/>
                </a:lnTo>
                <a:lnTo>
                  <a:pt x="0" y="403860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39948" name="object 15"/>
          <p:cNvSpPr txBox="1">
            <a:spLocks noChangeArrowheads="1"/>
          </p:cNvSpPr>
          <p:nvPr/>
        </p:nvSpPr>
        <p:spPr bwMode="auto">
          <a:xfrm>
            <a:off x="66675" y="177800"/>
            <a:ext cx="6810375" cy="106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Assignations conditionnelles</a:t>
            </a:r>
            <a:endParaRPr lang="en-US" sz="4200"/>
          </a:p>
          <a:p>
            <a:pPr marL="12700">
              <a:lnSpc>
                <a:spcPct val="96000"/>
              </a:lnSpc>
              <a:spcBef>
                <a:spcPts val="700"/>
              </a:spcBef>
            </a:pPr>
            <a:r>
              <a:rPr lang="en-US" sz="2600">
                <a:solidFill>
                  <a:srgbClr val="FFFFFF"/>
                </a:solidFill>
              </a:rPr>
              <a:t>Assignation concurrente</a:t>
            </a:r>
            <a:endParaRPr lang="en-US" sz="2600"/>
          </a:p>
        </p:txBody>
      </p:sp>
      <p:sp>
        <p:nvSpPr>
          <p:cNvPr id="39949" name="object 14"/>
          <p:cNvSpPr txBox="1">
            <a:spLocks noChangeArrowheads="1"/>
          </p:cNvSpPr>
          <p:nvPr/>
        </p:nvSpPr>
        <p:spPr bwMode="auto">
          <a:xfrm>
            <a:off x="66675" y="1470025"/>
            <a:ext cx="8150225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Forme générale :</a:t>
            </a:r>
          </a:p>
          <a:p>
            <a:pPr marL="12700">
              <a:lnSpc>
                <a:spcPct val="96000"/>
              </a:lnSpc>
              <a:spcBef>
                <a:spcPts val="950"/>
              </a:spcBef>
            </a:pPr>
            <a:r>
              <a:rPr lang="en-US" sz="2000"/>
              <a:t>signal </a:t>
            </a:r>
            <a:r>
              <a:rPr lang="en-US" sz="2000" b="1">
                <a:solidFill>
                  <a:srgbClr val="FE0000"/>
                </a:solidFill>
              </a:rPr>
              <a:t>&lt;= </a:t>
            </a:r>
            <a:r>
              <a:rPr lang="en-US" sz="2000"/>
              <a:t>valeur </a:t>
            </a:r>
            <a:r>
              <a:rPr lang="en-US" sz="2000" b="1">
                <a:solidFill>
                  <a:srgbClr val="FE0000"/>
                </a:solidFill>
              </a:rPr>
              <a:t>when </a:t>
            </a:r>
            <a:r>
              <a:rPr lang="en-US" sz="2000"/>
              <a:t>condition </a:t>
            </a:r>
            <a:r>
              <a:rPr lang="en-US" sz="2000" b="1">
                <a:solidFill>
                  <a:srgbClr val="FE0000"/>
                </a:solidFill>
              </a:rPr>
              <a:t>else </a:t>
            </a:r>
            <a:r>
              <a:rPr lang="en-US" sz="2000"/>
              <a:t>autre valeur </a:t>
            </a:r>
            <a:r>
              <a:rPr lang="en-US" sz="2000" b="1">
                <a:solidFill>
                  <a:srgbClr val="FE0000"/>
                </a:solidFill>
              </a:rPr>
              <a:t>when </a:t>
            </a:r>
            <a:r>
              <a:rPr lang="en-US" sz="2000"/>
              <a:t>autre condition</a:t>
            </a:r>
          </a:p>
          <a:p>
            <a:pPr marL="12700">
              <a:lnSpc>
                <a:spcPct val="96000"/>
              </a:lnSpc>
              <a:spcBef>
                <a:spcPts val="12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Une seule cible peut être assignée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8216900" y="1974850"/>
            <a:ext cx="401638" cy="2794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145"/>
              </a:lnSpc>
              <a:spcBef>
                <a:spcPts val="107"/>
              </a:spcBef>
              <a:spcAft>
                <a:spcPts val="0"/>
              </a:spcAft>
              <a:defRPr/>
            </a:pPr>
            <a:r>
              <a:rPr sz="2000" spc="4" dirty="0">
                <a:latin typeface="Arial"/>
                <a:cs typeface="Arial"/>
              </a:rPr>
              <a:t>…</a:t>
            </a:r>
            <a:r>
              <a:rPr sz="2000" b="1" dirty="0">
                <a:solidFill>
                  <a:srgbClr val="FE0000"/>
                </a:solidFill>
                <a:latin typeface="Arial"/>
                <a:cs typeface="Arial"/>
              </a:rPr>
              <a:t>;</a:t>
            </a:r>
            <a:endParaRPr sz="2000">
              <a:latin typeface="Arial"/>
              <a:cs typeface="Arial"/>
            </a:endParaRPr>
          </a:p>
        </p:txBody>
      </p:sp>
      <p:sp>
        <p:nvSpPr>
          <p:cNvPr id="39951" name="object 12"/>
          <p:cNvSpPr txBox="1">
            <a:spLocks noChangeArrowheads="1"/>
          </p:cNvSpPr>
          <p:nvPr/>
        </p:nvSpPr>
        <p:spPr bwMode="auto">
          <a:xfrm>
            <a:off x="66675" y="3767138"/>
            <a:ext cx="52800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Les conditions sont sous-entendues</a:t>
            </a:r>
          </a:p>
        </p:txBody>
      </p:sp>
      <p:sp>
        <p:nvSpPr>
          <p:cNvPr id="39952" name="object 11"/>
          <p:cNvSpPr txBox="1">
            <a:spLocks noChangeArrowheads="1"/>
          </p:cNvSpPr>
          <p:nvPr/>
        </p:nvSpPr>
        <p:spPr bwMode="auto">
          <a:xfrm>
            <a:off x="5359400" y="3767138"/>
            <a:ext cx="14779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exclusives</a:t>
            </a:r>
          </a:p>
        </p:txBody>
      </p:sp>
      <p:sp>
        <p:nvSpPr>
          <p:cNvPr id="39953" name="object 10"/>
          <p:cNvSpPr txBox="1">
            <a:spLocks noChangeArrowheads="1"/>
          </p:cNvSpPr>
          <p:nvPr/>
        </p:nvSpPr>
        <p:spPr bwMode="auto">
          <a:xfrm>
            <a:off x="66675" y="5302250"/>
            <a:ext cx="73628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Mémorisation implicite lorsque toutes les conditions</a:t>
            </a:r>
          </a:p>
        </p:txBody>
      </p:sp>
      <p:sp>
        <p:nvSpPr>
          <p:cNvPr id="39954" name="object 9"/>
          <p:cNvSpPr txBox="1">
            <a:spLocks noChangeArrowheads="1"/>
          </p:cNvSpPr>
          <p:nvPr/>
        </p:nvSpPr>
        <p:spPr bwMode="auto">
          <a:xfrm>
            <a:off x="7443788" y="5302250"/>
            <a:ext cx="10699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ne sont</a:t>
            </a:r>
          </a:p>
        </p:txBody>
      </p:sp>
      <p:sp>
        <p:nvSpPr>
          <p:cNvPr id="39955" name="object 8"/>
          <p:cNvSpPr txBox="1">
            <a:spLocks noChangeArrowheads="1"/>
          </p:cNvSpPr>
          <p:nvPr/>
        </p:nvSpPr>
        <p:spPr bwMode="auto">
          <a:xfrm>
            <a:off x="8528050" y="5302250"/>
            <a:ext cx="5635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pas</a:t>
            </a:r>
          </a:p>
        </p:txBody>
      </p:sp>
      <p:sp>
        <p:nvSpPr>
          <p:cNvPr id="39956" name="object 7"/>
          <p:cNvSpPr txBox="1">
            <a:spLocks noChangeArrowheads="1"/>
          </p:cNvSpPr>
          <p:nvPr/>
        </p:nvSpPr>
        <p:spPr bwMode="auto">
          <a:xfrm>
            <a:off x="409575" y="5740400"/>
            <a:ext cx="9366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listées</a:t>
            </a:r>
          </a:p>
        </p:txBody>
      </p:sp>
      <p:sp>
        <p:nvSpPr>
          <p:cNvPr id="39959" name="object 4"/>
          <p:cNvSpPr txBox="1">
            <a:spLocks noChangeArrowheads="1"/>
          </p:cNvSpPr>
          <p:nvPr/>
        </p:nvSpPr>
        <p:spPr bwMode="auto">
          <a:xfrm>
            <a:off x="1847850" y="5788025"/>
            <a:ext cx="5413375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39960" name="object 3"/>
          <p:cNvSpPr txBox="1">
            <a:spLocks noChangeArrowheads="1"/>
          </p:cNvSpPr>
          <p:nvPr/>
        </p:nvSpPr>
        <p:spPr bwMode="auto">
          <a:xfrm>
            <a:off x="758825" y="4167188"/>
            <a:ext cx="5194300" cy="84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39961" name="object 2"/>
          <p:cNvSpPr txBox="1">
            <a:spLocks noChangeArrowheads="1"/>
          </p:cNvSpPr>
          <p:nvPr/>
        </p:nvSpPr>
        <p:spPr bwMode="auto">
          <a:xfrm>
            <a:off x="758825" y="2760663"/>
            <a:ext cx="3049588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object 30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0963" name="object 31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0964" name="object 32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0966" name="object 27"/>
          <p:cNvSpPr>
            <a:spLocks noChangeArrowheads="1"/>
          </p:cNvSpPr>
          <p:nvPr/>
        </p:nvSpPr>
        <p:spPr bwMode="auto">
          <a:xfrm>
            <a:off x="1463675" y="4303713"/>
            <a:ext cx="6202363" cy="22304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0967" name="object 28"/>
          <p:cNvSpPr>
            <a:spLocks noChangeArrowheads="1"/>
          </p:cNvSpPr>
          <p:nvPr/>
        </p:nvSpPr>
        <p:spPr bwMode="auto">
          <a:xfrm>
            <a:off x="1463675" y="4316413"/>
            <a:ext cx="6191250" cy="2193925"/>
          </a:xfrm>
          <a:custGeom>
            <a:avLst/>
            <a:gdLst>
              <a:gd name="T0" fmla="*/ 0 w 6190487"/>
              <a:gd name="T1" fmla="*/ 0 h 2193798"/>
              <a:gd name="T2" fmla="*/ 6190487 w 6190487"/>
              <a:gd name="T3" fmla="*/ 2193798 h 2193798"/>
            </a:gdLst>
            <a:ahLst/>
            <a:cxnLst/>
            <a:rect l="T0" t="T1" r="T2" b="T3"/>
            <a:pathLst>
              <a:path w="6190487" h="2193798">
                <a:moveTo>
                  <a:pt x="0" y="2193798"/>
                </a:moveTo>
                <a:lnTo>
                  <a:pt x="0" y="0"/>
                </a:lnTo>
                <a:lnTo>
                  <a:pt x="6190487" y="0"/>
                </a:lnTo>
                <a:lnTo>
                  <a:pt x="6190487" y="2193798"/>
                </a:lnTo>
                <a:lnTo>
                  <a:pt x="0" y="2193798"/>
                </a:lnTo>
                <a:close/>
              </a:path>
            </a:pathLst>
          </a:custGeom>
          <a:noFill/>
          <a:ln w="12699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0970" name="object 24"/>
          <p:cNvSpPr txBox="1">
            <a:spLocks noChangeArrowheads="1"/>
          </p:cNvSpPr>
          <p:nvPr/>
        </p:nvSpPr>
        <p:spPr bwMode="auto">
          <a:xfrm>
            <a:off x="66675" y="236538"/>
            <a:ext cx="681037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Assignations conditionnelles</a:t>
            </a:r>
            <a:endParaRPr lang="en-US" sz="4200"/>
          </a:p>
          <a:p>
            <a:pPr marL="12700">
              <a:lnSpc>
                <a:spcPct val="96000"/>
              </a:lnSpc>
            </a:pPr>
            <a:r>
              <a:rPr lang="en-US" sz="2600">
                <a:solidFill>
                  <a:srgbClr val="FFFFFF"/>
                </a:solidFill>
              </a:rPr>
              <a:t>Assignation séquentielle</a:t>
            </a:r>
            <a:endParaRPr lang="en-US" sz="2600"/>
          </a:p>
        </p:txBody>
      </p:sp>
      <p:sp>
        <p:nvSpPr>
          <p:cNvPr id="40971" name="object 23"/>
          <p:cNvSpPr txBox="1">
            <a:spLocks noChangeArrowheads="1"/>
          </p:cNvSpPr>
          <p:nvPr/>
        </p:nvSpPr>
        <p:spPr bwMode="auto">
          <a:xfrm>
            <a:off x="409575" y="1470025"/>
            <a:ext cx="23923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Forme générale :</a:t>
            </a:r>
          </a:p>
        </p:txBody>
      </p:sp>
      <p:sp>
        <p:nvSpPr>
          <p:cNvPr id="40972" name="object 22"/>
          <p:cNvSpPr txBox="1">
            <a:spLocks noChangeArrowheads="1"/>
          </p:cNvSpPr>
          <p:nvPr/>
        </p:nvSpPr>
        <p:spPr bwMode="auto">
          <a:xfrm>
            <a:off x="66675" y="1520825"/>
            <a:ext cx="241300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050"/>
              </a:lnSpc>
              <a:spcBef>
                <a:spcPts val="100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en-US" sz="190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96000"/>
              </a:lnSpc>
              <a:spcBef>
                <a:spcPts val="1075"/>
              </a:spcBef>
            </a:pPr>
            <a:r>
              <a:rPr lang="en-US" sz="2000" b="1">
                <a:solidFill>
                  <a:srgbClr val="FE0000"/>
                </a:solidFill>
              </a:rPr>
              <a:t>If</a:t>
            </a:r>
            <a:endParaRPr lang="en-US" sz="2000"/>
          </a:p>
        </p:txBody>
      </p:sp>
      <p:sp>
        <p:nvSpPr>
          <p:cNvPr id="21" name="object 21"/>
          <p:cNvSpPr txBox="1"/>
          <p:nvPr/>
        </p:nvSpPr>
        <p:spPr>
          <a:xfrm>
            <a:off x="360363" y="1951038"/>
            <a:ext cx="2011362" cy="2794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145"/>
              </a:lnSpc>
              <a:spcBef>
                <a:spcPts val="107"/>
              </a:spcBef>
              <a:spcAft>
                <a:spcPts val="0"/>
              </a:spcAft>
              <a:defRPr/>
            </a:pPr>
            <a:r>
              <a:rPr sz="2000" dirty="0">
                <a:latin typeface="Arial"/>
                <a:cs typeface="Arial"/>
              </a:rPr>
              <a:t>condition</a:t>
            </a:r>
            <a:r>
              <a:rPr sz="2000" spc="-79" dirty="0"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E0000"/>
                </a:solidFill>
                <a:latin typeface="Arial"/>
                <a:cs typeface="Arial"/>
              </a:rPr>
              <a:t>th</a:t>
            </a:r>
            <a:r>
              <a:rPr sz="2000" b="1" spc="4" dirty="0">
                <a:solidFill>
                  <a:srgbClr val="FE0000"/>
                </a:solidFill>
                <a:latin typeface="Arial"/>
                <a:cs typeface="Arial"/>
              </a:rPr>
              <a:t>e</a:t>
            </a:r>
            <a:r>
              <a:rPr sz="2000" b="1" dirty="0">
                <a:solidFill>
                  <a:srgbClr val="FE0000"/>
                </a:solidFill>
                <a:latin typeface="Arial"/>
                <a:cs typeface="Arial"/>
              </a:rPr>
              <a:t>n</a:t>
            </a:r>
            <a:r>
              <a:rPr sz="2000" b="1" spc="-29" dirty="0">
                <a:solidFill>
                  <a:srgbClr val="FE0000"/>
                </a:solidFill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…</a:t>
            </a:r>
            <a:endParaRPr sz="2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79663" y="1951038"/>
            <a:ext cx="568325" cy="2794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145"/>
              </a:lnSpc>
              <a:spcBef>
                <a:spcPts val="107"/>
              </a:spcBef>
              <a:spcAft>
                <a:spcPts val="0"/>
              </a:spcAft>
              <a:defRPr/>
            </a:pPr>
            <a:r>
              <a:rPr sz="2000" b="1" spc="-4" dirty="0">
                <a:solidFill>
                  <a:srgbClr val="FE0000"/>
                </a:solidFill>
                <a:latin typeface="Arial"/>
                <a:cs typeface="Arial"/>
              </a:rPr>
              <a:t>elsif</a:t>
            </a:r>
            <a:endParaRPr sz="2000">
              <a:latin typeface="Arial"/>
              <a:cs typeface="Arial"/>
            </a:endParaRPr>
          </a:p>
        </p:txBody>
      </p:sp>
      <p:sp>
        <p:nvSpPr>
          <p:cNvPr id="40975" name="object 19"/>
          <p:cNvSpPr txBox="1">
            <a:spLocks noChangeArrowheads="1"/>
          </p:cNvSpPr>
          <p:nvPr/>
        </p:nvSpPr>
        <p:spPr bwMode="auto">
          <a:xfrm>
            <a:off x="2955925" y="1951038"/>
            <a:ext cx="1206500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/>
              <a:t>conditions</a:t>
            </a:r>
          </a:p>
        </p:txBody>
      </p:sp>
      <p:sp>
        <p:nvSpPr>
          <p:cNvPr id="40976" name="object 18"/>
          <p:cNvSpPr txBox="1">
            <a:spLocks noChangeArrowheads="1"/>
          </p:cNvSpPr>
          <p:nvPr/>
        </p:nvSpPr>
        <p:spPr bwMode="auto">
          <a:xfrm>
            <a:off x="4178300" y="1974850"/>
            <a:ext cx="1347788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 b="1">
                <a:solidFill>
                  <a:srgbClr val="FE0000"/>
                </a:solidFill>
              </a:rPr>
              <a:t>then</a:t>
            </a:r>
            <a:r>
              <a:rPr lang="en-US" sz="2000"/>
              <a:t>…</a:t>
            </a:r>
            <a:r>
              <a:rPr lang="en-US" sz="2000" b="1">
                <a:solidFill>
                  <a:srgbClr val="FE0000"/>
                </a:solidFill>
              </a:rPr>
              <a:t>else</a:t>
            </a:r>
            <a:endParaRPr lang="en-US" sz="2000"/>
          </a:p>
        </p:txBody>
      </p:sp>
      <p:sp>
        <p:nvSpPr>
          <p:cNvPr id="17" name="object 17"/>
          <p:cNvSpPr txBox="1"/>
          <p:nvPr/>
        </p:nvSpPr>
        <p:spPr>
          <a:xfrm>
            <a:off x="5524500" y="1951038"/>
            <a:ext cx="1147763" cy="2794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145"/>
              </a:lnSpc>
              <a:spcBef>
                <a:spcPts val="107"/>
              </a:spcBef>
              <a:spcAft>
                <a:spcPts val="0"/>
              </a:spcAft>
              <a:defRPr/>
            </a:pPr>
            <a:r>
              <a:rPr sz="2000" dirty="0">
                <a:latin typeface="Arial"/>
                <a:cs typeface="Arial"/>
              </a:rPr>
              <a:t>…</a:t>
            </a:r>
            <a:r>
              <a:rPr sz="2000" spc="-19" dirty="0"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E0000"/>
                </a:solidFill>
                <a:latin typeface="Arial"/>
                <a:cs typeface="Arial"/>
              </a:rPr>
              <a:t>end if;</a:t>
            </a:r>
            <a:endParaRPr sz="2000">
              <a:latin typeface="Arial"/>
              <a:cs typeface="Arial"/>
            </a:endParaRPr>
          </a:p>
        </p:txBody>
      </p:sp>
      <p:sp>
        <p:nvSpPr>
          <p:cNvPr id="40978" name="object 16"/>
          <p:cNvSpPr txBox="1">
            <a:spLocks noChangeArrowheads="1"/>
          </p:cNvSpPr>
          <p:nvPr/>
        </p:nvSpPr>
        <p:spPr bwMode="auto">
          <a:xfrm>
            <a:off x="409575" y="3938588"/>
            <a:ext cx="19018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Mémorisation</a:t>
            </a:r>
          </a:p>
        </p:txBody>
      </p:sp>
      <p:sp>
        <p:nvSpPr>
          <p:cNvPr id="40979" name="object 15"/>
          <p:cNvSpPr txBox="1">
            <a:spLocks noChangeArrowheads="1"/>
          </p:cNvSpPr>
          <p:nvPr/>
        </p:nvSpPr>
        <p:spPr bwMode="auto">
          <a:xfrm>
            <a:off x="2324100" y="3938588"/>
            <a:ext cx="11731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implicite</a:t>
            </a:r>
          </a:p>
        </p:txBody>
      </p:sp>
      <p:sp>
        <p:nvSpPr>
          <p:cNvPr id="40980" name="object 14"/>
          <p:cNvSpPr txBox="1">
            <a:spLocks noChangeArrowheads="1"/>
          </p:cNvSpPr>
          <p:nvPr/>
        </p:nvSpPr>
        <p:spPr bwMode="auto">
          <a:xfrm>
            <a:off x="3511550" y="3938588"/>
            <a:ext cx="10699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lorsque</a:t>
            </a:r>
          </a:p>
        </p:txBody>
      </p:sp>
      <p:sp>
        <p:nvSpPr>
          <p:cNvPr id="40981" name="object 13"/>
          <p:cNvSpPr txBox="1">
            <a:spLocks noChangeArrowheads="1"/>
          </p:cNvSpPr>
          <p:nvPr/>
        </p:nvSpPr>
        <p:spPr bwMode="auto">
          <a:xfrm>
            <a:off x="4595813" y="3938588"/>
            <a:ext cx="9017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toutes</a:t>
            </a:r>
          </a:p>
        </p:txBody>
      </p:sp>
      <p:sp>
        <p:nvSpPr>
          <p:cNvPr id="40982" name="object 12"/>
          <p:cNvSpPr txBox="1">
            <a:spLocks noChangeArrowheads="1"/>
          </p:cNvSpPr>
          <p:nvPr/>
        </p:nvSpPr>
        <p:spPr bwMode="auto">
          <a:xfrm>
            <a:off x="5510213" y="3938588"/>
            <a:ext cx="4619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les</a:t>
            </a:r>
          </a:p>
        </p:txBody>
      </p:sp>
      <p:sp>
        <p:nvSpPr>
          <p:cNvPr id="40983" name="object 11"/>
          <p:cNvSpPr txBox="1">
            <a:spLocks noChangeArrowheads="1"/>
          </p:cNvSpPr>
          <p:nvPr/>
        </p:nvSpPr>
        <p:spPr bwMode="auto">
          <a:xfrm>
            <a:off x="5984875" y="3938588"/>
            <a:ext cx="14446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conditions</a:t>
            </a:r>
          </a:p>
        </p:txBody>
      </p:sp>
      <p:sp>
        <p:nvSpPr>
          <p:cNvPr id="40984" name="object 10"/>
          <p:cNvSpPr txBox="1">
            <a:spLocks noChangeArrowheads="1"/>
          </p:cNvSpPr>
          <p:nvPr/>
        </p:nvSpPr>
        <p:spPr bwMode="auto">
          <a:xfrm>
            <a:off x="7443788" y="3938588"/>
            <a:ext cx="409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ne</a:t>
            </a:r>
          </a:p>
        </p:txBody>
      </p:sp>
      <p:sp>
        <p:nvSpPr>
          <p:cNvPr id="40985" name="object 9"/>
          <p:cNvSpPr txBox="1">
            <a:spLocks noChangeArrowheads="1"/>
          </p:cNvSpPr>
          <p:nvPr/>
        </p:nvSpPr>
        <p:spPr bwMode="auto">
          <a:xfrm>
            <a:off x="7867650" y="3938588"/>
            <a:ext cx="6461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sont</a:t>
            </a:r>
          </a:p>
        </p:txBody>
      </p:sp>
      <p:sp>
        <p:nvSpPr>
          <p:cNvPr id="40986" name="object 8"/>
          <p:cNvSpPr txBox="1">
            <a:spLocks noChangeArrowheads="1"/>
          </p:cNvSpPr>
          <p:nvPr/>
        </p:nvSpPr>
        <p:spPr bwMode="auto">
          <a:xfrm>
            <a:off x="8528050" y="3938588"/>
            <a:ext cx="5635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pas</a:t>
            </a:r>
          </a:p>
        </p:txBody>
      </p:sp>
      <p:sp>
        <p:nvSpPr>
          <p:cNvPr id="40987" name="object 7"/>
          <p:cNvSpPr txBox="1">
            <a:spLocks noChangeArrowheads="1"/>
          </p:cNvSpPr>
          <p:nvPr/>
        </p:nvSpPr>
        <p:spPr bwMode="auto">
          <a:xfrm>
            <a:off x="66675" y="3990975"/>
            <a:ext cx="2413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050"/>
              </a:lnSpc>
              <a:spcBef>
                <a:spcPts val="100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en-US" sz="19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88" name="object 6"/>
          <p:cNvSpPr txBox="1">
            <a:spLocks noChangeArrowheads="1"/>
          </p:cNvSpPr>
          <p:nvPr/>
        </p:nvSpPr>
        <p:spPr bwMode="auto">
          <a:xfrm>
            <a:off x="409575" y="4376738"/>
            <a:ext cx="9366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listées</a:t>
            </a:r>
          </a:p>
        </p:txBody>
      </p:sp>
      <p:sp>
        <p:nvSpPr>
          <p:cNvPr id="40991" name="object 3"/>
          <p:cNvSpPr txBox="1">
            <a:spLocks noChangeArrowheads="1"/>
          </p:cNvSpPr>
          <p:nvPr/>
        </p:nvSpPr>
        <p:spPr bwMode="auto">
          <a:xfrm>
            <a:off x="1463675" y="4316413"/>
            <a:ext cx="619125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pic>
        <p:nvPicPr>
          <p:cNvPr id="40995" name="Picture 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87700" y="2279650"/>
            <a:ext cx="255270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object 22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1987" name="object 23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1988" name="object 24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1990" name="object 19"/>
          <p:cNvSpPr>
            <a:spLocks noChangeArrowheads="1"/>
          </p:cNvSpPr>
          <p:nvPr/>
        </p:nvSpPr>
        <p:spPr bwMode="auto">
          <a:xfrm>
            <a:off x="938213" y="2336800"/>
            <a:ext cx="2005012" cy="13319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1991" name="object 20"/>
          <p:cNvSpPr>
            <a:spLocks noChangeArrowheads="1"/>
          </p:cNvSpPr>
          <p:nvPr/>
        </p:nvSpPr>
        <p:spPr bwMode="auto">
          <a:xfrm>
            <a:off x="931863" y="2330450"/>
            <a:ext cx="2005012" cy="1333500"/>
          </a:xfrm>
          <a:custGeom>
            <a:avLst/>
            <a:gdLst>
              <a:gd name="T0" fmla="*/ 0 w 2004822"/>
              <a:gd name="T1" fmla="*/ 0 h 1332738"/>
              <a:gd name="T2" fmla="*/ 2004822 w 2004822"/>
              <a:gd name="T3" fmla="*/ 1332738 h 1332738"/>
            </a:gdLst>
            <a:ahLst/>
            <a:cxnLst/>
            <a:rect l="T0" t="T1" r="T2" b="T3"/>
            <a:pathLst>
              <a:path w="2004822" h="1332738">
                <a:moveTo>
                  <a:pt x="0" y="1332738"/>
                </a:moveTo>
                <a:lnTo>
                  <a:pt x="0" y="0"/>
                </a:lnTo>
                <a:lnTo>
                  <a:pt x="2004822" y="0"/>
                </a:lnTo>
                <a:lnTo>
                  <a:pt x="2004822" y="1332738"/>
                </a:lnTo>
                <a:lnTo>
                  <a:pt x="0" y="1332738"/>
                </a:lnTo>
                <a:close/>
              </a:path>
            </a:pathLst>
          </a:custGeom>
          <a:noFill/>
          <a:ln w="12699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1992" name="object 17"/>
          <p:cNvSpPr>
            <a:spLocks noChangeArrowheads="1"/>
          </p:cNvSpPr>
          <p:nvPr/>
        </p:nvSpPr>
        <p:spPr bwMode="auto">
          <a:xfrm>
            <a:off x="4327525" y="5375275"/>
            <a:ext cx="2816225" cy="12080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1993" name="object 18"/>
          <p:cNvSpPr>
            <a:spLocks noChangeArrowheads="1"/>
          </p:cNvSpPr>
          <p:nvPr/>
        </p:nvSpPr>
        <p:spPr bwMode="auto">
          <a:xfrm>
            <a:off x="4321175" y="5368925"/>
            <a:ext cx="2814638" cy="1208088"/>
          </a:xfrm>
          <a:custGeom>
            <a:avLst/>
            <a:gdLst>
              <a:gd name="T0" fmla="*/ 0 w 2814066"/>
              <a:gd name="T1" fmla="*/ 0 h 1207008"/>
              <a:gd name="T2" fmla="*/ 2814066 w 2814066"/>
              <a:gd name="T3" fmla="*/ 1207008 h 1207008"/>
            </a:gdLst>
            <a:ahLst/>
            <a:cxnLst/>
            <a:rect l="T0" t="T1" r="T2" b="T3"/>
            <a:pathLst>
              <a:path w="2814066" h="1207008">
                <a:moveTo>
                  <a:pt x="0" y="1207008"/>
                </a:moveTo>
                <a:lnTo>
                  <a:pt x="0" y="0"/>
                </a:lnTo>
                <a:lnTo>
                  <a:pt x="2814066" y="0"/>
                </a:lnTo>
                <a:lnTo>
                  <a:pt x="2814066" y="1207008"/>
                </a:lnTo>
                <a:lnTo>
                  <a:pt x="0" y="1207008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1994" name="object 16"/>
          <p:cNvSpPr txBox="1">
            <a:spLocks noChangeArrowheads="1"/>
          </p:cNvSpPr>
          <p:nvPr/>
        </p:nvSpPr>
        <p:spPr bwMode="auto">
          <a:xfrm>
            <a:off x="66675" y="177800"/>
            <a:ext cx="5621338" cy="106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Assignations sélectives</a:t>
            </a:r>
            <a:endParaRPr lang="en-US" sz="4200"/>
          </a:p>
          <a:p>
            <a:pPr marL="12700">
              <a:lnSpc>
                <a:spcPct val="96000"/>
              </a:lnSpc>
              <a:spcBef>
                <a:spcPts val="700"/>
              </a:spcBef>
            </a:pPr>
            <a:r>
              <a:rPr lang="en-US" sz="2600">
                <a:solidFill>
                  <a:srgbClr val="FFFFFF"/>
                </a:solidFill>
              </a:rPr>
              <a:t>Assignation concurrente</a:t>
            </a:r>
            <a:endParaRPr lang="en-US" sz="2600"/>
          </a:p>
        </p:txBody>
      </p:sp>
      <p:sp>
        <p:nvSpPr>
          <p:cNvPr id="41995" name="object 15"/>
          <p:cNvSpPr txBox="1">
            <a:spLocks noChangeArrowheads="1"/>
          </p:cNvSpPr>
          <p:nvPr/>
        </p:nvSpPr>
        <p:spPr bwMode="auto">
          <a:xfrm>
            <a:off x="66675" y="1470025"/>
            <a:ext cx="3235325" cy="76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Forme générale :</a:t>
            </a:r>
          </a:p>
          <a:p>
            <a:pPr marL="12700">
              <a:lnSpc>
                <a:spcPct val="96000"/>
              </a:lnSpc>
              <a:spcBef>
                <a:spcPts val="950"/>
              </a:spcBef>
            </a:pPr>
            <a:r>
              <a:rPr lang="en-US" sz="2000" b="1">
                <a:solidFill>
                  <a:srgbClr val="FE0000"/>
                </a:solidFill>
              </a:rPr>
              <a:t>With </a:t>
            </a:r>
            <a:r>
              <a:rPr lang="en-US" sz="2000"/>
              <a:t>sélecteur </a:t>
            </a:r>
            <a:r>
              <a:rPr lang="en-US" sz="2000" b="1">
                <a:solidFill>
                  <a:srgbClr val="FE0000"/>
                </a:solidFill>
              </a:rPr>
              <a:t>select </a:t>
            </a:r>
            <a:r>
              <a:rPr lang="en-US" sz="2000"/>
              <a:t>signal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3308350" y="1951038"/>
            <a:ext cx="2773363" cy="2794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145"/>
              </a:lnSpc>
              <a:spcBef>
                <a:spcPts val="107"/>
              </a:spcBef>
              <a:spcAft>
                <a:spcPts val="0"/>
              </a:spcAft>
              <a:defRPr/>
            </a:pPr>
            <a:r>
              <a:rPr sz="2000" dirty="0">
                <a:latin typeface="Arial"/>
                <a:cs typeface="Arial"/>
              </a:rPr>
              <a:t>&lt;= valeur</a:t>
            </a:r>
            <a:r>
              <a:rPr sz="2000" spc="-54" dirty="0"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E0000"/>
                </a:solidFill>
                <a:latin typeface="Arial"/>
                <a:cs typeface="Arial"/>
              </a:rPr>
              <a:t>when </a:t>
            </a:r>
            <a:r>
              <a:rPr sz="2000" dirty="0">
                <a:latin typeface="Arial"/>
                <a:cs typeface="Arial"/>
              </a:rPr>
              <a:t>val_sel,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089650" y="1951038"/>
            <a:ext cx="1474788" cy="2794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145"/>
              </a:lnSpc>
              <a:spcBef>
                <a:spcPts val="107"/>
              </a:spcBef>
              <a:spcAft>
                <a:spcPts val="0"/>
              </a:spcAft>
              <a:defRPr/>
            </a:pPr>
            <a:r>
              <a:rPr sz="2000" dirty="0">
                <a:latin typeface="Arial"/>
                <a:cs typeface="Arial"/>
              </a:rPr>
              <a:t>valeur</a:t>
            </a:r>
            <a:r>
              <a:rPr sz="2000" spc="-54" dirty="0"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E0000"/>
                </a:solidFill>
                <a:latin typeface="Arial"/>
                <a:cs typeface="Arial"/>
              </a:rPr>
              <a:t>when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70788" y="1951038"/>
            <a:ext cx="1404937" cy="2794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145"/>
              </a:lnSpc>
              <a:spcBef>
                <a:spcPts val="107"/>
              </a:spcBef>
              <a:spcAft>
                <a:spcPts val="0"/>
              </a:spcAft>
              <a:defRPr/>
            </a:pPr>
            <a:r>
              <a:rPr sz="2000" dirty="0">
                <a:latin typeface="Arial"/>
                <a:cs typeface="Arial"/>
              </a:rPr>
              <a:t>val_sel2</a:t>
            </a:r>
            <a:r>
              <a:rPr sz="2000" spc="-73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…</a:t>
            </a:r>
            <a:r>
              <a:rPr sz="2000" b="1" dirty="0">
                <a:solidFill>
                  <a:srgbClr val="FE0000"/>
                </a:solidFill>
                <a:latin typeface="Arial"/>
                <a:cs typeface="Arial"/>
              </a:rPr>
              <a:t>;</a:t>
            </a:r>
            <a:endParaRPr sz="2000">
              <a:latin typeface="Arial"/>
              <a:cs typeface="Arial"/>
            </a:endParaRPr>
          </a:p>
        </p:txBody>
      </p:sp>
      <p:sp>
        <p:nvSpPr>
          <p:cNvPr id="41999" name="object 11"/>
          <p:cNvSpPr txBox="1">
            <a:spLocks noChangeArrowheads="1"/>
          </p:cNvSpPr>
          <p:nvPr/>
        </p:nvSpPr>
        <p:spPr bwMode="auto">
          <a:xfrm>
            <a:off x="66675" y="3767138"/>
            <a:ext cx="3243263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Clause </a:t>
            </a:r>
            <a:r>
              <a:rPr lang="en-US" sz="2400" b="1">
                <a:solidFill>
                  <a:srgbClr val="FE0000"/>
                </a:solidFill>
              </a:rPr>
              <a:t>when others</a:t>
            </a:r>
            <a:endParaRPr lang="en-US" sz="2400"/>
          </a:p>
          <a:p>
            <a:pPr marL="12700">
              <a:lnSpc>
                <a:spcPct val="96000"/>
              </a:lnSpc>
              <a:spcBef>
                <a:spcPts val="563"/>
              </a:spcBef>
            </a:pPr>
            <a:r>
              <a:rPr lang="en-US" sz="2400"/>
              <a:t>définis</a:t>
            </a:r>
          </a:p>
        </p:txBody>
      </p:sp>
      <p:sp>
        <p:nvSpPr>
          <p:cNvPr id="42000" name="object 10"/>
          <p:cNvSpPr txBox="1">
            <a:spLocks noChangeArrowheads="1"/>
          </p:cNvSpPr>
          <p:nvPr/>
        </p:nvSpPr>
        <p:spPr bwMode="auto">
          <a:xfrm>
            <a:off x="3322638" y="3767138"/>
            <a:ext cx="424021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qui permet de préciser tous les</a:t>
            </a:r>
          </a:p>
        </p:txBody>
      </p:sp>
      <p:sp>
        <p:nvSpPr>
          <p:cNvPr id="42001" name="object 9"/>
          <p:cNvSpPr txBox="1">
            <a:spLocks noChangeArrowheads="1"/>
          </p:cNvSpPr>
          <p:nvPr/>
        </p:nvSpPr>
        <p:spPr bwMode="auto">
          <a:xfrm>
            <a:off x="7575550" y="3767138"/>
            <a:ext cx="11398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cas non</a:t>
            </a:r>
          </a:p>
        </p:txBody>
      </p:sp>
      <p:sp>
        <p:nvSpPr>
          <p:cNvPr id="42002" name="object 8"/>
          <p:cNvSpPr txBox="1">
            <a:spLocks noChangeArrowheads="1"/>
          </p:cNvSpPr>
          <p:nvPr/>
        </p:nvSpPr>
        <p:spPr bwMode="auto">
          <a:xfrm>
            <a:off x="66675" y="4716463"/>
            <a:ext cx="90265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Possibilité de regrouper plusieurs valeurs du sélecteur pour une</a:t>
            </a:r>
          </a:p>
        </p:txBody>
      </p:sp>
      <p:sp>
        <p:nvSpPr>
          <p:cNvPr id="42003" name="object 7"/>
          <p:cNvSpPr txBox="1">
            <a:spLocks noChangeArrowheads="1"/>
          </p:cNvSpPr>
          <p:nvPr/>
        </p:nvSpPr>
        <p:spPr bwMode="auto">
          <a:xfrm>
            <a:off x="409575" y="5154613"/>
            <a:ext cx="254635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même assignation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052763" y="5154613"/>
            <a:ext cx="666750" cy="3302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555"/>
              </a:lnSpc>
              <a:spcBef>
                <a:spcPts val="127"/>
              </a:spcBef>
              <a:spcAft>
                <a:spcPts val="0"/>
              </a:spcAft>
              <a:defRPr/>
            </a:pPr>
            <a:r>
              <a:rPr sz="2400" dirty="0">
                <a:latin typeface="Arial"/>
                <a:cs typeface="Arial"/>
              </a:rPr>
              <a:t>«</a:t>
            </a:r>
            <a:r>
              <a:rPr sz="2400" spc="9" dirty="0"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E0000"/>
                </a:solidFill>
                <a:latin typeface="Arial"/>
                <a:cs typeface="Arial"/>
              </a:rPr>
              <a:t>| </a:t>
            </a:r>
            <a:r>
              <a:rPr sz="2400" dirty="0">
                <a:latin typeface="Arial"/>
                <a:cs typeface="Arial"/>
              </a:rPr>
              <a:t>»</a:t>
            </a:r>
            <a:endParaRPr sz="2400">
              <a:latin typeface="Arial"/>
              <a:cs typeface="Arial"/>
            </a:endParaRPr>
          </a:p>
        </p:txBody>
      </p:sp>
      <p:sp>
        <p:nvSpPr>
          <p:cNvPr id="42007" name="object 3"/>
          <p:cNvSpPr txBox="1">
            <a:spLocks noChangeArrowheads="1"/>
          </p:cNvSpPr>
          <p:nvPr/>
        </p:nvSpPr>
        <p:spPr bwMode="auto">
          <a:xfrm>
            <a:off x="4321175" y="5368925"/>
            <a:ext cx="2814638" cy="120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42008" name="object 2"/>
          <p:cNvSpPr txBox="1">
            <a:spLocks noChangeArrowheads="1"/>
          </p:cNvSpPr>
          <p:nvPr/>
        </p:nvSpPr>
        <p:spPr bwMode="auto">
          <a:xfrm>
            <a:off x="931863" y="2330450"/>
            <a:ext cx="2005012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object 29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3011" name="object 30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3012" name="object 31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3014" name="object 24"/>
          <p:cNvSpPr>
            <a:spLocks noChangeArrowheads="1"/>
          </p:cNvSpPr>
          <p:nvPr/>
        </p:nvSpPr>
        <p:spPr bwMode="auto">
          <a:xfrm>
            <a:off x="1865313" y="3048000"/>
            <a:ext cx="2403475" cy="6048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3015" name="object 25"/>
          <p:cNvSpPr>
            <a:spLocks noChangeArrowheads="1"/>
          </p:cNvSpPr>
          <p:nvPr/>
        </p:nvSpPr>
        <p:spPr bwMode="auto">
          <a:xfrm>
            <a:off x="1858963" y="3041650"/>
            <a:ext cx="2416175" cy="617538"/>
          </a:xfrm>
          <a:custGeom>
            <a:avLst/>
            <a:gdLst>
              <a:gd name="T0" fmla="*/ 0 w 2415539"/>
              <a:gd name="T1" fmla="*/ 0 h 617219"/>
              <a:gd name="T2" fmla="*/ 2415539 w 2415539"/>
              <a:gd name="T3" fmla="*/ 617219 h 617219"/>
            </a:gdLst>
            <a:ahLst/>
            <a:cxnLst/>
            <a:rect l="T0" t="T1" r="T2" b="T3"/>
            <a:pathLst>
              <a:path w="2415539" h="617219">
                <a:moveTo>
                  <a:pt x="0" y="617219"/>
                </a:moveTo>
                <a:lnTo>
                  <a:pt x="0" y="0"/>
                </a:lnTo>
                <a:lnTo>
                  <a:pt x="2415539" y="0"/>
                </a:lnTo>
                <a:lnTo>
                  <a:pt x="2415539" y="617219"/>
                </a:lnTo>
                <a:lnTo>
                  <a:pt x="0" y="617219"/>
                </a:lnTo>
                <a:close/>
              </a:path>
            </a:pathLst>
          </a:custGeom>
          <a:noFill/>
          <a:ln w="12699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3016" name="object 26"/>
          <p:cNvSpPr>
            <a:spLocks noChangeArrowheads="1"/>
          </p:cNvSpPr>
          <p:nvPr/>
        </p:nvSpPr>
        <p:spPr bwMode="auto">
          <a:xfrm>
            <a:off x="1854200" y="3349625"/>
            <a:ext cx="2387600" cy="0"/>
          </a:xfrm>
          <a:custGeom>
            <a:avLst/>
            <a:gdLst>
              <a:gd name="T0" fmla="*/ 0 w 2387345"/>
              <a:gd name="T1" fmla="*/ 2387345 w 2387345"/>
            </a:gdLst>
            <a:ahLst/>
            <a:cxnLst/>
            <a:rect l="T0" t="0" r="T1" b="0"/>
            <a:pathLst>
              <a:path w="2387345">
                <a:moveTo>
                  <a:pt x="0" y="0"/>
                </a:moveTo>
                <a:lnTo>
                  <a:pt x="2387345" y="0"/>
                </a:lnTo>
              </a:path>
            </a:pathLst>
          </a:custGeom>
          <a:noFill/>
          <a:ln w="12699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3017" name="object 27"/>
          <p:cNvSpPr>
            <a:spLocks noChangeArrowheads="1"/>
          </p:cNvSpPr>
          <p:nvPr/>
        </p:nvSpPr>
        <p:spPr bwMode="auto">
          <a:xfrm>
            <a:off x="1854200" y="3349625"/>
            <a:ext cx="2387600" cy="0"/>
          </a:xfrm>
          <a:custGeom>
            <a:avLst/>
            <a:gdLst>
              <a:gd name="T0" fmla="*/ 0 w 2387345"/>
              <a:gd name="T1" fmla="*/ 2387345 w 2387345"/>
            </a:gdLst>
            <a:ahLst/>
            <a:cxnLst/>
            <a:rect l="T0" t="0" r="T1" b="0"/>
            <a:pathLst>
              <a:path w="2387345">
                <a:moveTo>
                  <a:pt x="2387345" y="0"/>
                </a:moveTo>
                <a:lnTo>
                  <a:pt x="0" y="0"/>
                </a:lnTo>
              </a:path>
            </a:pathLst>
          </a:custGeom>
          <a:noFill/>
          <a:ln w="12699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3018" name="object 22"/>
          <p:cNvSpPr>
            <a:spLocks noChangeArrowheads="1"/>
          </p:cNvSpPr>
          <p:nvPr/>
        </p:nvSpPr>
        <p:spPr bwMode="auto">
          <a:xfrm>
            <a:off x="1889125" y="4651375"/>
            <a:ext cx="4859338" cy="20161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3019" name="object 23"/>
          <p:cNvSpPr>
            <a:spLocks noChangeArrowheads="1"/>
          </p:cNvSpPr>
          <p:nvPr/>
        </p:nvSpPr>
        <p:spPr bwMode="auto">
          <a:xfrm>
            <a:off x="1884363" y="4646613"/>
            <a:ext cx="4868862" cy="2025650"/>
          </a:xfrm>
          <a:custGeom>
            <a:avLst/>
            <a:gdLst>
              <a:gd name="T0" fmla="*/ 0 w 4868418"/>
              <a:gd name="T1" fmla="*/ 0 h 2024634"/>
              <a:gd name="T2" fmla="*/ 4868418 w 4868418"/>
              <a:gd name="T3" fmla="*/ 2024634 h 2024634"/>
            </a:gdLst>
            <a:ahLst/>
            <a:cxnLst/>
            <a:rect l="T0" t="T1" r="T2" b="T3"/>
            <a:pathLst>
              <a:path w="4868418" h="2024634">
                <a:moveTo>
                  <a:pt x="0" y="2024634"/>
                </a:moveTo>
                <a:lnTo>
                  <a:pt x="0" y="0"/>
                </a:lnTo>
                <a:lnTo>
                  <a:pt x="4868418" y="0"/>
                </a:lnTo>
                <a:lnTo>
                  <a:pt x="4868418" y="2024634"/>
                </a:lnTo>
                <a:lnTo>
                  <a:pt x="0" y="2024634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3020" name="object 21"/>
          <p:cNvSpPr txBox="1">
            <a:spLocks noChangeArrowheads="1"/>
          </p:cNvSpPr>
          <p:nvPr/>
        </p:nvSpPr>
        <p:spPr bwMode="auto">
          <a:xfrm>
            <a:off x="66675" y="236538"/>
            <a:ext cx="5621338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Assignations sélectives</a:t>
            </a:r>
            <a:endParaRPr lang="en-US" sz="4200"/>
          </a:p>
          <a:p>
            <a:pPr marL="12700">
              <a:lnSpc>
                <a:spcPct val="96000"/>
              </a:lnSpc>
            </a:pPr>
            <a:r>
              <a:rPr lang="en-US" sz="2600">
                <a:solidFill>
                  <a:srgbClr val="FFFFFF"/>
                </a:solidFill>
              </a:rPr>
              <a:t>Assignation séquentielle</a:t>
            </a:r>
            <a:endParaRPr lang="en-US" sz="2600"/>
          </a:p>
        </p:txBody>
      </p:sp>
      <p:sp>
        <p:nvSpPr>
          <p:cNvPr id="43021" name="object 20"/>
          <p:cNvSpPr txBox="1">
            <a:spLocks noChangeArrowheads="1"/>
          </p:cNvSpPr>
          <p:nvPr/>
        </p:nvSpPr>
        <p:spPr bwMode="auto">
          <a:xfrm>
            <a:off x="66675" y="1527175"/>
            <a:ext cx="5691188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Forme générale :</a:t>
            </a:r>
          </a:p>
          <a:p>
            <a:pPr marL="12700">
              <a:lnSpc>
                <a:spcPct val="96000"/>
              </a:lnSpc>
              <a:spcBef>
                <a:spcPts val="1463"/>
              </a:spcBef>
            </a:pPr>
            <a:r>
              <a:rPr lang="en-US" sz="2000" b="1">
                <a:solidFill>
                  <a:srgbClr val="FE0000"/>
                </a:solidFill>
              </a:rPr>
              <a:t>Case </a:t>
            </a:r>
            <a:r>
              <a:rPr lang="en-US" sz="2000"/>
              <a:t>sélecteur </a:t>
            </a:r>
            <a:r>
              <a:rPr lang="en-US" sz="2000" b="1">
                <a:solidFill>
                  <a:srgbClr val="FE0000"/>
                </a:solidFill>
              </a:rPr>
              <a:t>is when </a:t>
            </a:r>
            <a:r>
              <a:rPr lang="en-US" sz="2000"/>
              <a:t>val_selec =&gt; instructions;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5765800" y="2073275"/>
            <a:ext cx="1558925" cy="2794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145"/>
              </a:lnSpc>
              <a:spcBef>
                <a:spcPts val="107"/>
              </a:spcBef>
              <a:spcAft>
                <a:spcPts val="0"/>
              </a:spcAft>
              <a:defRPr/>
            </a:pPr>
            <a:r>
              <a:rPr sz="2000" dirty="0">
                <a:latin typeface="Arial"/>
                <a:cs typeface="Arial"/>
              </a:rPr>
              <a:t>…</a:t>
            </a:r>
            <a:r>
              <a:rPr sz="2000" spc="-9" dirty="0"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E0000"/>
                </a:solidFill>
                <a:latin typeface="Arial"/>
                <a:cs typeface="Arial"/>
              </a:rPr>
              <a:t>end case;</a:t>
            </a:r>
            <a:endParaRPr sz="2000">
              <a:latin typeface="Arial"/>
              <a:cs typeface="Arial"/>
            </a:endParaRPr>
          </a:p>
        </p:txBody>
      </p:sp>
      <p:sp>
        <p:nvSpPr>
          <p:cNvPr id="43023" name="object 18"/>
          <p:cNvSpPr txBox="1">
            <a:spLocks noChangeArrowheads="1"/>
          </p:cNvSpPr>
          <p:nvPr/>
        </p:nvSpPr>
        <p:spPr bwMode="auto">
          <a:xfrm>
            <a:off x="66675" y="2600325"/>
            <a:ext cx="56864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Possibilité de regrouper des valeurs de</a:t>
            </a:r>
          </a:p>
        </p:txBody>
      </p:sp>
      <p:sp>
        <p:nvSpPr>
          <p:cNvPr id="43024" name="object 17"/>
          <p:cNvSpPr txBox="1">
            <a:spLocks noChangeArrowheads="1"/>
          </p:cNvSpPr>
          <p:nvPr/>
        </p:nvSpPr>
        <p:spPr bwMode="auto">
          <a:xfrm>
            <a:off x="5767388" y="2600325"/>
            <a:ext cx="12747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sélection</a:t>
            </a:r>
          </a:p>
        </p:txBody>
      </p:sp>
      <p:sp>
        <p:nvSpPr>
          <p:cNvPr id="43025" name="object 16"/>
          <p:cNvSpPr txBox="1">
            <a:spLocks noChangeArrowheads="1"/>
          </p:cNvSpPr>
          <p:nvPr/>
        </p:nvSpPr>
        <p:spPr bwMode="auto">
          <a:xfrm>
            <a:off x="66675" y="3767138"/>
            <a:ext cx="61960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Attention aux clauses incomplètes pouvant</a:t>
            </a:r>
          </a:p>
        </p:txBody>
      </p:sp>
      <p:sp>
        <p:nvSpPr>
          <p:cNvPr id="43026" name="object 15"/>
          <p:cNvSpPr txBox="1">
            <a:spLocks noChangeArrowheads="1"/>
          </p:cNvSpPr>
          <p:nvPr/>
        </p:nvSpPr>
        <p:spPr bwMode="auto">
          <a:xfrm>
            <a:off x="6276975" y="3767138"/>
            <a:ext cx="11207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générer</a:t>
            </a:r>
          </a:p>
        </p:txBody>
      </p:sp>
      <p:sp>
        <p:nvSpPr>
          <p:cNvPr id="43027" name="object 14"/>
          <p:cNvSpPr txBox="1">
            <a:spLocks noChangeArrowheads="1"/>
          </p:cNvSpPr>
          <p:nvPr/>
        </p:nvSpPr>
        <p:spPr bwMode="auto">
          <a:xfrm>
            <a:off x="7412038" y="3767138"/>
            <a:ext cx="5619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des</a:t>
            </a:r>
          </a:p>
        </p:txBody>
      </p:sp>
      <p:sp>
        <p:nvSpPr>
          <p:cNvPr id="43028" name="object 13"/>
          <p:cNvSpPr txBox="1">
            <a:spLocks noChangeArrowheads="1"/>
          </p:cNvSpPr>
          <p:nvPr/>
        </p:nvSpPr>
        <p:spPr bwMode="auto">
          <a:xfrm>
            <a:off x="7988300" y="3767138"/>
            <a:ext cx="10382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latches</a:t>
            </a:r>
          </a:p>
        </p:txBody>
      </p:sp>
      <p:sp>
        <p:nvSpPr>
          <p:cNvPr id="43029" name="object 12"/>
          <p:cNvSpPr txBox="1">
            <a:spLocks noChangeArrowheads="1"/>
          </p:cNvSpPr>
          <p:nvPr/>
        </p:nvSpPr>
        <p:spPr bwMode="auto">
          <a:xfrm>
            <a:off x="409575" y="4278313"/>
            <a:ext cx="13938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Utilisation</a:t>
            </a:r>
          </a:p>
        </p:txBody>
      </p:sp>
      <p:sp>
        <p:nvSpPr>
          <p:cNvPr id="43030" name="object 11"/>
          <p:cNvSpPr txBox="1">
            <a:spLocks noChangeArrowheads="1"/>
          </p:cNvSpPr>
          <p:nvPr/>
        </p:nvSpPr>
        <p:spPr bwMode="auto">
          <a:xfrm>
            <a:off x="1816100" y="4278313"/>
            <a:ext cx="4111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de</a:t>
            </a:r>
          </a:p>
        </p:txBody>
      </p:sp>
      <p:sp>
        <p:nvSpPr>
          <p:cNvPr id="43031" name="object 10"/>
          <p:cNvSpPr txBox="1">
            <a:spLocks noChangeArrowheads="1"/>
          </p:cNvSpPr>
          <p:nvPr/>
        </p:nvSpPr>
        <p:spPr bwMode="auto">
          <a:xfrm>
            <a:off x="2239963" y="4278313"/>
            <a:ext cx="3095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la</a:t>
            </a:r>
          </a:p>
        </p:txBody>
      </p:sp>
      <p:sp>
        <p:nvSpPr>
          <p:cNvPr id="43032" name="object 9"/>
          <p:cNvSpPr txBox="1">
            <a:spLocks noChangeArrowheads="1"/>
          </p:cNvSpPr>
          <p:nvPr/>
        </p:nvSpPr>
        <p:spPr bwMode="auto">
          <a:xfrm>
            <a:off x="2562225" y="4278313"/>
            <a:ext cx="9525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clause</a:t>
            </a:r>
          </a:p>
        </p:txBody>
      </p:sp>
      <p:sp>
        <p:nvSpPr>
          <p:cNvPr id="43033" name="object 8"/>
          <p:cNvSpPr txBox="1">
            <a:spLocks noChangeArrowheads="1"/>
          </p:cNvSpPr>
          <p:nvPr/>
        </p:nvSpPr>
        <p:spPr bwMode="auto">
          <a:xfrm>
            <a:off x="3530600" y="4278313"/>
            <a:ext cx="8493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when</a:t>
            </a:r>
            <a:endParaRPr lang="en-US" sz="2400"/>
          </a:p>
        </p:txBody>
      </p:sp>
      <p:sp>
        <p:nvSpPr>
          <p:cNvPr id="43034" name="object 7"/>
          <p:cNvSpPr txBox="1">
            <a:spLocks noChangeArrowheads="1"/>
          </p:cNvSpPr>
          <p:nvPr/>
        </p:nvSpPr>
        <p:spPr bwMode="auto">
          <a:xfrm>
            <a:off x="4394200" y="4278313"/>
            <a:ext cx="10017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others</a:t>
            </a:r>
            <a:endParaRPr lang="en-US" sz="2400"/>
          </a:p>
        </p:txBody>
      </p:sp>
      <p:sp>
        <p:nvSpPr>
          <p:cNvPr id="43037" name="object 4"/>
          <p:cNvSpPr txBox="1">
            <a:spLocks noChangeArrowheads="1"/>
          </p:cNvSpPr>
          <p:nvPr/>
        </p:nvSpPr>
        <p:spPr bwMode="auto">
          <a:xfrm>
            <a:off x="1884363" y="4646613"/>
            <a:ext cx="4868862" cy="202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43038" name="object 3"/>
          <p:cNvSpPr txBox="1">
            <a:spLocks noChangeArrowheads="1"/>
          </p:cNvSpPr>
          <p:nvPr/>
        </p:nvSpPr>
        <p:spPr bwMode="auto">
          <a:xfrm>
            <a:off x="1858963" y="3041650"/>
            <a:ext cx="24161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43039" name="object 2"/>
          <p:cNvSpPr txBox="1">
            <a:spLocks noChangeArrowheads="1"/>
          </p:cNvSpPr>
          <p:nvPr/>
        </p:nvSpPr>
        <p:spPr bwMode="auto">
          <a:xfrm>
            <a:off x="1858963" y="3349625"/>
            <a:ext cx="2416175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object 11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4035" name="object 12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4036" name="object 13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4038" name="object 10"/>
          <p:cNvSpPr>
            <a:spLocks noChangeArrowheads="1"/>
          </p:cNvSpPr>
          <p:nvPr/>
        </p:nvSpPr>
        <p:spPr bwMode="auto">
          <a:xfrm>
            <a:off x="322263" y="1576388"/>
            <a:ext cx="8520112" cy="49101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4039" name="object 8"/>
          <p:cNvSpPr txBox="1">
            <a:spLocks noChangeArrowheads="1"/>
          </p:cNvSpPr>
          <p:nvPr/>
        </p:nvSpPr>
        <p:spPr bwMode="auto">
          <a:xfrm>
            <a:off x="66675" y="236538"/>
            <a:ext cx="313055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Assignations</a:t>
            </a:r>
            <a:endParaRPr lang="en-US" sz="4200"/>
          </a:p>
        </p:txBody>
      </p:sp>
      <p:sp>
        <p:nvSpPr>
          <p:cNvPr id="44040" name="object 7"/>
          <p:cNvSpPr txBox="1">
            <a:spLocks noChangeArrowheads="1"/>
          </p:cNvSpPr>
          <p:nvPr/>
        </p:nvSpPr>
        <p:spPr bwMode="auto">
          <a:xfrm>
            <a:off x="3240088" y="236538"/>
            <a:ext cx="244792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sélectives</a:t>
            </a:r>
            <a:endParaRPr lang="en-US" sz="4200"/>
          </a:p>
        </p:txBody>
      </p:sp>
      <p:sp>
        <p:nvSpPr>
          <p:cNvPr id="6" name="object 6"/>
          <p:cNvSpPr txBox="1"/>
          <p:nvPr/>
        </p:nvSpPr>
        <p:spPr>
          <a:xfrm>
            <a:off x="66675" y="842963"/>
            <a:ext cx="258763" cy="3556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755"/>
              </a:lnSpc>
              <a:spcBef>
                <a:spcPts val="137"/>
              </a:spcBef>
              <a:spcAft>
                <a:spcPts val="0"/>
              </a:spcAft>
              <a:defRPr/>
            </a:pPr>
            <a:r>
              <a:rPr sz="2600" spc="4" dirty="0">
                <a:solidFill>
                  <a:srgbClr val="FFFFFF"/>
                </a:solidFill>
                <a:latin typeface="Arial"/>
                <a:cs typeface="Arial"/>
              </a:rPr>
              <a:t>If</a:t>
            </a:r>
            <a:endParaRPr sz="2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2900" y="842963"/>
            <a:ext cx="1049338" cy="3556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755"/>
              </a:lnSpc>
              <a:spcBef>
                <a:spcPts val="137"/>
              </a:spcBef>
              <a:spcAft>
                <a:spcPts val="0"/>
              </a:spcAft>
              <a:defRPr/>
            </a:pPr>
            <a:r>
              <a:rPr sz="2600" spc="4" dirty="0">
                <a:solidFill>
                  <a:srgbClr val="FFFFFF"/>
                </a:solidFill>
                <a:latin typeface="Arial"/>
                <a:cs typeface="Arial"/>
              </a:rPr>
              <a:t>versus</a:t>
            </a:r>
            <a:endParaRPr sz="2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08113" y="842963"/>
            <a:ext cx="773112" cy="3556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755"/>
              </a:lnSpc>
              <a:spcBef>
                <a:spcPts val="137"/>
              </a:spcBef>
              <a:spcAft>
                <a:spcPts val="0"/>
              </a:spcAft>
              <a:defRPr/>
            </a:pPr>
            <a:r>
              <a:rPr sz="2600" spc="4" dirty="0">
                <a:solidFill>
                  <a:srgbClr val="FFFFFF"/>
                </a:solidFill>
                <a:latin typeface="Arial"/>
                <a:cs typeface="Arial"/>
              </a:rPr>
              <a:t>case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object 11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5059" name="object 12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5060" name="object 13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5062" name="object 9"/>
          <p:cNvSpPr>
            <a:spLocks noChangeArrowheads="1"/>
          </p:cNvSpPr>
          <p:nvPr/>
        </p:nvSpPr>
        <p:spPr bwMode="auto">
          <a:xfrm>
            <a:off x="901700" y="1628775"/>
            <a:ext cx="7323138" cy="392588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5063" name="object 8"/>
          <p:cNvSpPr txBox="1">
            <a:spLocks noChangeArrowheads="1"/>
          </p:cNvSpPr>
          <p:nvPr/>
        </p:nvSpPr>
        <p:spPr bwMode="auto">
          <a:xfrm>
            <a:off x="66675" y="236538"/>
            <a:ext cx="3130550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Assignations</a:t>
            </a:r>
            <a:endParaRPr lang="en-US" sz="4200"/>
          </a:p>
        </p:txBody>
      </p:sp>
      <p:sp>
        <p:nvSpPr>
          <p:cNvPr id="45064" name="object 7"/>
          <p:cNvSpPr txBox="1">
            <a:spLocks noChangeArrowheads="1"/>
          </p:cNvSpPr>
          <p:nvPr/>
        </p:nvSpPr>
        <p:spPr bwMode="auto">
          <a:xfrm>
            <a:off x="3240088" y="236538"/>
            <a:ext cx="244792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sélectives</a:t>
            </a:r>
            <a:endParaRPr lang="en-US" sz="4200"/>
          </a:p>
        </p:txBody>
      </p:sp>
      <p:sp>
        <p:nvSpPr>
          <p:cNvPr id="6" name="object 6"/>
          <p:cNvSpPr txBox="1"/>
          <p:nvPr/>
        </p:nvSpPr>
        <p:spPr>
          <a:xfrm>
            <a:off x="66675" y="842963"/>
            <a:ext cx="258763" cy="3556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755"/>
              </a:lnSpc>
              <a:spcBef>
                <a:spcPts val="137"/>
              </a:spcBef>
              <a:spcAft>
                <a:spcPts val="0"/>
              </a:spcAft>
              <a:defRPr/>
            </a:pPr>
            <a:r>
              <a:rPr sz="2600" spc="4" dirty="0">
                <a:solidFill>
                  <a:srgbClr val="FFFFFF"/>
                </a:solidFill>
                <a:latin typeface="Arial"/>
                <a:cs typeface="Arial"/>
              </a:rPr>
              <a:t>If</a:t>
            </a:r>
            <a:endParaRPr sz="2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2900" y="842963"/>
            <a:ext cx="1049338" cy="3556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755"/>
              </a:lnSpc>
              <a:spcBef>
                <a:spcPts val="137"/>
              </a:spcBef>
              <a:spcAft>
                <a:spcPts val="0"/>
              </a:spcAft>
              <a:defRPr/>
            </a:pPr>
            <a:r>
              <a:rPr sz="2600" spc="4" dirty="0">
                <a:solidFill>
                  <a:srgbClr val="FFFFFF"/>
                </a:solidFill>
                <a:latin typeface="Arial"/>
                <a:cs typeface="Arial"/>
              </a:rPr>
              <a:t>versus</a:t>
            </a:r>
            <a:endParaRPr sz="2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08113" y="842963"/>
            <a:ext cx="773112" cy="3556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755"/>
              </a:lnSpc>
              <a:spcBef>
                <a:spcPts val="137"/>
              </a:spcBef>
              <a:spcAft>
                <a:spcPts val="0"/>
              </a:spcAft>
              <a:defRPr/>
            </a:pPr>
            <a:r>
              <a:rPr sz="2600" spc="4" dirty="0">
                <a:solidFill>
                  <a:srgbClr val="FFFFFF"/>
                </a:solidFill>
                <a:latin typeface="Arial"/>
                <a:cs typeface="Arial"/>
              </a:rPr>
              <a:t>case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object 30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6083" name="object 31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6084" name="object 32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6086" name="object 26"/>
          <p:cNvSpPr>
            <a:spLocks noChangeArrowheads="1"/>
          </p:cNvSpPr>
          <p:nvPr/>
        </p:nvSpPr>
        <p:spPr bwMode="auto">
          <a:xfrm>
            <a:off x="427038" y="3429000"/>
            <a:ext cx="3536950" cy="17859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6087" name="object 27"/>
          <p:cNvSpPr>
            <a:spLocks noChangeArrowheads="1"/>
          </p:cNvSpPr>
          <p:nvPr/>
        </p:nvSpPr>
        <p:spPr bwMode="auto">
          <a:xfrm>
            <a:off x="4886325" y="2816225"/>
            <a:ext cx="4027488" cy="35845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6088" name="object 28"/>
          <p:cNvSpPr>
            <a:spLocks noChangeArrowheads="1"/>
          </p:cNvSpPr>
          <p:nvPr/>
        </p:nvSpPr>
        <p:spPr bwMode="auto">
          <a:xfrm>
            <a:off x="130175" y="2795588"/>
            <a:ext cx="9001125" cy="3641725"/>
          </a:xfrm>
          <a:custGeom>
            <a:avLst/>
            <a:gdLst>
              <a:gd name="T0" fmla="*/ 0 w 9000744"/>
              <a:gd name="T1" fmla="*/ 0 h 3641597"/>
              <a:gd name="T2" fmla="*/ 9000744 w 9000744"/>
              <a:gd name="T3" fmla="*/ 3641597 h 3641597"/>
            </a:gdLst>
            <a:ahLst/>
            <a:cxnLst/>
            <a:rect l="T0" t="T1" r="T2" b="T3"/>
            <a:pathLst>
              <a:path w="9000744" h="3641597">
                <a:moveTo>
                  <a:pt x="8987904" y="0"/>
                </a:moveTo>
                <a:lnTo>
                  <a:pt x="0" y="0"/>
                </a:lnTo>
                <a:lnTo>
                  <a:pt x="0" y="3641597"/>
                </a:lnTo>
                <a:lnTo>
                  <a:pt x="8987904" y="3641597"/>
                </a:lnTo>
                <a:lnTo>
                  <a:pt x="8987904" y="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6089" name="object 29"/>
          <p:cNvSpPr>
            <a:spLocks noChangeArrowheads="1"/>
          </p:cNvSpPr>
          <p:nvPr/>
        </p:nvSpPr>
        <p:spPr bwMode="auto">
          <a:xfrm>
            <a:off x="130175" y="2795588"/>
            <a:ext cx="9001125" cy="3641725"/>
          </a:xfrm>
          <a:custGeom>
            <a:avLst/>
            <a:gdLst>
              <a:gd name="T0" fmla="*/ 0 w 9001506"/>
              <a:gd name="T1" fmla="*/ 0 h 3641597"/>
              <a:gd name="T2" fmla="*/ 9001506 w 9001506"/>
              <a:gd name="T3" fmla="*/ 3641597 h 3641597"/>
            </a:gdLst>
            <a:ahLst/>
            <a:cxnLst/>
            <a:rect l="T0" t="T1" r="T2" b="T3"/>
            <a:pathLst>
              <a:path w="9001506" h="3641597">
                <a:moveTo>
                  <a:pt x="8988666" y="0"/>
                </a:moveTo>
                <a:lnTo>
                  <a:pt x="0" y="0"/>
                </a:lnTo>
                <a:lnTo>
                  <a:pt x="0" y="3641597"/>
                </a:lnTo>
                <a:lnTo>
                  <a:pt x="8988666" y="3641597"/>
                </a:lnTo>
              </a:path>
            </a:pathLst>
          </a:custGeom>
          <a:noFill/>
          <a:ln w="12700">
            <a:solidFill>
              <a:srgbClr val="FEFEFE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6090" name="object 24"/>
          <p:cNvSpPr txBox="1">
            <a:spLocks noChangeArrowheads="1"/>
          </p:cNvSpPr>
          <p:nvPr/>
        </p:nvSpPr>
        <p:spPr bwMode="auto">
          <a:xfrm>
            <a:off x="66675" y="434975"/>
            <a:ext cx="21510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Exercice</a:t>
            </a:r>
            <a:endParaRPr lang="en-US" sz="4200"/>
          </a:p>
        </p:txBody>
      </p:sp>
      <p:sp>
        <p:nvSpPr>
          <p:cNvPr id="46091" name="object 23"/>
          <p:cNvSpPr txBox="1">
            <a:spLocks noChangeArrowheads="1"/>
          </p:cNvSpPr>
          <p:nvPr/>
        </p:nvSpPr>
        <p:spPr bwMode="auto">
          <a:xfrm>
            <a:off x="403225" y="1652588"/>
            <a:ext cx="700405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Ecrire l’ensemble d’un fichier VHDL (Library, Entity,</a:t>
            </a:r>
          </a:p>
        </p:txBody>
      </p:sp>
      <p:sp>
        <p:nvSpPr>
          <p:cNvPr id="46092" name="object 22"/>
          <p:cNvSpPr txBox="1">
            <a:spLocks noChangeArrowheads="1"/>
          </p:cNvSpPr>
          <p:nvPr/>
        </p:nvSpPr>
        <p:spPr bwMode="auto">
          <a:xfrm>
            <a:off x="409575" y="2054225"/>
            <a:ext cx="18002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Architecture)</a:t>
            </a:r>
          </a:p>
        </p:txBody>
      </p:sp>
      <p:sp>
        <p:nvSpPr>
          <p:cNvPr id="46093" name="object 21"/>
          <p:cNvSpPr txBox="1">
            <a:spLocks noChangeArrowheads="1"/>
          </p:cNvSpPr>
          <p:nvPr/>
        </p:nvSpPr>
        <p:spPr bwMode="auto">
          <a:xfrm>
            <a:off x="2222500" y="2054225"/>
            <a:ext cx="4778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qui</a:t>
            </a:r>
          </a:p>
        </p:txBody>
      </p:sp>
      <p:sp>
        <p:nvSpPr>
          <p:cNvPr id="46094" name="object 20"/>
          <p:cNvSpPr txBox="1">
            <a:spLocks noChangeArrowheads="1"/>
          </p:cNvSpPr>
          <p:nvPr/>
        </p:nvSpPr>
        <p:spPr bwMode="auto">
          <a:xfrm>
            <a:off x="2714625" y="2054225"/>
            <a:ext cx="395128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décrit un compteur </a:t>
            </a:r>
            <a:r>
              <a:rPr lang="en-US" sz="2400" b="1">
                <a:solidFill>
                  <a:srgbClr val="FE0000"/>
                </a:solidFill>
              </a:rPr>
              <a:t>COMPT5</a:t>
            </a:r>
            <a:endParaRPr lang="en-US" sz="2400"/>
          </a:p>
        </p:txBody>
      </p:sp>
      <p:sp>
        <p:nvSpPr>
          <p:cNvPr id="46095" name="object 19"/>
          <p:cNvSpPr txBox="1">
            <a:spLocks noChangeArrowheads="1"/>
          </p:cNvSpPr>
          <p:nvPr/>
        </p:nvSpPr>
        <p:spPr bwMode="auto">
          <a:xfrm>
            <a:off x="6678613" y="2054225"/>
            <a:ext cx="15621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qui compte</a:t>
            </a:r>
          </a:p>
        </p:txBody>
      </p:sp>
      <p:sp>
        <p:nvSpPr>
          <p:cNvPr id="46096" name="object 18"/>
          <p:cNvSpPr txBox="1">
            <a:spLocks noChangeArrowheads="1"/>
          </p:cNvSpPr>
          <p:nvPr/>
        </p:nvSpPr>
        <p:spPr bwMode="auto">
          <a:xfrm>
            <a:off x="409575" y="2455863"/>
            <a:ext cx="4937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sur</a:t>
            </a:r>
          </a:p>
        </p:txBody>
      </p:sp>
      <p:sp>
        <p:nvSpPr>
          <p:cNvPr id="46097" name="object 17"/>
          <p:cNvSpPr txBox="1">
            <a:spLocks noChangeArrowheads="1"/>
          </p:cNvSpPr>
          <p:nvPr/>
        </p:nvSpPr>
        <p:spPr bwMode="auto">
          <a:xfrm>
            <a:off x="917575" y="2455863"/>
            <a:ext cx="241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3</a:t>
            </a:r>
            <a:endParaRPr lang="en-US" sz="2400"/>
          </a:p>
        </p:txBody>
      </p:sp>
      <p:sp>
        <p:nvSpPr>
          <p:cNvPr id="46098" name="object 16"/>
          <p:cNvSpPr txBox="1">
            <a:spLocks noChangeArrowheads="1"/>
          </p:cNvSpPr>
          <p:nvPr/>
        </p:nvSpPr>
        <p:spPr bwMode="auto">
          <a:xfrm>
            <a:off x="1171575" y="2455863"/>
            <a:ext cx="6127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bits</a:t>
            </a:r>
            <a:endParaRPr lang="en-US" sz="2400"/>
          </a:p>
        </p:txBody>
      </p:sp>
      <p:sp>
        <p:nvSpPr>
          <p:cNvPr id="46099" name="object 15"/>
          <p:cNvSpPr txBox="1">
            <a:spLocks noChangeArrowheads="1"/>
          </p:cNvSpPr>
          <p:nvPr/>
        </p:nvSpPr>
        <p:spPr bwMode="auto">
          <a:xfrm>
            <a:off x="1797050" y="2455863"/>
            <a:ext cx="4111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de</a:t>
            </a:r>
          </a:p>
        </p:txBody>
      </p:sp>
      <p:sp>
        <p:nvSpPr>
          <p:cNvPr id="46100" name="object 14"/>
          <p:cNvSpPr txBox="1">
            <a:spLocks noChangeArrowheads="1"/>
          </p:cNvSpPr>
          <p:nvPr/>
        </p:nvSpPr>
        <p:spPr bwMode="auto">
          <a:xfrm>
            <a:off x="2220913" y="2455863"/>
            <a:ext cx="241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0</a:t>
            </a:r>
            <a:endParaRPr lang="en-US" sz="2400"/>
          </a:p>
        </p:txBody>
      </p:sp>
      <p:sp>
        <p:nvSpPr>
          <p:cNvPr id="46101" name="object 13"/>
          <p:cNvSpPr txBox="1">
            <a:spLocks noChangeArrowheads="1"/>
          </p:cNvSpPr>
          <p:nvPr/>
        </p:nvSpPr>
        <p:spPr bwMode="auto">
          <a:xfrm>
            <a:off x="2474913" y="2455863"/>
            <a:ext cx="241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à</a:t>
            </a:r>
            <a:endParaRPr lang="en-US" sz="2400"/>
          </a:p>
        </p:txBody>
      </p:sp>
      <p:sp>
        <p:nvSpPr>
          <p:cNvPr id="46102" name="object 12"/>
          <p:cNvSpPr txBox="1">
            <a:spLocks noChangeArrowheads="1"/>
          </p:cNvSpPr>
          <p:nvPr/>
        </p:nvSpPr>
        <p:spPr bwMode="auto">
          <a:xfrm>
            <a:off x="2728913" y="2455863"/>
            <a:ext cx="241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5</a:t>
            </a:r>
            <a:endParaRPr lang="en-US" sz="2400"/>
          </a:p>
        </p:txBody>
      </p:sp>
      <p:sp>
        <p:nvSpPr>
          <p:cNvPr id="46103" name="object 11"/>
          <p:cNvSpPr txBox="1">
            <a:spLocks noChangeArrowheads="1"/>
          </p:cNvSpPr>
          <p:nvPr/>
        </p:nvSpPr>
        <p:spPr bwMode="auto">
          <a:xfrm>
            <a:off x="2982913" y="2455863"/>
            <a:ext cx="495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sur</a:t>
            </a:r>
          </a:p>
        </p:txBody>
      </p:sp>
      <p:sp>
        <p:nvSpPr>
          <p:cNvPr id="46104" name="object 10"/>
          <p:cNvSpPr txBox="1">
            <a:spLocks noChangeArrowheads="1"/>
          </p:cNvSpPr>
          <p:nvPr/>
        </p:nvSpPr>
        <p:spPr bwMode="auto">
          <a:xfrm>
            <a:off x="3490913" y="2455863"/>
            <a:ext cx="6826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front</a:t>
            </a:r>
          </a:p>
        </p:txBody>
      </p:sp>
      <p:sp>
        <p:nvSpPr>
          <p:cNvPr id="46105" name="object 9"/>
          <p:cNvSpPr txBox="1">
            <a:spLocks noChangeArrowheads="1"/>
          </p:cNvSpPr>
          <p:nvPr/>
        </p:nvSpPr>
        <p:spPr bwMode="auto">
          <a:xfrm>
            <a:off x="4186238" y="2455863"/>
            <a:ext cx="11731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montant</a:t>
            </a:r>
          </a:p>
        </p:txBody>
      </p:sp>
      <p:sp>
        <p:nvSpPr>
          <p:cNvPr id="46106" name="object 8"/>
          <p:cNvSpPr txBox="1">
            <a:spLocks noChangeArrowheads="1"/>
          </p:cNvSpPr>
          <p:nvPr/>
        </p:nvSpPr>
        <p:spPr bwMode="auto">
          <a:xfrm>
            <a:off x="5373688" y="2455863"/>
            <a:ext cx="409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du</a:t>
            </a:r>
          </a:p>
        </p:txBody>
      </p:sp>
      <p:sp>
        <p:nvSpPr>
          <p:cNvPr id="46107" name="object 7"/>
          <p:cNvSpPr txBox="1">
            <a:spLocks noChangeArrowheads="1"/>
          </p:cNvSpPr>
          <p:nvPr/>
        </p:nvSpPr>
        <p:spPr bwMode="auto">
          <a:xfrm>
            <a:off x="5797550" y="2455863"/>
            <a:ext cx="8683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signal</a:t>
            </a:r>
          </a:p>
        </p:txBody>
      </p:sp>
      <p:sp>
        <p:nvSpPr>
          <p:cNvPr id="46108" name="object 6"/>
          <p:cNvSpPr txBox="1">
            <a:spLocks noChangeArrowheads="1"/>
          </p:cNvSpPr>
          <p:nvPr/>
        </p:nvSpPr>
        <p:spPr bwMode="auto">
          <a:xfrm>
            <a:off x="6678613" y="2455863"/>
            <a:ext cx="13255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d’horloge</a:t>
            </a:r>
          </a:p>
        </p:txBody>
      </p:sp>
      <p:sp>
        <p:nvSpPr>
          <p:cNvPr id="46109" name="object 5"/>
          <p:cNvSpPr txBox="1">
            <a:spLocks noChangeArrowheads="1"/>
          </p:cNvSpPr>
          <p:nvPr/>
        </p:nvSpPr>
        <p:spPr bwMode="auto">
          <a:xfrm>
            <a:off x="8018463" y="2455863"/>
            <a:ext cx="495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clk</a:t>
            </a:r>
            <a:endParaRPr lang="en-US" sz="2400"/>
          </a:p>
        </p:txBody>
      </p:sp>
      <p:sp>
        <p:nvSpPr>
          <p:cNvPr id="46112" name="object 2"/>
          <p:cNvSpPr txBox="1">
            <a:spLocks noChangeArrowheads="1"/>
          </p:cNvSpPr>
          <p:nvPr/>
        </p:nvSpPr>
        <p:spPr bwMode="auto">
          <a:xfrm>
            <a:off x="130175" y="2795588"/>
            <a:ext cx="8988425" cy="364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object 30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4147" name="object 31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4148" name="object 32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4149" name="object 26"/>
          <p:cNvSpPr>
            <a:spLocks noChangeArrowheads="1"/>
          </p:cNvSpPr>
          <p:nvPr/>
        </p:nvSpPr>
        <p:spPr bwMode="auto">
          <a:xfrm>
            <a:off x="427038" y="3429000"/>
            <a:ext cx="3536950" cy="17859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4150" name="object 27"/>
          <p:cNvSpPr>
            <a:spLocks noChangeArrowheads="1"/>
          </p:cNvSpPr>
          <p:nvPr/>
        </p:nvSpPr>
        <p:spPr bwMode="auto">
          <a:xfrm>
            <a:off x="4886325" y="2816225"/>
            <a:ext cx="4027488" cy="35845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4152" name="object 29"/>
          <p:cNvSpPr>
            <a:spLocks noChangeArrowheads="1"/>
          </p:cNvSpPr>
          <p:nvPr/>
        </p:nvSpPr>
        <p:spPr bwMode="auto">
          <a:xfrm>
            <a:off x="130175" y="2795588"/>
            <a:ext cx="9001125" cy="3641725"/>
          </a:xfrm>
          <a:custGeom>
            <a:avLst/>
            <a:gdLst>
              <a:gd name="T0" fmla="*/ 0 w 9001506"/>
              <a:gd name="T1" fmla="*/ 0 h 3641597"/>
              <a:gd name="T2" fmla="*/ 9001506 w 9001506"/>
              <a:gd name="T3" fmla="*/ 3641597 h 3641597"/>
            </a:gdLst>
            <a:ahLst/>
            <a:cxnLst/>
            <a:rect l="T0" t="T1" r="T2" b="T3"/>
            <a:pathLst>
              <a:path w="9001506" h="3641597">
                <a:moveTo>
                  <a:pt x="8988666" y="0"/>
                </a:moveTo>
                <a:lnTo>
                  <a:pt x="0" y="0"/>
                </a:lnTo>
                <a:lnTo>
                  <a:pt x="0" y="3641597"/>
                </a:lnTo>
                <a:lnTo>
                  <a:pt x="8988666" y="3641597"/>
                </a:lnTo>
              </a:path>
            </a:pathLst>
          </a:custGeom>
          <a:noFill/>
          <a:ln w="12700">
            <a:solidFill>
              <a:srgbClr val="FEFEFE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4153" name="object 24"/>
          <p:cNvSpPr txBox="1">
            <a:spLocks noChangeArrowheads="1"/>
          </p:cNvSpPr>
          <p:nvPr/>
        </p:nvSpPr>
        <p:spPr bwMode="auto">
          <a:xfrm>
            <a:off x="66675" y="434975"/>
            <a:ext cx="21510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Exercice</a:t>
            </a:r>
            <a:endParaRPr lang="en-US" sz="4200"/>
          </a:p>
        </p:txBody>
      </p:sp>
      <p:sp>
        <p:nvSpPr>
          <p:cNvPr id="134154" name="object 23"/>
          <p:cNvSpPr txBox="1">
            <a:spLocks noChangeArrowheads="1"/>
          </p:cNvSpPr>
          <p:nvPr/>
        </p:nvSpPr>
        <p:spPr bwMode="auto">
          <a:xfrm>
            <a:off x="403225" y="1652588"/>
            <a:ext cx="700405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Ecrire l’ensemble d’un fichier VHDL (Library, Entity,</a:t>
            </a:r>
          </a:p>
        </p:txBody>
      </p:sp>
      <p:sp>
        <p:nvSpPr>
          <p:cNvPr id="134155" name="object 22"/>
          <p:cNvSpPr txBox="1">
            <a:spLocks noChangeArrowheads="1"/>
          </p:cNvSpPr>
          <p:nvPr/>
        </p:nvSpPr>
        <p:spPr bwMode="auto">
          <a:xfrm>
            <a:off x="409575" y="2054225"/>
            <a:ext cx="18002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Architecture)</a:t>
            </a:r>
          </a:p>
        </p:txBody>
      </p:sp>
      <p:sp>
        <p:nvSpPr>
          <p:cNvPr id="134156" name="object 21"/>
          <p:cNvSpPr txBox="1">
            <a:spLocks noChangeArrowheads="1"/>
          </p:cNvSpPr>
          <p:nvPr/>
        </p:nvSpPr>
        <p:spPr bwMode="auto">
          <a:xfrm>
            <a:off x="2222500" y="2054225"/>
            <a:ext cx="4778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qui</a:t>
            </a:r>
          </a:p>
        </p:txBody>
      </p:sp>
      <p:sp>
        <p:nvSpPr>
          <p:cNvPr id="134157" name="object 20"/>
          <p:cNvSpPr txBox="1">
            <a:spLocks noChangeArrowheads="1"/>
          </p:cNvSpPr>
          <p:nvPr/>
        </p:nvSpPr>
        <p:spPr bwMode="auto">
          <a:xfrm>
            <a:off x="2714625" y="2054225"/>
            <a:ext cx="395128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décrit un compteur </a:t>
            </a:r>
            <a:r>
              <a:rPr lang="en-US" sz="2400" b="1">
                <a:solidFill>
                  <a:srgbClr val="FE0000"/>
                </a:solidFill>
              </a:rPr>
              <a:t>COMPT5</a:t>
            </a:r>
            <a:endParaRPr lang="en-US" sz="2400"/>
          </a:p>
        </p:txBody>
      </p:sp>
      <p:sp>
        <p:nvSpPr>
          <p:cNvPr id="134158" name="object 19"/>
          <p:cNvSpPr txBox="1">
            <a:spLocks noChangeArrowheads="1"/>
          </p:cNvSpPr>
          <p:nvPr/>
        </p:nvSpPr>
        <p:spPr bwMode="auto">
          <a:xfrm>
            <a:off x="6678613" y="2054225"/>
            <a:ext cx="15621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qui compte</a:t>
            </a:r>
          </a:p>
        </p:txBody>
      </p:sp>
      <p:sp>
        <p:nvSpPr>
          <p:cNvPr id="134159" name="object 18"/>
          <p:cNvSpPr txBox="1">
            <a:spLocks noChangeArrowheads="1"/>
          </p:cNvSpPr>
          <p:nvPr/>
        </p:nvSpPr>
        <p:spPr bwMode="auto">
          <a:xfrm>
            <a:off x="409575" y="2455863"/>
            <a:ext cx="4937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sur</a:t>
            </a:r>
          </a:p>
        </p:txBody>
      </p:sp>
      <p:sp>
        <p:nvSpPr>
          <p:cNvPr id="134160" name="object 17"/>
          <p:cNvSpPr txBox="1">
            <a:spLocks noChangeArrowheads="1"/>
          </p:cNvSpPr>
          <p:nvPr/>
        </p:nvSpPr>
        <p:spPr bwMode="auto">
          <a:xfrm>
            <a:off x="917575" y="2455863"/>
            <a:ext cx="241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3</a:t>
            </a:r>
            <a:endParaRPr lang="en-US" sz="2400"/>
          </a:p>
        </p:txBody>
      </p:sp>
      <p:sp>
        <p:nvSpPr>
          <p:cNvPr id="134161" name="object 16"/>
          <p:cNvSpPr txBox="1">
            <a:spLocks noChangeArrowheads="1"/>
          </p:cNvSpPr>
          <p:nvPr/>
        </p:nvSpPr>
        <p:spPr bwMode="auto">
          <a:xfrm>
            <a:off x="1171575" y="2455863"/>
            <a:ext cx="6127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bits</a:t>
            </a:r>
            <a:endParaRPr lang="en-US" sz="2400"/>
          </a:p>
        </p:txBody>
      </p:sp>
      <p:sp>
        <p:nvSpPr>
          <p:cNvPr id="134162" name="object 15"/>
          <p:cNvSpPr txBox="1">
            <a:spLocks noChangeArrowheads="1"/>
          </p:cNvSpPr>
          <p:nvPr/>
        </p:nvSpPr>
        <p:spPr bwMode="auto">
          <a:xfrm>
            <a:off x="1797050" y="2455863"/>
            <a:ext cx="4111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de</a:t>
            </a:r>
          </a:p>
        </p:txBody>
      </p:sp>
      <p:sp>
        <p:nvSpPr>
          <p:cNvPr id="134163" name="object 14"/>
          <p:cNvSpPr txBox="1">
            <a:spLocks noChangeArrowheads="1"/>
          </p:cNvSpPr>
          <p:nvPr/>
        </p:nvSpPr>
        <p:spPr bwMode="auto">
          <a:xfrm>
            <a:off x="2220913" y="2455863"/>
            <a:ext cx="241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0</a:t>
            </a:r>
            <a:endParaRPr lang="en-US" sz="2400"/>
          </a:p>
        </p:txBody>
      </p:sp>
      <p:sp>
        <p:nvSpPr>
          <p:cNvPr id="134164" name="object 13"/>
          <p:cNvSpPr txBox="1">
            <a:spLocks noChangeArrowheads="1"/>
          </p:cNvSpPr>
          <p:nvPr/>
        </p:nvSpPr>
        <p:spPr bwMode="auto">
          <a:xfrm>
            <a:off x="2474913" y="2455863"/>
            <a:ext cx="241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à</a:t>
            </a:r>
            <a:endParaRPr lang="en-US" sz="2400"/>
          </a:p>
        </p:txBody>
      </p:sp>
      <p:sp>
        <p:nvSpPr>
          <p:cNvPr id="134165" name="object 12"/>
          <p:cNvSpPr txBox="1">
            <a:spLocks noChangeArrowheads="1"/>
          </p:cNvSpPr>
          <p:nvPr/>
        </p:nvSpPr>
        <p:spPr bwMode="auto">
          <a:xfrm>
            <a:off x="2728913" y="2455863"/>
            <a:ext cx="241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5</a:t>
            </a:r>
            <a:endParaRPr lang="en-US" sz="2400"/>
          </a:p>
        </p:txBody>
      </p:sp>
      <p:sp>
        <p:nvSpPr>
          <p:cNvPr id="134166" name="object 11"/>
          <p:cNvSpPr txBox="1">
            <a:spLocks noChangeArrowheads="1"/>
          </p:cNvSpPr>
          <p:nvPr/>
        </p:nvSpPr>
        <p:spPr bwMode="auto">
          <a:xfrm>
            <a:off x="2982913" y="2455863"/>
            <a:ext cx="495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sur</a:t>
            </a:r>
          </a:p>
        </p:txBody>
      </p:sp>
      <p:sp>
        <p:nvSpPr>
          <p:cNvPr id="134167" name="object 10"/>
          <p:cNvSpPr txBox="1">
            <a:spLocks noChangeArrowheads="1"/>
          </p:cNvSpPr>
          <p:nvPr/>
        </p:nvSpPr>
        <p:spPr bwMode="auto">
          <a:xfrm>
            <a:off x="3490913" y="2455863"/>
            <a:ext cx="6826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front</a:t>
            </a:r>
          </a:p>
        </p:txBody>
      </p:sp>
      <p:sp>
        <p:nvSpPr>
          <p:cNvPr id="134168" name="object 9"/>
          <p:cNvSpPr txBox="1">
            <a:spLocks noChangeArrowheads="1"/>
          </p:cNvSpPr>
          <p:nvPr/>
        </p:nvSpPr>
        <p:spPr bwMode="auto">
          <a:xfrm>
            <a:off x="4186238" y="2455863"/>
            <a:ext cx="11731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montant</a:t>
            </a:r>
          </a:p>
        </p:txBody>
      </p:sp>
      <p:sp>
        <p:nvSpPr>
          <p:cNvPr id="134169" name="object 8"/>
          <p:cNvSpPr txBox="1">
            <a:spLocks noChangeArrowheads="1"/>
          </p:cNvSpPr>
          <p:nvPr/>
        </p:nvSpPr>
        <p:spPr bwMode="auto">
          <a:xfrm>
            <a:off x="5373688" y="2455863"/>
            <a:ext cx="409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du</a:t>
            </a:r>
          </a:p>
        </p:txBody>
      </p:sp>
      <p:sp>
        <p:nvSpPr>
          <p:cNvPr id="134170" name="object 7"/>
          <p:cNvSpPr txBox="1">
            <a:spLocks noChangeArrowheads="1"/>
          </p:cNvSpPr>
          <p:nvPr/>
        </p:nvSpPr>
        <p:spPr bwMode="auto">
          <a:xfrm>
            <a:off x="5797550" y="2455863"/>
            <a:ext cx="8683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signal</a:t>
            </a:r>
          </a:p>
        </p:txBody>
      </p:sp>
      <p:sp>
        <p:nvSpPr>
          <p:cNvPr id="134171" name="object 6"/>
          <p:cNvSpPr txBox="1">
            <a:spLocks noChangeArrowheads="1"/>
          </p:cNvSpPr>
          <p:nvPr/>
        </p:nvSpPr>
        <p:spPr bwMode="auto">
          <a:xfrm>
            <a:off x="6678613" y="2455863"/>
            <a:ext cx="13255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d’horloge</a:t>
            </a:r>
          </a:p>
        </p:txBody>
      </p:sp>
      <p:sp>
        <p:nvSpPr>
          <p:cNvPr id="134172" name="object 5"/>
          <p:cNvSpPr txBox="1">
            <a:spLocks noChangeArrowheads="1"/>
          </p:cNvSpPr>
          <p:nvPr/>
        </p:nvSpPr>
        <p:spPr bwMode="auto">
          <a:xfrm>
            <a:off x="8018463" y="2455863"/>
            <a:ext cx="495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clk</a:t>
            </a:r>
            <a:endParaRPr lang="en-US" sz="2400"/>
          </a:p>
        </p:txBody>
      </p:sp>
      <p:sp>
        <p:nvSpPr>
          <p:cNvPr id="134173" name="object 2"/>
          <p:cNvSpPr txBox="1">
            <a:spLocks noChangeArrowheads="1"/>
          </p:cNvSpPr>
          <p:nvPr/>
        </p:nvSpPr>
        <p:spPr bwMode="auto">
          <a:xfrm>
            <a:off x="130175" y="2795588"/>
            <a:ext cx="8988425" cy="364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 txBox="1"/>
          <p:nvPr/>
        </p:nvSpPr>
        <p:spPr>
          <a:xfrm>
            <a:off x="0" y="2546350"/>
            <a:ext cx="8010525" cy="4298950"/>
          </a:xfrm>
          <a:prstGeom prst="rect">
            <a:avLst/>
          </a:prstGeom>
        </p:spPr>
        <p:txBody>
          <a:bodyPr lIns="0" tIns="0" rIns="0" bIns="0"/>
          <a:lstStyle/>
          <a:p>
            <a:pPr fontAlgn="auto">
              <a:lnSpc>
                <a:spcPts val="950"/>
              </a:lnSpc>
              <a:spcBef>
                <a:spcPts val="37"/>
              </a:spcBef>
              <a:spcAft>
                <a:spcPts val="0"/>
              </a:spcAft>
              <a:defRPr/>
            </a:pPr>
            <a:endParaRPr sz="950">
              <a:latin typeface="+mn-lt"/>
              <a:cs typeface="+mn-cs"/>
            </a:endParaRPr>
          </a:p>
          <a:p>
            <a:pPr marL="613035" fontAlgn="auto">
              <a:lnSpc>
                <a:spcPct val="95825"/>
              </a:lnSpc>
              <a:spcBef>
                <a:spcPts val="30000"/>
              </a:spcBef>
              <a:spcAft>
                <a:spcPts val="0"/>
              </a:spcAft>
              <a:defRPr/>
            </a:pPr>
            <a:r>
              <a:rPr dirty="0">
                <a:latin typeface="Arial"/>
                <a:cs typeface="Arial"/>
              </a:rPr>
              <a:t>ETRS 511</a:t>
            </a:r>
            <a:endParaRPr>
              <a:latin typeface="Arial"/>
              <a:cs typeface="Arial"/>
            </a:endParaRPr>
          </a:p>
        </p:txBody>
      </p:sp>
      <p:sp>
        <p:nvSpPr>
          <p:cNvPr id="47107" name="object 24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7108" name="object 25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7109" name="object 26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7111" name="object 20"/>
          <p:cNvSpPr>
            <a:spLocks noChangeArrowheads="1"/>
          </p:cNvSpPr>
          <p:nvPr/>
        </p:nvSpPr>
        <p:spPr bwMode="auto">
          <a:xfrm>
            <a:off x="169863" y="2930525"/>
            <a:ext cx="3540125" cy="16383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7112" name="object 21"/>
          <p:cNvSpPr>
            <a:spLocks noChangeArrowheads="1"/>
          </p:cNvSpPr>
          <p:nvPr/>
        </p:nvSpPr>
        <p:spPr bwMode="auto">
          <a:xfrm>
            <a:off x="4156075" y="2578100"/>
            <a:ext cx="4130675" cy="42703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7113" name="object 22"/>
          <p:cNvSpPr>
            <a:spLocks noChangeArrowheads="1"/>
          </p:cNvSpPr>
          <p:nvPr/>
        </p:nvSpPr>
        <p:spPr bwMode="auto">
          <a:xfrm>
            <a:off x="-12700" y="2546350"/>
            <a:ext cx="8023225" cy="4305300"/>
          </a:xfrm>
          <a:custGeom>
            <a:avLst/>
            <a:gdLst>
              <a:gd name="T0" fmla="*/ 0 w 8023097"/>
              <a:gd name="T1" fmla="*/ 0 h 4305299"/>
              <a:gd name="T2" fmla="*/ 8023097 w 8023097"/>
              <a:gd name="T3" fmla="*/ 4305299 h 4305299"/>
            </a:gdLst>
            <a:ahLst/>
            <a:cxnLst/>
            <a:rect l="T0" t="T1" r="T2" b="T3"/>
            <a:pathLst>
              <a:path w="8023097" h="4305299">
                <a:moveTo>
                  <a:pt x="8023097" y="0"/>
                </a:moveTo>
                <a:lnTo>
                  <a:pt x="12560" y="0"/>
                </a:lnTo>
                <a:lnTo>
                  <a:pt x="12560" y="4299204"/>
                </a:lnTo>
                <a:lnTo>
                  <a:pt x="8023097" y="4299204"/>
                </a:lnTo>
                <a:lnTo>
                  <a:pt x="8023097" y="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7114" name="object 23"/>
          <p:cNvSpPr>
            <a:spLocks noChangeArrowheads="1"/>
          </p:cNvSpPr>
          <p:nvPr/>
        </p:nvSpPr>
        <p:spPr bwMode="auto">
          <a:xfrm>
            <a:off x="-12700" y="2546350"/>
            <a:ext cx="8023225" cy="4305300"/>
          </a:xfrm>
          <a:custGeom>
            <a:avLst/>
            <a:gdLst>
              <a:gd name="T0" fmla="*/ 0 w 8023097"/>
              <a:gd name="T1" fmla="*/ 0 h 4305299"/>
              <a:gd name="T2" fmla="*/ 8023097 w 8023097"/>
              <a:gd name="T3" fmla="*/ 4305299 h 4305299"/>
            </a:gdLst>
            <a:ahLst/>
            <a:cxnLst/>
            <a:rect l="T0" t="T1" r="T2" b="T3"/>
            <a:pathLst>
              <a:path w="8023097" h="4305299">
                <a:moveTo>
                  <a:pt x="8023097" y="0"/>
                </a:moveTo>
                <a:lnTo>
                  <a:pt x="12560" y="0"/>
                </a:lnTo>
              </a:path>
              <a:path w="8023097" h="4305299">
                <a:moveTo>
                  <a:pt x="8023097" y="4299204"/>
                </a:moveTo>
                <a:lnTo>
                  <a:pt x="8023097" y="0"/>
                </a:lnTo>
              </a:path>
            </a:pathLst>
          </a:custGeom>
          <a:noFill/>
          <a:ln w="12699">
            <a:solidFill>
              <a:srgbClr val="FEFEFE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7115" name="object 18"/>
          <p:cNvSpPr txBox="1">
            <a:spLocks noChangeArrowheads="1"/>
          </p:cNvSpPr>
          <p:nvPr/>
        </p:nvSpPr>
        <p:spPr bwMode="auto">
          <a:xfrm>
            <a:off x="66675" y="434975"/>
            <a:ext cx="21510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Exercice</a:t>
            </a:r>
            <a:endParaRPr lang="en-US" sz="4200"/>
          </a:p>
        </p:txBody>
      </p:sp>
      <p:sp>
        <p:nvSpPr>
          <p:cNvPr id="47116" name="object 17"/>
          <p:cNvSpPr txBox="1">
            <a:spLocks noChangeArrowheads="1"/>
          </p:cNvSpPr>
          <p:nvPr/>
        </p:nvSpPr>
        <p:spPr bwMode="auto">
          <a:xfrm>
            <a:off x="404813" y="1374775"/>
            <a:ext cx="75469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Modifier la description de l’exercice précédent pour que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409575" y="1776413"/>
            <a:ext cx="3462338" cy="3302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555"/>
              </a:lnSpc>
              <a:spcBef>
                <a:spcPts val="127"/>
              </a:spcBef>
              <a:spcAft>
                <a:spcPts val="0"/>
              </a:spcAft>
              <a:defRPr/>
            </a:pPr>
            <a:r>
              <a:rPr sz="2400" dirty="0">
                <a:latin typeface="Arial"/>
                <a:cs typeface="Arial"/>
              </a:rPr>
              <a:t>lorsque l’entrée</a:t>
            </a:r>
            <a:r>
              <a:rPr sz="2400" spc="4" dirty="0"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E0000"/>
                </a:solidFill>
                <a:latin typeface="Arial"/>
                <a:cs typeface="Arial"/>
              </a:rPr>
              <a:t>Load </a:t>
            </a:r>
            <a:r>
              <a:rPr sz="2400" dirty="0">
                <a:latin typeface="Arial"/>
                <a:cs typeface="Arial"/>
              </a:rPr>
              <a:t>est</a:t>
            </a:r>
            <a:endParaRPr sz="2400">
              <a:latin typeface="Arial"/>
              <a:cs typeface="Arial"/>
            </a:endParaRPr>
          </a:p>
        </p:txBody>
      </p:sp>
      <p:sp>
        <p:nvSpPr>
          <p:cNvPr id="47118" name="object 15"/>
          <p:cNvSpPr txBox="1">
            <a:spLocks noChangeArrowheads="1"/>
          </p:cNvSpPr>
          <p:nvPr/>
        </p:nvSpPr>
        <p:spPr bwMode="auto">
          <a:xfrm>
            <a:off x="3884613" y="1776413"/>
            <a:ext cx="459581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à ‘1’ la sortie du compteur prenne</a:t>
            </a:r>
          </a:p>
        </p:txBody>
      </p:sp>
      <p:sp>
        <p:nvSpPr>
          <p:cNvPr id="47119" name="object 14"/>
          <p:cNvSpPr txBox="1">
            <a:spLocks noChangeArrowheads="1"/>
          </p:cNvSpPr>
          <p:nvPr/>
        </p:nvSpPr>
        <p:spPr bwMode="auto">
          <a:xfrm>
            <a:off x="409575" y="2178050"/>
            <a:ext cx="3095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la</a:t>
            </a:r>
          </a:p>
        </p:txBody>
      </p:sp>
      <p:sp>
        <p:nvSpPr>
          <p:cNvPr id="47120" name="object 13"/>
          <p:cNvSpPr txBox="1">
            <a:spLocks noChangeArrowheads="1"/>
          </p:cNvSpPr>
          <p:nvPr/>
        </p:nvSpPr>
        <p:spPr bwMode="auto">
          <a:xfrm>
            <a:off x="731838" y="2178050"/>
            <a:ext cx="9017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valeur</a:t>
            </a:r>
          </a:p>
        </p:txBody>
      </p:sp>
      <p:sp>
        <p:nvSpPr>
          <p:cNvPr id="47121" name="object 12"/>
          <p:cNvSpPr txBox="1">
            <a:spLocks noChangeArrowheads="1"/>
          </p:cNvSpPr>
          <p:nvPr/>
        </p:nvSpPr>
        <p:spPr bwMode="auto">
          <a:xfrm>
            <a:off x="1647825" y="2178050"/>
            <a:ext cx="4111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de</a:t>
            </a:r>
          </a:p>
        </p:txBody>
      </p:sp>
      <p:sp>
        <p:nvSpPr>
          <p:cNvPr id="47122" name="object 11"/>
          <p:cNvSpPr txBox="1">
            <a:spLocks noChangeArrowheads="1"/>
          </p:cNvSpPr>
          <p:nvPr/>
        </p:nvSpPr>
        <p:spPr bwMode="auto">
          <a:xfrm>
            <a:off x="2071688" y="2178050"/>
            <a:ext cx="10715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l’entrée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157538" y="2178050"/>
            <a:ext cx="733425" cy="3302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555"/>
              </a:lnSpc>
              <a:spcBef>
                <a:spcPts val="127"/>
              </a:spcBef>
              <a:spcAft>
                <a:spcPts val="0"/>
              </a:spcAft>
              <a:defRPr/>
            </a:pPr>
            <a:r>
              <a:rPr sz="2400" b="1" spc="4" dirty="0">
                <a:solidFill>
                  <a:srgbClr val="FE0000"/>
                </a:solidFill>
                <a:latin typeface="Arial"/>
                <a:cs typeface="Arial"/>
              </a:rPr>
              <a:t>Data</a:t>
            </a:r>
            <a:endParaRPr sz="2400">
              <a:latin typeface="Arial"/>
              <a:cs typeface="Arial"/>
            </a:endParaRPr>
          </a:p>
        </p:txBody>
      </p:sp>
      <p:sp>
        <p:nvSpPr>
          <p:cNvPr id="47124" name="object 9"/>
          <p:cNvSpPr txBox="1">
            <a:spLocks noChangeArrowheads="1"/>
          </p:cNvSpPr>
          <p:nvPr/>
        </p:nvSpPr>
        <p:spPr bwMode="auto">
          <a:xfrm>
            <a:off x="3903663" y="2178050"/>
            <a:ext cx="32543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et</a:t>
            </a:r>
          </a:p>
        </p:txBody>
      </p:sp>
      <p:sp>
        <p:nvSpPr>
          <p:cNvPr id="47125" name="object 8"/>
          <p:cNvSpPr txBox="1">
            <a:spLocks noChangeArrowheads="1"/>
          </p:cNvSpPr>
          <p:nvPr/>
        </p:nvSpPr>
        <p:spPr bwMode="auto">
          <a:xfrm>
            <a:off x="4243388" y="2178050"/>
            <a:ext cx="10699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compte</a:t>
            </a:r>
          </a:p>
        </p:txBody>
      </p:sp>
      <p:sp>
        <p:nvSpPr>
          <p:cNvPr id="47126" name="object 7"/>
          <p:cNvSpPr txBox="1">
            <a:spLocks noChangeArrowheads="1"/>
          </p:cNvSpPr>
          <p:nvPr/>
        </p:nvSpPr>
        <p:spPr bwMode="auto">
          <a:xfrm>
            <a:off x="5327650" y="2178050"/>
            <a:ext cx="2397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à</a:t>
            </a:r>
          </a:p>
        </p:txBody>
      </p:sp>
      <p:sp>
        <p:nvSpPr>
          <p:cNvPr id="47127" name="object 6"/>
          <p:cNvSpPr txBox="1">
            <a:spLocks noChangeArrowheads="1"/>
          </p:cNvSpPr>
          <p:nvPr/>
        </p:nvSpPr>
        <p:spPr bwMode="auto">
          <a:xfrm>
            <a:off x="5580063" y="2178050"/>
            <a:ext cx="7667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partir</a:t>
            </a:r>
          </a:p>
        </p:txBody>
      </p:sp>
      <p:sp>
        <p:nvSpPr>
          <p:cNvPr id="47128" name="object 5"/>
          <p:cNvSpPr txBox="1">
            <a:spLocks noChangeArrowheads="1"/>
          </p:cNvSpPr>
          <p:nvPr/>
        </p:nvSpPr>
        <p:spPr bwMode="auto">
          <a:xfrm>
            <a:off x="6359525" y="2178050"/>
            <a:ext cx="4111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de</a:t>
            </a:r>
          </a:p>
        </p:txBody>
      </p:sp>
      <p:sp>
        <p:nvSpPr>
          <p:cNvPr id="47129" name="object 4"/>
          <p:cNvSpPr txBox="1">
            <a:spLocks noChangeArrowheads="1"/>
          </p:cNvSpPr>
          <p:nvPr/>
        </p:nvSpPr>
        <p:spPr bwMode="auto">
          <a:xfrm>
            <a:off x="6783388" y="2178050"/>
            <a:ext cx="73183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cette</a:t>
            </a:r>
          </a:p>
        </p:txBody>
      </p:sp>
      <p:sp>
        <p:nvSpPr>
          <p:cNvPr id="47130" name="object 3"/>
          <p:cNvSpPr txBox="1">
            <a:spLocks noChangeArrowheads="1"/>
          </p:cNvSpPr>
          <p:nvPr/>
        </p:nvSpPr>
        <p:spPr bwMode="auto">
          <a:xfrm>
            <a:off x="7529513" y="2178050"/>
            <a:ext cx="98583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valeur.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 txBox="1"/>
          <p:nvPr/>
        </p:nvSpPr>
        <p:spPr>
          <a:xfrm>
            <a:off x="673100" y="2546350"/>
            <a:ext cx="8010525" cy="429895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ts val="950"/>
              </a:lnSpc>
              <a:spcBef>
                <a:spcPts val="38"/>
              </a:spcBef>
            </a:pPr>
            <a:endParaRPr lang="en-US" sz="900">
              <a:latin typeface="Calibri" pitchFamily="34" charset="0"/>
            </a:endParaRPr>
          </a:p>
        </p:txBody>
      </p:sp>
      <p:sp>
        <p:nvSpPr>
          <p:cNvPr id="136195" name="object 24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6196" name="object 25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6197" name="object 26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6198" name="object 20"/>
          <p:cNvSpPr>
            <a:spLocks noChangeArrowheads="1"/>
          </p:cNvSpPr>
          <p:nvPr/>
        </p:nvSpPr>
        <p:spPr bwMode="auto">
          <a:xfrm>
            <a:off x="169863" y="2930525"/>
            <a:ext cx="3540125" cy="16383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6199" name="object 21"/>
          <p:cNvSpPr>
            <a:spLocks noChangeArrowheads="1"/>
          </p:cNvSpPr>
          <p:nvPr/>
        </p:nvSpPr>
        <p:spPr bwMode="auto">
          <a:xfrm>
            <a:off x="4156075" y="2578100"/>
            <a:ext cx="4130675" cy="42703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6201" name="object 23"/>
          <p:cNvSpPr>
            <a:spLocks noChangeArrowheads="1"/>
          </p:cNvSpPr>
          <p:nvPr/>
        </p:nvSpPr>
        <p:spPr bwMode="auto">
          <a:xfrm>
            <a:off x="-12700" y="2546350"/>
            <a:ext cx="8023225" cy="4305300"/>
          </a:xfrm>
          <a:custGeom>
            <a:avLst/>
            <a:gdLst>
              <a:gd name="T0" fmla="*/ 0 w 8023097"/>
              <a:gd name="T1" fmla="*/ 0 h 4305299"/>
              <a:gd name="T2" fmla="*/ 8023097 w 8023097"/>
              <a:gd name="T3" fmla="*/ 4305299 h 4305299"/>
            </a:gdLst>
            <a:ahLst/>
            <a:cxnLst/>
            <a:rect l="T0" t="T1" r="T2" b="T3"/>
            <a:pathLst>
              <a:path w="8023097" h="4305299">
                <a:moveTo>
                  <a:pt x="8023097" y="0"/>
                </a:moveTo>
                <a:lnTo>
                  <a:pt x="12560" y="0"/>
                </a:lnTo>
              </a:path>
              <a:path w="8023097" h="4305299">
                <a:moveTo>
                  <a:pt x="8023097" y="4299204"/>
                </a:moveTo>
                <a:lnTo>
                  <a:pt x="8023097" y="0"/>
                </a:lnTo>
              </a:path>
            </a:pathLst>
          </a:custGeom>
          <a:noFill/>
          <a:ln w="12699">
            <a:solidFill>
              <a:srgbClr val="FEFEFE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6202" name="object 18"/>
          <p:cNvSpPr txBox="1">
            <a:spLocks noChangeArrowheads="1"/>
          </p:cNvSpPr>
          <p:nvPr/>
        </p:nvSpPr>
        <p:spPr bwMode="auto">
          <a:xfrm>
            <a:off x="66675" y="434975"/>
            <a:ext cx="21510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Exercice</a:t>
            </a:r>
            <a:endParaRPr lang="en-US" sz="4200"/>
          </a:p>
        </p:txBody>
      </p:sp>
      <p:sp>
        <p:nvSpPr>
          <p:cNvPr id="136203" name="object 17"/>
          <p:cNvSpPr txBox="1">
            <a:spLocks noChangeArrowheads="1"/>
          </p:cNvSpPr>
          <p:nvPr/>
        </p:nvSpPr>
        <p:spPr bwMode="auto">
          <a:xfrm>
            <a:off x="404813" y="1374775"/>
            <a:ext cx="75469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Modifier la description de l’exercice précédent pour que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409575" y="1776413"/>
            <a:ext cx="3462338" cy="3302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555"/>
              </a:lnSpc>
              <a:spcBef>
                <a:spcPts val="127"/>
              </a:spcBef>
              <a:spcAft>
                <a:spcPts val="0"/>
              </a:spcAft>
              <a:defRPr/>
            </a:pPr>
            <a:r>
              <a:rPr sz="2400" dirty="0">
                <a:latin typeface="Arial"/>
                <a:cs typeface="Arial"/>
              </a:rPr>
              <a:t>lorsque l’entrée</a:t>
            </a:r>
            <a:r>
              <a:rPr sz="2400" spc="4" dirty="0"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E0000"/>
                </a:solidFill>
                <a:latin typeface="Arial"/>
                <a:cs typeface="Arial"/>
              </a:rPr>
              <a:t>Load </a:t>
            </a:r>
            <a:r>
              <a:rPr sz="2400" dirty="0">
                <a:latin typeface="Arial"/>
                <a:cs typeface="Arial"/>
              </a:rPr>
              <a:t>est</a:t>
            </a:r>
            <a:endParaRPr sz="2400">
              <a:latin typeface="Arial"/>
              <a:cs typeface="Arial"/>
            </a:endParaRPr>
          </a:p>
        </p:txBody>
      </p:sp>
      <p:sp>
        <p:nvSpPr>
          <p:cNvPr id="136205" name="object 15"/>
          <p:cNvSpPr txBox="1">
            <a:spLocks noChangeArrowheads="1"/>
          </p:cNvSpPr>
          <p:nvPr/>
        </p:nvSpPr>
        <p:spPr bwMode="auto">
          <a:xfrm>
            <a:off x="3884613" y="1776413"/>
            <a:ext cx="459581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à ‘1’ la sortie du compteur prenne</a:t>
            </a:r>
          </a:p>
        </p:txBody>
      </p:sp>
      <p:sp>
        <p:nvSpPr>
          <p:cNvPr id="136206" name="object 14"/>
          <p:cNvSpPr txBox="1">
            <a:spLocks noChangeArrowheads="1"/>
          </p:cNvSpPr>
          <p:nvPr/>
        </p:nvSpPr>
        <p:spPr bwMode="auto">
          <a:xfrm>
            <a:off x="409575" y="2178050"/>
            <a:ext cx="3095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la</a:t>
            </a:r>
          </a:p>
        </p:txBody>
      </p:sp>
      <p:sp>
        <p:nvSpPr>
          <p:cNvPr id="136207" name="object 13"/>
          <p:cNvSpPr txBox="1">
            <a:spLocks noChangeArrowheads="1"/>
          </p:cNvSpPr>
          <p:nvPr/>
        </p:nvSpPr>
        <p:spPr bwMode="auto">
          <a:xfrm>
            <a:off x="731838" y="2178050"/>
            <a:ext cx="9017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valeur</a:t>
            </a:r>
          </a:p>
        </p:txBody>
      </p:sp>
      <p:sp>
        <p:nvSpPr>
          <p:cNvPr id="136208" name="object 12"/>
          <p:cNvSpPr txBox="1">
            <a:spLocks noChangeArrowheads="1"/>
          </p:cNvSpPr>
          <p:nvPr/>
        </p:nvSpPr>
        <p:spPr bwMode="auto">
          <a:xfrm>
            <a:off x="1647825" y="2178050"/>
            <a:ext cx="4111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de</a:t>
            </a:r>
          </a:p>
        </p:txBody>
      </p:sp>
      <p:sp>
        <p:nvSpPr>
          <p:cNvPr id="136209" name="object 11"/>
          <p:cNvSpPr txBox="1">
            <a:spLocks noChangeArrowheads="1"/>
          </p:cNvSpPr>
          <p:nvPr/>
        </p:nvSpPr>
        <p:spPr bwMode="auto">
          <a:xfrm>
            <a:off x="2071688" y="2178050"/>
            <a:ext cx="10715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l’entrée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157538" y="2178050"/>
            <a:ext cx="733425" cy="3302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555"/>
              </a:lnSpc>
              <a:spcBef>
                <a:spcPts val="127"/>
              </a:spcBef>
              <a:spcAft>
                <a:spcPts val="0"/>
              </a:spcAft>
              <a:defRPr/>
            </a:pPr>
            <a:r>
              <a:rPr sz="2400" b="1" spc="4" dirty="0">
                <a:solidFill>
                  <a:srgbClr val="FE0000"/>
                </a:solidFill>
                <a:latin typeface="Arial"/>
                <a:cs typeface="Arial"/>
              </a:rPr>
              <a:t>Data</a:t>
            </a:r>
            <a:endParaRPr sz="2400">
              <a:latin typeface="Arial"/>
              <a:cs typeface="Arial"/>
            </a:endParaRPr>
          </a:p>
        </p:txBody>
      </p:sp>
      <p:sp>
        <p:nvSpPr>
          <p:cNvPr id="136211" name="object 9"/>
          <p:cNvSpPr txBox="1">
            <a:spLocks noChangeArrowheads="1"/>
          </p:cNvSpPr>
          <p:nvPr/>
        </p:nvSpPr>
        <p:spPr bwMode="auto">
          <a:xfrm>
            <a:off x="3903663" y="2178050"/>
            <a:ext cx="32543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et</a:t>
            </a:r>
          </a:p>
        </p:txBody>
      </p:sp>
      <p:sp>
        <p:nvSpPr>
          <p:cNvPr id="136212" name="object 8"/>
          <p:cNvSpPr txBox="1">
            <a:spLocks noChangeArrowheads="1"/>
          </p:cNvSpPr>
          <p:nvPr/>
        </p:nvSpPr>
        <p:spPr bwMode="auto">
          <a:xfrm>
            <a:off x="4243388" y="2178050"/>
            <a:ext cx="10699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compte</a:t>
            </a:r>
          </a:p>
        </p:txBody>
      </p:sp>
      <p:sp>
        <p:nvSpPr>
          <p:cNvPr id="136213" name="object 7"/>
          <p:cNvSpPr txBox="1">
            <a:spLocks noChangeArrowheads="1"/>
          </p:cNvSpPr>
          <p:nvPr/>
        </p:nvSpPr>
        <p:spPr bwMode="auto">
          <a:xfrm>
            <a:off x="5327650" y="2178050"/>
            <a:ext cx="2397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à</a:t>
            </a:r>
          </a:p>
        </p:txBody>
      </p:sp>
      <p:sp>
        <p:nvSpPr>
          <p:cNvPr id="136214" name="object 6"/>
          <p:cNvSpPr txBox="1">
            <a:spLocks noChangeArrowheads="1"/>
          </p:cNvSpPr>
          <p:nvPr/>
        </p:nvSpPr>
        <p:spPr bwMode="auto">
          <a:xfrm>
            <a:off x="5580063" y="2178050"/>
            <a:ext cx="7667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partir</a:t>
            </a:r>
          </a:p>
        </p:txBody>
      </p:sp>
      <p:sp>
        <p:nvSpPr>
          <p:cNvPr id="136215" name="object 5"/>
          <p:cNvSpPr txBox="1">
            <a:spLocks noChangeArrowheads="1"/>
          </p:cNvSpPr>
          <p:nvPr/>
        </p:nvSpPr>
        <p:spPr bwMode="auto">
          <a:xfrm>
            <a:off x="6359525" y="2178050"/>
            <a:ext cx="4111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de</a:t>
            </a:r>
          </a:p>
        </p:txBody>
      </p:sp>
      <p:sp>
        <p:nvSpPr>
          <p:cNvPr id="136216" name="object 4"/>
          <p:cNvSpPr txBox="1">
            <a:spLocks noChangeArrowheads="1"/>
          </p:cNvSpPr>
          <p:nvPr/>
        </p:nvSpPr>
        <p:spPr bwMode="auto">
          <a:xfrm>
            <a:off x="6783388" y="2178050"/>
            <a:ext cx="73183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cette</a:t>
            </a:r>
          </a:p>
        </p:txBody>
      </p:sp>
      <p:sp>
        <p:nvSpPr>
          <p:cNvPr id="136217" name="object 3"/>
          <p:cNvSpPr txBox="1">
            <a:spLocks noChangeArrowheads="1"/>
          </p:cNvSpPr>
          <p:nvPr/>
        </p:nvSpPr>
        <p:spPr bwMode="auto">
          <a:xfrm>
            <a:off x="7529513" y="2178050"/>
            <a:ext cx="98583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valeur.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object 30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8131" name="object 31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8132" name="object 32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8134" name="object 25"/>
          <p:cNvSpPr>
            <a:spLocks noChangeArrowheads="1"/>
          </p:cNvSpPr>
          <p:nvPr/>
        </p:nvSpPr>
        <p:spPr bwMode="auto">
          <a:xfrm>
            <a:off x="1831975" y="3033713"/>
            <a:ext cx="5453063" cy="38131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8135" name="object 26"/>
          <p:cNvSpPr>
            <a:spLocks noChangeArrowheads="1"/>
          </p:cNvSpPr>
          <p:nvPr/>
        </p:nvSpPr>
        <p:spPr bwMode="auto">
          <a:xfrm>
            <a:off x="1849438" y="2938463"/>
            <a:ext cx="5356225" cy="3913187"/>
          </a:xfrm>
          <a:custGeom>
            <a:avLst/>
            <a:gdLst>
              <a:gd name="T0" fmla="*/ 0 w 5356098"/>
              <a:gd name="T1" fmla="*/ 0 h 3912870"/>
              <a:gd name="T2" fmla="*/ 5356098 w 5356098"/>
              <a:gd name="T3" fmla="*/ 3912870 h 3912870"/>
            </a:gdLst>
            <a:ahLst/>
            <a:cxnLst/>
            <a:rect l="T0" t="T1" r="T2" b="T3"/>
            <a:pathLst>
              <a:path w="5356098" h="3912870">
                <a:moveTo>
                  <a:pt x="5356098" y="0"/>
                </a:moveTo>
                <a:lnTo>
                  <a:pt x="0" y="0"/>
                </a:lnTo>
                <a:lnTo>
                  <a:pt x="0" y="3906773"/>
                </a:lnTo>
                <a:lnTo>
                  <a:pt x="5356098" y="3906773"/>
                </a:lnTo>
                <a:lnTo>
                  <a:pt x="5356098" y="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8136" name="object 27"/>
          <p:cNvSpPr>
            <a:spLocks noChangeArrowheads="1"/>
          </p:cNvSpPr>
          <p:nvPr/>
        </p:nvSpPr>
        <p:spPr bwMode="auto">
          <a:xfrm>
            <a:off x="1849438" y="2938463"/>
            <a:ext cx="5356225" cy="3913187"/>
          </a:xfrm>
          <a:custGeom>
            <a:avLst/>
            <a:gdLst>
              <a:gd name="T0" fmla="*/ 0 w 5356098"/>
              <a:gd name="T1" fmla="*/ 0 h 3912870"/>
              <a:gd name="T2" fmla="*/ 5356098 w 5356098"/>
              <a:gd name="T3" fmla="*/ 3912870 h 3912870"/>
            </a:gdLst>
            <a:ahLst/>
            <a:cxnLst/>
            <a:rect l="T0" t="T1" r="T2" b="T3"/>
            <a:pathLst>
              <a:path w="5356098" h="3912870">
                <a:moveTo>
                  <a:pt x="5356098" y="0"/>
                </a:moveTo>
                <a:lnTo>
                  <a:pt x="0" y="0"/>
                </a:lnTo>
                <a:lnTo>
                  <a:pt x="0" y="3906773"/>
                </a:lnTo>
              </a:path>
              <a:path w="5356098" h="3912870">
                <a:moveTo>
                  <a:pt x="5356098" y="3906773"/>
                </a:moveTo>
                <a:lnTo>
                  <a:pt x="5356098" y="0"/>
                </a:lnTo>
              </a:path>
            </a:pathLst>
          </a:custGeom>
          <a:noFill/>
          <a:ln w="12700">
            <a:solidFill>
              <a:srgbClr val="FEFEFE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8137" name="object 28"/>
          <p:cNvSpPr>
            <a:spLocks noChangeArrowheads="1"/>
          </p:cNvSpPr>
          <p:nvPr/>
        </p:nvSpPr>
        <p:spPr bwMode="auto">
          <a:xfrm>
            <a:off x="5837238" y="2754313"/>
            <a:ext cx="2647950" cy="379412"/>
          </a:xfrm>
          <a:custGeom>
            <a:avLst/>
            <a:gdLst>
              <a:gd name="T0" fmla="*/ 0 w 2647950"/>
              <a:gd name="T1" fmla="*/ 0 h 379475"/>
              <a:gd name="T2" fmla="*/ 2647950 w 2647950"/>
              <a:gd name="T3" fmla="*/ 379475 h 379475"/>
            </a:gdLst>
            <a:ahLst/>
            <a:cxnLst/>
            <a:rect l="T0" t="T1" r="T2" b="T3"/>
            <a:pathLst>
              <a:path w="2647950" h="379475">
                <a:moveTo>
                  <a:pt x="0" y="0"/>
                </a:moveTo>
                <a:lnTo>
                  <a:pt x="0" y="379475"/>
                </a:lnTo>
                <a:lnTo>
                  <a:pt x="2647950" y="379475"/>
                </a:lnTo>
                <a:lnTo>
                  <a:pt x="2647950" y="0"/>
                </a:lnTo>
                <a:lnTo>
                  <a:pt x="0" y="0"/>
                </a:lnTo>
                <a:close/>
              </a:path>
            </a:pathLst>
          </a:custGeom>
          <a:noFill/>
          <a:ln w="12699">
            <a:solidFill>
              <a:srgbClr val="0098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8138" name="object 24"/>
          <p:cNvSpPr txBox="1">
            <a:spLocks noChangeArrowheads="1"/>
          </p:cNvSpPr>
          <p:nvPr/>
        </p:nvSpPr>
        <p:spPr bwMode="auto">
          <a:xfrm>
            <a:off x="66675" y="434975"/>
            <a:ext cx="21510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Exercice</a:t>
            </a:r>
            <a:endParaRPr lang="en-US" sz="4200"/>
          </a:p>
        </p:txBody>
      </p:sp>
      <p:sp>
        <p:nvSpPr>
          <p:cNvPr id="48139" name="object 23"/>
          <p:cNvSpPr txBox="1">
            <a:spLocks noChangeArrowheads="1"/>
          </p:cNvSpPr>
          <p:nvPr/>
        </p:nvSpPr>
        <p:spPr bwMode="auto">
          <a:xfrm>
            <a:off x="403225" y="1441450"/>
            <a:ext cx="700405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Ecrire l’ensemble d’un fichier VHDL (Library, Entity,</a:t>
            </a:r>
          </a:p>
        </p:txBody>
      </p:sp>
      <p:sp>
        <p:nvSpPr>
          <p:cNvPr id="48140" name="object 22"/>
          <p:cNvSpPr txBox="1">
            <a:spLocks noChangeArrowheads="1"/>
          </p:cNvSpPr>
          <p:nvPr/>
        </p:nvSpPr>
        <p:spPr bwMode="auto">
          <a:xfrm>
            <a:off x="409575" y="1843088"/>
            <a:ext cx="31210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Architecture) qui décrit</a:t>
            </a:r>
          </a:p>
        </p:txBody>
      </p:sp>
      <p:sp>
        <p:nvSpPr>
          <p:cNvPr id="48141" name="object 21"/>
          <p:cNvSpPr txBox="1">
            <a:spLocks noChangeArrowheads="1"/>
          </p:cNvSpPr>
          <p:nvPr/>
        </p:nvSpPr>
        <p:spPr bwMode="auto">
          <a:xfrm>
            <a:off x="3544888" y="1843088"/>
            <a:ext cx="44608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un comparateur mettant la sortie</a:t>
            </a:r>
          </a:p>
        </p:txBody>
      </p:sp>
      <p:sp>
        <p:nvSpPr>
          <p:cNvPr id="48142" name="object 20"/>
          <p:cNvSpPr txBox="1">
            <a:spLocks noChangeArrowheads="1"/>
          </p:cNvSpPr>
          <p:nvPr/>
        </p:nvSpPr>
        <p:spPr bwMode="auto">
          <a:xfrm>
            <a:off x="409575" y="2244725"/>
            <a:ext cx="15621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EGAL </a:t>
            </a:r>
            <a:r>
              <a:rPr lang="en-US" sz="2400"/>
              <a:t>à ‘1’</a:t>
            </a:r>
          </a:p>
        </p:txBody>
      </p:sp>
      <p:sp>
        <p:nvSpPr>
          <p:cNvPr id="48143" name="object 19"/>
          <p:cNvSpPr txBox="1">
            <a:spLocks noChangeArrowheads="1"/>
          </p:cNvSpPr>
          <p:nvPr/>
        </p:nvSpPr>
        <p:spPr bwMode="auto">
          <a:xfrm>
            <a:off x="1984375" y="2244725"/>
            <a:ext cx="15462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lorsque les</a:t>
            </a:r>
          </a:p>
        </p:txBody>
      </p:sp>
      <p:sp>
        <p:nvSpPr>
          <p:cNvPr id="48144" name="object 18"/>
          <p:cNvSpPr txBox="1">
            <a:spLocks noChangeArrowheads="1"/>
          </p:cNvSpPr>
          <p:nvPr/>
        </p:nvSpPr>
        <p:spPr bwMode="auto">
          <a:xfrm>
            <a:off x="3544888" y="2244725"/>
            <a:ext cx="108743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entrées</a:t>
            </a:r>
          </a:p>
        </p:txBody>
      </p:sp>
      <p:sp>
        <p:nvSpPr>
          <p:cNvPr id="48145" name="object 17"/>
          <p:cNvSpPr txBox="1">
            <a:spLocks noChangeArrowheads="1"/>
          </p:cNvSpPr>
          <p:nvPr/>
        </p:nvSpPr>
        <p:spPr bwMode="auto">
          <a:xfrm>
            <a:off x="4648200" y="2244725"/>
            <a:ext cx="2905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A</a:t>
            </a:r>
            <a:endParaRPr lang="en-US" sz="2400"/>
          </a:p>
        </p:txBody>
      </p:sp>
      <p:sp>
        <p:nvSpPr>
          <p:cNvPr id="48146" name="object 16"/>
          <p:cNvSpPr txBox="1">
            <a:spLocks noChangeArrowheads="1"/>
          </p:cNvSpPr>
          <p:nvPr/>
        </p:nvSpPr>
        <p:spPr bwMode="auto">
          <a:xfrm>
            <a:off x="4953000" y="2244725"/>
            <a:ext cx="32385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et</a:t>
            </a:r>
          </a:p>
        </p:txBody>
      </p:sp>
      <p:sp>
        <p:nvSpPr>
          <p:cNvPr id="48147" name="object 15"/>
          <p:cNvSpPr txBox="1">
            <a:spLocks noChangeArrowheads="1"/>
          </p:cNvSpPr>
          <p:nvPr/>
        </p:nvSpPr>
        <p:spPr bwMode="auto">
          <a:xfrm>
            <a:off x="5291138" y="2244725"/>
            <a:ext cx="29051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B</a:t>
            </a:r>
            <a:endParaRPr lang="en-US" sz="2400"/>
          </a:p>
        </p:txBody>
      </p:sp>
      <p:sp>
        <p:nvSpPr>
          <p:cNvPr id="48148" name="object 14"/>
          <p:cNvSpPr txBox="1">
            <a:spLocks noChangeArrowheads="1"/>
          </p:cNvSpPr>
          <p:nvPr/>
        </p:nvSpPr>
        <p:spPr bwMode="auto">
          <a:xfrm>
            <a:off x="5595938" y="2244725"/>
            <a:ext cx="663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(bus</a:t>
            </a:r>
          </a:p>
        </p:txBody>
      </p:sp>
      <p:sp>
        <p:nvSpPr>
          <p:cNvPr id="48149" name="object 13"/>
          <p:cNvSpPr txBox="1">
            <a:spLocks noChangeArrowheads="1"/>
          </p:cNvSpPr>
          <p:nvPr/>
        </p:nvSpPr>
        <p:spPr bwMode="auto">
          <a:xfrm>
            <a:off x="6272213" y="2244725"/>
            <a:ext cx="4111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de</a:t>
            </a:r>
          </a:p>
        </p:txBody>
      </p:sp>
      <p:sp>
        <p:nvSpPr>
          <p:cNvPr id="48150" name="object 12"/>
          <p:cNvSpPr txBox="1">
            <a:spLocks noChangeArrowheads="1"/>
          </p:cNvSpPr>
          <p:nvPr/>
        </p:nvSpPr>
        <p:spPr bwMode="auto">
          <a:xfrm>
            <a:off x="6696075" y="2244725"/>
            <a:ext cx="241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8</a:t>
            </a:r>
          </a:p>
        </p:txBody>
      </p:sp>
      <p:sp>
        <p:nvSpPr>
          <p:cNvPr id="48151" name="object 11"/>
          <p:cNvSpPr txBox="1">
            <a:spLocks noChangeArrowheads="1"/>
          </p:cNvSpPr>
          <p:nvPr/>
        </p:nvSpPr>
        <p:spPr bwMode="auto">
          <a:xfrm>
            <a:off x="6950075" y="2244725"/>
            <a:ext cx="6477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bits)</a:t>
            </a:r>
          </a:p>
        </p:txBody>
      </p:sp>
      <p:sp>
        <p:nvSpPr>
          <p:cNvPr id="48152" name="object 10"/>
          <p:cNvSpPr txBox="1">
            <a:spLocks noChangeArrowheads="1"/>
          </p:cNvSpPr>
          <p:nvPr/>
        </p:nvSpPr>
        <p:spPr bwMode="auto">
          <a:xfrm>
            <a:off x="7610475" y="2244725"/>
            <a:ext cx="6477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sont</a:t>
            </a:r>
          </a:p>
        </p:txBody>
      </p:sp>
      <p:sp>
        <p:nvSpPr>
          <p:cNvPr id="48153" name="object 9"/>
          <p:cNvSpPr txBox="1">
            <a:spLocks noChangeArrowheads="1"/>
          </p:cNvSpPr>
          <p:nvPr/>
        </p:nvSpPr>
        <p:spPr bwMode="auto">
          <a:xfrm>
            <a:off x="409575" y="2646363"/>
            <a:ext cx="97155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égales</a:t>
            </a:r>
          </a:p>
        </p:txBody>
      </p:sp>
      <p:sp>
        <p:nvSpPr>
          <p:cNvPr id="48154" name="object 8"/>
          <p:cNvSpPr txBox="1">
            <a:spLocks noChangeArrowheads="1"/>
          </p:cNvSpPr>
          <p:nvPr/>
        </p:nvSpPr>
        <p:spPr bwMode="auto">
          <a:xfrm>
            <a:off x="1393825" y="2646363"/>
            <a:ext cx="3254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et</a:t>
            </a:r>
          </a:p>
        </p:txBody>
      </p:sp>
      <p:sp>
        <p:nvSpPr>
          <p:cNvPr id="48155" name="object 7"/>
          <p:cNvSpPr txBox="1">
            <a:spLocks noChangeArrowheads="1"/>
          </p:cNvSpPr>
          <p:nvPr/>
        </p:nvSpPr>
        <p:spPr bwMode="auto">
          <a:xfrm>
            <a:off x="1733550" y="2646363"/>
            <a:ext cx="2397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à</a:t>
            </a:r>
          </a:p>
        </p:txBody>
      </p:sp>
      <p:sp>
        <p:nvSpPr>
          <p:cNvPr id="48156" name="object 6"/>
          <p:cNvSpPr txBox="1">
            <a:spLocks noChangeArrowheads="1"/>
          </p:cNvSpPr>
          <p:nvPr/>
        </p:nvSpPr>
        <p:spPr bwMode="auto">
          <a:xfrm>
            <a:off x="1987550" y="2646363"/>
            <a:ext cx="3762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‘0’</a:t>
            </a:r>
          </a:p>
        </p:txBody>
      </p:sp>
      <p:sp>
        <p:nvSpPr>
          <p:cNvPr id="48157" name="object 5"/>
          <p:cNvSpPr txBox="1">
            <a:spLocks noChangeArrowheads="1"/>
          </p:cNvSpPr>
          <p:nvPr/>
        </p:nvSpPr>
        <p:spPr bwMode="auto">
          <a:xfrm>
            <a:off x="2376488" y="2646363"/>
            <a:ext cx="8858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sinon.</a:t>
            </a:r>
          </a:p>
        </p:txBody>
      </p:sp>
      <p:sp>
        <p:nvSpPr>
          <p:cNvPr id="48160" name="object 2"/>
          <p:cNvSpPr txBox="1">
            <a:spLocks noChangeArrowheads="1"/>
          </p:cNvSpPr>
          <p:nvPr/>
        </p:nvSpPr>
        <p:spPr bwMode="auto">
          <a:xfrm>
            <a:off x="5837238" y="2754313"/>
            <a:ext cx="2647950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96838">
              <a:lnSpc>
                <a:spcPct val="96000"/>
              </a:lnSpc>
              <a:spcBef>
                <a:spcPts val="475"/>
              </a:spcBef>
            </a:pPr>
            <a:r>
              <a:rPr lang="en-US">
                <a:solidFill>
                  <a:srgbClr val="009A00"/>
                </a:solidFill>
              </a:rPr>
              <a:t>Assignation concurrente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object 30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7219" name="object 31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7220" name="object 32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7221" name="object 25"/>
          <p:cNvSpPr>
            <a:spLocks noChangeArrowheads="1"/>
          </p:cNvSpPr>
          <p:nvPr/>
        </p:nvSpPr>
        <p:spPr bwMode="auto">
          <a:xfrm>
            <a:off x="1831975" y="3033713"/>
            <a:ext cx="5453063" cy="38131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7223" name="object 27"/>
          <p:cNvSpPr>
            <a:spLocks noChangeArrowheads="1"/>
          </p:cNvSpPr>
          <p:nvPr/>
        </p:nvSpPr>
        <p:spPr bwMode="auto">
          <a:xfrm>
            <a:off x="1849438" y="2938463"/>
            <a:ext cx="5356225" cy="3913187"/>
          </a:xfrm>
          <a:custGeom>
            <a:avLst/>
            <a:gdLst>
              <a:gd name="T0" fmla="*/ 0 w 5356098"/>
              <a:gd name="T1" fmla="*/ 0 h 3912870"/>
              <a:gd name="T2" fmla="*/ 5356098 w 5356098"/>
              <a:gd name="T3" fmla="*/ 3912870 h 3912870"/>
            </a:gdLst>
            <a:ahLst/>
            <a:cxnLst/>
            <a:rect l="T0" t="T1" r="T2" b="T3"/>
            <a:pathLst>
              <a:path w="5356098" h="3912870">
                <a:moveTo>
                  <a:pt x="5356098" y="0"/>
                </a:moveTo>
                <a:lnTo>
                  <a:pt x="0" y="0"/>
                </a:lnTo>
                <a:lnTo>
                  <a:pt x="0" y="3906773"/>
                </a:lnTo>
              </a:path>
              <a:path w="5356098" h="3912870">
                <a:moveTo>
                  <a:pt x="5356098" y="3906773"/>
                </a:moveTo>
                <a:lnTo>
                  <a:pt x="5356098" y="0"/>
                </a:lnTo>
              </a:path>
            </a:pathLst>
          </a:custGeom>
          <a:noFill/>
          <a:ln w="12700">
            <a:solidFill>
              <a:srgbClr val="FEFEFE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7224" name="object 28"/>
          <p:cNvSpPr>
            <a:spLocks noChangeArrowheads="1"/>
          </p:cNvSpPr>
          <p:nvPr/>
        </p:nvSpPr>
        <p:spPr bwMode="auto">
          <a:xfrm>
            <a:off x="5837238" y="2754313"/>
            <a:ext cx="2647950" cy="379412"/>
          </a:xfrm>
          <a:custGeom>
            <a:avLst/>
            <a:gdLst>
              <a:gd name="T0" fmla="*/ 0 w 2647950"/>
              <a:gd name="T1" fmla="*/ 0 h 379475"/>
              <a:gd name="T2" fmla="*/ 2647950 w 2647950"/>
              <a:gd name="T3" fmla="*/ 379475 h 379475"/>
            </a:gdLst>
            <a:ahLst/>
            <a:cxnLst/>
            <a:rect l="T0" t="T1" r="T2" b="T3"/>
            <a:pathLst>
              <a:path w="2647950" h="379475">
                <a:moveTo>
                  <a:pt x="0" y="0"/>
                </a:moveTo>
                <a:lnTo>
                  <a:pt x="0" y="379475"/>
                </a:lnTo>
                <a:lnTo>
                  <a:pt x="2647950" y="379475"/>
                </a:lnTo>
                <a:lnTo>
                  <a:pt x="2647950" y="0"/>
                </a:lnTo>
                <a:lnTo>
                  <a:pt x="0" y="0"/>
                </a:lnTo>
                <a:close/>
              </a:path>
            </a:pathLst>
          </a:custGeom>
          <a:noFill/>
          <a:ln w="12699">
            <a:solidFill>
              <a:srgbClr val="0098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7225" name="object 24"/>
          <p:cNvSpPr txBox="1">
            <a:spLocks noChangeArrowheads="1"/>
          </p:cNvSpPr>
          <p:nvPr/>
        </p:nvSpPr>
        <p:spPr bwMode="auto">
          <a:xfrm>
            <a:off x="66675" y="434975"/>
            <a:ext cx="21510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Exercice</a:t>
            </a:r>
            <a:endParaRPr lang="en-US" sz="4200"/>
          </a:p>
        </p:txBody>
      </p:sp>
      <p:sp>
        <p:nvSpPr>
          <p:cNvPr id="137226" name="object 23"/>
          <p:cNvSpPr txBox="1">
            <a:spLocks noChangeArrowheads="1"/>
          </p:cNvSpPr>
          <p:nvPr/>
        </p:nvSpPr>
        <p:spPr bwMode="auto">
          <a:xfrm>
            <a:off x="403225" y="1441450"/>
            <a:ext cx="700405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Ecrire l’ensemble d’un fichier VHDL (Library, Entity,</a:t>
            </a:r>
          </a:p>
        </p:txBody>
      </p:sp>
      <p:sp>
        <p:nvSpPr>
          <p:cNvPr id="137227" name="object 22"/>
          <p:cNvSpPr txBox="1">
            <a:spLocks noChangeArrowheads="1"/>
          </p:cNvSpPr>
          <p:nvPr/>
        </p:nvSpPr>
        <p:spPr bwMode="auto">
          <a:xfrm>
            <a:off x="409575" y="1843088"/>
            <a:ext cx="31210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Architecture) qui décrit</a:t>
            </a:r>
          </a:p>
        </p:txBody>
      </p:sp>
      <p:sp>
        <p:nvSpPr>
          <p:cNvPr id="137228" name="object 21"/>
          <p:cNvSpPr txBox="1">
            <a:spLocks noChangeArrowheads="1"/>
          </p:cNvSpPr>
          <p:nvPr/>
        </p:nvSpPr>
        <p:spPr bwMode="auto">
          <a:xfrm>
            <a:off x="3544888" y="1843088"/>
            <a:ext cx="44608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un comparateur mettant la sortie</a:t>
            </a:r>
          </a:p>
        </p:txBody>
      </p:sp>
      <p:sp>
        <p:nvSpPr>
          <p:cNvPr id="137229" name="object 20"/>
          <p:cNvSpPr txBox="1">
            <a:spLocks noChangeArrowheads="1"/>
          </p:cNvSpPr>
          <p:nvPr/>
        </p:nvSpPr>
        <p:spPr bwMode="auto">
          <a:xfrm>
            <a:off x="409575" y="2244725"/>
            <a:ext cx="15621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EGAL </a:t>
            </a:r>
            <a:r>
              <a:rPr lang="en-US" sz="2400"/>
              <a:t>à ‘1’</a:t>
            </a:r>
          </a:p>
        </p:txBody>
      </p:sp>
      <p:sp>
        <p:nvSpPr>
          <p:cNvPr id="137230" name="object 19"/>
          <p:cNvSpPr txBox="1">
            <a:spLocks noChangeArrowheads="1"/>
          </p:cNvSpPr>
          <p:nvPr/>
        </p:nvSpPr>
        <p:spPr bwMode="auto">
          <a:xfrm>
            <a:off x="1984375" y="2244725"/>
            <a:ext cx="15462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lorsque les</a:t>
            </a:r>
          </a:p>
        </p:txBody>
      </p:sp>
      <p:sp>
        <p:nvSpPr>
          <p:cNvPr id="137231" name="object 18"/>
          <p:cNvSpPr txBox="1">
            <a:spLocks noChangeArrowheads="1"/>
          </p:cNvSpPr>
          <p:nvPr/>
        </p:nvSpPr>
        <p:spPr bwMode="auto">
          <a:xfrm>
            <a:off x="3544888" y="2244725"/>
            <a:ext cx="108743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entrées</a:t>
            </a:r>
          </a:p>
        </p:txBody>
      </p:sp>
      <p:sp>
        <p:nvSpPr>
          <p:cNvPr id="137232" name="object 17"/>
          <p:cNvSpPr txBox="1">
            <a:spLocks noChangeArrowheads="1"/>
          </p:cNvSpPr>
          <p:nvPr/>
        </p:nvSpPr>
        <p:spPr bwMode="auto">
          <a:xfrm>
            <a:off x="4648200" y="2244725"/>
            <a:ext cx="2905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A</a:t>
            </a:r>
            <a:endParaRPr lang="en-US" sz="2400"/>
          </a:p>
        </p:txBody>
      </p:sp>
      <p:sp>
        <p:nvSpPr>
          <p:cNvPr id="137233" name="object 16"/>
          <p:cNvSpPr txBox="1">
            <a:spLocks noChangeArrowheads="1"/>
          </p:cNvSpPr>
          <p:nvPr/>
        </p:nvSpPr>
        <p:spPr bwMode="auto">
          <a:xfrm>
            <a:off x="4953000" y="2244725"/>
            <a:ext cx="32385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et</a:t>
            </a:r>
          </a:p>
        </p:txBody>
      </p:sp>
      <p:sp>
        <p:nvSpPr>
          <p:cNvPr id="137234" name="object 15"/>
          <p:cNvSpPr txBox="1">
            <a:spLocks noChangeArrowheads="1"/>
          </p:cNvSpPr>
          <p:nvPr/>
        </p:nvSpPr>
        <p:spPr bwMode="auto">
          <a:xfrm>
            <a:off x="5291138" y="2244725"/>
            <a:ext cx="29051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B</a:t>
            </a:r>
            <a:endParaRPr lang="en-US" sz="2400"/>
          </a:p>
        </p:txBody>
      </p:sp>
      <p:sp>
        <p:nvSpPr>
          <p:cNvPr id="137235" name="object 14"/>
          <p:cNvSpPr txBox="1">
            <a:spLocks noChangeArrowheads="1"/>
          </p:cNvSpPr>
          <p:nvPr/>
        </p:nvSpPr>
        <p:spPr bwMode="auto">
          <a:xfrm>
            <a:off x="5595938" y="2244725"/>
            <a:ext cx="663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(bus</a:t>
            </a:r>
          </a:p>
        </p:txBody>
      </p:sp>
      <p:sp>
        <p:nvSpPr>
          <p:cNvPr id="137236" name="object 13"/>
          <p:cNvSpPr txBox="1">
            <a:spLocks noChangeArrowheads="1"/>
          </p:cNvSpPr>
          <p:nvPr/>
        </p:nvSpPr>
        <p:spPr bwMode="auto">
          <a:xfrm>
            <a:off x="6272213" y="2244725"/>
            <a:ext cx="4111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de</a:t>
            </a:r>
          </a:p>
        </p:txBody>
      </p:sp>
      <p:sp>
        <p:nvSpPr>
          <p:cNvPr id="137237" name="object 12"/>
          <p:cNvSpPr txBox="1">
            <a:spLocks noChangeArrowheads="1"/>
          </p:cNvSpPr>
          <p:nvPr/>
        </p:nvSpPr>
        <p:spPr bwMode="auto">
          <a:xfrm>
            <a:off x="6696075" y="2244725"/>
            <a:ext cx="241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8</a:t>
            </a:r>
          </a:p>
        </p:txBody>
      </p:sp>
      <p:sp>
        <p:nvSpPr>
          <p:cNvPr id="137238" name="object 11"/>
          <p:cNvSpPr txBox="1">
            <a:spLocks noChangeArrowheads="1"/>
          </p:cNvSpPr>
          <p:nvPr/>
        </p:nvSpPr>
        <p:spPr bwMode="auto">
          <a:xfrm>
            <a:off x="6950075" y="2244725"/>
            <a:ext cx="6477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bits)</a:t>
            </a:r>
          </a:p>
        </p:txBody>
      </p:sp>
      <p:sp>
        <p:nvSpPr>
          <p:cNvPr id="137239" name="object 10"/>
          <p:cNvSpPr txBox="1">
            <a:spLocks noChangeArrowheads="1"/>
          </p:cNvSpPr>
          <p:nvPr/>
        </p:nvSpPr>
        <p:spPr bwMode="auto">
          <a:xfrm>
            <a:off x="7610475" y="2244725"/>
            <a:ext cx="6477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sont</a:t>
            </a:r>
          </a:p>
        </p:txBody>
      </p:sp>
      <p:sp>
        <p:nvSpPr>
          <p:cNvPr id="137240" name="object 9"/>
          <p:cNvSpPr txBox="1">
            <a:spLocks noChangeArrowheads="1"/>
          </p:cNvSpPr>
          <p:nvPr/>
        </p:nvSpPr>
        <p:spPr bwMode="auto">
          <a:xfrm>
            <a:off x="409575" y="2646363"/>
            <a:ext cx="97155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égales</a:t>
            </a:r>
          </a:p>
        </p:txBody>
      </p:sp>
      <p:sp>
        <p:nvSpPr>
          <p:cNvPr id="137241" name="object 8"/>
          <p:cNvSpPr txBox="1">
            <a:spLocks noChangeArrowheads="1"/>
          </p:cNvSpPr>
          <p:nvPr/>
        </p:nvSpPr>
        <p:spPr bwMode="auto">
          <a:xfrm>
            <a:off x="1393825" y="2646363"/>
            <a:ext cx="3254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et</a:t>
            </a:r>
          </a:p>
        </p:txBody>
      </p:sp>
      <p:sp>
        <p:nvSpPr>
          <p:cNvPr id="137242" name="object 7"/>
          <p:cNvSpPr txBox="1">
            <a:spLocks noChangeArrowheads="1"/>
          </p:cNvSpPr>
          <p:nvPr/>
        </p:nvSpPr>
        <p:spPr bwMode="auto">
          <a:xfrm>
            <a:off x="1733550" y="2646363"/>
            <a:ext cx="2397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à</a:t>
            </a:r>
          </a:p>
        </p:txBody>
      </p:sp>
      <p:sp>
        <p:nvSpPr>
          <p:cNvPr id="137243" name="object 6"/>
          <p:cNvSpPr txBox="1">
            <a:spLocks noChangeArrowheads="1"/>
          </p:cNvSpPr>
          <p:nvPr/>
        </p:nvSpPr>
        <p:spPr bwMode="auto">
          <a:xfrm>
            <a:off x="1987550" y="2646363"/>
            <a:ext cx="3762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‘0’</a:t>
            </a:r>
          </a:p>
        </p:txBody>
      </p:sp>
      <p:sp>
        <p:nvSpPr>
          <p:cNvPr id="137244" name="object 5"/>
          <p:cNvSpPr txBox="1">
            <a:spLocks noChangeArrowheads="1"/>
          </p:cNvSpPr>
          <p:nvPr/>
        </p:nvSpPr>
        <p:spPr bwMode="auto">
          <a:xfrm>
            <a:off x="2376488" y="2646363"/>
            <a:ext cx="8858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sinon.</a:t>
            </a:r>
          </a:p>
        </p:txBody>
      </p:sp>
      <p:sp>
        <p:nvSpPr>
          <p:cNvPr id="137245" name="object 2"/>
          <p:cNvSpPr txBox="1">
            <a:spLocks noChangeArrowheads="1"/>
          </p:cNvSpPr>
          <p:nvPr/>
        </p:nvSpPr>
        <p:spPr bwMode="auto">
          <a:xfrm>
            <a:off x="5837238" y="2754313"/>
            <a:ext cx="2647950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96838">
              <a:lnSpc>
                <a:spcPct val="96000"/>
              </a:lnSpc>
              <a:spcBef>
                <a:spcPts val="475"/>
              </a:spcBef>
            </a:pPr>
            <a:r>
              <a:rPr lang="en-US">
                <a:solidFill>
                  <a:srgbClr val="009A00"/>
                </a:solidFill>
              </a:rPr>
              <a:t>Assignation concurrente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object 10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9155" name="object 11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9156" name="object 12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9158" name="object 6"/>
          <p:cNvSpPr>
            <a:spLocks noChangeArrowheads="1"/>
          </p:cNvSpPr>
          <p:nvPr/>
        </p:nvSpPr>
        <p:spPr bwMode="auto">
          <a:xfrm>
            <a:off x="2027238" y="1490663"/>
            <a:ext cx="5064125" cy="536098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9160" name="object 8"/>
          <p:cNvSpPr>
            <a:spLocks noChangeArrowheads="1"/>
          </p:cNvSpPr>
          <p:nvPr/>
        </p:nvSpPr>
        <p:spPr bwMode="auto">
          <a:xfrm>
            <a:off x="6224588" y="1624013"/>
            <a:ext cx="2660650" cy="379412"/>
          </a:xfrm>
          <a:custGeom>
            <a:avLst/>
            <a:gdLst>
              <a:gd name="T0" fmla="*/ 0 w 2660904"/>
              <a:gd name="T1" fmla="*/ 0 h 378714"/>
              <a:gd name="T2" fmla="*/ 2660904 w 2660904"/>
              <a:gd name="T3" fmla="*/ 378714 h 378714"/>
            </a:gdLst>
            <a:ahLst/>
            <a:cxnLst/>
            <a:rect l="T0" t="T1" r="T2" b="T3"/>
            <a:pathLst>
              <a:path w="2660904" h="378714">
                <a:moveTo>
                  <a:pt x="0" y="0"/>
                </a:moveTo>
                <a:lnTo>
                  <a:pt x="0" y="378714"/>
                </a:lnTo>
                <a:lnTo>
                  <a:pt x="2660904" y="378713"/>
                </a:lnTo>
                <a:lnTo>
                  <a:pt x="2660904" y="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solidFill>
              <a:srgbClr val="0098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49161" name="object 5"/>
          <p:cNvSpPr txBox="1">
            <a:spLocks noChangeArrowheads="1"/>
          </p:cNvSpPr>
          <p:nvPr/>
        </p:nvSpPr>
        <p:spPr bwMode="auto">
          <a:xfrm>
            <a:off x="66675" y="434975"/>
            <a:ext cx="21510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Exercice</a:t>
            </a:r>
            <a:endParaRPr lang="en-US" sz="4200"/>
          </a:p>
        </p:txBody>
      </p:sp>
      <p:sp>
        <p:nvSpPr>
          <p:cNvPr id="49164" name="object 2"/>
          <p:cNvSpPr txBox="1">
            <a:spLocks noChangeArrowheads="1"/>
          </p:cNvSpPr>
          <p:nvPr/>
        </p:nvSpPr>
        <p:spPr bwMode="auto">
          <a:xfrm>
            <a:off x="6224588" y="1624013"/>
            <a:ext cx="2660650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98425">
              <a:lnSpc>
                <a:spcPct val="96000"/>
              </a:lnSpc>
              <a:spcBef>
                <a:spcPts val="475"/>
              </a:spcBef>
            </a:pPr>
            <a:r>
              <a:rPr lang="en-US">
                <a:solidFill>
                  <a:srgbClr val="009A00"/>
                </a:solidFill>
              </a:rPr>
              <a:t>Assignation séquentielle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object 18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0179" name="object 19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0180" name="object 20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0182" name="object 16"/>
          <p:cNvSpPr>
            <a:spLocks noChangeArrowheads="1"/>
          </p:cNvSpPr>
          <p:nvPr/>
        </p:nvSpPr>
        <p:spPr bwMode="auto">
          <a:xfrm>
            <a:off x="276225" y="2528888"/>
            <a:ext cx="3605213" cy="1547812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0183" name="object 15"/>
          <p:cNvSpPr>
            <a:spLocks noChangeArrowheads="1"/>
          </p:cNvSpPr>
          <p:nvPr/>
        </p:nvSpPr>
        <p:spPr bwMode="auto">
          <a:xfrm>
            <a:off x="2570163" y="4211638"/>
            <a:ext cx="5853112" cy="208756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0184" name="object 14"/>
          <p:cNvSpPr txBox="1">
            <a:spLocks noChangeArrowheads="1"/>
          </p:cNvSpPr>
          <p:nvPr/>
        </p:nvSpPr>
        <p:spPr bwMode="auto">
          <a:xfrm>
            <a:off x="66675" y="434975"/>
            <a:ext cx="21510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Exercice</a:t>
            </a:r>
            <a:endParaRPr lang="en-US" sz="4200"/>
          </a:p>
        </p:txBody>
      </p:sp>
      <p:sp>
        <p:nvSpPr>
          <p:cNvPr id="50185" name="object 13"/>
          <p:cNvSpPr txBox="1">
            <a:spLocks noChangeArrowheads="1"/>
          </p:cNvSpPr>
          <p:nvPr/>
        </p:nvSpPr>
        <p:spPr bwMode="auto">
          <a:xfrm>
            <a:off x="403225" y="1652588"/>
            <a:ext cx="700405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Ecrire l’ensemble d’un fichier VHDL (Library, Entity,</a:t>
            </a:r>
          </a:p>
        </p:txBody>
      </p:sp>
      <p:sp>
        <p:nvSpPr>
          <p:cNvPr id="50186" name="object 12"/>
          <p:cNvSpPr txBox="1">
            <a:spLocks noChangeArrowheads="1"/>
          </p:cNvSpPr>
          <p:nvPr/>
        </p:nvSpPr>
        <p:spPr bwMode="auto">
          <a:xfrm>
            <a:off x="409575" y="2054225"/>
            <a:ext cx="18002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Architecture)</a:t>
            </a:r>
          </a:p>
        </p:txBody>
      </p:sp>
      <p:sp>
        <p:nvSpPr>
          <p:cNvPr id="50187" name="object 11"/>
          <p:cNvSpPr txBox="1">
            <a:spLocks noChangeArrowheads="1"/>
          </p:cNvSpPr>
          <p:nvPr/>
        </p:nvSpPr>
        <p:spPr bwMode="auto">
          <a:xfrm>
            <a:off x="2222500" y="2054225"/>
            <a:ext cx="4794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qui</a:t>
            </a:r>
          </a:p>
        </p:txBody>
      </p:sp>
      <p:sp>
        <p:nvSpPr>
          <p:cNvPr id="50188" name="object 10"/>
          <p:cNvSpPr txBox="1">
            <a:spLocks noChangeArrowheads="1"/>
          </p:cNvSpPr>
          <p:nvPr/>
        </p:nvSpPr>
        <p:spPr bwMode="auto">
          <a:xfrm>
            <a:off x="2714625" y="2054225"/>
            <a:ext cx="8175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décrit</a:t>
            </a:r>
          </a:p>
        </p:txBody>
      </p:sp>
      <p:sp>
        <p:nvSpPr>
          <p:cNvPr id="50189" name="object 9"/>
          <p:cNvSpPr txBox="1">
            <a:spLocks noChangeArrowheads="1"/>
          </p:cNvSpPr>
          <p:nvPr/>
        </p:nvSpPr>
        <p:spPr bwMode="auto">
          <a:xfrm>
            <a:off x="3544888" y="2054225"/>
            <a:ext cx="4111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un</a:t>
            </a:r>
          </a:p>
        </p:txBody>
      </p:sp>
      <p:sp>
        <p:nvSpPr>
          <p:cNvPr id="50190" name="object 8"/>
          <p:cNvSpPr txBox="1">
            <a:spLocks noChangeArrowheads="1"/>
          </p:cNvSpPr>
          <p:nvPr/>
        </p:nvSpPr>
        <p:spPr bwMode="auto">
          <a:xfrm>
            <a:off x="3968750" y="2054225"/>
            <a:ext cx="14430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décodeur</a:t>
            </a:r>
            <a:endParaRPr lang="en-US" sz="2400"/>
          </a:p>
        </p:txBody>
      </p:sp>
      <p:sp>
        <p:nvSpPr>
          <p:cNvPr id="50191" name="object 7"/>
          <p:cNvSpPr txBox="1">
            <a:spLocks noChangeArrowheads="1"/>
          </p:cNvSpPr>
          <p:nvPr/>
        </p:nvSpPr>
        <p:spPr bwMode="auto">
          <a:xfrm>
            <a:off x="5426075" y="2054225"/>
            <a:ext cx="10699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binaire</a:t>
            </a:r>
            <a:endParaRPr lang="en-US" sz="2400"/>
          </a:p>
        </p:txBody>
      </p:sp>
      <p:sp>
        <p:nvSpPr>
          <p:cNvPr id="50192" name="object 6"/>
          <p:cNvSpPr txBox="1">
            <a:spLocks noChangeArrowheads="1"/>
          </p:cNvSpPr>
          <p:nvPr/>
        </p:nvSpPr>
        <p:spPr bwMode="auto">
          <a:xfrm>
            <a:off x="6508750" y="2054225"/>
            <a:ext cx="155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/</a:t>
            </a:r>
            <a:endParaRPr lang="en-US" sz="2400"/>
          </a:p>
        </p:txBody>
      </p:sp>
      <p:sp>
        <p:nvSpPr>
          <p:cNvPr id="50193" name="object 5"/>
          <p:cNvSpPr txBox="1">
            <a:spLocks noChangeArrowheads="1"/>
          </p:cNvSpPr>
          <p:nvPr/>
        </p:nvSpPr>
        <p:spPr bwMode="auto">
          <a:xfrm>
            <a:off x="6678613" y="2054225"/>
            <a:ext cx="23971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7</a:t>
            </a:r>
            <a:endParaRPr lang="en-US" sz="2400"/>
          </a:p>
        </p:txBody>
      </p:sp>
      <p:sp>
        <p:nvSpPr>
          <p:cNvPr id="50194" name="object 4"/>
          <p:cNvSpPr txBox="1">
            <a:spLocks noChangeArrowheads="1"/>
          </p:cNvSpPr>
          <p:nvPr/>
        </p:nvSpPr>
        <p:spPr bwMode="auto">
          <a:xfrm>
            <a:off x="6932613" y="2054225"/>
            <a:ext cx="149383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segments</a:t>
            </a:r>
            <a:endParaRPr 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object 7"/>
          <p:cNvSpPr>
            <a:spLocks noChangeArrowheads="1"/>
          </p:cNvSpPr>
          <p:nvPr/>
        </p:nvSpPr>
        <p:spPr bwMode="auto">
          <a:xfrm>
            <a:off x="0" y="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1203" name="object 8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1204" name="object 9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1205" name="object 10"/>
          <p:cNvSpPr>
            <a:spLocks noChangeArrowheads="1"/>
          </p:cNvSpPr>
          <p:nvPr/>
        </p:nvSpPr>
        <p:spPr bwMode="auto">
          <a:xfrm>
            <a:off x="1587500" y="1317625"/>
            <a:ext cx="5175250" cy="55276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1207" name="object 12"/>
          <p:cNvSpPr>
            <a:spLocks noChangeArrowheads="1"/>
          </p:cNvSpPr>
          <p:nvPr/>
        </p:nvSpPr>
        <p:spPr bwMode="auto">
          <a:xfrm>
            <a:off x="1682750" y="1384300"/>
            <a:ext cx="5432425" cy="5467350"/>
          </a:xfrm>
          <a:custGeom>
            <a:avLst/>
            <a:gdLst>
              <a:gd name="T0" fmla="*/ 0 w 5432298"/>
              <a:gd name="T1" fmla="*/ 0 h 5467350"/>
              <a:gd name="T2" fmla="*/ 5432298 w 5432298"/>
              <a:gd name="T3" fmla="*/ 5467350 h 5467350"/>
            </a:gdLst>
            <a:ahLst/>
            <a:cxnLst/>
            <a:rect l="T0" t="T1" r="T2" b="T3"/>
            <a:pathLst>
              <a:path w="5432298" h="5467350">
                <a:moveTo>
                  <a:pt x="5432298" y="0"/>
                </a:moveTo>
                <a:lnTo>
                  <a:pt x="0" y="0"/>
                </a:lnTo>
                <a:lnTo>
                  <a:pt x="0" y="5461254"/>
                </a:lnTo>
              </a:path>
              <a:path w="5432298" h="5467350">
                <a:moveTo>
                  <a:pt x="5432298" y="5461254"/>
                </a:moveTo>
                <a:lnTo>
                  <a:pt x="5432298" y="0"/>
                </a:lnTo>
              </a:path>
            </a:pathLst>
          </a:custGeom>
          <a:noFill/>
          <a:ln w="12700">
            <a:solidFill>
              <a:srgbClr val="FEFEFE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1208" name="object 13"/>
          <p:cNvSpPr>
            <a:spLocks noChangeArrowheads="1"/>
          </p:cNvSpPr>
          <p:nvPr/>
        </p:nvSpPr>
        <p:spPr bwMode="auto">
          <a:xfrm>
            <a:off x="6410325" y="1406525"/>
            <a:ext cx="2647950" cy="379413"/>
          </a:xfrm>
          <a:custGeom>
            <a:avLst/>
            <a:gdLst>
              <a:gd name="T0" fmla="*/ 0 w 2647950"/>
              <a:gd name="T1" fmla="*/ 0 h 379476"/>
              <a:gd name="T2" fmla="*/ 2647950 w 2647950"/>
              <a:gd name="T3" fmla="*/ 379476 h 379476"/>
            </a:gdLst>
            <a:ahLst/>
            <a:cxnLst/>
            <a:rect l="T0" t="T1" r="T2" b="T3"/>
            <a:pathLst>
              <a:path w="2647950" h="379476">
                <a:moveTo>
                  <a:pt x="0" y="0"/>
                </a:moveTo>
                <a:lnTo>
                  <a:pt x="0" y="379476"/>
                </a:lnTo>
                <a:lnTo>
                  <a:pt x="2647950" y="379476"/>
                </a:lnTo>
                <a:lnTo>
                  <a:pt x="2647950" y="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solidFill>
              <a:srgbClr val="0098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1210" name="object 5"/>
          <p:cNvSpPr txBox="1">
            <a:spLocks noChangeArrowheads="1"/>
          </p:cNvSpPr>
          <p:nvPr/>
        </p:nvSpPr>
        <p:spPr bwMode="auto">
          <a:xfrm>
            <a:off x="66675" y="434975"/>
            <a:ext cx="21510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Exercice</a:t>
            </a:r>
            <a:endParaRPr lang="en-US" sz="4200"/>
          </a:p>
        </p:txBody>
      </p:sp>
      <p:sp>
        <p:nvSpPr>
          <p:cNvPr id="51213" name="object 2"/>
          <p:cNvSpPr txBox="1">
            <a:spLocks noChangeArrowheads="1"/>
          </p:cNvSpPr>
          <p:nvPr/>
        </p:nvSpPr>
        <p:spPr bwMode="auto">
          <a:xfrm>
            <a:off x="6410325" y="1406525"/>
            <a:ext cx="2647950" cy="37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96838">
              <a:lnSpc>
                <a:spcPct val="96000"/>
              </a:lnSpc>
              <a:spcBef>
                <a:spcPts val="475"/>
              </a:spcBef>
            </a:pPr>
            <a:r>
              <a:rPr lang="en-US">
                <a:solidFill>
                  <a:srgbClr val="009A00"/>
                </a:solidFill>
              </a:rPr>
              <a:t>Assignation concurrente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object 11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2227" name="object 12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2228" name="object 13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2229" name="object 14"/>
          <p:cNvSpPr>
            <a:spLocks noChangeArrowheads="1"/>
          </p:cNvSpPr>
          <p:nvPr/>
        </p:nvSpPr>
        <p:spPr bwMode="auto">
          <a:xfrm>
            <a:off x="6413500" y="1401763"/>
            <a:ext cx="2660650" cy="379412"/>
          </a:xfrm>
          <a:custGeom>
            <a:avLst/>
            <a:gdLst>
              <a:gd name="T0" fmla="*/ 0 w 2660904"/>
              <a:gd name="T1" fmla="*/ 0 h 379476"/>
              <a:gd name="T2" fmla="*/ 2660904 w 2660904"/>
              <a:gd name="T3" fmla="*/ 379476 h 379476"/>
            </a:gdLst>
            <a:ahLst/>
            <a:cxnLst/>
            <a:rect l="T0" t="T1" r="T2" b="T3"/>
            <a:pathLst>
              <a:path w="2660904" h="379476">
                <a:moveTo>
                  <a:pt x="0" y="0"/>
                </a:moveTo>
                <a:lnTo>
                  <a:pt x="0" y="379476"/>
                </a:lnTo>
                <a:lnTo>
                  <a:pt x="2660904" y="379475"/>
                </a:lnTo>
                <a:lnTo>
                  <a:pt x="2660904" y="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solidFill>
              <a:srgbClr val="0098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2231" name="object 7"/>
          <p:cNvSpPr>
            <a:spLocks noChangeArrowheads="1"/>
          </p:cNvSpPr>
          <p:nvPr/>
        </p:nvSpPr>
        <p:spPr bwMode="auto">
          <a:xfrm>
            <a:off x="1804988" y="2095500"/>
            <a:ext cx="5507037" cy="44640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2233" name="object 9"/>
          <p:cNvSpPr>
            <a:spLocks noChangeArrowheads="1"/>
          </p:cNvSpPr>
          <p:nvPr/>
        </p:nvSpPr>
        <p:spPr bwMode="auto">
          <a:xfrm>
            <a:off x="1649413" y="1851025"/>
            <a:ext cx="5549900" cy="5133975"/>
          </a:xfrm>
          <a:custGeom>
            <a:avLst/>
            <a:gdLst>
              <a:gd name="T0" fmla="*/ 0 w 5550407"/>
              <a:gd name="T1" fmla="*/ 0 h 5134356"/>
              <a:gd name="T2" fmla="*/ 5550407 w 5550407"/>
              <a:gd name="T3" fmla="*/ 5134356 h 5134356"/>
            </a:gdLst>
            <a:ahLst/>
            <a:cxnLst/>
            <a:rect l="T0" t="T1" r="T2" b="T3"/>
            <a:pathLst>
              <a:path w="5550407" h="5134356">
                <a:moveTo>
                  <a:pt x="5550407" y="0"/>
                </a:moveTo>
                <a:lnTo>
                  <a:pt x="0" y="0"/>
                </a:lnTo>
              </a:path>
              <a:path w="5550407" h="5134356">
                <a:moveTo>
                  <a:pt x="5550407" y="4994909"/>
                </a:moveTo>
                <a:lnTo>
                  <a:pt x="5550407" y="0"/>
                </a:lnTo>
              </a:path>
            </a:pathLst>
          </a:custGeom>
          <a:noFill/>
          <a:ln w="12700">
            <a:solidFill>
              <a:srgbClr val="FEFEFE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2234" name="object 6"/>
          <p:cNvSpPr txBox="1">
            <a:spLocks noChangeArrowheads="1"/>
          </p:cNvSpPr>
          <p:nvPr/>
        </p:nvSpPr>
        <p:spPr bwMode="auto">
          <a:xfrm>
            <a:off x="66675" y="434975"/>
            <a:ext cx="21510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Exercice</a:t>
            </a:r>
            <a:endParaRPr lang="en-US" sz="4200"/>
          </a:p>
        </p:txBody>
      </p:sp>
      <p:sp>
        <p:nvSpPr>
          <p:cNvPr id="52237" name="object 3"/>
          <p:cNvSpPr txBox="1">
            <a:spLocks noChangeArrowheads="1"/>
          </p:cNvSpPr>
          <p:nvPr/>
        </p:nvSpPr>
        <p:spPr bwMode="auto">
          <a:xfrm>
            <a:off x="1649413" y="1851025"/>
            <a:ext cx="5549900" cy="499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52238" name="object 2"/>
          <p:cNvSpPr txBox="1">
            <a:spLocks noChangeArrowheads="1"/>
          </p:cNvSpPr>
          <p:nvPr/>
        </p:nvSpPr>
        <p:spPr bwMode="auto">
          <a:xfrm>
            <a:off x="6413500" y="1401763"/>
            <a:ext cx="2660650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98425">
              <a:lnSpc>
                <a:spcPct val="96000"/>
              </a:lnSpc>
              <a:spcBef>
                <a:spcPts val="475"/>
              </a:spcBef>
            </a:pPr>
            <a:r>
              <a:rPr lang="en-US">
                <a:solidFill>
                  <a:srgbClr val="009A00"/>
                </a:solidFill>
              </a:rPr>
              <a:t>Assignation séquentielle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object 21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3251" name="object 22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3252" name="object 23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3254" name="object 18"/>
          <p:cNvSpPr>
            <a:spLocks noChangeArrowheads="1"/>
          </p:cNvSpPr>
          <p:nvPr/>
        </p:nvSpPr>
        <p:spPr bwMode="auto">
          <a:xfrm>
            <a:off x="1281113" y="3695700"/>
            <a:ext cx="2159000" cy="237648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3255" name="object 19"/>
          <p:cNvSpPr>
            <a:spLocks noChangeArrowheads="1"/>
          </p:cNvSpPr>
          <p:nvPr/>
        </p:nvSpPr>
        <p:spPr bwMode="auto">
          <a:xfrm>
            <a:off x="1274763" y="3689350"/>
            <a:ext cx="2165350" cy="2382838"/>
          </a:xfrm>
          <a:custGeom>
            <a:avLst/>
            <a:gdLst>
              <a:gd name="T0" fmla="*/ 0 w 2164842"/>
              <a:gd name="T1" fmla="*/ 0 h 2382774"/>
              <a:gd name="T2" fmla="*/ 2164842 w 2164842"/>
              <a:gd name="T3" fmla="*/ 2382774 h 2382774"/>
            </a:gdLst>
            <a:ahLst/>
            <a:cxnLst/>
            <a:rect l="T0" t="T1" r="T2" b="T3"/>
            <a:pathLst>
              <a:path w="2164842" h="2382774">
                <a:moveTo>
                  <a:pt x="0" y="2382774"/>
                </a:moveTo>
                <a:lnTo>
                  <a:pt x="0" y="0"/>
                </a:lnTo>
                <a:lnTo>
                  <a:pt x="2164841" y="0"/>
                </a:lnTo>
                <a:lnTo>
                  <a:pt x="2164842" y="2382774"/>
                </a:lnTo>
                <a:lnTo>
                  <a:pt x="0" y="2382774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3256" name="object 16"/>
          <p:cNvSpPr>
            <a:spLocks noChangeArrowheads="1"/>
          </p:cNvSpPr>
          <p:nvPr/>
        </p:nvSpPr>
        <p:spPr bwMode="auto">
          <a:xfrm>
            <a:off x="4729163" y="3563938"/>
            <a:ext cx="3114675" cy="26416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3257" name="object 17"/>
          <p:cNvSpPr>
            <a:spLocks noChangeArrowheads="1"/>
          </p:cNvSpPr>
          <p:nvPr/>
        </p:nvSpPr>
        <p:spPr bwMode="auto">
          <a:xfrm>
            <a:off x="4722813" y="3557588"/>
            <a:ext cx="3121025" cy="2647950"/>
          </a:xfrm>
          <a:custGeom>
            <a:avLst/>
            <a:gdLst>
              <a:gd name="T0" fmla="*/ 0 w 3120390"/>
              <a:gd name="T1" fmla="*/ 0 h 2647950"/>
              <a:gd name="T2" fmla="*/ 3120390 w 3120390"/>
              <a:gd name="T3" fmla="*/ 2647950 h 2647950"/>
            </a:gdLst>
            <a:ahLst/>
            <a:cxnLst/>
            <a:rect l="T0" t="T1" r="T2" b="T3"/>
            <a:pathLst>
              <a:path w="3120390" h="2647950">
                <a:moveTo>
                  <a:pt x="0" y="2647950"/>
                </a:moveTo>
                <a:lnTo>
                  <a:pt x="0" y="0"/>
                </a:lnTo>
                <a:lnTo>
                  <a:pt x="3120390" y="0"/>
                </a:lnTo>
                <a:lnTo>
                  <a:pt x="3120390" y="2647950"/>
                </a:lnTo>
                <a:lnTo>
                  <a:pt x="0" y="2647950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3258" name="object 15"/>
          <p:cNvSpPr txBox="1">
            <a:spLocks noChangeArrowheads="1"/>
          </p:cNvSpPr>
          <p:nvPr/>
        </p:nvSpPr>
        <p:spPr bwMode="auto">
          <a:xfrm>
            <a:off x="66675" y="434975"/>
            <a:ext cx="316071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Boucles loop</a:t>
            </a:r>
            <a:endParaRPr lang="en-US" sz="4200"/>
          </a:p>
        </p:txBody>
      </p:sp>
      <p:sp>
        <p:nvSpPr>
          <p:cNvPr id="53259" name="object 14"/>
          <p:cNvSpPr txBox="1">
            <a:spLocks noChangeArrowheads="1"/>
          </p:cNvSpPr>
          <p:nvPr/>
        </p:nvSpPr>
        <p:spPr bwMode="auto">
          <a:xfrm>
            <a:off x="66675" y="1527175"/>
            <a:ext cx="3919538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Instruction séquentielle</a:t>
            </a:r>
          </a:p>
          <a:p>
            <a:pPr marL="12700">
              <a:lnSpc>
                <a:spcPct val="96000"/>
              </a:lnSpc>
              <a:spcBef>
                <a:spcPts val="1713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Forme générale :</a:t>
            </a:r>
          </a:p>
          <a:p>
            <a:pPr marL="12700">
              <a:lnSpc>
                <a:spcPct val="96000"/>
              </a:lnSpc>
              <a:spcBef>
                <a:spcPts val="1588"/>
              </a:spcBef>
            </a:pPr>
            <a:r>
              <a:rPr lang="en-US" sz="2000" b="1">
                <a:solidFill>
                  <a:srgbClr val="FE0000"/>
                </a:solidFill>
              </a:rPr>
              <a:t>For </a:t>
            </a:r>
            <a:r>
              <a:rPr lang="en-US" sz="2000"/>
              <a:t>i </a:t>
            </a:r>
            <a:r>
              <a:rPr lang="en-US" sz="2000" b="1">
                <a:solidFill>
                  <a:srgbClr val="FE0000"/>
                </a:solidFill>
              </a:rPr>
              <a:t>in </a:t>
            </a:r>
            <a:r>
              <a:rPr lang="en-US" sz="2000"/>
              <a:t>val_deb </a:t>
            </a:r>
            <a:r>
              <a:rPr lang="en-US" sz="2000" b="1">
                <a:solidFill>
                  <a:srgbClr val="FE0000"/>
                </a:solidFill>
              </a:rPr>
              <a:t>to </a:t>
            </a:r>
            <a:r>
              <a:rPr lang="en-US" sz="2000"/>
              <a:t>val_fin </a:t>
            </a:r>
            <a:r>
              <a:rPr lang="en-US" sz="2000" b="1">
                <a:solidFill>
                  <a:srgbClr val="FE0000"/>
                </a:solidFill>
              </a:rPr>
              <a:t>loop</a:t>
            </a:r>
            <a:endParaRPr lang="en-US" sz="2000"/>
          </a:p>
        </p:txBody>
      </p:sp>
      <p:sp>
        <p:nvSpPr>
          <p:cNvPr id="53260" name="object 13"/>
          <p:cNvSpPr txBox="1">
            <a:spLocks noChangeArrowheads="1"/>
          </p:cNvSpPr>
          <p:nvPr/>
        </p:nvSpPr>
        <p:spPr bwMode="auto">
          <a:xfrm>
            <a:off x="3994150" y="2659063"/>
            <a:ext cx="3175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/>
              <a:t>…</a:t>
            </a:r>
          </a:p>
        </p:txBody>
      </p:sp>
      <p:sp>
        <p:nvSpPr>
          <p:cNvPr id="53261" name="object 12"/>
          <p:cNvSpPr txBox="1">
            <a:spLocks noChangeArrowheads="1"/>
          </p:cNvSpPr>
          <p:nvPr/>
        </p:nvSpPr>
        <p:spPr bwMode="auto">
          <a:xfrm>
            <a:off x="4318000" y="2659063"/>
            <a:ext cx="51435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 b="1">
                <a:solidFill>
                  <a:srgbClr val="FE0000"/>
                </a:solidFill>
              </a:rPr>
              <a:t>end</a:t>
            </a:r>
            <a:endParaRPr lang="en-US" sz="2000"/>
          </a:p>
        </p:txBody>
      </p:sp>
      <p:sp>
        <p:nvSpPr>
          <p:cNvPr id="53262" name="object 11"/>
          <p:cNvSpPr txBox="1">
            <a:spLocks noChangeArrowheads="1"/>
          </p:cNvSpPr>
          <p:nvPr/>
        </p:nvSpPr>
        <p:spPr bwMode="auto">
          <a:xfrm>
            <a:off x="4840288" y="2659063"/>
            <a:ext cx="684212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 b="1">
                <a:solidFill>
                  <a:srgbClr val="FE0000"/>
                </a:solidFill>
              </a:rPr>
              <a:t>loop;</a:t>
            </a:r>
            <a:endParaRPr lang="en-US" sz="2000"/>
          </a:p>
        </p:txBody>
      </p:sp>
      <p:sp>
        <p:nvSpPr>
          <p:cNvPr id="53263" name="object 10"/>
          <p:cNvSpPr txBox="1">
            <a:spLocks noChangeArrowheads="1"/>
          </p:cNvSpPr>
          <p:nvPr/>
        </p:nvSpPr>
        <p:spPr bwMode="auto">
          <a:xfrm>
            <a:off x="409575" y="3144838"/>
            <a:ext cx="739775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 b="1">
                <a:solidFill>
                  <a:srgbClr val="FE0000"/>
                </a:solidFill>
              </a:rPr>
              <a:t>While</a:t>
            </a:r>
            <a:endParaRPr lang="en-US" sz="2000"/>
          </a:p>
        </p:txBody>
      </p:sp>
      <p:sp>
        <p:nvSpPr>
          <p:cNvPr id="53264" name="object 9"/>
          <p:cNvSpPr txBox="1">
            <a:spLocks noChangeArrowheads="1"/>
          </p:cNvSpPr>
          <p:nvPr/>
        </p:nvSpPr>
        <p:spPr bwMode="auto">
          <a:xfrm>
            <a:off x="1155700" y="3144838"/>
            <a:ext cx="1081088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/>
              <a:t>condition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2243138" y="3144838"/>
            <a:ext cx="854075" cy="2794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145"/>
              </a:lnSpc>
              <a:spcBef>
                <a:spcPts val="107"/>
              </a:spcBef>
              <a:spcAft>
                <a:spcPts val="0"/>
              </a:spcAft>
              <a:defRPr/>
            </a:pPr>
            <a:r>
              <a:rPr sz="2000" b="1" spc="4" dirty="0">
                <a:solidFill>
                  <a:srgbClr val="FE0000"/>
                </a:solidFill>
                <a:latin typeface="Arial"/>
                <a:cs typeface="Arial"/>
              </a:rPr>
              <a:t>loo</a:t>
            </a:r>
            <a:r>
              <a:rPr sz="2000" b="1" dirty="0">
                <a:solidFill>
                  <a:srgbClr val="FE0000"/>
                </a:solidFill>
                <a:latin typeface="Arial"/>
                <a:cs typeface="Arial"/>
              </a:rPr>
              <a:t>p</a:t>
            </a:r>
            <a:r>
              <a:rPr sz="2000" dirty="0">
                <a:latin typeface="Arial"/>
                <a:cs typeface="Arial"/>
              </a:rPr>
              <a:t>…</a:t>
            </a:r>
            <a:endParaRPr sz="2000">
              <a:latin typeface="Arial"/>
              <a:cs typeface="Arial"/>
            </a:endParaRPr>
          </a:p>
        </p:txBody>
      </p:sp>
      <p:sp>
        <p:nvSpPr>
          <p:cNvPr id="53266" name="object 7"/>
          <p:cNvSpPr txBox="1">
            <a:spLocks noChangeArrowheads="1"/>
          </p:cNvSpPr>
          <p:nvPr/>
        </p:nvSpPr>
        <p:spPr bwMode="auto">
          <a:xfrm>
            <a:off x="3105150" y="3144838"/>
            <a:ext cx="514350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 b="1">
                <a:solidFill>
                  <a:srgbClr val="FE0000"/>
                </a:solidFill>
              </a:rPr>
              <a:t>end</a:t>
            </a:r>
            <a:endParaRPr lang="en-US" sz="2000"/>
          </a:p>
        </p:txBody>
      </p:sp>
      <p:sp>
        <p:nvSpPr>
          <p:cNvPr id="53267" name="object 6"/>
          <p:cNvSpPr txBox="1">
            <a:spLocks noChangeArrowheads="1"/>
          </p:cNvSpPr>
          <p:nvPr/>
        </p:nvSpPr>
        <p:spPr bwMode="auto">
          <a:xfrm>
            <a:off x="3627438" y="3144838"/>
            <a:ext cx="684212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 b="1">
                <a:solidFill>
                  <a:srgbClr val="FE0000"/>
                </a:solidFill>
              </a:rPr>
              <a:t>loop;</a:t>
            </a:r>
            <a:endParaRPr lang="en-US" sz="2000"/>
          </a:p>
        </p:txBody>
      </p:sp>
      <p:sp>
        <p:nvSpPr>
          <p:cNvPr id="53270" name="object 3"/>
          <p:cNvSpPr txBox="1">
            <a:spLocks noChangeArrowheads="1"/>
          </p:cNvSpPr>
          <p:nvPr/>
        </p:nvSpPr>
        <p:spPr bwMode="auto">
          <a:xfrm>
            <a:off x="1274763" y="3689350"/>
            <a:ext cx="2165350" cy="238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53271" name="object 2"/>
          <p:cNvSpPr txBox="1">
            <a:spLocks noChangeArrowheads="1"/>
          </p:cNvSpPr>
          <p:nvPr/>
        </p:nvSpPr>
        <p:spPr bwMode="auto">
          <a:xfrm>
            <a:off x="4722813" y="3557588"/>
            <a:ext cx="3121025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pic>
        <p:nvPicPr>
          <p:cNvPr id="53273" name="Picture 2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1700" y="3651250"/>
            <a:ext cx="28194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object 24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4275" name="object 25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4276" name="object 26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4278" name="object 21"/>
          <p:cNvSpPr>
            <a:spLocks noChangeArrowheads="1"/>
          </p:cNvSpPr>
          <p:nvPr/>
        </p:nvSpPr>
        <p:spPr bwMode="auto">
          <a:xfrm>
            <a:off x="2251075" y="2603500"/>
            <a:ext cx="4614863" cy="35353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4279" name="object 22"/>
          <p:cNvSpPr>
            <a:spLocks noChangeArrowheads="1"/>
          </p:cNvSpPr>
          <p:nvPr/>
        </p:nvSpPr>
        <p:spPr bwMode="auto">
          <a:xfrm>
            <a:off x="1971675" y="2474913"/>
            <a:ext cx="5549900" cy="4154487"/>
          </a:xfrm>
          <a:custGeom>
            <a:avLst/>
            <a:gdLst>
              <a:gd name="T0" fmla="*/ 0 w 5550407"/>
              <a:gd name="T1" fmla="*/ 0 h 4154423"/>
              <a:gd name="T2" fmla="*/ 5550407 w 5550407"/>
              <a:gd name="T3" fmla="*/ 4154423 h 4154423"/>
            </a:gdLst>
            <a:ahLst/>
            <a:cxnLst/>
            <a:rect l="T0" t="T1" r="T2" b="T3"/>
            <a:pathLst>
              <a:path w="5550407" h="4154423">
                <a:moveTo>
                  <a:pt x="0" y="0"/>
                </a:moveTo>
                <a:lnTo>
                  <a:pt x="0" y="4154423"/>
                </a:lnTo>
                <a:lnTo>
                  <a:pt x="5550407" y="4154423"/>
                </a:lnTo>
                <a:lnTo>
                  <a:pt x="5550407" y="0"/>
                </a:lnTo>
                <a:lnTo>
                  <a:pt x="0" y="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4280" name="object 20"/>
          <p:cNvSpPr txBox="1">
            <a:spLocks noChangeArrowheads="1"/>
          </p:cNvSpPr>
          <p:nvPr/>
        </p:nvSpPr>
        <p:spPr bwMode="auto">
          <a:xfrm>
            <a:off x="66675" y="434975"/>
            <a:ext cx="21510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Exercice</a:t>
            </a:r>
            <a:endParaRPr lang="en-US" sz="4200"/>
          </a:p>
        </p:txBody>
      </p:sp>
      <p:sp>
        <p:nvSpPr>
          <p:cNvPr id="19" name="object 19"/>
          <p:cNvSpPr txBox="1"/>
          <p:nvPr/>
        </p:nvSpPr>
        <p:spPr>
          <a:xfrm>
            <a:off x="403225" y="1652588"/>
            <a:ext cx="6275388" cy="3302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555"/>
              </a:lnSpc>
              <a:spcBef>
                <a:spcPts val="127"/>
              </a:spcBef>
              <a:spcAft>
                <a:spcPts val="0"/>
              </a:spcAft>
              <a:defRPr/>
            </a:pPr>
            <a:r>
              <a:rPr sz="2400" dirty="0">
                <a:latin typeface="Arial"/>
                <a:cs typeface="Arial"/>
              </a:rPr>
              <a:t>Ecrire l’architecture d’un circuit qui</a:t>
            </a:r>
            <a:r>
              <a:rPr sz="2400" spc="19" dirty="0"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E0000"/>
                </a:solidFill>
                <a:latin typeface="Arial"/>
                <a:cs typeface="Arial"/>
              </a:rPr>
              <a:t>inverse </a:t>
            </a:r>
            <a:r>
              <a:rPr sz="2400" dirty="0">
                <a:latin typeface="Arial"/>
                <a:cs typeface="Arial"/>
              </a:rPr>
              <a:t>bit</a:t>
            </a:r>
            <a:endParaRPr sz="2400">
              <a:latin typeface="Arial"/>
              <a:cs typeface="Arial"/>
            </a:endParaRPr>
          </a:p>
        </p:txBody>
      </p:sp>
      <p:sp>
        <p:nvSpPr>
          <p:cNvPr id="54282" name="object 18"/>
          <p:cNvSpPr txBox="1">
            <a:spLocks noChangeArrowheads="1"/>
          </p:cNvSpPr>
          <p:nvPr/>
        </p:nvSpPr>
        <p:spPr bwMode="auto">
          <a:xfrm>
            <a:off x="6692900" y="1652588"/>
            <a:ext cx="5111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par</a:t>
            </a:r>
          </a:p>
        </p:txBody>
      </p:sp>
      <p:sp>
        <p:nvSpPr>
          <p:cNvPr id="54283" name="object 17"/>
          <p:cNvSpPr txBox="1">
            <a:spLocks noChangeArrowheads="1"/>
          </p:cNvSpPr>
          <p:nvPr/>
        </p:nvSpPr>
        <p:spPr bwMode="auto">
          <a:xfrm>
            <a:off x="7218363" y="1652588"/>
            <a:ext cx="39211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bit</a:t>
            </a:r>
          </a:p>
        </p:txBody>
      </p:sp>
      <p:sp>
        <p:nvSpPr>
          <p:cNvPr id="54284" name="object 16"/>
          <p:cNvSpPr txBox="1">
            <a:spLocks noChangeArrowheads="1"/>
          </p:cNvSpPr>
          <p:nvPr/>
        </p:nvSpPr>
        <p:spPr bwMode="auto">
          <a:xfrm>
            <a:off x="7624763" y="1652588"/>
            <a:ext cx="409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un</a:t>
            </a:r>
          </a:p>
        </p:txBody>
      </p:sp>
      <p:sp>
        <p:nvSpPr>
          <p:cNvPr id="54285" name="object 15"/>
          <p:cNvSpPr txBox="1">
            <a:spLocks noChangeArrowheads="1"/>
          </p:cNvSpPr>
          <p:nvPr/>
        </p:nvSpPr>
        <p:spPr bwMode="auto">
          <a:xfrm>
            <a:off x="8047038" y="1652588"/>
            <a:ext cx="5635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bus</a:t>
            </a:r>
          </a:p>
        </p:txBody>
      </p:sp>
      <p:sp>
        <p:nvSpPr>
          <p:cNvPr id="54286" name="object 14"/>
          <p:cNvSpPr txBox="1">
            <a:spLocks noChangeArrowheads="1"/>
          </p:cNvSpPr>
          <p:nvPr/>
        </p:nvSpPr>
        <p:spPr bwMode="auto">
          <a:xfrm>
            <a:off x="409575" y="2054225"/>
            <a:ext cx="11382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data_in</a:t>
            </a:r>
            <a:endParaRPr lang="en-US" sz="2400"/>
          </a:p>
        </p:txBody>
      </p:sp>
      <p:sp>
        <p:nvSpPr>
          <p:cNvPr id="13" name="object 13"/>
          <p:cNvSpPr txBox="1"/>
          <p:nvPr/>
        </p:nvSpPr>
        <p:spPr>
          <a:xfrm>
            <a:off x="1562100" y="2054225"/>
            <a:ext cx="407988" cy="3302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555"/>
              </a:lnSpc>
              <a:spcBef>
                <a:spcPts val="127"/>
              </a:spcBef>
              <a:spcAft>
                <a:spcPts val="0"/>
              </a:spcAft>
              <a:defRPr/>
            </a:pPr>
            <a:r>
              <a:rPr sz="2400" spc="-4" dirty="0">
                <a:latin typeface="Arial"/>
                <a:cs typeface="Arial"/>
              </a:rPr>
              <a:t>de</a:t>
            </a:r>
            <a:endParaRPr sz="2400">
              <a:latin typeface="Arial"/>
              <a:cs typeface="Arial"/>
            </a:endParaRPr>
          </a:p>
        </p:txBody>
      </p:sp>
      <p:sp>
        <p:nvSpPr>
          <p:cNvPr id="54288" name="object 12"/>
          <p:cNvSpPr txBox="1">
            <a:spLocks noChangeArrowheads="1"/>
          </p:cNvSpPr>
          <p:nvPr/>
        </p:nvSpPr>
        <p:spPr bwMode="auto">
          <a:xfrm>
            <a:off x="1984375" y="2054225"/>
            <a:ext cx="2397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8</a:t>
            </a:r>
            <a:endParaRPr lang="en-US" sz="2400"/>
          </a:p>
        </p:txBody>
      </p:sp>
      <p:sp>
        <p:nvSpPr>
          <p:cNvPr id="54289" name="object 11"/>
          <p:cNvSpPr txBox="1">
            <a:spLocks noChangeArrowheads="1"/>
          </p:cNvSpPr>
          <p:nvPr/>
        </p:nvSpPr>
        <p:spPr bwMode="auto">
          <a:xfrm>
            <a:off x="2238375" y="2054225"/>
            <a:ext cx="61118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bits</a:t>
            </a:r>
            <a:endParaRPr lang="en-US" sz="2400"/>
          </a:p>
        </p:txBody>
      </p:sp>
      <p:sp>
        <p:nvSpPr>
          <p:cNvPr id="54290" name="object 10"/>
          <p:cNvSpPr txBox="1">
            <a:spLocks noChangeArrowheads="1"/>
          </p:cNvSpPr>
          <p:nvPr/>
        </p:nvSpPr>
        <p:spPr bwMode="auto">
          <a:xfrm>
            <a:off x="2863850" y="2054225"/>
            <a:ext cx="1730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(</a:t>
            </a:r>
          </a:p>
        </p:txBody>
      </p:sp>
      <p:sp>
        <p:nvSpPr>
          <p:cNvPr id="54291" name="object 9"/>
          <p:cNvSpPr txBox="1">
            <a:spLocks noChangeArrowheads="1"/>
          </p:cNvSpPr>
          <p:nvPr/>
        </p:nvSpPr>
        <p:spPr bwMode="auto">
          <a:xfrm>
            <a:off x="3049588" y="2054225"/>
            <a:ext cx="1257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data_out</a:t>
            </a:r>
          </a:p>
        </p:txBody>
      </p:sp>
      <p:sp>
        <p:nvSpPr>
          <p:cNvPr id="54292" name="object 8"/>
          <p:cNvSpPr txBox="1">
            <a:spLocks noChangeArrowheads="1"/>
          </p:cNvSpPr>
          <p:nvPr/>
        </p:nvSpPr>
        <p:spPr bwMode="auto">
          <a:xfrm>
            <a:off x="4321175" y="2054225"/>
            <a:ext cx="2492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=</a:t>
            </a:r>
          </a:p>
        </p:txBody>
      </p:sp>
      <p:sp>
        <p:nvSpPr>
          <p:cNvPr id="54293" name="object 7"/>
          <p:cNvSpPr txBox="1">
            <a:spLocks noChangeArrowheads="1"/>
          </p:cNvSpPr>
          <p:nvPr/>
        </p:nvSpPr>
        <p:spPr bwMode="auto">
          <a:xfrm>
            <a:off x="4583113" y="2054225"/>
            <a:ext cx="495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not</a:t>
            </a:r>
          </a:p>
        </p:txBody>
      </p:sp>
      <p:sp>
        <p:nvSpPr>
          <p:cNvPr id="54294" name="object 6"/>
          <p:cNvSpPr txBox="1">
            <a:spLocks noChangeArrowheads="1"/>
          </p:cNvSpPr>
          <p:nvPr/>
        </p:nvSpPr>
        <p:spPr bwMode="auto">
          <a:xfrm>
            <a:off x="5092700" y="2054225"/>
            <a:ext cx="12731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(data_in)</a:t>
            </a:r>
          </a:p>
        </p:txBody>
      </p:sp>
      <p:sp>
        <p:nvSpPr>
          <p:cNvPr id="54295" name="object 5"/>
          <p:cNvSpPr txBox="1">
            <a:spLocks noChangeArrowheads="1"/>
          </p:cNvSpPr>
          <p:nvPr/>
        </p:nvSpPr>
        <p:spPr bwMode="auto">
          <a:xfrm>
            <a:off x="6380163" y="2054225"/>
            <a:ext cx="2571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).</a:t>
            </a:r>
          </a:p>
        </p:txBody>
      </p:sp>
      <p:sp>
        <p:nvSpPr>
          <p:cNvPr id="54298" name="object 2"/>
          <p:cNvSpPr txBox="1">
            <a:spLocks noChangeArrowheads="1"/>
          </p:cNvSpPr>
          <p:nvPr/>
        </p:nvSpPr>
        <p:spPr bwMode="auto">
          <a:xfrm>
            <a:off x="1971675" y="2474913"/>
            <a:ext cx="5549900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object 24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8243" name="object 25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8244" name="object 26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8245" name="object 21"/>
          <p:cNvSpPr>
            <a:spLocks noChangeArrowheads="1"/>
          </p:cNvSpPr>
          <p:nvPr/>
        </p:nvSpPr>
        <p:spPr bwMode="auto">
          <a:xfrm>
            <a:off x="2251075" y="2603500"/>
            <a:ext cx="4614863" cy="35353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8247" name="object 20"/>
          <p:cNvSpPr txBox="1">
            <a:spLocks noChangeArrowheads="1"/>
          </p:cNvSpPr>
          <p:nvPr/>
        </p:nvSpPr>
        <p:spPr bwMode="auto">
          <a:xfrm>
            <a:off x="66675" y="434975"/>
            <a:ext cx="21510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Exercice</a:t>
            </a:r>
            <a:endParaRPr lang="en-US" sz="4200"/>
          </a:p>
        </p:txBody>
      </p:sp>
      <p:sp>
        <p:nvSpPr>
          <p:cNvPr id="19" name="object 19"/>
          <p:cNvSpPr txBox="1"/>
          <p:nvPr/>
        </p:nvSpPr>
        <p:spPr>
          <a:xfrm>
            <a:off x="403225" y="1652588"/>
            <a:ext cx="6275388" cy="3302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555"/>
              </a:lnSpc>
              <a:spcBef>
                <a:spcPts val="127"/>
              </a:spcBef>
              <a:spcAft>
                <a:spcPts val="0"/>
              </a:spcAft>
              <a:defRPr/>
            </a:pPr>
            <a:r>
              <a:rPr sz="2400" dirty="0">
                <a:latin typeface="Arial"/>
                <a:cs typeface="Arial"/>
              </a:rPr>
              <a:t>Ecrire l’architecture d’un circuit qui</a:t>
            </a:r>
            <a:r>
              <a:rPr sz="2400" spc="19" dirty="0"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E0000"/>
                </a:solidFill>
                <a:latin typeface="Arial"/>
                <a:cs typeface="Arial"/>
              </a:rPr>
              <a:t>inverse </a:t>
            </a:r>
            <a:r>
              <a:rPr sz="2400" dirty="0">
                <a:latin typeface="Arial"/>
                <a:cs typeface="Arial"/>
              </a:rPr>
              <a:t>bit</a:t>
            </a:r>
            <a:endParaRPr sz="2400">
              <a:latin typeface="Arial"/>
              <a:cs typeface="Arial"/>
            </a:endParaRPr>
          </a:p>
        </p:txBody>
      </p:sp>
      <p:sp>
        <p:nvSpPr>
          <p:cNvPr id="138249" name="object 18"/>
          <p:cNvSpPr txBox="1">
            <a:spLocks noChangeArrowheads="1"/>
          </p:cNvSpPr>
          <p:nvPr/>
        </p:nvSpPr>
        <p:spPr bwMode="auto">
          <a:xfrm>
            <a:off x="6692900" y="1652588"/>
            <a:ext cx="5111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par</a:t>
            </a:r>
          </a:p>
        </p:txBody>
      </p:sp>
      <p:sp>
        <p:nvSpPr>
          <p:cNvPr id="138250" name="object 17"/>
          <p:cNvSpPr txBox="1">
            <a:spLocks noChangeArrowheads="1"/>
          </p:cNvSpPr>
          <p:nvPr/>
        </p:nvSpPr>
        <p:spPr bwMode="auto">
          <a:xfrm>
            <a:off x="7218363" y="1652588"/>
            <a:ext cx="39211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bit</a:t>
            </a:r>
          </a:p>
        </p:txBody>
      </p:sp>
      <p:sp>
        <p:nvSpPr>
          <p:cNvPr id="138251" name="object 16"/>
          <p:cNvSpPr txBox="1">
            <a:spLocks noChangeArrowheads="1"/>
          </p:cNvSpPr>
          <p:nvPr/>
        </p:nvSpPr>
        <p:spPr bwMode="auto">
          <a:xfrm>
            <a:off x="7624763" y="1652588"/>
            <a:ext cx="409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un</a:t>
            </a:r>
          </a:p>
        </p:txBody>
      </p:sp>
      <p:sp>
        <p:nvSpPr>
          <p:cNvPr id="138252" name="object 15"/>
          <p:cNvSpPr txBox="1">
            <a:spLocks noChangeArrowheads="1"/>
          </p:cNvSpPr>
          <p:nvPr/>
        </p:nvSpPr>
        <p:spPr bwMode="auto">
          <a:xfrm>
            <a:off x="8047038" y="1652588"/>
            <a:ext cx="5635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bus</a:t>
            </a:r>
          </a:p>
        </p:txBody>
      </p:sp>
      <p:sp>
        <p:nvSpPr>
          <p:cNvPr id="138253" name="object 14"/>
          <p:cNvSpPr txBox="1">
            <a:spLocks noChangeArrowheads="1"/>
          </p:cNvSpPr>
          <p:nvPr/>
        </p:nvSpPr>
        <p:spPr bwMode="auto">
          <a:xfrm>
            <a:off x="409575" y="2054225"/>
            <a:ext cx="11382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data_in</a:t>
            </a:r>
            <a:endParaRPr lang="en-US" sz="2400"/>
          </a:p>
        </p:txBody>
      </p:sp>
      <p:sp>
        <p:nvSpPr>
          <p:cNvPr id="13" name="object 13"/>
          <p:cNvSpPr txBox="1"/>
          <p:nvPr/>
        </p:nvSpPr>
        <p:spPr>
          <a:xfrm>
            <a:off x="1562100" y="2054225"/>
            <a:ext cx="407988" cy="3302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555"/>
              </a:lnSpc>
              <a:spcBef>
                <a:spcPts val="127"/>
              </a:spcBef>
              <a:spcAft>
                <a:spcPts val="0"/>
              </a:spcAft>
              <a:defRPr/>
            </a:pPr>
            <a:r>
              <a:rPr sz="2400" spc="-4" dirty="0">
                <a:latin typeface="Arial"/>
                <a:cs typeface="Arial"/>
              </a:rPr>
              <a:t>de</a:t>
            </a:r>
            <a:endParaRPr sz="2400">
              <a:latin typeface="Arial"/>
              <a:cs typeface="Arial"/>
            </a:endParaRPr>
          </a:p>
        </p:txBody>
      </p:sp>
      <p:sp>
        <p:nvSpPr>
          <p:cNvPr id="138255" name="object 12"/>
          <p:cNvSpPr txBox="1">
            <a:spLocks noChangeArrowheads="1"/>
          </p:cNvSpPr>
          <p:nvPr/>
        </p:nvSpPr>
        <p:spPr bwMode="auto">
          <a:xfrm>
            <a:off x="1984375" y="2054225"/>
            <a:ext cx="2397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8</a:t>
            </a:r>
            <a:endParaRPr lang="en-US" sz="2400"/>
          </a:p>
        </p:txBody>
      </p:sp>
      <p:sp>
        <p:nvSpPr>
          <p:cNvPr id="138256" name="object 11"/>
          <p:cNvSpPr txBox="1">
            <a:spLocks noChangeArrowheads="1"/>
          </p:cNvSpPr>
          <p:nvPr/>
        </p:nvSpPr>
        <p:spPr bwMode="auto">
          <a:xfrm>
            <a:off x="2238375" y="2054225"/>
            <a:ext cx="61118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bits</a:t>
            </a:r>
            <a:endParaRPr lang="en-US" sz="2400"/>
          </a:p>
        </p:txBody>
      </p:sp>
      <p:sp>
        <p:nvSpPr>
          <p:cNvPr id="138257" name="object 10"/>
          <p:cNvSpPr txBox="1">
            <a:spLocks noChangeArrowheads="1"/>
          </p:cNvSpPr>
          <p:nvPr/>
        </p:nvSpPr>
        <p:spPr bwMode="auto">
          <a:xfrm>
            <a:off x="2863850" y="2054225"/>
            <a:ext cx="1730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(</a:t>
            </a:r>
          </a:p>
        </p:txBody>
      </p:sp>
      <p:sp>
        <p:nvSpPr>
          <p:cNvPr id="138258" name="object 9"/>
          <p:cNvSpPr txBox="1">
            <a:spLocks noChangeArrowheads="1"/>
          </p:cNvSpPr>
          <p:nvPr/>
        </p:nvSpPr>
        <p:spPr bwMode="auto">
          <a:xfrm>
            <a:off x="3049588" y="2054225"/>
            <a:ext cx="1257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data_out</a:t>
            </a:r>
          </a:p>
        </p:txBody>
      </p:sp>
      <p:sp>
        <p:nvSpPr>
          <p:cNvPr id="138259" name="object 8"/>
          <p:cNvSpPr txBox="1">
            <a:spLocks noChangeArrowheads="1"/>
          </p:cNvSpPr>
          <p:nvPr/>
        </p:nvSpPr>
        <p:spPr bwMode="auto">
          <a:xfrm>
            <a:off x="4321175" y="2054225"/>
            <a:ext cx="2492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=</a:t>
            </a:r>
          </a:p>
        </p:txBody>
      </p:sp>
      <p:sp>
        <p:nvSpPr>
          <p:cNvPr id="138260" name="object 7"/>
          <p:cNvSpPr txBox="1">
            <a:spLocks noChangeArrowheads="1"/>
          </p:cNvSpPr>
          <p:nvPr/>
        </p:nvSpPr>
        <p:spPr bwMode="auto">
          <a:xfrm>
            <a:off x="4583113" y="2054225"/>
            <a:ext cx="495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not</a:t>
            </a:r>
          </a:p>
        </p:txBody>
      </p:sp>
      <p:sp>
        <p:nvSpPr>
          <p:cNvPr id="138261" name="object 6"/>
          <p:cNvSpPr txBox="1">
            <a:spLocks noChangeArrowheads="1"/>
          </p:cNvSpPr>
          <p:nvPr/>
        </p:nvSpPr>
        <p:spPr bwMode="auto">
          <a:xfrm>
            <a:off x="5092700" y="2054225"/>
            <a:ext cx="12731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(data_in)</a:t>
            </a:r>
          </a:p>
        </p:txBody>
      </p:sp>
      <p:sp>
        <p:nvSpPr>
          <p:cNvPr id="138262" name="object 5"/>
          <p:cNvSpPr txBox="1">
            <a:spLocks noChangeArrowheads="1"/>
          </p:cNvSpPr>
          <p:nvPr/>
        </p:nvSpPr>
        <p:spPr bwMode="auto">
          <a:xfrm>
            <a:off x="6380163" y="2054225"/>
            <a:ext cx="2571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).</a:t>
            </a:r>
          </a:p>
        </p:txBody>
      </p:sp>
      <p:sp>
        <p:nvSpPr>
          <p:cNvPr id="138263" name="object 2"/>
          <p:cNvSpPr txBox="1">
            <a:spLocks noChangeArrowheads="1"/>
          </p:cNvSpPr>
          <p:nvPr/>
        </p:nvSpPr>
        <p:spPr bwMode="auto">
          <a:xfrm>
            <a:off x="1971675" y="2474913"/>
            <a:ext cx="5549900" cy="415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object 16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6323" name="object 17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6324" name="object 18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6326" name="object 14"/>
          <p:cNvSpPr>
            <a:spLocks noChangeArrowheads="1"/>
          </p:cNvSpPr>
          <p:nvPr/>
        </p:nvSpPr>
        <p:spPr bwMode="auto">
          <a:xfrm>
            <a:off x="2624138" y="2381250"/>
            <a:ext cx="3878262" cy="34083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6327" name="object 13"/>
          <p:cNvSpPr txBox="1">
            <a:spLocks noChangeArrowheads="1"/>
          </p:cNvSpPr>
          <p:nvPr/>
        </p:nvSpPr>
        <p:spPr bwMode="auto">
          <a:xfrm>
            <a:off x="66675" y="434975"/>
            <a:ext cx="283527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Composant</a:t>
            </a:r>
            <a:endParaRPr lang="en-US" sz="4200"/>
          </a:p>
        </p:txBody>
      </p:sp>
      <p:sp>
        <p:nvSpPr>
          <p:cNvPr id="56328" name="object 12"/>
          <p:cNvSpPr txBox="1">
            <a:spLocks noChangeArrowheads="1"/>
          </p:cNvSpPr>
          <p:nvPr/>
        </p:nvSpPr>
        <p:spPr bwMode="auto">
          <a:xfrm>
            <a:off x="563563" y="1504950"/>
            <a:ext cx="81407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Description structurelle : comment est réalisée la fonction</a:t>
            </a:r>
          </a:p>
        </p:txBody>
      </p:sp>
      <p:sp>
        <p:nvSpPr>
          <p:cNvPr id="56329" name="object 11"/>
          <p:cNvSpPr txBox="1">
            <a:spLocks noChangeArrowheads="1"/>
          </p:cNvSpPr>
          <p:nvPr/>
        </p:nvSpPr>
        <p:spPr bwMode="auto">
          <a:xfrm>
            <a:off x="8718550" y="1504950"/>
            <a:ext cx="2397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?</a:t>
            </a:r>
          </a:p>
        </p:txBody>
      </p:sp>
      <p:sp>
        <p:nvSpPr>
          <p:cNvPr id="56330" name="object 10"/>
          <p:cNvSpPr txBox="1">
            <a:spLocks noChangeArrowheads="1"/>
          </p:cNvSpPr>
          <p:nvPr/>
        </p:nvSpPr>
        <p:spPr bwMode="auto">
          <a:xfrm>
            <a:off x="563563" y="2052638"/>
            <a:ext cx="256698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Interconnexions</a:t>
            </a:r>
          </a:p>
        </p:txBody>
      </p:sp>
      <p:sp>
        <p:nvSpPr>
          <p:cNvPr id="56331" name="object 9"/>
          <p:cNvSpPr txBox="1">
            <a:spLocks noChangeArrowheads="1"/>
          </p:cNvSpPr>
          <p:nvPr/>
        </p:nvSpPr>
        <p:spPr bwMode="auto">
          <a:xfrm>
            <a:off x="3144838" y="2052638"/>
            <a:ext cx="7651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entre</a:t>
            </a:r>
          </a:p>
        </p:txBody>
      </p:sp>
      <p:sp>
        <p:nvSpPr>
          <p:cNvPr id="56332" name="object 8"/>
          <p:cNvSpPr txBox="1">
            <a:spLocks noChangeArrowheads="1"/>
          </p:cNvSpPr>
          <p:nvPr/>
        </p:nvSpPr>
        <p:spPr bwMode="auto">
          <a:xfrm>
            <a:off x="3924300" y="2052638"/>
            <a:ext cx="5635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des</a:t>
            </a:r>
          </a:p>
        </p:txBody>
      </p:sp>
      <p:sp>
        <p:nvSpPr>
          <p:cNvPr id="56333" name="object 7"/>
          <p:cNvSpPr txBox="1">
            <a:spLocks noChangeArrowheads="1"/>
          </p:cNvSpPr>
          <p:nvPr/>
        </p:nvSpPr>
        <p:spPr bwMode="auto">
          <a:xfrm>
            <a:off x="4500563" y="2052638"/>
            <a:ext cx="171608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composants</a:t>
            </a:r>
          </a:p>
        </p:txBody>
      </p:sp>
      <p:sp>
        <p:nvSpPr>
          <p:cNvPr id="56334" name="object 6"/>
          <p:cNvSpPr txBox="1">
            <a:spLocks noChangeArrowheads="1"/>
          </p:cNvSpPr>
          <p:nvPr/>
        </p:nvSpPr>
        <p:spPr bwMode="auto">
          <a:xfrm>
            <a:off x="6229350" y="2052638"/>
            <a:ext cx="19145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(</a:t>
            </a:r>
            <a:r>
              <a:rPr lang="en-US" sz="2400" b="1">
                <a:solidFill>
                  <a:srgbClr val="FE0000"/>
                </a:solidFill>
              </a:rPr>
              <a:t>component</a:t>
            </a:r>
            <a:r>
              <a:rPr lang="en-US" sz="2400"/>
              <a:t>)</a:t>
            </a:r>
          </a:p>
        </p:txBody>
      </p:sp>
      <p:sp>
        <p:nvSpPr>
          <p:cNvPr id="56335" name="object 5"/>
          <p:cNvSpPr txBox="1">
            <a:spLocks noChangeArrowheads="1"/>
          </p:cNvSpPr>
          <p:nvPr/>
        </p:nvSpPr>
        <p:spPr bwMode="auto">
          <a:xfrm>
            <a:off x="563563" y="5886450"/>
            <a:ext cx="3311525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Chaque composant a</a:t>
            </a:r>
          </a:p>
        </p:txBody>
      </p:sp>
      <p:sp>
        <p:nvSpPr>
          <p:cNvPr id="56336" name="object 4"/>
          <p:cNvSpPr txBox="1">
            <a:spLocks noChangeArrowheads="1"/>
          </p:cNvSpPr>
          <p:nvPr/>
        </p:nvSpPr>
        <p:spPr bwMode="auto">
          <a:xfrm>
            <a:off x="3889375" y="5886450"/>
            <a:ext cx="5794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une</a:t>
            </a:r>
          </a:p>
        </p:txBody>
      </p:sp>
      <p:sp>
        <p:nvSpPr>
          <p:cNvPr id="56337" name="object 3"/>
          <p:cNvSpPr txBox="1">
            <a:spLocks noChangeArrowheads="1"/>
          </p:cNvSpPr>
          <p:nvPr/>
        </p:nvSpPr>
        <p:spPr bwMode="auto">
          <a:xfrm>
            <a:off x="4483100" y="5886450"/>
            <a:ext cx="17494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entité et une</a:t>
            </a:r>
          </a:p>
        </p:txBody>
      </p:sp>
      <p:sp>
        <p:nvSpPr>
          <p:cNvPr id="56338" name="object 2"/>
          <p:cNvSpPr txBox="1">
            <a:spLocks noChangeArrowheads="1"/>
          </p:cNvSpPr>
          <p:nvPr/>
        </p:nvSpPr>
        <p:spPr bwMode="auto">
          <a:xfrm>
            <a:off x="6246813" y="5886450"/>
            <a:ext cx="2628900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architecture propre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object 22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7347" name="object 23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7348" name="object 24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7350" name="object 19"/>
          <p:cNvSpPr>
            <a:spLocks noChangeArrowheads="1"/>
          </p:cNvSpPr>
          <p:nvPr/>
        </p:nvSpPr>
        <p:spPr bwMode="auto">
          <a:xfrm>
            <a:off x="4464050" y="5716588"/>
            <a:ext cx="3103563" cy="8477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7351" name="object 20"/>
          <p:cNvSpPr>
            <a:spLocks noChangeArrowheads="1"/>
          </p:cNvSpPr>
          <p:nvPr/>
        </p:nvSpPr>
        <p:spPr bwMode="auto">
          <a:xfrm>
            <a:off x="4457700" y="5710238"/>
            <a:ext cx="3108325" cy="852487"/>
          </a:xfrm>
          <a:custGeom>
            <a:avLst/>
            <a:gdLst>
              <a:gd name="T0" fmla="*/ 0 w 3108197"/>
              <a:gd name="T1" fmla="*/ 0 h 852678"/>
              <a:gd name="T2" fmla="*/ 3108197 w 3108197"/>
              <a:gd name="T3" fmla="*/ 852678 h 852678"/>
            </a:gdLst>
            <a:ahLst/>
            <a:cxnLst/>
            <a:rect l="T0" t="T1" r="T2" b="T3"/>
            <a:pathLst>
              <a:path w="3108197" h="852678">
                <a:moveTo>
                  <a:pt x="0" y="852678"/>
                </a:moveTo>
                <a:lnTo>
                  <a:pt x="0" y="0"/>
                </a:lnTo>
                <a:lnTo>
                  <a:pt x="3108197" y="0"/>
                </a:lnTo>
                <a:lnTo>
                  <a:pt x="3108197" y="852678"/>
                </a:lnTo>
                <a:lnTo>
                  <a:pt x="0" y="852678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7352" name="object 18"/>
          <p:cNvSpPr txBox="1">
            <a:spLocks noChangeArrowheads="1"/>
          </p:cNvSpPr>
          <p:nvPr/>
        </p:nvSpPr>
        <p:spPr bwMode="auto">
          <a:xfrm>
            <a:off x="66675" y="434975"/>
            <a:ext cx="283527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Composant</a:t>
            </a:r>
            <a:endParaRPr lang="en-US" sz="4200"/>
          </a:p>
        </p:txBody>
      </p:sp>
      <p:sp>
        <p:nvSpPr>
          <p:cNvPr id="57353" name="object 17"/>
          <p:cNvSpPr txBox="1">
            <a:spLocks noChangeArrowheads="1"/>
          </p:cNvSpPr>
          <p:nvPr/>
        </p:nvSpPr>
        <p:spPr bwMode="auto">
          <a:xfrm>
            <a:off x="563563" y="1593850"/>
            <a:ext cx="519271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3 façon de déclarer un composant :</a:t>
            </a:r>
          </a:p>
        </p:txBody>
      </p:sp>
      <p:sp>
        <p:nvSpPr>
          <p:cNvPr id="57354" name="object 16"/>
          <p:cNvSpPr txBox="1">
            <a:spLocks noChangeArrowheads="1"/>
          </p:cNvSpPr>
          <p:nvPr/>
        </p:nvSpPr>
        <p:spPr bwMode="auto">
          <a:xfrm>
            <a:off x="1020763" y="2251075"/>
            <a:ext cx="72374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70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Toutes les paires entity/architecture sont déclarées</a:t>
            </a:r>
          </a:p>
          <a:p>
            <a:pPr marL="12700">
              <a:lnSpc>
                <a:spcPct val="96000"/>
              </a:lnSpc>
              <a:spcBef>
                <a:spcPts val="1713"/>
              </a:spcBef>
            </a:pPr>
            <a:r>
              <a:rPr lang="en-US" sz="2400"/>
              <a:t>dans </a:t>
            </a:r>
            <a:r>
              <a:rPr lang="en-US" sz="2400" u="sng"/>
              <a:t>le même fichier</a:t>
            </a:r>
            <a:endParaRPr lang="en-US" sz="2400"/>
          </a:p>
        </p:txBody>
      </p:sp>
      <p:sp>
        <p:nvSpPr>
          <p:cNvPr id="57355" name="object 15"/>
          <p:cNvSpPr txBox="1">
            <a:spLocks noChangeArrowheads="1"/>
          </p:cNvSpPr>
          <p:nvPr/>
        </p:nvSpPr>
        <p:spPr bwMode="auto">
          <a:xfrm>
            <a:off x="1020763" y="3492500"/>
            <a:ext cx="70342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70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La paire entity/architecture de chaque composant</a:t>
            </a:r>
          </a:p>
          <a:p>
            <a:pPr marL="12700">
              <a:lnSpc>
                <a:spcPct val="96000"/>
              </a:lnSpc>
              <a:spcBef>
                <a:spcPts val="1713"/>
              </a:spcBef>
            </a:pPr>
            <a:r>
              <a:rPr lang="en-US" sz="2400"/>
              <a:t>déclarée dans </a:t>
            </a:r>
            <a:r>
              <a:rPr lang="en-US" sz="2400" u="sng"/>
              <a:t>un fichier qui lui est propre</a:t>
            </a:r>
            <a:endParaRPr lang="en-US" sz="2400"/>
          </a:p>
        </p:txBody>
      </p:sp>
      <p:sp>
        <p:nvSpPr>
          <p:cNvPr id="57356" name="object 14"/>
          <p:cNvSpPr txBox="1">
            <a:spLocks noChangeArrowheads="1"/>
          </p:cNvSpPr>
          <p:nvPr/>
        </p:nvSpPr>
        <p:spPr bwMode="auto">
          <a:xfrm>
            <a:off x="8069263" y="3492500"/>
            <a:ext cx="47783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est</a:t>
            </a:r>
          </a:p>
        </p:txBody>
      </p:sp>
      <p:sp>
        <p:nvSpPr>
          <p:cNvPr id="57357" name="object 13"/>
          <p:cNvSpPr txBox="1">
            <a:spLocks noChangeArrowheads="1"/>
          </p:cNvSpPr>
          <p:nvPr/>
        </p:nvSpPr>
        <p:spPr bwMode="auto">
          <a:xfrm>
            <a:off x="1020763" y="4733925"/>
            <a:ext cx="64579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70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La structure du composant est déclarée dans</a:t>
            </a:r>
          </a:p>
          <a:p>
            <a:pPr marL="12700">
              <a:lnSpc>
                <a:spcPct val="96000"/>
              </a:lnSpc>
              <a:spcBef>
                <a:spcPts val="1713"/>
              </a:spcBef>
            </a:pPr>
            <a:r>
              <a:rPr lang="en-US" sz="2400"/>
              <a:t>bibliothèque via un package</a:t>
            </a:r>
          </a:p>
        </p:txBody>
      </p:sp>
      <p:sp>
        <p:nvSpPr>
          <p:cNvPr id="57358" name="object 12"/>
          <p:cNvSpPr txBox="1">
            <a:spLocks noChangeArrowheads="1"/>
          </p:cNvSpPr>
          <p:nvPr/>
        </p:nvSpPr>
        <p:spPr bwMode="auto">
          <a:xfrm>
            <a:off x="7493000" y="4733925"/>
            <a:ext cx="5794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une</a:t>
            </a:r>
          </a:p>
        </p:txBody>
      </p:sp>
      <p:sp>
        <p:nvSpPr>
          <p:cNvPr id="57361" name="object 9"/>
          <p:cNvSpPr txBox="1">
            <a:spLocks noChangeArrowheads="1"/>
          </p:cNvSpPr>
          <p:nvPr/>
        </p:nvSpPr>
        <p:spPr bwMode="auto">
          <a:xfrm>
            <a:off x="4457700" y="5710238"/>
            <a:ext cx="3108325" cy="85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57362" name="object 8"/>
          <p:cNvSpPr txBox="1">
            <a:spLocks noChangeArrowheads="1"/>
          </p:cNvSpPr>
          <p:nvPr/>
        </p:nvSpPr>
        <p:spPr bwMode="auto">
          <a:xfrm>
            <a:off x="2303463" y="2955925"/>
            <a:ext cx="84137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57363" name="object 7"/>
          <p:cNvSpPr txBox="1">
            <a:spLocks noChangeArrowheads="1"/>
          </p:cNvSpPr>
          <p:nvPr/>
        </p:nvSpPr>
        <p:spPr bwMode="auto">
          <a:xfrm>
            <a:off x="3235325" y="2955925"/>
            <a:ext cx="84138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57364" name="object 6"/>
          <p:cNvSpPr txBox="1">
            <a:spLocks noChangeArrowheads="1"/>
          </p:cNvSpPr>
          <p:nvPr/>
        </p:nvSpPr>
        <p:spPr bwMode="auto">
          <a:xfrm>
            <a:off x="3659188" y="4197350"/>
            <a:ext cx="84137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57365" name="object 5"/>
          <p:cNvSpPr txBox="1">
            <a:spLocks noChangeArrowheads="1"/>
          </p:cNvSpPr>
          <p:nvPr/>
        </p:nvSpPr>
        <p:spPr bwMode="auto">
          <a:xfrm>
            <a:off x="4557713" y="4197350"/>
            <a:ext cx="84137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57366" name="object 4"/>
          <p:cNvSpPr txBox="1">
            <a:spLocks noChangeArrowheads="1"/>
          </p:cNvSpPr>
          <p:nvPr/>
        </p:nvSpPr>
        <p:spPr bwMode="auto">
          <a:xfrm>
            <a:off x="5049838" y="4197350"/>
            <a:ext cx="84137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57367" name="object 3"/>
          <p:cNvSpPr txBox="1">
            <a:spLocks noChangeArrowheads="1"/>
          </p:cNvSpPr>
          <p:nvPr/>
        </p:nvSpPr>
        <p:spPr bwMode="auto">
          <a:xfrm>
            <a:off x="5438775" y="4197350"/>
            <a:ext cx="85725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57368" name="object 2"/>
          <p:cNvSpPr txBox="1">
            <a:spLocks noChangeArrowheads="1"/>
          </p:cNvSpPr>
          <p:nvPr/>
        </p:nvSpPr>
        <p:spPr bwMode="auto">
          <a:xfrm>
            <a:off x="5930900" y="4197350"/>
            <a:ext cx="84138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pic>
        <p:nvPicPr>
          <p:cNvPr id="57371" name="Picture 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100" y="1403350"/>
            <a:ext cx="8458200" cy="422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object 25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8371" name="object 26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8372" name="object 27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8374" name="object 23"/>
          <p:cNvSpPr>
            <a:spLocks noChangeArrowheads="1"/>
          </p:cNvSpPr>
          <p:nvPr/>
        </p:nvSpPr>
        <p:spPr bwMode="auto">
          <a:xfrm>
            <a:off x="5340350" y="3656013"/>
            <a:ext cx="2617788" cy="22987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8375" name="object 21"/>
          <p:cNvSpPr>
            <a:spLocks noChangeArrowheads="1"/>
          </p:cNvSpPr>
          <p:nvPr/>
        </p:nvSpPr>
        <p:spPr bwMode="auto">
          <a:xfrm>
            <a:off x="1165225" y="3768725"/>
            <a:ext cx="2994025" cy="26654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8376" name="object 22"/>
          <p:cNvSpPr>
            <a:spLocks noChangeArrowheads="1"/>
          </p:cNvSpPr>
          <p:nvPr/>
        </p:nvSpPr>
        <p:spPr bwMode="auto">
          <a:xfrm>
            <a:off x="1160463" y="3763963"/>
            <a:ext cx="3003550" cy="2674937"/>
          </a:xfrm>
          <a:custGeom>
            <a:avLst/>
            <a:gdLst>
              <a:gd name="T0" fmla="*/ 0 w 3003042"/>
              <a:gd name="T1" fmla="*/ 0 h 2674620"/>
              <a:gd name="T2" fmla="*/ 3003042 w 3003042"/>
              <a:gd name="T3" fmla="*/ 2674620 h 2674620"/>
            </a:gdLst>
            <a:ahLst/>
            <a:cxnLst/>
            <a:rect l="T0" t="T1" r="T2" b="T3"/>
            <a:pathLst>
              <a:path w="3003042" h="2674620">
                <a:moveTo>
                  <a:pt x="0" y="2674620"/>
                </a:moveTo>
                <a:lnTo>
                  <a:pt x="0" y="0"/>
                </a:lnTo>
                <a:lnTo>
                  <a:pt x="3003042" y="0"/>
                </a:lnTo>
                <a:lnTo>
                  <a:pt x="3003042" y="2674620"/>
                </a:lnTo>
                <a:lnTo>
                  <a:pt x="0" y="2674620"/>
                </a:lnTo>
                <a:close/>
              </a:path>
            </a:pathLst>
          </a:custGeom>
          <a:noFill/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8377" name="object 20"/>
          <p:cNvSpPr txBox="1">
            <a:spLocks noChangeArrowheads="1"/>
          </p:cNvSpPr>
          <p:nvPr/>
        </p:nvSpPr>
        <p:spPr bwMode="auto">
          <a:xfrm>
            <a:off x="66675" y="236538"/>
            <a:ext cx="283527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Composant</a:t>
            </a:r>
            <a:endParaRPr lang="en-US" sz="4200"/>
          </a:p>
        </p:txBody>
      </p:sp>
      <p:sp>
        <p:nvSpPr>
          <p:cNvPr id="19" name="object 19"/>
          <p:cNvSpPr txBox="1"/>
          <p:nvPr/>
        </p:nvSpPr>
        <p:spPr>
          <a:xfrm>
            <a:off x="66675" y="842963"/>
            <a:ext cx="773113" cy="3556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755"/>
              </a:lnSpc>
              <a:spcBef>
                <a:spcPts val="137"/>
              </a:spcBef>
              <a:spcAft>
                <a:spcPts val="0"/>
              </a:spcAft>
              <a:defRPr/>
            </a:pPr>
            <a:r>
              <a:rPr sz="2600" spc="4" dirty="0">
                <a:solidFill>
                  <a:srgbClr val="FFFFFF"/>
                </a:solidFill>
                <a:latin typeface="Arial"/>
                <a:cs typeface="Arial"/>
              </a:rPr>
              <a:t>Mise</a:t>
            </a:r>
            <a:endParaRPr sz="26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57250" y="842963"/>
            <a:ext cx="1546225" cy="3556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755"/>
              </a:lnSpc>
              <a:spcBef>
                <a:spcPts val="137"/>
              </a:spcBef>
              <a:spcAft>
                <a:spcPts val="0"/>
              </a:spcAft>
              <a:defRPr/>
            </a:pPr>
            <a:r>
              <a:rPr sz="2600" spc="4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spc="-18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spc="4" dirty="0">
                <a:solidFill>
                  <a:srgbClr val="FFFFFF"/>
                </a:solidFill>
                <a:latin typeface="Arial"/>
                <a:cs typeface="Arial"/>
              </a:rPr>
              <a:t>oeuvre</a:t>
            </a:r>
            <a:endParaRPr sz="2600">
              <a:latin typeface="Arial"/>
              <a:cs typeface="Arial"/>
            </a:endParaRPr>
          </a:p>
        </p:txBody>
      </p:sp>
      <p:sp>
        <p:nvSpPr>
          <p:cNvPr id="58380" name="object 17"/>
          <p:cNvSpPr txBox="1">
            <a:spLocks noChangeArrowheads="1"/>
          </p:cNvSpPr>
          <p:nvPr/>
        </p:nvSpPr>
        <p:spPr bwMode="auto">
          <a:xfrm>
            <a:off x="906463" y="1393825"/>
            <a:ext cx="67849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Ecrire l’entité et l’architecture du composant </a:t>
            </a:r>
            <a:r>
              <a:rPr lang="en-US" sz="2400" i="1">
                <a:solidFill>
                  <a:srgbClr val="009A00"/>
                </a:solidFill>
              </a:rPr>
              <a:t>essai</a:t>
            </a:r>
            <a:endParaRPr lang="en-US" sz="2400"/>
          </a:p>
          <a:p>
            <a:pPr marL="12700">
              <a:lnSpc>
                <a:spcPct val="96000"/>
              </a:lnSpc>
              <a:spcBef>
                <a:spcPts val="1713"/>
              </a:spcBef>
            </a:pPr>
            <a:r>
              <a:rPr lang="en-US" sz="2400"/>
              <a:t>fichier enregistrer à son nom (</a:t>
            </a:r>
            <a:r>
              <a:rPr lang="en-US" sz="2400" i="1">
                <a:solidFill>
                  <a:srgbClr val="009A00"/>
                </a:solidFill>
              </a:rPr>
              <a:t>essai.vhd</a:t>
            </a:r>
            <a:r>
              <a:rPr lang="en-US" sz="2400"/>
              <a:t>)</a:t>
            </a:r>
          </a:p>
        </p:txBody>
      </p:sp>
      <p:sp>
        <p:nvSpPr>
          <p:cNvPr id="58381" name="object 16"/>
          <p:cNvSpPr txBox="1">
            <a:spLocks noChangeArrowheads="1"/>
          </p:cNvSpPr>
          <p:nvPr/>
        </p:nvSpPr>
        <p:spPr bwMode="auto">
          <a:xfrm>
            <a:off x="7704138" y="1393825"/>
            <a:ext cx="11557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dans un</a:t>
            </a:r>
          </a:p>
        </p:txBody>
      </p:sp>
      <p:sp>
        <p:nvSpPr>
          <p:cNvPr id="58382" name="object 15"/>
          <p:cNvSpPr txBox="1">
            <a:spLocks noChangeArrowheads="1"/>
          </p:cNvSpPr>
          <p:nvPr/>
        </p:nvSpPr>
        <p:spPr bwMode="auto">
          <a:xfrm>
            <a:off x="563563" y="1446213"/>
            <a:ext cx="2413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050"/>
              </a:lnSpc>
              <a:spcBef>
                <a:spcPts val="100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en-US" sz="19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06463" y="2635250"/>
            <a:ext cx="6716712" cy="3302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555"/>
              </a:lnSpc>
              <a:spcBef>
                <a:spcPts val="127"/>
              </a:spcBef>
              <a:spcAft>
                <a:spcPts val="0"/>
              </a:spcAft>
              <a:defRPr/>
            </a:pPr>
            <a:r>
              <a:rPr sz="2400" dirty="0">
                <a:latin typeface="Arial"/>
                <a:cs typeface="Arial"/>
              </a:rPr>
              <a:t>Dans le fichier du circuit principal</a:t>
            </a:r>
            <a:r>
              <a:rPr sz="2400" spc="19" dirty="0">
                <a:latin typeface="Arial"/>
                <a:cs typeface="Arial"/>
              </a:rPr>
              <a:t> </a:t>
            </a:r>
            <a:r>
              <a:rPr sz="2400" i="1" dirty="0">
                <a:solidFill>
                  <a:srgbClr val="009A00"/>
                </a:solidFill>
                <a:latin typeface="Arial"/>
                <a:cs typeface="Arial"/>
              </a:rPr>
              <a:t>tut</a:t>
            </a:r>
            <a:r>
              <a:rPr sz="2400" i="1" spc="-4" dirty="0">
                <a:solidFill>
                  <a:srgbClr val="009A00"/>
                </a:solidFill>
                <a:latin typeface="Arial"/>
                <a:cs typeface="Arial"/>
              </a:rPr>
              <a:t>u</a:t>
            </a:r>
            <a:r>
              <a:rPr sz="2400" dirty="0">
                <a:latin typeface="Arial"/>
                <a:cs typeface="Arial"/>
              </a:rPr>
              <a:t>, déclarer le</a:t>
            </a:r>
            <a:endParaRPr sz="2400">
              <a:latin typeface="Arial"/>
              <a:cs typeface="Arial"/>
            </a:endParaRPr>
          </a:p>
        </p:txBody>
      </p:sp>
      <p:sp>
        <p:nvSpPr>
          <p:cNvPr id="58384" name="object 13"/>
          <p:cNvSpPr txBox="1">
            <a:spLocks noChangeArrowheads="1"/>
          </p:cNvSpPr>
          <p:nvPr/>
        </p:nvSpPr>
        <p:spPr bwMode="auto">
          <a:xfrm>
            <a:off x="563563" y="2686050"/>
            <a:ext cx="241300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050"/>
              </a:lnSpc>
              <a:spcBef>
                <a:spcPts val="100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en-US" sz="19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85" name="object 12"/>
          <p:cNvSpPr txBox="1">
            <a:spLocks noChangeArrowheads="1"/>
          </p:cNvSpPr>
          <p:nvPr/>
        </p:nvSpPr>
        <p:spPr bwMode="auto">
          <a:xfrm>
            <a:off x="906463" y="3219450"/>
            <a:ext cx="156368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composant</a:t>
            </a:r>
          </a:p>
        </p:txBody>
      </p:sp>
      <p:sp>
        <p:nvSpPr>
          <p:cNvPr id="58386" name="object 11"/>
          <p:cNvSpPr txBox="1">
            <a:spLocks noChangeArrowheads="1"/>
          </p:cNvSpPr>
          <p:nvPr/>
        </p:nvSpPr>
        <p:spPr bwMode="auto">
          <a:xfrm>
            <a:off x="2482850" y="3219450"/>
            <a:ext cx="73342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dans</a:t>
            </a:r>
          </a:p>
        </p:txBody>
      </p:sp>
      <p:sp>
        <p:nvSpPr>
          <p:cNvPr id="58387" name="object 10"/>
          <p:cNvSpPr txBox="1">
            <a:spLocks noChangeArrowheads="1"/>
          </p:cNvSpPr>
          <p:nvPr/>
        </p:nvSpPr>
        <p:spPr bwMode="auto">
          <a:xfrm>
            <a:off x="3228975" y="3219450"/>
            <a:ext cx="18018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l’architecture</a:t>
            </a:r>
          </a:p>
        </p:txBody>
      </p:sp>
      <p:sp>
        <p:nvSpPr>
          <p:cNvPr id="58388" name="object 9"/>
          <p:cNvSpPr txBox="1">
            <a:spLocks noChangeArrowheads="1"/>
          </p:cNvSpPr>
          <p:nvPr/>
        </p:nvSpPr>
        <p:spPr bwMode="auto">
          <a:xfrm>
            <a:off x="5043488" y="3219450"/>
            <a:ext cx="8175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avant</a:t>
            </a:r>
          </a:p>
        </p:txBody>
      </p:sp>
      <p:sp>
        <p:nvSpPr>
          <p:cNvPr id="58389" name="object 8"/>
          <p:cNvSpPr txBox="1">
            <a:spLocks noChangeArrowheads="1"/>
          </p:cNvSpPr>
          <p:nvPr/>
        </p:nvSpPr>
        <p:spPr bwMode="auto">
          <a:xfrm>
            <a:off x="5873750" y="3219450"/>
            <a:ext cx="3095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le</a:t>
            </a:r>
          </a:p>
        </p:txBody>
      </p:sp>
      <p:sp>
        <p:nvSpPr>
          <p:cNvPr id="58390" name="object 7"/>
          <p:cNvSpPr txBox="1">
            <a:spLocks noChangeArrowheads="1"/>
          </p:cNvSpPr>
          <p:nvPr/>
        </p:nvSpPr>
        <p:spPr bwMode="auto">
          <a:xfrm>
            <a:off x="6196013" y="3219450"/>
            <a:ext cx="241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«</a:t>
            </a:r>
          </a:p>
        </p:txBody>
      </p:sp>
      <p:sp>
        <p:nvSpPr>
          <p:cNvPr id="58391" name="object 6"/>
          <p:cNvSpPr txBox="1">
            <a:spLocks noChangeArrowheads="1"/>
          </p:cNvSpPr>
          <p:nvPr/>
        </p:nvSpPr>
        <p:spPr bwMode="auto">
          <a:xfrm>
            <a:off x="6451600" y="3219450"/>
            <a:ext cx="8175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begin</a:t>
            </a:r>
          </a:p>
        </p:txBody>
      </p:sp>
      <p:sp>
        <p:nvSpPr>
          <p:cNvPr id="58392" name="object 5"/>
          <p:cNvSpPr txBox="1">
            <a:spLocks noChangeArrowheads="1"/>
          </p:cNvSpPr>
          <p:nvPr/>
        </p:nvSpPr>
        <p:spPr bwMode="auto">
          <a:xfrm>
            <a:off x="7281863" y="3219450"/>
            <a:ext cx="2413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»</a:t>
            </a:r>
          </a:p>
        </p:txBody>
      </p:sp>
      <p:sp>
        <p:nvSpPr>
          <p:cNvPr id="58395" name="object 2"/>
          <p:cNvSpPr txBox="1">
            <a:spLocks noChangeArrowheads="1"/>
          </p:cNvSpPr>
          <p:nvPr/>
        </p:nvSpPr>
        <p:spPr bwMode="auto">
          <a:xfrm>
            <a:off x="1160463" y="3763963"/>
            <a:ext cx="3003550" cy="267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object 26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9395" name="object 27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9396" name="object 28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9398" name="object 22"/>
          <p:cNvSpPr>
            <a:spLocks noChangeArrowheads="1"/>
          </p:cNvSpPr>
          <p:nvPr/>
        </p:nvSpPr>
        <p:spPr bwMode="auto">
          <a:xfrm>
            <a:off x="1739900" y="2214563"/>
            <a:ext cx="3306763" cy="46307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9399" name="object 23"/>
          <p:cNvSpPr>
            <a:spLocks noChangeArrowheads="1"/>
          </p:cNvSpPr>
          <p:nvPr/>
        </p:nvSpPr>
        <p:spPr bwMode="auto">
          <a:xfrm>
            <a:off x="4608513" y="5862638"/>
            <a:ext cx="57150" cy="57150"/>
          </a:xfrm>
          <a:custGeom>
            <a:avLst/>
            <a:gdLst>
              <a:gd name="T0" fmla="*/ 0 w 57150"/>
              <a:gd name="T1" fmla="*/ 0 h 57150"/>
              <a:gd name="T2" fmla="*/ 57150 w 57150"/>
              <a:gd name="T3" fmla="*/ 57150 h 57150"/>
            </a:gdLst>
            <a:ahLst/>
            <a:cxnLst/>
            <a:rect l="T0" t="T1" r="T2" b="T3"/>
            <a:pathLst>
              <a:path w="57150" h="57150">
                <a:moveTo>
                  <a:pt x="57150" y="14477"/>
                </a:moveTo>
                <a:lnTo>
                  <a:pt x="57150" y="0"/>
                </a:lnTo>
                <a:lnTo>
                  <a:pt x="0" y="28955"/>
                </a:lnTo>
                <a:lnTo>
                  <a:pt x="57150" y="57150"/>
                </a:lnTo>
                <a:lnTo>
                  <a:pt x="57150" y="42672"/>
                </a:lnTo>
                <a:lnTo>
                  <a:pt x="42672" y="42672"/>
                </a:lnTo>
                <a:lnTo>
                  <a:pt x="42672" y="14477"/>
                </a:lnTo>
                <a:lnTo>
                  <a:pt x="57150" y="14477"/>
                </a:lnTo>
                <a:close/>
              </a:path>
            </a:pathLst>
          </a:custGeom>
          <a:solidFill>
            <a:srgbClr val="008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9400" name="object 24"/>
          <p:cNvSpPr>
            <a:spLocks noChangeArrowheads="1"/>
          </p:cNvSpPr>
          <p:nvPr/>
        </p:nvSpPr>
        <p:spPr bwMode="auto">
          <a:xfrm>
            <a:off x="4651375" y="5891213"/>
            <a:ext cx="515938" cy="0"/>
          </a:xfrm>
          <a:custGeom>
            <a:avLst/>
            <a:gdLst>
              <a:gd name="T0" fmla="*/ 0 w 515874"/>
              <a:gd name="T1" fmla="*/ 515874 w 515874"/>
            </a:gdLst>
            <a:ahLst/>
            <a:cxnLst/>
            <a:rect l="T0" t="0" r="T1" b="0"/>
            <a:pathLst>
              <a:path w="515874">
                <a:moveTo>
                  <a:pt x="515874" y="0"/>
                </a:moveTo>
                <a:lnTo>
                  <a:pt x="0" y="0"/>
                </a:lnTo>
              </a:path>
            </a:pathLst>
          </a:custGeom>
          <a:noFill/>
          <a:ln w="29464">
            <a:solidFill>
              <a:srgbClr val="008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9401" name="object 21"/>
          <p:cNvSpPr>
            <a:spLocks noChangeArrowheads="1"/>
          </p:cNvSpPr>
          <p:nvPr/>
        </p:nvSpPr>
        <p:spPr bwMode="auto">
          <a:xfrm>
            <a:off x="5502275" y="2657475"/>
            <a:ext cx="2790825" cy="24511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9402" name="object 19"/>
          <p:cNvSpPr>
            <a:spLocks noChangeArrowheads="1"/>
          </p:cNvSpPr>
          <p:nvPr/>
        </p:nvSpPr>
        <p:spPr bwMode="auto">
          <a:xfrm>
            <a:off x="5318125" y="6367463"/>
            <a:ext cx="57150" cy="57150"/>
          </a:xfrm>
          <a:custGeom>
            <a:avLst/>
            <a:gdLst>
              <a:gd name="T0" fmla="*/ 0 w 57150"/>
              <a:gd name="T1" fmla="*/ 0 h 57150"/>
              <a:gd name="T2" fmla="*/ 57150 w 57150"/>
              <a:gd name="T3" fmla="*/ 57150 h 57150"/>
            </a:gdLst>
            <a:ahLst/>
            <a:cxnLst/>
            <a:rect l="T0" t="T1" r="T2" b="T3"/>
            <a:pathLst>
              <a:path w="57150" h="57150">
                <a:moveTo>
                  <a:pt x="57150" y="13716"/>
                </a:moveTo>
                <a:lnTo>
                  <a:pt x="57150" y="0"/>
                </a:lnTo>
                <a:lnTo>
                  <a:pt x="0" y="28194"/>
                </a:lnTo>
                <a:lnTo>
                  <a:pt x="57150" y="57150"/>
                </a:lnTo>
                <a:lnTo>
                  <a:pt x="57150" y="42672"/>
                </a:lnTo>
                <a:lnTo>
                  <a:pt x="42659" y="42672"/>
                </a:lnTo>
                <a:lnTo>
                  <a:pt x="42659" y="13716"/>
                </a:lnTo>
                <a:lnTo>
                  <a:pt x="57150" y="13716"/>
                </a:lnTo>
                <a:close/>
              </a:path>
            </a:pathLst>
          </a:custGeom>
          <a:solidFill>
            <a:srgbClr val="008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9403" name="object 20"/>
          <p:cNvSpPr>
            <a:spLocks noChangeArrowheads="1"/>
          </p:cNvSpPr>
          <p:nvPr/>
        </p:nvSpPr>
        <p:spPr bwMode="auto">
          <a:xfrm>
            <a:off x="5360988" y="6396038"/>
            <a:ext cx="515937" cy="0"/>
          </a:xfrm>
          <a:custGeom>
            <a:avLst/>
            <a:gdLst>
              <a:gd name="T0" fmla="*/ 0 w 515873"/>
              <a:gd name="T1" fmla="*/ 515873 w 515873"/>
            </a:gdLst>
            <a:ahLst/>
            <a:cxnLst/>
            <a:rect l="T0" t="0" r="T1" b="0"/>
            <a:pathLst>
              <a:path w="515873">
                <a:moveTo>
                  <a:pt x="515873" y="0"/>
                </a:moveTo>
                <a:lnTo>
                  <a:pt x="0" y="0"/>
                </a:lnTo>
              </a:path>
            </a:pathLst>
          </a:custGeom>
          <a:noFill/>
          <a:ln w="30225">
            <a:solidFill>
              <a:srgbClr val="008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59404" name="object 18"/>
          <p:cNvSpPr txBox="1">
            <a:spLocks noChangeArrowheads="1"/>
          </p:cNvSpPr>
          <p:nvPr/>
        </p:nvSpPr>
        <p:spPr bwMode="auto">
          <a:xfrm>
            <a:off x="66675" y="236538"/>
            <a:ext cx="2835275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Composant</a:t>
            </a:r>
            <a:endParaRPr lang="en-US" sz="4200"/>
          </a:p>
        </p:txBody>
      </p:sp>
      <p:sp>
        <p:nvSpPr>
          <p:cNvPr id="17" name="object 17"/>
          <p:cNvSpPr txBox="1"/>
          <p:nvPr/>
        </p:nvSpPr>
        <p:spPr>
          <a:xfrm>
            <a:off x="66675" y="842963"/>
            <a:ext cx="773113" cy="3556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755"/>
              </a:lnSpc>
              <a:spcBef>
                <a:spcPts val="137"/>
              </a:spcBef>
              <a:spcAft>
                <a:spcPts val="0"/>
              </a:spcAft>
              <a:defRPr/>
            </a:pPr>
            <a:r>
              <a:rPr sz="2600" spc="4" dirty="0">
                <a:solidFill>
                  <a:srgbClr val="FFFFFF"/>
                </a:solidFill>
                <a:latin typeface="Arial"/>
                <a:cs typeface="Arial"/>
              </a:rPr>
              <a:t>Mise</a:t>
            </a:r>
            <a:endParaRPr sz="26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57250" y="842963"/>
            <a:ext cx="1546225" cy="3556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755"/>
              </a:lnSpc>
              <a:spcBef>
                <a:spcPts val="137"/>
              </a:spcBef>
              <a:spcAft>
                <a:spcPts val="0"/>
              </a:spcAft>
              <a:defRPr/>
            </a:pPr>
            <a:r>
              <a:rPr sz="2600" spc="4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60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600" spc="-18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600" spc="4" dirty="0">
                <a:solidFill>
                  <a:srgbClr val="FFFFFF"/>
                </a:solidFill>
                <a:latin typeface="Arial"/>
                <a:cs typeface="Arial"/>
              </a:rPr>
              <a:t>oeuvre</a:t>
            </a:r>
            <a:endParaRPr sz="26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06463" y="1423988"/>
            <a:ext cx="2274887" cy="3302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555"/>
              </a:lnSpc>
              <a:spcBef>
                <a:spcPts val="127"/>
              </a:spcBef>
              <a:spcAft>
                <a:spcPts val="0"/>
              </a:spcAft>
              <a:defRPr/>
            </a:pPr>
            <a:r>
              <a:rPr sz="2400" dirty="0">
                <a:latin typeface="Arial"/>
                <a:cs typeface="Arial"/>
              </a:rPr>
              <a:t>Après le « </a:t>
            </a:r>
            <a:r>
              <a:rPr sz="2400" spc="-4" dirty="0">
                <a:latin typeface="Arial"/>
                <a:cs typeface="Arial"/>
              </a:rPr>
              <a:t>b</a:t>
            </a:r>
            <a:r>
              <a:rPr sz="2400" dirty="0">
                <a:latin typeface="Arial"/>
                <a:cs typeface="Arial"/>
              </a:rPr>
              <a:t>egin</a:t>
            </a:r>
            <a:endParaRPr sz="2400">
              <a:latin typeface="Arial"/>
              <a:cs typeface="Arial"/>
            </a:endParaRPr>
          </a:p>
        </p:txBody>
      </p:sp>
      <p:sp>
        <p:nvSpPr>
          <p:cNvPr id="59408" name="object 14"/>
          <p:cNvSpPr txBox="1">
            <a:spLocks noChangeArrowheads="1"/>
          </p:cNvSpPr>
          <p:nvPr/>
        </p:nvSpPr>
        <p:spPr bwMode="auto">
          <a:xfrm>
            <a:off x="3194050" y="1423988"/>
            <a:ext cx="39544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» de l’architecture, instancier</a:t>
            </a:r>
          </a:p>
        </p:txBody>
      </p:sp>
      <p:sp>
        <p:nvSpPr>
          <p:cNvPr id="59409" name="object 13"/>
          <p:cNvSpPr txBox="1">
            <a:spLocks noChangeArrowheads="1"/>
          </p:cNvSpPr>
          <p:nvPr/>
        </p:nvSpPr>
        <p:spPr bwMode="auto">
          <a:xfrm>
            <a:off x="7161213" y="1423988"/>
            <a:ext cx="3079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le</a:t>
            </a:r>
          </a:p>
        </p:txBody>
      </p:sp>
      <p:sp>
        <p:nvSpPr>
          <p:cNvPr id="59410" name="object 12"/>
          <p:cNvSpPr txBox="1">
            <a:spLocks noChangeArrowheads="1"/>
          </p:cNvSpPr>
          <p:nvPr/>
        </p:nvSpPr>
        <p:spPr bwMode="auto">
          <a:xfrm>
            <a:off x="563563" y="1476375"/>
            <a:ext cx="2413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050"/>
              </a:lnSpc>
              <a:spcBef>
                <a:spcPts val="100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en-US" sz="19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411" name="object 11"/>
          <p:cNvSpPr txBox="1">
            <a:spLocks noChangeArrowheads="1"/>
          </p:cNvSpPr>
          <p:nvPr/>
        </p:nvSpPr>
        <p:spPr bwMode="auto">
          <a:xfrm>
            <a:off x="906463" y="1825625"/>
            <a:ext cx="15621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composant</a:t>
            </a:r>
          </a:p>
        </p:txBody>
      </p:sp>
      <p:sp>
        <p:nvSpPr>
          <p:cNvPr id="59412" name="object 10"/>
          <p:cNvSpPr txBox="1">
            <a:spLocks noChangeArrowheads="1"/>
          </p:cNvSpPr>
          <p:nvPr/>
        </p:nvSpPr>
        <p:spPr bwMode="auto">
          <a:xfrm>
            <a:off x="2482850" y="1825625"/>
            <a:ext cx="7143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avec</a:t>
            </a:r>
          </a:p>
        </p:txBody>
      </p:sp>
      <p:sp>
        <p:nvSpPr>
          <p:cNvPr id="59413" name="object 9"/>
          <p:cNvSpPr txBox="1">
            <a:spLocks noChangeArrowheads="1"/>
          </p:cNvSpPr>
          <p:nvPr/>
        </p:nvSpPr>
        <p:spPr bwMode="auto">
          <a:xfrm>
            <a:off x="3211513" y="1825625"/>
            <a:ext cx="68103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Port</a:t>
            </a:r>
            <a:endParaRPr lang="en-US" sz="2400"/>
          </a:p>
        </p:txBody>
      </p:sp>
      <p:sp>
        <p:nvSpPr>
          <p:cNvPr id="59414" name="object 8"/>
          <p:cNvSpPr txBox="1">
            <a:spLocks noChangeArrowheads="1"/>
          </p:cNvSpPr>
          <p:nvPr/>
        </p:nvSpPr>
        <p:spPr bwMode="auto">
          <a:xfrm>
            <a:off x="3905250" y="1825625"/>
            <a:ext cx="88265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 b="1">
                <a:solidFill>
                  <a:srgbClr val="FE0000"/>
                </a:solidFill>
              </a:rPr>
              <a:t>Map()</a:t>
            </a:r>
            <a:endParaRPr lang="en-US" sz="2400"/>
          </a:p>
        </p:txBody>
      </p:sp>
      <p:sp>
        <p:nvSpPr>
          <p:cNvPr id="59415" name="object 7"/>
          <p:cNvSpPr txBox="1">
            <a:spLocks noChangeArrowheads="1"/>
          </p:cNvSpPr>
          <p:nvPr/>
        </p:nvSpPr>
        <p:spPr bwMode="auto">
          <a:xfrm>
            <a:off x="4802188" y="1825625"/>
            <a:ext cx="8509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(relier</a:t>
            </a:r>
          </a:p>
        </p:txBody>
      </p:sp>
      <p:sp>
        <p:nvSpPr>
          <p:cNvPr id="59416" name="object 6"/>
          <p:cNvSpPr txBox="1">
            <a:spLocks noChangeArrowheads="1"/>
          </p:cNvSpPr>
          <p:nvPr/>
        </p:nvSpPr>
        <p:spPr bwMode="auto">
          <a:xfrm>
            <a:off x="5667375" y="1825625"/>
            <a:ext cx="4603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les</a:t>
            </a:r>
          </a:p>
        </p:txBody>
      </p:sp>
      <p:sp>
        <p:nvSpPr>
          <p:cNvPr id="59417" name="object 5"/>
          <p:cNvSpPr txBox="1">
            <a:spLocks noChangeArrowheads="1"/>
          </p:cNvSpPr>
          <p:nvPr/>
        </p:nvSpPr>
        <p:spPr bwMode="auto">
          <a:xfrm>
            <a:off x="6142038" y="1825625"/>
            <a:ext cx="5461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fils)</a:t>
            </a:r>
          </a:p>
        </p:txBody>
      </p:sp>
      <p:sp>
        <p:nvSpPr>
          <p:cNvPr id="59418" name="object 4"/>
          <p:cNvSpPr txBox="1">
            <a:spLocks noChangeArrowheads="1"/>
          </p:cNvSpPr>
          <p:nvPr/>
        </p:nvSpPr>
        <p:spPr bwMode="auto">
          <a:xfrm>
            <a:off x="5327650" y="5767388"/>
            <a:ext cx="25876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1938"/>
              </a:lnSpc>
              <a:spcBef>
                <a:spcPts val="100"/>
              </a:spcBef>
            </a:pPr>
            <a:r>
              <a:rPr lang="en-US">
                <a:solidFill>
                  <a:srgbClr val="008000"/>
                </a:solidFill>
              </a:rPr>
              <a:t>Instanciation par position</a:t>
            </a:r>
            <a:endParaRPr lang="en-US"/>
          </a:p>
        </p:txBody>
      </p:sp>
      <p:sp>
        <p:nvSpPr>
          <p:cNvPr id="59419" name="object 3"/>
          <p:cNvSpPr txBox="1">
            <a:spLocks noChangeArrowheads="1"/>
          </p:cNvSpPr>
          <p:nvPr/>
        </p:nvSpPr>
        <p:spPr bwMode="auto">
          <a:xfrm>
            <a:off x="5948363" y="6248400"/>
            <a:ext cx="29178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1938"/>
              </a:lnSpc>
              <a:spcBef>
                <a:spcPts val="100"/>
              </a:spcBef>
            </a:pPr>
            <a:r>
              <a:rPr lang="en-US">
                <a:solidFill>
                  <a:srgbClr val="008000"/>
                </a:solidFill>
              </a:rPr>
              <a:t>Instanciation par nomination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object 140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19" name="object 141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20" name="object 142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22" name="object 78"/>
          <p:cNvSpPr>
            <a:spLocks noChangeArrowheads="1"/>
          </p:cNvSpPr>
          <p:nvPr/>
        </p:nvSpPr>
        <p:spPr bwMode="auto">
          <a:xfrm>
            <a:off x="2687638" y="3059113"/>
            <a:ext cx="5219700" cy="3538537"/>
          </a:xfrm>
          <a:custGeom>
            <a:avLst/>
            <a:gdLst>
              <a:gd name="T0" fmla="*/ 0 w 5219700"/>
              <a:gd name="T1" fmla="*/ 0 h 3538728"/>
              <a:gd name="T2" fmla="*/ 5219700 w 5219700"/>
              <a:gd name="T3" fmla="*/ 3538728 h 3538728"/>
            </a:gdLst>
            <a:ahLst/>
            <a:cxnLst/>
            <a:rect l="T0" t="T1" r="T2" b="T3"/>
            <a:pathLst>
              <a:path w="5219700" h="3538728">
                <a:moveTo>
                  <a:pt x="0" y="0"/>
                </a:moveTo>
                <a:lnTo>
                  <a:pt x="0" y="3538728"/>
                </a:lnTo>
                <a:lnTo>
                  <a:pt x="5219700" y="3538728"/>
                </a:lnTo>
                <a:lnTo>
                  <a:pt x="5219700" y="0"/>
                </a:lnTo>
                <a:lnTo>
                  <a:pt x="0" y="0"/>
                </a:lnTo>
                <a:close/>
              </a:path>
            </a:pathLst>
          </a:cu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23" name="object 79"/>
          <p:cNvSpPr>
            <a:spLocks noChangeArrowheads="1"/>
          </p:cNvSpPr>
          <p:nvPr/>
        </p:nvSpPr>
        <p:spPr bwMode="auto">
          <a:xfrm>
            <a:off x="2687638" y="3059113"/>
            <a:ext cx="5219700" cy="3538537"/>
          </a:xfrm>
          <a:custGeom>
            <a:avLst/>
            <a:gdLst>
              <a:gd name="T0" fmla="*/ 0 w 5219700"/>
              <a:gd name="T1" fmla="*/ 0 h 3538728"/>
              <a:gd name="T2" fmla="*/ 5219700 w 5219700"/>
              <a:gd name="T3" fmla="*/ 3538728 h 3538728"/>
            </a:gdLst>
            <a:ahLst/>
            <a:cxnLst/>
            <a:rect l="T0" t="T1" r="T2" b="T3"/>
            <a:pathLst>
              <a:path w="5219700" h="3538728">
                <a:moveTo>
                  <a:pt x="0" y="0"/>
                </a:moveTo>
                <a:lnTo>
                  <a:pt x="0" y="3538728"/>
                </a:lnTo>
                <a:lnTo>
                  <a:pt x="5219700" y="3538728"/>
                </a:lnTo>
                <a:lnTo>
                  <a:pt x="5219700" y="0"/>
                </a:lnTo>
                <a:lnTo>
                  <a:pt x="0" y="0"/>
                </a:lnTo>
                <a:close/>
              </a:path>
            </a:pathLst>
          </a:custGeom>
          <a:noFill/>
          <a:ln w="12699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24" name="object 80"/>
          <p:cNvSpPr>
            <a:spLocks noChangeArrowheads="1"/>
          </p:cNvSpPr>
          <p:nvPr/>
        </p:nvSpPr>
        <p:spPr bwMode="auto">
          <a:xfrm>
            <a:off x="2095500" y="3690938"/>
            <a:ext cx="1582738" cy="50800"/>
          </a:xfrm>
          <a:custGeom>
            <a:avLst/>
            <a:gdLst>
              <a:gd name="T0" fmla="*/ 0 w 1582673"/>
              <a:gd name="T1" fmla="*/ 0 h 51053"/>
              <a:gd name="T2" fmla="*/ 1582673 w 1582673"/>
              <a:gd name="T3" fmla="*/ 51053 h 51053"/>
            </a:gdLst>
            <a:ahLst/>
            <a:cxnLst/>
            <a:rect l="T0" t="T1" r="T2" b="T3"/>
            <a:pathLst>
              <a:path w="1582673" h="51053">
                <a:moveTo>
                  <a:pt x="0" y="19050"/>
                </a:moveTo>
                <a:lnTo>
                  <a:pt x="0" y="32003"/>
                </a:lnTo>
                <a:lnTo>
                  <a:pt x="1544573" y="32003"/>
                </a:lnTo>
                <a:lnTo>
                  <a:pt x="1531619" y="51053"/>
                </a:lnTo>
                <a:lnTo>
                  <a:pt x="1582673" y="25145"/>
                </a:lnTo>
                <a:lnTo>
                  <a:pt x="1544573" y="19050"/>
                </a:lnTo>
                <a:lnTo>
                  <a:pt x="0" y="19050"/>
                </a:lnTo>
                <a:close/>
              </a:path>
              <a:path w="1582673" h="51053">
                <a:moveTo>
                  <a:pt x="1544573" y="19050"/>
                </a:moveTo>
                <a:lnTo>
                  <a:pt x="1582673" y="25145"/>
                </a:lnTo>
                <a:lnTo>
                  <a:pt x="1531619" y="0"/>
                </a:lnTo>
                <a:lnTo>
                  <a:pt x="1531619" y="19050"/>
                </a:lnTo>
                <a:lnTo>
                  <a:pt x="1544573" y="19050"/>
                </a:lnTo>
                <a:close/>
              </a:path>
              <a:path w="1582673" h="51053">
                <a:moveTo>
                  <a:pt x="1531619" y="51053"/>
                </a:moveTo>
                <a:lnTo>
                  <a:pt x="1544573" y="32003"/>
                </a:lnTo>
                <a:lnTo>
                  <a:pt x="1531619" y="32003"/>
                </a:lnTo>
                <a:lnTo>
                  <a:pt x="1531619" y="51053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25" name="object 81"/>
          <p:cNvSpPr>
            <a:spLocks noChangeArrowheads="1"/>
          </p:cNvSpPr>
          <p:nvPr/>
        </p:nvSpPr>
        <p:spPr bwMode="auto">
          <a:xfrm>
            <a:off x="2095500" y="3716338"/>
            <a:ext cx="1544638" cy="0"/>
          </a:xfrm>
          <a:custGeom>
            <a:avLst/>
            <a:gdLst>
              <a:gd name="T0" fmla="*/ 0 w 1544573"/>
              <a:gd name="T1" fmla="*/ 1544573 w 1544573"/>
            </a:gdLst>
            <a:ahLst/>
            <a:cxnLst/>
            <a:rect l="T0" t="0" r="T1" b="0"/>
            <a:pathLst>
              <a:path w="1544573">
                <a:moveTo>
                  <a:pt x="1544573" y="0"/>
                </a:moveTo>
                <a:lnTo>
                  <a:pt x="0" y="0"/>
                </a:lnTo>
              </a:path>
            </a:pathLst>
          </a:custGeom>
          <a:noFill/>
          <a:ln w="14223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26" name="object 82"/>
          <p:cNvSpPr>
            <a:spLocks noChangeArrowheads="1"/>
          </p:cNvSpPr>
          <p:nvPr/>
        </p:nvSpPr>
        <p:spPr bwMode="auto">
          <a:xfrm>
            <a:off x="2097088" y="4113213"/>
            <a:ext cx="1592262" cy="76200"/>
          </a:xfrm>
          <a:custGeom>
            <a:avLst/>
            <a:gdLst>
              <a:gd name="T0" fmla="*/ 0 w 1591817"/>
              <a:gd name="T1" fmla="*/ 0 h 76200"/>
              <a:gd name="T2" fmla="*/ 1591817 w 1591817"/>
              <a:gd name="T3" fmla="*/ 76200 h 76200"/>
            </a:gdLst>
            <a:ahLst/>
            <a:cxnLst/>
            <a:rect l="T0" t="T1" r="T2" b="T3"/>
            <a:pathLst>
              <a:path w="1591817" h="76200">
                <a:moveTo>
                  <a:pt x="0" y="19050"/>
                </a:moveTo>
                <a:lnTo>
                  <a:pt x="0" y="57150"/>
                </a:lnTo>
                <a:lnTo>
                  <a:pt x="1534667" y="57150"/>
                </a:lnTo>
                <a:lnTo>
                  <a:pt x="1515617" y="76200"/>
                </a:lnTo>
                <a:lnTo>
                  <a:pt x="1591817" y="38100"/>
                </a:lnTo>
                <a:lnTo>
                  <a:pt x="1534667" y="19050"/>
                </a:lnTo>
                <a:lnTo>
                  <a:pt x="0" y="19050"/>
                </a:lnTo>
                <a:close/>
              </a:path>
              <a:path w="1591817" h="76200">
                <a:moveTo>
                  <a:pt x="1534667" y="19050"/>
                </a:moveTo>
                <a:lnTo>
                  <a:pt x="1591817" y="38100"/>
                </a:lnTo>
                <a:lnTo>
                  <a:pt x="1515617" y="0"/>
                </a:lnTo>
                <a:lnTo>
                  <a:pt x="1515618" y="19049"/>
                </a:lnTo>
                <a:lnTo>
                  <a:pt x="1534667" y="19050"/>
                </a:lnTo>
                <a:close/>
              </a:path>
              <a:path w="1591817" h="76200">
                <a:moveTo>
                  <a:pt x="1515617" y="76200"/>
                </a:moveTo>
                <a:lnTo>
                  <a:pt x="1534667" y="57150"/>
                </a:lnTo>
                <a:lnTo>
                  <a:pt x="1515618" y="57149"/>
                </a:lnTo>
                <a:lnTo>
                  <a:pt x="1515617" y="7620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27" name="object 83"/>
          <p:cNvSpPr>
            <a:spLocks noChangeArrowheads="1"/>
          </p:cNvSpPr>
          <p:nvPr/>
        </p:nvSpPr>
        <p:spPr bwMode="auto">
          <a:xfrm>
            <a:off x="2097088" y="4151313"/>
            <a:ext cx="1535112" cy="0"/>
          </a:xfrm>
          <a:custGeom>
            <a:avLst/>
            <a:gdLst>
              <a:gd name="T0" fmla="*/ 0 w 1534667"/>
              <a:gd name="T1" fmla="*/ 1534667 w 1534667"/>
            </a:gdLst>
            <a:ahLst/>
            <a:cxnLst/>
            <a:rect l="T0" t="0" r="T1" b="0"/>
            <a:pathLst>
              <a:path w="1534667">
                <a:moveTo>
                  <a:pt x="1534667" y="0"/>
                </a:moveTo>
                <a:lnTo>
                  <a:pt x="0" y="0"/>
                </a:lnTo>
              </a:path>
            </a:pathLst>
          </a:custGeom>
          <a:noFill/>
          <a:ln w="3937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28" name="object 84"/>
          <p:cNvSpPr>
            <a:spLocks noChangeArrowheads="1"/>
          </p:cNvSpPr>
          <p:nvPr/>
        </p:nvSpPr>
        <p:spPr bwMode="auto">
          <a:xfrm>
            <a:off x="7510463" y="4838700"/>
            <a:ext cx="1000125" cy="50800"/>
          </a:xfrm>
          <a:custGeom>
            <a:avLst/>
            <a:gdLst>
              <a:gd name="T0" fmla="*/ 0 w 999731"/>
              <a:gd name="T1" fmla="*/ 0 h 51054"/>
              <a:gd name="T2" fmla="*/ 999731 w 999731"/>
              <a:gd name="T3" fmla="*/ 51054 h 51054"/>
            </a:gdLst>
            <a:ahLst/>
            <a:cxnLst/>
            <a:rect l="T0" t="T1" r="T2" b="T3"/>
            <a:pathLst>
              <a:path w="999731" h="51054">
                <a:moveTo>
                  <a:pt x="0" y="19050"/>
                </a:moveTo>
                <a:lnTo>
                  <a:pt x="0" y="32004"/>
                </a:lnTo>
                <a:lnTo>
                  <a:pt x="961644" y="32004"/>
                </a:lnTo>
                <a:lnTo>
                  <a:pt x="949451" y="51054"/>
                </a:lnTo>
                <a:lnTo>
                  <a:pt x="999731" y="25908"/>
                </a:lnTo>
                <a:lnTo>
                  <a:pt x="961644" y="19050"/>
                </a:lnTo>
                <a:lnTo>
                  <a:pt x="0" y="19050"/>
                </a:lnTo>
                <a:close/>
              </a:path>
              <a:path w="999731" h="51054">
                <a:moveTo>
                  <a:pt x="961644" y="19050"/>
                </a:moveTo>
                <a:lnTo>
                  <a:pt x="999731" y="25908"/>
                </a:lnTo>
                <a:lnTo>
                  <a:pt x="949451" y="0"/>
                </a:lnTo>
                <a:lnTo>
                  <a:pt x="949452" y="19050"/>
                </a:lnTo>
                <a:lnTo>
                  <a:pt x="961644" y="19050"/>
                </a:lnTo>
                <a:close/>
              </a:path>
              <a:path w="999731" h="51054">
                <a:moveTo>
                  <a:pt x="949451" y="51054"/>
                </a:moveTo>
                <a:lnTo>
                  <a:pt x="961644" y="32004"/>
                </a:lnTo>
                <a:lnTo>
                  <a:pt x="949452" y="32004"/>
                </a:lnTo>
                <a:lnTo>
                  <a:pt x="949451" y="51054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29" name="object 85"/>
          <p:cNvSpPr>
            <a:spLocks noChangeArrowheads="1"/>
          </p:cNvSpPr>
          <p:nvPr/>
        </p:nvSpPr>
        <p:spPr bwMode="auto">
          <a:xfrm>
            <a:off x="7535863" y="4864100"/>
            <a:ext cx="936625" cy="0"/>
          </a:xfrm>
          <a:custGeom>
            <a:avLst/>
            <a:gdLst>
              <a:gd name="T0" fmla="*/ 0 w 936498"/>
              <a:gd name="T1" fmla="*/ 936498 w 936498"/>
            </a:gdLst>
            <a:ahLst/>
            <a:cxnLst/>
            <a:rect l="T0" t="0" r="T1" b="0"/>
            <a:pathLst>
              <a:path w="936498">
                <a:moveTo>
                  <a:pt x="936498" y="0"/>
                </a:moveTo>
                <a:lnTo>
                  <a:pt x="0" y="0"/>
                </a:lnTo>
              </a:path>
            </a:pathLst>
          </a:custGeom>
          <a:noFill/>
          <a:ln w="14223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30" name="object 86"/>
          <p:cNvSpPr>
            <a:spLocks noChangeArrowheads="1"/>
          </p:cNvSpPr>
          <p:nvPr/>
        </p:nvSpPr>
        <p:spPr bwMode="auto">
          <a:xfrm>
            <a:off x="3687763" y="3489325"/>
            <a:ext cx="968375" cy="850900"/>
          </a:xfrm>
          <a:custGeom>
            <a:avLst/>
            <a:gdLst>
              <a:gd name="T0" fmla="*/ 0 w 968501"/>
              <a:gd name="T1" fmla="*/ 0 h 850391"/>
              <a:gd name="T2" fmla="*/ 968501 w 968501"/>
              <a:gd name="T3" fmla="*/ 850391 h 850391"/>
            </a:gdLst>
            <a:ahLst/>
            <a:cxnLst/>
            <a:rect l="T0" t="T1" r="T2" b="T3"/>
            <a:pathLst>
              <a:path w="968501" h="850391">
                <a:moveTo>
                  <a:pt x="0" y="0"/>
                </a:moveTo>
                <a:lnTo>
                  <a:pt x="0" y="850391"/>
                </a:lnTo>
                <a:lnTo>
                  <a:pt x="968501" y="850391"/>
                </a:lnTo>
                <a:lnTo>
                  <a:pt x="968501" y="0"/>
                </a:lnTo>
                <a:lnTo>
                  <a:pt x="0" y="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31" name="object 87"/>
          <p:cNvSpPr>
            <a:spLocks noChangeArrowheads="1"/>
          </p:cNvSpPr>
          <p:nvPr/>
        </p:nvSpPr>
        <p:spPr bwMode="auto">
          <a:xfrm>
            <a:off x="3687763" y="3489325"/>
            <a:ext cx="968375" cy="850900"/>
          </a:xfrm>
          <a:custGeom>
            <a:avLst/>
            <a:gdLst>
              <a:gd name="T0" fmla="*/ 0 w 968501"/>
              <a:gd name="T1" fmla="*/ 0 h 851153"/>
              <a:gd name="T2" fmla="*/ 968501 w 968501"/>
              <a:gd name="T3" fmla="*/ 851153 h 851153"/>
            </a:gdLst>
            <a:ahLst/>
            <a:cxnLst/>
            <a:rect l="T0" t="T1" r="T2" b="T3"/>
            <a:pathLst>
              <a:path w="968501" h="851153">
                <a:moveTo>
                  <a:pt x="0" y="0"/>
                </a:moveTo>
                <a:lnTo>
                  <a:pt x="0" y="851153"/>
                </a:lnTo>
                <a:lnTo>
                  <a:pt x="968501" y="851153"/>
                </a:lnTo>
                <a:lnTo>
                  <a:pt x="968501" y="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32" name="object 88"/>
          <p:cNvSpPr>
            <a:spLocks noChangeArrowheads="1"/>
          </p:cNvSpPr>
          <p:nvPr/>
        </p:nvSpPr>
        <p:spPr bwMode="auto">
          <a:xfrm>
            <a:off x="3695700" y="5430838"/>
            <a:ext cx="979488" cy="819150"/>
          </a:xfrm>
          <a:custGeom>
            <a:avLst/>
            <a:gdLst>
              <a:gd name="T0" fmla="*/ 0 w 979170"/>
              <a:gd name="T1" fmla="*/ 0 h 819149"/>
              <a:gd name="T2" fmla="*/ 979170 w 979170"/>
              <a:gd name="T3" fmla="*/ 819149 h 819149"/>
            </a:gdLst>
            <a:ahLst/>
            <a:cxnLst/>
            <a:rect l="T0" t="T1" r="T2" b="T3"/>
            <a:pathLst>
              <a:path w="979170" h="819149">
                <a:moveTo>
                  <a:pt x="0" y="0"/>
                </a:moveTo>
                <a:lnTo>
                  <a:pt x="0" y="819149"/>
                </a:lnTo>
                <a:lnTo>
                  <a:pt x="979170" y="819149"/>
                </a:lnTo>
                <a:lnTo>
                  <a:pt x="979169" y="0"/>
                </a:lnTo>
                <a:lnTo>
                  <a:pt x="0" y="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33" name="object 89"/>
          <p:cNvSpPr>
            <a:spLocks noChangeArrowheads="1"/>
          </p:cNvSpPr>
          <p:nvPr/>
        </p:nvSpPr>
        <p:spPr bwMode="auto">
          <a:xfrm>
            <a:off x="3695700" y="5430838"/>
            <a:ext cx="979488" cy="819150"/>
          </a:xfrm>
          <a:custGeom>
            <a:avLst/>
            <a:gdLst>
              <a:gd name="T0" fmla="*/ 0 w 979170"/>
              <a:gd name="T1" fmla="*/ 0 h 819149"/>
              <a:gd name="T2" fmla="*/ 979170 w 979170"/>
              <a:gd name="T3" fmla="*/ 819149 h 819149"/>
            </a:gdLst>
            <a:ahLst/>
            <a:cxnLst/>
            <a:rect l="T0" t="T1" r="T2" b="T3"/>
            <a:pathLst>
              <a:path w="979170" h="819149">
                <a:moveTo>
                  <a:pt x="0" y="0"/>
                </a:moveTo>
                <a:lnTo>
                  <a:pt x="0" y="819149"/>
                </a:lnTo>
                <a:lnTo>
                  <a:pt x="979170" y="819149"/>
                </a:lnTo>
                <a:lnTo>
                  <a:pt x="979169" y="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34" name="object 90"/>
          <p:cNvSpPr>
            <a:spLocks noChangeArrowheads="1"/>
          </p:cNvSpPr>
          <p:nvPr/>
        </p:nvSpPr>
        <p:spPr bwMode="auto">
          <a:xfrm>
            <a:off x="5888038" y="4275138"/>
            <a:ext cx="1647825" cy="1192212"/>
          </a:xfrm>
          <a:custGeom>
            <a:avLst/>
            <a:gdLst>
              <a:gd name="T0" fmla="*/ 0 w 1647444"/>
              <a:gd name="T1" fmla="*/ 0 h 1191768"/>
              <a:gd name="T2" fmla="*/ 1647444 w 1647444"/>
              <a:gd name="T3" fmla="*/ 1191768 h 1191768"/>
            </a:gdLst>
            <a:ahLst/>
            <a:cxnLst/>
            <a:rect l="T0" t="T1" r="T2" b="T3"/>
            <a:pathLst>
              <a:path w="1647444" h="1191768">
                <a:moveTo>
                  <a:pt x="0" y="0"/>
                </a:moveTo>
                <a:lnTo>
                  <a:pt x="0" y="1191768"/>
                </a:lnTo>
                <a:lnTo>
                  <a:pt x="1647444" y="1191768"/>
                </a:lnTo>
                <a:lnTo>
                  <a:pt x="1647444" y="0"/>
                </a:lnTo>
                <a:lnTo>
                  <a:pt x="0" y="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35" name="object 91"/>
          <p:cNvSpPr>
            <a:spLocks noChangeArrowheads="1"/>
          </p:cNvSpPr>
          <p:nvPr/>
        </p:nvSpPr>
        <p:spPr bwMode="auto">
          <a:xfrm>
            <a:off x="5888038" y="4275138"/>
            <a:ext cx="1647825" cy="1192212"/>
          </a:xfrm>
          <a:custGeom>
            <a:avLst/>
            <a:gdLst>
              <a:gd name="T0" fmla="*/ 0 w 1647444"/>
              <a:gd name="T1" fmla="*/ 0 h 1191768"/>
              <a:gd name="T2" fmla="*/ 1647444 w 1647444"/>
              <a:gd name="T3" fmla="*/ 1191768 h 1191768"/>
            </a:gdLst>
            <a:ahLst/>
            <a:cxnLst/>
            <a:rect l="T0" t="T1" r="T2" b="T3"/>
            <a:pathLst>
              <a:path w="1647444" h="1191768">
                <a:moveTo>
                  <a:pt x="0" y="0"/>
                </a:moveTo>
                <a:lnTo>
                  <a:pt x="0" y="1191768"/>
                </a:lnTo>
                <a:lnTo>
                  <a:pt x="1647444" y="1191768"/>
                </a:lnTo>
                <a:lnTo>
                  <a:pt x="1647444" y="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36" name="object 92"/>
          <p:cNvSpPr>
            <a:spLocks noChangeArrowheads="1"/>
          </p:cNvSpPr>
          <p:nvPr/>
        </p:nvSpPr>
        <p:spPr bwMode="auto">
          <a:xfrm>
            <a:off x="3268663" y="3725863"/>
            <a:ext cx="0" cy="2011362"/>
          </a:xfrm>
          <a:custGeom>
            <a:avLst/>
            <a:gdLst>
              <a:gd name="T0" fmla="*/ 0 h 2010917"/>
              <a:gd name="T1" fmla="*/ 2010917 h 2010917"/>
            </a:gdLst>
            <a:ahLst/>
            <a:cxnLst/>
            <a:rect l="0" t="T0" r="0" b="T1"/>
            <a:pathLst>
              <a:path h="2010917">
                <a:moveTo>
                  <a:pt x="0" y="0"/>
                </a:moveTo>
                <a:lnTo>
                  <a:pt x="0" y="2010917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37" name="object 93"/>
          <p:cNvSpPr>
            <a:spLocks noChangeArrowheads="1"/>
          </p:cNvSpPr>
          <p:nvPr/>
        </p:nvSpPr>
        <p:spPr bwMode="auto">
          <a:xfrm>
            <a:off x="3268663" y="3725863"/>
            <a:ext cx="0" cy="2011362"/>
          </a:xfrm>
          <a:custGeom>
            <a:avLst/>
            <a:gdLst>
              <a:gd name="T0" fmla="*/ 0 h 2010917"/>
              <a:gd name="T1" fmla="*/ 2010917 h 2010917"/>
            </a:gdLst>
            <a:ahLst/>
            <a:cxnLst/>
            <a:rect l="0" t="T0" r="0" b="T1"/>
            <a:pathLst>
              <a:path h="2010917">
                <a:moveTo>
                  <a:pt x="0" y="2010917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38" name="object 94"/>
          <p:cNvSpPr>
            <a:spLocks noChangeArrowheads="1"/>
          </p:cNvSpPr>
          <p:nvPr/>
        </p:nvSpPr>
        <p:spPr bwMode="auto">
          <a:xfrm>
            <a:off x="3268663" y="5703888"/>
            <a:ext cx="422275" cy="50800"/>
          </a:xfrm>
          <a:custGeom>
            <a:avLst/>
            <a:gdLst>
              <a:gd name="T0" fmla="*/ 0 w 422148"/>
              <a:gd name="T1" fmla="*/ 0 h 50291"/>
              <a:gd name="T2" fmla="*/ 422148 w 422148"/>
              <a:gd name="T3" fmla="*/ 50291 h 50291"/>
            </a:gdLst>
            <a:ahLst/>
            <a:cxnLst/>
            <a:rect l="T0" t="T1" r="T2" b="T3"/>
            <a:pathLst>
              <a:path w="422148" h="50291">
                <a:moveTo>
                  <a:pt x="0" y="19050"/>
                </a:moveTo>
                <a:lnTo>
                  <a:pt x="0" y="31241"/>
                </a:lnTo>
                <a:lnTo>
                  <a:pt x="384048" y="31241"/>
                </a:lnTo>
                <a:lnTo>
                  <a:pt x="371856" y="50291"/>
                </a:lnTo>
                <a:lnTo>
                  <a:pt x="422148" y="25146"/>
                </a:lnTo>
                <a:lnTo>
                  <a:pt x="384048" y="19050"/>
                </a:lnTo>
                <a:lnTo>
                  <a:pt x="0" y="19050"/>
                </a:lnTo>
                <a:close/>
              </a:path>
              <a:path w="422148" h="50291">
                <a:moveTo>
                  <a:pt x="384048" y="19050"/>
                </a:moveTo>
                <a:lnTo>
                  <a:pt x="422148" y="25146"/>
                </a:lnTo>
                <a:lnTo>
                  <a:pt x="371856" y="0"/>
                </a:lnTo>
                <a:lnTo>
                  <a:pt x="371856" y="19050"/>
                </a:lnTo>
                <a:lnTo>
                  <a:pt x="384048" y="19050"/>
                </a:lnTo>
                <a:close/>
              </a:path>
              <a:path w="422148" h="50291">
                <a:moveTo>
                  <a:pt x="371856" y="50291"/>
                </a:moveTo>
                <a:lnTo>
                  <a:pt x="384048" y="31241"/>
                </a:lnTo>
                <a:lnTo>
                  <a:pt x="371856" y="31241"/>
                </a:lnTo>
                <a:lnTo>
                  <a:pt x="371856" y="50291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39" name="object 95"/>
          <p:cNvSpPr>
            <a:spLocks noChangeArrowheads="1"/>
          </p:cNvSpPr>
          <p:nvPr/>
        </p:nvSpPr>
        <p:spPr bwMode="auto">
          <a:xfrm>
            <a:off x="3268663" y="5729288"/>
            <a:ext cx="384175" cy="0"/>
          </a:xfrm>
          <a:custGeom>
            <a:avLst/>
            <a:gdLst>
              <a:gd name="T0" fmla="*/ 0 w 384048"/>
              <a:gd name="T1" fmla="*/ 384048 w 384048"/>
            </a:gdLst>
            <a:ahLst/>
            <a:cxnLst/>
            <a:rect l="T0" t="0" r="T1" b="0"/>
            <a:pathLst>
              <a:path w="384048">
                <a:moveTo>
                  <a:pt x="384048" y="0"/>
                </a:moveTo>
                <a:lnTo>
                  <a:pt x="0" y="0"/>
                </a:lnTo>
              </a:path>
            </a:pathLst>
          </a:custGeom>
          <a:noFill/>
          <a:ln w="13461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40" name="object 96"/>
          <p:cNvSpPr>
            <a:spLocks noChangeArrowheads="1"/>
          </p:cNvSpPr>
          <p:nvPr/>
        </p:nvSpPr>
        <p:spPr bwMode="auto">
          <a:xfrm>
            <a:off x="3263900" y="4857750"/>
            <a:ext cx="2597150" cy="50800"/>
          </a:xfrm>
          <a:custGeom>
            <a:avLst/>
            <a:gdLst>
              <a:gd name="T0" fmla="*/ 0 w 2596883"/>
              <a:gd name="T1" fmla="*/ 0 h 51054"/>
              <a:gd name="T2" fmla="*/ 2596883 w 2596883"/>
              <a:gd name="T3" fmla="*/ 51054 h 51054"/>
            </a:gdLst>
            <a:ahLst/>
            <a:cxnLst/>
            <a:rect l="T0" t="T1" r="T2" b="T3"/>
            <a:pathLst>
              <a:path w="2596883" h="51054">
                <a:moveTo>
                  <a:pt x="0" y="19050"/>
                </a:moveTo>
                <a:lnTo>
                  <a:pt x="0" y="32004"/>
                </a:lnTo>
                <a:lnTo>
                  <a:pt x="2558795" y="32004"/>
                </a:lnTo>
                <a:lnTo>
                  <a:pt x="2546603" y="51054"/>
                </a:lnTo>
                <a:lnTo>
                  <a:pt x="2596883" y="25908"/>
                </a:lnTo>
                <a:lnTo>
                  <a:pt x="2558795" y="19050"/>
                </a:lnTo>
                <a:lnTo>
                  <a:pt x="0" y="19050"/>
                </a:lnTo>
                <a:close/>
              </a:path>
              <a:path w="2596883" h="51054">
                <a:moveTo>
                  <a:pt x="2558795" y="19050"/>
                </a:moveTo>
                <a:lnTo>
                  <a:pt x="2596883" y="25908"/>
                </a:lnTo>
                <a:lnTo>
                  <a:pt x="2546603" y="0"/>
                </a:lnTo>
                <a:lnTo>
                  <a:pt x="2546604" y="19050"/>
                </a:lnTo>
                <a:lnTo>
                  <a:pt x="2558795" y="19050"/>
                </a:lnTo>
                <a:close/>
              </a:path>
              <a:path w="2596883" h="51054">
                <a:moveTo>
                  <a:pt x="2546603" y="51054"/>
                </a:moveTo>
                <a:lnTo>
                  <a:pt x="2558795" y="32004"/>
                </a:lnTo>
                <a:lnTo>
                  <a:pt x="2546604" y="32004"/>
                </a:lnTo>
                <a:lnTo>
                  <a:pt x="2546603" y="51054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41" name="object 97"/>
          <p:cNvSpPr>
            <a:spLocks noChangeArrowheads="1"/>
          </p:cNvSpPr>
          <p:nvPr/>
        </p:nvSpPr>
        <p:spPr bwMode="auto">
          <a:xfrm>
            <a:off x="3263900" y="4883150"/>
            <a:ext cx="2559050" cy="0"/>
          </a:xfrm>
          <a:custGeom>
            <a:avLst/>
            <a:gdLst>
              <a:gd name="T0" fmla="*/ 0 w 2558795"/>
              <a:gd name="T1" fmla="*/ 2558795 w 2558795"/>
            </a:gdLst>
            <a:ahLst/>
            <a:cxnLst/>
            <a:rect l="T0" t="0" r="T1" b="0"/>
            <a:pathLst>
              <a:path w="2558795">
                <a:moveTo>
                  <a:pt x="2558795" y="0"/>
                </a:moveTo>
                <a:lnTo>
                  <a:pt x="0" y="0"/>
                </a:lnTo>
              </a:path>
            </a:pathLst>
          </a:custGeom>
          <a:noFill/>
          <a:ln w="14223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42" name="object 98"/>
          <p:cNvSpPr>
            <a:spLocks noChangeArrowheads="1"/>
          </p:cNvSpPr>
          <p:nvPr/>
        </p:nvSpPr>
        <p:spPr bwMode="auto">
          <a:xfrm>
            <a:off x="2105025" y="5859463"/>
            <a:ext cx="1592263" cy="50800"/>
          </a:xfrm>
          <a:custGeom>
            <a:avLst/>
            <a:gdLst>
              <a:gd name="T0" fmla="*/ 0 w 1592580"/>
              <a:gd name="T1" fmla="*/ 0 h 51053"/>
              <a:gd name="T2" fmla="*/ 1592580 w 1592580"/>
              <a:gd name="T3" fmla="*/ 51053 h 51053"/>
            </a:gdLst>
            <a:ahLst/>
            <a:cxnLst/>
            <a:rect l="T0" t="T1" r="T2" b="T3"/>
            <a:pathLst>
              <a:path w="1592580" h="51053">
                <a:moveTo>
                  <a:pt x="0" y="19050"/>
                </a:moveTo>
                <a:lnTo>
                  <a:pt x="0" y="32003"/>
                </a:lnTo>
                <a:lnTo>
                  <a:pt x="1554480" y="32003"/>
                </a:lnTo>
                <a:lnTo>
                  <a:pt x="1541526" y="51053"/>
                </a:lnTo>
                <a:lnTo>
                  <a:pt x="1592580" y="25145"/>
                </a:lnTo>
                <a:lnTo>
                  <a:pt x="1554480" y="19050"/>
                </a:lnTo>
                <a:lnTo>
                  <a:pt x="0" y="19050"/>
                </a:lnTo>
                <a:close/>
              </a:path>
              <a:path w="1592580" h="51053">
                <a:moveTo>
                  <a:pt x="1554480" y="19050"/>
                </a:moveTo>
                <a:lnTo>
                  <a:pt x="1592580" y="25145"/>
                </a:lnTo>
                <a:lnTo>
                  <a:pt x="1541526" y="0"/>
                </a:lnTo>
                <a:lnTo>
                  <a:pt x="1541526" y="19050"/>
                </a:lnTo>
                <a:lnTo>
                  <a:pt x="1554480" y="19050"/>
                </a:lnTo>
                <a:close/>
              </a:path>
              <a:path w="1592580" h="51053">
                <a:moveTo>
                  <a:pt x="1541526" y="51053"/>
                </a:moveTo>
                <a:lnTo>
                  <a:pt x="1554480" y="32003"/>
                </a:lnTo>
                <a:lnTo>
                  <a:pt x="1541526" y="32003"/>
                </a:lnTo>
                <a:lnTo>
                  <a:pt x="1541526" y="51053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43" name="object 99"/>
          <p:cNvSpPr>
            <a:spLocks noChangeArrowheads="1"/>
          </p:cNvSpPr>
          <p:nvPr/>
        </p:nvSpPr>
        <p:spPr bwMode="auto">
          <a:xfrm>
            <a:off x="2105025" y="5884863"/>
            <a:ext cx="1554163" cy="0"/>
          </a:xfrm>
          <a:custGeom>
            <a:avLst/>
            <a:gdLst>
              <a:gd name="T0" fmla="*/ 0 w 1554480"/>
              <a:gd name="T1" fmla="*/ 1554480 w 1554480"/>
            </a:gdLst>
            <a:ahLst/>
            <a:cxnLst/>
            <a:rect l="T0" t="0" r="T1" b="0"/>
            <a:pathLst>
              <a:path w="1554480">
                <a:moveTo>
                  <a:pt x="1554480" y="0"/>
                </a:moveTo>
                <a:lnTo>
                  <a:pt x="0" y="0"/>
                </a:lnTo>
              </a:path>
            </a:pathLst>
          </a:custGeom>
          <a:noFill/>
          <a:ln w="14223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44" name="object 100"/>
          <p:cNvSpPr>
            <a:spLocks noChangeArrowheads="1"/>
          </p:cNvSpPr>
          <p:nvPr/>
        </p:nvSpPr>
        <p:spPr bwMode="auto">
          <a:xfrm>
            <a:off x="4656138" y="3889375"/>
            <a:ext cx="569912" cy="38100"/>
          </a:xfrm>
          <a:custGeom>
            <a:avLst/>
            <a:gdLst>
              <a:gd name="T0" fmla="*/ 0 w 569976"/>
              <a:gd name="T1" fmla="*/ 0 h 38100"/>
              <a:gd name="T2" fmla="*/ 569976 w 569976"/>
              <a:gd name="T3" fmla="*/ 38100 h 38100"/>
            </a:gdLst>
            <a:ahLst/>
            <a:cxnLst/>
            <a:rect l="T0" t="T1" r="T2" b="T3"/>
            <a:pathLst>
              <a:path w="569976" h="38100">
                <a:moveTo>
                  <a:pt x="0" y="0"/>
                </a:moveTo>
                <a:lnTo>
                  <a:pt x="0" y="38100"/>
                </a:lnTo>
                <a:lnTo>
                  <a:pt x="569976" y="38100"/>
                </a:lnTo>
                <a:lnTo>
                  <a:pt x="569976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45" name="object 101"/>
          <p:cNvSpPr>
            <a:spLocks noChangeArrowheads="1"/>
          </p:cNvSpPr>
          <p:nvPr/>
        </p:nvSpPr>
        <p:spPr bwMode="auto">
          <a:xfrm>
            <a:off x="4656138" y="3889375"/>
            <a:ext cx="569912" cy="38100"/>
          </a:xfrm>
          <a:custGeom>
            <a:avLst/>
            <a:gdLst>
              <a:gd name="T0" fmla="*/ 0 w 569976"/>
              <a:gd name="T1" fmla="*/ 0 h 38100"/>
              <a:gd name="T2" fmla="*/ 569976 w 569976"/>
              <a:gd name="T3" fmla="*/ 38100 h 38100"/>
            </a:gdLst>
            <a:ahLst/>
            <a:cxnLst/>
            <a:rect l="T0" t="T1" r="T2" b="T3"/>
            <a:pathLst>
              <a:path w="569976" h="38100">
                <a:moveTo>
                  <a:pt x="0" y="0"/>
                </a:moveTo>
                <a:lnTo>
                  <a:pt x="0" y="38100"/>
                </a:lnTo>
                <a:lnTo>
                  <a:pt x="569976" y="38100"/>
                </a:lnTo>
                <a:lnTo>
                  <a:pt x="569976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46" name="object 102"/>
          <p:cNvSpPr>
            <a:spLocks noChangeArrowheads="1"/>
          </p:cNvSpPr>
          <p:nvPr/>
        </p:nvSpPr>
        <p:spPr bwMode="auto">
          <a:xfrm>
            <a:off x="5187950" y="3898900"/>
            <a:ext cx="38100" cy="774700"/>
          </a:xfrm>
          <a:custGeom>
            <a:avLst/>
            <a:gdLst>
              <a:gd name="T0" fmla="*/ 0 w 38100"/>
              <a:gd name="T1" fmla="*/ 0 h 774953"/>
              <a:gd name="T2" fmla="*/ 38100 w 38100"/>
              <a:gd name="T3" fmla="*/ 774953 h 774953"/>
            </a:gdLst>
            <a:ahLst/>
            <a:cxnLst/>
            <a:rect l="T0" t="T1" r="T2" b="T3"/>
            <a:pathLst>
              <a:path w="38100" h="774953">
                <a:moveTo>
                  <a:pt x="0" y="0"/>
                </a:moveTo>
                <a:lnTo>
                  <a:pt x="0" y="774953"/>
                </a:lnTo>
                <a:lnTo>
                  <a:pt x="38100" y="774953"/>
                </a:lnTo>
                <a:lnTo>
                  <a:pt x="381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47" name="object 103"/>
          <p:cNvSpPr>
            <a:spLocks noChangeArrowheads="1"/>
          </p:cNvSpPr>
          <p:nvPr/>
        </p:nvSpPr>
        <p:spPr bwMode="auto">
          <a:xfrm>
            <a:off x="5187950" y="3898900"/>
            <a:ext cx="38100" cy="774700"/>
          </a:xfrm>
          <a:custGeom>
            <a:avLst/>
            <a:gdLst>
              <a:gd name="T0" fmla="*/ 0 w 38100"/>
              <a:gd name="T1" fmla="*/ 0 h 774953"/>
              <a:gd name="T2" fmla="*/ 38100 w 38100"/>
              <a:gd name="T3" fmla="*/ 774953 h 774953"/>
            </a:gdLst>
            <a:ahLst/>
            <a:cxnLst/>
            <a:rect l="T0" t="T1" r="T2" b="T3"/>
            <a:pathLst>
              <a:path w="38100" h="774953">
                <a:moveTo>
                  <a:pt x="0" y="0"/>
                </a:moveTo>
                <a:lnTo>
                  <a:pt x="0" y="774953"/>
                </a:lnTo>
                <a:lnTo>
                  <a:pt x="38100" y="774953"/>
                </a:lnTo>
                <a:lnTo>
                  <a:pt x="381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48" name="object 104"/>
          <p:cNvSpPr>
            <a:spLocks noChangeArrowheads="1"/>
          </p:cNvSpPr>
          <p:nvPr/>
        </p:nvSpPr>
        <p:spPr bwMode="auto">
          <a:xfrm>
            <a:off x="5197475" y="4624388"/>
            <a:ext cx="663575" cy="76200"/>
          </a:xfrm>
          <a:custGeom>
            <a:avLst/>
            <a:gdLst>
              <a:gd name="T0" fmla="*/ 0 w 663689"/>
              <a:gd name="T1" fmla="*/ 0 h 76200"/>
              <a:gd name="T2" fmla="*/ 663689 w 663689"/>
              <a:gd name="T3" fmla="*/ 76200 h 76200"/>
            </a:gdLst>
            <a:ahLst/>
            <a:cxnLst/>
            <a:rect l="T0" t="T1" r="T2" b="T3"/>
            <a:pathLst>
              <a:path w="663689" h="76200">
                <a:moveTo>
                  <a:pt x="0" y="19050"/>
                </a:moveTo>
                <a:lnTo>
                  <a:pt x="0" y="57150"/>
                </a:lnTo>
                <a:lnTo>
                  <a:pt x="606551" y="57150"/>
                </a:lnTo>
                <a:lnTo>
                  <a:pt x="587489" y="76200"/>
                </a:lnTo>
                <a:lnTo>
                  <a:pt x="663689" y="38100"/>
                </a:lnTo>
                <a:lnTo>
                  <a:pt x="606551" y="19050"/>
                </a:lnTo>
                <a:lnTo>
                  <a:pt x="0" y="19050"/>
                </a:lnTo>
                <a:close/>
              </a:path>
              <a:path w="663689" h="76200">
                <a:moveTo>
                  <a:pt x="606551" y="19050"/>
                </a:moveTo>
                <a:lnTo>
                  <a:pt x="663689" y="38100"/>
                </a:lnTo>
                <a:lnTo>
                  <a:pt x="587489" y="0"/>
                </a:lnTo>
                <a:lnTo>
                  <a:pt x="587489" y="19050"/>
                </a:lnTo>
                <a:lnTo>
                  <a:pt x="606551" y="19050"/>
                </a:lnTo>
                <a:close/>
              </a:path>
              <a:path w="663689" h="76200">
                <a:moveTo>
                  <a:pt x="587489" y="76200"/>
                </a:moveTo>
                <a:lnTo>
                  <a:pt x="606551" y="57150"/>
                </a:lnTo>
                <a:lnTo>
                  <a:pt x="587489" y="57150"/>
                </a:lnTo>
                <a:lnTo>
                  <a:pt x="587489" y="7620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49" name="object 105"/>
          <p:cNvSpPr>
            <a:spLocks noChangeArrowheads="1"/>
          </p:cNvSpPr>
          <p:nvPr/>
        </p:nvSpPr>
        <p:spPr bwMode="auto">
          <a:xfrm>
            <a:off x="5197475" y="4662488"/>
            <a:ext cx="606425" cy="0"/>
          </a:xfrm>
          <a:custGeom>
            <a:avLst/>
            <a:gdLst>
              <a:gd name="T0" fmla="*/ 0 w 606551"/>
              <a:gd name="T1" fmla="*/ 606551 w 606551"/>
            </a:gdLst>
            <a:ahLst/>
            <a:cxnLst/>
            <a:rect l="T0" t="0" r="T1" b="0"/>
            <a:pathLst>
              <a:path w="606551">
                <a:moveTo>
                  <a:pt x="606551" y="0"/>
                </a:moveTo>
                <a:lnTo>
                  <a:pt x="0" y="0"/>
                </a:lnTo>
              </a:path>
            </a:pathLst>
          </a:custGeom>
          <a:noFill/>
          <a:ln w="3937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50" name="object 106"/>
          <p:cNvSpPr>
            <a:spLocks noChangeArrowheads="1"/>
          </p:cNvSpPr>
          <p:nvPr/>
        </p:nvSpPr>
        <p:spPr bwMode="auto">
          <a:xfrm>
            <a:off x="4668838" y="5853113"/>
            <a:ext cx="569912" cy="0"/>
          </a:xfrm>
          <a:custGeom>
            <a:avLst/>
            <a:gdLst>
              <a:gd name="T0" fmla="*/ 0 w 569976"/>
              <a:gd name="T1" fmla="*/ 569976 w 569976"/>
            </a:gdLst>
            <a:ahLst/>
            <a:cxnLst/>
            <a:rect l="T0" t="0" r="T1" b="0"/>
            <a:pathLst>
              <a:path w="569976">
                <a:moveTo>
                  <a:pt x="0" y="0"/>
                </a:moveTo>
                <a:lnTo>
                  <a:pt x="569976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51" name="object 107"/>
          <p:cNvSpPr>
            <a:spLocks noChangeArrowheads="1"/>
          </p:cNvSpPr>
          <p:nvPr/>
        </p:nvSpPr>
        <p:spPr bwMode="auto">
          <a:xfrm>
            <a:off x="4668838" y="5853113"/>
            <a:ext cx="569912" cy="0"/>
          </a:xfrm>
          <a:custGeom>
            <a:avLst/>
            <a:gdLst>
              <a:gd name="T0" fmla="*/ 0 w 569976"/>
              <a:gd name="T1" fmla="*/ 569976 w 569976"/>
            </a:gdLst>
            <a:ahLst/>
            <a:cxnLst/>
            <a:rect l="T0" t="0" r="T1" b="0"/>
            <a:pathLst>
              <a:path w="569976">
                <a:moveTo>
                  <a:pt x="569976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52" name="object 108"/>
          <p:cNvSpPr>
            <a:spLocks noChangeArrowheads="1"/>
          </p:cNvSpPr>
          <p:nvPr/>
        </p:nvSpPr>
        <p:spPr bwMode="auto">
          <a:xfrm>
            <a:off x="5238750" y="5078413"/>
            <a:ext cx="0" cy="774700"/>
          </a:xfrm>
          <a:custGeom>
            <a:avLst/>
            <a:gdLst>
              <a:gd name="T0" fmla="*/ 0 h 774953"/>
              <a:gd name="T1" fmla="*/ 774953 h 774953"/>
            </a:gdLst>
            <a:ahLst/>
            <a:cxnLst/>
            <a:rect l="0" t="T0" r="0" b="T1"/>
            <a:pathLst>
              <a:path h="774953">
                <a:moveTo>
                  <a:pt x="0" y="774953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53" name="object 109"/>
          <p:cNvSpPr>
            <a:spLocks noChangeArrowheads="1"/>
          </p:cNvSpPr>
          <p:nvPr/>
        </p:nvSpPr>
        <p:spPr bwMode="auto">
          <a:xfrm>
            <a:off x="5238750" y="5078413"/>
            <a:ext cx="0" cy="774700"/>
          </a:xfrm>
          <a:custGeom>
            <a:avLst/>
            <a:gdLst>
              <a:gd name="T0" fmla="*/ 0 h 774953"/>
              <a:gd name="T1" fmla="*/ 774953 h 774953"/>
            </a:gdLst>
            <a:ahLst/>
            <a:cxnLst/>
            <a:rect l="0" t="T0" r="0" b="T1"/>
            <a:pathLst>
              <a:path h="774953">
                <a:moveTo>
                  <a:pt x="0" y="0"/>
                </a:moveTo>
                <a:lnTo>
                  <a:pt x="0" y="774953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54" name="object 110"/>
          <p:cNvSpPr>
            <a:spLocks noChangeArrowheads="1"/>
          </p:cNvSpPr>
          <p:nvPr/>
        </p:nvSpPr>
        <p:spPr bwMode="auto">
          <a:xfrm>
            <a:off x="5229225" y="5064125"/>
            <a:ext cx="644525" cy="50800"/>
          </a:xfrm>
          <a:custGeom>
            <a:avLst/>
            <a:gdLst>
              <a:gd name="T0" fmla="*/ 0 w 644639"/>
              <a:gd name="T1" fmla="*/ 0 h 51053"/>
              <a:gd name="T2" fmla="*/ 644639 w 644639"/>
              <a:gd name="T3" fmla="*/ 51053 h 51053"/>
            </a:gdLst>
            <a:ahLst/>
            <a:cxnLst/>
            <a:rect l="T0" t="T1" r="T2" b="T3"/>
            <a:pathLst>
              <a:path w="644639" h="51053">
                <a:moveTo>
                  <a:pt x="0" y="19050"/>
                </a:moveTo>
                <a:lnTo>
                  <a:pt x="0" y="32003"/>
                </a:lnTo>
                <a:lnTo>
                  <a:pt x="606551" y="32003"/>
                </a:lnTo>
                <a:lnTo>
                  <a:pt x="593585" y="51053"/>
                </a:lnTo>
                <a:lnTo>
                  <a:pt x="644639" y="25145"/>
                </a:lnTo>
                <a:lnTo>
                  <a:pt x="606551" y="19050"/>
                </a:lnTo>
                <a:lnTo>
                  <a:pt x="0" y="19050"/>
                </a:lnTo>
                <a:close/>
              </a:path>
              <a:path w="644639" h="51053">
                <a:moveTo>
                  <a:pt x="606551" y="19050"/>
                </a:moveTo>
                <a:lnTo>
                  <a:pt x="644639" y="25145"/>
                </a:lnTo>
                <a:lnTo>
                  <a:pt x="593585" y="0"/>
                </a:lnTo>
                <a:lnTo>
                  <a:pt x="593585" y="19050"/>
                </a:lnTo>
                <a:lnTo>
                  <a:pt x="606551" y="19050"/>
                </a:lnTo>
                <a:close/>
              </a:path>
              <a:path w="644639" h="51053">
                <a:moveTo>
                  <a:pt x="593585" y="51053"/>
                </a:moveTo>
                <a:lnTo>
                  <a:pt x="606551" y="32003"/>
                </a:lnTo>
                <a:lnTo>
                  <a:pt x="593585" y="32003"/>
                </a:lnTo>
                <a:lnTo>
                  <a:pt x="593585" y="51053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55" name="object 111"/>
          <p:cNvSpPr>
            <a:spLocks noChangeArrowheads="1"/>
          </p:cNvSpPr>
          <p:nvPr/>
        </p:nvSpPr>
        <p:spPr bwMode="auto">
          <a:xfrm>
            <a:off x="5229225" y="5089525"/>
            <a:ext cx="606425" cy="0"/>
          </a:xfrm>
          <a:custGeom>
            <a:avLst/>
            <a:gdLst>
              <a:gd name="T0" fmla="*/ 0 w 606551"/>
              <a:gd name="T1" fmla="*/ 606551 w 606551"/>
            </a:gdLst>
            <a:ahLst/>
            <a:cxnLst/>
            <a:rect l="T0" t="0" r="T1" b="0"/>
            <a:pathLst>
              <a:path w="606551">
                <a:moveTo>
                  <a:pt x="606551" y="0"/>
                </a:moveTo>
                <a:lnTo>
                  <a:pt x="0" y="0"/>
                </a:lnTo>
              </a:path>
            </a:pathLst>
          </a:custGeom>
          <a:noFill/>
          <a:ln w="14223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56" name="object 112"/>
          <p:cNvSpPr>
            <a:spLocks noChangeArrowheads="1"/>
          </p:cNvSpPr>
          <p:nvPr/>
        </p:nvSpPr>
        <p:spPr bwMode="auto">
          <a:xfrm>
            <a:off x="2081213" y="6108700"/>
            <a:ext cx="1617662" cy="50800"/>
          </a:xfrm>
          <a:custGeom>
            <a:avLst/>
            <a:gdLst>
              <a:gd name="T0" fmla="*/ 0 w 1617726"/>
              <a:gd name="T1" fmla="*/ 0 h 51053"/>
              <a:gd name="T2" fmla="*/ 1617726 w 1617726"/>
              <a:gd name="T3" fmla="*/ 51053 h 51053"/>
            </a:gdLst>
            <a:ahLst/>
            <a:cxnLst/>
            <a:rect l="T0" t="T1" r="T2" b="T3"/>
            <a:pathLst>
              <a:path w="1617726" h="51053">
                <a:moveTo>
                  <a:pt x="0" y="19050"/>
                </a:moveTo>
                <a:lnTo>
                  <a:pt x="0" y="32003"/>
                </a:lnTo>
                <a:lnTo>
                  <a:pt x="1579626" y="32003"/>
                </a:lnTo>
                <a:lnTo>
                  <a:pt x="1566672" y="51053"/>
                </a:lnTo>
                <a:lnTo>
                  <a:pt x="1617726" y="25145"/>
                </a:lnTo>
                <a:lnTo>
                  <a:pt x="1579626" y="19050"/>
                </a:lnTo>
                <a:lnTo>
                  <a:pt x="0" y="19050"/>
                </a:lnTo>
                <a:close/>
              </a:path>
              <a:path w="1617726" h="51053">
                <a:moveTo>
                  <a:pt x="1579626" y="19050"/>
                </a:moveTo>
                <a:lnTo>
                  <a:pt x="1617726" y="25145"/>
                </a:lnTo>
                <a:lnTo>
                  <a:pt x="1566672" y="0"/>
                </a:lnTo>
                <a:lnTo>
                  <a:pt x="1566671" y="19050"/>
                </a:lnTo>
                <a:lnTo>
                  <a:pt x="1579626" y="19050"/>
                </a:lnTo>
                <a:close/>
              </a:path>
              <a:path w="1617726" h="51053">
                <a:moveTo>
                  <a:pt x="1566672" y="51053"/>
                </a:moveTo>
                <a:lnTo>
                  <a:pt x="1579626" y="32003"/>
                </a:lnTo>
                <a:lnTo>
                  <a:pt x="1566671" y="32003"/>
                </a:lnTo>
                <a:lnTo>
                  <a:pt x="1566672" y="51053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57" name="object 113"/>
          <p:cNvSpPr>
            <a:spLocks noChangeArrowheads="1"/>
          </p:cNvSpPr>
          <p:nvPr/>
        </p:nvSpPr>
        <p:spPr bwMode="auto">
          <a:xfrm>
            <a:off x="2081213" y="6134100"/>
            <a:ext cx="1579562" cy="0"/>
          </a:xfrm>
          <a:custGeom>
            <a:avLst/>
            <a:gdLst>
              <a:gd name="T0" fmla="*/ 0 w 1579626"/>
              <a:gd name="T1" fmla="*/ 1579626 w 1579626"/>
            </a:gdLst>
            <a:ahLst/>
            <a:cxnLst/>
            <a:rect l="T0" t="0" r="T1" b="0"/>
            <a:pathLst>
              <a:path w="1579626">
                <a:moveTo>
                  <a:pt x="1579626" y="0"/>
                </a:moveTo>
                <a:lnTo>
                  <a:pt x="0" y="0"/>
                </a:lnTo>
              </a:path>
            </a:pathLst>
          </a:custGeom>
          <a:noFill/>
          <a:ln w="14223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58" name="object 114"/>
          <p:cNvSpPr>
            <a:spLocks noChangeArrowheads="1"/>
          </p:cNvSpPr>
          <p:nvPr/>
        </p:nvSpPr>
        <p:spPr bwMode="auto">
          <a:xfrm>
            <a:off x="3984625" y="3730625"/>
            <a:ext cx="419100" cy="387350"/>
          </a:xfrm>
          <a:custGeom>
            <a:avLst/>
            <a:gdLst>
              <a:gd name="T0" fmla="*/ 0 w 419100"/>
              <a:gd name="T1" fmla="*/ 0 h 387095"/>
              <a:gd name="T2" fmla="*/ 419100 w 419100"/>
              <a:gd name="T3" fmla="*/ 387095 h 387095"/>
            </a:gdLst>
            <a:ahLst/>
            <a:cxnLst/>
            <a:rect l="T0" t="T1" r="T2" b="T3"/>
            <a:pathLst>
              <a:path w="419100" h="387095">
                <a:moveTo>
                  <a:pt x="0" y="387095"/>
                </a:moveTo>
                <a:lnTo>
                  <a:pt x="419100" y="309371"/>
                </a:lnTo>
                <a:lnTo>
                  <a:pt x="419100" y="78485"/>
                </a:lnTo>
                <a:lnTo>
                  <a:pt x="0" y="0"/>
                </a:lnTo>
                <a:lnTo>
                  <a:pt x="0" y="387095"/>
                </a:lnTo>
                <a:close/>
              </a:path>
            </a:pathLst>
          </a:cu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59" name="object 115"/>
          <p:cNvSpPr>
            <a:spLocks noChangeArrowheads="1"/>
          </p:cNvSpPr>
          <p:nvPr/>
        </p:nvSpPr>
        <p:spPr bwMode="auto">
          <a:xfrm>
            <a:off x="3984625" y="3730625"/>
            <a:ext cx="0" cy="387350"/>
          </a:xfrm>
          <a:custGeom>
            <a:avLst/>
            <a:gdLst>
              <a:gd name="T0" fmla="*/ 0 h 387095"/>
              <a:gd name="T1" fmla="*/ 387095 h 387095"/>
            </a:gdLst>
            <a:ahLst/>
            <a:cxnLst/>
            <a:rect l="0" t="T0" r="0" b="T1"/>
            <a:pathLst>
              <a:path h="387095">
                <a:moveTo>
                  <a:pt x="0" y="387095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60" name="object 116"/>
          <p:cNvSpPr>
            <a:spLocks noChangeArrowheads="1"/>
          </p:cNvSpPr>
          <p:nvPr/>
        </p:nvSpPr>
        <p:spPr bwMode="auto">
          <a:xfrm>
            <a:off x="4403725" y="3808413"/>
            <a:ext cx="0" cy="231775"/>
          </a:xfrm>
          <a:custGeom>
            <a:avLst/>
            <a:gdLst>
              <a:gd name="T0" fmla="*/ 0 h 230886"/>
              <a:gd name="T1" fmla="*/ 230886 h 230886"/>
            </a:gdLst>
            <a:ahLst/>
            <a:cxnLst/>
            <a:rect l="0" t="T0" r="0" b="T1"/>
            <a:pathLst>
              <a:path h="230886">
                <a:moveTo>
                  <a:pt x="0" y="0"/>
                </a:moveTo>
                <a:lnTo>
                  <a:pt x="0" y="230886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61" name="object 117"/>
          <p:cNvSpPr>
            <a:spLocks noChangeArrowheads="1"/>
          </p:cNvSpPr>
          <p:nvPr/>
        </p:nvSpPr>
        <p:spPr bwMode="auto">
          <a:xfrm>
            <a:off x="4408488" y="3894138"/>
            <a:ext cx="290512" cy="28575"/>
          </a:xfrm>
          <a:custGeom>
            <a:avLst/>
            <a:gdLst>
              <a:gd name="T0" fmla="*/ 0 w 290322"/>
              <a:gd name="T1" fmla="*/ 0 h 28575"/>
              <a:gd name="T2" fmla="*/ 290322 w 290322"/>
              <a:gd name="T3" fmla="*/ 28575 h 28575"/>
            </a:gdLst>
            <a:ahLst/>
            <a:cxnLst/>
            <a:rect l="T0" t="T1" r="T2" b="T3"/>
            <a:pathLst>
              <a:path w="290322" h="28575">
                <a:moveTo>
                  <a:pt x="0" y="0"/>
                </a:moveTo>
                <a:lnTo>
                  <a:pt x="0" y="28575"/>
                </a:lnTo>
                <a:lnTo>
                  <a:pt x="290322" y="28575"/>
                </a:lnTo>
                <a:lnTo>
                  <a:pt x="290322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62" name="object 118"/>
          <p:cNvSpPr>
            <a:spLocks noChangeArrowheads="1"/>
          </p:cNvSpPr>
          <p:nvPr/>
        </p:nvSpPr>
        <p:spPr bwMode="auto">
          <a:xfrm>
            <a:off x="4408488" y="3894138"/>
            <a:ext cx="290512" cy="28575"/>
          </a:xfrm>
          <a:custGeom>
            <a:avLst/>
            <a:gdLst>
              <a:gd name="T0" fmla="*/ 0 w 290322"/>
              <a:gd name="T1" fmla="*/ 0 h 28575"/>
              <a:gd name="T2" fmla="*/ 290322 w 290322"/>
              <a:gd name="T3" fmla="*/ 28575 h 28575"/>
            </a:gdLst>
            <a:ahLst/>
            <a:cxnLst/>
            <a:rect l="T0" t="T1" r="T2" b="T3"/>
            <a:pathLst>
              <a:path w="290322" h="28575">
                <a:moveTo>
                  <a:pt x="0" y="0"/>
                </a:moveTo>
                <a:lnTo>
                  <a:pt x="0" y="28575"/>
                </a:lnTo>
                <a:lnTo>
                  <a:pt x="290322" y="28575"/>
                </a:lnTo>
                <a:lnTo>
                  <a:pt x="290322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63" name="object 119"/>
          <p:cNvSpPr>
            <a:spLocks noChangeArrowheads="1"/>
          </p:cNvSpPr>
          <p:nvPr/>
        </p:nvSpPr>
        <p:spPr bwMode="auto">
          <a:xfrm>
            <a:off x="4003675" y="5649913"/>
            <a:ext cx="419100" cy="387350"/>
          </a:xfrm>
          <a:custGeom>
            <a:avLst/>
            <a:gdLst>
              <a:gd name="T0" fmla="*/ 0 w 419100"/>
              <a:gd name="T1" fmla="*/ 0 h 387095"/>
              <a:gd name="T2" fmla="*/ 419100 w 419100"/>
              <a:gd name="T3" fmla="*/ 387095 h 387095"/>
            </a:gdLst>
            <a:ahLst/>
            <a:cxnLst/>
            <a:rect l="T0" t="T1" r="T2" b="T3"/>
            <a:pathLst>
              <a:path w="419100" h="387095">
                <a:moveTo>
                  <a:pt x="0" y="387095"/>
                </a:moveTo>
                <a:lnTo>
                  <a:pt x="419100" y="309372"/>
                </a:lnTo>
                <a:lnTo>
                  <a:pt x="419100" y="77724"/>
                </a:lnTo>
                <a:lnTo>
                  <a:pt x="0" y="0"/>
                </a:lnTo>
                <a:lnTo>
                  <a:pt x="0" y="387095"/>
                </a:lnTo>
                <a:close/>
              </a:path>
            </a:pathLst>
          </a:cu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64" name="object 120"/>
          <p:cNvSpPr>
            <a:spLocks noChangeArrowheads="1"/>
          </p:cNvSpPr>
          <p:nvPr/>
        </p:nvSpPr>
        <p:spPr bwMode="auto">
          <a:xfrm>
            <a:off x="4003675" y="5649913"/>
            <a:ext cx="0" cy="387350"/>
          </a:xfrm>
          <a:custGeom>
            <a:avLst/>
            <a:gdLst>
              <a:gd name="T0" fmla="*/ 0 h 387095"/>
              <a:gd name="T1" fmla="*/ 387095 h 387095"/>
            </a:gdLst>
            <a:ahLst/>
            <a:cxnLst/>
            <a:rect l="0" t="T0" r="0" b="T1"/>
            <a:pathLst>
              <a:path h="387095">
                <a:moveTo>
                  <a:pt x="0" y="387095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65" name="object 121"/>
          <p:cNvSpPr>
            <a:spLocks noChangeArrowheads="1"/>
          </p:cNvSpPr>
          <p:nvPr/>
        </p:nvSpPr>
        <p:spPr bwMode="auto">
          <a:xfrm>
            <a:off x="4422775" y="5727700"/>
            <a:ext cx="0" cy="231775"/>
          </a:xfrm>
          <a:custGeom>
            <a:avLst/>
            <a:gdLst>
              <a:gd name="T0" fmla="*/ 0 h 231648"/>
              <a:gd name="T1" fmla="*/ 231648 h 231648"/>
            </a:gdLst>
            <a:ahLst/>
            <a:cxnLst/>
            <a:rect l="0" t="T0" r="0" b="T1"/>
            <a:pathLst>
              <a:path h="231648">
                <a:moveTo>
                  <a:pt x="0" y="0"/>
                </a:moveTo>
                <a:lnTo>
                  <a:pt x="0" y="231648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66" name="object 122"/>
          <p:cNvSpPr>
            <a:spLocks noChangeArrowheads="1"/>
          </p:cNvSpPr>
          <p:nvPr/>
        </p:nvSpPr>
        <p:spPr bwMode="auto">
          <a:xfrm>
            <a:off x="4422775" y="5853113"/>
            <a:ext cx="246063" cy="0"/>
          </a:xfrm>
          <a:custGeom>
            <a:avLst/>
            <a:gdLst>
              <a:gd name="T0" fmla="*/ 0 w 246125"/>
              <a:gd name="T1" fmla="*/ 246125 w 246125"/>
            </a:gdLst>
            <a:ahLst/>
            <a:cxnLst/>
            <a:rect l="T0" t="0" r="T1" b="0"/>
            <a:pathLst>
              <a:path w="246125">
                <a:moveTo>
                  <a:pt x="0" y="0"/>
                </a:moveTo>
                <a:lnTo>
                  <a:pt x="246125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67" name="object 123"/>
          <p:cNvSpPr>
            <a:spLocks noChangeArrowheads="1"/>
          </p:cNvSpPr>
          <p:nvPr/>
        </p:nvSpPr>
        <p:spPr bwMode="auto">
          <a:xfrm>
            <a:off x="4422775" y="5853113"/>
            <a:ext cx="246063" cy="0"/>
          </a:xfrm>
          <a:custGeom>
            <a:avLst/>
            <a:gdLst>
              <a:gd name="T0" fmla="*/ 0 w 246125"/>
              <a:gd name="T1" fmla="*/ 246125 w 246125"/>
            </a:gdLst>
            <a:ahLst/>
            <a:cxnLst/>
            <a:rect l="T0" t="0" r="T1" b="0"/>
            <a:pathLst>
              <a:path w="246125">
                <a:moveTo>
                  <a:pt x="24612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68" name="object 124"/>
          <p:cNvSpPr>
            <a:spLocks noChangeArrowheads="1"/>
          </p:cNvSpPr>
          <p:nvPr/>
        </p:nvSpPr>
        <p:spPr bwMode="auto">
          <a:xfrm>
            <a:off x="3694113" y="5729288"/>
            <a:ext cx="307975" cy="0"/>
          </a:xfrm>
          <a:custGeom>
            <a:avLst/>
            <a:gdLst>
              <a:gd name="T0" fmla="*/ 0 w 307848"/>
              <a:gd name="T1" fmla="*/ 307848 w 307848"/>
            </a:gdLst>
            <a:ahLst/>
            <a:cxnLst/>
            <a:rect l="T0" t="0" r="T1" b="0"/>
            <a:pathLst>
              <a:path w="307848">
                <a:moveTo>
                  <a:pt x="0" y="0"/>
                </a:moveTo>
                <a:lnTo>
                  <a:pt x="307848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69" name="object 125"/>
          <p:cNvSpPr>
            <a:spLocks noChangeArrowheads="1"/>
          </p:cNvSpPr>
          <p:nvPr/>
        </p:nvSpPr>
        <p:spPr bwMode="auto">
          <a:xfrm>
            <a:off x="3694113" y="5729288"/>
            <a:ext cx="307975" cy="0"/>
          </a:xfrm>
          <a:custGeom>
            <a:avLst/>
            <a:gdLst>
              <a:gd name="T0" fmla="*/ 0 w 307848"/>
              <a:gd name="T1" fmla="*/ 307848 w 307848"/>
            </a:gdLst>
            <a:ahLst/>
            <a:cxnLst/>
            <a:rect l="T0" t="0" r="T1" b="0"/>
            <a:pathLst>
              <a:path w="307848">
                <a:moveTo>
                  <a:pt x="307848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70" name="object 126"/>
          <p:cNvSpPr>
            <a:spLocks noChangeArrowheads="1"/>
          </p:cNvSpPr>
          <p:nvPr/>
        </p:nvSpPr>
        <p:spPr bwMode="auto">
          <a:xfrm>
            <a:off x="3694113" y="5883275"/>
            <a:ext cx="304800" cy="0"/>
          </a:xfrm>
          <a:custGeom>
            <a:avLst/>
            <a:gdLst>
              <a:gd name="T0" fmla="*/ 0 w 304800"/>
              <a:gd name="T1" fmla="*/ 304800 w 304800"/>
            </a:gdLst>
            <a:ahLst/>
            <a:cxnLst/>
            <a:rect l="T0" t="0" r="T1" b="0"/>
            <a:pathLst>
              <a:path w="304800">
                <a:moveTo>
                  <a:pt x="0" y="0"/>
                </a:moveTo>
                <a:lnTo>
                  <a:pt x="304800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71" name="object 127"/>
          <p:cNvSpPr>
            <a:spLocks noChangeArrowheads="1"/>
          </p:cNvSpPr>
          <p:nvPr/>
        </p:nvSpPr>
        <p:spPr bwMode="auto">
          <a:xfrm>
            <a:off x="3694113" y="5883275"/>
            <a:ext cx="304800" cy="0"/>
          </a:xfrm>
          <a:custGeom>
            <a:avLst/>
            <a:gdLst>
              <a:gd name="T0" fmla="*/ 0 w 304800"/>
              <a:gd name="T1" fmla="*/ 304800 w 304800"/>
            </a:gdLst>
            <a:ahLst/>
            <a:cxnLst/>
            <a:rect l="T0" t="0" r="T1" b="0"/>
            <a:pathLst>
              <a:path w="304800">
                <a:moveTo>
                  <a:pt x="304800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72" name="object 128"/>
          <p:cNvSpPr>
            <a:spLocks noChangeArrowheads="1"/>
          </p:cNvSpPr>
          <p:nvPr/>
        </p:nvSpPr>
        <p:spPr bwMode="auto">
          <a:xfrm>
            <a:off x="5883275" y="4656138"/>
            <a:ext cx="647700" cy="28575"/>
          </a:xfrm>
          <a:custGeom>
            <a:avLst/>
            <a:gdLst>
              <a:gd name="T0" fmla="*/ 0 w 647700"/>
              <a:gd name="T1" fmla="*/ 0 h 28575"/>
              <a:gd name="T2" fmla="*/ 647700 w 647700"/>
              <a:gd name="T3" fmla="*/ 28575 h 28575"/>
            </a:gdLst>
            <a:ahLst/>
            <a:cxnLst/>
            <a:rect l="T0" t="T1" r="T2" b="T3"/>
            <a:pathLst>
              <a:path w="647700" h="28575">
                <a:moveTo>
                  <a:pt x="0" y="0"/>
                </a:moveTo>
                <a:lnTo>
                  <a:pt x="0" y="28575"/>
                </a:lnTo>
                <a:lnTo>
                  <a:pt x="647700" y="28575"/>
                </a:lnTo>
                <a:lnTo>
                  <a:pt x="6477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73" name="object 129"/>
          <p:cNvSpPr>
            <a:spLocks noChangeArrowheads="1"/>
          </p:cNvSpPr>
          <p:nvPr/>
        </p:nvSpPr>
        <p:spPr bwMode="auto">
          <a:xfrm>
            <a:off x="5883275" y="4656138"/>
            <a:ext cx="647700" cy="28575"/>
          </a:xfrm>
          <a:custGeom>
            <a:avLst/>
            <a:gdLst>
              <a:gd name="T0" fmla="*/ 0 w 647700"/>
              <a:gd name="T1" fmla="*/ 0 h 28575"/>
              <a:gd name="T2" fmla="*/ 647700 w 647700"/>
              <a:gd name="T3" fmla="*/ 28575 h 28575"/>
            </a:gdLst>
            <a:ahLst/>
            <a:cxnLst/>
            <a:rect l="T0" t="T1" r="T2" b="T3"/>
            <a:pathLst>
              <a:path w="647700" h="28575">
                <a:moveTo>
                  <a:pt x="0" y="0"/>
                </a:moveTo>
                <a:lnTo>
                  <a:pt x="0" y="28575"/>
                </a:lnTo>
                <a:lnTo>
                  <a:pt x="647700" y="28575"/>
                </a:lnTo>
                <a:lnTo>
                  <a:pt x="6477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74" name="object 130"/>
          <p:cNvSpPr>
            <a:spLocks noChangeArrowheads="1"/>
          </p:cNvSpPr>
          <p:nvPr/>
        </p:nvSpPr>
        <p:spPr bwMode="auto">
          <a:xfrm>
            <a:off x="6597650" y="4860925"/>
            <a:ext cx="952500" cy="0"/>
          </a:xfrm>
          <a:custGeom>
            <a:avLst/>
            <a:gdLst>
              <a:gd name="T0" fmla="*/ 0 w 952500"/>
              <a:gd name="T1" fmla="*/ 952500 w 952500"/>
            </a:gdLst>
            <a:ahLst/>
            <a:cxnLst/>
            <a:rect l="T0" t="0" r="T1" b="0"/>
            <a:pathLst>
              <a:path w="952500">
                <a:moveTo>
                  <a:pt x="0" y="0"/>
                </a:moveTo>
                <a:lnTo>
                  <a:pt x="952500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75" name="object 131"/>
          <p:cNvSpPr>
            <a:spLocks noChangeArrowheads="1"/>
          </p:cNvSpPr>
          <p:nvPr/>
        </p:nvSpPr>
        <p:spPr bwMode="auto">
          <a:xfrm>
            <a:off x="6597650" y="4860925"/>
            <a:ext cx="952500" cy="0"/>
          </a:xfrm>
          <a:custGeom>
            <a:avLst/>
            <a:gdLst>
              <a:gd name="T0" fmla="*/ 0 w 952500"/>
              <a:gd name="T1" fmla="*/ 952500 w 952500"/>
            </a:gdLst>
            <a:ahLst/>
            <a:cxnLst/>
            <a:rect l="T0" t="0" r="T1" b="0"/>
            <a:pathLst>
              <a:path w="952500">
                <a:moveTo>
                  <a:pt x="952500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76" name="object 132"/>
          <p:cNvSpPr>
            <a:spLocks noChangeArrowheads="1"/>
          </p:cNvSpPr>
          <p:nvPr/>
        </p:nvSpPr>
        <p:spPr bwMode="auto">
          <a:xfrm>
            <a:off x="6545263" y="4543425"/>
            <a:ext cx="419100" cy="635000"/>
          </a:xfrm>
          <a:custGeom>
            <a:avLst/>
            <a:gdLst>
              <a:gd name="T0" fmla="*/ 0 w 419100"/>
              <a:gd name="T1" fmla="*/ 0 h 634746"/>
              <a:gd name="T2" fmla="*/ 419100 w 419100"/>
              <a:gd name="T3" fmla="*/ 634746 h 634746"/>
            </a:gdLst>
            <a:ahLst/>
            <a:cxnLst/>
            <a:rect l="T0" t="T1" r="T2" b="T3"/>
            <a:pathLst>
              <a:path w="419100" h="634746">
                <a:moveTo>
                  <a:pt x="0" y="634746"/>
                </a:moveTo>
                <a:lnTo>
                  <a:pt x="419100" y="506729"/>
                </a:lnTo>
                <a:lnTo>
                  <a:pt x="419100" y="128015"/>
                </a:lnTo>
                <a:lnTo>
                  <a:pt x="0" y="0"/>
                </a:lnTo>
                <a:lnTo>
                  <a:pt x="0" y="634746"/>
                </a:lnTo>
                <a:close/>
              </a:path>
            </a:pathLst>
          </a:cu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77" name="object 133"/>
          <p:cNvSpPr>
            <a:spLocks noChangeArrowheads="1"/>
          </p:cNvSpPr>
          <p:nvPr/>
        </p:nvSpPr>
        <p:spPr bwMode="auto">
          <a:xfrm>
            <a:off x="6545263" y="4543425"/>
            <a:ext cx="0" cy="635000"/>
          </a:xfrm>
          <a:custGeom>
            <a:avLst/>
            <a:gdLst>
              <a:gd name="T0" fmla="*/ 0 h 634746"/>
              <a:gd name="T1" fmla="*/ 634746 h 634746"/>
            </a:gdLst>
            <a:ahLst/>
            <a:cxnLst/>
            <a:rect l="0" t="T0" r="0" b="T1"/>
            <a:pathLst>
              <a:path h="634746">
                <a:moveTo>
                  <a:pt x="0" y="634746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78" name="object 134"/>
          <p:cNvSpPr>
            <a:spLocks noChangeArrowheads="1"/>
          </p:cNvSpPr>
          <p:nvPr/>
        </p:nvSpPr>
        <p:spPr bwMode="auto">
          <a:xfrm>
            <a:off x="6964363" y="4672013"/>
            <a:ext cx="0" cy="377825"/>
          </a:xfrm>
          <a:custGeom>
            <a:avLst/>
            <a:gdLst>
              <a:gd name="T0" fmla="*/ 0 h 378713"/>
              <a:gd name="T1" fmla="*/ 378713 h 378713"/>
            </a:gdLst>
            <a:ahLst/>
            <a:cxnLst/>
            <a:rect l="0" t="T0" r="0" b="T1"/>
            <a:pathLst>
              <a:path h="378713">
                <a:moveTo>
                  <a:pt x="0" y="0"/>
                </a:moveTo>
                <a:lnTo>
                  <a:pt x="0" y="378713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79" name="object 135"/>
          <p:cNvSpPr>
            <a:spLocks noChangeArrowheads="1"/>
          </p:cNvSpPr>
          <p:nvPr/>
        </p:nvSpPr>
        <p:spPr bwMode="auto">
          <a:xfrm>
            <a:off x="5892800" y="4879975"/>
            <a:ext cx="619125" cy="0"/>
          </a:xfrm>
          <a:custGeom>
            <a:avLst/>
            <a:gdLst>
              <a:gd name="T0" fmla="*/ 0 w 618744"/>
              <a:gd name="T1" fmla="*/ 618744 w 618744"/>
            </a:gdLst>
            <a:ahLst/>
            <a:cxnLst/>
            <a:rect l="T0" t="0" r="T1" b="0"/>
            <a:pathLst>
              <a:path w="618744">
                <a:moveTo>
                  <a:pt x="0" y="0"/>
                </a:moveTo>
                <a:lnTo>
                  <a:pt x="618744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80" name="object 136"/>
          <p:cNvSpPr>
            <a:spLocks noChangeArrowheads="1"/>
          </p:cNvSpPr>
          <p:nvPr/>
        </p:nvSpPr>
        <p:spPr bwMode="auto">
          <a:xfrm>
            <a:off x="5892800" y="4879975"/>
            <a:ext cx="619125" cy="0"/>
          </a:xfrm>
          <a:custGeom>
            <a:avLst/>
            <a:gdLst>
              <a:gd name="T0" fmla="*/ 0 w 618744"/>
              <a:gd name="T1" fmla="*/ 618744 w 618744"/>
            </a:gdLst>
            <a:ahLst/>
            <a:cxnLst/>
            <a:rect l="T0" t="0" r="T1" b="0"/>
            <a:pathLst>
              <a:path w="618744">
                <a:moveTo>
                  <a:pt x="618744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81" name="object 137"/>
          <p:cNvSpPr>
            <a:spLocks noChangeArrowheads="1"/>
          </p:cNvSpPr>
          <p:nvPr/>
        </p:nvSpPr>
        <p:spPr bwMode="auto">
          <a:xfrm>
            <a:off x="5873750" y="5089525"/>
            <a:ext cx="638175" cy="0"/>
          </a:xfrm>
          <a:custGeom>
            <a:avLst/>
            <a:gdLst>
              <a:gd name="T0" fmla="*/ 0 w 637794"/>
              <a:gd name="T1" fmla="*/ 637794 w 637794"/>
            </a:gdLst>
            <a:ahLst/>
            <a:cxnLst/>
            <a:rect l="T0" t="0" r="T1" b="0"/>
            <a:pathLst>
              <a:path w="637794">
                <a:moveTo>
                  <a:pt x="0" y="0"/>
                </a:moveTo>
                <a:lnTo>
                  <a:pt x="637794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82" name="object 138"/>
          <p:cNvSpPr>
            <a:spLocks noChangeArrowheads="1"/>
          </p:cNvSpPr>
          <p:nvPr/>
        </p:nvSpPr>
        <p:spPr bwMode="auto">
          <a:xfrm>
            <a:off x="5873750" y="5089525"/>
            <a:ext cx="638175" cy="0"/>
          </a:xfrm>
          <a:custGeom>
            <a:avLst/>
            <a:gdLst>
              <a:gd name="T0" fmla="*/ 0 w 637794"/>
              <a:gd name="T1" fmla="*/ 637794 w 637794"/>
            </a:gdLst>
            <a:ahLst/>
            <a:cxnLst/>
            <a:rect l="T0" t="0" r="T1" b="0"/>
            <a:pathLst>
              <a:path w="637794">
                <a:moveTo>
                  <a:pt x="637794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0483" name="object 77"/>
          <p:cNvSpPr txBox="1">
            <a:spLocks noChangeArrowheads="1"/>
          </p:cNvSpPr>
          <p:nvPr/>
        </p:nvSpPr>
        <p:spPr bwMode="auto">
          <a:xfrm>
            <a:off x="66675" y="434975"/>
            <a:ext cx="21510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Exercice</a:t>
            </a:r>
            <a:endParaRPr lang="en-US" sz="4200"/>
          </a:p>
        </p:txBody>
      </p:sp>
      <p:sp>
        <p:nvSpPr>
          <p:cNvPr id="60484" name="object 76"/>
          <p:cNvSpPr txBox="1">
            <a:spLocks noChangeArrowheads="1"/>
          </p:cNvSpPr>
          <p:nvPr/>
        </p:nvSpPr>
        <p:spPr bwMode="auto">
          <a:xfrm>
            <a:off x="403225" y="1652588"/>
            <a:ext cx="708818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Ecrire l’architecture du circuit TopLevel, contenant 3</a:t>
            </a:r>
          </a:p>
        </p:txBody>
      </p:sp>
      <p:sp>
        <p:nvSpPr>
          <p:cNvPr id="60485" name="object 75"/>
          <p:cNvSpPr txBox="1">
            <a:spLocks noChangeArrowheads="1"/>
          </p:cNvSpPr>
          <p:nvPr/>
        </p:nvSpPr>
        <p:spPr bwMode="auto">
          <a:xfrm>
            <a:off x="409575" y="2054225"/>
            <a:ext cx="4173538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composants Riri, Fifi et Loulou</a:t>
            </a:r>
          </a:p>
        </p:txBody>
      </p:sp>
      <p:sp>
        <p:nvSpPr>
          <p:cNvPr id="60486" name="object 74"/>
          <p:cNvSpPr txBox="1">
            <a:spLocks noChangeArrowheads="1"/>
          </p:cNvSpPr>
          <p:nvPr/>
        </p:nvSpPr>
        <p:spPr bwMode="auto">
          <a:xfrm>
            <a:off x="4595813" y="2054225"/>
            <a:ext cx="66516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dont</a:t>
            </a:r>
          </a:p>
        </p:txBody>
      </p:sp>
      <p:sp>
        <p:nvSpPr>
          <p:cNvPr id="60487" name="object 73"/>
          <p:cNvSpPr txBox="1">
            <a:spLocks noChangeArrowheads="1"/>
          </p:cNvSpPr>
          <p:nvPr/>
        </p:nvSpPr>
        <p:spPr bwMode="auto">
          <a:xfrm>
            <a:off x="5273675" y="2054225"/>
            <a:ext cx="46196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les</a:t>
            </a:r>
          </a:p>
        </p:txBody>
      </p:sp>
      <p:sp>
        <p:nvSpPr>
          <p:cNvPr id="60488" name="object 72"/>
          <p:cNvSpPr txBox="1">
            <a:spLocks noChangeArrowheads="1"/>
          </p:cNvSpPr>
          <p:nvPr/>
        </p:nvSpPr>
        <p:spPr bwMode="auto">
          <a:xfrm>
            <a:off x="5748338" y="2054225"/>
            <a:ext cx="161448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connexions</a:t>
            </a:r>
          </a:p>
        </p:txBody>
      </p:sp>
      <p:sp>
        <p:nvSpPr>
          <p:cNvPr id="60489" name="object 71"/>
          <p:cNvSpPr txBox="1">
            <a:spLocks noChangeArrowheads="1"/>
          </p:cNvSpPr>
          <p:nvPr/>
        </p:nvSpPr>
        <p:spPr bwMode="auto">
          <a:xfrm>
            <a:off x="7375525" y="2054225"/>
            <a:ext cx="6477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sont</a:t>
            </a:r>
          </a:p>
        </p:txBody>
      </p:sp>
      <p:sp>
        <p:nvSpPr>
          <p:cNvPr id="60490" name="object 70"/>
          <p:cNvSpPr txBox="1">
            <a:spLocks noChangeArrowheads="1"/>
          </p:cNvSpPr>
          <p:nvPr/>
        </p:nvSpPr>
        <p:spPr bwMode="auto">
          <a:xfrm>
            <a:off x="409575" y="2455863"/>
            <a:ext cx="3478213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schématisées ci-dessous</a:t>
            </a:r>
          </a:p>
        </p:txBody>
      </p:sp>
      <p:sp>
        <p:nvSpPr>
          <p:cNvPr id="60491" name="object 69"/>
          <p:cNvSpPr txBox="1">
            <a:spLocks noChangeArrowheads="1"/>
          </p:cNvSpPr>
          <p:nvPr/>
        </p:nvSpPr>
        <p:spPr bwMode="auto">
          <a:xfrm>
            <a:off x="3900488" y="2455863"/>
            <a:ext cx="155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2400"/>
              <a:t>:</a:t>
            </a:r>
          </a:p>
        </p:txBody>
      </p:sp>
      <p:sp>
        <p:nvSpPr>
          <p:cNvPr id="60492" name="object 68"/>
          <p:cNvSpPr txBox="1">
            <a:spLocks noChangeArrowheads="1"/>
          </p:cNvSpPr>
          <p:nvPr/>
        </p:nvSpPr>
        <p:spPr bwMode="auto">
          <a:xfrm>
            <a:off x="2006600" y="3441700"/>
            <a:ext cx="3905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1938"/>
              </a:lnSpc>
              <a:spcBef>
                <a:spcPts val="100"/>
              </a:spcBef>
            </a:pPr>
            <a:r>
              <a:rPr lang="en-US"/>
              <a:t>Clk</a:t>
            </a:r>
          </a:p>
        </p:txBody>
      </p:sp>
      <p:sp>
        <p:nvSpPr>
          <p:cNvPr id="60493" name="object 67"/>
          <p:cNvSpPr txBox="1">
            <a:spLocks noChangeArrowheads="1"/>
          </p:cNvSpPr>
          <p:nvPr/>
        </p:nvSpPr>
        <p:spPr bwMode="auto">
          <a:xfrm>
            <a:off x="1081088" y="4033838"/>
            <a:ext cx="9747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1938"/>
              </a:lnSpc>
              <a:spcBef>
                <a:spcPts val="100"/>
              </a:spcBef>
            </a:pPr>
            <a:r>
              <a:rPr lang="en-US"/>
              <a:t>Datain_a</a:t>
            </a:r>
          </a:p>
        </p:txBody>
      </p:sp>
      <p:sp>
        <p:nvSpPr>
          <p:cNvPr id="60494" name="object 66"/>
          <p:cNvSpPr txBox="1">
            <a:spLocks noChangeArrowheads="1"/>
          </p:cNvSpPr>
          <p:nvPr/>
        </p:nvSpPr>
        <p:spPr bwMode="auto">
          <a:xfrm>
            <a:off x="5980113" y="4416425"/>
            <a:ext cx="5556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1938"/>
              </a:lnSpc>
              <a:spcBef>
                <a:spcPts val="100"/>
              </a:spcBef>
            </a:pPr>
            <a:r>
              <a:rPr lang="en-US"/>
              <a:t>busa</a:t>
            </a:r>
          </a:p>
        </p:txBody>
      </p:sp>
      <p:sp>
        <p:nvSpPr>
          <p:cNvPr id="60495" name="object 65"/>
          <p:cNvSpPr txBox="1">
            <a:spLocks noChangeArrowheads="1"/>
          </p:cNvSpPr>
          <p:nvPr/>
        </p:nvSpPr>
        <p:spPr bwMode="auto">
          <a:xfrm>
            <a:off x="8083550" y="4465638"/>
            <a:ext cx="6572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1938"/>
              </a:lnSpc>
              <a:spcBef>
                <a:spcPts val="100"/>
              </a:spcBef>
            </a:pPr>
            <a:r>
              <a:rPr lang="en-US"/>
              <a:t>Sortie</a:t>
            </a:r>
          </a:p>
        </p:txBody>
      </p:sp>
      <p:sp>
        <p:nvSpPr>
          <p:cNvPr id="60496" name="object 64"/>
          <p:cNvSpPr txBox="1">
            <a:spLocks noChangeArrowheads="1"/>
          </p:cNvSpPr>
          <p:nvPr/>
        </p:nvSpPr>
        <p:spPr bwMode="auto">
          <a:xfrm>
            <a:off x="7018338" y="4540250"/>
            <a:ext cx="5048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1938"/>
              </a:lnSpc>
              <a:spcBef>
                <a:spcPts val="100"/>
              </a:spcBef>
            </a:pPr>
            <a:r>
              <a:rPr lang="en-US"/>
              <a:t>dout</a:t>
            </a:r>
          </a:p>
        </p:txBody>
      </p:sp>
      <p:sp>
        <p:nvSpPr>
          <p:cNvPr id="60497" name="object 63"/>
          <p:cNvSpPr txBox="1">
            <a:spLocks noChangeArrowheads="1"/>
          </p:cNvSpPr>
          <p:nvPr/>
        </p:nvSpPr>
        <p:spPr bwMode="auto">
          <a:xfrm>
            <a:off x="3762375" y="5494338"/>
            <a:ext cx="2254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1938"/>
              </a:lnSpc>
              <a:spcBef>
                <a:spcPts val="100"/>
              </a:spcBef>
            </a:pPr>
            <a:r>
              <a:rPr lang="en-US"/>
              <a:t>H</a:t>
            </a:r>
          </a:p>
        </p:txBody>
      </p:sp>
      <p:sp>
        <p:nvSpPr>
          <p:cNvPr id="60498" name="object 62"/>
          <p:cNvSpPr txBox="1">
            <a:spLocks noChangeArrowheads="1"/>
          </p:cNvSpPr>
          <p:nvPr/>
        </p:nvSpPr>
        <p:spPr bwMode="auto">
          <a:xfrm>
            <a:off x="1182688" y="5584825"/>
            <a:ext cx="9747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1938"/>
              </a:lnSpc>
              <a:spcBef>
                <a:spcPts val="100"/>
              </a:spcBef>
            </a:pPr>
            <a:r>
              <a:rPr lang="en-US"/>
              <a:t>Datain_b</a:t>
            </a:r>
          </a:p>
        </p:txBody>
      </p:sp>
      <p:sp>
        <p:nvSpPr>
          <p:cNvPr id="60499" name="object 61"/>
          <p:cNvSpPr txBox="1">
            <a:spLocks noChangeArrowheads="1"/>
          </p:cNvSpPr>
          <p:nvPr/>
        </p:nvSpPr>
        <p:spPr bwMode="auto">
          <a:xfrm>
            <a:off x="4483100" y="5634038"/>
            <a:ext cx="1746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1938"/>
              </a:lnSpc>
              <a:spcBef>
                <a:spcPts val="100"/>
              </a:spcBef>
            </a:pPr>
            <a:r>
              <a:rPr lang="en-US"/>
              <a:t>c</a:t>
            </a:r>
          </a:p>
        </p:txBody>
      </p:sp>
      <p:sp>
        <p:nvSpPr>
          <p:cNvPr id="60500" name="object 60"/>
          <p:cNvSpPr txBox="1">
            <a:spLocks noChangeArrowheads="1"/>
          </p:cNvSpPr>
          <p:nvPr/>
        </p:nvSpPr>
        <p:spPr bwMode="auto">
          <a:xfrm>
            <a:off x="3721100" y="5824538"/>
            <a:ext cx="1873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1938"/>
              </a:lnSpc>
              <a:spcBef>
                <a:spcPts val="100"/>
              </a:spcBef>
            </a:pPr>
            <a:r>
              <a:rPr lang="en-US"/>
              <a:t>a</a:t>
            </a:r>
          </a:p>
        </p:txBody>
      </p:sp>
      <p:sp>
        <p:nvSpPr>
          <p:cNvPr id="60501" name="object 59"/>
          <p:cNvSpPr txBox="1">
            <a:spLocks noChangeArrowheads="1"/>
          </p:cNvSpPr>
          <p:nvPr/>
        </p:nvSpPr>
        <p:spPr bwMode="auto">
          <a:xfrm>
            <a:off x="1236663" y="6019800"/>
            <a:ext cx="7969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1938"/>
              </a:lnSpc>
              <a:spcBef>
                <a:spcPts val="100"/>
              </a:spcBef>
            </a:pPr>
            <a:r>
              <a:rPr lang="en-US"/>
              <a:t>Control</a:t>
            </a:r>
          </a:p>
        </p:txBody>
      </p:sp>
      <p:sp>
        <p:nvSpPr>
          <p:cNvPr id="60504" name="object 56"/>
          <p:cNvSpPr txBox="1">
            <a:spLocks noChangeArrowheads="1"/>
          </p:cNvSpPr>
          <p:nvPr/>
        </p:nvSpPr>
        <p:spPr bwMode="auto">
          <a:xfrm>
            <a:off x="3687763" y="3489325"/>
            <a:ext cx="968375" cy="31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05" name="object 55"/>
          <p:cNvSpPr txBox="1">
            <a:spLocks noChangeArrowheads="1"/>
          </p:cNvSpPr>
          <p:nvPr/>
        </p:nvSpPr>
        <p:spPr bwMode="auto">
          <a:xfrm>
            <a:off x="4656138" y="3489325"/>
            <a:ext cx="1147762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06" name="object 54"/>
          <p:cNvSpPr txBox="1">
            <a:spLocks noChangeArrowheads="1"/>
          </p:cNvSpPr>
          <p:nvPr/>
        </p:nvSpPr>
        <p:spPr bwMode="auto">
          <a:xfrm>
            <a:off x="3687763" y="3808413"/>
            <a:ext cx="715962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4403725" y="3808413"/>
            <a:ext cx="252413" cy="100012"/>
          </a:xfrm>
          <a:prstGeom prst="rect">
            <a:avLst/>
          </a:prstGeom>
        </p:spPr>
        <p:txBody>
          <a:bodyPr lIns="0" tIns="0" rIns="0" bIns="0"/>
          <a:lstStyle/>
          <a:p>
            <a:pPr marL="25400" fontAlgn="auto">
              <a:lnSpc>
                <a:spcPts val="750"/>
              </a:lnSpc>
              <a:spcBef>
                <a:spcPts val="29"/>
              </a:spcBef>
              <a:spcAft>
                <a:spcPts val="0"/>
              </a:spcAft>
              <a:defRPr/>
            </a:pPr>
            <a:endParaRPr sz="750">
              <a:latin typeface="+mn-lt"/>
              <a:cs typeface="+mn-cs"/>
            </a:endParaRPr>
          </a:p>
        </p:txBody>
      </p:sp>
      <p:sp>
        <p:nvSpPr>
          <p:cNvPr id="60508" name="object 52"/>
          <p:cNvSpPr txBox="1">
            <a:spLocks noChangeArrowheads="1"/>
          </p:cNvSpPr>
          <p:nvPr/>
        </p:nvSpPr>
        <p:spPr bwMode="auto">
          <a:xfrm>
            <a:off x="4403725" y="3908425"/>
            <a:ext cx="252413" cy="1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09" name="object 51"/>
          <p:cNvSpPr txBox="1">
            <a:spLocks noChangeArrowheads="1"/>
          </p:cNvSpPr>
          <p:nvPr/>
        </p:nvSpPr>
        <p:spPr bwMode="auto">
          <a:xfrm>
            <a:off x="4656138" y="3908425"/>
            <a:ext cx="5508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10" name="object 50"/>
          <p:cNvSpPr txBox="1">
            <a:spLocks noChangeArrowheads="1"/>
          </p:cNvSpPr>
          <p:nvPr/>
        </p:nvSpPr>
        <p:spPr bwMode="auto">
          <a:xfrm>
            <a:off x="5207000" y="3908425"/>
            <a:ext cx="596900" cy="75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11" name="object 49"/>
          <p:cNvSpPr txBox="1">
            <a:spLocks noChangeArrowheads="1"/>
          </p:cNvSpPr>
          <p:nvPr/>
        </p:nvSpPr>
        <p:spPr bwMode="auto">
          <a:xfrm>
            <a:off x="3687763" y="4040188"/>
            <a:ext cx="96837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12" name="object 48"/>
          <p:cNvSpPr txBox="1">
            <a:spLocks noChangeArrowheads="1"/>
          </p:cNvSpPr>
          <p:nvPr/>
        </p:nvSpPr>
        <p:spPr bwMode="auto">
          <a:xfrm>
            <a:off x="3687763" y="4340225"/>
            <a:ext cx="1519237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13" name="object 47"/>
          <p:cNvSpPr txBox="1">
            <a:spLocks noChangeArrowheads="1"/>
          </p:cNvSpPr>
          <p:nvPr/>
        </p:nvSpPr>
        <p:spPr bwMode="auto">
          <a:xfrm>
            <a:off x="2081213" y="3059113"/>
            <a:ext cx="606425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14" name="object 46"/>
          <p:cNvSpPr txBox="1">
            <a:spLocks noChangeArrowheads="1"/>
          </p:cNvSpPr>
          <p:nvPr/>
        </p:nvSpPr>
        <p:spPr bwMode="auto">
          <a:xfrm>
            <a:off x="2687638" y="3059113"/>
            <a:ext cx="9525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3640138" y="3059113"/>
            <a:ext cx="4267200" cy="1216025"/>
          </a:xfrm>
          <a:prstGeom prst="rect">
            <a:avLst/>
          </a:prstGeom>
        </p:spPr>
        <p:txBody>
          <a:bodyPr lIns="0" tIns="0" rIns="0" bIns="0"/>
          <a:lstStyle/>
          <a:p>
            <a:pPr fontAlgn="auto">
              <a:lnSpc>
                <a:spcPts val="650"/>
              </a:lnSpc>
              <a:spcBef>
                <a:spcPts val="37"/>
              </a:spcBef>
              <a:spcAft>
                <a:spcPts val="0"/>
              </a:spcAft>
              <a:defRPr/>
            </a:pPr>
            <a:endParaRPr sz="650">
              <a:latin typeface="+mn-lt"/>
              <a:cs typeface="+mn-cs"/>
            </a:endParaRPr>
          </a:p>
          <a:p>
            <a:pPr marL="369563" fontAlgn="auto">
              <a:lnSpc>
                <a:spcPts val="2069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sz="2700" baseline="-19325" dirty="0">
                <a:latin typeface="Arial"/>
                <a:cs typeface="Arial"/>
              </a:rPr>
              <a:t>Riri                           </a:t>
            </a:r>
            <a:r>
              <a:rPr sz="2700" spc="283" baseline="-19325" dirty="0">
                <a:latin typeface="Arial"/>
                <a:cs typeface="Arial"/>
              </a:rPr>
              <a:t> </a:t>
            </a:r>
            <a:r>
              <a:rPr dirty="0">
                <a:latin typeface="Arial"/>
                <a:cs typeface="Arial"/>
              </a:rPr>
              <a:t>TopLevel</a:t>
            </a:r>
            <a:endParaRPr>
              <a:latin typeface="Arial"/>
              <a:cs typeface="Arial"/>
            </a:endParaRPr>
          </a:p>
          <a:p>
            <a:pPr marL="155441" fontAlgn="auto">
              <a:lnSpc>
                <a:spcPts val="2069"/>
              </a:lnSpc>
              <a:spcBef>
                <a:spcPts val="700"/>
              </a:spcBef>
              <a:spcAft>
                <a:spcPts val="0"/>
              </a:spcAft>
              <a:defRPr/>
            </a:pPr>
            <a:r>
              <a:rPr dirty="0">
                <a:latin typeface="Arial"/>
                <a:cs typeface="Arial"/>
              </a:rPr>
              <a:t>H      </a:t>
            </a:r>
            <a:r>
              <a:rPr spc="383" dirty="0">
                <a:latin typeface="Arial"/>
                <a:cs typeface="Arial"/>
              </a:rPr>
              <a:t> </a:t>
            </a:r>
            <a:r>
              <a:rPr sz="2700" baseline="-27377" dirty="0">
                <a:latin typeface="Arial"/>
                <a:cs typeface="Arial"/>
              </a:rPr>
              <a:t>s   </a:t>
            </a:r>
            <a:r>
              <a:rPr sz="2700" spc="229" baseline="-27377" dirty="0">
                <a:latin typeface="Arial"/>
                <a:cs typeface="Arial"/>
              </a:rPr>
              <a:t> </a:t>
            </a:r>
            <a:r>
              <a:rPr sz="2700" baseline="-33819" dirty="0">
                <a:latin typeface="Arial"/>
                <a:cs typeface="Arial"/>
              </a:rPr>
              <a:t>8</a:t>
            </a:r>
            <a:endParaRPr>
              <a:latin typeface="Arial"/>
              <a:cs typeface="Arial"/>
            </a:endParaRPr>
          </a:p>
          <a:p>
            <a:pPr marL="161613" fontAlgn="auto">
              <a:lnSpc>
                <a:spcPts val="2490"/>
              </a:lnSpc>
              <a:spcBef>
                <a:spcPts val="1678"/>
              </a:spcBef>
              <a:spcAft>
                <a:spcPts val="0"/>
              </a:spcAft>
              <a:defRPr/>
            </a:pPr>
            <a:r>
              <a:rPr sz="2700" baseline="-17714" dirty="0">
                <a:latin typeface="Arial"/>
                <a:cs typeface="Arial"/>
              </a:rPr>
              <a:t>e                                     </a:t>
            </a:r>
            <a:r>
              <a:rPr sz="2700" spc="288" baseline="-17714" dirty="0">
                <a:latin typeface="Arial"/>
                <a:cs typeface="Arial"/>
              </a:rPr>
              <a:t> </a:t>
            </a:r>
            <a:r>
              <a:rPr sz="2700" baseline="9662" dirty="0">
                <a:latin typeface="Arial"/>
                <a:cs typeface="Arial"/>
              </a:rPr>
              <a:t>Loulou</a:t>
            </a:r>
            <a:endParaRPr>
              <a:latin typeface="Arial"/>
              <a:cs typeface="Arial"/>
            </a:endParaRPr>
          </a:p>
        </p:txBody>
      </p:sp>
      <p:sp>
        <p:nvSpPr>
          <p:cNvPr id="60516" name="object 44"/>
          <p:cNvSpPr txBox="1">
            <a:spLocks noChangeArrowheads="1"/>
          </p:cNvSpPr>
          <p:nvPr/>
        </p:nvSpPr>
        <p:spPr bwMode="auto">
          <a:xfrm>
            <a:off x="7907338" y="3059113"/>
            <a:ext cx="565150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081213" y="3716338"/>
            <a:ext cx="606425" cy="434975"/>
          </a:xfrm>
          <a:prstGeom prst="rect">
            <a:avLst/>
          </a:prstGeom>
        </p:spPr>
        <p:txBody>
          <a:bodyPr lIns="0" tIns="0" rIns="0" bIns="0"/>
          <a:lstStyle/>
          <a:p>
            <a:pPr fontAlgn="auto">
              <a:lnSpc>
                <a:spcPts val="1300"/>
              </a:lnSpc>
              <a:spcBef>
                <a:spcPts val="62"/>
              </a:spcBef>
              <a:spcAft>
                <a:spcPts val="0"/>
              </a:spcAft>
              <a:defRPr/>
            </a:pPr>
            <a:endParaRPr sz="1300">
              <a:latin typeface="+mn-lt"/>
              <a:cs typeface="+mn-cs"/>
            </a:endParaRPr>
          </a:p>
          <a:p>
            <a:pPr marL="174491" fontAlgn="auto">
              <a:lnSpc>
                <a:spcPts val="2060"/>
              </a:lnSpc>
              <a:spcBef>
                <a:spcPts val="103"/>
              </a:spcBef>
              <a:spcAft>
                <a:spcPts val="0"/>
              </a:spcAft>
              <a:defRPr/>
            </a:pPr>
            <a:r>
              <a:rPr sz="2700" baseline="-1610" dirty="0">
                <a:latin typeface="Arial"/>
                <a:cs typeface="Arial"/>
              </a:rPr>
              <a:t>8</a:t>
            </a:r>
            <a:endParaRPr>
              <a:latin typeface="Arial"/>
              <a:cs typeface="Arial"/>
            </a:endParaRPr>
          </a:p>
        </p:txBody>
      </p:sp>
      <p:sp>
        <p:nvSpPr>
          <p:cNvPr id="60518" name="object 42"/>
          <p:cNvSpPr txBox="1">
            <a:spLocks noChangeArrowheads="1"/>
          </p:cNvSpPr>
          <p:nvPr/>
        </p:nvSpPr>
        <p:spPr bwMode="auto">
          <a:xfrm>
            <a:off x="2687638" y="3716338"/>
            <a:ext cx="58102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19" name="object 41"/>
          <p:cNvSpPr txBox="1">
            <a:spLocks noChangeArrowheads="1"/>
          </p:cNvSpPr>
          <p:nvPr/>
        </p:nvSpPr>
        <p:spPr bwMode="auto">
          <a:xfrm>
            <a:off x="3268663" y="3716338"/>
            <a:ext cx="37147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20" name="object 40"/>
          <p:cNvSpPr txBox="1">
            <a:spLocks noChangeArrowheads="1"/>
          </p:cNvSpPr>
          <p:nvPr/>
        </p:nvSpPr>
        <p:spPr bwMode="auto">
          <a:xfrm>
            <a:off x="2081213" y="4151313"/>
            <a:ext cx="606425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21" name="object 39"/>
          <p:cNvSpPr txBox="1">
            <a:spLocks noChangeArrowheads="1"/>
          </p:cNvSpPr>
          <p:nvPr/>
        </p:nvSpPr>
        <p:spPr bwMode="auto">
          <a:xfrm>
            <a:off x="2687638" y="4151313"/>
            <a:ext cx="581025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22" name="object 38"/>
          <p:cNvSpPr txBox="1">
            <a:spLocks noChangeArrowheads="1"/>
          </p:cNvSpPr>
          <p:nvPr/>
        </p:nvSpPr>
        <p:spPr bwMode="auto">
          <a:xfrm>
            <a:off x="3268663" y="4151313"/>
            <a:ext cx="3714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23" name="object 37"/>
          <p:cNvSpPr txBox="1">
            <a:spLocks noChangeArrowheads="1"/>
          </p:cNvSpPr>
          <p:nvPr/>
        </p:nvSpPr>
        <p:spPr bwMode="auto">
          <a:xfrm>
            <a:off x="3640138" y="4275138"/>
            <a:ext cx="22479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24" name="object 36"/>
          <p:cNvSpPr txBox="1">
            <a:spLocks noChangeArrowheads="1"/>
          </p:cNvSpPr>
          <p:nvPr/>
        </p:nvSpPr>
        <p:spPr bwMode="auto">
          <a:xfrm>
            <a:off x="5888038" y="4275138"/>
            <a:ext cx="1647825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25" name="object 35"/>
          <p:cNvSpPr txBox="1">
            <a:spLocks noChangeArrowheads="1"/>
          </p:cNvSpPr>
          <p:nvPr/>
        </p:nvSpPr>
        <p:spPr bwMode="auto">
          <a:xfrm>
            <a:off x="7535863" y="4275138"/>
            <a:ext cx="371475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888038" y="4543425"/>
            <a:ext cx="657225" cy="127000"/>
          </a:xfrm>
          <a:prstGeom prst="rect">
            <a:avLst/>
          </a:prstGeom>
        </p:spPr>
        <p:txBody>
          <a:bodyPr lIns="0" tIns="0" rIns="0" bIns="0"/>
          <a:lstStyle/>
          <a:p>
            <a:pPr marL="25400" fontAlgn="auto">
              <a:lnSpc>
                <a:spcPts val="950"/>
              </a:lnSpc>
              <a:spcBef>
                <a:spcPts val="45"/>
              </a:spcBef>
              <a:spcAft>
                <a:spcPts val="0"/>
              </a:spcAft>
              <a:defRPr/>
            </a:pPr>
            <a:endParaRPr sz="950">
              <a:latin typeface="+mn-lt"/>
              <a:cs typeface="+mn-c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545263" y="4543425"/>
            <a:ext cx="990600" cy="127000"/>
          </a:xfrm>
          <a:prstGeom prst="rect">
            <a:avLst/>
          </a:prstGeom>
        </p:spPr>
        <p:txBody>
          <a:bodyPr lIns="0" tIns="0" rIns="0" bIns="0"/>
          <a:lstStyle/>
          <a:p>
            <a:pPr marL="25400" fontAlgn="auto">
              <a:lnSpc>
                <a:spcPts val="950"/>
              </a:lnSpc>
              <a:spcBef>
                <a:spcPts val="45"/>
              </a:spcBef>
              <a:spcAft>
                <a:spcPts val="0"/>
              </a:spcAft>
              <a:defRPr/>
            </a:pPr>
            <a:endParaRPr sz="950">
              <a:latin typeface="+mn-lt"/>
              <a:cs typeface="+mn-cs"/>
            </a:endParaRPr>
          </a:p>
        </p:txBody>
      </p:sp>
      <p:sp>
        <p:nvSpPr>
          <p:cNvPr id="60528" name="object 32"/>
          <p:cNvSpPr txBox="1">
            <a:spLocks noChangeArrowheads="1"/>
          </p:cNvSpPr>
          <p:nvPr/>
        </p:nvSpPr>
        <p:spPr bwMode="auto">
          <a:xfrm>
            <a:off x="5888038" y="4670425"/>
            <a:ext cx="657225" cy="20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25438">
              <a:lnSpc>
                <a:spcPts val="1588"/>
              </a:lnSpc>
              <a:spcBef>
                <a:spcPts val="75"/>
              </a:spcBef>
            </a:pPr>
            <a:r>
              <a:rPr lang="en-US" sz="2700" baseline="-11000"/>
              <a:t>H</a:t>
            </a:r>
            <a:endParaRPr lang="en-US"/>
          </a:p>
        </p:txBody>
      </p:sp>
      <p:sp>
        <p:nvSpPr>
          <p:cNvPr id="60529" name="object 31"/>
          <p:cNvSpPr txBox="1">
            <a:spLocks noChangeArrowheads="1"/>
          </p:cNvSpPr>
          <p:nvPr/>
        </p:nvSpPr>
        <p:spPr bwMode="auto">
          <a:xfrm>
            <a:off x="6545263" y="4670425"/>
            <a:ext cx="419100" cy="20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30" name="object 30"/>
          <p:cNvSpPr txBox="1">
            <a:spLocks noChangeArrowheads="1"/>
          </p:cNvSpPr>
          <p:nvPr/>
        </p:nvSpPr>
        <p:spPr bwMode="auto">
          <a:xfrm>
            <a:off x="6964363" y="4670425"/>
            <a:ext cx="571500" cy="20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31" name="object 29"/>
          <p:cNvSpPr txBox="1">
            <a:spLocks noChangeArrowheads="1"/>
          </p:cNvSpPr>
          <p:nvPr/>
        </p:nvSpPr>
        <p:spPr bwMode="auto">
          <a:xfrm>
            <a:off x="3268663" y="4872038"/>
            <a:ext cx="2619375" cy="21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32" name="object 28"/>
          <p:cNvSpPr txBox="1">
            <a:spLocks noChangeArrowheads="1"/>
          </p:cNvSpPr>
          <p:nvPr/>
        </p:nvSpPr>
        <p:spPr bwMode="auto">
          <a:xfrm>
            <a:off x="5888038" y="4872038"/>
            <a:ext cx="657225" cy="21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60363">
              <a:lnSpc>
                <a:spcPts val="1713"/>
              </a:lnSpc>
              <a:spcBef>
                <a:spcPts val="88"/>
              </a:spcBef>
            </a:pPr>
            <a:r>
              <a:rPr lang="en-US" sz="2700" baseline="-6000"/>
              <a:t>b</a:t>
            </a:r>
            <a:endParaRPr lang="en-US"/>
          </a:p>
        </p:txBody>
      </p:sp>
      <p:sp>
        <p:nvSpPr>
          <p:cNvPr id="60533" name="object 27"/>
          <p:cNvSpPr txBox="1">
            <a:spLocks noChangeArrowheads="1"/>
          </p:cNvSpPr>
          <p:nvPr/>
        </p:nvSpPr>
        <p:spPr bwMode="auto">
          <a:xfrm>
            <a:off x="6545263" y="4872038"/>
            <a:ext cx="419100" cy="17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34" name="object 26"/>
          <p:cNvSpPr txBox="1">
            <a:spLocks noChangeArrowheads="1"/>
          </p:cNvSpPr>
          <p:nvPr/>
        </p:nvSpPr>
        <p:spPr bwMode="auto">
          <a:xfrm>
            <a:off x="6964363" y="4872038"/>
            <a:ext cx="571500" cy="17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35" name="object 25"/>
          <p:cNvSpPr txBox="1">
            <a:spLocks noChangeArrowheads="1"/>
          </p:cNvSpPr>
          <p:nvPr/>
        </p:nvSpPr>
        <p:spPr bwMode="auto">
          <a:xfrm>
            <a:off x="7535863" y="4872038"/>
            <a:ext cx="37147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36" name="object 24"/>
          <p:cNvSpPr txBox="1">
            <a:spLocks noChangeArrowheads="1"/>
          </p:cNvSpPr>
          <p:nvPr/>
        </p:nvSpPr>
        <p:spPr bwMode="auto">
          <a:xfrm>
            <a:off x="7907338" y="4872038"/>
            <a:ext cx="565150" cy="1725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37" name="object 23"/>
          <p:cNvSpPr txBox="1">
            <a:spLocks noChangeArrowheads="1"/>
          </p:cNvSpPr>
          <p:nvPr/>
        </p:nvSpPr>
        <p:spPr bwMode="auto">
          <a:xfrm>
            <a:off x="6545263" y="5049838"/>
            <a:ext cx="990600" cy="12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38" name="object 22"/>
          <p:cNvSpPr txBox="1">
            <a:spLocks noChangeArrowheads="1"/>
          </p:cNvSpPr>
          <p:nvPr/>
        </p:nvSpPr>
        <p:spPr bwMode="auto">
          <a:xfrm>
            <a:off x="3268663" y="5089525"/>
            <a:ext cx="1970087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>
              <a:lnSpc>
                <a:spcPts val="600"/>
              </a:lnSpc>
              <a:spcBef>
                <a:spcPts val="25"/>
              </a:spcBef>
            </a:pPr>
            <a:endParaRPr lang="en-US" sz="600">
              <a:latin typeface="Calibri" pitchFamily="34" charset="0"/>
            </a:endParaRPr>
          </a:p>
          <a:p>
            <a:pPr algn="ctr">
              <a:lnSpc>
                <a:spcPct val="96000"/>
              </a:lnSpc>
            </a:pPr>
            <a:r>
              <a:rPr lang="en-US"/>
              <a:t>Fifi</a:t>
            </a:r>
          </a:p>
        </p:txBody>
      </p:sp>
      <p:sp>
        <p:nvSpPr>
          <p:cNvPr id="60539" name="object 21"/>
          <p:cNvSpPr txBox="1">
            <a:spLocks noChangeArrowheads="1"/>
          </p:cNvSpPr>
          <p:nvPr/>
        </p:nvSpPr>
        <p:spPr bwMode="auto">
          <a:xfrm>
            <a:off x="5238750" y="5089525"/>
            <a:ext cx="64928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888038" y="5089525"/>
            <a:ext cx="657225" cy="88900"/>
          </a:xfrm>
          <a:prstGeom prst="rect">
            <a:avLst/>
          </a:prstGeom>
        </p:spPr>
        <p:txBody>
          <a:bodyPr lIns="0" tIns="0" rIns="0" bIns="0"/>
          <a:lstStyle/>
          <a:p>
            <a:pPr marL="25400" fontAlgn="auto">
              <a:lnSpc>
                <a:spcPts val="650"/>
              </a:lnSpc>
              <a:spcBef>
                <a:spcPts val="49"/>
              </a:spcBef>
              <a:spcAft>
                <a:spcPts val="0"/>
              </a:spcAft>
              <a:defRPr/>
            </a:pPr>
            <a:endParaRPr sz="650">
              <a:latin typeface="+mn-lt"/>
              <a:cs typeface="+mn-cs"/>
            </a:endParaRPr>
          </a:p>
        </p:txBody>
      </p:sp>
      <p:sp>
        <p:nvSpPr>
          <p:cNvPr id="60541" name="object 19"/>
          <p:cNvSpPr txBox="1">
            <a:spLocks noChangeArrowheads="1"/>
          </p:cNvSpPr>
          <p:nvPr/>
        </p:nvSpPr>
        <p:spPr bwMode="auto">
          <a:xfrm>
            <a:off x="5888038" y="5178425"/>
            <a:ext cx="164782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42" name="object 18"/>
          <p:cNvSpPr txBox="1">
            <a:spLocks noChangeArrowheads="1"/>
          </p:cNvSpPr>
          <p:nvPr/>
        </p:nvSpPr>
        <p:spPr bwMode="auto">
          <a:xfrm>
            <a:off x="3268663" y="5448300"/>
            <a:ext cx="427037" cy="28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43" name="object 17"/>
          <p:cNvSpPr txBox="1">
            <a:spLocks noChangeArrowheads="1"/>
          </p:cNvSpPr>
          <p:nvPr/>
        </p:nvSpPr>
        <p:spPr bwMode="auto">
          <a:xfrm>
            <a:off x="3695700" y="5448300"/>
            <a:ext cx="979488" cy="28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44" name="object 16"/>
          <p:cNvSpPr txBox="1">
            <a:spLocks noChangeArrowheads="1"/>
          </p:cNvSpPr>
          <p:nvPr/>
        </p:nvSpPr>
        <p:spPr bwMode="auto">
          <a:xfrm>
            <a:off x="4675188" y="5448300"/>
            <a:ext cx="563562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45" name="object 15"/>
          <p:cNvSpPr txBox="1">
            <a:spLocks noChangeArrowheads="1"/>
          </p:cNvSpPr>
          <p:nvPr/>
        </p:nvSpPr>
        <p:spPr bwMode="auto">
          <a:xfrm>
            <a:off x="5238750" y="5448300"/>
            <a:ext cx="2668588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46" name="object 14"/>
          <p:cNvSpPr txBox="1">
            <a:spLocks noChangeArrowheads="1"/>
          </p:cNvSpPr>
          <p:nvPr/>
        </p:nvSpPr>
        <p:spPr bwMode="auto">
          <a:xfrm>
            <a:off x="2687638" y="5729288"/>
            <a:ext cx="1008062" cy="15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47" name="object 13"/>
          <p:cNvSpPr txBox="1">
            <a:spLocks noChangeArrowheads="1"/>
          </p:cNvSpPr>
          <p:nvPr/>
        </p:nvSpPr>
        <p:spPr bwMode="auto">
          <a:xfrm>
            <a:off x="3695700" y="5729288"/>
            <a:ext cx="307975" cy="15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48" name="object 12"/>
          <p:cNvSpPr txBox="1">
            <a:spLocks noChangeArrowheads="1"/>
          </p:cNvSpPr>
          <p:nvPr/>
        </p:nvSpPr>
        <p:spPr bwMode="auto">
          <a:xfrm>
            <a:off x="4003675" y="5729288"/>
            <a:ext cx="4191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422775" y="5729288"/>
            <a:ext cx="252413" cy="123825"/>
          </a:xfrm>
          <a:prstGeom prst="rect">
            <a:avLst/>
          </a:prstGeom>
        </p:spPr>
        <p:txBody>
          <a:bodyPr lIns="0" tIns="0" rIns="0" bIns="0"/>
          <a:lstStyle/>
          <a:p>
            <a:pPr marL="25400" fontAlgn="auto">
              <a:lnSpc>
                <a:spcPts val="950"/>
              </a:lnSpc>
              <a:spcBef>
                <a:spcPts val="27"/>
              </a:spcBef>
              <a:spcAft>
                <a:spcPts val="0"/>
              </a:spcAft>
              <a:defRPr/>
            </a:pPr>
            <a:endParaRPr sz="950">
              <a:latin typeface="+mn-lt"/>
              <a:cs typeface="+mn-cs"/>
            </a:endParaRPr>
          </a:p>
        </p:txBody>
      </p:sp>
      <p:sp>
        <p:nvSpPr>
          <p:cNvPr id="60550" name="object 10"/>
          <p:cNvSpPr txBox="1">
            <a:spLocks noChangeArrowheads="1"/>
          </p:cNvSpPr>
          <p:nvPr/>
        </p:nvSpPr>
        <p:spPr bwMode="auto">
          <a:xfrm>
            <a:off x="2081213" y="5884863"/>
            <a:ext cx="606425" cy="24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51" name="object 9"/>
          <p:cNvSpPr txBox="1">
            <a:spLocks noChangeArrowheads="1"/>
          </p:cNvSpPr>
          <p:nvPr/>
        </p:nvSpPr>
        <p:spPr bwMode="auto">
          <a:xfrm>
            <a:off x="2687638" y="5884863"/>
            <a:ext cx="1008062" cy="24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52" name="object 8"/>
          <p:cNvSpPr txBox="1">
            <a:spLocks noChangeArrowheads="1"/>
          </p:cNvSpPr>
          <p:nvPr/>
        </p:nvSpPr>
        <p:spPr bwMode="auto">
          <a:xfrm>
            <a:off x="3695700" y="5884863"/>
            <a:ext cx="307975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53" name="object 7"/>
          <p:cNvSpPr txBox="1">
            <a:spLocks noChangeArrowheads="1"/>
          </p:cNvSpPr>
          <p:nvPr/>
        </p:nvSpPr>
        <p:spPr bwMode="auto">
          <a:xfrm>
            <a:off x="4422775" y="5853113"/>
            <a:ext cx="2524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54" name="object 6"/>
          <p:cNvSpPr txBox="1">
            <a:spLocks noChangeArrowheads="1"/>
          </p:cNvSpPr>
          <p:nvPr/>
        </p:nvSpPr>
        <p:spPr bwMode="auto">
          <a:xfrm>
            <a:off x="4675188" y="5853113"/>
            <a:ext cx="3232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55" name="object 5"/>
          <p:cNvSpPr txBox="1">
            <a:spLocks noChangeArrowheads="1"/>
          </p:cNvSpPr>
          <p:nvPr/>
        </p:nvSpPr>
        <p:spPr bwMode="auto">
          <a:xfrm>
            <a:off x="3695700" y="6037263"/>
            <a:ext cx="979488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12713">
              <a:lnSpc>
                <a:spcPts val="1600"/>
              </a:lnSpc>
              <a:spcBef>
                <a:spcPts val="150"/>
              </a:spcBef>
            </a:pPr>
            <a:r>
              <a:rPr lang="en-US" sz="2700" baseline="-13000"/>
              <a:t>b</a:t>
            </a:r>
            <a:endParaRPr lang="en-US"/>
          </a:p>
        </p:txBody>
      </p:sp>
      <p:sp>
        <p:nvSpPr>
          <p:cNvPr id="60556" name="object 4"/>
          <p:cNvSpPr txBox="1">
            <a:spLocks noChangeArrowheads="1"/>
          </p:cNvSpPr>
          <p:nvPr/>
        </p:nvSpPr>
        <p:spPr bwMode="auto">
          <a:xfrm>
            <a:off x="2081213" y="6134100"/>
            <a:ext cx="6064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0557" name="object 3"/>
          <p:cNvSpPr txBox="1">
            <a:spLocks noChangeArrowheads="1"/>
          </p:cNvSpPr>
          <p:nvPr/>
        </p:nvSpPr>
        <p:spPr bwMode="auto">
          <a:xfrm>
            <a:off x="2687638" y="6134100"/>
            <a:ext cx="1008062" cy="11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900"/>
              </a:lnSpc>
              <a:spcBef>
                <a:spcPts val="13"/>
              </a:spcBef>
            </a:pPr>
            <a:endParaRPr lang="en-US" sz="900">
              <a:latin typeface="Calibri" pitchFamily="34" charset="0"/>
            </a:endParaRPr>
          </a:p>
        </p:txBody>
      </p:sp>
      <p:sp>
        <p:nvSpPr>
          <p:cNvPr id="60558" name="object 2"/>
          <p:cNvSpPr txBox="1">
            <a:spLocks noChangeArrowheads="1"/>
          </p:cNvSpPr>
          <p:nvPr/>
        </p:nvSpPr>
        <p:spPr bwMode="auto">
          <a:xfrm>
            <a:off x="2687638" y="6249988"/>
            <a:ext cx="5219700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 txBox="1"/>
          <p:nvPr/>
        </p:nvSpPr>
        <p:spPr>
          <a:xfrm>
            <a:off x="0" y="1517650"/>
            <a:ext cx="9118600" cy="4487863"/>
          </a:xfrm>
          <a:prstGeom prst="rect">
            <a:avLst/>
          </a:prstGeom>
        </p:spPr>
        <p:txBody>
          <a:bodyPr lIns="0" tIns="0" rIns="0" bIns="0"/>
          <a:lstStyle/>
          <a:p>
            <a:pPr fontAlgn="auto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defRPr/>
            </a:pPr>
            <a:endParaRPr sz="1000">
              <a:latin typeface="+mn-lt"/>
              <a:cs typeface="+mn-cs"/>
            </a:endParaRPr>
          </a:p>
          <a:p>
            <a:pPr marL="715143" fontAlgn="auto">
              <a:lnSpc>
                <a:spcPct val="95825"/>
              </a:lnSpc>
              <a:spcBef>
                <a:spcPts val="16296"/>
              </a:spcBef>
              <a:spcAft>
                <a:spcPts val="0"/>
              </a:spcAft>
              <a:defRPr/>
            </a:pPr>
            <a:r>
              <a:rPr sz="1000" b="1" dirty="0">
                <a:latin typeface="Arial"/>
                <a:cs typeface="Arial"/>
              </a:rPr>
              <a:t>si</a:t>
            </a:r>
            <a:r>
              <a:rPr sz="1000" b="1" spc="-4" dirty="0">
                <a:latin typeface="Arial"/>
                <a:cs typeface="Arial"/>
              </a:rPr>
              <a:t>g_</a:t>
            </a:r>
            <a:r>
              <a:rPr sz="1000" b="1" dirty="0">
                <a:latin typeface="Arial"/>
                <a:cs typeface="Arial"/>
              </a:rPr>
              <a:t>inter</a:t>
            </a:r>
            <a:r>
              <a:rPr sz="1000" b="1" spc="-4" dirty="0">
                <a:latin typeface="Arial"/>
                <a:cs typeface="Arial"/>
              </a:rPr>
              <a:t>ne</a:t>
            </a:r>
            <a:r>
              <a:rPr sz="1000" b="1" dirty="0">
                <a:latin typeface="Arial"/>
                <a:cs typeface="Arial"/>
              </a:rPr>
              <a:t>2</a:t>
            </a:r>
            <a:endParaRPr sz="1000">
              <a:latin typeface="Arial"/>
              <a:cs typeface="Arial"/>
            </a:endParaRPr>
          </a:p>
        </p:txBody>
      </p:sp>
      <p:sp>
        <p:nvSpPr>
          <p:cNvPr id="61443" name="object 13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1444" name="object 14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1445" name="object 15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1447" name="object 7"/>
          <p:cNvSpPr>
            <a:spLocks noChangeArrowheads="1"/>
          </p:cNvSpPr>
          <p:nvPr/>
        </p:nvSpPr>
        <p:spPr bwMode="auto">
          <a:xfrm>
            <a:off x="87313" y="2003425"/>
            <a:ext cx="4391025" cy="39354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1448" name="object 8"/>
          <p:cNvSpPr>
            <a:spLocks noChangeArrowheads="1"/>
          </p:cNvSpPr>
          <p:nvPr/>
        </p:nvSpPr>
        <p:spPr bwMode="auto">
          <a:xfrm>
            <a:off x="82550" y="1998663"/>
            <a:ext cx="4400550" cy="3944937"/>
          </a:xfrm>
          <a:custGeom>
            <a:avLst/>
            <a:gdLst>
              <a:gd name="T0" fmla="*/ 0 w 4400550"/>
              <a:gd name="T1" fmla="*/ 0 h 3944873"/>
              <a:gd name="T2" fmla="*/ 4400550 w 4400550"/>
              <a:gd name="T3" fmla="*/ 3944873 h 3944873"/>
            </a:gdLst>
            <a:ahLst/>
            <a:cxnLst/>
            <a:rect l="T0" t="T1" r="T2" b="T3"/>
            <a:pathLst>
              <a:path w="4400550" h="3944873">
                <a:moveTo>
                  <a:pt x="0" y="3944873"/>
                </a:moveTo>
                <a:lnTo>
                  <a:pt x="0" y="0"/>
                </a:lnTo>
                <a:lnTo>
                  <a:pt x="4400550" y="0"/>
                </a:lnTo>
                <a:lnTo>
                  <a:pt x="4400550" y="3944873"/>
                </a:lnTo>
                <a:lnTo>
                  <a:pt x="0" y="3944873"/>
                </a:lnTo>
                <a:close/>
              </a:path>
            </a:pathLst>
          </a:custGeom>
          <a:noFill/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1449" name="object 9"/>
          <p:cNvSpPr>
            <a:spLocks noChangeArrowheads="1"/>
          </p:cNvSpPr>
          <p:nvPr/>
        </p:nvSpPr>
        <p:spPr bwMode="auto">
          <a:xfrm>
            <a:off x="4556125" y="2114550"/>
            <a:ext cx="4503738" cy="31940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1450" name="object 10"/>
          <p:cNvSpPr>
            <a:spLocks noChangeArrowheads="1"/>
          </p:cNvSpPr>
          <p:nvPr/>
        </p:nvSpPr>
        <p:spPr bwMode="auto">
          <a:xfrm>
            <a:off x="4551363" y="2109788"/>
            <a:ext cx="4513262" cy="3203575"/>
          </a:xfrm>
          <a:custGeom>
            <a:avLst/>
            <a:gdLst>
              <a:gd name="T0" fmla="*/ 0 w 4512564"/>
              <a:gd name="T1" fmla="*/ 0 h 3203447"/>
              <a:gd name="T2" fmla="*/ 4512564 w 4512564"/>
              <a:gd name="T3" fmla="*/ 3203447 h 3203447"/>
            </a:gdLst>
            <a:ahLst/>
            <a:cxnLst/>
            <a:rect l="T0" t="T1" r="T2" b="T3"/>
            <a:pathLst>
              <a:path w="4512564" h="3203447">
                <a:moveTo>
                  <a:pt x="0" y="3203447"/>
                </a:moveTo>
                <a:lnTo>
                  <a:pt x="0" y="0"/>
                </a:lnTo>
                <a:lnTo>
                  <a:pt x="4512564" y="0"/>
                </a:lnTo>
                <a:lnTo>
                  <a:pt x="4512564" y="3203447"/>
                </a:lnTo>
                <a:lnTo>
                  <a:pt x="0" y="3203447"/>
                </a:lnTo>
                <a:close/>
              </a:path>
            </a:pathLst>
          </a:custGeom>
          <a:noFill/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1452" name="object 6"/>
          <p:cNvSpPr txBox="1">
            <a:spLocks noChangeArrowheads="1"/>
          </p:cNvSpPr>
          <p:nvPr/>
        </p:nvSpPr>
        <p:spPr bwMode="auto">
          <a:xfrm>
            <a:off x="66675" y="434975"/>
            <a:ext cx="2151063" cy="55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Exercice</a:t>
            </a:r>
            <a:endParaRPr lang="en-US" sz="4200"/>
          </a:p>
        </p:txBody>
      </p:sp>
      <p:sp>
        <p:nvSpPr>
          <p:cNvPr id="61455" name="object 3"/>
          <p:cNvSpPr txBox="1">
            <a:spLocks noChangeArrowheads="1"/>
          </p:cNvSpPr>
          <p:nvPr/>
        </p:nvSpPr>
        <p:spPr bwMode="auto">
          <a:xfrm>
            <a:off x="4551363" y="2109788"/>
            <a:ext cx="4513262" cy="320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  <p:sp>
        <p:nvSpPr>
          <p:cNvPr id="61456" name="object 2"/>
          <p:cNvSpPr txBox="1">
            <a:spLocks noChangeArrowheads="1"/>
          </p:cNvSpPr>
          <p:nvPr/>
        </p:nvSpPr>
        <p:spPr bwMode="auto">
          <a:xfrm>
            <a:off x="82550" y="1998663"/>
            <a:ext cx="4400550" cy="394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5400">
              <a:lnSpc>
                <a:spcPts val="1000"/>
              </a:lnSpc>
            </a:pPr>
            <a:endParaRPr lang="en-US" sz="1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object 23"/>
          <p:cNvSpPr>
            <a:spLocks noChangeArrowheads="1"/>
          </p:cNvSpPr>
          <p:nvPr/>
        </p:nvSpPr>
        <p:spPr bwMode="auto">
          <a:xfrm>
            <a:off x="-12700" y="146050"/>
            <a:ext cx="8534400" cy="1219200"/>
          </a:xfrm>
          <a:custGeom>
            <a:avLst/>
            <a:gdLst>
              <a:gd name="T0" fmla="*/ 0 w 8534387"/>
              <a:gd name="T1" fmla="*/ 0 h 1219200"/>
              <a:gd name="T2" fmla="*/ 8534387 w 8534387"/>
              <a:gd name="T3" fmla="*/ 1219200 h 1219200"/>
            </a:gdLst>
            <a:ahLst/>
            <a:cxnLst/>
            <a:rect l="T0" t="T1" r="T2" b="T3"/>
            <a:pathLst>
              <a:path w="8534387" h="1219200">
                <a:moveTo>
                  <a:pt x="7924787" y="1217676"/>
                </a:moveTo>
                <a:lnTo>
                  <a:pt x="7974803" y="1215667"/>
                </a:lnTo>
                <a:lnTo>
                  <a:pt x="8023702" y="1209743"/>
                </a:lnTo>
                <a:lnTo>
                  <a:pt x="8071328" y="1200059"/>
                </a:lnTo>
                <a:lnTo>
                  <a:pt x="8117523" y="1186769"/>
                </a:lnTo>
                <a:lnTo>
                  <a:pt x="8162131" y="1170027"/>
                </a:lnTo>
                <a:lnTo>
                  <a:pt x="8204997" y="1149987"/>
                </a:lnTo>
                <a:lnTo>
                  <a:pt x="8245962" y="1126804"/>
                </a:lnTo>
                <a:lnTo>
                  <a:pt x="8284871" y="1100632"/>
                </a:lnTo>
                <a:lnTo>
                  <a:pt x="8321567" y="1071626"/>
                </a:lnTo>
                <a:lnTo>
                  <a:pt x="8355893" y="1039939"/>
                </a:lnTo>
                <a:lnTo>
                  <a:pt x="8387693" y="1005726"/>
                </a:lnTo>
                <a:lnTo>
                  <a:pt x="8416811" y="969142"/>
                </a:lnTo>
                <a:lnTo>
                  <a:pt x="8443089" y="930340"/>
                </a:lnTo>
                <a:lnTo>
                  <a:pt x="8466372" y="889474"/>
                </a:lnTo>
                <a:lnTo>
                  <a:pt x="8486502" y="846701"/>
                </a:lnTo>
                <a:lnTo>
                  <a:pt x="8503323" y="802172"/>
                </a:lnTo>
                <a:lnTo>
                  <a:pt x="8516678" y="756044"/>
                </a:lnTo>
                <a:lnTo>
                  <a:pt x="8526412" y="708469"/>
                </a:lnTo>
                <a:lnTo>
                  <a:pt x="8532367" y="659603"/>
                </a:lnTo>
                <a:lnTo>
                  <a:pt x="8534387" y="609600"/>
                </a:lnTo>
                <a:lnTo>
                  <a:pt x="8532367" y="559482"/>
                </a:lnTo>
                <a:lnTo>
                  <a:pt x="8526411" y="510502"/>
                </a:lnTo>
                <a:lnTo>
                  <a:pt x="8516673" y="462815"/>
                </a:lnTo>
                <a:lnTo>
                  <a:pt x="8503311" y="416576"/>
                </a:lnTo>
                <a:lnTo>
                  <a:pt x="8486478" y="371939"/>
                </a:lnTo>
                <a:lnTo>
                  <a:pt x="8466331" y="329059"/>
                </a:lnTo>
                <a:lnTo>
                  <a:pt x="8443024" y="288092"/>
                </a:lnTo>
                <a:lnTo>
                  <a:pt x="8416714" y="249192"/>
                </a:lnTo>
                <a:lnTo>
                  <a:pt x="8387556" y="212514"/>
                </a:lnTo>
                <a:lnTo>
                  <a:pt x="8355704" y="178212"/>
                </a:lnTo>
                <a:lnTo>
                  <a:pt x="8321315" y="146443"/>
                </a:lnTo>
                <a:lnTo>
                  <a:pt x="8284544" y="117360"/>
                </a:lnTo>
                <a:lnTo>
                  <a:pt x="8245547" y="91118"/>
                </a:lnTo>
                <a:lnTo>
                  <a:pt x="8204478" y="67873"/>
                </a:lnTo>
                <a:lnTo>
                  <a:pt x="8161494" y="47779"/>
                </a:lnTo>
                <a:lnTo>
                  <a:pt x="8116749" y="30992"/>
                </a:lnTo>
                <a:lnTo>
                  <a:pt x="8070399" y="17665"/>
                </a:lnTo>
                <a:lnTo>
                  <a:pt x="8022600" y="7954"/>
                </a:lnTo>
                <a:lnTo>
                  <a:pt x="7973507" y="2014"/>
                </a:lnTo>
                <a:lnTo>
                  <a:pt x="7923276" y="0"/>
                </a:lnTo>
                <a:lnTo>
                  <a:pt x="12560" y="0"/>
                </a:lnTo>
                <a:lnTo>
                  <a:pt x="12560" y="1219197"/>
                </a:lnTo>
                <a:lnTo>
                  <a:pt x="7924787" y="1217676"/>
                </a:lnTo>
                <a:close/>
              </a:path>
            </a:pathLst>
          </a:custGeom>
          <a:solidFill>
            <a:srgbClr val="6565CB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2467" name="object 24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2468" name="object 25"/>
          <p:cNvSpPr>
            <a:spLocks noChangeArrowheads="1"/>
          </p:cNvSpPr>
          <p:nvPr/>
        </p:nvSpPr>
        <p:spPr bwMode="auto">
          <a:xfrm>
            <a:off x="-12700" y="1243013"/>
            <a:ext cx="8077200" cy="38100"/>
          </a:xfrm>
          <a:custGeom>
            <a:avLst/>
            <a:gdLst>
              <a:gd name="T0" fmla="*/ 0 w 8077187"/>
              <a:gd name="T1" fmla="*/ 0 h 38100"/>
              <a:gd name="T2" fmla="*/ 8077187 w 8077187"/>
              <a:gd name="T3" fmla="*/ 38100 h 38100"/>
            </a:gdLst>
            <a:ahLst/>
            <a:cxnLst/>
            <a:rect l="T0" t="T1" r="T2" b="T3"/>
            <a:pathLst>
              <a:path w="8077187" h="38100">
                <a:moveTo>
                  <a:pt x="8077187" y="38100"/>
                </a:moveTo>
                <a:lnTo>
                  <a:pt x="8077187" y="0"/>
                </a:lnTo>
                <a:lnTo>
                  <a:pt x="12560" y="0"/>
                </a:lnTo>
                <a:lnTo>
                  <a:pt x="12560" y="38100"/>
                </a:lnTo>
                <a:lnTo>
                  <a:pt x="8077187" y="38100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2470" name="object 21"/>
          <p:cNvSpPr>
            <a:spLocks noChangeArrowheads="1"/>
          </p:cNvSpPr>
          <p:nvPr/>
        </p:nvSpPr>
        <p:spPr bwMode="auto">
          <a:xfrm>
            <a:off x="1912938" y="2212975"/>
            <a:ext cx="4860925" cy="30702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2471" name="object 20"/>
          <p:cNvSpPr>
            <a:spLocks noChangeArrowheads="1"/>
          </p:cNvSpPr>
          <p:nvPr/>
        </p:nvSpPr>
        <p:spPr bwMode="auto">
          <a:xfrm>
            <a:off x="2200275" y="5594350"/>
            <a:ext cx="4279900" cy="9429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2472" name="object 19"/>
          <p:cNvSpPr txBox="1">
            <a:spLocks noChangeArrowheads="1"/>
          </p:cNvSpPr>
          <p:nvPr/>
        </p:nvSpPr>
        <p:spPr bwMode="auto">
          <a:xfrm>
            <a:off x="66675" y="236538"/>
            <a:ext cx="3624263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4400"/>
              </a:lnSpc>
              <a:spcBef>
                <a:spcPts val="225"/>
              </a:spcBef>
            </a:pPr>
            <a:r>
              <a:rPr lang="en-US" sz="4200">
                <a:solidFill>
                  <a:srgbClr val="FFFFFF"/>
                </a:solidFill>
              </a:rPr>
              <a:t>Composant</a:t>
            </a:r>
            <a:endParaRPr lang="en-US" sz="4200"/>
          </a:p>
          <a:p>
            <a:pPr marL="12700">
              <a:lnSpc>
                <a:spcPct val="96000"/>
              </a:lnSpc>
            </a:pPr>
            <a:r>
              <a:rPr lang="en-US" sz="2600">
                <a:solidFill>
                  <a:srgbClr val="FFFFFF"/>
                </a:solidFill>
              </a:rPr>
              <a:t>Duplication automatique</a:t>
            </a:r>
            <a:endParaRPr lang="en-US" sz="2600"/>
          </a:p>
        </p:txBody>
      </p:sp>
      <p:sp>
        <p:nvSpPr>
          <p:cNvPr id="62473" name="object 18"/>
          <p:cNvSpPr txBox="1">
            <a:spLocks noChangeArrowheads="1"/>
          </p:cNvSpPr>
          <p:nvPr/>
        </p:nvSpPr>
        <p:spPr bwMode="auto">
          <a:xfrm>
            <a:off x="182563" y="1479550"/>
            <a:ext cx="2957512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550"/>
              </a:lnSpc>
              <a:spcBef>
                <a:spcPts val="125"/>
              </a:spcBef>
            </a:pPr>
            <a:r>
              <a:rPr lang="en-US" sz="1900">
                <a:solidFill>
                  <a:srgbClr val="FE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/>
              <a:t>Syntaxe générale :</a:t>
            </a:r>
          </a:p>
        </p:txBody>
      </p:sp>
      <p:sp>
        <p:nvSpPr>
          <p:cNvPr id="62474" name="object 17"/>
          <p:cNvSpPr txBox="1">
            <a:spLocks noChangeArrowheads="1"/>
          </p:cNvSpPr>
          <p:nvPr/>
        </p:nvSpPr>
        <p:spPr bwMode="auto">
          <a:xfrm>
            <a:off x="639763" y="1943100"/>
            <a:ext cx="601662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/>
              <a:t>label</a:t>
            </a:r>
          </a:p>
        </p:txBody>
      </p:sp>
      <p:sp>
        <p:nvSpPr>
          <p:cNvPr id="62475" name="object 16"/>
          <p:cNvSpPr txBox="1">
            <a:spLocks noChangeArrowheads="1"/>
          </p:cNvSpPr>
          <p:nvPr/>
        </p:nvSpPr>
        <p:spPr bwMode="auto">
          <a:xfrm>
            <a:off x="1247775" y="1943100"/>
            <a:ext cx="147638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 b="1">
                <a:solidFill>
                  <a:srgbClr val="FE0000"/>
                </a:solidFill>
              </a:rPr>
              <a:t>:</a:t>
            </a:r>
            <a:endParaRPr lang="en-US" sz="2000"/>
          </a:p>
        </p:txBody>
      </p:sp>
      <p:sp>
        <p:nvSpPr>
          <p:cNvPr id="15" name="object 15"/>
          <p:cNvSpPr txBox="1"/>
          <p:nvPr/>
        </p:nvSpPr>
        <p:spPr>
          <a:xfrm>
            <a:off x="1401763" y="1943100"/>
            <a:ext cx="400050" cy="2794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145"/>
              </a:lnSpc>
              <a:spcBef>
                <a:spcPts val="107"/>
              </a:spcBef>
              <a:spcAft>
                <a:spcPts val="0"/>
              </a:spcAft>
              <a:defRPr/>
            </a:pPr>
            <a:r>
              <a:rPr sz="2000" b="1" spc="-4" dirty="0">
                <a:solidFill>
                  <a:srgbClr val="FE0000"/>
                </a:solidFill>
                <a:latin typeface="Arial"/>
                <a:cs typeface="Arial"/>
              </a:rPr>
              <a:t>for</a:t>
            </a:r>
            <a:endParaRPr sz="2000">
              <a:latin typeface="Arial"/>
              <a:cs typeface="Arial"/>
            </a:endParaRPr>
          </a:p>
        </p:txBody>
      </p:sp>
      <p:sp>
        <p:nvSpPr>
          <p:cNvPr id="62477" name="object 14"/>
          <p:cNvSpPr txBox="1">
            <a:spLocks noChangeArrowheads="1"/>
          </p:cNvSpPr>
          <p:nvPr/>
        </p:nvSpPr>
        <p:spPr bwMode="auto">
          <a:xfrm>
            <a:off x="1809750" y="1943100"/>
            <a:ext cx="728663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/>
              <a:t>indice</a:t>
            </a:r>
          </a:p>
        </p:txBody>
      </p:sp>
      <p:sp>
        <p:nvSpPr>
          <p:cNvPr id="62478" name="object 13"/>
          <p:cNvSpPr txBox="1">
            <a:spLocks noChangeArrowheads="1"/>
          </p:cNvSpPr>
          <p:nvPr/>
        </p:nvSpPr>
        <p:spPr bwMode="auto">
          <a:xfrm>
            <a:off x="2544763" y="1943100"/>
            <a:ext cx="288925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 b="1">
                <a:solidFill>
                  <a:srgbClr val="FE0000"/>
                </a:solidFill>
              </a:rPr>
              <a:t>in</a:t>
            </a:r>
            <a:endParaRPr lang="en-US" sz="2000"/>
          </a:p>
        </p:txBody>
      </p:sp>
      <p:sp>
        <p:nvSpPr>
          <p:cNvPr id="62479" name="object 12"/>
          <p:cNvSpPr txBox="1">
            <a:spLocks noChangeArrowheads="1"/>
          </p:cNvSpPr>
          <p:nvPr/>
        </p:nvSpPr>
        <p:spPr bwMode="auto">
          <a:xfrm>
            <a:off x="2840038" y="1943100"/>
            <a:ext cx="1165225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/>
              <a:t>val_debut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4011613" y="1943100"/>
            <a:ext cx="301625" cy="279400"/>
          </a:xfrm>
          <a:prstGeom prst="rect">
            <a:avLst/>
          </a:prstGeom>
        </p:spPr>
        <p:txBody>
          <a:bodyPr lIns="0" tIns="0" rIns="0" bIns="0"/>
          <a:lstStyle/>
          <a:p>
            <a:pPr marL="12700" fontAlgn="auto">
              <a:lnSpc>
                <a:spcPts val="2145"/>
              </a:lnSpc>
              <a:spcBef>
                <a:spcPts val="107"/>
              </a:spcBef>
              <a:spcAft>
                <a:spcPts val="0"/>
              </a:spcAft>
              <a:defRPr/>
            </a:pPr>
            <a:r>
              <a:rPr sz="2000" b="1" spc="-4" dirty="0">
                <a:solidFill>
                  <a:srgbClr val="FE0000"/>
                </a:solidFill>
                <a:latin typeface="Arial"/>
                <a:cs typeface="Arial"/>
              </a:rPr>
              <a:t>to</a:t>
            </a:r>
            <a:endParaRPr sz="2000">
              <a:latin typeface="Arial"/>
              <a:cs typeface="Arial"/>
            </a:endParaRPr>
          </a:p>
        </p:txBody>
      </p:sp>
      <p:sp>
        <p:nvSpPr>
          <p:cNvPr id="62481" name="object 10"/>
          <p:cNvSpPr txBox="1">
            <a:spLocks noChangeArrowheads="1"/>
          </p:cNvSpPr>
          <p:nvPr/>
        </p:nvSpPr>
        <p:spPr bwMode="auto">
          <a:xfrm>
            <a:off x="4319588" y="1943100"/>
            <a:ext cx="798512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/>
              <a:t>val_fin</a:t>
            </a:r>
          </a:p>
        </p:txBody>
      </p:sp>
      <p:sp>
        <p:nvSpPr>
          <p:cNvPr id="62482" name="object 9"/>
          <p:cNvSpPr txBox="1">
            <a:spLocks noChangeArrowheads="1"/>
          </p:cNvSpPr>
          <p:nvPr/>
        </p:nvSpPr>
        <p:spPr bwMode="auto">
          <a:xfrm>
            <a:off x="5126038" y="1943100"/>
            <a:ext cx="1122362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 b="1">
                <a:solidFill>
                  <a:srgbClr val="FE0000"/>
                </a:solidFill>
              </a:rPr>
              <a:t>generate</a:t>
            </a:r>
            <a:endParaRPr lang="en-US" sz="2000"/>
          </a:p>
        </p:txBody>
      </p:sp>
      <p:sp>
        <p:nvSpPr>
          <p:cNvPr id="62483" name="object 8"/>
          <p:cNvSpPr txBox="1">
            <a:spLocks noChangeArrowheads="1"/>
          </p:cNvSpPr>
          <p:nvPr/>
        </p:nvSpPr>
        <p:spPr bwMode="auto">
          <a:xfrm>
            <a:off x="6254750" y="1943100"/>
            <a:ext cx="317500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/>
              <a:t>…</a:t>
            </a:r>
          </a:p>
        </p:txBody>
      </p:sp>
      <p:sp>
        <p:nvSpPr>
          <p:cNvPr id="62484" name="object 7"/>
          <p:cNvSpPr txBox="1">
            <a:spLocks noChangeArrowheads="1"/>
          </p:cNvSpPr>
          <p:nvPr/>
        </p:nvSpPr>
        <p:spPr bwMode="auto">
          <a:xfrm>
            <a:off x="6578600" y="1943100"/>
            <a:ext cx="514350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 b="1">
                <a:solidFill>
                  <a:srgbClr val="FE0000"/>
                </a:solidFill>
              </a:rPr>
              <a:t>end</a:t>
            </a:r>
            <a:endParaRPr lang="en-US" sz="2000"/>
          </a:p>
        </p:txBody>
      </p:sp>
      <p:sp>
        <p:nvSpPr>
          <p:cNvPr id="62485" name="object 6"/>
          <p:cNvSpPr txBox="1">
            <a:spLocks noChangeArrowheads="1"/>
          </p:cNvSpPr>
          <p:nvPr/>
        </p:nvSpPr>
        <p:spPr bwMode="auto">
          <a:xfrm>
            <a:off x="7100888" y="1943100"/>
            <a:ext cx="1120775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 b="1">
                <a:solidFill>
                  <a:srgbClr val="FE0000"/>
                </a:solidFill>
              </a:rPr>
              <a:t>generate</a:t>
            </a:r>
            <a:endParaRPr lang="en-US" sz="2000"/>
          </a:p>
        </p:txBody>
      </p:sp>
      <p:sp>
        <p:nvSpPr>
          <p:cNvPr id="62486" name="object 5"/>
          <p:cNvSpPr txBox="1">
            <a:spLocks noChangeArrowheads="1"/>
          </p:cNvSpPr>
          <p:nvPr/>
        </p:nvSpPr>
        <p:spPr bwMode="auto">
          <a:xfrm>
            <a:off x="8229600" y="1943100"/>
            <a:ext cx="600075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/>
              <a:t>label</a:t>
            </a:r>
          </a:p>
        </p:txBody>
      </p:sp>
      <p:sp>
        <p:nvSpPr>
          <p:cNvPr id="62487" name="object 4"/>
          <p:cNvSpPr txBox="1">
            <a:spLocks noChangeArrowheads="1"/>
          </p:cNvSpPr>
          <p:nvPr/>
        </p:nvSpPr>
        <p:spPr bwMode="auto">
          <a:xfrm>
            <a:off x="8837613" y="1943100"/>
            <a:ext cx="147637" cy="27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2700">
              <a:lnSpc>
                <a:spcPts val="2150"/>
              </a:lnSpc>
              <a:spcBef>
                <a:spcPts val="113"/>
              </a:spcBef>
            </a:pPr>
            <a:r>
              <a:rPr lang="en-US" sz="2000" b="1">
                <a:solidFill>
                  <a:srgbClr val="FE0000"/>
                </a:solidFill>
              </a:rPr>
              <a:t>;</a:t>
            </a:r>
            <a:endParaRPr 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E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</TotalTime>
  <Words>738</Words>
  <Application>Microsoft Office PowerPoint</Application>
  <PresentationFormat>Custom</PresentationFormat>
  <Paragraphs>358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Times New Roman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cp:lastModifiedBy>Virtual PC</cp:lastModifiedBy>
  <cp:revision>12</cp:revision>
  <dcterms:modified xsi:type="dcterms:W3CDTF">2013-12-11T16:29:50Z</dcterms:modified>
</cp:coreProperties>
</file>