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7" r:id="rId2"/>
    <p:sldId id="258" r:id="rId3"/>
    <p:sldId id="259" r:id="rId4"/>
    <p:sldId id="260" r:id="rId5"/>
    <p:sldId id="261" r:id="rId6"/>
    <p:sldId id="295" r:id="rId7"/>
    <p:sldId id="296" r:id="rId8"/>
    <p:sldId id="325" r:id="rId9"/>
    <p:sldId id="326" r:id="rId10"/>
    <p:sldId id="328" r:id="rId11"/>
    <p:sldId id="329" r:id="rId12"/>
    <p:sldId id="330" r:id="rId13"/>
    <p:sldId id="331" r:id="rId14"/>
    <p:sldId id="340" r:id="rId15"/>
    <p:sldId id="339" r:id="rId16"/>
    <p:sldId id="333" r:id="rId17"/>
    <p:sldId id="334" r:id="rId18"/>
    <p:sldId id="335" r:id="rId19"/>
    <p:sldId id="341" r:id="rId20"/>
    <p:sldId id="342" r:id="rId21"/>
    <p:sldId id="336" r:id="rId22"/>
    <p:sldId id="337" r:id="rId23"/>
    <p:sldId id="338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74147" autoAdjust="0"/>
  </p:normalViewPr>
  <p:slideViewPr>
    <p:cSldViewPr>
      <p:cViewPr varScale="1">
        <p:scale>
          <a:sx n="55" d="100"/>
          <a:sy n="55" d="100"/>
        </p:scale>
        <p:origin x="93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 smtClean="0"/>
              <a:t>Chapitre II : Cryptography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8C534-65B0-4D88-A929-5C42CCD3415F}" type="datetimeFigureOut">
              <a:rPr lang="fr-FR" smtClean="0"/>
              <a:pPr/>
              <a:t>02/12/2016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DB48AB-65A2-43EE-9FFF-F0466BDA94D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67451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 smtClean="0"/>
              <a:t>Chapitre II : Cryptography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615D2C-238E-42B6-904D-08A76F2660F7}" type="datetimeFigureOut">
              <a:rPr lang="fr-FR" smtClean="0"/>
              <a:pPr/>
              <a:t>02/12/2016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FD173-26B3-4F65-9650-2F79D61C191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2194683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2FD173-26B3-4F65-9650-2F79D61C1919}" type="slidenum">
              <a:rPr lang="fr-FR" smtClean="0"/>
              <a:pPr/>
              <a:t>1</a:t>
            </a:fld>
            <a:endParaRPr lang="fr-FR" dirty="0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fr-FR" dirty="0" smtClean="0"/>
              <a:t>Chapitre II : </a:t>
            </a:r>
            <a:r>
              <a:rPr lang="fr-FR" dirty="0" err="1" smtClean="0"/>
              <a:t>Cryptography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2847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Chapitre II : Cryptography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2FD173-26B3-4F65-9650-2F79D61C1919}" type="slidenum">
              <a:rPr lang="fr-FR" smtClean="0"/>
              <a:pPr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778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Chapitre II : Cryptography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2FD173-26B3-4F65-9650-2F79D61C1919}" type="slidenum">
              <a:rPr lang="fr-FR" smtClean="0"/>
              <a:pPr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192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3359-8959-4EEB-AB0B-165F2A9F6F99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B5D5F-4B15-40BF-9830-EBA6768C5DD7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FC052-A05E-414E-BDC8-F877058278B1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CB420-60C6-4C1C-893B-8E99F9423D3F}" type="datetime1">
              <a:rPr lang="fr-FR" smtClean="0"/>
              <a:t>02/12/2016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1BC5C-8599-49F6-A794-88B33BB84C63}" type="datetime1">
              <a:rPr lang="fr-FR" smtClean="0"/>
              <a:t>02/12/2016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9727B-342F-42FE-B046-BF110D9209FD}" type="datetime1">
              <a:rPr lang="fr-FR" smtClean="0"/>
              <a:t>02/12/2016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C0DE2-FFDD-4CE6-B33C-120E5D6D7840}" type="datetime1">
              <a:rPr lang="fr-FR" smtClean="0"/>
              <a:t>02/12/2016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C3154-F1AC-4764-9BCD-E0110AB331A0}" type="datetime1">
              <a:rPr lang="fr-FR" smtClean="0"/>
              <a:t>02/12/2016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D0FA2-9E6F-4845-BB1D-F39B365F9EBA}" type="datetime1">
              <a:rPr lang="fr-FR" smtClean="0"/>
              <a:t>02/12/2016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38C3B-15FA-4B9B-BF2D-333339F336DF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44943-1896-41FE-A2F9-E28BA101E825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19F8B-A2AF-463B-9ACA-411EBBC825EA}" type="datetime1">
              <a:rPr lang="fr-FR" smtClean="0"/>
              <a:t>02/12/2016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17_(nombre)" TargetMode="External"/><Relationship Id="rId13" Type="http://schemas.openxmlformats.org/officeDocument/2006/relationships/hyperlink" Target="http://fr.wikipedia.org/wiki/37_(nombre)" TargetMode="External"/><Relationship Id="rId3" Type="http://schemas.openxmlformats.org/officeDocument/2006/relationships/hyperlink" Target="http://fr.wikipedia.org/wiki/3_(nombre)" TargetMode="External"/><Relationship Id="rId7" Type="http://schemas.openxmlformats.org/officeDocument/2006/relationships/hyperlink" Target="http://fr.wikipedia.org/wiki/13_(nombre)" TargetMode="External"/><Relationship Id="rId12" Type="http://schemas.openxmlformats.org/officeDocument/2006/relationships/hyperlink" Target="http://fr.wikipedia.org/wiki/31_(nombre)" TargetMode="External"/><Relationship Id="rId2" Type="http://schemas.openxmlformats.org/officeDocument/2006/relationships/hyperlink" Target="http://fr.wikipedia.org/wiki/2_(nombre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r.wikipedia.org/wiki/11_(nombre)" TargetMode="External"/><Relationship Id="rId11" Type="http://schemas.openxmlformats.org/officeDocument/2006/relationships/hyperlink" Target="http://fr.wikipedia.org/wiki/29_(nombre)" TargetMode="External"/><Relationship Id="rId5" Type="http://schemas.openxmlformats.org/officeDocument/2006/relationships/hyperlink" Target="http://fr.wikipedia.org/wiki/7_(nombre)" TargetMode="External"/><Relationship Id="rId15" Type="http://schemas.openxmlformats.org/officeDocument/2006/relationships/hyperlink" Target="http://fr.wikipedia.org/wiki/43_(nombre)" TargetMode="External"/><Relationship Id="rId10" Type="http://schemas.openxmlformats.org/officeDocument/2006/relationships/hyperlink" Target="http://fr.wikipedia.org/wiki/23_(nombre)" TargetMode="External"/><Relationship Id="rId4" Type="http://schemas.openxmlformats.org/officeDocument/2006/relationships/hyperlink" Target="http://fr.wikipedia.org/wiki/5_(nombre)" TargetMode="External"/><Relationship Id="rId9" Type="http://schemas.openxmlformats.org/officeDocument/2006/relationships/hyperlink" Target="http://fr.wikipedia.org/wiki/19_(nombre)" TargetMode="External"/><Relationship Id="rId14" Type="http://schemas.openxmlformats.org/officeDocument/2006/relationships/hyperlink" Target="http://fr.wikipedia.org/wiki/41_(nombre)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</a:t>
            </a:fld>
            <a:endParaRPr lang="fr-FR" dirty="0"/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85720" y="1434663"/>
            <a:ext cx="88582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ZapfDingbatsITC"/>
                <a:cs typeface="Arial" pitchFamily="34" charset="0"/>
              </a:rPr>
              <a:t>III-1) Concepts de base sur la cryptographie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-32" y="71414"/>
            <a:ext cx="8643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800" b="1" dirty="0" smtClean="0">
                <a:latin typeface="Comic Sans MS" pitchFamily="66" charset="0"/>
                <a:ea typeface="Times New Roman" pitchFamily="18" charset="0"/>
                <a:cs typeface="Tahoma" pitchFamily="34" charset="0"/>
              </a:rPr>
              <a:t>Chapitre III</a:t>
            </a:r>
            <a:endParaRPr lang="fr-FR" sz="2800" dirty="0" smtClean="0">
              <a:latin typeface="Comic Sans MS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8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ahoma" pitchFamily="34" charset="0"/>
              </a:rPr>
              <a:t>Chiffrement à clé publique</a:t>
            </a:r>
            <a:endParaRPr lang="fr-FR" sz="28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85720" y="2357430"/>
            <a:ext cx="88582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latin typeface="Comic Sans MS" pitchFamily="66" charset="0"/>
                <a:ea typeface="ZapfDingbatsITC"/>
                <a:cs typeface="Arial" pitchFamily="34" charset="0"/>
              </a:rPr>
              <a:t>A) Définition</a:t>
            </a:r>
            <a:endParaRPr lang="fr-FR" dirty="0" smtClean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La </a:t>
            </a:r>
            <a:r>
              <a:rPr lang="fr-FR" i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cryptographie </a:t>
            </a:r>
            <a:r>
              <a:rPr lang="fr-FR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est la </a:t>
            </a:r>
            <a:r>
              <a:rPr lang="fr-FR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science</a:t>
            </a:r>
            <a:r>
              <a:rPr lang="fr-FR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qui utilise les </a:t>
            </a:r>
            <a:r>
              <a:rPr lang="fr-FR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mathématiques</a:t>
            </a:r>
            <a:r>
              <a:rPr lang="fr-FR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pour chiffrer et déchiffrer des données.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« « (cryptographie = “écriture cachée”)» »</a:t>
            </a:r>
            <a:endParaRPr lang="fr-FR" dirty="0" smtClean="0">
              <a:solidFill>
                <a:srgbClr val="FF0000"/>
              </a:solidFill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rgbClr val="00000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Objectifs: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latin typeface="Comic Sans MS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 i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Confidentialité, </a:t>
            </a:r>
            <a:endParaRPr lang="fr-FR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 i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Intégrité des données, </a:t>
            </a:r>
            <a:endParaRPr lang="fr-FR" dirty="0" smtClean="0">
              <a:latin typeface="Comic Sans MS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 i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Authentification,</a:t>
            </a:r>
            <a:endParaRPr lang="fr-FR" dirty="0" smtClean="0">
              <a:latin typeface="Comic Sans MS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 i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Non-répudiation.</a:t>
            </a:r>
            <a:endParaRPr lang="fr-FR" dirty="0" smtClean="0">
              <a:latin typeface="Comic Sans MS" pitchFamily="66" charset="0"/>
              <a:cs typeface="Arial" pitchFamily="34" charset="0"/>
            </a:endParaRP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 build="allAtOnce"/>
      <p:bldP spid="7" grpId="0" build="p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71470" y="71414"/>
            <a:ext cx="9144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B)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Terminologie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communication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:</a:t>
            </a: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enturySchoolbook-BoldItalic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la communication est l’action d’échanger quelque chose entre deux ou plusieurs personnes.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Message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: texte en claire compréhensible par l’expéditeur et le destinataire.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Chiffrement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: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fr-FR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encryption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) : le processus de transformation d’un message de telle manière à le rendre incompréhensible.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Texte chiffré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: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(cryptogramme) : résultat de l’opération de chiffrement.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Déchiffrement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:(décryptage) : processus de reconstruction du texte en clair à partir du texte chiffré.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grpSp>
        <p:nvGrpSpPr>
          <p:cNvPr id="2" name="Groupe 8"/>
          <p:cNvGrpSpPr/>
          <p:nvPr/>
        </p:nvGrpSpPr>
        <p:grpSpPr>
          <a:xfrm>
            <a:off x="1071538" y="4910155"/>
            <a:ext cx="6500858" cy="1519241"/>
            <a:chOff x="1071538" y="4786322"/>
            <a:chExt cx="6500858" cy="1519241"/>
          </a:xfrm>
        </p:grpSpPr>
        <p:pic>
          <p:nvPicPr>
            <p:cNvPr id="7" name="Image 6"/>
            <p:cNvPicPr/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71538" y="4786322"/>
              <a:ext cx="6500858" cy="1519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7"/>
            <p:cNvSpPr/>
            <p:nvPr/>
          </p:nvSpPr>
          <p:spPr>
            <a:xfrm>
              <a:off x="2357422" y="5857892"/>
              <a:ext cx="3714776" cy="4286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48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48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48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48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571480"/>
            <a:ext cx="9144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r-FR" sz="20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ryptographie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: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L’art et la science de garder le secret des messages, pratiquée par des </a:t>
            </a:r>
            <a:r>
              <a:rPr kumimoji="0" lang="fr-FR" sz="200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Cryptographes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Cryptanalyse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: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L’art de décrypter des messages chiffrés, pratiquée par des </a:t>
            </a:r>
            <a:r>
              <a:rPr kumimoji="0" lang="fr-FR" sz="200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Cryptanalystes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Cryptologie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: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La branche des mathématiques qui traite de la Cryptographie et de la cryptanalyse, ses pratiquants sont appelés </a:t>
            </a:r>
            <a:r>
              <a:rPr kumimoji="0" lang="fr-FR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cryptologues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Cryptosystème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: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Un algorithme cryptographique, plus toutes les clés possibles et tous les protocoles qui le font fonctionner.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58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8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58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127321"/>
            <a:ext cx="850109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C- Principe de la cryptographie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Transformation des messages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7" name="Flèche à angle droit 6"/>
          <p:cNvSpPr/>
          <p:nvPr/>
        </p:nvSpPr>
        <p:spPr>
          <a:xfrm rot="5400000">
            <a:off x="2214546" y="1071546"/>
            <a:ext cx="714380" cy="1857388"/>
          </a:xfrm>
          <a:prstGeom prst="bentUp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929074" y="4038905"/>
            <a:ext cx="37861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Une clé de chiffrement </a:t>
            </a:r>
            <a:endParaRPr lang="fr-F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149755" y="1773784"/>
            <a:ext cx="922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à l’aide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3643306" y="1967203"/>
            <a:ext cx="4204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Information gardée secrète</a:t>
            </a:r>
            <a:endParaRPr lang="fr-FR" sz="2400" dirty="0"/>
          </a:p>
        </p:txBody>
      </p:sp>
      <p:sp>
        <p:nvSpPr>
          <p:cNvPr id="12" name="Égal 11"/>
          <p:cNvSpPr/>
          <p:nvPr/>
        </p:nvSpPr>
        <p:spPr>
          <a:xfrm rot="5400000">
            <a:off x="5286380" y="2857496"/>
            <a:ext cx="714380" cy="571504"/>
          </a:xfrm>
          <a:prstGeom prst="mathEqua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animBg="1"/>
      <p:bldP spid="8" grpId="0" build="allAtOnce"/>
      <p:bldP spid="9" grpId="0" build="allAtOnce"/>
      <p:bldP spid="10" grpId="0" build="allAtOnce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0"/>
            <a:ext cx="9358346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D-Modèle mathématique 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5-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uple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{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P,C,K,E,D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}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: espace des messages en clair.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fr-FR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: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est un ensemble appelé espace des messages chiffrés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cryptogrammes).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fr-FR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: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espace des clés ; ses éléments sont les clés de chiffrement.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={ E</a:t>
            </a:r>
            <a:r>
              <a:rPr kumimoji="0" lang="fr-FR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:kϵ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}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est une famille de fonctions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</a:t>
            </a:r>
            <a:r>
              <a:rPr kumimoji="0" lang="fr-FR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: 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 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={ D</a:t>
            </a:r>
            <a:r>
              <a:rPr kumimoji="0" lang="fr-FR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K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 :kϵ K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}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est une famille de fonctions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kumimoji="0" lang="fr-FR" sz="24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K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 : C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 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P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endParaRPr kumimoji="0" lang="fr-FR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A chaque clé 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k1 ϵ K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est associé une clé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k2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ϵ K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tel que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D</a:t>
            </a:r>
            <a:r>
              <a:rPr kumimoji="0" lang="fr-FR" sz="2400" b="1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K2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(E</a:t>
            </a:r>
            <a:r>
              <a:rPr kumimoji="0" lang="fr-FR" sz="2400" b="1" i="1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K1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(M))=M </a:t>
            </a:r>
            <a:r>
              <a:rPr kumimoji="0" lang="fr-FR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pour tout message 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M ϵ P</a:t>
            </a:r>
            <a:r>
              <a:rPr kumimoji="0" lang="fr-FR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27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27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27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27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276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276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276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276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276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9144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III-2) Cryptographie moderne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anipule des informations numériques (Bits) 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 (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Fichiers, voix numérique, vidéo numérique…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etc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).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2"/>
              <a:tabLst/>
            </a:pPr>
            <a:r>
              <a:rPr lang="fr-FR" sz="2400" dirty="0" smtClean="0">
                <a:latin typeface="Comic Sans MS" pitchFamily="66" charset="0"/>
                <a:cs typeface="Times New Roman" pitchFamily="18" charset="0"/>
              </a:rPr>
              <a:t>L’algorithme de chiffrement est généralement publié.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r-FR" sz="2400" dirty="0" smtClean="0">
              <a:latin typeface="Comic Sans MS" pitchFamily="66" charset="0"/>
              <a:cs typeface="Times New Roman" pitchFamily="18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2"/>
              <a:tabLst/>
            </a:pPr>
            <a:r>
              <a:rPr lang="fr-FR" sz="2400" dirty="0" smtClean="0">
                <a:latin typeface="Comic Sans MS" pitchFamily="66" charset="0"/>
                <a:cs typeface="Times New Roman" pitchFamily="18" charset="0"/>
              </a:rPr>
              <a:t>Sécurité basée sur le secret de la clé.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500298" y="3467401"/>
            <a:ext cx="3615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Cryptographie moderne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85786" y="4967599"/>
            <a:ext cx="21996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clé secrète </a:t>
            </a:r>
            <a:endParaRPr lang="fr-F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214942" y="4896161"/>
            <a:ext cx="21723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clé publique</a:t>
            </a:r>
            <a:endParaRPr lang="fr-F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9" name="Connecteur droit avec flèche 8"/>
          <p:cNvCxnSpPr>
            <a:stCxn id="5" idx="2"/>
            <a:endCxn id="6" idx="0"/>
          </p:cNvCxnSpPr>
          <p:nvPr/>
        </p:nvCxnSpPr>
        <p:spPr>
          <a:xfrm rot="5400000">
            <a:off x="2577460" y="3237214"/>
            <a:ext cx="1038533" cy="2422237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>
            <a:stCxn id="5" idx="2"/>
            <a:endCxn id="7" idx="0"/>
          </p:cNvCxnSpPr>
          <p:nvPr/>
        </p:nvCxnSpPr>
        <p:spPr>
          <a:xfrm rot="16200000" flipH="1">
            <a:off x="4820943" y="3415966"/>
            <a:ext cx="967095" cy="199329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150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 build="p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4"/>
          <p:cNvCxnSpPr/>
          <p:nvPr/>
        </p:nvCxnSpPr>
        <p:spPr>
          <a:xfrm rot="5400000">
            <a:off x="1178695" y="3464720"/>
            <a:ext cx="6215107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899412" y="357166"/>
            <a:ext cx="21996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clé secrète </a:t>
            </a:r>
            <a:endParaRPr lang="fr-F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328568" y="285728"/>
            <a:ext cx="21723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clé publique</a:t>
            </a:r>
            <a:endParaRPr lang="fr-F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500034" y="1142984"/>
            <a:ext cx="37862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000" dirty="0" smtClean="0"/>
              <a:t>Clé de chiffrement </a:t>
            </a:r>
            <a:r>
              <a:rPr lang="fr-FR" sz="2000" b="1" dirty="0" smtClean="0"/>
              <a:t>=</a:t>
            </a:r>
            <a:r>
              <a:rPr lang="fr-FR" sz="2000" dirty="0" smtClean="0"/>
              <a:t> Clé de déchiffrement.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/>
          </a:p>
          <a:p>
            <a:pPr>
              <a:buFont typeface="Arial" pitchFamily="34" charset="0"/>
              <a:buChar char="•"/>
            </a:pPr>
            <a:r>
              <a:rPr lang="fr-FR" sz="2000" dirty="0" smtClean="0"/>
              <a:t>Les clés doivent être distribuées secrètement.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/>
          </a:p>
          <a:p>
            <a:pPr>
              <a:buFont typeface="Arial" pitchFamily="34" charset="0"/>
              <a:buChar char="•"/>
            </a:pPr>
            <a:r>
              <a:rPr lang="fr-FR" sz="2000" dirty="0" smtClean="0"/>
              <a:t>Opérations </a:t>
            </a:r>
            <a:r>
              <a:rPr lang="fr-FR" sz="2000" dirty="0" err="1" smtClean="0"/>
              <a:t>Chiff</a:t>
            </a:r>
            <a:r>
              <a:rPr lang="fr-FR" sz="2000" dirty="0" smtClean="0"/>
              <a:t>/</a:t>
            </a:r>
            <a:r>
              <a:rPr lang="fr-FR" sz="2000" dirty="0" err="1" smtClean="0"/>
              <a:t>Déchiff</a:t>
            </a:r>
            <a:r>
              <a:rPr lang="fr-FR" sz="2000" dirty="0" smtClean="0"/>
              <a:t> rapides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/>
          </a:p>
        </p:txBody>
      </p:sp>
      <p:sp>
        <p:nvSpPr>
          <p:cNvPr id="14" name="ZoneTexte 13"/>
          <p:cNvSpPr txBox="1"/>
          <p:nvPr/>
        </p:nvSpPr>
        <p:spPr>
          <a:xfrm>
            <a:off x="4572000" y="1214422"/>
            <a:ext cx="4572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000" dirty="0" smtClean="0"/>
              <a:t>Clé de chiffrement </a:t>
            </a:r>
            <a:r>
              <a:rPr lang="fr-FR" sz="2000" b="1" dirty="0" smtClean="0"/>
              <a:t>≠</a:t>
            </a:r>
            <a:r>
              <a:rPr lang="fr-FR" sz="2000" dirty="0" smtClean="0"/>
              <a:t>Clé de déchiffrement.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/>
          </a:p>
          <a:p>
            <a:pPr>
              <a:buFont typeface="Arial" pitchFamily="34" charset="0"/>
              <a:buChar char="•"/>
            </a:pPr>
            <a:endParaRPr lang="fr-FR" sz="2000" dirty="0" smtClean="0"/>
          </a:p>
          <a:p>
            <a:pPr>
              <a:buFont typeface="Arial" pitchFamily="34" charset="0"/>
              <a:buChar char="•"/>
            </a:pPr>
            <a:r>
              <a:rPr lang="fr-FR" sz="2000" dirty="0" smtClean="0"/>
              <a:t>Pas besoin de communiquer les clés secrètes(clés de déchiffrement).</a:t>
            </a:r>
          </a:p>
          <a:p>
            <a:pPr>
              <a:buFont typeface="Arial" pitchFamily="34" charset="0"/>
              <a:buChar char="•"/>
            </a:pPr>
            <a:endParaRPr lang="fr-FR" sz="2000" dirty="0"/>
          </a:p>
        </p:txBody>
      </p:sp>
      <p:sp>
        <p:nvSpPr>
          <p:cNvPr id="18" name="ZoneTexte 17"/>
          <p:cNvSpPr txBox="1"/>
          <p:nvPr/>
        </p:nvSpPr>
        <p:spPr>
          <a:xfrm>
            <a:off x="714348" y="3714752"/>
            <a:ext cx="17331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Inconvénients 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4573013" y="3702610"/>
            <a:ext cx="17331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Inconvénients 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571472" y="4429132"/>
            <a:ext cx="37139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000" dirty="0" smtClean="0"/>
              <a:t>Problème de distribution de clés.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/>
          </a:p>
          <a:p>
            <a:pPr>
              <a:buFont typeface="Arial" pitchFamily="34" charset="0"/>
              <a:buChar char="•"/>
            </a:pPr>
            <a:r>
              <a:rPr lang="fr-FR" sz="2000" dirty="0" smtClean="0"/>
              <a:t>Trop de clés à gérer.</a:t>
            </a:r>
          </a:p>
          <a:p>
            <a:endParaRPr lang="fr-FR" sz="2000" dirty="0"/>
          </a:p>
        </p:txBody>
      </p:sp>
      <p:sp>
        <p:nvSpPr>
          <p:cNvPr id="21" name="ZoneTexte 20"/>
          <p:cNvSpPr txBox="1"/>
          <p:nvPr/>
        </p:nvSpPr>
        <p:spPr>
          <a:xfrm>
            <a:off x="4572000" y="4460756"/>
            <a:ext cx="457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000" dirty="0" smtClean="0"/>
              <a:t>Opérations </a:t>
            </a:r>
            <a:r>
              <a:rPr lang="fr-FR" sz="2000" dirty="0" err="1" smtClean="0"/>
              <a:t>Chiff</a:t>
            </a:r>
            <a:r>
              <a:rPr lang="fr-FR" sz="2000" dirty="0" smtClean="0"/>
              <a:t>/</a:t>
            </a:r>
            <a:r>
              <a:rPr lang="fr-FR" sz="2000" dirty="0" err="1" smtClean="0"/>
              <a:t>Déchiff</a:t>
            </a:r>
            <a:r>
              <a:rPr lang="fr-FR" sz="2000" dirty="0" smtClean="0"/>
              <a:t>  lentes .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/>
          </a:p>
          <a:p>
            <a:pPr>
              <a:buFont typeface="Arial" pitchFamily="34" charset="0"/>
              <a:buChar char="•"/>
            </a:pPr>
            <a:r>
              <a:rPr lang="fr-FR" sz="2000" dirty="0" smtClean="0"/>
              <a:t>Besoin d’une infra structure pour la gestion des clés publiques</a:t>
            </a:r>
          </a:p>
          <a:p>
            <a:endParaRPr lang="fr-FR" sz="2000" dirty="0" smtClean="0"/>
          </a:p>
          <a:p>
            <a:endParaRPr lang="fr-FR" sz="2000" dirty="0" smtClean="0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7</a:t>
            </a:fld>
            <a:endParaRPr lang="fr-FR"/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build="p"/>
      <p:bldP spid="14" grpId="0" build="p"/>
      <p:bldP spid="18" grpId="0" build="allAtOnce"/>
      <p:bldP spid="19" grpId="0" build="allAtOnce"/>
      <p:bldP spid="20" grpId="0" build="p"/>
      <p:bldP spid="2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8</a:t>
            </a:fld>
            <a:endParaRPr lang="fr-FR"/>
          </a:p>
        </p:txBody>
      </p:sp>
      <p:sp>
        <p:nvSpPr>
          <p:cNvPr id="92161" name="Rectangle 1"/>
          <p:cNvSpPr>
            <a:spLocks noChangeArrowheads="1"/>
          </p:cNvSpPr>
          <p:nvPr/>
        </p:nvSpPr>
        <p:spPr bwMode="auto">
          <a:xfrm>
            <a:off x="0" y="109815"/>
            <a:ext cx="89297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Chiffrement à clé publique</a:t>
            </a:r>
          </a:p>
        </p:txBody>
      </p:sp>
      <p:sp>
        <p:nvSpPr>
          <p:cNvPr id="7" name="Rectangle 6"/>
          <p:cNvSpPr/>
          <p:nvPr/>
        </p:nvSpPr>
        <p:spPr>
          <a:xfrm>
            <a:off x="71406" y="716332"/>
            <a:ext cx="90725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</a:rPr>
              <a:t>Concept proposé en 1976 par </a:t>
            </a:r>
            <a:r>
              <a:rPr lang="fr-FR" sz="2400" dirty="0" err="1" smtClean="0">
                <a:latin typeface="Comic Sans MS" pitchFamily="66" charset="0"/>
              </a:rPr>
              <a:t>Diffie</a:t>
            </a:r>
            <a:r>
              <a:rPr lang="fr-FR" sz="2400" dirty="0" smtClean="0">
                <a:latin typeface="Comic Sans MS" pitchFamily="66" charset="0"/>
              </a:rPr>
              <a:t> et </a:t>
            </a:r>
            <a:r>
              <a:rPr lang="fr-FR" sz="2400" dirty="0" err="1" smtClean="0">
                <a:latin typeface="Comic Sans MS" pitchFamily="66" charset="0"/>
              </a:rPr>
              <a:t>Hellman</a:t>
            </a:r>
            <a:endParaRPr lang="fr-FR" sz="2400" dirty="0" smtClean="0">
              <a:latin typeface="Comic Sans MS" pitchFamily="66" charset="0"/>
            </a:endParaRPr>
          </a:p>
          <a:p>
            <a:endParaRPr lang="fr-FR" sz="24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</a:rPr>
              <a:t>La première implémentation a eu lieu en 1978 par </a:t>
            </a:r>
            <a:r>
              <a:rPr lang="fr-FR" sz="2400" dirty="0" err="1" smtClean="0">
                <a:latin typeface="Comic Sans MS" pitchFamily="66" charset="0"/>
              </a:rPr>
              <a:t>Rivest</a:t>
            </a:r>
            <a:r>
              <a:rPr lang="fr-FR" sz="2400" dirty="0" smtClean="0">
                <a:latin typeface="Comic Sans MS" pitchFamily="66" charset="0"/>
              </a:rPr>
              <a:t>, Shamir et </a:t>
            </a:r>
            <a:r>
              <a:rPr lang="fr-FR" sz="2400" dirty="0" err="1" smtClean="0">
                <a:latin typeface="Comic Sans MS" pitchFamily="66" charset="0"/>
              </a:rPr>
              <a:t>Adleman</a:t>
            </a:r>
            <a:r>
              <a:rPr lang="fr-FR" sz="2400" dirty="0" smtClean="0">
                <a:latin typeface="Comic Sans MS" pitchFamily="66" charset="0"/>
              </a:rPr>
              <a:t> sous la forme de l’algorithme </a:t>
            </a:r>
            <a:r>
              <a:rPr lang="fr-FR" sz="2400" b="1" dirty="0" smtClean="0">
                <a:latin typeface="Comic Sans MS" pitchFamily="66" charset="0"/>
              </a:rPr>
              <a:t>RSA.</a:t>
            </a:r>
            <a:r>
              <a:rPr lang="fr-FR" sz="2400" dirty="0" smtClean="0">
                <a:latin typeface="Comic Sans MS" pitchFamily="66" charset="0"/>
              </a:rPr>
              <a:t> </a:t>
            </a:r>
            <a:endParaRPr lang="fr-FR" sz="2400" dirty="0">
              <a:latin typeface="Comic Sans MS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42844" y="2924416"/>
            <a:ext cx="90011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SFRM1000"/>
              </a:rPr>
              <a:t>Chaque entité possède deux clés distinctes (une privée et une autre publique) 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SFRM100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SFRM1000"/>
              </a:rPr>
              <a:t>Impossibilité de déduire la clé privée à partir de la clé publique.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SFRM100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SFRM1000"/>
              </a:rPr>
              <a:t>La clé publique est utilisé exclusivement pour le chiffrement.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SFRM100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SFRM1000"/>
              </a:rPr>
              <a:t>La clé privée est utilisée exclusivement pour le déchiffrement.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278357" y="2395831"/>
            <a:ext cx="1221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Principe</a:t>
            </a:r>
            <a:endParaRPr lang="fr-F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9</a:t>
            </a:fld>
            <a:endParaRPr lang="fr-FR"/>
          </a:p>
        </p:txBody>
      </p:sp>
      <p:grpSp>
        <p:nvGrpSpPr>
          <p:cNvPr id="18" name="Groupe 17"/>
          <p:cNvGrpSpPr/>
          <p:nvPr/>
        </p:nvGrpSpPr>
        <p:grpSpPr>
          <a:xfrm>
            <a:off x="571472" y="571480"/>
            <a:ext cx="8215371" cy="5215768"/>
            <a:chOff x="571472" y="571480"/>
            <a:chExt cx="8215371" cy="5215768"/>
          </a:xfrm>
        </p:grpSpPr>
        <p:grpSp>
          <p:nvGrpSpPr>
            <p:cNvPr id="9" name="Groupe 8"/>
            <p:cNvGrpSpPr/>
            <p:nvPr/>
          </p:nvGrpSpPr>
          <p:grpSpPr>
            <a:xfrm>
              <a:off x="571472" y="571480"/>
              <a:ext cx="8215371" cy="4286280"/>
              <a:chOff x="571472" y="571480"/>
              <a:chExt cx="8215371" cy="4286280"/>
            </a:xfrm>
          </p:grpSpPr>
          <p:pic>
            <p:nvPicPr>
              <p:cNvPr id="6" name="Image 5"/>
              <p:cNvPicPr/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71472" y="571480"/>
                <a:ext cx="8215371" cy="42862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" name="Rectangle 6"/>
              <p:cNvSpPr/>
              <p:nvPr/>
            </p:nvSpPr>
            <p:spPr>
              <a:xfrm>
                <a:off x="2357422" y="1571612"/>
                <a:ext cx="1785950" cy="1000132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r-FR" b="1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Comic Sans MS" pitchFamily="66" charset="0"/>
                  </a:rPr>
                  <a:t>Clé de chiffrement P</a:t>
                </a:r>
                <a:r>
                  <a:rPr lang="fr-FR" sz="1200" b="1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Comic Sans MS" pitchFamily="66" charset="0"/>
                  </a:rPr>
                  <a:t>K</a:t>
                </a:r>
                <a:endParaRPr lang="fr-FR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5643570" y="1571612"/>
                <a:ext cx="1785950" cy="1000132"/>
              </a:xfrm>
              <a:prstGeom prst="rect">
                <a:avLst/>
              </a:pr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r-FR" b="1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Comic Sans MS" pitchFamily="66" charset="0"/>
                  </a:rPr>
                  <a:t>Clé de déchiffrement S</a:t>
                </a:r>
                <a:r>
                  <a:rPr lang="fr-FR" sz="1200" b="1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Comic Sans MS" pitchFamily="66" charset="0"/>
                  </a:rPr>
                  <a:t>K</a:t>
                </a:r>
                <a:endParaRPr lang="fr-FR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p:grpSp>
        <p:sp>
          <p:nvSpPr>
            <p:cNvPr id="10" name="ZoneTexte 9"/>
            <p:cNvSpPr txBox="1"/>
            <p:nvPr/>
          </p:nvSpPr>
          <p:spPr>
            <a:xfrm>
              <a:off x="6000760" y="5158026"/>
              <a:ext cx="10262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b="1" dirty="0" smtClean="0">
                  <a:latin typeface="Comic Sans MS" pitchFamily="66" charset="0"/>
                </a:rPr>
                <a:t>(</a:t>
              </a:r>
              <a:r>
                <a:rPr lang="fr-F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</a:rPr>
                <a:t>P</a:t>
              </a:r>
              <a:r>
                <a:rPr lang="fr-FR" sz="12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</a:rPr>
                <a:t>K</a:t>
              </a:r>
              <a:r>
                <a:rPr lang="fr-FR" b="1" dirty="0" smtClean="0">
                  <a:latin typeface="Comic Sans MS" pitchFamily="66" charset="0"/>
                </a:rPr>
                <a:t>,</a:t>
              </a:r>
              <a:r>
                <a:rPr lang="fr-F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</a:rPr>
                <a:t> S</a:t>
              </a:r>
              <a:r>
                <a:rPr lang="fr-FR" sz="12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</a:rPr>
                <a:t>K</a:t>
              </a:r>
              <a:r>
                <a:rPr lang="fr-FR" b="1" dirty="0" smtClean="0">
                  <a:latin typeface="Comic Sans MS" pitchFamily="66" charset="0"/>
                </a:rPr>
                <a:t>)</a:t>
              </a:r>
              <a:endParaRPr lang="fr-FR" b="1" dirty="0">
                <a:latin typeface="Comic Sans MS" pitchFamily="66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643570" y="4643446"/>
              <a:ext cx="1785950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</a:rPr>
                <a:t>Destinataire</a:t>
              </a:r>
              <a:endPara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285984" y="4643446"/>
              <a:ext cx="1785950" cy="571504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</a:rPr>
                <a:t>Expéditeur</a:t>
              </a:r>
              <a:endParaRPr lang="fr-F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13" name="ZoneTexte 12"/>
            <p:cNvSpPr txBox="1"/>
            <p:nvPr/>
          </p:nvSpPr>
          <p:spPr>
            <a:xfrm>
              <a:off x="2688501" y="5214950"/>
              <a:ext cx="5725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b="1" dirty="0" smtClean="0">
                  <a:latin typeface="Comic Sans MS" pitchFamily="66" charset="0"/>
                </a:rPr>
                <a:t>(</a:t>
              </a:r>
              <a:r>
                <a:rPr lang="fr-FR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</a:rPr>
                <a:t>P</a:t>
              </a:r>
              <a:r>
                <a:rPr lang="fr-FR" sz="12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Comic Sans MS" pitchFamily="66" charset="0"/>
                </a:rPr>
                <a:t>K</a:t>
              </a:r>
              <a:r>
                <a:rPr lang="fr-FR" b="1" dirty="0" smtClean="0">
                  <a:latin typeface="Comic Sans MS" pitchFamily="66" charset="0"/>
                </a:rPr>
                <a:t>)</a:t>
              </a:r>
              <a:endParaRPr lang="fr-FR" b="1" dirty="0">
                <a:latin typeface="Comic Sans MS" pitchFamily="66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928662" y="4214818"/>
              <a:ext cx="1285884" cy="3571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429520" y="4143380"/>
              <a:ext cx="1285884" cy="3571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cxnSp>
          <p:nvCxnSpPr>
            <p:cNvPr id="17" name="Connecteur droit 16"/>
            <p:cNvCxnSpPr/>
            <p:nvPr/>
          </p:nvCxnSpPr>
          <p:spPr>
            <a:xfrm rot="5400000">
              <a:off x="4000496" y="5000636"/>
              <a:ext cx="1571636" cy="1588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18"/>
          <p:cNvSpPr/>
          <p:nvPr/>
        </p:nvSpPr>
        <p:spPr>
          <a:xfrm>
            <a:off x="500034" y="3143248"/>
            <a:ext cx="1500198" cy="9286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Message clair M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00958" y="3143248"/>
            <a:ext cx="1500198" cy="9286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Message clair M</a:t>
            </a:r>
            <a:endParaRPr lang="fr-F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214810" y="3143248"/>
            <a:ext cx="1143008" cy="928694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Message chiffré C</a:t>
            </a:r>
            <a:endParaRPr lang="fr-FR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102401" name="Rectangle 1"/>
          <p:cNvSpPr>
            <a:spLocks noChangeArrowheads="1"/>
          </p:cNvSpPr>
          <p:nvPr/>
        </p:nvSpPr>
        <p:spPr bwMode="auto">
          <a:xfrm>
            <a:off x="71406" y="285728"/>
            <a:ext cx="9144000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RSA : </a:t>
            </a:r>
            <a:r>
              <a:rPr kumimoji="0" lang="fr-FR" sz="2400" b="1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Rivest</a:t>
            </a:r>
            <a:r>
              <a:rPr kumimoji="0" lang="fr-FR" sz="2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- Shamir – </a:t>
            </a:r>
            <a:r>
              <a:rPr kumimoji="0" lang="fr-FR" sz="2400" b="1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Adleman</a:t>
            </a:r>
            <a:endParaRPr kumimoji="0" lang="fr-FR" sz="2400" b="1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ystème de chiffrement Asymétrique le plus connu et le plus largement répandu (1978).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Sécurité 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 calcul du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produit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 deux nombres premiers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est aisé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 La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factorisation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d’un nombre en ses deux facteurs premiers est beaucoup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plus 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complexe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4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4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11</a:t>
            </a:fld>
            <a:endParaRPr lang="fr-FR"/>
          </a:p>
        </p:txBody>
      </p:sp>
      <p:sp>
        <p:nvSpPr>
          <p:cNvPr id="103425" name="Rectangle 1"/>
          <p:cNvSpPr>
            <a:spLocks noChangeArrowheads="1"/>
          </p:cNvSpPr>
          <p:nvPr/>
        </p:nvSpPr>
        <p:spPr bwMode="auto">
          <a:xfrm>
            <a:off x="0" y="428604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Complément mathématique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88984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b="1" i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Définition 1.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Soient </a:t>
            </a: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et </a:t>
            </a: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b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deux entiers relatifs ; on dit que </a:t>
            </a: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b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divise </a:t>
            </a: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et on note </a:t>
            </a:r>
            <a:r>
              <a:rPr lang="fr-FR" sz="2400" b="1" dirty="0" err="1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b|a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s’il existe un entier </a:t>
            </a: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c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tel que </a:t>
            </a: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a = </a:t>
            </a:r>
            <a:r>
              <a:rPr lang="fr-FR" sz="2400" b="1" dirty="0" err="1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b.c</a:t>
            </a:r>
            <a:endParaRPr lang="fr-FR" sz="2400" dirty="0" smtClean="0">
              <a:latin typeface="Times New Roman" pitchFamily="18" charset="0"/>
              <a:ea typeface="Times New Roman" pitchFamily="18" charset="0"/>
              <a:cs typeface="Arial Unicode MS" pitchFamily="34" charset="-128"/>
              <a:sym typeface="Wingdings" pitchFamily="2" charset="2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1406" y="2071678"/>
            <a:ext cx="90725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b="1" i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Définition 2.</a:t>
            </a: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Un entier positif est premier s’il n’admet pas d’autres diviseurs que </a:t>
            </a: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et lui-même.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2" tooltip="2 (nombre)"/>
              </a:rPr>
              <a:t>2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3" tooltip="3 (nombre)"/>
              </a:rPr>
              <a:t>3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4" tooltip="5 (nombre)"/>
              </a:rPr>
              <a:t>5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5" tooltip="7 (nombre)"/>
              </a:rPr>
              <a:t>7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6" tooltip="11 (nombre)"/>
              </a:rPr>
              <a:t>11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7" tooltip="13 (nombre)"/>
              </a:rPr>
              <a:t>13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8" tooltip="17 (nombre)"/>
              </a:rPr>
              <a:t>17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9" tooltip="19 (nombre)"/>
              </a:rPr>
              <a:t>19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10" tooltip="23 (nombre)"/>
              </a:rPr>
              <a:t>23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11" tooltip="29 (nombre)"/>
              </a:rPr>
              <a:t>29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12" tooltip="31 (nombre)"/>
              </a:rPr>
              <a:t>31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13" tooltip="37 (nombre)"/>
              </a:rPr>
              <a:t>37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14" tooltip="41 (nombre)"/>
              </a:rPr>
              <a:t>41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  <a:hlinkClick r:id="rId15" tooltip="43 (nombre)"/>
              </a:rPr>
              <a:t>43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, . . . sont premiers.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b="1" i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lang="fr-FR" sz="2400" i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n’est pas premier.</a:t>
            </a:r>
            <a:endParaRPr lang="fr-FR" sz="2400" dirty="0"/>
          </a:p>
        </p:txBody>
      </p:sp>
      <p:sp>
        <p:nvSpPr>
          <p:cNvPr id="8" name="ZoneTexte 7"/>
          <p:cNvSpPr txBox="1"/>
          <p:nvPr/>
        </p:nvSpPr>
        <p:spPr>
          <a:xfrm>
            <a:off x="71406" y="4643446"/>
            <a:ext cx="9072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2400" b="1" i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Théorème 1.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400" i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Tout </a:t>
            </a:r>
            <a:r>
              <a:rPr lang="fr-FR" sz="2400" b="1" i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nombre entier </a:t>
            </a:r>
            <a:r>
              <a:rPr lang="fr-FR" sz="2400" i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naturel s’écrit comme </a:t>
            </a:r>
            <a:r>
              <a:rPr lang="fr-FR" sz="2400" b="1" i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un produit de nombres premiers</a:t>
            </a:r>
            <a:r>
              <a:rPr lang="fr-FR" sz="2400" i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; cette décomposition en facteurs premiers est unique (si l’on range les facteurs par ordre croissant).</a:t>
            </a:r>
          </a:p>
          <a:p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12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2844" y="285728"/>
            <a:ext cx="857256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PGCD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Définition 3.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Le PGCD de deux entiers naturels </a:t>
            </a: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a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et </a:t>
            </a:r>
            <a:r>
              <a:rPr lang="fr-FR" sz="2400" b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b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 est le plus grand élément de l’ensemble de leurs diviseurs communs ; on le note PGCD(</a:t>
            </a:r>
            <a:r>
              <a:rPr lang="fr-FR" sz="2400" dirty="0" err="1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a,b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).</a:t>
            </a:r>
          </a:p>
          <a:p>
            <a:endParaRPr lang="fr-FR" sz="2400" b="1" dirty="0" smtClean="0"/>
          </a:p>
          <a:p>
            <a:r>
              <a:rPr lang="fr-FR" sz="2400" b="1" dirty="0" smtClean="0"/>
              <a:t>Algorithme de calcul du PGCD (EUCLIDE):</a:t>
            </a:r>
          </a:p>
          <a:p>
            <a:r>
              <a:rPr lang="fr-FR" sz="2400" dirty="0" smtClean="0"/>
              <a:t> Soient </a:t>
            </a:r>
            <a:r>
              <a:rPr lang="fr-FR" sz="2400" b="1" dirty="0" smtClean="0"/>
              <a:t>a</a:t>
            </a:r>
            <a:r>
              <a:rPr lang="fr-FR" sz="2400" dirty="0" smtClean="0"/>
              <a:t> et </a:t>
            </a:r>
            <a:r>
              <a:rPr lang="fr-FR" sz="2400" b="1" dirty="0" smtClean="0"/>
              <a:t>b</a:t>
            </a:r>
            <a:r>
              <a:rPr lang="fr-FR" sz="2400" dirty="0" smtClean="0"/>
              <a:t> deux entiers naturels avec </a:t>
            </a:r>
            <a:r>
              <a:rPr lang="fr-FR" sz="2400" b="1" dirty="0" smtClean="0"/>
              <a:t>a ≥ b</a:t>
            </a:r>
            <a:endParaRPr lang="fr-FR" sz="2400" dirty="0" smtClean="0"/>
          </a:p>
          <a:p>
            <a:r>
              <a:rPr lang="fr-FR" sz="2400" i="1" dirty="0" smtClean="0"/>
              <a:t> </a:t>
            </a:r>
            <a:endParaRPr lang="fr-FR" sz="2400" dirty="0" smtClean="0"/>
          </a:p>
          <a:p>
            <a:r>
              <a:rPr lang="en-US" sz="2400" i="1" dirty="0" smtClean="0"/>
              <a:t>while </a:t>
            </a:r>
            <a:r>
              <a:rPr lang="en-US" sz="2400" dirty="0" smtClean="0"/>
              <a:t>b ≠ 0 </a:t>
            </a:r>
            <a:r>
              <a:rPr lang="en-US" sz="2400" i="1" dirty="0" smtClean="0"/>
              <a:t>do</a:t>
            </a:r>
            <a:endParaRPr lang="fr-FR" sz="2400" dirty="0" smtClean="0"/>
          </a:p>
          <a:p>
            <a:r>
              <a:rPr lang="en-US" sz="2400" dirty="0" smtClean="0"/>
              <a:t>r </a:t>
            </a:r>
            <a:r>
              <a:rPr lang="fr-FR" sz="2400" dirty="0" smtClean="0">
                <a:sym typeface="Wingdings"/>
              </a:rPr>
              <a:t></a:t>
            </a:r>
            <a:r>
              <a:rPr lang="en-US" sz="2400" dirty="0" smtClean="0"/>
              <a:t>a mod b ; </a:t>
            </a:r>
            <a:r>
              <a:rPr lang="en-US" sz="2400" dirty="0" err="1" smtClean="0"/>
              <a:t>a</a:t>
            </a:r>
            <a:r>
              <a:rPr lang="en-US" sz="2400" dirty="0" err="1" smtClean="0">
                <a:sym typeface="Wingdings"/>
              </a:rPr>
              <a:t></a:t>
            </a:r>
            <a:r>
              <a:rPr lang="en-US" sz="2400" dirty="0" err="1" smtClean="0"/>
              <a:t>b</a:t>
            </a:r>
            <a:r>
              <a:rPr lang="en-US" sz="2400" dirty="0" smtClean="0"/>
              <a:t> ; b</a:t>
            </a:r>
            <a:r>
              <a:rPr lang="en-US" sz="2400" dirty="0" smtClean="0">
                <a:sym typeface="Wingdings"/>
              </a:rPr>
              <a:t></a:t>
            </a:r>
            <a:r>
              <a:rPr lang="en-US" sz="2400" dirty="0" smtClean="0"/>
              <a:t> r.</a:t>
            </a:r>
            <a:endParaRPr lang="fr-FR" sz="2400" dirty="0" smtClean="0"/>
          </a:p>
          <a:p>
            <a:r>
              <a:rPr lang="fr-FR" sz="2400" i="1" dirty="0" smtClean="0"/>
              <a:t>end </a:t>
            </a:r>
            <a:r>
              <a:rPr lang="fr-FR" sz="2400" i="1" dirty="0" err="1" smtClean="0"/>
              <a:t>while</a:t>
            </a:r>
            <a:endParaRPr lang="fr-FR" sz="2400" dirty="0" smtClean="0"/>
          </a:p>
          <a:p>
            <a:r>
              <a:rPr lang="fr-FR" sz="2400" i="1" dirty="0" smtClean="0"/>
              <a:t>return(</a:t>
            </a:r>
            <a:r>
              <a:rPr lang="fr-FR" sz="2400" dirty="0" smtClean="0"/>
              <a:t>a</a:t>
            </a:r>
            <a:r>
              <a:rPr lang="fr-FR" sz="2400" i="1" dirty="0" smtClean="0"/>
              <a:t>)</a:t>
            </a:r>
            <a:endParaRPr lang="fr-FR" sz="2400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Arial Unicode MS" pitchFamily="34" charset="-128"/>
                <a:sym typeface="Wingdings" pitchFamily="2" charset="2"/>
              </a:rPr>
              <a:t>Si PGCD(</a:t>
            </a:r>
            <a:r>
              <a:rPr lang="fr-FR" sz="2400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Arial Unicode MS" pitchFamily="34" charset="-128"/>
                <a:sym typeface="Wingdings" pitchFamily="2" charset="2"/>
              </a:rPr>
              <a:t>a,b</a:t>
            </a:r>
            <a:r>
              <a:rPr lang="fr-FR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Arial Unicode MS" pitchFamily="34" charset="-128"/>
                <a:sym typeface="Wingdings" pitchFamily="2" charset="2"/>
              </a:rPr>
              <a:t>) = 1 alors </a:t>
            </a:r>
            <a:r>
              <a:rPr lang="fr-FR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Arial Unicode MS" pitchFamily="34" charset="-128"/>
                <a:sym typeface="Wingdings" pitchFamily="2" charset="2"/>
              </a:rPr>
              <a:t>a</a:t>
            </a:r>
            <a:r>
              <a:rPr lang="fr-FR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Arial Unicode MS" pitchFamily="34" charset="-128"/>
                <a:sym typeface="Wingdings" pitchFamily="2" charset="2"/>
              </a:rPr>
              <a:t> et </a:t>
            </a:r>
            <a:r>
              <a:rPr lang="fr-FR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Arial Unicode MS" pitchFamily="34" charset="-128"/>
                <a:sym typeface="Wingdings" pitchFamily="2" charset="2"/>
              </a:rPr>
              <a:t>b</a:t>
            </a:r>
            <a:r>
              <a:rPr lang="fr-FR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Arial Unicode MS" pitchFamily="34" charset="-128"/>
                <a:sym typeface="Wingdings" pitchFamily="2" charset="2"/>
              </a:rPr>
              <a:t> sont premiers entre eux.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alibri" pitchFamily="34" charset="0"/>
              <a:ea typeface="Times New Roman" pitchFamily="18" charset="0"/>
              <a:cs typeface="Arial Unicode MS" pitchFamily="34" charset="-128"/>
              <a:sym typeface="Wingdings" pitchFamily="2" charset="2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 Unicode MS" pitchFamily="34" charset="-128"/>
                <a:sym typeface="Wingdings" pitchFamily="2" charset="2"/>
              </a:rPr>
              <a:t>Exemple</a:t>
            </a:r>
            <a:r>
              <a:rPr lang="fr-FR" sz="2400" dirty="0" smtClean="0">
                <a:latin typeface="Times New Roman"/>
                <a:ea typeface="Times New Roman" pitchFamily="18" charset="0"/>
                <a:cs typeface="Arial Unicode MS" pitchFamily="34" charset="-128"/>
                <a:sym typeface="Wingdings" pitchFamily="2" charset="2"/>
              </a:rPr>
              <a:t> </a:t>
            </a:r>
            <a:r>
              <a:rPr lang="fr-FR" sz="2400" dirty="0" smtClean="0">
                <a:latin typeface="Calibri" pitchFamily="34" charset="0"/>
                <a:ea typeface="Times New Roman" pitchFamily="18" charset="0"/>
                <a:cs typeface="Arial Unicode MS" pitchFamily="34" charset="-128"/>
                <a:sym typeface="Wingdings" pitchFamily="2" charset="2"/>
              </a:rPr>
              <a:t>: PGCD(26,3)=1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13</a:t>
            </a:fld>
            <a:endParaRPr lang="fr-FR"/>
          </a:p>
        </p:txBody>
      </p:sp>
      <p:sp>
        <p:nvSpPr>
          <p:cNvPr id="92161" name="Rectangle 1"/>
          <p:cNvSpPr>
            <a:spLocks noChangeArrowheads="1"/>
          </p:cNvSpPr>
          <p:nvPr/>
        </p:nvSpPr>
        <p:spPr bwMode="auto">
          <a:xfrm>
            <a:off x="71438" y="472369"/>
            <a:ext cx="857252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Théorème 2 </a:t>
            </a: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(Identité de BACHET-BÉZOUT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Soient </a:t>
            </a: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 </a:t>
            </a: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b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deux entiers relatifs. Il existe deux entiers relatifs </a:t>
            </a: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u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 </a:t>
            </a: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tels que </a:t>
            </a: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au + </a:t>
            </a:r>
            <a:r>
              <a:rPr kumimoji="0" lang="fr-FR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bv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= PGCD(</a:t>
            </a:r>
            <a:r>
              <a:rPr kumimoji="0" lang="fr-FR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a,b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2473479"/>
            <a:ext cx="9144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Théorème 3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Conditions d’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inversibilité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est inversible dans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Zm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implique PGCD(k ,m) = 1.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Si PGCD(k ,n) ≠ 1 il existe p dans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Zm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tel que k × p = 0.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Si m est un nombre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premier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tous les éléments de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Zm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sont inversibles sauf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La détermination de l’inverse de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dans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Zm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s’effectue grâce à l’algorithme d’EUCLIDE étendu.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                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PGCD(k ,n)=u×k+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v×n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bézout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), et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4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          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on lit :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u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inverse de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modulo </a:t>
            </a:r>
            <a:r>
              <a:rPr lang="fr-FR" sz="2400" b="1" dirty="0"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endParaRPr kumimoji="0" lang="fr-FR" sz="2400" b="1" i="0" u="none" strike="noStrike" cap="none" normalizeH="0" baseline="0" dirty="0" smtClean="0">
              <a:ln>
                <a:noFill/>
              </a:ln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1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1" grpId="0" build="allAtOnce"/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14</a:t>
            </a:fld>
            <a:endParaRPr lang="fr-FR"/>
          </a:p>
        </p:txBody>
      </p:sp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71406" y="285728"/>
            <a:ext cx="9001156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Algorithme d’EUCLIDE étendu 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: Soient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b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deux entiers.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fr-FR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Entrée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: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entiers (naturels)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Sortie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entier (naturel) et 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u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entiers relatifs tels que: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 = pgcd(a, b)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et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= a*u+b*v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Initialisation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: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 := a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r' := b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u := 1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 := 0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u' := 0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v' := 1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                   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fr-FR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us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quotient et variables de stockage intermédiaires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les égalités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r = a*u+b*v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et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r' = a*u'+b*v'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sont des invariants de boucle.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while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r' ≠ 0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do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q :=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r÷r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'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:= r, us := u,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vs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:= v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 := r', u := u', v := v'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r' :=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rs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-q *r', u' = us - q*u', v' =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vs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-q*v'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end while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return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21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2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216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216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16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216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216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216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216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15</a:t>
            </a:fld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571472" y="857232"/>
            <a:ext cx="47029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1-</a:t>
            </a:r>
            <a:r>
              <a:rPr lang="fr-FR" sz="2400" dirty="0" smtClean="0"/>
              <a:t>Calculer le PGCD</a:t>
            </a:r>
          </a:p>
          <a:p>
            <a:endParaRPr lang="fr-FR" sz="2400" dirty="0" smtClean="0"/>
          </a:p>
          <a:p>
            <a:r>
              <a:rPr lang="fr-FR" sz="2400" b="1" dirty="0" smtClean="0"/>
              <a:t>2-</a:t>
            </a:r>
            <a:r>
              <a:rPr lang="fr-FR" sz="2400" dirty="0" smtClean="0"/>
              <a:t> Ecrire une équation sous la forme</a:t>
            </a:r>
          </a:p>
          <a:p>
            <a:r>
              <a:rPr lang="fr-FR" sz="2400" b="1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au + </a:t>
            </a:r>
            <a:r>
              <a:rPr lang="fr-FR" sz="2400" b="1" i="1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bv</a:t>
            </a:r>
            <a:r>
              <a:rPr lang="fr-FR" sz="2400" b="1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= PGCD(</a:t>
            </a:r>
            <a:r>
              <a:rPr lang="fr-FR" sz="2400" b="1" i="1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a,b</a:t>
            </a:r>
            <a:r>
              <a:rPr lang="fr-FR" sz="2400" b="1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)</a:t>
            </a:r>
            <a:r>
              <a:rPr lang="fr-FR" sz="2400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r>
              <a:rPr lang="fr-FR" sz="2400" dirty="0" smtClean="0"/>
              <a:t> </a:t>
            </a:r>
            <a:endParaRPr lang="fr-FR" sz="24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14282" y="2458232"/>
            <a:ext cx="5500694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Exemple (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euclide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étendu)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Calculer l’inverse de 3 en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Z</a:t>
            </a:r>
            <a:r>
              <a:rPr kumimoji="0" lang="fr-FR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26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3200" b="1" baseline="-30000" dirty="0" smtClean="0">
                <a:latin typeface="Comic Sans MS" pitchFamily="66" charset="0"/>
                <a:cs typeface="Arial" pitchFamily="34" charset="0"/>
              </a:rPr>
              <a:t>26=3x8+2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3=2x1+</a:t>
            </a:r>
            <a:r>
              <a:rPr kumimoji="0" lang="fr-FR" sz="3200" b="1" i="0" u="none" strike="noStrike" cap="none" normalizeH="0" baseline="-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cs typeface="Arial" pitchFamily="34" charset="0"/>
              </a:rPr>
              <a:t>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3200" b="1" baseline="-30000" dirty="0" smtClean="0">
                <a:latin typeface="Comic Sans MS" pitchFamily="66" charset="0"/>
                <a:cs typeface="Arial" pitchFamily="34" charset="0"/>
              </a:rPr>
              <a:t>2=2x1+0</a:t>
            </a:r>
          </a:p>
        </p:txBody>
      </p:sp>
      <p:sp>
        <p:nvSpPr>
          <p:cNvPr id="8" name="Rectangle 7"/>
          <p:cNvSpPr/>
          <p:nvPr/>
        </p:nvSpPr>
        <p:spPr>
          <a:xfrm>
            <a:off x="214282" y="4071942"/>
            <a:ext cx="1500198" cy="285752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451339" y="5072074"/>
            <a:ext cx="20489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200" b="1" baseline="-30000" dirty="0" smtClean="0">
                <a:solidFill>
                  <a:srgbClr val="FF0000"/>
                </a:solidFill>
                <a:latin typeface="Comic Sans MS" pitchFamily="66" charset="0"/>
                <a:cs typeface="Arial" pitchFamily="34" charset="0"/>
              </a:rPr>
              <a:t>1</a:t>
            </a:r>
            <a:r>
              <a:rPr lang="fr-FR" sz="3200" b="1" baseline="-30000" dirty="0" smtClean="0">
                <a:latin typeface="Comic Sans MS" pitchFamily="66" charset="0"/>
                <a:cs typeface="Arial" pitchFamily="34" charset="0"/>
              </a:rPr>
              <a:t>=3-(26-3x8)</a:t>
            </a:r>
            <a:endParaRPr lang="fr-FR" sz="3200" dirty="0"/>
          </a:p>
        </p:txBody>
      </p:sp>
      <p:sp>
        <p:nvSpPr>
          <p:cNvPr id="10" name="ZoneTexte 9"/>
          <p:cNvSpPr txBox="1"/>
          <p:nvPr/>
        </p:nvSpPr>
        <p:spPr>
          <a:xfrm>
            <a:off x="428596" y="5500702"/>
            <a:ext cx="1842171" cy="420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200" b="1" baseline="-30000" dirty="0" smtClean="0">
                <a:solidFill>
                  <a:srgbClr val="FF0000"/>
                </a:solidFill>
                <a:latin typeface="Comic Sans MS" pitchFamily="66" charset="0"/>
                <a:cs typeface="Arial" pitchFamily="34" charset="0"/>
              </a:rPr>
              <a:t>1</a:t>
            </a:r>
            <a:r>
              <a:rPr lang="fr-FR" sz="3200" b="1" baseline="-30000" dirty="0" smtClean="0">
                <a:latin typeface="Comic Sans MS" pitchFamily="66" charset="0"/>
                <a:cs typeface="Arial" pitchFamily="34" charset="0"/>
              </a:rPr>
              <a:t>=3x9-1x26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891301" y="4997247"/>
            <a:ext cx="40382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3600" b="1" baseline="-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9 inverse de 3 en </a:t>
            </a:r>
            <a:r>
              <a:rPr lang="fr-FR" sz="3600" b="1" baseline="-30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mod</a:t>
            </a:r>
            <a:r>
              <a:rPr lang="fr-FR" sz="3600" b="1" baseline="-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 26</a:t>
            </a:r>
            <a:endParaRPr lang="fr-FR" sz="3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28596" y="4714884"/>
            <a:ext cx="13468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3200" b="1" baseline="-30000" dirty="0" smtClean="0">
                <a:solidFill>
                  <a:srgbClr val="FF0000"/>
                </a:solidFill>
                <a:latin typeface="Comic Sans MS" pitchFamily="66" charset="0"/>
                <a:cs typeface="Arial" pitchFamily="34" charset="0"/>
              </a:rPr>
              <a:t>1</a:t>
            </a:r>
            <a:r>
              <a:rPr lang="fr-FR" sz="3200" b="1" baseline="-30000" dirty="0" smtClean="0">
                <a:latin typeface="Comic Sans MS" pitchFamily="66" charset="0"/>
                <a:cs typeface="Arial" pitchFamily="34" charset="0"/>
              </a:rPr>
              <a:t>=3-2x1</a:t>
            </a:r>
            <a:endParaRPr lang="fr-FR" sz="3200" dirty="0" smtClean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57158" y="285728"/>
            <a:ext cx="73420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Algorithme d’EUCLIDE étendu pour le calcul de l’inverse:</a:t>
            </a:r>
            <a:endParaRPr lang="fr-FR" sz="2000" dirty="0"/>
          </a:p>
        </p:txBody>
      </p:sp>
      <p:sp>
        <p:nvSpPr>
          <p:cNvPr id="15" name="ZoneTexte 14"/>
          <p:cNvSpPr txBox="1"/>
          <p:nvPr/>
        </p:nvSpPr>
        <p:spPr>
          <a:xfrm>
            <a:off x="3000364" y="4000504"/>
            <a:ext cx="715260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PGCD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7" name="Connecteur droit avec flèche 16"/>
          <p:cNvCxnSpPr>
            <a:stCxn id="15" idx="1"/>
          </p:cNvCxnSpPr>
          <p:nvPr/>
        </p:nvCxnSpPr>
        <p:spPr>
          <a:xfrm rot="10800000" flipV="1">
            <a:off x="1571604" y="4185170"/>
            <a:ext cx="1428760" cy="296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214282" y="6000768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PGCD(</a:t>
            </a:r>
            <a:r>
              <a:rPr lang="fr-FR" b="1" i="1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a,b</a:t>
            </a:r>
            <a:r>
              <a:rPr lang="fr-FR" b="1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)=au + </a:t>
            </a:r>
            <a:r>
              <a:rPr lang="fr-FR" b="1" i="1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bv</a:t>
            </a:r>
            <a:endParaRPr lang="fr-FR" b="1" i="1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r>
              <a:rPr lang="fr-FR" b="1" i="1" dirty="0" smtClean="0">
                <a:solidFill>
                  <a:srgbClr val="FF0000"/>
                </a:solidFill>
                <a:latin typeface="Comic Sans MS" pitchFamily="66" charset="0"/>
                <a:cs typeface="Arial" pitchFamily="34" charset="0"/>
              </a:rPr>
              <a:t>a=3, b=26, u=9, v=-1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  <p:bldP spid="8" grpId="0" animBg="1"/>
      <p:bldP spid="9" grpId="0" build="allAtOnce"/>
      <p:bldP spid="10" grpId="0" build="p"/>
      <p:bldP spid="11" grpId="0" build="allAtOnce"/>
      <p:bldP spid="12" grpId="0" build="allAtOnce"/>
      <p:bldP spid="14" grpId="0" build="allAtOnce"/>
      <p:bldP spid="15" grpId="0" animBg="1"/>
      <p:bldP spid="20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16</a:t>
            </a:fld>
            <a:endParaRPr lang="fr-FR"/>
          </a:p>
        </p:txBody>
      </p:sp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0" y="71414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Fonction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totient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d’Euler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Soit la fonction d’Euler définie par 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 =#{x≤n|PGCD(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x,n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 =1}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est le nombre des entiers inversibles de Z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Si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est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premier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 il vient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 =n−1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De plus, soient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q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deux nombres premiers et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n=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pq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 Il vient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                  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 =φ(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pq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 = φ(p)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ambria Math" pitchFamily="18" charset="0"/>
              </a:rPr>
              <a:t>∗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φ(q) = (p−1)(q−1)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844" y="4500570"/>
            <a:ext cx="88582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b="1" i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Théorème de Fermat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Soit </a:t>
            </a:r>
            <a:r>
              <a:rPr lang="fr-FR" sz="24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un nombre premier, et PGCD(</a:t>
            </a:r>
            <a:r>
              <a:rPr lang="fr-FR" sz="2400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a,n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)=1.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Alors :   </a:t>
            </a:r>
            <a:r>
              <a:rPr lang="fr-FR" sz="2800" b="1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a</a:t>
            </a:r>
            <a:r>
              <a:rPr lang="fr-FR" sz="2800" b="1" baseline="30000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φ</a:t>
            </a:r>
            <a:r>
              <a:rPr lang="fr-FR" sz="2800" b="1" baseline="300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(n) </a:t>
            </a:r>
            <a:r>
              <a:rPr lang="fr-FR" sz="28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=1</a:t>
            </a: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800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mod</a:t>
            </a: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8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endParaRPr lang="fr-FR" sz="2800" dirty="0" smtClean="0"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17</a:t>
            </a:fld>
            <a:endParaRPr lang="fr-FR"/>
          </a:p>
        </p:txBody>
      </p:sp>
      <p:sp>
        <p:nvSpPr>
          <p:cNvPr id="112641" name="Rectangle 1"/>
          <p:cNvSpPr>
            <a:spLocks noChangeArrowheads="1"/>
          </p:cNvSpPr>
          <p:nvPr/>
        </p:nvSpPr>
        <p:spPr bwMode="auto">
          <a:xfrm>
            <a:off x="0" y="142852"/>
            <a:ext cx="8929718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Principe du RSA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Soit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q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deux nombres premiers.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On calcule ensuite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tel que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 = (p-1) * (q-1).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Puis on choisit un nombre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tel que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soit premier avec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φ(n).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On cherche ensuite le nombre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qui est l’inverse de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modulo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e.d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≡1mod(Φ(n))).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Le couple clé publique est 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e,n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Le couple clé privée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d,n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Le chiffrement se fait selon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 =M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mod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n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et le déchiffrement par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M=C</a:t>
            </a:r>
            <a:r>
              <a:rPr kumimoji="0" lang="fr-FR" sz="2400" b="1" i="0" u="none" strike="noStrike" cap="none" normalizeH="0" baseline="3000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mod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18</a:t>
            </a:fld>
            <a:endParaRPr lang="fr-FR"/>
          </a:p>
        </p:txBody>
      </p:sp>
      <p:sp>
        <p:nvSpPr>
          <p:cNvPr id="113665" name="Rectangle 1"/>
          <p:cNvSpPr>
            <a:spLocks noChangeArrowheads="1"/>
          </p:cNvSpPr>
          <p:nvPr/>
        </p:nvSpPr>
        <p:spPr bwMode="auto">
          <a:xfrm>
            <a:off x="0" y="162334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Exemple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Soient p = 31, q = 53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n=1643.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 = 1560.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Soit e = 11 (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PGCD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e,Φ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(n))=1 ).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On détermine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= 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?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(inverse modulaire de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sur Z</a:t>
            </a:r>
            <a:r>
              <a:rPr kumimoji="0" lang="fr-FR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La clé publique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: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(11,1643)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La clé privée est: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(851,1643).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36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36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36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36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36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36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366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366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19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85720" y="1168676"/>
            <a:ext cx="87154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Soit le codage par la position dans l’alphabet du mot  </a:t>
            </a:r>
            <a:r>
              <a:rPr lang="fr-FR" sz="28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ANEMONE  </a:t>
            </a: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(a=01,b=02,c=03,..z=25)</a:t>
            </a:r>
            <a:endParaRPr lang="fr-FR" sz="20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514350" lvl="0" indent="-514350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01 14 05 13 15 14 05</a:t>
            </a:r>
            <a:endParaRPr lang="en-US" sz="28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514350" lvl="0" indent="-514350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endParaRPr lang="en-US" sz="28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2. Découpage en morceaux de même taille (3) :</a:t>
            </a:r>
            <a:endParaRPr lang="en-US" sz="28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_01 140 513 151 405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dirty="0" smtClean="0"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On ajoute un </a:t>
            </a:r>
            <a:r>
              <a:rPr lang="fr-FR" sz="2800" b="1" dirty="0" err="1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padding</a:t>
            </a: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initial, si nécessaire, pour obtenir </a:t>
            </a:r>
            <a:r>
              <a:rPr lang="fr-FR" sz="28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0</a:t>
            </a: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01 140 513 151 405</a:t>
            </a:r>
            <a:endParaRPr lang="fr-FR" sz="2800" dirty="0" smtClean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5720" y="252691"/>
            <a:ext cx="62151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Clé de chiffrement= (11,1643)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20</a:t>
            </a:fld>
            <a:endParaRPr lang="fr-FR"/>
          </a:p>
        </p:txBody>
      </p:sp>
      <p:pic>
        <p:nvPicPr>
          <p:cNvPr id="6" name="Imag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071546"/>
            <a:ext cx="685804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714752"/>
            <a:ext cx="707236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428596" y="139463"/>
            <a:ext cx="8286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Clé de chiffrement= (11,1643)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Clé de déchiffrement(851,1643)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214282" y="1130842"/>
            <a:ext cx="425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Comic Sans MS" pitchFamily="66" charset="0"/>
              </a:rPr>
              <a:t>3.</a:t>
            </a:r>
            <a:endParaRPr lang="fr-FR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21</a:t>
            </a:fld>
            <a:endParaRPr lang="fr-FR"/>
          </a:p>
        </p:txBody>
      </p:sp>
      <p:sp>
        <p:nvSpPr>
          <p:cNvPr id="114689" name="Rectangle 1"/>
          <p:cNvSpPr>
            <a:spLocks noChangeArrowheads="1"/>
          </p:cNvSpPr>
          <p:nvPr/>
        </p:nvSpPr>
        <p:spPr bwMode="auto">
          <a:xfrm>
            <a:off x="0" y="225581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Conseils d’utilisation du RSA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Pour garantir une bonne sécurité, il faut respecter certains règles telles que 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– Ne jamais utiliser de valeurs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trop petites,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– N’utiliser que des clés fortes (p-1 et q-1 ont un grand facteur premier),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– Ne pas chi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Cambria Math" pitchFamily="18" charset="0"/>
              </a:rPr>
              <a:t>ffr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er de blocs trop courts,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– Ne pas utiliser de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communs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à plusieurs clés,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– Si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d,n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est compromise ne plus utiliser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46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46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46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46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46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46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8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468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8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22</a:t>
            </a:fld>
            <a:endParaRPr lang="fr-FR" dirty="0"/>
          </a:p>
        </p:txBody>
      </p:sp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0" y="77341"/>
            <a:ext cx="9144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Exponentiation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rapide</a:t>
            </a:r>
            <a:endParaRPr kumimoji="0" lang="en-US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Algorithme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square and multiply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(bits forts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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bits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faibles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Entr</a:t>
            </a:r>
            <a:r>
              <a:rPr lang="fr-FR" sz="2000" b="1" i="1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Arial" pitchFamily="34" charset="0"/>
                <a:sym typeface="Wingdings" pitchFamily="2" charset="2"/>
              </a:rPr>
              <a:t>ée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  <a:sym typeface="Wingdings" pitchFamily="2" charset="2"/>
              </a:rPr>
              <a:t> 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: x et n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Sortie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  <a:sym typeface="Wingdings" pitchFamily="2" charset="2"/>
              </a:rPr>
              <a:t> </a:t>
            </a: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: </a:t>
            </a:r>
            <a:r>
              <a:rPr kumimoji="0" lang="fr-FR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x</a:t>
            </a:r>
            <a:r>
              <a:rPr kumimoji="0" lang="fr-FR" sz="2000" b="0" i="1" u="none" strike="noStrike" cap="none" normalizeH="0" baseline="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n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y=1, n=</a:t>
            </a:r>
            <a:r>
              <a:rPr kumimoji="0" lang="fr-FR" sz="2000" b="0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               </a:t>
            </a:r>
            <a:r>
              <a:rPr lang="fr-FR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lang="fr-FR" sz="2000" i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é</a:t>
            </a:r>
            <a:r>
              <a:rPr lang="fr-FR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criture binaire de n)</a:t>
            </a:r>
            <a:br>
              <a:rPr lang="fr-FR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lang="fr-FR" sz="2000" i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0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for</a:t>
            </a:r>
            <a:r>
              <a:rPr lang="fr-FR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i=k,</a:t>
            </a:r>
            <a:r>
              <a:rPr lang="fr-FR" sz="2000" i="1" dirty="0" smtClean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……</a:t>
            </a:r>
            <a:r>
              <a:rPr lang="fr-FR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.,0 </a:t>
            </a:r>
            <a:r>
              <a:rPr lang="fr-FR" sz="20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do</a:t>
            </a:r>
            <a:endParaRPr lang="en-US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y=y</a:t>
            </a:r>
            <a:r>
              <a:rPr lang="fr-FR" sz="2000" i="1" baseline="30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endParaRPr lang="en-US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If</a:t>
            </a:r>
            <a:r>
              <a:rPr lang="fr-FR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b</a:t>
            </a:r>
            <a:r>
              <a:rPr lang="fr-FR" sz="2000" i="1" baseline="-300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i</a:t>
            </a:r>
            <a:r>
              <a:rPr lang="fr-FR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=1 </a:t>
            </a:r>
            <a:r>
              <a:rPr lang="fr-FR" sz="2000" b="1" i="1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then</a:t>
            </a:r>
            <a:endParaRPr lang="en-US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y=</a:t>
            </a:r>
            <a:r>
              <a:rPr lang="fr-FR" sz="2000" i="1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y.x</a:t>
            </a:r>
            <a:endParaRPr lang="en-US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Return</a:t>
            </a:r>
            <a:r>
              <a:rPr lang="fr-FR" sz="20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y</a:t>
            </a:r>
            <a:endParaRPr lang="fr-FR" sz="20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Wingdings" pitchFamily="2" charset="2"/>
            </a:endParaRPr>
          </a:p>
        </p:txBody>
      </p:sp>
      <p:pic>
        <p:nvPicPr>
          <p:cNvPr id="11571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2185526"/>
            <a:ext cx="935189" cy="428628"/>
          </a:xfrm>
          <a:prstGeom prst="rect">
            <a:avLst/>
          </a:prstGeom>
          <a:noFill/>
        </p:spPr>
      </p:pic>
      <p:sp>
        <p:nvSpPr>
          <p:cNvPr id="115716" name="Rectangle 4"/>
          <p:cNvSpPr>
            <a:spLocks noChangeArrowheads="1"/>
          </p:cNvSpPr>
          <p:nvPr/>
        </p:nvSpPr>
        <p:spPr bwMode="auto">
          <a:xfrm>
            <a:off x="214282" y="4572008"/>
            <a:ext cx="40062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Exemple :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calculer 9</a:t>
            </a:r>
            <a:r>
              <a:rPr kumimoji="0" lang="fr-FR" sz="20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107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mod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187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10" name="Image 9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62471" y="3495680"/>
            <a:ext cx="4467247" cy="2719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500034" y="5429264"/>
            <a:ext cx="3403496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fr-FR" sz="4000" b="1" baseline="300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107=(1101011)</a:t>
            </a:r>
            <a:r>
              <a:rPr lang="fr-FR" sz="2800" b="1" baseline="300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2</a:t>
            </a:r>
            <a:endParaRPr lang="fr-FR" sz="40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4496196" y="3143248"/>
            <a:ext cx="1075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Y=1, x=9</a:t>
            </a:r>
            <a:endParaRPr lang="fr-FR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57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57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57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57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57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57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57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57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57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5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5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 build="allAtOnce"/>
      <p:bldP spid="115716" grpId="0" build="allAtOnce"/>
      <p:bldP spid="8" grpId="0" build="allAtOnce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23</a:t>
            </a:fld>
            <a:endParaRPr lang="fr-FR"/>
          </a:p>
        </p:txBody>
      </p:sp>
      <p:sp>
        <p:nvSpPr>
          <p:cNvPr id="116737" name="Rectangle 1"/>
          <p:cNvSpPr>
            <a:spLocks noChangeArrowheads="1"/>
          </p:cNvSpPr>
          <p:nvPr/>
        </p:nvSpPr>
        <p:spPr bwMode="auto">
          <a:xfrm>
            <a:off x="0" y="0"/>
            <a:ext cx="9144000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c)Sécurité de RSA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Il existe trois approches pour attaquer le RSA 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Recherche par force brute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de la clé.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–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Attaques mathématiques</a:t>
            </a:r>
            <a:r>
              <a:rPr kumimoji="0" lang="fr-FR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           factoriser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n=p*q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et par conséquent trouver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et puis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           déterminer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Φ(n)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directement et trouver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           trouver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directement.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–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Attaques de synchronisation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: l s’agit d’exploiter les variations de temps pris pour effectuer certaines opérations (par exemple la multiplication par un petit ou un grand nombre).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-La menace quantique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La physique pourrait accélérer la factorisation par l’ utilisation d’un ordinateur quantique!!</a:t>
            </a:r>
            <a:r>
              <a:rPr kumimoji="0" lang="fr-FR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il permettrait de réaliser la factorisation d’un nombre en un temps polynomial. Le principe est que les 0 et1 représentés par les portes logiques des transistors sont remplacés par l’orientation du champ magnétique émit par les atomes (que l’on nomme des </a:t>
            </a:r>
            <a:r>
              <a: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q-bits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).</a:t>
            </a:r>
            <a:endParaRPr kumimoji="0" 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14200</TotalTime>
  <Words>1392</Words>
  <Application>Microsoft Office PowerPoint</Application>
  <PresentationFormat>Affichage à l'écran (4:3)</PresentationFormat>
  <Paragraphs>337</Paragraphs>
  <Slides>23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5" baseType="lpstr">
      <vt:lpstr>Arial Unicode MS</vt:lpstr>
      <vt:lpstr>Arial</vt:lpstr>
      <vt:lpstr>Calibri</vt:lpstr>
      <vt:lpstr>Cambria Math</vt:lpstr>
      <vt:lpstr>CenturySchoolbook-BoldItalic</vt:lpstr>
      <vt:lpstr>Comic Sans MS</vt:lpstr>
      <vt:lpstr>SFRM1000</vt:lpstr>
      <vt:lpstr>Tahoma</vt:lpstr>
      <vt:lpstr>Times New Roman</vt:lpstr>
      <vt:lpstr>Wingdings</vt:lpstr>
      <vt:lpstr>ZapfDingbatsITC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FARAH Zoubeyr</dc:creator>
  <cp:lastModifiedBy>user</cp:lastModifiedBy>
  <cp:revision>370</cp:revision>
  <dcterms:created xsi:type="dcterms:W3CDTF">2013-10-22T11:15:24Z</dcterms:created>
  <dcterms:modified xsi:type="dcterms:W3CDTF">2016-12-02T21:41:02Z</dcterms:modified>
</cp:coreProperties>
</file>