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2" r:id="rId1"/>
  </p:sldMasterIdLst>
  <p:notesMasterIdLst>
    <p:notesMasterId r:id="rId31"/>
  </p:notesMasterIdLst>
  <p:sldIdLst>
    <p:sldId id="256" r:id="rId2"/>
    <p:sldId id="257" r:id="rId3"/>
    <p:sldId id="266" r:id="rId4"/>
    <p:sldId id="258" r:id="rId5"/>
    <p:sldId id="259" r:id="rId6"/>
    <p:sldId id="268" r:id="rId7"/>
    <p:sldId id="279" r:id="rId8"/>
    <p:sldId id="280" r:id="rId9"/>
    <p:sldId id="281" r:id="rId10"/>
    <p:sldId id="282" r:id="rId11"/>
    <p:sldId id="283" r:id="rId12"/>
    <p:sldId id="261" r:id="rId13"/>
    <p:sldId id="262" r:id="rId14"/>
    <p:sldId id="271" r:id="rId15"/>
    <p:sldId id="272" r:id="rId16"/>
    <p:sldId id="263" r:id="rId17"/>
    <p:sldId id="264" r:id="rId18"/>
    <p:sldId id="269" r:id="rId19"/>
    <p:sldId id="270" r:id="rId20"/>
    <p:sldId id="265" r:id="rId21"/>
    <p:sldId id="273" r:id="rId22"/>
    <p:sldId id="274" r:id="rId23"/>
    <p:sldId id="275" r:id="rId24"/>
    <p:sldId id="276" r:id="rId25"/>
    <p:sldId id="278" r:id="rId26"/>
    <p:sldId id="284" r:id="rId27"/>
    <p:sldId id="285" r:id="rId28"/>
    <p:sldId id="286" r:id="rId29"/>
    <p:sldId id="287" r:id="rId3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0C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660"/>
  </p:normalViewPr>
  <p:slideViewPr>
    <p:cSldViewPr>
      <p:cViewPr varScale="1">
        <p:scale>
          <a:sx n="80" d="100"/>
          <a:sy n="80" d="100"/>
        </p:scale>
        <p:origin x="-1459" y="-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C7DF4F-4419-499C-A943-8E76EA37A055}" type="datetimeFigureOut">
              <a:rPr lang="fr-FR" smtClean="0"/>
              <a:pPr/>
              <a:t>26/12/2018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216C37-9520-42FE-97C7-6C839BE7CE02}" type="slidenum">
              <a:rPr lang="fr-FR" smtClean="0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16C37-9520-42FE-97C7-6C839BE7CE02}" type="slidenum">
              <a:rPr lang="fr-FR" smtClean="0"/>
              <a:pPr/>
              <a:t>13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A8E32-CFA9-4A62-9396-C0FAD155C392}" type="datetimeFigureOut">
              <a:rPr lang="fr-FR" smtClean="0"/>
              <a:pPr/>
              <a:t>26/12/2018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DB33A-9ADA-4438-B7F2-897A65531314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A8E32-CFA9-4A62-9396-C0FAD155C392}" type="datetimeFigureOut">
              <a:rPr lang="fr-FR" smtClean="0"/>
              <a:pPr/>
              <a:t>26/12/2018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DB33A-9ADA-4438-B7F2-897A65531314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A8E32-CFA9-4A62-9396-C0FAD155C392}" type="datetimeFigureOut">
              <a:rPr lang="fr-FR" smtClean="0"/>
              <a:pPr/>
              <a:t>26/12/2018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DB33A-9ADA-4438-B7F2-897A65531314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A8E32-CFA9-4A62-9396-C0FAD155C392}" type="datetimeFigureOut">
              <a:rPr lang="fr-FR" smtClean="0"/>
              <a:pPr/>
              <a:t>26/12/2018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DB33A-9ADA-4438-B7F2-897A65531314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A8E32-CFA9-4A62-9396-C0FAD155C392}" type="datetimeFigureOut">
              <a:rPr lang="fr-FR" smtClean="0"/>
              <a:pPr/>
              <a:t>26/12/2018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DB33A-9ADA-4438-B7F2-897A65531314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A8E32-CFA9-4A62-9396-C0FAD155C392}" type="datetimeFigureOut">
              <a:rPr lang="fr-FR" smtClean="0"/>
              <a:pPr/>
              <a:t>26/12/2018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DB33A-9ADA-4438-B7F2-897A65531314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A8E32-CFA9-4A62-9396-C0FAD155C392}" type="datetimeFigureOut">
              <a:rPr lang="fr-FR" smtClean="0"/>
              <a:pPr/>
              <a:t>26/12/2018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DB33A-9ADA-4438-B7F2-897A65531314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A8E32-CFA9-4A62-9396-C0FAD155C392}" type="datetimeFigureOut">
              <a:rPr lang="fr-FR" smtClean="0"/>
              <a:pPr/>
              <a:t>26/12/2018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DB33A-9ADA-4438-B7F2-897A65531314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A8E32-CFA9-4A62-9396-C0FAD155C392}" type="datetimeFigureOut">
              <a:rPr lang="fr-FR" smtClean="0"/>
              <a:pPr/>
              <a:t>26/12/2018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DB33A-9ADA-4438-B7F2-897A65531314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A8E32-CFA9-4A62-9396-C0FAD155C392}" type="datetimeFigureOut">
              <a:rPr lang="fr-FR" smtClean="0"/>
              <a:pPr/>
              <a:t>26/12/2018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DB33A-9ADA-4438-B7F2-897A65531314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A8E32-CFA9-4A62-9396-C0FAD155C392}" type="datetimeFigureOut">
              <a:rPr lang="fr-FR" smtClean="0"/>
              <a:pPr/>
              <a:t>26/12/2018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DB33A-9ADA-4438-B7F2-897A65531314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4A8E32-CFA9-4A62-9396-C0FAD155C392}" type="datetimeFigureOut">
              <a:rPr lang="fr-FR" smtClean="0"/>
              <a:pPr/>
              <a:t>26/12/2018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0DB33A-9ADA-4438-B7F2-897A65531314}" type="slidenum">
              <a:rPr lang="fr-FR" smtClean="0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nv.jussieu.fr/bmedia/cyclecellBM/04G2_M.htm" TargetMode="External"/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Le Cycle cellulaire 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tx1"/>
                </a:solidFill>
              </a:rPr>
              <a:t>Quelques Définitions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Char char="o"/>
            </a:pPr>
            <a:r>
              <a:rPr lang="fr-FR" sz="2800" dirty="0" smtClean="0">
                <a:latin typeface="Times"/>
              </a:rPr>
              <a:t>Toutes les cellules se divisent par </a:t>
            </a:r>
            <a:r>
              <a:rPr lang="fr-FR" sz="2800" b="1" dirty="0" smtClean="0">
                <a:solidFill>
                  <a:srgbClr val="CC00CC"/>
                </a:solidFill>
                <a:latin typeface="Times"/>
              </a:rPr>
              <a:t>mitose</a:t>
            </a:r>
            <a:r>
              <a:rPr lang="fr-FR" sz="2800" dirty="0" smtClean="0">
                <a:latin typeface="Times"/>
              </a:rPr>
              <a:t> pour donner deux cellules filles identiques entre elles et à la cellule mère. 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fr-FR" b="1" dirty="0" smtClean="0">
                <a:solidFill>
                  <a:srgbClr val="FF0000"/>
                </a:solidFill>
                <a:latin typeface="Times"/>
              </a:rPr>
              <a:t>Reproduction conforme</a:t>
            </a:r>
            <a:r>
              <a:rPr lang="fr-FR" sz="2400" dirty="0" smtClean="0">
                <a:solidFill>
                  <a:srgbClr val="FF0000"/>
                </a:solidFill>
                <a:latin typeface="Times"/>
              </a:rPr>
              <a:t/>
            </a:r>
            <a:br>
              <a:rPr lang="fr-FR" sz="2400" dirty="0" smtClean="0">
                <a:solidFill>
                  <a:srgbClr val="FF0000"/>
                </a:solidFill>
                <a:latin typeface="Times"/>
              </a:rPr>
            </a:br>
            <a:endParaRPr lang="fr-FR" sz="2400" dirty="0" smtClean="0">
              <a:latin typeface="Times"/>
            </a:endParaRPr>
          </a:p>
          <a:p>
            <a:pPr>
              <a:lnSpc>
                <a:spcPct val="90000"/>
              </a:lnSpc>
              <a:buFontTx/>
              <a:buChar char="o"/>
            </a:pPr>
            <a:r>
              <a:rPr lang="fr-FR" sz="2800" dirty="0" smtClean="0">
                <a:latin typeface="Times"/>
              </a:rPr>
              <a:t>Le </a:t>
            </a:r>
            <a:r>
              <a:rPr lang="fr-FR" sz="2800" b="1" dirty="0" smtClean="0">
                <a:solidFill>
                  <a:srgbClr val="CC00CC"/>
                </a:solidFill>
                <a:latin typeface="Times"/>
              </a:rPr>
              <a:t>cycle cellulaire</a:t>
            </a:r>
            <a:r>
              <a:rPr lang="fr-FR" sz="2800" dirty="0" smtClean="0">
                <a:latin typeface="Times"/>
              </a:rPr>
              <a:t> correspond à la vie d’une cellule depuis sa formation, par division de la cellule mère, jusqu’au moment où cette cellule a fini de se diviser en 2 cellules filles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fr-FR" b="1" dirty="0" smtClean="0">
                <a:solidFill>
                  <a:srgbClr val="FF0000"/>
                </a:solidFill>
                <a:latin typeface="Times"/>
              </a:rPr>
              <a:t>Il comprend l'interphase et la mitose</a:t>
            </a:r>
            <a:r>
              <a:rPr lang="fr-FR" sz="2400" b="1" dirty="0" smtClean="0">
                <a:solidFill>
                  <a:srgbClr val="FF0000"/>
                </a:solidFill>
                <a:latin typeface="Times"/>
              </a:rPr>
              <a:t>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07504" y="692696"/>
            <a:ext cx="9144000" cy="56959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C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C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 cycle cellulaire a deux phases: </a:t>
            </a:r>
            <a:r>
              <a:rPr kumimoji="0" lang="fr-CA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une phase de repos (l’interphase</a:t>
            </a:r>
            <a:r>
              <a:rPr kumimoji="0" lang="fr-C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 et une </a:t>
            </a:r>
            <a:r>
              <a:rPr kumimoji="0" lang="fr-CA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phase de division</a:t>
            </a:r>
            <a:r>
              <a:rPr kumimoji="0" lang="fr-C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CA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C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 cellule est dans la phase de repos pour la plupart du cycle, tandis que la période de division est assez courte.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5852" y="857232"/>
            <a:ext cx="55721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 smtClean="0"/>
          </a:p>
          <a:p>
            <a:r>
              <a:rPr lang="fr-FR" dirty="0"/>
              <a:t> </a:t>
            </a:r>
            <a:r>
              <a:rPr lang="fr-FR" dirty="0" smtClean="0"/>
              <a:t>Le Cycle cellulaire est :Un événement qui se répète</a:t>
            </a:r>
          </a:p>
          <a:p>
            <a:r>
              <a:rPr lang="fr-FR" dirty="0" smtClean="0"/>
              <a:t>Mécanisme de reproduction cellulaire</a:t>
            </a:r>
          </a:p>
          <a:p>
            <a:r>
              <a:rPr lang="fr-FR" dirty="0" smtClean="0"/>
              <a:t>La cellule duplique son contenu et se divise en deux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857224" y="2143116"/>
            <a:ext cx="6858048" cy="1782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FontTx/>
              <a:buChar char="o"/>
            </a:pPr>
            <a:r>
              <a:rPr lang="fr-FR" sz="2800" b="1" dirty="0" smtClean="0">
                <a:solidFill>
                  <a:srgbClr val="CC00CC"/>
                </a:solidFill>
                <a:latin typeface="Times"/>
              </a:rPr>
              <a:t>L'interphase est la plus longue</a:t>
            </a:r>
            <a:r>
              <a:rPr lang="fr-FR" sz="2800" dirty="0" smtClean="0">
                <a:latin typeface="Times"/>
              </a:rPr>
              <a:t> période. 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fr-FR" sz="2400" b="1" dirty="0" smtClean="0">
                <a:solidFill>
                  <a:srgbClr val="FF0000"/>
                </a:solidFill>
                <a:latin typeface="Times"/>
              </a:rPr>
              <a:t>Elle comprend 3 sous-phases:</a:t>
            </a:r>
            <a:r>
              <a:rPr lang="fr-FR" sz="2400" b="1" dirty="0" smtClean="0">
                <a:latin typeface="Times"/>
              </a:rPr>
              <a:t> </a:t>
            </a:r>
            <a:r>
              <a:rPr lang="fr-FR" sz="2400" b="1" dirty="0" smtClean="0">
                <a:solidFill>
                  <a:srgbClr val="FF0000"/>
                </a:solidFill>
                <a:latin typeface="Times"/>
              </a:rPr>
              <a:t>G1, S et G2</a:t>
            </a:r>
            <a:r>
              <a:rPr lang="fr-FR" sz="2400" b="1" dirty="0" smtClean="0">
                <a:latin typeface="Times"/>
              </a:rPr>
              <a:t> </a:t>
            </a:r>
          </a:p>
          <a:p>
            <a:pPr lvl="1">
              <a:lnSpc>
                <a:spcPct val="90000"/>
              </a:lnSpc>
            </a:pPr>
            <a:r>
              <a:rPr lang="fr-FR" dirty="0">
                <a:latin typeface="Times"/>
              </a:rPr>
              <a:t>(G initiale de gap, intervalle)</a:t>
            </a:r>
            <a:endParaRPr lang="fr-FR" sz="2400" dirty="0" smtClean="0">
              <a:latin typeface="Time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tenAD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3000372"/>
            <a:ext cx="2805565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e 52"/>
          <p:cNvGrpSpPr/>
          <p:nvPr/>
        </p:nvGrpSpPr>
        <p:grpSpPr>
          <a:xfrm>
            <a:off x="428596" y="1500174"/>
            <a:ext cx="4214842" cy="3143272"/>
            <a:chOff x="390767" y="1633487"/>
            <a:chExt cx="8017085" cy="4212621"/>
          </a:xfrm>
        </p:grpSpPr>
        <p:sp>
          <p:nvSpPr>
            <p:cNvPr id="4" name="Arc 3"/>
            <p:cNvSpPr/>
            <p:nvPr/>
          </p:nvSpPr>
          <p:spPr>
            <a:xfrm rot="20628122">
              <a:off x="2362200" y="2927350"/>
              <a:ext cx="2438400" cy="2270125"/>
            </a:xfrm>
            <a:prstGeom prst="arc">
              <a:avLst>
                <a:gd name="adj1" fmla="val 161004"/>
                <a:gd name="adj2" fmla="val 0"/>
              </a:avLst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sz="1600">
                <a:latin typeface="Arial"/>
                <a:cs typeface="Arial"/>
              </a:endParaRPr>
            </a:p>
          </p:txBody>
        </p:sp>
        <p:sp>
          <p:nvSpPr>
            <p:cNvPr id="5" name="Heptagone 4"/>
            <p:cNvSpPr/>
            <p:nvPr/>
          </p:nvSpPr>
          <p:spPr>
            <a:xfrm>
              <a:off x="2261955" y="3212868"/>
              <a:ext cx="609600" cy="533400"/>
            </a:xfrm>
            <a:prstGeom prst="heptagon">
              <a:avLst/>
            </a:prstGeom>
            <a:solidFill>
              <a:srgbClr val="9ABBE8"/>
            </a:solidFill>
            <a:ln>
              <a:solidFill>
                <a:schemeClr val="tx1">
                  <a:alpha val="18000"/>
                </a:schemeClr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r-FR" sz="16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rial"/>
                  <a:cs typeface="Arial"/>
                </a:rPr>
                <a:t>G2</a:t>
              </a:r>
            </a:p>
          </p:txBody>
        </p:sp>
        <p:sp>
          <p:nvSpPr>
            <p:cNvPr id="6" name="Heptagone 5"/>
            <p:cNvSpPr/>
            <p:nvPr/>
          </p:nvSpPr>
          <p:spPr>
            <a:xfrm>
              <a:off x="3813054" y="2751663"/>
              <a:ext cx="609600" cy="533400"/>
            </a:xfrm>
            <a:prstGeom prst="heptagon">
              <a:avLst/>
            </a:prstGeom>
            <a:solidFill>
              <a:srgbClr val="9ABBE8"/>
            </a:solidFill>
            <a:ln>
              <a:solidFill>
                <a:schemeClr val="tx1">
                  <a:alpha val="18000"/>
                </a:schemeClr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r-FR" sz="16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rial"/>
                  <a:cs typeface="Arial"/>
                </a:rPr>
                <a:t>M</a:t>
              </a:r>
            </a:p>
          </p:txBody>
        </p:sp>
        <p:sp>
          <p:nvSpPr>
            <p:cNvPr id="7" name="Heptagone 6"/>
            <p:cNvSpPr/>
            <p:nvPr/>
          </p:nvSpPr>
          <p:spPr>
            <a:xfrm>
              <a:off x="2643158" y="4765942"/>
              <a:ext cx="609600" cy="533400"/>
            </a:xfrm>
            <a:prstGeom prst="heptagon">
              <a:avLst/>
            </a:prstGeom>
            <a:solidFill>
              <a:srgbClr val="9ABBE8"/>
            </a:solidFill>
            <a:ln>
              <a:solidFill>
                <a:schemeClr val="tx1">
                  <a:alpha val="18000"/>
                </a:schemeClr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r-FR" sz="16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rial"/>
                  <a:cs typeface="Arial"/>
                </a:rPr>
                <a:t>S</a:t>
              </a:r>
            </a:p>
          </p:txBody>
        </p:sp>
        <p:sp>
          <p:nvSpPr>
            <p:cNvPr id="8" name="Heptagone 7"/>
            <p:cNvSpPr/>
            <p:nvPr/>
          </p:nvSpPr>
          <p:spPr>
            <a:xfrm>
              <a:off x="4204532" y="4506633"/>
              <a:ext cx="609600" cy="533400"/>
            </a:xfrm>
            <a:prstGeom prst="heptagon">
              <a:avLst/>
            </a:prstGeom>
            <a:solidFill>
              <a:srgbClr val="9ABBE8"/>
            </a:solidFill>
            <a:ln>
              <a:solidFill>
                <a:schemeClr val="tx1">
                  <a:alpha val="18000"/>
                </a:schemeClr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r-FR" sz="16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rial"/>
                  <a:cs typeface="Arial"/>
                </a:rPr>
                <a:t>G1</a:t>
              </a:r>
            </a:p>
          </p:txBody>
        </p:sp>
        <p:sp>
          <p:nvSpPr>
            <p:cNvPr id="9" name="Forme libre 8"/>
            <p:cNvSpPr/>
            <p:nvPr/>
          </p:nvSpPr>
          <p:spPr>
            <a:xfrm>
              <a:off x="2947988" y="2986088"/>
              <a:ext cx="268287" cy="101600"/>
            </a:xfrm>
            <a:custGeom>
              <a:avLst/>
              <a:gdLst>
                <a:gd name="connsiteX0" fmla="*/ 0 w 193723"/>
                <a:gd name="connsiteY0" fmla="*/ 161428 h 161428"/>
                <a:gd name="connsiteX1" fmla="*/ 193723 w 193723"/>
                <a:gd name="connsiteY1" fmla="*/ 0 h 161428"/>
                <a:gd name="connsiteX2" fmla="*/ 193723 w 193723"/>
                <a:gd name="connsiteY2" fmla="*/ 0 h 161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3723" h="161428">
                  <a:moveTo>
                    <a:pt x="0" y="161428"/>
                  </a:moveTo>
                  <a:lnTo>
                    <a:pt x="193723" y="0"/>
                  </a:lnTo>
                  <a:lnTo>
                    <a:pt x="193723" y="0"/>
                  </a:lnTo>
                </a:path>
              </a:pathLst>
            </a:custGeom>
            <a:ln w="444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stealth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sz="1600">
                <a:latin typeface="Arial"/>
                <a:cs typeface="Arial"/>
              </a:endParaRPr>
            </a:p>
          </p:txBody>
        </p:sp>
        <p:sp>
          <p:nvSpPr>
            <p:cNvPr id="10" name="Forme libre 9"/>
            <p:cNvSpPr/>
            <p:nvPr/>
          </p:nvSpPr>
          <p:spPr>
            <a:xfrm>
              <a:off x="4616450" y="3440113"/>
              <a:ext cx="136525" cy="273050"/>
            </a:xfrm>
            <a:custGeom>
              <a:avLst/>
              <a:gdLst>
                <a:gd name="connsiteX0" fmla="*/ 0 w 182961"/>
                <a:gd name="connsiteY0" fmla="*/ 0 h 182952"/>
                <a:gd name="connsiteX1" fmla="*/ 182961 w 182961"/>
                <a:gd name="connsiteY1" fmla="*/ 182952 h 182952"/>
                <a:gd name="connsiteX2" fmla="*/ 182961 w 182961"/>
                <a:gd name="connsiteY2" fmla="*/ 182952 h 1829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2961" h="182952">
                  <a:moveTo>
                    <a:pt x="0" y="0"/>
                  </a:moveTo>
                  <a:lnTo>
                    <a:pt x="182961" y="182952"/>
                  </a:lnTo>
                  <a:lnTo>
                    <a:pt x="182961" y="182952"/>
                  </a:lnTo>
                </a:path>
              </a:pathLst>
            </a:custGeom>
            <a:ln w="508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stealth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sz="1600">
                <a:latin typeface="Arial"/>
                <a:cs typeface="Arial"/>
              </a:endParaRPr>
            </a:p>
          </p:txBody>
        </p:sp>
        <p:sp>
          <p:nvSpPr>
            <p:cNvPr id="11" name="Forme libre 10"/>
            <p:cNvSpPr/>
            <p:nvPr/>
          </p:nvSpPr>
          <p:spPr>
            <a:xfrm>
              <a:off x="3735388" y="5105400"/>
              <a:ext cx="227012" cy="107950"/>
            </a:xfrm>
            <a:custGeom>
              <a:avLst/>
              <a:gdLst>
                <a:gd name="connsiteX0" fmla="*/ 161436 w 161436"/>
                <a:gd name="connsiteY0" fmla="*/ 0 h 182952"/>
                <a:gd name="connsiteX1" fmla="*/ 0 w 161436"/>
                <a:gd name="connsiteY1" fmla="*/ 182952 h 182952"/>
                <a:gd name="connsiteX2" fmla="*/ 0 w 161436"/>
                <a:gd name="connsiteY2" fmla="*/ 182952 h 1829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1436" h="182952">
                  <a:moveTo>
                    <a:pt x="161436" y="0"/>
                  </a:moveTo>
                  <a:lnTo>
                    <a:pt x="0" y="182952"/>
                  </a:lnTo>
                  <a:lnTo>
                    <a:pt x="0" y="182952"/>
                  </a:lnTo>
                </a:path>
              </a:pathLst>
            </a:custGeom>
            <a:ln w="444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stealth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sz="1600">
                <a:latin typeface="Arial"/>
                <a:cs typeface="Arial"/>
              </a:endParaRPr>
            </a:p>
          </p:txBody>
        </p:sp>
        <p:sp>
          <p:nvSpPr>
            <p:cNvPr id="12" name="Forme libre 11"/>
            <p:cNvSpPr/>
            <p:nvPr/>
          </p:nvSpPr>
          <p:spPr>
            <a:xfrm>
              <a:off x="2344738" y="4310063"/>
              <a:ext cx="168275" cy="325437"/>
            </a:xfrm>
            <a:custGeom>
              <a:avLst/>
              <a:gdLst>
                <a:gd name="connsiteX0" fmla="*/ 177580 w 177580"/>
                <a:gd name="connsiteY0" fmla="*/ 200888 h 200888"/>
                <a:gd name="connsiteX1" fmla="*/ 26906 w 177580"/>
                <a:gd name="connsiteY1" fmla="*/ 28698 h 200888"/>
                <a:gd name="connsiteX2" fmla="*/ 16144 w 177580"/>
                <a:gd name="connsiteY2" fmla="*/ 28698 h 200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7580" h="200888">
                  <a:moveTo>
                    <a:pt x="177580" y="200888"/>
                  </a:moveTo>
                  <a:cubicBezTo>
                    <a:pt x="115696" y="129142"/>
                    <a:pt x="53812" y="57396"/>
                    <a:pt x="26906" y="28698"/>
                  </a:cubicBezTo>
                  <a:cubicBezTo>
                    <a:pt x="0" y="0"/>
                    <a:pt x="16144" y="28698"/>
                    <a:pt x="16144" y="28698"/>
                  </a:cubicBezTo>
                </a:path>
              </a:pathLst>
            </a:custGeom>
            <a:ln w="5080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stealth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sz="1600">
                <a:latin typeface="Arial"/>
                <a:cs typeface="Arial"/>
              </a:endParaRPr>
            </a:p>
          </p:txBody>
        </p:sp>
        <p:sp>
          <p:nvSpPr>
            <p:cNvPr id="13" name="Heptagone 12"/>
            <p:cNvSpPr/>
            <p:nvPr/>
          </p:nvSpPr>
          <p:spPr>
            <a:xfrm>
              <a:off x="5786136" y="2218263"/>
              <a:ext cx="609600" cy="533400"/>
            </a:xfrm>
            <a:prstGeom prst="heptagon">
              <a:avLst/>
            </a:prstGeom>
            <a:solidFill>
              <a:srgbClr val="9ABBE8"/>
            </a:solidFill>
            <a:ln>
              <a:solidFill>
                <a:schemeClr val="tx1">
                  <a:alpha val="18000"/>
                </a:schemeClr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r-FR" sz="160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Arial"/>
                  <a:cs typeface="Arial"/>
                </a:rPr>
                <a:t>G0</a:t>
              </a:r>
            </a:p>
          </p:txBody>
        </p:sp>
        <p:sp>
          <p:nvSpPr>
            <p:cNvPr id="14" name="Forme libre 13"/>
            <p:cNvSpPr/>
            <p:nvPr/>
          </p:nvSpPr>
          <p:spPr>
            <a:xfrm rot="10800000">
              <a:off x="4792663" y="2827338"/>
              <a:ext cx="1223962" cy="1233487"/>
            </a:xfrm>
            <a:custGeom>
              <a:avLst/>
              <a:gdLst>
                <a:gd name="connsiteX0" fmla="*/ 0 w 1075356"/>
                <a:gd name="connsiteY0" fmla="*/ 973424 h 973424"/>
                <a:gd name="connsiteX1" fmla="*/ 333732 w 1075356"/>
                <a:gd name="connsiteY1" fmla="*/ 806551 h 973424"/>
                <a:gd name="connsiteX2" fmla="*/ 584030 w 1075356"/>
                <a:gd name="connsiteY2" fmla="*/ 639678 h 973424"/>
                <a:gd name="connsiteX3" fmla="*/ 778706 w 1075356"/>
                <a:gd name="connsiteY3" fmla="*/ 491347 h 973424"/>
                <a:gd name="connsiteX4" fmla="*/ 945572 w 1075356"/>
                <a:gd name="connsiteY4" fmla="*/ 305933 h 973424"/>
                <a:gd name="connsiteX5" fmla="*/ 1029005 w 1075356"/>
                <a:gd name="connsiteY5" fmla="*/ 157602 h 973424"/>
                <a:gd name="connsiteX6" fmla="*/ 1075356 w 1075356"/>
                <a:gd name="connsiteY6" fmla="*/ 0 h 973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75356" h="973424">
                  <a:moveTo>
                    <a:pt x="0" y="973424"/>
                  </a:moveTo>
                  <a:cubicBezTo>
                    <a:pt x="118197" y="917799"/>
                    <a:pt x="236394" y="862175"/>
                    <a:pt x="333732" y="806551"/>
                  </a:cubicBezTo>
                  <a:cubicBezTo>
                    <a:pt x="431070" y="750927"/>
                    <a:pt x="509868" y="692212"/>
                    <a:pt x="584030" y="639678"/>
                  </a:cubicBezTo>
                  <a:cubicBezTo>
                    <a:pt x="658192" y="587144"/>
                    <a:pt x="718449" y="546971"/>
                    <a:pt x="778706" y="491347"/>
                  </a:cubicBezTo>
                  <a:cubicBezTo>
                    <a:pt x="838963" y="435723"/>
                    <a:pt x="903856" y="361557"/>
                    <a:pt x="945572" y="305933"/>
                  </a:cubicBezTo>
                  <a:cubicBezTo>
                    <a:pt x="987289" y="250309"/>
                    <a:pt x="1007374" y="208591"/>
                    <a:pt x="1029005" y="157602"/>
                  </a:cubicBezTo>
                  <a:cubicBezTo>
                    <a:pt x="1050636" y="106613"/>
                    <a:pt x="1075356" y="0"/>
                    <a:pt x="1075356" y="0"/>
                  </a:cubicBezTo>
                </a:path>
              </a:pathLst>
            </a:cu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sz="1600">
                <a:latin typeface="Arial"/>
                <a:cs typeface="Arial"/>
              </a:endParaRPr>
            </a:p>
          </p:txBody>
        </p:sp>
        <p:sp>
          <p:nvSpPr>
            <p:cNvPr id="15" name="Forme libre 14"/>
            <p:cNvSpPr/>
            <p:nvPr/>
          </p:nvSpPr>
          <p:spPr>
            <a:xfrm rot="8461553" flipV="1">
              <a:off x="4697413" y="3825875"/>
              <a:ext cx="282575" cy="147638"/>
            </a:xfrm>
            <a:custGeom>
              <a:avLst/>
              <a:gdLst>
                <a:gd name="connsiteX0" fmla="*/ 0 w 268839"/>
                <a:gd name="connsiteY0" fmla="*/ 0 h 27812"/>
                <a:gd name="connsiteX1" fmla="*/ 268839 w 268839"/>
                <a:gd name="connsiteY1" fmla="*/ 27812 h 27812"/>
                <a:gd name="connsiteX2" fmla="*/ 268839 w 268839"/>
                <a:gd name="connsiteY2" fmla="*/ 27812 h 27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8839" h="27812">
                  <a:moveTo>
                    <a:pt x="0" y="0"/>
                  </a:moveTo>
                  <a:lnTo>
                    <a:pt x="268839" y="27812"/>
                  </a:lnTo>
                  <a:lnTo>
                    <a:pt x="268839" y="27812"/>
                  </a:lnTo>
                </a:path>
              </a:pathLst>
            </a:custGeom>
            <a:ln w="444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sz="1600">
                <a:latin typeface="Arial"/>
                <a:cs typeface="Arial"/>
              </a:endParaRPr>
            </a:p>
          </p:txBody>
        </p:sp>
        <p:sp>
          <p:nvSpPr>
            <p:cNvPr id="16" name="Forme libre 15"/>
            <p:cNvSpPr/>
            <p:nvPr/>
          </p:nvSpPr>
          <p:spPr>
            <a:xfrm>
              <a:off x="4673600" y="2530475"/>
              <a:ext cx="1074738" cy="973138"/>
            </a:xfrm>
            <a:custGeom>
              <a:avLst/>
              <a:gdLst>
                <a:gd name="connsiteX0" fmla="*/ 0 w 1075356"/>
                <a:gd name="connsiteY0" fmla="*/ 973424 h 973424"/>
                <a:gd name="connsiteX1" fmla="*/ 333732 w 1075356"/>
                <a:gd name="connsiteY1" fmla="*/ 806551 h 973424"/>
                <a:gd name="connsiteX2" fmla="*/ 584030 w 1075356"/>
                <a:gd name="connsiteY2" fmla="*/ 639678 h 973424"/>
                <a:gd name="connsiteX3" fmla="*/ 778706 w 1075356"/>
                <a:gd name="connsiteY3" fmla="*/ 491347 h 973424"/>
                <a:gd name="connsiteX4" fmla="*/ 945572 w 1075356"/>
                <a:gd name="connsiteY4" fmla="*/ 305933 h 973424"/>
                <a:gd name="connsiteX5" fmla="*/ 1029005 w 1075356"/>
                <a:gd name="connsiteY5" fmla="*/ 157602 h 973424"/>
                <a:gd name="connsiteX6" fmla="*/ 1075356 w 1075356"/>
                <a:gd name="connsiteY6" fmla="*/ 0 h 973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75356" h="973424">
                  <a:moveTo>
                    <a:pt x="0" y="973424"/>
                  </a:moveTo>
                  <a:cubicBezTo>
                    <a:pt x="118197" y="917799"/>
                    <a:pt x="236394" y="862175"/>
                    <a:pt x="333732" y="806551"/>
                  </a:cubicBezTo>
                  <a:cubicBezTo>
                    <a:pt x="431070" y="750927"/>
                    <a:pt x="509868" y="692212"/>
                    <a:pt x="584030" y="639678"/>
                  </a:cubicBezTo>
                  <a:cubicBezTo>
                    <a:pt x="658192" y="587144"/>
                    <a:pt x="718449" y="546971"/>
                    <a:pt x="778706" y="491347"/>
                  </a:cubicBezTo>
                  <a:cubicBezTo>
                    <a:pt x="838963" y="435723"/>
                    <a:pt x="903856" y="361557"/>
                    <a:pt x="945572" y="305933"/>
                  </a:cubicBezTo>
                  <a:cubicBezTo>
                    <a:pt x="987289" y="250309"/>
                    <a:pt x="1007374" y="208591"/>
                    <a:pt x="1029005" y="157602"/>
                  </a:cubicBezTo>
                  <a:cubicBezTo>
                    <a:pt x="1050636" y="106613"/>
                    <a:pt x="1075356" y="0"/>
                    <a:pt x="1075356" y="0"/>
                  </a:cubicBezTo>
                </a:path>
              </a:pathLst>
            </a:cu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sz="1600">
                <a:latin typeface="Arial"/>
                <a:cs typeface="Arial"/>
              </a:endParaRPr>
            </a:p>
          </p:txBody>
        </p:sp>
        <p:sp>
          <p:nvSpPr>
            <p:cNvPr id="17" name="Forme libre 16"/>
            <p:cNvSpPr/>
            <p:nvPr/>
          </p:nvSpPr>
          <p:spPr>
            <a:xfrm rot="21050935" flipV="1">
              <a:off x="4908550" y="3230563"/>
              <a:ext cx="282575" cy="123825"/>
            </a:xfrm>
            <a:custGeom>
              <a:avLst/>
              <a:gdLst>
                <a:gd name="connsiteX0" fmla="*/ 0 w 268839"/>
                <a:gd name="connsiteY0" fmla="*/ 0 h 27812"/>
                <a:gd name="connsiteX1" fmla="*/ 268839 w 268839"/>
                <a:gd name="connsiteY1" fmla="*/ 27812 h 27812"/>
                <a:gd name="connsiteX2" fmla="*/ 268839 w 268839"/>
                <a:gd name="connsiteY2" fmla="*/ 27812 h 27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8839" h="27812">
                  <a:moveTo>
                    <a:pt x="0" y="0"/>
                  </a:moveTo>
                  <a:lnTo>
                    <a:pt x="268839" y="27812"/>
                  </a:lnTo>
                  <a:lnTo>
                    <a:pt x="268839" y="27812"/>
                  </a:lnTo>
                </a:path>
              </a:pathLst>
            </a:custGeom>
            <a:ln w="444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sz="1600">
                <a:latin typeface="Arial"/>
                <a:cs typeface="Arial"/>
              </a:endParaRPr>
            </a:p>
          </p:txBody>
        </p:sp>
        <p:sp>
          <p:nvSpPr>
            <p:cNvPr id="18" name="ZoneTexte 44"/>
            <p:cNvSpPr txBox="1">
              <a:spLocks noChangeArrowheads="1"/>
            </p:cNvSpPr>
            <p:nvPr/>
          </p:nvSpPr>
          <p:spPr bwMode="auto">
            <a:xfrm>
              <a:off x="6696075" y="3152775"/>
              <a:ext cx="1711777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fr-FR" sz="1400">
                  <a:ea typeface="Comic Sans MS" pitchFamily="-110" charset="0"/>
                  <a:cs typeface="Comic Sans MS" pitchFamily="-110" charset="0"/>
                </a:rPr>
                <a:t>Signal mitogénique</a:t>
              </a:r>
            </a:p>
          </p:txBody>
        </p:sp>
        <p:sp>
          <p:nvSpPr>
            <p:cNvPr id="19" name="ZoneTexte 74"/>
            <p:cNvSpPr txBox="1">
              <a:spLocks noChangeArrowheads="1"/>
            </p:cNvSpPr>
            <p:nvPr/>
          </p:nvSpPr>
          <p:spPr bwMode="auto">
            <a:xfrm>
              <a:off x="5719763" y="1633487"/>
              <a:ext cx="200080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fr-FR" sz="1400" dirty="0">
                  <a:ea typeface="Comic Sans MS" pitchFamily="-110" charset="0"/>
                  <a:cs typeface="Comic Sans MS" pitchFamily="-110" charset="0"/>
                </a:rPr>
                <a:t>Phase de quiescence</a:t>
              </a:r>
            </a:p>
            <a:p>
              <a:r>
                <a:rPr lang="fr-FR" sz="1400" dirty="0">
                  <a:ea typeface="Comic Sans MS" pitchFamily="-110" charset="0"/>
                  <a:cs typeface="Comic Sans MS" pitchFamily="-110" charset="0"/>
                </a:rPr>
                <a:t>hors du cycle cellulaire</a:t>
              </a:r>
            </a:p>
          </p:txBody>
        </p:sp>
        <p:cxnSp>
          <p:nvCxnSpPr>
            <p:cNvPr id="20" name="Connecteur droit avec flèche 19"/>
            <p:cNvCxnSpPr/>
            <p:nvPr/>
          </p:nvCxnSpPr>
          <p:spPr>
            <a:xfrm rot="10800000" flipV="1">
              <a:off x="5351463" y="3357563"/>
              <a:ext cx="1330325" cy="9525"/>
            </a:xfrm>
            <a:prstGeom prst="straightConnector1">
              <a:avLst/>
            </a:prstGeom>
            <a:ln w="6350" cap="flat" cmpd="sng" algn="ctr">
              <a:solidFill>
                <a:schemeClr val="tx1"/>
              </a:solidFill>
              <a:prstDash val="sysDash"/>
              <a:round/>
              <a:headEnd type="none" w="med" len="med"/>
              <a:tailEnd type="arrow" w="sm" len="sm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ZoneTexte 120"/>
            <p:cNvSpPr txBox="1">
              <a:spLocks noChangeArrowheads="1"/>
            </p:cNvSpPr>
            <p:nvPr/>
          </p:nvSpPr>
          <p:spPr bwMode="auto">
            <a:xfrm>
              <a:off x="1519053" y="5322888"/>
              <a:ext cx="181153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fr-FR" sz="1400">
                  <a:ea typeface="Comic Sans MS" pitchFamily="-110" charset="0"/>
                  <a:cs typeface="Comic Sans MS" pitchFamily="-110" charset="0"/>
                </a:rPr>
                <a:t>Phase de réplication </a:t>
              </a:r>
            </a:p>
            <a:p>
              <a:pPr algn="ctr"/>
              <a:r>
                <a:rPr lang="fr-FR" sz="1400">
                  <a:ea typeface="Comic Sans MS" pitchFamily="-110" charset="0"/>
                  <a:cs typeface="Comic Sans MS" pitchFamily="-110" charset="0"/>
                </a:rPr>
                <a:t>de L’ADN</a:t>
              </a:r>
            </a:p>
          </p:txBody>
        </p:sp>
        <p:sp>
          <p:nvSpPr>
            <p:cNvPr id="22" name="ZoneTexte 120"/>
            <p:cNvSpPr txBox="1">
              <a:spLocks noChangeArrowheads="1"/>
            </p:cNvSpPr>
            <p:nvPr/>
          </p:nvSpPr>
          <p:spPr bwMode="auto">
            <a:xfrm>
              <a:off x="390767" y="3187412"/>
              <a:ext cx="1901482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fr-FR" sz="1400" dirty="0">
                  <a:ea typeface="Comic Sans MS" pitchFamily="-110" charset="0"/>
                  <a:cs typeface="Comic Sans MS" pitchFamily="-110" charset="0"/>
                </a:rPr>
                <a:t>Phase de préparation</a:t>
              </a:r>
            </a:p>
            <a:p>
              <a:pPr algn="ctr"/>
              <a:r>
                <a:rPr lang="fr-FR" sz="1400" dirty="0">
                  <a:ea typeface="Comic Sans MS" pitchFamily="-110" charset="0"/>
                  <a:cs typeface="Comic Sans MS" pitchFamily="-110" charset="0"/>
                </a:rPr>
                <a:t> à la mitose</a:t>
              </a:r>
            </a:p>
          </p:txBody>
        </p:sp>
        <p:sp>
          <p:nvSpPr>
            <p:cNvPr id="23" name="ZoneTexte 120"/>
            <p:cNvSpPr txBox="1">
              <a:spLocks noChangeArrowheads="1"/>
            </p:cNvSpPr>
            <p:nvPr/>
          </p:nvSpPr>
          <p:spPr bwMode="auto">
            <a:xfrm>
              <a:off x="3962400" y="5105400"/>
              <a:ext cx="3096837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fr-FR" sz="1400" dirty="0">
                  <a:ea typeface="Comic Sans MS" pitchFamily="-110" charset="0"/>
                  <a:cs typeface="Comic Sans MS" pitchFamily="-110" charset="0"/>
                </a:rPr>
                <a:t>Phase de préparation à la réplication de l’ADN</a:t>
              </a:r>
            </a:p>
          </p:txBody>
        </p:sp>
        <p:sp>
          <p:nvSpPr>
            <p:cNvPr id="24" name="ZoneTexte 120"/>
            <p:cNvSpPr txBox="1">
              <a:spLocks noChangeArrowheads="1"/>
            </p:cNvSpPr>
            <p:nvPr/>
          </p:nvSpPr>
          <p:spPr bwMode="auto">
            <a:xfrm>
              <a:off x="3482377" y="2091749"/>
              <a:ext cx="159194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fr-FR" sz="1400" dirty="0">
                  <a:ea typeface="Comic Sans MS" pitchFamily="-110" charset="0"/>
                  <a:cs typeface="Comic Sans MS" pitchFamily="-110" charset="0"/>
                </a:rPr>
                <a:t>Phase de division </a:t>
              </a:r>
            </a:p>
            <a:p>
              <a:pPr algn="ctr"/>
              <a:r>
                <a:rPr lang="fr-FR" sz="1400" dirty="0">
                  <a:ea typeface="Comic Sans MS" pitchFamily="-110" charset="0"/>
                  <a:cs typeface="Comic Sans MS" pitchFamily="-110" charset="0"/>
                </a:rPr>
                <a:t>cellulaire</a:t>
              </a:r>
            </a:p>
          </p:txBody>
        </p:sp>
      </p:grpSp>
      <p:sp>
        <p:nvSpPr>
          <p:cNvPr id="25" name="Rectangle 24"/>
          <p:cNvSpPr/>
          <p:nvPr/>
        </p:nvSpPr>
        <p:spPr>
          <a:xfrm>
            <a:off x="2886602" y="642918"/>
            <a:ext cx="33707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LE CYCLE CELLULAIRE EUCARYOTE</a:t>
            </a:r>
            <a:endParaRPr lang="fr-FR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title"/>
          </p:nvPr>
        </p:nvSpPr>
        <p:spPr>
          <a:xfrm>
            <a:off x="357158" y="285728"/>
            <a:ext cx="8229600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fr-CA" sz="2800" dirty="0" smtClean="0"/>
              <a:t> </a:t>
            </a:r>
            <a:br>
              <a:rPr lang="fr-CA" sz="2800" dirty="0" smtClean="0"/>
            </a:br>
            <a:r>
              <a:rPr lang="fr-CA" sz="2800" dirty="0" smtClean="0"/>
              <a:t>.</a:t>
            </a:r>
          </a:p>
        </p:txBody>
      </p:sp>
      <p:pic>
        <p:nvPicPr>
          <p:cNvPr id="5" name="Content Placeholder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85720" y="1785926"/>
            <a:ext cx="8077759" cy="450059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itose1_prophase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2357430"/>
            <a:ext cx="5143536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214290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fr-FR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caractérisée par 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l'individualisation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des chromosomes, dont la chromatine se condense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kumimoji="0" lang="fr-F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la disparition de l'enveloppe nucl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é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aire et des nucl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é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oles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kumimoji="0" lang="fr-F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l'apparition de fibres prot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é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iques formant un fuseau de division</a:t>
            </a:r>
            <a:endParaRPr kumimoji="0" lang="fr-F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titled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2643182"/>
            <a:ext cx="4000528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"/>
            <a:ext cx="13016705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1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«</a:t>
            </a:r>
            <a:r>
              <a:rPr kumimoji="0" lang="fr-FR" sz="16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 </a:t>
            </a:r>
            <a:r>
              <a:rPr kumimoji="0" lang="fr-FR" sz="16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Kin</a:t>
            </a:r>
            <a:r>
              <a:rPr kumimoji="0" lang="fr-FR" sz="16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6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tochores</a:t>
            </a:r>
            <a:r>
              <a:rPr kumimoji="0" lang="fr-FR" sz="16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 »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 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: en fin de prophase, des structures sp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cialis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es 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à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trois couches appel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es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fr-F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kin</a:t>
            </a:r>
            <a:r>
              <a:rPr kumimoji="0" lang="fr-F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tochores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, form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 de complexes prot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iques sp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cialis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s, se d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veloppent et s'attachent dans la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r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gion du centrom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è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re.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Il y a un </a:t>
            </a:r>
            <a:r>
              <a:rPr kumimoji="0" lang="fr-F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kin</a:t>
            </a:r>
            <a:r>
              <a:rPr kumimoji="0" lang="fr-F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tochore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pour chaque chromatide. Ils vont jouer un rôle primordial au moment de la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s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paration des chromatides.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Les microtubules </a:t>
            </a:r>
            <a:r>
              <a:rPr kumimoji="0" lang="fr-F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kin</a:t>
            </a:r>
            <a:r>
              <a:rPr kumimoji="0" lang="fr-F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tochoriens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, ins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r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 dans le </a:t>
            </a:r>
            <a:r>
              <a:rPr kumimoji="0" lang="fr-F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kin</a:t>
            </a:r>
            <a:r>
              <a:rPr kumimoji="0" lang="fr-F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tochore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se d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veloppent progressivement et,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dans la prophase tardive (entre prophase et </a:t>
            </a:r>
            <a:r>
              <a:rPr kumimoji="0" lang="fr-F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prom</a:t>
            </a:r>
            <a:r>
              <a:rPr kumimoji="0" lang="fr-F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taphase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), ils vont progressivement s'attacher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aux microtubules du fuseau ou microtubules polaires</a:t>
            </a:r>
            <a:r>
              <a:rPr kumimoji="0" lang="fr-FR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www.bio-top.net/Schemas/mitose4_anaphase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2857496"/>
            <a:ext cx="4286279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428596" y="428604"/>
            <a:ext cx="70009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latin typeface="Arial" pitchFamily="34" charset="0"/>
                <a:cs typeface="Arial" pitchFamily="34" charset="0"/>
              </a:rPr>
              <a:t>caractérisée par:</a:t>
            </a:r>
          </a:p>
          <a:p>
            <a:r>
              <a:rPr lang="fr-FR" sz="1600" dirty="0" smtClean="0">
                <a:latin typeface="Arial" pitchFamily="34" charset="0"/>
                <a:cs typeface="Arial" pitchFamily="34" charset="0"/>
              </a:rPr>
              <a:t> la fissuration du centromère de chaque chromosome.</a:t>
            </a:r>
          </a:p>
          <a:p>
            <a:r>
              <a:rPr lang="fr-FR" sz="1600" dirty="0" smtClean="0">
                <a:latin typeface="Arial" pitchFamily="34" charset="0"/>
                <a:cs typeface="Arial" pitchFamily="34" charset="0"/>
              </a:rPr>
              <a:t> Les chromatides de chaque chromosome se séparent. </a:t>
            </a:r>
          </a:p>
          <a:p>
            <a:r>
              <a:rPr lang="fr-FR" sz="1600" dirty="0" smtClean="0">
                <a:latin typeface="Arial" pitchFamily="34" charset="0"/>
                <a:cs typeface="Arial" pitchFamily="34" charset="0"/>
              </a:rPr>
              <a:t>Elles sont entraînées par les fibres du fuseau, qui se rétractent, et elles migrent vers les pôles opposés de la cellule</a:t>
            </a:r>
          </a:p>
          <a:p>
            <a:r>
              <a:rPr lang="fr-FR" sz="1600" dirty="0" smtClean="0">
                <a:latin typeface="Arial" pitchFamily="34" charset="0"/>
                <a:cs typeface="Arial" pitchFamily="34" charset="0"/>
              </a:rPr>
              <a:t>. On parle d'ascension polaire.</a:t>
            </a:r>
          </a:p>
          <a:p>
            <a:r>
              <a:rPr lang="fr-FR" sz="1600" dirty="0" smtClean="0">
                <a:latin typeface="Arial" pitchFamily="34" charset="0"/>
                <a:cs typeface="Arial" pitchFamily="34" charset="0"/>
              </a:rPr>
              <a:t> Chaque cellule-fille recevra ainsi les mêmes chromosomes que ceux de la cellule-mère.</a:t>
            </a:r>
          </a:p>
          <a:p>
            <a:endParaRPr lang="fr-FR" sz="1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www.bio-top.net/Schemas/mitose5_telophase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2357430"/>
            <a:ext cx="4714908" cy="3509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0" y="714356"/>
            <a:ext cx="990046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fr-FR" sz="16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A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 cours de la </a:t>
            </a:r>
            <a:r>
              <a:rPr kumimoji="0" lang="fr-F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Télpophase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tabLst>
                <a:tab pos="457200" algn="l"/>
              </a:tabLst>
            </a:pP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la reconstitution de l'enveloppe nucléaire ;</a:t>
            </a:r>
            <a:endParaRPr kumimoji="0" lang="fr-F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la disparition des </a:t>
            </a:r>
            <a:r>
              <a:rPr kumimoji="0" lang="fr-F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chromososomes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qui se décondensent et redeviennent invisibles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au microscope optique ;</a:t>
            </a:r>
            <a:endParaRPr kumimoji="0" lang="fr-F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la division du cytoplasme en deux parties égales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les deux jeunes cellules-filles apparaissent.</a:t>
            </a:r>
            <a:endParaRPr kumimoji="0" lang="fr-F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www.bio-top.net/Schemas/mitose6_cytodierese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3214686"/>
            <a:ext cx="4357718" cy="3526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0" y="285728"/>
            <a:ext cx="8836073" cy="3077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La mitose est terminée </a:t>
            </a:r>
            <a:r>
              <a:rPr lang="fr-FR" sz="16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processus de clivage.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l'invagination progressive de la membrane </a:t>
            </a:r>
            <a:r>
              <a:rPr kumimoji="0" lang="fr-F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plasmique:anneau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contractile   </a:t>
            </a:r>
            <a:b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Le sillon de division ainsi créé se creuse de plus en plus, jusqu'à la séparation complète des deux cellules filles.</a:t>
            </a:r>
            <a:endParaRPr kumimoji="0" lang="fr-F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* </a:t>
            </a:r>
            <a:r>
              <a:rPr kumimoji="0" lang="fr-FR" sz="16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L'anneau contractile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: il est essentiellement constitué de filaments d'actine et de myosine,  </a:t>
            </a:r>
            <a:endParaRPr kumimoji="0" lang="fr-F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* </a:t>
            </a:r>
            <a:r>
              <a:rPr kumimoji="0" lang="fr-FR" sz="16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Le corps intermédiaire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: juste avant la séparation, il ne reste plus entre les deux cellules que le corps intermédiaire qui contient les restes des microtubules polaires et une structure matricielle dense.</a:t>
            </a:r>
            <a:endParaRPr kumimoji="0" lang="fr-F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La mitose est donc une forme division cellulaire qui, à partir d'une cellule diploïde (2n chromosomes) donne naissance </a:t>
            </a:r>
            <a:r>
              <a:rPr kumimoji="0" lang="fr-FR" sz="16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à deux cellules filles diploïdes elles aussi, et au patrimoine génétique strictement identique.</a:t>
            </a:r>
            <a:endParaRPr kumimoji="0" lang="fr-F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4368800" cy="2040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70400" y="428604"/>
            <a:ext cx="4673600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324100"/>
            <a:ext cx="4368800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70400" y="2884885"/>
            <a:ext cx="4673600" cy="2201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406400" y="5155407"/>
            <a:ext cx="84328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fr-FR" sz="2400" b="1" dirty="0">
                <a:latin typeface="Times"/>
              </a:rPr>
              <a:t>Division par mitose d’une cellule végétale. 1, prophase; 2, anaphase; 3, télophase; 4, fin. Observation en microscopie en contraste de phase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4282" y="357166"/>
            <a:ext cx="19564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smtClean="0"/>
              <a:t>L’interphase</a:t>
            </a:r>
            <a:endParaRPr lang="fr-FR" sz="2800" dirty="0"/>
          </a:p>
        </p:txBody>
      </p:sp>
      <p:sp>
        <p:nvSpPr>
          <p:cNvPr id="3" name="Rectangle 2"/>
          <p:cNvSpPr/>
          <p:nvPr/>
        </p:nvSpPr>
        <p:spPr>
          <a:xfrm>
            <a:off x="1142976" y="1142984"/>
            <a:ext cx="55721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7FD13B"/>
                </a:solidFill>
              </a:rPr>
              <a:t>Phase G1 </a:t>
            </a:r>
            <a:r>
              <a:rPr lang="fr-FR" dirty="0" smtClean="0"/>
              <a:t>= Gap 1 : la cellule croît et fabrique des protéines. Elle s’ assure que les conditions internes et externes  sont adéquates pour commencer la phase de synthèse de l’ADN. 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1142976" y="2643182"/>
            <a:ext cx="578647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 smtClean="0"/>
          </a:p>
          <a:p>
            <a:r>
              <a:rPr lang="fr-FR" b="1" dirty="0" smtClean="0">
                <a:solidFill>
                  <a:srgbClr val="7FD13B"/>
                </a:solidFill>
              </a:rPr>
              <a:t>Phase G2 </a:t>
            </a:r>
            <a:r>
              <a:rPr lang="fr-FR" dirty="0" smtClean="0"/>
              <a:t>= Gap 2 : la cellule se prépare à la </a:t>
            </a:r>
          </a:p>
          <a:p>
            <a:r>
              <a:rPr lang="fr-FR" dirty="0" smtClean="0"/>
              <a:t>séparation du matériel génétique</a:t>
            </a:r>
          </a:p>
          <a:p>
            <a:r>
              <a:rPr lang="fr-FR" dirty="0" smtClean="0"/>
              <a:t> vers 2 cellules filles. 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857224" y="3857628"/>
            <a:ext cx="60007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accent1"/>
                </a:solidFill>
              </a:rPr>
              <a:t>Les phases G1 et G2 sont des phases de croissance </a:t>
            </a:r>
            <a:endParaRPr lang="fr-FR" b="1" dirty="0">
              <a:solidFill>
                <a:schemeClr val="accent1"/>
              </a:solidFill>
            </a:endParaRPr>
          </a:p>
        </p:txBody>
      </p:sp>
      <p:pic>
        <p:nvPicPr>
          <p:cNvPr id="6" name="Picture 10" descr="tenAD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38401" y="2714620"/>
            <a:ext cx="3039362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0625" y="757238"/>
            <a:ext cx="6762750" cy="534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00034" y="357166"/>
            <a:ext cx="8143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Observation des phases du cycle en suivant les variations de la quantité d’ADN</a:t>
            </a:r>
            <a:endParaRPr lang="fr-FR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214422"/>
            <a:ext cx="3071834" cy="2390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714356"/>
            <a:ext cx="3429000" cy="503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oneTexte 4"/>
          <p:cNvSpPr txBox="1"/>
          <p:nvPr/>
        </p:nvSpPr>
        <p:spPr>
          <a:xfrm>
            <a:off x="500034" y="3929066"/>
            <a:ext cx="32147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cellules sont cultivées en présence d’une molécule fluorescente qui se lie à l’ADN</a:t>
            </a:r>
          </a:p>
          <a:p>
            <a:r>
              <a:rPr lang="fr-FR" dirty="0" smtClean="0"/>
              <a:t>A l’aide d’un </a:t>
            </a:r>
            <a:r>
              <a:rPr lang="fr-FR" dirty="0" err="1" smtClean="0"/>
              <a:t>cytomètre</a:t>
            </a:r>
            <a:r>
              <a:rPr lang="fr-FR" dirty="0" smtClean="0"/>
              <a:t> en flux, on mesure la fluorescence dans  chaque cellule </a:t>
            </a:r>
            <a:endParaRPr lang="fr-FR" dirty="0"/>
          </a:p>
        </p:txBody>
      </p:sp>
      <p:sp>
        <p:nvSpPr>
          <p:cNvPr id="6" name="Flèche droite 5"/>
          <p:cNvSpPr/>
          <p:nvPr/>
        </p:nvSpPr>
        <p:spPr>
          <a:xfrm>
            <a:off x="4143372" y="4500570"/>
            <a:ext cx="1143008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214290"/>
            <a:ext cx="7358114" cy="650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8596" y="642918"/>
            <a:ext cx="15821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smtClean="0"/>
              <a:t>La mitose</a:t>
            </a:r>
            <a:endParaRPr lang="fr-FR" sz="2800" dirty="0"/>
          </a:p>
        </p:txBody>
      </p:sp>
      <p:sp>
        <p:nvSpPr>
          <p:cNvPr id="3" name="Rectangle 2"/>
          <p:cNvSpPr/>
          <p:nvPr/>
        </p:nvSpPr>
        <p:spPr>
          <a:xfrm>
            <a:off x="928662" y="1357298"/>
            <a:ext cx="59293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Période de division cellulaire. La cellule répartit son matériel génétique dans 2 cellules filles identiques</a:t>
            </a:r>
            <a:endParaRPr lang="fr-FR" dirty="0"/>
          </a:p>
        </p:txBody>
      </p:sp>
      <p:pic>
        <p:nvPicPr>
          <p:cNvPr id="4" name="Picture 15" descr="mitose1"/>
          <p:cNvPicPr>
            <a:picLocks noChangeAspect="1" noChangeArrowheads="1"/>
          </p:cNvPicPr>
          <p:nvPr/>
        </p:nvPicPr>
        <p:blipFill>
          <a:blip r:embed="rId2" cstate="print"/>
          <a:srcRect l="22483" r="22299" b="53414"/>
          <a:stretch>
            <a:fillRect/>
          </a:stretch>
        </p:blipFill>
        <p:spPr bwMode="auto">
          <a:xfrm>
            <a:off x="609600" y="3885049"/>
            <a:ext cx="1153603" cy="991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15" descr="mitose1"/>
          <p:cNvPicPr>
            <a:picLocks noChangeAspect="1" noChangeArrowheads="1"/>
          </p:cNvPicPr>
          <p:nvPr/>
        </p:nvPicPr>
        <p:blipFill>
          <a:blip r:embed="rId2" cstate="print"/>
          <a:srcRect l="23203" t="46703" r="25290" b="4673"/>
          <a:stretch>
            <a:fillRect/>
          </a:stretch>
        </p:blipFill>
        <p:spPr bwMode="auto">
          <a:xfrm>
            <a:off x="2777358" y="3885049"/>
            <a:ext cx="1076049" cy="991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13" descr="mitose2"/>
          <p:cNvPicPr>
            <a:picLocks noChangeAspect="1" noChangeArrowheads="1"/>
          </p:cNvPicPr>
          <p:nvPr/>
        </p:nvPicPr>
        <p:blipFill>
          <a:blip r:embed="rId3" cstate="print"/>
          <a:srcRect t="66418" r="7049"/>
          <a:stretch>
            <a:fillRect/>
          </a:stretch>
        </p:blipFill>
        <p:spPr bwMode="auto">
          <a:xfrm>
            <a:off x="6001211" y="3845671"/>
            <a:ext cx="1928603" cy="1030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ZoneTexte 8"/>
          <p:cNvSpPr txBox="1"/>
          <p:nvPr/>
        </p:nvSpPr>
        <p:spPr>
          <a:xfrm>
            <a:off x="1691760" y="3952510"/>
            <a:ext cx="115222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200" dirty="0"/>
              <a:t>duplication </a:t>
            </a:r>
          </a:p>
          <a:p>
            <a:pPr algn="ctr"/>
            <a:r>
              <a:rPr lang="fr-FR" sz="1200" dirty="0"/>
              <a:t>de l’ADN</a:t>
            </a:r>
          </a:p>
        </p:txBody>
      </p:sp>
      <p:cxnSp>
        <p:nvCxnSpPr>
          <p:cNvPr id="11" name="Connecteur droit avec flèche 10"/>
          <p:cNvCxnSpPr/>
          <p:nvPr/>
        </p:nvCxnSpPr>
        <p:spPr>
          <a:xfrm>
            <a:off x="1857356" y="4572008"/>
            <a:ext cx="8572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oneTexte 11"/>
          <p:cNvSpPr txBox="1"/>
          <p:nvPr/>
        </p:nvSpPr>
        <p:spPr>
          <a:xfrm>
            <a:off x="3945513" y="4068997"/>
            <a:ext cx="1805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division cellulaire</a:t>
            </a:r>
          </a:p>
        </p:txBody>
      </p:sp>
      <p:cxnSp>
        <p:nvCxnSpPr>
          <p:cNvPr id="14" name="Connecteur droit avec flèche 13"/>
          <p:cNvCxnSpPr/>
          <p:nvPr/>
        </p:nvCxnSpPr>
        <p:spPr>
          <a:xfrm>
            <a:off x="3929058" y="4500570"/>
            <a:ext cx="192882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/>
          <p:cNvSpPr txBox="1"/>
          <p:nvPr/>
        </p:nvSpPr>
        <p:spPr>
          <a:xfrm>
            <a:off x="642910" y="3429000"/>
            <a:ext cx="13229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/>
              <a:t>1 cellule </a:t>
            </a:r>
            <a:r>
              <a:rPr lang="fr-FR" dirty="0"/>
              <a:t>mère</a:t>
            </a:r>
            <a:endParaRPr lang="fr-FR" sz="1400" dirty="0"/>
          </a:p>
        </p:txBody>
      </p:sp>
      <p:sp>
        <p:nvSpPr>
          <p:cNvPr id="16" name="ZoneTexte 15"/>
          <p:cNvSpPr txBox="1"/>
          <p:nvPr/>
        </p:nvSpPr>
        <p:spPr>
          <a:xfrm>
            <a:off x="2500298" y="3429000"/>
            <a:ext cx="15716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/>
              <a:t>1 cellule mère</a:t>
            </a:r>
          </a:p>
        </p:txBody>
      </p:sp>
      <p:sp>
        <p:nvSpPr>
          <p:cNvPr id="17" name="ZoneTexte 16"/>
          <p:cNvSpPr txBox="1"/>
          <p:nvPr/>
        </p:nvSpPr>
        <p:spPr>
          <a:xfrm>
            <a:off x="5875182" y="4876182"/>
            <a:ext cx="2554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/>
              <a:t>2 cellules filles avec 2n chromosomes</a:t>
            </a:r>
          </a:p>
          <a:p>
            <a:pPr algn="ctr"/>
            <a:r>
              <a:rPr lang="fr-FR" sz="1200" dirty="0"/>
              <a:t>simples  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2571736" y="4876182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2n chromosomes</a:t>
            </a:r>
          </a:p>
          <a:p>
            <a:pPr algn="ctr"/>
            <a:r>
              <a:rPr lang="fr-FR" sz="1400" dirty="0"/>
              <a:t>dupliqués  </a:t>
            </a:r>
          </a:p>
        </p:txBody>
      </p:sp>
      <p:sp>
        <p:nvSpPr>
          <p:cNvPr id="19" name="ZoneTexte 18"/>
          <p:cNvSpPr txBox="1"/>
          <p:nvPr/>
        </p:nvSpPr>
        <p:spPr>
          <a:xfrm>
            <a:off x="285720" y="4876182"/>
            <a:ext cx="2143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2n chromosomes</a:t>
            </a:r>
          </a:p>
          <a:p>
            <a:pPr algn="ctr"/>
            <a:r>
              <a:rPr lang="fr-FR" sz="1400" dirty="0"/>
              <a:t>simples  </a:t>
            </a:r>
            <a:endParaRPr lang="fr-FR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r-CA" smtClean="0"/>
              <a:t>Durant la phase de division:</a:t>
            </a:r>
            <a:endParaRPr lang="en-U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r-CA" smtClean="0"/>
              <a:t>La phase de division produit deux cellules filles à partir d’une cellule mère, en divisant le noyau (</a:t>
            </a:r>
            <a:r>
              <a:rPr lang="fr-CA" b="1" u="sng" smtClean="0"/>
              <a:t>la mitose</a:t>
            </a:r>
            <a:r>
              <a:rPr lang="fr-CA" smtClean="0"/>
              <a:t>) et en divisant le cytoplasme et son contenu en deux parties égales (</a:t>
            </a:r>
            <a:r>
              <a:rPr lang="fr-CA" b="1" u="sng" smtClean="0"/>
              <a:t>la cytokinèse</a:t>
            </a:r>
            <a:r>
              <a:rPr lang="fr-CA" smtClean="0"/>
              <a:t>).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r-CA" smtClean="0"/>
              <a:t>Les phases de la mitose:</a:t>
            </a:r>
            <a:endParaRPr lang="en-U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r-CA" sz="3600" b="1" u="sng" smtClean="0"/>
              <a:t>Interphase:</a:t>
            </a:r>
          </a:p>
          <a:p>
            <a:pPr eaLnBrk="1" hangingPunct="1">
              <a:defRPr/>
            </a:pPr>
            <a:r>
              <a:rPr lang="fr-CA" smtClean="0"/>
              <a:t>Une période de croissance rapide</a:t>
            </a:r>
          </a:p>
          <a:p>
            <a:pPr eaLnBrk="1" hangingPunct="1">
              <a:defRPr/>
            </a:pPr>
            <a:r>
              <a:rPr lang="fr-CA" smtClean="0"/>
              <a:t>Les chromosomes se copient</a:t>
            </a:r>
          </a:p>
          <a:p>
            <a:pPr eaLnBrk="1" hangingPunct="1">
              <a:defRPr/>
            </a:pPr>
            <a:r>
              <a:rPr lang="fr-CA" smtClean="0"/>
              <a:t>Une deuxième période de croissance en vue de la division cellulaire</a:t>
            </a:r>
          </a:p>
          <a:p>
            <a:pPr lvl="1" eaLnBrk="1" hangingPunct="1">
              <a:buFontTx/>
              <a:buNone/>
              <a:defRPr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97525" y="500042"/>
            <a:ext cx="38596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 smtClean="0"/>
              <a:t>Le contrôle du cycle cellulaire</a:t>
            </a:r>
            <a:endParaRPr lang="fr-FR" sz="2400" dirty="0"/>
          </a:p>
        </p:txBody>
      </p:sp>
      <p:pic>
        <p:nvPicPr>
          <p:cNvPr id="3" name="Espace réservé du contenu 5" descr="prix nobel.jpg"/>
          <p:cNvPicPr>
            <a:picLocks noChangeAspect="1"/>
          </p:cNvPicPr>
          <p:nvPr/>
        </p:nvPicPr>
        <p:blipFill>
          <a:blip r:embed="rId2" cstate="print"/>
          <a:srcRect t="-5588" b="-5247"/>
          <a:stretch>
            <a:fillRect/>
          </a:stretch>
        </p:blipFill>
        <p:spPr>
          <a:xfrm>
            <a:off x="532202" y="1643050"/>
            <a:ext cx="4254112" cy="4357717"/>
          </a:xfrm>
          <a:prstGeom prst="rect">
            <a:avLst/>
          </a:prstGeom>
        </p:spPr>
      </p:pic>
      <p:sp>
        <p:nvSpPr>
          <p:cNvPr id="4" name="Espace réservé du texte 7"/>
          <p:cNvSpPr txBox="1">
            <a:spLocks/>
          </p:cNvSpPr>
          <p:nvPr/>
        </p:nvSpPr>
        <p:spPr>
          <a:xfrm>
            <a:off x="4565941" y="2158302"/>
            <a:ext cx="4578059" cy="3556714"/>
          </a:xfrm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Tim Hunt et Paul Nurse: Identification des composantes moléculaires qui contrôlent le cycle.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Lee </a:t>
            </a:r>
            <a:r>
              <a:rPr kumimoji="0" lang="fr-FR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Hartwell</a:t>
            </a: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identification des systèmes de point de vérifications  (</a:t>
            </a:r>
            <a:r>
              <a:rPr kumimoji="0" lang="fr-FR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checkpoints</a:t>
            </a: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).</a:t>
            </a:r>
            <a:endParaRPr kumimoji="0" lang="fr-FR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24722" y="5335686"/>
            <a:ext cx="442234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00" dirty="0" smtClean="0"/>
              <a:t>Dr G. </a:t>
            </a:r>
            <a:r>
              <a:rPr lang="fr-FR" sz="1100" dirty="0" err="1" smtClean="0"/>
              <a:t>Ferbeyre</a:t>
            </a:r>
            <a:r>
              <a:rPr lang="fr-FR" sz="1100" dirty="0" smtClean="0"/>
              <a:t>, Département de biochimie, Université de Montréal</a:t>
            </a:r>
            <a:endParaRPr lang="fr-FR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47851" y="428604"/>
            <a:ext cx="38482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LA REGULATION DU CYCLE CELLULAIRE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285720" y="1298564"/>
            <a:ext cx="821537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événements et les différentes phases du cycle cellulaire étaient connus depuis longtemps. La remarquable constance de la succession des différentes phases suggérait un contrôle tout au long du cycle.</a:t>
            </a:r>
          </a:p>
          <a:p>
            <a:r>
              <a:rPr lang="fr-FR" dirty="0" smtClean="0"/>
              <a:t>Des expériences de biologie cellulaire qui ont permis de déceler la présence des facteurs de régulation présents à certaines phases du cycle.</a:t>
            </a:r>
          </a:p>
          <a:p>
            <a:r>
              <a:rPr lang="fr-FR" b="1" dirty="0" smtClean="0"/>
              <a:t>Expérience de micro-injection de cytoplasme d’un ovocyte II (bloqué en 2</a:t>
            </a:r>
            <a:r>
              <a:rPr lang="fr-FR" b="1" baseline="30000" dirty="0" smtClean="0"/>
              <a:t>ème</a:t>
            </a:r>
            <a:r>
              <a:rPr lang="fr-FR" b="1" dirty="0" smtClean="0"/>
              <a:t> division de méiose, métaphase II) dans un ovocyte I : l’ovocyte I est maturé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Chez le </a:t>
            </a:r>
            <a:r>
              <a:rPr lang="fr-FR" dirty="0" err="1" smtClean="0"/>
              <a:t>Xénope</a:t>
            </a:r>
            <a:r>
              <a:rPr lang="fr-FR" dirty="0" smtClean="0"/>
              <a:t>, c’est après une décharge hormonale de progestérone que l’ovocyte I, jusque là bloqué en début de prophase I de méiose, poursuit la méiose, termine la première division et effectue le début de la deuxième division méiotique jusqu’à la métaphase II, stade auquel il reste à nouveau bloqué ; cette étape s'appelle la maturation. </a:t>
            </a:r>
            <a:br>
              <a:rPr lang="fr-FR" dirty="0" smtClean="0"/>
            </a:br>
            <a:r>
              <a:rPr lang="fr-FR" dirty="0" smtClean="0"/>
              <a:t>Lorsque du cytoplasme de cet ovocyte bloqué en métaphase II </a:t>
            </a:r>
            <a:r>
              <a:rPr lang="fr-FR" b="1" dirty="0" smtClean="0"/>
              <a:t>est prélevé et injecté</a:t>
            </a:r>
            <a:r>
              <a:rPr lang="fr-FR" dirty="0" smtClean="0"/>
              <a:t> dans un ovocyte I, il induit la maturation de l’ovocyte receveur.</a:t>
            </a:r>
          </a:p>
          <a:p>
            <a:endParaRPr lang="fr-FR" dirty="0" smtClean="0"/>
          </a:p>
          <a:p>
            <a:r>
              <a:rPr lang="fr-FR" b="1" dirty="0" smtClean="0"/>
              <a:t>L'entrée en phase M est sous le contrôle d'un facteur diffusible, le MPF (Maturation </a:t>
            </a:r>
            <a:r>
              <a:rPr lang="fr-FR" b="1" dirty="0" err="1" smtClean="0"/>
              <a:t>Promoting</a:t>
            </a:r>
            <a:r>
              <a:rPr lang="fr-FR" b="1" dirty="0" smtClean="0"/>
              <a:t> Factor) :</a:t>
            </a:r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snv.jussieu.fr/bmedia/cyclecellBM/images/ExpMPF-meiose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428604"/>
            <a:ext cx="3671086" cy="2643183"/>
          </a:xfrm>
          <a:prstGeom prst="rect">
            <a:avLst/>
          </a:prstGeom>
          <a:noFill/>
        </p:spPr>
      </p:pic>
      <p:sp>
        <p:nvSpPr>
          <p:cNvPr id="3" name="ZoneTexte 2"/>
          <p:cNvSpPr txBox="1"/>
          <p:nvPr/>
        </p:nvSpPr>
        <p:spPr>
          <a:xfrm>
            <a:off x="214282" y="3429000"/>
            <a:ext cx="892971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/>
              <a:t>Expérience d'injection de cytoplasme entre des ovocytes de </a:t>
            </a:r>
            <a:r>
              <a:rPr lang="fr-FR" b="1" i="1" dirty="0" err="1" smtClean="0"/>
              <a:t>Xénope</a:t>
            </a:r>
            <a:r>
              <a:rPr lang="fr-FR" b="1" i="1" dirty="0" smtClean="0"/>
              <a:t>. </a:t>
            </a:r>
            <a:r>
              <a:rPr lang="fr-FR" i="1" dirty="0" smtClean="0"/>
              <a:t>L'injection du cytoplasme prélevé dans un ovocyte II maturé (bloqué en métaphase II) dans un ovocyte I , induit l'entrée en méiose de ce dernier. Cette expérience montre que le cytoplasme de l'ovocyte A contient un composé, présent en méiose, et suffisant pour induire le passage en méiose.</a:t>
            </a:r>
            <a:endParaRPr lang="fr-FR" dirty="0" smtClean="0"/>
          </a:p>
          <a:p>
            <a:r>
              <a:rPr lang="fr-FR" dirty="0" smtClean="0"/>
              <a:t>Cette expérience montre qu'une substance contenue dans le cytoplasme de l'ovocyte bloqué en métaphase II peut induire la maturation. Ce facteur a été appelé MPF (Maturation </a:t>
            </a:r>
            <a:r>
              <a:rPr lang="fr-FR" dirty="0" err="1" smtClean="0"/>
              <a:t>Promoting</a:t>
            </a:r>
            <a:r>
              <a:rPr lang="fr-FR" dirty="0" smtClean="0"/>
              <a:t> Factor). On s'aperçut par la suite que le MPF n'est pas seulement le déclencheur de la méiose ovocytaire, mais qu'il déclenche aussi l'entrée en mitose (phase M) des cellules somatiques.</a:t>
            </a:r>
            <a:br>
              <a:rPr lang="fr-FR" dirty="0" smtClean="0"/>
            </a:br>
            <a:r>
              <a:rPr lang="fr-FR" b="1" dirty="0" smtClean="0"/>
              <a:t>L'abréviation MPF peut donc aussi correspondre à "</a:t>
            </a:r>
            <a:r>
              <a:rPr lang="fr-FR" b="1" dirty="0" err="1" smtClean="0"/>
              <a:t>Mitosis</a:t>
            </a:r>
            <a:r>
              <a:rPr lang="fr-FR" b="1" dirty="0" smtClean="0"/>
              <a:t> </a:t>
            </a:r>
            <a:r>
              <a:rPr lang="fr-FR" b="1" dirty="0" err="1" smtClean="0"/>
              <a:t>Promoting</a:t>
            </a:r>
            <a:r>
              <a:rPr lang="fr-FR" b="1" dirty="0" smtClean="0"/>
              <a:t> factor".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14290"/>
            <a:ext cx="87154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Expériences de fusion de cellules à des stades différents du cycle cellulaire </a:t>
            </a:r>
            <a:endParaRPr lang="fr-FR" dirty="0"/>
          </a:p>
        </p:txBody>
      </p:sp>
      <p:pic>
        <p:nvPicPr>
          <p:cNvPr id="32770" name="Picture 2" descr="http://www.snv.jussieu.fr/bmedia/cyclecellBM/images/ExpMPF-fusion-MG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6822" y="857232"/>
            <a:ext cx="4262434" cy="2557460"/>
          </a:xfrm>
          <a:prstGeom prst="rect">
            <a:avLst/>
          </a:prstGeom>
          <a:noFill/>
        </p:spPr>
      </p:pic>
      <p:sp>
        <p:nvSpPr>
          <p:cNvPr id="4" name="ZoneTexte 3"/>
          <p:cNvSpPr txBox="1"/>
          <p:nvPr/>
        </p:nvSpPr>
        <p:spPr>
          <a:xfrm>
            <a:off x="285720" y="3571876"/>
            <a:ext cx="764386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La fusion de deux cellules qui sont à des stades différents du cycle cellulaire donne  un </a:t>
            </a:r>
            <a:r>
              <a:rPr lang="fr-FR" dirty="0" err="1" smtClean="0"/>
              <a:t>hétérocaryon</a:t>
            </a:r>
            <a:r>
              <a:rPr lang="fr-FR" dirty="0" smtClean="0"/>
              <a:t> (cellule contenant deux noyaux différents) avec mise en commun des cytoplasmes.</a:t>
            </a:r>
          </a:p>
          <a:p>
            <a:r>
              <a:rPr lang="fr-FR" dirty="0" smtClean="0"/>
              <a:t> Ce modèle expérimental permet de savoir si une cellule donnée contient un facteur de stimulation d'une étape du cycle.</a:t>
            </a:r>
          </a:p>
          <a:p>
            <a:r>
              <a:rPr lang="fr-FR" dirty="0" smtClean="0"/>
              <a:t>La fusion d’une </a:t>
            </a:r>
            <a:r>
              <a:rPr lang="fr-FR" b="1" dirty="0" smtClean="0"/>
              <a:t>cellule en mitose et d’une cellule en interphase</a:t>
            </a:r>
            <a:r>
              <a:rPr lang="fr-FR" dirty="0" smtClean="0"/>
              <a:t> ( phase G2)permet d'observer une condensation des chromosomes issus de la cellule en interphase. Un facteur présent dans la cellule en mitose induit donc visiblement une </a:t>
            </a:r>
            <a:r>
              <a:rPr lang="fr-FR" b="1" dirty="0" smtClean="0"/>
              <a:t>"entrée en mitose« (</a:t>
            </a:r>
            <a:r>
              <a:rPr lang="fr-FR" i="1" dirty="0" smtClean="0"/>
              <a:t>condensation des chromosomes et disparition de l'enveloppe nucléaire)</a:t>
            </a:r>
            <a:r>
              <a:rPr lang="fr-FR" b="1" dirty="0" smtClean="0"/>
              <a:t> précoce du noyau de la cellule en interphase. Ce facteur est le MPF.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1472" y="357166"/>
            <a:ext cx="13147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Conclusions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71472" y="1000108"/>
            <a:ext cx="7143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Ces expériences montrent que l'entrée en mitose est contrôlée</a:t>
            </a:r>
          </a:p>
          <a:p>
            <a:r>
              <a:rPr lang="fr-FR" dirty="0" smtClean="0"/>
              <a:t> par un facteur cytoplasmique diffusible, </a:t>
            </a:r>
            <a:r>
              <a:rPr lang="fr-FR" b="1" dirty="0" smtClean="0"/>
              <a:t>le MPF.</a:t>
            </a:r>
            <a:endParaRPr lang="fr-FR" b="1" dirty="0"/>
          </a:p>
        </p:txBody>
      </p:sp>
      <p:sp>
        <p:nvSpPr>
          <p:cNvPr id="4" name="Rectangle 3"/>
          <p:cNvSpPr/>
          <p:nvPr/>
        </p:nvSpPr>
        <p:spPr>
          <a:xfrm>
            <a:off x="285720" y="1714488"/>
            <a:ext cx="8572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MPF (mis en évidence en 1971 caractérisé en 1988) est un complexe formé de deux protéines  :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14282" y="2357430"/>
            <a:ext cx="7072362" cy="17859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r-FR" b="1" dirty="0" smtClean="0"/>
              <a:t> une sous-unité catalytique, protéine kinase, qui est une enzyme phosphorylant des protéines cibles, et qui n'est activée qu'en présence d'une cycline, d'où son nom, protéine kinase-cycline dépendante (</a:t>
            </a:r>
            <a:r>
              <a:rPr lang="fr-FR" b="1" dirty="0" err="1" smtClean="0"/>
              <a:t>Cdk</a:t>
            </a:r>
            <a:r>
              <a:rPr lang="fr-FR" b="1" dirty="0" smtClean="0"/>
              <a:t>).</a:t>
            </a:r>
          </a:p>
          <a:p>
            <a:endParaRPr lang="fr-FR" dirty="0" smtClean="0"/>
          </a:p>
          <a:p>
            <a:pPr>
              <a:buFont typeface="Wingdings" pitchFamily="2" charset="2"/>
              <a:buChar char="Ø"/>
            </a:pPr>
            <a:r>
              <a:rPr lang="fr-FR" b="1" dirty="0" smtClean="0"/>
              <a:t>une sous-unité régulatrice appartenant à la famille des cyclines.</a:t>
            </a:r>
            <a:endParaRPr lang="fr-FR" dirty="0" smtClean="0"/>
          </a:p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214282" y="4143380"/>
            <a:ext cx="7143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tx2">
                    <a:lumMod val="50000"/>
                  </a:schemeClr>
                </a:solidFill>
              </a:rPr>
              <a:t>Ce complexe </a:t>
            </a:r>
            <a:r>
              <a:rPr lang="fr-FR" b="1" dirty="0" smtClean="0">
                <a:solidFill>
                  <a:schemeClr val="tx2">
                    <a:lumMod val="50000"/>
                  </a:schemeClr>
                </a:solidFill>
              </a:rPr>
              <a:t>cycline / </a:t>
            </a:r>
            <a:r>
              <a:rPr lang="fr-FR" b="1" dirty="0" err="1" smtClean="0">
                <a:solidFill>
                  <a:schemeClr val="tx2">
                    <a:lumMod val="50000"/>
                  </a:schemeClr>
                </a:solidFill>
              </a:rPr>
              <a:t>Cdk</a:t>
            </a:r>
            <a:r>
              <a:rPr lang="fr-FR" dirty="0" smtClean="0">
                <a:solidFill>
                  <a:schemeClr val="tx2">
                    <a:lumMod val="50000"/>
                  </a:schemeClr>
                </a:solidFill>
              </a:rPr>
              <a:t> agit en déclenchant différentes réactions. Il permet entre autres de provoquer </a:t>
            </a:r>
            <a:r>
              <a:rPr lang="fr-FR" b="1" dirty="0" smtClean="0">
                <a:solidFill>
                  <a:schemeClr val="tx2">
                    <a:lumMod val="50000"/>
                  </a:schemeClr>
                </a:solidFill>
              </a:rPr>
              <a:t>la  condensation des chromosomes,</a:t>
            </a:r>
          </a:p>
          <a:p>
            <a:r>
              <a:rPr lang="fr-FR" b="1" dirty="0" smtClean="0">
                <a:solidFill>
                  <a:schemeClr val="tx2">
                    <a:lumMod val="50000"/>
                  </a:schemeClr>
                </a:solidFill>
              </a:rPr>
              <a:t> la fragmentation de l’enveloppe nucléaire et la formation du fuseau mitotique.</a:t>
            </a:r>
            <a:endParaRPr lang="fr-FR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dk.tiff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43174" y="2857496"/>
            <a:ext cx="3214710" cy="3000396"/>
          </a:xfrm>
          <a:prstGeom prst="rect">
            <a:avLst/>
          </a:prstGeom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142852"/>
            <a:ext cx="9144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Mis en évidence en 1971, le MPF ne sera identifié et caractérisé précisément qu’en 1988: complexe formé de deux protéines :</a:t>
            </a:r>
            <a:endParaRPr kumimoji="0" lang="fr-F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une sous-unité catalytique, protéine kinase, qui est une enzyme phosphorylant des protéines cibles, et qui n'est activée qu'en présence d'une cycline, d'où son nom, protéine kinase-cycline dépendante (</a:t>
            </a:r>
            <a:r>
              <a:rPr kumimoji="0" lang="fr-FR" sz="16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Cdk</a:t>
            </a:r>
            <a:r>
              <a:rPr kumimoji="0" lang="fr-F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).</a:t>
            </a:r>
            <a:endParaRPr kumimoji="0" lang="fr-FR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une sous-unité régulatrice appartenant à la famille des cyclines.</a:t>
            </a:r>
            <a:endParaRPr kumimoji="0" lang="fr-F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Ce complexe </a:t>
            </a:r>
            <a:r>
              <a:rPr kumimoji="0" lang="fr-F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cycline / </a:t>
            </a:r>
            <a:r>
              <a:rPr kumimoji="0" lang="fr-FR" sz="16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Cdk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agit en déclenchant différentes réactions. Il permet entre autres de provoquer la</a:t>
            </a:r>
            <a:r>
              <a:rPr kumimoji="0" lang="fr-FR" sz="1600" b="1" i="0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lang="fr-FR" sz="1600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  <a:hlinkClick r:id="rId3"/>
              </a:rPr>
              <a:t>condensation des chromosomes, de fragmentation de l'enveloppe nucléaire</a:t>
            </a:r>
            <a:r>
              <a:rPr lang="fr-FR" sz="1600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 et la formation du fuseau mitotique.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5720" y="130710"/>
            <a:ext cx="65722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u="sng" dirty="0" smtClean="0"/>
              <a:t>: Facteur « Start </a:t>
            </a:r>
            <a:r>
              <a:rPr lang="fr-FR" b="1" u="sng" dirty="0" err="1" smtClean="0"/>
              <a:t>Promoting</a:t>
            </a:r>
            <a:r>
              <a:rPr lang="fr-FR" b="1" u="sng" dirty="0" smtClean="0"/>
              <a:t> Factor “: Facteur </a:t>
            </a:r>
            <a:r>
              <a:rPr lang="fr-FR" b="1" u="sng" dirty="0" err="1" smtClean="0"/>
              <a:t>cytodéclencheur</a:t>
            </a:r>
            <a:r>
              <a:rPr lang="fr-FR" b="1" u="sng" dirty="0" smtClean="0"/>
              <a:t> de S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85720" y="500042"/>
            <a:ext cx="821537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L'entrée en phase S (réplication de l'ADN) est aussi sous le contrôle d'un facteur diffusible </a:t>
            </a:r>
            <a:endParaRPr lang="fr-FR" sz="1600" dirty="0"/>
          </a:p>
        </p:txBody>
      </p:sp>
      <p:pic>
        <p:nvPicPr>
          <p:cNvPr id="4" name="Image 3" descr="http://www.snv.jussieu.fr/bmedia/cyclecellBM/images/ExpMPF-fusion-SG1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142984"/>
            <a:ext cx="4286280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http://www.snv.jussieu.fr/bmedia/cyclecellBM/images/ExpMPF-fusion-SG2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1357298"/>
            <a:ext cx="3214710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-357222" y="4000504"/>
            <a:ext cx="550072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Fig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A</a:t>
            </a:r>
            <a:r>
              <a:rPr kumimoji="0" lang="fr-F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 </a:t>
            </a:r>
            <a:r>
              <a:rPr kumimoji="0" lang="fr-F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: 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Fusion d'une cellule en phase G1 (avant r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plication) 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et d'une cellule en phase S (en r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plication).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 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Un facteur contenu dans le cytoplasme de la cellule en phase S 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agit sur les fibres chromatiniennes de la cellule en G1 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pour induire la synth</a:t>
            </a:r>
            <a:r>
              <a:rPr kumimoji="0" lang="fr-FR" sz="1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è</a:t>
            </a:r>
            <a:r>
              <a:rPr kumimoji="0" lang="fr-FR" sz="1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se d'ADN. Il existe donc, dans le cytoplasme 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des cellules en phase S, un facteur de stimulation d'entr</a:t>
            </a:r>
            <a:r>
              <a:rPr kumimoji="0" lang="fr-FR" sz="1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 en phase </a:t>
            </a:r>
            <a:r>
              <a:rPr kumimoji="0" lang="fr-FR" sz="11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S.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3214678" y="5258715"/>
            <a:ext cx="921550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2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Fig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B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 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: 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Fusion d'une cellule en phase S et d'une cellule e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n phase G2 (apr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è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 la r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plication).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 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Le facteur contenu dans le cytoplasme de la cellule en phase S n'agit 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pas sur les fibres chromatiniennes d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j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à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r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pliqu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es :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ce facteur n'est pas actif sur des cellules ayant d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j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à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r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pliqu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leur ADN.I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il existe donc un m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canisme qui bloque toute nouvelle r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plication t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sz="1200" b="1" i="1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ant que la mitose n'a pas eu lieu.</a:t>
            </a:r>
            <a:r>
              <a:rPr kumimoji="0" lang="fr-FR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 </a:t>
            </a:r>
            <a:endParaRPr kumimoji="0" lang="fr-FR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142976" y="857232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</a:t>
            </a:r>
            <a:r>
              <a:rPr lang="fr-FR" dirty="0" err="1" smtClean="0"/>
              <a:t>Fig</a:t>
            </a:r>
            <a:r>
              <a:rPr lang="fr-FR" dirty="0" smtClean="0"/>
              <a:t> A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5286380" y="1000108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Fig</a:t>
            </a:r>
            <a:r>
              <a:rPr lang="fr-FR" dirty="0" smtClean="0"/>
              <a:t>  B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www.snv.jussieu.fr/bmedia/cyclecellBM/images/cycle1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05062" y="1714488"/>
            <a:ext cx="4333875" cy="2547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14282" y="214290"/>
            <a:ext cx="6858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Conclusion : deux transitions importantes dans le Cycle cellulaire  </a:t>
            </a:r>
            <a:endParaRPr lang="fr-FR" sz="2000" dirty="0"/>
          </a:p>
        </p:txBody>
      </p:sp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500034" y="4286256"/>
            <a:ext cx="750099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sz="1600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M</a:t>
            </a:r>
            <a:r>
              <a:rPr kumimoji="0" lang="fr-F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olécules impliquées </a:t>
            </a:r>
            <a:r>
              <a:rPr lang="fr-FR" sz="1600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:</a:t>
            </a:r>
            <a:r>
              <a:rPr kumimoji="0" lang="fr-F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des complexes moléculaires semblables, constitués :</a:t>
            </a:r>
            <a:endParaRPr kumimoji="0" lang="fr-FR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/>
            </a:pPr>
            <a:r>
              <a:rPr kumimoji="0" lang="fr-F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d'une cycline, protéine sans activité enzymatique, et dont la présence, indispensable à l'activité du complexe, varie au cours du cycle</a:t>
            </a:r>
            <a:endParaRPr kumimoji="0" lang="fr-FR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457200" marR="0" lvl="1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/>
            </a:pPr>
            <a:r>
              <a:rPr kumimoji="0" lang="fr-F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d'une kinase, active lorsqu'elle est associée à une cycline : </a:t>
            </a:r>
          </a:p>
          <a:p>
            <a:pPr marL="457200" marR="0" lvl="1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F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c'est à dire une </a:t>
            </a:r>
            <a:r>
              <a:rPr kumimoji="0" lang="fr-FR" sz="16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Cdk</a:t>
            </a:r>
            <a:r>
              <a:rPr kumimoji="0" lang="fr-F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fr-FR" sz="16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Cyclin</a:t>
            </a:r>
            <a:r>
              <a:rPr kumimoji="0" lang="fr-F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16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Dependent</a:t>
            </a:r>
            <a:r>
              <a:rPr kumimoji="0" lang="fr-F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Kinase : kinase dépendante d'une cycline).</a:t>
            </a:r>
            <a:endParaRPr kumimoji="0" lang="fr-FR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                                           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28794" y="214290"/>
            <a:ext cx="41377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u="sng" dirty="0" smtClean="0"/>
              <a:t>Kinases dépendantes des Cyclines ( CDK)s</a:t>
            </a:r>
            <a:endParaRPr lang="fr-FR" dirty="0"/>
          </a:p>
        </p:txBody>
      </p:sp>
      <p:pic>
        <p:nvPicPr>
          <p:cNvPr id="3" name="Image 2" descr="http://www.snv.jussieu.fr/bmedia/cyclecellBM/images/CDKcycline-img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1071546"/>
            <a:ext cx="138112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2328858"/>
            <a:ext cx="866936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La première </a:t>
            </a:r>
            <a:r>
              <a:rPr kumimoji="0" lang="fr-F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Cdk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mise en évidence fut la Cdk1 qui, associée à la cycline B, constitue le MPF :</a:t>
            </a:r>
            <a:endParaRPr kumimoji="0" lang="fr-F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Cycline B / Cdk1 = MPF</a:t>
            </a:r>
            <a:endParaRPr kumimoji="0" lang="fr-F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71472" y="3244334"/>
            <a:ext cx="54626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il existe 13 CDK et 25 cyclines,</a:t>
            </a:r>
            <a:endParaRPr lang="fr-FR" dirty="0"/>
          </a:p>
        </p:txBody>
      </p:sp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3900494"/>
            <a:ext cx="912461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Six d’entre elles interviennent dans le contrôle direct du déroulement du cycle cellulaire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Les </a:t>
            </a:r>
            <a:r>
              <a:rPr kumimoji="0" lang="fr-F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Cdk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forment des complexes </a:t>
            </a:r>
            <a:r>
              <a:rPr kumimoji="0" lang="fr-F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hétérodimériques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avec les cyclines, leurs sous unités régulatrices</a:t>
            </a:r>
            <a:endParaRPr kumimoji="0" lang="fr-F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14282" y="4640057"/>
            <a:ext cx="86439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Les </a:t>
            </a:r>
            <a:r>
              <a:rPr lang="fr-FR" b="1" dirty="0" err="1" smtClean="0"/>
              <a:t>Cdk</a:t>
            </a:r>
            <a:r>
              <a:rPr lang="fr-FR" dirty="0" smtClean="0"/>
              <a:t> ne deviennent fonctionnelles que lorsqu’elles sont associées à une </a:t>
            </a:r>
            <a:r>
              <a:rPr lang="fr-FR" b="1" dirty="0" smtClean="0"/>
              <a:t>cycline.</a:t>
            </a:r>
            <a:r>
              <a:rPr lang="fr-FR" dirty="0" smtClean="0"/>
              <a:t> 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0" y="5143512"/>
            <a:ext cx="87154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Les </a:t>
            </a:r>
            <a:r>
              <a:rPr lang="fr-FR" dirty="0" err="1" smtClean="0"/>
              <a:t>Cdk</a:t>
            </a:r>
            <a:r>
              <a:rPr lang="fr-FR" dirty="0" smtClean="0"/>
              <a:t> sont des </a:t>
            </a:r>
            <a:r>
              <a:rPr lang="fr-FR" b="1" dirty="0" smtClean="0"/>
              <a:t>sérine-thréonine kinases</a:t>
            </a:r>
            <a:r>
              <a:rPr lang="fr-FR" dirty="0" smtClean="0"/>
              <a:t>, enzymes qui catalysent la phosphorylation de protéines cibles ( = substrats) jouant un rôle dans les événements du cycle cellulaire (fragmentation de l’enveloppe nucléaire, compaction des chromosomes, réplication de l’ADN ….), ou dans l'avancement du cycle.</a:t>
            </a:r>
            <a:endParaRPr lang="fr-FR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00034" y="214290"/>
            <a:ext cx="5000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Mode d’action simplifié du complexe </a:t>
            </a:r>
            <a:r>
              <a:rPr lang="fr-FR" b="1" dirty="0" err="1" smtClean="0"/>
              <a:t>Cdk</a:t>
            </a:r>
            <a:r>
              <a:rPr lang="fr-FR" b="1" dirty="0" smtClean="0"/>
              <a:t>/ cycline </a:t>
            </a:r>
            <a:endParaRPr lang="fr-FR" b="1" dirty="0"/>
          </a:p>
        </p:txBody>
      </p:sp>
      <p:pic>
        <p:nvPicPr>
          <p:cNvPr id="3" name="Image 2" descr="http://www.snv.jussieu.fr/bmedia/cyclecellBM/images/CDK1-B-action2-img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785794"/>
            <a:ext cx="3571889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0" y="3443117"/>
            <a:ext cx="7991547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Leur activité consiste à transférer le groupement γ-phosphate de l’ATP sur une sérine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ou une thréonine, </a:t>
            </a:r>
            <a:r>
              <a:rPr kumimoji="0" lang="fr-FR" sz="16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présentes dans les protéines cibles,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à condition que ces acides aminés soient dans une séquence consensus)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spécifiquement reconnue par la kinase (exemple : </a:t>
            </a:r>
            <a:r>
              <a:rPr kumimoji="0" lang="fr-F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Ser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/</a:t>
            </a:r>
            <a:r>
              <a:rPr kumimoji="0" lang="fr-F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Thr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-Pro-X-</a:t>
            </a:r>
            <a:r>
              <a:rPr kumimoji="0" lang="fr-FR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Arg</a:t>
            </a:r>
            <a:r>
              <a:rPr kumimoji="0" lang="fr-F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/Lys). </a:t>
            </a:r>
            <a:r>
              <a:rPr kumimoji="0" lang="fr-F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fr-F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85720" y="5143512"/>
            <a:ext cx="34290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Un changement de conformation des protéines cibles </a:t>
            </a:r>
            <a:endParaRPr lang="fr-FR" dirty="0"/>
          </a:p>
        </p:txBody>
      </p:sp>
      <p:sp>
        <p:nvSpPr>
          <p:cNvPr id="6" name="Flèche droite 5"/>
          <p:cNvSpPr/>
          <p:nvPr/>
        </p:nvSpPr>
        <p:spPr>
          <a:xfrm>
            <a:off x="3500430" y="5429264"/>
            <a:ext cx="64294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4429124" y="4929199"/>
            <a:ext cx="37862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propriétés nouvelles  (activation, inhibition, changement de partenaire d'interaction...).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5500694" y="1142984"/>
            <a:ext cx="392905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Les cyclines n’ont pas d’activité enzymatique,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ce sont des protéines régulatrices nécessaires aux </a:t>
            </a:r>
            <a:r>
              <a:rPr kumimoji="0" lang="fr-FR" sz="16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Cdk</a:t>
            </a:r>
            <a:endParaRPr kumimoji="0" lang="fr-FR" sz="1600" b="0" i="0" u="sng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pour qu’elles soient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6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enzymatiquement</a:t>
            </a:r>
            <a:r>
              <a:rPr kumimoji="0" lang="fr-FR" sz="16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actives</a:t>
            </a:r>
            <a:r>
              <a:rPr kumimoji="0" lang="fr-FR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838</TotalTime>
  <Words>1082</Words>
  <Application>Microsoft Office PowerPoint</Application>
  <PresentationFormat>On-screen Show (4:3)</PresentationFormat>
  <Paragraphs>167</Paragraphs>
  <Slides>29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Thème Office</vt:lpstr>
      <vt:lpstr>Le Cycle cellulaire </vt:lpstr>
      <vt:lpstr>Quelques Définitions </vt:lpstr>
      <vt:lpstr>Slide 3</vt:lpstr>
      <vt:lpstr>Slide 4</vt:lpstr>
      <vt:lpstr>Slide 5</vt:lpstr>
      <vt:lpstr>  .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Durant la phase de division:</vt:lpstr>
      <vt:lpstr>Les phases de la mitose: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Cycle cellulaire </dc:title>
  <dc:creator>Maison</dc:creator>
  <cp:lastModifiedBy>DELL</cp:lastModifiedBy>
  <cp:revision>52</cp:revision>
  <dcterms:created xsi:type="dcterms:W3CDTF">2014-11-08T18:10:52Z</dcterms:created>
  <dcterms:modified xsi:type="dcterms:W3CDTF">2018-12-26T10:06:08Z</dcterms:modified>
</cp:coreProperties>
</file>