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2"/>
  </p:notesMasterIdLst>
  <p:sldIdLst>
    <p:sldId id="256" r:id="rId2"/>
    <p:sldId id="387" r:id="rId3"/>
    <p:sldId id="263" r:id="rId4"/>
    <p:sldId id="389" r:id="rId5"/>
    <p:sldId id="392" r:id="rId6"/>
    <p:sldId id="340" r:id="rId7"/>
    <p:sldId id="417" r:id="rId8"/>
    <p:sldId id="395" r:id="rId9"/>
    <p:sldId id="396" r:id="rId10"/>
    <p:sldId id="419" r:id="rId11"/>
    <p:sldId id="420" r:id="rId12"/>
    <p:sldId id="264" r:id="rId13"/>
    <p:sldId id="265" r:id="rId14"/>
    <p:sldId id="421" r:id="rId15"/>
    <p:sldId id="385" r:id="rId16"/>
    <p:sldId id="366" r:id="rId17"/>
    <p:sldId id="398" r:id="rId18"/>
    <p:sldId id="397" r:id="rId19"/>
    <p:sldId id="367" r:id="rId20"/>
    <p:sldId id="342" r:id="rId21"/>
    <p:sldId id="266" r:id="rId22"/>
    <p:sldId id="344" r:id="rId23"/>
    <p:sldId id="390" r:id="rId24"/>
    <p:sldId id="341" r:id="rId25"/>
    <p:sldId id="274" r:id="rId26"/>
    <p:sldId id="273" r:id="rId27"/>
    <p:sldId id="400" r:id="rId28"/>
    <p:sldId id="422" r:id="rId29"/>
    <p:sldId id="399" r:id="rId30"/>
    <p:sldId id="275" r:id="rId31"/>
    <p:sldId id="276" r:id="rId32"/>
    <p:sldId id="414" r:id="rId33"/>
    <p:sldId id="415" r:id="rId34"/>
    <p:sldId id="416" r:id="rId35"/>
    <p:sldId id="401" r:id="rId36"/>
    <p:sldId id="423" r:id="rId37"/>
    <p:sldId id="402" r:id="rId38"/>
    <p:sldId id="403" r:id="rId39"/>
    <p:sldId id="404" r:id="rId40"/>
    <p:sldId id="405" r:id="rId41"/>
    <p:sldId id="406" r:id="rId42"/>
    <p:sldId id="411" r:id="rId43"/>
    <p:sldId id="412" r:id="rId44"/>
    <p:sldId id="413" r:id="rId45"/>
    <p:sldId id="293" r:id="rId46"/>
    <p:sldId id="393" r:id="rId47"/>
    <p:sldId id="294" r:id="rId48"/>
    <p:sldId id="379" r:id="rId49"/>
    <p:sldId id="295" r:id="rId50"/>
    <p:sldId id="378" r:id="rId51"/>
    <p:sldId id="394" r:id="rId52"/>
    <p:sldId id="296" r:id="rId53"/>
    <p:sldId id="297" r:id="rId54"/>
    <p:sldId id="298" r:id="rId55"/>
    <p:sldId id="348" r:id="rId56"/>
    <p:sldId id="380" r:id="rId57"/>
    <p:sldId id="349" r:id="rId58"/>
    <p:sldId id="300" r:id="rId59"/>
    <p:sldId id="391" r:id="rId60"/>
    <p:sldId id="301" r:id="rId61"/>
    <p:sldId id="302" r:id="rId62"/>
    <p:sldId id="351" r:id="rId63"/>
    <p:sldId id="303" r:id="rId64"/>
    <p:sldId id="352" r:id="rId65"/>
    <p:sldId id="305" r:id="rId66"/>
    <p:sldId id="353" r:id="rId67"/>
    <p:sldId id="307" r:id="rId68"/>
    <p:sldId id="354" r:id="rId69"/>
    <p:sldId id="355" r:id="rId70"/>
    <p:sldId id="356" r:id="rId71"/>
  </p:sldIdLst>
  <p:sldSz cx="10693400" cy="7556500"/>
  <p:notesSz cx="10693400" cy="7556500"/>
  <p:defaultTextStyle>
    <a:defPPr>
      <a:defRPr lang="fr-FR"/>
    </a:defPPr>
    <a:lvl1pPr marL="0" algn="l" defTabSz="91431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56" algn="l" defTabSz="91431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11" algn="l" defTabSz="91431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67" algn="l" defTabSz="91431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22" algn="l" defTabSz="91431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78" algn="l" defTabSz="91431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933" algn="l" defTabSz="91431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89" algn="l" defTabSz="91431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245" algn="l" defTabSz="91431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A5F9"/>
  </p:clrMru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612" y="55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33913" cy="3778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6057900" y="0"/>
            <a:ext cx="4632325" cy="3778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3C36B9-28AC-427A-81D0-026ED4BDEF1C}" type="datetimeFigureOut">
              <a:rPr lang="fr-FR" smtClean="0"/>
              <a:pPr/>
              <a:t>23/02/2018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341688" y="566738"/>
            <a:ext cx="4010025" cy="2833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1069975" y="3589338"/>
            <a:ext cx="8553450" cy="34004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7177088"/>
            <a:ext cx="4633913" cy="3778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6057900" y="7177088"/>
            <a:ext cx="4632325" cy="3778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09FCCB-6A0E-400A-AEA8-60DE6D2CB85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31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7156" algn="l" defTabSz="91431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4311" algn="l" defTabSz="91431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1467" algn="l" defTabSz="91431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8622" algn="l" defTabSz="91431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778" algn="l" defTabSz="91431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933" algn="l" defTabSz="91431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200089" algn="l" defTabSz="91431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7245" algn="l" defTabSz="91431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fr-FR" smtClean="0"/>
          </a:p>
        </p:txBody>
      </p:sp>
      <p:sp>
        <p:nvSpPr>
          <p:cNvPr id="163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A74099C-B8E5-4AB0-B680-BDB0CB3888E6}" type="slidenum">
              <a:rPr lang="fr-CA" smtClean="0"/>
              <a:pPr/>
              <a:t>33</a:t>
            </a:fld>
            <a:endParaRPr lang="fr-C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fr-FR" smtClean="0"/>
          </a:p>
        </p:txBody>
      </p:sp>
      <p:sp>
        <p:nvSpPr>
          <p:cNvPr id="163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A74099C-B8E5-4AB0-B680-BDB0CB3888E6}" type="slidenum">
              <a:rPr lang="fr-CA" smtClean="0"/>
              <a:pPr/>
              <a:t>34</a:t>
            </a:fld>
            <a:endParaRPr lang="fr-CA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341688" y="566738"/>
            <a:ext cx="4010025" cy="283368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09FCCB-6A0E-400A-AEA8-60DE6D2CB85B}" type="slidenum">
              <a:rPr lang="fr-FR" smtClean="0"/>
              <a:pPr/>
              <a:t>45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341688" y="566738"/>
            <a:ext cx="4010025" cy="283368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09FCCB-6A0E-400A-AEA8-60DE6D2CB85B}" type="slidenum">
              <a:rPr lang="fr-FR" smtClean="0"/>
              <a:pPr/>
              <a:t>46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64718" y="2495422"/>
            <a:ext cx="721456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1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2/23/2018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marL="25398">
              <a:lnSpc>
                <a:spcPts val="1510"/>
              </a:lnSpc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fld id="{81D60167-4931-47E6-BA6A-407CBD079E47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21868" y="33907"/>
            <a:ext cx="8700262" cy="338554"/>
          </a:xfrm>
        </p:spPr>
        <p:txBody>
          <a:bodyPr lIns="0" tIns="0" rIns="0" bIns="0"/>
          <a:lstStyle>
            <a:lvl1pPr>
              <a:defRPr sz="22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79029" y="2638934"/>
            <a:ext cx="7282180" cy="276999"/>
          </a:xfrm>
        </p:spPr>
        <p:txBody>
          <a:bodyPr lIns="0" tIns="0" rIns="0" bIns="0"/>
          <a:lstStyle>
            <a:lvl1pPr>
              <a:defRPr sz="18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2/23/2018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marL="25398">
              <a:lnSpc>
                <a:spcPts val="1510"/>
              </a:lnSpc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fld id="{81D60167-4931-47E6-BA6A-407CBD079E47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21868" y="33907"/>
            <a:ext cx="8700262" cy="338554"/>
          </a:xfrm>
        </p:spPr>
        <p:txBody>
          <a:bodyPr lIns="0" tIns="0" rIns="0" bIns="0"/>
          <a:lstStyle>
            <a:lvl1pPr>
              <a:defRPr sz="22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1" y="1577341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1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2/23/2018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marL="25398">
              <a:lnSpc>
                <a:spcPts val="1510"/>
              </a:lnSpc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fld id="{81D60167-4931-47E6-BA6A-407CBD079E47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698501" y="1416051"/>
            <a:ext cx="9256141" cy="5791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21868" y="33907"/>
            <a:ext cx="8700262" cy="338554"/>
          </a:xfrm>
        </p:spPr>
        <p:txBody>
          <a:bodyPr lIns="0" tIns="0" rIns="0" bIns="0"/>
          <a:lstStyle>
            <a:lvl1pPr>
              <a:defRPr sz="22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2/23/2018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marL="25398">
              <a:lnSpc>
                <a:spcPts val="1510"/>
              </a:lnSpc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fld id="{81D60167-4931-47E6-BA6A-407CBD079E47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"/>
            <a:ext cx="9144000" cy="673100"/>
          </a:xfrm>
          <a:custGeom>
            <a:avLst/>
            <a:gdLst/>
            <a:ahLst/>
            <a:cxnLst/>
            <a:rect l="l" t="t" r="r" b="b"/>
            <a:pathLst>
              <a:path w="9144000" h="673100">
                <a:moveTo>
                  <a:pt x="0" y="673100"/>
                </a:moveTo>
                <a:lnTo>
                  <a:pt x="9144000" y="673100"/>
                </a:lnTo>
                <a:lnTo>
                  <a:pt x="9144000" y="0"/>
                </a:lnTo>
                <a:lnTo>
                  <a:pt x="0" y="0"/>
                </a:lnTo>
                <a:lnTo>
                  <a:pt x="0" y="673100"/>
                </a:lnTo>
                <a:close/>
              </a:path>
            </a:pathLst>
          </a:custGeom>
          <a:solidFill>
            <a:srgbClr val="CC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0"/>
            <a:ext cx="9144000" cy="31750"/>
          </a:xfrm>
          <a:custGeom>
            <a:avLst/>
            <a:gdLst/>
            <a:ahLst/>
            <a:cxnLst/>
            <a:rect l="l" t="t" r="r" b="b"/>
            <a:pathLst>
              <a:path w="9144000" h="31750">
                <a:moveTo>
                  <a:pt x="0" y="31750"/>
                </a:moveTo>
                <a:lnTo>
                  <a:pt x="9144000" y="31750"/>
                </a:lnTo>
                <a:lnTo>
                  <a:pt x="9144000" y="0"/>
                </a:lnTo>
                <a:lnTo>
                  <a:pt x="0" y="0"/>
                </a:lnTo>
                <a:lnTo>
                  <a:pt x="0" y="31750"/>
                </a:lnTo>
                <a:close/>
              </a:path>
            </a:pathLst>
          </a:custGeom>
          <a:solidFill>
            <a:srgbClr val="3333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9050" y="685800"/>
            <a:ext cx="9124950" cy="0"/>
          </a:xfrm>
          <a:custGeom>
            <a:avLst/>
            <a:gdLst/>
            <a:ahLst/>
            <a:cxnLst/>
            <a:rect l="l" t="t" r="r" b="b"/>
            <a:pathLst>
              <a:path w="9124950">
                <a:moveTo>
                  <a:pt x="0" y="0"/>
                </a:moveTo>
                <a:lnTo>
                  <a:pt x="9124950" y="0"/>
                </a:lnTo>
              </a:path>
            </a:pathLst>
          </a:custGeom>
          <a:ln w="31750">
            <a:solidFill>
              <a:srgbClr val="3333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2/23/2018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marL="25398">
              <a:lnSpc>
                <a:spcPts val="1510"/>
              </a:lnSpc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fld id="{81D60167-4931-47E6-BA6A-407CBD079E47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457200" y="6377940"/>
            <a:ext cx="2103120" cy="276999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6E7165-2770-46E6-91D4-C0FF64E9A6CE}" type="datetime1">
              <a:rPr lang="en-US"/>
              <a:pPr>
                <a:defRPr/>
              </a:pPr>
              <a:t>2/23/2018</a:t>
            </a:fld>
            <a:endParaRPr lang="en-U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3108960" y="6377940"/>
            <a:ext cx="2926080" cy="276999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Rémy MAROT (IR3)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8160893" y="6311575"/>
            <a:ext cx="230504" cy="4308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135BCF-6387-48E9-A1CB-A13D9DE5803A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21868" y="33907"/>
            <a:ext cx="8700262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79029" y="2638933"/>
            <a:ext cx="72821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1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1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2/23/2018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160893" y="6311575"/>
            <a:ext cx="230505" cy="3847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5398">
              <a:lnSpc>
                <a:spcPts val="1510"/>
              </a:lnSpc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fld id="{81D60167-4931-47E6-BA6A-407CBD079E47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156">
        <a:defRPr>
          <a:latin typeface="+mn-lt"/>
          <a:ea typeface="+mn-ea"/>
          <a:cs typeface="+mn-cs"/>
        </a:defRPr>
      </a:lvl2pPr>
      <a:lvl3pPr marL="914311">
        <a:defRPr>
          <a:latin typeface="+mn-lt"/>
          <a:ea typeface="+mn-ea"/>
          <a:cs typeface="+mn-cs"/>
        </a:defRPr>
      </a:lvl3pPr>
      <a:lvl4pPr marL="1371467">
        <a:defRPr>
          <a:latin typeface="+mn-lt"/>
          <a:ea typeface="+mn-ea"/>
          <a:cs typeface="+mn-cs"/>
        </a:defRPr>
      </a:lvl4pPr>
      <a:lvl5pPr marL="1828622">
        <a:defRPr>
          <a:latin typeface="+mn-lt"/>
          <a:ea typeface="+mn-ea"/>
          <a:cs typeface="+mn-cs"/>
        </a:defRPr>
      </a:lvl5pPr>
      <a:lvl6pPr marL="2285778">
        <a:defRPr>
          <a:latin typeface="+mn-lt"/>
          <a:ea typeface="+mn-ea"/>
          <a:cs typeface="+mn-cs"/>
        </a:defRPr>
      </a:lvl6pPr>
      <a:lvl7pPr marL="2742933">
        <a:defRPr>
          <a:latin typeface="+mn-lt"/>
          <a:ea typeface="+mn-ea"/>
          <a:cs typeface="+mn-cs"/>
        </a:defRPr>
      </a:lvl7pPr>
      <a:lvl8pPr marL="3200089">
        <a:defRPr>
          <a:latin typeface="+mn-lt"/>
          <a:ea typeface="+mn-ea"/>
          <a:cs typeface="+mn-cs"/>
        </a:defRPr>
      </a:lvl8pPr>
      <a:lvl9pPr marL="3657245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156">
        <a:defRPr>
          <a:latin typeface="+mn-lt"/>
          <a:ea typeface="+mn-ea"/>
          <a:cs typeface="+mn-cs"/>
        </a:defRPr>
      </a:lvl2pPr>
      <a:lvl3pPr marL="914311">
        <a:defRPr>
          <a:latin typeface="+mn-lt"/>
          <a:ea typeface="+mn-ea"/>
          <a:cs typeface="+mn-cs"/>
        </a:defRPr>
      </a:lvl3pPr>
      <a:lvl4pPr marL="1371467">
        <a:defRPr>
          <a:latin typeface="+mn-lt"/>
          <a:ea typeface="+mn-ea"/>
          <a:cs typeface="+mn-cs"/>
        </a:defRPr>
      </a:lvl4pPr>
      <a:lvl5pPr marL="1828622">
        <a:defRPr>
          <a:latin typeface="+mn-lt"/>
          <a:ea typeface="+mn-ea"/>
          <a:cs typeface="+mn-cs"/>
        </a:defRPr>
      </a:lvl5pPr>
      <a:lvl6pPr marL="2285778">
        <a:defRPr>
          <a:latin typeface="+mn-lt"/>
          <a:ea typeface="+mn-ea"/>
          <a:cs typeface="+mn-cs"/>
        </a:defRPr>
      </a:lvl6pPr>
      <a:lvl7pPr marL="2742933">
        <a:defRPr>
          <a:latin typeface="+mn-lt"/>
          <a:ea typeface="+mn-ea"/>
          <a:cs typeface="+mn-cs"/>
        </a:defRPr>
      </a:lvl7pPr>
      <a:lvl8pPr marL="3200089">
        <a:defRPr>
          <a:latin typeface="+mn-lt"/>
          <a:ea typeface="+mn-ea"/>
          <a:cs typeface="+mn-cs"/>
        </a:defRPr>
      </a:lvl8pPr>
      <a:lvl9pPr marL="3657245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26" Type="http://schemas.openxmlformats.org/officeDocument/2006/relationships/image" Target="../media/image26.png"/><Relationship Id="rId3" Type="http://schemas.openxmlformats.org/officeDocument/2006/relationships/image" Target="../media/image3.jpeg"/><Relationship Id="rId21" Type="http://schemas.openxmlformats.org/officeDocument/2006/relationships/image" Target="../media/image21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5" Type="http://schemas.openxmlformats.org/officeDocument/2006/relationships/image" Target="../media/image25.pn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29" Type="http://schemas.openxmlformats.org/officeDocument/2006/relationships/image" Target="../media/image2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24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openxmlformats.org/officeDocument/2006/relationships/image" Target="../media/image23.png"/><Relationship Id="rId28" Type="http://schemas.openxmlformats.org/officeDocument/2006/relationships/image" Target="../media/image28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31" Type="http://schemas.openxmlformats.org/officeDocument/2006/relationships/image" Target="../media/image31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Relationship Id="rId27" Type="http://schemas.openxmlformats.org/officeDocument/2006/relationships/image" Target="../media/image27.png"/><Relationship Id="rId30" Type="http://schemas.openxmlformats.org/officeDocument/2006/relationships/image" Target="../media/image30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image" Target="../media/image74.pn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12" Type="http://schemas.openxmlformats.org/officeDocument/2006/relationships/image" Target="../media/image73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png"/><Relationship Id="rId11" Type="http://schemas.openxmlformats.org/officeDocument/2006/relationships/image" Target="../media/image72.png"/><Relationship Id="rId5" Type="http://schemas.openxmlformats.org/officeDocument/2006/relationships/image" Target="../media/image66.png"/><Relationship Id="rId10" Type="http://schemas.openxmlformats.org/officeDocument/2006/relationships/image" Target="../media/image71.png"/><Relationship Id="rId4" Type="http://schemas.openxmlformats.org/officeDocument/2006/relationships/image" Target="../media/image65.png"/><Relationship Id="rId9" Type="http://schemas.openxmlformats.org/officeDocument/2006/relationships/image" Target="../media/image70.png"/><Relationship Id="rId14" Type="http://schemas.openxmlformats.org/officeDocument/2006/relationships/image" Target="../media/image75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5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5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7000" y="3176"/>
            <a:ext cx="8026400" cy="75533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668270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5239">
            <a:solidFill>
              <a:srgbClr val="F8F8F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943343" y="957199"/>
            <a:ext cx="544956" cy="33515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875652" y="955040"/>
            <a:ext cx="277749" cy="33121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617082" y="955039"/>
            <a:ext cx="295400" cy="33731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165466" y="961137"/>
            <a:ext cx="271018" cy="32511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513193" y="955039"/>
            <a:ext cx="218948" cy="33731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339713" y="955039"/>
            <a:ext cx="252730" cy="33731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339715" y="954290"/>
            <a:ext cx="2100059" cy="34135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641592" y="1502791"/>
            <a:ext cx="521207" cy="338583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598282" y="1502791"/>
            <a:ext cx="295910" cy="33858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867528" y="1502791"/>
            <a:ext cx="633984" cy="338583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909433" y="1508886"/>
            <a:ext cx="298450" cy="332486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207881" y="1502791"/>
            <a:ext cx="219711" cy="338583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464425" y="1508886"/>
            <a:ext cx="118618" cy="326136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180960" y="1508886"/>
            <a:ext cx="274320" cy="326136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504052" y="1508886"/>
            <a:ext cx="119125" cy="326136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912740" y="1508886"/>
            <a:ext cx="585469" cy="332486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521959" y="1508886"/>
            <a:ext cx="339216" cy="332486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589909" y="1502791"/>
            <a:ext cx="252475" cy="338583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590034" y="1502792"/>
            <a:ext cx="3836924" cy="341261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873114" y="2054351"/>
            <a:ext cx="259079" cy="329564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302881" y="2051431"/>
            <a:ext cx="344170" cy="417449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653402" y="2051431"/>
            <a:ext cx="774192" cy="338836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7162801" y="2057400"/>
            <a:ext cx="118490" cy="326516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598794" y="2057400"/>
            <a:ext cx="271399" cy="326516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955538" y="2057400"/>
            <a:ext cx="609854" cy="332866"/>
          </a:xfrm>
          <a:prstGeom prst="rect">
            <a:avLst/>
          </a:prstGeom>
          <a:blipFill>
            <a:blip r:embed="rId2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638800" y="2057400"/>
            <a:ext cx="298576" cy="332866"/>
          </a:xfrm>
          <a:prstGeom prst="rect">
            <a:avLst/>
          </a:prstGeom>
          <a:blipFill>
            <a:blip r:embed="rId2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729856" y="1956943"/>
            <a:ext cx="109474" cy="73279"/>
          </a:xfrm>
          <a:prstGeom prst="rect">
            <a:avLst/>
          </a:prstGeom>
          <a:blipFill>
            <a:blip r:embed="rId3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635753" y="1957071"/>
            <a:ext cx="2791840" cy="512051"/>
          </a:xfrm>
          <a:prstGeom prst="rect">
            <a:avLst/>
          </a:prstGeom>
          <a:blipFill>
            <a:blip r:embed="rId3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3742309" y="3463670"/>
            <a:ext cx="4693920" cy="6155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4000" spc="-65" dirty="0">
                <a:solidFill>
                  <a:srgbClr val="FF0000"/>
                </a:solidFill>
                <a:latin typeface="Trebuchet MS"/>
                <a:cs typeface="Trebuchet MS"/>
              </a:rPr>
              <a:t>Par </a:t>
            </a:r>
            <a:r>
              <a:rPr sz="4000" spc="5" dirty="0">
                <a:solidFill>
                  <a:srgbClr val="FF0000"/>
                </a:solidFill>
                <a:latin typeface="Trebuchet MS"/>
                <a:cs typeface="Trebuchet MS"/>
              </a:rPr>
              <a:t>BENHAOUES</a:t>
            </a:r>
            <a:r>
              <a:rPr sz="4000" spc="-375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4000" spc="5" dirty="0">
                <a:solidFill>
                  <a:srgbClr val="FF0000"/>
                </a:solidFill>
                <a:latin typeface="Trebuchet MS"/>
                <a:cs typeface="Trebuchet MS"/>
              </a:rPr>
              <a:t>Atef</a:t>
            </a:r>
            <a:endParaRPr sz="4000"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20592" y="554422"/>
            <a:ext cx="10272496" cy="645129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2049568" y="0"/>
            <a:ext cx="6544634" cy="597739"/>
          </a:xfrm>
          <a:prstGeom prst="rect">
            <a:avLst/>
          </a:prstGeom>
        </p:spPr>
        <p:txBody>
          <a:bodyPr wrap="none" lIns="104278" tIns="52139" rIns="104278" bIns="52139">
            <a:spAutoFit/>
          </a:bodyPr>
          <a:lstStyle/>
          <a:p>
            <a:r>
              <a:rPr lang="fr-FR" sz="3200" b="1" dirty="0" smtClean="0">
                <a:solidFill>
                  <a:srgbClr val="FF0000"/>
                </a:solidFill>
              </a:rPr>
              <a:t>La chaîne de transmission numérique</a:t>
            </a:r>
          </a:p>
        </p:txBody>
      </p:sp>
      <p:sp>
        <p:nvSpPr>
          <p:cNvPr id="4" name="object 2"/>
          <p:cNvSpPr txBox="1">
            <a:spLocks/>
          </p:cNvSpPr>
          <p:nvPr/>
        </p:nvSpPr>
        <p:spPr>
          <a:xfrm>
            <a:off x="850900" y="3397250"/>
            <a:ext cx="5791200" cy="632224"/>
          </a:xfrm>
          <a:prstGeom prst="rect">
            <a:avLst/>
          </a:prstGeom>
          <a:solidFill>
            <a:srgbClr val="00B050"/>
          </a:solidFill>
        </p:spPr>
        <p:txBody>
          <a:bodyPr vert="horz" wrap="square" lIns="0" tIns="1651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0" i="0" u="none" strike="noStrike" kern="0" cap="none" spc="-85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Codage en bande de base</a:t>
            </a:r>
            <a:endParaRPr kumimoji="0" lang="fr-FR" sz="4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cxnSp>
        <p:nvCxnSpPr>
          <p:cNvPr id="5" name="Connecteur en arc 4"/>
          <p:cNvCxnSpPr/>
          <p:nvPr/>
        </p:nvCxnSpPr>
        <p:spPr>
          <a:xfrm rot="5400000">
            <a:off x="3403600" y="2216150"/>
            <a:ext cx="1295400" cy="1066800"/>
          </a:xfrm>
          <a:prstGeom prst="curvedConnector3">
            <a:avLst>
              <a:gd name="adj1" fmla="val 50000"/>
            </a:avLst>
          </a:prstGeom>
          <a:ln w="57150"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93701" y="1731804"/>
            <a:ext cx="9982200" cy="221599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marL="12698" marR="5715" algn="just">
              <a:buFont typeface="Wingdings" pitchFamily="2" charset="2"/>
              <a:buChar char="q"/>
            </a:pPr>
            <a:r>
              <a:rPr sz="2400" spc="44" smtClean="0">
                <a:latin typeface="Arial"/>
                <a:cs typeface="Arial"/>
              </a:rPr>
              <a:t>Aujourd’hui</a:t>
            </a:r>
            <a:r>
              <a:rPr sz="2400" spc="44" dirty="0">
                <a:latin typeface="Arial"/>
                <a:cs typeface="Arial"/>
              </a:rPr>
              <a:t>, </a:t>
            </a:r>
            <a:r>
              <a:rPr sz="2400" dirty="0">
                <a:latin typeface="Arial"/>
                <a:cs typeface="Arial"/>
              </a:rPr>
              <a:t>la </a:t>
            </a:r>
            <a:r>
              <a:rPr sz="2400" spc="-5" dirty="0">
                <a:latin typeface="Arial"/>
                <a:cs typeface="Arial"/>
              </a:rPr>
              <a:t>plupart </a:t>
            </a:r>
            <a:r>
              <a:rPr sz="2400" dirty="0">
                <a:latin typeface="Arial"/>
                <a:cs typeface="Arial"/>
              </a:rPr>
              <a:t>des </a:t>
            </a:r>
            <a:r>
              <a:rPr sz="2400" spc="-5" dirty="0">
                <a:latin typeface="Arial"/>
                <a:cs typeface="Arial"/>
              </a:rPr>
              <a:t>réseaux téléinformatiques, </a:t>
            </a:r>
            <a:r>
              <a:rPr sz="2400" dirty="0">
                <a:latin typeface="Arial"/>
                <a:cs typeface="Arial"/>
              </a:rPr>
              <a:t>utilisent le </a:t>
            </a:r>
            <a:r>
              <a:rPr sz="2400" spc="-5" dirty="0">
                <a:latin typeface="Arial"/>
                <a:cs typeface="Arial"/>
              </a:rPr>
              <a:t>système  binaire </a:t>
            </a:r>
            <a:r>
              <a:rPr sz="2400" dirty="0">
                <a:latin typeface="Arial"/>
                <a:cs typeface="Arial"/>
              </a:rPr>
              <a:t>que l’on </a:t>
            </a:r>
            <a:r>
              <a:rPr sz="2400" spc="-5" dirty="0">
                <a:latin typeface="Arial"/>
                <a:cs typeface="Arial"/>
              </a:rPr>
              <a:t>appelle </a:t>
            </a:r>
            <a:r>
              <a:rPr sz="2400" spc="-10" dirty="0">
                <a:latin typeface="Arial"/>
                <a:cs typeface="Arial"/>
              </a:rPr>
              <a:t>plus </a:t>
            </a:r>
            <a:r>
              <a:rPr sz="2400" spc="-5" dirty="0">
                <a:latin typeface="Arial"/>
                <a:cs typeface="Arial"/>
              </a:rPr>
              <a:t>couramment </a:t>
            </a:r>
            <a:r>
              <a:rPr sz="2400" dirty="0">
                <a:latin typeface="Arial"/>
                <a:cs typeface="Arial"/>
              </a:rPr>
              <a:t>le </a:t>
            </a:r>
            <a:r>
              <a:rPr sz="2400" spc="-5" dirty="0">
                <a:latin typeface="Arial"/>
                <a:cs typeface="Arial"/>
              </a:rPr>
              <a:t>numérique</a:t>
            </a:r>
            <a:r>
              <a:rPr sz="2400" spc="-5">
                <a:latin typeface="Arial"/>
                <a:cs typeface="Arial"/>
              </a:rPr>
              <a:t>. </a:t>
            </a:r>
            <a:endParaRPr lang="fr-FR" sz="2400" spc="-5" dirty="0" smtClean="0">
              <a:latin typeface="Arial"/>
              <a:cs typeface="Arial"/>
            </a:endParaRPr>
          </a:p>
          <a:p>
            <a:pPr marL="12698" marR="5715" algn="just">
              <a:buFont typeface="Wingdings" pitchFamily="2" charset="2"/>
              <a:buChar char="q"/>
            </a:pPr>
            <a:endParaRPr lang="fr-FR" sz="2400" spc="-5" dirty="0" smtClean="0">
              <a:latin typeface="Arial"/>
              <a:cs typeface="Arial"/>
            </a:endParaRPr>
          </a:p>
          <a:p>
            <a:pPr marL="12698" marR="5715" algn="just">
              <a:buFont typeface="Wingdings" pitchFamily="2" charset="2"/>
              <a:buChar char="q"/>
            </a:pPr>
            <a:r>
              <a:rPr sz="2400" spc="200" smtClean="0">
                <a:latin typeface="Arial"/>
                <a:cs typeface="Arial"/>
              </a:rPr>
              <a:t>Le </a:t>
            </a:r>
            <a:r>
              <a:rPr sz="2400" spc="-5" dirty="0">
                <a:latin typeface="Arial"/>
                <a:cs typeface="Arial"/>
              </a:rPr>
              <a:t>langage binaire </a:t>
            </a:r>
            <a:r>
              <a:rPr sz="2400" dirty="0">
                <a:latin typeface="Arial"/>
                <a:cs typeface="Arial"/>
              </a:rPr>
              <a:t>utilisé en </a:t>
            </a:r>
            <a:r>
              <a:rPr sz="2400" spc="-5" dirty="0">
                <a:latin typeface="Arial"/>
                <a:cs typeface="Arial"/>
              </a:rPr>
              <a:t>informatique possède </a:t>
            </a:r>
            <a:r>
              <a:rPr sz="2400" dirty="0">
                <a:latin typeface="Arial"/>
                <a:cs typeface="Arial"/>
              </a:rPr>
              <a:t>un </a:t>
            </a:r>
            <a:r>
              <a:rPr sz="2400" spc="-5" dirty="0">
                <a:latin typeface="Arial"/>
                <a:cs typeface="Arial"/>
              </a:rPr>
              <a:t>défaut: </a:t>
            </a:r>
            <a:r>
              <a:rPr sz="2400" dirty="0">
                <a:latin typeface="Arial"/>
                <a:cs typeface="Arial"/>
              </a:rPr>
              <a:t>il est </a:t>
            </a:r>
            <a:r>
              <a:rPr sz="2400" spc="-5" dirty="0">
                <a:latin typeface="Arial"/>
                <a:cs typeface="Arial"/>
              </a:rPr>
              <a:t>immatériel.  </a:t>
            </a:r>
            <a:r>
              <a:rPr sz="2400" dirty="0">
                <a:latin typeface="Arial"/>
                <a:cs typeface="Arial"/>
              </a:rPr>
              <a:t>Le </a:t>
            </a:r>
            <a:r>
              <a:rPr sz="2400" spc="-10" dirty="0">
                <a:latin typeface="Arial"/>
                <a:cs typeface="Arial"/>
              </a:rPr>
              <a:t>problème </a:t>
            </a:r>
            <a:r>
              <a:rPr sz="2400" dirty="0">
                <a:latin typeface="Arial"/>
                <a:cs typeface="Arial"/>
              </a:rPr>
              <a:t>de la </a:t>
            </a:r>
            <a:r>
              <a:rPr sz="2400" spc="-5" dirty="0">
                <a:latin typeface="Arial"/>
                <a:cs typeface="Arial"/>
              </a:rPr>
              <a:t>transmission </a:t>
            </a:r>
            <a:r>
              <a:rPr sz="2400" dirty="0">
                <a:latin typeface="Arial"/>
                <a:cs typeface="Arial"/>
              </a:rPr>
              <a:t>se posa </a:t>
            </a:r>
            <a:r>
              <a:rPr sz="2400" spc="-5" dirty="0">
                <a:latin typeface="Arial"/>
                <a:cs typeface="Arial"/>
              </a:rPr>
              <a:t>alors, comment envoyer </a:t>
            </a:r>
            <a:r>
              <a:rPr sz="2400" dirty="0">
                <a:latin typeface="Arial"/>
                <a:cs typeface="Arial"/>
              </a:rPr>
              <a:t>des  informations </a:t>
            </a:r>
            <a:r>
              <a:rPr sz="2400">
                <a:latin typeface="Arial"/>
                <a:cs typeface="Arial"/>
              </a:rPr>
              <a:t>insaisissables</a:t>
            </a:r>
            <a:r>
              <a:rPr sz="2400" spc="-195">
                <a:latin typeface="Arial"/>
                <a:cs typeface="Arial"/>
              </a:rPr>
              <a:t> </a:t>
            </a:r>
            <a:r>
              <a:rPr sz="2400" spc="-5" smtClean="0">
                <a:latin typeface="Arial"/>
                <a:cs typeface="Arial"/>
              </a:rPr>
              <a:t>?</a:t>
            </a:r>
            <a:endParaRPr sz="2400" smtClean="0">
              <a:latin typeface="Arial"/>
              <a:cs typeface="Arial"/>
            </a:endParaRPr>
          </a:p>
        </p:txBody>
      </p:sp>
      <p:sp>
        <p:nvSpPr>
          <p:cNvPr id="3" name="object 40"/>
          <p:cNvSpPr/>
          <p:nvPr/>
        </p:nvSpPr>
        <p:spPr>
          <a:xfrm>
            <a:off x="0" y="1"/>
            <a:ext cx="10693400" cy="673100"/>
          </a:xfrm>
          <a:custGeom>
            <a:avLst/>
            <a:gdLst/>
            <a:ahLst/>
            <a:cxnLst/>
            <a:rect l="l" t="t" r="r" b="b"/>
            <a:pathLst>
              <a:path w="9144000" h="673100">
                <a:moveTo>
                  <a:pt x="0" y="673100"/>
                </a:moveTo>
                <a:lnTo>
                  <a:pt x="9144000" y="673100"/>
                </a:lnTo>
                <a:lnTo>
                  <a:pt x="9144000" y="0"/>
                </a:lnTo>
                <a:lnTo>
                  <a:pt x="0" y="0"/>
                </a:lnTo>
                <a:lnTo>
                  <a:pt x="0" y="673100"/>
                </a:lnTo>
                <a:close/>
              </a:path>
            </a:pathLst>
          </a:custGeom>
          <a:solidFill>
            <a:srgbClr val="CC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4"/>
          <p:cNvSpPr txBox="1"/>
          <p:nvPr/>
        </p:nvSpPr>
        <p:spPr>
          <a:xfrm>
            <a:off x="4497071" y="193422"/>
            <a:ext cx="422592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u="heavy" spc="-5" dirty="0">
                <a:solidFill>
                  <a:srgbClr val="FF0000"/>
                </a:solidFill>
                <a:latin typeface="Times New Roman"/>
                <a:cs typeface="Times New Roman"/>
              </a:rPr>
              <a:t>Principaux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traitements des</a:t>
            </a:r>
            <a:r>
              <a:rPr sz="2200" b="1" spc="6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signaux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5" name="object 43"/>
          <p:cNvSpPr txBox="1">
            <a:spLocks/>
          </p:cNvSpPr>
          <p:nvPr/>
        </p:nvSpPr>
        <p:spPr>
          <a:xfrm>
            <a:off x="221868" y="33909"/>
            <a:ext cx="8700262" cy="530385"/>
          </a:xfrm>
          <a:prstGeom prst="rect">
            <a:avLst/>
          </a:prstGeom>
        </p:spPr>
        <p:txBody>
          <a:bodyPr vert="horz" wrap="square" lIns="0" tIns="159496" rIns="0" bIns="0" rtlCol="0">
            <a:spAutoFit/>
          </a:bodyPr>
          <a:lstStyle/>
          <a:p>
            <a:pPr marL="12064">
              <a:defRPr/>
            </a:pPr>
            <a:r>
              <a:rPr lang="fr-FR" sz="2400" b="1" kern="0" spc="-21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Transmission </a:t>
            </a:r>
            <a:r>
              <a:rPr lang="fr-FR" sz="2400" b="1" kern="0" spc="-1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en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Bande de</a:t>
            </a:r>
            <a:r>
              <a:rPr lang="fr-FR" sz="2400" b="1" kern="0" spc="4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base</a:t>
            </a:r>
            <a:endParaRPr lang="fr-FR" sz="2400" b="1" kern="0" spc="-5" dirty="0">
              <a:solidFill>
                <a:sysClr val="windowText" lastClr="0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8900" y="819057"/>
            <a:ext cx="2004910" cy="5207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104268" tIns="52133" rIns="104268" bIns="52133">
            <a:spAutoFit/>
          </a:bodyPr>
          <a:lstStyle/>
          <a:p>
            <a:r>
              <a:rPr lang="fr-FR" sz="2700" b="1" dirty="0" smtClean="0">
                <a:solidFill>
                  <a:srgbClr val="FF0000"/>
                </a:solidFill>
              </a:rPr>
              <a:t>Introduction</a:t>
            </a:r>
            <a:endParaRPr lang="fr-FR" sz="2700" b="1" dirty="0">
              <a:solidFill>
                <a:srgbClr val="FF000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0" y="4159250"/>
            <a:ext cx="87630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93701" y="1731804"/>
            <a:ext cx="9982200" cy="258532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marL="12698" marR="5079" algn="just">
              <a:buFont typeface="Wingdings" pitchFamily="2" charset="2"/>
              <a:buChar char="q"/>
            </a:pPr>
            <a:r>
              <a:rPr sz="2400" spc="120" smtClean="0">
                <a:latin typeface="Arial"/>
                <a:cs typeface="Arial"/>
              </a:rPr>
              <a:t>Pour </a:t>
            </a:r>
            <a:r>
              <a:rPr sz="2400" spc="-5" dirty="0">
                <a:latin typeface="Arial"/>
                <a:cs typeface="Arial"/>
              </a:rPr>
              <a:t>résoudre </a:t>
            </a:r>
            <a:r>
              <a:rPr sz="2400" dirty="0">
                <a:latin typeface="Arial"/>
                <a:cs typeface="Arial"/>
              </a:rPr>
              <a:t>ce </a:t>
            </a:r>
            <a:r>
              <a:rPr sz="2400" spc="-5" dirty="0">
                <a:latin typeface="Arial"/>
                <a:cs typeface="Arial"/>
              </a:rPr>
              <a:t>problème, </a:t>
            </a:r>
            <a:r>
              <a:rPr sz="2400" dirty="0">
                <a:latin typeface="Arial"/>
                <a:cs typeface="Arial"/>
              </a:rPr>
              <a:t>le </a:t>
            </a:r>
            <a:r>
              <a:rPr sz="2400" spc="-5" dirty="0">
                <a:latin typeface="Arial"/>
                <a:cs typeface="Arial"/>
              </a:rPr>
              <a:t>numérique emploie </a:t>
            </a:r>
            <a:r>
              <a:rPr sz="2400" dirty="0">
                <a:latin typeface="Arial"/>
                <a:cs typeface="Arial"/>
              </a:rPr>
              <a:t>un support physique,  généralement des signaux de tensions, pour transférer des</a:t>
            </a:r>
            <a:r>
              <a:rPr sz="2400" spc="-25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données.</a:t>
            </a:r>
            <a:endParaRPr sz="2400">
              <a:latin typeface="Arial"/>
              <a:cs typeface="Arial"/>
            </a:endParaRPr>
          </a:p>
          <a:p>
            <a:pPr>
              <a:spcBef>
                <a:spcPts val="30"/>
              </a:spcBef>
              <a:buFont typeface="Wingdings" pitchFamily="2" charset="2"/>
              <a:buChar char="q"/>
            </a:pPr>
            <a:endParaRPr sz="2400">
              <a:latin typeface="Times New Roman"/>
              <a:cs typeface="Times New Roman"/>
            </a:endParaRPr>
          </a:p>
          <a:p>
            <a:pPr marL="12698" marR="5079" algn="just">
              <a:buFont typeface="Wingdings" pitchFamily="2" charset="2"/>
              <a:buChar char="q"/>
            </a:pPr>
            <a:r>
              <a:rPr sz="2400" spc="100" smtClean="0">
                <a:latin typeface="Arial"/>
                <a:cs typeface="Arial"/>
              </a:rPr>
              <a:t>Cette </a:t>
            </a:r>
            <a:r>
              <a:rPr sz="2400" spc="-5" dirty="0">
                <a:latin typeface="Arial"/>
                <a:cs typeface="Arial"/>
              </a:rPr>
              <a:t>conversion </a:t>
            </a:r>
            <a:r>
              <a:rPr sz="2400" dirty="0">
                <a:latin typeface="Arial"/>
                <a:cs typeface="Arial"/>
              </a:rPr>
              <a:t>des </a:t>
            </a:r>
            <a:r>
              <a:rPr sz="2400" spc="-5" dirty="0">
                <a:latin typeface="Arial"/>
                <a:cs typeface="Arial"/>
              </a:rPr>
              <a:t>états logiques, immatériels </a:t>
            </a:r>
            <a:r>
              <a:rPr sz="2400" dirty="0">
                <a:latin typeface="Arial"/>
                <a:cs typeface="Arial"/>
              </a:rPr>
              <a:t>donc </a:t>
            </a:r>
            <a:r>
              <a:rPr sz="2400" spc="-5" dirty="0">
                <a:latin typeface="Arial"/>
                <a:cs typeface="Arial"/>
              </a:rPr>
              <a:t>non-transmissibles, </a:t>
            </a:r>
            <a:r>
              <a:rPr sz="2400" dirty="0">
                <a:latin typeface="Arial"/>
                <a:cs typeface="Arial"/>
              </a:rPr>
              <a:t>en  un signal numérique (ou analogique), nécessite l’utilisation d’un</a:t>
            </a:r>
            <a:r>
              <a:rPr sz="2400" spc="-281" dirty="0">
                <a:latin typeface="Arial"/>
                <a:cs typeface="Arial"/>
              </a:rPr>
              <a:t> </a:t>
            </a:r>
            <a:r>
              <a:rPr sz="2400">
                <a:latin typeface="Arial"/>
                <a:cs typeface="Arial"/>
              </a:rPr>
              <a:t>codage</a:t>
            </a:r>
            <a:r>
              <a:rPr sz="2400" smtClean="0">
                <a:latin typeface="Arial"/>
                <a:cs typeface="Arial"/>
              </a:rPr>
              <a:t>.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40"/>
          <p:cNvSpPr/>
          <p:nvPr/>
        </p:nvSpPr>
        <p:spPr>
          <a:xfrm>
            <a:off x="0" y="1"/>
            <a:ext cx="10693400" cy="673100"/>
          </a:xfrm>
          <a:custGeom>
            <a:avLst/>
            <a:gdLst/>
            <a:ahLst/>
            <a:cxnLst/>
            <a:rect l="l" t="t" r="r" b="b"/>
            <a:pathLst>
              <a:path w="9144000" h="673100">
                <a:moveTo>
                  <a:pt x="0" y="673100"/>
                </a:moveTo>
                <a:lnTo>
                  <a:pt x="9144000" y="673100"/>
                </a:lnTo>
                <a:lnTo>
                  <a:pt x="9144000" y="0"/>
                </a:lnTo>
                <a:lnTo>
                  <a:pt x="0" y="0"/>
                </a:lnTo>
                <a:lnTo>
                  <a:pt x="0" y="673100"/>
                </a:lnTo>
                <a:close/>
              </a:path>
            </a:pathLst>
          </a:custGeom>
          <a:solidFill>
            <a:srgbClr val="CC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4"/>
          <p:cNvSpPr txBox="1"/>
          <p:nvPr/>
        </p:nvSpPr>
        <p:spPr>
          <a:xfrm>
            <a:off x="4497071" y="193422"/>
            <a:ext cx="422592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u="heavy" spc="-5" dirty="0">
                <a:solidFill>
                  <a:srgbClr val="FF0000"/>
                </a:solidFill>
                <a:latin typeface="Times New Roman"/>
                <a:cs typeface="Times New Roman"/>
              </a:rPr>
              <a:t>Principaux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traitements des</a:t>
            </a:r>
            <a:r>
              <a:rPr sz="2200" b="1" spc="6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signaux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5" name="object 43"/>
          <p:cNvSpPr txBox="1">
            <a:spLocks/>
          </p:cNvSpPr>
          <p:nvPr/>
        </p:nvSpPr>
        <p:spPr>
          <a:xfrm>
            <a:off x="221868" y="33909"/>
            <a:ext cx="8700262" cy="530385"/>
          </a:xfrm>
          <a:prstGeom prst="rect">
            <a:avLst/>
          </a:prstGeom>
        </p:spPr>
        <p:txBody>
          <a:bodyPr vert="horz" wrap="square" lIns="0" tIns="159496" rIns="0" bIns="0" rtlCol="0">
            <a:spAutoFit/>
          </a:bodyPr>
          <a:lstStyle/>
          <a:p>
            <a:pPr marL="12064">
              <a:defRPr/>
            </a:pPr>
            <a:r>
              <a:rPr lang="fr-FR" sz="2400" b="1" kern="0" spc="-21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Transmission </a:t>
            </a:r>
            <a:r>
              <a:rPr lang="fr-FR" sz="2400" b="1" kern="0" spc="-1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en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Bande de</a:t>
            </a:r>
            <a:r>
              <a:rPr lang="fr-FR" sz="2400" b="1" kern="0" spc="4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base</a:t>
            </a:r>
            <a:endParaRPr lang="fr-FR" sz="2400" b="1" kern="0" spc="-5" dirty="0">
              <a:solidFill>
                <a:sysClr val="windowText" lastClr="0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8900" y="819057"/>
            <a:ext cx="2004910" cy="5207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104268" tIns="52133" rIns="104268" bIns="52133">
            <a:spAutoFit/>
          </a:bodyPr>
          <a:lstStyle/>
          <a:p>
            <a:r>
              <a:rPr lang="fr-FR" sz="2700" b="1" dirty="0" smtClean="0">
                <a:solidFill>
                  <a:srgbClr val="FF0000"/>
                </a:solidFill>
              </a:rPr>
              <a:t>Introduction</a:t>
            </a:r>
            <a:endParaRPr lang="fr-FR" sz="27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40"/>
          <p:cNvSpPr/>
          <p:nvPr/>
        </p:nvSpPr>
        <p:spPr>
          <a:xfrm>
            <a:off x="0" y="1"/>
            <a:ext cx="10693400" cy="673100"/>
          </a:xfrm>
          <a:custGeom>
            <a:avLst/>
            <a:gdLst/>
            <a:ahLst/>
            <a:cxnLst/>
            <a:rect l="l" t="t" r="r" b="b"/>
            <a:pathLst>
              <a:path w="9144000" h="673100">
                <a:moveTo>
                  <a:pt x="0" y="673100"/>
                </a:moveTo>
                <a:lnTo>
                  <a:pt x="9144000" y="673100"/>
                </a:lnTo>
                <a:lnTo>
                  <a:pt x="9144000" y="0"/>
                </a:lnTo>
                <a:lnTo>
                  <a:pt x="0" y="0"/>
                </a:lnTo>
                <a:lnTo>
                  <a:pt x="0" y="673100"/>
                </a:lnTo>
                <a:close/>
              </a:path>
            </a:pathLst>
          </a:custGeom>
          <a:solidFill>
            <a:srgbClr val="CC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4"/>
          <p:cNvSpPr txBox="1"/>
          <p:nvPr/>
        </p:nvSpPr>
        <p:spPr>
          <a:xfrm>
            <a:off x="4497071" y="193422"/>
            <a:ext cx="422592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u="heavy" spc="-5" dirty="0">
                <a:solidFill>
                  <a:srgbClr val="FF0000"/>
                </a:solidFill>
                <a:latin typeface="Times New Roman"/>
                <a:cs typeface="Times New Roman"/>
              </a:rPr>
              <a:t>Principaux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traitements des</a:t>
            </a:r>
            <a:r>
              <a:rPr sz="2200" b="1" spc="6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signaux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5" name="object 43"/>
          <p:cNvSpPr txBox="1">
            <a:spLocks/>
          </p:cNvSpPr>
          <p:nvPr/>
        </p:nvSpPr>
        <p:spPr>
          <a:xfrm>
            <a:off x="221868" y="33909"/>
            <a:ext cx="8700262" cy="530385"/>
          </a:xfrm>
          <a:prstGeom prst="rect">
            <a:avLst/>
          </a:prstGeom>
        </p:spPr>
        <p:txBody>
          <a:bodyPr vert="horz" wrap="square" lIns="0" tIns="159496" rIns="0" bIns="0" rtlCol="0">
            <a:spAutoFit/>
          </a:bodyPr>
          <a:lstStyle/>
          <a:p>
            <a:pPr marL="12064">
              <a:defRPr/>
            </a:pPr>
            <a:r>
              <a:rPr lang="fr-FR" sz="2400" b="1" kern="0" spc="-21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Transmission </a:t>
            </a:r>
            <a:r>
              <a:rPr lang="fr-FR" sz="2400" b="1" kern="0" spc="-1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en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Bande de</a:t>
            </a:r>
            <a:r>
              <a:rPr lang="fr-FR" sz="2400" b="1" kern="0" spc="4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base</a:t>
            </a:r>
            <a:endParaRPr lang="fr-FR" sz="2400" b="1" kern="0" spc="-5" dirty="0">
              <a:solidFill>
                <a:sysClr val="windowText" lastClr="0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8900" y="819057"/>
            <a:ext cx="2004910" cy="5207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104268" tIns="52133" rIns="104268" bIns="52133">
            <a:spAutoFit/>
          </a:bodyPr>
          <a:lstStyle/>
          <a:p>
            <a:r>
              <a:rPr lang="fr-FR" sz="2700" b="1" dirty="0" smtClean="0">
                <a:solidFill>
                  <a:srgbClr val="FF0000"/>
                </a:solidFill>
              </a:rPr>
              <a:t>Introduction</a:t>
            </a:r>
            <a:endParaRPr lang="fr-FR" sz="2700" b="1" dirty="0">
              <a:solidFill>
                <a:srgbClr val="FF0000"/>
              </a:solidFill>
            </a:endParaRPr>
          </a:p>
        </p:txBody>
      </p:sp>
      <p:grpSp>
        <p:nvGrpSpPr>
          <p:cNvPr id="8" name="Group 4"/>
          <p:cNvGrpSpPr>
            <a:grpSpLocks/>
          </p:cNvGrpSpPr>
          <p:nvPr/>
        </p:nvGrpSpPr>
        <p:grpSpPr bwMode="auto">
          <a:xfrm>
            <a:off x="1536700" y="2358997"/>
            <a:ext cx="8077200" cy="2373122"/>
            <a:chOff x="2928" y="2879"/>
            <a:chExt cx="3024" cy="529"/>
          </a:xfrm>
        </p:grpSpPr>
        <p:sp>
          <p:nvSpPr>
            <p:cNvPr id="9" name="Line 5"/>
            <p:cNvSpPr>
              <a:spLocks noChangeShapeType="1"/>
            </p:cNvSpPr>
            <p:nvPr/>
          </p:nvSpPr>
          <p:spPr bwMode="auto">
            <a:xfrm>
              <a:off x="3264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10" name="Line 6"/>
            <p:cNvSpPr>
              <a:spLocks noChangeShapeType="1"/>
            </p:cNvSpPr>
            <p:nvPr/>
          </p:nvSpPr>
          <p:spPr bwMode="auto">
            <a:xfrm>
              <a:off x="3600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11" name="Line 7"/>
            <p:cNvSpPr>
              <a:spLocks noChangeShapeType="1"/>
            </p:cNvSpPr>
            <p:nvPr/>
          </p:nvSpPr>
          <p:spPr bwMode="auto">
            <a:xfrm>
              <a:off x="3936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12" name="Line 8"/>
            <p:cNvSpPr>
              <a:spLocks noChangeShapeType="1"/>
            </p:cNvSpPr>
            <p:nvPr/>
          </p:nvSpPr>
          <p:spPr bwMode="auto">
            <a:xfrm>
              <a:off x="4272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13" name="Line 9"/>
            <p:cNvSpPr>
              <a:spLocks noChangeShapeType="1"/>
            </p:cNvSpPr>
            <p:nvPr/>
          </p:nvSpPr>
          <p:spPr bwMode="auto">
            <a:xfrm>
              <a:off x="4608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14" name="Line 10"/>
            <p:cNvSpPr>
              <a:spLocks noChangeShapeType="1"/>
            </p:cNvSpPr>
            <p:nvPr/>
          </p:nvSpPr>
          <p:spPr bwMode="auto">
            <a:xfrm>
              <a:off x="4944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15" name="Line 11"/>
            <p:cNvSpPr>
              <a:spLocks noChangeShapeType="1"/>
            </p:cNvSpPr>
            <p:nvPr/>
          </p:nvSpPr>
          <p:spPr bwMode="auto">
            <a:xfrm>
              <a:off x="5616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16" name="Line 12"/>
            <p:cNvSpPr>
              <a:spLocks noChangeShapeType="1"/>
            </p:cNvSpPr>
            <p:nvPr/>
          </p:nvSpPr>
          <p:spPr bwMode="auto">
            <a:xfrm>
              <a:off x="2928" y="2880"/>
              <a:ext cx="342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17" name="Line 13"/>
            <p:cNvSpPr>
              <a:spLocks noChangeShapeType="1"/>
            </p:cNvSpPr>
            <p:nvPr/>
          </p:nvSpPr>
          <p:spPr bwMode="auto">
            <a:xfrm>
              <a:off x="3257" y="3408"/>
              <a:ext cx="351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18" name="Line 14"/>
            <p:cNvSpPr>
              <a:spLocks noChangeShapeType="1"/>
            </p:cNvSpPr>
            <p:nvPr/>
          </p:nvSpPr>
          <p:spPr bwMode="auto">
            <a:xfrm>
              <a:off x="3592" y="2879"/>
              <a:ext cx="352" cy="1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19" name="Line 15"/>
            <p:cNvSpPr>
              <a:spLocks noChangeShapeType="1"/>
            </p:cNvSpPr>
            <p:nvPr/>
          </p:nvSpPr>
          <p:spPr bwMode="auto">
            <a:xfrm>
              <a:off x="3928" y="3408"/>
              <a:ext cx="353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20" name="Line 16"/>
            <p:cNvSpPr>
              <a:spLocks noChangeShapeType="1"/>
            </p:cNvSpPr>
            <p:nvPr/>
          </p:nvSpPr>
          <p:spPr bwMode="auto">
            <a:xfrm flipV="1">
              <a:off x="4263" y="2879"/>
              <a:ext cx="355" cy="1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21" name="Line 17"/>
            <p:cNvSpPr>
              <a:spLocks noChangeShapeType="1"/>
            </p:cNvSpPr>
            <p:nvPr/>
          </p:nvSpPr>
          <p:spPr bwMode="auto">
            <a:xfrm flipV="1">
              <a:off x="4600" y="3406"/>
              <a:ext cx="351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22" name="Line 18"/>
            <p:cNvSpPr>
              <a:spLocks noChangeShapeType="1"/>
            </p:cNvSpPr>
            <p:nvPr/>
          </p:nvSpPr>
          <p:spPr bwMode="auto">
            <a:xfrm>
              <a:off x="4937" y="2880"/>
              <a:ext cx="687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23" name="Line 19"/>
            <p:cNvSpPr>
              <a:spLocks noChangeShapeType="1"/>
            </p:cNvSpPr>
            <p:nvPr/>
          </p:nvSpPr>
          <p:spPr bwMode="auto">
            <a:xfrm>
              <a:off x="5609" y="3408"/>
              <a:ext cx="343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</p:grpSp>
      <p:sp>
        <p:nvSpPr>
          <p:cNvPr id="24" name="Rectangle 23"/>
          <p:cNvSpPr/>
          <p:nvPr/>
        </p:nvSpPr>
        <p:spPr>
          <a:xfrm>
            <a:off x="1828794" y="1379319"/>
            <a:ext cx="86995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9056" marR="5079" indent="-285087" algn="just">
              <a:tabLst>
                <a:tab pos="300961" algn="l"/>
              </a:tabLst>
            </a:pPr>
            <a:r>
              <a:rPr lang="fr-FR" sz="3600" spc="-10" dirty="0" smtClean="0">
                <a:cs typeface="Calibri"/>
              </a:rPr>
              <a:t>1       0       1     0       1      0      1      1       0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41300" y="2065119"/>
            <a:ext cx="1143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9056" marR="5079" indent="-285087" algn="just">
              <a:tabLst>
                <a:tab pos="300961" algn="l"/>
              </a:tabLst>
            </a:pPr>
            <a:r>
              <a:rPr lang="fr-FR" sz="3600" spc="-10" dirty="0" smtClean="0">
                <a:cs typeface="Calibri"/>
              </a:rPr>
              <a:t>+5 V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17500" y="4351119"/>
            <a:ext cx="1143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9056" marR="5079" indent="-285087" algn="just">
              <a:tabLst>
                <a:tab pos="300961" algn="l"/>
              </a:tabLst>
            </a:pPr>
            <a:r>
              <a:rPr lang="fr-FR" sz="3600" spc="-10" dirty="0" smtClean="0">
                <a:cs typeface="Calibri"/>
              </a:rPr>
              <a:t>- 5 V</a:t>
            </a:r>
          </a:p>
        </p:txBody>
      </p:sp>
      <p:sp>
        <p:nvSpPr>
          <p:cNvPr id="27" name="object 2"/>
          <p:cNvSpPr txBox="1"/>
          <p:nvPr/>
        </p:nvSpPr>
        <p:spPr>
          <a:xfrm>
            <a:off x="165100" y="4997450"/>
            <a:ext cx="10363200" cy="86177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marL="12698" marR="5079" algn="just"/>
            <a:r>
              <a:rPr sz="2800" spc="200" smtClean="0">
                <a:latin typeface="Arial"/>
                <a:cs typeface="Arial"/>
              </a:rPr>
              <a:t>Le </a:t>
            </a:r>
            <a:r>
              <a:rPr sz="2800" dirty="0">
                <a:latin typeface="Arial"/>
                <a:cs typeface="Arial"/>
              </a:rPr>
              <a:t>codage établit la </a:t>
            </a:r>
            <a:r>
              <a:rPr sz="2800" spc="-5" dirty="0">
                <a:latin typeface="Arial"/>
                <a:cs typeface="Arial"/>
              </a:rPr>
              <a:t>correspondance entre </a:t>
            </a:r>
            <a:r>
              <a:rPr sz="2800" dirty="0">
                <a:latin typeface="Arial"/>
                <a:cs typeface="Arial"/>
              </a:rPr>
              <a:t>un </a:t>
            </a:r>
            <a:r>
              <a:rPr sz="2800" spc="-5" dirty="0">
                <a:latin typeface="Arial"/>
                <a:cs typeface="Arial"/>
              </a:rPr>
              <a:t>état logique </a:t>
            </a:r>
            <a:r>
              <a:rPr sz="2800" dirty="0">
                <a:latin typeface="Arial"/>
                <a:cs typeface="Arial"/>
              </a:rPr>
              <a:t>(0 ou 1), ou un  </a:t>
            </a:r>
            <a:r>
              <a:rPr sz="2800" spc="-5" dirty="0">
                <a:latin typeface="Arial"/>
                <a:cs typeface="Arial"/>
              </a:rPr>
              <a:t>groupe d’états logiques, </a:t>
            </a:r>
            <a:r>
              <a:rPr sz="2800" dirty="0">
                <a:latin typeface="Arial"/>
                <a:cs typeface="Arial"/>
              </a:rPr>
              <a:t>et une valeur </a:t>
            </a:r>
            <a:r>
              <a:rPr sz="2800" spc="-5" dirty="0">
                <a:latin typeface="Arial"/>
                <a:cs typeface="Arial"/>
              </a:rPr>
              <a:t>physique</a:t>
            </a:r>
            <a:r>
              <a:rPr sz="2800" spc="-5">
                <a:latin typeface="Arial"/>
                <a:cs typeface="Arial"/>
              </a:rPr>
              <a:t>. </a:t>
            </a:r>
            <a:endParaRPr lang="fr-FR" sz="2800" spc="-5" dirty="0" smtClean="0">
              <a:latin typeface="Arial"/>
              <a:cs typeface="Arial"/>
            </a:endParaRPr>
          </a:p>
        </p:txBody>
      </p:sp>
      <p:sp>
        <p:nvSpPr>
          <p:cNvPr id="28" name="object 2"/>
          <p:cNvSpPr txBox="1"/>
          <p:nvPr/>
        </p:nvSpPr>
        <p:spPr>
          <a:xfrm>
            <a:off x="165100" y="6110922"/>
            <a:ext cx="10363200" cy="129266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marL="12698" marR="5079" algn="just"/>
            <a:r>
              <a:rPr lang="fr-FR" sz="2800" spc="-5" dirty="0" smtClean="0">
                <a:latin typeface="Arial"/>
                <a:cs typeface="Arial"/>
              </a:rPr>
              <a:t>Ce </a:t>
            </a:r>
            <a:r>
              <a:rPr lang="fr-FR" sz="2800" spc="-5" dirty="0" smtClean="0">
                <a:latin typeface="Arial"/>
                <a:cs typeface="Arial"/>
              </a:rPr>
              <a:t>codage </a:t>
            </a:r>
            <a:r>
              <a:rPr lang="fr-FR" sz="2800" spc="-5" dirty="0" smtClean="0">
                <a:latin typeface="Arial"/>
                <a:cs typeface="Arial"/>
              </a:rPr>
              <a:t>est </a:t>
            </a:r>
            <a:r>
              <a:rPr lang="fr-FR" sz="2800" spc="-5" dirty="0" smtClean="0">
                <a:latin typeface="Arial"/>
                <a:cs typeface="Arial"/>
              </a:rPr>
              <a:t>aussi appelé codage de ligne puisqu’il consiste à  adapter la forme du signal à la ligne, ou plus généralement au milieu de  propagation.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93700" y="2728595"/>
            <a:ext cx="10134599" cy="295465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marL="12698" marR="5715" algn="just">
              <a:buFont typeface="Wingdings" pitchFamily="2" charset="2"/>
              <a:buChar char="q"/>
            </a:pPr>
            <a:r>
              <a:rPr sz="3200" smtClean="0">
                <a:latin typeface="Arial"/>
                <a:cs typeface="Arial"/>
              </a:rPr>
              <a:t>La </a:t>
            </a:r>
            <a:r>
              <a:rPr sz="3200" spc="-5" dirty="0">
                <a:latin typeface="Arial"/>
                <a:cs typeface="Arial"/>
              </a:rPr>
              <a:t>technique </a:t>
            </a:r>
            <a:r>
              <a:rPr sz="3200" dirty="0">
                <a:latin typeface="Arial"/>
                <a:cs typeface="Arial"/>
              </a:rPr>
              <a:t>de  transmission numérique est appelée </a:t>
            </a:r>
            <a:r>
              <a:rPr sz="3200" spc="-5" dirty="0">
                <a:latin typeface="Arial"/>
                <a:cs typeface="Arial"/>
              </a:rPr>
              <a:t>Transmission </a:t>
            </a:r>
            <a:r>
              <a:rPr sz="3200" dirty="0">
                <a:latin typeface="Arial"/>
                <a:cs typeface="Arial"/>
              </a:rPr>
              <a:t>en Bande</a:t>
            </a:r>
            <a:r>
              <a:rPr sz="3200" spc="-340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de </a:t>
            </a:r>
            <a:r>
              <a:rPr sz="3200" spc="5" dirty="0">
                <a:latin typeface="Arial"/>
                <a:cs typeface="Arial"/>
              </a:rPr>
              <a:t>Base.</a:t>
            </a:r>
            <a:endParaRPr sz="3200">
              <a:latin typeface="Arial"/>
              <a:cs typeface="Arial"/>
            </a:endParaRPr>
          </a:p>
          <a:p>
            <a:pPr marL="12698" marR="5079" algn="just">
              <a:buFont typeface="Wingdings" pitchFamily="2" charset="2"/>
              <a:buChar char="q"/>
            </a:pPr>
            <a:endParaRPr lang="fr-FR" sz="3200" spc="5" dirty="0" smtClean="0">
              <a:latin typeface="Arial"/>
              <a:cs typeface="Arial"/>
            </a:endParaRPr>
          </a:p>
          <a:p>
            <a:pPr marL="12698" marR="5079" algn="just">
              <a:buFont typeface="Wingdings" pitchFamily="2" charset="2"/>
              <a:buChar char="q"/>
            </a:pPr>
            <a:r>
              <a:rPr lang="fr-FR" sz="3200" spc="-5" dirty="0" smtClean="0">
                <a:latin typeface="Arial"/>
                <a:cs typeface="Arial"/>
              </a:rPr>
              <a:t>La transmission est dite en bande de base si elle ne subit aucune transposition  de fréquence par modulation</a:t>
            </a:r>
            <a:r>
              <a:rPr lang="fr-FR" sz="3200" spc="-5" dirty="0" smtClean="0">
                <a:latin typeface="Arial"/>
                <a:cs typeface="Arial"/>
              </a:rPr>
              <a:t>.</a:t>
            </a:r>
            <a:endParaRPr lang="fr-FR" sz="3200" spc="-5" dirty="0" smtClean="0">
              <a:latin typeface="Arial"/>
              <a:cs typeface="Arial"/>
            </a:endParaRPr>
          </a:p>
        </p:txBody>
      </p:sp>
      <p:sp>
        <p:nvSpPr>
          <p:cNvPr id="3" name="object 40"/>
          <p:cNvSpPr/>
          <p:nvPr/>
        </p:nvSpPr>
        <p:spPr>
          <a:xfrm>
            <a:off x="0" y="1"/>
            <a:ext cx="10693400" cy="673100"/>
          </a:xfrm>
          <a:custGeom>
            <a:avLst/>
            <a:gdLst/>
            <a:ahLst/>
            <a:cxnLst/>
            <a:rect l="l" t="t" r="r" b="b"/>
            <a:pathLst>
              <a:path w="9144000" h="673100">
                <a:moveTo>
                  <a:pt x="0" y="673100"/>
                </a:moveTo>
                <a:lnTo>
                  <a:pt x="9144000" y="673100"/>
                </a:lnTo>
                <a:lnTo>
                  <a:pt x="9144000" y="0"/>
                </a:lnTo>
                <a:lnTo>
                  <a:pt x="0" y="0"/>
                </a:lnTo>
                <a:lnTo>
                  <a:pt x="0" y="673100"/>
                </a:lnTo>
                <a:close/>
              </a:path>
            </a:pathLst>
          </a:custGeom>
          <a:solidFill>
            <a:srgbClr val="CC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4"/>
          <p:cNvSpPr txBox="1"/>
          <p:nvPr/>
        </p:nvSpPr>
        <p:spPr>
          <a:xfrm>
            <a:off x="4497071" y="193422"/>
            <a:ext cx="422592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u="heavy" spc="-5" dirty="0">
                <a:solidFill>
                  <a:srgbClr val="FF0000"/>
                </a:solidFill>
                <a:latin typeface="Times New Roman"/>
                <a:cs typeface="Times New Roman"/>
              </a:rPr>
              <a:t>Principaux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traitements des</a:t>
            </a:r>
            <a:r>
              <a:rPr sz="2200" b="1" spc="6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signaux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5" name="object 43"/>
          <p:cNvSpPr txBox="1">
            <a:spLocks/>
          </p:cNvSpPr>
          <p:nvPr/>
        </p:nvSpPr>
        <p:spPr>
          <a:xfrm>
            <a:off x="221868" y="33909"/>
            <a:ext cx="8700262" cy="530385"/>
          </a:xfrm>
          <a:prstGeom prst="rect">
            <a:avLst/>
          </a:prstGeom>
        </p:spPr>
        <p:txBody>
          <a:bodyPr vert="horz" wrap="square" lIns="0" tIns="159496" rIns="0" bIns="0" rtlCol="0">
            <a:spAutoFit/>
          </a:bodyPr>
          <a:lstStyle/>
          <a:p>
            <a:pPr marL="12064">
              <a:defRPr/>
            </a:pPr>
            <a:r>
              <a:rPr lang="fr-FR" sz="2400" b="1" kern="0" spc="-21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Transmission </a:t>
            </a:r>
            <a:r>
              <a:rPr lang="fr-FR" sz="2400" b="1" kern="0" spc="-1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en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Bande de</a:t>
            </a:r>
            <a:r>
              <a:rPr lang="fr-FR" sz="2400" b="1" kern="0" spc="4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base</a:t>
            </a:r>
            <a:endParaRPr lang="fr-FR" sz="2400" b="1" kern="0" spc="-5" dirty="0">
              <a:solidFill>
                <a:sysClr val="windowText" lastClr="0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8900" y="819057"/>
            <a:ext cx="2004910" cy="5207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104268" tIns="52133" rIns="104268" bIns="52133">
            <a:spAutoFit/>
          </a:bodyPr>
          <a:lstStyle/>
          <a:p>
            <a:r>
              <a:rPr lang="fr-FR" sz="2700" b="1" dirty="0" smtClean="0">
                <a:solidFill>
                  <a:srgbClr val="FF0000"/>
                </a:solidFill>
              </a:rPr>
              <a:t>Introduction</a:t>
            </a:r>
            <a:endParaRPr lang="fr-FR" sz="27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5552313" y="6215787"/>
            <a:ext cx="304165" cy="5386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>
              <a:lnSpc>
                <a:spcPts val="2135"/>
              </a:lnSpc>
            </a:pPr>
            <a:r>
              <a:rPr sz="2700" b="1" baseline="13888" dirty="0">
                <a:solidFill>
                  <a:srgbClr val="F3110B"/>
                </a:solidFill>
                <a:latin typeface="Times New Roman"/>
                <a:cs typeface="Times New Roman"/>
              </a:rPr>
              <a:t>f</a:t>
            </a:r>
            <a:r>
              <a:rPr sz="1300" b="1" spc="-5" dirty="0">
                <a:solidFill>
                  <a:srgbClr val="F3110B"/>
                </a:solidFill>
                <a:latin typeface="Times New Roman"/>
                <a:cs typeface="Times New Roman"/>
              </a:rPr>
              <a:t>RF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572126" y="5411724"/>
            <a:ext cx="76200" cy="762635"/>
          </a:xfrm>
          <a:custGeom>
            <a:avLst/>
            <a:gdLst/>
            <a:ahLst/>
            <a:cxnLst/>
            <a:rect l="l" t="t" r="r" b="b"/>
            <a:pathLst>
              <a:path w="76200" h="762635">
                <a:moveTo>
                  <a:pt x="44450" y="63500"/>
                </a:moveTo>
                <a:lnTo>
                  <a:pt x="31750" y="63500"/>
                </a:lnTo>
                <a:lnTo>
                  <a:pt x="31750" y="762063"/>
                </a:lnTo>
                <a:lnTo>
                  <a:pt x="44450" y="762063"/>
                </a:lnTo>
                <a:lnTo>
                  <a:pt x="44450" y="63500"/>
                </a:lnTo>
                <a:close/>
              </a:path>
              <a:path w="76200" h="762635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762635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36588" y="3400425"/>
            <a:ext cx="1002030" cy="76200"/>
          </a:xfrm>
          <a:custGeom>
            <a:avLst/>
            <a:gdLst/>
            <a:ahLst/>
            <a:cxnLst/>
            <a:rect l="l" t="t" r="r" b="b"/>
            <a:pathLst>
              <a:path w="1002030" h="76200">
                <a:moveTo>
                  <a:pt x="925512" y="0"/>
                </a:moveTo>
                <a:lnTo>
                  <a:pt x="925512" y="76200"/>
                </a:lnTo>
                <a:lnTo>
                  <a:pt x="989012" y="44450"/>
                </a:lnTo>
                <a:lnTo>
                  <a:pt x="938212" y="44450"/>
                </a:lnTo>
                <a:lnTo>
                  <a:pt x="938212" y="31750"/>
                </a:lnTo>
                <a:lnTo>
                  <a:pt x="989012" y="31750"/>
                </a:lnTo>
                <a:lnTo>
                  <a:pt x="925512" y="0"/>
                </a:lnTo>
                <a:close/>
              </a:path>
              <a:path w="1002030" h="76200">
                <a:moveTo>
                  <a:pt x="925512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925512" y="44450"/>
                </a:lnTo>
                <a:lnTo>
                  <a:pt x="925512" y="31750"/>
                </a:lnTo>
                <a:close/>
              </a:path>
              <a:path w="1002030" h="76200">
                <a:moveTo>
                  <a:pt x="989012" y="31750"/>
                </a:moveTo>
                <a:lnTo>
                  <a:pt x="938212" y="31750"/>
                </a:lnTo>
                <a:lnTo>
                  <a:pt x="938212" y="44450"/>
                </a:lnTo>
                <a:lnTo>
                  <a:pt x="989012" y="44450"/>
                </a:lnTo>
                <a:lnTo>
                  <a:pt x="1001712" y="38100"/>
                </a:lnTo>
                <a:lnTo>
                  <a:pt x="989012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98487" y="2390775"/>
            <a:ext cx="76200" cy="1047750"/>
          </a:xfrm>
          <a:custGeom>
            <a:avLst/>
            <a:gdLst/>
            <a:ahLst/>
            <a:cxnLst/>
            <a:rect l="l" t="t" r="r" b="b"/>
            <a:pathLst>
              <a:path w="76200" h="1047750">
                <a:moveTo>
                  <a:pt x="44450" y="63500"/>
                </a:moveTo>
                <a:lnTo>
                  <a:pt x="31750" y="63500"/>
                </a:lnTo>
                <a:lnTo>
                  <a:pt x="31750" y="1047241"/>
                </a:lnTo>
                <a:lnTo>
                  <a:pt x="44450" y="1047241"/>
                </a:lnTo>
                <a:lnTo>
                  <a:pt x="44450" y="63500"/>
                </a:lnTo>
                <a:close/>
              </a:path>
              <a:path w="76200" h="1047750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1047750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27100" y="3150814"/>
            <a:ext cx="1736089" cy="63773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 marR="5079" indent="1153682">
              <a:lnSpc>
                <a:spcPct val="148300"/>
              </a:lnSpc>
            </a:pPr>
            <a:r>
              <a:rPr sz="1400" dirty="0">
                <a:latin typeface="Times New Roman"/>
                <a:cs typeface="Times New Roman"/>
              </a:rPr>
              <a:t>f  Signal en bande de</a:t>
            </a:r>
            <a:r>
              <a:rPr sz="1400" spc="-1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base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638176" y="2654175"/>
            <a:ext cx="682625" cy="790575"/>
          </a:xfrm>
          <a:custGeom>
            <a:avLst/>
            <a:gdLst/>
            <a:ahLst/>
            <a:cxnLst/>
            <a:rect l="l" t="t" r="r" b="b"/>
            <a:pathLst>
              <a:path w="682625" h="790575">
                <a:moveTo>
                  <a:pt x="0" y="0"/>
                </a:moveTo>
                <a:lnTo>
                  <a:pt x="14149" y="5060"/>
                </a:lnTo>
                <a:lnTo>
                  <a:pt x="33783" y="10572"/>
                </a:lnTo>
                <a:lnTo>
                  <a:pt x="59544" y="36897"/>
                </a:lnTo>
                <a:lnTo>
                  <a:pt x="92075" y="104393"/>
                </a:lnTo>
                <a:lnTo>
                  <a:pt x="117026" y="179723"/>
                </a:lnTo>
                <a:lnTo>
                  <a:pt x="131456" y="228956"/>
                </a:lnTo>
                <a:lnTo>
                  <a:pt x="146862" y="283674"/>
                </a:lnTo>
                <a:lnTo>
                  <a:pt x="163001" y="342205"/>
                </a:lnTo>
                <a:lnTo>
                  <a:pt x="179628" y="402879"/>
                </a:lnTo>
                <a:lnTo>
                  <a:pt x="196499" y="464026"/>
                </a:lnTo>
                <a:lnTo>
                  <a:pt x="213370" y="523975"/>
                </a:lnTo>
                <a:lnTo>
                  <a:pt x="229996" y="581054"/>
                </a:lnTo>
                <a:lnTo>
                  <a:pt x="246133" y="633594"/>
                </a:lnTo>
                <a:lnTo>
                  <a:pt x="261536" y="679923"/>
                </a:lnTo>
                <a:lnTo>
                  <a:pt x="275962" y="718371"/>
                </a:lnTo>
                <a:lnTo>
                  <a:pt x="318883" y="783882"/>
                </a:lnTo>
                <a:lnTo>
                  <a:pt x="344735" y="783360"/>
                </a:lnTo>
                <a:lnTo>
                  <a:pt x="367786" y="761203"/>
                </a:lnTo>
                <a:lnTo>
                  <a:pt x="389100" y="732913"/>
                </a:lnTo>
                <a:lnTo>
                  <a:pt x="409740" y="713993"/>
                </a:lnTo>
                <a:lnTo>
                  <a:pt x="432816" y="690125"/>
                </a:lnTo>
                <a:lnTo>
                  <a:pt x="455002" y="674497"/>
                </a:lnTo>
                <a:lnTo>
                  <a:pt x="477341" y="665916"/>
                </a:lnTo>
                <a:lnTo>
                  <a:pt x="500875" y="663193"/>
                </a:lnTo>
                <a:lnTo>
                  <a:pt x="526163" y="664999"/>
                </a:lnTo>
                <a:lnTo>
                  <a:pt x="578122" y="687661"/>
                </a:lnTo>
                <a:lnTo>
                  <a:pt x="626148" y="724060"/>
                </a:lnTo>
                <a:lnTo>
                  <a:pt x="668960" y="773531"/>
                </a:lnTo>
                <a:lnTo>
                  <a:pt x="682625" y="790193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308726" y="5387975"/>
            <a:ext cx="682625" cy="789940"/>
          </a:xfrm>
          <a:custGeom>
            <a:avLst/>
            <a:gdLst/>
            <a:ahLst/>
            <a:cxnLst/>
            <a:rect l="l" t="t" r="r" b="b"/>
            <a:pathLst>
              <a:path w="682625" h="789939">
                <a:moveTo>
                  <a:pt x="0" y="0"/>
                </a:moveTo>
                <a:lnTo>
                  <a:pt x="14154" y="4919"/>
                </a:lnTo>
                <a:lnTo>
                  <a:pt x="33797" y="10302"/>
                </a:lnTo>
                <a:lnTo>
                  <a:pt x="59561" y="36379"/>
                </a:lnTo>
                <a:lnTo>
                  <a:pt x="92075" y="103378"/>
                </a:lnTo>
                <a:lnTo>
                  <a:pt x="117030" y="179081"/>
                </a:lnTo>
                <a:lnTo>
                  <a:pt x="131461" y="228456"/>
                </a:lnTo>
                <a:lnTo>
                  <a:pt x="146868" y="283287"/>
                </a:lnTo>
                <a:lnTo>
                  <a:pt x="163007" y="341907"/>
                </a:lnTo>
                <a:lnTo>
                  <a:pt x="179634" y="402648"/>
                </a:lnTo>
                <a:lnTo>
                  <a:pt x="196505" y="463840"/>
                </a:lnTo>
                <a:lnTo>
                  <a:pt x="213376" y="523816"/>
                </a:lnTo>
                <a:lnTo>
                  <a:pt x="230002" y="580907"/>
                </a:lnTo>
                <a:lnTo>
                  <a:pt x="246140" y="633444"/>
                </a:lnTo>
                <a:lnTo>
                  <a:pt x="261545" y="679760"/>
                </a:lnTo>
                <a:lnTo>
                  <a:pt x="275972" y="718185"/>
                </a:lnTo>
                <a:lnTo>
                  <a:pt x="318928" y="783710"/>
                </a:lnTo>
                <a:lnTo>
                  <a:pt x="344752" y="783201"/>
                </a:lnTo>
                <a:lnTo>
                  <a:pt x="367753" y="761007"/>
                </a:lnTo>
                <a:lnTo>
                  <a:pt x="389035" y="732612"/>
                </a:lnTo>
                <a:lnTo>
                  <a:pt x="409701" y="713498"/>
                </a:lnTo>
                <a:lnTo>
                  <a:pt x="432756" y="689889"/>
                </a:lnTo>
                <a:lnTo>
                  <a:pt x="454882" y="674222"/>
                </a:lnTo>
                <a:lnTo>
                  <a:pt x="477246" y="665315"/>
                </a:lnTo>
                <a:lnTo>
                  <a:pt x="501015" y="661987"/>
                </a:lnTo>
                <a:lnTo>
                  <a:pt x="526301" y="664270"/>
                </a:lnTo>
                <a:lnTo>
                  <a:pt x="578256" y="687158"/>
                </a:lnTo>
                <a:lnTo>
                  <a:pt x="626314" y="724008"/>
                </a:lnTo>
                <a:lnTo>
                  <a:pt x="668998" y="773291"/>
                </a:lnTo>
                <a:lnTo>
                  <a:pt x="682625" y="789698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622926" y="5387975"/>
            <a:ext cx="682625" cy="789940"/>
          </a:xfrm>
          <a:custGeom>
            <a:avLst/>
            <a:gdLst/>
            <a:ahLst/>
            <a:cxnLst/>
            <a:rect l="l" t="t" r="r" b="b"/>
            <a:pathLst>
              <a:path w="682625" h="789939">
                <a:moveTo>
                  <a:pt x="682625" y="0"/>
                </a:moveTo>
                <a:lnTo>
                  <a:pt x="668416" y="4919"/>
                </a:lnTo>
                <a:lnTo>
                  <a:pt x="648779" y="10302"/>
                </a:lnTo>
                <a:lnTo>
                  <a:pt x="623046" y="36379"/>
                </a:lnTo>
                <a:lnTo>
                  <a:pt x="590550" y="103378"/>
                </a:lnTo>
                <a:lnTo>
                  <a:pt x="565552" y="179081"/>
                </a:lnTo>
                <a:lnTo>
                  <a:pt x="551111" y="228456"/>
                </a:lnTo>
                <a:lnTo>
                  <a:pt x="535700" y="283287"/>
                </a:lnTo>
                <a:lnTo>
                  <a:pt x="519561" y="341907"/>
                </a:lnTo>
                <a:lnTo>
                  <a:pt x="502939" y="402648"/>
                </a:lnTo>
                <a:lnTo>
                  <a:pt x="486075" y="463840"/>
                </a:lnTo>
                <a:lnTo>
                  <a:pt x="469213" y="523816"/>
                </a:lnTo>
                <a:lnTo>
                  <a:pt x="452597" y="580907"/>
                </a:lnTo>
                <a:lnTo>
                  <a:pt x="436468" y="633444"/>
                </a:lnTo>
                <a:lnTo>
                  <a:pt x="421072" y="679760"/>
                </a:lnTo>
                <a:lnTo>
                  <a:pt x="406650" y="718185"/>
                </a:lnTo>
                <a:lnTo>
                  <a:pt x="363623" y="783710"/>
                </a:lnTo>
                <a:lnTo>
                  <a:pt x="337744" y="783201"/>
                </a:lnTo>
                <a:lnTo>
                  <a:pt x="314725" y="761007"/>
                </a:lnTo>
                <a:lnTo>
                  <a:pt x="293479" y="732612"/>
                </a:lnTo>
                <a:lnTo>
                  <a:pt x="272923" y="713498"/>
                </a:lnTo>
                <a:lnTo>
                  <a:pt x="249812" y="689889"/>
                </a:lnTo>
                <a:lnTo>
                  <a:pt x="227584" y="674222"/>
                </a:lnTo>
                <a:lnTo>
                  <a:pt x="205164" y="665315"/>
                </a:lnTo>
                <a:lnTo>
                  <a:pt x="181483" y="661987"/>
                </a:lnTo>
                <a:lnTo>
                  <a:pt x="156178" y="664270"/>
                </a:lnTo>
                <a:lnTo>
                  <a:pt x="104187" y="687158"/>
                </a:lnTo>
                <a:lnTo>
                  <a:pt x="56203" y="724008"/>
                </a:lnTo>
                <a:lnTo>
                  <a:pt x="13606" y="773291"/>
                </a:lnTo>
                <a:lnTo>
                  <a:pt x="0" y="789698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912234" y="5387975"/>
            <a:ext cx="683895" cy="789940"/>
          </a:xfrm>
          <a:custGeom>
            <a:avLst/>
            <a:gdLst/>
            <a:ahLst/>
            <a:cxnLst/>
            <a:rect l="l" t="t" r="r" b="b"/>
            <a:pathLst>
              <a:path w="683895" h="789939">
                <a:moveTo>
                  <a:pt x="0" y="0"/>
                </a:moveTo>
                <a:lnTo>
                  <a:pt x="14726" y="4919"/>
                </a:lnTo>
                <a:lnTo>
                  <a:pt x="34559" y="10302"/>
                </a:lnTo>
                <a:lnTo>
                  <a:pt x="60418" y="36379"/>
                </a:lnTo>
                <a:lnTo>
                  <a:pt x="93217" y="103378"/>
                </a:lnTo>
                <a:lnTo>
                  <a:pt x="117810" y="179081"/>
                </a:lnTo>
                <a:lnTo>
                  <a:pt x="132098" y="228456"/>
                </a:lnTo>
                <a:lnTo>
                  <a:pt x="147389" y="283287"/>
                </a:lnTo>
                <a:lnTo>
                  <a:pt x="163442" y="341907"/>
                </a:lnTo>
                <a:lnTo>
                  <a:pt x="180015" y="402648"/>
                </a:lnTo>
                <a:lnTo>
                  <a:pt x="196864" y="463840"/>
                </a:lnTo>
                <a:lnTo>
                  <a:pt x="213747" y="523816"/>
                </a:lnTo>
                <a:lnTo>
                  <a:pt x="230423" y="580907"/>
                </a:lnTo>
                <a:lnTo>
                  <a:pt x="246648" y="633444"/>
                </a:lnTo>
                <a:lnTo>
                  <a:pt x="262179" y="679760"/>
                </a:lnTo>
                <a:lnTo>
                  <a:pt x="276776" y="718185"/>
                </a:lnTo>
                <a:lnTo>
                  <a:pt x="319652" y="783710"/>
                </a:lnTo>
                <a:lnTo>
                  <a:pt x="345447" y="783201"/>
                </a:lnTo>
                <a:lnTo>
                  <a:pt x="368577" y="761007"/>
                </a:lnTo>
                <a:lnTo>
                  <a:pt x="390043" y="732612"/>
                </a:lnTo>
                <a:lnTo>
                  <a:pt x="410844" y="713498"/>
                </a:lnTo>
                <a:lnTo>
                  <a:pt x="433891" y="689889"/>
                </a:lnTo>
                <a:lnTo>
                  <a:pt x="456056" y="674222"/>
                </a:lnTo>
                <a:lnTo>
                  <a:pt x="478317" y="665315"/>
                </a:lnTo>
                <a:lnTo>
                  <a:pt x="501650" y="661987"/>
                </a:lnTo>
                <a:lnTo>
                  <a:pt x="526454" y="664270"/>
                </a:lnTo>
                <a:lnTo>
                  <a:pt x="578445" y="687158"/>
                </a:lnTo>
                <a:lnTo>
                  <a:pt x="627243" y="724008"/>
                </a:lnTo>
                <a:lnTo>
                  <a:pt x="670133" y="773291"/>
                </a:lnTo>
                <a:lnTo>
                  <a:pt x="683767" y="789698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226435" y="5387975"/>
            <a:ext cx="683895" cy="789940"/>
          </a:xfrm>
          <a:custGeom>
            <a:avLst/>
            <a:gdLst/>
            <a:ahLst/>
            <a:cxnLst/>
            <a:rect l="l" t="t" r="r" b="b"/>
            <a:pathLst>
              <a:path w="683895" h="789939">
                <a:moveTo>
                  <a:pt x="683767" y="0"/>
                </a:moveTo>
                <a:lnTo>
                  <a:pt x="668952" y="4919"/>
                </a:lnTo>
                <a:lnTo>
                  <a:pt x="649255" y="10302"/>
                </a:lnTo>
                <a:lnTo>
                  <a:pt x="623510" y="36379"/>
                </a:lnTo>
                <a:lnTo>
                  <a:pt x="590550" y="103378"/>
                </a:lnTo>
                <a:lnTo>
                  <a:pt x="565984" y="179081"/>
                </a:lnTo>
                <a:lnTo>
                  <a:pt x="551692" y="228456"/>
                </a:lnTo>
                <a:lnTo>
                  <a:pt x="536388" y="283287"/>
                </a:lnTo>
                <a:lnTo>
                  <a:pt x="520318" y="341907"/>
                </a:lnTo>
                <a:lnTo>
                  <a:pt x="503728" y="402648"/>
                </a:lnTo>
                <a:lnTo>
                  <a:pt x="486865" y="463840"/>
                </a:lnTo>
                <a:lnTo>
                  <a:pt x="469973" y="523816"/>
                </a:lnTo>
                <a:lnTo>
                  <a:pt x="453299" y="580907"/>
                </a:lnTo>
                <a:lnTo>
                  <a:pt x="437089" y="633444"/>
                </a:lnTo>
                <a:lnTo>
                  <a:pt x="421588" y="679760"/>
                </a:lnTo>
                <a:lnTo>
                  <a:pt x="407043" y="718185"/>
                </a:lnTo>
                <a:lnTo>
                  <a:pt x="364303" y="783710"/>
                </a:lnTo>
                <a:lnTo>
                  <a:pt x="338630" y="783201"/>
                </a:lnTo>
                <a:lnTo>
                  <a:pt x="315591" y="761007"/>
                </a:lnTo>
                <a:lnTo>
                  <a:pt x="294095" y="732612"/>
                </a:lnTo>
                <a:lnTo>
                  <a:pt x="273050" y="713498"/>
                </a:lnTo>
                <a:lnTo>
                  <a:pt x="250134" y="689889"/>
                </a:lnTo>
                <a:lnTo>
                  <a:pt x="228219" y="674222"/>
                </a:lnTo>
                <a:lnTo>
                  <a:pt x="206113" y="665315"/>
                </a:lnTo>
                <a:lnTo>
                  <a:pt x="182625" y="661987"/>
                </a:lnTo>
                <a:lnTo>
                  <a:pt x="157339" y="664270"/>
                </a:lnTo>
                <a:lnTo>
                  <a:pt x="105384" y="687158"/>
                </a:lnTo>
                <a:lnTo>
                  <a:pt x="57132" y="724008"/>
                </a:lnTo>
                <a:lnTo>
                  <a:pt x="13678" y="773291"/>
                </a:lnTo>
                <a:lnTo>
                  <a:pt x="0" y="789698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1"/>
            <a:ext cx="10693400" cy="673100"/>
          </a:xfrm>
          <a:custGeom>
            <a:avLst/>
            <a:gdLst/>
            <a:ahLst/>
            <a:cxnLst/>
            <a:rect l="l" t="t" r="r" b="b"/>
            <a:pathLst>
              <a:path w="9144000" h="673100">
                <a:moveTo>
                  <a:pt x="0" y="673100"/>
                </a:moveTo>
                <a:lnTo>
                  <a:pt x="9144000" y="673100"/>
                </a:lnTo>
                <a:lnTo>
                  <a:pt x="9144000" y="0"/>
                </a:lnTo>
                <a:lnTo>
                  <a:pt x="0" y="0"/>
                </a:lnTo>
                <a:lnTo>
                  <a:pt x="0" y="673100"/>
                </a:lnTo>
                <a:close/>
              </a:path>
            </a:pathLst>
          </a:custGeom>
          <a:solidFill>
            <a:srgbClr val="CC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0" y="0"/>
            <a:ext cx="9144000" cy="31750"/>
          </a:xfrm>
          <a:custGeom>
            <a:avLst/>
            <a:gdLst/>
            <a:ahLst/>
            <a:cxnLst/>
            <a:rect l="l" t="t" r="r" b="b"/>
            <a:pathLst>
              <a:path w="9144000" h="31750">
                <a:moveTo>
                  <a:pt x="0" y="31750"/>
                </a:moveTo>
                <a:lnTo>
                  <a:pt x="9144000" y="31750"/>
                </a:lnTo>
                <a:lnTo>
                  <a:pt x="9144000" y="0"/>
                </a:lnTo>
                <a:lnTo>
                  <a:pt x="0" y="0"/>
                </a:lnTo>
                <a:lnTo>
                  <a:pt x="0" y="31750"/>
                </a:lnTo>
                <a:close/>
              </a:path>
            </a:pathLst>
          </a:custGeom>
          <a:solidFill>
            <a:srgbClr val="3333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9050" y="685800"/>
            <a:ext cx="9124950" cy="0"/>
          </a:xfrm>
          <a:custGeom>
            <a:avLst/>
            <a:gdLst/>
            <a:ahLst/>
            <a:cxnLst/>
            <a:rect l="l" t="t" r="r" b="b"/>
            <a:pathLst>
              <a:path w="9124950">
                <a:moveTo>
                  <a:pt x="0" y="0"/>
                </a:moveTo>
                <a:lnTo>
                  <a:pt x="9124950" y="0"/>
                </a:lnTo>
              </a:path>
            </a:pathLst>
          </a:custGeom>
          <a:ln w="31750">
            <a:solidFill>
              <a:srgbClr val="3333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221602" y="195199"/>
            <a:ext cx="1544320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spc="-5" dirty="0">
                <a:latin typeface="Times New Roman"/>
                <a:cs typeface="Times New Roman"/>
              </a:rPr>
              <a:t>Introduction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221868" y="33908"/>
            <a:ext cx="8700262" cy="473706"/>
          </a:xfrm>
          <a:prstGeom prst="rect">
            <a:avLst/>
          </a:prstGeom>
        </p:spPr>
        <p:txBody>
          <a:bodyPr vert="horz" wrap="square" lIns="0" tIns="133845" rIns="0" bIns="0" rtlCol="0">
            <a:spAutoFit/>
          </a:bodyPr>
          <a:lstStyle/>
          <a:p>
            <a:pPr marL="2933414"/>
            <a:r>
              <a:rPr spc="-5" dirty="0">
                <a:solidFill>
                  <a:srgbClr val="FF0000"/>
                </a:solidFill>
              </a:rPr>
              <a:t>Les deux modes de transmission</a:t>
            </a:r>
            <a:r>
              <a:rPr spc="10" dirty="0">
                <a:solidFill>
                  <a:srgbClr val="FF0000"/>
                </a:solidFill>
              </a:rPr>
              <a:t> </a:t>
            </a:r>
            <a:r>
              <a:rPr spc="-5" dirty="0">
                <a:solidFill>
                  <a:srgbClr val="FF0000"/>
                </a:solidFill>
              </a:rPr>
              <a:t>numérique</a:t>
            </a:r>
          </a:p>
        </p:txBody>
      </p:sp>
      <p:sp>
        <p:nvSpPr>
          <p:cNvPr id="18" name="object 18"/>
          <p:cNvSpPr/>
          <p:nvPr/>
        </p:nvSpPr>
        <p:spPr>
          <a:xfrm>
            <a:off x="606425" y="2152650"/>
            <a:ext cx="1574800" cy="76200"/>
          </a:xfrm>
          <a:custGeom>
            <a:avLst/>
            <a:gdLst/>
            <a:ahLst/>
            <a:cxnLst/>
            <a:rect l="l" t="t" r="r" b="b"/>
            <a:pathLst>
              <a:path w="1574800" h="76200">
                <a:moveTo>
                  <a:pt x="1498600" y="0"/>
                </a:moveTo>
                <a:lnTo>
                  <a:pt x="1498600" y="76200"/>
                </a:lnTo>
                <a:lnTo>
                  <a:pt x="1562100" y="44450"/>
                </a:lnTo>
                <a:lnTo>
                  <a:pt x="1511300" y="44450"/>
                </a:lnTo>
                <a:lnTo>
                  <a:pt x="1511300" y="31750"/>
                </a:lnTo>
                <a:lnTo>
                  <a:pt x="1562100" y="31750"/>
                </a:lnTo>
                <a:lnTo>
                  <a:pt x="1498600" y="0"/>
                </a:lnTo>
                <a:close/>
              </a:path>
              <a:path w="1574800" h="76200">
                <a:moveTo>
                  <a:pt x="1498600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1498600" y="44450"/>
                </a:lnTo>
                <a:lnTo>
                  <a:pt x="1498600" y="31750"/>
                </a:lnTo>
                <a:close/>
              </a:path>
              <a:path w="1574800" h="76200">
                <a:moveTo>
                  <a:pt x="1562100" y="31750"/>
                </a:moveTo>
                <a:lnTo>
                  <a:pt x="1511300" y="31750"/>
                </a:lnTo>
                <a:lnTo>
                  <a:pt x="1511300" y="44450"/>
                </a:lnTo>
                <a:lnTo>
                  <a:pt x="1562100" y="44450"/>
                </a:lnTo>
                <a:lnTo>
                  <a:pt x="1574800" y="38100"/>
                </a:lnTo>
                <a:lnTo>
                  <a:pt x="1562100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2223516" y="2035302"/>
            <a:ext cx="81915" cy="2462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600" spc="-5" dirty="0">
                <a:latin typeface="Times New Roman"/>
                <a:cs typeface="Times New Roman"/>
              </a:rPr>
              <a:t>t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06425" y="1727200"/>
            <a:ext cx="1360805" cy="466725"/>
          </a:xfrm>
          <a:custGeom>
            <a:avLst/>
            <a:gdLst/>
            <a:ahLst/>
            <a:cxnLst/>
            <a:rect l="l" t="t" r="r" b="b"/>
            <a:pathLst>
              <a:path w="1360805" h="466725">
                <a:moveTo>
                  <a:pt x="0" y="460375"/>
                </a:moveTo>
                <a:lnTo>
                  <a:pt x="0" y="3175"/>
                </a:lnTo>
                <a:lnTo>
                  <a:pt x="495642" y="6350"/>
                </a:lnTo>
                <a:lnTo>
                  <a:pt x="495642" y="466725"/>
                </a:lnTo>
                <a:lnTo>
                  <a:pt x="740283" y="466725"/>
                </a:lnTo>
                <a:lnTo>
                  <a:pt x="740283" y="0"/>
                </a:lnTo>
                <a:lnTo>
                  <a:pt x="988060" y="0"/>
                </a:lnTo>
                <a:lnTo>
                  <a:pt x="988060" y="460375"/>
                </a:lnTo>
                <a:lnTo>
                  <a:pt x="1360551" y="460375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387503" y="1628267"/>
            <a:ext cx="114935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400" b="1" dirty="0">
                <a:latin typeface="Times New Roman"/>
                <a:cs typeface="Times New Roman"/>
              </a:rPr>
              <a:t>1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87503" y="2054860"/>
            <a:ext cx="114935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400" b="1" dirty="0">
                <a:latin typeface="Times New Roman"/>
                <a:cs typeface="Times New Roman"/>
              </a:rPr>
              <a:t>0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6940550" y="2171700"/>
            <a:ext cx="1574800" cy="76200"/>
          </a:xfrm>
          <a:custGeom>
            <a:avLst/>
            <a:gdLst/>
            <a:ahLst/>
            <a:cxnLst/>
            <a:rect l="l" t="t" r="r" b="b"/>
            <a:pathLst>
              <a:path w="1574800" h="76200">
                <a:moveTo>
                  <a:pt x="1498600" y="0"/>
                </a:moveTo>
                <a:lnTo>
                  <a:pt x="1498600" y="76200"/>
                </a:lnTo>
                <a:lnTo>
                  <a:pt x="1562100" y="44450"/>
                </a:lnTo>
                <a:lnTo>
                  <a:pt x="1511300" y="44450"/>
                </a:lnTo>
                <a:lnTo>
                  <a:pt x="1511300" y="31750"/>
                </a:lnTo>
                <a:lnTo>
                  <a:pt x="1562100" y="31750"/>
                </a:lnTo>
                <a:lnTo>
                  <a:pt x="1498600" y="0"/>
                </a:lnTo>
                <a:close/>
              </a:path>
              <a:path w="1574800" h="76200">
                <a:moveTo>
                  <a:pt x="1498600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1498600" y="44450"/>
                </a:lnTo>
                <a:lnTo>
                  <a:pt x="1498600" y="31750"/>
                </a:lnTo>
                <a:close/>
              </a:path>
              <a:path w="1574800" h="76200">
                <a:moveTo>
                  <a:pt x="1562100" y="31750"/>
                </a:moveTo>
                <a:lnTo>
                  <a:pt x="1511300" y="31750"/>
                </a:lnTo>
                <a:lnTo>
                  <a:pt x="1511300" y="44450"/>
                </a:lnTo>
                <a:lnTo>
                  <a:pt x="1562100" y="44450"/>
                </a:lnTo>
                <a:lnTo>
                  <a:pt x="1574800" y="38100"/>
                </a:lnTo>
                <a:lnTo>
                  <a:pt x="1562100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8539734" y="2054478"/>
            <a:ext cx="81915" cy="2462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600" spc="-5" dirty="0">
                <a:latin typeface="Times New Roman"/>
                <a:cs typeface="Times New Roman"/>
              </a:rPr>
              <a:t>t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6940550" y="1746251"/>
            <a:ext cx="1360805" cy="466725"/>
          </a:xfrm>
          <a:custGeom>
            <a:avLst/>
            <a:gdLst/>
            <a:ahLst/>
            <a:cxnLst/>
            <a:rect l="l" t="t" r="r" b="b"/>
            <a:pathLst>
              <a:path w="1360804" h="466725">
                <a:moveTo>
                  <a:pt x="0" y="460375"/>
                </a:moveTo>
                <a:lnTo>
                  <a:pt x="0" y="3175"/>
                </a:lnTo>
                <a:lnTo>
                  <a:pt x="495680" y="6350"/>
                </a:lnTo>
                <a:lnTo>
                  <a:pt x="495680" y="466725"/>
                </a:lnTo>
                <a:lnTo>
                  <a:pt x="740282" y="466725"/>
                </a:lnTo>
                <a:lnTo>
                  <a:pt x="740282" y="0"/>
                </a:lnTo>
                <a:lnTo>
                  <a:pt x="987932" y="0"/>
                </a:lnTo>
                <a:lnTo>
                  <a:pt x="987932" y="460375"/>
                </a:lnTo>
                <a:lnTo>
                  <a:pt x="1360551" y="460375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6722492" y="1647317"/>
            <a:ext cx="114935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400" b="1" dirty="0">
                <a:latin typeface="Times New Roman"/>
                <a:cs typeface="Times New Roman"/>
              </a:rPr>
              <a:t>1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722492" y="2073783"/>
            <a:ext cx="114935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400" b="1" dirty="0">
                <a:latin typeface="Times New Roman"/>
                <a:cs typeface="Times New Roman"/>
              </a:rPr>
              <a:t>0</a:t>
            </a:r>
            <a:endParaRPr sz="1400">
              <a:latin typeface="Times New Roman"/>
              <a:cs typeface="Times New Roman"/>
            </a:endParaRPr>
          </a:p>
        </p:txBody>
      </p:sp>
      <p:graphicFrame>
        <p:nvGraphicFramePr>
          <p:cNvPr id="28" name="object 28"/>
          <p:cNvGraphicFramePr>
            <a:graphicFrameLocks noGrp="1"/>
          </p:cNvGraphicFramePr>
          <p:nvPr/>
        </p:nvGraphicFramePr>
        <p:xfrm>
          <a:off x="2424113" y="1624011"/>
          <a:ext cx="4048125" cy="88936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71525"/>
                <a:gridCol w="2505075"/>
                <a:gridCol w="771525"/>
              </a:tblGrid>
              <a:tr h="274320">
                <a:tc rowSpan="3">
                  <a:txBody>
                    <a:bodyPr/>
                    <a:lstStyle/>
                    <a:p>
                      <a:pPr marL="238125">
                        <a:lnSpc>
                          <a:spcPct val="100000"/>
                        </a:lnSpc>
                        <a:spcBef>
                          <a:spcPts val="1500"/>
                        </a:spcBef>
                      </a:pP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Tx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231775">
                        <a:lnSpc>
                          <a:spcPct val="100000"/>
                        </a:lnSpc>
                        <a:spcBef>
                          <a:spcPts val="1500"/>
                        </a:spcBef>
                      </a:pPr>
                      <a:r>
                        <a:rPr sz="1800" b="1" spc="-10" dirty="0">
                          <a:latin typeface="Times New Roman"/>
                          <a:cs typeface="Times New Roman"/>
                        </a:rPr>
                        <a:t>Rx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40728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8285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Canal de</a:t>
                      </a:r>
                      <a:r>
                        <a:rPr sz="1800" spc="-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transmission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B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7432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29" name="object 29"/>
          <p:cNvSpPr txBox="1"/>
          <p:nvPr/>
        </p:nvSpPr>
        <p:spPr>
          <a:xfrm>
            <a:off x="3845434" y="2248280"/>
            <a:ext cx="1294129" cy="9848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2066" marR="83177" algn="ctr"/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Espace</a:t>
            </a:r>
            <a:r>
              <a:rPr sz="1600" b="1" spc="-7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6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libre,  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ligne,</a:t>
            </a:r>
            <a:endParaRPr sz="1600">
              <a:latin typeface="Times New Roman"/>
              <a:cs typeface="Times New Roman"/>
            </a:endParaRPr>
          </a:p>
          <a:p>
            <a:pPr marL="12698" marR="5079" algn="ctr"/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guide d'onde,  </a:t>
            </a:r>
            <a:r>
              <a:rPr sz="16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fibre</a:t>
            </a:r>
            <a:r>
              <a:rPr sz="1600" b="1" spc="-8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optique...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6951091" y="3505200"/>
            <a:ext cx="1002665" cy="76200"/>
          </a:xfrm>
          <a:custGeom>
            <a:avLst/>
            <a:gdLst/>
            <a:ahLst/>
            <a:cxnLst/>
            <a:rect l="l" t="t" r="r" b="b"/>
            <a:pathLst>
              <a:path w="1002665" h="76200">
                <a:moveTo>
                  <a:pt x="926083" y="0"/>
                </a:moveTo>
                <a:lnTo>
                  <a:pt x="926083" y="76200"/>
                </a:lnTo>
                <a:lnTo>
                  <a:pt x="989583" y="44450"/>
                </a:lnTo>
                <a:lnTo>
                  <a:pt x="938783" y="44450"/>
                </a:lnTo>
                <a:lnTo>
                  <a:pt x="938783" y="31750"/>
                </a:lnTo>
                <a:lnTo>
                  <a:pt x="989583" y="31750"/>
                </a:lnTo>
                <a:lnTo>
                  <a:pt x="926083" y="0"/>
                </a:lnTo>
                <a:close/>
              </a:path>
              <a:path w="1002665" h="76200">
                <a:moveTo>
                  <a:pt x="926083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926083" y="44450"/>
                </a:lnTo>
                <a:lnTo>
                  <a:pt x="926083" y="31750"/>
                </a:lnTo>
                <a:close/>
              </a:path>
              <a:path w="1002665" h="76200">
                <a:moveTo>
                  <a:pt x="989583" y="31750"/>
                </a:moveTo>
                <a:lnTo>
                  <a:pt x="938783" y="31750"/>
                </a:lnTo>
                <a:lnTo>
                  <a:pt x="938783" y="44450"/>
                </a:lnTo>
                <a:lnTo>
                  <a:pt x="989583" y="44450"/>
                </a:lnTo>
                <a:lnTo>
                  <a:pt x="1002283" y="38100"/>
                </a:lnTo>
                <a:lnTo>
                  <a:pt x="989583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912991" y="2495551"/>
            <a:ext cx="76200" cy="1046480"/>
          </a:xfrm>
          <a:custGeom>
            <a:avLst/>
            <a:gdLst/>
            <a:ahLst/>
            <a:cxnLst/>
            <a:rect l="l" t="t" r="r" b="b"/>
            <a:pathLst>
              <a:path w="76200" h="1046479">
                <a:moveTo>
                  <a:pt x="44450" y="63500"/>
                </a:moveTo>
                <a:lnTo>
                  <a:pt x="31750" y="63500"/>
                </a:lnTo>
                <a:lnTo>
                  <a:pt x="31750" y="1046099"/>
                </a:lnTo>
                <a:lnTo>
                  <a:pt x="44450" y="1046099"/>
                </a:lnTo>
                <a:lnTo>
                  <a:pt x="44450" y="63500"/>
                </a:lnTo>
                <a:close/>
              </a:path>
              <a:path w="76200" h="1046479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1046479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6843141" y="3253846"/>
            <a:ext cx="1736726" cy="6419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 marR="5079" indent="1154953">
              <a:lnSpc>
                <a:spcPct val="148700"/>
              </a:lnSpc>
            </a:pPr>
            <a:r>
              <a:rPr sz="1400" dirty="0">
                <a:latin typeface="Times New Roman"/>
                <a:cs typeface="Times New Roman"/>
              </a:rPr>
              <a:t>f  Signal en bande de</a:t>
            </a:r>
            <a:r>
              <a:rPr sz="1400" spc="-1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base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6953252" y="2758820"/>
            <a:ext cx="682625" cy="789940"/>
          </a:xfrm>
          <a:custGeom>
            <a:avLst/>
            <a:gdLst/>
            <a:ahLst/>
            <a:cxnLst/>
            <a:rect l="l" t="t" r="r" b="b"/>
            <a:pathLst>
              <a:path w="682625" h="789939">
                <a:moveTo>
                  <a:pt x="0" y="0"/>
                </a:moveTo>
                <a:lnTo>
                  <a:pt x="14154" y="5113"/>
                </a:lnTo>
                <a:lnTo>
                  <a:pt x="33797" y="10525"/>
                </a:lnTo>
                <a:lnTo>
                  <a:pt x="59561" y="36486"/>
                </a:lnTo>
                <a:lnTo>
                  <a:pt x="92075" y="103250"/>
                </a:lnTo>
                <a:lnTo>
                  <a:pt x="117030" y="179516"/>
                </a:lnTo>
                <a:lnTo>
                  <a:pt x="131461" y="229058"/>
                </a:lnTo>
                <a:lnTo>
                  <a:pt x="146868" y="283995"/>
                </a:lnTo>
                <a:lnTo>
                  <a:pt x="163007" y="342667"/>
                </a:lnTo>
                <a:lnTo>
                  <a:pt x="179634" y="403418"/>
                </a:lnTo>
                <a:lnTo>
                  <a:pt x="196505" y="464587"/>
                </a:lnTo>
                <a:lnTo>
                  <a:pt x="213376" y="524517"/>
                </a:lnTo>
                <a:lnTo>
                  <a:pt x="230002" y="581548"/>
                </a:lnTo>
                <a:lnTo>
                  <a:pt x="246140" y="634023"/>
                </a:lnTo>
                <a:lnTo>
                  <a:pt x="261545" y="680283"/>
                </a:lnTo>
                <a:lnTo>
                  <a:pt x="275972" y="718668"/>
                </a:lnTo>
                <a:lnTo>
                  <a:pt x="318916" y="784144"/>
                </a:lnTo>
                <a:lnTo>
                  <a:pt x="344715" y="783709"/>
                </a:lnTo>
                <a:lnTo>
                  <a:pt x="367698" y="761585"/>
                </a:lnTo>
                <a:lnTo>
                  <a:pt x="388986" y="733139"/>
                </a:lnTo>
                <a:lnTo>
                  <a:pt x="409701" y="713739"/>
                </a:lnTo>
                <a:lnTo>
                  <a:pt x="432738" y="690143"/>
                </a:lnTo>
                <a:lnTo>
                  <a:pt x="454834" y="674512"/>
                </a:lnTo>
                <a:lnTo>
                  <a:pt x="477192" y="665573"/>
                </a:lnTo>
                <a:lnTo>
                  <a:pt x="501015" y="662051"/>
                </a:lnTo>
                <a:lnTo>
                  <a:pt x="526301" y="664644"/>
                </a:lnTo>
                <a:lnTo>
                  <a:pt x="578256" y="687929"/>
                </a:lnTo>
                <a:lnTo>
                  <a:pt x="626367" y="724663"/>
                </a:lnTo>
                <a:lnTo>
                  <a:pt x="669016" y="773515"/>
                </a:lnTo>
                <a:lnTo>
                  <a:pt x="682625" y="789939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248026" y="6134101"/>
            <a:ext cx="3924300" cy="76200"/>
          </a:xfrm>
          <a:custGeom>
            <a:avLst/>
            <a:gdLst/>
            <a:ahLst/>
            <a:cxnLst/>
            <a:rect l="l" t="t" r="r" b="b"/>
            <a:pathLst>
              <a:path w="3924300" h="76200">
                <a:moveTo>
                  <a:pt x="3848100" y="0"/>
                </a:moveTo>
                <a:lnTo>
                  <a:pt x="3848100" y="76200"/>
                </a:lnTo>
                <a:lnTo>
                  <a:pt x="3911600" y="44450"/>
                </a:lnTo>
                <a:lnTo>
                  <a:pt x="3860800" y="44450"/>
                </a:lnTo>
                <a:lnTo>
                  <a:pt x="3860800" y="31750"/>
                </a:lnTo>
                <a:lnTo>
                  <a:pt x="3911600" y="31750"/>
                </a:lnTo>
                <a:lnTo>
                  <a:pt x="3848100" y="0"/>
                </a:lnTo>
                <a:close/>
              </a:path>
              <a:path w="3924300" h="76200">
                <a:moveTo>
                  <a:pt x="3848100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3848100" y="44450"/>
                </a:lnTo>
                <a:lnTo>
                  <a:pt x="3848100" y="31750"/>
                </a:lnTo>
                <a:close/>
              </a:path>
              <a:path w="3924300" h="76200">
                <a:moveTo>
                  <a:pt x="3911600" y="31750"/>
                </a:moveTo>
                <a:lnTo>
                  <a:pt x="3860800" y="31750"/>
                </a:lnTo>
                <a:lnTo>
                  <a:pt x="3860800" y="44450"/>
                </a:lnTo>
                <a:lnTo>
                  <a:pt x="3911600" y="44450"/>
                </a:lnTo>
                <a:lnTo>
                  <a:pt x="3924300" y="38100"/>
                </a:lnTo>
                <a:lnTo>
                  <a:pt x="3911600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7216268" y="6053532"/>
            <a:ext cx="85090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400" dirty="0">
                <a:latin typeface="Times New Roman"/>
                <a:cs typeface="Times New Roman"/>
              </a:rPr>
              <a:t>f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3208273" y="5114926"/>
            <a:ext cx="76200" cy="1046480"/>
          </a:xfrm>
          <a:custGeom>
            <a:avLst/>
            <a:gdLst/>
            <a:ahLst/>
            <a:cxnLst/>
            <a:rect l="l" t="t" r="r" b="b"/>
            <a:pathLst>
              <a:path w="76200" h="1046479">
                <a:moveTo>
                  <a:pt x="44323" y="63500"/>
                </a:moveTo>
                <a:lnTo>
                  <a:pt x="31750" y="63500"/>
                </a:lnTo>
                <a:lnTo>
                  <a:pt x="31750" y="1046162"/>
                </a:lnTo>
                <a:lnTo>
                  <a:pt x="44323" y="1046162"/>
                </a:lnTo>
                <a:lnTo>
                  <a:pt x="44323" y="63500"/>
                </a:lnTo>
                <a:close/>
              </a:path>
              <a:path w="76200" h="1046479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744" y="63500"/>
                </a:lnTo>
                <a:lnTo>
                  <a:pt x="38100" y="0"/>
                </a:lnTo>
                <a:close/>
              </a:path>
              <a:path w="76200" h="1046479">
                <a:moveTo>
                  <a:pt x="69744" y="63500"/>
                </a:moveTo>
                <a:lnTo>
                  <a:pt x="44323" y="63500"/>
                </a:lnTo>
                <a:lnTo>
                  <a:pt x="44323" y="76200"/>
                </a:lnTo>
                <a:lnTo>
                  <a:pt x="76073" y="76200"/>
                </a:lnTo>
                <a:lnTo>
                  <a:pt x="69744" y="6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636897" y="4791075"/>
            <a:ext cx="1002030" cy="76200"/>
          </a:xfrm>
          <a:custGeom>
            <a:avLst/>
            <a:gdLst/>
            <a:ahLst/>
            <a:cxnLst/>
            <a:rect l="l" t="t" r="r" b="b"/>
            <a:pathLst>
              <a:path w="1002029" h="76200">
                <a:moveTo>
                  <a:pt x="925702" y="0"/>
                </a:moveTo>
                <a:lnTo>
                  <a:pt x="925702" y="76200"/>
                </a:lnTo>
                <a:lnTo>
                  <a:pt x="989202" y="44450"/>
                </a:lnTo>
                <a:lnTo>
                  <a:pt x="938402" y="44450"/>
                </a:lnTo>
                <a:lnTo>
                  <a:pt x="938402" y="31750"/>
                </a:lnTo>
                <a:lnTo>
                  <a:pt x="989202" y="31750"/>
                </a:lnTo>
                <a:lnTo>
                  <a:pt x="925702" y="0"/>
                </a:lnTo>
                <a:close/>
              </a:path>
              <a:path w="1002029" h="76200">
                <a:moveTo>
                  <a:pt x="925702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925702" y="44450"/>
                </a:lnTo>
                <a:lnTo>
                  <a:pt x="925702" y="31750"/>
                </a:lnTo>
                <a:close/>
              </a:path>
              <a:path w="1002029" h="76200">
                <a:moveTo>
                  <a:pt x="989202" y="31750"/>
                </a:moveTo>
                <a:lnTo>
                  <a:pt x="938402" y="31750"/>
                </a:lnTo>
                <a:lnTo>
                  <a:pt x="938402" y="44450"/>
                </a:lnTo>
                <a:lnTo>
                  <a:pt x="989202" y="44450"/>
                </a:lnTo>
                <a:lnTo>
                  <a:pt x="1001902" y="38100"/>
                </a:lnTo>
                <a:lnTo>
                  <a:pt x="989202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4598796" y="3781425"/>
            <a:ext cx="76200" cy="1046480"/>
          </a:xfrm>
          <a:custGeom>
            <a:avLst/>
            <a:gdLst/>
            <a:ahLst/>
            <a:cxnLst/>
            <a:rect l="l" t="t" r="r" b="b"/>
            <a:pathLst>
              <a:path w="76200" h="1046479">
                <a:moveTo>
                  <a:pt x="44450" y="63500"/>
                </a:moveTo>
                <a:lnTo>
                  <a:pt x="31750" y="63500"/>
                </a:lnTo>
                <a:lnTo>
                  <a:pt x="31750" y="1046099"/>
                </a:lnTo>
                <a:lnTo>
                  <a:pt x="44450" y="1046099"/>
                </a:lnTo>
                <a:lnTo>
                  <a:pt x="44450" y="63500"/>
                </a:lnTo>
                <a:close/>
              </a:path>
              <a:path w="76200" h="1046479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1046479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5683378" y="4643501"/>
            <a:ext cx="85090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400" dirty="0">
                <a:latin typeface="Times New Roman"/>
                <a:cs typeface="Times New Roman"/>
              </a:rPr>
              <a:t>f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692654" y="4332352"/>
            <a:ext cx="1314450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400" b="1" spc="-10" dirty="0">
                <a:solidFill>
                  <a:srgbClr val="B38800"/>
                </a:solidFill>
                <a:latin typeface="Times New Roman"/>
                <a:cs typeface="Times New Roman"/>
              </a:rPr>
              <a:t>Transmission</a:t>
            </a:r>
            <a:endParaRPr sz="1400">
              <a:latin typeface="Times New Roman"/>
              <a:cs typeface="Times New Roman"/>
            </a:endParaRPr>
          </a:p>
          <a:p>
            <a:pPr marL="12698"/>
            <a:r>
              <a:rPr sz="1400" b="1" dirty="0">
                <a:solidFill>
                  <a:srgbClr val="B38800"/>
                </a:solidFill>
                <a:latin typeface="Times New Roman"/>
                <a:cs typeface="Times New Roman"/>
              </a:rPr>
              <a:t>en bande </a:t>
            </a:r>
            <a:r>
              <a:rPr sz="1400" b="1" spc="-5" dirty="0">
                <a:solidFill>
                  <a:srgbClr val="B38800"/>
                </a:solidFill>
                <a:latin typeface="Times New Roman"/>
                <a:cs typeface="Times New Roman"/>
              </a:rPr>
              <a:t>de</a:t>
            </a:r>
            <a:r>
              <a:rPr sz="1400" b="1" spc="-125" dirty="0">
                <a:solidFill>
                  <a:srgbClr val="B38800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B38800"/>
                </a:solidFill>
                <a:latin typeface="Times New Roman"/>
                <a:cs typeface="Times New Roman"/>
              </a:rPr>
              <a:t>base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4638677" y="4044696"/>
            <a:ext cx="682625" cy="789940"/>
          </a:xfrm>
          <a:custGeom>
            <a:avLst/>
            <a:gdLst/>
            <a:ahLst/>
            <a:cxnLst/>
            <a:rect l="l" t="t" r="r" b="b"/>
            <a:pathLst>
              <a:path w="682625" h="789939">
                <a:moveTo>
                  <a:pt x="0" y="0"/>
                </a:moveTo>
                <a:lnTo>
                  <a:pt x="14154" y="5062"/>
                </a:lnTo>
                <a:lnTo>
                  <a:pt x="33797" y="10493"/>
                </a:lnTo>
                <a:lnTo>
                  <a:pt x="59561" y="36522"/>
                </a:lnTo>
                <a:lnTo>
                  <a:pt x="92075" y="103377"/>
                </a:lnTo>
                <a:lnTo>
                  <a:pt x="117030" y="179214"/>
                </a:lnTo>
                <a:lnTo>
                  <a:pt x="131459" y="228644"/>
                </a:lnTo>
                <a:lnTo>
                  <a:pt x="146864" y="283524"/>
                </a:lnTo>
                <a:lnTo>
                  <a:pt x="163000" y="342183"/>
                </a:lnTo>
                <a:lnTo>
                  <a:pt x="179622" y="402954"/>
                </a:lnTo>
                <a:lnTo>
                  <a:pt x="196486" y="464167"/>
                </a:lnTo>
                <a:lnTo>
                  <a:pt x="213347" y="524153"/>
                </a:lnTo>
                <a:lnTo>
                  <a:pt x="229960" y="581243"/>
                </a:lnTo>
                <a:lnTo>
                  <a:pt x="246082" y="633769"/>
                </a:lnTo>
                <a:lnTo>
                  <a:pt x="261468" y="680061"/>
                </a:lnTo>
                <a:lnTo>
                  <a:pt x="275872" y="718450"/>
                </a:lnTo>
                <a:lnTo>
                  <a:pt x="318863" y="783941"/>
                </a:lnTo>
                <a:lnTo>
                  <a:pt x="344724" y="783435"/>
                </a:lnTo>
                <a:lnTo>
                  <a:pt x="367745" y="761240"/>
                </a:lnTo>
                <a:lnTo>
                  <a:pt x="389034" y="732844"/>
                </a:lnTo>
                <a:lnTo>
                  <a:pt x="409701" y="713739"/>
                </a:lnTo>
                <a:lnTo>
                  <a:pt x="432738" y="690074"/>
                </a:lnTo>
                <a:lnTo>
                  <a:pt x="454929" y="674433"/>
                </a:lnTo>
                <a:lnTo>
                  <a:pt x="477335" y="665555"/>
                </a:lnTo>
                <a:lnTo>
                  <a:pt x="501014" y="662177"/>
                </a:lnTo>
                <a:lnTo>
                  <a:pt x="526301" y="664465"/>
                </a:lnTo>
                <a:lnTo>
                  <a:pt x="578256" y="687377"/>
                </a:lnTo>
                <a:lnTo>
                  <a:pt x="626350" y="724449"/>
                </a:lnTo>
                <a:lnTo>
                  <a:pt x="668962" y="773872"/>
                </a:lnTo>
                <a:lnTo>
                  <a:pt x="682625" y="789939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4118483" y="4325874"/>
            <a:ext cx="25146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b="1" dirty="0">
                <a:latin typeface="Symbol"/>
                <a:cs typeface="Symbol"/>
              </a:rPr>
              <a:t></a:t>
            </a:r>
            <a:endParaRPr>
              <a:latin typeface="Symbol"/>
              <a:cs typeface="Symbo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556130" y="5468416"/>
            <a:ext cx="25146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b="1" spc="-5" dirty="0">
                <a:latin typeface="Symbol"/>
                <a:cs typeface="Symbol"/>
              </a:rPr>
              <a:t></a:t>
            </a:r>
            <a:endParaRPr>
              <a:latin typeface="Symbol"/>
              <a:cs typeface="Symbo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768427" y="5428119"/>
            <a:ext cx="1472564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 marR="5079"/>
            <a:r>
              <a:rPr sz="1400" b="1" spc="-10" dirty="0">
                <a:solidFill>
                  <a:srgbClr val="B38800"/>
                </a:solidFill>
                <a:latin typeface="Times New Roman"/>
                <a:cs typeface="Times New Roman"/>
              </a:rPr>
              <a:t>Transmission </a:t>
            </a:r>
            <a:r>
              <a:rPr sz="1400" b="1" dirty="0">
                <a:solidFill>
                  <a:srgbClr val="B38800"/>
                </a:solidFill>
                <a:latin typeface="Times New Roman"/>
                <a:cs typeface="Times New Roman"/>
              </a:rPr>
              <a:t>sur  fréquence</a:t>
            </a:r>
            <a:r>
              <a:rPr sz="1400" b="1" spc="-109" dirty="0">
                <a:solidFill>
                  <a:srgbClr val="B38800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B38800"/>
                </a:solidFill>
                <a:latin typeface="Times New Roman"/>
                <a:cs typeface="Times New Roman"/>
              </a:rPr>
              <a:t>porteuse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416154" y="788542"/>
            <a:ext cx="2999105" cy="5078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0800" indent="-179687">
              <a:buFont typeface="Wingdings"/>
              <a:buChar char=""/>
              <a:tabLst>
                <a:tab pos="211434" algn="l"/>
              </a:tabLst>
            </a:pPr>
            <a:r>
              <a:rPr sz="1400" b="1" spc="-10" dirty="0">
                <a:solidFill>
                  <a:srgbClr val="006FBF"/>
                </a:solidFill>
                <a:latin typeface="Times New Roman"/>
                <a:cs typeface="Times New Roman"/>
              </a:rPr>
              <a:t>Transmission </a:t>
            </a:r>
            <a:r>
              <a:rPr sz="1400" b="1" dirty="0">
                <a:solidFill>
                  <a:srgbClr val="006FBF"/>
                </a:solidFill>
                <a:latin typeface="Times New Roman"/>
                <a:cs typeface="Times New Roman"/>
              </a:rPr>
              <a:t>en bande </a:t>
            </a:r>
            <a:r>
              <a:rPr sz="1400" b="1" spc="-5" dirty="0">
                <a:solidFill>
                  <a:srgbClr val="006FBF"/>
                </a:solidFill>
                <a:latin typeface="Times New Roman"/>
                <a:cs typeface="Times New Roman"/>
              </a:rPr>
              <a:t>de</a:t>
            </a:r>
            <a:r>
              <a:rPr sz="1400" b="1" spc="-109" dirty="0">
                <a:solidFill>
                  <a:srgbClr val="006FB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006FBF"/>
                </a:solidFill>
                <a:latin typeface="Times New Roman"/>
                <a:cs typeface="Times New Roman"/>
              </a:rPr>
              <a:t>base</a:t>
            </a:r>
            <a:endParaRPr sz="1400">
              <a:latin typeface="Times New Roman"/>
              <a:cs typeface="Times New Roman"/>
            </a:endParaRPr>
          </a:p>
          <a:p>
            <a:pPr marL="192387" indent="-179687">
              <a:spcBef>
                <a:spcPts val="570"/>
              </a:spcBef>
              <a:buFont typeface="Wingdings"/>
              <a:buChar char=""/>
              <a:tabLst>
                <a:tab pos="193021" algn="l"/>
              </a:tabLst>
            </a:pPr>
            <a:r>
              <a:rPr sz="1400" b="1" spc="-10" dirty="0">
                <a:solidFill>
                  <a:srgbClr val="006FBF"/>
                </a:solidFill>
                <a:latin typeface="Times New Roman"/>
                <a:cs typeface="Times New Roman"/>
              </a:rPr>
              <a:t>Transmission </a:t>
            </a:r>
            <a:r>
              <a:rPr sz="1400" b="1" dirty="0">
                <a:solidFill>
                  <a:srgbClr val="006FBF"/>
                </a:solidFill>
                <a:latin typeface="Times New Roman"/>
                <a:cs typeface="Times New Roman"/>
              </a:rPr>
              <a:t>sur fréquence</a:t>
            </a:r>
            <a:r>
              <a:rPr sz="1400" b="1" spc="-151" dirty="0">
                <a:solidFill>
                  <a:srgbClr val="006FB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006FBF"/>
                </a:solidFill>
                <a:latin typeface="Times New Roman"/>
                <a:cs typeface="Times New Roman"/>
              </a:rPr>
              <a:t>porteuse</a:t>
            </a:r>
            <a:endParaRPr sz="14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0969" y="22741"/>
            <a:ext cx="10511464" cy="1460546"/>
          </a:xfrm>
          <a:solidFill>
            <a:schemeClr val="accent1">
              <a:lumMod val="40000"/>
              <a:lumOff val="60000"/>
            </a:schemeClr>
          </a:solidFill>
        </p:spPr>
        <p:txBody>
          <a:bodyPr lIns="0" tIns="13035" rIns="0" bIns="0">
            <a:spAutoFit/>
          </a:bodyPr>
          <a:lstStyle/>
          <a:p>
            <a:pPr marL="14483" algn="l">
              <a:lnSpc>
                <a:spcPct val="99000"/>
              </a:lnSpc>
              <a:spcBef>
                <a:spcPts val="143"/>
              </a:spcBef>
              <a:defRPr/>
            </a:pPr>
            <a:r>
              <a:rPr lang="fr-FR" sz="3600" b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fr-FR" sz="3600" b="1" dirty="0" smtClean="0">
                <a:ea typeface="Calibri" pitchFamily="34" charset="0"/>
                <a:cs typeface="Calibri" pitchFamily="34" charset="0"/>
              </a:rPr>
              <a:t>é</a:t>
            </a:r>
            <a:r>
              <a:rPr lang="fr-FR" sz="3600" b="1" dirty="0" smtClean="0">
                <a:latin typeface="Times New Roman" pitchFamily="18" charset="0"/>
                <a:cs typeface="Times New Roman" pitchFamily="18" charset="0"/>
              </a:rPr>
              <a:t>finition du signal </a:t>
            </a:r>
            <a:r>
              <a:rPr lang="fr-FR" sz="3600" b="1" dirty="0" smtClean="0">
                <a:latin typeface="Times New Roman" pitchFamily="18" charset="0"/>
                <a:cs typeface="Times New Roman" pitchFamily="18" charset="0"/>
              </a:rPr>
              <a:t>num</a:t>
            </a:r>
            <a:r>
              <a:rPr lang="fr-FR" sz="3600" b="1" dirty="0" smtClean="0">
                <a:ea typeface="Calibri" pitchFamily="34" charset="0"/>
                <a:cs typeface="Calibri" pitchFamily="34" charset="0"/>
              </a:rPr>
              <a:t>é</a:t>
            </a:r>
            <a:r>
              <a:rPr lang="fr-FR" sz="3600" b="1" dirty="0" smtClean="0">
                <a:latin typeface="Times New Roman" pitchFamily="18" charset="0"/>
                <a:cs typeface="Times New Roman" pitchFamily="18" charset="0"/>
              </a:rPr>
              <a:t>rique</a:t>
            </a:r>
            <a:br>
              <a:rPr lang="fr-FR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fr-FR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fr-FR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fr-FR" sz="23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fr-FR" sz="23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figure repr</a:t>
            </a:r>
            <a:r>
              <a:rPr lang="fr-FR" sz="2300" dirty="0" smtClean="0">
                <a:solidFill>
                  <a:srgbClr val="000000"/>
                </a:solidFill>
                <a:ea typeface="Calibri" pitchFamily="34" charset="0"/>
                <a:cs typeface="Calibri" pitchFamily="34" charset="0"/>
              </a:rPr>
              <a:t>é</a:t>
            </a:r>
            <a:r>
              <a:rPr lang="fr-FR" sz="23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sente un signal num</a:t>
            </a:r>
            <a:r>
              <a:rPr lang="fr-FR" sz="2300" dirty="0" smtClean="0">
                <a:solidFill>
                  <a:srgbClr val="000000"/>
                </a:solidFill>
                <a:ea typeface="Calibri" pitchFamily="34" charset="0"/>
                <a:cs typeface="Calibri" pitchFamily="34" charset="0"/>
              </a:rPr>
              <a:t>é</a:t>
            </a:r>
            <a:r>
              <a:rPr lang="fr-FR" sz="23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rique dit NRZ  pour Non Retour </a:t>
            </a:r>
            <a:r>
              <a:rPr lang="fr-FR" sz="2300" dirty="0" smtClean="0">
                <a:solidFill>
                  <a:srgbClr val="000000"/>
                </a:solidFill>
                <a:ea typeface="Calibri" pitchFamily="34" charset="0"/>
                <a:cs typeface="Calibri" pitchFamily="34" charset="0"/>
              </a:rPr>
              <a:t>à </a:t>
            </a:r>
            <a:r>
              <a:rPr lang="fr-FR" sz="23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fr-FR" sz="2300" dirty="0" smtClean="0">
                <a:solidFill>
                  <a:srgbClr val="000000"/>
                </a:solidFill>
                <a:ea typeface="Calibri" pitchFamily="34" charset="0"/>
                <a:cs typeface="Calibri" pitchFamily="34" charset="0"/>
              </a:rPr>
              <a:t>é</a:t>
            </a:r>
            <a:r>
              <a:rPr lang="fr-FR" sz="23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ro.</a:t>
            </a:r>
            <a:endParaRPr lang="fr-FR" sz="23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3" name="object 3"/>
          <p:cNvSpPr>
            <a:spLocks noChangeArrowheads="1"/>
          </p:cNvSpPr>
          <p:nvPr/>
        </p:nvSpPr>
        <p:spPr bwMode="auto">
          <a:xfrm>
            <a:off x="317500" y="1720850"/>
            <a:ext cx="9982200" cy="32004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4" name="object 4"/>
          <p:cNvSpPr txBox="1"/>
          <p:nvPr/>
        </p:nvSpPr>
        <p:spPr>
          <a:xfrm>
            <a:off x="241301" y="5212586"/>
            <a:ext cx="10287000" cy="939416"/>
          </a:xfrm>
          <a:prstGeom prst="rect">
            <a:avLst/>
          </a:prstGeom>
        </p:spPr>
        <p:txBody>
          <a:bodyPr wrap="square" lIns="0" tIns="15931" rIns="0" bIns="0">
            <a:spAutoFit/>
          </a:bodyPr>
          <a:lstStyle/>
          <a:p>
            <a:pPr marL="14483">
              <a:spcBef>
                <a:spcPts val="125"/>
              </a:spcBef>
              <a:defRPr/>
            </a:pPr>
            <a:r>
              <a:rPr sz="3200" i="1" spc="6" dirty="0">
                <a:latin typeface="Times New Roman"/>
                <a:cs typeface="Times New Roman"/>
              </a:rPr>
              <a:t>T</a:t>
            </a:r>
            <a:r>
              <a:rPr sz="3200" i="1" spc="8" baseline="-20000" dirty="0">
                <a:latin typeface="Times New Roman"/>
                <a:cs typeface="Times New Roman"/>
              </a:rPr>
              <a:t>b </a:t>
            </a:r>
            <a:r>
              <a:rPr sz="2800" spc="-11" dirty="0">
                <a:latin typeface="Times New Roman"/>
                <a:cs typeface="Times New Roman"/>
              </a:rPr>
              <a:t>est </a:t>
            </a:r>
            <a:r>
              <a:rPr sz="2800" dirty="0">
                <a:latin typeface="Times New Roman"/>
                <a:cs typeface="Times New Roman"/>
              </a:rPr>
              <a:t>le </a:t>
            </a:r>
            <a:r>
              <a:rPr sz="2800" spc="-17" dirty="0">
                <a:latin typeface="Times New Roman"/>
                <a:cs typeface="Times New Roman"/>
              </a:rPr>
              <a:t>temps </a:t>
            </a:r>
            <a:r>
              <a:rPr sz="2800" dirty="0">
                <a:latin typeface="Times New Roman"/>
                <a:cs typeface="Times New Roman"/>
              </a:rPr>
              <a:t>pendant </a:t>
            </a:r>
            <a:r>
              <a:rPr sz="2800" spc="-6" dirty="0">
                <a:latin typeface="Times New Roman"/>
                <a:cs typeface="Times New Roman"/>
              </a:rPr>
              <a:t>lequel </a:t>
            </a:r>
            <a:r>
              <a:rPr sz="2800" dirty="0">
                <a:latin typeface="Times New Roman"/>
                <a:cs typeface="Times New Roman"/>
              </a:rPr>
              <a:t>un bit </a:t>
            </a:r>
            <a:r>
              <a:rPr sz="2800" spc="-11" dirty="0">
                <a:latin typeface="Times New Roman"/>
                <a:cs typeface="Times New Roman"/>
              </a:rPr>
              <a:t>est transmis, </a:t>
            </a:r>
            <a:r>
              <a:rPr sz="3200" i="1" spc="-46" dirty="0">
                <a:latin typeface="Times New Roman"/>
                <a:cs typeface="Times New Roman"/>
              </a:rPr>
              <a:t>D </a:t>
            </a:r>
            <a:r>
              <a:rPr sz="2800" spc="-6" dirty="0">
                <a:latin typeface="Times New Roman"/>
                <a:cs typeface="Times New Roman"/>
              </a:rPr>
              <a:t>est </a:t>
            </a:r>
            <a:r>
              <a:rPr sz="2800" spc="-17" dirty="0">
                <a:latin typeface="Times New Roman"/>
                <a:cs typeface="Times New Roman"/>
              </a:rPr>
              <a:t>le </a:t>
            </a:r>
            <a:r>
              <a:rPr sz="2800" spc="-6" dirty="0">
                <a:latin typeface="Times New Roman"/>
                <a:cs typeface="Times New Roman"/>
              </a:rPr>
              <a:t>d</a:t>
            </a:r>
            <a:r>
              <a:rPr sz="2800" spc="-6" dirty="0">
                <a:latin typeface="Calibri"/>
                <a:cs typeface="Calibri"/>
              </a:rPr>
              <a:t>é</a:t>
            </a:r>
            <a:r>
              <a:rPr sz="2800" spc="-6" dirty="0">
                <a:latin typeface="Times New Roman"/>
                <a:cs typeface="Times New Roman"/>
              </a:rPr>
              <a:t>bit binaire </a:t>
            </a:r>
            <a:r>
              <a:rPr sz="2800" dirty="0">
                <a:latin typeface="Times New Roman"/>
                <a:cs typeface="Times New Roman"/>
              </a:rPr>
              <a:t>et </a:t>
            </a:r>
            <a:r>
              <a:rPr sz="2800" spc="-11" dirty="0">
                <a:latin typeface="Times New Roman"/>
                <a:cs typeface="Times New Roman"/>
              </a:rPr>
              <a:t>vaut</a:t>
            </a:r>
            <a:r>
              <a:rPr sz="2800" spc="17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: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5845" name="object 5"/>
          <p:cNvSpPr>
            <a:spLocks noChangeArrowheads="1"/>
          </p:cNvSpPr>
          <p:nvPr/>
        </p:nvSpPr>
        <p:spPr bwMode="auto">
          <a:xfrm>
            <a:off x="3638727" y="6025121"/>
            <a:ext cx="2038429" cy="80112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fr-FR"/>
          </a:p>
        </p:txBody>
      </p:sp>
      <p:sp>
        <p:nvSpPr>
          <p:cNvPr id="6" name="object 6"/>
          <p:cNvSpPr txBox="1"/>
          <p:nvPr/>
        </p:nvSpPr>
        <p:spPr>
          <a:xfrm>
            <a:off x="508679" y="7022998"/>
            <a:ext cx="7357283" cy="374327"/>
          </a:xfrm>
          <a:prstGeom prst="rect">
            <a:avLst/>
          </a:prstGeom>
        </p:spPr>
        <p:txBody>
          <a:bodyPr lIns="0" tIns="15931" rIns="0" bIns="0">
            <a:spAutoFit/>
          </a:bodyPr>
          <a:lstStyle/>
          <a:p>
            <a:pPr marL="14483">
              <a:spcBef>
                <a:spcPts val="125"/>
              </a:spcBef>
              <a:defRPr/>
            </a:pPr>
            <a:r>
              <a:rPr sz="2300" i="1" spc="46" dirty="0">
                <a:latin typeface="Times New Roman"/>
                <a:cs typeface="Times New Roman"/>
              </a:rPr>
              <a:t>T</a:t>
            </a:r>
            <a:r>
              <a:rPr sz="2300" i="1" spc="68" baseline="-20576" dirty="0">
                <a:latin typeface="Times New Roman"/>
                <a:cs typeface="Times New Roman"/>
              </a:rPr>
              <a:t>b </a:t>
            </a:r>
            <a:r>
              <a:rPr sz="2300" spc="-6" dirty="0">
                <a:latin typeface="Times New Roman"/>
                <a:cs typeface="Times New Roman"/>
              </a:rPr>
              <a:t>est </a:t>
            </a:r>
            <a:r>
              <a:rPr sz="2300" spc="-11" dirty="0">
                <a:latin typeface="Times New Roman"/>
                <a:cs typeface="Times New Roman"/>
              </a:rPr>
              <a:t>exprim</a:t>
            </a:r>
            <a:r>
              <a:rPr sz="2300" spc="-11" dirty="0">
                <a:latin typeface="Calibri"/>
                <a:cs typeface="Calibri"/>
              </a:rPr>
              <a:t>é </a:t>
            </a:r>
            <a:r>
              <a:rPr sz="2300" spc="-6" dirty="0">
                <a:latin typeface="Times New Roman"/>
                <a:cs typeface="Times New Roman"/>
              </a:rPr>
              <a:t>en </a:t>
            </a:r>
            <a:r>
              <a:rPr sz="2300" spc="-11" dirty="0">
                <a:latin typeface="Times New Roman"/>
                <a:cs typeface="Times New Roman"/>
              </a:rPr>
              <a:t>seconde, </a:t>
            </a:r>
            <a:r>
              <a:rPr sz="2300" i="1" spc="-51" dirty="0">
                <a:latin typeface="Times New Roman"/>
                <a:cs typeface="Times New Roman"/>
              </a:rPr>
              <a:t>D </a:t>
            </a:r>
            <a:r>
              <a:rPr sz="2300" spc="-6" dirty="0">
                <a:latin typeface="Times New Roman"/>
                <a:cs typeface="Times New Roman"/>
              </a:rPr>
              <a:t>est </a:t>
            </a:r>
            <a:r>
              <a:rPr sz="2300" spc="-11" dirty="0">
                <a:latin typeface="Times New Roman"/>
                <a:cs typeface="Times New Roman"/>
              </a:rPr>
              <a:t>exprim</a:t>
            </a:r>
            <a:r>
              <a:rPr sz="2300" spc="-11" dirty="0">
                <a:latin typeface="Calibri"/>
                <a:cs typeface="Calibri"/>
              </a:rPr>
              <a:t>é </a:t>
            </a:r>
            <a:r>
              <a:rPr sz="2300" spc="-6" dirty="0">
                <a:latin typeface="Times New Roman"/>
                <a:cs typeface="Times New Roman"/>
              </a:rPr>
              <a:t>en bit par </a:t>
            </a:r>
            <a:r>
              <a:rPr sz="2300" spc="-11" dirty="0">
                <a:latin typeface="Times New Roman"/>
                <a:cs typeface="Times New Roman"/>
              </a:rPr>
              <a:t>seconde</a:t>
            </a:r>
            <a:r>
              <a:rPr sz="2300" spc="456" dirty="0">
                <a:latin typeface="Times New Roman"/>
                <a:cs typeface="Times New Roman"/>
              </a:rPr>
              <a:t> </a:t>
            </a:r>
            <a:r>
              <a:rPr sz="2300" spc="-6" dirty="0">
                <a:latin typeface="Times New Roman"/>
                <a:cs typeface="Times New Roman"/>
              </a:rPr>
              <a:t>.</a:t>
            </a:r>
            <a:endParaRPr sz="23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969" y="251884"/>
            <a:ext cx="10513320" cy="169709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lIns="0" tIns="34759" rIns="0" bIns="0">
            <a:spAutoFit/>
          </a:bodyPr>
          <a:lstStyle/>
          <a:p>
            <a:pPr marL="14483" algn="just">
              <a:spcBef>
                <a:spcPts val="271"/>
              </a:spcBef>
              <a:buSzPct val="93000"/>
              <a:buFont typeface="Times New Roman" pitchFamily="18" charset="0"/>
              <a:buChar char="•"/>
              <a:tabLst>
                <a:tab pos="115865" algn="l"/>
              </a:tabLst>
              <a:defRPr/>
            </a:pPr>
            <a:r>
              <a:rPr lang="fr-FR" sz="3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Le d</a:t>
            </a:r>
            <a:r>
              <a:rPr lang="fr-FR" sz="3600" b="1" i="1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é</a:t>
            </a:r>
            <a:r>
              <a:rPr lang="fr-FR" sz="3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bit binaire D </a:t>
            </a:r>
            <a:r>
              <a:rPr lang="fr-FR" sz="3600" dirty="0">
                <a:latin typeface="Times New Roman" pitchFamily="18" charset="0"/>
                <a:cs typeface="Times New Roman" pitchFamily="18" charset="0"/>
              </a:rPr>
              <a:t>se d</a:t>
            </a:r>
            <a:r>
              <a:rPr lang="fr-FR" sz="3600" dirty="0">
                <a:latin typeface="Calibri" pitchFamily="34" charset="0"/>
                <a:ea typeface="Calibri" pitchFamily="34" charset="0"/>
                <a:cs typeface="Calibri" pitchFamily="34" charset="0"/>
              </a:rPr>
              <a:t>é</a:t>
            </a:r>
            <a:r>
              <a:rPr lang="fr-FR" sz="3600" dirty="0">
                <a:latin typeface="Times New Roman" pitchFamily="18" charset="0"/>
                <a:cs typeface="Times New Roman" pitchFamily="18" charset="0"/>
              </a:rPr>
              <a:t>finit comme </a:t>
            </a:r>
            <a:r>
              <a:rPr lang="fr-FR" sz="3600" dirty="0">
                <a:latin typeface="Calibri" pitchFamily="34" charset="0"/>
                <a:ea typeface="Calibri" pitchFamily="34" charset="0"/>
                <a:cs typeface="Calibri" pitchFamily="34" charset="0"/>
              </a:rPr>
              <a:t>é</a:t>
            </a:r>
            <a:r>
              <a:rPr lang="fr-FR" sz="3600" dirty="0">
                <a:latin typeface="Times New Roman" pitchFamily="18" charset="0"/>
                <a:cs typeface="Times New Roman" pitchFamily="18" charset="0"/>
              </a:rPr>
              <a:t>tant le nombre de bits transmis par seconde. Le  "d</a:t>
            </a:r>
            <a:r>
              <a:rPr lang="fr-FR" sz="3600" dirty="0">
                <a:latin typeface="Calibri" pitchFamily="34" charset="0"/>
                <a:ea typeface="Calibri" pitchFamily="34" charset="0"/>
                <a:cs typeface="Calibri" pitchFamily="34" charset="0"/>
              </a:rPr>
              <a:t>é</a:t>
            </a:r>
            <a:r>
              <a:rPr lang="fr-FR" sz="3600" dirty="0">
                <a:latin typeface="Times New Roman" pitchFamily="18" charset="0"/>
                <a:cs typeface="Times New Roman" pitchFamily="18" charset="0"/>
              </a:rPr>
              <a:t>bit binaire" </a:t>
            </a:r>
            <a:r>
              <a:rPr lang="fr-FR" sz="3600" i="1" dirty="0">
                <a:latin typeface="Times New Roman" pitchFamily="18" charset="0"/>
                <a:cs typeface="Times New Roman" pitchFamily="18" charset="0"/>
              </a:rPr>
              <a:t>D=1/T</a:t>
            </a:r>
            <a:r>
              <a:rPr lang="fr-FR" sz="3600" i="1" baseline="-23000" dirty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fr-FR" sz="3600" dirty="0">
                <a:latin typeface="Times New Roman" pitchFamily="18" charset="0"/>
                <a:cs typeface="Times New Roman" pitchFamily="18" charset="0"/>
              </a:rPr>
              <a:t>s'exprime en "bits par </a:t>
            </a:r>
            <a:r>
              <a:rPr lang="fr-FR" sz="3600" dirty="0" smtClean="0">
                <a:latin typeface="Times New Roman" pitchFamily="18" charset="0"/>
                <a:cs typeface="Times New Roman" pitchFamily="18" charset="0"/>
              </a:rPr>
              <a:t>seconde".</a:t>
            </a:r>
            <a:endParaRPr lang="fr-FR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969" y="1236767"/>
            <a:ext cx="10513320" cy="39130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lIns="0" tIns="34759" rIns="0" bIns="0">
            <a:spAutoFit/>
          </a:bodyPr>
          <a:lstStyle/>
          <a:p>
            <a:pPr marL="14483" algn="just">
              <a:buSzPct val="95000"/>
              <a:buFont typeface="Times New Roman" pitchFamily="18" charset="0"/>
              <a:buChar char="•"/>
              <a:tabLst>
                <a:tab pos="115865" algn="l"/>
              </a:tabLst>
              <a:defRPr/>
            </a:pPr>
            <a:r>
              <a:rPr lang="fr-FR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Un </a:t>
            </a:r>
            <a:r>
              <a:rPr lang="fr-FR" sz="3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symbole </a:t>
            </a:r>
            <a:r>
              <a:rPr lang="fr-FR" sz="3600" dirty="0">
                <a:latin typeface="Times New Roman" pitchFamily="18" charset="0"/>
                <a:cs typeface="Times New Roman" pitchFamily="18" charset="0"/>
              </a:rPr>
              <a:t>est un </a:t>
            </a:r>
            <a:r>
              <a:rPr lang="fr-FR" sz="3600" dirty="0">
                <a:latin typeface="Calibri" pitchFamily="34" charset="0"/>
                <a:ea typeface="Calibri" pitchFamily="34" charset="0"/>
                <a:cs typeface="Calibri" pitchFamily="34" charset="0"/>
              </a:rPr>
              <a:t>é</a:t>
            </a:r>
            <a:r>
              <a:rPr lang="fr-FR" sz="36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fr-FR" sz="3600" dirty="0">
                <a:latin typeface="Calibri" pitchFamily="34" charset="0"/>
                <a:ea typeface="Calibri" pitchFamily="34" charset="0"/>
                <a:cs typeface="Calibri" pitchFamily="34" charset="0"/>
              </a:rPr>
              <a:t>é</a:t>
            </a:r>
            <a:r>
              <a:rPr lang="fr-FR" sz="3600" dirty="0">
                <a:latin typeface="Times New Roman" pitchFamily="18" charset="0"/>
                <a:cs typeface="Times New Roman" pitchFamily="18" charset="0"/>
              </a:rPr>
              <a:t>ment d'un alphabet. Si M est la taille de l'alphabet, le symbole  est alors dit </a:t>
            </a:r>
            <a:r>
              <a:rPr lang="fr-FR" sz="3600" dirty="0" err="1">
                <a:latin typeface="Times New Roman" pitchFamily="18" charset="0"/>
                <a:cs typeface="Times New Roman" pitchFamily="18" charset="0"/>
              </a:rPr>
              <a:t>M-aire</a:t>
            </a:r>
            <a:r>
              <a:rPr lang="fr-FR" sz="3600" dirty="0">
                <a:latin typeface="Times New Roman" pitchFamily="18" charset="0"/>
                <a:cs typeface="Times New Roman" pitchFamily="18" charset="0"/>
              </a:rPr>
              <a:t>. Lorsque M=2, le symbole est dit binaire. En groupant, sous forme  d'un bloc, </a:t>
            </a:r>
            <a:r>
              <a:rPr lang="fr-FR" sz="3600" i="1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fr-FR" sz="3600" dirty="0">
                <a:latin typeface="Times New Roman" pitchFamily="18" charset="0"/>
                <a:cs typeface="Times New Roman" pitchFamily="18" charset="0"/>
              </a:rPr>
              <a:t>symboles binaires ind</a:t>
            </a:r>
            <a:r>
              <a:rPr lang="fr-FR" sz="3600" dirty="0">
                <a:latin typeface="Calibri" pitchFamily="34" charset="0"/>
                <a:ea typeface="Calibri" pitchFamily="34" charset="0"/>
                <a:cs typeface="Calibri" pitchFamily="34" charset="0"/>
              </a:rPr>
              <a:t>é</a:t>
            </a:r>
            <a:r>
              <a:rPr lang="fr-FR" sz="3600" dirty="0">
                <a:latin typeface="Times New Roman" pitchFamily="18" charset="0"/>
                <a:cs typeface="Times New Roman" pitchFamily="18" charset="0"/>
              </a:rPr>
              <a:t>pendants, on obtient un alphabet de </a:t>
            </a:r>
            <a:r>
              <a:rPr lang="fr-FR" sz="3600" i="1" dirty="0">
                <a:latin typeface="Times New Roman" pitchFamily="18" charset="0"/>
                <a:cs typeface="Times New Roman" pitchFamily="18" charset="0"/>
              </a:rPr>
              <a:t>M </a:t>
            </a:r>
            <a:r>
              <a:rPr lang="fr-FR" sz="3600" dirty="0">
                <a:latin typeface="Calibri" pitchFamily="34" charset="0"/>
                <a:ea typeface="Calibri" pitchFamily="34" charset="0"/>
                <a:cs typeface="Calibri" pitchFamily="34" charset="0"/>
              </a:rPr>
              <a:t>= </a:t>
            </a:r>
            <a:r>
              <a:rPr lang="fr-FR" sz="36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3600" i="1" baseline="250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fr-FR" sz="3600" dirty="0">
                <a:latin typeface="Times New Roman" pitchFamily="18" charset="0"/>
                <a:cs typeface="Times New Roman" pitchFamily="18" charset="0"/>
              </a:rPr>
              <a:t>symboles  Maires. Ainsi un symbole </a:t>
            </a:r>
            <a:r>
              <a:rPr lang="fr-FR" sz="3600" dirty="0" err="1">
                <a:latin typeface="Times New Roman" pitchFamily="18" charset="0"/>
                <a:cs typeface="Times New Roman" pitchFamily="18" charset="0"/>
              </a:rPr>
              <a:t>M-aire</a:t>
            </a:r>
            <a:r>
              <a:rPr lang="fr-FR" sz="36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fr-FR" sz="3600" dirty="0">
                <a:latin typeface="Calibri" pitchFamily="34" charset="0"/>
                <a:ea typeface="Calibri" pitchFamily="34" charset="0"/>
                <a:cs typeface="Calibri" pitchFamily="34" charset="0"/>
              </a:rPr>
              <a:t>é</a:t>
            </a:r>
            <a:r>
              <a:rPr lang="fr-FR" sz="3600" dirty="0">
                <a:latin typeface="Times New Roman" pitchFamily="18" charset="0"/>
                <a:cs typeface="Times New Roman" pitchFamily="18" charset="0"/>
              </a:rPr>
              <a:t>hicule l'</a:t>
            </a:r>
            <a:r>
              <a:rPr lang="fr-FR" sz="3600" dirty="0">
                <a:latin typeface="Calibri" pitchFamily="34" charset="0"/>
                <a:ea typeface="Calibri" pitchFamily="34" charset="0"/>
                <a:cs typeface="Calibri" pitchFamily="34" charset="0"/>
              </a:rPr>
              <a:t>é</a:t>
            </a:r>
            <a:r>
              <a:rPr lang="fr-FR" sz="3600" dirty="0">
                <a:latin typeface="Times New Roman" pitchFamily="18" charset="0"/>
                <a:cs typeface="Times New Roman" pitchFamily="18" charset="0"/>
              </a:rPr>
              <a:t>quivalent de </a:t>
            </a:r>
            <a:r>
              <a:rPr lang="fr-FR" sz="3600" i="1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3600" dirty="0">
                <a:latin typeface="Calibri" pitchFamily="34" charset="0"/>
                <a:ea typeface="Calibri" pitchFamily="34" charset="0"/>
                <a:cs typeface="Calibri" pitchFamily="34" charset="0"/>
              </a:rPr>
              <a:t>= </a:t>
            </a:r>
            <a:r>
              <a:rPr lang="fr-FR" sz="3600" dirty="0">
                <a:latin typeface="Times New Roman" pitchFamily="18" charset="0"/>
                <a:cs typeface="Times New Roman" pitchFamily="18" charset="0"/>
              </a:rPr>
              <a:t>log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fr-FR" sz="3600" i="1" dirty="0">
                <a:latin typeface="Times New Roman" pitchFamily="18" charset="0"/>
                <a:cs typeface="Times New Roman" pitchFamily="18" charset="0"/>
              </a:rPr>
              <a:t>M </a:t>
            </a:r>
            <a:r>
              <a:rPr lang="fr-FR" sz="3600" dirty="0">
                <a:latin typeface="Times New Roman" pitchFamily="18" charset="0"/>
                <a:cs typeface="Times New Roman" pitchFamily="18" charset="0"/>
              </a:rPr>
              <a:t>bits</a:t>
            </a:r>
            <a:r>
              <a:rPr lang="fr-FR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fr-FR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969" y="251884"/>
            <a:ext cx="10513320" cy="495952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lIns="0" tIns="34759" rIns="0" bIns="0">
            <a:spAutoFit/>
          </a:bodyPr>
          <a:lstStyle/>
          <a:p>
            <a:pPr marL="14483" algn="just">
              <a:buSzPct val="93000"/>
              <a:buFont typeface="Times New Roman" pitchFamily="18" charset="0"/>
              <a:buChar char="•"/>
              <a:tabLst>
                <a:tab pos="115865" algn="l"/>
              </a:tabLst>
              <a:defRPr/>
            </a:pPr>
            <a:r>
              <a:rPr lang="fr-FR" sz="4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fr-FR" sz="4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rapidit</a:t>
            </a:r>
            <a:r>
              <a:rPr lang="fr-FR" sz="4000" b="1" i="1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é </a:t>
            </a:r>
            <a:r>
              <a:rPr lang="fr-FR" sz="4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 modulation R </a:t>
            </a:r>
            <a:r>
              <a:rPr lang="fr-FR" sz="4000" dirty="0">
                <a:latin typeface="Times New Roman" pitchFamily="18" charset="0"/>
                <a:cs typeface="Times New Roman" pitchFamily="18" charset="0"/>
              </a:rPr>
              <a:t>se d</a:t>
            </a:r>
            <a:r>
              <a:rPr lang="fr-FR" sz="4000" dirty="0">
                <a:latin typeface="Calibri" pitchFamily="34" charset="0"/>
                <a:ea typeface="Calibri" pitchFamily="34" charset="0"/>
                <a:cs typeface="Calibri" pitchFamily="34" charset="0"/>
              </a:rPr>
              <a:t>é</a:t>
            </a:r>
            <a:r>
              <a:rPr lang="fr-FR" sz="4000" dirty="0">
                <a:latin typeface="Times New Roman" pitchFamily="18" charset="0"/>
                <a:cs typeface="Times New Roman" pitchFamily="18" charset="0"/>
              </a:rPr>
              <a:t>finit comme </a:t>
            </a:r>
            <a:r>
              <a:rPr lang="fr-FR" sz="4000" dirty="0">
                <a:latin typeface="Calibri" pitchFamily="34" charset="0"/>
                <a:ea typeface="Calibri" pitchFamily="34" charset="0"/>
                <a:cs typeface="Calibri" pitchFamily="34" charset="0"/>
              </a:rPr>
              <a:t>é</a:t>
            </a:r>
            <a:r>
              <a:rPr lang="fr-FR" sz="4000" dirty="0">
                <a:latin typeface="Times New Roman" pitchFamily="18" charset="0"/>
                <a:cs typeface="Times New Roman" pitchFamily="18" charset="0"/>
              </a:rPr>
              <a:t>tant le nombre de changements  d'</a:t>
            </a:r>
            <a:r>
              <a:rPr lang="fr-FR" sz="4000" dirty="0">
                <a:latin typeface="Calibri" pitchFamily="34" charset="0"/>
                <a:ea typeface="Calibri" pitchFamily="34" charset="0"/>
                <a:cs typeface="Calibri" pitchFamily="34" charset="0"/>
              </a:rPr>
              <a:t>é</a:t>
            </a:r>
            <a:r>
              <a:rPr lang="fr-FR" sz="4000" dirty="0">
                <a:latin typeface="Times New Roman" pitchFamily="18" charset="0"/>
                <a:cs typeface="Times New Roman" pitchFamily="18" charset="0"/>
              </a:rPr>
              <a:t>tats par seconde d'un ou de plusieurs param</a:t>
            </a:r>
            <a:r>
              <a:rPr lang="fr-FR" sz="4000" dirty="0">
                <a:latin typeface="Calibri" pitchFamily="34" charset="0"/>
                <a:ea typeface="Calibri" pitchFamily="34" charset="0"/>
                <a:cs typeface="Calibri" pitchFamily="34" charset="0"/>
              </a:rPr>
              <a:t>è</a:t>
            </a:r>
            <a:r>
              <a:rPr lang="fr-FR" sz="4000" dirty="0">
                <a:latin typeface="Times New Roman" pitchFamily="18" charset="0"/>
                <a:cs typeface="Times New Roman" pitchFamily="18" charset="0"/>
              </a:rPr>
              <a:t>tres modifi</a:t>
            </a:r>
            <a:r>
              <a:rPr lang="fr-FR" sz="4000" dirty="0">
                <a:latin typeface="Calibri" pitchFamily="34" charset="0"/>
                <a:ea typeface="Calibri" pitchFamily="34" charset="0"/>
                <a:cs typeface="Calibri" pitchFamily="34" charset="0"/>
              </a:rPr>
              <a:t>é</a:t>
            </a:r>
            <a:r>
              <a:rPr lang="fr-FR" sz="4000" dirty="0">
                <a:latin typeface="Times New Roman" pitchFamily="18" charset="0"/>
                <a:cs typeface="Times New Roman" pitchFamily="18" charset="0"/>
              </a:rPr>
              <a:t>s simultan</a:t>
            </a:r>
            <a:r>
              <a:rPr lang="fr-FR" sz="4000" dirty="0">
                <a:latin typeface="Calibri" pitchFamily="34" charset="0"/>
                <a:ea typeface="Calibri" pitchFamily="34" charset="0"/>
                <a:cs typeface="Calibri" pitchFamily="34" charset="0"/>
              </a:rPr>
              <a:t>é</a:t>
            </a:r>
            <a:r>
              <a:rPr lang="fr-FR" sz="4000" dirty="0">
                <a:latin typeface="Times New Roman" pitchFamily="18" charset="0"/>
                <a:cs typeface="Times New Roman" pitchFamily="18" charset="0"/>
              </a:rPr>
              <a:t>ment. Un  changement de phase du signal porteur, une excursion de fr</a:t>
            </a:r>
            <a:r>
              <a:rPr lang="fr-FR" sz="4000" dirty="0">
                <a:latin typeface="Calibri" pitchFamily="34" charset="0"/>
                <a:ea typeface="Calibri" pitchFamily="34" charset="0"/>
                <a:cs typeface="Calibri" pitchFamily="34" charset="0"/>
              </a:rPr>
              <a:t>é</a:t>
            </a:r>
            <a:r>
              <a:rPr lang="fr-FR" sz="4000" dirty="0">
                <a:latin typeface="Times New Roman" pitchFamily="18" charset="0"/>
                <a:cs typeface="Times New Roman" pitchFamily="18" charset="0"/>
              </a:rPr>
              <a:t>quence ou une variation  d'amplitude sont par d</a:t>
            </a:r>
            <a:r>
              <a:rPr lang="fr-FR" sz="4000" dirty="0">
                <a:latin typeface="Calibri" pitchFamily="34" charset="0"/>
                <a:ea typeface="Calibri" pitchFamily="34" charset="0"/>
                <a:cs typeface="Calibri" pitchFamily="34" charset="0"/>
              </a:rPr>
              <a:t>é</a:t>
            </a:r>
            <a:r>
              <a:rPr lang="fr-FR" sz="4000" dirty="0">
                <a:latin typeface="Times New Roman" pitchFamily="18" charset="0"/>
                <a:cs typeface="Times New Roman" pitchFamily="18" charset="0"/>
              </a:rPr>
              <a:t>finition des changements d'</a:t>
            </a:r>
            <a:r>
              <a:rPr lang="fr-FR" sz="4000" dirty="0">
                <a:latin typeface="Calibri" pitchFamily="34" charset="0"/>
                <a:ea typeface="Calibri" pitchFamily="34" charset="0"/>
                <a:cs typeface="Calibri" pitchFamily="34" charset="0"/>
              </a:rPr>
              <a:t>é</a:t>
            </a:r>
            <a:r>
              <a:rPr lang="fr-FR" sz="4000" dirty="0">
                <a:latin typeface="Times New Roman" pitchFamily="18" charset="0"/>
                <a:cs typeface="Times New Roman" pitchFamily="18" charset="0"/>
              </a:rPr>
              <a:t>tats. La "rapidit</a:t>
            </a:r>
            <a:r>
              <a:rPr lang="fr-FR" sz="4000" dirty="0">
                <a:latin typeface="Calibri" pitchFamily="34" charset="0"/>
                <a:ea typeface="Calibri" pitchFamily="34" charset="0"/>
                <a:cs typeface="Calibri" pitchFamily="34" charset="0"/>
              </a:rPr>
              <a:t>é </a:t>
            </a:r>
            <a:r>
              <a:rPr lang="fr-FR" sz="4000" dirty="0">
                <a:latin typeface="Times New Roman" pitchFamily="18" charset="0"/>
                <a:cs typeface="Times New Roman" pitchFamily="18" charset="0"/>
              </a:rPr>
              <a:t>de modulation" </a:t>
            </a:r>
            <a:r>
              <a:rPr lang="fr-FR" sz="4000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4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40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=1/T </a:t>
            </a:r>
            <a:r>
              <a:rPr lang="fr-FR" sz="4000" dirty="0">
                <a:latin typeface="Times New Roman" pitchFamily="18" charset="0"/>
                <a:cs typeface="Times New Roman" pitchFamily="18" charset="0"/>
              </a:rPr>
              <a:t>s'exprime en "bauds".</a:t>
            </a:r>
          </a:p>
        </p:txBody>
      </p:sp>
      <p:pic>
        <p:nvPicPr>
          <p:cNvPr id="36867" name="Image 2" descr="az.bmp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17500" y="5378451"/>
            <a:ext cx="10134600" cy="2010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65100" y="1492250"/>
            <a:ext cx="10363200" cy="295465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marL="300325" indent="-286357" algn="just">
              <a:buFont typeface="Wingdings" pitchFamily="2" charset="2"/>
              <a:buChar char="q"/>
              <a:tabLst>
                <a:tab pos="300325" algn="l"/>
                <a:tab pos="300961" algn="l"/>
              </a:tabLst>
            </a:pPr>
            <a:r>
              <a:rPr sz="2400" smtClean="0">
                <a:latin typeface="Calibri"/>
                <a:cs typeface="Calibri"/>
              </a:rPr>
              <a:t>Les </a:t>
            </a:r>
            <a:r>
              <a:rPr sz="2400" spc="-5" dirty="0">
                <a:latin typeface="Calibri"/>
                <a:cs typeface="Calibri"/>
              </a:rPr>
              <a:t>fréquences </a:t>
            </a:r>
            <a:r>
              <a:rPr sz="2400" spc="5" dirty="0">
                <a:latin typeface="Calibri"/>
                <a:cs typeface="Calibri"/>
              </a:rPr>
              <a:t>initiales </a:t>
            </a:r>
            <a:r>
              <a:rPr sz="2400" dirty="0">
                <a:latin typeface="Calibri"/>
                <a:cs typeface="Calibri"/>
              </a:rPr>
              <a:t>du </a:t>
            </a:r>
            <a:r>
              <a:rPr sz="2400" spc="-5" dirty="0">
                <a:latin typeface="Calibri"/>
                <a:cs typeface="Calibri"/>
              </a:rPr>
              <a:t>signal </a:t>
            </a:r>
            <a:r>
              <a:rPr sz="2400" dirty="0">
                <a:latin typeface="Calibri"/>
                <a:cs typeface="Calibri"/>
              </a:rPr>
              <a:t>émis </a:t>
            </a:r>
            <a:r>
              <a:rPr sz="2400" spc="-10">
                <a:latin typeface="Calibri"/>
                <a:cs typeface="Calibri"/>
              </a:rPr>
              <a:t>sont </a:t>
            </a:r>
            <a:r>
              <a:rPr sz="2400" spc="-5" smtClean="0">
                <a:latin typeface="Calibri"/>
                <a:cs typeface="Calibri"/>
              </a:rPr>
              <a:t>préservées</a:t>
            </a:r>
            <a:r>
              <a:rPr sz="2400" spc="-5" dirty="0">
                <a:latin typeface="Calibri"/>
                <a:cs typeface="Calibri"/>
              </a:rPr>
              <a:t>. </a:t>
            </a:r>
            <a:r>
              <a:rPr sz="2400" dirty="0">
                <a:latin typeface="Calibri"/>
                <a:cs typeface="Calibri"/>
              </a:rPr>
              <a:t>La </a:t>
            </a:r>
            <a:r>
              <a:rPr sz="2400" spc="-5">
                <a:latin typeface="Calibri"/>
                <a:cs typeface="Calibri"/>
              </a:rPr>
              <a:t>transmission </a:t>
            </a:r>
            <a:r>
              <a:rPr sz="2400" spc="120">
                <a:latin typeface="Calibri"/>
                <a:cs typeface="Calibri"/>
              </a:rPr>
              <a:t> </a:t>
            </a:r>
            <a:r>
              <a:rPr sz="2400" spc="5" smtClean="0">
                <a:latin typeface="Calibri"/>
                <a:cs typeface="Calibri"/>
              </a:rPr>
              <a:t>en</a:t>
            </a:r>
            <a:r>
              <a:rPr lang="fr-FR" sz="2400" spc="5" dirty="0" smtClean="0">
                <a:latin typeface="Calibri"/>
                <a:cs typeface="Calibri"/>
              </a:rPr>
              <a:t> </a:t>
            </a:r>
            <a:r>
              <a:rPr sz="2400" b="1" spc="-5" smtClean="0">
                <a:latin typeface="Calibri"/>
                <a:cs typeface="Calibri"/>
              </a:rPr>
              <a:t>bande </a:t>
            </a:r>
            <a:r>
              <a:rPr sz="2400" b="1" spc="-5" dirty="0">
                <a:latin typeface="Calibri"/>
                <a:cs typeface="Calibri"/>
              </a:rPr>
              <a:t>de base </a:t>
            </a:r>
            <a:r>
              <a:rPr sz="2400" dirty="0">
                <a:latin typeface="Calibri"/>
                <a:cs typeface="Calibri"/>
              </a:rPr>
              <a:t>ne peut donc par </a:t>
            </a:r>
            <a:r>
              <a:rPr sz="2400" spc="-10" dirty="0">
                <a:latin typeface="Calibri"/>
                <a:cs typeface="Calibri"/>
              </a:rPr>
              <a:t>essence </a:t>
            </a:r>
            <a:r>
              <a:rPr sz="2400" spc="-15" dirty="0">
                <a:latin typeface="Calibri"/>
                <a:cs typeface="Calibri"/>
              </a:rPr>
              <a:t>être </a:t>
            </a:r>
            <a:r>
              <a:rPr sz="2400" spc="-5" dirty="0">
                <a:latin typeface="Calibri"/>
                <a:cs typeface="Calibri"/>
              </a:rPr>
              <a:t>utilisée </a:t>
            </a:r>
            <a:r>
              <a:rPr sz="2400" dirty="0">
                <a:latin typeface="Calibri"/>
                <a:cs typeface="Calibri"/>
              </a:rPr>
              <a:t>que sur </a:t>
            </a:r>
            <a:r>
              <a:rPr sz="2400" spc="-5" dirty="0">
                <a:latin typeface="Calibri"/>
                <a:cs typeface="Calibri"/>
              </a:rPr>
              <a:t>support</a:t>
            </a:r>
            <a:r>
              <a:rPr sz="2400" spc="174" dirty="0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filaire</a:t>
            </a:r>
            <a:r>
              <a:rPr sz="2400" spc="-10" smtClean="0">
                <a:latin typeface="Calibri"/>
                <a:cs typeface="Calibri"/>
              </a:rPr>
              <a:t>.</a:t>
            </a:r>
            <a:endParaRPr lang="fr-FR" sz="2400" spc="-10" dirty="0" smtClean="0">
              <a:latin typeface="Calibri"/>
              <a:cs typeface="Calibri"/>
            </a:endParaRPr>
          </a:p>
          <a:p>
            <a:pPr marL="300325" indent="-286357" algn="just">
              <a:buFont typeface="Wingdings" pitchFamily="2" charset="2"/>
              <a:buChar char="q"/>
              <a:tabLst>
                <a:tab pos="300325" algn="l"/>
                <a:tab pos="300961" algn="l"/>
              </a:tabLst>
            </a:pPr>
            <a:r>
              <a:rPr lang="fr-FR" sz="2400" spc="-5" dirty="0" smtClean="0">
                <a:latin typeface="Calibri"/>
                <a:cs typeface="Calibri"/>
              </a:rPr>
              <a:t>L’utilisation </a:t>
            </a:r>
            <a:r>
              <a:rPr lang="fr-FR" sz="2400" spc="-5" dirty="0" smtClean="0">
                <a:latin typeface="Calibri"/>
                <a:cs typeface="Calibri"/>
              </a:rPr>
              <a:t>d’un support physique </a:t>
            </a:r>
            <a:r>
              <a:rPr lang="fr-FR" sz="2400" spc="-5" dirty="0" smtClean="0">
                <a:latin typeface="Calibri"/>
                <a:cs typeface="Calibri"/>
              </a:rPr>
              <a:t>engendre </a:t>
            </a:r>
            <a:r>
              <a:rPr lang="fr-FR" sz="2400" spc="-5" dirty="0" smtClean="0">
                <a:latin typeface="Calibri"/>
                <a:cs typeface="Calibri"/>
              </a:rPr>
              <a:t>de nombreux problèmes techniques dus principalement aux propriétés de  l’électricité et à ses caractéristiques en haute et basse fréquence. </a:t>
            </a:r>
          </a:p>
          <a:p>
            <a:pPr marL="299056" marR="5079" indent="-285087" algn="just">
              <a:buFont typeface="Wingdings" pitchFamily="2" charset="2"/>
              <a:buChar char="q"/>
              <a:tabLst>
                <a:tab pos="300961" algn="l"/>
              </a:tabLst>
            </a:pPr>
            <a:r>
              <a:rPr sz="2400" spc="-5" smtClean="0">
                <a:latin typeface="Calibri"/>
                <a:cs typeface="Calibri"/>
              </a:rPr>
              <a:t>Les </a:t>
            </a:r>
            <a:r>
              <a:rPr sz="2400" spc="-10" dirty="0">
                <a:latin typeface="Calibri"/>
                <a:cs typeface="Calibri"/>
              </a:rPr>
              <a:t>signaux </a:t>
            </a:r>
            <a:r>
              <a:rPr sz="2400" b="1" spc="-5" dirty="0">
                <a:latin typeface="Calibri"/>
                <a:cs typeface="Calibri"/>
              </a:rPr>
              <a:t>bande de base </a:t>
            </a:r>
            <a:r>
              <a:rPr sz="2400" spc="-10" dirty="0">
                <a:latin typeface="Calibri"/>
                <a:cs typeface="Calibri"/>
              </a:rPr>
              <a:t>sont </a:t>
            </a:r>
            <a:r>
              <a:rPr sz="2400" spc="-5" dirty="0">
                <a:latin typeface="Calibri"/>
                <a:cs typeface="Calibri"/>
              </a:rPr>
              <a:t>sujets à </a:t>
            </a:r>
            <a:r>
              <a:rPr sz="2400" dirty="0">
                <a:latin typeface="Calibri"/>
                <a:cs typeface="Calibri"/>
              </a:rPr>
              <a:t>une </a:t>
            </a:r>
            <a:r>
              <a:rPr sz="2400" b="1" spc="-21" dirty="0">
                <a:latin typeface="Calibri"/>
                <a:cs typeface="Calibri"/>
              </a:rPr>
              <a:t>atténuation </a:t>
            </a:r>
            <a:r>
              <a:rPr sz="2400" spc="-5" dirty="0">
                <a:latin typeface="Calibri"/>
                <a:cs typeface="Calibri"/>
              </a:rPr>
              <a:t>dont l’importance  dépend </a:t>
            </a:r>
            <a:r>
              <a:rPr sz="2400" dirty="0">
                <a:latin typeface="Calibri"/>
                <a:cs typeface="Calibri"/>
              </a:rPr>
              <a:t>du </a:t>
            </a:r>
            <a:r>
              <a:rPr sz="2400" spc="-5" dirty="0">
                <a:latin typeface="Calibri"/>
                <a:cs typeface="Calibri"/>
              </a:rPr>
              <a:t>support employé </a:t>
            </a:r>
            <a:r>
              <a:rPr sz="2400" dirty="0">
                <a:latin typeface="Calibri"/>
                <a:cs typeface="Calibri"/>
              </a:rPr>
              <a:t>et </a:t>
            </a:r>
            <a:r>
              <a:rPr sz="2400" spc="-5" dirty="0">
                <a:latin typeface="Calibri"/>
                <a:cs typeface="Calibri"/>
              </a:rPr>
              <a:t>doivent </a:t>
            </a:r>
            <a:r>
              <a:rPr sz="2400" dirty="0">
                <a:latin typeface="Calibri"/>
                <a:cs typeface="Calibri"/>
              </a:rPr>
              <a:t>donc </a:t>
            </a:r>
            <a:r>
              <a:rPr sz="2400" spc="-5" dirty="0">
                <a:latin typeface="Calibri"/>
                <a:cs typeface="Calibri"/>
              </a:rPr>
              <a:t>être régénérés périodiquement </a:t>
            </a:r>
            <a:r>
              <a:rPr sz="2400" spc="5" dirty="0">
                <a:latin typeface="Calibri"/>
                <a:cs typeface="Calibri"/>
              </a:rPr>
              <a:t>sur  </a:t>
            </a:r>
            <a:r>
              <a:rPr sz="2400" dirty="0">
                <a:latin typeface="Calibri"/>
                <a:cs typeface="Calibri"/>
              </a:rPr>
              <a:t>une longue</a:t>
            </a:r>
            <a:r>
              <a:rPr sz="2400" spc="-130" dirty="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distance</a:t>
            </a:r>
            <a:r>
              <a:rPr sz="2400" spc="-10" smtClean="0">
                <a:latin typeface="Calibri"/>
                <a:cs typeface="Calibri"/>
              </a:rPr>
              <a:t>.</a:t>
            </a:r>
            <a:endParaRPr lang="fr-FR" sz="2400" spc="-10" dirty="0" smtClean="0">
              <a:latin typeface="Calibri"/>
              <a:cs typeface="Calibri"/>
            </a:endParaRPr>
          </a:p>
        </p:txBody>
      </p:sp>
      <p:sp>
        <p:nvSpPr>
          <p:cNvPr id="5" name="object 40"/>
          <p:cNvSpPr/>
          <p:nvPr/>
        </p:nvSpPr>
        <p:spPr>
          <a:xfrm>
            <a:off x="0" y="1"/>
            <a:ext cx="10693400" cy="673100"/>
          </a:xfrm>
          <a:custGeom>
            <a:avLst/>
            <a:gdLst/>
            <a:ahLst/>
            <a:cxnLst/>
            <a:rect l="l" t="t" r="r" b="b"/>
            <a:pathLst>
              <a:path w="9144000" h="673100">
                <a:moveTo>
                  <a:pt x="0" y="673100"/>
                </a:moveTo>
                <a:lnTo>
                  <a:pt x="9144000" y="673100"/>
                </a:lnTo>
                <a:lnTo>
                  <a:pt x="9144000" y="0"/>
                </a:lnTo>
                <a:lnTo>
                  <a:pt x="0" y="0"/>
                </a:lnTo>
                <a:lnTo>
                  <a:pt x="0" y="673100"/>
                </a:lnTo>
                <a:close/>
              </a:path>
            </a:pathLst>
          </a:custGeom>
          <a:solidFill>
            <a:srgbClr val="CC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44"/>
          <p:cNvSpPr txBox="1"/>
          <p:nvPr/>
        </p:nvSpPr>
        <p:spPr>
          <a:xfrm>
            <a:off x="4497071" y="193422"/>
            <a:ext cx="422592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u="heavy" spc="-5" dirty="0">
                <a:solidFill>
                  <a:srgbClr val="FF0000"/>
                </a:solidFill>
                <a:latin typeface="Times New Roman"/>
                <a:cs typeface="Times New Roman"/>
              </a:rPr>
              <a:t>Principaux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traitements des</a:t>
            </a:r>
            <a:r>
              <a:rPr sz="2200" b="1" spc="6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signaux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7" name="object 43"/>
          <p:cNvSpPr txBox="1">
            <a:spLocks/>
          </p:cNvSpPr>
          <p:nvPr/>
        </p:nvSpPr>
        <p:spPr>
          <a:xfrm>
            <a:off x="221868" y="33909"/>
            <a:ext cx="8700262" cy="530385"/>
          </a:xfrm>
          <a:prstGeom prst="rect">
            <a:avLst/>
          </a:prstGeom>
        </p:spPr>
        <p:txBody>
          <a:bodyPr vert="horz" wrap="square" lIns="0" tIns="159496" rIns="0" bIns="0" rtlCol="0">
            <a:spAutoFit/>
          </a:bodyPr>
          <a:lstStyle/>
          <a:p>
            <a:pPr marL="12064">
              <a:defRPr/>
            </a:pPr>
            <a:r>
              <a:rPr lang="fr-FR" sz="2400" b="1" kern="0" spc="-21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Transmission </a:t>
            </a:r>
            <a:r>
              <a:rPr lang="fr-FR" sz="2400" b="1" kern="0" spc="-1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en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Bande de</a:t>
            </a:r>
            <a:r>
              <a:rPr lang="fr-FR" sz="2400" b="1" kern="0" spc="4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base</a:t>
            </a:r>
            <a:endParaRPr lang="fr-FR" sz="2400" b="1" kern="0" spc="-5" dirty="0">
              <a:solidFill>
                <a:sysClr val="windowText" lastClr="0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8900" y="819057"/>
            <a:ext cx="5507856" cy="5207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104268" tIns="52133" rIns="104268" bIns="52133">
            <a:spAutoFit/>
          </a:bodyPr>
          <a:lstStyle/>
          <a:p>
            <a:r>
              <a:rPr lang="fr-FR" sz="2700" b="1" dirty="0" smtClean="0">
                <a:solidFill>
                  <a:srgbClr val="FF0000"/>
                </a:solidFill>
              </a:rPr>
              <a:t>Problèmes (support de transmission)</a:t>
            </a:r>
            <a:endParaRPr lang="fr-FR" sz="2700" b="1" dirty="0">
              <a:solidFill>
                <a:srgbClr val="FF0000"/>
              </a:solidFill>
            </a:endParaRPr>
          </a:p>
        </p:txBody>
      </p:sp>
      <p:sp>
        <p:nvSpPr>
          <p:cNvPr id="9" name="object 5"/>
          <p:cNvSpPr/>
          <p:nvPr/>
        </p:nvSpPr>
        <p:spPr>
          <a:xfrm>
            <a:off x="1324039" y="6559458"/>
            <a:ext cx="1002030" cy="76200"/>
          </a:xfrm>
          <a:custGeom>
            <a:avLst/>
            <a:gdLst/>
            <a:ahLst/>
            <a:cxnLst/>
            <a:rect l="l" t="t" r="r" b="b"/>
            <a:pathLst>
              <a:path w="1002030" h="76200">
                <a:moveTo>
                  <a:pt x="925512" y="0"/>
                </a:moveTo>
                <a:lnTo>
                  <a:pt x="925512" y="76200"/>
                </a:lnTo>
                <a:lnTo>
                  <a:pt x="989012" y="44450"/>
                </a:lnTo>
                <a:lnTo>
                  <a:pt x="938212" y="44450"/>
                </a:lnTo>
                <a:lnTo>
                  <a:pt x="938212" y="31750"/>
                </a:lnTo>
                <a:lnTo>
                  <a:pt x="989012" y="31750"/>
                </a:lnTo>
                <a:lnTo>
                  <a:pt x="925512" y="0"/>
                </a:lnTo>
                <a:close/>
              </a:path>
              <a:path w="1002030" h="76200">
                <a:moveTo>
                  <a:pt x="925512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925512" y="44450"/>
                </a:lnTo>
                <a:lnTo>
                  <a:pt x="925512" y="31750"/>
                </a:lnTo>
                <a:close/>
              </a:path>
              <a:path w="1002030" h="76200">
                <a:moveTo>
                  <a:pt x="989012" y="31750"/>
                </a:moveTo>
                <a:lnTo>
                  <a:pt x="938212" y="31750"/>
                </a:lnTo>
                <a:lnTo>
                  <a:pt x="938212" y="44450"/>
                </a:lnTo>
                <a:lnTo>
                  <a:pt x="989012" y="44450"/>
                </a:lnTo>
                <a:lnTo>
                  <a:pt x="1001712" y="38100"/>
                </a:lnTo>
                <a:lnTo>
                  <a:pt x="989012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6"/>
          <p:cNvSpPr/>
          <p:nvPr/>
        </p:nvSpPr>
        <p:spPr>
          <a:xfrm>
            <a:off x="1285938" y="5549808"/>
            <a:ext cx="76200" cy="1047750"/>
          </a:xfrm>
          <a:custGeom>
            <a:avLst/>
            <a:gdLst/>
            <a:ahLst/>
            <a:cxnLst/>
            <a:rect l="l" t="t" r="r" b="b"/>
            <a:pathLst>
              <a:path w="76200" h="1047750">
                <a:moveTo>
                  <a:pt x="44450" y="63500"/>
                </a:moveTo>
                <a:lnTo>
                  <a:pt x="31750" y="63500"/>
                </a:lnTo>
                <a:lnTo>
                  <a:pt x="31750" y="1047241"/>
                </a:lnTo>
                <a:lnTo>
                  <a:pt x="44450" y="1047241"/>
                </a:lnTo>
                <a:lnTo>
                  <a:pt x="44450" y="63500"/>
                </a:lnTo>
                <a:close/>
              </a:path>
              <a:path w="76200" h="1047750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1047750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7"/>
          <p:cNvSpPr txBox="1"/>
          <p:nvPr/>
        </p:nvSpPr>
        <p:spPr>
          <a:xfrm>
            <a:off x="1214551" y="6309847"/>
            <a:ext cx="1736089" cy="63773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 marR="5079" indent="1153682">
              <a:lnSpc>
                <a:spcPct val="148300"/>
              </a:lnSpc>
            </a:pPr>
            <a:r>
              <a:rPr sz="1400" dirty="0">
                <a:latin typeface="Times New Roman"/>
                <a:cs typeface="Times New Roman"/>
              </a:rPr>
              <a:t>f  Signal en bande de</a:t>
            </a:r>
            <a:r>
              <a:rPr sz="1400" spc="-1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base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2" name="object 8"/>
          <p:cNvSpPr/>
          <p:nvPr/>
        </p:nvSpPr>
        <p:spPr>
          <a:xfrm>
            <a:off x="1325627" y="5813208"/>
            <a:ext cx="682625" cy="790575"/>
          </a:xfrm>
          <a:custGeom>
            <a:avLst/>
            <a:gdLst/>
            <a:ahLst/>
            <a:cxnLst/>
            <a:rect l="l" t="t" r="r" b="b"/>
            <a:pathLst>
              <a:path w="682625" h="790575">
                <a:moveTo>
                  <a:pt x="0" y="0"/>
                </a:moveTo>
                <a:lnTo>
                  <a:pt x="14149" y="5060"/>
                </a:lnTo>
                <a:lnTo>
                  <a:pt x="33783" y="10572"/>
                </a:lnTo>
                <a:lnTo>
                  <a:pt x="59544" y="36897"/>
                </a:lnTo>
                <a:lnTo>
                  <a:pt x="92075" y="104393"/>
                </a:lnTo>
                <a:lnTo>
                  <a:pt x="117026" y="179723"/>
                </a:lnTo>
                <a:lnTo>
                  <a:pt x="131456" y="228956"/>
                </a:lnTo>
                <a:lnTo>
                  <a:pt x="146862" y="283674"/>
                </a:lnTo>
                <a:lnTo>
                  <a:pt x="163001" y="342205"/>
                </a:lnTo>
                <a:lnTo>
                  <a:pt x="179628" y="402879"/>
                </a:lnTo>
                <a:lnTo>
                  <a:pt x="196499" y="464026"/>
                </a:lnTo>
                <a:lnTo>
                  <a:pt x="213370" y="523975"/>
                </a:lnTo>
                <a:lnTo>
                  <a:pt x="229996" y="581054"/>
                </a:lnTo>
                <a:lnTo>
                  <a:pt x="246133" y="633594"/>
                </a:lnTo>
                <a:lnTo>
                  <a:pt x="261536" y="679923"/>
                </a:lnTo>
                <a:lnTo>
                  <a:pt x="275962" y="718371"/>
                </a:lnTo>
                <a:lnTo>
                  <a:pt x="318883" y="783882"/>
                </a:lnTo>
                <a:lnTo>
                  <a:pt x="344735" y="783360"/>
                </a:lnTo>
                <a:lnTo>
                  <a:pt x="367786" y="761203"/>
                </a:lnTo>
                <a:lnTo>
                  <a:pt x="389100" y="732913"/>
                </a:lnTo>
                <a:lnTo>
                  <a:pt x="409740" y="713993"/>
                </a:lnTo>
                <a:lnTo>
                  <a:pt x="432816" y="690125"/>
                </a:lnTo>
                <a:lnTo>
                  <a:pt x="455002" y="674497"/>
                </a:lnTo>
                <a:lnTo>
                  <a:pt x="477341" y="665916"/>
                </a:lnTo>
                <a:lnTo>
                  <a:pt x="500875" y="663193"/>
                </a:lnTo>
                <a:lnTo>
                  <a:pt x="526163" y="664999"/>
                </a:lnTo>
                <a:lnTo>
                  <a:pt x="578122" y="687661"/>
                </a:lnTo>
                <a:lnTo>
                  <a:pt x="626148" y="724060"/>
                </a:lnTo>
                <a:lnTo>
                  <a:pt x="668960" y="773531"/>
                </a:lnTo>
                <a:lnTo>
                  <a:pt x="682625" y="790193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8"/>
          <p:cNvSpPr/>
          <p:nvPr/>
        </p:nvSpPr>
        <p:spPr>
          <a:xfrm>
            <a:off x="1293876" y="5311683"/>
            <a:ext cx="1574800" cy="76200"/>
          </a:xfrm>
          <a:custGeom>
            <a:avLst/>
            <a:gdLst/>
            <a:ahLst/>
            <a:cxnLst/>
            <a:rect l="l" t="t" r="r" b="b"/>
            <a:pathLst>
              <a:path w="1574800" h="76200">
                <a:moveTo>
                  <a:pt x="1498600" y="0"/>
                </a:moveTo>
                <a:lnTo>
                  <a:pt x="1498600" y="76200"/>
                </a:lnTo>
                <a:lnTo>
                  <a:pt x="1562100" y="44450"/>
                </a:lnTo>
                <a:lnTo>
                  <a:pt x="1511300" y="44450"/>
                </a:lnTo>
                <a:lnTo>
                  <a:pt x="1511300" y="31750"/>
                </a:lnTo>
                <a:lnTo>
                  <a:pt x="1562100" y="31750"/>
                </a:lnTo>
                <a:lnTo>
                  <a:pt x="1498600" y="0"/>
                </a:lnTo>
                <a:close/>
              </a:path>
              <a:path w="1574800" h="76200">
                <a:moveTo>
                  <a:pt x="1498600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1498600" y="44450"/>
                </a:lnTo>
                <a:lnTo>
                  <a:pt x="1498600" y="31750"/>
                </a:lnTo>
                <a:close/>
              </a:path>
              <a:path w="1574800" h="76200">
                <a:moveTo>
                  <a:pt x="1562100" y="31750"/>
                </a:moveTo>
                <a:lnTo>
                  <a:pt x="1511300" y="31750"/>
                </a:lnTo>
                <a:lnTo>
                  <a:pt x="1511300" y="44450"/>
                </a:lnTo>
                <a:lnTo>
                  <a:pt x="1562100" y="44450"/>
                </a:lnTo>
                <a:lnTo>
                  <a:pt x="1574800" y="38100"/>
                </a:lnTo>
                <a:lnTo>
                  <a:pt x="1562100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9"/>
          <p:cNvSpPr txBox="1"/>
          <p:nvPr/>
        </p:nvSpPr>
        <p:spPr>
          <a:xfrm>
            <a:off x="2910967" y="5194335"/>
            <a:ext cx="81915" cy="2462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600" spc="-5" dirty="0">
                <a:latin typeface="Times New Roman"/>
                <a:cs typeface="Times New Roman"/>
              </a:rPr>
              <a:t>t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5" name="object 20"/>
          <p:cNvSpPr/>
          <p:nvPr/>
        </p:nvSpPr>
        <p:spPr>
          <a:xfrm>
            <a:off x="1293876" y="4886233"/>
            <a:ext cx="1360805" cy="466725"/>
          </a:xfrm>
          <a:custGeom>
            <a:avLst/>
            <a:gdLst/>
            <a:ahLst/>
            <a:cxnLst/>
            <a:rect l="l" t="t" r="r" b="b"/>
            <a:pathLst>
              <a:path w="1360805" h="466725">
                <a:moveTo>
                  <a:pt x="0" y="460375"/>
                </a:moveTo>
                <a:lnTo>
                  <a:pt x="0" y="3175"/>
                </a:lnTo>
                <a:lnTo>
                  <a:pt x="495642" y="6350"/>
                </a:lnTo>
                <a:lnTo>
                  <a:pt x="495642" y="466725"/>
                </a:lnTo>
                <a:lnTo>
                  <a:pt x="740283" y="466725"/>
                </a:lnTo>
                <a:lnTo>
                  <a:pt x="740283" y="0"/>
                </a:lnTo>
                <a:lnTo>
                  <a:pt x="988060" y="0"/>
                </a:lnTo>
                <a:lnTo>
                  <a:pt x="988060" y="460375"/>
                </a:lnTo>
                <a:lnTo>
                  <a:pt x="1360551" y="460375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21"/>
          <p:cNvSpPr txBox="1"/>
          <p:nvPr/>
        </p:nvSpPr>
        <p:spPr>
          <a:xfrm>
            <a:off x="1074954" y="4787300"/>
            <a:ext cx="114935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400" b="1" dirty="0">
                <a:latin typeface="Times New Roman"/>
                <a:cs typeface="Times New Roman"/>
              </a:rPr>
              <a:t>1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7" name="object 22"/>
          <p:cNvSpPr txBox="1"/>
          <p:nvPr/>
        </p:nvSpPr>
        <p:spPr>
          <a:xfrm>
            <a:off x="1074954" y="5213893"/>
            <a:ext cx="114935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400" b="1" dirty="0">
                <a:latin typeface="Times New Roman"/>
                <a:cs typeface="Times New Roman"/>
              </a:rPr>
              <a:t>0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8" name="object 23"/>
          <p:cNvSpPr/>
          <p:nvPr/>
        </p:nvSpPr>
        <p:spPr>
          <a:xfrm>
            <a:off x="7628001" y="5330733"/>
            <a:ext cx="1574800" cy="76200"/>
          </a:xfrm>
          <a:custGeom>
            <a:avLst/>
            <a:gdLst/>
            <a:ahLst/>
            <a:cxnLst/>
            <a:rect l="l" t="t" r="r" b="b"/>
            <a:pathLst>
              <a:path w="1574800" h="76200">
                <a:moveTo>
                  <a:pt x="1498600" y="0"/>
                </a:moveTo>
                <a:lnTo>
                  <a:pt x="1498600" y="76200"/>
                </a:lnTo>
                <a:lnTo>
                  <a:pt x="1562100" y="44450"/>
                </a:lnTo>
                <a:lnTo>
                  <a:pt x="1511300" y="44450"/>
                </a:lnTo>
                <a:lnTo>
                  <a:pt x="1511300" y="31750"/>
                </a:lnTo>
                <a:lnTo>
                  <a:pt x="1562100" y="31750"/>
                </a:lnTo>
                <a:lnTo>
                  <a:pt x="1498600" y="0"/>
                </a:lnTo>
                <a:close/>
              </a:path>
              <a:path w="1574800" h="76200">
                <a:moveTo>
                  <a:pt x="1498600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1498600" y="44450"/>
                </a:lnTo>
                <a:lnTo>
                  <a:pt x="1498600" y="31750"/>
                </a:lnTo>
                <a:close/>
              </a:path>
              <a:path w="1574800" h="76200">
                <a:moveTo>
                  <a:pt x="1562100" y="31750"/>
                </a:moveTo>
                <a:lnTo>
                  <a:pt x="1511300" y="31750"/>
                </a:lnTo>
                <a:lnTo>
                  <a:pt x="1511300" y="44450"/>
                </a:lnTo>
                <a:lnTo>
                  <a:pt x="1562100" y="44450"/>
                </a:lnTo>
                <a:lnTo>
                  <a:pt x="1574800" y="38100"/>
                </a:lnTo>
                <a:lnTo>
                  <a:pt x="1562100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24"/>
          <p:cNvSpPr txBox="1"/>
          <p:nvPr/>
        </p:nvSpPr>
        <p:spPr>
          <a:xfrm>
            <a:off x="9227185" y="5213511"/>
            <a:ext cx="81915" cy="2462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600" spc="-5" dirty="0">
                <a:latin typeface="Times New Roman"/>
                <a:cs typeface="Times New Roman"/>
              </a:rPr>
              <a:t>t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0" name="object 25"/>
          <p:cNvSpPr/>
          <p:nvPr/>
        </p:nvSpPr>
        <p:spPr>
          <a:xfrm>
            <a:off x="7628001" y="4905284"/>
            <a:ext cx="1360805" cy="466725"/>
          </a:xfrm>
          <a:custGeom>
            <a:avLst/>
            <a:gdLst/>
            <a:ahLst/>
            <a:cxnLst/>
            <a:rect l="l" t="t" r="r" b="b"/>
            <a:pathLst>
              <a:path w="1360804" h="466725">
                <a:moveTo>
                  <a:pt x="0" y="460375"/>
                </a:moveTo>
                <a:lnTo>
                  <a:pt x="0" y="3175"/>
                </a:lnTo>
                <a:lnTo>
                  <a:pt x="495680" y="6350"/>
                </a:lnTo>
                <a:lnTo>
                  <a:pt x="495680" y="466725"/>
                </a:lnTo>
                <a:lnTo>
                  <a:pt x="740282" y="466725"/>
                </a:lnTo>
                <a:lnTo>
                  <a:pt x="740282" y="0"/>
                </a:lnTo>
                <a:lnTo>
                  <a:pt x="987932" y="0"/>
                </a:lnTo>
                <a:lnTo>
                  <a:pt x="987932" y="460375"/>
                </a:lnTo>
                <a:lnTo>
                  <a:pt x="1360551" y="460375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6"/>
          <p:cNvSpPr txBox="1"/>
          <p:nvPr/>
        </p:nvSpPr>
        <p:spPr>
          <a:xfrm>
            <a:off x="7409943" y="4806350"/>
            <a:ext cx="114935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400" b="1" dirty="0">
                <a:latin typeface="Times New Roman"/>
                <a:cs typeface="Times New Roman"/>
              </a:rPr>
              <a:t>1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2" name="object 27"/>
          <p:cNvSpPr txBox="1"/>
          <p:nvPr/>
        </p:nvSpPr>
        <p:spPr>
          <a:xfrm>
            <a:off x="7409943" y="5232816"/>
            <a:ext cx="114935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400" b="1" dirty="0">
                <a:latin typeface="Times New Roman"/>
                <a:cs typeface="Times New Roman"/>
              </a:rPr>
              <a:t>0</a:t>
            </a:r>
            <a:endParaRPr sz="1400">
              <a:latin typeface="Times New Roman"/>
              <a:cs typeface="Times New Roman"/>
            </a:endParaRPr>
          </a:p>
        </p:txBody>
      </p:sp>
      <p:graphicFrame>
        <p:nvGraphicFramePr>
          <p:cNvPr id="23" name="object 28"/>
          <p:cNvGraphicFramePr>
            <a:graphicFrameLocks noGrp="1"/>
          </p:cNvGraphicFramePr>
          <p:nvPr/>
        </p:nvGraphicFramePr>
        <p:xfrm>
          <a:off x="3111564" y="4783044"/>
          <a:ext cx="4048125" cy="88936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71525"/>
                <a:gridCol w="2505075"/>
                <a:gridCol w="771525"/>
              </a:tblGrid>
              <a:tr h="274320">
                <a:tc rowSpan="3">
                  <a:txBody>
                    <a:bodyPr/>
                    <a:lstStyle/>
                    <a:p>
                      <a:pPr marL="238125">
                        <a:lnSpc>
                          <a:spcPct val="100000"/>
                        </a:lnSpc>
                        <a:spcBef>
                          <a:spcPts val="1500"/>
                        </a:spcBef>
                      </a:pP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Tx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231775">
                        <a:lnSpc>
                          <a:spcPct val="100000"/>
                        </a:lnSpc>
                        <a:spcBef>
                          <a:spcPts val="1500"/>
                        </a:spcBef>
                      </a:pPr>
                      <a:r>
                        <a:rPr sz="1800" b="1" spc="-10" dirty="0">
                          <a:latin typeface="Times New Roman"/>
                          <a:cs typeface="Times New Roman"/>
                        </a:rPr>
                        <a:t>Rx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40728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8285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Canal de</a:t>
                      </a:r>
                      <a:r>
                        <a:rPr sz="1800" spc="-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transmission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B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7432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24" name="object 29"/>
          <p:cNvSpPr txBox="1"/>
          <p:nvPr/>
        </p:nvSpPr>
        <p:spPr>
          <a:xfrm>
            <a:off x="4532885" y="5407313"/>
            <a:ext cx="1294129" cy="9848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2066" marR="83177" algn="ctr"/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Espace</a:t>
            </a:r>
            <a:r>
              <a:rPr sz="1600" b="1" spc="-7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6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libre,  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ligne,</a:t>
            </a:r>
            <a:endParaRPr sz="1600">
              <a:latin typeface="Times New Roman"/>
              <a:cs typeface="Times New Roman"/>
            </a:endParaRPr>
          </a:p>
          <a:p>
            <a:pPr marL="12698" marR="5079" algn="ctr"/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guide d'onde,  </a:t>
            </a:r>
            <a:r>
              <a:rPr sz="16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fibre</a:t>
            </a:r>
            <a:r>
              <a:rPr sz="1600" b="1" spc="-8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optique...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5" name="object 30"/>
          <p:cNvSpPr/>
          <p:nvPr/>
        </p:nvSpPr>
        <p:spPr>
          <a:xfrm>
            <a:off x="7638542" y="6664233"/>
            <a:ext cx="1002665" cy="76200"/>
          </a:xfrm>
          <a:custGeom>
            <a:avLst/>
            <a:gdLst/>
            <a:ahLst/>
            <a:cxnLst/>
            <a:rect l="l" t="t" r="r" b="b"/>
            <a:pathLst>
              <a:path w="1002665" h="76200">
                <a:moveTo>
                  <a:pt x="926083" y="0"/>
                </a:moveTo>
                <a:lnTo>
                  <a:pt x="926083" y="76200"/>
                </a:lnTo>
                <a:lnTo>
                  <a:pt x="989583" y="44450"/>
                </a:lnTo>
                <a:lnTo>
                  <a:pt x="938783" y="44450"/>
                </a:lnTo>
                <a:lnTo>
                  <a:pt x="938783" y="31750"/>
                </a:lnTo>
                <a:lnTo>
                  <a:pt x="989583" y="31750"/>
                </a:lnTo>
                <a:lnTo>
                  <a:pt x="926083" y="0"/>
                </a:lnTo>
                <a:close/>
              </a:path>
              <a:path w="1002665" h="76200">
                <a:moveTo>
                  <a:pt x="926083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926083" y="44450"/>
                </a:lnTo>
                <a:lnTo>
                  <a:pt x="926083" y="31750"/>
                </a:lnTo>
                <a:close/>
              </a:path>
              <a:path w="1002665" h="76200">
                <a:moveTo>
                  <a:pt x="989583" y="31750"/>
                </a:moveTo>
                <a:lnTo>
                  <a:pt x="938783" y="31750"/>
                </a:lnTo>
                <a:lnTo>
                  <a:pt x="938783" y="44450"/>
                </a:lnTo>
                <a:lnTo>
                  <a:pt x="989583" y="44450"/>
                </a:lnTo>
                <a:lnTo>
                  <a:pt x="1002283" y="38100"/>
                </a:lnTo>
                <a:lnTo>
                  <a:pt x="989583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31"/>
          <p:cNvSpPr/>
          <p:nvPr/>
        </p:nvSpPr>
        <p:spPr>
          <a:xfrm>
            <a:off x="7600442" y="5654584"/>
            <a:ext cx="76200" cy="1046480"/>
          </a:xfrm>
          <a:custGeom>
            <a:avLst/>
            <a:gdLst/>
            <a:ahLst/>
            <a:cxnLst/>
            <a:rect l="l" t="t" r="r" b="b"/>
            <a:pathLst>
              <a:path w="76200" h="1046479">
                <a:moveTo>
                  <a:pt x="44450" y="63500"/>
                </a:moveTo>
                <a:lnTo>
                  <a:pt x="31750" y="63500"/>
                </a:lnTo>
                <a:lnTo>
                  <a:pt x="31750" y="1046099"/>
                </a:lnTo>
                <a:lnTo>
                  <a:pt x="44450" y="1046099"/>
                </a:lnTo>
                <a:lnTo>
                  <a:pt x="44450" y="63500"/>
                </a:lnTo>
                <a:close/>
              </a:path>
              <a:path w="76200" h="1046479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1046479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32"/>
          <p:cNvSpPr txBox="1"/>
          <p:nvPr/>
        </p:nvSpPr>
        <p:spPr>
          <a:xfrm>
            <a:off x="7530592" y="6412879"/>
            <a:ext cx="1736726" cy="6419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 marR="5079" indent="1154953">
              <a:lnSpc>
                <a:spcPct val="148700"/>
              </a:lnSpc>
            </a:pPr>
            <a:r>
              <a:rPr sz="1400" dirty="0">
                <a:latin typeface="Times New Roman"/>
                <a:cs typeface="Times New Roman"/>
              </a:rPr>
              <a:t>f  Signal en bande de</a:t>
            </a:r>
            <a:r>
              <a:rPr sz="1400" spc="-12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base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8" name="object 33"/>
          <p:cNvSpPr/>
          <p:nvPr/>
        </p:nvSpPr>
        <p:spPr>
          <a:xfrm>
            <a:off x="7640703" y="5917853"/>
            <a:ext cx="682625" cy="789940"/>
          </a:xfrm>
          <a:custGeom>
            <a:avLst/>
            <a:gdLst/>
            <a:ahLst/>
            <a:cxnLst/>
            <a:rect l="l" t="t" r="r" b="b"/>
            <a:pathLst>
              <a:path w="682625" h="789939">
                <a:moveTo>
                  <a:pt x="0" y="0"/>
                </a:moveTo>
                <a:lnTo>
                  <a:pt x="14154" y="5113"/>
                </a:lnTo>
                <a:lnTo>
                  <a:pt x="33797" y="10525"/>
                </a:lnTo>
                <a:lnTo>
                  <a:pt x="59561" y="36486"/>
                </a:lnTo>
                <a:lnTo>
                  <a:pt x="92075" y="103250"/>
                </a:lnTo>
                <a:lnTo>
                  <a:pt x="117030" y="179516"/>
                </a:lnTo>
                <a:lnTo>
                  <a:pt x="131461" y="229058"/>
                </a:lnTo>
                <a:lnTo>
                  <a:pt x="146868" y="283995"/>
                </a:lnTo>
                <a:lnTo>
                  <a:pt x="163007" y="342667"/>
                </a:lnTo>
                <a:lnTo>
                  <a:pt x="179634" y="403418"/>
                </a:lnTo>
                <a:lnTo>
                  <a:pt x="196505" y="464587"/>
                </a:lnTo>
                <a:lnTo>
                  <a:pt x="213376" y="524517"/>
                </a:lnTo>
                <a:lnTo>
                  <a:pt x="230002" y="581548"/>
                </a:lnTo>
                <a:lnTo>
                  <a:pt x="246140" y="634023"/>
                </a:lnTo>
                <a:lnTo>
                  <a:pt x="261545" y="680283"/>
                </a:lnTo>
                <a:lnTo>
                  <a:pt x="275972" y="718668"/>
                </a:lnTo>
                <a:lnTo>
                  <a:pt x="318916" y="784144"/>
                </a:lnTo>
                <a:lnTo>
                  <a:pt x="344715" y="783709"/>
                </a:lnTo>
                <a:lnTo>
                  <a:pt x="367698" y="761585"/>
                </a:lnTo>
                <a:lnTo>
                  <a:pt x="388986" y="733139"/>
                </a:lnTo>
                <a:lnTo>
                  <a:pt x="409701" y="713739"/>
                </a:lnTo>
                <a:lnTo>
                  <a:pt x="432738" y="690143"/>
                </a:lnTo>
                <a:lnTo>
                  <a:pt x="454834" y="674512"/>
                </a:lnTo>
                <a:lnTo>
                  <a:pt x="477192" y="665573"/>
                </a:lnTo>
                <a:lnTo>
                  <a:pt x="501015" y="662051"/>
                </a:lnTo>
                <a:lnTo>
                  <a:pt x="526301" y="664644"/>
                </a:lnTo>
                <a:lnTo>
                  <a:pt x="578256" y="687929"/>
                </a:lnTo>
                <a:lnTo>
                  <a:pt x="626367" y="724663"/>
                </a:lnTo>
                <a:lnTo>
                  <a:pt x="669016" y="773515"/>
                </a:lnTo>
                <a:lnTo>
                  <a:pt x="682625" y="789939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40"/>
          <p:cNvSpPr/>
          <p:nvPr/>
        </p:nvSpPr>
        <p:spPr>
          <a:xfrm>
            <a:off x="0" y="1"/>
            <a:ext cx="10693400" cy="673100"/>
          </a:xfrm>
          <a:custGeom>
            <a:avLst/>
            <a:gdLst/>
            <a:ahLst/>
            <a:cxnLst/>
            <a:rect l="l" t="t" r="r" b="b"/>
            <a:pathLst>
              <a:path w="9144000" h="673100">
                <a:moveTo>
                  <a:pt x="0" y="673100"/>
                </a:moveTo>
                <a:lnTo>
                  <a:pt x="9144000" y="673100"/>
                </a:lnTo>
                <a:lnTo>
                  <a:pt x="9144000" y="0"/>
                </a:lnTo>
                <a:lnTo>
                  <a:pt x="0" y="0"/>
                </a:lnTo>
                <a:lnTo>
                  <a:pt x="0" y="673100"/>
                </a:lnTo>
                <a:close/>
              </a:path>
            </a:pathLst>
          </a:custGeom>
          <a:solidFill>
            <a:srgbClr val="CC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44"/>
          <p:cNvSpPr txBox="1"/>
          <p:nvPr/>
        </p:nvSpPr>
        <p:spPr>
          <a:xfrm>
            <a:off x="4497071" y="193422"/>
            <a:ext cx="422592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u="heavy" spc="-5" dirty="0">
                <a:solidFill>
                  <a:srgbClr val="FF0000"/>
                </a:solidFill>
                <a:latin typeface="Times New Roman"/>
                <a:cs typeface="Times New Roman"/>
              </a:rPr>
              <a:t>Principaux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traitements des</a:t>
            </a:r>
            <a:r>
              <a:rPr sz="2200" b="1" spc="6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signaux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8" name="object 43"/>
          <p:cNvSpPr txBox="1">
            <a:spLocks/>
          </p:cNvSpPr>
          <p:nvPr/>
        </p:nvSpPr>
        <p:spPr>
          <a:xfrm>
            <a:off x="221868" y="33909"/>
            <a:ext cx="8700262" cy="530385"/>
          </a:xfrm>
          <a:prstGeom prst="rect">
            <a:avLst/>
          </a:prstGeom>
        </p:spPr>
        <p:txBody>
          <a:bodyPr vert="horz" wrap="square" lIns="0" tIns="159496" rIns="0" bIns="0" rtlCol="0">
            <a:spAutoFit/>
          </a:bodyPr>
          <a:lstStyle/>
          <a:p>
            <a:pPr marL="12064">
              <a:defRPr/>
            </a:pPr>
            <a:r>
              <a:rPr lang="fr-FR" sz="2400" b="1" kern="0" spc="-21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Transmission </a:t>
            </a:r>
            <a:r>
              <a:rPr lang="fr-FR" sz="2400" b="1" kern="0" spc="-1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en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Bande de</a:t>
            </a:r>
            <a:r>
              <a:rPr lang="fr-FR" sz="2400" b="1" kern="0" spc="4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base</a:t>
            </a:r>
            <a:endParaRPr lang="fr-FR" sz="2400" b="1" kern="0" spc="-5" dirty="0">
              <a:solidFill>
                <a:sysClr val="windowText" lastClr="0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41301" y="1791871"/>
            <a:ext cx="10210800" cy="50167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32" tIns="45715" rIns="91432" bIns="45715">
            <a:spAutoFit/>
          </a:bodyPr>
          <a:lstStyle/>
          <a:p>
            <a:pPr marL="12698" algn="just">
              <a:buFont typeface="Wingdings" pitchFamily="2" charset="2"/>
              <a:buChar char="Ø"/>
            </a:pPr>
            <a:r>
              <a:rPr lang="fr-FR" sz="3200" spc="5" dirty="0" smtClean="0">
                <a:latin typeface="Arial"/>
                <a:cs typeface="Arial"/>
              </a:rPr>
              <a:t>Confusion </a:t>
            </a:r>
            <a:r>
              <a:rPr lang="fr-FR" sz="3200" dirty="0" smtClean="0">
                <a:latin typeface="Arial"/>
                <a:cs typeface="Arial"/>
              </a:rPr>
              <a:t>de l’état </a:t>
            </a:r>
            <a:r>
              <a:rPr lang="fr-FR" sz="3200" spc="-5" dirty="0" smtClean="0">
                <a:latin typeface="Arial"/>
                <a:cs typeface="Arial"/>
              </a:rPr>
              <a:t>0 </a:t>
            </a:r>
            <a:r>
              <a:rPr lang="fr-FR" sz="3200" dirty="0" smtClean="0">
                <a:latin typeface="Arial"/>
                <a:cs typeface="Arial"/>
              </a:rPr>
              <a:t>volt avec une rupture de</a:t>
            </a:r>
            <a:r>
              <a:rPr lang="fr-FR" sz="3200" spc="-225" dirty="0" smtClean="0">
                <a:latin typeface="Arial"/>
                <a:cs typeface="Arial"/>
              </a:rPr>
              <a:t> </a:t>
            </a:r>
            <a:r>
              <a:rPr lang="fr-FR" sz="3200" dirty="0" smtClean="0">
                <a:latin typeface="Arial"/>
                <a:cs typeface="Arial"/>
              </a:rPr>
              <a:t>transmission.</a:t>
            </a:r>
          </a:p>
          <a:p>
            <a:pPr marL="12698" algn="just">
              <a:buFont typeface="Wingdings" pitchFamily="2" charset="2"/>
              <a:buChar char="Ø"/>
            </a:pPr>
            <a:endParaRPr lang="fr-FR" sz="3200" dirty="0" smtClean="0">
              <a:latin typeface="Arial"/>
              <a:cs typeface="Arial"/>
            </a:endParaRPr>
          </a:p>
          <a:p>
            <a:pPr marL="12698" algn="just">
              <a:buFont typeface="Wingdings" pitchFamily="2" charset="2"/>
              <a:buChar char="Ø"/>
            </a:pPr>
            <a:r>
              <a:rPr lang="fr-FR" sz="3200" spc="5" dirty="0" smtClean="0">
                <a:latin typeface="Arial"/>
                <a:cs typeface="Arial"/>
              </a:rPr>
              <a:t> Influence </a:t>
            </a:r>
            <a:r>
              <a:rPr lang="fr-FR" sz="3200" dirty="0" smtClean="0">
                <a:latin typeface="Arial"/>
                <a:cs typeface="Arial"/>
              </a:rPr>
              <a:t>du bruit et des</a:t>
            </a:r>
            <a:r>
              <a:rPr lang="fr-FR" sz="3200" spc="-195" dirty="0" smtClean="0">
                <a:latin typeface="Arial"/>
                <a:cs typeface="Arial"/>
              </a:rPr>
              <a:t> </a:t>
            </a:r>
            <a:r>
              <a:rPr lang="fr-FR" sz="3200" dirty="0" smtClean="0">
                <a:latin typeface="Arial"/>
                <a:cs typeface="Arial"/>
              </a:rPr>
              <a:t>parasites.</a:t>
            </a:r>
          </a:p>
          <a:p>
            <a:pPr marL="12698" algn="just">
              <a:buFont typeface="Wingdings" pitchFamily="2" charset="2"/>
              <a:buChar char="Ø"/>
            </a:pPr>
            <a:endParaRPr lang="fr-FR" sz="3200" dirty="0" smtClean="0">
              <a:latin typeface="Arial"/>
              <a:cs typeface="Arial"/>
            </a:endParaRPr>
          </a:p>
          <a:p>
            <a:pPr marL="12698" algn="just">
              <a:buFont typeface="Wingdings" pitchFamily="2" charset="2"/>
              <a:buChar char="Ø"/>
            </a:pPr>
            <a:r>
              <a:rPr lang="fr-FR" sz="3200" spc="5" dirty="0" smtClean="0">
                <a:latin typeface="Arial"/>
                <a:cs typeface="Arial"/>
              </a:rPr>
              <a:t>Le </a:t>
            </a:r>
            <a:r>
              <a:rPr lang="fr-FR" sz="3200" spc="5" dirty="0" smtClean="0">
                <a:latin typeface="Arial"/>
                <a:cs typeface="Arial"/>
              </a:rPr>
              <a:t>spectre d’un signal binaire est concentré sur les fréquences basses qui sont affaiblies par le support de transmission.</a:t>
            </a:r>
          </a:p>
          <a:p>
            <a:pPr marL="12698" algn="just">
              <a:buFont typeface="Wingdings" pitchFamily="2" charset="2"/>
              <a:buChar char="Ø"/>
            </a:pPr>
            <a:endParaRPr lang="fr-FR" sz="3200" dirty="0" smtClean="0">
              <a:latin typeface="Arial"/>
              <a:cs typeface="Arial"/>
            </a:endParaRPr>
          </a:p>
          <a:p>
            <a:pPr marL="12698" algn="just">
              <a:buFont typeface="Wingdings" pitchFamily="2" charset="2"/>
              <a:buChar char="Ø"/>
            </a:pPr>
            <a:r>
              <a:rPr lang="fr-FR" sz="3200" spc="5" dirty="0" smtClean="0">
                <a:latin typeface="Arial"/>
                <a:cs typeface="Arial"/>
              </a:rPr>
              <a:t> Atténuation </a:t>
            </a:r>
            <a:r>
              <a:rPr lang="fr-FR" sz="3200" dirty="0" smtClean="0">
                <a:latin typeface="Arial"/>
                <a:cs typeface="Arial"/>
              </a:rPr>
              <a:t>des</a:t>
            </a:r>
            <a:r>
              <a:rPr lang="fr-FR" sz="3200" spc="-180" dirty="0" smtClean="0">
                <a:latin typeface="Arial"/>
                <a:cs typeface="Arial"/>
              </a:rPr>
              <a:t> </a:t>
            </a:r>
            <a:r>
              <a:rPr lang="fr-FR" sz="3200" dirty="0" smtClean="0">
                <a:latin typeface="Arial"/>
                <a:cs typeface="Arial"/>
              </a:rPr>
              <a:t>amplitudes.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8900" y="819057"/>
            <a:ext cx="5507856" cy="5207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104268" tIns="52133" rIns="104268" bIns="52133">
            <a:spAutoFit/>
          </a:bodyPr>
          <a:lstStyle/>
          <a:p>
            <a:r>
              <a:rPr lang="fr-FR" sz="2700" b="1" dirty="0" smtClean="0">
                <a:solidFill>
                  <a:srgbClr val="FF0000"/>
                </a:solidFill>
              </a:rPr>
              <a:t>Problèmes (support de transmission)</a:t>
            </a:r>
            <a:endParaRPr lang="fr-FR" sz="27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8900" y="1720851"/>
            <a:ext cx="10439400" cy="166199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 marR="5079" algn="just">
              <a:buFont typeface="Wingdings" pitchFamily="2" charset="2"/>
              <a:buChar char="q"/>
            </a:pPr>
            <a:r>
              <a:rPr sz="3600" smtClean="0">
                <a:latin typeface="Arial"/>
                <a:cs typeface="Arial"/>
              </a:rPr>
              <a:t>La </a:t>
            </a:r>
            <a:r>
              <a:rPr sz="3600" spc="-5" dirty="0">
                <a:latin typeface="Arial"/>
                <a:cs typeface="Arial"/>
              </a:rPr>
              <a:t>transmission s’effectue </a:t>
            </a:r>
            <a:r>
              <a:rPr sz="3600">
                <a:latin typeface="Arial"/>
                <a:cs typeface="Arial"/>
              </a:rPr>
              <a:t>de </a:t>
            </a:r>
            <a:r>
              <a:rPr sz="3600" smtClean="0">
                <a:latin typeface="Arial"/>
                <a:cs typeface="Arial"/>
              </a:rPr>
              <a:t>manière </a:t>
            </a:r>
            <a:r>
              <a:rPr sz="3600" dirty="0">
                <a:latin typeface="Arial"/>
                <a:cs typeface="Arial"/>
              </a:rPr>
              <a:t>synchrone, une horloge cadence donc l’émission des</a:t>
            </a:r>
            <a:r>
              <a:rPr sz="3600" spc="-310" dirty="0">
                <a:latin typeface="Arial"/>
                <a:cs typeface="Arial"/>
              </a:rPr>
              <a:t> </a:t>
            </a:r>
            <a:r>
              <a:rPr sz="3600" spc="5">
                <a:latin typeface="Arial"/>
                <a:cs typeface="Arial"/>
              </a:rPr>
              <a:t>bits</a:t>
            </a:r>
            <a:r>
              <a:rPr sz="3600" spc="5" smtClean="0">
                <a:latin typeface="Arial"/>
                <a:cs typeface="Arial"/>
              </a:rPr>
              <a:t>.</a:t>
            </a:r>
            <a:endParaRPr lang="fr-FR" sz="3600" spc="-5" dirty="0" smtClean="0">
              <a:latin typeface="Arial"/>
              <a:cs typeface="Arial"/>
            </a:endParaRPr>
          </a:p>
        </p:txBody>
      </p:sp>
      <p:sp>
        <p:nvSpPr>
          <p:cNvPr id="3" name="object 40"/>
          <p:cNvSpPr/>
          <p:nvPr/>
        </p:nvSpPr>
        <p:spPr>
          <a:xfrm>
            <a:off x="0" y="1"/>
            <a:ext cx="10693400" cy="673100"/>
          </a:xfrm>
          <a:custGeom>
            <a:avLst/>
            <a:gdLst/>
            <a:ahLst/>
            <a:cxnLst/>
            <a:rect l="l" t="t" r="r" b="b"/>
            <a:pathLst>
              <a:path w="9144000" h="673100">
                <a:moveTo>
                  <a:pt x="0" y="673100"/>
                </a:moveTo>
                <a:lnTo>
                  <a:pt x="9144000" y="673100"/>
                </a:lnTo>
                <a:lnTo>
                  <a:pt x="9144000" y="0"/>
                </a:lnTo>
                <a:lnTo>
                  <a:pt x="0" y="0"/>
                </a:lnTo>
                <a:lnTo>
                  <a:pt x="0" y="673100"/>
                </a:lnTo>
                <a:close/>
              </a:path>
            </a:pathLst>
          </a:custGeom>
          <a:solidFill>
            <a:srgbClr val="CC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4"/>
          <p:cNvSpPr txBox="1"/>
          <p:nvPr/>
        </p:nvSpPr>
        <p:spPr>
          <a:xfrm>
            <a:off x="4497071" y="193422"/>
            <a:ext cx="422592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u="heavy" spc="-5" dirty="0">
                <a:solidFill>
                  <a:srgbClr val="FF0000"/>
                </a:solidFill>
                <a:latin typeface="Times New Roman"/>
                <a:cs typeface="Times New Roman"/>
              </a:rPr>
              <a:t>Principaux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traitements des</a:t>
            </a:r>
            <a:r>
              <a:rPr sz="2200" b="1" spc="6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signaux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5" name="object 43"/>
          <p:cNvSpPr txBox="1">
            <a:spLocks/>
          </p:cNvSpPr>
          <p:nvPr/>
        </p:nvSpPr>
        <p:spPr>
          <a:xfrm>
            <a:off x="221868" y="33909"/>
            <a:ext cx="8700262" cy="530385"/>
          </a:xfrm>
          <a:prstGeom prst="rect">
            <a:avLst/>
          </a:prstGeom>
        </p:spPr>
        <p:txBody>
          <a:bodyPr vert="horz" wrap="square" lIns="0" tIns="159496" rIns="0" bIns="0" rtlCol="0">
            <a:spAutoFit/>
          </a:bodyPr>
          <a:lstStyle/>
          <a:p>
            <a:pPr marL="12064">
              <a:defRPr/>
            </a:pPr>
            <a:r>
              <a:rPr lang="fr-FR" sz="2400" b="1" kern="0" spc="-21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Transmission </a:t>
            </a:r>
            <a:r>
              <a:rPr lang="fr-FR" sz="2400" b="1" kern="0" spc="-1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en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Bande de</a:t>
            </a:r>
            <a:r>
              <a:rPr lang="fr-FR" sz="2400" b="1" kern="0" spc="4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base</a:t>
            </a:r>
            <a:endParaRPr lang="fr-FR" sz="2400" b="1" kern="0" spc="-5" dirty="0">
              <a:solidFill>
                <a:sysClr val="windowText" lastClr="0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object 2"/>
          <p:cNvSpPr txBox="1"/>
          <p:nvPr/>
        </p:nvSpPr>
        <p:spPr>
          <a:xfrm>
            <a:off x="4508501" y="806452"/>
            <a:ext cx="5422064" cy="5207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104268" tIns="52133" rIns="104268" bIns="52133">
            <a:spAutoFit/>
          </a:bodyPr>
          <a:lstStyle/>
          <a:p>
            <a:pPr>
              <a:lnSpc>
                <a:spcPct val="100000"/>
              </a:lnSpc>
            </a:pPr>
            <a:r>
              <a:rPr lang="fr-FR" sz="2700" b="1" dirty="0" smtClean="0">
                <a:solidFill>
                  <a:srgbClr val="FF0000"/>
                </a:solidFill>
              </a:rPr>
              <a:t>Régénération d’un signal numérique</a:t>
            </a:r>
          </a:p>
        </p:txBody>
      </p:sp>
      <p:sp>
        <p:nvSpPr>
          <p:cNvPr id="8" name="Rectangle 7"/>
          <p:cNvSpPr/>
          <p:nvPr/>
        </p:nvSpPr>
        <p:spPr>
          <a:xfrm>
            <a:off x="88900" y="819057"/>
            <a:ext cx="4317531" cy="5207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104268" tIns="52133" rIns="104268" bIns="52133">
            <a:spAutoFit/>
          </a:bodyPr>
          <a:lstStyle/>
          <a:p>
            <a:r>
              <a:rPr lang="fr-FR" sz="2700" b="1" dirty="0" smtClean="0">
                <a:solidFill>
                  <a:srgbClr val="FF0000"/>
                </a:solidFill>
              </a:rPr>
              <a:t>Problèmes (signal d’horloge)</a:t>
            </a:r>
            <a:endParaRPr lang="fr-FR" sz="27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8900" y="3969147"/>
            <a:ext cx="10439400" cy="344709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 marR="5079" indent="-286357" algn="just">
              <a:buFont typeface="Wingdings" pitchFamily="2" charset="2"/>
              <a:buChar char="q"/>
              <a:tabLst>
                <a:tab pos="299690" algn="l"/>
              </a:tabLst>
            </a:pPr>
            <a:r>
              <a:rPr lang="fr-FR" sz="3200" dirty="0" smtClean="0">
                <a:solidFill>
                  <a:schemeClr val="dk1"/>
                </a:solidFill>
                <a:latin typeface="Arial"/>
                <a:cs typeface="Arial"/>
              </a:rPr>
              <a:t>Afin d’installer une seule ligne de transmission, certains codages permettent de  récupérer l’horloge à travers le signal de sortie, il est alors appelé «signal  autoporteur de l’horloge». </a:t>
            </a:r>
          </a:p>
          <a:p>
            <a:pPr marL="12698" marR="5079" indent="-286357" algn="just">
              <a:buFont typeface="Wingdings" pitchFamily="2" charset="2"/>
              <a:buChar char="q"/>
              <a:tabLst>
                <a:tab pos="299690" algn="l"/>
              </a:tabLst>
            </a:pPr>
            <a:endParaRPr lang="fr-FR" sz="3200" dirty="0" smtClean="0">
              <a:solidFill>
                <a:schemeClr val="dk1"/>
              </a:solidFill>
              <a:latin typeface="Arial"/>
              <a:cs typeface="Arial"/>
            </a:endParaRPr>
          </a:p>
          <a:p>
            <a:pPr marL="12698" marR="5079" indent="-286357" algn="just">
              <a:buFont typeface="Wingdings" pitchFamily="2" charset="2"/>
              <a:buChar char="q"/>
              <a:tabLst>
                <a:tab pos="299690" algn="l"/>
              </a:tabLst>
            </a:pPr>
            <a:r>
              <a:rPr lang="fr-FR" sz="3200" dirty="0" smtClean="0">
                <a:solidFill>
                  <a:schemeClr val="dk1"/>
                </a:solidFill>
                <a:latin typeface="Arial"/>
                <a:cs typeface="Arial"/>
              </a:rPr>
              <a:t>L’horloge ainsi recrée sera utiliser pour décoder les  informations.</a:t>
            </a:r>
            <a:endParaRPr lang="fr-FR" sz="3200" dirty="0">
              <a:solidFill>
                <a:schemeClr val="dk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17500" y="3881182"/>
            <a:ext cx="8599373" cy="3144867"/>
          </a:xfrm>
          <a:prstGeom prst="rect">
            <a:avLst/>
          </a:prstGeom>
        </p:spPr>
        <p:txBody>
          <a:bodyPr lIns="104268" tIns="52133" rIns="104268" bIns="52133"/>
          <a:lstStyle/>
          <a:p>
            <a:pPr>
              <a:lnSpc>
                <a:spcPct val="90000"/>
              </a:lnSpc>
            </a:pPr>
            <a:r>
              <a:rPr lang="fr-CA" sz="2700" dirty="0" smtClean="0"/>
              <a:t>Signal initial :</a:t>
            </a:r>
          </a:p>
          <a:p>
            <a:pPr>
              <a:lnSpc>
                <a:spcPct val="90000"/>
              </a:lnSpc>
            </a:pPr>
            <a:endParaRPr lang="fr-CA" sz="2700" dirty="0" smtClean="0"/>
          </a:p>
          <a:p>
            <a:pPr>
              <a:lnSpc>
                <a:spcPct val="90000"/>
              </a:lnSpc>
            </a:pPr>
            <a:endParaRPr lang="fr-CA" sz="2700" dirty="0" smtClean="0"/>
          </a:p>
          <a:p>
            <a:pPr>
              <a:lnSpc>
                <a:spcPct val="90000"/>
              </a:lnSpc>
            </a:pPr>
            <a:endParaRPr lang="fr-CA" sz="2700" dirty="0" smtClean="0"/>
          </a:p>
          <a:p>
            <a:pPr>
              <a:lnSpc>
                <a:spcPct val="90000"/>
              </a:lnSpc>
            </a:pPr>
            <a:endParaRPr lang="fr-CA" sz="2700" dirty="0" smtClean="0"/>
          </a:p>
          <a:p>
            <a:pPr>
              <a:lnSpc>
                <a:spcPct val="90000"/>
              </a:lnSpc>
            </a:pPr>
            <a:endParaRPr lang="fr-CA" sz="2700" dirty="0" smtClean="0"/>
          </a:p>
          <a:p>
            <a:pPr>
              <a:lnSpc>
                <a:spcPct val="90000"/>
              </a:lnSpc>
            </a:pPr>
            <a:r>
              <a:rPr lang="fr-CA" sz="2700" dirty="0" smtClean="0"/>
              <a:t>Signal reçu :</a:t>
            </a:r>
          </a:p>
          <a:p>
            <a:pPr>
              <a:lnSpc>
                <a:spcPct val="90000"/>
              </a:lnSpc>
            </a:pPr>
            <a:endParaRPr lang="fr-CA" sz="2700" dirty="0" smtClean="0"/>
          </a:p>
          <a:p>
            <a:pPr>
              <a:lnSpc>
                <a:spcPct val="90000"/>
              </a:lnSpc>
            </a:pPr>
            <a:endParaRPr lang="fr-CA" sz="2700" dirty="0" smtClean="0"/>
          </a:p>
          <a:p>
            <a:pPr>
              <a:lnSpc>
                <a:spcPct val="90000"/>
              </a:lnSpc>
            </a:pPr>
            <a:endParaRPr lang="fr-CA" sz="2700" dirty="0" smtClean="0"/>
          </a:p>
          <a:p>
            <a:pPr>
              <a:lnSpc>
                <a:spcPct val="90000"/>
              </a:lnSpc>
            </a:pPr>
            <a:endParaRPr lang="fr-CA" sz="2700" dirty="0" smtClean="0"/>
          </a:p>
          <a:p>
            <a:pPr>
              <a:lnSpc>
                <a:spcPct val="90000"/>
              </a:lnSpc>
            </a:pPr>
            <a:endParaRPr lang="fr-CA" sz="2700" dirty="0" smtClean="0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817328" y="3978049"/>
            <a:ext cx="5181472" cy="925322"/>
            <a:chOff x="2928" y="2879"/>
            <a:chExt cx="3024" cy="529"/>
          </a:xfrm>
        </p:grpSpPr>
        <p:sp>
          <p:nvSpPr>
            <p:cNvPr id="9250" name="Line 5"/>
            <p:cNvSpPr>
              <a:spLocks noChangeShapeType="1"/>
            </p:cNvSpPr>
            <p:nvPr/>
          </p:nvSpPr>
          <p:spPr bwMode="auto">
            <a:xfrm>
              <a:off x="3264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51" name="Line 6"/>
            <p:cNvSpPr>
              <a:spLocks noChangeShapeType="1"/>
            </p:cNvSpPr>
            <p:nvPr/>
          </p:nvSpPr>
          <p:spPr bwMode="auto">
            <a:xfrm>
              <a:off x="3600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52" name="Line 7"/>
            <p:cNvSpPr>
              <a:spLocks noChangeShapeType="1"/>
            </p:cNvSpPr>
            <p:nvPr/>
          </p:nvSpPr>
          <p:spPr bwMode="auto">
            <a:xfrm>
              <a:off x="3936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53" name="Line 8"/>
            <p:cNvSpPr>
              <a:spLocks noChangeShapeType="1"/>
            </p:cNvSpPr>
            <p:nvPr/>
          </p:nvSpPr>
          <p:spPr bwMode="auto">
            <a:xfrm>
              <a:off x="4272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54" name="Line 9"/>
            <p:cNvSpPr>
              <a:spLocks noChangeShapeType="1"/>
            </p:cNvSpPr>
            <p:nvPr/>
          </p:nvSpPr>
          <p:spPr bwMode="auto">
            <a:xfrm>
              <a:off x="4608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55" name="Line 10"/>
            <p:cNvSpPr>
              <a:spLocks noChangeShapeType="1"/>
            </p:cNvSpPr>
            <p:nvPr/>
          </p:nvSpPr>
          <p:spPr bwMode="auto">
            <a:xfrm>
              <a:off x="4944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56" name="Line 11"/>
            <p:cNvSpPr>
              <a:spLocks noChangeShapeType="1"/>
            </p:cNvSpPr>
            <p:nvPr/>
          </p:nvSpPr>
          <p:spPr bwMode="auto">
            <a:xfrm>
              <a:off x="5616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57" name="Line 12"/>
            <p:cNvSpPr>
              <a:spLocks noChangeShapeType="1"/>
            </p:cNvSpPr>
            <p:nvPr/>
          </p:nvSpPr>
          <p:spPr bwMode="auto">
            <a:xfrm>
              <a:off x="2928" y="2880"/>
              <a:ext cx="342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58" name="Line 13"/>
            <p:cNvSpPr>
              <a:spLocks noChangeShapeType="1"/>
            </p:cNvSpPr>
            <p:nvPr/>
          </p:nvSpPr>
          <p:spPr bwMode="auto">
            <a:xfrm>
              <a:off x="3257" y="3408"/>
              <a:ext cx="351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59" name="Line 14"/>
            <p:cNvSpPr>
              <a:spLocks noChangeShapeType="1"/>
            </p:cNvSpPr>
            <p:nvPr/>
          </p:nvSpPr>
          <p:spPr bwMode="auto">
            <a:xfrm>
              <a:off x="3592" y="2879"/>
              <a:ext cx="352" cy="1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60" name="Line 15"/>
            <p:cNvSpPr>
              <a:spLocks noChangeShapeType="1"/>
            </p:cNvSpPr>
            <p:nvPr/>
          </p:nvSpPr>
          <p:spPr bwMode="auto">
            <a:xfrm>
              <a:off x="3928" y="3408"/>
              <a:ext cx="353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61" name="Line 16"/>
            <p:cNvSpPr>
              <a:spLocks noChangeShapeType="1"/>
            </p:cNvSpPr>
            <p:nvPr/>
          </p:nvSpPr>
          <p:spPr bwMode="auto">
            <a:xfrm flipV="1">
              <a:off x="4263" y="2879"/>
              <a:ext cx="355" cy="1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62" name="Line 17"/>
            <p:cNvSpPr>
              <a:spLocks noChangeShapeType="1"/>
            </p:cNvSpPr>
            <p:nvPr/>
          </p:nvSpPr>
          <p:spPr bwMode="auto">
            <a:xfrm flipV="1">
              <a:off x="4600" y="3406"/>
              <a:ext cx="351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63" name="Line 18"/>
            <p:cNvSpPr>
              <a:spLocks noChangeShapeType="1"/>
            </p:cNvSpPr>
            <p:nvPr/>
          </p:nvSpPr>
          <p:spPr bwMode="auto">
            <a:xfrm>
              <a:off x="4937" y="2880"/>
              <a:ext cx="687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64" name="Line 19"/>
            <p:cNvSpPr>
              <a:spLocks noChangeShapeType="1"/>
            </p:cNvSpPr>
            <p:nvPr/>
          </p:nvSpPr>
          <p:spPr bwMode="auto">
            <a:xfrm>
              <a:off x="5609" y="3408"/>
              <a:ext cx="343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</p:grpSp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2806190" y="5583806"/>
            <a:ext cx="5183329" cy="925322"/>
            <a:chOff x="2928" y="2879"/>
            <a:chExt cx="3024" cy="529"/>
          </a:xfrm>
        </p:grpSpPr>
        <p:sp>
          <p:nvSpPr>
            <p:cNvPr id="9235" name="Line 21"/>
            <p:cNvSpPr>
              <a:spLocks noChangeShapeType="1"/>
            </p:cNvSpPr>
            <p:nvPr/>
          </p:nvSpPr>
          <p:spPr bwMode="auto">
            <a:xfrm>
              <a:off x="3264" y="2880"/>
              <a:ext cx="0" cy="528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36" name="Line 22"/>
            <p:cNvSpPr>
              <a:spLocks noChangeShapeType="1"/>
            </p:cNvSpPr>
            <p:nvPr/>
          </p:nvSpPr>
          <p:spPr bwMode="auto">
            <a:xfrm>
              <a:off x="3600" y="2880"/>
              <a:ext cx="0" cy="528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37" name="Line 23"/>
            <p:cNvSpPr>
              <a:spLocks noChangeShapeType="1"/>
            </p:cNvSpPr>
            <p:nvPr/>
          </p:nvSpPr>
          <p:spPr bwMode="auto">
            <a:xfrm>
              <a:off x="3936" y="2880"/>
              <a:ext cx="0" cy="528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38" name="Line 24"/>
            <p:cNvSpPr>
              <a:spLocks noChangeShapeType="1"/>
            </p:cNvSpPr>
            <p:nvPr/>
          </p:nvSpPr>
          <p:spPr bwMode="auto">
            <a:xfrm>
              <a:off x="4272" y="2880"/>
              <a:ext cx="0" cy="528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39" name="Line 25"/>
            <p:cNvSpPr>
              <a:spLocks noChangeShapeType="1"/>
            </p:cNvSpPr>
            <p:nvPr/>
          </p:nvSpPr>
          <p:spPr bwMode="auto">
            <a:xfrm>
              <a:off x="4608" y="2880"/>
              <a:ext cx="0" cy="528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40" name="Line 26"/>
            <p:cNvSpPr>
              <a:spLocks noChangeShapeType="1"/>
            </p:cNvSpPr>
            <p:nvPr/>
          </p:nvSpPr>
          <p:spPr bwMode="auto">
            <a:xfrm>
              <a:off x="4944" y="2880"/>
              <a:ext cx="0" cy="528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41" name="Line 27"/>
            <p:cNvSpPr>
              <a:spLocks noChangeShapeType="1"/>
            </p:cNvSpPr>
            <p:nvPr/>
          </p:nvSpPr>
          <p:spPr bwMode="auto">
            <a:xfrm>
              <a:off x="5616" y="2880"/>
              <a:ext cx="0" cy="528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42" name="Line 28"/>
            <p:cNvSpPr>
              <a:spLocks noChangeShapeType="1"/>
            </p:cNvSpPr>
            <p:nvPr/>
          </p:nvSpPr>
          <p:spPr bwMode="auto">
            <a:xfrm>
              <a:off x="2928" y="2880"/>
              <a:ext cx="342" cy="0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43" name="Line 29"/>
            <p:cNvSpPr>
              <a:spLocks noChangeShapeType="1"/>
            </p:cNvSpPr>
            <p:nvPr/>
          </p:nvSpPr>
          <p:spPr bwMode="auto">
            <a:xfrm>
              <a:off x="3257" y="3408"/>
              <a:ext cx="351" cy="0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44" name="Line 30"/>
            <p:cNvSpPr>
              <a:spLocks noChangeShapeType="1"/>
            </p:cNvSpPr>
            <p:nvPr/>
          </p:nvSpPr>
          <p:spPr bwMode="auto">
            <a:xfrm>
              <a:off x="3592" y="2879"/>
              <a:ext cx="352" cy="1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45" name="Line 31"/>
            <p:cNvSpPr>
              <a:spLocks noChangeShapeType="1"/>
            </p:cNvSpPr>
            <p:nvPr/>
          </p:nvSpPr>
          <p:spPr bwMode="auto">
            <a:xfrm>
              <a:off x="3928" y="3408"/>
              <a:ext cx="353" cy="0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46" name="Line 32"/>
            <p:cNvSpPr>
              <a:spLocks noChangeShapeType="1"/>
            </p:cNvSpPr>
            <p:nvPr/>
          </p:nvSpPr>
          <p:spPr bwMode="auto">
            <a:xfrm flipV="1">
              <a:off x="4263" y="2879"/>
              <a:ext cx="355" cy="1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47" name="Line 33"/>
            <p:cNvSpPr>
              <a:spLocks noChangeShapeType="1"/>
            </p:cNvSpPr>
            <p:nvPr/>
          </p:nvSpPr>
          <p:spPr bwMode="auto">
            <a:xfrm flipV="1">
              <a:off x="4600" y="3406"/>
              <a:ext cx="351" cy="0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48" name="Line 34"/>
            <p:cNvSpPr>
              <a:spLocks noChangeShapeType="1"/>
            </p:cNvSpPr>
            <p:nvPr/>
          </p:nvSpPr>
          <p:spPr bwMode="auto">
            <a:xfrm>
              <a:off x="4937" y="2880"/>
              <a:ext cx="687" cy="0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49" name="Line 35"/>
            <p:cNvSpPr>
              <a:spLocks noChangeShapeType="1"/>
            </p:cNvSpPr>
            <p:nvPr/>
          </p:nvSpPr>
          <p:spPr bwMode="auto">
            <a:xfrm>
              <a:off x="5609" y="3408"/>
              <a:ext cx="343" cy="0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</p:grpSp>
      <p:sp>
        <p:nvSpPr>
          <p:cNvPr id="457764" name="Freeform 36"/>
          <p:cNvSpPr>
            <a:spLocks/>
          </p:cNvSpPr>
          <p:nvPr/>
        </p:nvSpPr>
        <p:spPr bwMode="auto">
          <a:xfrm>
            <a:off x="2817330" y="5141263"/>
            <a:ext cx="5239023" cy="1472818"/>
          </a:xfrm>
          <a:custGeom>
            <a:avLst/>
            <a:gdLst>
              <a:gd name="T0" fmla="*/ 2147483647 w 3057"/>
              <a:gd name="T1" fmla="*/ 2147483647 h 842"/>
              <a:gd name="T2" fmla="*/ 2147483647 w 3057"/>
              <a:gd name="T3" fmla="*/ 2147483647 h 842"/>
              <a:gd name="T4" fmla="*/ 2147483647 w 3057"/>
              <a:gd name="T5" fmla="*/ 2147483647 h 842"/>
              <a:gd name="T6" fmla="*/ 2147483647 w 3057"/>
              <a:gd name="T7" fmla="*/ 2147483647 h 842"/>
              <a:gd name="T8" fmla="*/ 2147483647 w 3057"/>
              <a:gd name="T9" fmla="*/ 2147483647 h 842"/>
              <a:gd name="T10" fmla="*/ 2147483647 w 3057"/>
              <a:gd name="T11" fmla="*/ 2147483647 h 842"/>
              <a:gd name="T12" fmla="*/ 2147483647 w 3057"/>
              <a:gd name="T13" fmla="*/ 2147483647 h 842"/>
              <a:gd name="T14" fmla="*/ 2147483647 w 3057"/>
              <a:gd name="T15" fmla="*/ 2147483647 h 842"/>
              <a:gd name="T16" fmla="*/ 2147483647 w 3057"/>
              <a:gd name="T17" fmla="*/ 2147483647 h 842"/>
              <a:gd name="T18" fmla="*/ 2147483647 w 3057"/>
              <a:gd name="T19" fmla="*/ 2147483647 h 842"/>
              <a:gd name="T20" fmla="*/ 2147483647 w 3057"/>
              <a:gd name="T21" fmla="*/ 2147483647 h 842"/>
              <a:gd name="T22" fmla="*/ 2147483647 w 3057"/>
              <a:gd name="T23" fmla="*/ 2147483647 h 842"/>
              <a:gd name="T24" fmla="*/ 2147483647 w 3057"/>
              <a:gd name="T25" fmla="*/ 2147483647 h 842"/>
              <a:gd name="T26" fmla="*/ 2147483647 w 3057"/>
              <a:gd name="T27" fmla="*/ 2147483647 h 842"/>
              <a:gd name="T28" fmla="*/ 2147483647 w 3057"/>
              <a:gd name="T29" fmla="*/ 2147483647 h 842"/>
              <a:gd name="T30" fmla="*/ 2147483647 w 3057"/>
              <a:gd name="T31" fmla="*/ 2147483647 h 842"/>
              <a:gd name="T32" fmla="*/ 2147483647 w 3057"/>
              <a:gd name="T33" fmla="*/ 2147483647 h 842"/>
              <a:gd name="T34" fmla="*/ 2147483647 w 3057"/>
              <a:gd name="T35" fmla="*/ 2147483647 h 842"/>
              <a:gd name="T36" fmla="*/ 2147483647 w 3057"/>
              <a:gd name="T37" fmla="*/ 2147483647 h 842"/>
              <a:gd name="T38" fmla="*/ 2147483647 w 3057"/>
              <a:gd name="T39" fmla="*/ 2147483647 h 842"/>
              <a:gd name="T40" fmla="*/ 2147483647 w 3057"/>
              <a:gd name="T41" fmla="*/ 2147483647 h 842"/>
              <a:gd name="T42" fmla="*/ 2147483647 w 3057"/>
              <a:gd name="T43" fmla="*/ 2147483647 h 842"/>
              <a:gd name="T44" fmla="*/ 2147483647 w 3057"/>
              <a:gd name="T45" fmla="*/ 2147483647 h 842"/>
              <a:gd name="T46" fmla="*/ 2147483647 w 3057"/>
              <a:gd name="T47" fmla="*/ 2147483647 h 842"/>
              <a:gd name="T48" fmla="*/ 2147483647 w 3057"/>
              <a:gd name="T49" fmla="*/ 2147483647 h 842"/>
              <a:gd name="T50" fmla="*/ 2147483647 w 3057"/>
              <a:gd name="T51" fmla="*/ 2147483647 h 842"/>
              <a:gd name="T52" fmla="*/ 2147483647 w 3057"/>
              <a:gd name="T53" fmla="*/ 2147483647 h 842"/>
              <a:gd name="T54" fmla="*/ 2147483647 w 3057"/>
              <a:gd name="T55" fmla="*/ 2147483647 h 842"/>
              <a:gd name="T56" fmla="*/ 2147483647 w 3057"/>
              <a:gd name="T57" fmla="*/ 2147483647 h 842"/>
              <a:gd name="T58" fmla="*/ 2147483647 w 3057"/>
              <a:gd name="T59" fmla="*/ 2147483647 h 842"/>
              <a:gd name="T60" fmla="*/ 2147483647 w 3057"/>
              <a:gd name="T61" fmla="*/ 2147483647 h 842"/>
              <a:gd name="T62" fmla="*/ 2147483647 w 3057"/>
              <a:gd name="T63" fmla="*/ 2147483647 h 842"/>
              <a:gd name="T64" fmla="*/ 2147483647 w 3057"/>
              <a:gd name="T65" fmla="*/ 2147483647 h 842"/>
              <a:gd name="T66" fmla="*/ 2147483647 w 3057"/>
              <a:gd name="T67" fmla="*/ 2147483647 h 842"/>
              <a:gd name="T68" fmla="*/ 2147483647 w 3057"/>
              <a:gd name="T69" fmla="*/ 2147483647 h 842"/>
              <a:gd name="T70" fmla="*/ 2147483647 w 3057"/>
              <a:gd name="T71" fmla="*/ 2147483647 h 842"/>
              <a:gd name="T72" fmla="*/ 2147483647 w 3057"/>
              <a:gd name="T73" fmla="*/ 2147483647 h 842"/>
              <a:gd name="T74" fmla="*/ 2147483647 w 3057"/>
              <a:gd name="T75" fmla="*/ 2147483647 h 842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3057"/>
              <a:gd name="T115" fmla="*/ 0 h 842"/>
              <a:gd name="T116" fmla="*/ 3057 w 3057"/>
              <a:gd name="T117" fmla="*/ 842 h 842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3057" h="842">
                <a:moveTo>
                  <a:pt x="0" y="281"/>
                </a:moveTo>
                <a:cubicBezTo>
                  <a:pt x="15" y="271"/>
                  <a:pt x="30" y="261"/>
                  <a:pt x="45" y="251"/>
                </a:cubicBezTo>
                <a:cubicBezTo>
                  <a:pt x="49" y="245"/>
                  <a:pt x="54" y="236"/>
                  <a:pt x="60" y="233"/>
                </a:cubicBezTo>
                <a:cubicBezTo>
                  <a:pt x="66" y="230"/>
                  <a:pt x="78" y="227"/>
                  <a:pt x="78" y="227"/>
                </a:cubicBezTo>
                <a:cubicBezTo>
                  <a:pt x="94" y="228"/>
                  <a:pt x="110" y="228"/>
                  <a:pt x="126" y="230"/>
                </a:cubicBezTo>
                <a:cubicBezTo>
                  <a:pt x="136" y="231"/>
                  <a:pt x="153" y="245"/>
                  <a:pt x="153" y="245"/>
                </a:cubicBezTo>
                <a:cubicBezTo>
                  <a:pt x="167" y="266"/>
                  <a:pt x="147" y="280"/>
                  <a:pt x="162" y="290"/>
                </a:cubicBezTo>
                <a:cubicBezTo>
                  <a:pt x="227" y="286"/>
                  <a:pt x="217" y="254"/>
                  <a:pt x="270" y="236"/>
                </a:cubicBezTo>
                <a:cubicBezTo>
                  <a:pt x="274" y="237"/>
                  <a:pt x="301" y="271"/>
                  <a:pt x="303" y="275"/>
                </a:cubicBezTo>
                <a:cubicBezTo>
                  <a:pt x="315" y="301"/>
                  <a:pt x="322" y="401"/>
                  <a:pt x="327" y="434"/>
                </a:cubicBezTo>
                <a:cubicBezTo>
                  <a:pt x="331" y="508"/>
                  <a:pt x="333" y="522"/>
                  <a:pt x="357" y="593"/>
                </a:cubicBezTo>
                <a:cubicBezTo>
                  <a:pt x="360" y="623"/>
                  <a:pt x="360" y="671"/>
                  <a:pt x="390" y="689"/>
                </a:cubicBezTo>
                <a:cubicBezTo>
                  <a:pt x="401" y="695"/>
                  <a:pt x="420" y="702"/>
                  <a:pt x="432" y="707"/>
                </a:cubicBezTo>
                <a:cubicBezTo>
                  <a:pt x="438" y="709"/>
                  <a:pt x="450" y="713"/>
                  <a:pt x="450" y="713"/>
                </a:cubicBezTo>
                <a:cubicBezTo>
                  <a:pt x="465" y="724"/>
                  <a:pt x="490" y="800"/>
                  <a:pt x="507" y="806"/>
                </a:cubicBezTo>
                <a:cubicBezTo>
                  <a:pt x="529" y="805"/>
                  <a:pt x="548" y="679"/>
                  <a:pt x="570" y="677"/>
                </a:cubicBezTo>
                <a:cubicBezTo>
                  <a:pt x="582" y="676"/>
                  <a:pt x="591" y="730"/>
                  <a:pt x="603" y="728"/>
                </a:cubicBezTo>
                <a:cubicBezTo>
                  <a:pt x="609" y="727"/>
                  <a:pt x="621" y="725"/>
                  <a:pt x="621" y="725"/>
                </a:cubicBezTo>
                <a:cubicBezTo>
                  <a:pt x="649" y="707"/>
                  <a:pt x="643" y="659"/>
                  <a:pt x="654" y="626"/>
                </a:cubicBezTo>
                <a:cubicBezTo>
                  <a:pt x="657" y="607"/>
                  <a:pt x="653" y="587"/>
                  <a:pt x="657" y="569"/>
                </a:cubicBezTo>
                <a:cubicBezTo>
                  <a:pt x="656" y="561"/>
                  <a:pt x="665" y="529"/>
                  <a:pt x="663" y="521"/>
                </a:cubicBezTo>
                <a:cubicBezTo>
                  <a:pt x="662" y="515"/>
                  <a:pt x="666" y="476"/>
                  <a:pt x="666" y="476"/>
                </a:cubicBezTo>
                <a:cubicBezTo>
                  <a:pt x="662" y="445"/>
                  <a:pt x="671" y="446"/>
                  <a:pt x="663" y="416"/>
                </a:cubicBezTo>
                <a:cubicBezTo>
                  <a:pt x="661" y="408"/>
                  <a:pt x="659" y="400"/>
                  <a:pt x="657" y="392"/>
                </a:cubicBezTo>
                <a:cubicBezTo>
                  <a:pt x="656" y="388"/>
                  <a:pt x="669" y="380"/>
                  <a:pt x="669" y="380"/>
                </a:cubicBezTo>
                <a:cubicBezTo>
                  <a:pt x="671" y="362"/>
                  <a:pt x="668" y="347"/>
                  <a:pt x="672" y="329"/>
                </a:cubicBezTo>
                <a:cubicBezTo>
                  <a:pt x="675" y="317"/>
                  <a:pt x="674" y="306"/>
                  <a:pt x="681" y="296"/>
                </a:cubicBezTo>
                <a:cubicBezTo>
                  <a:pt x="696" y="274"/>
                  <a:pt x="709" y="251"/>
                  <a:pt x="732" y="236"/>
                </a:cubicBezTo>
                <a:cubicBezTo>
                  <a:pt x="747" y="214"/>
                  <a:pt x="757" y="204"/>
                  <a:pt x="783" y="197"/>
                </a:cubicBezTo>
                <a:cubicBezTo>
                  <a:pt x="821" y="202"/>
                  <a:pt x="820" y="205"/>
                  <a:pt x="849" y="224"/>
                </a:cubicBezTo>
                <a:cubicBezTo>
                  <a:pt x="854" y="239"/>
                  <a:pt x="862" y="249"/>
                  <a:pt x="873" y="260"/>
                </a:cubicBezTo>
                <a:cubicBezTo>
                  <a:pt x="889" y="309"/>
                  <a:pt x="930" y="324"/>
                  <a:pt x="969" y="350"/>
                </a:cubicBezTo>
                <a:cubicBezTo>
                  <a:pt x="971" y="356"/>
                  <a:pt x="973" y="362"/>
                  <a:pt x="975" y="368"/>
                </a:cubicBezTo>
                <a:cubicBezTo>
                  <a:pt x="976" y="371"/>
                  <a:pt x="978" y="377"/>
                  <a:pt x="978" y="377"/>
                </a:cubicBezTo>
                <a:cubicBezTo>
                  <a:pt x="980" y="396"/>
                  <a:pt x="978" y="426"/>
                  <a:pt x="993" y="443"/>
                </a:cubicBezTo>
                <a:cubicBezTo>
                  <a:pt x="1000" y="451"/>
                  <a:pt x="1004" y="451"/>
                  <a:pt x="1008" y="461"/>
                </a:cubicBezTo>
                <a:cubicBezTo>
                  <a:pt x="1011" y="467"/>
                  <a:pt x="1014" y="479"/>
                  <a:pt x="1014" y="479"/>
                </a:cubicBezTo>
                <a:cubicBezTo>
                  <a:pt x="1012" y="511"/>
                  <a:pt x="1012" y="547"/>
                  <a:pt x="993" y="575"/>
                </a:cubicBezTo>
                <a:cubicBezTo>
                  <a:pt x="997" y="619"/>
                  <a:pt x="1016" y="645"/>
                  <a:pt x="1035" y="683"/>
                </a:cubicBezTo>
                <a:cubicBezTo>
                  <a:pt x="1041" y="695"/>
                  <a:pt x="1039" y="710"/>
                  <a:pt x="1044" y="722"/>
                </a:cubicBezTo>
                <a:cubicBezTo>
                  <a:pt x="1046" y="728"/>
                  <a:pt x="1060" y="746"/>
                  <a:pt x="1065" y="752"/>
                </a:cubicBezTo>
                <a:cubicBezTo>
                  <a:pt x="1069" y="763"/>
                  <a:pt x="1075" y="773"/>
                  <a:pt x="1083" y="782"/>
                </a:cubicBezTo>
                <a:cubicBezTo>
                  <a:pt x="1089" y="788"/>
                  <a:pt x="1101" y="800"/>
                  <a:pt x="1101" y="800"/>
                </a:cubicBezTo>
                <a:cubicBezTo>
                  <a:pt x="1106" y="814"/>
                  <a:pt x="1119" y="828"/>
                  <a:pt x="1131" y="836"/>
                </a:cubicBezTo>
                <a:cubicBezTo>
                  <a:pt x="1146" y="842"/>
                  <a:pt x="1174" y="797"/>
                  <a:pt x="1191" y="797"/>
                </a:cubicBezTo>
                <a:cubicBezTo>
                  <a:pt x="1208" y="797"/>
                  <a:pt x="1227" y="832"/>
                  <a:pt x="1236" y="833"/>
                </a:cubicBezTo>
                <a:cubicBezTo>
                  <a:pt x="1246" y="832"/>
                  <a:pt x="1242" y="813"/>
                  <a:pt x="1245" y="803"/>
                </a:cubicBezTo>
                <a:cubicBezTo>
                  <a:pt x="1251" y="780"/>
                  <a:pt x="1274" y="765"/>
                  <a:pt x="1293" y="752"/>
                </a:cubicBezTo>
                <a:cubicBezTo>
                  <a:pt x="1305" y="728"/>
                  <a:pt x="1310" y="700"/>
                  <a:pt x="1326" y="677"/>
                </a:cubicBezTo>
                <a:cubicBezTo>
                  <a:pt x="1336" y="662"/>
                  <a:pt x="1335" y="662"/>
                  <a:pt x="1341" y="644"/>
                </a:cubicBezTo>
                <a:cubicBezTo>
                  <a:pt x="1342" y="633"/>
                  <a:pt x="1349" y="607"/>
                  <a:pt x="1350" y="596"/>
                </a:cubicBezTo>
                <a:cubicBezTo>
                  <a:pt x="1351" y="582"/>
                  <a:pt x="1340" y="580"/>
                  <a:pt x="1341" y="566"/>
                </a:cubicBezTo>
                <a:cubicBezTo>
                  <a:pt x="1342" y="557"/>
                  <a:pt x="1336" y="554"/>
                  <a:pt x="1338" y="545"/>
                </a:cubicBezTo>
                <a:cubicBezTo>
                  <a:pt x="1339" y="539"/>
                  <a:pt x="1350" y="491"/>
                  <a:pt x="1350" y="491"/>
                </a:cubicBezTo>
                <a:cubicBezTo>
                  <a:pt x="1351" y="452"/>
                  <a:pt x="1373" y="443"/>
                  <a:pt x="1374" y="404"/>
                </a:cubicBezTo>
                <a:cubicBezTo>
                  <a:pt x="1376" y="356"/>
                  <a:pt x="1389" y="296"/>
                  <a:pt x="1419" y="257"/>
                </a:cubicBezTo>
                <a:cubicBezTo>
                  <a:pt x="1425" y="249"/>
                  <a:pt x="1430" y="233"/>
                  <a:pt x="1443" y="233"/>
                </a:cubicBezTo>
                <a:cubicBezTo>
                  <a:pt x="1457" y="225"/>
                  <a:pt x="1469" y="213"/>
                  <a:pt x="1485" y="209"/>
                </a:cubicBezTo>
                <a:cubicBezTo>
                  <a:pt x="1519" y="201"/>
                  <a:pt x="1581" y="218"/>
                  <a:pt x="1617" y="221"/>
                </a:cubicBezTo>
                <a:cubicBezTo>
                  <a:pt x="1626" y="249"/>
                  <a:pt x="1631" y="273"/>
                  <a:pt x="1650" y="296"/>
                </a:cubicBezTo>
                <a:cubicBezTo>
                  <a:pt x="1657" y="304"/>
                  <a:pt x="1661" y="304"/>
                  <a:pt x="1665" y="314"/>
                </a:cubicBezTo>
                <a:cubicBezTo>
                  <a:pt x="1668" y="320"/>
                  <a:pt x="1671" y="332"/>
                  <a:pt x="1671" y="332"/>
                </a:cubicBezTo>
                <a:cubicBezTo>
                  <a:pt x="1674" y="355"/>
                  <a:pt x="1678" y="378"/>
                  <a:pt x="1680" y="401"/>
                </a:cubicBezTo>
                <a:cubicBezTo>
                  <a:pt x="1680" y="407"/>
                  <a:pt x="1660" y="565"/>
                  <a:pt x="1683" y="596"/>
                </a:cubicBezTo>
                <a:cubicBezTo>
                  <a:pt x="1691" y="621"/>
                  <a:pt x="1695" y="643"/>
                  <a:pt x="1695" y="671"/>
                </a:cubicBezTo>
                <a:lnTo>
                  <a:pt x="1758" y="716"/>
                </a:lnTo>
                <a:cubicBezTo>
                  <a:pt x="1784" y="716"/>
                  <a:pt x="1829" y="666"/>
                  <a:pt x="1851" y="671"/>
                </a:cubicBezTo>
                <a:cubicBezTo>
                  <a:pt x="1873" y="665"/>
                  <a:pt x="1871" y="746"/>
                  <a:pt x="1890" y="749"/>
                </a:cubicBezTo>
                <a:cubicBezTo>
                  <a:pt x="1909" y="752"/>
                  <a:pt x="1950" y="724"/>
                  <a:pt x="1965" y="692"/>
                </a:cubicBezTo>
                <a:cubicBezTo>
                  <a:pt x="1986" y="658"/>
                  <a:pt x="1965" y="639"/>
                  <a:pt x="1983" y="554"/>
                </a:cubicBezTo>
                <a:cubicBezTo>
                  <a:pt x="1989" y="499"/>
                  <a:pt x="1984" y="433"/>
                  <a:pt x="2004" y="359"/>
                </a:cubicBezTo>
                <a:cubicBezTo>
                  <a:pt x="2024" y="285"/>
                  <a:pt x="2058" y="123"/>
                  <a:pt x="2103" y="113"/>
                </a:cubicBezTo>
                <a:cubicBezTo>
                  <a:pt x="2148" y="103"/>
                  <a:pt x="2196" y="312"/>
                  <a:pt x="2277" y="296"/>
                </a:cubicBezTo>
                <a:cubicBezTo>
                  <a:pt x="2358" y="280"/>
                  <a:pt x="2501" y="0"/>
                  <a:pt x="2589" y="17"/>
                </a:cubicBezTo>
                <a:cubicBezTo>
                  <a:pt x="2677" y="34"/>
                  <a:pt x="2751" y="277"/>
                  <a:pt x="2808" y="401"/>
                </a:cubicBezTo>
                <a:cubicBezTo>
                  <a:pt x="2865" y="525"/>
                  <a:pt x="2890" y="708"/>
                  <a:pt x="2931" y="761"/>
                </a:cubicBezTo>
                <a:cubicBezTo>
                  <a:pt x="2972" y="814"/>
                  <a:pt x="3031" y="730"/>
                  <a:pt x="3057" y="722"/>
                </a:cubicBezTo>
              </a:path>
            </a:pathLst>
          </a:custGeom>
          <a:noFill/>
          <a:ln w="28575">
            <a:solidFill>
              <a:schemeClr val="tx2"/>
            </a:solidFill>
            <a:round/>
            <a:headEnd/>
            <a:tailEnd/>
          </a:ln>
        </p:spPr>
        <p:txBody>
          <a:bodyPr rot="10800000" vert="eaVert" wrap="none" lIns="104268" tIns="52133" rIns="104268" bIns="52133" anchor="ctr"/>
          <a:lstStyle/>
          <a:p>
            <a:endParaRPr lang="fr-FR"/>
          </a:p>
        </p:txBody>
      </p:sp>
      <p:sp>
        <p:nvSpPr>
          <p:cNvPr id="457765" name="Line 37"/>
          <p:cNvSpPr>
            <a:spLocks noChangeShapeType="1"/>
          </p:cNvSpPr>
          <p:nvPr/>
        </p:nvSpPr>
        <p:spPr bwMode="auto">
          <a:xfrm>
            <a:off x="7415860" y="5585555"/>
            <a:ext cx="402860" cy="0"/>
          </a:xfrm>
          <a:prstGeom prst="line">
            <a:avLst/>
          </a:prstGeom>
          <a:noFill/>
          <a:ln w="3175">
            <a:solidFill>
              <a:schemeClr val="tx2"/>
            </a:solidFill>
            <a:prstDash val="dash"/>
            <a:round/>
            <a:headEnd/>
            <a:tailEnd/>
          </a:ln>
        </p:spPr>
        <p:txBody>
          <a:bodyPr rot="10800000" vert="eaVert" wrap="none" lIns="104268" tIns="52133" rIns="104268" bIns="52133" anchor="ctr"/>
          <a:lstStyle/>
          <a:p>
            <a:endParaRPr lang="fr-FR"/>
          </a:p>
        </p:txBody>
      </p:sp>
      <p:sp>
        <p:nvSpPr>
          <p:cNvPr id="457766" name="Line 38"/>
          <p:cNvSpPr>
            <a:spLocks noChangeShapeType="1"/>
          </p:cNvSpPr>
          <p:nvPr/>
        </p:nvSpPr>
        <p:spPr bwMode="auto">
          <a:xfrm>
            <a:off x="7824289" y="5585555"/>
            <a:ext cx="0" cy="928819"/>
          </a:xfrm>
          <a:prstGeom prst="line">
            <a:avLst/>
          </a:prstGeom>
          <a:noFill/>
          <a:ln w="3175">
            <a:solidFill>
              <a:schemeClr val="tx2"/>
            </a:solidFill>
            <a:prstDash val="dash"/>
            <a:round/>
            <a:headEnd/>
            <a:tailEnd/>
          </a:ln>
        </p:spPr>
        <p:txBody>
          <a:bodyPr rot="10800000" vert="eaVert" wrap="none" lIns="104268" tIns="52133" rIns="104268" bIns="52133" anchor="ctr"/>
          <a:lstStyle/>
          <a:p>
            <a:endParaRPr lang="fr-FR"/>
          </a:p>
        </p:txBody>
      </p:sp>
      <p:sp>
        <p:nvSpPr>
          <p:cNvPr id="457767" name="Line 39"/>
          <p:cNvSpPr>
            <a:spLocks noChangeShapeType="1"/>
          </p:cNvSpPr>
          <p:nvPr/>
        </p:nvSpPr>
        <p:spPr bwMode="auto">
          <a:xfrm>
            <a:off x="2765346" y="6005361"/>
            <a:ext cx="5265014" cy="0"/>
          </a:xfrm>
          <a:prstGeom prst="line">
            <a:avLst/>
          </a:prstGeom>
          <a:noFill/>
          <a:ln w="28575">
            <a:solidFill>
              <a:srgbClr val="00FF00"/>
            </a:solidFill>
            <a:round/>
            <a:headEnd/>
            <a:tailEnd/>
          </a:ln>
        </p:spPr>
        <p:txBody>
          <a:bodyPr rot="10800000" vert="eaVert" wrap="none" lIns="104268" tIns="52133" rIns="104268" bIns="52133" anchor="ctr"/>
          <a:lstStyle/>
          <a:p>
            <a:endParaRPr lang="fr-FR"/>
          </a:p>
        </p:txBody>
      </p:sp>
      <p:sp>
        <p:nvSpPr>
          <p:cNvPr id="457768" name="Line 40"/>
          <p:cNvSpPr>
            <a:spLocks noChangeShapeType="1"/>
          </p:cNvSpPr>
          <p:nvPr/>
        </p:nvSpPr>
        <p:spPr bwMode="auto">
          <a:xfrm flipV="1">
            <a:off x="3871816" y="6510878"/>
            <a:ext cx="1856" cy="236141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</p:spPr>
        <p:txBody>
          <a:bodyPr rot="10800000" vert="eaVert" wrap="none" lIns="104268" tIns="52133" rIns="104268" bIns="52133" anchor="ctr"/>
          <a:lstStyle/>
          <a:p>
            <a:endParaRPr lang="fr-FR"/>
          </a:p>
        </p:txBody>
      </p:sp>
      <p:sp>
        <p:nvSpPr>
          <p:cNvPr id="457769" name="Text Box 41"/>
          <p:cNvSpPr txBox="1">
            <a:spLocks noChangeArrowheads="1"/>
          </p:cNvSpPr>
          <p:nvPr/>
        </p:nvSpPr>
        <p:spPr bwMode="auto">
          <a:xfrm>
            <a:off x="3175632" y="6614079"/>
            <a:ext cx="1524265" cy="38228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 lIns="104268" tIns="52133" rIns="104268" bIns="52133">
            <a:spAutoFit/>
          </a:bodyPr>
          <a:lstStyle/>
          <a:p>
            <a:r>
              <a:rPr lang="fr-CA"/>
              <a:t>signal restitué</a:t>
            </a:r>
          </a:p>
        </p:txBody>
      </p:sp>
      <p:sp>
        <p:nvSpPr>
          <p:cNvPr id="457770" name="Text Box 42"/>
          <p:cNvSpPr txBox="1">
            <a:spLocks noChangeArrowheads="1"/>
          </p:cNvSpPr>
          <p:nvPr/>
        </p:nvSpPr>
        <p:spPr bwMode="auto">
          <a:xfrm>
            <a:off x="8048925" y="5802455"/>
            <a:ext cx="643383" cy="38228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 lIns="104268" tIns="52133" rIns="104268" bIns="52133">
            <a:spAutoFit/>
          </a:bodyPr>
          <a:lstStyle/>
          <a:p>
            <a:r>
              <a:rPr lang="fr-CA">
                <a:solidFill>
                  <a:srgbClr val="00FF00"/>
                </a:solidFill>
              </a:rPr>
              <a:t>seuil</a:t>
            </a:r>
          </a:p>
        </p:txBody>
      </p:sp>
      <p:sp>
        <p:nvSpPr>
          <p:cNvPr id="457771" name="Text Box 43"/>
          <p:cNvSpPr txBox="1">
            <a:spLocks noChangeArrowheads="1"/>
          </p:cNvSpPr>
          <p:nvPr/>
        </p:nvSpPr>
        <p:spPr bwMode="auto">
          <a:xfrm>
            <a:off x="7855850" y="6748767"/>
            <a:ext cx="984823" cy="38228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 lIns="104268" tIns="52133" rIns="104268" bIns="52133">
            <a:spAutoFit/>
          </a:bodyPr>
          <a:lstStyle/>
          <a:p>
            <a:r>
              <a:rPr lang="fr-CA">
                <a:solidFill>
                  <a:srgbClr val="00FF00"/>
                </a:solidFill>
              </a:rPr>
              <a:t>décision</a:t>
            </a:r>
          </a:p>
        </p:txBody>
      </p:sp>
      <p:sp>
        <p:nvSpPr>
          <p:cNvPr id="457772" name="Line 44"/>
          <p:cNvSpPr>
            <a:spLocks noChangeShapeType="1"/>
          </p:cNvSpPr>
          <p:nvPr/>
        </p:nvSpPr>
        <p:spPr bwMode="auto">
          <a:xfrm>
            <a:off x="8524188" y="6206519"/>
            <a:ext cx="1856" cy="523008"/>
          </a:xfrm>
          <a:prstGeom prst="line">
            <a:avLst/>
          </a:prstGeom>
          <a:noFill/>
          <a:ln w="28575">
            <a:solidFill>
              <a:srgbClr val="00FF00"/>
            </a:solidFill>
            <a:round/>
            <a:headEnd/>
            <a:tailEnd type="triangle" w="med" len="med"/>
          </a:ln>
        </p:spPr>
        <p:txBody>
          <a:bodyPr rot="10800000" vert="eaVert" wrap="none" lIns="104268" tIns="52133" rIns="104268" bIns="52133" anchor="ctr"/>
          <a:lstStyle/>
          <a:p>
            <a:endParaRPr lang="fr-FR"/>
          </a:p>
        </p:txBody>
      </p:sp>
      <p:sp>
        <p:nvSpPr>
          <p:cNvPr id="45" name="Rectangle 44"/>
          <p:cNvSpPr/>
          <p:nvPr/>
        </p:nvSpPr>
        <p:spPr>
          <a:xfrm>
            <a:off x="88900" y="997347"/>
            <a:ext cx="10439400" cy="232370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91432" tIns="45715" rIns="91432" bIns="45715">
            <a:spAutoFit/>
          </a:bodyPr>
          <a:lstStyle/>
          <a:p>
            <a:pPr marL="299056" marR="9525" indent="-286357" algn="just">
              <a:buFont typeface="Wingdings" pitchFamily="2" charset="2"/>
              <a:buChar char="q"/>
              <a:tabLst>
                <a:tab pos="299690" algn="l"/>
              </a:tabLst>
            </a:pPr>
            <a:r>
              <a:rPr lang="fr-FR" sz="2900" spc="-10" dirty="0" smtClean="0">
                <a:cs typeface="Calibri"/>
              </a:rPr>
              <a:t>Afin d’installer une seule ligne de transmission, certains codages permettent de  récupérer l’horloge à travers le signal de sortie, il est alors appelé «signal  autoporteur de l’horloge». </a:t>
            </a:r>
          </a:p>
          <a:p>
            <a:pPr marL="299056" marR="9525" indent="-286357" algn="just">
              <a:buFont typeface="Wingdings" pitchFamily="2" charset="2"/>
              <a:buChar char="q"/>
              <a:tabLst>
                <a:tab pos="299690" algn="l"/>
              </a:tabLst>
            </a:pPr>
            <a:endParaRPr lang="fr-FR" sz="2900" spc="-10" dirty="0" smtClean="0">
              <a:cs typeface="Calibri"/>
            </a:endParaRPr>
          </a:p>
          <a:p>
            <a:pPr marL="299056" marR="9525" indent="-286357" algn="just">
              <a:buFont typeface="Wingdings" pitchFamily="2" charset="2"/>
              <a:buChar char="q"/>
              <a:tabLst>
                <a:tab pos="299690" algn="l"/>
              </a:tabLst>
            </a:pPr>
            <a:r>
              <a:rPr lang="fr-FR" sz="2900" spc="-10" dirty="0" smtClean="0">
                <a:cs typeface="Calibri"/>
              </a:rPr>
              <a:t>L’horloge ainsi recrée sera utiliser pour décoder les  informations.</a:t>
            </a:r>
            <a:endParaRPr lang="fr-FR" sz="2900" dirty="0">
              <a:cs typeface="Calibri"/>
            </a:endParaRPr>
          </a:p>
        </p:txBody>
      </p:sp>
      <p:sp>
        <p:nvSpPr>
          <p:cNvPr id="46" name="object 2"/>
          <p:cNvSpPr txBox="1"/>
          <p:nvPr/>
        </p:nvSpPr>
        <p:spPr>
          <a:xfrm>
            <a:off x="4572836" y="196850"/>
            <a:ext cx="5422064" cy="5207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104268" tIns="52133" rIns="104268" bIns="52133">
            <a:spAutoFit/>
          </a:bodyPr>
          <a:lstStyle/>
          <a:p>
            <a:pPr>
              <a:lnSpc>
                <a:spcPct val="100000"/>
              </a:lnSpc>
            </a:pPr>
            <a:r>
              <a:rPr lang="fr-FR" sz="2700" b="1" dirty="0" smtClean="0">
                <a:solidFill>
                  <a:srgbClr val="FF0000"/>
                </a:solidFill>
              </a:rPr>
              <a:t>Régénération d’un signal numérique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153235" y="209455"/>
            <a:ext cx="4317531" cy="5207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104268" tIns="52133" rIns="104268" bIns="52133">
            <a:spAutoFit/>
          </a:bodyPr>
          <a:lstStyle/>
          <a:p>
            <a:r>
              <a:rPr lang="fr-FR" sz="2700" b="1" dirty="0" smtClean="0">
                <a:solidFill>
                  <a:srgbClr val="FF0000"/>
                </a:solidFill>
              </a:rPr>
              <a:t>Problèmes (signal d’horloge)</a:t>
            </a:r>
            <a:endParaRPr lang="fr-FR" sz="27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9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701" y="792163"/>
            <a:ext cx="9982200" cy="67643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8900" y="819057"/>
            <a:ext cx="4317531" cy="5207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104268" tIns="52133" rIns="104268" bIns="52133">
            <a:spAutoFit/>
          </a:bodyPr>
          <a:lstStyle/>
          <a:p>
            <a:r>
              <a:rPr lang="fr-FR" sz="2700" b="1" dirty="0" smtClean="0">
                <a:solidFill>
                  <a:srgbClr val="FF0000"/>
                </a:solidFill>
              </a:rPr>
              <a:t>Problèmes (signal d’horloge)</a:t>
            </a:r>
            <a:endParaRPr lang="fr-FR" sz="2700" b="1" dirty="0">
              <a:solidFill>
                <a:srgbClr val="FF0000"/>
              </a:solidFill>
            </a:endParaRPr>
          </a:p>
        </p:txBody>
      </p:sp>
      <p:sp>
        <p:nvSpPr>
          <p:cNvPr id="6" name="object 43"/>
          <p:cNvSpPr txBox="1">
            <a:spLocks/>
          </p:cNvSpPr>
          <p:nvPr/>
        </p:nvSpPr>
        <p:spPr>
          <a:xfrm>
            <a:off x="221868" y="33909"/>
            <a:ext cx="8700262" cy="530385"/>
          </a:xfrm>
          <a:prstGeom prst="rect">
            <a:avLst/>
          </a:prstGeom>
        </p:spPr>
        <p:txBody>
          <a:bodyPr vert="horz" wrap="square" lIns="0" tIns="159496" rIns="0" bIns="0" rtlCol="0">
            <a:spAutoFit/>
          </a:bodyPr>
          <a:lstStyle/>
          <a:p>
            <a:pPr marL="12064">
              <a:defRPr/>
            </a:pPr>
            <a:r>
              <a:rPr lang="fr-FR" sz="2400" b="1" kern="0" spc="-21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Transmission </a:t>
            </a:r>
            <a:r>
              <a:rPr lang="fr-FR" sz="2400" b="1" kern="0" spc="-1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en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Bande de</a:t>
            </a:r>
            <a:r>
              <a:rPr lang="fr-FR" sz="2400" b="1" kern="0" spc="4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base</a:t>
            </a:r>
            <a:endParaRPr lang="fr-FR" sz="2400" b="1" kern="0" spc="-5" dirty="0">
              <a:solidFill>
                <a:sysClr val="windowText" lastClr="0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object 44"/>
          <p:cNvSpPr txBox="1"/>
          <p:nvPr/>
        </p:nvSpPr>
        <p:spPr>
          <a:xfrm>
            <a:off x="4497071" y="193422"/>
            <a:ext cx="422592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u="heavy" spc="-5" dirty="0">
                <a:solidFill>
                  <a:srgbClr val="FF0000"/>
                </a:solidFill>
                <a:latin typeface="Times New Roman"/>
                <a:cs typeface="Times New Roman"/>
              </a:rPr>
              <a:t>Principaux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traitements des</a:t>
            </a:r>
            <a:r>
              <a:rPr sz="2200" b="1" spc="6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signaux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08501" y="806452"/>
            <a:ext cx="5422064" cy="5207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104268" tIns="52133" rIns="104268" bIns="52133">
            <a:spAutoFit/>
          </a:bodyPr>
          <a:lstStyle/>
          <a:p>
            <a:pPr>
              <a:lnSpc>
                <a:spcPct val="100000"/>
              </a:lnSpc>
            </a:pPr>
            <a:r>
              <a:rPr lang="fr-FR" sz="2700" b="1" dirty="0" smtClean="0">
                <a:solidFill>
                  <a:srgbClr val="FF0000"/>
                </a:solidFill>
              </a:rPr>
              <a:t>Régénération d’un signal numérique</a:t>
            </a:r>
          </a:p>
        </p:txBody>
      </p:sp>
      <p:sp>
        <p:nvSpPr>
          <p:cNvPr id="3" name="object 3"/>
          <p:cNvSpPr/>
          <p:nvPr/>
        </p:nvSpPr>
        <p:spPr>
          <a:xfrm>
            <a:off x="165100" y="1568450"/>
            <a:ext cx="10058400" cy="582423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88900" y="819057"/>
            <a:ext cx="4317531" cy="5207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104268" tIns="52133" rIns="104268" bIns="52133">
            <a:spAutoFit/>
          </a:bodyPr>
          <a:lstStyle/>
          <a:p>
            <a:r>
              <a:rPr lang="fr-FR" sz="2700" b="1" dirty="0" smtClean="0">
                <a:solidFill>
                  <a:srgbClr val="FF0000"/>
                </a:solidFill>
              </a:rPr>
              <a:t>Problèmes (signal d’horloge)</a:t>
            </a:r>
            <a:endParaRPr lang="fr-FR" sz="2700" b="1" dirty="0">
              <a:solidFill>
                <a:srgbClr val="FF0000"/>
              </a:solidFill>
            </a:endParaRPr>
          </a:p>
        </p:txBody>
      </p:sp>
      <p:sp>
        <p:nvSpPr>
          <p:cNvPr id="5" name="object 43"/>
          <p:cNvSpPr txBox="1">
            <a:spLocks/>
          </p:cNvSpPr>
          <p:nvPr/>
        </p:nvSpPr>
        <p:spPr>
          <a:xfrm>
            <a:off x="221868" y="33909"/>
            <a:ext cx="8700262" cy="530385"/>
          </a:xfrm>
          <a:prstGeom prst="rect">
            <a:avLst/>
          </a:prstGeom>
        </p:spPr>
        <p:txBody>
          <a:bodyPr vert="horz" wrap="square" lIns="0" tIns="159496" rIns="0" bIns="0" rtlCol="0">
            <a:spAutoFit/>
          </a:bodyPr>
          <a:lstStyle/>
          <a:p>
            <a:pPr marL="12064">
              <a:defRPr/>
            </a:pPr>
            <a:r>
              <a:rPr lang="fr-FR" sz="2400" b="1" kern="0" spc="-21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Transmission </a:t>
            </a:r>
            <a:r>
              <a:rPr lang="fr-FR" sz="2400" b="1" kern="0" spc="-1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en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Bande de</a:t>
            </a:r>
            <a:r>
              <a:rPr lang="fr-FR" sz="2400" b="1" kern="0" spc="4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base</a:t>
            </a:r>
            <a:endParaRPr lang="fr-FR" sz="2400" b="1" kern="0" spc="-5" dirty="0">
              <a:solidFill>
                <a:sysClr val="windowText" lastClr="0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object 44"/>
          <p:cNvSpPr txBox="1"/>
          <p:nvPr/>
        </p:nvSpPr>
        <p:spPr>
          <a:xfrm>
            <a:off x="4497071" y="193422"/>
            <a:ext cx="422592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u="heavy" spc="-5" dirty="0">
                <a:solidFill>
                  <a:srgbClr val="FF0000"/>
                </a:solidFill>
                <a:latin typeface="Times New Roman"/>
                <a:cs typeface="Times New Roman"/>
              </a:rPr>
              <a:t>Principaux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traitements des</a:t>
            </a:r>
            <a:r>
              <a:rPr sz="2200" b="1" spc="6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signaux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40"/>
          <p:cNvSpPr/>
          <p:nvPr/>
        </p:nvSpPr>
        <p:spPr>
          <a:xfrm>
            <a:off x="0" y="1"/>
            <a:ext cx="10693400" cy="673100"/>
          </a:xfrm>
          <a:custGeom>
            <a:avLst/>
            <a:gdLst/>
            <a:ahLst/>
            <a:cxnLst/>
            <a:rect l="l" t="t" r="r" b="b"/>
            <a:pathLst>
              <a:path w="9144000" h="673100">
                <a:moveTo>
                  <a:pt x="0" y="673100"/>
                </a:moveTo>
                <a:lnTo>
                  <a:pt x="9144000" y="673100"/>
                </a:lnTo>
                <a:lnTo>
                  <a:pt x="9144000" y="0"/>
                </a:lnTo>
                <a:lnTo>
                  <a:pt x="0" y="0"/>
                </a:lnTo>
                <a:lnTo>
                  <a:pt x="0" y="673100"/>
                </a:lnTo>
                <a:close/>
              </a:path>
            </a:pathLst>
          </a:custGeom>
          <a:solidFill>
            <a:srgbClr val="CC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44"/>
          <p:cNvSpPr txBox="1"/>
          <p:nvPr/>
        </p:nvSpPr>
        <p:spPr>
          <a:xfrm>
            <a:off x="4497071" y="193422"/>
            <a:ext cx="422592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u="heavy" spc="-5" dirty="0">
                <a:solidFill>
                  <a:srgbClr val="FF0000"/>
                </a:solidFill>
                <a:latin typeface="Times New Roman"/>
                <a:cs typeface="Times New Roman"/>
              </a:rPr>
              <a:t>Principaux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traitements des</a:t>
            </a:r>
            <a:r>
              <a:rPr sz="2200" b="1" spc="6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signaux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8" name="object 43"/>
          <p:cNvSpPr txBox="1">
            <a:spLocks/>
          </p:cNvSpPr>
          <p:nvPr/>
        </p:nvSpPr>
        <p:spPr>
          <a:xfrm>
            <a:off x="221868" y="33909"/>
            <a:ext cx="8700262" cy="530385"/>
          </a:xfrm>
          <a:prstGeom prst="rect">
            <a:avLst/>
          </a:prstGeom>
        </p:spPr>
        <p:txBody>
          <a:bodyPr vert="horz" wrap="square" lIns="0" tIns="159496" rIns="0" bIns="0" rtlCol="0">
            <a:spAutoFit/>
          </a:bodyPr>
          <a:lstStyle/>
          <a:p>
            <a:pPr marL="12064">
              <a:defRPr/>
            </a:pPr>
            <a:r>
              <a:rPr lang="fr-FR" sz="2400" b="1" kern="0" spc="-21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Transmission </a:t>
            </a:r>
            <a:r>
              <a:rPr lang="fr-FR" sz="2400" b="1" kern="0" spc="-1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en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Bande de</a:t>
            </a:r>
            <a:r>
              <a:rPr lang="fr-FR" sz="2400" b="1" kern="0" spc="4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base</a:t>
            </a:r>
            <a:endParaRPr lang="fr-FR" sz="2400" b="1" kern="0" spc="-5" dirty="0">
              <a:solidFill>
                <a:sysClr val="windowText" lastClr="0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5100" y="1568450"/>
            <a:ext cx="10210800" cy="26776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lIns="91432" tIns="45715" rIns="91432" bIns="45715">
            <a:spAutoFit/>
          </a:bodyPr>
          <a:lstStyle/>
          <a:p>
            <a:pPr marL="12698" algn="just">
              <a:buFont typeface="Wingdings" pitchFamily="2" charset="2"/>
              <a:buChar char="Ø"/>
            </a:pPr>
            <a:r>
              <a:rPr lang="fr-FR" sz="2800" spc="5" dirty="0" smtClean="0">
                <a:latin typeface="Arial"/>
                <a:cs typeface="Arial"/>
              </a:rPr>
              <a:t>perte </a:t>
            </a:r>
            <a:r>
              <a:rPr lang="fr-FR" sz="2800" dirty="0" smtClean="0">
                <a:latin typeface="Arial"/>
                <a:cs typeface="Arial"/>
              </a:rPr>
              <a:t>de synchronisation entre les horloges (longues suites</a:t>
            </a:r>
            <a:r>
              <a:rPr lang="fr-FR" sz="2800" spc="-340" dirty="0" smtClean="0">
                <a:latin typeface="Arial"/>
                <a:cs typeface="Arial"/>
              </a:rPr>
              <a:t> </a:t>
            </a:r>
            <a:r>
              <a:rPr lang="fr-FR" sz="2800" dirty="0" smtClean="0">
                <a:latin typeface="Arial"/>
                <a:cs typeface="Arial"/>
              </a:rPr>
              <a:t>de </a:t>
            </a:r>
            <a:r>
              <a:rPr lang="fr-FR" sz="2800" spc="-5" dirty="0" smtClean="0">
                <a:latin typeface="Arial"/>
                <a:cs typeface="Arial"/>
              </a:rPr>
              <a:t>0 </a:t>
            </a:r>
            <a:r>
              <a:rPr lang="fr-FR" sz="2800" dirty="0" smtClean="0">
                <a:latin typeface="Arial"/>
                <a:cs typeface="Arial"/>
              </a:rPr>
              <a:t>ou de 1).</a:t>
            </a:r>
          </a:p>
          <a:p>
            <a:pPr marL="12698" algn="just">
              <a:buFont typeface="Wingdings" pitchFamily="2" charset="2"/>
              <a:buChar char="Ø"/>
            </a:pPr>
            <a:endParaRPr lang="fr-FR" sz="2800" dirty="0" smtClean="0">
              <a:latin typeface="Arial"/>
              <a:cs typeface="Arial"/>
            </a:endParaRPr>
          </a:p>
          <a:p>
            <a:pPr marL="12698" algn="just">
              <a:buFont typeface="Wingdings" pitchFamily="2" charset="2"/>
              <a:buChar char="Ø"/>
            </a:pPr>
            <a:r>
              <a:rPr lang="fr-FR" sz="2800" spc="35" dirty="0" smtClean="0">
                <a:latin typeface="Times New Roman"/>
                <a:cs typeface="Times New Roman"/>
              </a:rPr>
              <a:t>D</a:t>
            </a:r>
            <a:r>
              <a:rPr lang="fr-FR" sz="2800" dirty="0" smtClean="0">
                <a:latin typeface="Arial"/>
                <a:cs typeface="Arial"/>
              </a:rPr>
              <a:t>u fait de l’absence de transition, lors de la transmission d’une longue suite de niveaux logiques (0 ou 1), un risque de perte de synchronisation des horloges  </a:t>
            </a:r>
            <a:r>
              <a:rPr lang="fr-FR" sz="2800" dirty="0" smtClean="0">
                <a:latin typeface="Arial"/>
                <a:cs typeface="Arial"/>
              </a:rPr>
              <a:t>apparaît.</a:t>
            </a:r>
            <a:endParaRPr lang="fr-FR" sz="2800" dirty="0" smtClean="0">
              <a:latin typeface="Arial"/>
              <a:cs typeface="Arial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8900" y="819057"/>
            <a:ext cx="4317531" cy="5207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104268" tIns="52133" rIns="104268" bIns="52133">
            <a:spAutoFit/>
          </a:bodyPr>
          <a:lstStyle/>
          <a:p>
            <a:r>
              <a:rPr lang="fr-FR" sz="2700" b="1" dirty="0" smtClean="0">
                <a:solidFill>
                  <a:srgbClr val="FF0000"/>
                </a:solidFill>
              </a:rPr>
              <a:t>Problèmes (signal d’horloge)</a:t>
            </a:r>
            <a:endParaRPr lang="fr-FR" sz="2700" b="1" dirty="0">
              <a:solidFill>
                <a:srgbClr val="FF0000"/>
              </a:solidFill>
            </a:endParaRPr>
          </a:p>
        </p:txBody>
      </p:sp>
      <p:sp>
        <p:nvSpPr>
          <p:cNvPr id="10" name="object 3"/>
          <p:cNvSpPr/>
          <p:nvPr/>
        </p:nvSpPr>
        <p:spPr>
          <a:xfrm>
            <a:off x="165100" y="4387850"/>
            <a:ext cx="10363200" cy="300483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08501" y="806452"/>
            <a:ext cx="5422064" cy="5207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104268" tIns="52133" rIns="104268" bIns="52133">
            <a:spAutoFit/>
          </a:bodyPr>
          <a:lstStyle/>
          <a:p>
            <a:pPr>
              <a:lnSpc>
                <a:spcPct val="100000"/>
              </a:lnSpc>
            </a:pPr>
            <a:r>
              <a:rPr lang="fr-FR" sz="2700" b="1" dirty="0" smtClean="0">
                <a:solidFill>
                  <a:srgbClr val="FF0000"/>
                </a:solidFill>
              </a:rPr>
              <a:t>Régénération d’un signal numérique</a:t>
            </a:r>
          </a:p>
        </p:txBody>
      </p:sp>
      <p:sp>
        <p:nvSpPr>
          <p:cNvPr id="3" name="object 3"/>
          <p:cNvSpPr/>
          <p:nvPr/>
        </p:nvSpPr>
        <p:spPr>
          <a:xfrm>
            <a:off x="165100" y="1568450"/>
            <a:ext cx="10058400" cy="1981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88900" y="819057"/>
            <a:ext cx="4317531" cy="5207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104268" tIns="52133" rIns="104268" bIns="52133">
            <a:spAutoFit/>
          </a:bodyPr>
          <a:lstStyle/>
          <a:p>
            <a:r>
              <a:rPr lang="fr-FR" sz="2700" b="1" dirty="0" smtClean="0">
                <a:solidFill>
                  <a:srgbClr val="FF0000"/>
                </a:solidFill>
              </a:rPr>
              <a:t>Problèmes (signal d’horloge)</a:t>
            </a:r>
            <a:endParaRPr lang="fr-FR" sz="2700" b="1" dirty="0">
              <a:solidFill>
                <a:srgbClr val="FF0000"/>
              </a:solidFill>
            </a:endParaRPr>
          </a:p>
        </p:txBody>
      </p:sp>
      <p:sp>
        <p:nvSpPr>
          <p:cNvPr id="5" name="object 43"/>
          <p:cNvSpPr txBox="1">
            <a:spLocks/>
          </p:cNvSpPr>
          <p:nvPr/>
        </p:nvSpPr>
        <p:spPr>
          <a:xfrm>
            <a:off x="221868" y="33909"/>
            <a:ext cx="8700262" cy="530385"/>
          </a:xfrm>
          <a:prstGeom prst="rect">
            <a:avLst/>
          </a:prstGeom>
        </p:spPr>
        <p:txBody>
          <a:bodyPr vert="horz" wrap="square" lIns="0" tIns="159496" rIns="0" bIns="0" rtlCol="0">
            <a:spAutoFit/>
          </a:bodyPr>
          <a:lstStyle/>
          <a:p>
            <a:pPr marL="12064">
              <a:defRPr/>
            </a:pPr>
            <a:r>
              <a:rPr lang="fr-FR" sz="2400" b="1" kern="0" spc="-21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Transmission </a:t>
            </a:r>
            <a:r>
              <a:rPr lang="fr-FR" sz="2400" b="1" kern="0" spc="-1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en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Bande de</a:t>
            </a:r>
            <a:r>
              <a:rPr lang="fr-FR" sz="2400" b="1" kern="0" spc="4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base</a:t>
            </a:r>
            <a:endParaRPr lang="fr-FR" sz="2400" b="1" kern="0" spc="-5" dirty="0">
              <a:solidFill>
                <a:sysClr val="windowText" lastClr="0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object 44"/>
          <p:cNvSpPr txBox="1"/>
          <p:nvPr/>
        </p:nvSpPr>
        <p:spPr>
          <a:xfrm>
            <a:off x="4497071" y="193422"/>
            <a:ext cx="422592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u="heavy" spc="-5" dirty="0">
                <a:solidFill>
                  <a:srgbClr val="FF0000"/>
                </a:solidFill>
                <a:latin typeface="Times New Roman"/>
                <a:cs typeface="Times New Roman"/>
              </a:rPr>
              <a:t>Principaux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traitements des</a:t>
            </a:r>
            <a:r>
              <a:rPr sz="2200" b="1" spc="6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signaux</a:t>
            </a:r>
            <a:endParaRPr sz="2200">
              <a:latin typeface="Times New Roman"/>
              <a:cs typeface="Times New Roman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7100" y="4692650"/>
            <a:ext cx="85725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Connecteur droit avec flèche 8"/>
          <p:cNvCxnSpPr/>
          <p:nvPr/>
        </p:nvCxnSpPr>
        <p:spPr>
          <a:xfrm rot="10800000" flipV="1">
            <a:off x="927100" y="3321050"/>
            <a:ext cx="4495800" cy="13716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avec flèche 10"/>
          <p:cNvCxnSpPr/>
          <p:nvPr/>
        </p:nvCxnSpPr>
        <p:spPr>
          <a:xfrm>
            <a:off x="6794500" y="3321050"/>
            <a:ext cx="2743200" cy="13716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74802" y="1206245"/>
            <a:ext cx="9144000" cy="857250"/>
          </a:xfrm>
          <a:custGeom>
            <a:avLst/>
            <a:gdLst/>
            <a:ahLst/>
            <a:cxnLst/>
            <a:rect l="l" t="t" r="r" b="b"/>
            <a:pathLst>
              <a:path w="9144000" h="857250">
                <a:moveTo>
                  <a:pt x="0" y="0"/>
                </a:moveTo>
                <a:lnTo>
                  <a:pt x="0" y="857250"/>
                </a:lnTo>
                <a:lnTo>
                  <a:pt x="9144000" y="857250"/>
                </a:lnTo>
                <a:lnTo>
                  <a:pt x="91440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8900" y="1666830"/>
            <a:ext cx="10287001" cy="73866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marL="12698" marR="5079" algn="just">
              <a:spcBef>
                <a:spcPts val="90"/>
              </a:spcBef>
            </a:pPr>
            <a:r>
              <a:rPr sz="2400" spc="-5" smtClean="0">
                <a:latin typeface="Arial"/>
                <a:cs typeface="Arial"/>
              </a:rPr>
              <a:t>Un </a:t>
            </a:r>
            <a:r>
              <a:rPr sz="2400" spc="-5" dirty="0">
                <a:latin typeface="Arial"/>
                <a:cs typeface="Arial"/>
              </a:rPr>
              <a:t>signal électrique codé pour une transmission ne doit pas avoir de </a:t>
            </a:r>
            <a:r>
              <a:rPr sz="2400" dirty="0">
                <a:latin typeface="Arial"/>
                <a:cs typeface="Arial"/>
              </a:rPr>
              <a:t>composante  </a:t>
            </a:r>
            <a:r>
              <a:rPr sz="2400" spc="-5" dirty="0">
                <a:latin typeface="Arial"/>
                <a:cs typeface="Arial"/>
              </a:rPr>
              <a:t>continue (la valeur moyenne du signal doit </a:t>
            </a:r>
            <a:r>
              <a:rPr sz="2400" dirty="0">
                <a:latin typeface="Arial"/>
                <a:cs typeface="Arial"/>
              </a:rPr>
              <a:t>être </a:t>
            </a:r>
            <a:r>
              <a:rPr sz="2400" spc="-5" dirty="0">
                <a:latin typeface="Arial"/>
                <a:cs typeface="Arial"/>
              </a:rPr>
              <a:t>de</a:t>
            </a:r>
            <a:r>
              <a:rPr sz="2400" spc="6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0)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65100" y="2711451"/>
            <a:ext cx="10210800" cy="2895599"/>
          </a:xfrm>
          <a:prstGeom prst="rect">
            <a:avLst/>
          </a:prstGeom>
          <a:blipFill>
            <a:blip r:embed="rId2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40"/>
          <p:cNvSpPr/>
          <p:nvPr/>
        </p:nvSpPr>
        <p:spPr>
          <a:xfrm>
            <a:off x="0" y="1"/>
            <a:ext cx="10693400" cy="673100"/>
          </a:xfrm>
          <a:custGeom>
            <a:avLst/>
            <a:gdLst/>
            <a:ahLst/>
            <a:cxnLst/>
            <a:rect l="l" t="t" r="r" b="b"/>
            <a:pathLst>
              <a:path w="9144000" h="673100">
                <a:moveTo>
                  <a:pt x="0" y="673100"/>
                </a:moveTo>
                <a:lnTo>
                  <a:pt x="9144000" y="673100"/>
                </a:lnTo>
                <a:lnTo>
                  <a:pt x="9144000" y="0"/>
                </a:lnTo>
                <a:lnTo>
                  <a:pt x="0" y="0"/>
                </a:lnTo>
                <a:lnTo>
                  <a:pt x="0" y="673100"/>
                </a:lnTo>
                <a:close/>
              </a:path>
            </a:pathLst>
          </a:custGeom>
          <a:solidFill>
            <a:srgbClr val="CC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44"/>
          <p:cNvSpPr txBox="1"/>
          <p:nvPr/>
        </p:nvSpPr>
        <p:spPr>
          <a:xfrm>
            <a:off x="4497071" y="193422"/>
            <a:ext cx="422592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u="heavy" spc="-5" dirty="0">
                <a:solidFill>
                  <a:srgbClr val="FF0000"/>
                </a:solidFill>
                <a:latin typeface="Times New Roman"/>
                <a:cs typeface="Times New Roman"/>
              </a:rPr>
              <a:t>Principaux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traitements des</a:t>
            </a:r>
            <a:r>
              <a:rPr sz="2200" b="1" spc="6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signaux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9" name="object 43"/>
          <p:cNvSpPr txBox="1">
            <a:spLocks/>
          </p:cNvSpPr>
          <p:nvPr/>
        </p:nvSpPr>
        <p:spPr>
          <a:xfrm>
            <a:off x="221868" y="33909"/>
            <a:ext cx="8700262" cy="530385"/>
          </a:xfrm>
          <a:prstGeom prst="rect">
            <a:avLst/>
          </a:prstGeom>
        </p:spPr>
        <p:txBody>
          <a:bodyPr vert="horz" wrap="square" lIns="0" tIns="159496" rIns="0" bIns="0" rtlCol="0">
            <a:spAutoFit/>
          </a:bodyPr>
          <a:lstStyle/>
          <a:p>
            <a:pPr marL="12064">
              <a:defRPr/>
            </a:pPr>
            <a:r>
              <a:rPr lang="fr-FR" sz="2400" b="1" kern="0" spc="-21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Transmission </a:t>
            </a:r>
            <a:r>
              <a:rPr lang="fr-FR" sz="2400" b="1" kern="0" spc="-1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en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Bande de</a:t>
            </a:r>
            <a:r>
              <a:rPr lang="fr-FR" sz="2400" b="1" kern="0" spc="4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base</a:t>
            </a:r>
            <a:endParaRPr lang="fr-FR" sz="2400" b="1" kern="0" spc="-5" dirty="0">
              <a:solidFill>
                <a:sysClr val="windowText" lastClr="0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8900" y="819056"/>
            <a:ext cx="5297927" cy="5207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104268" tIns="52133" rIns="104268" bIns="52133">
            <a:spAutoFit/>
          </a:bodyPr>
          <a:lstStyle/>
          <a:p>
            <a:r>
              <a:rPr lang="fr-FR" sz="2700" b="1" dirty="0" smtClean="0">
                <a:solidFill>
                  <a:srgbClr val="FF0000"/>
                </a:solidFill>
              </a:rPr>
              <a:t>Problèmes (composante  continue )</a:t>
            </a:r>
            <a:endParaRPr lang="fr-FR" sz="27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774802" y="6349619"/>
            <a:ext cx="9144000" cy="857250"/>
          </a:xfrm>
          <a:custGeom>
            <a:avLst/>
            <a:gdLst/>
            <a:ahLst/>
            <a:cxnLst/>
            <a:rect l="l" t="t" r="r" b="b"/>
            <a:pathLst>
              <a:path w="9144000" h="857250">
                <a:moveTo>
                  <a:pt x="0" y="0"/>
                </a:moveTo>
                <a:lnTo>
                  <a:pt x="0" y="857250"/>
                </a:lnTo>
                <a:lnTo>
                  <a:pt x="9144000" y="857250"/>
                </a:lnTo>
                <a:lnTo>
                  <a:pt x="91440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65100" y="2528128"/>
            <a:ext cx="10287001" cy="448840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marL="12698" marR="5079" indent="-635" algn="just">
              <a:buFont typeface="Wingdings" pitchFamily="2" charset="2"/>
              <a:buChar char="v"/>
            </a:pPr>
            <a:r>
              <a:rPr sz="2900" spc="15" smtClean="0">
                <a:latin typeface="Times New Roman"/>
                <a:cs typeface="Times New Roman"/>
              </a:rPr>
              <a:t>Cette </a:t>
            </a:r>
            <a:r>
              <a:rPr sz="2900" dirty="0">
                <a:latin typeface="Times New Roman"/>
                <a:cs typeface="Times New Roman"/>
              </a:rPr>
              <a:t>composante </a:t>
            </a:r>
            <a:r>
              <a:rPr sz="2900" spc="-5" dirty="0">
                <a:latin typeface="Times New Roman"/>
                <a:cs typeface="Times New Roman"/>
              </a:rPr>
              <a:t>continue </a:t>
            </a:r>
            <a:r>
              <a:rPr sz="2900" dirty="0">
                <a:latin typeface="Times New Roman"/>
                <a:cs typeface="Times New Roman"/>
              </a:rPr>
              <a:t>ne transporte aucune </a:t>
            </a:r>
            <a:r>
              <a:rPr sz="2900" spc="-5" dirty="0">
                <a:latin typeface="Times New Roman"/>
                <a:cs typeface="Times New Roman"/>
              </a:rPr>
              <a:t>information et ne </a:t>
            </a:r>
            <a:r>
              <a:rPr sz="2900" dirty="0">
                <a:latin typeface="Times New Roman"/>
                <a:cs typeface="Times New Roman"/>
              </a:rPr>
              <a:t>provoque </a:t>
            </a:r>
            <a:r>
              <a:rPr sz="2900" spc="-5" dirty="0">
                <a:latin typeface="Times New Roman"/>
                <a:cs typeface="Times New Roman"/>
              </a:rPr>
              <a:t>qu’un  </a:t>
            </a:r>
            <a:r>
              <a:rPr sz="2900" spc="-10" dirty="0">
                <a:latin typeface="Times New Roman"/>
                <a:cs typeface="Times New Roman"/>
              </a:rPr>
              <a:t>échauffement </a:t>
            </a:r>
            <a:r>
              <a:rPr sz="2900" dirty="0">
                <a:latin typeface="Times New Roman"/>
                <a:cs typeface="Times New Roman"/>
              </a:rPr>
              <a:t>du à </a:t>
            </a:r>
            <a:r>
              <a:rPr sz="2900" spc="-10" dirty="0">
                <a:latin typeface="Times New Roman"/>
                <a:cs typeface="Times New Roman"/>
              </a:rPr>
              <a:t>l’effet </a:t>
            </a:r>
            <a:r>
              <a:rPr sz="2900" spc="-5" dirty="0">
                <a:latin typeface="Times New Roman"/>
                <a:cs typeface="Times New Roman"/>
              </a:rPr>
              <a:t>Joule des </a:t>
            </a:r>
            <a:r>
              <a:rPr sz="2900" spc="-10" dirty="0">
                <a:latin typeface="Times New Roman"/>
                <a:cs typeface="Times New Roman"/>
              </a:rPr>
              <a:t>organes </a:t>
            </a:r>
            <a:r>
              <a:rPr sz="2900" spc="-5" dirty="0">
                <a:latin typeface="Times New Roman"/>
                <a:cs typeface="Times New Roman"/>
              </a:rPr>
              <a:t>d’extrémités, donc il faut diminuer </a:t>
            </a:r>
            <a:r>
              <a:rPr sz="2900" spc="-5">
                <a:latin typeface="Times New Roman"/>
                <a:cs typeface="Times New Roman"/>
              </a:rPr>
              <a:t>sa </a:t>
            </a:r>
            <a:r>
              <a:rPr sz="2900" spc="-5" smtClean="0">
                <a:latin typeface="Times New Roman"/>
                <a:cs typeface="Times New Roman"/>
              </a:rPr>
              <a:t>valeu</a:t>
            </a:r>
            <a:r>
              <a:rPr lang="fr-FR" sz="2900" spc="-5" dirty="0" smtClean="0">
                <a:latin typeface="Times New Roman"/>
                <a:cs typeface="Times New Roman"/>
              </a:rPr>
              <a:t>r</a:t>
            </a:r>
            <a:r>
              <a:rPr lang="fr-FR" sz="2900" dirty="0" smtClean="0">
                <a:latin typeface="Times New Roman"/>
                <a:cs typeface="Times New Roman"/>
              </a:rPr>
              <a:t>.</a:t>
            </a:r>
          </a:p>
          <a:p>
            <a:pPr marL="12698" marR="5079" indent="-635" algn="just">
              <a:buFont typeface="Wingdings" pitchFamily="2" charset="2"/>
              <a:buChar char="v"/>
            </a:pPr>
            <a:endParaRPr sz="2900">
              <a:latin typeface="Times New Roman"/>
              <a:cs typeface="Times New Roman"/>
            </a:endParaRPr>
          </a:p>
          <a:p>
            <a:pPr marL="13334" marR="25398" indent="-1270" algn="just">
              <a:spcBef>
                <a:spcPts val="70"/>
              </a:spcBef>
              <a:buFont typeface="Wingdings" pitchFamily="2" charset="2"/>
              <a:buChar char="v"/>
            </a:pPr>
            <a:r>
              <a:rPr sz="2900" spc="-5" smtClean="0">
                <a:latin typeface="Times New Roman"/>
                <a:cs typeface="Times New Roman"/>
              </a:rPr>
              <a:t>S’il </a:t>
            </a:r>
            <a:r>
              <a:rPr sz="2900" dirty="0">
                <a:latin typeface="Times New Roman"/>
                <a:cs typeface="Times New Roman"/>
              </a:rPr>
              <a:t>y </a:t>
            </a:r>
            <a:r>
              <a:rPr sz="2900" spc="-5" dirty="0">
                <a:latin typeface="Times New Roman"/>
                <a:cs typeface="Times New Roman"/>
              </a:rPr>
              <a:t>avait une composante continue </a:t>
            </a:r>
            <a:r>
              <a:rPr sz="2900" dirty="0">
                <a:latin typeface="Times New Roman"/>
                <a:cs typeface="Times New Roman"/>
              </a:rPr>
              <a:t>à </a:t>
            </a:r>
            <a:r>
              <a:rPr sz="2900" spc="-5" dirty="0">
                <a:latin typeface="Times New Roman"/>
                <a:cs typeface="Times New Roman"/>
              </a:rPr>
              <a:t>la réception, ceci mènerait </a:t>
            </a:r>
            <a:r>
              <a:rPr sz="2900" dirty="0">
                <a:latin typeface="Times New Roman"/>
                <a:cs typeface="Times New Roman"/>
              </a:rPr>
              <a:t>à </a:t>
            </a:r>
            <a:r>
              <a:rPr sz="2900" spc="-5" dirty="0">
                <a:latin typeface="Times New Roman"/>
                <a:cs typeface="Times New Roman"/>
              </a:rPr>
              <a:t>une augmentation </a:t>
            </a:r>
            <a:r>
              <a:rPr sz="2900" spc="-5">
                <a:latin typeface="Times New Roman"/>
                <a:cs typeface="Times New Roman"/>
              </a:rPr>
              <a:t>de</a:t>
            </a:r>
            <a:r>
              <a:rPr sz="2900" spc="65">
                <a:latin typeface="Times New Roman"/>
                <a:cs typeface="Times New Roman"/>
              </a:rPr>
              <a:t> </a:t>
            </a:r>
            <a:r>
              <a:rPr sz="2900" spc="-5" smtClean="0">
                <a:latin typeface="Times New Roman"/>
                <a:cs typeface="Times New Roman"/>
              </a:rPr>
              <a:t>la</a:t>
            </a:r>
            <a:r>
              <a:rPr lang="fr-FR" sz="2900" spc="-5" dirty="0" smtClean="0">
                <a:latin typeface="Times New Roman"/>
                <a:cs typeface="Times New Roman"/>
              </a:rPr>
              <a:t> </a:t>
            </a:r>
            <a:r>
              <a:rPr sz="2900" u="sng" spc="-5" smtClean="0">
                <a:solidFill>
                  <a:srgbClr val="0000FF"/>
                </a:solidFill>
                <a:latin typeface="Times New Roman"/>
                <a:cs typeface="Times New Roman"/>
              </a:rPr>
              <a:t>tension </a:t>
            </a:r>
            <a:r>
              <a:rPr sz="2900" spc="-5" dirty="0">
                <a:latin typeface="Times New Roman"/>
                <a:cs typeface="Times New Roman"/>
              </a:rPr>
              <a:t>du signal, </a:t>
            </a:r>
            <a:r>
              <a:rPr sz="2900" dirty="0">
                <a:latin typeface="Times New Roman"/>
                <a:cs typeface="Times New Roman"/>
              </a:rPr>
              <a:t>et causerait </a:t>
            </a:r>
            <a:r>
              <a:rPr sz="2900" spc="-5" dirty="0">
                <a:latin typeface="Times New Roman"/>
                <a:cs typeface="Times New Roman"/>
              </a:rPr>
              <a:t>des </a:t>
            </a:r>
            <a:r>
              <a:rPr sz="2900" dirty="0">
                <a:latin typeface="Times New Roman"/>
                <a:cs typeface="Times New Roman"/>
              </a:rPr>
              <a:t>erreurs lors </a:t>
            </a:r>
            <a:r>
              <a:rPr sz="2900" spc="-5" dirty="0">
                <a:latin typeface="Times New Roman"/>
                <a:cs typeface="Times New Roman"/>
              </a:rPr>
              <a:t>du</a:t>
            </a:r>
            <a:r>
              <a:rPr sz="2900" spc="-25" dirty="0">
                <a:latin typeface="Times New Roman"/>
                <a:cs typeface="Times New Roman"/>
              </a:rPr>
              <a:t> </a:t>
            </a:r>
            <a:r>
              <a:rPr sz="2900" spc="-10">
                <a:latin typeface="Times New Roman"/>
                <a:cs typeface="Times New Roman"/>
              </a:rPr>
              <a:t>décodage</a:t>
            </a:r>
            <a:r>
              <a:rPr sz="2900" spc="-10" smtClean="0">
                <a:latin typeface="Arial"/>
                <a:cs typeface="Arial"/>
              </a:rPr>
              <a:t>.</a:t>
            </a:r>
            <a:endParaRPr lang="fr-FR" sz="2900" spc="-10" dirty="0" smtClean="0">
              <a:latin typeface="Arial"/>
              <a:cs typeface="Arial"/>
            </a:endParaRPr>
          </a:p>
          <a:p>
            <a:pPr marL="13334" marR="25398" indent="-1270" algn="just">
              <a:spcBef>
                <a:spcPts val="70"/>
              </a:spcBef>
              <a:buFont typeface="Wingdings" pitchFamily="2" charset="2"/>
              <a:buChar char="v"/>
            </a:pPr>
            <a:endParaRPr lang="fr-FR" sz="2900" spc="-10" dirty="0" smtClean="0">
              <a:latin typeface="Arial"/>
              <a:cs typeface="Arial"/>
            </a:endParaRPr>
          </a:p>
          <a:p>
            <a:pPr algn="just">
              <a:buFont typeface="Wingdings" pitchFamily="2" charset="2"/>
              <a:buChar char="v"/>
            </a:pPr>
            <a:r>
              <a:rPr lang="fr-FR" sz="2900" spc="-5" dirty="0" smtClean="0">
                <a:latin typeface="Times New Roman"/>
                <a:cs typeface="Times New Roman"/>
              </a:rPr>
              <a:t>Pas de composante: possibilité de transmettre une tension d’alimentation. </a:t>
            </a:r>
            <a:endParaRPr sz="2900">
              <a:latin typeface="Arial"/>
              <a:cs typeface="Arial"/>
            </a:endParaRPr>
          </a:p>
        </p:txBody>
      </p:sp>
      <p:sp>
        <p:nvSpPr>
          <p:cNvPr id="7" name="object 40"/>
          <p:cNvSpPr/>
          <p:nvPr/>
        </p:nvSpPr>
        <p:spPr>
          <a:xfrm>
            <a:off x="0" y="1"/>
            <a:ext cx="10693400" cy="673100"/>
          </a:xfrm>
          <a:custGeom>
            <a:avLst/>
            <a:gdLst/>
            <a:ahLst/>
            <a:cxnLst/>
            <a:rect l="l" t="t" r="r" b="b"/>
            <a:pathLst>
              <a:path w="9144000" h="673100">
                <a:moveTo>
                  <a:pt x="0" y="673100"/>
                </a:moveTo>
                <a:lnTo>
                  <a:pt x="9144000" y="673100"/>
                </a:lnTo>
                <a:lnTo>
                  <a:pt x="9144000" y="0"/>
                </a:lnTo>
                <a:lnTo>
                  <a:pt x="0" y="0"/>
                </a:lnTo>
                <a:lnTo>
                  <a:pt x="0" y="673100"/>
                </a:lnTo>
                <a:close/>
              </a:path>
            </a:pathLst>
          </a:custGeom>
          <a:solidFill>
            <a:srgbClr val="CC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44"/>
          <p:cNvSpPr txBox="1"/>
          <p:nvPr/>
        </p:nvSpPr>
        <p:spPr>
          <a:xfrm>
            <a:off x="4497071" y="193422"/>
            <a:ext cx="422592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u="heavy" spc="-5" dirty="0">
                <a:solidFill>
                  <a:srgbClr val="FF0000"/>
                </a:solidFill>
                <a:latin typeface="Times New Roman"/>
                <a:cs typeface="Times New Roman"/>
              </a:rPr>
              <a:t>Principaux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traitements des</a:t>
            </a:r>
            <a:r>
              <a:rPr sz="2200" b="1" spc="6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signaux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9" name="object 43"/>
          <p:cNvSpPr txBox="1">
            <a:spLocks/>
          </p:cNvSpPr>
          <p:nvPr/>
        </p:nvSpPr>
        <p:spPr>
          <a:xfrm>
            <a:off x="221868" y="33909"/>
            <a:ext cx="8700262" cy="530385"/>
          </a:xfrm>
          <a:prstGeom prst="rect">
            <a:avLst/>
          </a:prstGeom>
        </p:spPr>
        <p:txBody>
          <a:bodyPr vert="horz" wrap="square" lIns="0" tIns="159496" rIns="0" bIns="0" rtlCol="0">
            <a:spAutoFit/>
          </a:bodyPr>
          <a:lstStyle/>
          <a:p>
            <a:pPr marL="12064">
              <a:defRPr/>
            </a:pPr>
            <a:r>
              <a:rPr lang="fr-FR" sz="2400" b="1" kern="0" spc="-21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Transmission </a:t>
            </a:r>
            <a:r>
              <a:rPr lang="fr-FR" sz="2400" b="1" kern="0" spc="-1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en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Bande de</a:t>
            </a:r>
            <a:r>
              <a:rPr lang="fr-FR" sz="2400" b="1" kern="0" spc="4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base</a:t>
            </a:r>
            <a:endParaRPr lang="fr-FR" sz="2400" b="1" kern="0" spc="-5" dirty="0">
              <a:solidFill>
                <a:sysClr val="windowText" lastClr="0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8900" y="819056"/>
            <a:ext cx="5297927" cy="5207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104268" tIns="52133" rIns="104268" bIns="52133">
            <a:spAutoFit/>
          </a:bodyPr>
          <a:lstStyle/>
          <a:p>
            <a:r>
              <a:rPr lang="fr-FR" sz="2700" b="1" dirty="0" smtClean="0">
                <a:solidFill>
                  <a:srgbClr val="FF0000"/>
                </a:solidFill>
              </a:rPr>
              <a:t>Problèmes (composante  continue )</a:t>
            </a:r>
            <a:endParaRPr lang="fr-FR" sz="27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88900" y="2940050"/>
            <a:ext cx="9753599" cy="4114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165100" y="1663522"/>
            <a:ext cx="10287001" cy="120031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32" tIns="45715" rIns="91432" bIns="45715">
            <a:spAutoFit/>
          </a:bodyPr>
          <a:lstStyle/>
          <a:p>
            <a:pPr marL="12698" marR="5079" algn="just">
              <a:buFont typeface="Wingdings" pitchFamily="2" charset="2"/>
              <a:buChar char="v"/>
            </a:pPr>
            <a:r>
              <a:rPr lang="fr-FR" sz="2400" spc="-5" dirty="0" smtClean="0">
                <a:latin typeface="Times New Roman"/>
                <a:cs typeface="Times New Roman"/>
              </a:rPr>
              <a:t> Une symétrie de la valeur des niveaux logiques hauts et des  niveaux logiques bas par rapport à un niveau de potentiel nul.</a:t>
            </a:r>
          </a:p>
          <a:p>
            <a:pPr marL="12698" marR="5079" algn="just">
              <a:buFont typeface="Wingdings" pitchFamily="2" charset="2"/>
              <a:buChar char="v"/>
            </a:pPr>
            <a:r>
              <a:rPr lang="fr-FR" sz="2400" spc="-5" dirty="0" smtClean="0">
                <a:latin typeface="Times New Roman"/>
                <a:cs typeface="Times New Roman"/>
              </a:rPr>
              <a:t>Ce codage permet la diminution de la valeur de la composante continue. </a:t>
            </a:r>
            <a:endParaRPr lang="fr-FR" sz="2400" dirty="0">
              <a:latin typeface="Times New Roman"/>
              <a:cs typeface="Times New Roman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8900" y="819056"/>
            <a:ext cx="5297927" cy="5207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104268" tIns="52133" rIns="104268" bIns="52133">
            <a:spAutoFit/>
          </a:bodyPr>
          <a:lstStyle/>
          <a:p>
            <a:r>
              <a:rPr lang="fr-FR" sz="2700" b="1" dirty="0" smtClean="0">
                <a:solidFill>
                  <a:srgbClr val="FF0000"/>
                </a:solidFill>
              </a:rPr>
              <a:t>Problèmes (composante  continue )</a:t>
            </a:r>
            <a:endParaRPr lang="fr-FR" sz="2700" b="1" dirty="0">
              <a:solidFill>
                <a:srgbClr val="FF0000"/>
              </a:solidFill>
            </a:endParaRPr>
          </a:p>
        </p:txBody>
      </p:sp>
      <p:sp>
        <p:nvSpPr>
          <p:cNvPr id="10" name="object 44"/>
          <p:cNvSpPr txBox="1"/>
          <p:nvPr/>
        </p:nvSpPr>
        <p:spPr>
          <a:xfrm>
            <a:off x="4497071" y="193422"/>
            <a:ext cx="422592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u="heavy" spc="-5" dirty="0">
                <a:solidFill>
                  <a:srgbClr val="FF0000"/>
                </a:solidFill>
                <a:latin typeface="Times New Roman"/>
                <a:cs typeface="Times New Roman"/>
              </a:rPr>
              <a:t>Principaux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traitements des</a:t>
            </a:r>
            <a:r>
              <a:rPr sz="2200" b="1" spc="6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signaux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1" name="object 43"/>
          <p:cNvSpPr txBox="1">
            <a:spLocks/>
          </p:cNvSpPr>
          <p:nvPr/>
        </p:nvSpPr>
        <p:spPr>
          <a:xfrm>
            <a:off x="221868" y="33909"/>
            <a:ext cx="8700262" cy="530385"/>
          </a:xfrm>
          <a:prstGeom prst="rect">
            <a:avLst/>
          </a:prstGeom>
        </p:spPr>
        <p:txBody>
          <a:bodyPr vert="horz" wrap="square" lIns="0" tIns="159496" rIns="0" bIns="0" rtlCol="0">
            <a:spAutoFit/>
          </a:bodyPr>
          <a:lstStyle/>
          <a:p>
            <a:pPr marL="12064">
              <a:defRPr/>
            </a:pPr>
            <a:r>
              <a:rPr lang="fr-FR" sz="2400" b="1" kern="0" spc="-21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Transmission </a:t>
            </a:r>
            <a:r>
              <a:rPr lang="fr-FR" sz="2400" b="1" kern="0" spc="-1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en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Bande de</a:t>
            </a:r>
            <a:r>
              <a:rPr lang="fr-FR" sz="2400" b="1" kern="0" spc="4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base</a:t>
            </a:r>
            <a:endParaRPr lang="fr-FR" sz="2400" b="1" kern="0" spc="-5" dirty="0">
              <a:solidFill>
                <a:sysClr val="windowText" lastClr="000000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546100" y="2940050"/>
            <a:ext cx="9829800" cy="441960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88900" y="819056"/>
            <a:ext cx="5297927" cy="5207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104268" tIns="52133" rIns="104268" bIns="52133">
            <a:spAutoFit/>
          </a:bodyPr>
          <a:lstStyle/>
          <a:p>
            <a:r>
              <a:rPr lang="fr-FR" sz="2700" b="1" dirty="0" smtClean="0">
                <a:solidFill>
                  <a:srgbClr val="FF0000"/>
                </a:solidFill>
              </a:rPr>
              <a:t>Problèmes (composante  continue )</a:t>
            </a:r>
            <a:endParaRPr lang="fr-FR" sz="2700" b="1" dirty="0">
              <a:solidFill>
                <a:srgbClr val="FF0000"/>
              </a:solidFill>
            </a:endParaRPr>
          </a:p>
        </p:txBody>
      </p:sp>
      <p:sp>
        <p:nvSpPr>
          <p:cNvPr id="10" name="object 44"/>
          <p:cNvSpPr txBox="1"/>
          <p:nvPr/>
        </p:nvSpPr>
        <p:spPr>
          <a:xfrm>
            <a:off x="4497071" y="193422"/>
            <a:ext cx="422592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u="heavy" spc="-5" dirty="0">
                <a:solidFill>
                  <a:srgbClr val="FF0000"/>
                </a:solidFill>
                <a:latin typeface="Times New Roman"/>
                <a:cs typeface="Times New Roman"/>
              </a:rPr>
              <a:t>Principaux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traitements des</a:t>
            </a:r>
            <a:r>
              <a:rPr sz="2200" b="1" spc="6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signaux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1" name="object 43"/>
          <p:cNvSpPr txBox="1">
            <a:spLocks/>
          </p:cNvSpPr>
          <p:nvPr/>
        </p:nvSpPr>
        <p:spPr>
          <a:xfrm>
            <a:off x="221868" y="33909"/>
            <a:ext cx="8700262" cy="530385"/>
          </a:xfrm>
          <a:prstGeom prst="rect">
            <a:avLst/>
          </a:prstGeom>
        </p:spPr>
        <p:txBody>
          <a:bodyPr vert="horz" wrap="square" lIns="0" tIns="159496" rIns="0" bIns="0" rtlCol="0">
            <a:spAutoFit/>
          </a:bodyPr>
          <a:lstStyle/>
          <a:p>
            <a:pPr marL="12064">
              <a:defRPr/>
            </a:pPr>
            <a:r>
              <a:rPr lang="fr-FR" sz="2400" b="1" kern="0" spc="-21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Transmission </a:t>
            </a:r>
            <a:r>
              <a:rPr lang="fr-FR" sz="2400" b="1" kern="0" spc="-1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en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Bande de</a:t>
            </a:r>
            <a:r>
              <a:rPr lang="fr-FR" sz="2400" b="1" kern="0" spc="4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base</a:t>
            </a:r>
            <a:endParaRPr lang="fr-FR" sz="2400" b="1" kern="0" spc="-5" dirty="0">
              <a:solidFill>
                <a:sysClr val="windowText" lastClr="0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65100" y="1663522"/>
            <a:ext cx="10287001" cy="120031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32" tIns="45715" rIns="91432" bIns="45715">
            <a:spAutoFit/>
          </a:bodyPr>
          <a:lstStyle/>
          <a:p>
            <a:pPr marL="12698" marR="5079" algn="just">
              <a:buFont typeface="Wingdings" pitchFamily="2" charset="2"/>
              <a:buChar char="v"/>
            </a:pPr>
            <a:r>
              <a:rPr lang="fr-FR" sz="2400" spc="-5" dirty="0" smtClean="0">
                <a:latin typeface="Times New Roman"/>
                <a:cs typeface="Times New Roman"/>
              </a:rPr>
              <a:t> Une symétrie de la valeur des niveaux logiques hauts et des  niveaux logiques bas par rapport à un niveau de potentiel nul.</a:t>
            </a:r>
          </a:p>
          <a:p>
            <a:pPr marL="12698" marR="5079" algn="just">
              <a:buFont typeface="Wingdings" pitchFamily="2" charset="2"/>
              <a:buChar char="v"/>
            </a:pPr>
            <a:r>
              <a:rPr lang="fr-FR" sz="2400" spc="-5" dirty="0" smtClean="0">
                <a:latin typeface="Times New Roman"/>
                <a:cs typeface="Times New Roman"/>
              </a:rPr>
              <a:t>Ce codage permet la diminution de la valeur de la composante continue. </a:t>
            </a:r>
            <a:endParaRPr lang="fr-FR" sz="24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698500" y="2635249"/>
            <a:ext cx="9525000" cy="2492987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0" tIns="30477" rIns="0" bIns="0" rtlCol="0">
            <a:spAutoFit/>
          </a:bodyPr>
          <a:lstStyle/>
          <a:p>
            <a:pPr marL="158099" marR="153655" algn="ctr">
              <a:spcBef>
                <a:spcPts val="239"/>
              </a:spcBef>
            </a:pPr>
            <a:r>
              <a:rPr sz="4000" spc="-10" dirty="0">
                <a:solidFill>
                  <a:srgbClr val="FF0000"/>
                </a:solidFill>
                <a:latin typeface="Calibri"/>
                <a:cs typeface="Calibri"/>
              </a:rPr>
              <a:t>Le nombre important de problèmes liés au codage </a:t>
            </a:r>
            <a:r>
              <a:rPr sz="4000" spc="-25" dirty="0">
                <a:solidFill>
                  <a:srgbClr val="FF0000"/>
                </a:solidFill>
                <a:latin typeface="Calibri"/>
                <a:cs typeface="Calibri"/>
              </a:rPr>
              <a:t>généra </a:t>
            </a:r>
            <a:r>
              <a:rPr sz="4000" spc="-10" dirty="0">
                <a:solidFill>
                  <a:srgbClr val="FF0000"/>
                </a:solidFill>
                <a:latin typeface="Calibri"/>
                <a:cs typeface="Calibri"/>
              </a:rPr>
              <a:t>une </a:t>
            </a:r>
            <a:r>
              <a:rPr sz="4000" spc="-15" dirty="0">
                <a:solidFill>
                  <a:srgbClr val="FF0000"/>
                </a:solidFill>
                <a:latin typeface="Calibri"/>
                <a:cs typeface="Calibri"/>
              </a:rPr>
              <a:t>diversité  </a:t>
            </a:r>
            <a:r>
              <a:rPr sz="4000" spc="-21" dirty="0">
                <a:solidFill>
                  <a:srgbClr val="FF0000"/>
                </a:solidFill>
                <a:latin typeface="Calibri"/>
                <a:cs typeface="Calibri"/>
              </a:rPr>
              <a:t>grandissante </a:t>
            </a:r>
            <a:r>
              <a:rPr sz="4000" spc="-10" dirty="0">
                <a:solidFill>
                  <a:srgbClr val="FF0000"/>
                </a:solidFill>
                <a:latin typeface="Calibri"/>
                <a:cs typeface="Calibri"/>
              </a:rPr>
              <a:t>de codes, </a:t>
            </a:r>
            <a:r>
              <a:rPr sz="4000" spc="-25" dirty="0">
                <a:solidFill>
                  <a:srgbClr val="FF0000"/>
                </a:solidFill>
                <a:latin typeface="Calibri"/>
                <a:cs typeface="Calibri"/>
              </a:rPr>
              <a:t>ayant </a:t>
            </a:r>
            <a:r>
              <a:rPr sz="4000" spc="-10" dirty="0">
                <a:solidFill>
                  <a:srgbClr val="FF0000"/>
                </a:solidFill>
                <a:latin typeface="Calibri"/>
                <a:cs typeface="Calibri"/>
              </a:rPr>
              <a:t>chacun leurs </a:t>
            </a:r>
            <a:r>
              <a:rPr sz="4000" spc="-15" dirty="0">
                <a:solidFill>
                  <a:srgbClr val="FF0000"/>
                </a:solidFill>
                <a:latin typeface="Calibri"/>
                <a:cs typeface="Calibri"/>
              </a:rPr>
              <a:t>propres </a:t>
            </a:r>
            <a:r>
              <a:rPr sz="4000" spc="-25" dirty="0">
                <a:solidFill>
                  <a:srgbClr val="FF0000"/>
                </a:solidFill>
                <a:latin typeface="Calibri"/>
                <a:cs typeface="Calibri"/>
              </a:rPr>
              <a:t>avantages </a:t>
            </a:r>
            <a:r>
              <a:rPr sz="4000" spc="-10">
                <a:solidFill>
                  <a:srgbClr val="FF0000"/>
                </a:solidFill>
                <a:latin typeface="Calibri"/>
                <a:cs typeface="Calibri"/>
              </a:rPr>
              <a:t>et  </a:t>
            </a:r>
            <a:r>
              <a:rPr sz="4000" spc="-15" smtClean="0">
                <a:solidFill>
                  <a:srgbClr val="FF0000"/>
                </a:solidFill>
                <a:latin typeface="Calibri"/>
                <a:cs typeface="Calibri"/>
              </a:rPr>
              <a:t>inconvénients</a:t>
            </a:r>
            <a:r>
              <a:rPr lang="fr-FR" sz="4000" spc="-15" dirty="0" smtClean="0">
                <a:solidFill>
                  <a:srgbClr val="FF0000"/>
                </a:solidFill>
                <a:latin typeface="Calibri"/>
                <a:cs typeface="Calibri"/>
              </a:rPr>
              <a:t>.</a:t>
            </a:r>
            <a:endParaRPr sz="4000">
              <a:solidFill>
                <a:srgbClr val="FF0000"/>
              </a:solidFill>
              <a:latin typeface="Calibri"/>
              <a:cs typeface="Calibri"/>
            </a:endParaRPr>
          </a:p>
        </p:txBody>
      </p:sp>
      <p:sp>
        <p:nvSpPr>
          <p:cNvPr id="6" name="object 40"/>
          <p:cNvSpPr/>
          <p:nvPr/>
        </p:nvSpPr>
        <p:spPr>
          <a:xfrm>
            <a:off x="0" y="1"/>
            <a:ext cx="10693400" cy="673100"/>
          </a:xfrm>
          <a:custGeom>
            <a:avLst/>
            <a:gdLst/>
            <a:ahLst/>
            <a:cxnLst/>
            <a:rect l="l" t="t" r="r" b="b"/>
            <a:pathLst>
              <a:path w="9144000" h="673100">
                <a:moveTo>
                  <a:pt x="0" y="673100"/>
                </a:moveTo>
                <a:lnTo>
                  <a:pt x="9144000" y="673100"/>
                </a:lnTo>
                <a:lnTo>
                  <a:pt x="9144000" y="0"/>
                </a:lnTo>
                <a:lnTo>
                  <a:pt x="0" y="0"/>
                </a:lnTo>
                <a:lnTo>
                  <a:pt x="0" y="673100"/>
                </a:lnTo>
                <a:close/>
              </a:path>
            </a:pathLst>
          </a:custGeom>
          <a:solidFill>
            <a:srgbClr val="CC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44"/>
          <p:cNvSpPr txBox="1"/>
          <p:nvPr/>
        </p:nvSpPr>
        <p:spPr>
          <a:xfrm>
            <a:off x="4497071" y="193422"/>
            <a:ext cx="422592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u="heavy" spc="-5" dirty="0">
                <a:solidFill>
                  <a:srgbClr val="FF0000"/>
                </a:solidFill>
                <a:latin typeface="Times New Roman"/>
                <a:cs typeface="Times New Roman"/>
              </a:rPr>
              <a:t>Principaux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traitements des</a:t>
            </a:r>
            <a:r>
              <a:rPr sz="2200" b="1" spc="6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signaux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8" name="object 43"/>
          <p:cNvSpPr txBox="1">
            <a:spLocks/>
          </p:cNvSpPr>
          <p:nvPr/>
        </p:nvSpPr>
        <p:spPr>
          <a:xfrm>
            <a:off x="221868" y="33909"/>
            <a:ext cx="8700262" cy="530385"/>
          </a:xfrm>
          <a:prstGeom prst="rect">
            <a:avLst/>
          </a:prstGeom>
        </p:spPr>
        <p:txBody>
          <a:bodyPr vert="horz" wrap="square" lIns="0" tIns="159496" rIns="0" bIns="0" rtlCol="0">
            <a:spAutoFit/>
          </a:bodyPr>
          <a:lstStyle/>
          <a:p>
            <a:pPr marL="12064">
              <a:defRPr/>
            </a:pPr>
            <a:r>
              <a:rPr lang="fr-FR" sz="2400" b="1" kern="0" spc="-21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Transmission </a:t>
            </a:r>
            <a:r>
              <a:rPr lang="fr-FR" sz="2400" b="1" kern="0" spc="-1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en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Bande de</a:t>
            </a:r>
            <a:r>
              <a:rPr lang="fr-FR" sz="2400" b="1" kern="0" spc="40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fr-FR" sz="2400" b="1" kern="0" spc="-5" dirty="0" smtClean="0">
                <a:solidFill>
                  <a:sysClr val="windowText" lastClr="000000"/>
                </a:solidFill>
                <a:latin typeface="+mj-lt"/>
                <a:ea typeface="+mj-ea"/>
                <a:cs typeface="+mj-cs"/>
              </a:rPr>
              <a:t>base</a:t>
            </a:r>
            <a:endParaRPr lang="fr-FR" sz="2400" b="1" kern="0" spc="-5" dirty="0">
              <a:solidFill>
                <a:sysClr val="windowText" lastClr="000000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"/>
            <a:ext cx="9144000" cy="673100"/>
          </a:xfrm>
          <a:custGeom>
            <a:avLst/>
            <a:gdLst/>
            <a:ahLst/>
            <a:cxnLst/>
            <a:rect l="l" t="t" r="r" b="b"/>
            <a:pathLst>
              <a:path w="9144000" h="673100">
                <a:moveTo>
                  <a:pt x="0" y="673100"/>
                </a:moveTo>
                <a:lnTo>
                  <a:pt x="9144000" y="673100"/>
                </a:lnTo>
                <a:lnTo>
                  <a:pt x="9144000" y="0"/>
                </a:lnTo>
                <a:lnTo>
                  <a:pt x="0" y="0"/>
                </a:lnTo>
                <a:lnTo>
                  <a:pt x="0" y="673100"/>
                </a:lnTo>
                <a:close/>
              </a:path>
            </a:pathLst>
          </a:custGeom>
          <a:solidFill>
            <a:srgbClr val="CC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9144000" cy="31750"/>
          </a:xfrm>
          <a:custGeom>
            <a:avLst/>
            <a:gdLst/>
            <a:ahLst/>
            <a:cxnLst/>
            <a:rect l="l" t="t" r="r" b="b"/>
            <a:pathLst>
              <a:path w="9144000" h="31750">
                <a:moveTo>
                  <a:pt x="0" y="31750"/>
                </a:moveTo>
                <a:lnTo>
                  <a:pt x="9144000" y="31750"/>
                </a:lnTo>
                <a:lnTo>
                  <a:pt x="9144000" y="0"/>
                </a:lnTo>
                <a:lnTo>
                  <a:pt x="0" y="0"/>
                </a:lnTo>
                <a:lnTo>
                  <a:pt x="0" y="31750"/>
                </a:lnTo>
                <a:close/>
              </a:path>
            </a:pathLst>
          </a:custGeom>
          <a:solidFill>
            <a:srgbClr val="3333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9050" y="685800"/>
            <a:ext cx="9124950" cy="0"/>
          </a:xfrm>
          <a:custGeom>
            <a:avLst/>
            <a:gdLst/>
            <a:ahLst/>
            <a:cxnLst/>
            <a:rect l="l" t="t" r="r" b="b"/>
            <a:pathLst>
              <a:path w="9124950">
                <a:moveTo>
                  <a:pt x="0" y="0"/>
                </a:moveTo>
                <a:lnTo>
                  <a:pt x="9124950" y="0"/>
                </a:lnTo>
              </a:path>
            </a:pathLst>
          </a:custGeom>
          <a:ln w="31750">
            <a:solidFill>
              <a:srgbClr val="3333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21868" y="33907"/>
            <a:ext cx="8700262" cy="499608"/>
          </a:xfrm>
          <a:prstGeom prst="rect">
            <a:avLst/>
          </a:prstGeom>
        </p:spPr>
        <p:txBody>
          <a:bodyPr vert="horz" wrap="square" lIns="0" tIns="159496" rIns="0" bIns="0" rtlCol="0">
            <a:spAutoFit/>
          </a:bodyPr>
          <a:lstStyle/>
          <a:p>
            <a:pPr marL="340961"/>
            <a:r>
              <a:rPr spc="-5" dirty="0"/>
              <a:t>Transmission </a:t>
            </a:r>
            <a:r>
              <a:rPr spc="-10" dirty="0"/>
              <a:t>en </a:t>
            </a:r>
            <a:r>
              <a:rPr spc="-5" dirty="0"/>
              <a:t>Bande de</a:t>
            </a:r>
            <a:r>
              <a:rPr dirty="0"/>
              <a:t> </a:t>
            </a:r>
            <a:r>
              <a:rPr spc="-5" dirty="0"/>
              <a:t>base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036184" y="193421"/>
            <a:ext cx="1919604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Codage </a:t>
            </a:r>
            <a:r>
              <a:rPr sz="22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en</a:t>
            </a:r>
            <a:r>
              <a:rPr sz="2200" b="1" spc="-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ligne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55558" y="2745868"/>
            <a:ext cx="360680" cy="680085"/>
          </a:xfrm>
          <a:custGeom>
            <a:avLst/>
            <a:gdLst/>
            <a:ahLst/>
            <a:cxnLst/>
            <a:rect l="l" t="t" r="r" b="b"/>
            <a:pathLst>
              <a:path w="360680" h="680085">
                <a:moveTo>
                  <a:pt x="360453" y="0"/>
                </a:moveTo>
                <a:lnTo>
                  <a:pt x="308364" y="5000"/>
                </a:lnTo>
                <a:lnTo>
                  <a:pt x="257380" y="20955"/>
                </a:lnTo>
                <a:lnTo>
                  <a:pt x="222622" y="39093"/>
                </a:lnTo>
                <a:lnTo>
                  <a:pt x="189911" y="61855"/>
                </a:lnTo>
                <a:lnTo>
                  <a:pt x="159367" y="88908"/>
                </a:lnTo>
                <a:lnTo>
                  <a:pt x="131113" y="119919"/>
                </a:lnTo>
                <a:lnTo>
                  <a:pt x="105271" y="154556"/>
                </a:lnTo>
                <a:lnTo>
                  <a:pt x="81963" y="192485"/>
                </a:lnTo>
                <a:lnTo>
                  <a:pt x="61311" y="233374"/>
                </a:lnTo>
                <a:lnTo>
                  <a:pt x="43436" y="276891"/>
                </a:lnTo>
                <a:lnTo>
                  <a:pt x="28461" y="322703"/>
                </a:lnTo>
                <a:lnTo>
                  <a:pt x="16508" y="370477"/>
                </a:lnTo>
                <a:lnTo>
                  <a:pt x="7699" y="419881"/>
                </a:lnTo>
                <a:lnTo>
                  <a:pt x="2155" y="470582"/>
                </a:lnTo>
                <a:lnTo>
                  <a:pt x="0" y="522247"/>
                </a:lnTo>
                <a:lnTo>
                  <a:pt x="1353" y="574545"/>
                </a:lnTo>
                <a:lnTo>
                  <a:pt x="6338" y="627141"/>
                </a:lnTo>
                <a:lnTo>
                  <a:pt x="15077" y="679704"/>
                </a:lnTo>
                <a:lnTo>
                  <a:pt x="28376" y="625123"/>
                </a:lnTo>
                <a:lnTo>
                  <a:pt x="45369" y="573778"/>
                </a:lnTo>
                <a:lnTo>
                  <a:pt x="65793" y="525956"/>
                </a:lnTo>
                <a:lnTo>
                  <a:pt x="89385" y="481946"/>
                </a:lnTo>
                <a:lnTo>
                  <a:pt x="115879" y="442035"/>
                </a:lnTo>
                <a:lnTo>
                  <a:pt x="145012" y="406511"/>
                </a:lnTo>
                <a:lnTo>
                  <a:pt x="176521" y="375662"/>
                </a:lnTo>
                <a:lnTo>
                  <a:pt x="210140" y="349776"/>
                </a:lnTo>
                <a:lnTo>
                  <a:pt x="245608" y="329142"/>
                </a:lnTo>
                <a:lnTo>
                  <a:pt x="282658" y="314046"/>
                </a:lnTo>
                <a:lnTo>
                  <a:pt x="321028" y="304778"/>
                </a:lnTo>
                <a:lnTo>
                  <a:pt x="360453" y="301625"/>
                </a:lnTo>
                <a:lnTo>
                  <a:pt x="360453" y="0"/>
                </a:lnTo>
                <a:close/>
              </a:path>
            </a:pathLst>
          </a:custGeom>
          <a:solidFill>
            <a:srgbClr val="C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17501" y="1056767"/>
            <a:ext cx="9933534" cy="289822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100" b="1" u="heavy" spc="-10" dirty="0">
                <a:latin typeface="Times New Roman"/>
                <a:cs typeface="Times New Roman"/>
              </a:rPr>
              <a:t>Critères </a:t>
            </a:r>
            <a:r>
              <a:rPr sz="2100" b="1" u="heavy" spc="-5" dirty="0">
                <a:latin typeface="Times New Roman"/>
                <a:cs typeface="Times New Roman"/>
              </a:rPr>
              <a:t>de choix d’un code en ligne</a:t>
            </a:r>
            <a:r>
              <a:rPr sz="2100" b="1" u="heavy" spc="95" dirty="0">
                <a:latin typeface="Times New Roman"/>
                <a:cs typeface="Times New Roman"/>
              </a:rPr>
              <a:t> </a:t>
            </a:r>
            <a:r>
              <a:rPr sz="2100" b="1" u="heavy" spc="-5" dirty="0">
                <a:latin typeface="Times New Roman"/>
                <a:cs typeface="Times New Roman"/>
              </a:rPr>
              <a:t>:</a:t>
            </a:r>
            <a:endParaRPr sz="2100">
              <a:latin typeface="Times New Roman"/>
              <a:cs typeface="Times New Roman"/>
            </a:endParaRPr>
          </a:p>
          <a:p>
            <a:pPr>
              <a:spcBef>
                <a:spcPts val="21"/>
              </a:spcBef>
            </a:pPr>
            <a:endParaRPr sz="2900">
              <a:latin typeface="Times New Roman"/>
              <a:cs typeface="Times New Roman"/>
            </a:endParaRPr>
          </a:p>
          <a:p>
            <a:pPr marL="1164477"/>
            <a:r>
              <a:rPr sz="2100" b="1" spc="-10" dirty="0">
                <a:latin typeface="Wingdings"/>
                <a:cs typeface="Wingdings"/>
              </a:rPr>
              <a:t></a:t>
            </a:r>
            <a:r>
              <a:rPr sz="2100" b="1" spc="-10" dirty="0">
                <a:latin typeface="Times New Roman"/>
                <a:cs typeface="Times New Roman"/>
              </a:rPr>
              <a:t> </a:t>
            </a:r>
            <a:r>
              <a:rPr sz="2100" b="1" spc="-5" dirty="0">
                <a:latin typeface="Times New Roman"/>
                <a:cs typeface="Times New Roman"/>
              </a:rPr>
              <a:t>Rapidité de</a:t>
            </a:r>
            <a:r>
              <a:rPr sz="2100" b="1" spc="-30" dirty="0">
                <a:latin typeface="Times New Roman"/>
                <a:cs typeface="Times New Roman"/>
              </a:rPr>
              <a:t> </a:t>
            </a:r>
            <a:r>
              <a:rPr sz="2100" b="1" spc="-5" dirty="0">
                <a:latin typeface="Times New Roman"/>
                <a:cs typeface="Times New Roman"/>
              </a:rPr>
              <a:t>modulation</a:t>
            </a:r>
            <a:endParaRPr sz="2100">
              <a:latin typeface="Times New Roman"/>
              <a:cs typeface="Times New Roman"/>
            </a:endParaRPr>
          </a:p>
          <a:p>
            <a:pPr marL="1164477">
              <a:spcBef>
                <a:spcPts val="960"/>
              </a:spcBef>
            </a:pPr>
            <a:r>
              <a:rPr sz="2100" b="1" spc="-10" dirty="0">
                <a:latin typeface="Wingdings"/>
                <a:cs typeface="Wingdings"/>
              </a:rPr>
              <a:t></a:t>
            </a:r>
            <a:r>
              <a:rPr sz="2100" b="1" spc="-10" dirty="0">
                <a:latin typeface="Times New Roman"/>
                <a:cs typeface="Times New Roman"/>
              </a:rPr>
              <a:t> </a:t>
            </a:r>
            <a:r>
              <a:rPr sz="2100" b="1" spc="-5" dirty="0">
                <a:latin typeface="Times New Roman"/>
                <a:cs typeface="Times New Roman"/>
              </a:rPr>
              <a:t>Sensibilité </a:t>
            </a:r>
            <a:r>
              <a:rPr sz="2100" b="1" dirty="0">
                <a:latin typeface="Times New Roman"/>
                <a:cs typeface="Times New Roman"/>
              </a:rPr>
              <a:t>au </a:t>
            </a:r>
            <a:r>
              <a:rPr sz="2100" b="1" spc="-5" dirty="0">
                <a:latin typeface="Times New Roman"/>
                <a:cs typeface="Times New Roman"/>
              </a:rPr>
              <a:t>bruit</a:t>
            </a:r>
            <a:endParaRPr sz="2100">
              <a:latin typeface="Times New Roman"/>
              <a:cs typeface="Times New Roman"/>
            </a:endParaRPr>
          </a:p>
          <a:p>
            <a:pPr marL="1164477">
              <a:spcBef>
                <a:spcPts val="969"/>
              </a:spcBef>
            </a:pPr>
            <a:r>
              <a:rPr sz="2100" b="1" spc="-10" dirty="0">
                <a:latin typeface="Wingdings"/>
                <a:cs typeface="Wingdings"/>
              </a:rPr>
              <a:t></a:t>
            </a:r>
            <a:r>
              <a:rPr sz="2100" b="1" spc="-10" dirty="0">
                <a:latin typeface="Times New Roman"/>
                <a:cs typeface="Times New Roman"/>
              </a:rPr>
              <a:t> </a:t>
            </a:r>
            <a:r>
              <a:rPr sz="2100" b="1" spc="-5" dirty="0">
                <a:latin typeface="Times New Roman"/>
                <a:cs typeface="Times New Roman"/>
              </a:rPr>
              <a:t>Occupation</a:t>
            </a:r>
            <a:r>
              <a:rPr sz="2100" b="1" spc="-10" dirty="0">
                <a:latin typeface="Times New Roman"/>
                <a:cs typeface="Times New Roman"/>
              </a:rPr>
              <a:t> </a:t>
            </a:r>
            <a:r>
              <a:rPr sz="2100" b="1" spc="-5" dirty="0">
                <a:latin typeface="Times New Roman"/>
                <a:cs typeface="Times New Roman"/>
              </a:rPr>
              <a:t>spectrale</a:t>
            </a:r>
            <a:endParaRPr sz="2100">
              <a:latin typeface="Times New Roman"/>
              <a:cs typeface="Times New Roman"/>
            </a:endParaRPr>
          </a:p>
          <a:p>
            <a:pPr marL="1164477">
              <a:spcBef>
                <a:spcPts val="950"/>
              </a:spcBef>
            </a:pPr>
            <a:r>
              <a:rPr sz="2100" spc="-5" dirty="0">
                <a:latin typeface="Wingdings"/>
                <a:cs typeface="Wingdings"/>
              </a:rPr>
              <a:t></a:t>
            </a:r>
            <a:r>
              <a:rPr sz="2100" spc="-5" dirty="0">
                <a:latin typeface="Times New Roman"/>
                <a:cs typeface="Times New Roman"/>
              </a:rPr>
              <a:t>  </a:t>
            </a:r>
            <a:r>
              <a:rPr sz="2100" b="1" spc="-10" dirty="0">
                <a:latin typeface="Times New Roman"/>
                <a:cs typeface="Times New Roman"/>
              </a:rPr>
              <a:t>Récupération </a:t>
            </a:r>
            <a:r>
              <a:rPr sz="2100" b="1" spc="-5" dirty="0">
                <a:latin typeface="Times New Roman"/>
                <a:cs typeface="Times New Roman"/>
              </a:rPr>
              <a:t>d’horloge en réception (lié </a:t>
            </a:r>
            <a:r>
              <a:rPr sz="2100" b="1" dirty="0">
                <a:latin typeface="Times New Roman"/>
                <a:cs typeface="Times New Roman"/>
              </a:rPr>
              <a:t>au </a:t>
            </a:r>
            <a:r>
              <a:rPr sz="2100" b="1" spc="-10" dirty="0">
                <a:latin typeface="Times New Roman"/>
                <a:cs typeface="Times New Roman"/>
              </a:rPr>
              <a:t>spectre </a:t>
            </a:r>
            <a:r>
              <a:rPr sz="2100" b="1" spc="-5" dirty="0">
                <a:latin typeface="Times New Roman"/>
                <a:cs typeface="Times New Roman"/>
              </a:rPr>
              <a:t>du code</a:t>
            </a:r>
            <a:r>
              <a:rPr sz="2100" b="1" spc="235" dirty="0">
                <a:latin typeface="Times New Roman"/>
                <a:cs typeface="Times New Roman"/>
              </a:rPr>
              <a:t> </a:t>
            </a:r>
            <a:r>
              <a:rPr sz="2100" b="1" spc="-5" dirty="0">
                <a:latin typeface="Times New Roman"/>
                <a:cs typeface="Times New Roman"/>
              </a:rPr>
              <a:t>:</a:t>
            </a:r>
            <a:endParaRPr sz="2100">
              <a:latin typeface="Times New Roman"/>
              <a:cs typeface="Times New Roman"/>
            </a:endParaRPr>
          </a:p>
          <a:p>
            <a:pPr marL="1365117">
              <a:spcBef>
                <a:spcPts val="960"/>
              </a:spcBef>
            </a:pPr>
            <a:r>
              <a:rPr sz="2100" b="1" spc="-5" dirty="0">
                <a:latin typeface="Times New Roman"/>
                <a:cs typeface="Times New Roman"/>
              </a:rPr>
              <a:t>il est bon que celui-ci présente une raie à la </a:t>
            </a:r>
            <a:r>
              <a:rPr sz="2100" b="1" spc="-5">
                <a:latin typeface="Times New Roman"/>
                <a:cs typeface="Times New Roman"/>
              </a:rPr>
              <a:t>fréquence</a:t>
            </a:r>
            <a:r>
              <a:rPr sz="2100" b="1" spc="250">
                <a:latin typeface="Times New Roman"/>
                <a:cs typeface="Times New Roman"/>
              </a:rPr>
              <a:t> </a:t>
            </a:r>
            <a:r>
              <a:rPr sz="2100" b="1" spc="-5" smtClean="0">
                <a:latin typeface="Times New Roman"/>
                <a:cs typeface="Times New Roman"/>
              </a:rPr>
              <a:t>d’horloge</a:t>
            </a:r>
            <a:r>
              <a:rPr lang="fr-FR" sz="2100" b="1" spc="-5" dirty="0" smtClean="0">
                <a:latin typeface="Times New Roman"/>
                <a:cs typeface="Times New Roman"/>
              </a:rPr>
              <a:t>)</a:t>
            </a:r>
            <a:r>
              <a:rPr lang="fr-FR" sz="2100" b="1" spc="-5" dirty="0" smtClean="0">
                <a:solidFill>
                  <a:srgbClr val="FF0000"/>
                </a:solidFill>
                <a:latin typeface="Times New Roman"/>
                <a:cs typeface="Times New Roman"/>
              </a:rPr>
              <a:t>        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2" name="Accolade ouvrante 11"/>
          <p:cNvSpPr/>
          <p:nvPr/>
        </p:nvSpPr>
        <p:spPr>
          <a:xfrm>
            <a:off x="1186182" y="2711451"/>
            <a:ext cx="350519" cy="1219200"/>
          </a:xfrm>
          <a:prstGeom prst="leftBrace">
            <a:avLst>
              <a:gd name="adj1" fmla="val 8333"/>
              <a:gd name="adj2" fmla="val 53896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lIns="91432" tIns="45715" rIns="91432" bIns="45715" rtlCol="0" anchor="ctr"/>
          <a:lstStyle/>
          <a:p>
            <a:pPr algn="ctr"/>
            <a:endParaRPr lang="fr-FR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774700" y="3397251"/>
            <a:ext cx="360680" cy="1482090"/>
          </a:xfrm>
          <a:custGeom>
            <a:avLst/>
            <a:gdLst/>
            <a:ahLst/>
            <a:cxnLst/>
            <a:rect l="l" t="t" r="r" b="b"/>
            <a:pathLst>
              <a:path w="360680" h="1482089">
                <a:moveTo>
                  <a:pt x="0" y="528574"/>
                </a:moveTo>
                <a:lnTo>
                  <a:pt x="1977" y="584083"/>
                </a:lnTo>
                <a:lnTo>
                  <a:pt x="7797" y="638234"/>
                </a:lnTo>
                <a:lnTo>
                  <a:pt x="17291" y="690677"/>
                </a:lnTo>
                <a:lnTo>
                  <a:pt x="30290" y="741059"/>
                </a:lnTo>
                <a:lnTo>
                  <a:pt x="46626" y="789027"/>
                </a:lnTo>
                <a:lnTo>
                  <a:pt x="66130" y="834231"/>
                </a:lnTo>
                <a:lnTo>
                  <a:pt x="88634" y="876318"/>
                </a:lnTo>
                <a:lnTo>
                  <a:pt x="113968" y="914936"/>
                </a:lnTo>
                <a:lnTo>
                  <a:pt x="141965" y="949733"/>
                </a:lnTo>
                <a:lnTo>
                  <a:pt x="172456" y="980358"/>
                </a:lnTo>
                <a:lnTo>
                  <a:pt x="205273" y="1006459"/>
                </a:lnTo>
                <a:lnTo>
                  <a:pt x="240245" y="1027684"/>
                </a:lnTo>
                <a:lnTo>
                  <a:pt x="240245" y="876554"/>
                </a:lnTo>
                <a:lnTo>
                  <a:pt x="360362" y="1209167"/>
                </a:lnTo>
                <a:lnTo>
                  <a:pt x="240245" y="1481582"/>
                </a:lnTo>
                <a:lnTo>
                  <a:pt x="240245" y="1330198"/>
                </a:lnTo>
                <a:lnTo>
                  <a:pt x="205273" y="1309107"/>
                </a:lnTo>
                <a:lnTo>
                  <a:pt x="172456" y="1283096"/>
                </a:lnTo>
                <a:lnTo>
                  <a:pt x="141965" y="1252527"/>
                </a:lnTo>
                <a:lnTo>
                  <a:pt x="113968" y="1217760"/>
                </a:lnTo>
                <a:lnTo>
                  <a:pt x="88634" y="1179157"/>
                </a:lnTo>
                <a:lnTo>
                  <a:pt x="66130" y="1137078"/>
                </a:lnTo>
                <a:lnTo>
                  <a:pt x="46626" y="1091885"/>
                </a:lnTo>
                <a:lnTo>
                  <a:pt x="30290" y="1043940"/>
                </a:lnTo>
                <a:lnTo>
                  <a:pt x="17291" y="993602"/>
                </a:lnTo>
                <a:lnTo>
                  <a:pt x="7797" y="941234"/>
                </a:lnTo>
                <a:lnTo>
                  <a:pt x="1977" y="887196"/>
                </a:lnTo>
                <a:lnTo>
                  <a:pt x="0" y="831850"/>
                </a:lnTo>
                <a:lnTo>
                  <a:pt x="0" y="528574"/>
                </a:lnTo>
                <a:lnTo>
                  <a:pt x="2112" y="470860"/>
                </a:lnTo>
                <a:lnTo>
                  <a:pt x="8302" y="414976"/>
                </a:lnTo>
                <a:lnTo>
                  <a:pt x="18353" y="361240"/>
                </a:lnTo>
                <a:lnTo>
                  <a:pt x="32044" y="309971"/>
                </a:lnTo>
                <a:lnTo>
                  <a:pt x="49157" y="261488"/>
                </a:lnTo>
                <a:lnTo>
                  <a:pt x="69474" y="216109"/>
                </a:lnTo>
                <a:lnTo>
                  <a:pt x="92775" y="174153"/>
                </a:lnTo>
                <a:lnTo>
                  <a:pt x="118841" y="135939"/>
                </a:lnTo>
                <a:lnTo>
                  <a:pt x="147455" y="101786"/>
                </a:lnTo>
                <a:lnTo>
                  <a:pt x="178396" y="72013"/>
                </a:lnTo>
                <a:lnTo>
                  <a:pt x="211446" y="46938"/>
                </a:lnTo>
                <a:lnTo>
                  <a:pt x="246387" y="26881"/>
                </a:lnTo>
                <a:lnTo>
                  <a:pt x="282999" y="12159"/>
                </a:lnTo>
                <a:lnTo>
                  <a:pt x="321064" y="3093"/>
                </a:lnTo>
                <a:lnTo>
                  <a:pt x="360362" y="0"/>
                </a:lnTo>
                <a:lnTo>
                  <a:pt x="360362" y="301625"/>
                </a:lnTo>
                <a:lnTo>
                  <a:pt x="320937" y="304778"/>
                </a:lnTo>
                <a:lnTo>
                  <a:pt x="282567" y="314046"/>
                </a:lnTo>
                <a:lnTo>
                  <a:pt x="245516" y="329142"/>
                </a:lnTo>
                <a:lnTo>
                  <a:pt x="210049" y="349776"/>
                </a:lnTo>
                <a:lnTo>
                  <a:pt x="176429" y="375662"/>
                </a:lnTo>
                <a:lnTo>
                  <a:pt x="144921" y="406511"/>
                </a:lnTo>
                <a:lnTo>
                  <a:pt x="115787" y="442035"/>
                </a:lnTo>
                <a:lnTo>
                  <a:pt x="89293" y="481946"/>
                </a:lnTo>
                <a:lnTo>
                  <a:pt x="65702" y="525956"/>
                </a:lnTo>
                <a:lnTo>
                  <a:pt x="45278" y="573778"/>
                </a:lnTo>
                <a:lnTo>
                  <a:pt x="28284" y="625123"/>
                </a:lnTo>
                <a:lnTo>
                  <a:pt x="14985" y="679704"/>
                </a:lnTo>
              </a:path>
            </a:pathLst>
          </a:cu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Parchemin horizontal 18"/>
          <p:cNvSpPr/>
          <p:nvPr/>
        </p:nvSpPr>
        <p:spPr>
          <a:xfrm>
            <a:off x="1155700" y="4083051"/>
            <a:ext cx="9067800" cy="1032660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lIns="91432" tIns="45715" rIns="91432" bIns="45715">
            <a:spAutoFit/>
          </a:bodyPr>
          <a:lstStyle/>
          <a:p>
            <a:pPr marL="301596" marR="1891480" indent="612715" algn="just">
              <a:spcBef>
                <a:spcPts val="315"/>
              </a:spcBef>
            </a:pPr>
            <a:r>
              <a:rPr lang="fr-FR" sz="2100" b="1" spc="-5" dirty="0" smtClean="0">
                <a:solidFill>
                  <a:srgbClr val="FF0000"/>
                </a:solidFill>
                <a:latin typeface="Times New Roman"/>
                <a:cs typeface="Times New Roman"/>
              </a:rPr>
              <a:t>Les caractéristiques spectrales sont importantes </a:t>
            </a:r>
          </a:p>
          <a:p>
            <a:pPr marL="301596" marR="1891480" indent="612715" algn="just">
              <a:spcBef>
                <a:spcPts val="315"/>
              </a:spcBef>
            </a:pPr>
            <a:r>
              <a:rPr lang="fr-FR" sz="2100" b="1" spc="-5" dirty="0" smtClean="0">
                <a:solidFill>
                  <a:srgbClr val="FF0000"/>
                </a:solidFill>
                <a:latin typeface="Times New Roman"/>
                <a:cs typeface="Times New Roman"/>
              </a:rPr>
              <a:t>Densité spectrale de puissance d’un code en ligne</a:t>
            </a:r>
            <a:r>
              <a:rPr lang="fr-FR" sz="2100" b="1" spc="155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endParaRPr lang="fr-FR" sz="21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 animBg="1"/>
      <p:bldP spid="10" grpId="1" animBg="1"/>
      <p:bldP spid="10" grpId="2" animBg="1"/>
      <p:bldP spid="1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50240" y="193421"/>
            <a:ext cx="3763010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spc="-5" dirty="0">
                <a:latin typeface="Times New Roman"/>
                <a:cs typeface="Times New Roman"/>
              </a:rPr>
              <a:t>Transmission </a:t>
            </a:r>
            <a:r>
              <a:rPr sz="2200" b="1" spc="-10" dirty="0">
                <a:latin typeface="Times New Roman"/>
                <a:cs typeface="Times New Roman"/>
              </a:rPr>
              <a:t>en </a:t>
            </a:r>
            <a:r>
              <a:rPr sz="2200" b="1" spc="-5" dirty="0">
                <a:latin typeface="Times New Roman"/>
                <a:cs typeface="Times New Roman"/>
              </a:rPr>
              <a:t>Bande de</a:t>
            </a:r>
            <a:r>
              <a:rPr sz="2200" b="1" dirty="0">
                <a:latin typeface="Times New Roman"/>
                <a:cs typeface="Times New Roman"/>
              </a:rPr>
              <a:t> </a:t>
            </a:r>
            <a:r>
              <a:rPr sz="2200" b="1" spc="-5" dirty="0">
                <a:latin typeface="Times New Roman"/>
                <a:cs typeface="Times New Roman"/>
              </a:rPr>
              <a:t>base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036184" y="193421"/>
            <a:ext cx="1919604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Codage </a:t>
            </a:r>
            <a:r>
              <a:rPr sz="22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en</a:t>
            </a:r>
            <a:r>
              <a:rPr sz="2200" b="1" spc="-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ligne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65100" y="958850"/>
            <a:ext cx="2808604" cy="990600"/>
          </a:xfrm>
          <a:custGeom>
            <a:avLst/>
            <a:gdLst/>
            <a:ahLst/>
            <a:cxnLst/>
            <a:rect l="l" t="t" r="r" b="b"/>
            <a:pathLst>
              <a:path w="2808604" h="755650">
                <a:moveTo>
                  <a:pt x="0" y="755650"/>
                </a:moveTo>
                <a:lnTo>
                  <a:pt x="2808351" y="755650"/>
                </a:lnTo>
                <a:lnTo>
                  <a:pt x="2808351" y="0"/>
                </a:lnTo>
                <a:lnTo>
                  <a:pt x="0" y="0"/>
                </a:lnTo>
                <a:lnTo>
                  <a:pt x="0" y="755650"/>
                </a:lnTo>
                <a:close/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69898" y="958850"/>
            <a:ext cx="2057400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lang="fr-FR" sz="2200" i="1" spc="21" dirty="0" smtClean="0">
                <a:latin typeface="Times New Roman"/>
                <a:cs typeface="Times New Roman"/>
              </a:rPr>
              <a:t>b</a:t>
            </a:r>
            <a:r>
              <a:rPr lang="fr-FR" sz="2200" i="1" spc="21" baseline="-25000" dirty="0" smtClean="0">
                <a:latin typeface="Times New Roman"/>
                <a:cs typeface="Times New Roman"/>
              </a:rPr>
              <a:t>1</a:t>
            </a:r>
            <a:r>
              <a:rPr lang="fr-FR" sz="2200" i="1" spc="21" dirty="0" smtClean="0">
                <a:latin typeface="Times New Roman"/>
                <a:cs typeface="Times New Roman"/>
              </a:rPr>
              <a:t> pour le bit 1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40" name="object 6"/>
          <p:cNvSpPr txBox="1"/>
          <p:nvPr/>
        </p:nvSpPr>
        <p:spPr>
          <a:xfrm>
            <a:off x="546099" y="1492250"/>
            <a:ext cx="2057400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lang="fr-FR" sz="2200" i="1" spc="21" dirty="0" smtClean="0">
                <a:latin typeface="Times New Roman"/>
                <a:cs typeface="Times New Roman"/>
              </a:rPr>
              <a:t>b</a:t>
            </a:r>
            <a:r>
              <a:rPr lang="fr-FR" sz="2200" i="1" spc="21" baseline="-25000" dirty="0" smtClean="0">
                <a:latin typeface="Times New Roman"/>
                <a:cs typeface="Times New Roman"/>
              </a:rPr>
              <a:t>0</a:t>
            </a:r>
            <a:r>
              <a:rPr lang="fr-FR" sz="2200" i="1" spc="21" dirty="0" smtClean="0">
                <a:latin typeface="Times New Roman"/>
                <a:cs typeface="Times New Roman"/>
              </a:rPr>
              <a:t> pour le bit 0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41" name="object 55"/>
          <p:cNvSpPr txBox="1"/>
          <p:nvPr/>
        </p:nvSpPr>
        <p:spPr>
          <a:xfrm>
            <a:off x="393700" y="2141319"/>
            <a:ext cx="9753600" cy="49244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marL="12698">
              <a:tabLst>
                <a:tab pos="2850872" algn="l"/>
                <a:tab pos="3360093" algn="l"/>
              </a:tabLst>
            </a:pPr>
            <a:r>
              <a:rPr sz="3200" i="1" spc="-100" dirty="0">
                <a:latin typeface="Times New Roman"/>
                <a:cs typeface="Times New Roman"/>
              </a:rPr>
              <a:t>b</a:t>
            </a:r>
            <a:r>
              <a:rPr sz="2400" spc="-151" baseline="-26570" dirty="0">
                <a:latin typeface="Times New Roman"/>
                <a:cs typeface="Times New Roman"/>
              </a:rPr>
              <a:t>1 </a:t>
            </a:r>
            <a:r>
              <a:rPr sz="2400" spc="82" baseline="-26570" dirty="0">
                <a:latin typeface="Times New Roman"/>
                <a:cs typeface="Times New Roman"/>
              </a:rPr>
              <a:t> </a:t>
            </a:r>
            <a:r>
              <a:rPr sz="3200" spc="80" dirty="0">
                <a:latin typeface="Symbol"/>
                <a:cs typeface="Symbol"/>
              </a:rPr>
              <a:t></a:t>
            </a:r>
            <a:r>
              <a:rPr sz="3200" spc="-160" dirty="0">
                <a:latin typeface="Times New Roman"/>
                <a:cs typeface="Times New Roman"/>
              </a:rPr>
              <a:t> </a:t>
            </a:r>
            <a:r>
              <a:rPr sz="3200" i="1" spc="-50" dirty="0">
                <a:latin typeface="Times New Roman"/>
                <a:cs typeface="Times New Roman"/>
              </a:rPr>
              <a:t>a</a:t>
            </a:r>
            <a:r>
              <a:rPr sz="2400" spc="-75" baseline="-26570" dirty="0">
                <a:latin typeface="Times New Roman"/>
                <a:cs typeface="Times New Roman"/>
              </a:rPr>
              <a:t>1 </a:t>
            </a:r>
            <a:r>
              <a:rPr sz="2400" spc="52" baseline="-26570" dirty="0">
                <a:latin typeface="Times New Roman"/>
                <a:cs typeface="Times New Roman"/>
              </a:rPr>
              <a:t> </a:t>
            </a:r>
            <a:r>
              <a:rPr sz="3200" spc="44" dirty="0">
                <a:latin typeface="Symbol"/>
                <a:cs typeface="Symbol"/>
              </a:rPr>
              <a:t></a:t>
            </a:r>
            <a:r>
              <a:rPr sz="3200" spc="-304" dirty="0">
                <a:latin typeface="Times New Roman"/>
                <a:cs typeface="Times New Roman"/>
              </a:rPr>
              <a:t> </a:t>
            </a:r>
            <a:r>
              <a:rPr sz="3200" spc="100" dirty="0">
                <a:latin typeface="Times New Roman"/>
                <a:cs typeface="Times New Roman"/>
              </a:rPr>
              <a:t>1;</a:t>
            </a:r>
            <a:r>
              <a:rPr sz="3200" spc="-185" dirty="0">
                <a:latin typeface="Times New Roman"/>
                <a:cs typeface="Times New Roman"/>
              </a:rPr>
              <a:t> </a:t>
            </a:r>
            <a:r>
              <a:rPr sz="3200" i="1" spc="-40" dirty="0">
                <a:latin typeface="Times New Roman"/>
                <a:cs typeface="Times New Roman"/>
              </a:rPr>
              <a:t>b</a:t>
            </a:r>
            <a:r>
              <a:rPr sz="2400" spc="-60" baseline="-26570" dirty="0">
                <a:latin typeface="Times New Roman"/>
                <a:cs typeface="Times New Roman"/>
              </a:rPr>
              <a:t>0 </a:t>
            </a:r>
            <a:r>
              <a:rPr sz="2400" spc="120" baseline="-26570" dirty="0">
                <a:latin typeface="Times New Roman"/>
                <a:cs typeface="Times New Roman"/>
              </a:rPr>
              <a:t> </a:t>
            </a:r>
            <a:r>
              <a:rPr sz="3200" spc="80" dirty="0">
                <a:latin typeface="Symbol"/>
                <a:cs typeface="Symbol"/>
              </a:rPr>
              <a:t></a:t>
            </a:r>
            <a:r>
              <a:rPr sz="3200" spc="-155" dirty="0">
                <a:latin typeface="Times New Roman"/>
                <a:cs typeface="Times New Roman"/>
              </a:rPr>
              <a:t> </a:t>
            </a:r>
            <a:r>
              <a:rPr sz="3200" i="1" spc="10" dirty="0">
                <a:latin typeface="Times New Roman"/>
                <a:cs typeface="Times New Roman"/>
              </a:rPr>
              <a:t>a</a:t>
            </a:r>
            <a:r>
              <a:rPr sz="2400" spc="15" baseline="-26570" dirty="0">
                <a:latin typeface="Times New Roman"/>
                <a:cs typeface="Times New Roman"/>
              </a:rPr>
              <a:t>0 </a:t>
            </a:r>
            <a:r>
              <a:rPr sz="2400" spc="89" baseline="-26570" dirty="0">
                <a:latin typeface="Times New Roman"/>
                <a:cs typeface="Times New Roman"/>
              </a:rPr>
              <a:t> </a:t>
            </a:r>
            <a:r>
              <a:rPr sz="3200" spc="44" dirty="0">
                <a:latin typeface="Symbol"/>
                <a:cs typeface="Symbol"/>
              </a:rPr>
              <a:t></a:t>
            </a:r>
            <a:r>
              <a:rPr sz="3200" spc="-90" dirty="0">
                <a:latin typeface="Times New Roman"/>
                <a:cs typeface="Times New Roman"/>
              </a:rPr>
              <a:t> </a:t>
            </a:r>
            <a:r>
              <a:rPr sz="3200" spc="21" dirty="0">
                <a:latin typeface="Symbol"/>
                <a:cs typeface="Symbol"/>
              </a:rPr>
              <a:t></a:t>
            </a:r>
            <a:r>
              <a:rPr sz="3200" spc="21" dirty="0">
                <a:latin typeface="Times New Roman"/>
                <a:cs typeface="Times New Roman"/>
              </a:rPr>
              <a:t>1	</a:t>
            </a:r>
            <a:r>
              <a:rPr sz="3200" i="1" spc="15" dirty="0">
                <a:latin typeface="Times New Roman"/>
                <a:cs typeface="Times New Roman"/>
              </a:rPr>
              <a:t>où	</a:t>
            </a:r>
            <a:r>
              <a:rPr sz="3200" i="1" spc="-55" dirty="0">
                <a:latin typeface="Times New Roman"/>
                <a:cs typeface="Times New Roman"/>
              </a:rPr>
              <a:t>b</a:t>
            </a:r>
            <a:r>
              <a:rPr sz="2400" i="1" spc="-82" baseline="-26570" dirty="0">
                <a:latin typeface="Times New Roman"/>
                <a:cs typeface="Times New Roman"/>
              </a:rPr>
              <a:t>i  </a:t>
            </a:r>
            <a:r>
              <a:rPr sz="3200" i="1" dirty="0">
                <a:latin typeface="Times New Roman"/>
                <a:cs typeface="Times New Roman"/>
              </a:rPr>
              <a:t>désigne </a:t>
            </a:r>
            <a:r>
              <a:rPr sz="3200" i="1" spc="15" dirty="0">
                <a:latin typeface="Times New Roman"/>
                <a:cs typeface="Times New Roman"/>
              </a:rPr>
              <a:t>le </a:t>
            </a:r>
            <a:r>
              <a:rPr sz="3200" i="1" spc="5" dirty="0">
                <a:latin typeface="Times New Roman"/>
                <a:cs typeface="Times New Roman"/>
              </a:rPr>
              <a:t>bit</a:t>
            </a:r>
            <a:r>
              <a:rPr sz="3200" i="1" spc="-120" dirty="0">
                <a:latin typeface="Times New Roman"/>
                <a:cs typeface="Times New Roman"/>
              </a:rPr>
              <a:t> </a:t>
            </a:r>
            <a:r>
              <a:rPr sz="3200" i="1" spc="-5" dirty="0">
                <a:latin typeface="Times New Roman"/>
                <a:cs typeface="Times New Roman"/>
              </a:rPr>
              <a:t>considéré</a:t>
            </a:r>
            <a:endParaRPr sz="3200">
              <a:latin typeface="Times New Roman"/>
              <a:cs typeface="Times New Roman"/>
            </a:endParaRPr>
          </a:p>
        </p:txBody>
      </p:sp>
      <p:pic>
        <p:nvPicPr>
          <p:cNvPr id="42" name="Image 41" descr="01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500" y="4692650"/>
            <a:ext cx="5334000" cy="2057400"/>
          </a:xfrm>
          <a:prstGeom prst="rect">
            <a:avLst/>
          </a:prstGeom>
        </p:spPr>
      </p:pic>
      <p:sp>
        <p:nvSpPr>
          <p:cNvPr id="43" name="object 6"/>
          <p:cNvSpPr txBox="1"/>
          <p:nvPr/>
        </p:nvSpPr>
        <p:spPr>
          <a:xfrm>
            <a:off x="317500" y="2787650"/>
            <a:ext cx="4648200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lang="fr-FR" sz="4800" i="1" spc="21" dirty="0" err="1" smtClean="0">
                <a:latin typeface="Times New Roman"/>
                <a:cs typeface="Times New Roman"/>
              </a:rPr>
              <a:t>a</a:t>
            </a:r>
            <a:r>
              <a:rPr lang="fr-FR" sz="3200" i="1" spc="21" dirty="0" err="1" smtClean="0">
                <a:latin typeface="Times New Roman"/>
                <a:cs typeface="Times New Roman"/>
              </a:rPr>
              <a:t>k</a:t>
            </a:r>
            <a:r>
              <a:rPr lang="fr-FR" sz="3200" i="1" spc="21" dirty="0" smtClean="0">
                <a:latin typeface="Times New Roman"/>
                <a:cs typeface="Times New Roman"/>
              </a:rPr>
              <a:t>   = 1 0 1 1 0</a:t>
            </a:r>
            <a:endParaRPr sz="4800">
              <a:latin typeface="Times New Roman"/>
              <a:cs typeface="Times New Roman"/>
            </a:endParaRPr>
          </a:p>
        </p:txBody>
      </p:sp>
      <p:sp>
        <p:nvSpPr>
          <p:cNvPr id="44" name="Flèche vers le bas 43"/>
          <p:cNvSpPr/>
          <p:nvPr/>
        </p:nvSpPr>
        <p:spPr>
          <a:xfrm rot="16200000">
            <a:off x="6489700" y="5302250"/>
            <a:ext cx="304800" cy="1066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5" name="object 13"/>
          <p:cNvSpPr txBox="1"/>
          <p:nvPr/>
        </p:nvSpPr>
        <p:spPr>
          <a:xfrm>
            <a:off x="8476353" y="5788929"/>
            <a:ext cx="15430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i="1" spc="35" dirty="0">
                <a:latin typeface="Times New Roman"/>
                <a:cs typeface="Times New Roman"/>
              </a:rPr>
              <a:t>k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46" name="object 14"/>
          <p:cNvSpPr txBox="1"/>
          <p:nvPr/>
        </p:nvSpPr>
        <p:spPr>
          <a:xfrm>
            <a:off x="8127882" y="5954296"/>
            <a:ext cx="15430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i="1" spc="35" dirty="0">
                <a:latin typeface="Times New Roman"/>
                <a:cs typeface="Times New Roman"/>
              </a:rPr>
              <a:t>k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47" name="object 15"/>
          <p:cNvSpPr txBox="1"/>
          <p:nvPr/>
        </p:nvSpPr>
        <p:spPr>
          <a:xfrm>
            <a:off x="7327900" y="5534706"/>
            <a:ext cx="3810000" cy="44114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>
              <a:tabLst>
                <a:tab pos="1302893" algn="l"/>
              </a:tabLst>
            </a:pPr>
            <a:r>
              <a:rPr sz="2200" i="1" spc="35" dirty="0">
                <a:latin typeface="Times New Roman"/>
                <a:cs typeface="Times New Roman"/>
              </a:rPr>
              <a:t>a</a:t>
            </a:r>
            <a:r>
              <a:rPr sz="2200" i="1" spc="-344" dirty="0">
                <a:latin typeface="Times New Roman"/>
                <a:cs typeface="Times New Roman"/>
              </a:rPr>
              <a:t> </a:t>
            </a:r>
            <a:r>
              <a:rPr sz="4300" spc="-89" baseline="-2873" dirty="0">
                <a:latin typeface="Symbol"/>
                <a:cs typeface="Symbol"/>
              </a:rPr>
              <a:t></a:t>
            </a:r>
            <a:r>
              <a:rPr sz="2200" i="1" spc="-60" dirty="0">
                <a:latin typeface="Times New Roman"/>
                <a:cs typeface="Times New Roman"/>
              </a:rPr>
              <a:t>t</a:t>
            </a:r>
            <a:r>
              <a:rPr sz="2200" i="1" spc="-295" dirty="0">
                <a:latin typeface="Times New Roman"/>
                <a:cs typeface="Times New Roman"/>
              </a:rPr>
              <a:t> </a:t>
            </a:r>
            <a:r>
              <a:rPr sz="4300" spc="-330" baseline="-2873" dirty="0">
                <a:latin typeface="Symbol"/>
                <a:cs typeface="Symbol"/>
              </a:rPr>
              <a:t></a:t>
            </a:r>
            <a:r>
              <a:rPr sz="4300" spc="-547" baseline="-2873" dirty="0">
                <a:latin typeface="Times New Roman"/>
                <a:cs typeface="Times New Roman"/>
              </a:rPr>
              <a:t> </a:t>
            </a:r>
            <a:r>
              <a:rPr sz="2200" spc="40" dirty="0">
                <a:latin typeface="Symbol"/>
                <a:cs typeface="Symbol"/>
              </a:rPr>
              <a:t></a:t>
            </a:r>
            <a:r>
              <a:rPr sz="2200" spc="-55" dirty="0">
                <a:latin typeface="Times New Roman"/>
                <a:cs typeface="Times New Roman"/>
              </a:rPr>
              <a:t> </a:t>
            </a:r>
            <a:r>
              <a:rPr sz="3300" spc="82" baseline="-3787" dirty="0">
                <a:latin typeface="Symbol"/>
                <a:cs typeface="Symbol"/>
              </a:rPr>
              <a:t></a:t>
            </a:r>
            <a:r>
              <a:rPr sz="3300" spc="-472" baseline="-3787" dirty="0">
                <a:latin typeface="Times New Roman"/>
                <a:cs typeface="Times New Roman"/>
              </a:rPr>
              <a:t> </a:t>
            </a:r>
            <a:r>
              <a:rPr sz="2200" i="1" spc="35" dirty="0">
                <a:latin typeface="Times New Roman"/>
                <a:cs typeface="Times New Roman"/>
              </a:rPr>
              <a:t>a	</a:t>
            </a:r>
            <a:r>
              <a:rPr sz="2400" i="1" spc="-40" dirty="0">
                <a:latin typeface="Symbol"/>
                <a:cs typeface="Symbol"/>
              </a:rPr>
              <a:t></a:t>
            </a:r>
            <a:r>
              <a:rPr sz="2400" i="1" spc="-40" dirty="0">
                <a:latin typeface="Times New Roman"/>
                <a:cs typeface="Times New Roman"/>
              </a:rPr>
              <a:t> </a:t>
            </a:r>
            <a:r>
              <a:rPr sz="4300" spc="-97" baseline="-2873" dirty="0">
                <a:latin typeface="Symbol"/>
                <a:cs typeface="Symbol"/>
              </a:rPr>
              <a:t></a:t>
            </a:r>
            <a:r>
              <a:rPr sz="2200" i="1" spc="-65" dirty="0">
                <a:latin typeface="Times New Roman"/>
                <a:cs typeface="Times New Roman"/>
              </a:rPr>
              <a:t>t </a:t>
            </a:r>
            <a:r>
              <a:rPr sz="2200" spc="40" dirty="0">
                <a:latin typeface="Symbol"/>
                <a:cs typeface="Symbol"/>
              </a:rPr>
              <a:t></a:t>
            </a:r>
            <a:r>
              <a:rPr sz="2200" spc="-415" dirty="0">
                <a:latin typeface="Times New Roman"/>
                <a:cs typeface="Times New Roman"/>
              </a:rPr>
              <a:t> </a:t>
            </a:r>
            <a:r>
              <a:rPr sz="2200" i="1" spc="21" dirty="0">
                <a:latin typeface="Times New Roman"/>
                <a:cs typeface="Times New Roman"/>
              </a:rPr>
              <a:t>kT </a:t>
            </a:r>
            <a:r>
              <a:rPr sz="4300" spc="-330" baseline="-2873" dirty="0">
                <a:latin typeface="Symbol"/>
                <a:cs typeface="Symbol"/>
              </a:rPr>
              <a:t></a:t>
            </a:r>
            <a:endParaRPr sz="4300" baseline="-2873">
              <a:latin typeface="Symbol"/>
              <a:cs typeface="Symbol"/>
            </a:endParaRPr>
          </a:p>
        </p:txBody>
      </p:sp>
      <p:sp>
        <p:nvSpPr>
          <p:cNvPr id="48" name="Flèche vers le bas 47"/>
          <p:cNvSpPr/>
          <p:nvPr/>
        </p:nvSpPr>
        <p:spPr>
          <a:xfrm>
            <a:off x="1536700" y="3778250"/>
            <a:ext cx="304800" cy="1066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50240" y="193421"/>
            <a:ext cx="3763010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spc="-5" dirty="0">
                <a:latin typeface="Times New Roman"/>
                <a:cs typeface="Times New Roman"/>
              </a:rPr>
              <a:t>Transmission </a:t>
            </a:r>
            <a:r>
              <a:rPr sz="2200" b="1" spc="-10" dirty="0">
                <a:latin typeface="Times New Roman"/>
                <a:cs typeface="Times New Roman"/>
              </a:rPr>
              <a:t>en </a:t>
            </a:r>
            <a:r>
              <a:rPr sz="2200" b="1" spc="-5" dirty="0">
                <a:latin typeface="Times New Roman"/>
                <a:cs typeface="Times New Roman"/>
              </a:rPr>
              <a:t>Bande de</a:t>
            </a:r>
            <a:r>
              <a:rPr sz="2200" b="1" dirty="0">
                <a:latin typeface="Times New Roman"/>
                <a:cs typeface="Times New Roman"/>
              </a:rPr>
              <a:t> </a:t>
            </a:r>
            <a:r>
              <a:rPr sz="2200" b="1" spc="-5" dirty="0">
                <a:latin typeface="Times New Roman"/>
                <a:cs typeface="Times New Roman"/>
              </a:rPr>
              <a:t>base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036184" y="193421"/>
            <a:ext cx="1919604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Codage </a:t>
            </a:r>
            <a:r>
              <a:rPr sz="22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en</a:t>
            </a:r>
            <a:r>
              <a:rPr sz="2200" b="1" spc="-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ligne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079502" y="3778250"/>
            <a:ext cx="2808604" cy="990600"/>
          </a:xfrm>
          <a:custGeom>
            <a:avLst/>
            <a:gdLst/>
            <a:ahLst/>
            <a:cxnLst/>
            <a:rect l="l" t="t" r="r" b="b"/>
            <a:pathLst>
              <a:path w="2808604" h="755650">
                <a:moveTo>
                  <a:pt x="0" y="755650"/>
                </a:moveTo>
                <a:lnTo>
                  <a:pt x="2808351" y="755650"/>
                </a:lnTo>
                <a:lnTo>
                  <a:pt x="2808351" y="0"/>
                </a:lnTo>
                <a:lnTo>
                  <a:pt x="0" y="0"/>
                </a:lnTo>
                <a:lnTo>
                  <a:pt x="0" y="755650"/>
                </a:lnTo>
                <a:close/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384300" y="3778250"/>
            <a:ext cx="2057400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lang="fr-FR" sz="2200" i="1" spc="21" dirty="0" smtClean="0">
                <a:latin typeface="Times New Roman"/>
                <a:cs typeface="Times New Roman"/>
              </a:rPr>
              <a:t>b</a:t>
            </a:r>
            <a:r>
              <a:rPr lang="fr-FR" sz="2200" i="1" spc="21" baseline="-25000" dirty="0" smtClean="0">
                <a:latin typeface="Times New Roman"/>
                <a:cs typeface="Times New Roman"/>
              </a:rPr>
              <a:t>1</a:t>
            </a:r>
            <a:r>
              <a:rPr lang="fr-FR" sz="2200" i="1" spc="21" dirty="0" smtClean="0">
                <a:latin typeface="Times New Roman"/>
                <a:cs typeface="Times New Roman"/>
              </a:rPr>
              <a:t> pour le bit 1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968876" y="1844167"/>
            <a:ext cx="2411095" cy="76200"/>
          </a:xfrm>
          <a:custGeom>
            <a:avLst/>
            <a:gdLst/>
            <a:ahLst/>
            <a:cxnLst/>
            <a:rect l="l" t="t" r="r" b="b"/>
            <a:pathLst>
              <a:path w="2411095" h="76200">
                <a:moveTo>
                  <a:pt x="2334768" y="0"/>
                </a:moveTo>
                <a:lnTo>
                  <a:pt x="2334768" y="76200"/>
                </a:lnTo>
                <a:lnTo>
                  <a:pt x="2398268" y="44450"/>
                </a:lnTo>
                <a:lnTo>
                  <a:pt x="2347976" y="44450"/>
                </a:lnTo>
                <a:lnTo>
                  <a:pt x="2347976" y="31750"/>
                </a:lnTo>
                <a:lnTo>
                  <a:pt x="2398268" y="31750"/>
                </a:lnTo>
                <a:lnTo>
                  <a:pt x="2334768" y="0"/>
                </a:lnTo>
                <a:close/>
              </a:path>
              <a:path w="2411095" h="76200">
                <a:moveTo>
                  <a:pt x="2334768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2334768" y="44450"/>
                </a:lnTo>
                <a:lnTo>
                  <a:pt x="2334768" y="31750"/>
                </a:lnTo>
                <a:close/>
              </a:path>
              <a:path w="2411095" h="76200">
                <a:moveTo>
                  <a:pt x="2398268" y="31750"/>
                </a:moveTo>
                <a:lnTo>
                  <a:pt x="2347976" y="31750"/>
                </a:lnTo>
                <a:lnTo>
                  <a:pt x="2347976" y="44450"/>
                </a:lnTo>
                <a:lnTo>
                  <a:pt x="2398268" y="44450"/>
                </a:lnTo>
                <a:lnTo>
                  <a:pt x="2410968" y="38100"/>
                </a:lnTo>
                <a:lnTo>
                  <a:pt x="2398268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969384" y="1143380"/>
            <a:ext cx="701675" cy="755650"/>
          </a:xfrm>
          <a:custGeom>
            <a:avLst/>
            <a:gdLst/>
            <a:ahLst/>
            <a:cxnLst/>
            <a:rect l="l" t="t" r="r" b="b"/>
            <a:pathLst>
              <a:path w="701675" h="755650">
                <a:moveTo>
                  <a:pt x="0" y="755269"/>
                </a:moveTo>
                <a:lnTo>
                  <a:pt x="0" y="0"/>
                </a:lnTo>
                <a:lnTo>
                  <a:pt x="701166" y="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673726" y="1126616"/>
            <a:ext cx="699135" cy="755650"/>
          </a:xfrm>
          <a:custGeom>
            <a:avLst/>
            <a:gdLst/>
            <a:ahLst/>
            <a:cxnLst/>
            <a:rect l="l" t="t" r="r" b="b"/>
            <a:pathLst>
              <a:path w="699135" h="755650">
                <a:moveTo>
                  <a:pt x="0" y="0"/>
                </a:moveTo>
                <a:lnTo>
                  <a:pt x="0" y="755650"/>
                </a:lnTo>
                <a:lnTo>
                  <a:pt x="699008" y="755650"/>
                </a:lnTo>
              </a:path>
            </a:pathLst>
          </a:custGeom>
          <a:ln w="1904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5426584" y="1894968"/>
            <a:ext cx="356235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b="1" dirty="0">
                <a:latin typeface="Times New Roman"/>
                <a:cs typeface="Times New Roman"/>
              </a:rPr>
              <a:t>T/2</a:t>
            </a:r>
            <a:endParaRPr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321781" y="1894968"/>
            <a:ext cx="178435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b="1" dirty="0">
                <a:latin typeface="Times New Roman"/>
                <a:cs typeface="Times New Roman"/>
              </a:rPr>
              <a:t>T</a:t>
            </a:r>
            <a:endParaRPr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450201" y="1713612"/>
            <a:ext cx="8890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dirty="0">
                <a:latin typeface="Times New Roman"/>
                <a:cs typeface="Times New Roman"/>
              </a:rPr>
              <a:t>t</a:t>
            </a:r>
            <a:endParaRPr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5927726" y="965200"/>
            <a:ext cx="1812925" cy="336550"/>
          </a:xfrm>
          <a:custGeom>
            <a:avLst/>
            <a:gdLst/>
            <a:ahLst/>
            <a:cxnLst/>
            <a:rect l="l" t="t" r="r" b="b"/>
            <a:pathLst>
              <a:path w="1812925" h="336550">
                <a:moveTo>
                  <a:pt x="0" y="336550"/>
                </a:moveTo>
                <a:lnTo>
                  <a:pt x="1812925" y="336550"/>
                </a:lnTo>
                <a:lnTo>
                  <a:pt x="1812925" y="0"/>
                </a:lnTo>
                <a:lnTo>
                  <a:pt x="0" y="0"/>
                </a:lnTo>
                <a:lnTo>
                  <a:pt x="0" y="33655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6007227" y="1005967"/>
            <a:ext cx="1113156" cy="2462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600" b="1" spc="-5" dirty="0">
                <a:latin typeface="Times New Roman"/>
                <a:cs typeface="Times New Roman"/>
              </a:rPr>
              <a:t>S</a:t>
            </a:r>
            <a:r>
              <a:rPr sz="1600" b="1" spc="-7" baseline="-21164" dirty="0">
                <a:latin typeface="Times New Roman"/>
                <a:cs typeface="Times New Roman"/>
              </a:rPr>
              <a:t>1</a:t>
            </a:r>
            <a:r>
              <a:rPr sz="1600" b="1" spc="-5" dirty="0">
                <a:latin typeface="Times New Roman"/>
                <a:cs typeface="Times New Roman"/>
              </a:rPr>
              <a:t>(t) =</a:t>
            </a:r>
            <a:r>
              <a:rPr sz="1600" b="1" spc="-55" dirty="0">
                <a:latin typeface="Times New Roman"/>
                <a:cs typeface="Times New Roman"/>
              </a:rPr>
              <a:t> </a:t>
            </a:r>
            <a:r>
              <a:rPr sz="1600" b="1" dirty="0">
                <a:latin typeface="Times New Roman"/>
                <a:cs typeface="Times New Roman"/>
              </a:rPr>
              <a:t>a</a:t>
            </a:r>
            <a:r>
              <a:rPr sz="1600" b="1" baseline="-21164" dirty="0">
                <a:latin typeface="Times New Roman"/>
                <a:cs typeface="Times New Roman"/>
              </a:rPr>
              <a:t>1</a:t>
            </a:r>
            <a:r>
              <a:rPr sz="1600" b="1" dirty="0">
                <a:latin typeface="Times New Roman"/>
                <a:cs typeface="Times New Roman"/>
              </a:rPr>
              <a:t>h(t)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4930776" y="859916"/>
            <a:ext cx="76200" cy="1562100"/>
          </a:xfrm>
          <a:custGeom>
            <a:avLst/>
            <a:gdLst/>
            <a:ahLst/>
            <a:cxnLst/>
            <a:rect l="l" t="t" r="r" b="b"/>
            <a:pathLst>
              <a:path w="76200" h="1562100">
                <a:moveTo>
                  <a:pt x="44450" y="63500"/>
                </a:moveTo>
                <a:lnTo>
                  <a:pt x="31750" y="63500"/>
                </a:lnTo>
                <a:lnTo>
                  <a:pt x="31750" y="1562100"/>
                </a:lnTo>
                <a:lnTo>
                  <a:pt x="44450" y="1562100"/>
                </a:lnTo>
                <a:lnTo>
                  <a:pt x="44450" y="63500"/>
                </a:lnTo>
                <a:close/>
              </a:path>
              <a:path w="76200" h="1562100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1562100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4706240" y="1029461"/>
            <a:ext cx="174625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400" b="1" spc="5" dirty="0">
                <a:latin typeface="Times New Roman"/>
                <a:cs typeface="Times New Roman"/>
              </a:rPr>
              <a:t>a</a:t>
            </a:r>
            <a:r>
              <a:rPr sz="1400" b="1" spc="22" baseline="-21604" dirty="0">
                <a:latin typeface="Times New Roman"/>
                <a:cs typeface="Times New Roman"/>
              </a:rPr>
              <a:t>1</a:t>
            </a:r>
            <a:endParaRPr sz="1400" baseline="-21604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4978401" y="3154298"/>
            <a:ext cx="2411095" cy="76200"/>
          </a:xfrm>
          <a:custGeom>
            <a:avLst/>
            <a:gdLst/>
            <a:ahLst/>
            <a:cxnLst/>
            <a:rect l="l" t="t" r="r" b="b"/>
            <a:pathLst>
              <a:path w="2411095" h="76200">
                <a:moveTo>
                  <a:pt x="2334641" y="0"/>
                </a:moveTo>
                <a:lnTo>
                  <a:pt x="2334641" y="76200"/>
                </a:lnTo>
                <a:lnTo>
                  <a:pt x="2398141" y="44450"/>
                </a:lnTo>
                <a:lnTo>
                  <a:pt x="2347976" y="44450"/>
                </a:lnTo>
                <a:lnTo>
                  <a:pt x="2347976" y="31750"/>
                </a:lnTo>
                <a:lnTo>
                  <a:pt x="2398141" y="31750"/>
                </a:lnTo>
                <a:lnTo>
                  <a:pt x="2334641" y="0"/>
                </a:lnTo>
                <a:close/>
              </a:path>
              <a:path w="2411095" h="76200">
                <a:moveTo>
                  <a:pt x="2334641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2334641" y="44450"/>
                </a:lnTo>
                <a:lnTo>
                  <a:pt x="2334641" y="31750"/>
                </a:lnTo>
                <a:close/>
              </a:path>
              <a:path w="2411095" h="76200">
                <a:moveTo>
                  <a:pt x="2398141" y="31750"/>
                </a:moveTo>
                <a:lnTo>
                  <a:pt x="2347976" y="31750"/>
                </a:lnTo>
                <a:lnTo>
                  <a:pt x="2347976" y="44450"/>
                </a:lnTo>
                <a:lnTo>
                  <a:pt x="2398141" y="44450"/>
                </a:lnTo>
                <a:lnTo>
                  <a:pt x="2410841" y="38100"/>
                </a:lnTo>
                <a:lnTo>
                  <a:pt x="2398141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5436997" y="2861818"/>
            <a:ext cx="356235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b="1" dirty="0">
                <a:latin typeface="Times New Roman"/>
                <a:cs typeface="Times New Roman"/>
              </a:rPr>
              <a:t>T/2</a:t>
            </a:r>
            <a:endParaRPr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332732" y="2861818"/>
            <a:ext cx="178435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b="1" dirty="0">
                <a:latin typeface="Times New Roman"/>
                <a:cs typeface="Times New Roman"/>
              </a:rPr>
              <a:t>T</a:t>
            </a:r>
            <a:endParaRPr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460107" y="3025267"/>
            <a:ext cx="8890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dirty="0">
                <a:latin typeface="Times New Roman"/>
                <a:cs typeface="Times New Roman"/>
              </a:rPr>
              <a:t>t</a:t>
            </a:r>
            <a:endParaRPr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4940301" y="2508251"/>
            <a:ext cx="76200" cy="1656080"/>
          </a:xfrm>
          <a:custGeom>
            <a:avLst/>
            <a:gdLst/>
            <a:ahLst/>
            <a:cxnLst/>
            <a:rect l="l" t="t" r="r" b="b"/>
            <a:pathLst>
              <a:path w="76200" h="1656079">
                <a:moveTo>
                  <a:pt x="44450" y="63500"/>
                </a:moveTo>
                <a:lnTo>
                  <a:pt x="31750" y="63500"/>
                </a:lnTo>
                <a:lnTo>
                  <a:pt x="31750" y="1655699"/>
                </a:lnTo>
                <a:lnTo>
                  <a:pt x="44450" y="1655699"/>
                </a:lnTo>
                <a:lnTo>
                  <a:pt x="44450" y="63500"/>
                </a:lnTo>
                <a:close/>
              </a:path>
              <a:path w="76200" h="1656079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1656079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980052" y="3171825"/>
            <a:ext cx="700405" cy="755650"/>
          </a:xfrm>
          <a:custGeom>
            <a:avLst/>
            <a:gdLst/>
            <a:ahLst/>
            <a:cxnLst/>
            <a:rect l="l" t="t" r="r" b="b"/>
            <a:pathLst>
              <a:path w="700404" h="755650">
                <a:moveTo>
                  <a:pt x="0" y="0"/>
                </a:moveTo>
                <a:lnTo>
                  <a:pt x="0" y="755650"/>
                </a:lnTo>
                <a:lnTo>
                  <a:pt x="700024" y="75565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683251" y="3190367"/>
            <a:ext cx="700405" cy="755015"/>
          </a:xfrm>
          <a:custGeom>
            <a:avLst/>
            <a:gdLst/>
            <a:ahLst/>
            <a:cxnLst/>
            <a:rect l="l" t="t" r="r" b="b"/>
            <a:pathLst>
              <a:path w="700404" h="755014">
                <a:moveTo>
                  <a:pt x="0" y="754507"/>
                </a:moveTo>
                <a:lnTo>
                  <a:pt x="0" y="0"/>
                </a:lnTo>
                <a:lnTo>
                  <a:pt x="700151" y="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913502" y="3429000"/>
            <a:ext cx="1812925" cy="336550"/>
          </a:xfrm>
          <a:custGeom>
            <a:avLst/>
            <a:gdLst/>
            <a:ahLst/>
            <a:cxnLst/>
            <a:rect l="l" t="t" r="r" b="b"/>
            <a:pathLst>
              <a:path w="1812925" h="336550">
                <a:moveTo>
                  <a:pt x="0" y="336550"/>
                </a:moveTo>
                <a:lnTo>
                  <a:pt x="1812925" y="336550"/>
                </a:lnTo>
                <a:lnTo>
                  <a:pt x="1812925" y="0"/>
                </a:lnTo>
                <a:lnTo>
                  <a:pt x="0" y="0"/>
                </a:lnTo>
                <a:lnTo>
                  <a:pt x="0" y="33655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4740784" y="3468751"/>
            <a:ext cx="2365374" cy="5257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3527"/>
            <a:r>
              <a:rPr sz="1600" b="1" dirty="0">
                <a:latin typeface="Times New Roman"/>
                <a:cs typeface="Times New Roman"/>
              </a:rPr>
              <a:t>S</a:t>
            </a:r>
            <a:r>
              <a:rPr sz="1600" b="1" baseline="-21164" dirty="0">
                <a:latin typeface="Times New Roman"/>
                <a:cs typeface="Times New Roman"/>
              </a:rPr>
              <a:t>0</a:t>
            </a:r>
            <a:r>
              <a:rPr sz="1600" b="1" dirty="0">
                <a:latin typeface="Times New Roman"/>
                <a:cs typeface="Times New Roman"/>
              </a:rPr>
              <a:t>(t) </a:t>
            </a:r>
            <a:r>
              <a:rPr sz="1600" b="1" spc="-5" dirty="0">
                <a:latin typeface="Times New Roman"/>
                <a:cs typeface="Times New Roman"/>
              </a:rPr>
              <a:t>=</a:t>
            </a:r>
            <a:r>
              <a:rPr sz="1600" b="1" spc="-5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Times New Roman"/>
                <a:cs typeface="Times New Roman"/>
              </a:rPr>
              <a:t>a</a:t>
            </a:r>
            <a:r>
              <a:rPr sz="1600" b="1" spc="-7" baseline="-21164" dirty="0">
                <a:latin typeface="Times New Roman"/>
                <a:cs typeface="Times New Roman"/>
              </a:rPr>
              <a:t>0</a:t>
            </a:r>
            <a:r>
              <a:rPr sz="1600" b="1" spc="-5" dirty="0">
                <a:latin typeface="Times New Roman"/>
                <a:cs typeface="Times New Roman"/>
              </a:rPr>
              <a:t>h(t)</a:t>
            </a:r>
            <a:endParaRPr sz="1600">
              <a:latin typeface="Times New Roman"/>
              <a:cs typeface="Times New Roman"/>
            </a:endParaRPr>
          </a:p>
          <a:p>
            <a:pPr marL="12698">
              <a:spcBef>
                <a:spcPts val="515"/>
              </a:spcBef>
            </a:pPr>
            <a:r>
              <a:rPr sz="1400" b="1" spc="5" dirty="0">
                <a:latin typeface="Times New Roman"/>
                <a:cs typeface="Times New Roman"/>
              </a:rPr>
              <a:t>a</a:t>
            </a:r>
            <a:r>
              <a:rPr sz="1400" b="1" spc="7" baseline="-21604" dirty="0">
                <a:latin typeface="Times New Roman"/>
                <a:cs typeface="Times New Roman"/>
              </a:rPr>
              <a:t>0</a:t>
            </a:r>
            <a:endParaRPr sz="1400" baseline="-21604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40601" y="862330"/>
            <a:ext cx="3405504" cy="5539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53037" marR="5079" indent="-740973"/>
            <a:r>
              <a:rPr b="1" u="heavy" spc="-5" dirty="0">
                <a:solidFill>
                  <a:srgbClr val="FF0000"/>
                </a:solidFill>
                <a:latin typeface="Times New Roman"/>
                <a:cs typeface="Times New Roman"/>
              </a:rPr>
              <a:t>Exple </a:t>
            </a:r>
            <a:r>
              <a:rPr b="1" u="heavy" dirty="0">
                <a:solidFill>
                  <a:srgbClr val="FF0000"/>
                </a:solidFill>
                <a:latin typeface="Times New Roman"/>
                <a:cs typeface="Times New Roman"/>
              </a:rPr>
              <a:t>: </a:t>
            </a:r>
            <a:r>
              <a:rPr b="1" spc="-5" dirty="0">
                <a:latin typeface="Times New Roman"/>
                <a:cs typeface="Times New Roman"/>
              </a:rPr>
              <a:t>Signal </a:t>
            </a:r>
            <a:r>
              <a:rPr b="1" spc="-5" dirty="0">
                <a:solidFill>
                  <a:srgbClr val="FF0000"/>
                </a:solidFill>
                <a:latin typeface="Times New Roman"/>
                <a:cs typeface="Times New Roman"/>
              </a:rPr>
              <a:t>binaire </a:t>
            </a:r>
            <a:r>
              <a:rPr b="1" spc="-5" dirty="0">
                <a:latin typeface="Times New Roman"/>
                <a:cs typeface="Times New Roman"/>
              </a:rPr>
              <a:t>basé sur</a:t>
            </a:r>
            <a:r>
              <a:rPr b="1" spc="-65" dirty="0">
                <a:latin typeface="Times New Roman"/>
                <a:cs typeface="Times New Roman"/>
              </a:rPr>
              <a:t> </a:t>
            </a:r>
            <a:r>
              <a:rPr b="1" spc="-5" dirty="0">
                <a:latin typeface="Times New Roman"/>
                <a:cs typeface="Times New Roman"/>
              </a:rPr>
              <a:t>une  </a:t>
            </a:r>
            <a:r>
              <a:rPr b="1" dirty="0">
                <a:latin typeface="Times New Roman"/>
                <a:cs typeface="Times New Roman"/>
              </a:rPr>
              <a:t>forme </a:t>
            </a:r>
            <a:r>
              <a:rPr b="1" spc="-5" dirty="0">
                <a:latin typeface="Times New Roman"/>
                <a:cs typeface="Times New Roman"/>
              </a:rPr>
              <a:t>d’onde</a:t>
            </a:r>
            <a:r>
              <a:rPr b="1" spc="-65" dirty="0">
                <a:latin typeface="Times New Roman"/>
                <a:cs typeface="Times New Roman"/>
              </a:rPr>
              <a:t> </a:t>
            </a:r>
            <a:r>
              <a:rPr b="1" spc="-5" dirty="0">
                <a:latin typeface="Times New Roman"/>
                <a:cs typeface="Times New Roman"/>
              </a:rPr>
              <a:t>unique</a:t>
            </a:r>
            <a:endParaRPr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1136650" y="2720975"/>
            <a:ext cx="2410460" cy="76200"/>
          </a:xfrm>
          <a:custGeom>
            <a:avLst/>
            <a:gdLst/>
            <a:ahLst/>
            <a:cxnLst/>
            <a:rect l="l" t="t" r="r" b="b"/>
            <a:pathLst>
              <a:path w="2410460" h="76200">
                <a:moveTo>
                  <a:pt x="2334133" y="0"/>
                </a:moveTo>
                <a:lnTo>
                  <a:pt x="2334133" y="76200"/>
                </a:lnTo>
                <a:lnTo>
                  <a:pt x="2397633" y="44450"/>
                </a:lnTo>
                <a:lnTo>
                  <a:pt x="2346833" y="44450"/>
                </a:lnTo>
                <a:lnTo>
                  <a:pt x="2346833" y="31750"/>
                </a:lnTo>
                <a:lnTo>
                  <a:pt x="2397633" y="31750"/>
                </a:lnTo>
                <a:lnTo>
                  <a:pt x="2334133" y="0"/>
                </a:lnTo>
                <a:close/>
              </a:path>
              <a:path w="2410460" h="76200">
                <a:moveTo>
                  <a:pt x="2334133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2334133" y="44450"/>
                </a:lnTo>
                <a:lnTo>
                  <a:pt x="2334133" y="31750"/>
                </a:lnTo>
                <a:close/>
              </a:path>
              <a:path w="2410460" h="76200">
                <a:moveTo>
                  <a:pt x="2397633" y="31750"/>
                </a:moveTo>
                <a:lnTo>
                  <a:pt x="2346833" y="31750"/>
                </a:lnTo>
                <a:lnTo>
                  <a:pt x="2346833" y="44450"/>
                </a:lnTo>
                <a:lnTo>
                  <a:pt x="2397633" y="44450"/>
                </a:lnTo>
                <a:lnTo>
                  <a:pt x="2410333" y="38100"/>
                </a:lnTo>
                <a:lnTo>
                  <a:pt x="2397633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138162" y="2301368"/>
            <a:ext cx="700405" cy="476250"/>
          </a:xfrm>
          <a:custGeom>
            <a:avLst/>
            <a:gdLst/>
            <a:ahLst/>
            <a:cxnLst/>
            <a:rect l="l" t="t" r="r" b="b"/>
            <a:pathLst>
              <a:path w="700405" h="476250">
                <a:moveTo>
                  <a:pt x="0" y="476250"/>
                </a:moveTo>
                <a:lnTo>
                  <a:pt x="0" y="0"/>
                </a:lnTo>
                <a:lnTo>
                  <a:pt x="700163" y="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841501" y="2289176"/>
            <a:ext cx="700405" cy="476250"/>
          </a:xfrm>
          <a:custGeom>
            <a:avLst/>
            <a:gdLst/>
            <a:ahLst/>
            <a:cxnLst/>
            <a:rect l="l" t="t" r="r" b="b"/>
            <a:pathLst>
              <a:path w="700405" h="476250">
                <a:moveTo>
                  <a:pt x="0" y="0"/>
                </a:moveTo>
                <a:lnTo>
                  <a:pt x="0" y="476250"/>
                </a:lnTo>
                <a:lnTo>
                  <a:pt x="700151" y="476250"/>
                </a:lnTo>
              </a:path>
            </a:pathLst>
          </a:custGeom>
          <a:ln w="1904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1594867" y="2772791"/>
            <a:ext cx="356235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b="1" dirty="0">
                <a:latin typeface="Times New Roman"/>
                <a:cs typeface="Times New Roman"/>
              </a:rPr>
              <a:t>T/2</a:t>
            </a:r>
            <a:endParaRPr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490064" y="2772791"/>
            <a:ext cx="178435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b="1" dirty="0">
                <a:latin typeface="Times New Roman"/>
                <a:cs typeface="Times New Roman"/>
              </a:rPr>
              <a:t>T</a:t>
            </a:r>
            <a:endParaRPr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3616834" y="2591943"/>
            <a:ext cx="8890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dirty="0">
                <a:latin typeface="Times New Roman"/>
                <a:cs typeface="Times New Roman"/>
              </a:rPr>
              <a:t>t</a:t>
            </a:r>
            <a:endParaRPr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323086" y="1882521"/>
            <a:ext cx="1562099" cy="2462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600" b="1" spc="-5" dirty="0">
                <a:latin typeface="Times New Roman"/>
                <a:cs typeface="Times New Roman"/>
              </a:rPr>
              <a:t>h(t) </a:t>
            </a:r>
            <a:r>
              <a:rPr sz="1600" b="1" spc="-10" dirty="0">
                <a:latin typeface="Times New Roman"/>
                <a:cs typeface="Times New Roman"/>
              </a:rPr>
              <a:t>forme</a:t>
            </a:r>
            <a:r>
              <a:rPr sz="1600" b="1" spc="5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Times New Roman"/>
                <a:cs typeface="Times New Roman"/>
              </a:rPr>
              <a:t>d’onde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1098551" y="1736726"/>
            <a:ext cx="76200" cy="1691005"/>
          </a:xfrm>
          <a:custGeom>
            <a:avLst/>
            <a:gdLst/>
            <a:ahLst/>
            <a:cxnLst/>
            <a:rect l="l" t="t" r="r" b="b"/>
            <a:pathLst>
              <a:path w="76200" h="1691004">
                <a:moveTo>
                  <a:pt x="44450" y="63500"/>
                </a:moveTo>
                <a:lnTo>
                  <a:pt x="31750" y="63500"/>
                </a:lnTo>
                <a:lnTo>
                  <a:pt x="31750" y="1690624"/>
                </a:lnTo>
                <a:lnTo>
                  <a:pt x="44450" y="1690624"/>
                </a:lnTo>
                <a:lnTo>
                  <a:pt x="44450" y="63500"/>
                </a:lnTo>
                <a:close/>
              </a:path>
              <a:path w="76200" h="1691004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1691004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943089" y="2193417"/>
            <a:ext cx="114935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400" b="1" dirty="0">
                <a:latin typeface="Times New Roman"/>
                <a:cs typeface="Times New Roman"/>
              </a:rPr>
              <a:t>1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40" name="object 6"/>
          <p:cNvSpPr txBox="1"/>
          <p:nvPr/>
        </p:nvSpPr>
        <p:spPr>
          <a:xfrm>
            <a:off x="1460501" y="4311650"/>
            <a:ext cx="2057400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lang="fr-FR" sz="2200" i="1" spc="21" dirty="0" smtClean="0">
                <a:latin typeface="Times New Roman"/>
                <a:cs typeface="Times New Roman"/>
              </a:rPr>
              <a:t>b</a:t>
            </a:r>
            <a:r>
              <a:rPr lang="fr-FR" sz="2200" i="1" spc="21" baseline="-25000" dirty="0" smtClean="0">
                <a:latin typeface="Times New Roman"/>
                <a:cs typeface="Times New Roman"/>
              </a:rPr>
              <a:t>0</a:t>
            </a:r>
            <a:r>
              <a:rPr lang="fr-FR" sz="2200" i="1" spc="21" dirty="0" smtClean="0">
                <a:latin typeface="Times New Roman"/>
                <a:cs typeface="Times New Roman"/>
              </a:rPr>
              <a:t> pour le bit 0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41" name="object 55"/>
          <p:cNvSpPr txBox="1"/>
          <p:nvPr/>
        </p:nvSpPr>
        <p:spPr>
          <a:xfrm>
            <a:off x="4127501" y="4311650"/>
            <a:ext cx="6062345" cy="64633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marL="12698">
              <a:tabLst>
                <a:tab pos="2850872" algn="l"/>
                <a:tab pos="3360093" algn="l"/>
              </a:tabLst>
            </a:pPr>
            <a:r>
              <a:rPr sz="2100" i="1" spc="-100" dirty="0">
                <a:latin typeface="Times New Roman"/>
                <a:cs typeface="Times New Roman"/>
              </a:rPr>
              <a:t>b</a:t>
            </a:r>
            <a:r>
              <a:rPr sz="1700" spc="-151" baseline="-26570" dirty="0">
                <a:latin typeface="Times New Roman"/>
                <a:cs typeface="Times New Roman"/>
              </a:rPr>
              <a:t>1 </a:t>
            </a:r>
            <a:r>
              <a:rPr sz="1700" spc="82" baseline="-26570" dirty="0">
                <a:latin typeface="Times New Roman"/>
                <a:cs typeface="Times New Roman"/>
              </a:rPr>
              <a:t> </a:t>
            </a:r>
            <a:r>
              <a:rPr sz="2100" spc="80" dirty="0">
                <a:latin typeface="Symbol"/>
                <a:cs typeface="Symbol"/>
              </a:rPr>
              <a:t></a:t>
            </a:r>
            <a:r>
              <a:rPr sz="2100" spc="-160" dirty="0">
                <a:latin typeface="Times New Roman"/>
                <a:cs typeface="Times New Roman"/>
              </a:rPr>
              <a:t> </a:t>
            </a:r>
            <a:r>
              <a:rPr sz="2100" i="1" spc="-50" dirty="0">
                <a:latin typeface="Times New Roman"/>
                <a:cs typeface="Times New Roman"/>
              </a:rPr>
              <a:t>a</a:t>
            </a:r>
            <a:r>
              <a:rPr sz="1700" spc="-75" baseline="-26570" dirty="0">
                <a:latin typeface="Times New Roman"/>
                <a:cs typeface="Times New Roman"/>
              </a:rPr>
              <a:t>1 </a:t>
            </a:r>
            <a:r>
              <a:rPr sz="1700" spc="52" baseline="-26570" dirty="0">
                <a:latin typeface="Times New Roman"/>
                <a:cs typeface="Times New Roman"/>
              </a:rPr>
              <a:t> </a:t>
            </a:r>
            <a:r>
              <a:rPr sz="2100" spc="44" dirty="0">
                <a:latin typeface="Symbol"/>
                <a:cs typeface="Symbol"/>
              </a:rPr>
              <a:t></a:t>
            </a:r>
            <a:r>
              <a:rPr sz="2100" spc="-304" dirty="0">
                <a:latin typeface="Times New Roman"/>
                <a:cs typeface="Times New Roman"/>
              </a:rPr>
              <a:t> </a:t>
            </a:r>
            <a:r>
              <a:rPr sz="2100" spc="100" dirty="0">
                <a:latin typeface="Times New Roman"/>
                <a:cs typeface="Times New Roman"/>
              </a:rPr>
              <a:t>1;</a:t>
            </a:r>
            <a:r>
              <a:rPr sz="2100" spc="-185" dirty="0">
                <a:latin typeface="Times New Roman"/>
                <a:cs typeface="Times New Roman"/>
              </a:rPr>
              <a:t> </a:t>
            </a:r>
            <a:r>
              <a:rPr sz="2100" i="1" spc="-40" dirty="0">
                <a:latin typeface="Times New Roman"/>
                <a:cs typeface="Times New Roman"/>
              </a:rPr>
              <a:t>b</a:t>
            </a:r>
            <a:r>
              <a:rPr sz="1700" spc="-60" baseline="-26570" dirty="0">
                <a:latin typeface="Times New Roman"/>
                <a:cs typeface="Times New Roman"/>
              </a:rPr>
              <a:t>0 </a:t>
            </a:r>
            <a:r>
              <a:rPr sz="1700" spc="120" baseline="-26570" dirty="0">
                <a:latin typeface="Times New Roman"/>
                <a:cs typeface="Times New Roman"/>
              </a:rPr>
              <a:t> </a:t>
            </a:r>
            <a:r>
              <a:rPr sz="2100" spc="80" dirty="0">
                <a:latin typeface="Symbol"/>
                <a:cs typeface="Symbol"/>
              </a:rPr>
              <a:t></a:t>
            </a:r>
            <a:r>
              <a:rPr sz="2100" spc="-155" dirty="0">
                <a:latin typeface="Times New Roman"/>
                <a:cs typeface="Times New Roman"/>
              </a:rPr>
              <a:t> </a:t>
            </a:r>
            <a:r>
              <a:rPr sz="2100" i="1" spc="10" dirty="0">
                <a:latin typeface="Times New Roman"/>
                <a:cs typeface="Times New Roman"/>
              </a:rPr>
              <a:t>a</a:t>
            </a:r>
            <a:r>
              <a:rPr sz="1700" spc="15" baseline="-26570" dirty="0">
                <a:latin typeface="Times New Roman"/>
                <a:cs typeface="Times New Roman"/>
              </a:rPr>
              <a:t>0 </a:t>
            </a:r>
            <a:r>
              <a:rPr sz="1700" spc="89" baseline="-26570" dirty="0">
                <a:latin typeface="Times New Roman"/>
                <a:cs typeface="Times New Roman"/>
              </a:rPr>
              <a:t> </a:t>
            </a:r>
            <a:r>
              <a:rPr sz="2100" spc="44" dirty="0">
                <a:latin typeface="Symbol"/>
                <a:cs typeface="Symbol"/>
              </a:rPr>
              <a:t></a:t>
            </a:r>
            <a:r>
              <a:rPr sz="2100" spc="-90" dirty="0">
                <a:latin typeface="Times New Roman"/>
                <a:cs typeface="Times New Roman"/>
              </a:rPr>
              <a:t> </a:t>
            </a:r>
            <a:r>
              <a:rPr sz="2100" spc="21" dirty="0">
                <a:latin typeface="Symbol"/>
                <a:cs typeface="Symbol"/>
              </a:rPr>
              <a:t></a:t>
            </a:r>
            <a:r>
              <a:rPr sz="2100" spc="21" dirty="0">
                <a:latin typeface="Times New Roman"/>
                <a:cs typeface="Times New Roman"/>
              </a:rPr>
              <a:t>1	</a:t>
            </a:r>
            <a:r>
              <a:rPr sz="2100" i="1" spc="15" dirty="0">
                <a:latin typeface="Times New Roman"/>
                <a:cs typeface="Times New Roman"/>
              </a:rPr>
              <a:t>où	</a:t>
            </a:r>
            <a:r>
              <a:rPr sz="2100" i="1" spc="-55" dirty="0">
                <a:latin typeface="Times New Roman"/>
                <a:cs typeface="Times New Roman"/>
              </a:rPr>
              <a:t>b</a:t>
            </a:r>
            <a:r>
              <a:rPr sz="1700" i="1" spc="-82" baseline="-26570" dirty="0">
                <a:latin typeface="Times New Roman"/>
                <a:cs typeface="Times New Roman"/>
              </a:rPr>
              <a:t>i  </a:t>
            </a:r>
            <a:r>
              <a:rPr sz="2100" i="1" dirty="0">
                <a:latin typeface="Times New Roman"/>
                <a:cs typeface="Times New Roman"/>
              </a:rPr>
              <a:t>désigne </a:t>
            </a:r>
            <a:r>
              <a:rPr sz="2100" i="1" spc="15" dirty="0">
                <a:latin typeface="Times New Roman"/>
                <a:cs typeface="Times New Roman"/>
              </a:rPr>
              <a:t>le </a:t>
            </a:r>
            <a:r>
              <a:rPr sz="2100" i="1" spc="5" dirty="0">
                <a:latin typeface="Times New Roman"/>
                <a:cs typeface="Times New Roman"/>
              </a:rPr>
              <a:t>bit</a:t>
            </a:r>
            <a:r>
              <a:rPr sz="2100" i="1" spc="-120" dirty="0">
                <a:latin typeface="Times New Roman"/>
                <a:cs typeface="Times New Roman"/>
              </a:rPr>
              <a:t> </a:t>
            </a:r>
            <a:r>
              <a:rPr sz="2100" i="1" spc="-5" dirty="0">
                <a:latin typeface="Times New Roman"/>
                <a:cs typeface="Times New Roman"/>
              </a:rPr>
              <a:t>considéré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43" name="object 31"/>
          <p:cNvSpPr/>
          <p:nvPr/>
        </p:nvSpPr>
        <p:spPr>
          <a:xfrm>
            <a:off x="6531864" y="6521704"/>
            <a:ext cx="2410460" cy="76200"/>
          </a:xfrm>
          <a:custGeom>
            <a:avLst/>
            <a:gdLst/>
            <a:ahLst/>
            <a:cxnLst/>
            <a:rect l="l" t="t" r="r" b="b"/>
            <a:pathLst>
              <a:path w="2410460" h="76200">
                <a:moveTo>
                  <a:pt x="2334133" y="0"/>
                </a:moveTo>
                <a:lnTo>
                  <a:pt x="2334133" y="76200"/>
                </a:lnTo>
                <a:lnTo>
                  <a:pt x="2397633" y="44450"/>
                </a:lnTo>
                <a:lnTo>
                  <a:pt x="2346833" y="44450"/>
                </a:lnTo>
                <a:lnTo>
                  <a:pt x="2346833" y="31750"/>
                </a:lnTo>
                <a:lnTo>
                  <a:pt x="2397633" y="31750"/>
                </a:lnTo>
                <a:lnTo>
                  <a:pt x="2334133" y="0"/>
                </a:lnTo>
                <a:close/>
              </a:path>
              <a:path w="2410460" h="76200">
                <a:moveTo>
                  <a:pt x="2334133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2334133" y="44450"/>
                </a:lnTo>
                <a:lnTo>
                  <a:pt x="2334133" y="31750"/>
                </a:lnTo>
                <a:close/>
              </a:path>
              <a:path w="2410460" h="76200">
                <a:moveTo>
                  <a:pt x="2397633" y="31750"/>
                </a:moveTo>
                <a:lnTo>
                  <a:pt x="2346833" y="31750"/>
                </a:lnTo>
                <a:lnTo>
                  <a:pt x="2346833" y="44450"/>
                </a:lnTo>
                <a:lnTo>
                  <a:pt x="2397633" y="44450"/>
                </a:lnTo>
                <a:lnTo>
                  <a:pt x="2410333" y="38100"/>
                </a:lnTo>
                <a:lnTo>
                  <a:pt x="2397633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32"/>
          <p:cNvSpPr/>
          <p:nvPr/>
        </p:nvSpPr>
        <p:spPr>
          <a:xfrm>
            <a:off x="6533376" y="6102097"/>
            <a:ext cx="700405" cy="476250"/>
          </a:xfrm>
          <a:custGeom>
            <a:avLst/>
            <a:gdLst/>
            <a:ahLst/>
            <a:cxnLst/>
            <a:rect l="l" t="t" r="r" b="b"/>
            <a:pathLst>
              <a:path w="700405" h="476250">
                <a:moveTo>
                  <a:pt x="0" y="476250"/>
                </a:moveTo>
                <a:lnTo>
                  <a:pt x="0" y="0"/>
                </a:lnTo>
                <a:lnTo>
                  <a:pt x="700163" y="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33"/>
          <p:cNvSpPr/>
          <p:nvPr/>
        </p:nvSpPr>
        <p:spPr>
          <a:xfrm>
            <a:off x="7236715" y="6089905"/>
            <a:ext cx="700405" cy="476250"/>
          </a:xfrm>
          <a:custGeom>
            <a:avLst/>
            <a:gdLst/>
            <a:ahLst/>
            <a:cxnLst/>
            <a:rect l="l" t="t" r="r" b="b"/>
            <a:pathLst>
              <a:path w="700405" h="476250">
                <a:moveTo>
                  <a:pt x="0" y="0"/>
                </a:moveTo>
                <a:lnTo>
                  <a:pt x="0" y="476250"/>
                </a:lnTo>
                <a:lnTo>
                  <a:pt x="700151" y="476250"/>
                </a:lnTo>
              </a:path>
            </a:pathLst>
          </a:custGeom>
          <a:ln w="1904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34"/>
          <p:cNvSpPr txBox="1"/>
          <p:nvPr/>
        </p:nvSpPr>
        <p:spPr>
          <a:xfrm>
            <a:off x="6990081" y="6573520"/>
            <a:ext cx="356235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b="1" dirty="0">
                <a:latin typeface="Times New Roman"/>
                <a:cs typeface="Times New Roman"/>
              </a:rPr>
              <a:t>T/2</a:t>
            </a:r>
            <a:endParaRPr>
              <a:latin typeface="Times New Roman"/>
              <a:cs typeface="Times New Roman"/>
            </a:endParaRPr>
          </a:p>
        </p:txBody>
      </p:sp>
      <p:sp>
        <p:nvSpPr>
          <p:cNvPr id="47" name="object 35"/>
          <p:cNvSpPr txBox="1"/>
          <p:nvPr/>
        </p:nvSpPr>
        <p:spPr>
          <a:xfrm>
            <a:off x="7885278" y="6573520"/>
            <a:ext cx="178435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b="1" dirty="0">
                <a:latin typeface="Times New Roman"/>
                <a:cs typeface="Times New Roman"/>
              </a:rPr>
              <a:t>T</a:t>
            </a:r>
            <a:endParaRPr>
              <a:latin typeface="Times New Roman"/>
              <a:cs typeface="Times New Roman"/>
            </a:endParaRPr>
          </a:p>
        </p:txBody>
      </p:sp>
      <p:sp>
        <p:nvSpPr>
          <p:cNvPr id="48" name="object 36"/>
          <p:cNvSpPr txBox="1"/>
          <p:nvPr/>
        </p:nvSpPr>
        <p:spPr>
          <a:xfrm>
            <a:off x="9012048" y="6392672"/>
            <a:ext cx="8890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dirty="0">
                <a:latin typeface="Times New Roman"/>
                <a:cs typeface="Times New Roman"/>
              </a:rPr>
              <a:t>t</a:t>
            </a:r>
            <a:endParaRPr>
              <a:latin typeface="Times New Roman"/>
              <a:cs typeface="Times New Roman"/>
            </a:endParaRPr>
          </a:p>
        </p:txBody>
      </p:sp>
      <p:sp>
        <p:nvSpPr>
          <p:cNvPr id="49" name="object 37"/>
          <p:cNvSpPr txBox="1"/>
          <p:nvPr/>
        </p:nvSpPr>
        <p:spPr>
          <a:xfrm>
            <a:off x="6718300" y="5683250"/>
            <a:ext cx="1562099" cy="2462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600" b="1" spc="-5" dirty="0">
                <a:latin typeface="Times New Roman"/>
                <a:cs typeface="Times New Roman"/>
              </a:rPr>
              <a:t>h(t) </a:t>
            </a:r>
            <a:r>
              <a:rPr sz="1600" b="1" spc="-10" dirty="0">
                <a:latin typeface="Times New Roman"/>
                <a:cs typeface="Times New Roman"/>
              </a:rPr>
              <a:t>forme</a:t>
            </a:r>
            <a:r>
              <a:rPr sz="1600" b="1" spc="5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Times New Roman"/>
                <a:cs typeface="Times New Roman"/>
              </a:rPr>
              <a:t>d’onde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0" name="object 38"/>
          <p:cNvSpPr/>
          <p:nvPr/>
        </p:nvSpPr>
        <p:spPr>
          <a:xfrm>
            <a:off x="6493765" y="5537455"/>
            <a:ext cx="76200" cy="1691005"/>
          </a:xfrm>
          <a:custGeom>
            <a:avLst/>
            <a:gdLst/>
            <a:ahLst/>
            <a:cxnLst/>
            <a:rect l="l" t="t" r="r" b="b"/>
            <a:pathLst>
              <a:path w="76200" h="1691004">
                <a:moveTo>
                  <a:pt x="44450" y="63500"/>
                </a:moveTo>
                <a:lnTo>
                  <a:pt x="31750" y="63500"/>
                </a:lnTo>
                <a:lnTo>
                  <a:pt x="31750" y="1690624"/>
                </a:lnTo>
                <a:lnTo>
                  <a:pt x="44450" y="1690624"/>
                </a:lnTo>
                <a:lnTo>
                  <a:pt x="44450" y="63500"/>
                </a:lnTo>
                <a:close/>
              </a:path>
              <a:path w="76200" h="1691004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1691004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39"/>
          <p:cNvSpPr txBox="1"/>
          <p:nvPr/>
        </p:nvSpPr>
        <p:spPr>
          <a:xfrm>
            <a:off x="6338303" y="5994146"/>
            <a:ext cx="114935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400" b="1" dirty="0">
                <a:latin typeface="Times New Roman"/>
                <a:cs typeface="Times New Roman"/>
              </a:rPr>
              <a:t>1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52" name="Organigramme : Jonction de sommaire 51"/>
          <p:cNvSpPr/>
          <p:nvPr/>
        </p:nvSpPr>
        <p:spPr>
          <a:xfrm>
            <a:off x="4660900" y="5988050"/>
            <a:ext cx="990600" cy="762000"/>
          </a:xfrm>
          <a:prstGeom prst="flowChartSummingJuncti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3" name="Image 52" descr="01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500" y="5607050"/>
            <a:ext cx="3276600" cy="1447800"/>
          </a:xfrm>
          <a:prstGeom prst="rect">
            <a:avLst/>
          </a:prstGeom>
        </p:spPr>
      </p:pic>
      <p:sp>
        <p:nvSpPr>
          <p:cNvPr id="55" name="Flèche droite 54"/>
          <p:cNvSpPr/>
          <p:nvPr/>
        </p:nvSpPr>
        <p:spPr>
          <a:xfrm rot="10800000">
            <a:off x="5803900" y="6140450"/>
            <a:ext cx="533400" cy="475670"/>
          </a:xfrm>
          <a:prstGeom prst="rightArrow">
            <a:avLst>
              <a:gd name="adj1" fmla="val 50000"/>
              <a:gd name="adj2" fmla="val 4711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6" name="Flèche droite 55"/>
          <p:cNvSpPr/>
          <p:nvPr/>
        </p:nvSpPr>
        <p:spPr>
          <a:xfrm>
            <a:off x="3746500" y="6140450"/>
            <a:ext cx="863700" cy="475670"/>
          </a:xfrm>
          <a:prstGeom prst="rightArrow">
            <a:avLst>
              <a:gd name="adj1" fmla="val 50000"/>
              <a:gd name="adj2" fmla="val 4711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50240" y="193421"/>
            <a:ext cx="3763010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spc="-5" dirty="0">
                <a:latin typeface="Times New Roman"/>
                <a:cs typeface="Times New Roman"/>
              </a:rPr>
              <a:t>Transmission </a:t>
            </a:r>
            <a:r>
              <a:rPr sz="2200" b="1" spc="-10" dirty="0">
                <a:latin typeface="Times New Roman"/>
                <a:cs typeface="Times New Roman"/>
              </a:rPr>
              <a:t>en </a:t>
            </a:r>
            <a:r>
              <a:rPr sz="2200" b="1" spc="-5" dirty="0">
                <a:latin typeface="Times New Roman"/>
                <a:cs typeface="Times New Roman"/>
              </a:rPr>
              <a:t>Bande de</a:t>
            </a:r>
            <a:r>
              <a:rPr sz="2200" b="1" dirty="0">
                <a:latin typeface="Times New Roman"/>
                <a:cs typeface="Times New Roman"/>
              </a:rPr>
              <a:t> </a:t>
            </a:r>
            <a:r>
              <a:rPr sz="2200" b="1" spc="-5" dirty="0">
                <a:latin typeface="Times New Roman"/>
                <a:cs typeface="Times New Roman"/>
              </a:rPr>
              <a:t>base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036184" y="193421"/>
            <a:ext cx="1919604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Codage </a:t>
            </a:r>
            <a:r>
              <a:rPr sz="22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en</a:t>
            </a:r>
            <a:r>
              <a:rPr sz="2200" b="1" spc="-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ligne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43" name="object 31"/>
          <p:cNvSpPr/>
          <p:nvPr/>
        </p:nvSpPr>
        <p:spPr>
          <a:xfrm flipV="1">
            <a:off x="3113404" y="5059044"/>
            <a:ext cx="5143502" cy="146049"/>
          </a:xfrm>
          <a:custGeom>
            <a:avLst/>
            <a:gdLst/>
            <a:ahLst/>
            <a:cxnLst/>
            <a:rect l="l" t="t" r="r" b="b"/>
            <a:pathLst>
              <a:path w="2410460" h="76200">
                <a:moveTo>
                  <a:pt x="2334133" y="0"/>
                </a:moveTo>
                <a:lnTo>
                  <a:pt x="2334133" y="76200"/>
                </a:lnTo>
                <a:lnTo>
                  <a:pt x="2397633" y="44450"/>
                </a:lnTo>
                <a:lnTo>
                  <a:pt x="2346833" y="44450"/>
                </a:lnTo>
                <a:lnTo>
                  <a:pt x="2346833" y="31750"/>
                </a:lnTo>
                <a:lnTo>
                  <a:pt x="2397633" y="31750"/>
                </a:lnTo>
                <a:lnTo>
                  <a:pt x="2334133" y="0"/>
                </a:lnTo>
                <a:close/>
              </a:path>
              <a:path w="2410460" h="76200">
                <a:moveTo>
                  <a:pt x="2334133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2334133" y="44450"/>
                </a:lnTo>
                <a:lnTo>
                  <a:pt x="2334133" y="31750"/>
                </a:lnTo>
                <a:close/>
              </a:path>
              <a:path w="2410460" h="76200">
                <a:moveTo>
                  <a:pt x="2397633" y="31750"/>
                </a:moveTo>
                <a:lnTo>
                  <a:pt x="2346833" y="31750"/>
                </a:lnTo>
                <a:lnTo>
                  <a:pt x="2346833" y="44450"/>
                </a:lnTo>
                <a:lnTo>
                  <a:pt x="2397633" y="44450"/>
                </a:lnTo>
                <a:lnTo>
                  <a:pt x="2410333" y="38100"/>
                </a:lnTo>
                <a:lnTo>
                  <a:pt x="2397633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32"/>
          <p:cNvSpPr/>
          <p:nvPr/>
        </p:nvSpPr>
        <p:spPr>
          <a:xfrm>
            <a:off x="3114916" y="4678045"/>
            <a:ext cx="700405" cy="583692"/>
          </a:xfrm>
          <a:custGeom>
            <a:avLst/>
            <a:gdLst/>
            <a:ahLst/>
            <a:cxnLst/>
            <a:rect l="l" t="t" r="r" b="b"/>
            <a:pathLst>
              <a:path w="700405" h="476250">
                <a:moveTo>
                  <a:pt x="0" y="476250"/>
                </a:moveTo>
                <a:lnTo>
                  <a:pt x="0" y="0"/>
                </a:lnTo>
                <a:lnTo>
                  <a:pt x="700163" y="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33"/>
          <p:cNvSpPr/>
          <p:nvPr/>
        </p:nvSpPr>
        <p:spPr>
          <a:xfrm>
            <a:off x="3818255" y="4678045"/>
            <a:ext cx="700405" cy="990600"/>
          </a:xfrm>
          <a:custGeom>
            <a:avLst/>
            <a:gdLst/>
            <a:ahLst/>
            <a:cxnLst/>
            <a:rect l="l" t="t" r="r" b="b"/>
            <a:pathLst>
              <a:path w="700405" h="476250">
                <a:moveTo>
                  <a:pt x="0" y="0"/>
                </a:moveTo>
                <a:lnTo>
                  <a:pt x="0" y="476250"/>
                </a:lnTo>
                <a:lnTo>
                  <a:pt x="700151" y="476250"/>
                </a:lnTo>
              </a:path>
            </a:pathLst>
          </a:custGeom>
          <a:ln w="1904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36"/>
          <p:cNvSpPr txBox="1"/>
          <p:nvPr/>
        </p:nvSpPr>
        <p:spPr>
          <a:xfrm>
            <a:off x="8409305" y="5059045"/>
            <a:ext cx="8890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dirty="0">
                <a:latin typeface="Times New Roman"/>
                <a:cs typeface="Times New Roman"/>
              </a:rPr>
              <a:t>t</a:t>
            </a:r>
            <a:endParaRPr>
              <a:latin typeface="Times New Roman"/>
              <a:cs typeface="Times New Roman"/>
            </a:endParaRPr>
          </a:p>
        </p:txBody>
      </p:sp>
      <p:sp>
        <p:nvSpPr>
          <p:cNvPr id="50" name="object 38"/>
          <p:cNvSpPr/>
          <p:nvPr/>
        </p:nvSpPr>
        <p:spPr>
          <a:xfrm>
            <a:off x="3075305" y="4220845"/>
            <a:ext cx="76200" cy="1691005"/>
          </a:xfrm>
          <a:custGeom>
            <a:avLst/>
            <a:gdLst/>
            <a:ahLst/>
            <a:cxnLst/>
            <a:rect l="l" t="t" r="r" b="b"/>
            <a:pathLst>
              <a:path w="76200" h="1691004">
                <a:moveTo>
                  <a:pt x="44450" y="63500"/>
                </a:moveTo>
                <a:lnTo>
                  <a:pt x="31750" y="63500"/>
                </a:lnTo>
                <a:lnTo>
                  <a:pt x="31750" y="1690624"/>
                </a:lnTo>
                <a:lnTo>
                  <a:pt x="44450" y="1690624"/>
                </a:lnTo>
                <a:lnTo>
                  <a:pt x="44450" y="63500"/>
                </a:lnTo>
                <a:close/>
              </a:path>
              <a:path w="76200" h="1691004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1691004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39"/>
          <p:cNvSpPr txBox="1"/>
          <p:nvPr/>
        </p:nvSpPr>
        <p:spPr>
          <a:xfrm>
            <a:off x="2919843" y="4677536"/>
            <a:ext cx="114935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400" b="1" dirty="0">
                <a:latin typeface="Times New Roman"/>
                <a:cs typeface="Times New Roman"/>
              </a:rPr>
              <a:t>1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52" name="Organigramme : Jonction de sommaire 51"/>
          <p:cNvSpPr/>
          <p:nvPr/>
        </p:nvSpPr>
        <p:spPr>
          <a:xfrm>
            <a:off x="4584700" y="1644650"/>
            <a:ext cx="990600" cy="762000"/>
          </a:xfrm>
          <a:prstGeom prst="flowChartSummingJuncti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3" name="Image 52" descr="01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06450"/>
            <a:ext cx="3365500" cy="2133600"/>
          </a:xfrm>
          <a:prstGeom prst="rect">
            <a:avLst/>
          </a:prstGeom>
        </p:spPr>
      </p:pic>
      <p:sp>
        <p:nvSpPr>
          <p:cNvPr id="54" name="Flèche droite 53"/>
          <p:cNvSpPr/>
          <p:nvPr/>
        </p:nvSpPr>
        <p:spPr>
          <a:xfrm rot="5400000">
            <a:off x="4508500" y="2940050"/>
            <a:ext cx="12954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5" name="object 32"/>
          <p:cNvSpPr/>
          <p:nvPr/>
        </p:nvSpPr>
        <p:spPr>
          <a:xfrm>
            <a:off x="4508500" y="4678045"/>
            <a:ext cx="1614805" cy="990600"/>
          </a:xfrm>
          <a:custGeom>
            <a:avLst/>
            <a:gdLst/>
            <a:ahLst/>
            <a:cxnLst/>
            <a:rect l="l" t="t" r="r" b="b"/>
            <a:pathLst>
              <a:path w="700405" h="476250">
                <a:moveTo>
                  <a:pt x="0" y="476250"/>
                </a:moveTo>
                <a:lnTo>
                  <a:pt x="0" y="0"/>
                </a:lnTo>
                <a:lnTo>
                  <a:pt x="700163" y="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33"/>
          <p:cNvSpPr/>
          <p:nvPr/>
        </p:nvSpPr>
        <p:spPr>
          <a:xfrm>
            <a:off x="6123305" y="4678045"/>
            <a:ext cx="700405" cy="990600"/>
          </a:xfrm>
          <a:custGeom>
            <a:avLst/>
            <a:gdLst/>
            <a:ahLst/>
            <a:cxnLst/>
            <a:rect l="l" t="t" r="r" b="b"/>
            <a:pathLst>
              <a:path w="700405" h="476250">
                <a:moveTo>
                  <a:pt x="0" y="0"/>
                </a:moveTo>
                <a:lnTo>
                  <a:pt x="0" y="476250"/>
                </a:lnTo>
                <a:lnTo>
                  <a:pt x="700151" y="476250"/>
                </a:lnTo>
              </a:path>
            </a:pathLst>
          </a:custGeom>
          <a:ln w="1904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39"/>
          <p:cNvSpPr txBox="1"/>
          <p:nvPr/>
        </p:nvSpPr>
        <p:spPr>
          <a:xfrm>
            <a:off x="2846705" y="5529401"/>
            <a:ext cx="304800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lang="fr-FR" sz="1400" b="1" dirty="0" smtClean="0">
                <a:latin typeface="Times New Roman"/>
                <a:cs typeface="Times New Roman"/>
              </a:rPr>
              <a:t>-</a:t>
            </a:r>
            <a:r>
              <a:rPr sz="1400" b="1" smtClean="0">
                <a:latin typeface="Times New Roman"/>
                <a:cs typeface="Times New Roman"/>
              </a:rPr>
              <a:t>1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58" name="object 31"/>
          <p:cNvSpPr/>
          <p:nvPr/>
        </p:nvSpPr>
        <p:spPr>
          <a:xfrm>
            <a:off x="6740016" y="2095499"/>
            <a:ext cx="2410460" cy="76200"/>
          </a:xfrm>
          <a:custGeom>
            <a:avLst/>
            <a:gdLst/>
            <a:ahLst/>
            <a:cxnLst/>
            <a:rect l="l" t="t" r="r" b="b"/>
            <a:pathLst>
              <a:path w="2410460" h="76200">
                <a:moveTo>
                  <a:pt x="2334133" y="0"/>
                </a:moveTo>
                <a:lnTo>
                  <a:pt x="2334133" y="76200"/>
                </a:lnTo>
                <a:lnTo>
                  <a:pt x="2397633" y="44450"/>
                </a:lnTo>
                <a:lnTo>
                  <a:pt x="2346833" y="44450"/>
                </a:lnTo>
                <a:lnTo>
                  <a:pt x="2346833" y="31750"/>
                </a:lnTo>
                <a:lnTo>
                  <a:pt x="2397633" y="31750"/>
                </a:lnTo>
                <a:lnTo>
                  <a:pt x="2334133" y="0"/>
                </a:lnTo>
                <a:close/>
              </a:path>
              <a:path w="2410460" h="76200">
                <a:moveTo>
                  <a:pt x="2334133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2334133" y="44450"/>
                </a:lnTo>
                <a:lnTo>
                  <a:pt x="2334133" y="31750"/>
                </a:lnTo>
                <a:close/>
              </a:path>
              <a:path w="2410460" h="76200">
                <a:moveTo>
                  <a:pt x="2397633" y="31750"/>
                </a:moveTo>
                <a:lnTo>
                  <a:pt x="2346833" y="31750"/>
                </a:lnTo>
                <a:lnTo>
                  <a:pt x="2346833" y="44450"/>
                </a:lnTo>
                <a:lnTo>
                  <a:pt x="2397633" y="44450"/>
                </a:lnTo>
                <a:lnTo>
                  <a:pt x="2410333" y="38100"/>
                </a:lnTo>
                <a:lnTo>
                  <a:pt x="2397633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32"/>
          <p:cNvSpPr/>
          <p:nvPr/>
        </p:nvSpPr>
        <p:spPr>
          <a:xfrm>
            <a:off x="6741528" y="1675892"/>
            <a:ext cx="700405" cy="476250"/>
          </a:xfrm>
          <a:custGeom>
            <a:avLst/>
            <a:gdLst/>
            <a:ahLst/>
            <a:cxnLst/>
            <a:rect l="l" t="t" r="r" b="b"/>
            <a:pathLst>
              <a:path w="700405" h="476250">
                <a:moveTo>
                  <a:pt x="0" y="476250"/>
                </a:moveTo>
                <a:lnTo>
                  <a:pt x="0" y="0"/>
                </a:lnTo>
                <a:lnTo>
                  <a:pt x="700163" y="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33"/>
          <p:cNvSpPr/>
          <p:nvPr/>
        </p:nvSpPr>
        <p:spPr>
          <a:xfrm>
            <a:off x="7444867" y="1663700"/>
            <a:ext cx="700405" cy="476250"/>
          </a:xfrm>
          <a:custGeom>
            <a:avLst/>
            <a:gdLst/>
            <a:ahLst/>
            <a:cxnLst/>
            <a:rect l="l" t="t" r="r" b="b"/>
            <a:pathLst>
              <a:path w="700405" h="476250">
                <a:moveTo>
                  <a:pt x="0" y="0"/>
                </a:moveTo>
                <a:lnTo>
                  <a:pt x="0" y="476250"/>
                </a:lnTo>
                <a:lnTo>
                  <a:pt x="700151" y="476250"/>
                </a:lnTo>
              </a:path>
            </a:pathLst>
          </a:custGeom>
          <a:ln w="1904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34"/>
          <p:cNvSpPr txBox="1"/>
          <p:nvPr/>
        </p:nvSpPr>
        <p:spPr>
          <a:xfrm>
            <a:off x="7198233" y="2147315"/>
            <a:ext cx="356235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b="1" dirty="0">
                <a:latin typeface="Times New Roman"/>
                <a:cs typeface="Times New Roman"/>
              </a:rPr>
              <a:t>T/2</a:t>
            </a:r>
            <a:endParaRPr>
              <a:latin typeface="Times New Roman"/>
              <a:cs typeface="Times New Roman"/>
            </a:endParaRPr>
          </a:p>
        </p:txBody>
      </p:sp>
      <p:sp>
        <p:nvSpPr>
          <p:cNvPr id="62" name="object 35"/>
          <p:cNvSpPr txBox="1"/>
          <p:nvPr/>
        </p:nvSpPr>
        <p:spPr>
          <a:xfrm>
            <a:off x="8093430" y="2147315"/>
            <a:ext cx="178435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b="1" dirty="0">
                <a:latin typeface="Times New Roman"/>
                <a:cs typeface="Times New Roman"/>
              </a:rPr>
              <a:t>T</a:t>
            </a:r>
            <a:endParaRPr>
              <a:latin typeface="Times New Roman"/>
              <a:cs typeface="Times New Roman"/>
            </a:endParaRPr>
          </a:p>
        </p:txBody>
      </p:sp>
      <p:sp>
        <p:nvSpPr>
          <p:cNvPr id="63" name="object 36"/>
          <p:cNvSpPr txBox="1"/>
          <p:nvPr/>
        </p:nvSpPr>
        <p:spPr>
          <a:xfrm>
            <a:off x="9220200" y="1966467"/>
            <a:ext cx="8890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dirty="0">
                <a:latin typeface="Times New Roman"/>
                <a:cs typeface="Times New Roman"/>
              </a:rPr>
              <a:t>t</a:t>
            </a:r>
            <a:endParaRPr>
              <a:latin typeface="Times New Roman"/>
              <a:cs typeface="Times New Roman"/>
            </a:endParaRPr>
          </a:p>
        </p:txBody>
      </p:sp>
      <p:sp>
        <p:nvSpPr>
          <p:cNvPr id="64" name="object 37"/>
          <p:cNvSpPr txBox="1"/>
          <p:nvPr/>
        </p:nvSpPr>
        <p:spPr>
          <a:xfrm>
            <a:off x="6926452" y="1257045"/>
            <a:ext cx="1562099" cy="2462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600" b="1" spc="-5" dirty="0">
                <a:latin typeface="Times New Roman"/>
                <a:cs typeface="Times New Roman"/>
              </a:rPr>
              <a:t>h(t) </a:t>
            </a:r>
            <a:r>
              <a:rPr sz="1600" b="1" spc="-10" dirty="0">
                <a:latin typeface="Times New Roman"/>
                <a:cs typeface="Times New Roman"/>
              </a:rPr>
              <a:t>forme</a:t>
            </a:r>
            <a:r>
              <a:rPr sz="1600" b="1" spc="5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Times New Roman"/>
                <a:cs typeface="Times New Roman"/>
              </a:rPr>
              <a:t>d’onde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5" name="object 38"/>
          <p:cNvSpPr/>
          <p:nvPr/>
        </p:nvSpPr>
        <p:spPr>
          <a:xfrm>
            <a:off x="6701917" y="1111250"/>
            <a:ext cx="76200" cy="1691005"/>
          </a:xfrm>
          <a:custGeom>
            <a:avLst/>
            <a:gdLst/>
            <a:ahLst/>
            <a:cxnLst/>
            <a:rect l="l" t="t" r="r" b="b"/>
            <a:pathLst>
              <a:path w="76200" h="1691004">
                <a:moveTo>
                  <a:pt x="44450" y="63500"/>
                </a:moveTo>
                <a:lnTo>
                  <a:pt x="31750" y="63500"/>
                </a:lnTo>
                <a:lnTo>
                  <a:pt x="31750" y="1690624"/>
                </a:lnTo>
                <a:lnTo>
                  <a:pt x="44450" y="1690624"/>
                </a:lnTo>
                <a:lnTo>
                  <a:pt x="44450" y="63500"/>
                </a:lnTo>
                <a:close/>
              </a:path>
              <a:path w="76200" h="1691004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1691004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39"/>
          <p:cNvSpPr txBox="1"/>
          <p:nvPr/>
        </p:nvSpPr>
        <p:spPr>
          <a:xfrm>
            <a:off x="6546455" y="1567941"/>
            <a:ext cx="114935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400" b="1" dirty="0">
                <a:latin typeface="Times New Roman"/>
                <a:cs typeface="Times New Roman"/>
              </a:rPr>
              <a:t>1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67" name="Flèche droite 66"/>
          <p:cNvSpPr/>
          <p:nvPr/>
        </p:nvSpPr>
        <p:spPr>
          <a:xfrm rot="10800000">
            <a:off x="5633668" y="1754170"/>
            <a:ext cx="863700" cy="475670"/>
          </a:xfrm>
          <a:prstGeom prst="rightArrow">
            <a:avLst>
              <a:gd name="adj1" fmla="val 50000"/>
              <a:gd name="adj2" fmla="val 4711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8" name="Flèche droite 67"/>
          <p:cNvSpPr/>
          <p:nvPr/>
        </p:nvSpPr>
        <p:spPr>
          <a:xfrm>
            <a:off x="3670300" y="1797050"/>
            <a:ext cx="863700" cy="475670"/>
          </a:xfrm>
          <a:prstGeom prst="rightArrow">
            <a:avLst>
              <a:gd name="adj1" fmla="val 50000"/>
              <a:gd name="adj2" fmla="val 4711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9" name="object 6"/>
          <p:cNvSpPr txBox="1"/>
          <p:nvPr/>
        </p:nvSpPr>
        <p:spPr>
          <a:xfrm>
            <a:off x="3365500" y="4109402"/>
            <a:ext cx="4648200" cy="4924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lang="fr-FR" sz="3200" i="1" spc="21" dirty="0" smtClean="0">
                <a:latin typeface="Times New Roman"/>
                <a:cs typeface="Times New Roman"/>
              </a:rPr>
              <a:t>1     0    1       1     0</a:t>
            </a:r>
            <a:endParaRPr sz="4800">
              <a:latin typeface="Times New Roman"/>
              <a:cs typeface="Times New Roman"/>
            </a:endParaRPr>
          </a:p>
        </p:txBody>
      </p:sp>
      <p:sp>
        <p:nvSpPr>
          <p:cNvPr id="70" name="object 23"/>
          <p:cNvSpPr txBox="1"/>
          <p:nvPr/>
        </p:nvSpPr>
        <p:spPr>
          <a:xfrm>
            <a:off x="3213100" y="6292850"/>
            <a:ext cx="4800600" cy="677108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lang="fr-FR" sz="4400" i="1" spc="15" dirty="0" smtClean="0">
                <a:latin typeface="Times New Roman"/>
                <a:cs typeface="Times New Roman"/>
              </a:rPr>
              <a:t>s</a:t>
            </a:r>
            <a:r>
              <a:rPr sz="5400" spc="22" baseline="-2873" smtClean="0">
                <a:latin typeface="Symbol"/>
                <a:cs typeface="Symbol"/>
              </a:rPr>
              <a:t></a:t>
            </a:r>
            <a:r>
              <a:rPr sz="3200" i="1" spc="15" dirty="0">
                <a:latin typeface="Times New Roman"/>
                <a:cs typeface="Times New Roman"/>
              </a:rPr>
              <a:t>t</a:t>
            </a:r>
            <a:r>
              <a:rPr sz="3200" i="1" spc="-315" dirty="0">
                <a:latin typeface="Times New Roman"/>
                <a:cs typeface="Times New Roman"/>
              </a:rPr>
              <a:t> </a:t>
            </a:r>
            <a:r>
              <a:rPr sz="5400" spc="-315" baseline="-2873" dirty="0">
                <a:latin typeface="Symbol"/>
                <a:cs typeface="Symbol"/>
              </a:rPr>
              <a:t></a:t>
            </a:r>
            <a:r>
              <a:rPr sz="5400" spc="-585" baseline="-2873" dirty="0">
                <a:latin typeface="Times New Roman"/>
                <a:cs typeface="Times New Roman"/>
              </a:rPr>
              <a:t> </a:t>
            </a:r>
            <a:r>
              <a:rPr sz="3200" spc="30" dirty="0">
                <a:latin typeface="Symbol"/>
                <a:cs typeface="Symbol"/>
              </a:rPr>
              <a:t></a:t>
            </a:r>
            <a:r>
              <a:rPr sz="3200" spc="-109" dirty="0">
                <a:latin typeface="Times New Roman"/>
                <a:cs typeface="Times New Roman"/>
              </a:rPr>
              <a:t> </a:t>
            </a:r>
            <a:r>
              <a:rPr sz="3200" i="1" spc="95" dirty="0">
                <a:latin typeface="Times New Roman"/>
                <a:cs typeface="Times New Roman"/>
              </a:rPr>
              <a:t>a</a:t>
            </a:r>
            <a:r>
              <a:rPr sz="3200" spc="95" dirty="0">
                <a:latin typeface="Times New Roman"/>
                <a:cs typeface="Times New Roman"/>
              </a:rPr>
              <a:t>(</a:t>
            </a:r>
            <a:r>
              <a:rPr sz="3200" i="1" spc="95" dirty="0">
                <a:latin typeface="Times New Roman"/>
                <a:cs typeface="Times New Roman"/>
              </a:rPr>
              <a:t>t</a:t>
            </a:r>
            <a:r>
              <a:rPr sz="3200" spc="95">
                <a:latin typeface="Times New Roman"/>
                <a:cs typeface="Times New Roman"/>
              </a:rPr>
              <a:t>)*</a:t>
            </a:r>
            <a:r>
              <a:rPr sz="3200" spc="-330">
                <a:latin typeface="Times New Roman"/>
                <a:cs typeface="Times New Roman"/>
              </a:rPr>
              <a:t> </a:t>
            </a:r>
            <a:r>
              <a:rPr sz="3200" i="1" spc="40" smtClean="0">
                <a:latin typeface="Times New Roman"/>
                <a:cs typeface="Times New Roman"/>
              </a:rPr>
              <a:t>h</a:t>
            </a:r>
            <a:r>
              <a:rPr sz="3200" spc="40" smtClean="0">
                <a:latin typeface="Times New Roman"/>
                <a:cs typeface="Times New Roman"/>
              </a:rPr>
              <a:t>(</a:t>
            </a:r>
            <a:r>
              <a:rPr sz="3200" i="1" spc="40" smtClean="0">
                <a:latin typeface="Times New Roman"/>
                <a:cs typeface="Times New Roman"/>
              </a:rPr>
              <a:t>t</a:t>
            </a:r>
            <a:r>
              <a:rPr lang="fr-FR" sz="3200" i="1" spc="40" dirty="0" smtClean="0">
                <a:latin typeface="Times New Roman"/>
                <a:cs typeface="Times New Roman"/>
              </a:rPr>
              <a:t>)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71" name="object 13"/>
          <p:cNvSpPr txBox="1"/>
          <p:nvPr/>
        </p:nvSpPr>
        <p:spPr>
          <a:xfrm>
            <a:off x="1313553" y="3118073"/>
            <a:ext cx="15430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i="1" spc="35" dirty="0">
                <a:latin typeface="Times New Roman"/>
                <a:cs typeface="Times New Roman"/>
              </a:rPr>
              <a:t>k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72" name="object 14"/>
          <p:cNvSpPr txBox="1"/>
          <p:nvPr/>
        </p:nvSpPr>
        <p:spPr>
          <a:xfrm>
            <a:off x="965082" y="3283440"/>
            <a:ext cx="15430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i="1" spc="35" dirty="0">
                <a:latin typeface="Times New Roman"/>
                <a:cs typeface="Times New Roman"/>
              </a:rPr>
              <a:t>k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73" name="object 15"/>
          <p:cNvSpPr txBox="1"/>
          <p:nvPr/>
        </p:nvSpPr>
        <p:spPr>
          <a:xfrm>
            <a:off x="165100" y="2863850"/>
            <a:ext cx="3810000" cy="44114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>
              <a:tabLst>
                <a:tab pos="1302893" algn="l"/>
              </a:tabLst>
            </a:pPr>
            <a:r>
              <a:rPr sz="2200" i="1" spc="35" dirty="0">
                <a:latin typeface="Times New Roman"/>
                <a:cs typeface="Times New Roman"/>
              </a:rPr>
              <a:t>a</a:t>
            </a:r>
            <a:r>
              <a:rPr sz="2200" i="1" spc="-344" dirty="0">
                <a:latin typeface="Times New Roman"/>
                <a:cs typeface="Times New Roman"/>
              </a:rPr>
              <a:t> </a:t>
            </a:r>
            <a:r>
              <a:rPr sz="4300" spc="-89" baseline="-2873" dirty="0">
                <a:latin typeface="Symbol"/>
                <a:cs typeface="Symbol"/>
              </a:rPr>
              <a:t></a:t>
            </a:r>
            <a:r>
              <a:rPr sz="2200" i="1" spc="-60" dirty="0">
                <a:latin typeface="Times New Roman"/>
                <a:cs typeface="Times New Roman"/>
              </a:rPr>
              <a:t>t</a:t>
            </a:r>
            <a:r>
              <a:rPr sz="2200" i="1" spc="-295" dirty="0">
                <a:latin typeface="Times New Roman"/>
                <a:cs typeface="Times New Roman"/>
              </a:rPr>
              <a:t> </a:t>
            </a:r>
            <a:r>
              <a:rPr sz="4300" spc="-330" baseline="-2873" dirty="0">
                <a:latin typeface="Symbol"/>
                <a:cs typeface="Symbol"/>
              </a:rPr>
              <a:t></a:t>
            </a:r>
            <a:r>
              <a:rPr sz="4300" spc="-547" baseline="-2873" dirty="0">
                <a:latin typeface="Times New Roman"/>
                <a:cs typeface="Times New Roman"/>
              </a:rPr>
              <a:t> </a:t>
            </a:r>
            <a:r>
              <a:rPr sz="2200" spc="40" dirty="0">
                <a:latin typeface="Symbol"/>
                <a:cs typeface="Symbol"/>
              </a:rPr>
              <a:t></a:t>
            </a:r>
            <a:r>
              <a:rPr sz="2200" spc="-55" dirty="0">
                <a:latin typeface="Times New Roman"/>
                <a:cs typeface="Times New Roman"/>
              </a:rPr>
              <a:t> </a:t>
            </a:r>
            <a:r>
              <a:rPr sz="3300" spc="82" baseline="-3787" dirty="0">
                <a:latin typeface="Symbol"/>
                <a:cs typeface="Symbol"/>
              </a:rPr>
              <a:t></a:t>
            </a:r>
            <a:r>
              <a:rPr sz="3300" spc="-472" baseline="-3787" dirty="0">
                <a:latin typeface="Times New Roman"/>
                <a:cs typeface="Times New Roman"/>
              </a:rPr>
              <a:t> </a:t>
            </a:r>
            <a:r>
              <a:rPr sz="2200" i="1" spc="35" dirty="0">
                <a:latin typeface="Times New Roman"/>
                <a:cs typeface="Times New Roman"/>
              </a:rPr>
              <a:t>a	</a:t>
            </a:r>
            <a:r>
              <a:rPr sz="2400" i="1" spc="-40" dirty="0">
                <a:latin typeface="Symbol"/>
                <a:cs typeface="Symbol"/>
              </a:rPr>
              <a:t></a:t>
            </a:r>
            <a:r>
              <a:rPr sz="2400" i="1" spc="-40" dirty="0">
                <a:latin typeface="Times New Roman"/>
                <a:cs typeface="Times New Roman"/>
              </a:rPr>
              <a:t> </a:t>
            </a:r>
            <a:r>
              <a:rPr sz="4300" spc="-97" baseline="-2873" dirty="0">
                <a:latin typeface="Symbol"/>
                <a:cs typeface="Symbol"/>
              </a:rPr>
              <a:t></a:t>
            </a:r>
            <a:r>
              <a:rPr sz="2200" i="1" spc="-65" dirty="0">
                <a:latin typeface="Times New Roman"/>
                <a:cs typeface="Times New Roman"/>
              </a:rPr>
              <a:t>t </a:t>
            </a:r>
            <a:r>
              <a:rPr sz="2200" spc="40" dirty="0">
                <a:latin typeface="Symbol"/>
                <a:cs typeface="Symbol"/>
              </a:rPr>
              <a:t></a:t>
            </a:r>
            <a:r>
              <a:rPr sz="2200" spc="-415" dirty="0">
                <a:latin typeface="Times New Roman"/>
                <a:cs typeface="Times New Roman"/>
              </a:rPr>
              <a:t> </a:t>
            </a:r>
            <a:r>
              <a:rPr sz="2200" i="1" spc="21" dirty="0">
                <a:latin typeface="Times New Roman"/>
                <a:cs typeface="Times New Roman"/>
              </a:rPr>
              <a:t>kT </a:t>
            </a:r>
            <a:r>
              <a:rPr sz="4300" spc="-330" baseline="-2873" dirty="0">
                <a:latin typeface="Symbol"/>
                <a:cs typeface="Symbol"/>
              </a:rPr>
              <a:t></a:t>
            </a:r>
            <a:endParaRPr sz="4300" baseline="-2873">
              <a:latin typeface="Symbol"/>
              <a:cs typeface="Symbo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366166" y="193421"/>
            <a:ext cx="8714334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6196">
              <a:tabLst>
                <a:tab pos="5682062" algn="l"/>
              </a:tabLst>
            </a:pPr>
            <a:r>
              <a:rPr sz="2200" b="1" spc="-5" dirty="0">
                <a:latin typeface="Times New Roman"/>
                <a:cs typeface="Times New Roman"/>
              </a:rPr>
              <a:t>Transmission </a:t>
            </a:r>
            <a:r>
              <a:rPr sz="2200" b="1" spc="-10" dirty="0">
                <a:latin typeface="Times New Roman"/>
                <a:cs typeface="Times New Roman"/>
              </a:rPr>
              <a:t>en </a:t>
            </a:r>
            <a:r>
              <a:rPr sz="2200" b="1" spc="-5" dirty="0">
                <a:latin typeface="Times New Roman"/>
                <a:cs typeface="Times New Roman"/>
              </a:rPr>
              <a:t>Bande</a:t>
            </a:r>
            <a:r>
              <a:rPr sz="2200" b="1" spc="60" dirty="0">
                <a:latin typeface="Times New Roman"/>
                <a:cs typeface="Times New Roman"/>
              </a:rPr>
              <a:t> </a:t>
            </a:r>
            <a:r>
              <a:rPr sz="2200" b="1" spc="-5" dirty="0">
                <a:latin typeface="Times New Roman"/>
                <a:cs typeface="Times New Roman"/>
              </a:rPr>
              <a:t>de</a:t>
            </a:r>
            <a:r>
              <a:rPr sz="2200" b="1" spc="5" dirty="0">
                <a:latin typeface="Times New Roman"/>
                <a:cs typeface="Times New Roman"/>
              </a:rPr>
              <a:t> </a:t>
            </a:r>
            <a:r>
              <a:rPr sz="2200" b="1" spc="-5" dirty="0">
                <a:latin typeface="Times New Roman"/>
                <a:cs typeface="Times New Roman"/>
              </a:rPr>
              <a:t>base	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Codage </a:t>
            </a:r>
            <a:r>
              <a:rPr sz="2200" b="1" spc="-10">
                <a:solidFill>
                  <a:srgbClr val="FF0000"/>
                </a:solidFill>
                <a:latin typeface="Times New Roman"/>
                <a:cs typeface="Times New Roman"/>
              </a:rPr>
              <a:t>en</a:t>
            </a:r>
            <a:r>
              <a:rPr sz="2200" b="1" spc="-4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smtClean="0">
                <a:solidFill>
                  <a:srgbClr val="FF0000"/>
                </a:solidFill>
                <a:latin typeface="Times New Roman"/>
                <a:cs typeface="Times New Roman"/>
              </a:rPr>
              <a:t>ligne</a:t>
            </a:r>
            <a:endParaRPr sz="2200">
              <a:latin typeface="Times New Roman"/>
              <a:cs typeface="Times New Roman"/>
            </a:endParaRPr>
          </a:p>
        </p:txBody>
      </p:sp>
      <p:pic>
        <p:nvPicPr>
          <p:cNvPr id="19" name="Image 18" descr="9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63850"/>
            <a:ext cx="9906000" cy="2133599"/>
          </a:xfrm>
          <a:prstGeom prst="rect">
            <a:avLst/>
          </a:prstGeom>
        </p:spPr>
      </p:pic>
      <p:sp>
        <p:nvSpPr>
          <p:cNvPr id="16" name="object 13"/>
          <p:cNvSpPr txBox="1"/>
          <p:nvPr/>
        </p:nvSpPr>
        <p:spPr>
          <a:xfrm>
            <a:off x="1694553" y="5554157"/>
            <a:ext cx="15430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i="1" spc="35" dirty="0">
                <a:latin typeface="Times New Roman"/>
                <a:cs typeface="Times New Roman"/>
              </a:rPr>
              <a:t>k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8" name="object 14"/>
          <p:cNvSpPr txBox="1"/>
          <p:nvPr/>
        </p:nvSpPr>
        <p:spPr>
          <a:xfrm>
            <a:off x="1346082" y="5719524"/>
            <a:ext cx="15430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i="1" spc="35" dirty="0">
                <a:latin typeface="Times New Roman"/>
                <a:cs typeface="Times New Roman"/>
              </a:rPr>
              <a:t>k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20" name="object 15"/>
          <p:cNvSpPr txBox="1"/>
          <p:nvPr/>
        </p:nvSpPr>
        <p:spPr>
          <a:xfrm>
            <a:off x="546100" y="5299934"/>
            <a:ext cx="3810000" cy="44114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>
              <a:tabLst>
                <a:tab pos="1302893" algn="l"/>
              </a:tabLst>
            </a:pPr>
            <a:r>
              <a:rPr sz="2200" i="1" spc="35" dirty="0">
                <a:latin typeface="Times New Roman"/>
                <a:cs typeface="Times New Roman"/>
              </a:rPr>
              <a:t>a</a:t>
            </a:r>
            <a:r>
              <a:rPr sz="2200" i="1" spc="-344" dirty="0">
                <a:latin typeface="Times New Roman"/>
                <a:cs typeface="Times New Roman"/>
              </a:rPr>
              <a:t> </a:t>
            </a:r>
            <a:r>
              <a:rPr sz="4300" spc="-89" baseline="-2873" dirty="0">
                <a:latin typeface="Symbol"/>
                <a:cs typeface="Symbol"/>
              </a:rPr>
              <a:t></a:t>
            </a:r>
            <a:r>
              <a:rPr sz="2200" i="1" spc="-60" dirty="0">
                <a:latin typeface="Times New Roman"/>
                <a:cs typeface="Times New Roman"/>
              </a:rPr>
              <a:t>t</a:t>
            </a:r>
            <a:r>
              <a:rPr sz="2200" i="1" spc="-295" dirty="0">
                <a:latin typeface="Times New Roman"/>
                <a:cs typeface="Times New Roman"/>
              </a:rPr>
              <a:t> </a:t>
            </a:r>
            <a:r>
              <a:rPr sz="4300" spc="-330" baseline="-2873" dirty="0">
                <a:latin typeface="Symbol"/>
                <a:cs typeface="Symbol"/>
              </a:rPr>
              <a:t></a:t>
            </a:r>
            <a:r>
              <a:rPr sz="4300" spc="-547" baseline="-2873" dirty="0">
                <a:latin typeface="Times New Roman"/>
                <a:cs typeface="Times New Roman"/>
              </a:rPr>
              <a:t> </a:t>
            </a:r>
            <a:r>
              <a:rPr sz="2200" spc="40" dirty="0">
                <a:latin typeface="Symbol"/>
                <a:cs typeface="Symbol"/>
              </a:rPr>
              <a:t></a:t>
            </a:r>
            <a:r>
              <a:rPr sz="2200" spc="-55" dirty="0">
                <a:latin typeface="Times New Roman"/>
                <a:cs typeface="Times New Roman"/>
              </a:rPr>
              <a:t> </a:t>
            </a:r>
            <a:r>
              <a:rPr sz="3300" spc="82" baseline="-3787" dirty="0">
                <a:latin typeface="Symbol"/>
                <a:cs typeface="Symbol"/>
              </a:rPr>
              <a:t></a:t>
            </a:r>
            <a:r>
              <a:rPr sz="3300" spc="-472" baseline="-3787" dirty="0">
                <a:latin typeface="Times New Roman"/>
                <a:cs typeface="Times New Roman"/>
              </a:rPr>
              <a:t> </a:t>
            </a:r>
            <a:r>
              <a:rPr sz="2200" i="1" spc="35" dirty="0">
                <a:latin typeface="Times New Roman"/>
                <a:cs typeface="Times New Roman"/>
              </a:rPr>
              <a:t>a	</a:t>
            </a:r>
            <a:r>
              <a:rPr sz="2400" i="1" spc="-40" dirty="0">
                <a:latin typeface="Symbol"/>
                <a:cs typeface="Symbol"/>
              </a:rPr>
              <a:t></a:t>
            </a:r>
            <a:r>
              <a:rPr sz="2400" i="1" spc="-40" dirty="0">
                <a:latin typeface="Times New Roman"/>
                <a:cs typeface="Times New Roman"/>
              </a:rPr>
              <a:t> </a:t>
            </a:r>
            <a:r>
              <a:rPr sz="4300" spc="-97" baseline="-2873" dirty="0">
                <a:latin typeface="Symbol"/>
                <a:cs typeface="Symbol"/>
              </a:rPr>
              <a:t></a:t>
            </a:r>
            <a:r>
              <a:rPr sz="2200" i="1" spc="-65" dirty="0">
                <a:latin typeface="Times New Roman"/>
                <a:cs typeface="Times New Roman"/>
              </a:rPr>
              <a:t>t </a:t>
            </a:r>
            <a:r>
              <a:rPr sz="2200" spc="40" dirty="0">
                <a:latin typeface="Symbol"/>
                <a:cs typeface="Symbol"/>
              </a:rPr>
              <a:t></a:t>
            </a:r>
            <a:r>
              <a:rPr sz="2200" spc="-415" dirty="0">
                <a:latin typeface="Times New Roman"/>
                <a:cs typeface="Times New Roman"/>
              </a:rPr>
              <a:t> </a:t>
            </a:r>
            <a:r>
              <a:rPr sz="2200" i="1" spc="21" dirty="0">
                <a:latin typeface="Times New Roman"/>
                <a:cs typeface="Times New Roman"/>
              </a:rPr>
              <a:t>kT </a:t>
            </a:r>
            <a:r>
              <a:rPr sz="4300" spc="-330" baseline="-2873" dirty="0">
                <a:latin typeface="Symbol"/>
                <a:cs typeface="Symbol"/>
              </a:rPr>
              <a:t></a:t>
            </a:r>
            <a:endParaRPr sz="4300" baseline="-2873">
              <a:latin typeface="Symbol"/>
              <a:cs typeface="Symbol"/>
            </a:endParaRPr>
          </a:p>
        </p:txBody>
      </p:sp>
      <p:sp>
        <p:nvSpPr>
          <p:cNvPr id="22" name="object 23"/>
          <p:cNvSpPr txBox="1"/>
          <p:nvPr/>
        </p:nvSpPr>
        <p:spPr>
          <a:xfrm>
            <a:off x="8547100" y="5071334"/>
            <a:ext cx="1858010" cy="4924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lang="fr-FR" sz="3200" i="1" spc="15" dirty="0" smtClean="0">
                <a:latin typeface="Times New Roman"/>
                <a:cs typeface="Times New Roman"/>
              </a:rPr>
              <a:t>s</a:t>
            </a:r>
            <a:r>
              <a:rPr sz="4300" spc="22" baseline="-2873" smtClean="0">
                <a:latin typeface="Symbol"/>
                <a:cs typeface="Symbol"/>
              </a:rPr>
              <a:t></a:t>
            </a:r>
            <a:r>
              <a:rPr sz="2200" i="1" spc="15" dirty="0">
                <a:latin typeface="Times New Roman"/>
                <a:cs typeface="Times New Roman"/>
              </a:rPr>
              <a:t>t</a:t>
            </a:r>
            <a:r>
              <a:rPr sz="2200" i="1" spc="-315" dirty="0">
                <a:latin typeface="Times New Roman"/>
                <a:cs typeface="Times New Roman"/>
              </a:rPr>
              <a:t> </a:t>
            </a:r>
            <a:r>
              <a:rPr sz="4300" spc="-315" baseline="-2873" dirty="0">
                <a:latin typeface="Symbol"/>
                <a:cs typeface="Symbol"/>
              </a:rPr>
              <a:t></a:t>
            </a:r>
            <a:r>
              <a:rPr sz="4300" spc="-585" baseline="-2873" dirty="0">
                <a:latin typeface="Times New Roman"/>
                <a:cs typeface="Times New Roman"/>
              </a:rPr>
              <a:t> </a:t>
            </a:r>
            <a:r>
              <a:rPr sz="2200" spc="30" dirty="0">
                <a:latin typeface="Symbol"/>
                <a:cs typeface="Symbol"/>
              </a:rPr>
              <a:t></a:t>
            </a:r>
            <a:r>
              <a:rPr sz="2200" spc="-109" dirty="0">
                <a:latin typeface="Times New Roman"/>
                <a:cs typeface="Times New Roman"/>
              </a:rPr>
              <a:t> </a:t>
            </a:r>
            <a:r>
              <a:rPr sz="2200" i="1" spc="95" dirty="0">
                <a:latin typeface="Times New Roman"/>
                <a:cs typeface="Times New Roman"/>
              </a:rPr>
              <a:t>a</a:t>
            </a:r>
            <a:r>
              <a:rPr sz="2200" spc="95" dirty="0">
                <a:latin typeface="Times New Roman"/>
                <a:cs typeface="Times New Roman"/>
              </a:rPr>
              <a:t>(</a:t>
            </a:r>
            <a:r>
              <a:rPr sz="2200" i="1" spc="95" dirty="0">
                <a:latin typeface="Times New Roman"/>
                <a:cs typeface="Times New Roman"/>
              </a:rPr>
              <a:t>t</a:t>
            </a:r>
            <a:r>
              <a:rPr sz="2200" spc="95">
                <a:latin typeface="Times New Roman"/>
                <a:cs typeface="Times New Roman"/>
              </a:rPr>
              <a:t>)*</a:t>
            </a:r>
            <a:r>
              <a:rPr sz="2200" spc="-330">
                <a:latin typeface="Times New Roman"/>
                <a:cs typeface="Times New Roman"/>
              </a:rPr>
              <a:t> </a:t>
            </a:r>
            <a:r>
              <a:rPr sz="2200" i="1" spc="40" smtClean="0">
                <a:latin typeface="Times New Roman"/>
                <a:cs typeface="Times New Roman"/>
              </a:rPr>
              <a:t>h</a:t>
            </a:r>
            <a:r>
              <a:rPr sz="2200" spc="40" smtClean="0">
                <a:latin typeface="Times New Roman"/>
                <a:cs typeface="Times New Roman"/>
              </a:rPr>
              <a:t>(</a:t>
            </a:r>
            <a:r>
              <a:rPr sz="2200" i="1" spc="40" smtClean="0">
                <a:latin typeface="Times New Roman"/>
                <a:cs typeface="Times New Roman"/>
              </a:rPr>
              <a:t>t</a:t>
            </a:r>
            <a:r>
              <a:rPr lang="fr-FR" sz="2200" i="1" spc="40" dirty="0" smtClean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23" name="object 7"/>
          <p:cNvSpPr txBox="1"/>
          <p:nvPr/>
        </p:nvSpPr>
        <p:spPr>
          <a:xfrm>
            <a:off x="12701" y="806450"/>
            <a:ext cx="10439400" cy="3693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400" b="1" u="heavy" spc="-5" smtClean="0">
                <a:latin typeface="Times New Roman"/>
                <a:cs typeface="Times New Roman"/>
              </a:rPr>
              <a:t>Expression </a:t>
            </a:r>
            <a:r>
              <a:rPr sz="2400" b="1" u="heavy" spc="-5" dirty="0">
                <a:latin typeface="Times New Roman"/>
                <a:cs typeface="Times New Roman"/>
              </a:rPr>
              <a:t>du signal </a:t>
            </a:r>
            <a:r>
              <a:rPr sz="2400" b="1" u="heavy" dirty="0">
                <a:latin typeface="Times New Roman"/>
                <a:cs typeface="Times New Roman"/>
              </a:rPr>
              <a:t>e(t) </a:t>
            </a:r>
            <a:r>
              <a:rPr sz="2400" b="1" u="heavy" spc="-5" dirty="0">
                <a:latin typeface="Times New Roman"/>
                <a:cs typeface="Times New Roman"/>
              </a:rPr>
              <a:t>issu d’un </a:t>
            </a:r>
            <a:r>
              <a:rPr sz="2400" b="1" u="heavy" dirty="0">
                <a:latin typeface="Times New Roman"/>
                <a:cs typeface="Times New Roman"/>
              </a:rPr>
              <a:t>codeur en </a:t>
            </a:r>
            <a:r>
              <a:rPr sz="2400" b="1" u="heavy">
                <a:latin typeface="Times New Roman"/>
                <a:cs typeface="Times New Roman"/>
              </a:rPr>
              <a:t>ligne</a:t>
            </a:r>
            <a:r>
              <a:rPr sz="2400" b="1" u="heavy" spc="-65">
                <a:latin typeface="Times New Roman"/>
                <a:cs typeface="Times New Roman"/>
              </a:rPr>
              <a:t> </a:t>
            </a:r>
            <a:r>
              <a:rPr sz="2400" b="1" u="heavy" smtClean="0">
                <a:latin typeface="Times New Roman"/>
                <a:cs typeface="Times New Roman"/>
              </a:rPr>
              <a:t>: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4" name="object 5"/>
          <p:cNvSpPr txBox="1"/>
          <p:nvPr/>
        </p:nvSpPr>
        <p:spPr>
          <a:xfrm>
            <a:off x="2070100" y="6480001"/>
            <a:ext cx="1717324" cy="3462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>
              <a:lnSpc>
                <a:spcPts val="2605"/>
              </a:lnSpc>
            </a:pPr>
            <a:r>
              <a:rPr sz="4800" i="1" spc="89" baseline="14814" dirty="0">
                <a:latin typeface="Times New Roman"/>
                <a:cs typeface="Times New Roman"/>
              </a:rPr>
              <a:t>S</a:t>
            </a:r>
            <a:r>
              <a:rPr sz="2000" i="1" spc="60" dirty="0">
                <a:latin typeface="Times New Roman"/>
                <a:cs typeface="Times New Roman"/>
              </a:rPr>
              <a:t>i</a:t>
            </a:r>
            <a:r>
              <a:rPr sz="2000" spc="60" dirty="0">
                <a:latin typeface="Times New Roman"/>
                <a:cs typeface="Times New Roman"/>
              </a:rPr>
              <a:t>(</a:t>
            </a:r>
            <a:r>
              <a:rPr sz="2000" i="1" spc="60" dirty="0">
                <a:latin typeface="Times New Roman"/>
                <a:cs typeface="Times New Roman"/>
              </a:rPr>
              <a:t>k</a:t>
            </a:r>
            <a:r>
              <a:rPr sz="2000" i="1" spc="-250" dirty="0">
                <a:latin typeface="Times New Roman"/>
                <a:cs typeface="Times New Roman"/>
              </a:rPr>
              <a:t> </a:t>
            </a:r>
            <a:r>
              <a:rPr sz="2000" spc="10" dirty="0">
                <a:latin typeface="Times New Roman"/>
                <a:cs typeface="Times New Roman"/>
              </a:rPr>
              <a:t>)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5" name="object 6"/>
          <p:cNvSpPr txBox="1"/>
          <p:nvPr/>
        </p:nvSpPr>
        <p:spPr>
          <a:xfrm>
            <a:off x="2834459" y="6289314"/>
            <a:ext cx="4800600" cy="6155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3600" spc="30" dirty="0">
                <a:latin typeface="Symbol"/>
                <a:cs typeface="Symbol"/>
              </a:rPr>
              <a:t></a:t>
            </a:r>
            <a:r>
              <a:rPr sz="3600" spc="-86" dirty="0">
                <a:latin typeface="Times New Roman"/>
                <a:cs typeface="Times New Roman"/>
              </a:rPr>
              <a:t> </a:t>
            </a:r>
            <a:r>
              <a:rPr sz="3600" i="1" spc="-55" dirty="0">
                <a:latin typeface="Times New Roman"/>
                <a:cs typeface="Times New Roman"/>
              </a:rPr>
              <a:t>a</a:t>
            </a:r>
            <a:r>
              <a:rPr sz="3200" i="1" spc="165" baseline="-25641" dirty="0">
                <a:latin typeface="Times New Roman"/>
                <a:cs typeface="Times New Roman"/>
              </a:rPr>
              <a:t>i</a:t>
            </a:r>
            <a:r>
              <a:rPr sz="3200" spc="151" baseline="-25641" dirty="0">
                <a:latin typeface="Times New Roman"/>
                <a:cs typeface="Times New Roman"/>
              </a:rPr>
              <a:t>(</a:t>
            </a:r>
            <a:r>
              <a:rPr sz="3200" i="1" spc="22" baseline="-25641" dirty="0">
                <a:latin typeface="Times New Roman"/>
                <a:cs typeface="Times New Roman"/>
              </a:rPr>
              <a:t>k</a:t>
            </a:r>
            <a:r>
              <a:rPr sz="3200" i="1" spc="-232" baseline="-25641" dirty="0">
                <a:latin typeface="Times New Roman"/>
                <a:cs typeface="Times New Roman"/>
              </a:rPr>
              <a:t> </a:t>
            </a:r>
            <a:r>
              <a:rPr sz="3200" spc="172" baseline="-25641" dirty="0">
                <a:latin typeface="Times New Roman"/>
                <a:cs typeface="Times New Roman"/>
              </a:rPr>
              <a:t>)</a:t>
            </a:r>
            <a:r>
              <a:rPr sz="3600" i="1" spc="190" dirty="0">
                <a:latin typeface="Times New Roman"/>
                <a:cs typeface="Times New Roman"/>
              </a:rPr>
              <a:t>h</a:t>
            </a:r>
            <a:r>
              <a:rPr sz="6000" spc="-209" baseline="-2873" dirty="0">
                <a:latin typeface="Symbol"/>
                <a:cs typeface="Symbol"/>
              </a:rPr>
              <a:t></a:t>
            </a:r>
            <a:r>
              <a:rPr sz="3600" i="1" spc="15" dirty="0">
                <a:latin typeface="Times New Roman"/>
                <a:cs typeface="Times New Roman"/>
              </a:rPr>
              <a:t>t</a:t>
            </a:r>
            <a:r>
              <a:rPr sz="3600" i="1" spc="-44" dirty="0">
                <a:latin typeface="Times New Roman"/>
                <a:cs typeface="Times New Roman"/>
              </a:rPr>
              <a:t> </a:t>
            </a:r>
            <a:r>
              <a:rPr sz="3600" spc="30" dirty="0">
                <a:latin typeface="Symbol"/>
                <a:cs typeface="Symbol"/>
              </a:rPr>
              <a:t></a:t>
            </a:r>
            <a:r>
              <a:rPr sz="3600" spc="-195" dirty="0">
                <a:latin typeface="Times New Roman"/>
                <a:cs typeface="Times New Roman"/>
              </a:rPr>
              <a:t> </a:t>
            </a:r>
            <a:r>
              <a:rPr sz="3600" i="1" spc="-25" dirty="0">
                <a:latin typeface="Times New Roman"/>
                <a:cs typeface="Times New Roman"/>
              </a:rPr>
              <a:t>k</a:t>
            </a:r>
            <a:r>
              <a:rPr sz="3600" i="1" spc="30" dirty="0">
                <a:latin typeface="Times New Roman"/>
                <a:cs typeface="Times New Roman"/>
              </a:rPr>
              <a:t>T</a:t>
            </a:r>
            <a:r>
              <a:rPr sz="3600" i="1" spc="-180" dirty="0">
                <a:latin typeface="Times New Roman"/>
                <a:cs typeface="Times New Roman"/>
              </a:rPr>
              <a:t> </a:t>
            </a:r>
            <a:r>
              <a:rPr sz="6000" spc="-315" baseline="-2873" dirty="0">
                <a:latin typeface="Symbol"/>
                <a:cs typeface="Symbol"/>
              </a:rPr>
              <a:t></a:t>
            </a:r>
            <a:endParaRPr sz="6000" baseline="-2873">
              <a:latin typeface="Symbol"/>
              <a:cs typeface="Symbol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 rot="10800000" flipV="1">
            <a:off x="165100" y="2101850"/>
            <a:ext cx="8077200" cy="609600"/>
            <a:chOff x="2928" y="2879"/>
            <a:chExt cx="3024" cy="529"/>
          </a:xfrm>
        </p:grpSpPr>
        <p:sp>
          <p:nvSpPr>
            <p:cNvPr id="14" name="Line 5"/>
            <p:cNvSpPr>
              <a:spLocks noChangeShapeType="1"/>
            </p:cNvSpPr>
            <p:nvPr/>
          </p:nvSpPr>
          <p:spPr bwMode="auto">
            <a:xfrm>
              <a:off x="3264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15" name="Line 6"/>
            <p:cNvSpPr>
              <a:spLocks noChangeShapeType="1"/>
            </p:cNvSpPr>
            <p:nvPr/>
          </p:nvSpPr>
          <p:spPr bwMode="auto">
            <a:xfrm>
              <a:off x="3600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17" name="Line 7"/>
            <p:cNvSpPr>
              <a:spLocks noChangeShapeType="1"/>
            </p:cNvSpPr>
            <p:nvPr/>
          </p:nvSpPr>
          <p:spPr bwMode="auto">
            <a:xfrm>
              <a:off x="3936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21" name="Line 8"/>
            <p:cNvSpPr>
              <a:spLocks noChangeShapeType="1"/>
            </p:cNvSpPr>
            <p:nvPr/>
          </p:nvSpPr>
          <p:spPr bwMode="auto">
            <a:xfrm>
              <a:off x="4272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28" name="Line 9"/>
            <p:cNvSpPr>
              <a:spLocks noChangeShapeType="1"/>
            </p:cNvSpPr>
            <p:nvPr/>
          </p:nvSpPr>
          <p:spPr bwMode="auto">
            <a:xfrm>
              <a:off x="4608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29" name="Line 10"/>
            <p:cNvSpPr>
              <a:spLocks noChangeShapeType="1"/>
            </p:cNvSpPr>
            <p:nvPr/>
          </p:nvSpPr>
          <p:spPr bwMode="auto">
            <a:xfrm>
              <a:off x="4944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30" name="Line 11"/>
            <p:cNvSpPr>
              <a:spLocks noChangeShapeType="1"/>
            </p:cNvSpPr>
            <p:nvPr/>
          </p:nvSpPr>
          <p:spPr bwMode="auto">
            <a:xfrm>
              <a:off x="5616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31" name="Line 12"/>
            <p:cNvSpPr>
              <a:spLocks noChangeShapeType="1"/>
            </p:cNvSpPr>
            <p:nvPr/>
          </p:nvSpPr>
          <p:spPr bwMode="auto">
            <a:xfrm>
              <a:off x="2928" y="2880"/>
              <a:ext cx="342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32" name="Line 13"/>
            <p:cNvSpPr>
              <a:spLocks noChangeShapeType="1"/>
            </p:cNvSpPr>
            <p:nvPr/>
          </p:nvSpPr>
          <p:spPr bwMode="auto">
            <a:xfrm>
              <a:off x="3257" y="3408"/>
              <a:ext cx="351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33" name="Line 14"/>
            <p:cNvSpPr>
              <a:spLocks noChangeShapeType="1"/>
            </p:cNvSpPr>
            <p:nvPr/>
          </p:nvSpPr>
          <p:spPr bwMode="auto">
            <a:xfrm>
              <a:off x="3592" y="2879"/>
              <a:ext cx="352" cy="1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34" name="Line 15"/>
            <p:cNvSpPr>
              <a:spLocks noChangeShapeType="1"/>
            </p:cNvSpPr>
            <p:nvPr/>
          </p:nvSpPr>
          <p:spPr bwMode="auto">
            <a:xfrm>
              <a:off x="3928" y="3408"/>
              <a:ext cx="353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35" name="Line 16"/>
            <p:cNvSpPr>
              <a:spLocks noChangeShapeType="1"/>
            </p:cNvSpPr>
            <p:nvPr/>
          </p:nvSpPr>
          <p:spPr bwMode="auto">
            <a:xfrm flipV="1">
              <a:off x="4263" y="2879"/>
              <a:ext cx="355" cy="1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36" name="Line 17"/>
            <p:cNvSpPr>
              <a:spLocks noChangeShapeType="1"/>
            </p:cNvSpPr>
            <p:nvPr/>
          </p:nvSpPr>
          <p:spPr bwMode="auto">
            <a:xfrm flipV="1">
              <a:off x="4600" y="3406"/>
              <a:ext cx="351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37" name="Line 18"/>
            <p:cNvSpPr>
              <a:spLocks noChangeShapeType="1"/>
            </p:cNvSpPr>
            <p:nvPr/>
          </p:nvSpPr>
          <p:spPr bwMode="auto">
            <a:xfrm>
              <a:off x="4937" y="2880"/>
              <a:ext cx="687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38" name="Line 19"/>
            <p:cNvSpPr>
              <a:spLocks noChangeShapeType="1"/>
            </p:cNvSpPr>
            <p:nvPr/>
          </p:nvSpPr>
          <p:spPr bwMode="auto">
            <a:xfrm>
              <a:off x="5609" y="3408"/>
              <a:ext cx="343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</p:grpSp>
      <p:sp>
        <p:nvSpPr>
          <p:cNvPr id="39" name="Rectangle 38"/>
          <p:cNvSpPr/>
          <p:nvPr/>
        </p:nvSpPr>
        <p:spPr>
          <a:xfrm rot="10800000" flipV="1">
            <a:off x="317500" y="1379318"/>
            <a:ext cx="86995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9056" marR="5079" indent="-285087" algn="just">
              <a:tabLst>
                <a:tab pos="300961" algn="l"/>
              </a:tabLst>
            </a:pPr>
            <a:r>
              <a:rPr lang="fr-FR" sz="3600" spc="-10" dirty="0" smtClean="0">
                <a:cs typeface="Calibri"/>
              </a:rPr>
              <a:t>1       0       1     0       1      0      1      1       0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50240" y="193421"/>
            <a:ext cx="3763010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spc="-5" dirty="0">
                <a:latin typeface="Times New Roman"/>
                <a:cs typeface="Times New Roman"/>
              </a:rPr>
              <a:t>Transmission </a:t>
            </a:r>
            <a:r>
              <a:rPr sz="2200" b="1" spc="-10" dirty="0">
                <a:latin typeface="Times New Roman"/>
                <a:cs typeface="Times New Roman"/>
              </a:rPr>
              <a:t>en </a:t>
            </a:r>
            <a:r>
              <a:rPr sz="2200" b="1" spc="-5" dirty="0">
                <a:latin typeface="Times New Roman"/>
                <a:cs typeface="Times New Roman"/>
              </a:rPr>
              <a:t>Bande de</a:t>
            </a:r>
            <a:r>
              <a:rPr sz="2200" b="1" dirty="0">
                <a:latin typeface="Times New Roman"/>
                <a:cs typeface="Times New Roman"/>
              </a:rPr>
              <a:t> </a:t>
            </a:r>
            <a:r>
              <a:rPr sz="2200" b="1" spc="-5" dirty="0">
                <a:latin typeface="Times New Roman"/>
                <a:cs typeface="Times New Roman"/>
              </a:rPr>
              <a:t>base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036184" y="193421"/>
            <a:ext cx="1919604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Codage </a:t>
            </a:r>
            <a:r>
              <a:rPr sz="22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en</a:t>
            </a:r>
            <a:r>
              <a:rPr sz="2200" b="1" spc="-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ligne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66166" y="882650"/>
            <a:ext cx="9323934" cy="43088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800" b="1" u="heavy" spc="-5" dirty="0">
                <a:latin typeface="Times New Roman"/>
                <a:cs typeface="Times New Roman"/>
              </a:rPr>
              <a:t>Expression de </a:t>
            </a:r>
            <a:r>
              <a:rPr sz="2800" b="1" u="heavy" dirty="0">
                <a:latin typeface="Times New Roman"/>
                <a:cs typeface="Times New Roman"/>
              </a:rPr>
              <a:t>la </a:t>
            </a:r>
            <a:r>
              <a:rPr sz="2800" b="1" u="heavy" spc="-5" dirty="0">
                <a:latin typeface="Times New Roman"/>
                <a:cs typeface="Times New Roman"/>
              </a:rPr>
              <a:t>DSP d’un </a:t>
            </a:r>
            <a:r>
              <a:rPr sz="2800" b="1" u="heavy" dirty="0">
                <a:latin typeface="Times New Roman"/>
                <a:cs typeface="Times New Roman"/>
              </a:rPr>
              <a:t>code en ligne</a:t>
            </a:r>
            <a:r>
              <a:rPr sz="2800" b="1" u="heavy" spc="-180" dirty="0">
                <a:latin typeface="Times New Roman"/>
                <a:cs typeface="Times New Roman"/>
              </a:rPr>
              <a:t> </a:t>
            </a:r>
            <a:r>
              <a:rPr sz="2800" b="1" u="heavy" dirty="0">
                <a:latin typeface="Times New Roman"/>
                <a:cs typeface="Times New Roman"/>
              </a:rPr>
              <a:t>: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22500" y="2051230"/>
            <a:ext cx="345440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i="1" spc="21" dirty="0">
                <a:latin typeface="Times New Roman"/>
                <a:cs typeface="Times New Roman"/>
              </a:rPr>
              <a:t>i</a:t>
            </a:r>
            <a:r>
              <a:rPr sz="2200" i="1" spc="216" dirty="0">
                <a:latin typeface="Times New Roman"/>
                <a:cs typeface="Times New Roman"/>
              </a:rPr>
              <a:t> </a:t>
            </a:r>
            <a:r>
              <a:rPr sz="2200" i="1" spc="35" dirty="0">
                <a:latin typeface="Times New Roman"/>
                <a:cs typeface="Times New Roman"/>
              </a:rPr>
              <a:t>k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979703" y="2216597"/>
            <a:ext cx="15430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i="1" spc="35" dirty="0">
                <a:latin typeface="Times New Roman"/>
                <a:cs typeface="Times New Roman"/>
              </a:rPr>
              <a:t>k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81965" y="1797005"/>
            <a:ext cx="3274695" cy="44114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>
              <a:tabLst>
                <a:tab pos="631763" algn="l"/>
                <a:tab pos="2092122" algn="l"/>
              </a:tabLst>
            </a:pPr>
            <a:r>
              <a:rPr sz="2400" b="1" spc="-15" baseline="1736" dirty="0">
                <a:latin typeface="Times New Roman"/>
                <a:cs typeface="Times New Roman"/>
              </a:rPr>
              <a:t>On</a:t>
            </a:r>
            <a:r>
              <a:rPr sz="2400" b="1" baseline="1736" dirty="0">
                <a:latin typeface="Times New Roman"/>
                <a:cs typeface="Times New Roman"/>
              </a:rPr>
              <a:t> </a:t>
            </a:r>
            <a:r>
              <a:rPr sz="2400" b="1" spc="-7" baseline="1736" dirty="0">
                <a:latin typeface="Times New Roman"/>
                <a:cs typeface="Times New Roman"/>
              </a:rPr>
              <a:t>a	</a:t>
            </a:r>
            <a:r>
              <a:rPr sz="2200" i="1" spc="25" dirty="0">
                <a:latin typeface="Times New Roman"/>
                <a:cs typeface="Times New Roman"/>
              </a:rPr>
              <a:t>e</a:t>
            </a:r>
            <a:r>
              <a:rPr sz="4300" spc="36" baseline="-2873" dirty="0">
                <a:latin typeface="Symbol"/>
                <a:cs typeface="Symbol"/>
              </a:rPr>
              <a:t></a:t>
            </a:r>
            <a:r>
              <a:rPr sz="2200" i="1" spc="25" dirty="0">
                <a:latin typeface="Times New Roman"/>
                <a:cs typeface="Times New Roman"/>
              </a:rPr>
              <a:t>t</a:t>
            </a:r>
            <a:r>
              <a:rPr sz="2200" i="1" spc="-295" dirty="0">
                <a:latin typeface="Times New Roman"/>
                <a:cs typeface="Times New Roman"/>
              </a:rPr>
              <a:t> </a:t>
            </a:r>
            <a:r>
              <a:rPr sz="4300" spc="-330" baseline="-2873" dirty="0">
                <a:latin typeface="Symbol"/>
                <a:cs typeface="Symbol"/>
              </a:rPr>
              <a:t></a:t>
            </a:r>
            <a:r>
              <a:rPr sz="4300" spc="-547" baseline="-2873" dirty="0">
                <a:latin typeface="Times New Roman"/>
                <a:cs typeface="Times New Roman"/>
              </a:rPr>
              <a:t> </a:t>
            </a:r>
            <a:r>
              <a:rPr sz="2200" spc="44" dirty="0">
                <a:latin typeface="Symbol"/>
                <a:cs typeface="Symbol"/>
              </a:rPr>
              <a:t></a:t>
            </a:r>
            <a:r>
              <a:rPr sz="2200" spc="-55" dirty="0">
                <a:latin typeface="Times New Roman"/>
                <a:cs typeface="Times New Roman"/>
              </a:rPr>
              <a:t> </a:t>
            </a:r>
            <a:r>
              <a:rPr sz="3300" spc="82" baseline="-3787" dirty="0">
                <a:latin typeface="Symbol"/>
                <a:cs typeface="Symbol"/>
              </a:rPr>
              <a:t></a:t>
            </a:r>
            <a:r>
              <a:rPr sz="3300" spc="-472" baseline="-3787" dirty="0">
                <a:latin typeface="Times New Roman"/>
                <a:cs typeface="Times New Roman"/>
              </a:rPr>
              <a:t> </a:t>
            </a:r>
            <a:r>
              <a:rPr sz="2200" i="1" spc="40" dirty="0">
                <a:latin typeface="Times New Roman"/>
                <a:cs typeface="Times New Roman"/>
              </a:rPr>
              <a:t>a </a:t>
            </a:r>
            <a:r>
              <a:rPr sz="3300" spc="36" baseline="-32828" dirty="0">
                <a:latin typeface="Times New Roman"/>
                <a:cs typeface="Times New Roman"/>
              </a:rPr>
              <a:t>(	</a:t>
            </a:r>
            <a:r>
              <a:rPr sz="3300" spc="67" baseline="-32828" dirty="0">
                <a:latin typeface="Times New Roman"/>
                <a:cs typeface="Times New Roman"/>
              </a:rPr>
              <a:t>)</a:t>
            </a:r>
            <a:r>
              <a:rPr sz="2200" i="1" spc="44" dirty="0">
                <a:latin typeface="Times New Roman"/>
                <a:cs typeface="Times New Roman"/>
              </a:rPr>
              <a:t>h</a:t>
            </a:r>
            <a:r>
              <a:rPr sz="4300" spc="67" baseline="-2873" dirty="0">
                <a:latin typeface="Symbol"/>
                <a:cs typeface="Symbol"/>
              </a:rPr>
              <a:t></a:t>
            </a:r>
            <a:r>
              <a:rPr sz="2200" i="1" spc="44" dirty="0">
                <a:latin typeface="Times New Roman"/>
                <a:cs typeface="Times New Roman"/>
              </a:rPr>
              <a:t>t</a:t>
            </a:r>
            <a:r>
              <a:rPr sz="2200" i="1" spc="-44" dirty="0">
                <a:latin typeface="Times New Roman"/>
                <a:cs typeface="Times New Roman"/>
              </a:rPr>
              <a:t> </a:t>
            </a:r>
            <a:r>
              <a:rPr sz="2200" spc="44" dirty="0">
                <a:latin typeface="Symbol"/>
                <a:cs typeface="Symbol"/>
              </a:rPr>
              <a:t></a:t>
            </a:r>
            <a:r>
              <a:rPr sz="2200" spc="-200" dirty="0">
                <a:latin typeface="Times New Roman"/>
                <a:cs typeface="Times New Roman"/>
              </a:rPr>
              <a:t> </a:t>
            </a:r>
            <a:r>
              <a:rPr sz="2200" i="1" spc="21" dirty="0">
                <a:latin typeface="Times New Roman"/>
                <a:cs typeface="Times New Roman"/>
              </a:rPr>
              <a:t>kT</a:t>
            </a:r>
            <a:r>
              <a:rPr sz="2200" i="1" spc="-170" dirty="0">
                <a:latin typeface="Times New Roman"/>
                <a:cs typeface="Times New Roman"/>
              </a:rPr>
              <a:t> </a:t>
            </a:r>
            <a:r>
              <a:rPr sz="4300" spc="-330" baseline="-2873" dirty="0">
                <a:latin typeface="Symbol"/>
                <a:cs typeface="Symbol"/>
              </a:rPr>
              <a:t></a:t>
            </a:r>
            <a:endParaRPr sz="4300" baseline="-2873">
              <a:latin typeface="Symbol"/>
              <a:cs typeface="Symbo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0642" y="3064002"/>
            <a:ext cx="5452110" cy="2462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600" b="1" spc="-5" dirty="0">
                <a:latin typeface="Times New Roman"/>
                <a:cs typeface="Times New Roman"/>
              </a:rPr>
              <a:t>Rq. : 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e(t) peut </a:t>
            </a:r>
            <a:r>
              <a:rPr sz="16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être </a:t>
            </a:r>
            <a:r>
              <a:rPr sz="1600" b="1" dirty="0">
                <a:solidFill>
                  <a:srgbClr val="FF0000"/>
                </a:solidFill>
                <a:latin typeface="Times New Roman"/>
                <a:cs typeface="Times New Roman"/>
              </a:rPr>
              <a:t>vu </a:t>
            </a:r>
            <a:r>
              <a:rPr sz="16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comme 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le filtrage d’un signal a(t) </a:t>
            </a:r>
            <a:r>
              <a:rPr sz="1600" b="1" spc="-5" dirty="0">
                <a:latin typeface="Times New Roman"/>
                <a:cs typeface="Times New Roman"/>
              </a:rPr>
              <a:t>tel</a:t>
            </a:r>
            <a:r>
              <a:rPr sz="1600" b="1" spc="25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Times New Roman"/>
                <a:cs typeface="Times New Roman"/>
              </a:rPr>
              <a:t>que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611465" y="2051230"/>
            <a:ext cx="15430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i="1" spc="35" dirty="0">
                <a:latin typeface="Times New Roman"/>
                <a:cs typeface="Times New Roman"/>
              </a:rPr>
              <a:t>k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262614" y="2216597"/>
            <a:ext cx="15430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i="1" spc="35" dirty="0">
                <a:latin typeface="Times New Roman"/>
                <a:cs typeface="Times New Roman"/>
              </a:rPr>
              <a:t>k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484513" y="1797006"/>
            <a:ext cx="2374265" cy="44114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>
              <a:tabLst>
                <a:tab pos="1298449" algn="l"/>
              </a:tabLst>
            </a:pPr>
            <a:r>
              <a:rPr sz="2200" i="1" spc="25" dirty="0">
                <a:latin typeface="Times New Roman"/>
                <a:cs typeface="Times New Roman"/>
              </a:rPr>
              <a:t>e</a:t>
            </a:r>
            <a:r>
              <a:rPr sz="4300" spc="36" baseline="-2873" dirty="0">
                <a:latin typeface="Symbol"/>
                <a:cs typeface="Symbol"/>
              </a:rPr>
              <a:t></a:t>
            </a:r>
            <a:r>
              <a:rPr sz="2200" i="1" spc="25" dirty="0">
                <a:latin typeface="Times New Roman"/>
                <a:cs typeface="Times New Roman"/>
              </a:rPr>
              <a:t>t</a:t>
            </a:r>
            <a:r>
              <a:rPr sz="2200" i="1" spc="-295" dirty="0">
                <a:latin typeface="Times New Roman"/>
                <a:cs typeface="Times New Roman"/>
              </a:rPr>
              <a:t> </a:t>
            </a:r>
            <a:r>
              <a:rPr sz="4300" spc="-330" baseline="-2873" dirty="0">
                <a:latin typeface="Symbol"/>
                <a:cs typeface="Symbol"/>
              </a:rPr>
              <a:t></a:t>
            </a:r>
            <a:r>
              <a:rPr sz="4300" spc="-547" baseline="-2873" dirty="0">
                <a:latin typeface="Times New Roman"/>
                <a:cs typeface="Times New Roman"/>
              </a:rPr>
              <a:t> </a:t>
            </a:r>
            <a:r>
              <a:rPr sz="2200" spc="40" dirty="0">
                <a:latin typeface="Symbol"/>
                <a:cs typeface="Symbol"/>
              </a:rPr>
              <a:t></a:t>
            </a:r>
            <a:r>
              <a:rPr sz="2200" spc="-50" dirty="0">
                <a:latin typeface="Times New Roman"/>
                <a:cs typeface="Times New Roman"/>
              </a:rPr>
              <a:t> </a:t>
            </a:r>
            <a:r>
              <a:rPr sz="3300" spc="82" baseline="-3787" dirty="0">
                <a:latin typeface="Symbol"/>
                <a:cs typeface="Symbol"/>
              </a:rPr>
              <a:t></a:t>
            </a:r>
            <a:r>
              <a:rPr sz="3300" spc="-465" baseline="-3787" dirty="0">
                <a:latin typeface="Times New Roman"/>
                <a:cs typeface="Times New Roman"/>
              </a:rPr>
              <a:t> </a:t>
            </a:r>
            <a:r>
              <a:rPr sz="2200" i="1" spc="40" dirty="0">
                <a:latin typeface="Times New Roman"/>
                <a:cs typeface="Times New Roman"/>
              </a:rPr>
              <a:t>a	</a:t>
            </a:r>
            <a:r>
              <a:rPr sz="2200" i="1" spc="30" dirty="0">
                <a:latin typeface="Times New Roman"/>
                <a:cs typeface="Times New Roman"/>
              </a:rPr>
              <a:t>h</a:t>
            </a:r>
            <a:r>
              <a:rPr sz="4300" spc="44" baseline="-2873" dirty="0">
                <a:latin typeface="Symbol"/>
                <a:cs typeface="Symbol"/>
              </a:rPr>
              <a:t></a:t>
            </a:r>
            <a:r>
              <a:rPr sz="2200" i="1" spc="30" dirty="0">
                <a:latin typeface="Times New Roman"/>
                <a:cs typeface="Times New Roman"/>
              </a:rPr>
              <a:t>t</a:t>
            </a:r>
            <a:r>
              <a:rPr sz="2200" i="1" spc="-60" dirty="0">
                <a:latin typeface="Times New Roman"/>
                <a:cs typeface="Times New Roman"/>
              </a:rPr>
              <a:t> </a:t>
            </a:r>
            <a:r>
              <a:rPr sz="2200" spc="40" dirty="0">
                <a:latin typeface="Symbol"/>
                <a:cs typeface="Symbol"/>
              </a:rPr>
              <a:t></a:t>
            </a:r>
            <a:r>
              <a:rPr sz="2200" spc="-190" dirty="0">
                <a:latin typeface="Times New Roman"/>
                <a:cs typeface="Times New Roman"/>
              </a:rPr>
              <a:t> </a:t>
            </a:r>
            <a:r>
              <a:rPr sz="2200" i="1" spc="21" dirty="0">
                <a:latin typeface="Times New Roman"/>
                <a:cs typeface="Times New Roman"/>
              </a:rPr>
              <a:t>kT</a:t>
            </a:r>
            <a:r>
              <a:rPr sz="2200" i="1" spc="-174" dirty="0">
                <a:latin typeface="Times New Roman"/>
                <a:cs typeface="Times New Roman"/>
              </a:rPr>
              <a:t> </a:t>
            </a:r>
            <a:r>
              <a:rPr sz="4300" spc="-330" baseline="-2873" dirty="0">
                <a:latin typeface="Symbol"/>
                <a:cs typeface="Symbol"/>
              </a:rPr>
              <a:t></a:t>
            </a:r>
            <a:endParaRPr sz="4300" baseline="-2873">
              <a:latin typeface="Symbol"/>
              <a:cs typeface="Symbo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038728" y="1958466"/>
            <a:ext cx="1298575" cy="2462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600" b="1" spc="-5" dirty="0">
                <a:latin typeface="Times New Roman"/>
                <a:cs typeface="Times New Roman"/>
              </a:rPr>
              <a:t>que l’on</a:t>
            </a:r>
            <a:r>
              <a:rPr sz="1600" b="1" spc="-55" dirty="0">
                <a:latin typeface="Times New Roman"/>
                <a:cs typeface="Times New Roman"/>
              </a:rPr>
              <a:t> </a:t>
            </a:r>
            <a:r>
              <a:rPr sz="1600" b="1" spc="-10" dirty="0">
                <a:latin typeface="Times New Roman"/>
                <a:cs typeface="Times New Roman"/>
              </a:rPr>
              <a:t>écrira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251416" y="3157527"/>
            <a:ext cx="15430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i="1" spc="35" dirty="0">
                <a:latin typeface="Times New Roman"/>
                <a:cs typeface="Times New Roman"/>
              </a:rPr>
              <a:t>k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902946" y="3322894"/>
            <a:ext cx="15430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i="1" spc="35" dirty="0">
                <a:latin typeface="Times New Roman"/>
                <a:cs typeface="Times New Roman"/>
              </a:rPr>
              <a:t>k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102963" y="2903304"/>
            <a:ext cx="3739537" cy="44114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>
              <a:tabLst>
                <a:tab pos="1302893" algn="l"/>
              </a:tabLst>
            </a:pPr>
            <a:r>
              <a:rPr sz="2200" i="1" spc="35" dirty="0">
                <a:latin typeface="Times New Roman"/>
                <a:cs typeface="Times New Roman"/>
              </a:rPr>
              <a:t>a</a:t>
            </a:r>
            <a:r>
              <a:rPr sz="2200" i="1" spc="-344" dirty="0">
                <a:latin typeface="Times New Roman"/>
                <a:cs typeface="Times New Roman"/>
              </a:rPr>
              <a:t> </a:t>
            </a:r>
            <a:r>
              <a:rPr sz="4300" spc="-89" baseline="-2873" dirty="0">
                <a:latin typeface="Symbol"/>
                <a:cs typeface="Symbol"/>
              </a:rPr>
              <a:t></a:t>
            </a:r>
            <a:r>
              <a:rPr sz="2200" i="1" spc="-60" dirty="0">
                <a:latin typeface="Times New Roman"/>
                <a:cs typeface="Times New Roman"/>
              </a:rPr>
              <a:t>t</a:t>
            </a:r>
            <a:r>
              <a:rPr sz="2200" i="1" spc="-295" dirty="0">
                <a:latin typeface="Times New Roman"/>
                <a:cs typeface="Times New Roman"/>
              </a:rPr>
              <a:t> </a:t>
            </a:r>
            <a:r>
              <a:rPr sz="4300" spc="-330" baseline="-2873" dirty="0">
                <a:latin typeface="Symbol"/>
                <a:cs typeface="Symbol"/>
              </a:rPr>
              <a:t></a:t>
            </a:r>
            <a:r>
              <a:rPr sz="4300" spc="-547" baseline="-2873" dirty="0">
                <a:latin typeface="Times New Roman"/>
                <a:cs typeface="Times New Roman"/>
              </a:rPr>
              <a:t> </a:t>
            </a:r>
            <a:r>
              <a:rPr sz="2200" spc="40" dirty="0">
                <a:latin typeface="Symbol"/>
                <a:cs typeface="Symbol"/>
              </a:rPr>
              <a:t></a:t>
            </a:r>
            <a:r>
              <a:rPr sz="2200" spc="-55" dirty="0">
                <a:latin typeface="Times New Roman"/>
                <a:cs typeface="Times New Roman"/>
              </a:rPr>
              <a:t> </a:t>
            </a:r>
            <a:r>
              <a:rPr sz="3300" spc="82" baseline="-3787" dirty="0">
                <a:latin typeface="Symbol"/>
                <a:cs typeface="Symbol"/>
              </a:rPr>
              <a:t></a:t>
            </a:r>
            <a:r>
              <a:rPr sz="3300" spc="-472" baseline="-3787" dirty="0">
                <a:latin typeface="Times New Roman"/>
                <a:cs typeface="Times New Roman"/>
              </a:rPr>
              <a:t> </a:t>
            </a:r>
            <a:r>
              <a:rPr sz="2200" i="1" spc="35" dirty="0">
                <a:latin typeface="Times New Roman"/>
                <a:cs typeface="Times New Roman"/>
              </a:rPr>
              <a:t>a	</a:t>
            </a:r>
            <a:r>
              <a:rPr sz="2400" i="1" spc="-40" dirty="0">
                <a:latin typeface="Symbol"/>
                <a:cs typeface="Symbol"/>
              </a:rPr>
              <a:t></a:t>
            </a:r>
            <a:r>
              <a:rPr sz="2400" i="1" spc="-40" dirty="0">
                <a:latin typeface="Times New Roman"/>
                <a:cs typeface="Times New Roman"/>
              </a:rPr>
              <a:t> </a:t>
            </a:r>
            <a:r>
              <a:rPr sz="4300" spc="-97" baseline="-2873" dirty="0">
                <a:latin typeface="Symbol"/>
                <a:cs typeface="Symbol"/>
              </a:rPr>
              <a:t></a:t>
            </a:r>
            <a:r>
              <a:rPr sz="2200" i="1" spc="-65" dirty="0">
                <a:latin typeface="Times New Roman"/>
                <a:cs typeface="Times New Roman"/>
              </a:rPr>
              <a:t>t </a:t>
            </a:r>
            <a:r>
              <a:rPr sz="2200" spc="40" dirty="0">
                <a:latin typeface="Symbol"/>
                <a:cs typeface="Symbol"/>
              </a:rPr>
              <a:t></a:t>
            </a:r>
            <a:r>
              <a:rPr sz="2200" spc="-415" dirty="0">
                <a:latin typeface="Times New Roman"/>
                <a:cs typeface="Times New Roman"/>
              </a:rPr>
              <a:t> </a:t>
            </a:r>
            <a:r>
              <a:rPr sz="2200" i="1" spc="21" dirty="0">
                <a:latin typeface="Times New Roman"/>
                <a:cs typeface="Times New Roman"/>
              </a:rPr>
              <a:t>kT </a:t>
            </a:r>
            <a:r>
              <a:rPr sz="4300" spc="-330" baseline="-2873" dirty="0">
                <a:latin typeface="Symbol"/>
                <a:cs typeface="Symbol"/>
              </a:rPr>
              <a:t></a:t>
            </a:r>
            <a:endParaRPr sz="4300" baseline="-2873">
              <a:latin typeface="Symbol"/>
              <a:cs typeface="Symbo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74040" y="3648456"/>
            <a:ext cx="3748404" cy="2462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par un </a:t>
            </a:r>
            <a:r>
              <a:rPr sz="16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filtre 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de réponse impulsionnelle</a:t>
            </a:r>
            <a:r>
              <a:rPr sz="1600" b="1" spc="7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h(t)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101680" y="4741852"/>
            <a:ext cx="15430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i="1" spc="35" dirty="0">
                <a:latin typeface="Times New Roman"/>
                <a:cs typeface="Times New Roman"/>
              </a:rPr>
              <a:t>k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753209" y="4907219"/>
            <a:ext cx="154305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i="1" spc="35" dirty="0">
                <a:latin typeface="Times New Roman"/>
                <a:cs typeface="Times New Roman"/>
              </a:rPr>
              <a:t>k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061628" y="4487628"/>
            <a:ext cx="3370672" cy="44114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>
              <a:tabLst>
                <a:tab pos="1302893" algn="l"/>
              </a:tabLst>
            </a:pPr>
            <a:r>
              <a:rPr sz="2200" i="1" spc="35" dirty="0">
                <a:latin typeface="Times New Roman"/>
                <a:cs typeface="Times New Roman"/>
              </a:rPr>
              <a:t>a</a:t>
            </a:r>
            <a:r>
              <a:rPr sz="2200" i="1" spc="-344" dirty="0">
                <a:latin typeface="Times New Roman"/>
                <a:cs typeface="Times New Roman"/>
              </a:rPr>
              <a:t> </a:t>
            </a:r>
            <a:r>
              <a:rPr sz="4300" spc="-89" baseline="-2873" dirty="0">
                <a:latin typeface="Symbol"/>
                <a:cs typeface="Symbol"/>
              </a:rPr>
              <a:t></a:t>
            </a:r>
            <a:r>
              <a:rPr sz="2200" i="1" spc="-60" dirty="0">
                <a:latin typeface="Times New Roman"/>
                <a:cs typeface="Times New Roman"/>
              </a:rPr>
              <a:t>t</a:t>
            </a:r>
            <a:r>
              <a:rPr sz="2200" i="1" spc="-295" dirty="0">
                <a:latin typeface="Times New Roman"/>
                <a:cs typeface="Times New Roman"/>
              </a:rPr>
              <a:t> </a:t>
            </a:r>
            <a:r>
              <a:rPr sz="4300" spc="-330" baseline="-2873" dirty="0">
                <a:latin typeface="Symbol"/>
                <a:cs typeface="Symbol"/>
              </a:rPr>
              <a:t></a:t>
            </a:r>
            <a:r>
              <a:rPr sz="4300" spc="-547" baseline="-2873" dirty="0">
                <a:latin typeface="Times New Roman"/>
                <a:cs typeface="Times New Roman"/>
              </a:rPr>
              <a:t> </a:t>
            </a:r>
            <a:r>
              <a:rPr sz="2200" spc="40" dirty="0">
                <a:latin typeface="Symbol"/>
                <a:cs typeface="Symbol"/>
              </a:rPr>
              <a:t></a:t>
            </a:r>
            <a:r>
              <a:rPr sz="2200" spc="-55" dirty="0">
                <a:latin typeface="Times New Roman"/>
                <a:cs typeface="Times New Roman"/>
              </a:rPr>
              <a:t> </a:t>
            </a:r>
            <a:r>
              <a:rPr sz="3300" spc="82" baseline="-3787" dirty="0">
                <a:latin typeface="Symbol"/>
                <a:cs typeface="Symbol"/>
              </a:rPr>
              <a:t></a:t>
            </a:r>
            <a:r>
              <a:rPr sz="3300" spc="-472" baseline="-3787" dirty="0">
                <a:latin typeface="Times New Roman"/>
                <a:cs typeface="Times New Roman"/>
              </a:rPr>
              <a:t> </a:t>
            </a:r>
            <a:r>
              <a:rPr sz="2200" i="1" spc="35" dirty="0">
                <a:latin typeface="Times New Roman"/>
                <a:cs typeface="Times New Roman"/>
              </a:rPr>
              <a:t>a	</a:t>
            </a:r>
            <a:r>
              <a:rPr sz="2400" i="1" spc="-40" dirty="0">
                <a:latin typeface="Symbol"/>
                <a:cs typeface="Symbol"/>
              </a:rPr>
              <a:t></a:t>
            </a:r>
            <a:r>
              <a:rPr sz="2400" i="1" spc="-40" dirty="0">
                <a:latin typeface="Times New Roman"/>
                <a:cs typeface="Times New Roman"/>
              </a:rPr>
              <a:t> </a:t>
            </a:r>
            <a:r>
              <a:rPr sz="4300" spc="-97" baseline="-2873" dirty="0">
                <a:latin typeface="Symbol"/>
                <a:cs typeface="Symbol"/>
              </a:rPr>
              <a:t></a:t>
            </a:r>
            <a:r>
              <a:rPr sz="2200" i="1" spc="-65" dirty="0">
                <a:latin typeface="Times New Roman"/>
                <a:cs typeface="Times New Roman"/>
              </a:rPr>
              <a:t>t </a:t>
            </a:r>
            <a:r>
              <a:rPr sz="2200" spc="40" dirty="0">
                <a:latin typeface="Symbol"/>
                <a:cs typeface="Symbol"/>
              </a:rPr>
              <a:t></a:t>
            </a:r>
            <a:r>
              <a:rPr sz="2200" spc="-415" dirty="0">
                <a:latin typeface="Times New Roman"/>
                <a:cs typeface="Times New Roman"/>
              </a:rPr>
              <a:t> </a:t>
            </a:r>
            <a:r>
              <a:rPr sz="2200" i="1" spc="21" dirty="0">
                <a:latin typeface="Times New Roman"/>
                <a:cs typeface="Times New Roman"/>
              </a:rPr>
              <a:t>kT </a:t>
            </a:r>
            <a:r>
              <a:rPr sz="4300" spc="-330" baseline="-2873" dirty="0">
                <a:latin typeface="Symbol"/>
                <a:cs typeface="Symbol"/>
              </a:rPr>
              <a:t></a:t>
            </a:r>
            <a:endParaRPr sz="4300" baseline="-2873">
              <a:latin typeface="Symbol"/>
              <a:cs typeface="Symbo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3454401" y="4722748"/>
            <a:ext cx="325755" cy="76200"/>
          </a:xfrm>
          <a:custGeom>
            <a:avLst/>
            <a:gdLst/>
            <a:ahLst/>
            <a:cxnLst/>
            <a:rect l="l" t="t" r="r" b="b"/>
            <a:pathLst>
              <a:path w="325754" h="76200">
                <a:moveTo>
                  <a:pt x="249047" y="0"/>
                </a:moveTo>
                <a:lnTo>
                  <a:pt x="249047" y="76200"/>
                </a:lnTo>
                <a:lnTo>
                  <a:pt x="306197" y="47625"/>
                </a:lnTo>
                <a:lnTo>
                  <a:pt x="261747" y="47625"/>
                </a:lnTo>
                <a:lnTo>
                  <a:pt x="261747" y="28575"/>
                </a:lnTo>
                <a:lnTo>
                  <a:pt x="306197" y="28575"/>
                </a:lnTo>
                <a:lnTo>
                  <a:pt x="249047" y="0"/>
                </a:lnTo>
                <a:close/>
              </a:path>
              <a:path w="325754" h="76200">
                <a:moveTo>
                  <a:pt x="249047" y="28575"/>
                </a:moveTo>
                <a:lnTo>
                  <a:pt x="0" y="28575"/>
                </a:lnTo>
                <a:lnTo>
                  <a:pt x="0" y="47625"/>
                </a:lnTo>
                <a:lnTo>
                  <a:pt x="249047" y="47625"/>
                </a:lnTo>
                <a:lnTo>
                  <a:pt x="249047" y="28575"/>
                </a:lnTo>
                <a:close/>
              </a:path>
              <a:path w="325754" h="76200">
                <a:moveTo>
                  <a:pt x="306197" y="28575"/>
                </a:moveTo>
                <a:lnTo>
                  <a:pt x="261747" y="28575"/>
                </a:lnTo>
                <a:lnTo>
                  <a:pt x="261747" y="47625"/>
                </a:lnTo>
                <a:lnTo>
                  <a:pt x="306197" y="47625"/>
                </a:lnTo>
                <a:lnTo>
                  <a:pt x="325247" y="38100"/>
                </a:lnTo>
                <a:lnTo>
                  <a:pt x="306197" y="2857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606926" y="4722748"/>
            <a:ext cx="324485" cy="76200"/>
          </a:xfrm>
          <a:custGeom>
            <a:avLst/>
            <a:gdLst/>
            <a:ahLst/>
            <a:cxnLst/>
            <a:rect l="l" t="t" r="r" b="b"/>
            <a:pathLst>
              <a:path w="324485" h="76200">
                <a:moveTo>
                  <a:pt x="248158" y="0"/>
                </a:moveTo>
                <a:lnTo>
                  <a:pt x="248158" y="76200"/>
                </a:lnTo>
                <a:lnTo>
                  <a:pt x="305308" y="47625"/>
                </a:lnTo>
                <a:lnTo>
                  <a:pt x="260858" y="47625"/>
                </a:lnTo>
                <a:lnTo>
                  <a:pt x="260858" y="28575"/>
                </a:lnTo>
                <a:lnTo>
                  <a:pt x="305308" y="28575"/>
                </a:lnTo>
                <a:lnTo>
                  <a:pt x="248158" y="0"/>
                </a:lnTo>
                <a:close/>
              </a:path>
              <a:path w="324485" h="76200">
                <a:moveTo>
                  <a:pt x="248158" y="28575"/>
                </a:moveTo>
                <a:lnTo>
                  <a:pt x="0" y="28575"/>
                </a:lnTo>
                <a:lnTo>
                  <a:pt x="0" y="47625"/>
                </a:lnTo>
                <a:lnTo>
                  <a:pt x="248158" y="47625"/>
                </a:lnTo>
                <a:lnTo>
                  <a:pt x="248158" y="28575"/>
                </a:lnTo>
                <a:close/>
              </a:path>
              <a:path w="324485" h="76200">
                <a:moveTo>
                  <a:pt x="305308" y="28575"/>
                </a:moveTo>
                <a:lnTo>
                  <a:pt x="260858" y="28575"/>
                </a:lnTo>
                <a:lnTo>
                  <a:pt x="260858" y="47625"/>
                </a:lnTo>
                <a:lnTo>
                  <a:pt x="305308" y="47625"/>
                </a:lnTo>
                <a:lnTo>
                  <a:pt x="324358" y="38100"/>
                </a:lnTo>
                <a:lnTo>
                  <a:pt x="305308" y="2857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3779902" y="4464050"/>
            <a:ext cx="957198" cy="514230"/>
          </a:xfrm>
          <a:prstGeom prst="rect">
            <a:avLst/>
          </a:prstGeom>
          <a:solidFill>
            <a:srgbClr val="FFC000"/>
          </a:solidFill>
          <a:ln w="9525">
            <a:solidFill>
              <a:srgbClr val="000000"/>
            </a:solidFill>
          </a:ln>
        </p:spPr>
        <p:txBody>
          <a:bodyPr vert="horz" wrap="square" lIns="0" tIns="143497" rIns="0" bIns="0" rtlCol="0">
            <a:spAutoFit/>
          </a:bodyPr>
          <a:lstStyle/>
          <a:p>
            <a:pPr marL="229848" algn="ctr">
              <a:spcBef>
                <a:spcPts val="1130"/>
              </a:spcBef>
            </a:pPr>
            <a:r>
              <a:rPr sz="2400" b="1" spc="-5" dirty="0">
                <a:latin typeface="Times New Roman"/>
                <a:cs typeface="Times New Roman"/>
              </a:rPr>
              <a:t>h(t)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076276" y="4466127"/>
            <a:ext cx="1858010" cy="44114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i="1" spc="15" dirty="0">
                <a:latin typeface="Times New Roman"/>
                <a:cs typeface="Times New Roman"/>
              </a:rPr>
              <a:t>e</a:t>
            </a:r>
            <a:r>
              <a:rPr sz="4300" spc="22" baseline="-2873" dirty="0">
                <a:latin typeface="Symbol"/>
                <a:cs typeface="Symbol"/>
              </a:rPr>
              <a:t></a:t>
            </a:r>
            <a:r>
              <a:rPr sz="2200" i="1" spc="15" dirty="0">
                <a:latin typeface="Times New Roman"/>
                <a:cs typeface="Times New Roman"/>
              </a:rPr>
              <a:t>t</a:t>
            </a:r>
            <a:r>
              <a:rPr sz="2200" i="1" spc="-315" dirty="0">
                <a:latin typeface="Times New Roman"/>
                <a:cs typeface="Times New Roman"/>
              </a:rPr>
              <a:t> </a:t>
            </a:r>
            <a:r>
              <a:rPr sz="4300" spc="-315" baseline="-2873" dirty="0">
                <a:latin typeface="Symbol"/>
                <a:cs typeface="Symbol"/>
              </a:rPr>
              <a:t></a:t>
            </a:r>
            <a:r>
              <a:rPr sz="4300" spc="-585" baseline="-2873" dirty="0">
                <a:latin typeface="Times New Roman"/>
                <a:cs typeface="Times New Roman"/>
              </a:rPr>
              <a:t> </a:t>
            </a:r>
            <a:r>
              <a:rPr sz="2200" spc="30" dirty="0">
                <a:latin typeface="Symbol"/>
                <a:cs typeface="Symbol"/>
              </a:rPr>
              <a:t></a:t>
            </a:r>
            <a:r>
              <a:rPr sz="2200" spc="-109" dirty="0">
                <a:latin typeface="Times New Roman"/>
                <a:cs typeface="Times New Roman"/>
              </a:rPr>
              <a:t> </a:t>
            </a:r>
            <a:r>
              <a:rPr sz="2200" i="1" spc="95" dirty="0">
                <a:latin typeface="Times New Roman"/>
                <a:cs typeface="Times New Roman"/>
              </a:rPr>
              <a:t>a</a:t>
            </a:r>
            <a:r>
              <a:rPr sz="2200" spc="95" dirty="0">
                <a:latin typeface="Times New Roman"/>
                <a:cs typeface="Times New Roman"/>
              </a:rPr>
              <a:t>(</a:t>
            </a:r>
            <a:r>
              <a:rPr sz="2200" i="1" spc="95" dirty="0">
                <a:latin typeface="Times New Roman"/>
                <a:cs typeface="Times New Roman"/>
              </a:rPr>
              <a:t>t</a:t>
            </a:r>
            <a:r>
              <a:rPr sz="2200" spc="95">
                <a:latin typeface="Times New Roman"/>
                <a:cs typeface="Times New Roman"/>
              </a:rPr>
              <a:t>)*</a:t>
            </a:r>
            <a:r>
              <a:rPr sz="2200" spc="-330">
                <a:latin typeface="Times New Roman"/>
                <a:cs typeface="Times New Roman"/>
              </a:rPr>
              <a:t> </a:t>
            </a:r>
            <a:r>
              <a:rPr sz="2200" i="1" spc="40" smtClean="0">
                <a:latin typeface="Times New Roman"/>
                <a:cs typeface="Times New Roman"/>
              </a:rPr>
              <a:t>h</a:t>
            </a:r>
            <a:r>
              <a:rPr sz="2200" spc="40" smtClean="0">
                <a:latin typeface="Times New Roman"/>
                <a:cs typeface="Times New Roman"/>
              </a:rPr>
              <a:t>(</a:t>
            </a:r>
            <a:r>
              <a:rPr sz="2200" i="1" spc="40" smtClean="0">
                <a:latin typeface="Times New Roman"/>
                <a:cs typeface="Times New Roman"/>
              </a:rPr>
              <a:t>t</a:t>
            </a:r>
            <a:r>
              <a:rPr lang="fr-FR" sz="2200" i="1" spc="40" dirty="0" smtClean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600451" y="5072063"/>
            <a:ext cx="1205229" cy="472561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41271" rIns="0" bIns="0" rtlCol="0">
            <a:spAutoFit/>
          </a:bodyPr>
          <a:lstStyle/>
          <a:p>
            <a:pPr marL="92066" marR="83811" indent="208895">
              <a:spcBef>
                <a:spcPts val="325"/>
              </a:spcBef>
            </a:pPr>
            <a:r>
              <a:rPr sz="1400" b="1" spc="-5" dirty="0">
                <a:latin typeface="Times New Roman"/>
                <a:cs typeface="Times New Roman"/>
              </a:rPr>
              <a:t>“Filtre”  forme</a:t>
            </a:r>
            <a:r>
              <a:rPr sz="1400" b="1" spc="-95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d’onde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813282" y="2498529"/>
            <a:ext cx="1810385" cy="2616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700" i="1" spc="70" dirty="0">
                <a:latin typeface="Times New Roman"/>
                <a:cs typeface="Times New Roman"/>
              </a:rPr>
              <a:t>i</a:t>
            </a:r>
            <a:r>
              <a:rPr sz="1700" spc="70" dirty="0">
                <a:latin typeface="Times New Roman"/>
                <a:cs typeface="Times New Roman"/>
              </a:rPr>
              <a:t>(</a:t>
            </a:r>
            <a:r>
              <a:rPr sz="1700" i="1" spc="70" dirty="0">
                <a:latin typeface="Times New Roman"/>
                <a:cs typeface="Times New Roman"/>
              </a:rPr>
              <a:t>k</a:t>
            </a:r>
            <a:r>
              <a:rPr sz="1700" spc="70" dirty="0">
                <a:latin typeface="Times New Roman"/>
                <a:cs typeface="Times New Roman"/>
              </a:rPr>
              <a:t>) </a:t>
            </a:r>
            <a:r>
              <a:rPr sz="1700" spc="44" dirty="0">
                <a:latin typeface="Symbol"/>
                <a:cs typeface="Symbol"/>
              </a:rPr>
              <a:t></a:t>
            </a:r>
            <a:r>
              <a:rPr sz="1700" spc="44" dirty="0">
                <a:latin typeface="Times New Roman"/>
                <a:cs typeface="Times New Roman"/>
              </a:rPr>
              <a:t> </a:t>
            </a:r>
            <a:r>
              <a:rPr sz="1700" spc="15" dirty="0">
                <a:latin typeface="Times New Roman"/>
                <a:cs typeface="Times New Roman"/>
              </a:rPr>
              <a:t>0,1,...,(</a:t>
            </a:r>
            <a:r>
              <a:rPr sz="1700" i="1" spc="15" dirty="0">
                <a:latin typeface="Times New Roman"/>
                <a:cs typeface="Times New Roman"/>
              </a:rPr>
              <a:t>M</a:t>
            </a:r>
            <a:r>
              <a:rPr sz="1700" i="1" spc="-22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Symbol"/>
                <a:cs typeface="Symbol"/>
              </a:rPr>
              <a:t></a:t>
            </a:r>
            <a:r>
              <a:rPr sz="1700" dirty="0">
                <a:latin typeface="Times New Roman"/>
                <a:cs typeface="Times New Roman"/>
              </a:rPr>
              <a:t>1)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2327276" y="2384425"/>
            <a:ext cx="76200" cy="288925"/>
          </a:xfrm>
          <a:custGeom>
            <a:avLst/>
            <a:gdLst/>
            <a:ahLst/>
            <a:cxnLst/>
            <a:rect l="l" t="t" r="r" b="b"/>
            <a:pathLst>
              <a:path w="76200" h="288925">
                <a:moveTo>
                  <a:pt x="44450" y="63500"/>
                </a:moveTo>
                <a:lnTo>
                  <a:pt x="31750" y="63500"/>
                </a:lnTo>
                <a:lnTo>
                  <a:pt x="31750" y="288925"/>
                </a:lnTo>
                <a:lnTo>
                  <a:pt x="44450" y="288925"/>
                </a:lnTo>
                <a:lnTo>
                  <a:pt x="44450" y="63500"/>
                </a:lnTo>
                <a:close/>
              </a:path>
              <a:path w="76200" h="288925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288925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362201" y="2673350"/>
            <a:ext cx="395606" cy="0"/>
          </a:xfrm>
          <a:custGeom>
            <a:avLst/>
            <a:gdLst/>
            <a:ahLst/>
            <a:cxnLst/>
            <a:rect l="l" t="t" r="r" b="b"/>
            <a:pathLst>
              <a:path w="395605">
                <a:moveTo>
                  <a:pt x="0" y="0"/>
                </a:moveTo>
                <a:lnTo>
                  <a:pt x="39535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50240" y="193421"/>
            <a:ext cx="3763010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spc="-5" dirty="0">
                <a:latin typeface="Times New Roman"/>
                <a:cs typeface="Times New Roman"/>
              </a:rPr>
              <a:t>Transmission </a:t>
            </a:r>
            <a:r>
              <a:rPr sz="2200" b="1" spc="-10" dirty="0">
                <a:latin typeface="Times New Roman"/>
                <a:cs typeface="Times New Roman"/>
              </a:rPr>
              <a:t>en </a:t>
            </a:r>
            <a:r>
              <a:rPr sz="2200" b="1" spc="-5" dirty="0">
                <a:latin typeface="Times New Roman"/>
                <a:cs typeface="Times New Roman"/>
              </a:rPr>
              <a:t>Bande de</a:t>
            </a:r>
            <a:r>
              <a:rPr sz="2200" b="1" dirty="0">
                <a:latin typeface="Times New Roman"/>
                <a:cs typeface="Times New Roman"/>
              </a:rPr>
              <a:t> </a:t>
            </a:r>
            <a:r>
              <a:rPr sz="2200" b="1" spc="-5" dirty="0">
                <a:latin typeface="Times New Roman"/>
                <a:cs typeface="Times New Roman"/>
              </a:rPr>
              <a:t>base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036184" y="193421"/>
            <a:ext cx="1919604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Codage </a:t>
            </a:r>
            <a:r>
              <a:rPr sz="22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en</a:t>
            </a:r>
            <a:r>
              <a:rPr sz="2200" b="1" spc="-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ligne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69901" y="4656073"/>
            <a:ext cx="998220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 marR="5079" algn="just"/>
            <a:r>
              <a:rPr b="1" dirty="0">
                <a:solidFill>
                  <a:srgbClr val="FF0000"/>
                </a:solidFill>
                <a:latin typeface="Symbol"/>
                <a:cs typeface="Symbol"/>
              </a:rPr>
              <a:t></a:t>
            </a:r>
            <a:r>
              <a:rPr b="1" baseline="-20833" dirty="0">
                <a:solidFill>
                  <a:srgbClr val="FF0000"/>
                </a:solidFill>
                <a:latin typeface="Times New Roman"/>
                <a:cs typeface="Times New Roman"/>
              </a:rPr>
              <a:t>a</a:t>
            </a:r>
            <a:r>
              <a:rPr b="1" dirty="0">
                <a:solidFill>
                  <a:srgbClr val="FF0000"/>
                </a:solidFill>
                <a:latin typeface="Times New Roman"/>
                <a:cs typeface="Times New Roman"/>
              </a:rPr>
              <a:t>(f) </a:t>
            </a:r>
            <a:r>
              <a:rPr b="1" spc="-5" dirty="0">
                <a:latin typeface="Times New Roman"/>
                <a:cs typeface="Times New Roman"/>
              </a:rPr>
              <a:t>est une </a:t>
            </a:r>
            <a:r>
              <a:rPr b="1" dirty="0">
                <a:latin typeface="Times New Roman"/>
                <a:cs typeface="Times New Roman"/>
              </a:rPr>
              <a:t>fonction </a:t>
            </a:r>
            <a:r>
              <a:rPr b="1" spc="-5" dirty="0">
                <a:latin typeface="Times New Roman"/>
                <a:cs typeface="Times New Roman"/>
              </a:rPr>
              <a:t>de </a:t>
            </a:r>
            <a:r>
              <a:rPr b="1" dirty="0">
                <a:latin typeface="Times New Roman"/>
                <a:cs typeface="Times New Roman"/>
              </a:rPr>
              <a:t>la </a:t>
            </a:r>
            <a:r>
              <a:rPr b="1" spc="-5" dirty="0">
                <a:latin typeface="Times New Roman"/>
                <a:cs typeface="Times New Roman"/>
              </a:rPr>
              <a:t>fréquence </a:t>
            </a:r>
            <a:r>
              <a:rPr b="1" spc="-10" dirty="0">
                <a:latin typeface="Times New Roman"/>
                <a:cs typeface="Times New Roman"/>
              </a:rPr>
              <a:t>qui  </a:t>
            </a:r>
            <a:r>
              <a:rPr b="1" spc="-5" dirty="0">
                <a:solidFill>
                  <a:srgbClr val="FF0000"/>
                </a:solidFill>
                <a:latin typeface="Times New Roman"/>
                <a:cs typeface="Times New Roman"/>
              </a:rPr>
              <a:t>ne dépend que des propriétés statisques  des </a:t>
            </a:r>
            <a:r>
              <a:rPr b="1" dirty="0">
                <a:solidFill>
                  <a:srgbClr val="FF0000"/>
                </a:solidFill>
                <a:latin typeface="Times New Roman"/>
                <a:cs typeface="Times New Roman"/>
              </a:rPr>
              <a:t>symboles</a:t>
            </a:r>
            <a:r>
              <a:rPr b="1" spc="-9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b="1">
                <a:solidFill>
                  <a:srgbClr val="FF0000"/>
                </a:solidFill>
                <a:latin typeface="Times New Roman"/>
                <a:cs typeface="Times New Roman"/>
              </a:rPr>
              <a:t>a</a:t>
            </a:r>
            <a:r>
              <a:rPr b="1" baseline="-20833">
                <a:solidFill>
                  <a:srgbClr val="FF0000"/>
                </a:solidFill>
                <a:latin typeface="Times New Roman"/>
                <a:cs typeface="Times New Roman"/>
              </a:rPr>
              <a:t>k</a:t>
            </a:r>
            <a:r>
              <a:rPr b="1" smtClean="0">
                <a:latin typeface="Times New Roman"/>
                <a:cs typeface="Times New Roman"/>
              </a:rPr>
              <a:t>.</a:t>
            </a:r>
            <a:r>
              <a:rPr lang="fr-FR" b="1" dirty="0" smtClean="0">
                <a:latin typeface="Times New Roman"/>
                <a:cs typeface="Times New Roman"/>
              </a:rPr>
              <a:t> </a:t>
            </a:r>
            <a:endParaRPr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950847" y="1507617"/>
            <a:ext cx="685800" cy="2462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600" b="1" spc="-5" dirty="0">
                <a:latin typeface="Times New Roman"/>
                <a:cs typeface="Times New Roman"/>
              </a:rPr>
              <a:t>Soient</a:t>
            </a:r>
            <a:r>
              <a:rPr sz="1600" b="1" spc="-8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Times New Roman"/>
                <a:cs typeface="Times New Roman"/>
              </a:rPr>
              <a:t>: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47394" y="1776439"/>
            <a:ext cx="14351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b="1" i="1" spc="25" dirty="0">
                <a:latin typeface="Times New Roman"/>
                <a:cs typeface="Times New Roman"/>
              </a:rPr>
              <a:t>k</a:t>
            </a:r>
            <a:endParaRPr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753640" y="1301308"/>
            <a:ext cx="165100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spc="10" dirty="0">
                <a:latin typeface="Symbol"/>
                <a:cs typeface="Symbol"/>
              </a:rPr>
              <a:t></a:t>
            </a:r>
            <a:endParaRPr sz="2200">
              <a:latin typeface="Symbol"/>
              <a:cs typeface="Symbo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753641" y="1020246"/>
            <a:ext cx="829944" cy="8027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3300" spc="-15" baseline="-5050" dirty="0">
                <a:latin typeface="Symbol"/>
                <a:cs typeface="Symbol"/>
              </a:rPr>
              <a:t></a:t>
            </a:r>
            <a:r>
              <a:rPr sz="2400" i="1" spc="-10" dirty="0">
                <a:latin typeface="Symbol"/>
                <a:cs typeface="Symbol"/>
              </a:rPr>
              <a:t></a:t>
            </a:r>
            <a:r>
              <a:rPr sz="2400" i="1" spc="-335" dirty="0">
                <a:latin typeface="Times New Roman"/>
                <a:cs typeface="Times New Roman"/>
              </a:rPr>
              <a:t> </a:t>
            </a:r>
            <a:r>
              <a:rPr sz="1900" i="1" spc="-15" baseline="-25641" dirty="0">
                <a:latin typeface="Times New Roman"/>
                <a:cs typeface="Times New Roman"/>
              </a:rPr>
              <a:t>e</a:t>
            </a:r>
            <a:r>
              <a:rPr sz="1900" i="1" spc="-112" baseline="-25641" dirty="0">
                <a:latin typeface="Times New Roman"/>
                <a:cs typeface="Times New Roman"/>
              </a:rPr>
              <a:t> </a:t>
            </a:r>
            <a:r>
              <a:rPr sz="2200" spc="5" dirty="0">
                <a:latin typeface="Times New Roman"/>
                <a:cs typeface="Times New Roman"/>
              </a:rPr>
              <a:t>(</a:t>
            </a:r>
            <a:r>
              <a:rPr sz="2200" spc="-95" dirty="0">
                <a:latin typeface="Times New Roman"/>
                <a:cs typeface="Times New Roman"/>
              </a:rPr>
              <a:t> </a:t>
            </a:r>
            <a:r>
              <a:rPr sz="2200" i="1" spc="5" dirty="0">
                <a:latin typeface="Times New Roman"/>
                <a:cs typeface="Times New Roman"/>
              </a:rPr>
              <a:t>f</a:t>
            </a:r>
            <a:r>
              <a:rPr sz="2200" i="1" spc="-44" dirty="0">
                <a:latin typeface="Times New Roman"/>
                <a:cs typeface="Times New Roman"/>
              </a:rPr>
              <a:t> </a:t>
            </a:r>
            <a:r>
              <a:rPr sz="2200" spc="5" dirty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  <a:p>
            <a:pPr marL="12698">
              <a:spcBef>
                <a:spcPts val="535"/>
              </a:spcBef>
            </a:pPr>
            <a:r>
              <a:rPr sz="3300" spc="-60" baseline="-10101" dirty="0">
                <a:latin typeface="Symbol"/>
                <a:cs typeface="Symbol"/>
              </a:rPr>
              <a:t></a:t>
            </a:r>
            <a:r>
              <a:rPr sz="2400" i="1" spc="-40" dirty="0">
                <a:latin typeface="Symbol"/>
                <a:cs typeface="Symbol"/>
              </a:rPr>
              <a:t></a:t>
            </a:r>
            <a:r>
              <a:rPr sz="2400" i="1" spc="-495" dirty="0">
                <a:latin typeface="Times New Roman"/>
                <a:cs typeface="Times New Roman"/>
              </a:rPr>
              <a:t> </a:t>
            </a:r>
            <a:r>
              <a:rPr sz="1900" i="1" spc="-15" baseline="-25641" dirty="0">
                <a:latin typeface="Times New Roman"/>
                <a:cs typeface="Times New Roman"/>
              </a:rPr>
              <a:t>a </a:t>
            </a:r>
            <a:r>
              <a:rPr sz="2200" spc="5" dirty="0">
                <a:latin typeface="Times New Roman"/>
                <a:cs typeface="Times New Roman"/>
              </a:rPr>
              <a:t>( </a:t>
            </a:r>
            <a:r>
              <a:rPr sz="2200" i="1" spc="5" dirty="0">
                <a:latin typeface="Times New Roman"/>
                <a:cs typeface="Times New Roman"/>
              </a:rPr>
              <a:t>f </a:t>
            </a:r>
            <a:r>
              <a:rPr sz="2200" spc="5" dirty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753642" y="1891067"/>
            <a:ext cx="826769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3300" spc="135" baseline="20202" dirty="0">
                <a:latin typeface="Symbol"/>
                <a:cs typeface="Symbol"/>
              </a:rPr>
              <a:t></a:t>
            </a:r>
            <a:r>
              <a:rPr sz="2200" i="1" spc="90" dirty="0">
                <a:latin typeface="Times New Roman"/>
                <a:cs typeface="Times New Roman"/>
              </a:rPr>
              <a:t>H</a:t>
            </a:r>
            <a:r>
              <a:rPr sz="2200" i="1" spc="-409" dirty="0">
                <a:latin typeface="Times New Roman"/>
                <a:cs typeface="Times New Roman"/>
              </a:rPr>
              <a:t> </a:t>
            </a:r>
            <a:r>
              <a:rPr sz="2200" spc="5" dirty="0">
                <a:latin typeface="Times New Roman"/>
                <a:cs typeface="Times New Roman"/>
              </a:rPr>
              <a:t>( </a:t>
            </a:r>
            <a:r>
              <a:rPr sz="2200" i="1" spc="5" dirty="0">
                <a:latin typeface="Times New Roman"/>
                <a:cs typeface="Times New Roman"/>
              </a:rPr>
              <a:t>f </a:t>
            </a:r>
            <a:r>
              <a:rPr sz="2200" spc="5" dirty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753640" y="1966714"/>
            <a:ext cx="165100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200" spc="10" dirty="0">
                <a:latin typeface="Symbol"/>
                <a:cs typeface="Symbol"/>
              </a:rPr>
              <a:t></a:t>
            </a:r>
            <a:endParaRPr sz="2200">
              <a:latin typeface="Symbol"/>
              <a:cs typeface="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750182" y="1134871"/>
            <a:ext cx="1901318" cy="2462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600" b="1" spc="-5" dirty="0">
                <a:latin typeface="Times New Roman"/>
                <a:cs typeface="Times New Roman"/>
              </a:rPr>
              <a:t>la </a:t>
            </a:r>
            <a:r>
              <a:rPr sz="1600" b="1" spc="-10">
                <a:latin typeface="Times New Roman"/>
                <a:cs typeface="Times New Roman"/>
              </a:rPr>
              <a:t>DSP </a:t>
            </a:r>
            <a:r>
              <a:rPr sz="1600" b="1" spc="-5" smtClean="0">
                <a:latin typeface="Times New Roman"/>
                <a:cs typeface="Times New Roman"/>
              </a:rPr>
              <a:t>de</a:t>
            </a:r>
            <a:r>
              <a:rPr lang="fr-FR" sz="1600" b="1" spc="-5" dirty="0" smtClean="0">
                <a:latin typeface="Times New Roman"/>
                <a:cs typeface="Times New Roman"/>
              </a:rPr>
              <a:t> </a:t>
            </a:r>
            <a:r>
              <a:rPr sz="1600" b="1" spc="-151" smtClean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Times New Roman"/>
                <a:cs typeface="Times New Roman"/>
              </a:rPr>
              <a:t>e(t)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750184" y="1446905"/>
            <a:ext cx="2999105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600" b="1" spc="-5" dirty="0">
                <a:latin typeface="Times New Roman"/>
                <a:cs typeface="Times New Roman"/>
              </a:rPr>
              <a:t>la</a:t>
            </a:r>
            <a:r>
              <a:rPr sz="1600" b="1" spc="-10" dirty="0">
                <a:latin typeface="Times New Roman"/>
                <a:cs typeface="Times New Roman"/>
              </a:rPr>
              <a:t> DSP</a:t>
            </a:r>
            <a:r>
              <a:rPr sz="1600" b="1" spc="-95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Times New Roman"/>
                <a:cs typeface="Times New Roman"/>
              </a:rPr>
              <a:t>de</a:t>
            </a:r>
            <a:r>
              <a:rPr sz="1600" b="1" spc="145" dirty="0">
                <a:latin typeface="Times New Roman"/>
                <a:cs typeface="Times New Roman"/>
              </a:rPr>
              <a:t> </a:t>
            </a:r>
            <a:r>
              <a:rPr sz="2700" b="1" i="1" spc="36" baseline="3086" dirty="0">
                <a:latin typeface="Times New Roman"/>
                <a:cs typeface="Times New Roman"/>
              </a:rPr>
              <a:t>a</a:t>
            </a:r>
            <a:r>
              <a:rPr sz="2700" b="1" i="1" spc="-390" baseline="3086" dirty="0">
                <a:latin typeface="Times New Roman"/>
                <a:cs typeface="Times New Roman"/>
              </a:rPr>
              <a:t> </a:t>
            </a:r>
            <a:r>
              <a:rPr sz="2400" b="1" spc="-15" dirty="0">
                <a:latin typeface="Symbol"/>
                <a:cs typeface="Symbol"/>
              </a:rPr>
              <a:t></a:t>
            </a:r>
            <a:r>
              <a:rPr sz="2700" b="1" i="1" spc="-22" baseline="3086" dirty="0">
                <a:latin typeface="Times New Roman"/>
                <a:cs typeface="Times New Roman"/>
              </a:rPr>
              <a:t>t</a:t>
            </a:r>
            <a:r>
              <a:rPr sz="2700" b="1" i="1" spc="-330" baseline="3086" dirty="0">
                <a:latin typeface="Times New Roman"/>
                <a:cs typeface="Times New Roman"/>
              </a:rPr>
              <a:t> </a:t>
            </a:r>
            <a:r>
              <a:rPr sz="2400" b="1" spc="-180" dirty="0">
                <a:latin typeface="Symbol"/>
                <a:cs typeface="Symbol"/>
              </a:rPr>
              <a:t></a:t>
            </a:r>
            <a:r>
              <a:rPr sz="2400" b="1" spc="-281" dirty="0">
                <a:latin typeface="Times New Roman"/>
                <a:cs typeface="Times New Roman"/>
              </a:rPr>
              <a:t> </a:t>
            </a:r>
            <a:r>
              <a:rPr sz="2700" b="1" spc="44" baseline="3086" dirty="0">
                <a:latin typeface="Symbol"/>
                <a:cs typeface="Symbol"/>
              </a:rPr>
              <a:t></a:t>
            </a:r>
            <a:r>
              <a:rPr sz="2700" b="1" spc="7" baseline="3086" dirty="0">
                <a:latin typeface="Times New Roman"/>
                <a:cs typeface="Times New Roman"/>
              </a:rPr>
              <a:t> </a:t>
            </a:r>
            <a:r>
              <a:rPr b="1" spc="40" dirty="0">
                <a:latin typeface="Symbol"/>
                <a:cs typeface="Symbol"/>
              </a:rPr>
              <a:t></a:t>
            </a:r>
            <a:r>
              <a:rPr b="1" spc="-260" dirty="0">
                <a:latin typeface="Times New Roman"/>
                <a:cs typeface="Times New Roman"/>
              </a:rPr>
              <a:t> </a:t>
            </a:r>
            <a:r>
              <a:rPr sz="2700" b="1" i="1" spc="52" baseline="3086" dirty="0">
                <a:latin typeface="Times New Roman"/>
                <a:cs typeface="Times New Roman"/>
              </a:rPr>
              <a:t>a</a:t>
            </a:r>
            <a:r>
              <a:rPr sz="2700" b="1" i="1" spc="52" baseline="-30864" dirty="0">
                <a:latin typeface="Times New Roman"/>
                <a:cs typeface="Times New Roman"/>
              </a:rPr>
              <a:t>k</a:t>
            </a:r>
            <a:r>
              <a:rPr sz="2900" b="1" i="1" spc="52" baseline="2923" dirty="0">
                <a:latin typeface="Symbol"/>
                <a:cs typeface="Symbol"/>
              </a:rPr>
              <a:t></a:t>
            </a:r>
            <a:r>
              <a:rPr sz="2900" b="1" i="1" spc="-22" baseline="2923" dirty="0">
                <a:latin typeface="Times New Roman"/>
                <a:cs typeface="Times New Roman"/>
              </a:rPr>
              <a:t> </a:t>
            </a:r>
            <a:r>
              <a:rPr sz="2400" b="1" spc="-15" dirty="0">
                <a:latin typeface="Symbol"/>
                <a:cs typeface="Symbol"/>
              </a:rPr>
              <a:t></a:t>
            </a:r>
            <a:r>
              <a:rPr sz="2700" b="1" i="1" spc="-22" baseline="3086" dirty="0">
                <a:latin typeface="Times New Roman"/>
                <a:cs typeface="Times New Roman"/>
              </a:rPr>
              <a:t>t</a:t>
            </a:r>
            <a:r>
              <a:rPr sz="2700" b="1" i="1" spc="7" baseline="3086" dirty="0">
                <a:latin typeface="Times New Roman"/>
                <a:cs typeface="Times New Roman"/>
              </a:rPr>
              <a:t> </a:t>
            </a:r>
            <a:r>
              <a:rPr sz="2700" b="1" spc="44" baseline="3086" dirty="0">
                <a:latin typeface="Symbol"/>
                <a:cs typeface="Symbol"/>
              </a:rPr>
              <a:t></a:t>
            </a:r>
            <a:r>
              <a:rPr sz="2700" b="1" spc="-135" baseline="3086" dirty="0">
                <a:latin typeface="Times New Roman"/>
                <a:cs typeface="Times New Roman"/>
              </a:rPr>
              <a:t> </a:t>
            </a:r>
            <a:r>
              <a:rPr sz="2700" b="1" i="1" spc="30" baseline="3086" dirty="0">
                <a:latin typeface="Times New Roman"/>
                <a:cs typeface="Times New Roman"/>
              </a:rPr>
              <a:t>kT</a:t>
            </a:r>
            <a:r>
              <a:rPr sz="2700" b="1" i="1" spc="-209" baseline="3086" dirty="0">
                <a:latin typeface="Times New Roman"/>
                <a:cs typeface="Times New Roman"/>
              </a:rPr>
              <a:t> </a:t>
            </a:r>
            <a:r>
              <a:rPr sz="2400" b="1" spc="-180" dirty="0">
                <a:latin typeface="Symbol"/>
                <a:cs typeface="Symbol"/>
              </a:rPr>
              <a:t></a:t>
            </a:r>
            <a:endParaRPr sz="2400">
              <a:latin typeface="Symbol"/>
              <a:cs typeface="Symbo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750185" y="1958466"/>
            <a:ext cx="1101725" cy="2462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600" b="1" spc="-5" dirty="0">
                <a:latin typeface="Times New Roman"/>
                <a:cs typeface="Times New Roman"/>
              </a:rPr>
              <a:t>la TF de</a:t>
            </a:r>
            <a:r>
              <a:rPr sz="1600" b="1" spc="-16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Times New Roman"/>
                <a:cs typeface="Times New Roman"/>
              </a:rPr>
              <a:t>h(t)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207384" y="2870391"/>
            <a:ext cx="2524125" cy="481330"/>
          </a:xfrm>
          <a:custGeom>
            <a:avLst/>
            <a:gdLst/>
            <a:ahLst/>
            <a:cxnLst/>
            <a:rect l="l" t="t" r="r" b="b"/>
            <a:pathLst>
              <a:path w="2524125" h="481329">
                <a:moveTo>
                  <a:pt x="0" y="481012"/>
                </a:moveTo>
                <a:lnTo>
                  <a:pt x="2524124" y="481012"/>
                </a:lnTo>
                <a:lnTo>
                  <a:pt x="2524124" y="0"/>
                </a:lnTo>
                <a:lnTo>
                  <a:pt x="0" y="0"/>
                </a:lnTo>
                <a:lnTo>
                  <a:pt x="0" y="481012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867002" y="2968666"/>
            <a:ext cx="0" cy="338455"/>
          </a:xfrm>
          <a:custGeom>
            <a:avLst/>
            <a:gdLst/>
            <a:ahLst/>
            <a:cxnLst/>
            <a:rect l="l" t="t" r="r" b="b"/>
            <a:pathLst>
              <a:path h="338454">
                <a:moveTo>
                  <a:pt x="0" y="0"/>
                </a:moveTo>
                <a:lnTo>
                  <a:pt x="0" y="337934"/>
                </a:lnTo>
              </a:path>
            </a:pathLst>
          </a:custGeom>
          <a:ln w="1375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579577" y="2968666"/>
            <a:ext cx="0" cy="338455"/>
          </a:xfrm>
          <a:custGeom>
            <a:avLst/>
            <a:gdLst/>
            <a:ahLst/>
            <a:cxnLst/>
            <a:rect l="l" t="t" r="r" b="b"/>
            <a:pathLst>
              <a:path h="338454">
                <a:moveTo>
                  <a:pt x="0" y="0"/>
                </a:moveTo>
                <a:lnTo>
                  <a:pt x="0" y="337934"/>
                </a:lnTo>
              </a:path>
            </a:pathLst>
          </a:custGeom>
          <a:ln w="1375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6613097" y="2873075"/>
            <a:ext cx="8509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554"/>
              </a:lnSpc>
            </a:pPr>
            <a:r>
              <a:rPr sz="1300" spc="15" dirty="0">
                <a:latin typeface="Times New Roman"/>
                <a:cs typeface="Times New Roman"/>
              </a:rPr>
              <a:t>2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225030" y="2910156"/>
            <a:ext cx="2417071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r>
              <a:rPr sz="2400" i="1" spc="-21" dirty="0">
                <a:latin typeface="Symbol"/>
                <a:cs typeface="Symbol"/>
              </a:rPr>
              <a:t></a:t>
            </a:r>
            <a:r>
              <a:rPr sz="2400" i="1" spc="-355" dirty="0">
                <a:latin typeface="Times New Roman"/>
                <a:cs typeface="Times New Roman"/>
              </a:rPr>
              <a:t> </a:t>
            </a:r>
            <a:r>
              <a:rPr sz="1900" i="1" spc="15" baseline="-25641" dirty="0">
                <a:latin typeface="Times New Roman"/>
                <a:cs typeface="Times New Roman"/>
              </a:rPr>
              <a:t>e</a:t>
            </a:r>
            <a:r>
              <a:rPr sz="1900" i="1" spc="-127" baseline="-25641" dirty="0">
                <a:latin typeface="Times New Roman"/>
                <a:cs typeface="Times New Roman"/>
              </a:rPr>
              <a:t> </a:t>
            </a:r>
            <a:r>
              <a:rPr sz="2300" spc="15" dirty="0">
                <a:latin typeface="Times New Roman"/>
                <a:cs typeface="Times New Roman"/>
              </a:rPr>
              <a:t>(</a:t>
            </a:r>
            <a:r>
              <a:rPr sz="2300" spc="-114" dirty="0">
                <a:latin typeface="Times New Roman"/>
                <a:cs typeface="Times New Roman"/>
              </a:rPr>
              <a:t> </a:t>
            </a:r>
            <a:r>
              <a:rPr sz="2300" i="1" spc="15" dirty="0">
                <a:latin typeface="Times New Roman"/>
                <a:cs typeface="Times New Roman"/>
              </a:rPr>
              <a:t>f</a:t>
            </a:r>
            <a:r>
              <a:rPr sz="2300" i="1" spc="-65" dirty="0">
                <a:latin typeface="Times New Roman"/>
                <a:cs typeface="Times New Roman"/>
              </a:rPr>
              <a:t> </a:t>
            </a:r>
            <a:r>
              <a:rPr sz="2300" spc="15" dirty="0">
                <a:latin typeface="Times New Roman"/>
                <a:cs typeface="Times New Roman"/>
              </a:rPr>
              <a:t>)</a:t>
            </a:r>
            <a:r>
              <a:rPr sz="2300" spc="-75" dirty="0">
                <a:latin typeface="Times New Roman"/>
                <a:cs typeface="Times New Roman"/>
              </a:rPr>
              <a:t> </a:t>
            </a:r>
            <a:r>
              <a:rPr sz="2300" spc="30" dirty="0">
                <a:latin typeface="Symbol"/>
                <a:cs typeface="Symbol"/>
              </a:rPr>
              <a:t></a:t>
            </a:r>
            <a:r>
              <a:rPr sz="2300" spc="-195" dirty="0">
                <a:latin typeface="Times New Roman"/>
                <a:cs typeface="Times New Roman"/>
              </a:rPr>
              <a:t> </a:t>
            </a:r>
            <a:r>
              <a:rPr sz="2400" i="1" spc="-21" dirty="0">
                <a:latin typeface="Symbol"/>
                <a:cs typeface="Symbol"/>
              </a:rPr>
              <a:t></a:t>
            </a:r>
            <a:r>
              <a:rPr sz="2400" i="1" spc="-330" dirty="0">
                <a:latin typeface="Times New Roman"/>
                <a:cs typeface="Times New Roman"/>
              </a:rPr>
              <a:t> </a:t>
            </a:r>
            <a:r>
              <a:rPr sz="1900" i="1" spc="22" baseline="-25641" dirty="0">
                <a:latin typeface="Times New Roman"/>
                <a:cs typeface="Times New Roman"/>
              </a:rPr>
              <a:t>a</a:t>
            </a:r>
            <a:r>
              <a:rPr sz="1900" i="1" spc="-97" baseline="-25641" dirty="0">
                <a:latin typeface="Times New Roman"/>
                <a:cs typeface="Times New Roman"/>
              </a:rPr>
              <a:t> </a:t>
            </a:r>
            <a:r>
              <a:rPr sz="2300" spc="15" dirty="0">
                <a:latin typeface="Times New Roman"/>
                <a:cs typeface="Times New Roman"/>
              </a:rPr>
              <a:t>(</a:t>
            </a:r>
            <a:r>
              <a:rPr sz="2300" spc="-109" dirty="0">
                <a:latin typeface="Times New Roman"/>
                <a:cs typeface="Times New Roman"/>
              </a:rPr>
              <a:t> </a:t>
            </a:r>
            <a:r>
              <a:rPr sz="2300" i="1" spc="15" dirty="0">
                <a:latin typeface="Times New Roman"/>
                <a:cs typeface="Times New Roman"/>
              </a:rPr>
              <a:t>f</a:t>
            </a:r>
            <a:r>
              <a:rPr sz="2300" i="1" spc="-70" dirty="0">
                <a:latin typeface="Times New Roman"/>
                <a:cs typeface="Times New Roman"/>
              </a:rPr>
              <a:t> </a:t>
            </a:r>
            <a:r>
              <a:rPr sz="2300" spc="15" dirty="0">
                <a:latin typeface="Times New Roman"/>
                <a:cs typeface="Times New Roman"/>
              </a:rPr>
              <a:t>)</a:t>
            </a:r>
            <a:r>
              <a:rPr sz="2300" spc="114" dirty="0">
                <a:latin typeface="Times New Roman"/>
                <a:cs typeface="Times New Roman"/>
              </a:rPr>
              <a:t> </a:t>
            </a:r>
            <a:r>
              <a:rPr sz="2300" i="1" spc="35" dirty="0">
                <a:latin typeface="Times New Roman"/>
                <a:cs typeface="Times New Roman"/>
              </a:rPr>
              <a:t>H</a:t>
            </a:r>
            <a:r>
              <a:rPr sz="2300" i="1" spc="-320" dirty="0">
                <a:latin typeface="Times New Roman"/>
                <a:cs typeface="Times New Roman"/>
              </a:rPr>
              <a:t> </a:t>
            </a:r>
            <a:r>
              <a:rPr sz="2300" spc="15">
                <a:latin typeface="Times New Roman"/>
                <a:cs typeface="Times New Roman"/>
              </a:rPr>
              <a:t>(</a:t>
            </a:r>
            <a:r>
              <a:rPr sz="2300" spc="-105">
                <a:latin typeface="Times New Roman"/>
                <a:cs typeface="Times New Roman"/>
              </a:rPr>
              <a:t> </a:t>
            </a:r>
            <a:r>
              <a:rPr sz="2300" i="1" spc="15" smtClean="0">
                <a:latin typeface="Times New Roman"/>
                <a:cs typeface="Times New Roman"/>
              </a:rPr>
              <a:t>f</a:t>
            </a:r>
            <a:r>
              <a:rPr lang="fr-FR" sz="2300" i="1" spc="15" dirty="0" smtClean="0">
                <a:latin typeface="Times New Roman"/>
                <a:cs typeface="Times New Roman"/>
              </a:rPr>
              <a:t> </a:t>
            </a:r>
            <a:r>
              <a:rPr sz="2300" spc="15" smtClean="0">
                <a:latin typeface="Times New Roman"/>
                <a:cs typeface="Times New Roman"/>
              </a:rPr>
              <a:t>)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660877" y="2916070"/>
            <a:ext cx="697865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400" i="1" spc="-30" dirty="0">
                <a:latin typeface="Symbol"/>
                <a:cs typeface="Symbol"/>
              </a:rPr>
              <a:t></a:t>
            </a:r>
            <a:r>
              <a:rPr sz="2400" i="1" spc="-335" dirty="0">
                <a:latin typeface="Times New Roman"/>
                <a:cs typeface="Times New Roman"/>
              </a:rPr>
              <a:t> </a:t>
            </a:r>
            <a:r>
              <a:rPr sz="1900" i="1" spc="15" baseline="-25641" dirty="0">
                <a:latin typeface="Times New Roman"/>
                <a:cs typeface="Times New Roman"/>
              </a:rPr>
              <a:t>a</a:t>
            </a:r>
            <a:r>
              <a:rPr sz="1900" i="1" spc="-104" baseline="-25641" dirty="0">
                <a:latin typeface="Times New Roman"/>
                <a:cs typeface="Times New Roman"/>
              </a:rPr>
              <a:t> </a:t>
            </a:r>
            <a:r>
              <a:rPr sz="2200" spc="25" dirty="0">
                <a:latin typeface="Times New Roman"/>
                <a:cs typeface="Times New Roman"/>
              </a:rPr>
              <a:t>(</a:t>
            </a:r>
            <a:r>
              <a:rPr sz="2200" spc="-114" dirty="0">
                <a:latin typeface="Times New Roman"/>
                <a:cs typeface="Times New Roman"/>
              </a:rPr>
              <a:t> </a:t>
            </a:r>
            <a:r>
              <a:rPr sz="2200" i="1" spc="21" dirty="0">
                <a:latin typeface="Times New Roman"/>
                <a:cs typeface="Times New Roman"/>
              </a:rPr>
              <a:t>f</a:t>
            </a:r>
            <a:r>
              <a:rPr sz="2200" i="1" spc="-65" dirty="0">
                <a:latin typeface="Times New Roman"/>
                <a:cs typeface="Times New Roman"/>
              </a:rPr>
              <a:t> </a:t>
            </a:r>
            <a:r>
              <a:rPr sz="2200" spc="25" dirty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2555876" y="3120517"/>
            <a:ext cx="325755" cy="76200"/>
          </a:xfrm>
          <a:custGeom>
            <a:avLst/>
            <a:gdLst/>
            <a:ahLst/>
            <a:cxnLst/>
            <a:rect l="l" t="t" r="r" b="b"/>
            <a:pathLst>
              <a:path w="325755" h="76200">
                <a:moveTo>
                  <a:pt x="249300" y="0"/>
                </a:moveTo>
                <a:lnTo>
                  <a:pt x="249300" y="76200"/>
                </a:lnTo>
                <a:lnTo>
                  <a:pt x="308736" y="46482"/>
                </a:lnTo>
                <a:lnTo>
                  <a:pt x="262000" y="46482"/>
                </a:lnTo>
                <a:lnTo>
                  <a:pt x="262000" y="27432"/>
                </a:lnTo>
                <a:lnTo>
                  <a:pt x="304165" y="27432"/>
                </a:lnTo>
                <a:lnTo>
                  <a:pt x="249300" y="0"/>
                </a:lnTo>
                <a:close/>
              </a:path>
              <a:path w="325755" h="76200">
                <a:moveTo>
                  <a:pt x="249300" y="27432"/>
                </a:moveTo>
                <a:lnTo>
                  <a:pt x="0" y="27432"/>
                </a:lnTo>
                <a:lnTo>
                  <a:pt x="0" y="46482"/>
                </a:lnTo>
                <a:lnTo>
                  <a:pt x="249300" y="46482"/>
                </a:lnTo>
                <a:lnTo>
                  <a:pt x="249300" y="27432"/>
                </a:lnTo>
                <a:close/>
              </a:path>
              <a:path w="325755" h="76200">
                <a:moveTo>
                  <a:pt x="304165" y="27432"/>
                </a:moveTo>
                <a:lnTo>
                  <a:pt x="262000" y="27432"/>
                </a:lnTo>
                <a:lnTo>
                  <a:pt x="262000" y="46482"/>
                </a:lnTo>
                <a:lnTo>
                  <a:pt x="308736" y="46482"/>
                </a:lnTo>
                <a:lnTo>
                  <a:pt x="325500" y="38100"/>
                </a:lnTo>
                <a:lnTo>
                  <a:pt x="304165" y="2743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708401" y="3120517"/>
            <a:ext cx="325755" cy="76200"/>
          </a:xfrm>
          <a:custGeom>
            <a:avLst/>
            <a:gdLst/>
            <a:ahLst/>
            <a:cxnLst/>
            <a:rect l="l" t="t" r="r" b="b"/>
            <a:pathLst>
              <a:path w="325754" h="76200">
                <a:moveTo>
                  <a:pt x="249300" y="0"/>
                </a:moveTo>
                <a:lnTo>
                  <a:pt x="249300" y="76200"/>
                </a:lnTo>
                <a:lnTo>
                  <a:pt x="308736" y="46482"/>
                </a:lnTo>
                <a:lnTo>
                  <a:pt x="262000" y="46482"/>
                </a:lnTo>
                <a:lnTo>
                  <a:pt x="262000" y="27432"/>
                </a:lnTo>
                <a:lnTo>
                  <a:pt x="304165" y="27432"/>
                </a:lnTo>
                <a:lnTo>
                  <a:pt x="249300" y="0"/>
                </a:lnTo>
                <a:close/>
              </a:path>
              <a:path w="325754" h="76200">
                <a:moveTo>
                  <a:pt x="249300" y="27432"/>
                </a:moveTo>
                <a:lnTo>
                  <a:pt x="0" y="27432"/>
                </a:lnTo>
                <a:lnTo>
                  <a:pt x="0" y="46482"/>
                </a:lnTo>
                <a:lnTo>
                  <a:pt x="249300" y="46482"/>
                </a:lnTo>
                <a:lnTo>
                  <a:pt x="249300" y="27432"/>
                </a:lnTo>
                <a:close/>
              </a:path>
              <a:path w="325754" h="76200">
                <a:moveTo>
                  <a:pt x="304165" y="27432"/>
                </a:moveTo>
                <a:lnTo>
                  <a:pt x="262000" y="27432"/>
                </a:lnTo>
                <a:lnTo>
                  <a:pt x="262000" y="46482"/>
                </a:lnTo>
                <a:lnTo>
                  <a:pt x="308736" y="46482"/>
                </a:lnTo>
                <a:lnTo>
                  <a:pt x="325500" y="38100"/>
                </a:lnTo>
                <a:lnTo>
                  <a:pt x="304165" y="2743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2881377" y="2870390"/>
            <a:ext cx="827405" cy="514230"/>
          </a:xfrm>
          <a:prstGeom prst="rect">
            <a:avLst/>
          </a:prstGeom>
          <a:solidFill>
            <a:srgbClr val="FFC000"/>
          </a:solidFill>
          <a:ln w="9525">
            <a:solidFill>
              <a:srgbClr val="000000"/>
            </a:solidFill>
          </a:ln>
        </p:spPr>
        <p:txBody>
          <a:bodyPr vert="horz" wrap="square" lIns="0" tIns="143497" rIns="0" bIns="0" rtlCol="0">
            <a:spAutoFit/>
          </a:bodyPr>
          <a:lstStyle/>
          <a:p>
            <a:pPr marL="229848">
              <a:spcBef>
                <a:spcPts val="1130"/>
              </a:spcBef>
            </a:pPr>
            <a:r>
              <a:rPr sz="2400" b="1" spc="-10" dirty="0">
                <a:latin typeface="Times New Roman"/>
                <a:cs typeface="Times New Roman"/>
              </a:rPr>
              <a:t>H(f)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700402" y="3625851"/>
            <a:ext cx="1205229" cy="47192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40636" rIns="0" bIns="0" rtlCol="0">
            <a:spAutoFit/>
          </a:bodyPr>
          <a:lstStyle/>
          <a:p>
            <a:pPr algn="ctr">
              <a:spcBef>
                <a:spcPts val="320"/>
              </a:spcBef>
            </a:pPr>
            <a:r>
              <a:rPr sz="1400" b="1" spc="-5" dirty="0">
                <a:latin typeface="Times New Roman"/>
                <a:cs typeface="Times New Roman"/>
              </a:rPr>
              <a:t>“Filtre”</a:t>
            </a:r>
            <a:endParaRPr sz="1400">
              <a:latin typeface="Times New Roman"/>
              <a:cs typeface="Times New Roman"/>
            </a:endParaRPr>
          </a:p>
          <a:p>
            <a:pPr marL="1270" algn="ctr">
              <a:spcBef>
                <a:spcPts val="5"/>
              </a:spcBef>
            </a:pPr>
            <a:r>
              <a:rPr sz="1400" b="1" spc="-5" dirty="0">
                <a:latin typeface="Times New Roman"/>
                <a:cs typeface="Times New Roman"/>
              </a:rPr>
              <a:t>forme</a:t>
            </a:r>
            <a:r>
              <a:rPr sz="1400" b="1" spc="-80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d’onde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5146676" y="3393566"/>
            <a:ext cx="682625" cy="0"/>
          </a:xfrm>
          <a:custGeom>
            <a:avLst/>
            <a:gdLst/>
            <a:ahLst/>
            <a:cxnLst/>
            <a:rect l="l" t="t" r="r" b="b"/>
            <a:pathLst>
              <a:path w="682625">
                <a:moveTo>
                  <a:pt x="0" y="0"/>
                </a:moveTo>
                <a:lnTo>
                  <a:pt x="682625" y="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46915" y="892087"/>
            <a:ext cx="10199573" cy="6197380"/>
          </a:xfrm>
          <a:prstGeom prst="rect">
            <a:avLst/>
          </a:prstGeom>
        </p:spPr>
        <p:txBody>
          <a:bodyPr lIns="104278" tIns="52139" rIns="104278" bIns="52139"/>
          <a:lstStyle/>
          <a:p>
            <a:pPr>
              <a:lnSpc>
                <a:spcPct val="90000"/>
              </a:lnSpc>
            </a:pPr>
            <a:r>
              <a:rPr lang="fr-CA" sz="2700" dirty="0" smtClean="0"/>
              <a:t>Signal initial :</a:t>
            </a:r>
          </a:p>
          <a:p>
            <a:pPr>
              <a:lnSpc>
                <a:spcPct val="90000"/>
              </a:lnSpc>
            </a:pPr>
            <a:endParaRPr lang="fr-CA" sz="2700" dirty="0" smtClean="0"/>
          </a:p>
          <a:p>
            <a:pPr>
              <a:lnSpc>
                <a:spcPct val="90000"/>
              </a:lnSpc>
            </a:pPr>
            <a:r>
              <a:rPr lang="fr-CA" sz="2700" dirty="0" smtClean="0"/>
              <a:t>Signal reçu :</a:t>
            </a:r>
          </a:p>
          <a:p>
            <a:pPr>
              <a:lnSpc>
                <a:spcPct val="90000"/>
              </a:lnSpc>
            </a:pPr>
            <a:endParaRPr lang="fr-CA" sz="2700" dirty="0" smtClean="0"/>
          </a:p>
          <a:p>
            <a:pPr>
              <a:lnSpc>
                <a:spcPct val="90000"/>
              </a:lnSpc>
            </a:pPr>
            <a:endParaRPr lang="fr-CA" sz="2700" dirty="0" smtClean="0"/>
          </a:p>
          <a:p>
            <a:pPr>
              <a:lnSpc>
                <a:spcPct val="90000"/>
              </a:lnSpc>
            </a:pPr>
            <a:endParaRPr lang="fr-CA" sz="2700" dirty="0" smtClean="0"/>
          </a:p>
          <a:p>
            <a:pPr>
              <a:lnSpc>
                <a:spcPct val="90000"/>
              </a:lnSpc>
            </a:pPr>
            <a:endParaRPr lang="fr-CA" sz="2700" dirty="0" smtClean="0"/>
          </a:p>
          <a:p>
            <a:pPr>
              <a:lnSpc>
                <a:spcPct val="90000"/>
              </a:lnSpc>
            </a:pPr>
            <a:endParaRPr lang="fr-CA" sz="2700" dirty="0" smtClean="0"/>
          </a:p>
          <a:p>
            <a:pPr>
              <a:lnSpc>
                <a:spcPct val="90000"/>
              </a:lnSpc>
            </a:pPr>
            <a:r>
              <a:rPr lang="fr-CA" sz="2700" dirty="0" smtClean="0"/>
              <a:t>Probabilités :</a:t>
            </a:r>
          </a:p>
          <a:p>
            <a:pPr lvl="1">
              <a:lnSpc>
                <a:spcPct val="90000"/>
              </a:lnSpc>
            </a:pPr>
            <a:r>
              <a:rPr lang="fr-CA" sz="2300" dirty="0" smtClean="0"/>
              <a:t>Probabilité d’émettre un bit = 0 : P</a:t>
            </a:r>
            <a:r>
              <a:rPr lang="fr-CA" sz="2300" baseline="-20000" dirty="0" smtClean="0"/>
              <a:t>0</a:t>
            </a:r>
          </a:p>
          <a:p>
            <a:pPr lvl="1">
              <a:lnSpc>
                <a:spcPct val="90000"/>
              </a:lnSpc>
            </a:pPr>
            <a:r>
              <a:rPr lang="fr-CA" sz="2300" dirty="0" smtClean="0"/>
              <a:t>Probabilité d’émettre un bit = 1 : P</a:t>
            </a:r>
            <a:r>
              <a:rPr lang="fr-CA" sz="2300" baseline="-20000" dirty="0" smtClean="0"/>
              <a:t>1 </a:t>
            </a:r>
            <a:r>
              <a:rPr lang="fr-CA" sz="2300" dirty="0" smtClean="0"/>
              <a:t>(P</a:t>
            </a:r>
            <a:r>
              <a:rPr lang="fr-CA" sz="2300" baseline="-20000" dirty="0" smtClean="0"/>
              <a:t>0</a:t>
            </a:r>
            <a:r>
              <a:rPr lang="fr-CA" sz="2300" dirty="0" smtClean="0"/>
              <a:t>+ P</a:t>
            </a:r>
            <a:r>
              <a:rPr lang="fr-CA" sz="2300" baseline="-20000" dirty="0" smtClean="0"/>
              <a:t>1</a:t>
            </a:r>
            <a:r>
              <a:rPr lang="fr-CA" sz="2300" dirty="0" smtClean="0"/>
              <a:t> =1)</a:t>
            </a:r>
          </a:p>
          <a:p>
            <a:pPr lvl="1">
              <a:lnSpc>
                <a:spcPct val="90000"/>
              </a:lnSpc>
            </a:pPr>
            <a:r>
              <a:rPr lang="fr-CA" sz="2300" dirty="0" smtClean="0"/>
              <a:t>Probabilité de décider 1 lorsque 0 est émis : P</a:t>
            </a:r>
            <a:r>
              <a:rPr lang="fr-CA" sz="2300" baseline="-20000" dirty="0" smtClean="0"/>
              <a:t>1/0</a:t>
            </a:r>
          </a:p>
          <a:p>
            <a:pPr lvl="1">
              <a:lnSpc>
                <a:spcPct val="90000"/>
              </a:lnSpc>
            </a:pPr>
            <a:r>
              <a:rPr lang="fr-CA" sz="2300" dirty="0" smtClean="0"/>
              <a:t>Probabilité de décider 0 lorsque 1 est émis : P</a:t>
            </a:r>
            <a:r>
              <a:rPr lang="fr-CA" sz="2300" baseline="-20000" dirty="0" smtClean="0"/>
              <a:t>0/1</a:t>
            </a:r>
          </a:p>
          <a:p>
            <a:pPr lvl="1">
              <a:lnSpc>
                <a:spcPct val="90000"/>
              </a:lnSpc>
            </a:pPr>
            <a:r>
              <a:rPr lang="fr-CA" sz="2300" dirty="0" smtClean="0"/>
              <a:t>Probabilité d’erreur binaire : </a:t>
            </a:r>
            <a:r>
              <a:rPr lang="fr-CA" sz="2300" dirty="0" err="1" smtClean="0"/>
              <a:t>P</a:t>
            </a:r>
            <a:r>
              <a:rPr lang="fr-CA" sz="2300" baseline="-20000" dirty="0" err="1" smtClean="0"/>
              <a:t>eb</a:t>
            </a:r>
            <a:r>
              <a:rPr lang="fr-CA" sz="2300" dirty="0" smtClean="0"/>
              <a:t> = P</a:t>
            </a:r>
            <a:r>
              <a:rPr lang="fr-CA" sz="2300" baseline="-20000" dirty="0" smtClean="0"/>
              <a:t>0</a:t>
            </a:r>
            <a:r>
              <a:rPr lang="fr-CA" sz="2300" dirty="0" smtClean="0"/>
              <a:t> P</a:t>
            </a:r>
            <a:r>
              <a:rPr lang="fr-CA" sz="2300" baseline="-20000" dirty="0" smtClean="0"/>
              <a:t>1/0</a:t>
            </a:r>
            <a:r>
              <a:rPr lang="fr-CA" sz="2300" dirty="0" smtClean="0"/>
              <a:t> + P</a:t>
            </a:r>
            <a:r>
              <a:rPr lang="fr-CA" sz="2300" baseline="-20000" dirty="0" smtClean="0"/>
              <a:t>1</a:t>
            </a:r>
            <a:r>
              <a:rPr lang="fr-CA" sz="2300" dirty="0" smtClean="0"/>
              <a:t> P</a:t>
            </a:r>
            <a:r>
              <a:rPr lang="fr-CA" sz="2300" baseline="-20000" dirty="0" smtClean="0"/>
              <a:t>0/1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082429" y="1007533"/>
            <a:ext cx="5181472" cy="925322"/>
            <a:chOff x="2928" y="2879"/>
            <a:chExt cx="3024" cy="529"/>
          </a:xfrm>
        </p:grpSpPr>
        <p:sp>
          <p:nvSpPr>
            <p:cNvPr id="9250" name="Line 5"/>
            <p:cNvSpPr>
              <a:spLocks noChangeShapeType="1"/>
            </p:cNvSpPr>
            <p:nvPr/>
          </p:nvSpPr>
          <p:spPr bwMode="auto">
            <a:xfrm>
              <a:off x="3264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51" name="Line 6"/>
            <p:cNvSpPr>
              <a:spLocks noChangeShapeType="1"/>
            </p:cNvSpPr>
            <p:nvPr/>
          </p:nvSpPr>
          <p:spPr bwMode="auto">
            <a:xfrm>
              <a:off x="3600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52" name="Line 7"/>
            <p:cNvSpPr>
              <a:spLocks noChangeShapeType="1"/>
            </p:cNvSpPr>
            <p:nvPr/>
          </p:nvSpPr>
          <p:spPr bwMode="auto">
            <a:xfrm>
              <a:off x="3936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53" name="Line 8"/>
            <p:cNvSpPr>
              <a:spLocks noChangeShapeType="1"/>
            </p:cNvSpPr>
            <p:nvPr/>
          </p:nvSpPr>
          <p:spPr bwMode="auto">
            <a:xfrm>
              <a:off x="4272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54" name="Line 9"/>
            <p:cNvSpPr>
              <a:spLocks noChangeShapeType="1"/>
            </p:cNvSpPr>
            <p:nvPr/>
          </p:nvSpPr>
          <p:spPr bwMode="auto">
            <a:xfrm>
              <a:off x="4608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55" name="Line 10"/>
            <p:cNvSpPr>
              <a:spLocks noChangeShapeType="1"/>
            </p:cNvSpPr>
            <p:nvPr/>
          </p:nvSpPr>
          <p:spPr bwMode="auto">
            <a:xfrm>
              <a:off x="4944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56" name="Line 11"/>
            <p:cNvSpPr>
              <a:spLocks noChangeShapeType="1"/>
            </p:cNvSpPr>
            <p:nvPr/>
          </p:nvSpPr>
          <p:spPr bwMode="auto">
            <a:xfrm>
              <a:off x="5616" y="2880"/>
              <a:ext cx="0" cy="52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57" name="Line 12"/>
            <p:cNvSpPr>
              <a:spLocks noChangeShapeType="1"/>
            </p:cNvSpPr>
            <p:nvPr/>
          </p:nvSpPr>
          <p:spPr bwMode="auto">
            <a:xfrm>
              <a:off x="2928" y="2880"/>
              <a:ext cx="342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58" name="Line 13"/>
            <p:cNvSpPr>
              <a:spLocks noChangeShapeType="1"/>
            </p:cNvSpPr>
            <p:nvPr/>
          </p:nvSpPr>
          <p:spPr bwMode="auto">
            <a:xfrm>
              <a:off x="3257" y="3408"/>
              <a:ext cx="351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59" name="Line 14"/>
            <p:cNvSpPr>
              <a:spLocks noChangeShapeType="1"/>
            </p:cNvSpPr>
            <p:nvPr/>
          </p:nvSpPr>
          <p:spPr bwMode="auto">
            <a:xfrm>
              <a:off x="3592" y="2879"/>
              <a:ext cx="352" cy="1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60" name="Line 15"/>
            <p:cNvSpPr>
              <a:spLocks noChangeShapeType="1"/>
            </p:cNvSpPr>
            <p:nvPr/>
          </p:nvSpPr>
          <p:spPr bwMode="auto">
            <a:xfrm>
              <a:off x="3928" y="3408"/>
              <a:ext cx="353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61" name="Line 16"/>
            <p:cNvSpPr>
              <a:spLocks noChangeShapeType="1"/>
            </p:cNvSpPr>
            <p:nvPr/>
          </p:nvSpPr>
          <p:spPr bwMode="auto">
            <a:xfrm flipV="1">
              <a:off x="4263" y="2879"/>
              <a:ext cx="355" cy="1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62" name="Line 17"/>
            <p:cNvSpPr>
              <a:spLocks noChangeShapeType="1"/>
            </p:cNvSpPr>
            <p:nvPr/>
          </p:nvSpPr>
          <p:spPr bwMode="auto">
            <a:xfrm flipV="1">
              <a:off x="4600" y="3406"/>
              <a:ext cx="351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63" name="Line 18"/>
            <p:cNvSpPr>
              <a:spLocks noChangeShapeType="1"/>
            </p:cNvSpPr>
            <p:nvPr/>
          </p:nvSpPr>
          <p:spPr bwMode="auto">
            <a:xfrm>
              <a:off x="4937" y="2880"/>
              <a:ext cx="687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64" name="Line 19"/>
            <p:cNvSpPr>
              <a:spLocks noChangeShapeType="1"/>
            </p:cNvSpPr>
            <p:nvPr/>
          </p:nvSpPr>
          <p:spPr bwMode="auto">
            <a:xfrm>
              <a:off x="5609" y="3408"/>
              <a:ext cx="343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</p:grpSp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4071290" y="2613290"/>
            <a:ext cx="5183329" cy="925322"/>
            <a:chOff x="2928" y="2879"/>
            <a:chExt cx="3024" cy="529"/>
          </a:xfrm>
        </p:grpSpPr>
        <p:sp>
          <p:nvSpPr>
            <p:cNvPr id="9235" name="Line 21"/>
            <p:cNvSpPr>
              <a:spLocks noChangeShapeType="1"/>
            </p:cNvSpPr>
            <p:nvPr/>
          </p:nvSpPr>
          <p:spPr bwMode="auto">
            <a:xfrm>
              <a:off x="3264" y="2880"/>
              <a:ext cx="0" cy="528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36" name="Line 22"/>
            <p:cNvSpPr>
              <a:spLocks noChangeShapeType="1"/>
            </p:cNvSpPr>
            <p:nvPr/>
          </p:nvSpPr>
          <p:spPr bwMode="auto">
            <a:xfrm>
              <a:off x="3600" y="2880"/>
              <a:ext cx="0" cy="528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37" name="Line 23"/>
            <p:cNvSpPr>
              <a:spLocks noChangeShapeType="1"/>
            </p:cNvSpPr>
            <p:nvPr/>
          </p:nvSpPr>
          <p:spPr bwMode="auto">
            <a:xfrm>
              <a:off x="3936" y="2880"/>
              <a:ext cx="0" cy="528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38" name="Line 24"/>
            <p:cNvSpPr>
              <a:spLocks noChangeShapeType="1"/>
            </p:cNvSpPr>
            <p:nvPr/>
          </p:nvSpPr>
          <p:spPr bwMode="auto">
            <a:xfrm>
              <a:off x="4272" y="2880"/>
              <a:ext cx="0" cy="528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39" name="Line 25"/>
            <p:cNvSpPr>
              <a:spLocks noChangeShapeType="1"/>
            </p:cNvSpPr>
            <p:nvPr/>
          </p:nvSpPr>
          <p:spPr bwMode="auto">
            <a:xfrm>
              <a:off x="4608" y="2880"/>
              <a:ext cx="0" cy="528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40" name="Line 26"/>
            <p:cNvSpPr>
              <a:spLocks noChangeShapeType="1"/>
            </p:cNvSpPr>
            <p:nvPr/>
          </p:nvSpPr>
          <p:spPr bwMode="auto">
            <a:xfrm>
              <a:off x="4944" y="2880"/>
              <a:ext cx="0" cy="528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41" name="Line 27"/>
            <p:cNvSpPr>
              <a:spLocks noChangeShapeType="1"/>
            </p:cNvSpPr>
            <p:nvPr/>
          </p:nvSpPr>
          <p:spPr bwMode="auto">
            <a:xfrm>
              <a:off x="5616" y="2880"/>
              <a:ext cx="0" cy="528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42" name="Line 28"/>
            <p:cNvSpPr>
              <a:spLocks noChangeShapeType="1"/>
            </p:cNvSpPr>
            <p:nvPr/>
          </p:nvSpPr>
          <p:spPr bwMode="auto">
            <a:xfrm>
              <a:off x="2928" y="2880"/>
              <a:ext cx="342" cy="0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43" name="Line 29"/>
            <p:cNvSpPr>
              <a:spLocks noChangeShapeType="1"/>
            </p:cNvSpPr>
            <p:nvPr/>
          </p:nvSpPr>
          <p:spPr bwMode="auto">
            <a:xfrm>
              <a:off x="3257" y="3408"/>
              <a:ext cx="351" cy="0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44" name="Line 30"/>
            <p:cNvSpPr>
              <a:spLocks noChangeShapeType="1"/>
            </p:cNvSpPr>
            <p:nvPr/>
          </p:nvSpPr>
          <p:spPr bwMode="auto">
            <a:xfrm>
              <a:off x="3592" y="2879"/>
              <a:ext cx="352" cy="1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45" name="Line 31"/>
            <p:cNvSpPr>
              <a:spLocks noChangeShapeType="1"/>
            </p:cNvSpPr>
            <p:nvPr/>
          </p:nvSpPr>
          <p:spPr bwMode="auto">
            <a:xfrm>
              <a:off x="3928" y="3408"/>
              <a:ext cx="353" cy="0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46" name="Line 32"/>
            <p:cNvSpPr>
              <a:spLocks noChangeShapeType="1"/>
            </p:cNvSpPr>
            <p:nvPr/>
          </p:nvSpPr>
          <p:spPr bwMode="auto">
            <a:xfrm flipV="1">
              <a:off x="4263" y="2879"/>
              <a:ext cx="355" cy="1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47" name="Line 33"/>
            <p:cNvSpPr>
              <a:spLocks noChangeShapeType="1"/>
            </p:cNvSpPr>
            <p:nvPr/>
          </p:nvSpPr>
          <p:spPr bwMode="auto">
            <a:xfrm flipV="1">
              <a:off x="4600" y="3406"/>
              <a:ext cx="351" cy="0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48" name="Line 34"/>
            <p:cNvSpPr>
              <a:spLocks noChangeShapeType="1"/>
            </p:cNvSpPr>
            <p:nvPr/>
          </p:nvSpPr>
          <p:spPr bwMode="auto">
            <a:xfrm>
              <a:off x="4937" y="2880"/>
              <a:ext cx="687" cy="0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  <p:sp>
          <p:nvSpPr>
            <p:cNvPr id="9249" name="Line 35"/>
            <p:cNvSpPr>
              <a:spLocks noChangeShapeType="1"/>
            </p:cNvSpPr>
            <p:nvPr/>
          </p:nvSpPr>
          <p:spPr bwMode="auto">
            <a:xfrm>
              <a:off x="5609" y="3408"/>
              <a:ext cx="343" cy="0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endParaRPr lang="fr-FR"/>
            </a:p>
          </p:txBody>
        </p:sp>
      </p:grpSp>
      <p:sp>
        <p:nvSpPr>
          <p:cNvPr id="457764" name="Freeform 36"/>
          <p:cNvSpPr>
            <a:spLocks/>
          </p:cNvSpPr>
          <p:nvPr/>
        </p:nvSpPr>
        <p:spPr bwMode="auto">
          <a:xfrm>
            <a:off x="4082430" y="2170746"/>
            <a:ext cx="5239023" cy="1472818"/>
          </a:xfrm>
          <a:custGeom>
            <a:avLst/>
            <a:gdLst>
              <a:gd name="T0" fmla="*/ 2147483647 w 3057"/>
              <a:gd name="T1" fmla="*/ 2147483647 h 842"/>
              <a:gd name="T2" fmla="*/ 2147483647 w 3057"/>
              <a:gd name="T3" fmla="*/ 2147483647 h 842"/>
              <a:gd name="T4" fmla="*/ 2147483647 w 3057"/>
              <a:gd name="T5" fmla="*/ 2147483647 h 842"/>
              <a:gd name="T6" fmla="*/ 2147483647 w 3057"/>
              <a:gd name="T7" fmla="*/ 2147483647 h 842"/>
              <a:gd name="T8" fmla="*/ 2147483647 w 3057"/>
              <a:gd name="T9" fmla="*/ 2147483647 h 842"/>
              <a:gd name="T10" fmla="*/ 2147483647 w 3057"/>
              <a:gd name="T11" fmla="*/ 2147483647 h 842"/>
              <a:gd name="T12" fmla="*/ 2147483647 w 3057"/>
              <a:gd name="T13" fmla="*/ 2147483647 h 842"/>
              <a:gd name="T14" fmla="*/ 2147483647 w 3057"/>
              <a:gd name="T15" fmla="*/ 2147483647 h 842"/>
              <a:gd name="T16" fmla="*/ 2147483647 w 3057"/>
              <a:gd name="T17" fmla="*/ 2147483647 h 842"/>
              <a:gd name="T18" fmla="*/ 2147483647 w 3057"/>
              <a:gd name="T19" fmla="*/ 2147483647 h 842"/>
              <a:gd name="T20" fmla="*/ 2147483647 w 3057"/>
              <a:gd name="T21" fmla="*/ 2147483647 h 842"/>
              <a:gd name="T22" fmla="*/ 2147483647 w 3057"/>
              <a:gd name="T23" fmla="*/ 2147483647 h 842"/>
              <a:gd name="T24" fmla="*/ 2147483647 w 3057"/>
              <a:gd name="T25" fmla="*/ 2147483647 h 842"/>
              <a:gd name="T26" fmla="*/ 2147483647 w 3057"/>
              <a:gd name="T27" fmla="*/ 2147483647 h 842"/>
              <a:gd name="T28" fmla="*/ 2147483647 w 3057"/>
              <a:gd name="T29" fmla="*/ 2147483647 h 842"/>
              <a:gd name="T30" fmla="*/ 2147483647 w 3057"/>
              <a:gd name="T31" fmla="*/ 2147483647 h 842"/>
              <a:gd name="T32" fmla="*/ 2147483647 w 3057"/>
              <a:gd name="T33" fmla="*/ 2147483647 h 842"/>
              <a:gd name="T34" fmla="*/ 2147483647 w 3057"/>
              <a:gd name="T35" fmla="*/ 2147483647 h 842"/>
              <a:gd name="T36" fmla="*/ 2147483647 w 3057"/>
              <a:gd name="T37" fmla="*/ 2147483647 h 842"/>
              <a:gd name="T38" fmla="*/ 2147483647 w 3057"/>
              <a:gd name="T39" fmla="*/ 2147483647 h 842"/>
              <a:gd name="T40" fmla="*/ 2147483647 w 3057"/>
              <a:gd name="T41" fmla="*/ 2147483647 h 842"/>
              <a:gd name="T42" fmla="*/ 2147483647 w 3057"/>
              <a:gd name="T43" fmla="*/ 2147483647 h 842"/>
              <a:gd name="T44" fmla="*/ 2147483647 w 3057"/>
              <a:gd name="T45" fmla="*/ 2147483647 h 842"/>
              <a:gd name="T46" fmla="*/ 2147483647 w 3057"/>
              <a:gd name="T47" fmla="*/ 2147483647 h 842"/>
              <a:gd name="T48" fmla="*/ 2147483647 w 3057"/>
              <a:gd name="T49" fmla="*/ 2147483647 h 842"/>
              <a:gd name="T50" fmla="*/ 2147483647 w 3057"/>
              <a:gd name="T51" fmla="*/ 2147483647 h 842"/>
              <a:gd name="T52" fmla="*/ 2147483647 w 3057"/>
              <a:gd name="T53" fmla="*/ 2147483647 h 842"/>
              <a:gd name="T54" fmla="*/ 2147483647 w 3057"/>
              <a:gd name="T55" fmla="*/ 2147483647 h 842"/>
              <a:gd name="T56" fmla="*/ 2147483647 w 3057"/>
              <a:gd name="T57" fmla="*/ 2147483647 h 842"/>
              <a:gd name="T58" fmla="*/ 2147483647 w 3057"/>
              <a:gd name="T59" fmla="*/ 2147483647 h 842"/>
              <a:gd name="T60" fmla="*/ 2147483647 w 3057"/>
              <a:gd name="T61" fmla="*/ 2147483647 h 842"/>
              <a:gd name="T62" fmla="*/ 2147483647 w 3057"/>
              <a:gd name="T63" fmla="*/ 2147483647 h 842"/>
              <a:gd name="T64" fmla="*/ 2147483647 w 3057"/>
              <a:gd name="T65" fmla="*/ 2147483647 h 842"/>
              <a:gd name="T66" fmla="*/ 2147483647 w 3057"/>
              <a:gd name="T67" fmla="*/ 2147483647 h 842"/>
              <a:gd name="T68" fmla="*/ 2147483647 w 3057"/>
              <a:gd name="T69" fmla="*/ 2147483647 h 842"/>
              <a:gd name="T70" fmla="*/ 2147483647 w 3057"/>
              <a:gd name="T71" fmla="*/ 2147483647 h 842"/>
              <a:gd name="T72" fmla="*/ 2147483647 w 3057"/>
              <a:gd name="T73" fmla="*/ 2147483647 h 842"/>
              <a:gd name="T74" fmla="*/ 2147483647 w 3057"/>
              <a:gd name="T75" fmla="*/ 2147483647 h 842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3057"/>
              <a:gd name="T115" fmla="*/ 0 h 842"/>
              <a:gd name="T116" fmla="*/ 3057 w 3057"/>
              <a:gd name="T117" fmla="*/ 842 h 842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3057" h="842">
                <a:moveTo>
                  <a:pt x="0" y="281"/>
                </a:moveTo>
                <a:cubicBezTo>
                  <a:pt x="15" y="271"/>
                  <a:pt x="30" y="261"/>
                  <a:pt x="45" y="251"/>
                </a:cubicBezTo>
                <a:cubicBezTo>
                  <a:pt x="49" y="245"/>
                  <a:pt x="54" y="236"/>
                  <a:pt x="60" y="233"/>
                </a:cubicBezTo>
                <a:cubicBezTo>
                  <a:pt x="66" y="230"/>
                  <a:pt x="78" y="227"/>
                  <a:pt x="78" y="227"/>
                </a:cubicBezTo>
                <a:cubicBezTo>
                  <a:pt x="94" y="228"/>
                  <a:pt x="110" y="228"/>
                  <a:pt x="126" y="230"/>
                </a:cubicBezTo>
                <a:cubicBezTo>
                  <a:pt x="136" y="231"/>
                  <a:pt x="153" y="245"/>
                  <a:pt x="153" y="245"/>
                </a:cubicBezTo>
                <a:cubicBezTo>
                  <a:pt x="167" y="266"/>
                  <a:pt x="147" y="280"/>
                  <a:pt x="162" y="290"/>
                </a:cubicBezTo>
                <a:cubicBezTo>
                  <a:pt x="227" y="286"/>
                  <a:pt x="217" y="254"/>
                  <a:pt x="270" y="236"/>
                </a:cubicBezTo>
                <a:cubicBezTo>
                  <a:pt x="274" y="237"/>
                  <a:pt x="301" y="271"/>
                  <a:pt x="303" y="275"/>
                </a:cubicBezTo>
                <a:cubicBezTo>
                  <a:pt x="315" y="301"/>
                  <a:pt x="322" y="401"/>
                  <a:pt x="327" y="434"/>
                </a:cubicBezTo>
                <a:cubicBezTo>
                  <a:pt x="331" y="508"/>
                  <a:pt x="333" y="522"/>
                  <a:pt x="357" y="593"/>
                </a:cubicBezTo>
                <a:cubicBezTo>
                  <a:pt x="360" y="623"/>
                  <a:pt x="360" y="671"/>
                  <a:pt x="390" y="689"/>
                </a:cubicBezTo>
                <a:cubicBezTo>
                  <a:pt x="401" y="695"/>
                  <a:pt x="420" y="702"/>
                  <a:pt x="432" y="707"/>
                </a:cubicBezTo>
                <a:cubicBezTo>
                  <a:pt x="438" y="709"/>
                  <a:pt x="450" y="713"/>
                  <a:pt x="450" y="713"/>
                </a:cubicBezTo>
                <a:cubicBezTo>
                  <a:pt x="465" y="724"/>
                  <a:pt x="490" y="800"/>
                  <a:pt x="507" y="806"/>
                </a:cubicBezTo>
                <a:cubicBezTo>
                  <a:pt x="529" y="805"/>
                  <a:pt x="548" y="679"/>
                  <a:pt x="570" y="677"/>
                </a:cubicBezTo>
                <a:cubicBezTo>
                  <a:pt x="582" y="676"/>
                  <a:pt x="591" y="730"/>
                  <a:pt x="603" y="728"/>
                </a:cubicBezTo>
                <a:cubicBezTo>
                  <a:pt x="609" y="727"/>
                  <a:pt x="621" y="725"/>
                  <a:pt x="621" y="725"/>
                </a:cubicBezTo>
                <a:cubicBezTo>
                  <a:pt x="649" y="707"/>
                  <a:pt x="643" y="659"/>
                  <a:pt x="654" y="626"/>
                </a:cubicBezTo>
                <a:cubicBezTo>
                  <a:pt x="657" y="607"/>
                  <a:pt x="653" y="587"/>
                  <a:pt x="657" y="569"/>
                </a:cubicBezTo>
                <a:cubicBezTo>
                  <a:pt x="656" y="561"/>
                  <a:pt x="665" y="529"/>
                  <a:pt x="663" y="521"/>
                </a:cubicBezTo>
                <a:cubicBezTo>
                  <a:pt x="662" y="515"/>
                  <a:pt x="666" y="476"/>
                  <a:pt x="666" y="476"/>
                </a:cubicBezTo>
                <a:cubicBezTo>
                  <a:pt x="662" y="445"/>
                  <a:pt x="671" y="446"/>
                  <a:pt x="663" y="416"/>
                </a:cubicBezTo>
                <a:cubicBezTo>
                  <a:pt x="661" y="408"/>
                  <a:pt x="659" y="400"/>
                  <a:pt x="657" y="392"/>
                </a:cubicBezTo>
                <a:cubicBezTo>
                  <a:pt x="656" y="388"/>
                  <a:pt x="669" y="380"/>
                  <a:pt x="669" y="380"/>
                </a:cubicBezTo>
                <a:cubicBezTo>
                  <a:pt x="671" y="362"/>
                  <a:pt x="668" y="347"/>
                  <a:pt x="672" y="329"/>
                </a:cubicBezTo>
                <a:cubicBezTo>
                  <a:pt x="675" y="317"/>
                  <a:pt x="674" y="306"/>
                  <a:pt x="681" y="296"/>
                </a:cubicBezTo>
                <a:cubicBezTo>
                  <a:pt x="696" y="274"/>
                  <a:pt x="709" y="251"/>
                  <a:pt x="732" y="236"/>
                </a:cubicBezTo>
                <a:cubicBezTo>
                  <a:pt x="747" y="214"/>
                  <a:pt x="757" y="204"/>
                  <a:pt x="783" y="197"/>
                </a:cubicBezTo>
                <a:cubicBezTo>
                  <a:pt x="821" y="202"/>
                  <a:pt x="820" y="205"/>
                  <a:pt x="849" y="224"/>
                </a:cubicBezTo>
                <a:cubicBezTo>
                  <a:pt x="854" y="239"/>
                  <a:pt x="862" y="249"/>
                  <a:pt x="873" y="260"/>
                </a:cubicBezTo>
                <a:cubicBezTo>
                  <a:pt x="889" y="309"/>
                  <a:pt x="930" y="324"/>
                  <a:pt x="969" y="350"/>
                </a:cubicBezTo>
                <a:cubicBezTo>
                  <a:pt x="971" y="356"/>
                  <a:pt x="973" y="362"/>
                  <a:pt x="975" y="368"/>
                </a:cubicBezTo>
                <a:cubicBezTo>
                  <a:pt x="976" y="371"/>
                  <a:pt x="978" y="377"/>
                  <a:pt x="978" y="377"/>
                </a:cubicBezTo>
                <a:cubicBezTo>
                  <a:pt x="980" y="396"/>
                  <a:pt x="978" y="426"/>
                  <a:pt x="993" y="443"/>
                </a:cubicBezTo>
                <a:cubicBezTo>
                  <a:pt x="1000" y="451"/>
                  <a:pt x="1004" y="451"/>
                  <a:pt x="1008" y="461"/>
                </a:cubicBezTo>
                <a:cubicBezTo>
                  <a:pt x="1011" y="467"/>
                  <a:pt x="1014" y="479"/>
                  <a:pt x="1014" y="479"/>
                </a:cubicBezTo>
                <a:cubicBezTo>
                  <a:pt x="1012" y="511"/>
                  <a:pt x="1012" y="547"/>
                  <a:pt x="993" y="575"/>
                </a:cubicBezTo>
                <a:cubicBezTo>
                  <a:pt x="997" y="619"/>
                  <a:pt x="1016" y="645"/>
                  <a:pt x="1035" y="683"/>
                </a:cubicBezTo>
                <a:cubicBezTo>
                  <a:pt x="1041" y="695"/>
                  <a:pt x="1039" y="710"/>
                  <a:pt x="1044" y="722"/>
                </a:cubicBezTo>
                <a:cubicBezTo>
                  <a:pt x="1046" y="728"/>
                  <a:pt x="1060" y="746"/>
                  <a:pt x="1065" y="752"/>
                </a:cubicBezTo>
                <a:cubicBezTo>
                  <a:pt x="1069" y="763"/>
                  <a:pt x="1075" y="773"/>
                  <a:pt x="1083" y="782"/>
                </a:cubicBezTo>
                <a:cubicBezTo>
                  <a:pt x="1089" y="788"/>
                  <a:pt x="1101" y="800"/>
                  <a:pt x="1101" y="800"/>
                </a:cubicBezTo>
                <a:cubicBezTo>
                  <a:pt x="1106" y="814"/>
                  <a:pt x="1119" y="828"/>
                  <a:pt x="1131" y="836"/>
                </a:cubicBezTo>
                <a:cubicBezTo>
                  <a:pt x="1146" y="842"/>
                  <a:pt x="1174" y="797"/>
                  <a:pt x="1191" y="797"/>
                </a:cubicBezTo>
                <a:cubicBezTo>
                  <a:pt x="1208" y="797"/>
                  <a:pt x="1227" y="832"/>
                  <a:pt x="1236" y="833"/>
                </a:cubicBezTo>
                <a:cubicBezTo>
                  <a:pt x="1246" y="832"/>
                  <a:pt x="1242" y="813"/>
                  <a:pt x="1245" y="803"/>
                </a:cubicBezTo>
                <a:cubicBezTo>
                  <a:pt x="1251" y="780"/>
                  <a:pt x="1274" y="765"/>
                  <a:pt x="1293" y="752"/>
                </a:cubicBezTo>
                <a:cubicBezTo>
                  <a:pt x="1305" y="728"/>
                  <a:pt x="1310" y="700"/>
                  <a:pt x="1326" y="677"/>
                </a:cubicBezTo>
                <a:cubicBezTo>
                  <a:pt x="1336" y="662"/>
                  <a:pt x="1335" y="662"/>
                  <a:pt x="1341" y="644"/>
                </a:cubicBezTo>
                <a:cubicBezTo>
                  <a:pt x="1342" y="633"/>
                  <a:pt x="1349" y="607"/>
                  <a:pt x="1350" y="596"/>
                </a:cubicBezTo>
                <a:cubicBezTo>
                  <a:pt x="1351" y="582"/>
                  <a:pt x="1340" y="580"/>
                  <a:pt x="1341" y="566"/>
                </a:cubicBezTo>
                <a:cubicBezTo>
                  <a:pt x="1342" y="557"/>
                  <a:pt x="1336" y="554"/>
                  <a:pt x="1338" y="545"/>
                </a:cubicBezTo>
                <a:cubicBezTo>
                  <a:pt x="1339" y="539"/>
                  <a:pt x="1350" y="491"/>
                  <a:pt x="1350" y="491"/>
                </a:cubicBezTo>
                <a:cubicBezTo>
                  <a:pt x="1351" y="452"/>
                  <a:pt x="1373" y="443"/>
                  <a:pt x="1374" y="404"/>
                </a:cubicBezTo>
                <a:cubicBezTo>
                  <a:pt x="1376" y="356"/>
                  <a:pt x="1389" y="296"/>
                  <a:pt x="1419" y="257"/>
                </a:cubicBezTo>
                <a:cubicBezTo>
                  <a:pt x="1425" y="249"/>
                  <a:pt x="1430" y="233"/>
                  <a:pt x="1443" y="233"/>
                </a:cubicBezTo>
                <a:cubicBezTo>
                  <a:pt x="1457" y="225"/>
                  <a:pt x="1469" y="213"/>
                  <a:pt x="1485" y="209"/>
                </a:cubicBezTo>
                <a:cubicBezTo>
                  <a:pt x="1519" y="201"/>
                  <a:pt x="1581" y="218"/>
                  <a:pt x="1617" y="221"/>
                </a:cubicBezTo>
                <a:cubicBezTo>
                  <a:pt x="1626" y="249"/>
                  <a:pt x="1631" y="273"/>
                  <a:pt x="1650" y="296"/>
                </a:cubicBezTo>
                <a:cubicBezTo>
                  <a:pt x="1657" y="304"/>
                  <a:pt x="1661" y="304"/>
                  <a:pt x="1665" y="314"/>
                </a:cubicBezTo>
                <a:cubicBezTo>
                  <a:pt x="1668" y="320"/>
                  <a:pt x="1671" y="332"/>
                  <a:pt x="1671" y="332"/>
                </a:cubicBezTo>
                <a:cubicBezTo>
                  <a:pt x="1674" y="355"/>
                  <a:pt x="1678" y="378"/>
                  <a:pt x="1680" y="401"/>
                </a:cubicBezTo>
                <a:cubicBezTo>
                  <a:pt x="1680" y="407"/>
                  <a:pt x="1660" y="565"/>
                  <a:pt x="1683" y="596"/>
                </a:cubicBezTo>
                <a:cubicBezTo>
                  <a:pt x="1691" y="621"/>
                  <a:pt x="1695" y="643"/>
                  <a:pt x="1695" y="671"/>
                </a:cubicBezTo>
                <a:lnTo>
                  <a:pt x="1758" y="716"/>
                </a:lnTo>
                <a:cubicBezTo>
                  <a:pt x="1784" y="716"/>
                  <a:pt x="1829" y="666"/>
                  <a:pt x="1851" y="671"/>
                </a:cubicBezTo>
                <a:cubicBezTo>
                  <a:pt x="1873" y="665"/>
                  <a:pt x="1871" y="746"/>
                  <a:pt x="1890" y="749"/>
                </a:cubicBezTo>
                <a:cubicBezTo>
                  <a:pt x="1909" y="752"/>
                  <a:pt x="1950" y="724"/>
                  <a:pt x="1965" y="692"/>
                </a:cubicBezTo>
                <a:cubicBezTo>
                  <a:pt x="1986" y="658"/>
                  <a:pt x="1965" y="639"/>
                  <a:pt x="1983" y="554"/>
                </a:cubicBezTo>
                <a:cubicBezTo>
                  <a:pt x="1989" y="499"/>
                  <a:pt x="1984" y="433"/>
                  <a:pt x="2004" y="359"/>
                </a:cubicBezTo>
                <a:cubicBezTo>
                  <a:pt x="2024" y="285"/>
                  <a:pt x="2058" y="123"/>
                  <a:pt x="2103" y="113"/>
                </a:cubicBezTo>
                <a:cubicBezTo>
                  <a:pt x="2148" y="103"/>
                  <a:pt x="2196" y="312"/>
                  <a:pt x="2277" y="296"/>
                </a:cubicBezTo>
                <a:cubicBezTo>
                  <a:pt x="2358" y="280"/>
                  <a:pt x="2501" y="0"/>
                  <a:pt x="2589" y="17"/>
                </a:cubicBezTo>
                <a:cubicBezTo>
                  <a:pt x="2677" y="34"/>
                  <a:pt x="2751" y="277"/>
                  <a:pt x="2808" y="401"/>
                </a:cubicBezTo>
                <a:cubicBezTo>
                  <a:pt x="2865" y="525"/>
                  <a:pt x="2890" y="708"/>
                  <a:pt x="2931" y="761"/>
                </a:cubicBezTo>
                <a:cubicBezTo>
                  <a:pt x="2972" y="814"/>
                  <a:pt x="3031" y="730"/>
                  <a:pt x="3057" y="722"/>
                </a:cubicBezTo>
              </a:path>
            </a:pathLst>
          </a:custGeom>
          <a:noFill/>
          <a:ln w="28575">
            <a:solidFill>
              <a:schemeClr val="tx2"/>
            </a:solidFill>
            <a:round/>
            <a:headEnd/>
            <a:tailEnd/>
          </a:ln>
        </p:spPr>
        <p:txBody>
          <a:bodyPr rot="10800000" vert="eaVert" wrap="none" lIns="104278" tIns="52139" rIns="104278" bIns="52139" anchor="ctr"/>
          <a:lstStyle/>
          <a:p>
            <a:endParaRPr lang="fr-FR"/>
          </a:p>
        </p:txBody>
      </p:sp>
      <p:sp>
        <p:nvSpPr>
          <p:cNvPr id="457765" name="Line 37"/>
          <p:cNvSpPr>
            <a:spLocks noChangeShapeType="1"/>
          </p:cNvSpPr>
          <p:nvPr/>
        </p:nvSpPr>
        <p:spPr bwMode="auto">
          <a:xfrm>
            <a:off x="8680961" y="2615039"/>
            <a:ext cx="402860" cy="0"/>
          </a:xfrm>
          <a:prstGeom prst="line">
            <a:avLst/>
          </a:prstGeom>
          <a:noFill/>
          <a:ln w="3175">
            <a:solidFill>
              <a:schemeClr val="tx2"/>
            </a:solidFill>
            <a:prstDash val="dash"/>
            <a:round/>
            <a:headEnd/>
            <a:tailEnd/>
          </a:ln>
        </p:spPr>
        <p:txBody>
          <a:bodyPr rot="10800000" vert="eaVert" wrap="none" lIns="104278" tIns="52139" rIns="104278" bIns="52139" anchor="ctr"/>
          <a:lstStyle/>
          <a:p>
            <a:endParaRPr lang="fr-FR"/>
          </a:p>
        </p:txBody>
      </p:sp>
      <p:sp>
        <p:nvSpPr>
          <p:cNvPr id="457766" name="Line 38"/>
          <p:cNvSpPr>
            <a:spLocks noChangeShapeType="1"/>
          </p:cNvSpPr>
          <p:nvPr/>
        </p:nvSpPr>
        <p:spPr bwMode="auto">
          <a:xfrm>
            <a:off x="9089390" y="2615039"/>
            <a:ext cx="0" cy="928819"/>
          </a:xfrm>
          <a:prstGeom prst="line">
            <a:avLst/>
          </a:prstGeom>
          <a:noFill/>
          <a:ln w="3175">
            <a:solidFill>
              <a:schemeClr val="tx2"/>
            </a:solidFill>
            <a:prstDash val="dash"/>
            <a:round/>
            <a:headEnd/>
            <a:tailEnd/>
          </a:ln>
        </p:spPr>
        <p:txBody>
          <a:bodyPr rot="10800000" vert="eaVert" wrap="none" lIns="104278" tIns="52139" rIns="104278" bIns="52139" anchor="ctr"/>
          <a:lstStyle/>
          <a:p>
            <a:endParaRPr lang="fr-FR"/>
          </a:p>
        </p:txBody>
      </p:sp>
      <p:sp>
        <p:nvSpPr>
          <p:cNvPr id="457767" name="Line 39"/>
          <p:cNvSpPr>
            <a:spLocks noChangeShapeType="1"/>
          </p:cNvSpPr>
          <p:nvPr/>
        </p:nvSpPr>
        <p:spPr bwMode="auto">
          <a:xfrm>
            <a:off x="4030447" y="3034845"/>
            <a:ext cx="5265014" cy="0"/>
          </a:xfrm>
          <a:prstGeom prst="line">
            <a:avLst/>
          </a:prstGeom>
          <a:noFill/>
          <a:ln w="28575">
            <a:solidFill>
              <a:srgbClr val="00FF00"/>
            </a:solidFill>
            <a:round/>
            <a:headEnd/>
            <a:tailEnd/>
          </a:ln>
        </p:spPr>
        <p:txBody>
          <a:bodyPr rot="10800000" vert="eaVert" wrap="none" lIns="104278" tIns="52139" rIns="104278" bIns="52139" anchor="ctr"/>
          <a:lstStyle/>
          <a:p>
            <a:endParaRPr lang="fr-FR"/>
          </a:p>
        </p:txBody>
      </p:sp>
      <p:sp>
        <p:nvSpPr>
          <p:cNvPr id="457768" name="Line 40"/>
          <p:cNvSpPr>
            <a:spLocks noChangeShapeType="1"/>
          </p:cNvSpPr>
          <p:nvPr/>
        </p:nvSpPr>
        <p:spPr bwMode="auto">
          <a:xfrm flipV="1">
            <a:off x="5136917" y="3540361"/>
            <a:ext cx="1856" cy="236141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</p:spPr>
        <p:txBody>
          <a:bodyPr rot="10800000" vert="eaVert" wrap="none" lIns="104278" tIns="52139" rIns="104278" bIns="52139" anchor="ctr"/>
          <a:lstStyle/>
          <a:p>
            <a:endParaRPr lang="fr-FR"/>
          </a:p>
        </p:txBody>
      </p:sp>
      <p:sp>
        <p:nvSpPr>
          <p:cNvPr id="457769" name="Text Box 41"/>
          <p:cNvSpPr txBox="1">
            <a:spLocks noChangeArrowheads="1"/>
          </p:cNvSpPr>
          <p:nvPr/>
        </p:nvSpPr>
        <p:spPr bwMode="auto">
          <a:xfrm>
            <a:off x="4440732" y="3643563"/>
            <a:ext cx="1524286" cy="38229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 lIns="104278" tIns="52139" rIns="104278" bIns="52139">
            <a:spAutoFit/>
          </a:bodyPr>
          <a:lstStyle/>
          <a:p>
            <a:r>
              <a:rPr lang="fr-CA"/>
              <a:t>signal restitué</a:t>
            </a:r>
          </a:p>
        </p:txBody>
      </p:sp>
      <p:sp>
        <p:nvSpPr>
          <p:cNvPr id="457770" name="Text Box 42"/>
          <p:cNvSpPr txBox="1">
            <a:spLocks noChangeArrowheads="1"/>
          </p:cNvSpPr>
          <p:nvPr/>
        </p:nvSpPr>
        <p:spPr bwMode="auto">
          <a:xfrm>
            <a:off x="9314026" y="2831939"/>
            <a:ext cx="643403" cy="38229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 lIns="104278" tIns="52139" rIns="104278" bIns="52139">
            <a:spAutoFit/>
          </a:bodyPr>
          <a:lstStyle/>
          <a:p>
            <a:r>
              <a:rPr lang="fr-CA">
                <a:solidFill>
                  <a:srgbClr val="00FF00"/>
                </a:solidFill>
              </a:rPr>
              <a:t>seuil</a:t>
            </a:r>
          </a:p>
        </p:txBody>
      </p:sp>
      <p:sp>
        <p:nvSpPr>
          <p:cNvPr id="457771" name="Text Box 43"/>
          <p:cNvSpPr txBox="1">
            <a:spLocks noChangeArrowheads="1"/>
          </p:cNvSpPr>
          <p:nvPr/>
        </p:nvSpPr>
        <p:spPr bwMode="auto">
          <a:xfrm>
            <a:off x="9120951" y="3778251"/>
            <a:ext cx="984844" cy="38229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 lIns="104278" tIns="52139" rIns="104278" bIns="52139">
            <a:spAutoFit/>
          </a:bodyPr>
          <a:lstStyle/>
          <a:p>
            <a:r>
              <a:rPr lang="fr-CA">
                <a:solidFill>
                  <a:srgbClr val="00FF00"/>
                </a:solidFill>
              </a:rPr>
              <a:t>décision</a:t>
            </a:r>
          </a:p>
        </p:txBody>
      </p:sp>
      <p:sp>
        <p:nvSpPr>
          <p:cNvPr id="457772" name="Line 44"/>
          <p:cNvSpPr>
            <a:spLocks noChangeShapeType="1"/>
          </p:cNvSpPr>
          <p:nvPr/>
        </p:nvSpPr>
        <p:spPr bwMode="auto">
          <a:xfrm>
            <a:off x="9789289" y="3236002"/>
            <a:ext cx="1856" cy="523008"/>
          </a:xfrm>
          <a:prstGeom prst="line">
            <a:avLst/>
          </a:prstGeom>
          <a:noFill/>
          <a:ln w="28575">
            <a:solidFill>
              <a:srgbClr val="00FF00"/>
            </a:solidFill>
            <a:round/>
            <a:headEnd/>
            <a:tailEnd type="triangle" w="med" len="med"/>
          </a:ln>
        </p:spPr>
        <p:txBody>
          <a:bodyPr rot="10800000" vert="eaVert" wrap="none" lIns="104278" tIns="52139" rIns="104278" bIns="52139" anchor="ctr"/>
          <a:lstStyle/>
          <a:p>
            <a:endParaRPr lang="fr-FR"/>
          </a:p>
        </p:txBody>
      </p:sp>
      <p:sp>
        <p:nvSpPr>
          <p:cNvPr id="457773" name="Line 45"/>
          <p:cNvSpPr>
            <a:spLocks noChangeShapeType="1"/>
          </p:cNvSpPr>
          <p:nvPr/>
        </p:nvSpPr>
        <p:spPr bwMode="auto">
          <a:xfrm flipH="1">
            <a:off x="9263901" y="4182313"/>
            <a:ext cx="441845" cy="503767"/>
          </a:xfrm>
          <a:prstGeom prst="line">
            <a:avLst/>
          </a:prstGeom>
          <a:noFill/>
          <a:ln w="28575">
            <a:solidFill>
              <a:srgbClr val="00FF00"/>
            </a:solidFill>
            <a:round/>
            <a:headEnd/>
            <a:tailEnd type="triangle" w="med" len="med"/>
          </a:ln>
        </p:spPr>
        <p:txBody>
          <a:bodyPr rot="10800000" vert="eaVert" wrap="none" lIns="104278" tIns="52139" rIns="104278" bIns="52139" anchor="ctr"/>
          <a:lstStyle/>
          <a:p>
            <a:endParaRPr lang="fr-FR"/>
          </a:p>
        </p:txBody>
      </p:sp>
      <p:sp>
        <p:nvSpPr>
          <p:cNvPr id="457774" name="Line 46"/>
          <p:cNvSpPr>
            <a:spLocks noChangeShapeType="1"/>
          </p:cNvSpPr>
          <p:nvPr/>
        </p:nvSpPr>
        <p:spPr bwMode="auto">
          <a:xfrm>
            <a:off x="9705746" y="4182313"/>
            <a:ext cx="421425" cy="503767"/>
          </a:xfrm>
          <a:prstGeom prst="line">
            <a:avLst/>
          </a:prstGeom>
          <a:noFill/>
          <a:ln w="28575">
            <a:solidFill>
              <a:srgbClr val="00FF00"/>
            </a:solidFill>
            <a:round/>
            <a:headEnd/>
            <a:tailEnd type="triangle" w="med" len="med"/>
          </a:ln>
        </p:spPr>
        <p:txBody>
          <a:bodyPr rot="10800000" vert="eaVert" wrap="none" lIns="104278" tIns="52139" rIns="104278" bIns="52139" anchor="ctr"/>
          <a:lstStyle/>
          <a:p>
            <a:endParaRPr lang="fr-FR"/>
          </a:p>
        </p:txBody>
      </p:sp>
      <p:sp>
        <p:nvSpPr>
          <p:cNvPr id="457775" name="Text Box 47"/>
          <p:cNvSpPr txBox="1">
            <a:spLocks noChangeArrowheads="1"/>
          </p:cNvSpPr>
          <p:nvPr/>
        </p:nvSpPr>
        <p:spPr bwMode="auto">
          <a:xfrm>
            <a:off x="8680962" y="4686080"/>
            <a:ext cx="813322" cy="38229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 lIns="104278" tIns="52139" rIns="104278" bIns="52139">
            <a:spAutoFit/>
          </a:bodyPr>
          <a:lstStyle/>
          <a:p>
            <a:r>
              <a:rPr lang="fr-CA">
                <a:solidFill>
                  <a:srgbClr val="00FF00"/>
                </a:solidFill>
              </a:rPr>
              <a:t>bonne</a:t>
            </a:r>
          </a:p>
        </p:txBody>
      </p:sp>
      <p:sp>
        <p:nvSpPr>
          <p:cNvPr id="457776" name="Text Box 48"/>
          <p:cNvSpPr txBox="1">
            <a:spLocks noChangeArrowheads="1"/>
          </p:cNvSpPr>
          <p:nvPr/>
        </p:nvSpPr>
        <p:spPr bwMode="auto">
          <a:xfrm>
            <a:off x="9568365" y="4686080"/>
            <a:ext cx="998757" cy="38229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 lIns="104278" tIns="52139" rIns="104278" bIns="52139">
            <a:spAutoFit/>
          </a:bodyPr>
          <a:lstStyle/>
          <a:p>
            <a:r>
              <a:rPr lang="fr-CA">
                <a:solidFill>
                  <a:srgbClr val="00FF00"/>
                </a:solidFill>
              </a:rPr>
              <a:t>éronnée</a:t>
            </a:r>
          </a:p>
        </p:txBody>
      </p:sp>
      <p:sp>
        <p:nvSpPr>
          <p:cNvPr id="51" name="Rectangle 5"/>
          <p:cNvSpPr>
            <a:spLocks noChangeArrowheads="1"/>
          </p:cNvSpPr>
          <p:nvPr/>
        </p:nvSpPr>
        <p:spPr bwMode="auto">
          <a:xfrm>
            <a:off x="2840434" y="157428"/>
            <a:ext cx="6390965" cy="52079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104278" tIns="52139" rIns="104278" bIns="52139">
            <a:spAutoFit/>
          </a:bodyPr>
          <a:lstStyle/>
          <a:p>
            <a:r>
              <a:rPr lang="fr-FR" sz="2700" b="1" dirty="0">
                <a:solidFill>
                  <a:srgbClr val="FF0000"/>
                </a:solidFill>
              </a:rPr>
              <a:t>Mesure quantitative de l’information</a:t>
            </a:r>
          </a:p>
        </p:txBody>
      </p:sp>
      <p:sp>
        <p:nvSpPr>
          <p:cNvPr id="52" name="Rectangle 51"/>
          <p:cNvSpPr/>
          <p:nvPr/>
        </p:nvSpPr>
        <p:spPr>
          <a:xfrm>
            <a:off x="250591" y="157403"/>
            <a:ext cx="1789102" cy="52079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104278" tIns="52139" rIns="104278" bIns="52139">
            <a:spAutoFit/>
          </a:bodyPr>
          <a:lstStyle/>
          <a:p>
            <a:r>
              <a:rPr lang="fr-FR" sz="2700" b="1" dirty="0">
                <a:solidFill>
                  <a:srgbClr val="FF0000"/>
                </a:solidFill>
              </a:rPr>
              <a:t>Probabilité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ChangeArrowheads="1"/>
          </p:cNvSpPr>
          <p:nvPr/>
        </p:nvSpPr>
        <p:spPr bwMode="auto">
          <a:xfrm>
            <a:off x="334169" y="1411603"/>
            <a:ext cx="10108605" cy="364472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lIns="104278" tIns="52139" rIns="104278" bIns="52139">
            <a:spAutoFit/>
          </a:bodyPr>
          <a:lstStyle/>
          <a:p>
            <a:pPr algn="just">
              <a:defRPr/>
            </a:pPr>
            <a:r>
              <a:rPr lang="fr-FR" sz="2300" b="1" dirty="0">
                <a:solidFill>
                  <a:srgbClr val="FF0000"/>
                </a:solidFill>
              </a:rPr>
              <a:t>Espérance et variance d’une variable aléatoire</a:t>
            </a:r>
          </a:p>
          <a:p>
            <a:pPr algn="just">
              <a:defRPr/>
            </a:pPr>
            <a:r>
              <a:rPr lang="fr-FR" sz="2300" b="1" dirty="0">
                <a:solidFill>
                  <a:srgbClr val="FF0000"/>
                </a:solidFill>
              </a:rPr>
              <a:t>Variable aléatoire</a:t>
            </a:r>
          </a:p>
          <a:p>
            <a:pPr algn="just">
              <a:defRPr/>
            </a:pPr>
            <a:r>
              <a:rPr lang="fr-FR" sz="2300" dirty="0"/>
              <a:t>Une variable aléatoire X est une correspondance entre un ensemble de valeurs xi </a:t>
            </a:r>
            <a:r>
              <a:rPr lang="fr-FR" sz="2300" dirty="0" smtClean="0"/>
              <a:t>et </a:t>
            </a:r>
            <a:r>
              <a:rPr lang="fr-FR" sz="2300" dirty="0"/>
              <a:t>la probabilité pi d’apparition de chaque valeur. </a:t>
            </a:r>
            <a:endParaRPr lang="fr-FR" sz="2300" dirty="0" smtClean="0"/>
          </a:p>
          <a:p>
            <a:pPr algn="just">
              <a:defRPr/>
            </a:pPr>
            <a:endParaRPr lang="fr-FR" sz="2300" dirty="0" smtClean="0"/>
          </a:p>
          <a:p>
            <a:pPr algn="just">
              <a:defRPr/>
            </a:pPr>
            <a:r>
              <a:rPr lang="fr-FR" sz="2300" dirty="0" smtClean="0"/>
              <a:t>e.g</a:t>
            </a:r>
            <a:r>
              <a:rPr lang="fr-FR" sz="2300" dirty="0" smtClean="0"/>
              <a:t>., le nombre de garçons dans des familles de 2 </a:t>
            </a:r>
            <a:r>
              <a:rPr lang="fr-FR" sz="2300" dirty="0" smtClean="0"/>
              <a:t>enfants.</a:t>
            </a:r>
            <a:endParaRPr lang="fr-FR" sz="2300" dirty="0"/>
          </a:p>
          <a:p>
            <a:pPr algn="just">
              <a:defRPr/>
            </a:pPr>
            <a:r>
              <a:rPr lang="fr-FR" sz="2300" dirty="0" smtClean="0"/>
              <a:t>Par </a:t>
            </a:r>
            <a:r>
              <a:rPr lang="fr-FR" sz="2300" dirty="0"/>
              <a:t>exemple, dans une famille de 2 enfants, 4 cas sont possibles : avoir 2 filles, 1 fille puis un garçon, un garçon puis une fille, ou 2 garçons. Par conséquent, 3 valeurs sont possibles : x = 0, 1 ou 2 garçons. Dans cet exemple, la variable aléatoire se représente par la distribution théorique suivante :</a:t>
            </a: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34134" y="5431246"/>
            <a:ext cx="10108675" cy="81318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104278" tIns="52139" rIns="104278" bIns="52139">
            <a:spAutoFit/>
          </a:bodyPr>
          <a:lstStyle/>
          <a:p>
            <a:pPr>
              <a:defRPr/>
            </a:pPr>
            <a:r>
              <a:rPr lang="fr-FR" sz="2300" dirty="0"/>
              <a:t>x           </a:t>
            </a:r>
            <a:r>
              <a:rPr lang="fr-FR" sz="2300" dirty="0" smtClean="0"/>
              <a:t>     0          </a:t>
            </a:r>
            <a:r>
              <a:rPr lang="fr-FR" sz="2300" dirty="0"/>
              <a:t>1           2        Total</a:t>
            </a:r>
          </a:p>
          <a:p>
            <a:pPr>
              <a:defRPr/>
            </a:pPr>
            <a:r>
              <a:rPr lang="fr-FR" sz="2300" dirty="0"/>
              <a:t>p(X=x) </a:t>
            </a:r>
            <a:r>
              <a:rPr lang="fr-FR" sz="2300" dirty="0" smtClean="0"/>
              <a:t>     1/4        </a:t>
            </a:r>
            <a:r>
              <a:rPr lang="fr-FR" sz="2300" dirty="0"/>
              <a:t>2/4      1/4          </a:t>
            </a:r>
            <a:r>
              <a:rPr lang="fr-FR" sz="2300" dirty="0" smtClean="0"/>
              <a:t>1</a:t>
            </a:r>
            <a:endParaRPr lang="fr-FR" sz="2300" dirty="0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840434" y="157428"/>
            <a:ext cx="6390965" cy="52079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104278" tIns="52139" rIns="104278" bIns="52139">
            <a:spAutoFit/>
          </a:bodyPr>
          <a:lstStyle/>
          <a:p>
            <a:r>
              <a:rPr lang="fr-FR" sz="2700" b="1" dirty="0">
                <a:solidFill>
                  <a:srgbClr val="FF0000"/>
                </a:solidFill>
              </a:rPr>
              <a:t>Mesure quantitative de l’information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250591" y="157403"/>
            <a:ext cx="1789102" cy="52079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104278" tIns="52139" rIns="104278" bIns="52139">
            <a:spAutoFit/>
          </a:bodyPr>
          <a:lstStyle/>
          <a:p>
            <a:r>
              <a:rPr lang="fr-FR" sz="2700" b="1" dirty="0">
                <a:solidFill>
                  <a:srgbClr val="FF0000"/>
                </a:solidFill>
              </a:rPr>
              <a:t>Probabilité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50591" y="819323"/>
            <a:ext cx="10025063" cy="364472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lIns="104278" tIns="52139" rIns="104278" bIns="52139">
            <a:spAutoFit/>
          </a:bodyPr>
          <a:lstStyle/>
          <a:p>
            <a:pPr algn="just">
              <a:defRPr/>
            </a:pPr>
            <a:r>
              <a:rPr lang="fr-FR" sz="2300" b="1" dirty="0" smtClean="0">
                <a:solidFill>
                  <a:srgbClr val="FF0000"/>
                </a:solidFill>
              </a:rPr>
              <a:t>Définition </a:t>
            </a:r>
            <a:r>
              <a:rPr lang="fr-FR" sz="2300" b="1" dirty="0">
                <a:solidFill>
                  <a:srgbClr val="FF0000"/>
                </a:solidFill>
              </a:rPr>
              <a:t>de l’espérance </a:t>
            </a:r>
            <a:r>
              <a:rPr lang="fr-FR" sz="2300" b="1" dirty="0" smtClean="0">
                <a:solidFill>
                  <a:srgbClr val="FF0000"/>
                </a:solidFill>
              </a:rPr>
              <a:t>mathématique</a:t>
            </a:r>
          </a:p>
          <a:p>
            <a:pPr algn="just">
              <a:defRPr/>
            </a:pPr>
            <a:endParaRPr lang="fr-FR" sz="2300" b="1" dirty="0">
              <a:solidFill>
                <a:srgbClr val="FF0000"/>
              </a:solidFill>
            </a:endParaRPr>
          </a:p>
          <a:p>
            <a:pPr algn="just">
              <a:defRPr/>
            </a:pPr>
            <a:r>
              <a:rPr lang="fr-FR" sz="2300" dirty="0"/>
              <a:t>L’espérance </a:t>
            </a:r>
            <a:r>
              <a:rPr lang="fr-FR" sz="2300" i="1" dirty="0" smtClean="0"/>
              <a:t>E </a:t>
            </a:r>
            <a:r>
              <a:rPr lang="fr-FR" sz="2300" i="1" dirty="0"/>
              <a:t>d’une variable aléatoire est une moyenne théorique des résultats attendus </a:t>
            </a:r>
            <a:r>
              <a:rPr lang="fr-FR" sz="2300" dirty="0"/>
              <a:t>pour cette variable aléatoire (c’est simplement une multiplication des valeurs possibles de la variable par leur probabilité). </a:t>
            </a:r>
            <a:endParaRPr lang="fr-FR" sz="2300" dirty="0" smtClean="0"/>
          </a:p>
          <a:p>
            <a:pPr algn="just">
              <a:defRPr/>
            </a:pPr>
            <a:endParaRPr lang="fr-FR" sz="2300" dirty="0"/>
          </a:p>
          <a:p>
            <a:pPr algn="just">
              <a:defRPr/>
            </a:pPr>
            <a:r>
              <a:rPr lang="fr-FR" sz="2300" dirty="0" smtClean="0"/>
              <a:t>Par </a:t>
            </a:r>
            <a:r>
              <a:rPr lang="fr-FR" sz="2300" dirty="0"/>
              <a:t>exemple, si la variable aléatoire représente le nombre de garçons à naître dans des familles comprenant 2 enfants, l’espérance est de 1 garçon car </a:t>
            </a:r>
            <a:r>
              <a:rPr lang="fr-FR" sz="2300" dirty="0" smtClean="0"/>
              <a:t>:</a:t>
            </a:r>
          </a:p>
          <a:p>
            <a:pPr algn="just">
              <a:defRPr/>
            </a:pPr>
            <a:endParaRPr lang="fr-FR" sz="2300" dirty="0" smtClean="0"/>
          </a:p>
          <a:p>
            <a:pPr algn="just">
              <a:defRPr/>
            </a:pPr>
            <a:r>
              <a:rPr lang="fr-FR" sz="2300" dirty="0" smtClean="0"/>
              <a:t>(</a:t>
            </a:r>
            <a:r>
              <a:rPr lang="fr-FR" sz="2300" dirty="0"/>
              <a:t>0 × 1/4) + (1 × 2/4) + (2 × 1/4) = 1.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840434" y="157428"/>
            <a:ext cx="6390965" cy="52079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104278" tIns="52139" rIns="104278" bIns="52139">
            <a:spAutoFit/>
          </a:bodyPr>
          <a:lstStyle/>
          <a:p>
            <a:r>
              <a:rPr lang="fr-FR" sz="2700" b="1" dirty="0">
                <a:solidFill>
                  <a:srgbClr val="FF0000"/>
                </a:solidFill>
              </a:rPr>
              <a:t>Mesure quantitative de l’information</a:t>
            </a:r>
          </a:p>
        </p:txBody>
      </p:sp>
      <p:sp>
        <p:nvSpPr>
          <p:cNvPr id="6" name="Rectangle 5"/>
          <p:cNvSpPr/>
          <p:nvPr/>
        </p:nvSpPr>
        <p:spPr>
          <a:xfrm>
            <a:off x="250591" y="157403"/>
            <a:ext cx="1789102" cy="52079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104278" tIns="52139" rIns="104278" bIns="52139">
            <a:spAutoFit/>
          </a:bodyPr>
          <a:lstStyle/>
          <a:p>
            <a:r>
              <a:rPr lang="fr-FR" sz="2700" b="1" dirty="0">
                <a:solidFill>
                  <a:srgbClr val="FF0000"/>
                </a:solidFill>
              </a:rPr>
              <a:t>Probabilité</a:t>
            </a:r>
          </a:p>
        </p:txBody>
      </p:sp>
      <p:sp>
        <p:nvSpPr>
          <p:cNvPr id="7" name="Rectangle 6"/>
          <p:cNvSpPr/>
          <p:nvPr/>
        </p:nvSpPr>
        <p:spPr>
          <a:xfrm>
            <a:off x="241300" y="5302250"/>
            <a:ext cx="10058400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fr-FR" sz="2800" i="1" dirty="0" smtClean="0"/>
              <a:t>La Variance</a:t>
            </a:r>
            <a:r>
              <a:rPr lang="fr-FR" sz="2800" dirty="0" smtClean="0"/>
              <a:t> Il est souvent intéressant de savoir si les valeurs sont très dispersées ou si elles sont proches de la moyenne E(X). </a:t>
            </a:r>
            <a:endParaRPr lang="fr-FR" sz="2800" dirty="0"/>
          </a:p>
        </p:txBody>
      </p:sp>
      <p:sp>
        <p:nvSpPr>
          <p:cNvPr id="8" name="Rectangle 7"/>
          <p:cNvSpPr/>
          <p:nvPr/>
        </p:nvSpPr>
        <p:spPr>
          <a:xfrm>
            <a:off x="393700" y="4692650"/>
            <a:ext cx="1506823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fr-FR" sz="2800" b="1" spc="-5" dirty="0" smtClean="0">
                <a:latin typeface="Times New Roman"/>
                <a:cs typeface="Times New Roman"/>
              </a:rPr>
              <a:t>variance</a:t>
            </a:r>
            <a:endParaRPr lang="fr-FR" sz="28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50240" y="193421"/>
            <a:ext cx="3763010" cy="346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5" dirty="0">
                <a:latin typeface="Times New Roman"/>
                <a:cs typeface="Times New Roman"/>
              </a:rPr>
              <a:t>Transmission </a:t>
            </a:r>
            <a:r>
              <a:rPr sz="2200" b="1" spc="-10" dirty="0">
                <a:latin typeface="Times New Roman"/>
                <a:cs typeface="Times New Roman"/>
              </a:rPr>
              <a:t>en </a:t>
            </a:r>
            <a:r>
              <a:rPr sz="2200" b="1" spc="-5" dirty="0">
                <a:latin typeface="Times New Roman"/>
                <a:cs typeface="Times New Roman"/>
              </a:rPr>
              <a:t>Bande de</a:t>
            </a:r>
            <a:r>
              <a:rPr sz="2200" b="1" dirty="0">
                <a:latin typeface="Times New Roman"/>
                <a:cs typeface="Times New Roman"/>
              </a:rPr>
              <a:t> </a:t>
            </a:r>
            <a:r>
              <a:rPr sz="2200" b="1" spc="-5" dirty="0">
                <a:latin typeface="Times New Roman"/>
                <a:cs typeface="Times New Roman"/>
              </a:rPr>
              <a:t>base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036183" y="193421"/>
            <a:ext cx="1919605" cy="346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Codage </a:t>
            </a:r>
            <a:r>
              <a:rPr sz="22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en</a:t>
            </a:r>
            <a:r>
              <a:rPr sz="2200" b="1" spc="-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ligne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66166" y="3637279"/>
            <a:ext cx="8352790" cy="291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Les </a:t>
            </a:r>
            <a:r>
              <a:rPr sz="1600" b="1" spc="-5" dirty="0">
                <a:latin typeface="Times New Roman"/>
                <a:cs typeface="Times New Roman"/>
              </a:rPr>
              <a:t>symboles </a:t>
            </a:r>
            <a:r>
              <a:rPr sz="16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a</a:t>
            </a:r>
            <a:r>
              <a:rPr sz="1575" b="1" spc="7" baseline="-21164" dirty="0">
                <a:solidFill>
                  <a:srgbClr val="FF0000"/>
                </a:solidFill>
                <a:latin typeface="Times New Roman"/>
                <a:cs typeface="Times New Roman"/>
              </a:rPr>
              <a:t>k 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étant stationnaires </a:t>
            </a:r>
            <a:r>
              <a:rPr sz="1600" b="1" spc="-5" dirty="0">
                <a:latin typeface="Times New Roman"/>
                <a:cs typeface="Times New Roman"/>
              </a:rPr>
              <a:t>(leurs propriétés statistiques sont invariantes dans le </a:t>
            </a:r>
            <a:r>
              <a:rPr sz="1600" b="1" spc="90" dirty="0">
                <a:latin typeface="Times New Roman"/>
                <a:cs typeface="Times New Roman"/>
              </a:rPr>
              <a:t> </a:t>
            </a:r>
            <a:r>
              <a:rPr sz="1600" b="1" spc="-10" dirty="0">
                <a:latin typeface="Times New Roman"/>
                <a:cs typeface="Times New Roman"/>
              </a:rPr>
              <a:t>temps).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194917" y="2533650"/>
            <a:ext cx="409575" cy="2559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5" dirty="0">
                <a:latin typeface="Times New Roman"/>
                <a:cs typeface="Times New Roman"/>
              </a:rPr>
              <a:t>avec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288063" y="2678831"/>
            <a:ext cx="107314" cy="210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i="1" spc="-10" dirty="0">
                <a:latin typeface="Times New Roman"/>
                <a:cs typeface="Times New Roman"/>
              </a:rPr>
              <a:t>a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105873" y="2065329"/>
            <a:ext cx="310515" cy="622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8890" algn="r">
              <a:lnSpc>
                <a:spcPct val="100000"/>
              </a:lnSpc>
            </a:pPr>
            <a:r>
              <a:rPr sz="2200" i="1" spc="-25" dirty="0">
                <a:latin typeface="Times New Roman"/>
                <a:cs typeface="Times New Roman"/>
              </a:rPr>
              <a:t>m</a:t>
            </a:r>
            <a:r>
              <a:rPr sz="1950" i="1" spc="-15" baseline="-25641" dirty="0">
                <a:latin typeface="Times New Roman"/>
                <a:cs typeface="Times New Roman"/>
              </a:rPr>
              <a:t>a</a:t>
            </a:r>
            <a:endParaRPr sz="1950" baseline="-25641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  <a:spcBef>
                <a:spcPts val="605"/>
              </a:spcBef>
            </a:pPr>
            <a:r>
              <a:rPr sz="1300" spc="-10" dirty="0">
                <a:latin typeface="Times New Roman"/>
                <a:cs typeface="Times New Roman"/>
              </a:rPr>
              <a:t>2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084641" y="2472383"/>
            <a:ext cx="19558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50" i="1" spc="-80" dirty="0">
                <a:latin typeface="Symbol"/>
                <a:cs typeface="Symbol"/>
              </a:rPr>
              <a:t></a:t>
            </a:r>
            <a:endParaRPr sz="2350">
              <a:latin typeface="Symbol"/>
              <a:cs typeface="Symbo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791604" y="2087555"/>
            <a:ext cx="165100" cy="3435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spc="5" dirty="0">
                <a:latin typeface="Symbol"/>
                <a:cs typeface="Symbol"/>
              </a:rPr>
              <a:t></a:t>
            </a:r>
            <a:endParaRPr sz="2200">
              <a:latin typeface="Symbol"/>
              <a:cs typeface="Symbo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791604" y="2327341"/>
            <a:ext cx="165100" cy="3435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spc="5" dirty="0">
                <a:latin typeface="Symbol"/>
                <a:cs typeface="Symbol"/>
              </a:rPr>
              <a:t></a:t>
            </a:r>
            <a:endParaRPr sz="2200">
              <a:latin typeface="Symbol"/>
              <a:cs typeface="Symbo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791604" y="2540165"/>
            <a:ext cx="165100" cy="3435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spc="5" dirty="0">
                <a:latin typeface="Symbol"/>
                <a:cs typeface="Symbol"/>
              </a:rPr>
              <a:t></a:t>
            </a:r>
            <a:endParaRPr sz="2200">
              <a:latin typeface="Symbol"/>
              <a:cs typeface="Symbo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791604" y="2790003"/>
            <a:ext cx="381000" cy="470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300" spc="60" baseline="-5050" dirty="0">
                <a:latin typeface="Symbol"/>
                <a:cs typeface="Symbol"/>
              </a:rPr>
              <a:t></a:t>
            </a:r>
            <a:r>
              <a:rPr sz="3300" spc="150" baseline="-25252" dirty="0">
                <a:latin typeface="Symbol"/>
                <a:cs typeface="Symbol"/>
              </a:rPr>
              <a:t></a:t>
            </a:r>
            <a:r>
              <a:rPr sz="1300" spc="-5" dirty="0">
                <a:latin typeface="Times New Roman"/>
                <a:cs typeface="Times New Roman"/>
              </a:rPr>
              <a:t>'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791604" y="2992747"/>
            <a:ext cx="436245" cy="3435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40995" algn="l"/>
              </a:tabLst>
            </a:pPr>
            <a:r>
              <a:rPr sz="2200" spc="5" dirty="0">
                <a:latin typeface="Symbol"/>
                <a:cs typeface="Symbol"/>
              </a:rPr>
              <a:t></a:t>
            </a:r>
            <a:r>
              <a:rPr sz="2200" spc="5" dirty="0">
                <a:latin typeface="Times New Roman"/>
                <a:cs typeface="Times New Roman"/>
              </a:rPr>
              <a:t>	</a:t>
            </a:r>
            <a:r>
              <a:rPr sz="1300" i="1" spc="-10" dirty="0">
                <a:latin typeface="Times New Roman"/>
                <a:cs typeface="Times New Roman"/>
              </a:rPr>
              <a:t>a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780919" y="2162047"/>
            <a:ext cx="801370" cy="2559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10" dirty="0">
                <a:latin typeface="Times New Roman"/>
                <a:cs typeface="Times New Roman"/>
              </a:rPr>
              <a:t>moyenne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780919" y="2574416"/>
            <a:ext cx="770255" cy="2559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5" dirty="0">
                <a:latin typeface="Times New Roman"/>
                <a:cs typeface="Times New Roman"/>
              </a:rPr>
              <a:t>variance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997065" y="3103879"/>
            <a:ext cx="100965" cy="172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b="1" spc="5" dirty="0">
                <a:latin typeface="Times New Roman"/>
                <a:cs typeface="Times New Roman"/>
              </a:rPr>
              <a:t>k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239648" y="2917099"/>
            <a:ext cx="5577840" cy="3479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53720" algn="l"/>
              </a:tabLst>
            </a:pPr>
            <a:r>
              <a:rPr sz="2200" spc="40" dirty="0">
                <a:latin typeface="Times New Roman"/>
                <a:cs typeface="Times New Roman"/>
              </a:rPr>
              <a:t>(</a:t>
            </a:r>
            <a:r>
              <a:rPr sz="2200" i="1" spc="40" dirty="0">
                <a:latin typeface="Times New Roman"/>
                <a:cs typeface="Times New Roman"/>
              </a:rPr>
              <a:t>k</a:t>
            </a:r>
            <a:r>
              <a:rPr sz="2200" i="1" spc="-350" dirty="0">
                <a:latin typeface="Times New Roman"/>
                <a:cs typeface="Times New Roman"/>
              </a:rPr>
              <a:t> </a:t>
            </a:r>
            <a:r>
              <a:rPr sz="2200" spc="5" dirty="0">
                <a:latin typeface="Times New Roman"/>
                <a:cs typeface="Times New Roman"/>
              </a:rPr>
              <a:t>)	</a:t>
            </a:r>
            <a:r>
              <a:rPr sz="2400" b="1" spc="-7" baseline="1736" dirty="0">
                <a:latin typeface="Times New Roman"/>
                <a:cs typeface="Times New Roman"/>
              </a:rPr>
              <a:t>fct° d’autocorrélation normalisée des symboles a </a:t>
            </a:r>
            <a:r>
              <a:rPr sz="2400" b="1" spc="555" baseline="1736" dirty="0">
                <a:latin typeface="Times New Roman"/>
                <a:cs typeface="Times New Roman"/>
              </a:rPr>
              <a:t> </a:t>
            </a:r>
            <a:r>
              <a:rPr sz="2400" b="1" spc="-7" baseline="1736" dirty="0">
                <a:latin typeface="Times New Roman"/>
                <a:cs typeface="Times New Roman"/>
              </a:rPr>
              <a:t>centrés.</a:t>
            </a:r>
            <a:endParaRPr sz="2400" baseline="1736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984553" y="4691199"/>
            <a:ext cx="1088390" cy="4483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981075" algn="l"/>
              </a:tabLst>
            </a:pPr>
            <a:r>
              <a:rPr sz="2900" spc="-229" dirty="0">
                <a:latin typeface="Symbol"/>
                <a:cs typeface="Symbol"/>
              </a:rPr>
              <a:t></a:t>
            </a:r>
            <a:r>
              <a:rPr sz="2900" spc="-229" dirty="0">
                <a:latin typeface="Times New Roman"/>
                <a:cs typeface="Times New Roman"/>
              </a:rPr>
              <a:t>	</a:t>
            </a:r>
            <a:r>
              <a:rPr sz="2900" spc="-229" dirty="0">
                <a:latin typeface="Symbol"/>
                <a:cs typeface="Symbol"/>
              </a:rPr>
              <a:t></a:t>
            </a:r>
            <a:endParaRPr sz="2900">
              <a:latin typeface="Symbol"/>
              <a:cs typeface="Symbol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2984506" y="5773179"/>
            <a:ext cx="2835910" cy="0"/>
          </a:xfrm>
          <a:custGeom>
            <a:avLst/>
            <a:gdLst/>
            <a:ahLst/>
            <a:cxnLst/>
            <a:rect l="l" t="t" r="r" b="b"/>
            <a:pathLst>
              <a:path w="2835910">
                <a:moveTo>
                  <a:pt x="0" y="0"/>
                </a:moveTo>
                <a:lnTo>
                  <a:pt x="2835641" y="0"/>
                </a:lnTo>
              </a:path>
            </a:pathLst>
          </a:custGeom>
          <a:ln w="137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4053120" y="4704196"/>
            <a:ext cx="107950" cy="210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spc="-5" dirty="0">
                <a:latin typeface="Times New Roman"/>
                <a:cs typeface="Times New Roman"/>
              </a:rPr>
              <a:t>2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2217617" y="4947189"/>
            <a:ext cx="107950" cy="210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i="1" spc="-5" dirty="0">
                <a:latin typeface="Times New Roman"/>
                <a:cs typeface="Times New Roman"/>
              </a:rPr>
              <a:t>a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3244003" y="4947189"/>
            <a:ext cx="682625" cy="210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86740" algn="l"/>
              </a:tabLst>
            </a:pPr>
            <a:r>
              <a:rPr sz="1300" i="1" spc="-5" dirty="0">
                <a:latin typeface="Times New Roman"/>
                <a:cs typeface="Times New Roman"/>
              </a:rPr>
              <a:t>n	a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216254" y="5752366"/>
            <a:ext cx="107950" cy="210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i="1" spc="-5" dirty="0">
                <a:latin typeface="Times New Roman"/>
                <a:cs typeface="Times New Roman"/>
              </a:rPr>
              <a:t>a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4416768" y="5975218"/>
            <a:ext cx="107950" cy="210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i="1" spc="-5" dirty="0">
                <a:latin typeface="Times New Roman"/>
                <a:cs typeface="Times New Roman"/>
              </a:rPr>
              <a:t>a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014146" y="4612990"/>
            <a:ext cx="332740" cy="4927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525" i="1" spc="-97" baseline="-23640" dirty="0">
                <a:latin typeface="Symbol"/>
                <a:cs typeface="Symbol"/>
              </a:rPr>
              <a:t></a:t>
            </a:r>
            <a:r>
              <a:rPr sz="3525" i="1" spc="-405" baseline="-23640" dirty="0">
                <a:latin typeface="Times New Roman"/>
                <a:cs typeface="Times New Roman"/>
              </a:rPr>
              <a:t> </a:t>
            </a:r>
            <a:r>
              <a:rPr sz="1300" spc="-5" dirty="0">
                <a:latin typeface="Times New Roman"/>
                <a:cs typeface="Times New Roman"/>
              </a:rPr>
              <a:t>2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4212459" y="5641595"/>
            <a:ext cx="333375" cy="4927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525" i="1" spc="-97" baseline="-23640" dirty="0">
                <a:latin typeface="Symbol"/>
                <a:cs typeface="Symbol"/>
              </a:rPr>
              <a:t></a:t>
            </a:r>
            <a:r>
              <a:rPr sz="3525" i="1" spc="-405" baseline="-23640" dirty="0">
                <a:latin typeface="Times New Roman"/>
                <a:cs typeface="Times New Roman"/>
              </a:rPr>
              <a:t> </a:t>
            </a:r>
            <a:r>
              <a:rPr sz="1300" spc="-5" dirty="0">
                <a:latin typeface="Times New Roman"/>
                <a:cs typeface="Times New Roman"/>
              </a:rPr>
              <a:t>2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036180" y="4132249"/>
            <a:ext cx="1724025" cy="4991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i="1" spc="-25" dirty="0">
                <a:latin typeface="Times New Roman"/>
                <a:cs typeface="Times New Roman"/>
              </a:rPr>
              <a:t>m</a:t>
            </a:r>
            <a:r>
              <a:rPr sz="1950" i="1" spc="-7" baseline="-25641" dirty="0">
                <a:latin typeface="Times New Roman"/>
                <a:cs typeface="Times New Roman"/>
              </a:rPr>
              <a:t>a</a:t>
            </a:r>
            <a:r>
              <a:rPr sz="1950" i="1" baseline="-25641" dirty="0">
                <a:latin typeface="Times New Roman"/>
                <a:cs typeface="Times New Roman"/>
              </a:rPr>
              <a:t> </a:t>
            </a:r>
            <a:r>
              <a:rPr sz="1950" i="1" spc="195" baseline="-25641" dirty="0">
                <a:latin typeface="Times New Roman"/>
                <a:cs typeface="Times New Roman"/>
              </a:rPr>
              <a:t> </a:t>
            </a:r>
            <a:r>
              <a:rPr sz="2200" spc="25" dirty="0">
                <a:latin typeface="Symbol"/>
                <a:cs typeface="Symbol"/>
              </a:rPr>
              <a:t></a:t>
            </a:r>
            <a:r>
              <a:rPr sz="2200" spc="30" dirty="0">
                <a:latin typeface="Times New Roman"/>
                <a:cs typeface="Times New Roman"/>
              </a:rPr>
              <a:t> </a:t>
            </a:r>
            <a:r>
              <a:rPr sz="2200" i="1" spc="25" dirty="0">
                <a:latin typeface="Times New Roman"/>
                <a:cs typeface="Times New Roman"/>
              </a:rPr>
              <a:t>E</a:t>
            </a:r>
            <a:r>
              <a:rPr sz="2200" i="1" spc="-330" dirty="0">
                <a:latin typeface="Times New Roman"/>
                <a:cs typeface="Times New Roman"/>
              </a:rPr>
              <a:t> </a:t>
            </a:r>
            <a:r>
              <a:rPr sz="4500" spc="-277" baseline="-3703" dirty="0">
                <a:latin typeface="Symbol"/>
                <a:cs typeface="Symbol"/>
              </a:rPr>
              <a:t></a:t>
            </a:r>
            <a:r>
              <a:rPr sz="2200" i="1" spc="15" dirty="0">
                <a:latin typeface="Times New Roman"/>
                <a:cs typeface="Times New Roman"/>
              </a:rPr>
              <a:t>a</a:t>
            </a:r>
            <a:r>
              <a:rPr sz="1950" i="1" spc="-7" baseline="-25641" dirty="0">
                <a:latin typeface="Times New Roman"/>
                <a:cs typeface="Times New Roman"/>
              </a:rPr>
              <a:t>n</a:t>
            </a:r>
            <a:r>
              <a:rPr sz="1950" i="1" spc="-15" baseline="-25641" dirty="0">
                <a:latin typeface="Times New Roman"/>
                <a:cs typeface="Times New Roman"/>
              </a:rPr>
              <a:t> </a:t>
            </a:r>
            <a:r>
              <a:rPr sz="4500" spc="-22" baseline="-3703" dirty="0">
                <a:latin typeface="Symbol"/>
                <a:cs typeface="Symbol"/>
              </a:rPr>
              <a:t></a:t>
            </a:r>
            <a:r>
              <a:rPr sz="2200" spc="30" dirty="0">
                <a:latin typeface="Symbol"/>
                <a:cs typeface="Symbol"/>
              </a:rPr>
              <a:t></a:t>
            </a:r>
            <a:r>
              <a:rPr sz="2200" spc="-360" dirty="0">
                <a:latin typeface="Times New Roman"/>
                <a:cs typeface="Times New Roman"/>
              </a:rPr>
              <a:t> </a:t>
            </a:r>
            <a:r>
              <a:rPr sz="2200" i="1" spc="20" dirty="0">
                <a:latin typeface="Times New Roman"/>
                <a:cs typeface="Times New Roman"/>
              </a:rPr>
              <a:t>n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2871352" y="4704307"/>
            <a:ext cx="135255" cy="3435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spc="15" dirty="0">
                <a:latin typeface="Symbol"/>
                <a:cs typeface="Symbol"/>
              </a:rPr>
              <a:t></a:t>
            </a:r>
            <a:endParaRPr sz="2200">
              <a:latin typeface="Symbol"/>
              <a:cs typeface="Symbo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2415534" y="4759476"/>
            <a:ext cx="1434465" cy="3479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98500" algn="l"/>
                <a:tab pos="1005840" algn="l"/>
              </a:tabLst>
            </a:pPr>
            <a:r>
              <a:rPr sz="2200" spc="25" dirty="0">
                <a:latin typeface="Symbol"/>
                <a:cs typeface="Symbol"/>
              </a:rPr>
              <a:t></a:t>
            </a:r>
            <a:r>
              <a:rPr sz="2200" spc="35" dirty="0">
                <a:latin typeface="Times New Roman"/>
                <a:cs typeface="Times New Roman"/>
              </a:rPr>
              <a:t> </a:t>
            </a:r>
            <a:r>
              <a:rPr sz="2200" i="1" spc="25" dirty="0">
                <a:latin typeface="Times New Roman"/>
                <a:cs typeface="Times New Roman"/>
              </a:rPr>
              <a:t>E	</a:t>
            </a:r>
            <a:r>
              <a:rPr sz="2200" i="1" spc="20" dirty="0">
                <a:latin typeface="Times New Roman"/>
                <a:cs typeface="Times New Roman"/>
              </a:rPr>
              <a:t>a	</a:t>
            </a:r>
            <a:r>
              <a:rPr sz="2200" spc="25" dirty="0">
                <a:latin typeface="Symbol"/>
                <a:cs typeface="Symbol"/>
              </a:rPr>
              <a:t></a:t>
            </a:r>
            <a:r>
              <a:rPr sz="2200" spc="-235" dirty="0">
                <a:latin typeface="Times New Roman"/>
                <a:cs typeface="Times New Roman"/>
              </a:rPr>
              <a:t> </a:t>
            </a:r>
            <a:r>
              <a:rPr sz="2200" i="1" spc="30" dirty="0">
                <a:latin typeface="Times New Roman"/>
                <a:cs typeface="Times New Roman"/>
              </a:rPr>
              <a:t>m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4351711" y="4759476"/>
            <a:ext cx="397510" cy="3479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spc="30" dirty="0">
                <a:latin typeface="Symbol"/>
                <a:cs typeface="Symbol"/>
              </a:rPr>
              <a:t></a:t>
            </a:r>
            <a:r>
              <a:rPr sz="2200" spc="-450" dirty="0">
                <a:latin typeface="Times New Roman"/>
                <a:cs typeface="Times New Roman"/>
              </a:rPr>
              <a:t> </a:t>
            </a:r>
            <a:r>
              <a:rPr sz="2200" i="1" spc="20" dirty="0">
                <a:latin typeface="Times New Roman"/>
                <a:cs typeface="Times New Roman"/>
              </a:rPr>
              <a:t>n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2871352" y="4912788"/>
            <a:ext cx="135255" cy="3435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spc="15" dirty="0">
                <a:latin typeface="Symbol"/>
                <a:cs typeface="Symbol"/>
              </a:rPr>
              <a:t></a:t>
            </a:r>
            <a:endParaRPr sz="2200">
              <a:latin typeface="Symbol"/>
              <a:cs typeface="Symbo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4178713" y="4704307"/>
            <a:ext cx="135255" cy="5518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140"/>
              </a:lnSpc>
            </a:pPr>
            <a:r>
              <a:rPr sz="2200" spc="15" dirty="0">
                <a:latin typeface="Symbol"/>
                <a:cs typeface="Symbol"/>
              </a:rPr>
              <a:t></a:t>
            </a:r>
            <a:endParaRPr sz="2200">
              <a:latin typeface="Symbol"/>
              <a:cs typeface="Symbol"/>
            </a:endParaRPr>
          </a:p>
          <a:p>
            <a:pPr marL="12700">
              <a:lnSpc>
                <a:spcPts val="2140"/>
              </a:lnSpc>
            </a:pPr>
            <a:r>
              <a:rPr sz="2200" spc="15" dirty="0">
                <a:latin typeface="Symbol"/>
                <a:cs typeface="Symbol"/>
              </a:rPr>
              <a:t></a:t>
            </a:r>
            <a:endParaRPr sz="2200">
              <a:latin typeface="Symbol"/>
              <a:cs typeface="Symbo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2998734" y="5249857"/>
            <a:ext cx="2815590" cy="5283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i="1" spc="25" dirty="0">
                <a:latin typeface="Times New Roman"/>
                <a:cs typeface="Times New Roman"/>
              </a:rPr>
              <a:t>E</a:t>
            </a:r>
            <a:r>
              <a:rPr sz="2200" i="1" spc="-155" dirty="0">
                <a:latin typeface="Times New Roman"/>
                <a:cs typeface="Times New Roman"/>
              </a:rPr>
              <a:t> </a:t>
            </a:r>
            <a:r>
              <a:rPr sz="2200" spc="-850" dirty="0">
                <a:latin typeface="Symbol"/>
                <a:cs typeface="Symbol"/>
              </a:rPr>
              <a:t></a:t>
            </a:r>
            <a:r>
              <a:rPr sz="3300" spc="44" baseline="-18939" dirty="0">
                <a:latin typeface="Symbol"/>
                <a:cs typeface="Symbol"/>
              </a:rPr>
              <a:t></a:t>
            </a:r>
            <a:r>
              <a:rPr sz="4350" spc="-135" baseline="-2873" dirty="0">
                <a:latin typeface="Symbol"/>
                <a:cs typeface="Symbol"/>
              </a:rPr>
              <a:t></a:t>
            </a:r>
            <a:r>
              <a:rPr sz="2200" i="1" spc="10" dirty="0">
                <a:latin typeface="Times New Roman"/>
                <a:cs typeface="Times New Roman"/>
              </a:rPr>
              <a:t>a</a:t>
            </a:r>
            <a:r>
              <a:rPr sz="1950" i="1" spc="-7" baseline="-23504" dirty="0">
                <a:latin typeface="Times New Roman"/>
                <a:cs typeface="Times New Roman"/>
              </a:rPr>
              <a:t>n</a:t>
            </a:r>
            <a:r>
              <a:rPr sz="1950" i="1" baseline="-23504" dirty="0">
                <a:latin typeface="Times New Roman"/>
                <a:cs typeface="Times New Roman"/>
              </a:rPr>
              <a:t> </a:t>
            </a:r>
            <a:r>
              <a:rPr sz="1950" i="1" spc="7" baseline="-23504" dirty="0">
                <a:latin typeface="Times New Roman"/>
                <a:cs typeface="Times New Roman"/>
              </a:rPr>
              <a:t> </a:t>
            </a:r>
            <a:r>
              <a:rPr sz="2200" spc="25" dirty="0">
                <a:latin typeface="Symbol"/>
                <a:cs typeface="Symbol"/>
              </a:rPr>
              <a:t></a:t>
            </a:r>
            <a:r>
              <a:rPr sz="2200" spc="-145" dirty="0">
                <a:latin typeface="Times New Roman"/>
                <a:cs typeface="Times New Roman"/>
              </a:rPr>
              <a:t> </a:t>
            </a:r>
            <a:r>
              <a:rPr sz="2200" i="1" spc="-20" dirty="0">
                <a:latin typeface="Times New Roman"/>
                <a:cs typeface="Times New Roman"/>
              </a:rPr>
              <a:t>m</a:t>
            </a:r>
            <a:r>
              <a:rPr sz="1950" i="1" spc="-7" baseline="-23504" dirty="0">
                <a:latin typeface="Times New Roman"/>
                <a:cs typeface="Times New Roman"/>
              </a:rPr>
              <a:t>a</a:t>
            </a:r>
            <a:r>
              <a:rPr sz="1950" i="1" spc="120" baseline="-23504" dirty="0">
                <a:latin typeface="Times New Roman"/>
                <a:cs typeface="Times New Roman"/>
              </a:rPr>
              <a:t> </a:t>
            </a:r>
            <a:r>
              <a:rPr sz="4350" spc="-104" baseline="-2873" dirty="0">
                <a:latin typeface="Symbol"/>
                <a:cs typeface="Symbol"/>
              </a:rPr>
              <a:t></a:t>
            </a:r>
            <a:r>
              <a:rPr sz="4350" spc="-142" baseline="-2873" dirty="0">
                <a:latin typeface="Symbol"/>
                <a:cs typeface="Symbol"/>
              </a:rPr>
              <a:t></a:t>
            </a:r>
            <a:r>
              <a:rPr sz="2200" i="1" spc="15" dirty="0">
                <a:latin typeface="Times New Roman"/>
                <a:cs typeface="Times New Roman"/>
              </a:rPr>
              <a:t>a</a:t>
            </a:r>
            <a:r>
              <a:rPr sz="1950" i="1" spc="44" baseline="-23504" dirty="0">
                <a:latin typeface="Times New Roman"/>
                <a:cs typeface="Times New Roman"/>
              </a:rPr>
              <a:t>n</a:t>
            </a:r>
            <a:r>
              <a:rPr sz="1950" spc="52" baseline="-23504" dirty="0">
                <a:latin typeface="Symbol"/>
                <a:cs typeface="Symbol"/>
              </a:rPr>
              <a:t></a:t>
            </a:r>
            <a:r>
              <a:rPr sz="1950" i="1" spc="-7" baseline="-23504" dirty="0">
                <a:latin typeface="Times New Roman"/>
                <a:cs typeface="Times New Roman"/>
              </a:rPr>
              <a:t>k</a:t>
            </a:r>
            <a:r>
              <a:rPr sz="1950" i="1" baseline="-23504" dirty="0">
                <a:latin typeface="Times New Roman"/>
                <a:cs typeface="Times New Roman"/>
              </a:rPr>
              <a:t> </a:t>
            </a:r>
            <a:r>
              <a:rPr sz="1950" i="1" spc="142" baseline="-23504" dirty="0">
                <a:latin typeface="Times New Roman"/>
                <a:cs typeface="Times New Roman"/>
              </a:rPr>
              <a:t> </a:t>
            </a:r>
            <a:r>
              <a:rPr sz="2200" spc="25" dirty="0">
                <a:latin typeface="Symbol"/>
                <a:cs typeface="Symbol"/>
              </a:rPr>
              <a:t></a:t>
            </a:r>
            <a:r>
              <a:rPr sz="2200" spc="-150" dirty="0">
                <a:latin typeface="Times New Roman"/>
                <a:cs typeface="Times New Roman"/>
              </a:rPr>
              <a:t> </a:t>
            </a:r>
            <a:r>
              <a:rPr sz="2200" i="1" spc="-20" dirty="0">
                <a:latin typeface="Times New Roman"/>
                <a:cs typeface="Times New Roman"/>
              </a:rPr>
              <a:t>m</a:t>
            </a:r>
            <a:r>
              <a:rPr sz="1950" i="1" spc="-7" baseline="-23504" dirty="0">
                <a:latin typeface="Times New Roman"/>
                <a:cs typeface="Times New Roman"/>
              </a:rPr>
              <a:t>a</a:t>
            </a:r>
            <a:r>
              <a:rPr sz="1950" i="1" spc="135" baseline="-23504" dirty="0">
                <a:latin typeface="Times New Roman"/>
                <a:cs typeface="Times New Roman"/>
              </a:rPr>
              <a:t> </a:t>
            </a:r>
            <a:r>
              <a:rPr sz="4350" spc="-254" baseline="-2873" dirty="0">
                <a:latin typeface="Symbol"/>
                <a:cs typeface="Symbol"/>
              </a:rPr>
              <a:t></a:t>
            </a:r>
            <a:r>
              <a:rPr sz="2200" spc="-850" dirty="0">
                <a:latin typeface="Symbol"/>
                <a:cs typeface="Symbol"/>
              </a:rPr>
              <a:t></a:t>
            </a:r>
            <a:r>
              <a:rPr sz="3300" spc="22" baseline="-18939" dirty="0">
                <a:latin typeface="Symbol"/>
                <a:cs typeface="Symbol"/>
              </a:rPr>
              <a:t></a:t>
            </a:r>
            <a:endParaRPr sz="3300" baseline="-18939">
              <a:latin typeface="Symbol"/>
              <a:cs typeface="Symbo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2031862" y="5437534"/>
            <a:ext cx="237490" cy="4711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300" spc="150" baseline="-25252" dirty="0">
                <a:latin typeface="Symbol"/>
                <a:cs typeface="Symbol"/>
              </a:rPr>
              <a:t></a:t>
            </a:r>
            <a:r>
              <a:rPr sz="1300" spc="-5" dirty="0">
                <a:latin typeface="Times New Roman"/>
                <a:cs typeface="Times New Roman"/>
              </a:rPr>
              <a:t>'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2336024" y="5565164"/>
            <a:ext cx="591185" cy="3479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spc="15" dirty="0">
                <a:latin typeface="Times New Roman"/>
                <a:cs typeface="Times New Roman"/>
              </a:rPr>
              <a:t>( </a:t>
            </a:r>
            <a:r>
              <a:rPr sz="2200" i="1" spc="65" dirty="0">
                <a:latin typeface="Times New Roman"/>
                <a:cs typeface="Times New Roman"/>
              </a:rPr>
              <a:t>j</a:t>
            </a:r>
            <a:r>
              <a:rPr sz="2200" spc="65" dirty="0">
                <a:latin typeface="Times New Roman"/>
                <a:cs typeface="Times New Roman"/>
              </a:rPr>
              <a:t>)</a:t>
            </a:r>
            <a:r>
              <a:rPr sz="2200" spc="-220" dirty="0">
                <a:latin typeface="Times New Roman"/>
                <a:cs typeface="Times New Roman"/>
              </a:rPr>
              <a:t> </a:t>
            </a:r>
            <a:r>
              <a:rPr sz="2200" spc="25" dirty="0">
                <a:latin typeface="Symbol"/>
                <a:cs typeface="Symbol"/>
              </a:rPr>
              <a:t></a:t>
            </a:r>
            <a:endParaRPr sz="2200">
              <a:latin typeface="Symbol"/>
              <a:cs typeface="Symbo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5873375" y="5565164"/>
            <a:ext cx="624205" cy="3479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spc="30" dirty="0">
                <a:latin typeface="Symbol"/>
                <a:cs typeface="Symbol"/>
              </a:rPr>
              <a:t></a:t>
            </a:r>
            <a:r>
              <a:rPr sz="2200" spc="-390" dirty="0">
                <a:latin typeface="Times New Roman"/>
                <a:cs typeface="Times New Roman"/>
              </a:rPr>
              <a:t> </a:t>
            </a:r>
            <a:r>
              <a:rPr sz="2200" i="1" spc="10" dirty="0">
                <a:latin typeface="Times New Roman"/>
                <a:cs typeface="Times New Roman"/>
              </a:rPr>
              <a:t>n</a:t>
            </a:r>
            <a:r>
              <a:rPr sz="2200" spc="10" dirty="0">
                <a:latin typeface="Times New Roman"/>
                <a:cs typeface="Times New Roman"/>
              </a:rPr>
              <a:t>,</a:t>
            </a:r>
            <a:r>
              <a:rPr sz="2200" spc="-375" dirty="0">
                <a:latin typeface="Times New Roman"/>
                <a:cs typeface="Times New Roman"/>
              </a:rPr>
              <a:t> </a:t>
            </a:r>
            <a:r>
              <a:rPr sz="2200" i="1" spc="20" dirty="0">
                <a:latin typeface="Times New Roman"/>
                <a:cs typeface="Times New Roman"/>
              </a:rPr>
              <a:t>k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1727200" y="4221098"/>
            <a:ext cx="252729" cy="1908810"/>
          </a:xfrm>
          <a:custGeom>
            <a:avLst/>
            <a:gdLst/>
            <a:ahLst/>
            <a:cxnLst/>
            <a:rect l="l" t="t" r="r" b="b"/>
            <a:pathLst>
              <a:path w="252730" h="1908810">
                <a:moveTo>
                  <a:pt x="252475" y="1908238"/>
                </a:moveTo>
                <a:lnTo>
                  <a:pt x="212445" y="1900132"/>
                </a:lnTo>
                <a:lnTo>
                  <a:pt x="177596" y="1877562"/>
                </a:lnTo>
                <a:lnTo>
                  <a:pt x="150063" y="1843153"/>
                </a:lnTo>
                <a:lnTo>
                  <a:pt x="131978" y="1799528"/>
                </a:lnTo>
                <a:lnTo>
                  <a:pt x="125475" y="1749310"/>
                </a:lnTo>
                <a:lnTo>
                  <a:pt x="125475" y="1113155"/>
                </a:lnTo>
                <a:lnTo>
                  <a:pt x="119095" y="1062968"/>
                </a:lnTo>
                <a:lnTo>
                  <a:pt x="101315" y="1019329"/>
                </a:lnTo>
                <a:lnTo>
                  <a:pt x="74178" y="984882"/>
                </a:lnTo>
                <a:lnTo>
                  <a:pt x="39725" y="962274"/>
                </a:lnTo>
                <a:lnTo>
                  <a:pt x="0" y="954151"/>
                </a:lnTo>
                <a:lnTo>
                  <a:pt x="39725" y="946039"/>
                </a:lnTo>
                <a:lnTo>
                  <a:pt x="74178" y="923455"/>
                </a:lnTo>
                <a:lnTo>
                  <a:pt x="101315" y="889027"/>
                </a:lnTo>
                <a:lnTo>
                  <a:pt x="119095" y="845382"/>
                </a:lnTo>
                <a:lnTo>
                  <a:pt x="125475" y="795146"/>
                </a:lnTo>
                <a:lnTo>
                  <a:pt x="125475" y="159131"/>
                </a:lnTo>
                <a:lnTo>
                  <a:pt x="131978" y="108833"/>
                </a:lnTo>
                <a:lnTo>
                  <a:pt x="150063" y="65150"/>
                </a:lnTo>
                <a:lnTo>
                  <a:pt x="177596" y="30703"/>
                </a:lnTo>
                <a:lnTo>
                  <a:pt x="212445" y="8112"/>
                </a:lnTo>
                <a:lnTo>
                  <a:pt x="252475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4004183" y="4284979"/>
            <a:ext cx="3871595" cy="2559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spc="-5" dirty="0">
                <a:latin typeface="Times New Roman"/>
                <a:cs typeface="Times New Roman"/>
              </a:rPr>
              <a:t>espérance mathématique = </a:t>
            </a:r>
            <a:r>
              <a:rPr sz="1600" spc="-10" dirty="0">
                <a:latin typeface="Times New Roman"/>
                <a:cs typeface="Times New Roman"/>
              </a:rPr>
              <a:t>moyenne</a:t>
            </a:r>
            <a:r>
              <a:rPr sz="1600" spc="15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statistique</a:t>
            </a:r>
            <a:endParaRPr sz="1600">
              <a:latin typeface="Times New Roman"/>
              <a:cs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6100" y="958850"/>
            <a:ext cx="9220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50240" y="193421"/>
            <a:ext cx="3763010" cy="346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5" dirty="0">
                <a:latin typeface="Times New Roman"/>
                <a:cs typeface="Times New Roman"/>
              </a:rPr>
              <a:t>Transmission </a:t>
            </a:r>
            <a:r>
              <a:rPr sz="2200" b="1" spc="-10" dirty="0">
                <a:latin typeface="Times New Roman"/>
                <a:cs typeface="Times New Roman"/>
              </a:rPr>
              <a:t>en </a:t>
            </a:r>
            <a:r>
              <a:rPr sz="2200" b="1" spc="-5" dirty="0">
                <a:latin typeface="Times New Roman"/>
                <a:cs typeface="Times New Roman"/>
              </a:rPr>
              <a:t>Bande de</a:t>
            </a:r>
            <a:r>
              <a:rPr sz="2200" b="1" dirty="0">
                <a:latin typeface="Times New Roman"/>
                <a:cs typeface="Times New Roman"/>
              </a:rPr>
              <a:t> </a:t>
            </a:r>
            <a:r>
              <a:rPr sz="2200" b="1" spc="-5" dirty="0">
                <a:latin typeface="Times New Roman"/>
                <a:cs typeface="Times New Roman"/>
              </a:rPr>
              <a:t>base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036183" y="193421"/>
            <a:ext cx="1919605" cy="346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Codage </a:t>
            </a:r>
            <a:r>
              <a:rPr sz="22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en</a:t>
            </a:r>
            <a:r>
              <a:rPr sz="2200" b="1" spc="-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ligne</a:t>
            </a:r>
            <a:endParaRPr sz="2200">
              <a:latin typeface="Times New Roman"/>
              <a:cs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89100" y="4464050"/>
            <a:ext cx="5867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" name="object 14"/>
          <p:cNvSpPr/>
          <p:nvPr/>
        </p:nvSpPr>
        <p:spPr>
          <a:xfrm>
            <a:off x="4207384" y="2870391"/>
            <a:ext cx="2524125" cy="481330"/>
          </a:xfrm>
          <a:custGeom>
            <a:avLst/>
            <a:gdLst/>
            <a:ahLst/>
            <a:cxnLst/>
            <a:rect l="l" t="t" r="r" b="b"/>
            <a:pathLst>
              <a:path w="2524125" h="481329">
                <a:moveTo>
                  <a:pt x="0" y="481012"/>
                </a:moveTo>
                <a:lnTo>
                  <a:pt x="2524124" y="481012"/>
                </a:lnTo>
                <a:lnTo>
                  <a:pt x="2524124" y="0"/>
                </a:lnTo>
                <a:lnTo>
                  <a:pt x="0" y="0"/>
                </a:lnTo>
                <a:lnTo>
                  <a:pt x="0" y="481012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15"/>
          <p:cNvSpPr/>
          <p:nvPr/>
        </p:nvSpPr>
        <p:spPr>
          <a:xfrm>
            <a:off x="5867002" y="2968666"/>
            <a:ext cx="0" cy="338455"/>
          </a:xfrm>
          <a:custGeom>
            <a:avLst/>
            <a:gdLst/>
            <a:ahLst/>
            <a:cxnLst/>
            <a:rect l="l" t="t" r="r" b="b"/>
            <a:pathLst>
              <a:path h="338454">
                <a:moveTo>
                  <a:pt x="0" y="0"/>
                </a:moveTo>
                <a:lnTo>
                  <a:pt x="0" y="337934"/>
                </a:lnTo>
              </a:path>
            </a:pathLst>
          </a:custGeom>
          <a:ln w="1375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16"/>
          <p:cNvSpPr/>
          <p:nvPr/>
        </p:nvSpPr>
        <p:spPr>
          <a:xfrm>
            <a:off x="6579577" y="2968666"/>
            <a:ext cx="0" cy="338455"/>
          </a:xfrm>
          <a:custGeom>
            <a:avLst/>
            <a:gdLst/>
            <a:ahLst/>
            <a:cxnLst/>
            <a:rect l="l" t="t" r="r" b="b"/>
            <a:pathLst>
              <a:path h="338454">
                <a:moveTo>
                  <a:pt x="0" y="0"/>
                </a:moveTo>
                <a:lnTo>
                  <a:pt x="0" y="337934"/>
                </a:lnTo>
              </a:path>
            </a:pathLst>
          </a:custGeom>
          <a:ln w="1375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17"/>
          <p:cNvSpPr txBox="1"/>
          <p:nvPr/>
        </p:nvSpPr>
        <p:spPr>
          <a:xfrm>
            <a:off x="6613097" y="2873075"/>
            <a:ext cx="8509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554"/>
              </a:lnSpc>
            </a:pPr>
            <a:r>
              <a:rPr sz="1300" spc="15" dirty="0">
                <a:latin typeface="Times New Roman"/>
                <a:cs typeface="Times New Roman"/>
              </a:rPr>
              <a:t>2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62" name="object 18"/>
          <p:cNvSpPr txBox="1"/>
          <p:nvPr/>
        </p:nvSpPr>
        <p:spPr>
          <a:xfrm>
            <a:off x="4225030" y="2910156"/>
            <a:ext cx="2417071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r>
              <a:rPr sz="2400" i="1" spc="-21" dirty="0">
                <a:latin typeface="Symbol"/>
                <a:cs typeface="Symbol"/>
              </a:rPr>
              <a:t></a:t>
            </a:r>
            <a:r>
              <a:rPr sz="2400" i="1" spc="-355" dirty="0">
                <a:latin typeface="Times New Roman"/>
                <a:cs typeface="Times New Roman"/>
              </a:rPr>
              <a:t> </a:t>
            </a:r>
            <a:r>
              <a:rPr sz="1900" i="1" spc="15" baseline="-25641" dirty="0">
                <a:latin typeface="Times New Roman"/>
                <a:cs typeface="Times New Roman"/>
              </a:rPr>
              <a:t>e</a:t>
            </a:r>
            <a:r>
              <a:rPr sz="1900" i="1" spc="-127" baseline="-25641" dirty="0">
                <a:latin typeface="Times New Roman"/>
                <a:cs typeface="Times New Roman"/>
              </a:rPr>
              <a:t> </a:t>
            </a:r>
            <a:r>
              <a:rPr sz="2300" spc="15" dirty="0">
                <a:latin typeface="Times New Roman"/>
                <a:cs typeface="Times New Roman"/>
              </a:rPr>
              <a:t>(</a:t>
            </a:r>
            <a:r>
              <a:rPr sz="2300" spc="-114" dirty="0">
                <a:latin typeface="Times New Roman"/>
                <a:cs typeface="Times New Roman"/>
              </a:rPr>
              <a:t> </a:t>
            </a:r>
            <a:r>
              <a:rPr sz="2300" i="1" spc="15" dirty="0">
                <a:latin typeface="Times New Roman"/>
                <a:cs typeface="Times New Roman"/>
              </a:rPr>
              <a:t>f</a:t>
            </a:r>
            <a:r>
              <a:rPr sz="2300" i="1" spc="-65" dirty="0">
                <a:latin typeface="Times New Roman"/>
                <a:cs typeface="Times New Roman"/>
              </a:rPr>
              <a:t> </a:t>
            </a:r>
            <a:r>
              <a:rPr sz="2300" spc="15" dirty="0">
                <a:latin typeface="Times New Roman"/>
                <a:cs typeface="Times New Roman"/>
              </a:rPr>
              <a:t>)</a:t>
            </a:r>
            <a:r>
              <a:rPr sz="2300" spc="-75" dirty="0">
                <a:latin typeface="Times New Roman"/>
                <a:cs typeface="Times New Roman"/>
              </a:rPr>
              <a:t> </a:t>
            </a:r>
            <a:r>
              <a:rPr sz="2300" spc="30" dirty="0">
                <a:latin typeface="Symbol"/>
                <a:cs typeface="Symbol"/>
              </a:rPr>
              <a:t></a:t>
            </a:r>
            <a:r>
              <a:rPr sz="2300" spc="-195" dirty="0">
                <a:latin typeface="Times New Roman"/>
                <a:cs typeface="Times New Roman"/>
              </a:rPr>
              <a:t> </a:t>
            </a:r>
            <a:r>
              <a:rPr sz="2400" i="1" spc="-21" dirty="0">
                <a:latin typeface="Symbol"/>
                <a:cs typeface="Symbol"/>
              </a:rPr>
              <a:t></a:t>
            </a:r>
            <a:r>
              <a:rPr sz="2400" i="1" spc="-330" dirty="0">
                <a:latin typeface="Times New Roman"/>
                <a:cs typeface="Times New Roman"/>
              </a:rPr>
              <a:t> </a:t>
            </a:r>
            <a:r>
              <a:rPr sz="1900" i="1" spc="22" baseline="-25641" dirty="0">
                <a:latin typeface="Times New Roman"/>
                <a:cs typeface="Times New Roman"/>
              </a:rPr>
              <a:t>a</a:t>
            </a:r>
            <a:r>
              <a:rPr sz="1900" i="1" spc="-97" baseline="-25641" dirty="0">
                <a:latin typeface="Times New Roman"/>
                <a:cs typeface="Times New Roman"/>
              </a:rPr>
              <a:t> </a:t>
            </a:r>
            <a:r>
              <a:rPr sz="2300" spc="15" dirty="0">
                <a:latin typeface="Times New Roman"/>
                <a:cs typeface="Times New Roman"/>
              </a:rPr>
              <a:t>(</a:t>
            </a:r>
            <a:r>
              <a:rPr sz="2300" spc="-109" dirty="0">
                <a:latin typeface="Times New Roman"/>
                <a:cs typeface="Times New Roman"/>
              </a:rPr>
              <a:t> </a:t>
            </a:r>
            <a:r>
              <a:rPr sz="2300" i="1" spc="15" dirty="0">
                <a:latin typeface="Times New Roman"/>
                <a:cs typeface="Times New Roman"/>
              </a:rPr>
              <a:t>f</a:t>
            </a:r>
            <a:r>
              <a:rPr sz="2300" i="1" spc="-70" dirty="0">
                <a:latin typeface="Times New Roman"/>
                <a:cs typeface="Times New Roman"/>
              </a:rPr>
              <a:t> </a:t>
            </a:r>
            <a:r>
              <a:rPr sz="2300" spc="15" dirty="0">
                <a:latin typeface="Times New Roman"/>
                <a:cs typeface="Times New Roman"/>
              </a:rPr>
              <a:t>)</a:t>
            </a:r>
            <a:r>
              <a:rPr sz="2300" spc="114" dirty="0">
                <a:latin typeface="Times New Roman"/>
                <a:cs typeface="Times New Roman"/>
              </a:rPr>
              <a:t> </a:t>
            </a:r>
            <a:r>
              <a:rPr sz="2300" i="1" spc="35" dirty="0">
                <a:latin typeface="Times New Roman"/>
                <a:cs typeface="Times New Roman"/>
              </a:rPr>
              <a:t>H</a:t>
            </a:r>
            <a:r>
              <a:rPr sz="2300" i="1" spc="-320" dirty="0">
                <a:latin typeface="Times New Roman"/>
                <a:cs typeface="Times New Roman"/>
              </a:rPr>
              <a:t> </a:t>
            </a:r>
            <a:r>
              <a:rPr sz="2300" spc="15">
                <a:latin typeface="Times New Roman"/>
                <a:cs typeface="Times New Roman"/>
              </a:rPr>
              <a:t>(</a:t>
            </a:r>
            <a:r>
              <a:rPr sz="2300" spc="-105">
                <a:latin typeface="Times New Roman"/>
                <a:cs typeface="Times New Roman"/>
              </a:rPr>
              <a:t> </a:t>
            </a:r>
            <a:r>
              <a:rPr sz="2300" i="1" spc="15" smtClean="0">
                <a:latin typeface="Times New Roman"/>
                <a:cs typeface="Times New Roman"/>
              </a:rPr>
              <a:t>f</a:t>
            </a:r>
            <a:r>
              <a:rPr lang="fr-FR" sz="2300" i="1" spc="15" dirty="0" smtClean="0">
                <a:latin typeface="Times New Roman"/>
                <a:cs typeface="Times New Roman"/>
              </a:rPr>
              <a:t> </a:t>
            </a:r>
            <a:r>
              <a:rPr sz="2300" spc="15" smtClean="0">
                <a:latin typeface="Times New Roman"/>
                <a:cs typeface="Times New Roman"/>
              </a:rPr>
              <a:t>)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63" name="object 19"/>
          <p:cNvSpPr txBox="1"/>
          <p:nvPr/>
        </p:nvSpPr>
        <p:spPr>
          <a:xfrm>
            <a:off x="1660877" y="2916070"/>
            <a:ext cx="697865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400" i="1" spc="-30" dirty="0">
                <a:latin typeface="Symbol"/>
                <a:cs typeface="Symbol"/>
              </a:rPr>
              <a:t></a:t>
            </a:r>
            <a:r>
              <a:rPr sz="2400" i="1" spc="-335" dirty="0">
                <a:latin typeface="Times New Roman"/>
                <a:cs typeface="Times New Roman"/>
              </a:rPr>
              <a:t> </a:t>
            </a:r>
            <a:r>
              <a:rPr sz="1900" i="1" spc="15" baseline="-25641" dirty="0">
                <a:latin typeface="Times New Roman"/>
                <a:cs typeface="Times New Roman"/>
              </a:rPr>
              <a:t>a</a:t>
            </a:r>
            <a:r>
              <a:rPr sz="1900" i="1" spc="-104" baseline="-25641" dirty="0">
                <a:latin typeface="Times New Roman"/>
                <a:cs typeface="Times New Roman"/>
              </a:rPr>
              <a:t> </a:t>
            </a:r>
            <a:r>
              <a:rPr sz="2200" spc="25" dirty="0">
                <a:latin typeface="Times New Roman"/>
                <a:cs typeface="Times New Roman"/>
              </a:rPr>
              <a:t>(</a:t>
            </a:r>
            <a:r>
              <a:rPr sz="2200" spc="-114" dirty="0">
                <a:latin typeface="Times New Roman"/>
                <a:cs typeface="Times New Roman"/>
              </a:rPr>
              <a:t> </a:t>
            </a:r>
            <a:r>
              <a:rPr sz="2200" i="1" spc="21" dirty="0">
                <a:latin typeface="Times New Roman"/>
                <a:cs typeface="Times New Roman"/>
              </a:rPr>
              <a:t>f</a:t>
            </a:r>
            <a:r>
              <a:rPr sz="2200" i="1" spc="-65" dirty="0">
                <a:latin typeface="Times New Roman"/>
                <a:cs typeface="Times New Roman"/>
              </a:rPr>
              <a:t> </a:t>
            </a:r>
            <a:r>
              <a:rPr sz="2200" spc="25" dirty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64" name="object 20"/>
          <p:cNvSpPr/>
          <p:nvPr/>
        </p:nvSpPr>
        <p:spPr>
          <a:xfrm>
            <a:off x="2555876" y="3120517"/>
            <a:ext cx="325755" cy="76200"/>
          </a:xfrm>
          <a:custGeom>
            <a:avLst/>
            <a:gdLst/>
            <a:ahLst/>
            <a:cxnLst/>
            <a:rect l="l" t="t" r="r" b="b"/>
            <a:pathLst>
              <a:path w="325755" h="76200">
                <a:moveTo>
                  <a:pt x="249300" y="0"/>
                </a:moveTo>
                <a:lnTo>
                  <a:pt x="249300" y="76200"/>
                </a:lnTo>
                <a:lnTo>
                  <a:pt x="308736" y="46482"/>
                </a:lnTo>
                <a:lnTo>
                  <a:pt x="262000" y="46482"/>
                </a:lnTo>
                <a:lnTo>
                  <a:pt x="262000" y="27432"/>
                </a:lnTo>
                <a:lnTo>
                  <a:pt x="304165" y="27432"/>
                </a:lnTo>
                <a:lnTo>
                  <a:pt x="249300" y="0"/>
                </a:lnTo>
                <a:close/>
              </a:path>
              <a:path w="325755" h="76200">
                <a:moveTo>
                  <a:pt x="249300" y="27432"/>
                </a:moveTo>
                <a:lnTo>
                  <a:pt x="0" y="27432"/>
                </a:lnTo>
                <a:lnTo>
                  <a:pt x="0" y="46482"/>
                </a:lnTo>
                <a:lnTo>
                  <a:pt x="249300" y="46482"/>
                </a:lnTo>
                <a:lnTo>
                  <a:pt x="249300" y="27432"/>
                </a:lnTo>
                <a:close/>
              </a:path>
              <a:path w="325755" h="76200">
                <a:moveTo>
                  <a:pt x="304165" y="27432"/>
                </a:moveTo>
                <a:lnTo>
                  <a:pt x="262000" y="27432"/>
                </a:lnTo>
                <a:lnTo>
                  <a:pt x="262000" y="46482"/>
                </a:lnTo>
                <a:lnTo>
                  <a:pt x="308736" y="46482"/>
                </a:lnTo>
                <a:lnTo>
                  <a:pt x="325500" y="38100"/>
                </a:lnTo>
                <a:lnTo>
                  <a:pt x="304165" y="2743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21"/>
          <p:cNvSpPr/>
          <p:nvPr/>
        </p:nvSpPr>
        <p:spPr>
          <a:xfrm>
            <a:off x="3708401" y="3120517"/>
            <a:ext cx="325755" cy="76200"/>
          </a:xfrm>
          <a:custGeom>
            <a:avLst/>
            <a:gdLst/>
            <a:ahLst/>
            <a:cxnLst/>
            <a:rect l="l" t="t" r="r" b="b"/>
            <a:pathLst>
              <a:path w="325754" h="76200">
                <a:moveTo>
                  <a:pt x="249300" y="0"/>
                </a:moveTo>
                <a:lnTo>
                  <a:pt x="249300" y="76200"/>
                </a:lnTo>
                <a:lnTo>
                  <a:pt x="308736" y="46482"/>
                </a:lnTo>
                <a:lnTo>
                  <a:pt x="262000" y="46482"/>
                </a:lnTo>
                <a:lnTo>
                  <a:pt x="262000" y="27432"/>
                </a:lnTo>
                <a:lnTo>
                  <a:pt x="304165" y="27432"/>
                </a:lnTo>
                <a:lnTo>
                  <a:pt x="249300" y="0"/>
                </a:lnTo>
                <a:close/>
              </a:path>
              <a:path w="325754" h="76200">
                <a:moveTo>
                  <a:pt x="249300" y="27432"/>
                </a:moveTo>
                <a:lnTo>
                  <a:pt x="0" y="27432"/>
                </a:lnTo>
                <a:lnTo>
                  <a:pt x="0" y="46482"/>
                </a:lnTo>
                <a:lnTo>
                  <a:pt x="249300" y="46482"/>
                </a:lnTo>
                <a:lnTo>
                  <a:pt x="249300" y="27432"/>
                </a:lnTo>
                <a:close/>
              </a:path>
              <a:path w="325754" h="76200">
                <a:moveTo>
                  <a:pt x="304165" y="27432"/>
                </a:moveTo>
                <a:lnTo>
                  <a:pt x="262000" y="27432"/>
                </a:lnTo>
                <a:lnTo>
                  <a:pt x="262000" y="46482"/>
                </a:lnTo>
                <a:lnTo>
                  <a:pt x="308736" y="46482"/>
                </a:lnTo>
                <a:lnTo>
                  <a:pt x="325500" y="38100"/>
                </a:lnTo>
                <a:lnTo>
                  <a:pt x="304165" y="2743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22"/>
          <p:cNvSpPr txBox="1"/>
          <p:nvPr/>
        </p:nvSpPr>
        <p:spPr>
          <a:xfrm>
            <a:off x="2881377" y="2870390"/>
            <a:ext cx="827405" cy="514230"/>
          </a:xfrm>
          <a:prstGeom prst="rect">
            <a:avLst/>
          </a:prstGeom>
          <a:solidFill>
            <a:srgbClr val="FFC000"/>
          </a:solidFill>
          <a:ln w="9525">
            <a:solidFill>
              <a:srgbClr val="000000"/>
            </a:solidFill>
          </a:ln>
        </p:spPr>
        <p:txBody>
          <a:bodyPr vert="horz" wrap="square" lIns="0" tIns="143497" rIns="0" bIns="0" rtlCol="0">
            <a:spAutoFit/>
          </a:bodyPr>
          <a:lstStyle/>
          <a:p>
            <a:pPr marL="229848">
              <a:spcBef>
                <a:spcPts val="1130"/>
              </a:spcBef>
            </a:pPr>
            <a:r>
              <a:rPr sz="2400" b="1" spc="-10" dirty="0">
                <a:latin typeface="Times New Roman"/>
                <a:cs typeface="Times New Roman"/>
              </a:rPr>
              <a:t>H(f)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67" name="object 23"/>
          <p:cNvSpPr txBox="1"/>
          <p:nvPr/>
        </p:nvSpPr>
        <p:spPr>
          <a:xfrm>
            <a:off x="2700402" y="3625851"/>
            <a:ext cx="1205229" cy="47192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40636" rIns="0" bIns="0" rtlCol="0">
            <a:spAutoFit/>
          </a:bodyPr>
          <a:lstStyle/>
          <a:p>
            <a:pPr algn="ctr">
              <a:spcBef>
                <a:spcPts val="320"/>
              </a:spcBef>
            </a:pPr>
            <a:r>
              <a:rPr sz="1400" b="1" spc="-5" dirty="0">
                <a:latin typeface="Times New Roman"/>
                <a:cs typeface="Times New Roman"/>
              </a:rPr>
              <a:t>“Filtre”</a:t>
            </a:r>
            <a:endParaRPr sz="1400">
              <a:latin typeface="Times New Roman"/>
              <a:cs typeface="Times New Roman"/>
            </a:endParaRPr>
          </a:p>
          <a:p>
            <a:pPr marL="1270" algn="ctr">
              <a:spcBef>
                <a:spcPts val="5"/>
              </a:spcBef>
            </a:pPr>
            <a:r>
              <a:rPr sz="1400" b="1" spc="-5" dirty="0">
                <a:latin typeface="Times New Roman"/>
                <a:cs typeface="Times New Roman"/>
              </a:rPr>
              <a:t>forme</a:t>
            </a:r>
            <a:r>
              <a:rPr sz="1400" b="1" spc="-80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d’onde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68" name="object 24"/>
          <p:cNvSpPr/>
          <p:nvPr/>
        </p:nvSpPr>
        <p:spPr>
          <a:xfrm>
            <a:off x="5146676" y="3393566"/>
            <a:ext cx="682625" cy="0"/>
          </a:xfrm>
          <a:custGeom>
            <a:avLst/>
            <a:gdLst/>
            <a:ahLst/>
            <a:cxnLst/>
            <a:rect l="l" t="t" r="r" b="b"/>
            <a:pathLst>
              <a:path w="682625">
                <a:moveTo>
                  <a:pt x="0" y="0"/>
                </a:moveTo>
                <a:lnTo>
                  <a:pt x="682625" y="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14"/>
          <p:cNvSpPr/>
          <p:nvPr/>
        </p:nvSpPr>
        <p:spPr>
          <a:xfrm>
            <a:off x="452255" y="4652885"/>
            <a:ext cx="932046" cy="481330"/>
          </a:xfrm>
          <a:custGeom>
            <a:avLst/>
            <a:gdLst/>
            <a:ahLst/>
            <a:cxnLst/>
            <a:rect l="l" t="t" r="r" b="b"/>
            <a:pathLst>
              <a:path w="2524125" h="481329">
                <a:moveTo>
                  <a:pt x="0" y="481012"/>
                </a:moveTo>
                <a:lnTo>
                  <a:pt x="2524124" y="481012"/>
                </a:lnTo>
                <a:lnTo>
                  <a:pt x="2524124" y="0"/>
                </a:lnTo>
                <a:lnTo>
                  <a:pt x="0" y="0"/>
                </a:lnTo>
                <a:lnTo>
                  <a:pt x="0" y="481012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18"/>
          <p:cNvSpPr txBox="1"/>
          <p:nvPr/>
        </p:nvSpPr>
        <p:spPr>
          <a:xfrm>
            <a:off x="469901" y="4692650"/>
            <a:ext cx="1295400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r>
              <a:rPr sz="2400" i="1" spc="-21" dirty="0">
                <a:latin typeface="Symbol"/>
                <a:cs typeface="Symbol"/>
              </a:rPr>
              <a:t></a:t>
            </a:r>
            <a:r>
              <a:rPr sz="2400" i="1" spc="-355" dirty="0">
                <a:latin typeface="Times New Roman"/>
                <a:cs typeface="Times New Roman"/>
              </a:rPr>
              <a:t> </a:t>
            </a:r>
            <a:r>
              <a:rPr sz="1900" i="1" spc="15" baseline="-25641" dirty="0">
                <a:latin typeface="Times New Roman"/>
                <a:cs typeface="Times New Roman"/>
              </a:rPr>
              <a:t>e</a:t>
            </a:r>
            <a:r>
              <a:rPr sz="1900" i="1" spc="-127" baseline="-25641" dirty="0">
                <a:latin typeface="Times New Roman"/>
                <a:cs typeface="Times New Roman"/>
              </a:rPr>
              <a:t> </a:t>
            </a:r>
            <a:r>
              <a:rPr sz="2300" spc="15" dirty="0">
                <a:latin typeface="Times New Roman"/>
                <a:cs typeface="Times New Roman"/>
              </a:rPr>
              <a:t>(</a:t>
            </a:r>
            <a:r>
              <a:rPr sz="2300" spc="-114" dirty="0">
                <a:latin typeface="Times New Roman"/>
                <a:cs typeface="Times New Roman"/>
              </a:rPr>
              <a:t> </a:t>
            </a:r>
            <a:r>
              <a:rPr sz="2300" i="1" spc="15" dirty="0">
                <a:latin typeface="Times New Roman"/>
                <a:cs typeface="Times New Roman"/>
              </a:rPr>
              <a:t>f</a:t>
            </a:r>
            <a:r>
              <a:rPr sz="2300" i="1" spc="-65" dirty="0">
                <a:latin typeface="Times New Roman"/>
                <a:cs typeface="Times New Roman"/>
              </a:rPr>
              <a:t> </a:t>
            </a:r>
            <a:r>
              <a:rPr sz="2300" spc="15">
                <a:latin typeface="Times New Roman"/>
                <a:cs typeface="Times New Roman"/>
              </a:rPr>
              <a:t>)</a:t>
            </a:r>
            <a:r>
              <a:rPr sz="2300" spc="-75">
                <a:latin typeface="Times New Roman"/>
                <a:cs typeface="Times New Roman"/>
              </a:rPr>
              <a:t> </a:t>
            </a:r>
            <a:r>
              <a:rPr sz="2300" spc="30" smtClean="0">
                <a:latin typeface="Symbol"/>
                <a:cs typeface="Symbol"/>
              </a:rPr>
              <a:t>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76" name="object 15"/>
          <p:cNvSpPr/>
          <p:nvPr/>
        </p:nvSpPr>
        <p:spPr>
          <a:xfrm>
            <a:off x="7779654" y="4788241"/>
            <a:ext cx="0" cy="338455"/>
          </a:xfrm>
          <a:custGeom>
            <a:avLst/>
            <a:gdLst/>
            <a:ahLst/>
            <a:cxnLst/>
            <a:rect l="l" t="t" r="r" b="b"/>
            <a:pathLst>
              <a:path h="338454">
                <a:moveTo>
                  <a:pt x="0" y="0"/>
                </a:moveTo>
                <a:lnTo>
                  <a:pt x="0" y="337934"/>
                </a:lnTo>
              </a:path>
            </a:pathLst>
          </a:custGeom>
          <a:ln w="1375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16"/>
          <p:cNvSpPr/>
          <p:nvPr/>
        </p:nvSpPr>
        <p:spPr>
          <a:xfrm>
            <a:off x="8492229" y="4788241"/>
            <a:ext cx="0" cy="338455"/>
          </a:xfrm>
          <a:custGeom>
            <a:avLst/>
            <a:gdLst/>
            <a:ahLst/>
            <a:cxnLst/>
            <a:rect l="l" t="t" r="r" b="b"/>
            <a:pathLst>
              <a:path h="338454">
                <a:moveTo>
                  <a:pt x="0" y="0"/>
                </a:moveTo>
                <a:lnTo>
                  <a:pt x="0" y="337934"/>
                </a:lnTo>
              </a:path>
            </a:pathLst>
          </a:custGeom>
          <a:ln w="1375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17"/>
          <p:cNvSpPr txBox="1"/>
          <p:nvPr/>
        </p:nvSpPr>
        <p:spPr>
          <a:xfrm>
            <a:off x="8525749" y="4692650"/>
            <a:ext cx="8509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554"/>
              </a:lnSpc>
            </a:pPr>
            <a:r>
              <a:rPr sz="1300" spc="15" dirty="0">
                <a:latin typeface="Times New Roman"/>
                <a:cs typeface="Times New Roman"/>
              </a:rPr>
              <a:t>2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80" name="object 18"/>
          <p:cNvSpPr txBox="1"/>
          <p:nvPr/>
        </p:nvSpPr>
        <p:spPr>
          <a:xfrm>
            <a:off x="7806429" y="4739098"/>
            <a:ext cx="2417071" cy="3539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r>
              <a:rPr sz="1900" i="1" spc="-127" baseline="-25641" smtClean="0">
                <a:latin typeface="Times New Roman"/>
                <a:cs typeface="Times New Roman"/>
              </a:rPr>
              <a:t> </a:t>
            </a:r>
            <a:r>
              <a:rPr sz="2300" i="1" spc="35" smtClean="0">
                <a:latin typeface="Times New Roman"/>
                <a:cs typeface="Times New Roman"/>
              </a:rPr>
              <a:t>H</a:t>
            </a:r>
            <a:r>
              <a:rPr sz="2300" i="1" spc="-320" smtClean="0">
                <a:latin typeface="Times New Roman"/>
                <a:cs typeface="Times New Roman"/>
              </a:rPr>
              <a:t> </a:t>
            </a:r>
            <a:r>
              <a:rPr sz="2300" spc="15">
                <a:latin typeface="Times New Roman"/>
                <a:cs typeface="Times New Roman"/>
              </a:rPr>
              <a:t>(</a:t>
            </a:r>
            <a:r>
              <a:rPr sz="2300" spc="-105">
                <a:latin typeface="Times New Roman"/>
                <a:cs typeface="Times New Roman"/>
              </a:rPr>
              <a:t> </a:t>
            </a:r>
            <a:r>
              <a:rPr sz="2300" i="1" spc="15" smtClean="0">
                <a:latin typeface="Times New Roman"/>
                <a:cs typeface="Times New Roman"/>
              </a:rPr>
              <a:t>f</a:t>
            </a:r>
            <a:r>
              <a:rPr lang="fr-FR" sz="2300" i="1" spc="15" dirty="0" smtClean="0">
                <a:latin typeface="Times New Roman"/>
                <a:cs typeface="Times New Roman"/>
              </a:rPr>
              <a:t> </a:t>
            </a:r>
            <a:r>
              <a:rPr sz="2300" spc="15" smtClean="0">
                <a:latin typeface="Times New Roman"/>
                <a:cs typeface="Times New Roman"/>
              </a:rPr>
              <a:t>)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81" name="Ellipse 80"/>
          <p:cNvSpPr/>
          <p:nvPr/>
        </p:nvSpPr>
        <p:spPr>
          <a:xfrm>
            <a:off x="7480300" y="4845050"/>
            <a:ext cx="1524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50240" y="193421"/>
            <a:ext cx="7405370" cy="346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498465" algn="l"/>
              </a:tabLst>
            </a:pPr>
            <a:r>
              <a:rPr sz="2200" b="1" spc="-5" dirty="0">
                <a:latin typeface="Times New Roman"/>
                <a:cs typeface="Times New Roman"/>
              </a:rPr>
              <a:t>Transmission </a:t>
            </a:r>
            <a:r>
              <a:rPr sz="2200" b="1" spc="-10" dirty="0">
                <a:latin typeface="Times New Roman"/>
                <a:cs typeface="Times New Roman"/>
              </a:rPr>
              <a:t>en </a:t>
            </a:r>
            <a:r>
              <a:rPr sz="2200" b="1" spc="-5" dirty="0">
                <a:latin typeface="Times New Roman"/>
                <a:cs typeface="Times New Roman"/>
              </a:rPr>
              <a:t>Bande</a:t>
            </a:r>
            <a:r>
              <a:rPr sz="2200" b="1" spc="60" dirty="0">
                <a:latin typeface="Times New Roman"/>
                <a:cs typeface="Times New Roman"/>
              </a:rPr>
              <a:t> </a:t>
            </a:r>
            <a:r>
              <a:rPr sz="2200" b="1" spc="-5" dirty="0">
                <a:latin typeface="Times New Roman"/>
                <a:cs typeface="Times New Roman"/>
              </a:rPr>
              <a:t>de</a:t>
            </a:r>
            <a:r>
              <a:rPr sz="2200" b="1" spc="5" dirty="0">
                <a:latin typeface="Times New Roman"/>
                <a:cs typeface="Times New Roman"/>
              </a:rPr>
              <a:t> </a:t>
            </a:r>
            <a:r>
              <a:rPr sz="2200" b="1" spc="-5" dirty="0">
                <a:latin typeface="Times New Roman"/>
                <a:cs typeface="Times New Roman"/>
              </a:rPr>
              <a:t>base	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Codage </a:t>
            </a:r>
            <a:r>
              <a:rPr sz="22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en</a:t>
            </a:r>
            <a:r>
              <a:rPr sz="2200" b="1" spc="-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ligne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265110" y="2155368"/>
            <a:ext cx="343535" cy="0"/>
          </a:xfrm>
          <a:custGeom>
            <a:avLst/>
            <a:gdLst/>
            <a:ahLst/>
            <a:cxnLst/>
            <a:rect l="l" t="t" r="r" b="b"/>
            <a:pathLst>
              <a:path w="343535">
                <a:moveTo>
                  <a:pt x="0" y="0"/>
                </a:moveTo>
                <a:lnTo>
                  <a:pt x="343404" y="0"/>
                </a:lnTo>
              </a:path>
            </a:pathLst>
          </a:custGeom>
          <a:ln w="1351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61999" y="1986882"/>
            <a:ext cx="0" cy="337185"/>
          </a:xfrm>
          <a:custGeom>
            <a:avLst/>
            <a:gdLst/>
            <a:ahLst/>
            <a:cxnLst/>
            <a:rect l="l" t="t" r="r" b="b"/>
            <a:pathLst>
              <a:path h="337185">
                <a:moveTo>
                  <a:pt x="0" y="0"/>
                </a:moveTo>
                <a:lnTo>
                  <a:pt x="0" y="336571"/>
                </a:lnTo>
              </a:path>
            </a:pathLst>
          </a:custGeom>
          <a:ln w="1380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374567" y="1986882"/>
            <a:ext cx="0" cy="337185"/>
          </a:xfrm>
          <a:custGeom>
            <a:avLst/>
            <a:gdLst/>
            <a:ahLst/>
            <a:cxnLst/>
            <a:rect l="l" t="t" r="r" b="b"/>
            <a:pathLst>
              <a:path h="337185">
                <a:moveTo>
                  <a:pt x="0" y="0"/>
                </a:moveTo>
                <a:lnTo>
                  <a:pt x="0" y="336571"/>
                </a:lnTo>
              </a:path>
            </a:pathLst>
          </a:custGeom>
          <a:ln w="1380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789119" y="2155368"/>
            <a:ext cx="490220" cy="0"/>
          </a:xfrm>
          <a:custGeom>
            <a:avLst/>
            <a:gdLst/>
            <a:ahLst/>
            <a:cxnLst/>
            <a:rect l="l" t="t" r="r" b="b"/>
            <a:pathLst>
              <a:path w="490220">
                <a:moveTo>
                  <a:pt x="0" y="0"/>
                </a:moveTo>
                <a:lnTo>
                  <a:pt x="490198" y="0"/>
                </a:lnTo>
              </a:path>
            </a:pathLst>
          </a:custGeom>
          <a:ln w="1351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332465" y="1986882"/>
            <a:ext cx="0" cy="337185"/>
          </a:xfrm>
          <a:custGeom>
            <a:avLst/>
            <a:gdLst/>
            <a:ahLst/>
            <a:cxnLst/>
            <a:rect l="l" t="t" r="r" b="b"/>
            <a:pathLst>
              <a:path h="337185">
                <a:moveTo>
                  <a:pt x="0" y="0"/>
                </a:moveTo>
                <a:lnTo>
                  <a:pt x="0" y="336571"/>
                </a:lnTo>
              </a:path>
            </a:pathLst>
          </a:custGeom>
          <a:ln w="1380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044998" y="1986882"/>
            <a:ext cx="0" cy="337185"/>
          </a:xfrm>
          <a:custGeom>
            <a:avLst/>
            <a:gdLst/>
            <a:ahLst/>
            <a:cxnLst/>
            <a:rect l="l" t="t" r="r" b="b"/>
            <a:pathLst>
              <a:path h="337185">
                <a:moveTo>
                  <a:pt x="0" y="0"/>
                </a:moveTo>
                <a:lnTo>
                  <a:pt x="0" y="336571"/>
                </a:lnTo>
              </a:path>
            </a:pathLst>
          </a:custGeom>
          <a:ln w="1380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395173" y="1891049"/>
            <a:ext cx="109855" cy="210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spc="10" dirty="0">
                <a:latin typeface="Times New Roman"/>
                <a:cs typeface="Times New Roman"/>
              </a:rPr>
              <a:t>2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065658" y="1891049"/>
            <a:ext cx="109855" cy="210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spc="10" dirty="0">
                <a:latin typeface="Times New Roman"/>
                <a:cs typeface="Times New Roman"/>
              </a:rPr>
              <a:t>2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454433" y="1933690"/>
            <a:ext cx="100330" cy="210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i="1" spc="5" dirty="0">
                <a:latin typeface="Times New Roman"/>
                <a:cs typeface="Times New Roman"/>
              </a:rPr>
              <a:t>c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451412" y="1751285"/>
            <a:ext cx="130810" cy="4102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3020">
              <a:lnSpc>
                <a:spcPct val="100000"/>
              </a:lnSpc>
            </a:pPr>
            <a:r>
              <a:rPr sz="1300" spc="10" dirty="0">
                <a:latin typeface="Times New Roman"/>
                <a:cs typeface="Times New Roman"/>
              </a:rPr>
              <a:t>2</a:t>
            </a:r>
            <a:endParaRPr sz="13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300" i="1" spc="10" dirty="0">
                <a:latin typeface="Times New Roman"/>
                <a:cs typeface="Times New Roman"/>
              </a:rPr>
              <a:t>a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121897" y="1751285"/>
            <a:ext cx="130810" cy="4102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3020">
              <a:lnSpc>
                <a:spcPct val="100000"/>
              </a:lnSpc>
            </a:pPr>
            <a:r>
              <a:rPr sz="1300" spc="10" dirty="0">
                <a:latin typeface="Times New Roman"/>
                <a:cs typeface="Times New Roman"/>
              </a:rPr>
              <a:t>2</a:t>
            </a:r>
            <a:endParaRPr sz="13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300" i="1" spc="10" dirty="0">
                <a:latin typeface="Times New Roman"/>
                <a:cs typeface="Times New Roman"/>
              </a:rPr>
              <a:t>a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432382" y="2134296"/>
            <a:ext cx="100330" cy="210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i="1" spc="5" dirty="0">
                <a:latin typeface="Times New Roman"/>
                <a:cs typeface="Times New Roman"/>
              </a:rPr>
              <a:t>e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983644" y="2134296"/>
            <a:ext cx="109855" cy="210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i="1" spc="10" dirty="0">
                <a:latin typeface="Times New Roman"/>
                <a:cs typeface="Times New Roman"/>
              </a:rPr>
              <a:t>a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360214" y="1946933"/>
            <a:ext cx="666115" cy="3479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i="1" spc="55" dirty="0">
                <a:latin typeface="Times New Roman"/>
                <a:cs typeface="Times New Roman"/>
              </a:rPr>
              <a:t>H</a:t>
            </a:r>
            <a:r>
              <a:rPr sz="2200" i="1" spc="-305" dirty="0">
                <a:latin typeface="Times New Roman"/>
                <a:cs typeface="Times New Roman"/>
              </a:rPr>
              <a:t> </a:t>
            </a:r>
            <a:r>
              <a:rPr sz="2200" spc="25" dirty="0">
                <a:latin typeface="Times New Roman"/>
                <a:cs typeface="Times New Roman"/>
              </a:rPr>
              <a:t>(</a:t>
            </a:r>
            <a:r>
              <a:rPr sz="2200" spc="-120" dirty="0">
                <a:latin typeface="Times New Roman"/>
                <a:cs typeface="Times New Roman"/>
              </a:rPr>
              <a:t> </a:t>
            </a:r>
            <a:r>
              <a:rPr sz="2200" i="1" spc="20" dirty="0">
                <a:latin typeface="Times New Roman"/>
                <a:cs typeface="Times New Roman"/>
              </a:rPr>
              <a:t>f</a:t>
            </a:r>
            <a:r>
              <a:rPr sz="2200" i="1" spc="-85" dirty="0">
                <a:latin typeface="Times New Roman"/>
                <a:cs typeface="Times New Roman"/>
              </a:rPr>
              <a:t> </a:t>
            </a:r>
            <a:r>
              <a:rPr sz="2200" spc="25" dirty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322139" y="2169477"/>
            <a:ext cx="186690" cy="3479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i="1" spc="40" dirty="0">
                <a:latin typeface="Times New Roman"/>
                <a:cs typeface="Times New Roman"/>
              </a:rPr>
              <a:t>T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919298" y="2169477"/>
            <a:ext cx="186690" cy="3479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i="1" spc="40" dirty="0">
                <a:latin typeface="Times New Roman"/>
                <a:cs typeface="Times New Roman"/>
              </a:rPr>
              <a:t>T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248211" y="1745114"/>
            <a:ext cx="200025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50" i="1" spc="-45" dirty="0">
                <a:latin typeface="Symbol"/>
                <a:cs typeface="Symbol"/>
              </a:rPr>
              <a:t></a:t>
            </a:r>
            <a:endParaRPr sz="2350">
              <a:latin typeface="Symbol"/>
              <a:cs typeface="Symbo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794135" y="1745114"/>
            <a:ext cx="324485" cy="3670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spc="-130" dirty="0">
                <a:latin typeface="Times New Roman"/>
                <a:cs typeface="Times New Roman"/>
              </a:rPr>
              <a:t>2</a:t>
            </a:r>
            <a:r>
              <a:rPr sz="2350" i="1" spc="-45" dirty="0">
                <a:latin typeface="Symbol"/>
                <a:cs typeface="Symbol"/>
              </a:rPr>
              <a:t></a:t>
            </a:r>
            <a:endParaRPr sz="2350">
              <a:latin typeface="Symbol"/>
              <a:cs typeface="Symbo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528875" y="1883456"/>
            <a:ext cx="280035" cy="5054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spc="15" dirty="0">
                <a:latin typeface="Symbol"/>
                <a:cs typeface="Symbol"/>
              </a:rPr>
              <a:t></a:t>
            </a:r>
            <a:endParaRPr sz="1300">
              <a:latin typeface="Symbol"/>
              <a:cs typeface="Symbol"/>
            </a:endParaRPr>
          </a:p>
          <a:p>
            <a:pPr marL="14604">
              <a:lnSpc>
                <a:spcPct val="100000"/>
              </a:lnSpc>
              <a:spcBef>
                <a:spcPts val="765"/>
              </a:spcBef>
            </a:pPr>
            <a:r>
              <a:rPr sz="1300" i="1" spc="5" dirty="0">
                <a:latin typeface="Times New Roman"/>
                <a:cs typeface="Times New Roman"/>
              </a:rPr>
              <a:t>k</a:t>
            </a:r>
            <a:r>
              <a:rPr sz="1300" i="1" spc="-195" dirty="0">
                <a:latin typeface="Times New Roman"/>
                <a:cs typeface="Times New Roman"/>
              </a:rPr>
              <a:t> </a:t>
            </a:r>
            <a:r>
              <a:rPr sz="1300" spc="-110" dirty="0">
                <a:latin typeface="Symbol"/>
                <a:cs typeface="Symbol"/>
              </a:rPr>
              <a:t></a:t>
            </a:r>
            <a:r>
              <a:rPr sz="1300" spc="10" dirty="0">
                <a:latin typeface="Times New Roman"/>
                <a:cs typeface="Times New Roman"/>
              </a:rPr>
              <a:t>1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281496" y="1927883"/>
            <a:ext cx="929005" cy="3670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94005" algn="l"/>
              </a:tabLst>
            </a:pPr>
            <a:r>
              <a:rPr sz="2350" i="1" spc="-30" dirty="0">
                <a:latin typeface="Symbol"/>
                <a:cs typeface="Symbol"/>
              </a:rPr>
              <a:t></a:t>
            </a:r>
            <a:r>
              <a:rPr sz="2350" spc="-30" dirty="0">
                <a:latin typeface="Times New Roman"/>
                <a:cs typeface="Times New Roman"/>
              </a:rPr>
              <a:t>	</a:t>
            </a:r>
            <a:r>
              <a:rPr sz="2200" spc="25" dirty="0">
                <a:latin typeface="Times New Roman"/>
                <a:cs typeface="Times New Roman"/>
              </a:rPr>
              <a:t>( </a:t>
            </a:r>
            <a:r>
              <a:rPr sz="2200" i="1" spc="20" dirty="0">
                <a:latin typeface="Times New Roman"/>
                <a:cs typeface="Times New Roman"/>
              </a:rPr>
              <a:t>f </a:t>
            </a:r>
            <a:r>
              <a:rPr sz="2200" spc="25" dirty="0">
                <a:latin typeface="Times New Roman"/>
                <a:cs typeface="Times New Roman"/>
              </a:rPr>
              <a:t>)</a:t>
            </a:r>
            <a:r>
              <a:rPr sz="2200" spc="-310" dirty="0">
                <a:latin typeface="Times New Roman"/>
                <a:cs typeface="Times New Roman"/>
              </a:rPr>
              <a:t> </a:t>
            </a:r>
            <a:r>
              <a:rPr sz="2200" spc="40" dirty="0">
                <a:latin typeface="Symbol"/>
                <a:cs typeface="Symbol"/>
              </a:rPr>
              <a:t></a:t>
            </a:r>
            <a:endParaRPr sz="2200">
              <a:latin typeface="Symbol"/>
              <a:cs typeface="Symbo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693402" y="1946933"/>
            <a:ext cx="1045844" cy="3479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873760" algn="l"/>
              </a:tabLst>
            </a:pPr>
            <a:r>
              <a:rPr sz="2200" i="1" spc="55" dirty="0">
                <a:latin typeface="Times New Roman"/>
                <a:cs typeface="Times New Roman"/>
              </a:rPr>
              <a:t>H</a:t>
            </a:r>
            <a:r>
              <a:rPr sz="2200" i="1" spc="-285" dirty="0">
                <a:latin typeface="Times New Roman"/>
                <a:cs typeface="Times New Roman"/>
              </a:rPr>
              <a:t> </a:t>
            </a:r>
            <a:r>
              <a:rPr sz="2200" spc="25" dirty="0">
                <a:latin typeface="Times New Roman"/>
                <a:cs typeface="Times New Roman"/>
              </a:rPr>
              <a:t>(</a:t>
            </a:r>
            <a:r>
              <a:rPr sz="2200" spc="-80" dirty="0">
                <a:latin typeface="Times New Roman"/>
                <a:cs typeface="Times New Roman"/>
              </a:rPr>
              <a:t> </a:t>
            </a:r>
            <a:r>
              <a:rPr sz="2200" i="1" spc="20" dirty="0">
                <a:latin typeface="Times New Roman"/>
                <a:cs typeface="Times New Roman"/>
              </a:rPr>
              <a:t>f</a:t>
            </a:r>
            <a:r>
              <a:rPr sz="2200" i="1" spc="-45" dirty="0">
                <a:latin typeface="Times New Roman"/>
                <a:cs typeface="Times New Roman"/>
              </a:rPr>
              <a:t> </a:t>
            </a:r>
            <a:r>
              <a:rPr sz="2200" spc="25" dirty="0">
                <a:latin typeface="Times New Roman"/>
                <a:cs typeface="Times New Roman"/>
              </a:rPr>
              <a:t>)</a:t>
            </a:r>
            <a:r>
              <a:rPr sz="2200" dirty="0">
                <a:latin typeface="Times New Roman"/>
                <a:cs typeface="Times New Roman"/>
              </a:rPr>
              <a:t>	</a:t>
            </a:r>
            <a:r>
              <a:rPr sz="2200" spc="40" dirty="0">
                <a:latin typeface="Symbol"/>
                <a:cs typeface="Symbol"/>
              </a:rPr>
              <a:t></a:t>
            </a:r>
            <a:endParaRPr sz="2200">
              <a:latin typeface="Symbol"/>
              <a:cs typeface="Symbo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789925" y="1927883"/>
            <a:ext cx="1928495" cy="3670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spc="85" dirty="0">
                <a:latin typeface="Symbol"/>
                <a:cs typeface="Symbol"/>
              </a:rPr>
              <a:t></a:t>
            </a:r>
            <a:r>
              <a:rPr sz="1950" spc="127" baseline="42735" dirty="0">
                <a:latin typeface="Times New Roman"/>
                <a:cs typeface="Times New Roman"/>
              </a:rPr>
              <a:t>'</a:t>
            </a:r>
            <a:r>
              <a:rPr sz="1950" spc="427" baseline="42735" dirty="0">
                <a:latin typeface="Times New Roman"/>
                <a:cs typeface="Times New Roman"/>
              </a:rPr>
              <a:t> </a:t>
            </a:r>
            <a:r>
              <a:rPr sz="2200" spc="95" dirty="0">
                <a:latin typeface="Times New Roman"/>
                <a:cs typeface="Times New Roman"/>
              </a:rPr>
              <a:t>(</a:t>
            </a:r>
            <a:r>
              <a:rPr sz="2200" i="1" spc="95" dirty="0">
                <a:latin typeface="Times New Roman"/>
                <a:cs typeface="Times New Roman"/>
              </a:rPr>
              <a:t>k</a:t>
            </a:r>
            <a:r>
              <a:rPr sz="2200" spc="95" dirty="0">
                <a:latin typeface="Times New Roman"/>
                <a:cs typeface="Times New Roman"/>
              </a:rPr>
              <a:t>)</a:t>
            </a:r>
            <a:r>
              <a:rPr sz="2200" spc="-360" dirty="0">
                <a:latin typeface="Times New Roman"/>
                <a:cs typeface="Times New Roman"/>
              </a:rPr>
              <a:t> </a:t>
            </a:r>
            <a:r>
              <a:rPr sz="2200" spc="10" dirty="0">
                <a:latin typeface="Times New Roman"/>
                <a:cs typeface="Times New Roman"/>
              </a:rPr>
              <a:t>cos(2</a:t>
            </a:r>
            <a:r>
              <a:rPr sz="2350" i="1" spc="10">
                <a:latin typeface="Symbol"/>
                <a:cs typeface="Symbol"/>
              </a:rPr>
              <a:t></a:t>
            </a:r>
            <a:r>
              <a:rPr sz="2350" i="1" spc="-5">
                <a:latin typeface="Times New Roman"/>
                <a:cs typeface="Times New Roman"/>
              </a:rPr>
              <a:t> </a:t>
            </a:r>
            <a:r>
              <a:rPr sz="2200" i="1" spc="30" smtClean="0">
                <a:latin typeface="Times New Roman"/>
                <a:cs typeface="Times New Roman"/>
              </a:rPr>
              <a:t>fT</a:t>
            </a:r>
            <a:r>
              <a:rPr sz="2200" spc="25" smtClean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206977" y="1865903"/>
            <a:ext cx="335915" cy="5149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350" spc="50" dirty="0">
                <a:latin typeface="Symbol"/>
                <a:cs typeface="Symbol"/>
              </a:rPr>
              <a:t></a:t>
            </a:r>
            <a:endParaRPr sz="3350">
              <a:latin typeface="Symbol"/>
              <a:cs typeface="Symbo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3441700" y="968207"/>
            <a:ext cx="0" cy="263525"/>
          </a:xfrm>
          <a:custGeom>
            <a:avLst/>
            <a:gdLst/>
            <a:ahLst/>
            <a:cxnLst/>
            <a:rect l="l" t="t" r="r" b="b"/>
            <a:pathLst>
              <a:path h="263525">
                <a:moveTo>
                  <a:pt x="0" y="0"/>
                </a:moveTo>
                <a:lnTo>
                  <a:pt x="0" y="263310"/>
                </a:lnTo>
              </a:path>
            </a:pathLst>
          </a:custGeom>
          <a:ln w="106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051300" y="968207"/>
            <a:ext cx="0" cy="263525"/>
          </a:xfrm>
          <a:custGeom>
            <a:avLst/>
            <a:gdLst/>
            <a:ahLst/>
            <a:cxnLst/>
            <a:rect l="l" t="t" r="r" b="b"/>
            <a:pathLst>
              <a:path h="263525">
                <a:moveTo>
                  <a:pt x="0" y="0"/>
                </a:moveTo>
                <a:lnTo>
                  <a:pt x="0" y="263310"/>
                </a:lnTo>
              </a:path>
            </a:pathLst>
          </a:custGeom>
          <a:ln w="106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4112260" y="897197"/>
            <a:ext cx="9144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15" dirty="0">
                <a:latin typeface="Times New Roman"/>
                <a:cs typeface="Times New Roman"/>
              </a:rPr>
              <a:t>2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94843" y="978957"/>
            <a:ext cx="9471457" cy="28469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spc="-15" baseline="1736" dirty="0">
                <a:latin typeface="Times New Roman"/>
                <a:cs typeface="Times New Roman"/>
              </a:rPr>
              <a:t>Après </a:t>
            </a:r>
            <a:r>
              <a:rPr sz="2400" b="1" spc="-7" baseline="1736" dirty="0">
                <a:latin typeface="Times New Roman"/>
                <a:cs typeface="Times New Roman"/>
              </a:rPr>
              <a:t>multiplication de  </a:t>
            </a:r>
            <a:r>
              <a:rPr sz="1850" b="1" i="1" spc="-30" dirty="0">
                <a:latin typeface="Symbol"/>
                <a:cs typeface="Symbol"/>
              </a:rPr>
              <a:t></a:t>
            </a:r>
            <a:r>
              <a:rPr sz="1850" b="1" i="1" spc="-30" dirty="0">
                <a:latin typeface="Times New Roman"/>
                <a:cs typeface="Times New Roman"/>
              </a:rPr>
              <a:t> </a:t>
            </a:r>
            <a:r>
              <a:rPr sz="1500" b="1" i="1" spc="22" baseline="-25000" dirty="0">
                <a:latin typeface="Times New Roman"/>
                <a:cs typeface="Times New Roman"/>
              </a:rPr>
              <a:t>a </a:t>
            </a:r>
            <a:r>
              <a:rPr sz="1750" b="1" spc="10" dirty="0">
                <a:latin typeface="Times New Roman"/>
                <a:cs typeface="Times New Roman"/>
              </a:rPr>
              <a:t>( </a:t>
            </a:r>
            <a:r>
              <a:rPr sz="1750" b="1" i="1" spc="10" dirty="0">
                <a:latin typeface="Times New Roman"/>
                <a:cs typeface="Times New Roman"/>
              </a:rPr>
              <a:t>f </a:t>
            </a:r>
            <a:r>
              <a:rPr sz="1750" b="1" spc="10">
                <a:latin typeface="Times New Roman"/>
                <a:cs typeface="Times New Roman"/>
              </a:rPr>
              <a:t>) </a:t>
            </a:r>
            <a:r>
              <a:rPr sz="1750" b="1" i="1" smtClean="0">
                <a:latin typeface="Times New Roman"/>
                <a:cs typeface="Times New Roman"/>
              </a:rPr>
              <a:t>par </a:t>
            </a:r>
            <a:r>
              <a:rPr sz="1750" b="1" i="1" spc="30" dirty="0">
                <a:latin typeface="Times New Roman"/>
                <a:cs typeface="Times New Roman"/>
              </a:rPr>
              <a:t>H </a:t>
            </a:r>
            <a:r>
              <a:rPr sz="1750" b="1" spc="10" dirty="0">
                <a:latin typeface="Times New Roman"/>
                <a:cs typeface="Times New Roman"/>
              </a:rPr>
              <a:t>( </a:t>
            </a:r>
            <a:r>
              <a:rPr sz="1750" b="1" i="1" spc="10">
                <a:latin typeface="Times New Roman"/>
                <a:cs typeface="Times New Roman"/>
              </a:rPr>
              <a:t>f </a:t>
            </a:r>
            <a:r>
              <a:rPr sz="1750" b="1" spc="10" smtClean="0">
                <a:latin typeface="Times New Roman"/>
                <a:cs typeface="Times New Roman"/>
              </a:rPr>
              <a:t>) </a:t>
            </a:r>
            <a:r>
              <a:rPr sz="2400" b="1" spc="-7" baseline="1736" dirty="0">
                <a:latin typeface="Times New Roman"/>
                <a:cs typeface="Times New Roman"/>
              </a:rPr>
              <a:t>, la </a:t>
            </a:r>
            <a:r>
              <a:rPr sz="2400" b="1" spc="-15" baseline="1736" dirty="0">
                <a:latin typeface="Times New Roman"/>
                <a:cs typeface="Times New Roman"/>
              </a:rPr>
              <a:t>DSP </a:t>
            </a:r>
            <a:r>
              <a:rPr sz="2400" b="1" spc="-7" baseline="1736" dirty="0">
                <a:latin typeface="Times New Roman"/>
                <a:cs typeface="Times New Roman"/>
              </a:rPr>
              <a:t>de </a:t>
            </a:r>
            <a:r>
              <a:rPr sz="2400" b="1" baseline="1736" dirty="0">
                <a:solidFill>
                  <a:srgbClr val="FF0000"/>
                </a:solidFill>
                <a:latin typeface="Symbol"/>
                <a:cs typeface="Symbol"/>
              </a:rPr>
              <a:t></a:t>
            </a:r>
            <a:r>
              <a:rPr sz="1575" b="1" baseline="-15873" dirty="0">
                <a:solidFill>
                  <a:srgbClr val="FF0000"/>
                </a:solidFill>
                <a:latin typeface="Times New Roman"/>
                <a:cs typeface="Times New Roman"/>
              </a:rPr>
              <a:t>e</a:t>
            </a:r>
            <a:r>
              <a:rPr sz="2400" b="1" baseline="1736" dirty="0">
                <a:solidFill>
                  <a:srgbClr val="FF0000"/>
                </a:solidFill>
                <a:latin typeface="Times New Roman"/>
                <a:cs typeface="Times New Roman"/>
              </a:rPr>
              <a:t>(f) </a:t>
            </a:r>
            <a:r>
              <a:rPr sz="2400" b="1" spc="-7" baseline="1736" dirty="0">
                <a:solidFill>
                  <a:srgbClr val="FF0000"/>
                </a:solidFill>
                <a:latin typeface="Times New Roman"/>
                <a:cs typeface="Times New Roman"/>
              </a:rPr>
              <a:t>peut s’exprimer</a:t>
            </a:r>
            <a:r>
              <a:rPr sz="2400" b="1" spc="-172" baseline="1736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400" b="1" spc="-15" baseline="1736" dirty="0">
                <a:solidFill>
                  <a:srgbClr val="FF0000"/>
                </a:solidFill>
                <a:latin typeface="Times New Roman"/>
                <a:cs typeface="Times New Roman"/>
              </a:rPr>
              <a:t>comme</a:t>
            </a:r>
            <a:endParaRPr sz="2400" baseline="1736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94843" y="2771902"/>
            <a:ext cx="2800350" cy="2559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5" dirty="0">
                <a:latin typeface="Times New Roman"/>
                <a:cs typeface="Times New Roman"/>
              </a:rPr>
              <a:t>et 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d’un </a:t>
            </a:r>
            <a:r>
              <a:rPr sz="16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spectre 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de raies</a:t>
            </a:r>
            <a:r>
              <a:rPr sz="1600" b="1" spc="5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600" b="1" spc="-10" dirty="0">
                <a:latin typeface="Times New Roman"/>
                <a:cs typeface="Times New Roman"/>
              </a:rPr>
              <a:t>(discret)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332467" y="2899336"/>
            <a:ext cx="8382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i="1" spc="10" dirty="0">
                <a:latin typeface="Times New Roman"/>
                <a:cs typeface="Times New Roman"/>
              </a:rPr>
              <a:t>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3207910" y="2738510"/>
            <a:ext cx="598170" cy="284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i="1" spc="-15" dirty="0">
                <a:latin typeface="Symbol"/>
                <a:cs typeface="Symbol"/>
              </a:rPr>
              <a:t></a:t>
            </a:r>
            <a:r>
              <a:rPr sz="1800" b="1" i="1" spc="-15" dirty="0">
                <a:latin typeface="Times New Roman"/>
                <a:cs typeface="Times New Roman"/>
              </a:rPr>
              <a:t> </a:t>
            </a:r>
            <a:r>
              <a:rPr sz="1500" b="1" i="1" spc="15" baseline="44444" dirty="0">
                <a:latin typeface="Times New Roman"/>
                <a:cs typeface="Times New Roman"/>
              </a:rPr>
              <a:t>d </a:t>
            </a:r>
            <a:r>
              <a:rPr sz="1700" b="1" spc="5" dirty="0">
                <a:latin typeface="Times New Roman"/>
                <a:cs typeface="Times New Roman"/>
              </a:rPr>
              <a:t>( </a:t>
            </a:r>
            <a:r>
              <a:rPr sz="1700" b="1" i="1" spc="5" dirty="0">
                <a:latin typeface="Times New Roman"/>
                <a:cs typeface="Times New Roman"/>
              </a:rPr>
              <a:t>f</a:t>
            </a:r>
            <a:r>
              <a:rPr sz="1700" b="1" i="1" spc="-150" dirty="0">
                <a:latin typeface="Times New Roman"/>
                <a:cs typeface="Times New Roman"/>
              </a:rPr>
              <a:t> </a:t>
            </a:r>
            <a:r>
              <a:rPr sz="1700" b="1" spc="5" dirty="0">
                <a:latin typeface="Times New Roman"/>
                <a:cs typeface="Times New Roman"/>
              </a:rPr>
              <a:t>)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3283687" y="3651544"/>
            <a:ext cx="357505" cy="0"/>
          </a:xfrm>
          <a:custGeom>
            <a:avLst/>
            <a:gdLst/>
            <a:ahLst/>
            <a:cxnLst/>
            <a:rect l="l" t="t" r="r" b="b"/>
            <a:pathLst>
              <a:path w="357504">
                <a:moveTo>
                  <a:pt x="0" y="0"/>
                </a:moveTo>
                <a:lnTo>
                  <a:pt x="356991" y="0"/>
                </a:lnTo>
              </a:path>
            </a:pathLst>
          </a:custGeom>
          <a:ln w="135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524269" y="3651544"/>
            <a:ext cx="204470" cy="0"/>
          </a:xfrm>
          <a:custGeom>
            <a:avLst/>
            <a:gdLst/>
            <a:ahLst/>
            <a:cxnLst/>
            <a:rect l="l" t="t" r="r" b="b"/>
            <a:pathLst>
              <a:path w="204470">
                <a:moveTo>
                  <a:pt x="0" y="0"/>
                </a:moveTo>
                <a:lnTo>
                  <a:pt x="204449" y="0"/>
                </a:lnTo>
              </a:path>
            </a:pathLst>
          </a:custGeom>
          <a:ln w="135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126512" y="3303189"/>
            <a:ext cx="0" cy="696595"/>
          </a:xfrm>
          <a:custGeom>
            <a:avLst/>
            <a:gdLst/>
            <a:ahLst/>
            <a:cxnLst/>
            <a:rect l="l" t="t" r="r" b="b"/>
            <a:pathLst>
              <a:path h="696595">
                <a:moveTo>
                  <a:pt x="0" y="0"/>
                </a:moveTo>
                <a:lnTo>
                  <a:pt x="0" y="696235"/>
                </a:lnTo>
              </a:path>
            </a:pathLst>
          </a:custGeom>
          <a:ln w="1378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861717" y="3303189"/>
            <a:ext cx="0" cy="696595"/>
          </a:xfrm>
          <a:custGeom>
            <a:avLst/>
            <a:gdLst/>
            <a:ahLst/>
            <a:cxnLst/>
            <a:rect l="l" t="t" r="r" b="b"/>
            <a:pathLst>
              <a:path h="696595">
                <a:moveTo>
                  <a:pt x="0" y="0"/>
                </a:moveTo>
                <a:lnTo>
                  <a:pt x="0" y="696235"/>
                </a:lnTo>
              </a:path>
            </a:pathLst>
          </a:custGeom>
          <a:ln w="1378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772368" y="3651544"/>
            <a:ext cx="205104" cy="0"/>
          </a:xfrm>
          <a:custGeom>
            <a:avLst/>
            <a:gdLst/>
            <a:ahLst/>
            <a:cxnLst/>
            <a:rect l="l" t="t" r="r" b="b"/>
            <a:pathLst>
              <a:path w="205104">
                <a:moveTo>
                  <a:pt x="0" y="0"/>
                </a:moveTo>
                <a:lnTo>
                  <a:pt x="204626" y="0"/>
                </a:lnTo>
              </a:path>
            </a:pathLst>
          </a:custGeom>
          <a:ln w="135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4882267" y="3207325"/>
            <a:ext cx="109220" cy="210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5" dirty="0">
                <a:latin typeface="Times New Roman"/>
                <a:cs typeface="Times New Roman"/>
              </a:rPr>
              <a:t>2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488949" y="3652242"/>
            <a:ext cx="109220" cy="210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5" dirty="0">
                <a:latin typeface="Times New Roman"/>
                <a:cs typeface="Times New Roman"/>
              </a:rPr>
              <a:t>2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3487888" y="3447245"/>
            <a:ext cx="109220" cy="210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i="1" spc="5" dirty="0">
                <a:latin typeface="Times New Roman"/>
                <a:cs typeface="Times New Roman"/>
              </a:rPr>
              <a:t>a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424223" y="3630218"/>
            <a:ext cx="99695" cy="210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i="1" spc="5" dirty="0">
                <a:latin typeface="Times New Roman"/>
                <a:cs typeface="Times New Roman"/>
              </a:rPr>
              <a:t>e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3288673" y="3132623"/>
            <a:ext cx="325120" cy="4749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300" i="1" spc="150" baseline="-25252" dirty="0">
                <a:latin typeface="Times New Roman"/>
                <a:cs typeface="Times New Roman"/>
              </a:rPr>
              <a:t>m</a:t>
            </a:r>
            <a:r>
              <a:rPr sz="1250" spc="5" dirty="0">
                <a:latin typeface="Times New Roman"/>
                <a:cs typeface="Times New Roman"/>
              </a:rPr>
              <a:t>2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542166" y="3262648"/>
            <a:ext cx="153670" cy="3479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i="1" spc="30" dirty="0">
                <a:latin typeface="Times New Roman"/>
                <a:cs typeface="Times New Roman"/>
              </a:rPr>
              <a:t>k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5789571" y="3262648"/>
            <a:ext cx="153670" cy="3479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i="1" spc="30" dirty="0">
                <a:latin typeface="Times New Roman"/>
                <a:cs typeface="Times New Roman"/>
              </a:rPr>
              <a:t>k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3286586" y="3664997"/>
            <a:ext cx="186055" cy="3479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i="1" spc="35" dirty="0">
                <a:latin typeface="Times New Roman"/>
                <a:cs typeface="Times New Roman"/>
              </a:rPr>
              <a:t>T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2273592" y="3423616"/>
            <a:ext cx="954405" cy="3670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50" i="1" spc="-35" dirty="0">
                <a:latin typeface="Symbol"/>
                <a:cs typeface="Symbol"/>
              </a:rPr>
              <a:t></a:t>
            </a:r>
            <a:r>
              <a:rPr sz="2350" i="1" spc="-35" dirty="0">
                <a:latin typeface="Times New Roman"/>
                <a:cs typeface="Times New Roman"/>
              </a:rPr>
              <a:t> </a:t>
            </a:r>
            <a:r>
              <a:rPr sz="1875" i="1" spc="7" baseline="44444" dirty="0">
                <a:latin typeface="Times New Roman"/>
                <a:cs typeface="Times New Roman"/>
              </a:rPr>
              <a:t>d </a:t>
            </a:r>
            <a:r>
              <a:rPr sz="2200" spc="20" dirty="0">
                <a:latin typeface="Times New Roman"/>
                <a:cs typeface="Times New Roman"/>
              </a:rPr>
              <a:t>( </a:t>
            </a:r>
            <a:r>
              <a:rPr sz="2200" i="1" spc="15" dirty="0">
                <a:latin typeface="Times New Roman"/>
                <a:cs typeface="Times New Roman"/>
              </a:rPr>
              <a:t>f </a:t>
            </a:r>
            <a:r>
              <a:rPr sz="2200" spc="20" dirty="0">
                <a:latin typeface="Times New Roman"/>
                <a:cs typeface="Times New Roman"/>
              </a:rPr>
              <a:t>)</a:t>
            </a:r>
            <a:r>
              <a:rPr sz="2200" spc="-320" dirty="0">
                <a:latin typeface="Times New Roman"/>
                <a:cs typeface="Times New Roman"/>
              </a:rPr>
              <a:t> </a:t>
            </a:r>
            <a:r>
              <a:rPr sz="2200" spc="35" dirty="0">
                <a:latin typeface="Symbol"/>
                <a:cs typeface="Symbol"/>
              </a:rPr>
              <a:t></a:t>
            </a:r>
            <a:endParaRPr sz="2200">
              <a:latin typeface="Symbol"/>
              <a:cs typeface="Symbo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4156626" y="3423616"/>
            <a:ext cx="1933575" cy="589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360"/>
              </a:lnSpc>
              <a:tabLst>
                <a:tab pos="579755" algn="l"/>
                <a:tab pos="862965" algn="l"/>
                <a:tab pos="1824355" algn="l"/>
              </a:tabLst>
            </a:pPr>
            <a:r>
              <a:rPr sz="2200" i="1" spc="45" dirty="0">
                <a:latin typeface="Times New Roman"/>
                <a:cs typeface="Times New Roman"/>
              </a:rPr>
              <a:t>H</a:t>
            </a:r>
            <a:r>
              <a:rPr sz="2200" i="1" spc="-265" dirty="0">
                <a:latin typeface="Times New Roman"/>
                <a:cs typeface="Times New Roman"/>
              </a:rPr>
              <a:t> </a:t>
            </a:r>
            <a:r>
              <a:rPr sz="2200" spc="20" dirty="0">
                <a:latin typeface="Times New Roman"/>
                <a:cs typeface="Times New Roman"/>
              </a:rPr>
              <a:t>(</a:t>
            </a:r>
            <a:r>
              <a:rPr sz="2200" dirty="0">
                <a:latin typeface="Times New Roman"/>
                <a:cs typeface="Times New Roman"/>
              </a:rPr>
              <a:t>	</a:t>
            </a:r>
            <a:r>
              <a:rPr sz="2200" spc="20" dirty="0">
                <a:latin typeface="Times New Roman"/>
                <a:cs typeface="Times New Roman"/>
              </a:rPr>
              <a:t>)</a:t>
            </a:r>
            <a:r>
              <a:rPr sz="2200" dirty="0">
                <a:latin typeface="Times New Roman"/>
                <a:cs typeface="Times New Roman"/>
              </a:rPr>
              <a:t>	</a:t>
            </a:r>
            <a:r>
              <a:rPr sz="2350" i="1" spc="-45" dirty="0">
                <a:latin typeface="Symbol"/>
                <a:cs typeface="Symbol"/>
              </a:rPr>
              <a:t></a:t>
            </a:r>
            <a:r>
              <a:rPr sz="2350" spc="-290" dirty="0">
                <a:latin typeface="Times New Roman"/>
                <a:cs typeface="Times New Roman"/>
              </a:rPr>
              <a:t> </a:t>
            </a:r>
            <a:r>
              <a:rPr sz="2200" spc="20" dirty="0">
                <a:latin typeface="Times New Roman"/>
                <a:cs typeface="Times New Roman"/>
              </a:rPr>
              <a:t>(</a:t>
            </a:r>
            <a:r>
              <a:rPr sz="2200" spc="-85" dirty="0">
                <a:latin typeface="Times New Roman"/>
                <a:cs typeface="Times New Roman"/>
              </a:rPr>
              <a:t> </a:t>
            </a:r>
            <a:r>
              <a:rPr sz="2200" i="1" spc="15" dirty="0">
                <a:latin typeface="Times New Roman"/>
                <a:cs typeface="Times New Roman"/>
              </a:rPr>
              <a:t>f</a:t>
            </a:r>
            <a:r>
              <a:rPr sz="2200" i="1" dirty="0">
                <a:latin typeface="Times New Roman"/>
                <a:cs typeface="Times New Roman"/>
              </a:rPr>
              <a:t> </a:t>
            </a:r>
            <a:r>
              <a:rPr sz="2200" i="1" spc="-140" dirty="0">
                <a:latin typeface="Times New Roman"/>
                <a:cs typeface="Times New Roman"/>
              </a:rPr>
              <a:t> </a:t>
            </a:r>
            <a:r>
              <a:rPr sz="2200" spc="35" dirty="0">
                <a:latin typeface="Symbol"/>
                <a:cs typeface="Symbol"/>
              </a:rPr>
              <a:t></a:t>
            </a:r>
            <a:r>
              <a:rPr sz="2200" dirty="0">
                <a:latin typeface="Times New Roman"/>
                <a:cs typeface="Times New Roman"/>
              </a:rPr>
              <a:t>	</a:t>
            </a:r>
            <a:r>
              <a:rPr sz="2200" spc="20" dirty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  <a:p>
            <a:pPr marL="364490">
              <a:lnSpc>
                <a:spcPts val="2180"/>
              </a:lnSpc>
              <a:tabLst>
                <a:tab pos="1609090" algn="l"/>
              </a:tabLst>
            </a:pPr>
            <a:r>
              <a:rPr sz="2200" i="1" spc="35" dirty="0">
                <a:latin typeface="Times New Roman"/>
                <a:cs typeface="Times New Roman"/>
              </a:rPr>
              <a:t>T	T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3672352" y="3268948"/>
            <a:ext cx="420370" cy="7670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145"/>
              </a:lnSpc>
            </a:pPr>
            <a:r>
              <a:rPr sz="1250" spc="-15" dirty="0">
                <a:latin typeface="Symbol"/>
                <a:cs typeface="Symbol"/>
              </a:rPr>
              <a:t></a:t>
            </a:r>
            <a:endParaRPr sz="1250">
              <a:latin typeface="Symbol"/>
              <a:cs typeface="Symbol"/>
            </a:endParaRPr>
          </a:p>
          <a:p>
            <a:pPr marL="57150">
              <a:lnSpc>
                <a:spcPts val="3425"/>
              </a:lnSpc>
            </a:pPr>
            <a:r>
              <a:rPr sz="3350" spc="40" dirty="0">
                <a:latin typeface="Symbol"/>
                <a:cs typeface="Symbol"/>
              </a:rPr>
              <a:t></a:t>
            </a:r>
            <a:endParaRPr sz="3350">
              <a:latin typeface="Symbol"/>
              <a:cs typeface="Symbol"/>
            </a:endParaRPr>
          </a:p>
          <a:p>
            <a:pPr algn="ctr">
              <a:lnSpc>
                <a:spcPts val="1375"/>
              </a:lnSpc>
            </a:pPr>
            <a:r>
              <a:rPr sz="1250" i="1" spc="5" dirty="0">
                <a:latin typeface="Times New Roman"/>
                <a:cs typeface="Times New Roman"/>
              </a:rPr>
              <a:t>k</a:t>
            </a:r>
            <a:r>
              <a:rPr sz="1250" i="1" spc="-185" dirty="0">
                <a:latin typeface="Times New Roman"/>
                <a:cs typeface="Times New Roman"/>
              </a:rPr>
              <a:t> </a:t>
            </a:r>
            <a:r>
              <a:rPr sz="1250" spc="35" dirty="0">
                <a:latin typeface="Symbol"/>
                <a:cs typeface="Symbol"/>
              </a:rPr>
              <a:t></a:t>
            </a:r>
            <a:r>
              <a:rPr sz="1250" spc="-15" dirty="0">
                <a:latin typeface="Symbol"/>
                <a:cs typeface="Symbol"/>
              </a:rPr>
              <a:t></a:t>
            </a:r>
            <a:r>
              <a:rPr sz="1250" spc="5" dirty="0">
                <a:latin typeface="Symbol"/>
                <a:cs typeface="Symbol"/>
              </a:rPr>
              <a:t></a:t>
            </a:r>
            <a:endParaRPr sz="1250">
              <a:latin typeface="Symbol"/>
              <a:cs typeface="Symbol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2057400" y="5805487"/>
            <a:ext cx="4746625" cy="76200"/>
          </a:xfrm>
          <a:custGeom>
            <a:avLst/>
            <a:gdLst/>
            <a:ahLst/>
            <a:cxnLst/>
            <a:rect l="l" t="t" r="r" b="b"/>
            <a:pathLst>
              <a:path w="4746625" h="76200">
                <a:moveTo>
                  <a:pt x="4670425" y="0"/>
                </a:moveTo>
                <a:lnTo>
                  <a:pt x="4670425" y="76200"/>
                </a:lnTo>
                <a:lnTo>
                  <a:pt x="4733925" y="44450"/>
                </a:lnTo>
                <a:lnTo>
                  <a:pt x="4683125" y="44450"/>
                </a:lnTo>
                <a:lnTo>
                  <a:pt x="4683125" y="31750"/>
                </a:lnTo>
                <a:lnTo>
                  <a:pt x="4733925" y="31750"/>
                </a:lnTo>
                <a:lnTo>
                  <a:pt x="4670425" y="0"/>
                </a:lnTo>
                <a:close/>
              </a:path>
              <a:path w="4746625" h="76200">
                <a:moveTo>
                  <a:pt x="4670425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4670425" y="44450"/>
                </a:lnTo>
                <a:lnTo>
                  <a:pt x="4670425" y="31750"/>
                </a:lnTo>
                <a:close/>
              </a:path>
              <a:path w="4746625" h="76200">
                <a:moveTo>
                  <a:pt x="4733925" y="31750"/>
                </a:moveTo>
                <a:lnTo>
                  <a:pt x="4683125" y="31750"/>
                </a:lnTo>
                <a:lnTo>
                  <a:pt x="4683125" y="44450"/>
                </a:lnTo>
                <a:lnTo>
                  <a:pt x="4733925" y="44450"/>
                </a:lnTo>
                <a:lnTo>
                  <a:pt x="4746625" y="38100"/>
                </a:lnTo>
                <a:lnTo>
                  <a:pt x="4733925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006600" y="4302125"/>
            <a:ext cx="76200" cy="1536700"/>
          </a:xfrm>
          <a:custGeom>
            <a:avLst/>
            <a:gdLst/>
            <a:ahLst/>
            <a:cxnLst/>
            <a:rect l="l" t="t" r="r" b="b"/>
            <a:pathLst>
              <a:path w="76200" h="1536700">
                <a:moveTo>
                  <a:pt x="44450" y="63500"/>
                </a:moveTo>
                <a:lnTo>
                  <a:pt x="31750" y="63500"/>
                </a:lnTo>
                <a:lnTo>
                  <a:pt x="31750" y="1536700"/>
                </a:lnTo>
                <a:lnTo>
                  <a:pt x="44450" y="1536700"/>
                </a:lnTo>
                <a:lnTo>
                  <a:pt x="44450" y="63500"/>
                </a:lnTo>
                <a:close/>
              </a:path>
              <a:path w="76200" h="1536700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1536700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 txBox="1"/>
          <p:nvPr/>
        </p:nvSpPr>
        <p:spPr>
          <a:xfrm>
            <a:off x="6957441" y="5705475"/>
            <a:ext cx="85090" cy="225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latin typeface="Times New Roman"/>
                <a:cs typeface="Times New Roman"/>
              </a:rPr>
              <a:t>f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2241804" y="4262373"/>
            <a:ext cx="968375" cy="225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5" dirty="0">
                <a:latin typeface="Times New Roman"/>
                <a:cs typeface="Times New Roman"/>
              </a:rPr>
              <a:t>DSP</a:t>
            </a:r>
            <a:r>
              <a:rPr sz="1400" b="1" spc="-170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(V</a:t>
            </a:r>
            <a:r>
              <a:rPr sz="1350" b="1" baseline="24691" dirty="0">
                <a:latin typeface="Times New Roman"/>
                <a:cs typeface="Times New Roman"/>
              </a:rPr>
              <a:t>2</a:t>
            </a:r>
            <a:r>
              <a:rPr sz="1400" b="1" dirty="0">
                <a:latin typeface="Times New Roman"/>
                <a:cs typeface="Times New Roman"/>
              </a:rPr>
              <a:t>/Hz)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2022094" y="5872175"/>
            <a:ext cx="114935" cy="225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latin typeface="Times New Roman"/>
                <a:cs typeface="Times New Roman"/>
              </a:rPr>
              <a:t>0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2909316" y="5872175"/>
            <a:ext cx="285750" cy="225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5" dirty="0">
                <a:latin typeface="Times New Roman"/>
                <a:cs typeface="Times New Roman"/>
              </a:rPr>
              <a:t>1/T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4008246" y="5872175"/>
            <a:ext cx="285115" cy="225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5" dirty="0">
                <a:latin typeface="Times New Roman"/>
                <a:cs typeface="Times New Roman"/>
              </a:rPr>
              <a:t>2/T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5239639" y="5872175"/>
            <a:ext cx="285750" cy="225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5" dirty="0">
                <a:latin typeface="Times New Roman"/>
                <a:cs typeface="Times New Roman"/>
              </a:rPr>
              <a:t>3/T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57" name="object 57"/>
          <p:cNvSpPr/>
          <p:nvPr/>
        </p:nvSpPr>
        <p:spPr>
          <a:xfrm>
            <a:off x="2051050" y="4448175"/>
            <a:ext cx="4353560" cy="1395730"/>
          </a:xfrm>
          <a:custGeom>
            <a:avLst/>
            <a:gdLst/>
            <a:ahLst/>
            <a:cxnLst/>
            <a:rect l="l" t="t" r="r" b="b"/>
            <a:pathLst>
              <a:path w="4353560" h="1395729">
                <a:moveTo>
                  <a:pt x="0" y="0"/>
                </a:moveTo>
                <a:lnTo>
                  <a:pt x="19107" y="6994"/>
                </a:lnTo>
                <a:lnTo>
                  <a:pt x="42177" y="9521"/>
                </a:lnTo>
                <a:lnTo>
                  <a:pt x="69412" y="12041"/>
                </a:lnTo>
                <a:lnTo>
                  <a:pt x="101012" y="19018"/>
                </a:lnTo>
                <a:lnTo>
                  <a:pt x="137178" y="34912"/>
                </a:lnTo>
                <a:lnTo>
                  <a:pt x="178111" y="64186"/>
                </a:lnTo>
                <a:lnTo>
                  <a:pt x="224012" y="111302"/>
                </a:lnTo>
                <a:lnTo>
                  <a:pt x="275081" y="180720"/>
                </a:lnTo>
                <a:lnTo>
                  <a:pt x="311914" y="242612"/>
                </a:lnTo>
                <a:lnTo>
                  <a:pt x="332150" y="279928"/>
                </a:lnTo>
                <a:lnTo>
                  <a:pt x="353460" y="320942"/>
                </a:lnTo>
                <a:lnTo>
                  <a:pt x="375741" y="365245"/>
                </a:lnTo>
                <a:lnTo>
                  <a:pt x="398888" y="412427"/>
                </a:lnTo>
                <a:lnTo>
                  <a:pt x="422798" y="462076"/>
                </a:lnTo>
                <a:lnTo>
                  <a:pt x="447367" y="513783"/>
                </a:lnTo>
                <a:lnTo>
                  <a:pt x="472491" y="567137"/>
                </a:lnTo>
                <a:lnTo>
                  <a:pt x="498065" y="621727"/>
                </a:lnTo>
                <a:lnTo>
                  <a:pt x="523987" y="677144"/>
                </a:lnTo>
                <a:lnTo>
                  <a:pt x="550151" y="732976"/>
                </a:lnTo>
                <a:lnTo>
                  <a:pt x="576455" y="788814"/>
                </a:lnTo>
                <a:lnTo>
                  <a:pt x="602794" y="844246"/>
                </a:lnTo>
                <a:lnTo>
                  <a:pt x="629064" y="898863"/>
                </a:lnTo>
                <a:lnTo>
                  <a:pt x="655162" y="952254"/>
                </a:lnTo>
                <a:lnTo>
                  <a:pt x="680983" y="1004008"/>
                </a:lnTo>
                <a:lnTo>
                  <a:pt x="706423" y="1053715"/>
                </a:lnTo>
                <a:lnTo>
                  <a:pt x="731379" y="1100965"/>
                </a:lnTo>
                <a:lnTo>
                  <a:pt x="755747" y="1145347"/>
                </a:lnTo>
                <a:lnTo>
                  <a:pt x="779423" y="1186452"/>
                </a:lnTo>
                <a:lnTo>
                  <a:pt x="802302" y="1223867"/>
                </a:lnTo>
                <a:lnTo>
                  <a:pt x="824281" y="1257183"/>
                </a:lnTo>
                <a:lnTo>
                  <a:pt x="865124" y="1309878"/>
                </a:lnTo>
                <a:lnTo>
                  <a:pt x="907348" y="1349169"/>
                </a:lnTo>
                <a:lnTo>
                  <a:pt x="946740" y="1371841"/>
                </a:lnTo>
                <a:lnTo>
                  <a:pt x="983616" y="1380468"/>
                </a:lnTo>
                <a:lnTo>
                  <a:pt x="1018293" y="1377626"/>
                </a:lnTo>
                <a:lnTo>
                  <a:pt x="1051088" y="1365889"/>
                </a:lnTo>
                <a:lnTo>
                  <a:pt x="1082318" y="1347833"/>
                </a:lnTo>
                <a:lnTo>
                  <a:pt x="1112298" y="1326033"/>
                </a:lnTo>
                <a:lnTo>
                  <a:pt x="1141345" y="1303063"/>
                </a:lnTo>
                <a:lnTo>
                  <a:pt x="1169776" y="1281500"/>
                </a:lnTo>
                <a:lnTo>
                  <a:pt x="1197908" y="1263918"/>
                </a:lnTo>
                <a:lnTo>
                  <a:pt x="1226058" y="1252893"/>
                </a:lnTo>
                <a:lnTo>
                  <a:pt x="1273518" y="1223128"/>
                </a:lnTo>
                <a:lnTo>
                  <a:pt x="1319022" y="1200076"/>
                </a:lnTo>
                <a:lnTo>
                  <a:pt x="1363551" y="1183027"/>
                </a:lnTo>
                <a:lnTo>
                  <a:pt x="1408091" y="1171271"/>
                </a:lnTo>
                <a:lnTo>
                  <a:pt x="1453626" y="1164100"/>
                </a:lnTo>
                <a:lnTo>
                  <a:pt x="1501139" y="1160805"/>
                </a:lnTo>
                <a:lnTo>
                  <a:pt x="1550647" y="1162471"/>
                </a:lnTo>
                <a:lnTo>
                  <a:pt x="1602048" y="1169868"/>
                </a:lnTo>
                <a:lnTo>
                  <a:pt x="1654254" y="1181850"/>
                </a:lnTo>
                <a:lnTo>
                  <a:pt x="1706174" y="1197271"/>
                </a:lnTo>
                <a:lnTo>
                  <a:pt x="1756718" y="1214984"/>
                </a:lnTo>
                <a:lnTo>
                  <a:pt x="1804797" y="1233843"/>
                </a:lnTo>
                <a:lnTo>
                  <a:pt x="1847431" y="1257201"/>
                </a:lnTo>
                <a:lnTo>
                  <a:pt x="1885780" y="1286654"/>
                </a:lnTo>
                <a:lnTo>
                  <a:pt x="1922287" y="1318231"/>
                </a:lnTo>
                <a:lnTo>
                  <a:pt x="1959398" y="1347960"/>
                </a:lnTo>
                <a:lnTo>
                  <a:pt x="1999556" y="1371870"/>
                </a:lnTo>
                <a:lnTo>
                  <a:pt x="2045208" y="1385989"/>
                </a:lnTo>
                <a:lnTo>
                  <a:pt x="2090507" y="1388664"/>
                </a:lnTo>
                <a:lnTo>
                  <a:pt x="2141325" y="1384462"/>
                </a:lnTo>
                <a:lnTo>
                  <a:pt x="2195607" y="1375433"/>
                </a:lnTo>
                <a:lnTo>
                  <a:pt x="2251297" y="1363630"/>
                </a:lnTo>
                <a:lnTo>
                  <a:pt x="2306341" y="1351104"/>
                </a:lnTo>
                <a:lnTo>
                  <a:pt x="2358683" y="1339907"/>
                </a:lnTo>
                <a:lnTo>
                  <a:pt x="2406269" y="1332090"/>
                </a:lnTo>
                <a:lnTo>
                  <a:pt x="2463290" y="1325232"/>
                </a:lnTo>
                <a:lnTo>
                  <a:pt x="2512808" y="1319898"/>
                </a:lnTo>
                <a:lnTo>
                  <a:pt x="2558352" y="1316088"/>
                </a:lnTo>
                <a:lnTo>
                  <a:pt x="2603450" y="1313802"/>
                </a:lnTo>
                <a:lnTo>
                  <a:pt x="2651633" y="1313040"/>
                </a:lnTo>
                <a:lnTo>
                  <a:pt x="2696382" y="1314275"/>
                </a:lnTo>
                <a:lnTo>
                  <a:pt x="2743228" y="1317626"/>
                </a:lnTo>
                <a:lnTo>
                  <a:pt x="2791555" y="1322565"/>
                </a:lnTo>
                <a:lnTo>
                  <a:pt x="2840750" y="1328562"/>
                </a:lnTo>
                <a:lnTo>
                  <a:pt x="2890198" y="1335088"/>
                </a:lnTo>
                <a:lnTo>
                  <a:pt x="2939288" y="1341615"/>
                </a:lnTo>
                <a:lnTo>
                  <a:pt x="2987639" y="1349326"/>
                </a:lnTo>
                <a:lnTo>
                  <a:pt x="3035944" y="1358881"/>
                </a:lnTo>
                <a:lnTo>
                  <a:pt x="3085195" y="1368961"/>
                </a:lnTo>
                <a:lnTo>
                  <a:pt x="3136382" y="1378247"/>
                </a:lnTo>
                <a:lnTo>
                  <a:pt x="3190498" y="1385421"/>
                </a:lnTo>
                <a:lnTo>
                  <a:pt x="3248533" y="1389164"/>
                </a:lnTo>
                <a:lnTo>
                  <a:pt x="3295886" y="1389111"/>
                </a:lnTo>
                <a:lnTo>
                  <a:pt x="3346850" y="1386943"/>
                </a:lnTo>
                <a:lnTo>
                  <a:pt x="3400226" y="1383216"/>
                </a:lnTo>
                <a:lnTo>
                  <a:pt x="3454812" y="1378486"/>
                </a:lnTo>
                <a:lnTo>
                  <a:pt x="3509411" y="1373310"/>
                </a:lnTo>
                <a:lnTo>
                  <a:pt x="3562822" y="1368243"/>
                </a:lnTo>
                <a:lnTo>
                  <a:pt x="3613846" y="1363843"/>
                </a:lnTo>
                <a:lnTo>
                  <a:pt x="3661283" y="1360665"/>
                </a:lnTo>
                <a:lnTo>
                  <a:pt x="3717986" y="1358019"/>
                </a:lnTo>
                <a:lnTo>
                  <a:pt x="3769425" y="1356431"/>
                </a:lnTo>
                <a:lnTo>
                  <a:pt x="3818001" y="1355902"/>
                </a:lnTo>
                <a:lnTo>
                  <a:pt x="3866110" y="1356431"/>
                </a:lnTo>
                <a:lnTo>
                  <a:pt x="3916153" y="1358019"/>
                </a:lnTo>
                <a:lnTo>
                  <a:pt x="3970528" y="1360665"/>
                </a:lnTo>
                <a:lnTo>
                  <a:pt x="4016651" y="1363725"/>
                </a:lnTo>
                <a:lnTo>
                  <a:pt x="4067575" y="1367896"/>
                </a:lnTo>
                <a:lnTo>
                  <a:pt x="4121149" y="1372807"/>
                </a:lnTo>
                <a:lnTo>
                  <a:pt x="4175220" y="1378089"/>
                </a:lnTo>
                <a:lnTo>
                  <a:pt x="4227636" y="1383371"/>
                </a:lnTo>
                <a:lnTo>
                  <a:pt x="4276244" y="1388283"/>
                </a:lnTo>
                <a:lnTo>
                  <a:pt x="4318894" y="1392453"/>
                </a:lnTo>
                <a:lnTo>
                  <a:pt x="4353433" y="1395514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4102100" y="5373623"/>
            <a:ext cx="76200" cy="467359"/>
          </a:xfrm>
          <a:custGeom>
            <a:avLst/>
            <a:gdLst/>
            <a:ahLst/>
            <a:cxnLst/>
            <a:rect l="l" t="t" r="r" b="b"/>
            <a:pathLst>
              <a:path w="76200" h="467360">
                <a:moveTo>
                  <a:pt x="50800" y="114300"/>
                </a:moveTo>
                <a:lnTo>
                  <a:pt x="25400" y="114300"/>
                </a:lnTo>
                <a:lnTo>
                  <a:pt x="25400" y="466864"/>
                </a:lnTo>
                <a:lnTo>
                  <a:pt x="50800" y="466864"/>
                </a:lnTo>
                <a:lnTo>
                  <a:pt x="50800" y="114300"/>
                </a:lnTo>
                <a:close/>
              </a:path>
              <a:path w="76200" h="467360">
                <a:moveTo>
                  <a:pt x="38100" y="0"/>
                </a:moveTo>
                <a:lnTo>
                  <a:pt x="0" y="127000"/>
                </a:lnTo>
                <a:lnTo>
                  <a:pt x="25400" y="127000"/>
                </a:lnTo>
                <a:lnTo>
                  <a:pt x="25400" y="114300"/>
                </a:lnTo>
                <a:lnTo>
                  <a:pt x="72389" y="114300"/>
                </a:lnTo>
                <a:lnTo>
                  <a:pt x="38100" y="0"/>
                </a:lnTo>
                <a:close/>
              </a:path>
              <a:path w="76200" h="467360">
                <a:moveTo>
                  <a:pt x="72389" y="114300"/>
                </a:moveTo>
                <a:lnTo>
                  <a:pt x="50800" y="114300"/>
                </a:lnTo>
                <a:lnTo>
                  <a:pt x="50800" y="127000"/>
                </a:lnTo>
                <a:lnTo>
                  <a:pt x="76200" y="127000"/>
                </a:lnTo>
                <a:lnTo>
                  <a:pt x="72389" y="114300"/>
                </a:lnTo>
                <a:close/>
              </a:path>
            </a:pathLst>
          </a:custGeom>
          <a:solidFill>
            <a:srgbClr val="3333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998723" y="5133975"/>
            <a:ext cx="76200" cy="695325"/>
          </a:xfrm>
          <a:custGeom>
            <a:avLst/>
            <a:gdLst/>
            <a:ahLst/>
            <a:cxnLst/>
            <a:rect l="l" t="t" r="r" b="b"/>
            <a:pathLst>
              <a:path w="76200" h="695325">
                <a:moveTo>
                  <a:pt x="50800" y="114300"/>
                </a:moveTo>
                <a:lnTo>
                  <a:pt x="25400" y="114300"/>
                </a:lnTo>
                <a:lnTo>
                  <a:pt x="25400" y="695325"/>
                </a:lnTo>
                <a:lnTo>
                  <a:pt x="50800" y="695325"/>
                </a:lnTo>
                <a:lnTo>
                  <a:pt x="50800" y="114300"/>
                </a:lnTo>
                <a:close/>
              </a:path>
              <a:path w="76200" h="695325">
                <a:moveTo>
                  <a:pt x="38100" y="0"/>
                </a:moveTo>
                <a:lnTo>
                  <a:pt x="0" y="127000"/>
                </a:lnTo>
                <a:lnTo>
                  <a:pt x="25400" y="127000"/>
                </a:lnTo>
                <a:lnTo>
                  <a:pt x="25400" y="114300"/>
                </a:lnTo>
                <a:lnTo>
                  <a:pt x="72389" y="114300"/>
                </a:lnTo>
                <a:lnTo>
                  <a:pt x="38100" y="0"/>
                </a:lnTo>
                <a:close/>
              </a:path>
              <a:path w="76200" h="695325">
                <a:moveTo>
                  <a:pt x="72389" y="114300"/>
                </a:moveTo>
                <a:lnTo>
                  <a:pt x="50800" y="114300"/>
                </a:lnTo>
                <a:lnTo>
                  <a:pt x="50800" y="127000"/>
                </a:lnTo>
                <a:lnTo>
                  <a:pt x="76200" y="127000"/>
                </a:lnTo>
                <a:lnTo>
                  <a:pt x="72389" y="114300"/>
                </a:lnTo>
                <a:close/>
              </a:path>
            </a:pathLst>
          </a:custGeom>
          <a:solidFill>
            <a:srgbClr val="3333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324983" y="5624588"/>
            <a:ext cx="76200" cy="217804"/>
          </a:xfrm>
          <a:custGeom>
            <a:avLst/>
            <a:gdLst/>
            <a:ahLst/>
            <a:cxnLst/>
            <a:rect l="l" t="t" r="r" b="b"/>
            <a:pathLst>
              <a:path w="76200" h="217804">
                <a:moveTo>
                  <a:pt x="50800" y="114300"/>
                </a:moveTo>
                <a:lnTo>
                  <a:pt x="25400" y="114300"/>
                </a:lnTo>
                <a:lnTo>
                  <a:pt x="25400" y="217411"/>
                </a:lnTo>
                <a:lnTo>
                  <a:pt x="50800" y="217411"/>
                </a:lnTo>
                <a:lnTo>
                  <a:pt x="50800" y="114300"/>
                </a:lnTo>
                <a:close/>
              </a:path>
              <a:path w="76200" h="217804">
                <a:moveTo>
                  <a:pt x="38100" y="0"/>
                </a:moveTo>
                <a:lnTo>
                  <a:pt x="0" y="127000"/>
                </a:lnTo>
                <a:lnTo>
                  <a:pt x="25400" y="127000"/>
                </a:lnTo>
                <a:lnTo>
                  <a:pt x="25400" y="114300"/>
                </a:lnTo>
                <a:lnTo>
                  <a:pt x="72389" y="114300"/>
                </a:lnTo>
                <a:lnTo>
                  <a:pt x="38100" y="0"/>
                </a:lnTo>
                <a:close/>
              </a:path>
              <a:path w="76200" h="217804">
                <a:moveTo>
                  <a:pt x="72389" y="114300"/>
                </a:moveTo>
                <a:lnTo>
                  <a:pt x="50800" y="114300"/>
                </a:lnTo>
                <a:lnTo>
                  <a:pt x="50800" y="127000"/>
                </a:lnTo>
                <a:lnTo>
                  <a:pt x="76200" y="127000"/>
                </a:lnTo>
                <a:lnTo>
                  <a:pt x="72389" y="114300"/>
                </a:lnTo>
                <a:close/>
              </a:path>
            </a:pathLst>
          </a:custGeom>
          <a:solidFill>
            <a:srgbClr val="3333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 txBox="1"/>
          <p:nvPr/>
        </p:nvSpPr>
        <p:spPr>
          <a:xfrm>
            <a:off x="5083302" y="4318645"/>
            <a:ext cx="1380490" cy="743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50100"/>
              </a:lnSpc>
            </a:pPr>
            <a:r>
              <a:rPr sz="16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Spectre</a:t>
            </a:r>
            <a:r>
              <a:rPr sz="1600" b="1" spc="-4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continu  </a:t>
            </a:r>
            <a:r>
              <a:rPr sz="1600" b="1" spc="-10" dirty="0">
                <a:solidFill>
                  <a:srgbClr val="3333CC"/>
                </a:solidFill>
                <a:latin typeface="Times New Roman"/>
                <a:cs typeface="Times New Roman"/>
              </a:rPr>
              <a:t>Spectre</a:t>
            </a:r>
            <a:r>
              <a:rPr sz="1600" b="1" spc="-70" dirty="0">
                <a:solidFill>
                  <a:srgbClr val="3333CC"/>
                </a:solidFill>
                <a:latin typeface="Times New Roman"/>
                <a:cs typeface="Times New Roman"/>
              </a:rPr>
              <a:t> </a:t>
            </a:r>
            <a:r>
              <a:rPr sz="1600" b="1" spc="-5" dirty="0">
                <a:solidFill>
                  <a:srgbClr val="3333CC"/>
                </a:solidFill>
                <a:latin typeface="Times New Roman"/>
                <a:cs typeface="Times New Roman"/>
              </a:rPr>
              <a:t>discret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4283075" y="4616450"/>
            <a:ext cx="648335" cy="0"/>
          </a:xfrm>
          <a:custGeom>
            <a:avLst/>
            <a:gdLst/>
            <a:ahLst/>
            <a:cxnLst/>
            <a:rect l="l" t="t" r="r" b="b"/>
            <a:pathLst>
              <a:path w="648335">
                <a:moveTo>
                  <a:pt x="0" y="0"/>
                </a:moveTo>
                <a:lnTo>
                  <a:pt x="648208" y="0"/>
                </a:lnTo>
              </a:path>
            </a:pathLst>
          </a:custGeom>
          <a:ln w="254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4283583" y="4941951"/>
            <a:ext cx="650875" cy="0"/>
          </a:xfrm>
          <a:custGeom>
            <a:avLst/>
            <a:gdLst/>
            <a:ahLst/>
            <a:cxnLst/>
            <a:rect l="l" t="t" r="r" b="b"/>
            <a:pathLst>
              <a:path w="650875">
                <a:moveTo>
                  <a:pt x="0" y="0"/>
                </a:moveTo>
                <a:lnTo>
                  <a:pt x="650366" y="0"/>
                </a:lnTo>
              </a:path>
            </a:pathLst>
          </a:custGeom>
          <a:ln w="25400">
            <a:solidFill>
              <a:srgbClr val="3333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 txBox="1"/>
          <p:nvPr/>
        </p:nvSpPr>
        <p:spPr>
          <a:xfrm>
            <a:off x="4343603" y="1447300"/>
            <a:ext cx="8382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i="1" spc="10" dirty="0">
                <a:latin typeface="Times New Roman"/>
                <a:cs typeface="Times New Roman"/>
              </a:rPr>
              <a:t>e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4219195" y="1280120"/>
            <a:ext cx="582930" cy="291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50" b="1" i="1" spc="-35" dirty="0">
                <a:latin typeface="Symbol"/>
                <a:cs typeface="Symbol"/>
              </a:rPr>
              <a:t></a:t>
            </a:r>
            <a:r>
              <a:rPr sz="1850" b="1" i="1" spc="-35" dirty="0">
                <a:latin typeface="Times New Roman"/>
                <a:cs typeface="Times New Roman"/>
              </a:rPr>
              <a:t> </a:t>
            </a:r>
            <a:r>
              <a:rPr sz="1500" b="1" i="1" spc="15" baseline="44444" dirty="0">
                <a:latin typeface="Times New Roman"/>
                <a:cs typeface="Times New Roman"/>
              </a:rPr>
              <a:t>c </a:t>
            </a:r>
            <a:r>
              <a:rPr sz="1750" b="1" spc="5" dirty="0">
                <a:latin typeface="Times New Roman"/>
                <a:cs typeface="Times New Roman"/>
              </a:rPr>
              <a:t>( </a:t>
            </a:r>
            <a:r>
              <a:rPr sz="1750" b="1" i="1" spc="5" dirty="0">
                <a:latin typeface="Times New Roman"/>
                <a:cs typeface="Times New Roman"/>
              </a:rPr>
              <a:t>f</a:t>
            </a:r>
            <a:r>
              <a:rPr sz="1750" b="1" i="1" spc="-235" dirty="0">
                <a:latin typeface="Times New Roman"/>
                <a:cs typeface="Times New Roman"/>
              </a:rPr>
              <a:t> </a:t>
            </a:r>
            <a:r>
              <a:rPr sz="1750" b="1" spc="5" dirty="0">
                <a:latin typeface="Times New Roman"/>
                <a:cs typeface="Times New Roman"/>
              </a:rPr>
              <a:t>)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282041" y="1333372"/>
            <a:ext cx="3837940" cy="2559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5" dirty="0">
                <a:latin typeface="Times New Roman"/>
                <a:cs typeface="Times New Roman"/>
              </a:rPr>
              <a:t>la </a:t>
            </a:r>
            <a:r>
              <a:rPr sz="16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somme 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d’un </a:t>
            </a:r>
            <a:r>
              <a:rPr sz="16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spectre 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continu en</a:t>
            </a:r>
            <a:r>
              <a:rPr sz="1600" b="1" spc="114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fréquence</a:t>
            </a:r>
            <a:endParaRPr sz="16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50240" y="193421"/>
            <a:ext cx="3763010" cy="346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5" dirty="0">
                <a:latin typeface="Times New Roman"/>
                <a:cs typeface="Times New Roman"/>
              </a:rPr>
              <a:t>Transmission </a:t>
            </a:r>
            <a:r>
              <a:rPr sz="2200" b="1" spc="-10" dirty="0">
                <a:latin typeface="Times New Roman"/>
                <a:cs typeface="Times New Roman"/>
              </a:rPr>
              <a:t>en </a:t>
            </a:r>
            <a:r>
              <a:rPr sz="2200" b="1" spc="-5" dirty="0">
                <a:latin typeface="Times New Roman"/>
                <a:cs typeface="Times New Roman"/>
              </a:rPr>
              <a:t>Bande de</a:t>
            </a:r>
            <a:r>
              <a:rPr sz="2200" b="1" dirty="0">
                <a:latin typeface="Times New Roman"/>
                <a:cs typeface="Times New Roman"/>
              </a:rPr>
              <a:t> </a:t>
            </a:r>
            <a:r>
              <a:rPr sz="2200" b="1" spc="-5" dirty="0">
                <a:latin typeface="Times New Roman"/>
                <a:cs typeface="Times New Roman"/>
              </a:rPr>
              <a:t>base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036183" y="193421"/>
            <a:ext cx="1919605" cy="346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Codage </a:t>
            </a:r>
            <a:r>
              <a:rPr sz="22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en</a:t>
            </a:r>
            <a:r>
              <a:rPr sz="2200" b="1" spc="-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ligne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58267" y="1920366"/>
            <a:ext cx="7089140" cy="2559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u="heavy" spc="-5" dirty="0">
                <a:latin typeface="Times New Roman"/>
                <a:cs typeface="Times New Roman"/>
              </a:rPr>
              <a:t>Rq. : </a:t>
            </a:r>
            <a:r>
              <a:rPr sz="1600" b="1" u="heavy" spc="-20" dirty="0">
                <a:latin typeface="Times New Roman"/>
                <a:cs typeface="Times New Roman"/>
              </a:rPr>
              <a:t>L’expression </a:t>
            </a:r>
            <a:r>
              <a:rPr sz="1600" b="1" u="heavy" spc="-5" dirty="0">
                <a:latin typeface="Times New Roman"/>
                <a:cs typeface="Times New Roman"/>
              </a:rPr>
              <a:t>du </a:t>
            </a:r>
            <a:r>
              <a:rPr sz="1600" b="1" u="heavy" spc="-10" dirty="0">
                <a:latin typeface="Times New Roman"/>
                <a:cs typeface="Times New Roman"/>
              </a:rPr>
              <a:t>spectre </a:t>
            </a:r>
            <a:r>
              <a:rPr sz="1600" b="1" u="heavy" spc="-5" dirty="0">
                <a:latin typeface="Times New Roman"/>
                <a:cs typeface="Times New Roman"/>
              </a:rPr>
              <a:t>d’un code en ligne se simplifie considérablement si</a:t>
            </a:r>
            <a:r>
              <a:rPr sz="1600" b="1" u="heavy" spc="335" dirty="0">
                <a:latin typeface="Times New Roman"/>
                <a:cs typeface="Times New Roman"/>
              </a:rPr>
              <a:t> </a:t>
            </a:r>
            <a:r>
              <a:rPr sz="1600" b="1" u="heavy" spc="-5" dirty="0">
                <a:latin typeface="Times New Roman"/>
                <a:cs typeface="Times New Roman"/>
              </a:rPr>
              <a:t>: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94843" y="2678048"/>
            <a:ext cx="3769995" cy="291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3985" indent="-121285">
              <a:lnSpc>
                <a:spcPct val="100000"/>
              </a:lnSpc>
              <a:buChar char="▪"/>
              <a:tabLst>
                <a:tab pos="134620" algn="l"/>
              </a:tabLst>
            </a:pPr>
            <a:r>
              <a:rPr sz="1600" b="1" spc="-5" dirty="0">
                <a:latin typeface="Times New Roman"/>
                <a:cs typeface="Times New Roman"/>
              </a:rPr>
              <a:t>Si </a:t>
            </a:r>
            <a:r>
              <a:rPr sz="1600" b="1" dirty="0">
                <a:latin typeface="Times New Roman"/>
                <a:cs typeface="Times New Roman"/>
              </a:rPr>
              <a:t>les </a:t>
            </a:r>
            <a:r>
              <a:rPr sz="1600" b="1" dirty="0">
                <a:solidFill>
                  <a:srgbClr val="FF0000"/>
                </a:solidFill>
                <a:latin typeface="Times New Roman"/>
                <a:cs typeface="Times New Roman"/>
              </a:rPr>
              <a:t>symboles a</a:t>
            </a:r>
            <a:r>
              <a:rPr sz="1575" b="1" baseline="-21164" dirty="0">
                <a:solidFill>
                  <a:srgbClr val="FF0000"/>
                </a:solidFill>
                <a:latin typeface="Times New Roman"/>
                <a:cs typeface="Times New Roman"/>
              </a:rPr>
              <a:t>k </a:t>
            </a:r>
            <a:r>
              <a:rPr sz="1600" b="1" spc="-5" dirty="0">
                <a:latin typeface="Times New Roman"/>
                <a:cs typeface="Times New Roman"/>
              </a:rPr>
              <a:t>sont 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indépendants</a:t>
            </a:r>
            <a:r>
              <a:rPr sz="1600" b="1" spc="1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Times New Roman"/>
                <a:cs typeface="Times New Roman"/>
              </a:rPr>
              <a:t>alors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320974" y="2641922"/>
            <a:ext cx="6223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5" dirty="0">
                <a:latin typeface="Times New Roman"/>
                <a:cs typeface="Times New Roman"/>
              </a:rPr>
              <a:t>'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4324972" y="2800763"/>
            <a:ext cx="9144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i="1" spc="15" dirty="0">
                <a:latin typeface="Times New Roman"/>
                <a:cs typeface="Times New Roman"/>
              </a:rPr>
              <a:t>a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5124217" y="2800763"/>
            <a:ext cx="139065" cy="1930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i="1" spc="10" dirty="0">
                <a:latin typeface="Times New Roman"/>
                <a:cs typeface="Times New Roman"/>
              </a:rPr>
              <a:t>a</a:t>
            </a:r>
            <a:r>
              <a:rPr sz="1050" b="1" i="1" spc="37" baseline="-19841" dirty="0">
                <a:latin typeface="Times New Roman"/>
                <a:cs typeface="Times New Roman"/>
              </a:rPr>
              <a:t>k</a:t>
            </a:r>
            <a:endParaRPr sz="1050" baseline="-19841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4179965" y="2646265"/>
            <a:ext cx="1463675" cy="278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160145" algn="l"/>
              </a:tabLst>
            </a:pPr>
            <a:r>
              <a:rPr sz="1750" b="1" spc="20" dirty="0">
                <a:latin typeface="Symbol"/>
                <a:cs typeface="Symbol"/>
              </a:rPr>
              <a:t></a:t>
            </a:r>
            <a:r>
              <a:rPr sz="1750" b="1" spc="20" dirty="0">
                <a:latin typeface="Times New Roman"/>
                <a:cs typeface="Times New Roman"/>
              </a:rPr>
              <a:t>  </a:t>
            </a:r>
            <a:r>
              <a:rPr sz="1750" b="1" spc="75" dirty="0">
                <a:latin typeface="Times New Roman"/>
                <a:cs typeface="Times New Roman"/>
              </a:rPr>
              <a:t>(</a:t>
            </a:r>
            <a:r>
              <a:rPr sz="1750" b="1" i="1" spc="75" dirty="0">
                <a:latin typeface="Times New Roman"/>
                <a:cs typeface="Times New Roman"/>
              </a:rPr>
              <a:t>k</a:t>
            </a:r>
            <a:r>
              <a:rPr sz="1750" b="1" spc="75" dirty="0">
                <a:latin typeface="Times New Roman"/>
                <a:cs typeface="Times New Roman"/>
              </a:rPr>
              <a:t>)</a:t>
            </a:r>
            <a:r>
              <a:rPr sz="1750" b="1" spc="-215" dirty="0">
                <a:latin typeface="Times New Roman"/>
                <a:cs typeface="Times New Roman"/>
              </a:rPr>
              <a:t> </a:t>
            </a:r>
            <a:r>
              <a:rPr sz="1750" b="1" spc="20" dirty="0">
                <a:latin typeface="Symbol"/>
                <a:cs typeface="Symbol"/>
              </a:rPr>
              <a:t></a:t>
            </a:r>
            <a:r>
              <a:rPr sz="1750" b="1" spc="-35" dirty="0">
                <a:latin typeface="Times New Roman"/>
                <a:cs typeface="Times New Roman"/>
              </a:rPr>
              <a:t> </a:t>
            </a:r>
            <a:r>
              <a:rPr sz="1750" b="1" i="1" dirty="0">
                <a:latin typeface="Times New Roman"/>
                <a:cs typeface="Times New Roman"/>
              </a:rPr>
              <a:t>cc	</a:t>
            </a:r>
            <a:r>
              <a:rPr sz="1750" b="1" spc="20" dirty="0">
                <a:latin typeface="Symbol"/>
                <a:cs typeface="Symbol"/>
              </a:rPr>
              <a:t></a:t>
            </a:r>
            <a:r>
              <a:rPr sz="1750" b="1" spc="-130" dirty="0">
                <a:latin typeface="Times New Roman"/>
                <a:cs typeface="Times New Roman"/>
              </a:rPr>
              <a:t> </a:t>
            </a:r>
            <a:r>
              <a:rPr sz="1750" b="1" spc="20" dirty="0">
                <a:latin typeface="Times New Roman"/>
                <a:cs typeface="Times New Roman"/>
              </a:rPr>
              <a:t>0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6480175" y="2397315"/>
            <a:ext cx="2257425" cy="744855"/>
          </a:xfrm>
          <a:custGeom>
            <a:avLst/>
            <a:gdLst/>
            <a:ahLst/>
            <a:cxnLst/>
            <a:rect l="l" t="t" r="r" b="b"/>
            <a:pathLst>
              <a:path w="2257425" h="744855">
                <a:moveTo>
                  <a:pt x="0" y="744537"/>
                </a:moveTo>
                <a:lnTo>
                  <a:pt x="2257425" y="744537"/>
                </a:lnTo>
                <a:lnTo>
                  <a:pt x="2257425" y="0"/>
                </a:lnTo>
                <a:lnTo>
                  <a:pt x="0" y="0"/>
                </a:lnTo>
                <a:lnTo>
                  <a:pt x="0" y="744537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468974" y="2804846"/>
            <a:ext cx="343535" cy="0"/>
          </a:xfrm>
          <a:custGeom>
            <a:avLst/>
            <a:gdLst/>
            <a:ahLst/>
            <a:cxnLst/>
            <a:rect l="l" t="t" r="r" b="b"/>
            <a:pathLst>
              <a:path w="343534">
                <a:moveTo>
                  <a:pt x="0" y="0"/>
                </a:moveTo>
                <a:lnTo>
                  <a:pt x="343235" y="0"/>
                </a:lnTo>
              </a:path>
            </a:pathLst>
          </a:custGeom>
          <a:ln w="1351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865400" y="2636360"/>
            <a:ext cx="0" cy="337185"/>
          </a:xfrm>
          <a:custGeom>
            <a:avLst/>
            <a:gdLst/>
            <a:ahLst/>
            <a:cxnLst/>
            <a:rect l="l" t="t" r="r" b="b"/>
            <a:pathLst>
              <a:path h="337185">
                <a:moveTo>
                  <a:pt x="0" y="0"/>
                </a:moveTo>
                <a:lnTo>
                  <a:pt x="0" y="336571"/>
                </a:lnTo>
              </a:path>
            </a:pathLst>
          </a:custGeom>
          <a:ln w="1373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8578184" y="2636360"/>
            <a:ext cx="0" cy="337185"/>
          </a:xfrm>
          <a:custGeom>
            <a:avLst/>
            <a:gdLst/>
            <a:ahLst/>
            <a:cxnLst/>
            <a:rect l="l" t="t" r="r" b="b"/>
            <a:pathLst>
              <a:path h="337185">
                <a:moveTo>
                  <a:pt x="0" y="0"/>
                </a:moveTo>
                <a:lnTo>
                  <a:pt x="0" y="336571"/>
                </a:lnTo>
              </a:path>
            </a:pathLst>
          </a:custGeom>
          <a:ln w="1373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 txBox="1"/>
          <p:nvPr/>
        </p:nvSpPr>
        <p:spPr>
          <a:xfrm>
            <a:off x="8598441" y="2540527"/>
            <a:ext cx="109220" cy="210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spc="5" dirty="0">
                <a:latin typeface="Times New Roman"/>
                <a:cs typeface="Times New Roman"/>
              </a:rPr>
              <a:t>2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6658012" y="2583168"/>
            <a:ext cx="99695" cy="210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i="1" spc="5" dirty="0">
                <a:latin typeface="Times New Roman"/>
                <a:cs typeface="Times New Roman"/>
              </a:rPr>
              <a:t>c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7654989" y="2400763"/>
            <a:ext cx="130175" cy="4102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3655">
              <a:lnSpc>
                <a:spcPct val="100000"/>
              </a:lnSpc>
            </a:pPr>
            <a:r>
              <a:rPr sz="1300" spc="5" dirty="0">
                <a:latin typeface="Times New Roman"/>
                <a:cs typeface="Times New Roman"/>
              </a:rPr>
              <a:t>2</a:t>
            </a:r>
            <a:endParaRPr sz="13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300" i="1" spc="5" dirty="0">
                <a:latin typeface="Times New Roman"/>
                <a:cs typeface="Times New Roman"/>
              </a:rPr>
              <a:t>a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6636075" y="2783774"/>
            <a:ext cx="99695" cy="210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i="1" spc="5" dirty="0">
                <a:latin typeface="Times New Roman"/>
                <a:cs typeface="Times New Roman"/>
              </a:rPr>
              <a:t>e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7896476" y="2596411"/>
            <a:ext cx="666750" cy="3479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i="1" spc="45" dirty="0">
                <a:latin typeface="Times New Roman"/>
                <a:cs typeface="Times New Roman"/>
              </a:rPr>
              <a:t>H</a:t>
            </a:r>
            <a:r>
              <a:rPr sz="2200" i="1" spc="-290" dirty="0">
                <a:latin typeface="Times New Roman"/>
                <a:cs typeface="Times New Roman"/>
              </a:rPr>
              <a:t> </a:t>
            </a:r>
            <a:r>
              <a:rPr sz="2200" spc="20" dirty="0">
                <a:latin typeface="Times New Roman"/>
                <a:cs typeface="Times New Roman"/>
              </a:rPr>
              <a:t>(</a:t>
            </a:r>
            <a:r>
              <a:rPr sz="2200" spc="-120" dirty="0">
                <a:latin typeface="Times New Roman"/>
                <a:cs typeface="Times New Roman"/>
              </a:rPr>
              <a:t> </a:t>
            </a:r>
            <a:r>
              <a:rPr sz="2200" i="1" spc="15" dirty="0">
                <a:latin typeface="Times New Roman"/>
                <a:cs typeface="Times New Roman"/>
              </a:rPr>
              <a:t>f</a:t>
            </a:r>
            <a:r>
              <a:rPr sz="2200" i="1" spc="-70" dirty="0">
                <a:latin typeface="Times New Roman"/>
                <a:cs typeface="Times New Roman"/>
              </a:rPr>
              <a:t> </a:t>
            </a:r>
            <a:r>
              <a:rPr sz="2200" spc="20" dirty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7525538" y="2818955"/>
            <a:ext cx="186055" cy="3479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i="1" spc="35" dirty="0">
                <a:latin typeface="Times New Roman"/>
                <a:cs typeface="Times New Roman"/>
              </a:rPr>
              <a:t>T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7451374" y="2394592"/>
            <a:ext cx="19939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50" i="1" spc="-50" dirty="0">
                <a:latin typeface="Symbol"/>
                <a:cs typeface="Symbol"/>
              </a:rPr>
              <a:t></a:t>
            </a:r>
            <a:endParaRPr sz="2350">
              <a:latin typeface="Symbol"/>
              <a:cs typeface="Symbo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6485104" y="2577361"/>
            <a:ext cx="928369" cy="3670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94005" algn="l"/>
              </a:tabLst>
            </a:pPr>
            <a:r>
              <a:rPr sz="2350" i="1" spc="-35" dirty="0">
                <a:latin typeface="Symbol"/>
                <a:cs typeface="Symbol"/>
              </a:rPr>
              <a:t></a:t>
            </a:r>
            <a:r>
              <a:rPr sz="2350" spc="-35" dirty="0">
                <a:latin typeface="Times New Roman"/>
                <a:cs typeface="Times New Roman"/>
              </a:rPr>
              <a:t>	</a:t>
            </a:r>
            <a:r>
              <a:rPr sz="2200" spc="20" dirty="0">
                <a:latin typeface="Times New Roman"/>
                <a:cs typeface="Times New Roman"/>
              </a:rPr>
              <a:t>( </a:t>
            </a:r>
            <a:r>
              <a:rPr sz="2200" i="1" spc="15" dirty="0">
                <a:latin typeface="Times New Roman"/>
                <a:cs typeface="Times New Roman"/>
              </a:rPr>
              <a:t>f </a:t>
            </a:r>
            <a:r>
              <a:rPr sz="2200" spc="20" dirty="0">
                <a:latin typeface="Times New Roman"/>
                <a:cs typeface="Times New Roman"/>
              </a:rPr>
              <a:t>)</a:t>
            </a:r>
            <a:r>
              <a:rPr sz="2200" spc="-275" dirty="0">
                <a:latin typeface="Times New Roman"/>
                <a:cs typeface="Times New Roman"/>
              </a:rPr>
              <a:t> </a:t>
            </a:r>
            <a:r>
              <a:rPr sz="2200" spc="35" dirty="0">
                <a:latin typeface="Symbol"/>
                <a:cs typeface="Symbol"/>
              </a:rPr>
              <a:t></a:t>
            </a:r>
            <a:endParaRPr sz="2200">
              <a:latin typeface="Symbol"/>
              <a:cs typeface="Symbol"/>
            </a:endParaRPr>
          </a:p>
        </p:txBody>
      </p:sp>
      <p:sp>
        <p:nvSpPr>
          <p:cNvPr id="59" name="object 59"/>
          <p:cNvSpPr/>
          <p:nvPr/>
        </p:nvSpPr>
        <p:spPr>
          <a:xfrm>
            <a:off x="5076825" y="3355975"/>
            <a:ext cx="1173480" cy="425450"/>
          </a:xfrm>
          <a:custGeom>
            <a:avLst/>
            <a:gdLst/>
            <a:ahLst/>
            <a:cxnLst/>
            <a:rect l="l" t="t" r="r" b="b"/>
            <a:pathLst>
              <a:path w="1173479" h="425450">
                <a:moveTo>
                  <a:pt x="0" y="425450"/>
                </a:moveTo>
                <a:lnTo>
                  <a:pt x="1173162" y="425450"/>
                </a:lnTo>
                <a:lnTo>
                  <a:pt x="1173162" y="0"/>
                </a:lnTo>
                <a:lnTo>
                  <a:pt x="0" y="0"/>
                </a:lnTo>
                <a:lnTo>
                  <a:pt x="0" y="42545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 txBox="1"/>
          <p:nvPr/>
        </p:nvSpPr>
        <p:spPr>
          <a:xfrm>
            <a:off x="5245511" y="3565283"/>
            <a:ext cx="74930" cy="1974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550"/>
              </a:lnSpc>
            </a:pPr>
            <a:r>
              <a:rPr sz="1300" i="1" spc="10" dirty="0">
                <a:latin typeface="Times New Roman"/>
                <a:cs typeface="Times New Roman"/>
              </a:rPr>
              <a:t>e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5094743" y="3358897"/>
            <a:ext cx="1132840" cy="359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785"/>
              </a:lnSpc>
            </a:pPr>
            <a:r>
              <a:rPr sz="2350" i="1" spc="-25" dirty="0">
                <a:latin typeface="Symbol"/>
                <a:cs typeface="Symbol"/>
              </a:rPr>
              <a:t></a:t>
            </a:r>
            <a:r>
              <a:rPr sz="2350" i="1" spc="-165" dirty="0">
                <a:latin typeface="Times New Roman"/>
                <a:cs typeface="Times New Roman"/>
              </a:rPr>
              <a:t> </a:t>
            </a:r>
            <a:r>
              <a:rPr sz="1950" i="1" spc="15" baseline="42735" dirty="0">
                <a:latin typeface="Times New Roman"/>
                <a:cs typeface="Times New Roman"/>
              </a:rPr>
              <a:t>d</a:t>
            </a:r>
            <a:r>
              <a:rPr sz="1950" i="1" spc="52" baseline="42735" dirty="0">
                <a:latin typeface="Times New Roman"/>
                <a:cs typeface="Times New Roman"/>
              </a:rPr>
              <a:t> </a:t>
            </a:r>
            <a:r>
              <a:rPr sz="2200" spc="30" dirty="0">
                <a:latin typeface="Times New Roman"/>
                <a:cs typeface="Times New Roman"/>
              </a:rPr>
              <a:t>(</a:t>
            </a:r>
            <a:r>
              <a:rPr sz="2200" spc="-105" dirty="0">
                <a:latin typeface="Times New Roman"/>
                <a:cs typeface="Times New Roman"/>
              </a:rPr>
              <a:t> </a:t>
            </a:r>
            <a:r>
              <a:rPr sz="2200" i="1" spc="25" dirty="0">
                <a:latin typeface="Times New Roman"/>
                <a:cs typeface="Times New Roman"/>
              </a:rPr>
              <a:t>f</a:t>
            </a:r>
            <a:r>
              <a:rPr sz="2200" i="1" spc="-60" dirty="0">
                <a:latin typeface="Times New Roman"/>
                <a:cs typeface="Times New Roman"/>
              </a:rPr>
              <a:t> </a:t>
            </a:r>
            <a:r>
              <a:rPr sz="2200" spc="30">
                <a:latin typeface="Times New Roman"/>
                <a:cs typeface="Times New Roman"/>
              </a:rPr>
              <a:t>)</a:t>
            </a:r>
            <a:r>
              <a:rPr sz="2200" spc="-70">
                <a:latin typeface="Times New Roman"/>
                <a:cs typeface="Times New Roman"/>
              </a:rPr>
              <a:t> </a:t>
            </a:r>
            <a:r>
              <a:rPr sz="2200" spc="50" smtClean="0">
                <a:latin typeface="Symbol"/>
                <a:cs typeface="Symbol"/>
              </a:rPr>
              <a:t></a:t>
            </a:r>
            <a:r>
              <a:rPr sz="2200" spc="45" smtClean="0">
                <a:latin typeface="Times New Roman"/>
                <a:cs typeface="Times New Roman"/>
              </a:rPr>
              <a:t>0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437489" y="3460750"/>
            <a:ext cx="3803015" cy="291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9380" indent="-106680">
              <a:lnSpc>
                <a:spcPct val="100000"/>
              </a:lnSpc>
              <a:buSzPct val="87500"/>
              <a:buChar char="▪"/>
              <a:tabLst>
                <a:tab pos="119380" algn="l"/>
              </a:tabLst>
            </a:pPr>
            <a:r>
              <a:rPr sz="1600" b="1" spc="-5" dirty="0">
                <a:latin typeface="Times New Roman"/>
                <a:cs typeface="Times New Roman"/>
              </a:rPr>
              <a:t>Si la </a:t>
            </a:r>
            <a:r>
              <a:rPr sz="16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moyenne m</a:t>
            </a:r>
            <a:r>
              <a:rPr sz="1575" b="1" spc="-15" baseline="-21164" dirty="0">
                <a:solidFill>
                  <a:srgbClr val="FF0000"/>
                </a:solidFill>
                <a:latin typeface="Times New Roman"/>
                <a:cs typeface="Times New Roman"/>
              </a:rPr>
              <a:t>a  </a:t>
            </a:r>
            <a:r>
              <a:rPr sz="1600" b="1" spc="-5" dirty="0">
                <a:latin typeface="Times New Roman"/>
                <a:cs typeface="Times New Roman"/>
              </a:rPr>
              <a:t>des symboles </a:t>
            </a:r>
            <a:r>
              <a:rPr sz="1600" b="1" spc="5" dirty="0">
                <a:latin typeface="Times New Roman"/>
                <a:cs typeface="Times New Roman"/>
              </a:rPr>
              <a:t>a</a:t>
            </a:r>
            <a:r>
              <a:rPr sz="1575" b="1" spc="7" baseline="-21164" dirty="0">
                <a:latin typeface="Times New Roman"/>
                <a:cs typeface="Times New Roman"/>
              </a:rPr>
              <a:t>k </a:t>
            </a:r>
            <a:r>
              <a:rPr sz="1600" b="1" spc="-5" dirty="0">
                <a:latin typeface="Times New Roman"/>
                <a:cs typeface="Times New Roman"/>
              </a:rPr>
              <a:t>est</a:t>
            </a:r>
            <a:r>
              <a:rPr sz="1600" b="1" spc="145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nulle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4353433" y="3482466"/>
            <a:ext cx="614045" cy="251460"/>
          </a:xfrm>
          <a:custGeom>
            <a:avLst/>
            <a:gdLst/>
            <a:ahLst/>
            <a:cxnLst/>
            <a:rect l="l" t="t" r="r" b="b"/>
            <a:pathLst>
              <a:path w="614045" h="251460">
                <a:moveTo>
                  <a:pt x="429767" y="0"/>
                </a:moveTo>
                <a:lnTo>
                  <a:pt x="429767" y="63500"/>
                </a:lnTo>
                <a:lnTo>
                  <a:pt x="0" y="63500"/>
                </a:lnTo>
                <a:lnTo>
                  <a:pt x="0" y="187833"/>
                </a:lnTo>
                <a:lnTo>
                  <a:pt x="429767" y="187833"/>
                </a:lnTo>
                <a:lnTo>
                  <a:pt x="429767" y="251333"/>
                </a:lnTo>
                <a:lnTo>
                  <a:pt x="613917" y="125857"/>
                </a:lnTo>
                <a:lnTo>
                  <a:pt x="429767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4353433" y="3482466"/>
            <a:ext cx="614045" cy="251460"/>
          </a:xfrm>
          <a:custGeom>
            <a:avLst/>
            <a:gdLst/>
            <a:ahLst/>
            <a:cxnLst/>
            <a:rect l="l" t="t" r="r" b="b"/>
            <a:pathLst>
              <a:path w="614045" h="251460">
                <a:moveTo>
                  <a:pt x="0" y="63500"/>
                </a:moveTo>
                <a:lnTo>
                  <a:pt x="429767" y="63500"/>
                </a:lnTo>
                <a:lnTo>
                  <a:pt x="429767" y="0"/>
                </a:lnTo>
                <a:lnTo>
                  <a:pt x="613917" y="125857"/>
                </a:lnTo>
                <a:lnTo>
                  <a:pt x="429767" y="251333"/>
                </a:lnTo>
                <a:lnTo>
                  <a:pt x="429767" y="187833"/>
                </a:lnTo>
                <a:lnTo>
                  <a:pt x="0" y="187833"/>
                </a:lnTo>
                <a:lnTo>
                  <a:pt x="0" y="6350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5724525" y="2684652"/>
            <a:ext cx="612775" cy="252729"/>
          </a:xfrm>
          <a:custGeom>
            <a:avLst/>
            <a:gdLst/>
            <a:ahLst/>
            <a:cxnLst/>
            <a:rect l="l" t="t" r="r" b="b"/>
            <a:pathLst>
              <a:path w="612775" h="252730">
                <a:moveTo>
                  <a:pt x="428625" y="0"/>
                </a:moveTo>
                <a:lnTo>
                  <a:pt x="428625" y="63500"/>
                </a:lnTo>
                <a:lnTo>
                  <a:pt x="0" y="63500"/>
                </a:lnTo>
                <a:lnTo>
                  <a:pt x="0" y="188722"/>
                </a:lnTo>
                <a:lnTo>
                  <a:pt x="428625" y="188722"/>
                </a:lnTo>
                <a:lnTo>
                  <a:pt x="428625" y="252222"/>
                </a:lnTo>
                <a:lnTo>
                  <a:pt x="612775" y="125984"/>
                </a:lnTo>
                <a:lnTo>
                  <a:pt x="428625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5724525" y="2684652"/>
            <a:ext cx="612775" cy="252729"/>
          </a:xfrm>
          <a:custGeom>
            <a:avLst/>
            <a:gdLst/>
            <a:ahLst/>
            <a:cxnLst/>
            <a:rect l="l" t="t" r="r" b="b"/>
            <a:pathLst>
              <a:path w="612775" h="252730">
                <a:moveTo>
                  <a:pt x="0" y="63500"/>
                </a:moveTo>
                <a:lnTo>
                  <a:pt x="428625" y="63500"/>
                </a:lnTo>
                <a:lnTo>
                  <a:pt x="428625" y="0"/>
                </a:lnTo>
                <a:lnTo>
                  <a:pt x="612775" y="125984"/>
                </a:lnTo>
                <a:lnTo>
                  <a:pt x="428625" y="252222"/>
                </a:lnTo>
                <a:lnTo>
                  <a:pt x="428625" y="188722"/>
                </a:lnTo>
                <a:lnTo>
                  <a:pt x="0" y="188722"/>
                </a:lnTo>
                <a:lnTo>
                  <a:pt x="0" y="6350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 txBox="1"/>
          <p:nvPr/>
        </p:nvSpPr>
        <p:spPr>
          <a:xfrm>
            <a:off x="566115" y="4440808"/>
            <a:ext cx="3613785" cy="2559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5" dirty="0">
                <a:latin typeface="Times New Roman"/>
                <a:cs typeface="Times New Roman"/>
              </a:rPr>
              <a:t>Si </a:t>
            </a:r>
            <a:r>
              <a:rPr sz="1600" b="1" spc="-10" dirty="0">
                <a:latin typeface="Times New Roman"/>
                <a:cs typeface="Times New Roman"/>
              </a:rPr>
              <a:t>ces </a:t>
            </a:r>
            <a:r>
              <a:rPr sz="1600" b="1" spc="-5" dirty="0">
                <a:latin typeface="Times New Roman"/>
                <a:cs typeface="Times New Roman"/>
              </a:rPr>
              <a:t>deux conditions sont réunies alors</a:t>
            </a:r>
            <a:r>
              <a:rPr sz="1600" b="1" spc="11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Times New Roman"/>
                <a:cs typeface="Times New Roman"/>
              </a:rPr>
              <a:t>: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8" name="object 68"/>
          <p:cNvSpPr/>
          <p:nvPr/>
        </p:nvSpPr>
        <p:spPr>
          <a:xfrm>
            <a:off x="4283583" y="4184586"/>
            <a:ext cx="2222500" cy="744855"/>
          </a:xfrm>
          <a:custGeom>
            <a:avLst/>
            <a:gdLst/>
            <a:ahLst/>
            <a:cxnLst/>
            <a:rect l="l" t="t" r="r" b="b"/>
            <a:pathLst>
              <a:path w="2222500" h="744854">
                <a:moveTo>
                  <a:pt x="0" y="744537"/>
                </a:moveTo>
                <a:lnTo>
                  <a:pt x="2222499" y="744537"/>
                </a:lnTo>
                <a:lnTo>
                  <a:pt x="2222499" y="0"/>
                </a:lnTo>
                <a:lnTo>
                  <a:pt x="0" y="0"/>
                </a:lnTo>
                <a:lnTo>
                  <a:pt x="0" y="744537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5646104" y="4423758"/>
            <a:ext cx="0" cy="337185"/>
          </a:xfrm>
          <a:custGeom>
            <a:avLst/>
            <a:gdLst/>
            <a:ahLst/>
            <a:cxnLst/>
            <a:rect l="l" t="t" r="r" b="b"/>
            <a:pathLst>
              <a:path h="337185">
                <a:moveTo>
                  <a:pt x="0" y="0"/>
                </a:moveTo>
                <a:lnTo>
                  <a:pt x="0" y="336571"/>
                </a:lnTo>
              </a:path>
            </a:pathLst>
          </a:custGeom>
          <a:ln w="137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6358208" y="4423758"/>
            <a:ext cx="0" cy="337185"/>
          </a:xfrm>
          <a:custGeom>
            <a:avLst/>
            <a:gdLst/>
            <a:ahLst/>
            <a:cxnLst/>
            <a:rect l="l" t="t" r="r" b="b"/>
            <a:pathLst>
              <a:path h="337185">
                <a:moveTo>
                  <a:pt x="0" y="0"/>
                </a:moveTo>
                <a:lnTo>
                  <a:pt x="0" y="336571"/>
                </a:lnTo>
              </a:path>
            </a:pathLst>
          </a:custGeom>
          <a:ln w="137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 txBox="1"/>
          <p:nvPr/>
        </p:nvSpPr>
        <p:spPr>
          <a:xfrm>
            <a:off x="5455912" y="4188161"/>
            <a:ext cx="109220" cy="210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spc="5" dirty="0">
                <a:latin typeface="Times New Roman"/>
                <a:cs typeface="Times New Roman"/>
              </a:rPr>
              <a:t>2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6379533" y="4327924"/>
            <a:ext cx="109220" cy="210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spc="5" dirty="0">
                <a:latin typeface="Times New Roman"/>
                <a:cs typeface="Times New Roman"/>
              </a:rPr>
              <a:t>2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4439530" y="4571172"/>
            <a:ext cx="99695" cy="210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i="1" spc="5" dirty="0">
                <a:latin typeface="Times New Roman"/>
                <a:cs typeface="Times New Roman"/>
              </a:rPr>
              <a:t>e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5677000" y="4383809"/>
            <a:ext cx="666750" cy="3479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i="1" spc="45" dirty="0">
                <a:latin typeface="Times New Roman"/>
                <a:cs typeface="Times New Roman"/>
              </a:rPr>
              <a:t>H</a:t>
            </a:r>
            <a:r>
              <a:rPr sz="2200" i="1" spc="-295" dirty="0">
                <a:latin typeface="Times New Roman"/>
                <a:cs typeface="Times New Roman"/>
              </a:rPr>
              <a:t> </a:t>
            </a:r>
            <a:r>
              <a:rPr sz="2200" spc="20" dirty="0">
                <a:latin typeface="Times New Roman"/>
                <a:cs typeface="Times New Roman"/>
              </a:rPr>
              <a:t>(</a:t>
            </a:r>
            <a:r>
              <a:rPr sz="2200" spc="-114" dirty="0">
                <a:latin typeface="Times New Roman"/>
                <a:cs typeface="Times New Roman"/>
              </a:rPr>
              <a:t> </a:t>
            </a:r>
            <a:r>
              <a:rPr sz="2200" i="1" spc="15" dirty="0">
                <a:latin typeface="Times New Roman"/>
                <a:cs typeface="Times New Roman"/>
              </a:rPr>
              <a:t>f</a:t>
            </a:r>
            <a:r>
              <a:rPr sz="2200" i="1" spc="-75" dirty="0">
                <a:latin typeface="Times New Roman"/>
                <a:cs typeface="Times New Roman"/>
              </a:rPr>
              <a:t> </a:t>
            </a:r>
            <a:r>
              <a:rPr sz="2200" spc="20" dirty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5305498" y="4606352"/>
            <a:ext cx="186055" cy="3479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i="1" spc="35" dirty="0">
                <a:latin typeface="Times New Roman"/>
                <a:cs typeface="Times New Roman"/>
              </a:rPr>
              <a:t>T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5231578" y="4181990"/>
            <a:ext cx="19939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50" i="1" spc="-50" dirty="0">
                <a:latin typeface="Symbol"/>
                <a:cs typeface="Symbol"/>
              </a:rPr>
              <a:t></a:t>
            </a:r>
            <a:endParaRPr sz="2350">
              <a:latin typeface="Symbol"/>
              <a:cs typeface="Symbol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4288517" y="4364759"/>
            <a:ext cx="1316355" cy="3670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69875" algn="l"/>
                <a:tab pos="1158875" algn="l"/>
              </a:tabLst>
            </a:pPr>
            <a:r>
              <a:rPr sz="2350" i="1" spc="-35" dirty="0">
                <a:latin typeface="Symbol"/>
                <a:cs typeface="Symbol"/>
              </a:rPr>
              <a:t></a:t>
            </a:r>
            <a:r>
              <a:rPr sz="2350" spc="-35" dirty="0">
                <a:latin typeface="Times New Roman"/>
                <a:cs typeface="Times New Roman"/>
              </a:rPr>
              <a:t>	</a:t>
            </a:r>
            <a:r>
              <a:rPr sz="2200" spc="20" dirty="0">
                <a:latin typeface="Times New Roman"/>
                <a:cs typeface="Times New Roman"/>
              </a:rPr>
              <a:t>( </a:t>
            </a:r>
            <a:r>
              <a:rPr sz="2200" i="1" spc="15" dirty="0">
                <a:latin typeface="Times New Roman"/>
                <a:cs typeface="Times New Roman"/>
              </a:rPr>
              <a:t>f</a:t>
            </a:r>
            <a:r>
              <a:rPr sz="2200" i="1" spc="-135" dirty="0">
                <a:latin typeface="Times New Roman"/>
                <a:cs typeface="Times New Roman"/>
              </a:rPr>
              <a:t> </a:t>
            </a:r>
            <a:r>
              <a:rPr sz="2200" spc="20" dirty="0">
                <a:latin typeface="Times New Roman"/>
                <a:cs typeface="Times New Roman"/>
              </a:rPr>
              <a:t>)</a:t>
            </a:r>
            <a:r>
              <a:rPr sz="2200" spc="-40" dirty="0">
                <a:latin typeface="Times New Roman"/>
                <a:cs typeface="Times New Roman"/>
              </a:rPr>
              <a:t> </a:t>
            </a:r>
            <a:r>
              <a:rPr sz="2200" spc="35" dirty="0">
                <a:latin typeface="Symbol"/>
                <a:cs typeface="Symbol"/>
              </a:rPr>
              <a:t></a:t>
            </a:r>
            <a:r>
              <a:rPr sz="1950" i="1" u="heavy" spc="52" baseline="36324" dirty="0">
                <a:latin typeface="Times New Roman"/>
                <a:cs typeface="Times New Roman"/>
              </a:rPr>
              <a:t> 	</a:t>
            </a:r>
            <a:r>
              <a:rPr sz="1950" i="1" u="heavy" spc="7" baseline="36324" dirty="0">
                <a:latin typeface="Times New Roman"/>
                <a:cs typeface="Times New Roman"/>
              </a:rPr>
              <a:t>a</a:t>
            </a:r>
            <a:r>
              <a:rPr sz="1950" i="1" u="heavy" spc="225" baseline="36324" dirty="0">
                <a:latin typeface="Times New Roman"/>
                <a:cs typeface="Times New Roman"/>
              </a:rPr>
              <a:t> </a:t>
            </a:r>
            <a:endParaRPr sz="1950" baseline="36324">
              <a:latin typeface="Times New Roman"/>
              <a:cs typeface="Times New Roman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70300" y="5073650"/>
            <a:ext cx="48006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00" y="806450"/>
            <a:ext cx="10134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73100"/>
          </a:xfrm>
          <a:custGeom>
            <a:avLst/>
            <a:gdLst/>
            <a:ahLst/>
            <a:cxnLst/>
            <a:rect l="l" t="t" r="r" b="b"/>
            <a:pathLst>
              <a:path w="9144000" h="673100">
                <a:moveTo>
                  <a:pt x="0" y="673100"/>
                </a:moveTo>
                <a:lnTo>
                  <a:pt x="9144000" y="673100"/>
                </a:lnTo>
                <a:lnTo>
                  <a:pt x="9144000" y="0"/>
                </a:lnTo>
                <a:lnTo>
                  <a:pt x="0" y="0"/>
                </a:lnTo>
                <a:lnTo>
                  <a:pt x="0" y="673100"/>
                </a:lnTo>
                <a:close/>
              </a:path>
            </a:pathLst>
          </a:custGeom>
          <a:solidFill>
            <a:srgbClr val="CC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9144000" cy="31750"/>
          </a:xfrm>
          <a:custGeom>
            <a:avLst/>
            <a:gdLst/>
            <a:ahLst/>
            <a:cxnLst/>
            <a:rect l="l" t="t" r="r" b="b"/>
            <a:pathLst>
              <a:path w="9144000" h="31750">
                <a:moveTo>
                  <a:pt x="0" y="31750"/>
                </a:moveTo>
                <a:lnTo>
                  <a:pt x="9144000" y="31750"/>
                </a:lnTo>
                <a:lnTo>
                  <a:pt x="9144000" y="0"/>
                </a:lnTo>
                <a:lnTo>
                  <a:pt x="0" y="0"/>
                </a:lnTo>
                <a:lnTo>
                  <a:pt x="0" y="31750"/>
                </a:lnTo>
                <a:close/>
              </a:path>
            </a:pathLst>
          </a:custGeom>
          <a:solidFill>
            <a:srgbClr val="3333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9050" y="685800"/>
            <a:ext cx="9124950" cy="0"/>
          </a:xfrm>
          <a:custGeom>
            <a:avLst/>
            <a:gdLst/>
            <a:ahLst/>
            <a:cxnLst/>
            <a:rect l="l" t="t" r="r" b="b"/>
            <a:pathLst>
              <a:path w="9124950">
                <a:moveTo>
                  <a:pt x="0" y="0"/>
                </a:moveTo>
                <a:lnTo>
                  <a:pt x="9124950" y="0"/>
                </a:lnTo>
              </a:path>
            </a:pathLst>
          </a:custGeom>
          <a:ln w="31750">
            <a:solidFill>
              <a:srgbClr val="3333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59512" rIns="0" bIns="0" rtlCol="0">
            <a:spAutoFit/>
          </a:bodyPr>
          <a:lstStyle/>
          <a:p>
            <a:pPr marL="340995">
              <a:lnSpc>
                <a:spcPct val="100000"/>
              </a:lnSpc>
            </a:pPr>
            <a:r>
              <a:rPr spc="-5" dirty="0"/>
              <a:t>Transmission </a:t>
            </a:r>
            <a:r>
              <a:rPr spc="-10" dirty="0"/>
              <a:t>en </a:t>
            </a:r>
            <a:r>
              <a:rPr spc="-5" dirty="0"/>
              <a:t>Bande de</a:t>
            </a:r>
            <a:r>
              <a:rPr dirty="0"/>
              <a:t> </a:t>
            </a:r>
            <a:r>
              <a:rPr spc="-5" dirty="0"/>
              <a:t>base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036183" y="193421"/>
            <a:ext cx="1919605" cy="346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Codage </a:t>
            </a:r>
            <a:r>
              <a:rPr sz="22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en</a:t>
            </a:r>
            <a:r>
              <a:rPr sz="2200" b="1" spc="-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ligne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87337" y="1117727"/>
            <a:ext cx="10164763" cy="344196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rgbClr val="000000"/>
            </a:solidFill>
          </a:ln>
        </p:spPr>
        <p:txBody>
          <a:bodyPr vert="horz" wrap="square" lIns="0" tIns="43180" rIns="0" bIns="0" rtlCol="0">
            <a:spAutoFit/>
          </a:bodyPr>
          <a:lstStyle/>
          <a:p>
            <a:pPr marL="157480">
              <a:lnSpc>
                <a:spcPct val="100000"/>
              </a:lnSpc>
              <a:spcBef>
                <a:spcPts val="340"/>
              </a:spcBef>
              <a:tabLst>
                <a:tab pos="1310005" algn="l"/>
              </a:tabLst>
            </a:pPr>
            <a:r>
              <a:rPr sz="4800" b="1" u="heavy" baseline="1543" dirty="0">
                <a:latin typeface="Times New Roman"/>
                <a:cs typeface="Times New Roman"/>
              </a:rPr>
              <a:t>A</a:t>
            </a:r>
            <a:r>
              <a:rPr sz="4800" b="1" u="heavy" spc="-165" baseline="1543" dirty="0">
                <a:latin typeface="Times New Roman"/>
                <a:cs typeface="Times New Roman"/>
              </a:rPr>
              <a:t> </a:t>
            </a:r>
            <a:r>
              <a:rPr sz="4800" b="1" u="heavy" spc="-7" baseline="1543" dirty="0">
                <a:latin typeface="Times New Roman"/>
                <a:cs typeface="Times New Roman"/>
              </a:rPr>
              <a:t>retenir</a:t>
            </a:r>
            <a:r>
              <a:rPr sz="4800" b="1" u="heavy" spc="-67" baseline="1543" dirty="0">
                <a:latin typeface="Times New Roman"/>
                <a:cs typeface="Times New Roman"/>
              </a:rPr>
              <a:t> </a:t>
            </a:r>
            <a:r>
              <a:rPr sz="4800" b="1" u="heavy" baseline="1543" dirty="0">
                <a:latin typeface="Times New Roman"/>
                <a:cs typeface="Times New Roman"/>
              </a:rPr>
              <a:t>:</a:t>
            </a:r>
            <a:r>
              <a:rPr sz="4800" b="1" baseline="1543" dirty="0">
                <a:latin typeface="Times New Roman"/>
                <a:cs typeface="Times New Roman"/>
              </a:rPr>
              <a:t>	</a:t>
            </a:r>
            <a:r>
              <a:rPr sz="4000" b="1" spc="-5" dirty="0">
                <a:latin typeface="Times New Roman"/>
                <a:cs typeface="Times New Roman"/>
              </a:rPr>
              <a:t>La DSP d’un </a:t>
            </a:r>
            <a:r>
              <a:rPr sz="4000" b="1" dirty="0">
                <a:latin typeface="Times New Roman"/>
                <a:cs typeface="Times New Roman"/>
              </a:rPr>
              <a:t>code en ligne</a:t>
            </a:r>
            <a:r>
              <a:rPr sz="4000" b="1" spc="-150" dirty="0">
                <a:latin typeface="Times New Roman"/>
                <a:cs typeface="Times New Roman"/>
              </a:rPr>
              <a:t> </a:t>
            </a:r>
            <a:r>
              <a:rPr sz="4000" b="1" spc="-5" dirty="0">
                <a:latin typeface="Times New Roman"/>
                <a:cs typeface="Times New Roman"/>
              </a:rPr>
              <a:t>dépend</a:t>
            </a:r>
            <a:endParaRPr sz="4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4000">
              <a:latin typeface="Times New Roman"/>
              <a:cs typeface="Times New Roman"/>
            </a:endParaRPr>
          </a:p>
          <a:p>
            <a:pPr marL="2225040">
              <a:lnSpc>
                <a:spcPct val="100000"/>
              </a:lnSpc>
              <a:spcBef>
                <a:spcPts val="1415"/>
              </a:spcBef>
            </a:pPr>
            <a:r>
              <a:rPr sz="4000" b="1" spc="-5" dirty="0">
                <a:latin typeface="Wingdings"/>
                <a:cs typeface="Wingdings"/>
              </a:rPr>
              <a:t></a:t>
            </a:r>
            <a:r>
              <a:rPr sz="4000" b="1" spc="-5" dirty="0">
                <a:latin typeface="Times New Roman"/>
                <a:cs typeface="Times New Roman"/>
              </a:rPr>
              <a:t> de </a:t>
            </a:r>
            <a:r>
              <a:rPr sz="4000" b="1" dirty="0">
                <a:latin typeface="Times New Roman"/>
                <a:cs typeface="Times New Roman"/>
              </a:rPr>
              <a:t>la </a:t>
            </a:r>
            <a:r>
              <a:rPr sz="4000" b="1" spc="-5" dirty="0">
                <a:latin typeface="Times New Roman"/>
                <a:cs typeface="Times New Roman"/>
              </a:rPr>
              <a:t>TF de </a:t>
            </a:r>
            <a:r>
              <a:rPr sz="4000" b="1" dirty="0">
                <a:latin typeface="Times New Roman"/>
                <a:cs typeface="Times New Roman"/>
              </a:rPr>
              <a:t>la forme </a:t>
            </a:r>
            <a:r>
              <a:rPr sz="4000" b="1" spc="-5" dirty="0">
                <a:latin typeface="Times New Roman"/>
                <a:cs typeface="Times New Roman"/>
              </a:rPr>
              <a:t>d’onde</a:t>
            </a:r>
            <a:r>
              <a:rPr sz="4000" b="1" spc="-165" dirty="0">
                <a:latin typeface="Times New Roman"/>
                <a:cs typeface="Times New Roman"/>
              </a:rPr>
              <a:t> </a:t>
            </a:r>
            <a:r>
              <a:rPr sz="4000" b="1" dirty="0">
                <a:latin typeface="Times New Roman"/>
                <a:cs typeface="Times New Roman"/>
              </a:rPr>
              <a:t>h(t)</a:t>
            </a:r>
            <a:endParaRPr sz="4000">
              <a:latin typeface="Times New Roman"/>
              <a:cs typeface="Times New Roman"/>
            </a:endParaRPr>
          </a:p>
          <a:p>
            <a:pPr marL="2225040">
              <a:lnSpc>
                <a:spcPct val="100000"/>
              </a:lnSpc>
              <a:spcBef>
                <a:spcPts val="1080"/>
              </a:spcBef>
            </a:pPr>
            <a:r>
              <a:rPr sz="4000" b="1" dirty="0">
                <a:latin typeface="Wingdings"/>
                <a:cs typeface="Wingdings"/>
              </a:rPr>
              <a:t></a:t>
            </a:r>
            <a:r>
              <a:rPr sz="4000" b="1" dirty="0">
                <a:latin typeface="Times New Roman"/>
                <a:cs typeface="Times New Roman"/>
              </a:rPr>
              <a:t> Des </a:t>
            </a:r>
            <a:r>
              <a:rPr sz="4000" b="1" spc="-5" dirty="0">
                <a:latin typeface="Times New Roman"/>
                <a:cs typeface="Times New Roman"/>
              </a:rPr>
              <a:t>propriétés statistiques des symboles</a:t>
            </a:r>
            <a:r>
              <a:rPr sz="4000" b="1" spc="5" dirty="0">
                <a:latin typeface="Times New Roman"/>
                <a:cs typeface="Times New Roman"/>
              </a:rPr>
              <a:t> </a:t>
            </a:r>
            <a:r>
              <a:rPr sz="4000" b="1" spc="-5" dirty="0">
                <a:latin typeface="Times New Roman"/>
                <a:cs typeface="Times New Roman"/>
              </a:rPr>
              <a:t>a</a:t>
            </a:r>
            <a:r>
              <a:rPr sz="4000" b="1" spc="-7" baseline="-20833" dirty="0">
                <a:latin typeface="Times New Roman"/>
                <a:cs typeface="Times New Roman"/>
              </a:rPr>
              <a:t>k</a:t>
            </a:r>
            <a:endParaRPr sz="4000" baseline="-20833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943350" y="1796542"/>
            <a:ext cx="0" cy="593725"/>
          </a:xfrm>
          <a:custGeom>
            <a:avLst/>
            <a:gdLst/>
            <a:ahLst/>
            <a:cxnLst/>
            <a:rect l="l" t="t" r="r" b="b"/>
            <a:pathLst>
              <a:path h="593725">
                <a:moveTo>
                  <a:pt x="0" y="0"/>
                </a:moveTo>
                <a:lnTo>
                  <a:pt x="0" y="593725"/>
                </a:lnTo>
              </a:path>
            </a:pathLst>
          </a:custGeom>
          <a:ln w="12700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641850" y="1796160"/>
            <a:ext cx="0" cy="593090"/>
          </a:xfrm>
          <a:custGeom>
            <a:avLst/>
            <a:gdLst/>
            <a:ahLst/>
            <a:cxnLst/>
            <a:rect l="l" t="t" r="r" b="b"/>
            <a:pathLst>
              <a:path h="593089">
                <a:moveTo>
                  <a:pt x="0" y="0"/>
                </a:moveTo>
                <a:lnTo>
                  <a:pt x="0" y="592581"/>
                </a:lnTo>
              </a:path>
            </a:pathLst>
          </a:custGeom>
          <a:ln w="12700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353050" y="1795652"/>
            <a:ext cx="0" cy="593090"/>
          </a:xfrm>
          <a:custGeom>
            <a:avLst/>
            <a:gdLst/>
            <a:ahLst/>
            <a:cxnLst/>
            <a:rect l="l" t="t" r="r" b="b"/>
            <a:pathLst>
              <a:path h="593089">
                <a:moveTo>
                  <a:pt x="0" y="0"/>
                </a:moveTo>
                <a:lnTo>
                  <a:pt x="0" y="592709"/>
                </a:lnTo>
              </a:path>
            </a:pathLst>
          </a:custGeom>
          <a:ln w="12700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051550" y="1796160"/>
            <a:ext cx="0" cy="593090"/>
          </a:xfrm>
          <a:custGeom>
            <a:avLst/>
            <a:gdLst/>
            <a:ahLst/>
            <a:cxnLst/>
            <a:rect l="l" t="t" r="r" b="b"/>
            <a:pathLst>
              <a:path h="593089">
                <a:moveTo>
                  <a:pt x="0" y="0"/>
                </a:moveTo>
                <a:lnTo>
                  <a:pt x="0" y="592581"/>
                </a:lnTo>
              </a:path>
            </a:pathLst>
          </a:custGeom>
          <a:ln w="12700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762750" y="1795652"/>
            <a:ext cx="0" cy="593090"/>
          </a:xfrm>
          <a:custGeom>
            <a:avLst/>
            <a:gdLst/>
            <a:ahLst/>
            <a:cxnLst/>
            <a:rect l="l" t="t" r="r" b="b"/>
            <a:pathLst>
              <a:path h="593089">
                <a:moveTo>
                  <a:pt x="0" y="0"/>
                </a:moveTo>
                <a:lnTo>
                  <a:pt x="0" y="592709"/>
                </a:lnTo>
              </a:path>
            </a:pathLst>
          </a:custGeom>
          <a:ln w="12700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448550" y="1795652"/>
            <a:ext cx="0" cy="593090"/>
          </a:xfrm>
          <a:custGeom>
            <a:avLst/>
            <a:gdLst/>
            <a:ahLst/>
            <a:cxnLst/>
            <a:rect l="l" t="t" r="r" b="b"/>
            <a:pathLst>
              <a:path h="593089">
                <a:moveTo>
                  <a:pt x="0" y="0"/>
                </a:moveTo>
                <a:lnTo>
                  <a:pt x="0" y="592709"/>
                </a:lnTo>
              </a:path>
            </a:pathLst>
          </a:custGeom>
          <a:ln w="12700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934333" y="2092325"/>
            <a:ext cx="4013835" cy="76200"/>
          </a:xfrm>
          <a:custGeom>
            <a:avLst/>
            <a:gdLst/>
            <a:ahLst/>
            <a:cxnLst/>
            <a:rect l="l" t="t" r="r" b="b"/>
            <a:pathLst>
              <a:path w="4013834" h="76200">
                <a:moveTo>
                  <a:pt x="3937508" y="0"/>
                </a:moveTo>
                <a:lnTo>
                  <a:pt x="3937508" y="76200"/>
                </a:lnTo>
                <a:lnTo>
                  <a:pt x="4001008" y="44450"/>
                </a:lnTo>
                <a:lnTo>
                  <a:pt x="3950842" y="44450"/>
                </a:lnTo>
                <a:lnTo>
                  <a:pt x="3950842" y="31750"/>
                </a:lnTo>
                <a:lnTo>
                  <a:pt x="4001008" y="31750"/>
                </a:lnTo>
                <a:lnTo>
                  <a:pt x="3937508" y="0"/>
                </a:lnTo>
                <a:close/>
              </a:path>
              <a:path w="4013834" h="76200">
                <a:moveTo>
                  <a:pt x="3937508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3937508" y="44450"/>
                </a:lnTo>
                <a:lnTo>
                  <a:pt x="3937508" y="31750"/>
                </a:lnTo>
                <a:close/>
              </a:path>
              <a:path w="4013834" h="76200">
                <a:moveTo>
                  <a:pt x="4001008" y="31750"/>
                </a:moveTo>
                <a:lnTo>
                  <a:pt x="3950842" y="31750"/>
                </a:lnTo>
                <a:lnTo>
                  <a:pt x="3950842" y="44450"/>
                </a:lnTo>
                <a:lnTo>
                  <a:pt x="4001008" y="44450"/>
                </a:lnTo>
                <a:lnTo>
                  <a:pt x="4013708" y="38100"/>
                </a:lnTo>
                <a:lnTo>
                  <a:pt x="4001008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987030" y="1926716"/>
            <a:ext cx="88900" cy="2863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597402" y="1637410"/>
            <a:ext cx="324485" cy="8470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3360"/>
              </a:lnSpc>
            </a:pPr>
            <a:r>
              <a:rPr sz="1400" b="1" spc="-185" dirty="0">
                <a:latin typeface="Times New Roman"/>
                <a:cs typeface="Times New Roman"/>
              </a:rPr>
              <a:t>V</a:t>
            </a:r>
            <a:r>
              <a:rPr sz="1400" b="1" dirty="0">
                <a:latin typeface="Times New Roman"/>
                <a:cs typeface="Times New Roman"/>
              </a:rPr>
              <a:t>.</a:t>
            </a:r>
            <a:r>
              <a:rPr sz="1400" b="1" spc="5" dirty="0">
                <a:latin typeface="Times New Roman"/>
                <a:cs typeface="Times New Roman"/>
              </a:rPr>
              <a:t>a</a:t>
            </a:r>
            <a:r>
              <a:rPr sz="1350" b="1" spc="15" baseline="-21604" dirty="0">
                <a:latin typeface="Times New Roman"/>
                <a:cs typeface="Times New Roman"/>
              </a:rPr>
              <a:t>1  </a:t>
            </a:r>
            <a:r>
              <a:rPr sz="1400" b="1" spc="-185" dirty="0">
                <a:latin typeface="Times New Roman"/>
                <a:cs typeface="Times New Roman"/>
              </a:rPr>
              <a:t>V</a:t>
            </a:r>
            <a:r>
              <a:rPr sz="1400" b="1" dirty="0">
                <a:latin typeface="Times New Roman"/>
                <a:cs typeface="Times New Roman"/>
              </a:rPr>
              <a:t>.</a:t>
            </a:r>
            <a:r>
              <a:rPr sz="1400" b="1" spc="5" dirty="0">
                <a:latin typeface="Times New Roman"/>
                <a:cs typeface="Times New Roman"/>
              </a:rPr>
              <a:t>a</a:t>
            </a:r>
            <a:r>
              <a:rPr sz="1350" b="1" spc="22" baseline="-21604" dirty="0">
                <a:latin typeface="Times New Roman"/>
                <a:cs typeface="Times New Roman"/>
              </a:rPr>
              <a:t>0</a:t>
            </a:r>
            <a:endParaRPr sz="1350" baseline="-21604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247769" y="1513966"/>
            <a:ext cx="2934335" cy="2863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95325" algn="l"/>
                <a:tab pos="1379855" algn="l"/>
                <a:tab pos="2065020" algn="l"/>
                <a:tab pos="2806700" algn="l"/>
              </a:tabLst>
            </a:pPr>
            <a:r>
              <a:rPr sz="1800" b="1" dirty="0">
                <a:latin typeface="Times New Roman"/>
                <a:cs typeface="Times New Roman"/>
              </a:rPr>
              <a:t>1	1	0	1	0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905250" y="1450466"/>
            <a:ext cx="76200" cy="1079500"/>
          </a:xfrm>
          <a:custGeom>
            <a:avLst/>
            <a:gdLst/>
            <a:ahLst/>
            <a:cxnLst/>
            <a:rect l="l" t="t" r="r" b="b"/>
            <a:pathLst>
              <a:path w="76200" h="1079500">
                <a:moveTo>
                  <a:pt x="44450" y="63500"/>
                </a:moveTo>
                <a:lnTo>
                  <a:pt x="31750" y="63500"/>
                </a:lnTo>
                <a:lnTo>
                  <a:pt x="31750" y="1079500"/>
                </a:lnTo>
                <a:lnTo>
                  <a:pt x="44450" y="1079500"/>
                </a:lnTo>
                <a:lnTo>
                  <a:pt x="44450" y="63500"/>
                </a:lnTo>
                <a:close/>
              </a:path>
              <a:path w="76200" h="1079500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1079500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943350" y="1926717"/>
            <a:ext cx="3886200" cy="466090"/>
          </a:xfrm>
          <a:custGeom>
            <a:avLst/>
            <a:gdLst/>
            <a:ahLst/>
            <a:cxnLst/>
            <a:rect l="l" t="t" r="r" b="b"/>
            <a:pathLst>
              <a:path w="3886200" h="466089">
                <a:moveTo>
                  <a:pt x="0" y="459486"/>
                </a:moveTo>
                <a:lnTo>
                  <a:pt x="0" y="2286"/>
                </a:lnTo>
                <a:lnTo>
                  <a:pt x="1416050" y="6350"/>
                </a:lnTo>
                <a:lnTo>
                  <a:pt x="1416050" y="465836"/>
                </a:lnTo>
                <a:lnTo>
                  <a:pt x="2114550" y="465836"/>
                </a:lnTo>
                <a:lnTo>
                  <a:pt x="2114550" y="0"/>
                </a:lnTo>
                <a:lnTo>
                  <a:pt x="2822575" y="0"/>
                </a:lnTo>
                <a:lnTo>
                  <a:pt x="2822575" y="459486"/>
                </a:lnTo>
                <a:lnTo>
                  <a:pt x="3886200" y="459486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147762" y="2146300"/>
            <a:ext cx="1619250" cy="76200"/>
          </a:xfrm>
          <a:custGeom>
            <a:avLst/>
            <a:gdLst/>
            <a:ahLst/>
            <a:cxnLst/>
            <a:rect l="l" t="t" r="r" b="b"/>
            <a:pathLst>
              <a:path w="1619250" h="76200">
                <a:moveTo>
                  <a:pt x="1542986" y="0"/>
                </a:moveTo>
                <a:lnTo>
                  <a:pt x="1542986" y="76200"/>
                </a:lnTo>
                <a:lnTo>
                  <a:pt x="1606486" y="44450"/>
                </a:lnTo>
                <a:lnTo>
                  <a:pt x="1555813" y="44450"/>
                </a:lnTo>
                <a:lnTo>
                  <a:pt x="1555813" y="31750"/>
                </a:lnTo>
                <a:lnTo>
                  <a:pt x="1606486" y="31750"/>
                </a:lnTo>
                <a:lnTo>
                  <a:pt x="1542986" y="0"/>
                </a:lnTo>
                <a:close/>
              </a:path>
              <a:path w="1619250" h="76200">
                <a:moveTo>
                  <a:pt x="1542986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1542986" y="44450"/>
                </a:lnTo>
                <a:lnTo>
                  <a:pt x="1542986" y="31750"/>
                </a:lnTo>
                <a:close/>
              </a:path>
              <a:path w="1619250" h="76200">
                <a:moveTo>
                  <a:pt x="1606486" y="31750"/>
                </a:moveTo>
                <a:lnTo>
                  <a:pt x="1555813" y="31750"/>
                </a:lnTo>
                <a:lnTo>
                  <a:pt x="1555813" y="44450"/>
                </a:lnTo>
                <a:lnTo>
                  <a:pt x="1606486" y="44450"/>
                </a:lnTo>
                <a:lnTo>
                  <a:pt x="1619186" y="38100"/>
                </a:lnTo>
                <a:lnTo>
                  <a:pt x="1606486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149350" y="1948942"/>
            <a:ext cx="700405" cy="238760"/>
          </a:xfrm>
          <a:custGeom>
            <a:avLst/>
            <a:gdLst/>
            <a:ahLst/>
            <a:cxnLst/>
            <a:rect l="l" t="t" r="r" b="b"/>
            <a:pathLst>
              <a:path w="700405" h="238760">
                <a:moveTo>
                  <a:pt x="0" y="238633"/>
                </a:moveTo>
                <a:lnTo>
                  <a:pt x="0" y="0"/>
                </a:lnTo>
                <a:lnTo>
                  <a:pt x="700151" y="0"/>
                </a:lnTo>
              </a:path>
            </a:pathLst>
          </a:custGeom>
          <a:ln w="1904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852676" y="1943100"/>
            <a:ext cx="700405" cy="239395"/>
          </a:xfrm>
          <a:custGeom>
            <a:avLst/>
            <a:gdLst/>
            <a:ahLst/>
            <a:cxnLst/>
            <a:rect l="l" t="t" r="r" b="b"/>
            <a:pathLst>
              <a:path w="700405" h="239394">
                <a:moveTo>
                  <a:pt x="0" y="0"/>
                </a:moveTo>
                <a:lnTo>
                  <a:pt x="0" y="238887"/>
                </a:lnTo>
                <a:lnTo>
                  <a:pt x="700024" y="238887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1791716" y="2249042"/>
            <a:ext cx="144780" cy="225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latin typeface="Times New Roman"/>
                <a:cs typeface="Times New Roman"/>
              </a:rPr>
              <a:t>T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841244" y="2079371"/>
            <a:ext cx="74930" cy="225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dirty="0">
                <a:latin typeface="Times New Roman"/>
                <a:cs typeface="Times New Roman"/>
              </a:rPr>
              <a:t>t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296416" y="1628266"/>
            <a:ext cx="1367155" cy="225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latin typeface="Times New Roman"/>
                <a:cs typeface="Times New Roman"/>
              </a:rPr>
              <a:t>h(t) </a:t>
            </a:r>
            <a:r>
              <a:rPr sz="1400" b="1" spc="-5" dirty="0">
                <a:latin typeface="Times New Roman"/>
                <a:cs typeface="Times New Roman"/>
              </a:rPr>
              <a:t>forme</a:t>
            </a:r>
            <a:r>
              <a:rPr sz="1400" b="1" spc="-95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d’onde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1109662" y="1781175"/>
            <a:ext cx="76200" cy="396875"/>
          </a:xfrm>
          <a:custGeom>
            <a:avLst/>
            <a:gdLst/>
            <a:ahLst/>
            <a:cxnLst/>
            <a:rect l="l" t="t" r="r" b="b"/>
            <a:pathLst>
              <a:path w="76200" h="396875">
                <a:moveTo>
                  <a:pt x="44450" y="63500"/>
                </a:moveTo>
                <a:lnTo>
                  <a:pt x="31750" y="63500"/>
                </a:lnTo>
                <a:lnTo>
                  <a:pt x="31750" y="396875"/>
                </a:lnTo>
                <a:lnTo>
                  <a:pt x="44450" y="396875"/>
                </a:lnTo>
                <a:lnTo>
                  <a:pt x="44450" y="63500"/>
                </a:lnTo>
                <a:close/>
              </a:path>
              <a:path w="76200" h="396875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396875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918451" y="1847341"/>
            <a:ext cx="154305" cy="225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latin typeface="Times New Roman"/>
                <a:cs typeface="Times New Roman"/>
              </a:rPr>
              <a:t>V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150050" y="193421"/>
            <a:ext cx="7805420" cy="12204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12750">
              <a:lnSpc>
                <a:spcPct val="100000"/>
              </a:lnSpc>
              <a:tabLst>
                <a:tab pos="5898515" algn="l"/>
              </a:tabLst>
            </a:pPr>
            <a:r>
              <a:rPr sz="2200" b="1" spc="-5" dirty="0">
                <a:latin typeface="Times New Roman"/>
                <a:cs typeface="Times New Roman"/>
              </a:rPr>
              <a:t>Transmission </a:t>
            </a:r>
            <a:r>
              <a:rPr sz="2200" b="1" spc="-10" dirty="0">
                <a:latin typeface="Times New Roman"/>
                <a:cs typeface="Times New Roman"/>
              </a:rPr>
              <a:t>en </a:t>
            </a:r>
            <a:r>
              <a:rPr sz="2200" b="1" spc="-5" dirty="0">
                <a:latin typeface="Times New Roman"/>
                <a:cs typeface="Times New Roman"/>
              </a:rPr>
              <a:t>Bande</a:t>
            </a:r>
            <a:r>
              <a:rPr sz="2200" b="1" spc="60" dirty="0">
                <a:latin typeface="Times New Roman"/>
                <a:cs typeface="Times New Roman"/>
              </a:rPr>
              <a:t> </a:t>
            </a:r>
            <a:r>
              <a:rPr sz="2200" b="1" spc="-5" dirty="0">
                <a:latin typeface="Times New Roman"/>
                <a:cs typeface="Times New Roman"/>
              </a:rPr>
              <a:t>de</a:t>
            </a:r>
            <a:r>
              <a:rPr sz="2200" b="1" spc="5" dirty="0">
                <a:latin typeface="Times New Roman"/>
                <a:cs typeface="Times New Roman"/>
              </a:rPr>
              <a:t> </a:t>
            </a:r>
            <a:r>
              <a:rPr sz="2200" b="1" spc="-5" dirty="0">
                <a:latin typeface="Times New Roman"/>
                <a:cs typeface="Times New Roman"/>
              </a:rPr>
              <a:t>base	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Codage </a:t>
            </a:r>
            <a:r>
              <a:rPr sz="22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en</a:t>
            </a:r>
            <a:r>
              <a:rPr sz="2200" b="1" spc="-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ligne</a:t>
            </a:r>
            <a:endParaRPr sz="2200">
              <a:latin typeface="Times New Roman"/>
              <a:cs typeface="Times New Roman"/>
            </a:endParaRPr>
          </a:p>
          <a:p>
            <a:pPr marL="192405" indent="-179705">
              <a:lnSpc>
                <a:spcPct val="100000"/>
              </a:lnSpc>
              <a:spcBef>
                <a:spcPts val="1590"/>
              </a:spcBef>
              <a:buFont typeface="Symbol"/>
              <a:buChar char=""/>
              <a:tabLst>
                <a:tab pos="193040" algn="l"/>
              </a:tabLst>
            </a:pPr>
            <a:r>
              <a:rPr sz="2000" b="1" u="heavy" dirty="0">
                <a:solidFill>
                  <a:srgbClr val="3333CC"/>
                </a:solidFill>
                <a:latin typeface="Times New Roman"/>
                <a:cs typeface="Times New Roman"/>
              </a:rPr>
              <a:t>Codes </a:t>
            </a:r>
            <a:r>
              <a:rPr sz="2000" b="1" u="heavy" spc="-5" dirty="0">
                <a:solidFill>
                  <a:srgbClr val="3333CC"/>
                </a:solidFill>
                <a:latin typeface="Times New Roman"/>
                <a:cs typeface="Times New Roman"/>
              </a:rPr>
              <a:t>en </a:t>
            </a:r>
            <a:r>
              <a:rPr sz="2000" b="1" u="heavy" dirty="0">
                <a:solidFill>
                  <a:srgbClr val="3333CC"/>
                </a:solidFill>
                <a:latin typeface="Times New Roman"/>
                <a:cs typeface="Times New Roman"/>
              </a:rPr>
              <a:t>ligne à symboles indépendants</a:t>
            </a:r>
            <a:r>
              <a:rPr sz="2000" b="1" u="heavy" spc="370" dirty="0">
                <a:solidFill>
                  <a:srgbClr val="3333CC"/>
                </a:solidFill>
                <a:latin typeface="Times New Roman"/>
                <a:cs typeface="Times New Roman"/>
              </a:rPr>
              <a:t> </a:t>
            </a:r>
            <a:r>
              <a:rPr sz="2000" b="1" u="heavy" dirty="0">
                <a:solidFill>
                  <a:srgbClr val="3333CC"/>
                </a:solidFill>
                <a:latin typeface="Times New Roman"/>
                <a:cs typeface="Times New Roman"/>
              </a:rPr>
              <a:t>(décorrélés):</a:t>
            </a:r>
            <a:endParaRPr sz="2000">
              <a:latin typeface="Times New Roman"/>
              <a:cs typeface="Times New Roman"/>
            </a:endParaRPr>
          </a:p>
          <a:p>
            <a:pPr marL="228600">
              <a:lnSpc>
                <a:spcPct val="100000"/>
              </a:lnSpc>
              <a:spcBef>
                <a:spcPts val="720"/>
              </a:spcBef>
            </a:pPr>
            <a:r>
              <a:rPr sz="1800" b="1" u="heavy" spc="-5" dirty="0">
                <a:latin typeface="Times New Roman"/>
                <a:cs typeface="Times New Roman"/>
              </a:rPr>
              <a:t>Le </a:t>
            </a:r>
            <a:r>
              <a:rPr sz="1800" b="1" u="heavy" dirty="0">
                <a:latin typeface="Times New Roman"/>
                <a:cs typeface="Times New Roman"/>
              </a:rPr>
              <a:t>code </a:t>
            </a:r>
            <a:r>
              <a:rPr sz="1800" b="1" u="heavy" spc="-5" dirty="0">
                <a:latin typeface="Times New Roman"/>
                <a:cs typeface="Times New Roman"/>
              </a:rPr>
              <a:t>NRZ binaire (Non Retour </a:t>
            </a:r>
            <a:r>
              <a:rPr sz="1800" b="1" u="heavy" dirty="0">
                <a:latin typeface="Times New Roman"/>
                <a:cs typeface="Times New Roman"/>
              </a:rPr>
              <a:t>à </a:t>
            </a:r>
            <a:r>
              <a:rPr sz="1800" b="1" u="heavy" spc="-15" dirty="0">
                <a:latin typeface="Times New Roman"/>
                <a:cs typeface="Times New Roman"/>
              </a:rPr>
              <a:t>Zéro)</a:t>
            </a:r>
            <a:r>
              <a:rPr sz="1800" b="1" u="heavy" spc="-35" dirty="0">
                <a:latin typeface="Times New Roman"/>
                <a:cs typeface="Times New Roman"/>
              </a:rPr>
              <a:t> </a:t>
            </a:r>
            <a:r>
              <a:rPr sz="1800" b="1" u="heavy" dirty="0">
                <a:latin typeface="Times New Roman"/>
                <a:cs typeface="Times New Roman"/>
              </a:rPr>
              <a:t>: 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2443462" y="3920721"/>
            <a:ext cx="154940" cy="0"/>
          </a:xfrm>
          <a:custGeom>
            <a:avLst/>
            <a:gdLst/>
            <a:ahLst/>
            <a:cxnLst/>
            <a:rect l="l" t="t" r="r" b="b"/>
            <a:pathLst>
              <a:path w="154939">
                <a:moveTo>
                  <a:pt x="0" y="0"/>
                </a:moveTo>
                <a:lnTo>
                  <a:pt x="154808" y="0"/>
                </a:lnTo>
              </a:path>
            </a:pathLst>
          </a:custGeom>
          <a:ln w="1235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962240" y="3920721"/>
            <a:ext cx="154940" cy="0"/>
          </a:xfrm>
          <a:custGeom>
            <a:avLst/>
            <a:gdLst/>
            <a:ahLst/>
            <a:cxnLst/>
            <a:rect l="l" t="t" r="r" b="b"/>
            <a:pathLst>
              <a:path w="154939">
                <a:moveTo>
                  <a:pt x="0" y="0"/>
                </a:moveTo>
                <a:lnTo>
                  <a:pt x="154808" y="0"/>
                </a:lnTo>
              </a:path>
            </a:pathLst>
          </a:custGeom>
          <a:ln w="1235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 txBox="1"/>
          <p:nvPr/>
        </p:nvSpPr>
        <p:spPr>
          <a:xfrm>
            <a:off x="2446938" y="3934931"/>
            <a:ext cx="675640" cy="317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30225" algn="l"/>
              </a:tabLst>
            </a:pPr>
            <a:r>
              <a:rPr sz="2000" spc="40" dirty="0">
                <a:latin typeface="Times New Roman"/>
                <a:cs typeface="Times New Roman"/>
              </a:rPr>
              <a:t>2	2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648945" y="3906149"/>
            <a:ext cx="1514475" cy="1885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27685" algn="l"/>
                <a:tab pos="1209040" algn="l"/>
                <a:tab pos="1424305" algn="l"/>
              </a:tabLst>
            </a:pPr>
            <a:r>
              <a:rPr sz="1150" i="1" spc="25" dirty="0">
                <a:latin typeface="Times New Roman"/>
                <a:cs typeface="Times New Roman"/>
              </a:rPr>
              <a:t>a	</a:t>
            </a:r>
            <a:r>
              <a:rPr sz="1150" spc="25" dirty="0">
                <a:latin typeface="Times New Roman"/>
                <a:cs typeface="Times New Roman"/>
              </a:rPr>
              <a:t>1   1</a:t>
            </a:r>
            <a:r>
              <a:rPr sz="1150" dirty="0">
                <a:latin typeface="Times New Roman"/>
                <a:cs typeface="Times New Roman"/>
              </a:rPr>
              <a:t>	</a:t>
            </a:r>
            <a:r>
              <a:rPr sz="1150" spc="25" dirty="0">
                <a:latin typeface="Times New Roman"/>
                <a:cs typeface="Times New Roman"/>
              </a:rPr>
              <a:t>0</a:t>
            </a:r>
            <a:r>
              <a:rPr sz="1150" dirty="0">
                <a:latin typeface="Times New Roman"/>
                <a:cs typeface="Times New Roman"/>
              </a:rPr>
              <a:t>	</a:t>
            </a:r>
            <a:r>
              <a:rPr sz="1150" spc="25" dirty="0">
                <a:latin typeface="Times New Roman"/>
                <a:cs typeface="Times New Roman"/>
              </a:rPr>
              <a:t>0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466570" y="3731374"/>
            <a:ext cx="3517265" cy="317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61315" algn="l"/>
                <a:tab pos="1764030" algn="l"/>
              </a:tabLst>
            </a:pPr>
            <a:r>
              <a:rPr sz="2000" i="1" spc="55" dirty="0">
                <a:latin typeface="Times New Roman"/>
                <a:cs typeface="Times New Roman"/>
              </a:rPr>
              <a:t>m	</a:t>
            </a:r>
            <a:r>
              <a:rPr sz="2000" spc="45" dirty="0">
                <a:latin typeface="Symbol"/>
                <a:cs typeface="Symbol"/>
              </a:rPr>
              <a:t></a:t>
            </a:r>
            <a:r>
              <a:rPr sz="2000" spc="45" dirty="0">
                <a:latin typeface="Times New Roman"/>
                <a:cs typeface="Times New Roman"/>
              </a:rPr>
              <a:t> </a:t>
            </a:r>
            <a:r>
              <a:rPr sz="2000" i="1" spc="40" dirty="0">
                <a:latin typeface="Times New Roman"/>
                <a:cs typeface="Times New Roman"/>
              </a:rPr>
              <a:t>p a  </a:t>
            </a:r>
            <a:r>
              <a:rPr sz="2000" spc="45" dirty="0">
                <a:latin typeface="Symbol"/>
                <a:cs typeface="Symbol"/>
              </a:rPr>
              <a:t></a:t>
            </a:r>
            <a:r>
              <a:rPr sz="2000" spc="30" dirty="0">
                <a:latin typeface="Times New Roman"/>
                <a:cs typeface="Times New Roman"/>
              </a:rPr>
              <a:t> </a:t>
            </a:r>
            <a:r>
              <a:rPr sz="2000" i="1" spc="40" dirty="0">
                <a:latin typeface="Times New Roman"/>
                <a:cs typeface="Times New Roman"/>
              </a:rPr>
              <a:t>p</a:t>
            </a:r>
            <a:r>
              <a:rPr sz="2000" i="1" spc="145" dirty="0">
                <a:latin typeface="Times New Roman"/>
                <a:cs typeface="Times New Roman"/>
              </a:rPr>
              <a:t> </a:t>
            </a:r>
            <a:r>
              <a:rPr sz="2000" i="1" spc="40" dirty="0">
                <a:latin typeface="Times New Roman"/>
                <a:cs typeface="Times New Roman"/>
              </a:rPr>
              <a:t>a	</a:t>
            </a:r>
            <a:r>
              <a:rPr sz="2000" spc="45" dirty="0">
                <a:latin typeface="Symbol"/>
                <a:cs typeface="Symbol"/>
              </a:rPr>
              <a:t></a:t>
            </a:r>
            <a:r>
              <a:rPr sz="2000" spc="45" dirty="0">
                <a:latin typeface="Times New Roman"/>
                <a:cs typeface="Times New Roman"/>
              </a:rPr>
              <a:t> </a:t>
            </a:r>
            <a:r>
              <a:rPr sz="3000" spc="195" baseline="36111" dirty="0">
                <a:latin typeface="Times New Roman"/>
                <a:cs typeface="Times New Roman"/>
              </a:rPr>
              <a:t>1</a:t>
            </a:r>
            <a:r>
              <a:rPr sz="2000" spc="130" dirty="0">
                <a:latin typeface="Times New Roman"/>
                <a:cs typeface="Times New Roman"/>
              </a:rPr>
              <a:t>1</a:t>
            </a:r>
            <a:r>
              <a:rPr sz="2000" spc="130" dirty="0">
                <a:latin typeface="Symbol"/>
                <a:cs typeface="Symbol"/>
              </a:rPr>
              <a:t></a:t>
            </a:r>
            <a:r>
              <a:rPr sz="2000" spc="130" dirty="0">
                <a:latin typeface="Times New Roman"/>
                <a:cs typeface="Times New Roman"/>
              </a:rPr>
              <a:t> </a:t>
            </a:r>
            <a:r>
              <a:rPr sz="3000" spc="60" baseline="36111" dirty="0">
                <a:latin typeface="Times New Roman"/>
                <a:cs typeface="Times New Roman"/>
              </a:rPr>
              <a:t>1</a:t>
            </a:r>
            <a:r>
              <a:rPr sz="3000" spc="-569" baseline="36111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(</a:t>
            </a:r>
            <a:r>
              <a:rPr sz="2000" spc="-10" dirty="0">
                <a:latin typeface="Symbol"/>
                <a:cs typeface="Symbol"/>
              </a:rPr>
              <a:t></a:t>
            </a:r>
            <a:r>
              <a:rPr sz="2000" spc="-10" dirty="0">
                <a:latin typeface="Times New Roman"/>
                <a:cs typeface="Times New Roman"/>
              </a:rPr>
              <a:t>1) </a:t>
            </a:r>
            <a:r>
              <a:rPr sz="2000" spc="45" dirty="0">
                <a:latin typeface="Symbol"/>
                <a:cs typeface="Symbol"/>
              </a:rPr>
              <a:t></a:t>
            </a:r>
            <a:r>
              <a:rPr sz="2000" spc="45" dirty="0">
                <a:latin typeface="Times New Roman"/>
                <a:cs typeface="Times New Roman"/>
              </a:rPr>
              <a:t> </a:t>
            </a:r>
            <a:r>
              <a:rPr sz="2000" spc="40" dirty="0">
                <a:latin typeface="Times New Roman"/>
                <a:cs typeface="Times New Roman"/>
              </a:rPr>
              <a:t>0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420211" y="3091393"/>
            <a:ext cx="6062345" cy="3695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851150" algn="l"/>
                <a:tab pos="3360420" algn="l"/>
              </a:tabLst>
            </a:pPr>
            <a:r>
              <a:rPr sz="2050" i="1" spc="-100" dirty="0">
                <a:latin typeface="Times New Roman"/>
                <a:cs typeface="Times New Roman"/>
              </a:rPr>
              <a:t>b</a:t>
            </a:r>
            <a:r>
              <a:rPr sz="1725" spc="-150" baseline="-26570" dirty="0">
                <a:latin typeface="Times New Roman"/>
                <a:cs typeface="Times New Roman"/>
              </a:rPr>
              <a:t>1 </a:t>
            </a:r>
            <a:r>
              <a:rPr sz="1725" spc="82" baseline="-26570" dirty="0">
                <a:latin typeface="Times New Roman"/>
                <a:cs typeface="Times New Roman"/>
              </a:rPr>
              <a:t> </a:t>
            </a:r>
            <a:r>
              <a:rPr sz="2050" spc="80" dirty="0">
                <a:latin typeface="Symbol"/>
                <a:cs typeface="Symbol"/>
              </a:rPr>
              <a:t></a:t>
            </a:r>
            <a:r>
              <a:rPr sz="2050" spc="-160" dirty="0">
                <a:latin typeface="Times New Roman"/>
                <a:cs typeface="Times New Roman"/>
              </a:rPr>
              <a:t> </a:t>
            </a:r>
            <a:r>
              <a:rPr sz="2050" i="1" spc="-50" dirty="0">
                <a:latin typeface="Times New Roman"/>
                <a:cs typeface="Times New Roman"/>
              </a:rPr>
              <a:t>a</a:t>
            </a:r>
            <a:r>
              <a:rPr sz="1725" spc="-75" baseline="-26570" dirty="0">
                <a:latin typeface="Times New Roman"/>
                <a:cs typeface="Times New Roman"/>
              </a:rPr>
              <a:t>1 </a:t>
            </a:r>
            <a:r>
              <a:rPr sz="1725" spc="52" baseline="-26570" dirty="0">
                <a:latin typeface="Times New Roman"/>
                <a:cs typeface="Times New Roman"/>
              </a:rPr>
              <a:t> </a:t>
            </a:r>
            <a:r>
              <a:rPr sz="2050" spc="45" dirty="0">
                <a:latin typeface="Symbol"/>
                <a:cs typeface="Symbol"/>
              </a:rPr>
              <a:t></a:t>
            </a:r>
            <a:r>
              <a:rPr sz="2050" spc="-305" dirty="0">
                <a:latin typeface="Times New Roman"/>
                <a:cs typeface="Times New Roman"/>
              </a:rPr>
              <a:t> </a:t>
            </a:r>
            <a:r>
              <a:rPr sz="2050" spc="100" dirty="0">
                <a:latin typeface="Times New Roman"/>
                <a:cs typeface="Times New Roman"/>
              </a:rPr>
              <a:t>1;</a:t>
            </a:r>
            <a:r>
              <a:rPr sz="2050" spc="-185" dirty="0">
                <a:latin typeface="Times New Roman"/>
                <a:cs typeface="Times New Roman"/>
              </a:rPr>
              <a:t> </a:t>
            </a:r>
            <a:r>
              <a:rPr sz="2050" i="1" spc="-40" dirty="0">
                <a:latin typeface="Times New Roman"/>
                <a:cs typeface="Times New Roman"/>
              </a:rPr>
              <a:t>b</a:t>
            </a:r>
            <a:r>
              <a:rPr sz="1725" spc="-60" baseline="-26570" dirty="0">
                <a:latin typeface="Times New Roman"/>
                <a:cs typeface="Times New Roman"/>
              </a:rPr>
              <a:t>0 </a:t>
            </a:r>
            <a:r>
              <a:rPr sz="1725" spc="120" baseline="-26570" dirty="0">
                <a:latin typeface="Times New Roman"/>
                <a:cs typeface="Times New Roman"/>
              </a:rPr>
              <a:t> </a:t>
            </a:r>
            <a:r>
              <a:rPr sz="2050" spc="80" dirty="0">
                <a:latin typeface="Symbol"/>
                <a:cs typeface="Symbol"/>
              </a:rPr>
              <a:t></a:t>
            </a:r>
            <a:r>
              <a:rPr sz="2050" spc="-155" dirty="0">
                <a:latin typeface="Times New Roman"/>
                <a:cs typeface="Times New Roman"/>
              </a:rPr>
              <a:t> </a:t>
            </a:r>
            <a:r>
              <a:rPr sz="2050" i="1" spc="10" dirty="0">
                <a:latin typeface="Times New Roman"/>
                <a:cs typeface="Times New Roman"/>
              </a:rPr>
              <a:t>a</a:t>
            </a:r>
            <a:r>
              <a:rPr sz="1725" spc="15" baseline="-26570" dirty="0">
                <a:latin typeface="Times New Roman"/>
                <a:cs typeface="Times New Roman"/>
              </a:rPr>
              <a:t>0 </a:t>
            </a:r>
            <a:r>
              <a:rPr sz="1725" spc="89" baseline="-26570" dirty="0">
                <a:latin typeface="Times New Roman"/>
                <a:cs typeface="Times New Roman"/>
              </a:rPr>
              <a:t> </a:t>
            </a:r>
            <a:r>
              <a:rPr sz="2050" spc="45" dirty="0">
                <a:latin typeface="Symbol"/>
                <a:cs typeface="Symbol"/>
              </a:rPr>
              <a:t></a:t>
            </a:r>
            <a:r>
              <a:rPr sz="2050" spc="-90" dirty="0">
                <a:latin typeface="Times New Roman"/>
                <a:cs typeface="Times New Roman"/>
              </a:rPr>
              <a:t> </a:t>
            </a:r>
            <a:r>
              <a:rPr sz="2050" spc="20" dirty="0">
                <a:latin typeface="Symbol"/>
                <a:cs typeface="Symbol"/>
              </a:rPr>
              <a:t></a:t>
            </a:r>
            <a:r>
              <a:rPr sz="2050" spc="20" dirty="0">
                <a:latin typeface="Times New Roman"/>
                <a:cs typeface="Times New Roman"/>
              </a:rPr>
              <a:t>1	</a:t>
            </a:r>
            <a:r>
              <a:rPr sz="2050" i="1" spc="15" dirty="0">
                <a:latin typeface="Times New Roman"/>
                <a:cs typeface="Times New Roman"/>
              </a:rPr>
              <a:t>où	</a:t>
            </a:r>
            <a:r>
              <a:rPr sz="2050" i="1" spc="-55" dirty="0">
                <a:latin typeface="Times New Roman"/>
                <a:cs typeface="Times New Roman"/>
              </a:rPr>
              <a:t>b</a:t>
            </a:r>
            <a:r>
              <a:rPr sz="1725" i="1" spc="-82" baseline="-26570" dirty="0">
                <a:latin typeface="Times New Roman"/>
                <a:cs typeface="Times New Roman"/>
              </a:rPr>
              <a:t>i  </a:t>
            </a:r>
            <a:r>
              <a:rPr sz="2050" i="1" dirty="0">
                <a:latin typeface="Times New Roman"/>
                <a:cs typeface="Times New Roman"/>
              </a:rPr>
              <a:t>désigne </a:t>
            </a:r>
            <a:r>
              <a:rPr sz="2050" i="1" spc="15" dirty="0">
                <a:latin typeface="Times New Roman"/>
                <a:cs typeface="Times New Roman"/>
              </a:rPr>
              <a:t>le </a:t>
            </a:r>
            <a:r>
              <a:rPr sz="2050" i="1" spc="5" dirty="0">
                <a:latin typeface="Times New Roman"/>
                <a:cs typeface="Times New Roman"/>
              </a:rPr>
              <a:t>bit</a:t>
            </a:r>
            <a:r>
              <a:rPr sz="2050" i="1" spc="-120" dirty="0">
                <a:latin typeface="Times New Roman"/>
                <a:cs typeface="Times New Roman"/>
              </a:rPr>
              <a:t> </a:t>
            </a:r>
            <a:r>
              <a:rPr sz="2050" i="1" spc="-5" dirty="0">
                <a:latin typeface="Times New Roman"/>
                <a:cs typeface="Times New Roman"/>
              </a:rPr>
              <a:t>considéré</a:t>
            </a:r>
            <a:endParaRPr sz="2050">
              <a:latin typeface="Times New Roman"/>
              <a:cs typeface="Times New Roman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4635500" y="5192712"/>
            <a:ext cx="2560955" cy="744855"/>
          </a:xfrm>
          <a:custGeom>
            <a:avLst/>
            <a:gdLst/>
            <a:ahLst/>
            <a:cxnLst/>
            <a:rect l="l" t="t" r="r" b="b"/>
            <a:pathLst>
              <a:path w="2560954" h="744854">
                <a:moveTo>
                  <a:pt x="0" y="744537"/>
                </a:moveTo>
                <a:lnTo>
                  <a:pt x="2560701" y="744537"/>
                </a:lnTo>
                <a:lnTo>
                  <a:pt x="2560701" y="0"/>
                </a:lnTo>
                <a:lnTo>
                  <a:pt x="0" y="0"/>
                </a:lnTo>
                <a:lnTo>
                  <a:pt x="0" y="744537"/>
                </a:lnTo>
                <a:close/>
              </a:path>
            </a:pathLst>
          </a:custGeom>
          <a:solidFill>
            <a:srgbClr val="CC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334686" y="5431757"/>
            <a:ext cx="0" cy="337185"/>
          </a:xfrm>
          <a:custGeom>
            <a:avLst/>
            <a:gdLst/>
            <a:ahLst/>
            <a:cxnLst/>
            <a:rect l="l" t="t" r="r" b="b"/>
            <a:pathLst>
              <a:path h="337185">
                <a:moveTo>
                  <a:pt x="0" y="0"/>
                </a:moveTo>
                <a:lnTo>
                  <a:pt x="0" y="336571"/>
                </a:lnTo>
              </a:path>
            </a:pathLst>
          </a:custGeom>
          <a:ln w="1375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047631" y="5431757"/>
            <a:ext cx="0" cy="337185"/>
          </a:xfrm>
          <a:custGeom>
            <a:avLst/>
            <a:gdLst/>
            <a:ahLst/>
            <a:cxnLst/>
            <a:rect l="l" t="t" r="r" b="b"/>
            <a:pathLst>
              <a:path h="337185">
                <a:moveTo>
                  <a:pt x="0" y="0"/>
                </a:moveTo>
                <a:lnTo>
                  <a:pt x="0" y="336571"/>
                </a:lnTo>
              </a:path>
            </a:pathLst>
          </a:custGeom>
          <a:ln w="1375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 txBox="1"/>
          <p:nvPr/>
        </p:nvSpPr>
        <p:spPr>
          <a:xfrm>
            <a:off x="6145518" y="5196160"/>
            <a:ext cx="109220" cy="210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spc="5" dirty="0">
                <a:latin typeface="Times New Roman"/>
                <a:cs typeface="Times New Roman"/>
              </a:rPr>
              <a:t>2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7068284" y="5335923"/>
            <a:ext cx="109220" cy="210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spc="5" dirty="0">
                <a:latin typeface="Times New Roman"/>
                <a:cs typeface="Times New Roman"/>
              </a:rPr>
              <a:t>2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5129243" y="5579171"/>
            <a:ext cx="99695" cy="210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i="1" spc="5" dirty="0">
                <a:latin typeface="Times New Roman"/>
                <a:cs typeface="Times New Roman"/>
              </a:rPr>
              <a:t>e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6365835" y="5391808"/>
            <a:ext cx="666115" cy="3479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i="1" spc="50" dirty="0">
                <a:latin typeface="Times New Roman"/>
                <a:cs typeface="Times New Roman"/>
              </a:rPr>
              <a:t>H</a:t>
            </a:r>
            <a:r>
              <a:rPr sz="2200" i="1" spc="-295" dirty="0">
                <a:latin typeface="Times New Roman"/>
                <a:cs typeface="Times New Roman"/>
              </a:rPr>
              <a:t> </a:t>
            </a:r>
            <a:r>
              <a:rPr sz="2200" spc="20" dirty="0">
                <a:latin typeface="Times New Roman"/>
                <a:cs typeface="Times New Roman"/>
              </a:rPr>
              <a:t>(</a:t>
            </a:r>
            <a:r>
              <a:rPr sz="2200" spc="-114" dirty="0">
                <a:latin typeface="Times New Roman"/>
                <a:cs typeface="Times New Roman"/>
              </a:rPr>
              <a:t> </a:t>
            </a:r>
            <a:r>
              <a:rPr sz="2200" i="1" spc="15" dirty="0">
                <a:latin typeface="Times New Roman"/>
                <a:cs typeface="Times New Roman"/>
              </a:rPr>
              <a:t>f</a:t>
            </a:r>
            <a:r>
              <a:rPr sz="2200" i="1" spc="-75" dirty="0">
                <a:latin typeface="Times New Roman"/>
                <a:cs typeface="Times New Roman"/>
              </a:rPr>
              <a:t> </a:t>
            </a:r>
            <a:r>
              <a:rPr sz="2200" spc="20" dirty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5994833" y="5614352"/>
            <a:ext cx="186055" cy="3479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i="1" spc="35" dirty="0">
                <a:latin typeface="Times New Roman"/>
                <a:cs typeface="Times New Roman"/>
              </a:rPr>
              <a:t>T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5920787" y="5189989"/>
            <a:ext cx="19939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50" i="1" spc="85" dirty="0">
                <a:latin typeface="Symbol"/>
                <a:cs typeface="Symbol"/>
              </a:rPr>
              <a:t></a:t>
            </a:r>
            <a:endParaRPr sz="2350">
              <a:latin typeface="Symbol"/>
              <a:cs typeface="Symbol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4645192" y="5372758"/>
            <a:ext cx="1649095" cy="3670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03250" algn="l"/>
                <a:tab pos="1491615" algn="l"/>
              </a:tabLst>
            </a:pPr>
            <a:r>
              <a:rPr sz="2200" spc="70" dirty="0">
                <a:latin typeface="Symbol"/>
                <a:cs typeface="Symbol"/>
              </a:rPr>
              <a:t></a:t>
            </a:r>
            <a:r>
              <a:rPr sz="2200" spc="-170" dirty="0">
                <a:latin typeface="Times New Roman"/>
                <a:cs typeface="Times New Roman"/>
              </a:rPr>
              <a:t> </a:t>
            </a:r>
            <a:r>
              <a:rPr sz="2350" i="1" spc="-35" dirty="0">
                <a:latin typeface="Symbol"/>
                <a:cs typeface="Symbol"/>
              </a:rPr>
              <a:t></a:t>
            </a:r>
            <a:r>
              <a:rPr sz="2350" spc="-35" dirty="0">
                <a:latin typeface="Times New Roman"/>
                <a:cs typeface="Times New Roman"/>
              </a:rPr>
              <a:t>	</a:t>
            </a:r>
            <a:r>
              <a:rPr sz="2200" spc="20" dirty="0">
                <a:latin typeface="Times New Roman"/>
                <a:cs typeface="Times New Roman"/>
              </a:rPr>
              <a:t>( </a:t>
            </a:r>
            <a:r>
              <a:rPr sz="2200" i="1" spc="15" dirty="0">
                <a:latin typeface="Times New Roman"/>
                <a:cs typeface="Times New Roman"/>
              </a:rPr>
              <a:t>f</a:t>
            </a:r>
            <a:r>
              <a:rPr sz="2200" i="1" spc="-135" dirty="0">
                <a:latin typeface="Times New Roman"/>
                <a:cs typeface="Times New Roman"/>
              </a:rPr>
              <a:t> </a:t>
            </a:r>
            <a:r>
              <a:rPr sz="2200" spc="20" dirty="0">
                <a:latin typeface="Times New Roman"/>
                <a:cs typeface="Times New Roman"/>
              </a:rPr>
              <a:t>)</a:t>
            </a:r>
            <a:r>
              <a:rPr sz="2200" spc="-45" dirty="0">
                <a:latin typeface="Times New Roman"/>
                <a:cs typeface="Times New Roman"/>
              </a:rPr>
              <a:t> </a:t>
            </a:r>
            <a:r>
              <a:rPr sz="2200" spc="35" dirty="0">
                <a:latin typeface="Symbol"/>
                <a:cs typeface="Symbol"/>
              </a:rPr>
              <a:t></a:t>
            </a:r>
            <a:r>
              <a:rPr sz="1950" i="1" u="heavy" spc="52" baseline="36324" dirty="0">
                <a:latin typeface="Times New Roman"/>
                <a:cs typeface="Times New Roman"/>
              </a:rPr>
              <a:t> 	</a:t>
            </a:r>
            <a:r>
              <a:rPr sz="1950" i="1" u="heavy" spc="7" baseline="36324" dirty="0">
                <a:latin typeface="Times New Roman"/>
                <a:cs typeface="Times New Roman"/>
              </a:rPr>
              <a:t>a</a:t>
            </a:r>
            <a:r>
              <a:rPr sz="1950" i="1" u="heavy" spc="225" baseline="36324" dirty="0">
                <a:latin typeface="Times New Roman"/>
                <a:cs typeface="Times New Roman"/>
              </a:rPr>
              <a:t> </a:t>
            </a:r>
            <a:endParaRPr sz="1950" baseline="36324">
              <a:latin typeface="Times New Roman"/>
              <a:cs typeface="Times New Roman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510641" y="5306314"/>
            <a:ext cx="3674745" cy="5353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3985" indent="-121285">
              <a:lnSpc>
                <a:spcPts val="1920"/>
              </a:lnSpc>
              <a:buChar char="▪"/>
              <a:tabLst>
                <a:tab pos="134620" algn="l"/>
              </a:tabLst>
            </a:pPr>
            <a:r>
              <a:rPr sz="1600" b="1" spc="-5" dirty="0">
                <a:latin typeface="Times New Roman"/>
                <a:cs typeface="Times New Roman"/>
              </a:rPr>
              <a:t>Les symboles sont</a:t>
            </a:r>
            <a:r>
              <a:rPr sz="1600" b="1" spc="3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Times New Roman"/>
                <a:cs typeface="Times New Roman"/>
              </a:rPr>
              <a:t>indépendants</a:t>
            </a:r>
            <a:endParaRPr sz="1600">
              <a:latin typeface="Times New Roman"/>
              <a:cs typeface="Times New Roman"/>
            </a:endParaRPr>
          </a:p>
          <a:p>
            <a:pPr marL="133985" indent="-121285">
              <a:lnSpc>
                <a:spcPct val="100000"/>
              </a:lnSpc>
              <a:buChar char="▪"/>
              <a:tabLst>
                <a:tab pos="134620" algn="l"/>
              </a:tabLst>
            </a:pPr>
            <a:r>
              <a:rPr sz="1600" b="1" spc="-5" dirty="0">
                <a:latin typeface="Times New Roman"/>
                <a:cs typeface="Times New Roman"/>
              </a:rPr>
              <a:t>La </a:t>
            </a:r>
            <a:r>
              <a:rPr sz="1600" b="1" spc="-10" dirty="0">
                <a:latin typeface="Times New Roman"/>
                <a:cs typeface="Times New Roman"/>
              </a:rPr>
              <a:t>moyenne </a:t>
            </a:r>
            <a:r>
              <a:rPr sz="1600" b="1" spc="-5" dirty="0">
                <a:latin typeface="Times New Roman"/>
                <a:cs typeface="Times New Roman"/>
              </a:rPr>
              <a:t>m</a:t>
            </a:r>
            <a:r>
              <a:rPr sz="1575" b="1" spc="-7" baseline="-21164" dirty="0">
                <a:latin typeface="Times New Roman"/>
                <a:cs typeface="Times New Roman"/>
              </a:rPr>
              <a:t>a  </a:t>
            </a:r>
            <a:r>
              <a:rPr sz="1600" b="1" spc="-5" dirty="0">
                <a:latin typeface="Times New Roman"/>
                <a:cs typeface="Times New Roman"/>
              </a:rPr>
              <a:t>des symboles </a:t>
            </a:r>
            <a:r>
              <a:rPr sz="1600" b="1" spc="5" dirty="0">
                <a:latin typeface="Times New Roman"/>
                <a:cs typeface="Times New Roman"/>
              </a:rPr>
              <a:t>a</a:t>
            </a:r>
            <a:r>
              <a:rPr sz="1575" b="1" spc="7" baseline="-21164" dirty="0">
                <a:latin typeface="Times New Roman"/>
                <a:cs typeface="Times New Roman"/>
              </a:rPr>
              <a:t>k </a:t>
            </a:r>
            <a:r>
              <a:rPr sz="1600" b="1" dirty="0">
                <a:latin typeface="Times New Roman"/>
                <a:cs typeface="Times New Roman"/>
              </a:rPr>
              <a:t>est</a:t>
            </a:r>
            <a:r>
              <a:rPr sz="1600" b="1" spc="65" dirty="0">
                <a:latin typeface="Times New Roman"/>
                <a:cs typeface="Times New Roman"/>
              </a:rPr>
              <a:t> </a:t>
            </a:r>
            <a:r>
              <a:rPr sz="1600" b="1" dirty="0">
                <a:latin typeface="Times New Roman"/>
                <a:cs typeface="Times New Roman"/>
              </a:rPr>
              <a:t>nulle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7" name="object 67"/>
          <p:cNvSpPr/>
          <p:nvPr/>
        </p:nvSpPr>
        <p:spPr>
          <a:xfrm>
            <a:off x="4264025" y="5265801"/>
            <a:ext cx="252729" cy="647700"/>
          </a:xfrm>
          <a:custGeom>
            <a:avLst/>
            <a:gdLst/>
            <a:ahLst/>
            <a:cxnLst/>
            <a:rect l="l" t="t" r="r" b="b"/>
            <a:pathLst>
              <a:path w="252729" h="647700">
                <a:moveTo>
                  <a:pt x="0" y="0"/>
                </a:moveTo>
                <a:lnTo>
                  <a:pt x="49139" y="4238"/>
                </a:lnTo>
                <a:lnTo>
                  <a:pt x="89265" y="15811"/>
                </a:lnTo>
                <a:lnTo>
                  <a:pt x="116318" y="33004"/>
                </a:lnTo>
                <a:lnTo>
                  <a:pt x="126237" y="54102"/>
                </a:lnTo>
                <a:lnTo>
                  <a:pt x="126237" y="270002"/>
                </a:lnTo>
                <a:lnTo>
                  <a:pt x="136157" y="291050"/>
                </a:lnTo>
                <a:lnTo>
                  <a:pt x="163210" y="308133"/>
                </a:lnTo>
                <a:lnTo>
                  <a:pt x="203336" y="319597"/>
                </a:lnTo>
                <a:lnTo>
                  <a:pt x="252475" y="323786"/>
                </a:lnTo>
                <a:lnTo>
                  <a:pt x="203336" y="328029"/>
                </a:lnTo>
                <a:lnTo>
                  <a:pt x="163210" y="339605"/>
                </a:lnTo>
                <a:lnTo>
                  <a:pt x="136157" y="356785"/>
                </a:lnTo>
                <a:lnTo>
                  <a:pt x="126237" y="377837"/>
                </a:lnTo>
                <a:lnTo>
                  <a:pt x="126237" y="593737"/>
                </a:lnTo>
                <a:lnTo>
                  <a:pt x="116318" y="614707"/>
                </a:lnTo>
                <a:lnTo>
                  <a:pt x="89265" y="631840"/>
                </a:lnTo>
                <a:lnTo>
                  <a:pt x="49139" y="643397"/>
                </a:lnTo>
                <a:lnTo>
                  <a:pt x="0" y="647636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 txBox="1"/>
          <p:nvPr/>
        </p:nvSpPr>
        <p:spPr>
          <a:xfrm>
            <a:off x="274104" y="2625216"/>
            <a:ext cx="4004945" cy="2863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u="heavy" spc="-5" dirty="0">
                <a:solidFill>
                  <a:srgbClr val="FF0000"/>
                </a:solidFill>
                <a:latin typeface="Times New Roman"/>
                <a:cs typeface="Times New Roman"/>
              </a:rPr>
              <a:t>Caractéristiques statistiques des</a:t>
            </a:r>
            <a:r>
              <a:rPr sz="1800" b="1" u="heavy" spc="6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b="1" u="heavy" spc="-5" dirty="0">
                <a:solidFill>
                  <a:srgbClr val="FF0000"/>
                </a:solidFill>
                <a:latin typeface="Times New Roman"/>
                <a:cs typeface="Times New Roman"/>
              </a:rPr>
              <a:t>données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5360204" y="2479507"/>
            <a:ext cx="2653496" cy="3154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50" i="1" spc="40" dirty="0">
                <a:latin typeface="Times New Roman"/>
                <a:cs typeface="Times New Roman"/>
              </a:rPr>
              <a:t>S</a:t>
            </a:r>
            <a:r>
              <a:rPr sz="1725" i="1" spc="60" baseline="-26570" dirty="0">
                <a:latin typeface="Times New Roman"/>
                <a:cs typeface="Times New Roman"/>
              </a:rPr>
              <a:t>k  </a:t>
            </a:r>
            <a:r>
              <a:rPr sz="2050" spc="35" dirty="0">
                <a:latin typeface="Symbol"/>
                <a:cs typeface="Symbol"/>
              </a:rPr>
              <a:t></a:t>
            </a:r>
            <a:r>
              <a:rPr sz="2050" spc="-340" dirty="0">
                <a:latin typeface="Times New Roman"/>
                <a:cs typeface="Times New Roman"/>
              </a:rPr>
              <a:t> </a:t>
            </a:r>
            <a:r>
              <a:rPr sz="2050" i="1" spc="10" dirty="0">
                <a:latin typeface="Times New Roman"/>
                <a:cs typeface="Times New Roman"/>
              </a:rPr>
              <a:t>a</a:t>
            </a:r>
            <a:r>
              <a:rPr sz="1725" i="1" spc="15" baseline="-26570" dirty="0">
                <a:latin typeface="Times New Roman"/>
                <a:cs typeface="Times New Roman"/>
              </a:rPr>
              <a:t>k </a:t>
            </a:r>
            <a:r>
              <a:rPr sz="2050" spc="-114">
                <a:latin typeface="Times New Roman"/>
                <a:cs typeface="Times New Roman"/>
              </a:rPr>
              <a:t>.</a:t>
            </a:r>
            <a:r>
              <a:rPr sz="2050" i="1" spc="-114" smtClean="0">
                <a:latin typeface="Times New Roman"/>
                <a:cs typeface="Times New Roman"/>
              </a:rPr>
              <a:t>V</a:t>
            </a:r>
            <a:r>
              <a:rPr sz="2050" spc="20" smtClean="0">
                <a:latin typeface="Times New Roman"/>
                <a:cs typeface="Times New Roman"/>
              </a:rPr>
              <a:t>.</a:t>
            </a:r>
            <a:r>
              <a:rPr sz="2050" i="1" spc="20" smtClean="0">
                <a:latin typeface="Times New Roman"/>
                <a:cs typeface="Times New Roman"/>
              </a:rPr>
              <a:t>h</a:t>
            </a:r>
            <a:r>
              <a:rPr lang="fr-FR" sz="2050" i="1" spc="20" dirty="0" smtClean="0">
                <a:latin typeface="Times New Roman"/>
                <a:cs typeface="Times New Roman"/>
              </a:rPr>
              <a:t> (t)</a:t>
            </a:r>
            <a:endParaRPr sz="2050">
              <a:latin typeface="Times New Roman"/>
              <a:cs typeface="Times New Roman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4472178" y="3608578"/>
            <a:ext cx="3155950" cy="4997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  <a:tabLst>
                <a:tab pos="371475" algn="l"/>
                <a:tab pos="752475" algn="l"/>
                <a:tab pos="1417320" algn="l"/>
                <a:tab pos="1743710" algn="l"/>
                <a:tab pos="2193290" algn="l"/>
                <a:tab pos="2723515" algn="l"/>
              </a:tabLst>
            </a:pPr>
            <a:r>
              <a:rPr sz="1600" b="1" dirty="0">
                <a:solidFill>
                  <a:srgbClr val="FF0000"/>
                </a:solidFill>
                <a:latin typeface="Times New Roman"/>
                <a:cs typeface="Times New Roman"/>
              </a:rPr>
              <a:t>!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!!</a:t>
            </a:r>
            <a:r>
              <a:rPr sz="1600" b="1" dirty="0">
                <a:solidFill>
                  <a:srgbClr val="FF0000"/>
                </a:solidFill>
                <a:latin typeface="Times New Roman"/>
                <a:cs typeface="Times New Roman"/>
              </a:rPr>
              <a:t>	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Le</a:t>
            </a:r>
            <a:r>
              <a:rPr sz="1600" b="1" dirty="0">
                <a:solidFill>
                  <a:srgbClr val="FF0000"/>
                </a:solidFill>
                <a:latin typeface="Times New Roman"/>
                <a:cs typeface="Times New Roman"/>
              </a:rPr>
              <a:t>	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ca</a:t>
            </a:r>
            <a:r>
              <a:rPr sz="1600" b="1" spc="0" dirty="0">
                <a:solidFill>
                  <a:srgbClr val="FF0000"/>
                </a:solidFill>
                <a:latin typeface="Times New Roman"/>
                <a:cs typeface="Times New Roman"/>
              </a:rPr>
              <a:t>l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cul</a:t>
            </a:r>
            <a:r>
              <a:rPr sz="1600" b="1" dirty="0">
                <a:solidFill>
                  <a:srgbClr val="FF0000"/>
                </a:solidFill>
                <a:latin typeface="Times New Roman"/>
                <a:cs typeface="Times New Roman"/>
              </a:rPr>
              <a:t>	</a:t>
            </a:r>
            <a:r>
              <a:rPr sz="16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s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e</a:t>
            </a:r>
            <a:r>
              <a:rPr sz="1600" b="1" dirty="0">
                <a:solidFill>
                  <a:srgbClr val="FF0000"/>
                </a:solidFill>
                <a:latin typeface="Times New Roman"/>
                <a:cs typeface="Times New Roman"/>
              </a:rPr>
              <a:t>	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fa</a:t>
            </a:r>
            <a:r>
              <a:rPr sz="1600" b="1" spc="0" dirty="0">
                <a:solidFill>
                  <a:srgbClr val="FF0000"/>
                </a:solidFill>
                <a:latin typeface="Times New Roman"/>
                <a:cs typeface="Times New Roman"/>
              </a:rPr>
              <a:t>i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t</a:t>
            </a:r>
            <a:r>
              <a:rPr sz="1600" b="1" dirty="0">
                <a:solidFill>
                  <a:srgbClr val="FF0000"/>
                </a:solidFill>
                <a:latin typeface="Times New Roman"/>
                <a:cs typeface="Times New Roman"/>
              </a:rPr>
              <a:t>	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s</a:t>
            </a:r>
            <a:r>
              <a:rPr sz="1600" b="1" dirty="0">
                <a:solidFill>
                  <a:srgbClr val="FF0000"/>
                </a:solidFill>
                <a:latin typeface="Times New Roman"/>
                <a:cs typeface="Times New Roman"/>
              </a:rPr>
              <a:t>a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ns</a:t>
            </a:r>
            <a:r>
              <a:rPr sz="1600" b="1" dirty="0">
                <a:solidFill>
                  <a:srgbClr val="FF0000"/>
                </a:solidFill>
                <a:latin typeface="Times New Roman"/>
                <a:cs typeface="Times New Roman"/>
              </a:rPr>
              <a:t>	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te</a:t>
            </a:r>
            <a:r>
              <a:rPr sz="1600" b="1" dirty="0">
                <a:solidFill>
                  <a:srgbClr val="FF0000"/>
                </a:solidFill>
                <a:latin typeface="Times New Roman"/>
                <a:cs typeface="Times New Roman"/>
              </a:rPr>
              <a:t>n</a:t>
            </a:r>
            <a:r>
              <a:rPr sz="1600" b="1" spc="0" dirty="0">
                <a:solidFill>
                  <a:srgbClr val="FF0000"/>
                </a:solidFill>
                <a:latin typeface="Times New Roman"/>
                <a:cs typeface="Times New Roman"/>
              </a:rPr>
              <a:t>i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r  </a:t>
            </a:r>
            <a:r>
              <a:rPr sz="16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compte 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de la </a:t>
            </a:r>
            <a:r>
              <a:rPr sz="16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mise 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en </a:t>
            </a:r>
            <a:r>
              <a:rPr sz="16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forme</a:t>
            </a:r>
            <a:r>
              <a:rPr sz="1600" b="1" spc="12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h(t)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7848600" y="3681348"/>
            <a:ext cx="790575" cy="36830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 marL="29209">
              <a:lnSpc>
                <a:spcPts val="2395"/>
              </a:lnSpc>
            </a:pPr>
            <a:r>
              <a:rPr sz="2100" b="1" i="1" spc="30" dirty="0">
                <a:latin typeface="Times New Roman"/>
                <a:cs typeface="Times New Roman"/>
              </a:rPr>
              <a:t>m</a:t>
            </a:r>
            <a:r>
              <a:rPr sz="1800" b="1" i="1" spc="44" baseline="-25462" dirty="0">
                <a:latin typeface="Times New Roman"/>
                <a:cs typeface="Times New Roman"/>
              </a:rPr>
              <a:t>a  </a:t>
            </a:r>
            <a:r>
              <a:rPr sz="2100" b="1" spc="35" dirty="0">
                <a:latin typeface="Symbol"/>
                <a:cs typeface="Symbol"/>
              </a:rPr>
              <a:t></a:t>
            </a:r>
            <a:r>
              <a:rPr sz="2100" b="1" spc="-40" dirty="0">
                <a:latin typeface="Times New Roman"/>
                <a:cs typeface="Times New Roman"/>
              </a:rPr>
              <a:t> </a:t>
            </a:r>
            <a:r>
              <a:rPr sz="2100" b="1" spc="30" dirty="0">
                <a:latin typeface="Times New Roman"/>
                <a:cs typeface="Times New Roman"/>
              </a:rPr>
              <a:t>0</a:t>
            </a:r>
            <a:endParaRPr sz="2100">
              <a:latin typeface="Times New Roman"/>
              <a:cs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300" y="4387850"/>
            <a:ext cx="8648700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50240" y="193421"/>
            <a:ext cx="3763010" cy="346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5" dirty="0">
                <a:latin typeface="Times New Roman"/>
                <a:cs typeface="Times New Roman"/>
              </a:rPr>
              <a:t>Transmission </a:t>
            </a:r>
            <a:r>
              <a:rPr sz="2200" b="1" spc="-10" dirty="0">
                <a:latin typeface="Times New Roman"/>
                <a:cs typeface="Times New Roman"/>
              </a:rPr>
              <a:t>en </a:t>
            </a:r>
            <a:r>
              <a:rPr sz="2200" b="1" spc="-5" dirty="0">
                <a:latin typeface="Times New Roman"/>
                <a:cs typeface="Times New Roman"/>
              </a:rPr>
              <a:t>Bande de</a:t>
            </a:r>
            <a:r>
              <a:rPr sz="2200" b="1" dirty="0">
                <a:latin typeface="Times New Roman"/>
                <a:cs typeface="Times New Roman"/>
              </a:rPr>
              <a:t> </a:t>
            </a:r>
            <a:r>
              <a:rPr sz="2200" b="1" spc="-5" dirty="0">
                <a:latin typeface="Times New Roman"/>
                <a:cs typeface="Times New Roman"/>
              </a:rPr>
              <a:t>base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036183" y="193421"/>
            <a:ext cx="1919605" cy="346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Codage </a:t>
            </a:r>
            <a:r>
              <a:rPr sz="22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en</a:t>
            </a:r>
            <a:r>
              <a:rPr sz="2200" b="1" spc="-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ligne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03237" y="2960687"/>
            <a:ext cx="4905375" cy="40179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515102" y="3828415"/>
            <a:ext cx="2562860" cy="2863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50215" algn="l"/>
                <a:tab pos="1327785" algn="l"/>
                <a:tab pos="2092960" algn="l"/>
              </a:tabLst>
            </a:pPr>
            <a:r>
              <a:rPr sz="1800" b="1" spc="-5" dirty="0">
                <a:latin typeface="Times New Roman"/>
                <a:cs typeface="Times New Roman"/>
              </a:rPr>
              <a:t>L</a:t>
            </a:r>
            <a:r>
              <a:rPr sz="1800" b="1" dirty="0">
                <a:latin typeface="Times New Roman"/>
                <a:cs typeface="Times New Roman"/>
              </a:rPr>
              <a:t>e	</a:t>
            </a:r>
            <a:r>
              <a:rPr sz="1800" b="1" spc="-5" dirty="0">
                <a:latin typeface="Times New Roman"/>
                <a:cs typeface="Times New Roman"/>
              </a:rPr>
              <a:t>s</a:t>
            </a:r>
            <a:r>
              <a:rPr sz="1800" b="1" spc="-15" dirty="0">
                <a:latin typeface="Times New Roman"/>
                <a:cs typeface="Times New Roman"/>
              </a:rPr>
              <a:t>p</a:t>
            </a:r>
            <a:r>
              <a:rPr sz="1800" b="1" dirty="0">
                <a:latin typeface="Times New Roman"/>
                <a:cs typeface="Times New Roman"/>
              </a:rPr>
              <a:t>e</a:t>
            </a:r>
            <a:r>
              <a:rPr sz="1800" b="1" spc="5" dirty="0">
                <a:latin typeface="Times New Roman"/>
                <a:cs typeface="Times New Roman"/>
              </a:rPr>
              <a:t>c</a:t>
            </a:r>
            <a:r>
              <a:rPr sz="1800" b="1" dirty="0">
                <a:latin typeface="Times New Roman"/>
                <a:cs typeface="Times New Roman"/>
              </a:rPr>
              <a:t>t</a:t>
            </a:r>
            <a:r>
              <a:rPr sz="1800" b="1" spc="-35" dirty="0">
                <a:latin typeface="Times New Roman"/>
                <a:cs typeface="Times New Roman"/>
              </a:rPr>
              <a:t>r</a:t>
            </a:r>
            <a:r>
              <a:rPr sz="1800" b="1" dirty="0">
                <a:latin typeface="Times New Roman"/>
                <a:cs typeface="Times New Roman"/>
              </a:rPr>
              <a:t>e	</a:t>
            </a:r>
            <a:r>
              <a:rPr sz="1800" b="1" spc="-5" dirty="0">
                <a:latin typeface="Times New Roman"/>
                <a:cs typeface="Times New Roman"/>
              </a:rPr>
              <a:t>(</a:t>
            </a:r>
            <a:r>
              <a:rPr sz="1800" b="1" spc="-20" dirty="0">
                <a:latin typeface="Times New Roman"/>
                <a:cs typeface="Times New Roman"/>
              </a:rPr>
              <a:t>D</a:t>
            </a:r>
            <a:r>
              <a:rPr sz="1800" b="1" spc="-5" dirty="0">
                <a:latin typeface="Times New Roman"/>
                <a:cs typeface="Times New Roman"/>
              </a:rPr>
              <a:t>SP)</a:t>
            </a:r>
            <a:r>
              <a:rPr sz="1800" b="1" dirty="0">
                <a:latin typeface="Times New Roman"/>
                <a:cs typeface="Times New Roman"/>
              </a:rPr>
              <a:t>	</a:t>
            </a:r>
            <a:r>
              <a:rPr sz="1800" b="1" spc="-5" dirty="0">
                <a:latin typeface="Times New Roman"/>
                <a:cs typeface="Times New Roman"/>
              </a:rPr>
              <a:t>d’</a:t>
            </a:r>
            <a:r>
              <a:rPr sz="1800" b="1" spc="-15" dirty="0">
                <a:latin typeface="Times New Roman"/>
                <a:cs typeface="Times New Roman"/>
              </a:rPr>
              <a:t>u</a:t>
            </a:r>
            <a:r>
              <a:rPr sz="1800" b="1" spc="-5" dirty="0">
                <a:latin typeface="Times New Roman"/>
                <a:cs typeface="Times New Roman"/>
              </a:rPr>
              <a:t>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234553" y="3828415"/>
            <a:ext cx="469900" cy="2863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latin typeface="Times New Roman"/>
                <a:cs typeface="Times New Roman"/>
              </a:rPr>
              <a:t>code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515102" y="4103623"/>
            <a:ext cx="3191510" cy="8343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1800" b="1" spc="-5" dirty="0">
                <a:latin typeface="Times New Roman"/>
                <a:cs typeface="Times New Roman"/>
              </a:rPr>
              <a:t>NRZ binaire s’annule </a:t>
            </a:r>
            <a:r>
              <a:rPr sz="1800" b="1" spc="-5" dirty="0">
                <a:latin typeface="Symbol"/>
                <a:cs typeface="Symbol"/>
              </a:rPr>
              <a:t></a:t>
            </a:r>
            <a:r>
              <a:rPr sz="1800" b="1" spc="-5" dirty="0">
                <a:latin typeface="Times New Roman"/>
                <a:cs typeface="Times New Roman"/>
              </a:rPr>
              <a:t> </a:t>
            </a:r>
            <a:r>
              <a:rPr sz="1800" b="1" spc="-10" dirty="0">
                <a:latin typeface="Times New Roman"/>
                <a:cs typeface="Times New Roman"/>
              </a:rPr>
              <a:t>les  </a:t>
            </a:r>
            <a:r>
              <a:rPr sz="1800" b="1" dirty="0">
                <a:latin typeface="Times New Roman"/>
                <a:cs typeface="Times New Roman"/>
              </a:rPr>
              <a:t>multiples </a:t>
            </a:r>
            <a:r>
              <a:rPr sz="1800" b="1" spc="-5" dirty="0">
                <a:latin typeface="Times New Roman"/>
                <a:cs typeface="Times New Roman"/>
              </a:rPr>
              <a:t>de </a:t>
            </a:r>
            <a:r>
              <a:rPr sz="1800" b="1" dirty="0">
                <a:latin typeface="Times New Roman"/>
                <a:cs typeface="Times New Roman"/>
              </a:rPr>
              <a:t>1/T </a:t>
            </a:r>
            <a:r>
              <a:rPr sz="1800" b="1" spc="-5" dirty="0">
                <a:latin typeface="Times New Roman"/>
                <a:cs typeface="Times New Roman"/>
              </a:rPr>
              <a:t>où </a:t>
            </a:r>
            <a:r>
              <a:rPr sz="1800" b="1" dirty="0">
                <a:latin typeface="Times New Roman"/>
                <a:cs typeface="Times New Roman"/>
              </a:rPr>
              <a:t>T </a:t>
            </a:r>
            <a:r>
              <a:rPr sz="1800" b="1" spc="-5" dirty="0">
                <a:latin typeface="Times New Roman"/>
                <a:cs typeface="Times New Roman"/>
              </a:rPr>
              <a:t>est </a:t>
            </a:r>
            <a:r>
              <a:rPr sz="1800" b="1" dirty="0">
                <a:latin typeface="Times New Roman"/>
                <a:cs typeface="Times New Roman"/>
              </a:rPr>
              <a:t>le  temps</a:t>
            </a:r>
            <a:r>
              <a:rPr sz="1800" b="1" spc="-80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symbole</a:t>
            </a:r>
            <a:endParaRPr sz="1800">
              <a:latin typeface="Times New Roman"/>
              <a:cs typeface="Times New Roman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5100" y="730250"/>
            <a:ext cx="101346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0" y="0"/>
            <a:ext cx="9144000" cy="673100"/>
          </a:xfrm>
          <a:custGeom>
            <a:avLst/>
            <a:gdLst/>
            <a:ahLst/>
            <a:cxnLst/>
            <a:rect l="l" t="t" r="r" b="b"/>
            <a:pathLst>
              <a:path w="9144000" h="673100">
                <a:moveTo>
                  <a:pt x="0" y="673100"/>
                </a:moveTo>
                <a:lnTo>
                  <a:pt x="9144000" y="673100"/>
                </a:lnTo>
                <a:lnTo>
                  <a:pt x="9144000" y="0"/>
                </a:lnTo>
                <a:lnTo>
                  <a:pt x="0" y="0"/>
                </a:lnTo>
                <a:lnTo>
                  <a:pt x="0" y="673100"/>
                </a:lnTo>
                <a:close/>
              </a:path>
            </a:pathLst>
          </a:custGeom>
          <a:solidFill>
            <a:srgbClr val="CC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9144000" cy="31750"/>
          </a:xfrm>
          <a:custGeom>
            <a:avLst/>
            <a:gdLst/>
            <a:ahLst/>
            <a:cxnLst/>
            <a:rect l="l" t="t" r="r" b="b"/>
            <a:pathLst>
              <a:path w="9144000" h="31750">
                <a:moveTo>
                  <a:pt x="0" y="31750"/>
                </a:moveTo>
                <a:lnTo>
                  <a:pt x="9144000" y="31750"/>
                </a:lnTo>
                <a:lnTo>
                  <a:pt x="9144000" y="0"/>
                </a:lnTo>
                <a:lnTo>
                  <a:pt x="0" y="0"/>
                </a:lnTo>
                <a:lnTo>
                  <a:pt x="0" y="31750"/>
                </a:lnTo>
                <a:close/>
              </a:path>
            </a:pathLst>
          </a:custGeom>
          <a:solidFill>
            <a:srgbClr val="3333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9050" y="685800"/>
            <a:ext cx="9124950" cy="0"/>
          </a:xfrm>
          <a:custGeom>
            <a:avLst/>
            <a:gdLst/>
            <a:ahLst/>
            <a:cxnLst/>
            <a:rect l="l" t="t" r="r" b="b"/>
            <a:pathLst>
              <a:path w="9124950">
                <a:moveTo>
                  <a:pt x="0" y="0"/>
                </a:moveTo>
                <a:lnTo>
                  <a:pt x="9124950" y="0"/>
                </a:lnTo>
              </a:path>
            </a:pathLst>
          </a:custGeom>
          <a:ln w="31750">
            <a:solidFill>
              <a:srgbClr val="3333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50240" y="193421"/>
            <a:ext cx="3763010" cy="346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5" dirty="0">
                <a:latin typeface="Times New Roman"/>
                <a:cs typeface="Times New Roman"/>
              </a:rPr>
              <a:t>Transmission </a:t>
            </a:r>
            <a:r>
              <a:rPr sz="2200" b="1" spc="-10" dirty="0">
                <a:latin typeface="Times New Roman"/>
                <a:cs typeface="Times New Roman"/>
              </a:rPr>
              <a:t>en </a:t>
            </a:r>
            <a:r>
              <a:rPr sz="2200" b="1" spc="-5" dirty="0">
                <a:latin typeface="Times New Roman"/>
                <a:cs typeface="Times New Roman"/>
              </a:rPr>
              <a:t>Bande de</a:t>
            </a:r>
            <a:r>
              <a:rPr sz="2200" b="1" dirty="0">
                <a:latin typeface="Times New Roman"/>
                <a:cs typeface="Times New Roman"/>
              </a:rPr>
              <a:t> </a:t>
            </a:r>
            <a:r>
              <a:rPr sz="2200" b="1" spc="-5" dirty="0">
                <a:latin typeface="Times New Roman"/>
                <a:cs typeface="Times New Roman"/>
              </a:rPr>
              <a:t>base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036183" y="193421"/>
            <a:ext cx="1919605" cy="346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Codage </a:t>
            </a:r>
            <a:r>
              <a:rPr sz="22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en</a:t>
            </a:r>
            <a:r>
              <a:rPr sz="2200" b="1" spc="-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ligne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29552" y="803402"/>
            <a:ext cx="2096770" cy="2863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u="heavy" spc="-5" dirty="0">
                <a:latin typeface="Times New Roman"/>
                <a:cs typeface="Times New Roman"/>
              </a:rPr>
              <a:t>Le </a:t>
            </a:r>
            <a:r>
              <a:rPr sz="1800" b="1" u="heavy" dirty="0">
                <a:latin typeface="Times New Roman"/>
                <a:cs typeface="Times New Roman"/>
              </a:rPr>
              <a:t>code </a:t>
            </a:r>
            <a:r>
              <a:rPr sz="1800" b="1" u="heavy" spc="-5" dirty="0">
                <a:latin typeface="Times New Roman"/>
                <a:cs typeface="Times New Roman"/>
              </a:rPr>
              <a:t>RZ binaire</a:t>
            </a:r>
            <a:r>
              <a:rPr sz="1800" b="1" u="heavy" spc="-100" dirty="0">
                <a:latin typeface="Times New Roman"/>
                <a:cs typeface="Times New Roman"/>
              </a:rPr>
              <a:t> </a:t>
            </a:r>
            <a:r>
              <a:rPr sz="1800" b="1" u="heavy" dirty="0">
                <a:latin typeface="Times New Roman"/>
                <a:cs typeface="Times New Roman"/>
              </a:rPr>
              <a:t>: 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930777" y="1355917"/>
            <a:ext cx="381000" cy="9055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55300"/>
              </a:lnSpc>
            </a:pPr>
            <a:r>
              <a:rPr sz="1800" b="1" dirty="0">
                <a:latin typeface="Times New Roman"/>
                <a:cs typeface="Times New Roman"/>
              </a:rPr>
              <a:t>a</a:t>
            </a:r>
            <a:r>
              <a:rPr sz="1800" b="1" baseline="-20833" dirty="0">
                <a:latin typeface="Times New Roman"/>
                <a:cs typeface="Times New Roman"/>
              </a:rPr>
              <a:t>1</a:t>
            </a:r>
            <a:r>
              <a:rPr sz="1800" b="1" spc="-5" dirty="0">
                <a:latin typeface="Times New Roman"/>
                <a:cs typeface="Times New Roman"/>
              </a:rPr>
              <a:t>V  a</a:t>
            </a:r>
            <a:r>
              <a:rPr sz="1800" b="1" spc="-7" baseline="-20833" dirty="0">
                <a:latin typeface="Times New Roman"/>
                <a:cs typeface="Times New Roman"/>
              </a:rPr>
              <a:t>0</a:t>
            </a:r>
            <a:r>
              <a:rPr sz="1800" b="1" spc="-5" dirty="0">
                <a:latin typeface="Times New Roman"/>
                <a:cs typeface="Times New Roman"/>
              </a:rPr>
              <a:t>V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561713" y="1321561"/>
            <a:ext cx="139700" cy="2863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latin typeface="Times New Roman"/>
                <a:cs typeface="Times New Roman"/>
              </a:rPr>
              <a:t>0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361301" y="1321561"/>
            <a:ext cx="139700" cy="2863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latin typeface="Times New Roman"/>
                <a:cs typeface="Times New Roman"/>
              </a:rPr>
              <a:t>1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300346" y="1268349"/>
            <a:ext cx="76200" cy="1079500"/>
          </a:xfrm>
          <a:custGeom>
            <a:avLst/>
            <a:gdLst/>
            <a:ahLst/>
            <a:cxnLst/>
            <a:rect l="l" t="t" r="r" b="b"/>
            <a:pathLst>
              <a:path w="76200" h="1079500">
                <a:moveTo>
                  <a:pt x="44450" y="63500"/>
                </a:moveTo>
                <a:lnTo>
                  <a:pt x="31750" y="63500"/>
                </a:lnTo>
                <a:lnTo>
                  <a:pt x="31750" y="1079500"/>
                </a:lnTo>
                <a:lnTo>
                  <a:pt x="44450" y="1079500"/>
                </a:lnTo>
                <a:lnTo>
                  <a:pt x="44450" y="63500"/>
                </a:lnTo>
                <a:close/>
              </a:path>
              <a:path w="76200" h="1079500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1079500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338701" y="1367916"/>
            <a:ext cx="0" cy="854710"/>
          </a:xfrm>
          <a:custGeom>
            <a:avLst/>
            <a:gdLst/>
            <a:ahLst/>
            <a:cxnLst/>
            <a:rect l="l" t="t" r="r" b="b"/>
            <a:pathLst>
              <a:path h="854710">
                <a:moveTo>
                  <a:pt x="0" y="0"/>
                </a:moveTo>
                <a:lnTo>
                  <a:pt x="0" y="854583"/>
                </a:lnTo>
              </a:path>
            </a:pathLst>
          </a:custGeom>
          <a:ln w="12700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037201" y="1366011"/>
            <a:ext cx="0" cy="855980"/>
          </a:xfrm>
          <a:custGeom>
            <a:avLst/>
            <a:gdLst/>
            <a:ahLst/>
            <a:cxnLst/>
            <a:rect l="l" t="t" r="r" b="b"/>
            <a:pathLst>
              <a:path h="855980">
                <a:moveTo>
                  <a:pt x="0" y="0"/>
                </a:moveTo>
                <a:lnTo>
                  <a:pt x="0" y="855599"/>
                </a:lnTo>
              </a:path>
            </a:pathLst>
          </a:custGeom>
          <a:ln w="12700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748401" y="1365630"/>
            <a:ext cx="0" cy="855980"/>
          </a:xfrm>
          <a:custGeom>
            <a:avLst/>
            <a:gdLst/>
            <a:ahLst/>
            <a:cxnLst/>
            <a:rect l="l" t="t" r="r" b="b"/>
            <a:pathLst>
              <a:path h="855980">
                <a:moveTo>
                  <a:pt x="0" y="0"/>
                </a:moveTo>
                <a:lnTo>
                  <a:pt x="0" y="855980"/>
                </a:lnTo>
              </a:path>
            </a:pathLst>
          </a:custGeom>
          <a:ln w="12700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446901" y="1366011"/>
            <a:ext cx="0" cy="855980"/>
          </a:xfrm>
          <a:custGeom>
            <a:avLst/>
            <a:gdLst/>
            <a:ahLst/>
            <a:cxnLst/>
            <a:rect l="l" t="t" r="r" b="b"/>
            <a:pathLst>
              <a:path h="855980">
                <a:moveTo>
                  <a:pt x="0" y="0"/>
                </a:moveTo>
                <a:lnTo>
                  <a:pt x="0" y="855599"/>
                </a:lnTo>
              </a:path>
            </a:pathLst>
          </a:custGeom>
          <a:ln w="12700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158101" y="1365250"/>
            <a:ext cx="0" cy="855980"/>
          </a:xfrm>
          <a:custGeom>
            <a:avLst/>
            <a:gdLst/>
            <a:ahLst/>
            <a:cxnLst/>
            <a:rect l="l" t="t" r="r" b="b"/>
            <a:pathLst>
              <a:path h="855980">
                <a:moveTo>
                  <a:pt x="0" y="0"/>
                </a:moveTo>
                <a:lnTo>
                  <a:pt x="0" y="855852"/>
                </a:lnTo>
              </a:path>
            </a:pathLst>
          </a:custGeom>
          <a:ln w="12700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843901" y="1365250"/>
            <a:ext cx="0" cy="855980"/>
          </a:xfrm>
          <a:custGeom>
            <a:avLst/>
            <a:gdLst/>
            <a:ahLst/>
            <a:cxnLst/>
            <a:rect l="l" t="t" r="r" b="b"/>
            <a:pathLst>
              <a:path h="855980">
                <a:moveTo>
                  <a:pt x="0" y="0"/>
                </a:moveTo>
                <a:lnTo>
                  <a:pt x="0" y="855852"/>
                </a:lnTo>
              </a:path>
            </a:pathLst>
          </a:custGeom>
          <a:ln w="12700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321175" y="1736725"/>
            <a:ext cx="3924300" cy="0"/>
          </a:xfrm>
          <a:custGeom>
            <a:avLst/>
            <a:gdLst/>
            <a:ahLst/>
            <a:cxnLst/>
            <a:rect l="l" t="t" r="r" b="b"/>
            <a:pathLst>
              <a:path w="3924300">
                <a:moveTo>
                  <a:pt x="0" y="0"/>
                </a:moveTo>
                <a:lnTo>
                  <a:pt x="3924300" y="0"/>
                </a:lnTo>
              </a:path>
            </a:pathLst>
          </a:custGeom>
          <a:ln w="9525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356100" y="2206117"/>
            <a:ext cx="3924300" cy="0"/>
          </a:xfrm>
          <a:custGeom>
            <a:avLst/>
            <a:gdLst/>
            <a:ahLst/>
            <a:cxnLst/>
            <a:rect l="l" t="t" r="r" b="b"/>
            <a:pathLst>
              <a:path w="3924300">
                <a:moveTo>
                  <a:pt x="0" y="0"/>
                </a:moveTo>
                <a:lnTo>
                  <a:pt x="3924300" y="0"/>
                </a:lnTo>
              </a:path>
            </a:pathLst>
          </a:custGeom>
          <a:ln w="9525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037201" y="1729867"/>
            <a:ext cx="350520" cy="476250"/>
          </a:xfrm>
          <a:custGeom>
            <a:avLst/>
            <a:gdLst/>
            <a:ahLst/>
            <a:cxnLst/>
            <a:rect l="l" t="t" r="r" b="b"/>
            <a:pathLst>
              <a:path w="350520" h="476250">
                <a:moveTo>
                  <a:pt x="0" y="476250"/>
                </a:moveTo>
                <a:lnTo>
                  <a:pt x="0" y="0"/>
                </a:lnTo>
                <a:lnTo>
                  <a:pt x="350012" y="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388483" y="1717675"/>
            <a:ext cx="349250" cy="476250"/>
          </a:xfrm>
          <a:custGeom>
            <a:avLst/>
            <a:gdLst/>
            <a:ahLst/>
            <a:cxnLst/>
            <a:rect l="l" t="t" r="r" b="b"/>
            <a:pathLst>
              <a:path w="349250" h="476250">
                <a:moveTo>
                  <a:pt x="0" y="0"/>
                </a:moveTo>
                <a:lnTo>
                  <a:pt x="0" y="476250"/>
                </a:lnTo>
                <a:lnTo>
                  <a:pt x="349250" y="47625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749925" y="1729867"/>
            <a:ext cx="349885" cy="476250"/>
          </a:xfrm>
          <a:custGeom>
            <a:avLst/>
            <a:gdLst/>
            <a:ahLst/>
            <a:cxnLst/>
            <a:rect l="l" t="t" r="r" b="b"/>
            <a:pathLst>
              <a:path w="349885" h="476250">
                <a:moveTo>
                  <a:pt x="0" y="476250"/>
                </a:moveTo>
                <a:lnTo>
                  <a:pt x="0" y="0"/>
                </a:lnTo>
                <a:lnTo>
                  <a:pt x="349758" y="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101588" y="1717675"/>
            <a:ext cx="350520" cy="476250"/>
          </a:xfrm>
          <a:custGeom>
            <a:avLst/>
            <a:gdLst/>
            <a:ahLst/>
            <a:cxnLst/>
            <a:rect l="l" t="t" r="r" b="b"/>
            <a:pathLst>
              <a:path w="350520" h="476250">
                <a:moveTo>
                  <a:pt x="0" y="0"/>
                </a:moveTo>
                <a:lnTo>
                  <a:pt x="0" y="476250"/>
                </a:lnTo>
                <a:lnTo>
                  <a:pt x="350012" y="47625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156450" y="1727200"/>
            <a:ext cx="349885" cy="476250"/>
          </a:xfrm>
          <a:custGeom>
            <a:avLst/>
            <a:gdLst/>
            <a:ahLst/>
            <a:cxnLst/>
            <a:rect l="l" t="t" r="r" b="b"/>
            <a:pathLst>
              <a:path w="349884" h="476250">
                <a:moveTo>
                  <a:pt x="0" y="476250"/>
                </a:moveTo>
                <a:lnTo>
                  <a:pt x="0" y="0"/>
                </a:lnTo>
                <a:lnTo>
                  <a:pt x="349630" y="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508113" y="1717167"/>
            <a:ext cx="350520" cy="476250"/>
          </a:xfrm>
          <a:custGeom>
            <a:avLst/>
            <a:gdLst/>
            <a:ahLst/>
            <a:cxnLst/>
            <a:rect l="l" t="t" r="r" b="b"/>
            <a:pathLst>
              <a:path w="350520" h="476250">
                <a:moveTo>
                  <a:pt x="0" y="0"/>
                </a:moveTo>
                <a:lnTo>
                  <a:pt x="0" y="476250"/>
                </a:lnTo>
                <a:lnTo>
                  <a:pt x="350011" y="47625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356100" y="2203450"/>
            <a:ext cx="682625" cy="0"/>
          </a:xfrm>
          <a:custGeom>
            <a:avLst/>
            <a:gdLst/>
            <a:ahLst/>
            <a:cxnLst/>
            <a:rect l="l" t="t" r="r" b="b"/>
            <a:pathLst>
              <a:path w="682625">
                <a:moveTo>
                  <a:pt x="682625" y="0"/>
                </a:moveTo>
                <a:lnTo>
                  <a:pt x="0" y="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451600" y="2193417"/>
            <a:ext cx="682625" cy="0"/>
          </a:xfrm>
          <a:custGeom>
            <a:avLst/>
            <a:gdLst/>
            <a:ahLst/>
            <a:cxnLst/>
            <a:rect l="l" t="t" r="r" b="b"/>
            <a:pathLst>
              <a:path w="682625">
                <a:moveTo>
                  <a:pt x="682625" y="0"/>
                </a:moveTo>
                <a:lnTo>
                  <a:pt x="0" y="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319396" y="2165350"/>
            <a:ext cx="4211955" cy="76200"/>
          </a:xfrm>
          <a:custGeom>
            <a:avLst/>
            <a:gdLst/>
            <a:ahLst/>
            <a:cxnLst/>
            <a:rect l="l" t="t" r="r" b="b"/>
            <a:pathLst>
              <a:path w="4211955" h="76200">
                <a:moveTo>
                  <a:pt x="4135628" y="0"/>
                </a:moveTo>
                <a:lnTo>
                  <a:pt x="4135628" y="76200"/>
                </a:lnTo>
                <a:lnTo>
                  <a:pt x="4199128" y="44450"/>
                </a:lnTo>
                <a:lnTo>
                  <a:pt x="4148328" y="44450"/>
                </a:lnTo>
                <a:lnTo>
                  <a:pt x="4148328" y="31750"/>
                </a:lnTo>
                <a:lnTo>
                  <a:pt x="4199128" y="31750"/>
                </a:lnTo>
                <a:lnTo>
                  <a:pt x="4135628" y="0"/>
                </a:lnTo>
                <a:close/>
              </a:path>
              <a:path w="4211955" h="76200">
                <a:moveTo>
                  <a:pt x="4135628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4135628" y="44450"/>
                </a:lnTo>
                <a:lnTo>
                  <a:pt x="4135628" y="31750"/>
                </a:lnTo>
                <a:close/>
              </a:path>
              <a:path w="4211955" h="76200">
                <a:moveTo>
                  <a:pt x="4199128" y="31750"/>
                </a:moveTo>
                <a:lnTo>
                  <a:pt x="4148328" y="31750"/>
                </a:lnTo>
                <a:lnTo>
                  <a:pt x="4148328" y="44450"/>
                </a:lnTo>
                <a:lnTo>
                  <a:pt x="4199128" y="44450"/>
                </a:lnTo>
                <a:lnTo>
                  <a:pt x="4211828" y="38100"/>
                </a:lnTo>
                <a:lnTo>
                  <a:pt x="4199128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8592693" y="2080640"/>
            <a:ext cx="85090" cy="225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latin typeface="Times New Roman"/>
                <a:cs typeface="Times New Roman"/>
              </a:rPr>
              <a:t>t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414337" y="2209800"/>
            <a:ext cx="1619250" cy="76200"/>
          </a:xfrm>
          <a:custGeom>
            <a:avLst/>
            <a:gdLst/>
            <a:ahLst/>
            <a:cxnLst/>
            <a:rect l="l" t="t" r="r" b="b"/>
            <a:pathLst>
              <a:path w="1619250" h="76200">
                <a:moveTo>
                  <a:pt x="1542986" y="0"/>
                </a:moveTo>
                <a:lnTo>
                  <a:pt x="1542986" y="76200"/>
                </a:lnTo>
                <a:lnTo>
                  <a:pt x="1606486" y="44450"/>
                </a:lnTo>
                <a:lnTo>
                  <a:pt x="1555813" y="44450"/>
                </a:lnTo>
                <a:lnTo>
                  <a:pt x="1555813" y="31750"/>
                </a:lnTo>
                <a:lnTo>
                  <a:pt x="1606486" y="31750"/>
                </a:lnTo>
                <a:lnTo>
                  <a:pt x="1542986" y="0"/>
                </a:lnTo>
                <a:close/>
              </a:path>
              <a:path w="1619250" h="76200">
                <a:moveTo>
                  <a:pt x="1542986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1542986" y="44450"/>
                </a:lnTo>
                <a:lnTo>
                  <a:pt x="1542986" y="31750"/>
                </a:lnTo>
                <a:close/>
              </a:path>
              <a:path w="1619250" h="76200">
                <a:moveTo>
                  <a:pt x="1606486" y="31750"/>
                </a:moveTo>
                <a:lnTo>
                  <a:pt x="1555813" y="31750"/>
                </a:lnTo>
                <a:lnTo>
                  <a:pt x="1555813" y="44450"/>
                </a:lnTo>
                <a:lnTo>
                  <a:pt x="1606486" y="44450"/>
                </a:lnTo>
                <a:lnTo>
                  <a:pt x="1619186" y="38100"/>
                </a:lnTo>
                <a:lnTo>
                  <a:pt x="1606486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1042149" y="2261361"/>
            <a:ext cx="178435" cy="2863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102866" y="2091816"/>
            <a:ext cx="88900" cy="2863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62940" y="1371472"/>
            <a:ext cx="1561465" cy="2559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5" dirty="0">
                <a:latin typeface="Times New Roman"/>
                <a:cs typeface="Times New Roman"/>
              </a:rPr>
              <a:t>h(t) </a:t>
            </a:r>
            <a:r>
              <a:rPr sz="1600" b="1" spc="-10" dirty="0">
                <a:latin typeface="Times New Roman"/>
                <a:cs typeface="Times New Roman"/>
              </a:rPr>
              <a:t>forme</a:t>
            </a:r>
            <a:r>
              <a:rPr sz="1600" b="1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Times New Roman"/>
                <a:cs typeface="Times New Roman"/>
              </a:rPr>
              <a:t>d’onde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376237" y="1304925"/>
            <a:ext cx="76200" cy="936625"/>
          </a:xfrm>
          <a:custGeom>
            <a:avLst/>
            <a:gdLst/>
            <a:ahLst/>
            <a:cxnLst/>
            <a:rect l="l" t="t" r="r" b="b"/>
            <a:pathLst>
              <a:path w="76200" h="936625">
                <a:moveTo>
                  <a:pt x="44450" y="63500"/>
                </a:moveTo>
                <a:lnTo>
                  <a:pt x="31750" y="63500"/>
                </a:lnTo>
                <a:lnTo>
                  <a:pt x="31750" y="936625"/>
                </a:lnTo>
                <a:lnTo>
                  <a:pt x="44450" y="936625"/>
                </a:lnTo>
                <a:lnTo>
                  <a:pt x="44450" y="63500"/>
                </a:lnTo>
                <a:close/>
              </a:path>
              <a:path w="76200" h="936625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936625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167436" y="1639061"/>
            <a:ext cx="190500" cy="2863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spc="-5" dirty="0">
                <a:latin typeface="Times New Roman"/>
                <a:cs typeface="Times New Roman"/>
              </a:rPr>
              <a:t>V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414337" y="1774317"/>
            <a:ext cx="350520" cy="476250"/>
          </a:xfrm>
          <a:custGeom>
            <a:avLst/>
            <a:gdLst/>
            <a:ahLst/>
            <a:cxnLst/>
            <a:rect l="l" t="t" r="r" b="b"/>
            <a:pathLst>
              <a:path w="350520" h="476250">
                <a:moveTo>
                  <a:pt x="0" y="476250"/>
                </a:moveTo>
                <a:lnTo>
                  <a:pt x="0" y="0"/>
                </a:lnTo>
                <a:lnTo>
                  <a:pt x="350037" y="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65873" y="1762125"/>
            <a:ext cx="350520" cy="476250"/>
          </a:xfrm>
          <a:custGeom>
            <a:avLst/>
            <a:gdLst/>
            <a:ahLst/>
            <a:cxnLst/>
            <a:rect l="l" t="t" r="r" b="b"/>
            <a:pathLst>
              <a:path w="350519" h="476250">
                <a:moveTo>
                  <a:pt x="0" y="0"/>
                </a:moveTo>
                <a:lnTo>
                  <a:pt x="0" y="476250"/>
                </a:lnTo>
                <a:lnTo>
                  <a:pt x="350139" y="47625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2615921" y="1867698"/>
            <a:ext cx="104139" cy="2178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50" i="1" spc="15" dirty="0">
                <a:latin typeface="Times New Roman"/>
                <a:cs typeface="Times New Roman"/>
              </a:rPr>
              <a:t>k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467795" y="1575219"/>
            <a:ext cx="1165860" cy="4914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18135" algn="l"/>
              </a:tabLst>
            </a:pPr>
            <a:r>
              <a:rPr sz="2300" i="1" spc="20" dirty="0">
                <a:latin typeface="Times New Roman"/>
                <a:cs typeface="Times New Roman"/>
              </a:rPr>
              <a:t>a	</a:t>
            </a:r>
            <a:r>
              <a:rPr sz="2300" spc="-165" dirty="0">
                <a:latin typeface="Symbol"/>
                <a:cs typeface="Symbol"/>
              </a:rPr>
              <a:t></a:t>
            </a:r>
            <a:r>
              <a:rPr sz="4575" spc="-247" baseline="-2732" dirty="0">
                <a:latin typeface="Symbol"/>
                <a:cs typeface="Symbol"/>
              </a:rPr>
              <a:t></a:t>
            </a:r>
            <a:r>
              <a:rPr sz="2300" spc="-165" dirty="0">
                <a:latin typeface="Times New Roman"/>
                <a:cs typeface="Times New Roman"/>
              </a:rPr>
              <a:t>0,1</a:t>
            </a:r>
            <a:r>
              <a:rPr sz="4575" spc="-247" baseline="-2732" dirty="0">
                <a:latin typeface="Symbol"/>
                <a:cs typeface="Symbol"/>
              </a:rPr>
              <a:t></a:t>
            </a:r>
            <a:endParaRPr sz="4575" baseline="-2732">
              <a:latin typeface="Symbol"/>
              <a:cs typeface="Symbo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5302377" y="784054"/>
            <a:ext cx="1569720" cy="82359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indent="45085">
              <a:lnSpc>
                <a:spcPct val="100000"/>
              </a:lnSpc>
            </a:pPr>
            <a:r>
              <a:rPr sz="2050" i="1" spc="40" dirty="0">
                <a:latin typeface="Times New Roman"/>
                <a:cs typeface="Times New Roman"/>
              </a:rPr>
              <a:t>S</a:t>
            </a:r>
            <a:r>
              <a:rPr sz="1725" i="1" spc="60" baseline="-26570" dirty="0">
                <a:latin typeface="Times New Roman"/>
                <a:cs typeface="Times New Roman"/>
              </a:rPr>
              <a:t>k  </a:t>
            </a:r>
            <a:r>
              <a:rPr sz="2050" spc="35" dirty="0">
                <a:latin typeface="Symbol"/>
                <a:cs typeface="Symbol"/>
              </a:rPr>
              <a:t></a:t>
            </a:r>
            <a:r>
              <a:rPr sz="2050" spc="-340" dirty="0">
                <a:latin typeface="Times New Roman"/>
                <a:cs typeface="Times New Roman"/>
              </a:rPr>
              <a:t> </a:t>
            </a:r>
            <a:r>
              <a:rPr sz="2050" i="1" spc="10" dirty="0">
                <a:latin typeface="Times New Roman"/>
                <a:cs typeface="Times New Roman"/>
              </a:rPr>
              <a:t>a</a:t>
            </a:r>
            <a:r>
              <a:rPr sz="1725" i="1" spc="15" baseline="-26570" dirty="0">
                <a:latin typeface="Times New Roman"/>
                <a:cs typeface="Times New Roman"/>
              </a:rPr>
              <a:t>k </a:t>
            </a:r>
            <a:r>
              <a:rPr sz="2050" spc="-114" dirty="0">
                <a:latin typeface="Times New Roman"/>
                <a:cs typeface="Times New Roman"/>
              </a:rPr>
              <a:t>.</a:t>
            </a:r>
            <a:r>
              <a:rPr sz="2050" i="1" spc="-114" dirty="0">
                <a:latin typeface="Times New Roman"/>
                <a:cs typeface="Times New Roman"/>
              </a:rPr>
              <a:t>V </a:t>
            </a:r>
            <a:r>
              <a:rPr sz="2050" spc="20" dirty="0">
                <a:latin typeface="Times New Roman"/>
                <a:cs typeface="Times New Roman"/>
              </a:rPr>
              <a:t>.</a:t>
            </a:r>
            <a:r>
              <a:rPr sz="2050" i="1" spc="20" dirty="0">
                <a:latin typeface="Times New Roman"/>
                <a:cs typeface="Times New Roman"/>
              </a:rPr>
              <a:t>h</a:t>
            </a:r>
            <a:r>
              <a:rPr sz="2050" spc="20" dirty="0">
                <a:latin typeface="Times New Roman"/>
                <a:cs typeface="Times New Roman"/>
              </a:rPr>
              <a:t>(</a:t>
            </a:r>
            <a:r>
              <a:rPr sz="2050" i="1" spc="20" dirty="0">
                <a:latin typeface="Times New Roman"/>
                <a:cs typeface="Times New Roman"/>
              </a:rPr>
              <a:t>t</a:t>
            </a:r>
            <a:r>
              <a:rPr sz="2050" spc="20" dirty="0">
                <a:latin typeface="Times New Roman"/>
                <a:cs typeface="Times New Roman"/>
              </a:rPr>
              <a:t>)</a:t>
            </a:r>
            <a:endParaRPr sz="20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770"/>
              </a:spcBef>
              <a:tabLst>
                <a:tab pos="697865" algn="l"/>
                <a:tab pos="1442085" algn="l"/>
              </a:tabLst>
            </a:pPr>
            <a:r>
              <a:rPr sz="1800" b="1" dirty="0">
                <a:latin typeface="Times New Roman"/>
                <a:cs typeface="Times New Roman"/>
              </a:rPr>
              <a:t>1	1 	0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2423720" y="3847696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563" y="0"/>
                </a:lnTo>
              </a:path>
            </a:pathLst>
          </a:custGeom>
          <a:ln w="1235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943126" y="3847696"/>
            <a:ext cx="154940" cy="0"/>
          </a:xfrm>
          <a:custGeom>
            <a:avLst/>
            <a:gdLst/>
            <a:ahLst/>
            <a:cxnLst/>
            <a:rect l="l" t="t" r="r" b="b"/>
            <a:pathLst>
              <a:path w="154939">
                <a:moveTo>
                  <a:pt x="0" y="0"/>
                </a:moveTo>
                <a:lnTo>
                  <a:pt x="154754" y="0"/>
                </a:lnTo>
              </a:path>
            </a:pathLst>
          </a:custGeom>
          <a:ln w="1235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526569" y="3847696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078" y="0"/>
                </a:lnTo>
              </a:path>
            </a:pathLst>
          </a:custGeom>
          <a:ln w="1235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 txBox="1"/>
          <p:nvPr/>
        </p:nvSpPr>
        <p:spPr>
          <a:xfrm>
            <a:off x="2428323" y="3861906"/>
            <a:ext cx="1255395" cy="317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28955" algn="l"/>
                <a:tab pos="1109980" algn="l"/>
              </a:tabLst>
            </a:pPr>
            <a:r>
              <a:rPr sz="2000" spc="40" dirty="0">
                <a:latin typeface="Times New Roman"/>
                <a:cs typeface="Times New Roman"/>
              </a:rPr>
              <a:t>2	2	2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630209" y="3833124"/>
            <a:ext cx="1514475" cy="1885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27050" algn="l"/>
                <a:tab pos="1209040" algn="l"/>
                <a:tab pos="1424305" algn="l"/>
              </a:tabLst>
            </a:pPr>
            <a:r>
              <a:rPr sz="1150" i="1" spc="25" dirty="0">
                <a:latin typeface="Times New Roman"/>
                <a:cs typeface="Times New Roman"/>
              </a:rPr>
              <a:t>a	</a:t>
            </a:r>
            <a:r>
              <a:rPr sz="1150" spc="25" dirty="0">
                <a:latin typeface="Times New Roman"/>
                <a:cs typeface="Times New Roman"/>
              </a:rPr>
              <a:t>1   1</a:t>
            </a:r>
            <a:r>
              <a:rPr sz="1150" dirty="0">
                <a:latin typeface="Times New Roman"/>
                <a:cs typeface="Times New Roman"/>
              </a:rPr>
              <a:t>	</a:t>
            </a:r>
            <a:r>
              <a:rPr sz="1150" spc="25" dirty="0">
                <a:latin typeface="Times New Roman"/>
                <a:cs typeface="Times New Roman"/>
              </a:rPr>
              <a:t>0</a:t>
            </a:r>
            <a:r>
              <a:rPr sz="1150" dirty="0">
                <a:latin typeface="Times New Roman"/>
                <a:cs typeface="Times New Roman"/>
              </a:rPr>
              <a:t>	</a:t>
            </a:r>
            <a:r>
              <a:rPr sz="1150" spc="25" dirty="0">
                <a:latin typeface="Times New Roman"/>
                <a:cs typeface="Times New Roman"/>
              </a:rPr>
              <a:t>0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447510" y="3658349"/>
            <a:ext cx="3232150" cy="317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61315" algn="l"/>
                <a:tab pos="1763395" algn="l"/>
              </a:tabLst>
            </a:pPr>
            <a:r>
              <a:rPr sz="2000" i="1" spc="55" dirty="0">
                <a:latin typeface="Times New Roman"/>
                <a:cs typeface="Times New Roman"/>
              </a:rPr>
              <a:t>m	</a:t>
            </a:r>
            <a:r>
              <a:rPr sz="2000" spc="40" dirty="0">
                <a:latin typeface="Symbol"/>
                <a:cs typeface="Symbol"/>
              </a:rPr>
              <a:t></a:t>
            </a:r>
            <a:r>
              <a:rPr sz="2000" spc="40" dirty="0">
                <a:latin typeface="Times New Roman"/>
                <a:cs typeface="Times New Roman"/>
              </a:rPr>
              <a:t> </a:t>
            </a:r>
            <a:r>
              <a:rPr sz="2000" i="1" spc="40" dirty="0">
                <a:latin typeface="Times New Roman"/>
                <a:cs typeface="Times New Roman"/>
              </a:rPr>
              <a:t>p a  </a:t>
            </a:r>
            <a:r>
              <a:rPr sz="2000" spc="40" dirty="0">
                <a:latin typeface="Symbol"/>
                <a:cs typeface="Symbol"/>
              </a:rPr>
              <a:t></a:t>
            </a:r>
            <a:r>
              <a:rPr sz="2000" spc="45" dirty="0">
                <a:latin typeface="Times New Roman"/>
                <a:cs typeface="Times New Roman"/>
              </a:rPr>
              <a:t> </a:t>
            </a:r>
            <a:r>
              <a:rPr sz="2000" i="1" spc="40" dirty="0">
                <a:latin typeface="Times New Roman"/>
                <a:cs typeface="Times New Roman"/>
              </a:rPr>
              <a:t>p</a:t>
            </a:r>
            <a:r>
              <a:rPr sz="2000" i="1" spc="145" dirty="0">
                <a:latin typeface="Times New Roman"/>
                <a:cs typeface="Times New Roman"/>
              </a:rPr>
              <a:t> </a:t>
            </a:r>
            <a:r>
              <a:rPr sz="2000" i="1" spc="40" dirty="0">
                <a:latin typeface="Times New Roman"/>
                <a:cs typeface="Times New Roman"/>
              </a:rPr>
              <a:t>a	</a:t>
            </a:r>
            <a:r>
              <a:rPr sz="2000" spc="40" dirty="0">
                <a:latin typeface="Symbol"/>
                <a:cs typeface="Symbol"/>
              </a:rPr>
              <a:t></a:t>
            </a:r>
            <a:r>
              <a:rPr sz="2000" spc="40" dirty="0">
                <a:latin typeface="Times New Roman"/>
                <a:cs typeface="Times New Roman"/>
              </a:rPr>
              <a:t> </a:t>
            </a:r>
            <a:r>
              <a:rPr sz="3000" spc="195" baseline="36111" dirty="0">
                <a:latin typeface="Times New Roman"/>
                <a:cs typeface="Times New Roman"/>
              </a:rPr>
              <a:t>1</a:t>
            </a:r>
            <a:r>
              <a:rPr sz="2000" spc="130" dirty="0">
                <a:latin typeface="Times New Roman"/>
                <a:cs typeface="Times New Roman"/>
              </a:rPr>
              <a:t>1</a:t>
            </a:r>
            <a:r>
              <a:rPr sz="2000" spc="130" dirty="0">
                <a:latin typeface="Symbol"/>
                <a:cs typeface="Symbol"/>
              </a:rPr>
              <a:t></a:t>
            </a:r>
            <a:r>
              <a:rPr sz="2000" spc="130" dirty="0">
                <a:latin typeface="Times New Roman"/>
                <a:cs typeface="Times New Roman"/>
              </a:rPr>
              <a:t> </a:t>
            </a:r>
            <a:r>
              <a:rPr sz="3000" spc="60" baseline="36111" dirty="0">
                <a:latin typeface="Times New Roman"/>
                <a:cs typeface="Times New Roman"/>
              </a:rPr>
              <a:t>1 </a:t>
            </a:r>
            <a:r>
              <a:rPr sz="2000" spc="40" dirty="0">
                <a:latin typeface="Times New Roman"/>
                <a:cs typeface="Times New Roman"/>
              </a:rPr>
              <a:t>0 </a:t>
            </a:r>
            <a:r>
              <a:rPr sz="2000" spc="40" dirty="0">
                <a:latin typeface="Symbol"/>
                <a:cs typeface="Symbol"/>
              </a:rPr>
              <a:t></a:t>
            </a:r>
            <a:r>
              <a:rPr sz="2000" spc="-295" dirty="0">
                <a:latin typeface="Times New Roman"/>
                <a:cs typeface="Times New Roman"/>
              </a:rPr>
              <a:t> </a:t>
            </a:r>
            <a:r>
              <a:rPr sz="3000" spc="60" baseline="36111" dirty="0">
                <a:latin typeface="Times New Roman"/>
                <a:cs typeface="Times New Roman"/>
              </a:rPr>
              <a:t>1</a:t>
            </a:r>
            <a:endParaRPr sz="3000" baseline="36111">
              <a:latin typeface="Times New Roman"/>
              <a:cs typeface="Times New Roman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329552" y="2498216"/>
            <a:ext cx="8518525" cy="889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600" b="1" spc="-5" dirty="0">
                <a:latin typeface="Times New Roman"/>
                <a:cs typeface="Times New Roman"/>
              </a:rPr>
              <a:t>La forme d’onde h(t) </a:t>
            </a:r>
            <a:r>
              <a:rPr sz="1600" b="1" dirty="0">
                <a:latin typeface="Times New Roman"/>
                <a:cs typeface="Times New Roman"/>
              </a:rPr>
              <a:t>est </a:t>
            </a:r>
            <a:r>
              <a:rPr sz="1600" b="1" spc="-5" dirty="0">
                <a:latin typeface="Times New Roman"/>
                <a:cs typeface="Times New Roman"/>
              </a:rPr>
              <a:t>un </a:t>
            </a:r>
            <a:r>
              <a:rPr sz="1600" b="1" dirty="0">
                <a:latin typeface="Times New Roman"/>
                <a:cs typeface="Times New Roman"/>
              </a:rPr>
              <a:t>signal </a:t>
            </a:r>
            <a:r>
              <a:rPr sz="1600" b="1" spc="-5" dirty="0">
                <a:latin typeface="Times New Roman"/>
                <a:cs typeface="Times New Roman"/>
              </a:rPr>
              <a:t>de </a:t>
            </a:r>
            <a:r>
              <a:rPr sz="1600" b="1" dirty="0">
                <a:latin typeface="Times New Roman"/>
                <a:cs typeface="Times New Roman"/>
              </a:rPr>
              <a:t>durée </a:t>
            </a:r>
            <a:r>
              <a:rPr sz="1600" b="1" spc="-5" dirty="0">
                <a:latin typeface="Times New Roman"/>
                <a:cs typeface="Times New Roman"/>
              </a:rPr>
              <a:t>T constitué par une porte de </a:t>
            </a:r>
            <a:r>
              <a:rPr sz="1600" b="1" dirty="0">
                <a:latin typeface="Times New Roman"/>
                <a:cs typeface="Times New Roman"/>
              </a:rPr>
              <a:t>durée </a:t>
            </a:r>
            <a:r>
              <a:rPr sz="1600" b="1" spc="-10" dirty="0">
                <a:latin typeface="Symbol"/>
                <a:cs typeface="Symbol"/>
              </a:rPr>
              <a:t></a:t>
            </a:r>
            <a:r>
              <a:rPr sz="1600" b="1" spc="-10" dirty="0">
                <a:latin typeface="Times New Roman"/>
                <a:cs typeface="Times New Roman"/>
              </a:rPr>
              <a:t>T </a:t>
            </a:r>
            <a:r>
              <a:rPr sz="1600" b="1" spc="-5" dirty="0">
                <a:latin typeface="Times New Roman"/>
                <a:cs typeface="Times New Roman"/>
              </a:rPr>
              <a:t>(0&lt;</a:t>
            </a:r>
            <a:r>
              <a:rPr sz="1600" b="1" spc="-5" dirty="0">
                <a:latin typeface="Symbol"/>
                <a:cs typeface="Symbol"/>
              </a:rPr>
              <a:t></a:t>
            </a:r>
            <a:r>
              <a:rPr sz="1600" b="1" spc="-5" dirty="0">
                <a:latin typeface="Times New Roman"/>
                <a:cs typeface="Times New Roman"/>
              </a:rPr>
              <a:t>&lt;1) </a:t>
            </a:r>
            <a:r>
              <a:rPr sz="1600" b="1" dirty="0">
                <a:latin typeface="Times New Roman"/>
                <a:cs typeface="Times New Roman"/>
              </a:rPr>
              <a:t>suivie  </a:t>
            </a:r>
            <a:r>
              <a:rPr sz="1600" b="1" spc="-5" dirty="0">
                <a:latin typeface="Times New Roman"/>
                <a:cs typeface="Times New Roman"/>
              </a:rPr>
              <a:t>d’un </a:t>
            </a:r>
            <a:r>
              <a:rPr sz="1600" b="1" spc="-10" dirty="0">
                <a:latin typeface="Times New Roman"/>
                <a:cs typeface="Times New Roman"/>
              </a:rPr>
              <a:t>retour </a:t>
            </a:r>
            <a:r>
              <a:rPr sz="1600" b="1" spc="-5" dirty="0">
                <a:latin typeface="Times New Roman"/>
                <a:cs typeface="Times New Roman"/>
              </a:rPr>
              <a:t>à </a:t>
            </a:r>
            <a:r>
              <a:rPr sz="1600" b="1" spc="-15" dirty="0">
                <a:latin typeface="Times New Roman"/>
                <a:cs typeface="Times New Roman"/>
              </a:rPr>
              <a:t>zéro </a:t>
            </a:r>
            <a:r>
              <a:rPr sz="1600" b="1" spc="-5" dirty="0">
                <a:latin typeface="Times New Roman"/>
                <a:cs typeface="Times New Roman"/>
              </a:rPr>
              <a:t>de </a:t>
            </a:r>
            <a:r>
              <a:rPr sz="1600" b="1" spc="-10" dirty="0">
                <a:latin typeface="Times New Roman"/>
                <a:cs typeface="Times New Roman"/>
              </a:rPr>
              <a:t>durée</a:t>
            </a:r>
            <a:r>
              <a:rPr sz="1600" b="1" spc="40" dirty="0">
                <a:latin typeface="Times New Roman"/>
                <a:cs typeface="Times New Roman"/>
              </a:rPr>
              <a:t> </a:t>
            </a:r>
            <a:r>
              <a:rPr sz="1600" b="1" spc="-25" dirty="0">
                <a:latin typeface="Times New Roman"/>
                <a:cs typeface="Times New Roman"/>
              </a:rPr>
              <a:t>(1-</a:t>
            </a:r>
            <a:r>
              <a:rPr sz="1600" b="1" spc="-25" dirty="0">
                <a:latin typeface="Symbol"/>
                <a:cs typeface="Symbol"/>
              </a:rPr>
              <a:t></a:t>
            </a:r>
            <a:r>
              <a:rPr sz="1600" b="1" spc="-25" dirty="0">
                <a:latin typeface="Times New Roman"/>
                <a:cs typeface="Times New Roman"/>
              </a:rPr>
              <a:t>)T.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915"/>
              </a:spcBef>
            </a:pPr>
            <a:r>
              <a:rPr sz="1800" b="1" u="heavy" spc="-5" dirty="0">
                <a:solidFill>
                  <a:srgbClr val="FF0000"/>
                </a:solidFill>
                <a:latin typeface="Times New Roman"/>
                <a:cs typeface="Times New Roman"/>
              </a:rPr>
              <a:t>Caractéristiques statistiques des</a:t>
            </a:r>
            <a:r>
              <a:rPr sz="1800" b="1" u="heavy" spc="5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b="1" u="heavy" spc="-5" dirty="0">
                <a:solidFill>
                  <a:srgbClr val="FF0000"/>
                </a:solidFill>
                <a:latin typeface="Times New Roman"/>
                <a:cs typeface="Times New Roman"/>
              </a:rPr>
              <a:t>données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3959225" y="3500373"/>
            <a:ext cx="854075" cy="711200"/>
          </a:xfrm>
          <a:custGeom>
            <a:avLst/>
            <a:gdLst/>
            <a:ahLst/>
            <a:cxnLst/>
            <a:rect l="l" t="t" r="r" b="b"/>
            <a:pathLst>
              <a:path w="854075" h="711200">
                <a:moveTo>
                  <a:pt x="0" y="711200"/>
                </a:moveTo>
                <a:lnTo>
                  <a:pt x="854075" y="711200"/>
                </a:lnTo>
                <a:lnTo>
                  <a:pt x="854075" y="0"/>
                </a:lnTo>
                <a:lnTo>
                  <a:pt x="0" y="0"/>
                </a:lnTo>
                <a:lnTo>
                  <a:pt x="0" y="71120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4598395" y="3873793"/>
            <a:ext cx="169545" cy="0"/>
          </a:xfrm>
          <a:custGeom>
            <a:avLst/>
            <a:gdLst/>
            <a:ahLst/>
            <a:cxnLst/>
            <a:rect l="l" t="t" r="r" b="b"/>
            <a:pathLst>
              <a:path w="169545">
                <a:moveTo>
                  <a:pt x="0" y="0"/>
                </a:moveTo>
                <a:lnTo>
                  <a:pt x="169033" y="0"/>
                </a:lnTo>
              </a:path>
            </a:pathLst>
          </a:custGeom>
          <a:ln w="139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 txBox="1"/>
          <p:nvPr/>
        </p:nvSpPr>
        <p:spPr>
          <a:xfrm>
            <a:off x="4189829" y="3852707"/>
            <a:ext cx="82550" cy="1974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555"/>
              </a:lnSpc>
            </a:pPr>
            <a:r>
              <a:rPr sz="1300" i="1" spc="-5" dirty="0">
                <a:latin typeface="Times New Roman"/>
                <a:cs typeface="Times New Roman"/>
              </a:rPr>
              <a:t>a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3990228" y="3665210"/>
            <a:ext cx="205740" cy="335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635"/>
              </a:lnSpc>
            </a:pPr>
            <a:r>
              <a:rPr sz="2200" i="1" spc="25" dirty="0">
                <a:latin typeface="Times New Roman"/>
                <a:cs typeface="Times New Roman"/>
              </a:rPr>
              <a:t>m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4371602" y="3484555"/>
            <a:ext cx="387350" cy="7385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r>
              <a:rPr sz="3300" spc="30" baseline="-35353" dirty="0">
                <a:latin typeface="Symbol"/>
                <a:cs typeface="Symbol"/>
              </a:rPr>
              <a:t></a:t>
            </a:r>
            <a:r>
              <a:rPr sz="3300" spc="22" baseline="-35353" dirty="0">
                <a:latin typeface="Times New Roman"/>
                <a:cs typeface="Times New Roman"/>
              </a:rPr>
              <a:t> </a:t>
            </a:r>
            <a:r>
              <a:rPr sz="2200" spc="15" dirty="0">
                <a:latin typeface="Times New Roman"/>
                <a:cs typeface="Times New Roman"/>
              </a:rPr>
              <a:t>1</a:t>
            </a:r>
            <a:endParaRPr sz="2200">
              <a:latin typeface="Times New Roman"/>
              <a:cs typeface="Times New Roman"/>
            </a:endParaRPr>
          </a:p>
          <a:p>
            <a:pPr marL="244475">
              <a:lnSpc>
                <a:spcPts val="2635"/>
              </a:lnSpc>
              <a:spcBef>
                <a:spcPts val="535"/>
              </a:spcBef>
            </a:pPr>
            <a:r>
              <a:rPr sz="2200" spc="15" dirty="0">
                <a:latin typeface="Times New Roman"/>
                <a:cs typeface="Times New Roman"/>
              </a:rPr>
              <a:t>2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15" name="object 115"/>
          <p:cNvSpPr txBox="1"/>
          <p:nvPr/>
        </p:nvSpPr>
        <p:spPr>
          <a:xfrm>
            <a:off x="5048377" y="3605276"/>
            <a:ext cx="3150870" cy="5003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Le </a:t>
            </a:r>
            <a:r>
              <a:rPr sz="1600" b="1" dirty="0">
                <a:solidFill>
                  <a:srgbClr val="FF0000"/>
                </a:solidFill>
                <a:latin typeface="Times New Roman"/>
                <a:cs typeface="Times New Roman"/>
              </a:rPr>
              <a:t>calcul 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se </a:t>
            </a:r>
            <a:r>
              <a:rPr sz="1600" b="1" dirty="0">
                <a:solidFill>
                  <a:srgbClr val="FF0000"/>
                </a:solidFill>
                <a:latin typeface="Times New Roman"/>
                <a:cs typeface="Times New Roman"/>
              </a:rPr>
              <a:t>fait 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sans tenir </a:t>
            </a:r>
            <a:r>
              <a:rPr sz="1600" b="1" dirty="0">
                <a:solidFill>
                  <a:srgbClr val="FF0000"/>
                </a:solidFill>
                <a:latin typeface="Times New Roman"/>
                <a:cs typeface="Times New Roman"/>
              </a:rPr>
              <a:t>compte  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de la </a:t>
            </a:r>
            <a:r>
              <a:rPr sz="16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mise 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en </a:t>
            </a:r>
            <a:r>
              <a:rPr sz="16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forme</a:t>
            </a:r>
            <a:r>
              <a:rPr sz="1600" b="1" spc="5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6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h(t)</a:t>
            </a:r>
            <a:endParaRPr sz="1600">
              <a:latin typeface="Times New Roman"/>
              <a:cs typeface="Times New Roman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00" y="4540250"/>
            <a:ext cx="100584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2300" y="6292850"/>
            <a:ext cx="61722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50240" y="193421"/>
            <a:ext cx="3763010" cy="346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5" dirty="0">
                <a:latin typeface="Times New Roman"/>
                <a:cs typeface="Times New Roman"/>
              </a:rPr>
              <a:t>Transmission </a:t>
            </a:r>
            <a:r>
              <a:rPr sz="2200" b="1" spc="-10" dirty="0">
                <a:latin typeface="Times New Roman"/>
                <a:cs typeface="Times New Roman"/>
              </a:rPr>
              <a:t>en </a:t>
            </a:r>
            <a:r>
              <a:rPr sz="2200" b="1" spc="-5" dirty="0">
                <a:latin typeface="Times New Roman"/>
                <a:cs typeface="Times New Roman"/>
              </a:rPr>
              <a:t>Bande de</a:t>
            </a:r>
            <a:r>
              <a:rPr sz="2200" b="1" dirty="0">
                <a:latin typeface="Times New Roman"/>
                <a:cs typeface="Times New Roman"/>
              </a:rPr>
              <a:t> </a:t>
            </a:r>
            <a:r>
              <a:rPr sz="2200" b="1" spc="-5" dirty="0">
                <a:latin typeface="Times New Roman"/>
                <a:cs typeface="Times New Roman"/>
              </a:rPr>
              <a:t>base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036183" y="193421"/>
            <a:ext cx="1919605" cy="346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Codage </a:t>
            </a:r>
            <a:r>
              <a:rPr sz="22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en</a:t>
            </a:r>
            <a:r>
              <a:rPr sz="2200" b="1" spc="-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ligne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165100" y="6445250"/>
            <a:ext cx="10287000" cy="61555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2000" b="1" spc="-5" dirty="0">
                <a:latin typeface="Times New Roman"/>
                <a:cs typeface="Times New Roman"/>
              </a:rPr>
              <a:t>Le </a:t>
            </a:r>
            <a:r>
              <a:rPr sz="2000" b="1" spc="-10" dirty="0">
                <a:latin typeface="Times New Roman"/>
                <a:cs typeface="Times New Roman"/>
              </a:rPr>
              <a:t>spectre </a:t>
            </a:r>
            <a:r>
              <a:rPr sz="2000" b="1" spc="-5" dirty="0">
                <a:latin typeface="Times New Roman"/>
                <a:cs typeface="Times New Roman"/>
              </a:rPr>
              <a:t>du signal RZ est </a:t>
            </a:r>
            <a:r>
              <a:rPr sz="2000" b="1" dirty="0">
                <a:latin typeface="Times New Roman"/>
                <a:cs typeface="Times New Roman"/>
              </a:rPr>
              <a:t>la </a:t>
            </a:r>
            <a:r>
              <a:rPr sz="2000" b="1" spc="-5" dirty="0">
                <a:latin typeface="Times New Roman"/>
                <a:cs typeface="Times New Roman"/>
              </a:rPr>
              <a:t>superposition d’un </a:t>
            </a:r>
            <a:r>
              <a:rPr sz="2000" b="1" spc="-10" dirty="0">
                <a:latin typeface="Times New Roman"/>
                <a:cs typeface="Times New Roman"/>
              </a:rPr>
              <a:t>spectre </a:t>
            </a:r>
            <a:r>
              <a:rPr sz="2000" b="1" spc="-5" dirty="0">
                <a:latin typeface="Times New Roman"/>
                <a:cs typeface="Times New Roman"/>
              </a:rPr>
              <a:t>continu  </a:t>
            </a:r>
            <a:r>
              <a:rPr sz="2000" b="1" dirty="0">
                <a:latin typeface="Times New Roman"/>
                <a:cs typeface="Times New Roman"/>
              </a:rPr>
              <a:t>et </a:t>
            </a:r>
            <a:r>
              <a:rPr sz="2000" b="1" spc="-5" dirty="0">
                <a:latin typeface="Times New Roman"/>
                <a:cs typeface="Times New Roman"/>
              </a:rPr>
              <a:t>d’un </a:t>
            </a:r>
            <a:r>
              <a:rPr sz="2000" b="1" spc="-10" dirty="0">
                <a:latin typeface="Times New Roman"/>
                <a:cs typeface="Times New Roman"/>
              </a:rPr>
              <a:t>spectre </a:t>
            </a:r>
            <a:r>
              <a:rPr sz="2000" b="1" spc="-5" dirty="0">
                <a:latin typeface="Times New Roman"/>
                <a:cs typeface="Times New Roman"/>
              </a:rPr>
              <a:t>discret (harmoniques impaires de</a:t>
            </a:r>
            <a:r>
              <a:rPr sz="2000" b="1" spc="3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(1/T))</a:t>
            </a:r>
            <a:endParaRPr sz="2000">
              <a:latin typeface="Times New Roman"/>
              <a:cs typeface="Times New Roman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9900" y="806450"/>
            <a:ext cx="97536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73100"/>
          </a:xfrm>
          <a:custGeom>
            <a:avLst/>
            <a:gdLst/>
            <a:ahLst/>
            <a:cxnLst/>
            <a:rect l="l" t="t" r="r" b="b"/>
            <a:pathLst>
              <a:path w="9144000" h="673100">
                <a:moveTo>
                  <a:pt x="0" y="673100"/>
                </a:moveTo>
                <a:lnTo>
                  <a:pt x="9144000" y="673100"/>
                </a:lnTo>
                <a:lnTo>
                  <a:pt x="9144000" y="0"/>
                </a:lnTo>
                <a:lnTo>
                  <a:pt x="0" y="0"/>
                </a:lnTo>
                <a:lnTo>
                  <a:pt x="0" y="673100"/>
                </a:lnTo>
                <a:close/>
              </a:path>
            </a:pathLst>
          </a:custGeom>
          <a:solidFill>
            <a:srgbClr val="CC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9144000" cy="31750"/>
          </a:xfrm>
          <a:custGeom>
            <a:avLst/>
            <a:gdLst/>
            <a:ahLst/>
            <a:cxnLst/>
            <a:rect l="l" t="t" r="r" b="b"/>
            <a:pathLst>
              <a:path w="9144000" h="31750">
                <a:moveTo>
                  <a:pt x="0" y="31750"/>
                </a:moveTo>
                <a:lnTo>
                  <a:pt x="9144000" y="31750"/>
                </a:lnTo>
                <a:lnTo>
                  <a:pt x="9144000" y="0"/>
                </a:lnTo>
                <a:lnTo>
                  <a:pt x="0" y="0"/>
                </a:lnTo>
                <a:lnTo>
                  <a:pt x="0" y="31750"/>
                </a:lnTo>
                <a:close/>
              </a:path>
            </a:pathLst>
          </a:custGeom>
          <a:solidFill>
            <a:srgbClr val="3333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9050" y="685800"/>
            <a:ext cx="9124950" cy="0"/>
          </a:xfrm>
          <a:custGeom>
            <a:avLst/>
            <a:gdLst/>
            <a:ahLst/>
            <a:cxnLst/>
            <a:rect l="l" t="t" r="r" b="b"/>
            <a:pathLst>
              <a:path w="9124950">
                <a:moveTo>
                  <a:pt x="0" y="0"/>
                </a:moveTo>
                <a:lnTo>
                  <a:pt x="9124950" y="0"/>
                </a:lnTo>
              </a:path>
            </a:pathLst>
          </a:custGeom>
          <a:ln w="31750">
            <a:solidFill>
              <a:srgbClr val="3333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59512" rIns="0" bIns="0" rtlCol="0">
            <a:spAutoFit/>
          </a:bodyPr>
          <a:lstStyle/>
          <a:p>
            <a:pPr marL="340995">
              <a:lnSpc>
                <a:spcPct val="100000"/>
              </a:lnSpc>
            </a:pPr>
            <a:r>
              <a:rPr spc="-5" dirty="0"/>
              <a:t>Transmission </a:t>
            </a:r>
            <a:r>
              <a:rPr spc="-10" dirty="0"/>
              <a:t>en </a:t>
            </a:r>
            <a:r>
              <a:rPr spc="-5" dirty="0"/>
              <a:t>Bande de</a:t>
            </a:r>
            <a:r>
              <a:rPr dirty="0"/>
              <a:t> </a:t>
            </a:r>
            <a:r>
              <a:rPr spc="-5" dirty="0"/>
              <a:t>base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036183" y="193421"/>
            <a:ext cx="1919605" cy="346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Codage </a:t>
            </a:r>
            <a:r>
              <a:rPr sz="22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en</a:t>
            </a:r>
            <a:r>
              <a:rPr sz="2200" b="1" spc="-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ligne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98500" y="1126616"/>
            <a:ext cx="8915400" cy="448043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979030" y="6023054"/>
            <a:ext cx="8939670" cy="110799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marL="12700" algn="ctr"/>
            <a:r>
              <a:rPr sz="2400" b="1" dirty="0">
                <a:solidFill>
                  <a:srgbClr val="FF0000"/>
                </a:solidFill>
                <a:latin typeface="Times New Roman"/>
                <a:cs typeface="Times New Roman"/>
              </a:rPr>
              <a:t>La raie à </a:t>
            </a:r>
            <a:r>
              <a:rPr sz="2400" b="1">
                <a:solidFill>
                  <a:srgbClr val="FF0000"/>
                </a:solidFill>
                <a:latin typeface="Times New Roman"/>
                <a:cs typeface="Times New Roman"/>
              </a:rPr>
              <a:t>1/Ts  </a:t>
            </a:r>
            <a:r>
              <a:rPr lang="fr-FR" sz="24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(la présence d'une raie à la fréquence de l'horloge bits) </a:t>
            </a:r>
            <a:r>
              <a:rPr sz="2400" b="1" smtClean="0">
                <a:solidFill>
                  <a:srgbClr val="FF0000"/>
                </a:solidFill>
                <a:latin typeface="Times New Roman"/>
                <a:cs typeface="Times New Roman"/>
              </a:rPr>
              <a:t>est </a:t>
            </a:r>
            <a:r>
              <a:rPr sz="2400" b="1" dirty="0">
                <a:solidFill>
                  <a:srgbClr val="FF0000"/>
                </a:solidFill>
                <a:latin typeface="Times New Roman"/>
                <a:cs typeface="Times New Roman"/>
              </a:rPr>
              <a:t>utile pour la récupération d’horloge en </a:t>
            </a:r>
            <a:r>
              <a:rPr sz="2400" b="1">
                <a:solidFill>
                  <a:srgbClr val="FF0000"/>
                </a:solidFill>
                <a:latin typeface="Times New Roman"/>
                <a:cs typeface="Times New Roman"/>
              </a:rPr>
              <a:t>réception</a:t>
            </a:r>
            <a:r>
              <a:rPr sz="2400" b="1" smtClean="0">
                <a:solidFill>
                  <a:srgbClr val="FF0000"/>
                </a:solidFill>
                <a:latin typeface="Times New Roman"/>
                <a:cs typeface="Times New Roman"/>
              </a:rPr>
              <a:t>.</a:t>
            </a:r>
            <a:endParaRPr lang="fr-FR" sz="2400" b="1" dirty="0" smtClean="0"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 marL="12700" algn="ctr">
              <a:lnSpc>
                <a:spcPct val="100000"/>
              </a:lnSpc>
            </a:pPr>
            <a:endParaRPr lang="fr-FR" sz="2400" b="1" dirty="0" smtClean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435737" y="1317116"/>
            <a:ext cx="9940163" cy="109376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indent="12698">
              <a:buFont typeface="Arial"/>
              <a:buChar char="•"/>
              <a:tabLst>
                <a:tab pos="356836" algn="l"/>
                <a:tab pos="357470" algn="l"/>
              </a:tabLst>
            </a:pPr>
            <a:r>
              <a:rPr sz="2100" b="1" spc="-10" dirty="0">
                <a:latin typeface="Calibri"/>
                <a:cs typeface="Calibri"/>
              </a:rPr>
              <a:t>Codage </a:t>
            </a:r>
            <a:r>
              <a:rPr sz="2100" b="1" spc="-5" dirty="0">
                <a:latin typeface="Calibri"/>
                <a:cs typeface="Calibri"/>
              </a:rPr>
              <a:t>NRZ : « </a:t>
            </a:r>
            <a:r>
              <a:rPr sz="2100" b="1" spc="-10" dirty="0">
                <a:latin typeface="Calibri"/>
                <a:cs typeface="Calibri"/>
              </a:rPr>
              <a:t>Non-Retour </a:t>
            </a:r>
            <a:r>
              <a:rPr sz="2100" b="1" spc="-5" dirty="0">
                <a:latin typeface="Calibri"/>
                <a:cs typeface="Calibri"/>
              </a:rPr>
              <a:t>à </a:t>
            </a:r>
            <a:r>
              <a:rPr sz="2100" b="1" spc="-10" dirty="0">
                <a:latin typeface="Calibri"/>
                <a:cs typeface="Calibri"/>
              </a:rPr>
              <a:t>Zéro </a:t>
            </a:r>
            <a:r>
              <a:rPr sz="2100" b="1" spc="-5" dirty="0">
                <a:latin typeface="Calibri"/>
                <a:cs typeface="Calibri"/>
              </a:rPr>
              <a:t>»</a:t>
            </a:r>
            <a:r>
              <a:rPr sz="2100" b="1" spc="-55" dirty="0">
                <a:latin typeface="Calibri"/>
                <a:cs typeface="Calibri"/>
              </a:rPr>
              <a:t> </a:t>
            </a:r>
            <a:r>
              <a:rPr sz="2100" b="1" spc="-5" dirty="0">
                <a:latin typeface="Calibri"/>
                <a:cs typeface="Calibri"/>
              </a:rPr>
              <a:t>:</a:t>
            </a:r>
            <a:endParaRPr sz="2100">
              <a:latin typeface="Calibri"/>
              <a:cs typeface="Calibri"/>
            </a:endParaRPr>
          </a:p>
          <a:p>
            <a:pPr marL="985742" marR="1525122" indent="-534935">
              <a:lnSpc>
                <a:spcPct val="114100"/>
              </a:lnSpc>
              <a:spcBef>
                <a:spcPts val="900"/>
              </a:spcBef>
            </a:pPr>
            <a:r>
              <a:rPr sz="1600" spc="10" dirty="0">
                <a:latin typeface="Calibri"/>
                <a:cs typeface="Calibri"/>
              </a:rPr>
              <a:t>Principe : Le </a:t>
            </a:r>
            <a:r>
              <a:rPr sz="1600" spc="5" dirty="0">
                <a:latin typeface="Calibri"/>
                <a:cs typeface="Calibri"/>
              </a:rPr>
              <a:t>niveau est constant sur </a:t>
            </a:r>
            <a:r>
              <a:rPr sz="1600" spc="15" dirty="0">
                <a:latin typeface="Calibri"/>
                <a:cs typeface="Calibri"/>
              </a:rPr>
              <a:t>un </a:t>
            </a:r>
            <a:r>
              <a:rPr sz="1600" dirty="0">
                <a:latin typeface="Calibri"/>
                <a:cs typeface="Calibri"/>
              </a:rPr>
              <a:t>intervalle </a:t>
            </a:r>
            <a:r>
              <a:rPr sz="1600" spc="5" dirty="0">
                <a:latin typeface="Calibri"/>
                <a:cs typeface="Calibri"/>
              </a:rPr>
              <a:t>(il </a:t>
            </a:r>
            <a:r>
              <a:rPr sz="1600" spc="-5" dirty="0">
                <a:latin typeface="Calibri"/>
                <a:cs typeface="Calibri"/>
              </a:rPr>
              <a:t>n’y </a:t>
            </a:r>
            <a:r>
              <a:rPr sz="1600" spc="15" dirty="0">
                <a:latin typeface="Calibri"/>
                <a:cs typeface="Calibri"/>
              </a:rPr>
              <a:t>a </a:t>
            </a:r>
            <a:r>
              <a:rPr sz="1600" spc="10" dirty="0">
                <a:latin typeface="Calibri"/>
                <a:cs typeface="Calibri"/>
              </a:rPr>
              <a:t>pas </a:t>
            </a:r>
            <a:r>
              <a:rPr sz="1600" dirty="0">
                <a:latin typeface="Calibri"/>
                <a:cs typeface="Calibri"/>
              </a:rPr>
              <a:t>de </a:t>
            </a:r>
            <a:r>
              <a:rPr sz="1600" spc="5" dirty="0">
                <a:latin typeface="Calibri"/>
                <a:cs typeface="Calibri"/>
              </a:rPr>
              <a:t>transition de </a:t>
            </a:r>
            <a:r>
              <a:rPr sz="1600" spc="315" dirty="0">
                <a:latin typeface="Calibri"/>
                <a:cs typeface="Calibri"/>
              </a:rPr>
              <a:t> </a:t>
            </a:r>
            <a:r>
              <a:rPr sz="1600" spc="5">
                <a:latin typeface="Calibri"/>
                <a:cs typeface="Calibri"/>
              </a:rPr>
              <a:t>retour </a:t>
            </a:r>
            <a:r>
              <a:rPr sz="1600" spc="15" smtClean="0">
                <a:latin typeface="Calibri"/>
                <a:cs typeface="Calibri"/>
              </a:rPr>
              <a:t>à</a:t>
            </a:r>
            <a:r>
              <a:rPr lang="fr-FR" sz="1600" spc="-44" dirty="0" smtClean="0">
                <a:latin typeface="Calibri"/>
                <a:cs typeface="Calibri"/>
              </a:rPr>
              <a:t> </a:t>
            </a:r>
            <a:r>
              <a:rPr sz="1600" spc="10" smtClean="0">
                <a:latin typeface="Calibri"/>
                <a:cs typeface="Calibri"/>
              </a:rPr>
              <a:t>zéro</a:t>
            </a:r>
            <a:r>
              <a:rPr sz="1600" spc="10" dirty="0">
                <a:latin typeface="Calibri"/>
                <a:cs typeface="Calibri"/>
              </a:rPr>
              <a:t>).</a:t>
            </a:r>
            <a:endParaRPr sz="1600">
              <a:latin typeface="Calibri"/>
              <a:cs typeface="Calibri"/>
            </a:endParaRPr>
          </a:p>
          <a:p>
            <a:pPr indent="12698">
              <a:spcBef>
                <a:spcPts val="440"/>
              </a:spcBef>
              <a:buFont typeface="Arial"/>
              <a:buChar char="•"/>
              <a:tabLst>
                <a:tab pos="411440" algn="l"/>
                <a:tab pos="412074" algn="l"/>
              </a:tabLst>
            </a:pPr>
            <a:r>
              <a:rPr sz="2100" b="1" spc="-25" dirty="0">
                <a:latin typeface="Calibri"/>
                <a:cs typeface="Calibri"/>
              </a:rPr>
              <a:t>Variante </a:t>
            </a:r>
            <a:r>
              <a:rPr sz="2100" b="1" dirty="0">
                <a:latin typeface="Calibri"/>
                <a:cs typeface="Calibri"/>
              </a:rPr>
              <a:t>NRZ-L </a:t>
            </a:r>
            <a:r>
              <a:rPr sz="2100" b="1" spc="-5" dirty="0">
                <a:latin typeface="Calibri"/>
                <a:cs typeface="Calibri"/>
              </a:rPr>
              <a:t>(« </a:t>
            </a:r>
            <a:r>
              <a:rPr sz="2100" b="1" spc="-10" dirty="0">
                <a:latin typeface="Calibri"/>
                <a:cs typeface="Calibri"/>
              </a:rPr>
              <a:t>Level </a:t>
            </a:r>
            <a:r>
              <a:rPr sz="2100" b="1" spc="-5" dirty="0">
                <a:latin typeface="Calibri"/>
                <a:cs typeface="Calibri"/>
              </a:rPr>
              <a:t>») On utilise deux </a:t>
            </a:r>
            <a:r>
              <a:rPr sz="2100" b="1" spc="-15" dirty="0">
                <a:latin typeface="Calibri"/>
                <a:cs typeface="Calibri"/>
              </a:rPr>
              <a:t>niveaux </a:t>
            </a:r>
            <a:r>
              <a:rPr sz="2100" b="1" spc="-5" dirty="0">
                <a:latin typeface="Calibri"/>
                <a:cs typeface="Calibri"/>
              </a:rPr>
              <a:t>pour coder le 0 et </a:t>
            </a:r>
            <a:r>
              <a:rPr sz="2100" b="1" spc="-25" dirty="0">
                <a:latin typeface="Calibri"/>
                <a:cs typeface="Calibri"/>
              </a:rPr>
              <a:t>le</a:t>
            </a:r>
            <a:r>
              <a:rPr sz="2100" b="1" spc="245" dirty="0">
                <a:latin typeface="Calibri"/>
                <a:cs typeface="Calibri"/>
              </a:rPr>
              <a:t> </a:t>
            </a:r>
            <a:r>
              <a:rPr sz="2100" b="1" spc="-5" dirty="0">
                <a:latin typeface="Calibri"/>
                <a:cs typeface="Calibri"/>
              </a:rPr>
              <a:t>1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724785" y="3310763"/>
            <a:ext cx="3505200" cy="0"/>
          </a:xfrm>
          <a:custGeom>
            <a:avLst/>
            <a:gdLst/>
            <a:ahLst/>
            <a:cxnLst/>
            <a:rect l="l" t="t" r="r" b="b"/>
            <a:pathLst>
              <a:path w="3505200">
                <a:moveTo>
                  <a:pt x="0" y="0"/>
                </a:moveTo>
                <a:lnTo>
                  <a:pt x="3505200" y="0"/>
                </a:lnTo>
              </a:path>
            </a:pathLst>
          </a:custGeom>
          <a:ln w="12191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197226" y="3618093"/>
            <a:ext cx="469900" cy="0"/>
          </a:xfrm>
          <a:custGeom>
            <a:avLst/>
            <a:gdLst/>
            <a:ahLst/>
            <a:cxnLst/>
            <a:rect l="l" t="t" r="r" b="b"/>
            <a:pathLst>
              <a:path w="469900">
                <a:moveTo>
                  <a:pt x="0" y="0"/>
                </a:moveTo>
                <a:lnTo>
                  <a:pt x="469366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607434" y="3612251"/>
            <a:ext cx="469900" cy="0"/>
          </a:xfrm>
          <a:custGeom>
            <a:avLst/>
            <a:gdLst/>
            <a:ahLst/>
            <a:cxnLst/>
            <a:rect l="l" t="t" r="r" b="b"/>
            <a:pathLst>
              <a:path w="469900">
                <a:moveTo>
                  <a:pt x="0" y="0"/>
                </a:moveTo>
                <a:lnTo>
                  <a:pt x="469366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547233" y="3605901"/>
            <a:ext cx="466725" cy="0"/>
          </a:xfrm>
          <a:custGeom>
            <a:avLst/>
            <a:gdLst/>
            <a:ahLst/>
            <a:cxnLst/>
            <a:rect l="l" t="t" r="r" b="b"/>
            <a:pathLst>
              <a:path w="466725">
                <a:moveTo>
                  <a:pt x="0" y="0"/>
                </a:moveTo>
                <a:lnTo>
                  <a:pt x="466280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327742" y="3035853"/>
            <a:ext cx="330200" cy="7412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79" algn="r"/>
            <a:r>
              <a:rPr sz="1300" spc="-65" dirty="0">
                <a:latin typeface="Calibri"/>
                <a:cs typeface="Calibri"/>
              </a:rPr>
              <a:t>V</a:t>
            </a:r>
            <a:r>
              <a:rPr sz="1300" dirty="0">
                <a:latin typeface="Calibri"/>
                <a:cs typeface="Calibri"/>
              </a:rPr>
              <a:t>o</a:t>
            </a:r>
            <a:r>
              <a:rPr sz="1300" spc="-35" dirty="0">
                <a:latin typeface="Calibri"/>
                <a:cs typeface="Calibri"/>
              </a:rPr>
              <a:t>l</a:t>
            </a:r>
            <a:r>
              <a:rPr sz="1300" spc="5" dirty="0">
                <a:latin typeface="Calibri"/>
                <a:cs typeface="Calibri"/>
              </a:rPr>
              <a:t>ts</a:t>
            </a:r>
            <a:endParaRPr sz="1300">
              <a:latin typeface="Calibri"/>
              <a:cs typeface="Calibri"/>
            </a:endParaRPr>
          </a:p>
          <a:p>
            <a:pPr marR="5079" algn="r">
              <a:spcBef>
                <a:spcPts val="315"/>
              </a:spcBef>
            </a:pPr>
            <a:r>
              <a:rPr sz="1300" spc="-15" dirty="0">
                <a:latin typeface="Calibri"/>
                <a:cs typeface="Calibri"/>
              </a:rPr>
              <a:t>V</a:t>
            </a:r>
            <a:r>
              <a:rPr sz="1300" spc="-7" baseline="-20833" dirty="0">
                <a:latin typeface="Calibri"/>
                <a:cs typeface="Calibri"/>
              </a:rPr>
              <a:t>0</a:t>
            </a:r>
            <a:endParaRPr sz="1300" baseline="-20833">
              <a:latin typeface="Calibri"/>
              <a:cs typeface="Calibri"/>
            </a:endParaRPr>
          </a:p>
          <a:p>
            <a:pPr marR="18413" algn="r">
              <a:spcBef>
                <a:spcPts val="765"/>
              </a:spcBef>
            </a:pPr>
            <a:r>
              <a:rPr sz="1300" dirty="0">
                <a:latin typeface="Calibri"/>
                <a:cs typeface="Calibri"/>
              </a:rPr>
              <a:t>0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727580" y="3612000"/>
            <a:ext cx="4629785" cy="0"/>
          </a:xfrm>
          <a:custGeom>
            <a:avLst/>
            <a:gdLst/>
            <a:ahLst/>
            <a:cxnLst/>
            <a:rect l="l" t="t" r="r" b="b"/>
            <a:pathLst>
              <a:path w="4629784">
                <a:moveTo>
                  <a:pt x="0" y="0"/>
                </a:moveTo>
                <a:lnTo>
                  <a:pt x="4629658" y="0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197218" y="3145917"/>
            <a:ext cx="0" cy="1127760"/>
          </a:xfrm>
          <a:custGeom>
            <a:avLst/>
            <a:gdLst/>
            <a:ahLst/>
            <a:cxnLst/>
            <a:rect l="l" t="t" r="r" b="b"/>
            <a:pathLst>
              <a:path h="1127760">
                <a:moveTo>
                  <a:pt x="0" y="0"/>
                </a:moveTo>
                <a:lnTo>
                  <a:pt x="0" y="1127760"/>
                </a:lnTo>
              </a:path>
            </a:pathLst>
          </a:custGeom>
          <a:ln w="12179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685161" y="3108972"/>
            <a:ext cx="76200" cy="1137285"/>
          </a:xfrm>
          <a:custGeom>
            <a:avLst/>
            <a:gdLst/>
            <a:ahLst/>
            <a:cxnLst/>
            <a:rect l="l" t="t" r="r" b="b"/>
            <a:pathLst>
              <a:path w="76200" h="1137285">
                <a:moveTo>
                  <a:pt x="42659" y="64008"/>
                </a:moveTo>
                <a:lnTo>
                  <a:pt x="30480" y="64008"/>
                </a:lnTo>
                <a:lnTo>
                  <a:pt x="30480" y="1136891"/>
                </a:lnTo>
                <a:lnTo>
                  <a:pt x="42659" y="1136891"/>
                </a:lnTo>
                <a:lnTo>
                  <a:pt x="42659" y="64008"/>
                </a:lnTo>
                <a:close/>
              </a:path>
              <a:path w="76200" h="1137285">
                <a:moveTo>
                  <a:pt x="36563" y="0"/>
                </a:moveTo>
                <a:lnTo>
                  <a:pt x="0" y="76200"/>
                </a:lnTo>
                <a:lnTo>
                  <a:pt x="30480" y="76200"/>
                </a:lnTo>
                <a:lnTo>
                  <a:pt x="30480" y="64008"/>
                </a:lnTo>
                <a:lnTo>
                  <a:pt x="69832" y="64008"/>
                </a:lnTo>
                <a:lnTo>
                  <a:pt x="36563" y="0"/>
                </a:lnTo>
                <a:close/>
              </a:path>
              <a:path w="76200" h="1137285">
                <a:moveTo>
                  <a:pt x="69832" y="64008"/>
                </a:moveTo>
                <a:lnTo>
                  <a:pt x="42659" y="64008"/>
                </a:lnTo>
                <a:lnTo>
                  <a:pt x="42659" y="76200"/>
                </a:lnTo>
                <a:lnTo>
                  <a:pt x="76169" y="76200"/>
                </a:lnTo>
                <a:lnTo>
                  <a:pt x="69832" y="6400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669665" y="3148711"/>
            <a:ext cx="0" cy="1127760"/>
          </a:xfrm>
          <a:custGeom>
            <a:avLst/>
            <a:gdLst/>
            <a:ahLst/>
            <a:cxnLst/>
            <a:rect l="l" t="t" r="r" b="b"/>
            <a:pathLst>
              <a:path h="1127760">
                <a:moveTo>
                  <a:pt x="0" y="0"/>
                </a:moveTo>
                <a:lnTo>
                  <a:pt x="0" y="1127760"/>
                </a:lnTo>
              </a:path>
            </a:pathLst>
          </a:custGeom>
          <a:ln w="12191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074785" y="3148711"/>
            <a:ext cx="0" cy="1127760"/>
          </a:xfrm>
          <a:custGeom>
            <a:avLst/>
            <a:gdLst/>
            <a:ahLst/>
            <a:cxnLst/>
            <a:rect l="l" t="t" r="r" b="b"/>
            <a:pathLst>
              <a:path h="1127760">
                <a:moveTo>
                  <a:pt x="0" y="0"/>
                </a:moveTo>
                <a:lnTo>
                  <a:pt x="0" y="1127760"/>
                </a:lnTo>
              </a:path>
            </a:pathLst>
          </a:custGeom>
          <a:ln w="12179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608696" y="3154679"/>
            <a:ext cx="0" cy="1127760"/>
          </a:xfrm>
          <a:custGeom>
            <a:avLst/>
            <a:gdLst/>
            <a:ahLst/>
            <a:cxnLst/>
            <a:rect l="l" t="t" r="r" b="b"/>
            <a:pathLst>
              <a:path h="1127760">
                <a:moveTo>
                  <a:pt x="0" y="0"/>
                </a:moveTo>
                <a:lnTo>
                  <a:pt x="0" y="1127760"/>
                </a:lnTo>
              </a:path>
            </a:pathLst>
          </a:custGeom>
          <a:ln w="15227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136002" y="3148711"/>
            <a:ext cx="0" cy="1127760"/>
          </a:xfrm>
          <a:custGeom>
            <a:avLst/>
            <a:gdLst/>
            <a:ahLst/>
            <a:cxnLst/>
            <a:rect l="l" t="t" r="r" b="b"/>
            <a:pathLst>
              <a:path h="1127760">
                <a:moveTo>
                  <a:pt x="0" y="0"/>
                </a:moveTo>
                <a:lnTo>
                  <a:pt x="0" y="1127760"/>
                </a:lnTo>
              </a:path>
            </a:pathLst>
          </a:custGeom>
          <a:ln w="12179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709546" y="3096888"/>
            <a:ext cx="4629785" cy="0"/>
          </a:xfrm>
          <a:custGeom>
            <a:avLst/>
            <a:gdLst/>
            <a:ahLst/>
            <a:cxnLst/>
            <a:rect l="l" t="t" r="r" b="b"/>
            <a:pathLst>
              <a:path w="4629784">
                <a:moveTo>
                  <a:pt x="0" y="0"/>
                </a:moveTo>
                <a:lnTo>
                  <a:pt x="4629658" y="0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013322" y="3166998"/>
            <a:ext cx="0" cy="1127760"/>
          </a:xfrm>
          <a:custGeom>
            <a:avLst/>
            <a:gdLst/>
            <a:ahLst/>
            <a:cxnLst/>
            <a:rect l="l" t="t" r="r" b="b"/>
            <a:pathLst>
              <a:path h="1127760">
                <a:moveTo>
                  <a:pt x="0" y="0"/>
                </a:moveTo>
                <a:lnTo>
                  <a:pt x="0" y="1127620"/>
                </a:lnTo>
              </a:path>
            </a:pathLst>
          </a:custGeom>
          <a:ln w="12191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546972" y="3148711"/>
            <a:ext cx="0" cy="1127760"/>
          </a:xfrm>
          <a:custGeom>
            <a:avLst/>
            <a:gdLst/>
            <a:ahLst/>
            <a:cxnLst/>
            <a:rect l="l" t="t" r="r" b="b"/>
            <a:pathLst>
              <a:path h="1127760">
                <a:moveTo>
                  <a:pt x="0" y="0"/>
                </a:moveTo>
                <a:lnTo>
                  <a:pt x="0" y="1127760"/>
                </a:lnTo>
              </a:path>
            </a:pathLst>
          </a:custGeom>
          <a:ln w="12179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669539" y="3310244"/>
            <a:ext cx="466725" cy="0"/>
          </a:xfrm>
          <a:custGeom>
            <a:avLst/>
            <a:gdLst/>
            <a:ahLst/>
            <a:cxnLst/>
            <a:rect l="l" t="t" r="r" b="b"/>
            <a:pathLst>
              <a:path w="466725">
                <a:moveTo>
                  <a:pt x="0" y="0"/>
                </a:moveTo>
                <a:lnTo>
                  <a:pt x="466343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197218" y="2783968"/>
            <a:ext cx="0" cy="299084"/>
          </a:xfrm>
          <a:custGeom>
            <a:avLst/>
            <a:gdLst/>
            <a:ahLst/>
            <a:cxnLst/>
            <a:rect l="l" t="t" r="r" b="b"/>
            <a:pathLst>
              <a:path h="299085">
                <a:moveTo>
                  <a:pt x="0" y="0"/>
                </a:moveTo>
                <a:lnTo>
                  <a:pt x="0" y="298691"/>
                </a:lnTo>
              </a:path>
            </a:pathLst>
          </a:custGeom>
          <a:ln w="12179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724785" y="2790318"/>
            <a:ext cx="0" cy="295910"/>
          </a:xfrm>
          <a:custGeom>
            <a:avLst/>
            <a:gdLst/>
            <a:ahLst/>
            <a:cxnLst/>
            <a:rect l="l" t="t" r="r" b="b"/>
            <a:pathLst>
              <a:path h="295910">
                <a:moveTo>
                  <a:pt x="0" y="0"/>
                </a:moveTo>
                <a:lnTo>
                  <a:pt x="0" y="295643"/>
                </a:lnTo>
              </a:path>
            </a:pathLst>
          </a:custGeom>
          <a:ln w="12192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010528" y="2801492"/>
            <a:ext cx="0" cy="302260"/>
          </a:xfrm>
          <a:custGeom>
            <a:avLst/>
            <a:gdLst/>
            <a:ahLst/>
            <a:cxnLst/>
            <a:rect l="l" t="t" r="r" b="b"/>
            <a:pathLst>
              <a:path h="302260">
                <a:moveTo>
                  <a:pt x="0" y="0"/>
                </a:moveTo>
                <a:lnTo>
                  <a:pt x="0" y="301739"/>
                </a:lnTo>
              </a:path>
            </a:pathLst>
          </a:custGeom>
          <a:ln w="12191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544178" y="2801493"/>
            <a:ext cx="0" cy="299084"/>
          </a:xfrm>
          <a:custGeom>
            <a:avLst/>
            <a:gdLst/>
            <a:ahLst/>
            <a:cxnLst/>
            <a:rect l="l" t="t" r="r" b="b"/>
            <a:pathLst>
              <a:path h="299085">
                <a:moveTo>
                  <a:pt x="0" y="0"/>
                </a:moveTo>
                <a:lnTo>
                  <a:pt x="0" y="298691"/>
                </a:lnTo>
              </a:path>
            </a:pathLst>
          </a:custGeom>
          <a:ln w="12179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074785" y="2790318"/>
            <a:ext cx="0" cy="299084"/>
          </a:xfrm>
          <a:custGeom>
            <a:avLst/>
            <a:gdLst/>
            <a:ahLst/>
            <a:cxnLst/>
            <a:rect l="l" t="t" r="r" b="b"/>
            <a:pathLst>
              <a:path h="299085">
                <a:moveTo>
                  <a:pt x="0" y="0"/>
                </a:moveTo>
                <a:lnTo>
                  <a:pt x="0" y="298691"/>
                </a:lnTo>
              </a:path>
            </a:pathLst>
          </a:custGeom>
          <a:ln w="12179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611490" y="2790318"/>
            <a:ext cx="0" cy="295910"/>
          </a:xfrm>
          <a:custGeom>
            <a:avLst/>
            <a:gdLst/>
            <a:ahLst/>
            <a:cxnLst/>
            <a:rect l="l" t="t" r="r" b="b"/>
            <a:pathLst>
              <a:path h="295910">
                <a:moveTo>
                  <a:pt x="0" y="0"/>
                </a:moveTo>
                <a:lnTo>
                  <a:pt x="0" y="295643"/>
                </a:lnTo>
              </a:path>
            </a:pathLst>
          </a:custGeom>
          <a:ln w="12179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138796" y="2790318"/>
            <a:ext cx="0" cy="295910"/>
          </a:xfrm>
          <a:custGeom>
            <a:avLst/>
            <a:gdLst/>
            <a:ahLst/>
            <a:cxnLst/>
            <a:rect l="l" t="t" r="r" b="b"/>
            <a:pathLst>
              <a:path h="295910">
                <a:moveTo>
                  <a:pt x="0" y="0"/>
                </a:moveTo>
                <a:lnTo>
                  <a:pt x="0" y="295643"/>
                </a:lnTo>
              </a:path>
            </a:pathLst>
          </a:custGeom>
          <a:ln w="12179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672713" y="2783968"/>
            <a:ext cx="0" cy="299084"/>
          </a:xfrm>
          <a:custGeom>
            <a:avLst/>
            <a:gdLst/>
            <a:ahLst/>
            <a:cxnLst/>
            <a:rect l="l" t="t" r="r" b="b"/>
            <a:pathLst>
              <a:path h="299085">
                <a:moveTo>
                  <a:pt x="0" y="0"/>
                </a:moveTo>
                <a:lnTo>
                  <a:pt x="0" y="298691"/>
                </a:lnTo>
              </a:path>
            </a:pathLst>
          </a:custGeom>
          <a:ln w="12191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2870734" y="2825622"/>
            <a:ext cx="1562734" cy="200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>
              <a:tabLst>
                <a:tab pos="502871" algn="l"/>
                <a:tab pos="987329" algn="l"/>
                <a:tab pos="1471787" algn="l"/>
              </a:tabLst>
            </a:pPr>
            <a:r>
              <a:rPr b="1" baseline="-2314" dirty="0">
                <a:latin typeface="Calibri"/>
                <a:cs typeface="Calibri"/>
              </a:rPr>
              <a:t>1	</a:t>
            </a:r>
            <a:r>
              <a:rPr sz="1300" b="1" dirty="0">
                <a:latin typeface="Calibri"/>
                <a:cs typeface="Calibri"/>
              </a:rPr>
              <a:t>0	1	</a:t>
            </a:r>
            <a:r>
              <a:rPr b="1" baseline="-4629" dirty="0">
                <a:latin typeface="Calibri"/>
                <a:cs typeface="Calibri"/>
              </a:rPr>
              <a:t>1</a:t>
            </a:r>
            <a:endParaRPr baseline="-4629">
              <a:latin typeface="Calibri"/>
              <a:cs typeface="Calibr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5187570" y="2785885"/>
            <a:ext cx="292608" cy="26211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139058" y="3310244"/>
            <a:ext cx="469900" cy="0"/>
          </a:xfrm>
          <a:custGeom>
            <a:avLst/>
            <a:gdLst/>
            <a:ahLst/>
            <a:cxnLst/>
            <a:rect l="l" t="t" r="r" b="b"/>
            <a:pathLst>
              <a:path w="469900">
                <a:moveTo>
                  <a:pt x="0" y="0"/>
                </a:moveTo>
                <a:lnTo>
                  <a:pt x="469366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083684" y="3310244"/>
            <a:ext cx="466725" cy="0"/>
          </a:xfrm>
          <a:custGeom>
            <a:avLst/>
            <a:gdLst/>
            <a:ahLst/>
            <a:cxnLst/>
            <a:rect l="l" t="t" r="r" b="b"/>
            <a:pathLst>
              <a:path w="466725">
                <a:moveTo>
                  <a:pt x="0" y="0"/>
                </a:moveTo>
                <a:lnTo>
                  <a:pt x="466280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672703" y="3311017"/>
            <a:ext cx="0" cy="299084"/>
          </a:xfrm>
          <a:custGeom>
            <a:avLst/>
            <a:gdLst/>
            <a:ahLst/>
            <a:cxnLst/>
            <a:rect l="l" t="t" r="r" b="b"/>
            <a:pathLst>
              <a:path h="299085">
                <a:moveTo>
                  <a:pt x="0" y="0"/>
                </a:moveTo>
                <a:lnTo>
                  <a:pt x="0" y="298691"/>
                </a:lnTo>
              </a:path>
            </a:pathLst>
          </a:custGeom>
          <a:ln w="182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610215" y="3311017"/>
            <a:ext cx="0" cy="299084"/>
          </a:xfrm>
          <a:custGeom>
            <a:avLst/>
            <a:gdLst/>
            <a:ahLst/>
            <a:cxnLst/>
            <a:rect l="l" t="t" r="r" b="b"/>
            <a:pathLst>
              <a:path h="299085">
                <a:moveTo>
                  <a:pt x="0" y="0"/>
                </a:moveTo>
                <a:lnTo>
                  <a:pt x="0" y="298691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721611" y="3310244"/>
            <a:ext cx="466725" cy="0"/>
          </a:xfrm>
          <a:custGeom>
            <a:avLst/>
            <a:gdLst/>
            <a:ahLst/>
            <a:cxnLst/>
            <a:rect l="l" t="t" r="r" b="b"/>
            <a:pathLst>
              <a:path w="466725">
                <a:moveTo>
                  <a:pt x="0" y="0"/>
                </a:moveTo>
                <a:lnTo>
                  <a:pt x="466280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665979" y="2788933"/>
            <a:ext cx="292608" cy="25906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4775453" y="2822576"/>
            <a:ext cx="1071880" cy="200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>
              <a:tabLst>
                <a:tab pos="499696" algn="l"/>
                <a:tab pos="980980" algn="l"/>
              </a:tabLst>
            </a:pPr>
            <a:r>
              <a:rPr sz="1300" b="1" dirty="0">
                <a:latin typeface="Calibri"/>
                <a:cs typeface="Calibri"/>
              </a:rPr>
              <a:t>0	1	0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3197087" y="3311017"/>
            <a:ext cx="0" cy="299084"/>
          </a:xfrm>
          <a:custGeom>
            <a:avLst/>
            <a:gdLst/>
            <a:ahLst/>
            <a:cxnLst/>
            <a:rect l="l" t="t" r="r" b="b"/>
            <a:pathLst>
              <a:path h="299085">
                <a:moveTo>
                  <a:pt x="0" y="0"/>
                </a:moveTo>
                <a:lnTo>
                  <a:pt x="0" y="298691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083672" y="3304667"/>
            <a:ext cx="0" cy="299084"/>
          </a:xfrm>
          <a:custGeom>
            <a:avLst/>
            <a:gdLst/>
            <a:ahLst/>
            <a:cxnLst/>
            <a:rect l="l" t="t" r="r" b="b"/>
            <a:pathLst>
              <a:path h="299085">
                <a:moveTo>
                  <a:pt x="0" y="0"/>
                </a:moveTo>
                <a:lnTo>
                  <a:pt x="0" y="298703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548757" y="3304414"/>
            <a:ext cx="0" cy="299084"/>
          </a:xfrm>
          <a:custGeom>
            <a:avLst/>
            <a:gdLst/>
            <a:ahLst/>
            <a:cxnLst/>
            <a:rect l="l" t="t" r="r" b="b"/>
            <a:pathLst>
              <a:path h="299085">
                <a:moveTo>
                  <a:pt x="0" y="0"/>
                </a:moveTo>
                <a:lnTo>
                  <a:pt x="0" y="298703"/>
                </a:lnTo>
              </a:path>
            </a:pathLst>
          </a:custGeom>
          <a:ln w="213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007216" y="3295141"/>
            <a:ext cx="0" cy="302260"/>
          </a:xfrm>
          <a:custGeom>
            <a:avLst/>
            <a:gdLst/>
            <a:ahLst/>
            <a:cxnLst/>
            <a:rect l="l" t="t" r="r" b="b"/>
            <a:pathLst>
              <a:path h="302260">
                <a:moveTo>
                  <a:pt x="0" y="0"/>
                </a:moveTo>
                <a:lnTo>
                  <a:pt x="0" y="301739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6357620" y="3429001"/>
            <a:ext cx="1732280" cy="200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300" spc="-5" dirty="0">
                <a:latin typeface="Calibri"/>
                <a:cs typeface="Calibri"/>
              </a:rPr>
              <a:t>Code</a:t>
            </a:r>
            <a:r>
              <a:rPr sz="1300" spc="-114" dirty="0">
                <a:latin typeface="Calibri"/>
                <a:cs typeface="Calibri"/>
              </a:rPr>
              <a:t> </a:t>
            </a:r>
            <a:r>
              <a:rPr sz="1300" spc="-10" dirty="0">
                <a:latin typeface="Calibri"/>
                <a:cs typeface="Calibri"/>
              </a:rPr>
              <a:t>Unipolaire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6357620" y="3611867"/>
            <a:ext cx="1275080" cy="4001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300" spc="-10" dirty="0">
                <a:latin typeface="Calibri"/>
                <a:cs typeface="Calibri"/>
              </a:rPr>
              <a:t>NRZ</a:t>
            </a:r>
            <a:endParaRPr sz="1300">
              <a:latin typeface="Calibri"/>
              <a:cs typeface="Calibri"/>
            </a:endParaRPr>
          </a:p>
          <a:p>
            <a:pPr marL="12698"/>
            <a:r>
              <a:rPr sz="1300" dirty="0">
                <a:latin typeface="Calibri"/>
                <a:cs typeface="Calibri"/>
              </a:rPr>
              <a:t>*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328676" y="4394175"/>
            <a:ext cx="2392045" cy="19082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120002" algn="r"/>
            <a:r>
              <a:rPr sz="2100" spc="-10" dirty="0">
                <a:latin typeface="Calibri"/>
                <a:cs typeface="Calibri"/>
              </a:rPr>
              <a:t>Exemple </a:t>
            </a:r>
            <a:r>
              <a:rPr sz="2100" spc="-5" dirty="0">
                <a:latin typeface="Calibri"/>
                <a:cs typeface="Calibri"/>
              </a:rPr>
              <a:t>: </a:t>
            </a:r>
            <a:r>
              <a:rPr sz="2100" spc="-15" dirty="0">
                <a:latin typeface="Calibri"/>
                <a:cs typeface="Calibri"/>
              </a:rPr>
              <a:t>codage</a:t>
            </a:r>
            <a:r>
              <a:rPr sz="2100" spc="-44" dirty="0">
                <a:latin typeface="Calibri"/>
                <a:cs typeface="Calibri"/>
              </a:rPr>
              <a:t> </a:t>
            </a:r>
            <a:r>
              <a:rPr sz="2100" spc="-10" dirty="0">
                <a:latin typeface="Calibri"/>
                <a:cs typeface="Calibri"/>
              </a:rPr>
              <a:t>V24</a:t>
            </a:r>
            <a:endParaRPr sz="2100">
              <a:latin typeface="Calibri"/>
              <a:cs typeface="Calibri"/>
            </a:endParaRPr>
          </a:p>
          <a:p>
            <a:pPr marR="123813" algn="r">
              <a:spcBef>
                <a:spcPts val="1615"/>
              </a:spcBef>
            </a:pPr>
            <a:r>
              <a:rPr sz="1300" spc="-65" dirty="0">
                <a:latin typeface="Calibri"/>
                <a:cs typeface="Calibri"/>
              </a:rPr>
              <a:t>V</a:t>
            </a:r>
            <a:r>
              <a:rPr sz="1300" dirty="0">
                <a:latin typeface="Calibri"/>
                <a:cs typeface="Calibri"/>
              </a:rPr>
              <a:t>o</a:t>
            </a:r>
            <a:r>
              <a:rPr sz="1300" spc="-35" dirty="0">
                <a:latin typeface="Calibri"/>
                <a:cs typeface="Calibri"/>
              </a:rPr>
              <a:t>l</a:t>
            </a:r>
            <a:r>
              <a:rPr sz="1300" spc="5" dirty="0">
                <a:latin typeface="Calibri"/>
                <a:cs typeface="Calibri"/>
              </a:rPr>
              <a:t>ts</a:t>
            </a:r>
            <a:endParaRPr sz="1300">
              <a:latin typeface="Calibri"/>
              <a:cs typeface="Calibri"/>
            </a:endParaRPr>
          </a:p>
          <a:p>
            <a:pPr marR="66034" algn="r">
              <a:spcBef>
                <a:spcPts val="70"/>
              </a:spcBef>
            </a:pPr>
            <a:r>
              <a:rPr sz="1300" spc="-15" dirty="0">
                <a:latin typeface="Calibri"/>
                <a:cs typeface="Calibri"/>
              </a:rPr>
              <a:t>V</a:t>
            </a:r>
            <a:r>
              <a:rPr sz="1300" spc="-7" baseline="-20833" dirty="0">
                <a:latin typeface="Calibri"/>
                <a:cs typeface="Calibri"/>
              </a:rPr>
              <a:t>0</a:t>
            </a:r>
            <a:endParaRPr sz="1300" baseline="-20833">
              <a:latin typeface="Calibri"/>
              <a:cs typeface="Calibri"/>
            </a:endParaRPr>
          </a:p>
          <a:p>
            <a:pPr marR="5079" algn="r">
              <a:spcBef>
                <a:spcPts val="985"/>
              </a:spcBef>
            </a:pPr>
            <a:r>
              <a:rPr sz="1300" dirty="0">
                <a:latin typeface="Calibri"/>
                <a:cs typeface="Calibri"/>
              </a:rPr>
              <a:t>0</a:t>
            </a:r>
            <a:endParaRPr sz="1300">
              <a:latin typeface="Calibri"/>
              <a:cs typeface="Calibri"/>
            </a:endParaRPr>
          </a:p>
          <a:p>
            <a:pPr marR="20319" algn="r">
              <a:spcBef>
                <a:spcPts val="935"/>
              </a:spcBef>
            </a:pPr>
            <a:r>
              <a:rPr sz="1300" spc="-15" dirty="0">
                <a:latin typeface="Calibri"/>
                <a:cs typeface="Calibri"/>
              </a:rPr>
              <a:t>-V</a:t>
            </a:r>
            <a:r>
              <a:rPr sz="1300" spc="-7" baseline="-20833" dirty="0">
                <a:latin typeface="Calibri"/>
                <a:cs typeface="Calibri"/>
              </a:rPr>
              <a:t>0</a:t>
            </a:r>
            <a:endParaRPr sz="1300" baseline="-20833">
              <a:latin typeface="Calibri"/>
              <a:cs typeface="Calibri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2745994" y="5824728"/>
            <a:ext cx="3526790" cy="0"/>
          </a:xfrm>
          <a:custGeom>
            <a:avLst/>
            <a:gdLst/>
            <a:ahLst/>
            <a:cxnLst/>
            <a:rect l="l" t="t" r="r" b="b"/>
            <a:pathLst>
              <a:path w="3526790">
                <a:moveTo>
                  <a:pt x="0" y="0"/>
                </a:moveTo>
                <a:lnTo>
                  <a:pt x="3526408" y="0"/>
                </a:lnTo>
              </a:path>
            </a:pathLst>
          </a:custGeom>
          <a:ln w="12191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751964" y="5502021"/>
            <a:ext cx="4645025" cy="0"/>
          </a:xfrm>
          <a:custGeom>
            <a:avLst/>
            <a:gdLst/>
            <a:ahLst/>
            <a:cxnLst/>
            <a:rect l="l" t="t" r="r" b="b"/>
            <a:pathLst>
              <a:path w="4645025">
                <a:moveTo>
                  <a:pt x="0" y="0"/>
                </a:moveTo>
                <a:lnTo>
                  <a:pt x="4645025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3221608" y="4989577"/>
            <a:ext cx="0" cy="1228725"/>
          </a:xfrm>
          <a:custGeom>
            <a:avLst/>
            <a:gdLst/>
            <a:ahLst/>
            <a:cxnLst/>
            <a:rect l="l" t="t" r="r" b="b"/>
            <a:pathLst>
              <a:path h="1228725">
                <a:moveTo>
                  <a:pt x="0" y="0"/>
                </a:moveTo>
                <a:lnTo>
                  <a:pt x="0" y="1228331"/>
                </a:lnTo>
              </a:path>
            </a:pathLst>
          </a:custGeom>
          <a:ln w="12192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3692778" y="4995799"/>
            <a:ext cx="0" cy="1228725"/>
          </a:xfrm>
          <a:custGeom>
            <a:avLst/>
            <a:gdLst/>
            <a:ahLst/>
            <a:cxnLst/>
            <a:rect l="l" t="t" r="r" b="b"/>
            <a:pathLst>
              <a:path h="1228725">
                <a:moveTo>
                  <a:pt x="0" y="0"/>
                </a:moveTo>
                <a:lnTo>
                  <a:pt x="0" y="1228331"/>
                </a:lnTo>
              </a:path>
            </a:pathLst>
          </a:custGeom>
          <a:ln w="12191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5103742" y="4995799"/>
            <a:ext cx="0" cy="1228725"/>
          </a:xfrm>
          <a:custGeom>
            <a:avLst/>
            <a:gdLst/>
            <a:ahLst/>
            <a:cxnLst/>
            <a:rect l="l" t="t" r="r" b="b"/>
            <a:pathLst>
              <a:path h="1228725">
                <a:moveTo>
                  <a:pt x="0" y="0"/>
                </a:moveTo>
                <a:lnTo>
                  <a:pt x="0" y="1228331"/>
                </a:lnTo>
              </a:path>
            </a:pathLst>
          </a:custGeom>
          <a:ln w="15227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638922" y="5001767"/>
            <a:ext cx="0" cy="1225550"/>
          </a:xfrm>
          <a:custGeom>
            <a:avLst/>
            <a:gdLst/>
            <a:ahLst/>
            <a:cxnLst/>
            <a:rect l="l" t="t" r="r" b="b"/>
            <a:pathLst>
              <a:path h="1225550">
                <a:moveTo>
                  <a:pt x="0" y="0"/>
                </a:moveTo>
                <a:lnTo>
                  <a:pt x="0" y="1225295"/>
                </a:lnTo>
              </a:path>
            </a:pathLst>
          </a:custGeom>
          <a:ln w="12179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4162673" y="4995799"/>
            <a:ext cx="0" cy="1228725"/>
          </a:xfrm>
          <a:custGeom>
            <a:avLst/>
            <a:gdLst/>
            <a:ahLst/>
            <a:cxnLst/>
            <a:rect l="l" t="t" r="r" b="b"/>
            <a:pathLst>
              <a:path h="1228725">
                <a:moveTo>
                  <a:pt x="0" y="0"/>
                </a:moveTo>
                <a:lnTo>
                  <a:pt x="0" y="1228331"/>
                </a:lnTo>
              </a:path>
            </a:pathLst>
          </a:custGeom>
          <a:ln w="12179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053073" y="5001767"/>
            <a:ext cx="0" cy="1225550"/>
          </a:xfrm>
          <a:custGeom>
            <a:avLst/>
            <a:gdLst/>
            <a:ahLst/>
            <a:cxnLst/>
            <a:rect l="l" t="t" r="r" b="b"/>
            <a:pathLst>
              <a:path h="1225550">
                <a:moveTo>
                  <a:pt x="0" y="0"/>
                </a:moveTo>
                <a:lnTo>
                  <a:pt x="0" y="1225295"/>
                </a:lnTo>
              </a:path>
            </a:pathLst>
          </a:custGeom>
          <a:ln w="12191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5577713" y="4995799"/>
            <a:ext cx="0" cy="1228725"/>
          </a:xfrm>
          <a:custGeom>
            <a:avLst/>
            <a:gdLst/>
            <a:ahLst/>
            <a:cxnLst/>
            <a:rect l="l" t="t" r="r" b="b"/>
            <a:pathLst>
              <a:path h="1228725">
                <a:moveTo>
                  <a:pt x="0" y="0"/>
                </a:moveTo>
                <a:lnTo>
                  <a:pt x="0" y="1228331"/>
                </a:lnTo>
              </a:path>
            </a:pathLst>
          </a:custGeom>
          <a:ln w="12191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693034" y="5169397"/>
            <a:ext cx="469900" cy="0"/>
          </a:xfrm>
          <a:custGeom>
            <a:avLst/>
            <a:gdLst/>
            <a:ahLst/>
            <a:cxnLst/>
            <a:rect l="l" t="t" r="r" b="b"/>
            <a:pathLst>
              <a:path w="469900">
                <a:moveTo>
                  <a:pt x="0" y="0"/>
                </a:moveTo>
                <a:lnTo>
                  <a:pt x="469366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745994" y="5163813"/>
            <a:ext cx="3517266" cy="0"/>
          </a:xfrm>
          <a:custGeom>
            <a:avLst/>
            <a:gdLst/>
            <a:ahLst/>
            <a:cxnLst/>
            <a:rect l="l" t="t" r="r" b="b"/>
            <a:pathLst>
              <a:path w="3517265">
                <a:moveTo>
                  <a:pt x="0" y="0"/>
                </a:moveTo>
                <a:lnTo>
                  <a:pt x="3517137" y="0"/>
                </a:lnTo>
              </a:path>
            </a:pathLst>
          </a:custGeom>
          <a:ln w="12179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166489" y="5169397"/>
            <a:ext cx="469900" cy="0"/>
          </a:xfrm>
          <a:custGeom>
            <a:avLst/>
            <a:gdLst/>
            <a:ahLst/>
            <a:cxnLst/>
            <a:rect l="l" t="t" r="r" b="b"/>
            <a:pathLst>
              <a:path w="469900">
                <a:moveTo>
                  <a:pt x="0" y="0"/>
                </a:moveTo>
                <a:lnTo>
                  <a:pt x="469366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5114417" y="5169397"/>
            <a:ext cx="466725" cy="0"/>
          </a:xfrm>
          <a:custGeom>
            <a:avLst/>
            <a:gdLst/>
            <a:ahLst/>
            <a:cxnLst/>
            <a:rect l="l" t="t" r="r" b="b"/>
            <a:pathLst>
              <a:path w="466725">
                <a:moveTo>
                  <a:pt x="0" y="0"/>
                </a:moveTo>
                <a:lnTo>
                  <a:pt x="466343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3218296" y="5170424"/>
            <a:ext cx="0" cy="664845"/>
          </a:xfrm>
          <a:custGeom>
            <a:avLst/>
            <a:gdLst/>
            <a:ahLst/>
            <a:cxnLst/>
            <a:rect l="l" t="t" r="r" b="b"/>
            <a:pathLst>
              <a:path h="664845">
                <a:moveTo>
                  <a:pt x="0" y="0"/>
                </a:moveTo>
                <a:lnTo>
                  <a:pt x="0" y="664273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3224276" y="5821681"/>
            <a:ext cx="469900" cy="0"/>
          </a:xfrm>
          <a:custGeom>
            <a:avLst/>
            <a:gdLst/>
            <a:ahLst/>
            <a:cxnLst/>
            <a:rect l="l" t="t" r="r" b="b"/>
            <a:pathLst>
              <a:path w="469900">
                <a:moveTo>
                  <a:pt x="0" y="0"/>
                </a:moveTo>
                <a:lnTo>
                  <a:pt x="469391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743200" y="5169397"/>
            <a:ext cx="469900" cy="0"/>
          </a:xfrm>
          <a:custGeom>
            <a:avLst/>
            <a:gdLst/>
            <a:ahLst/>
            <a:cxnLst/>
            <a:rect l="l" t="t" r="r" b="b"/>
            <a:pathLst>
              <a:path w="469900">
                <a:moveTo>
                  <a:pt x="0" y="0"/>
                </a:moveTo>
                <a:lnTo>
                  <a:pt x="469366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638928" y="5821681"/>
            <a:ext cx="469900" cy="0"/>
          </a:xfrm>
          <a:custGeom>
            <a:avLst/>
            <a:gdLst/>
            <a:ahLst/>
            <a:cxnLst/>
            <a:rect l="l" t="t" r="r" b="b"/>
            <a:pathLst>
              <a:path w="469900">
                <a:moveTo>
                  <a:pt x="0" y="0"/>
                </a:moveTo>
                <a:lnTo>
                  <a:pt x="469391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5589779" y="5815573"/>
            <a:ext cx="469900" cy="0"/>
          </a:xfrm>
          <a:custGeom>
            <a:avLst/>
            <a:gdLst/>
            <a:ahLst/>
            <a:cxnLst/>
            <a:rect l="l" t="t" r="r" b="b"/>
            <a:pathLst>
              <a:path w="469900">
                <a:moveTo>
                  <a:pt x="0" y="0"/>
                </a:moveTo>
                <a:lnTo>
                  <a:pt x="469391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700273" y="5001781"/>
            <a:ext cx="76200" cy="1237615"/>
          </a:xfrm>
          <a:custGeom>
            <a:avLst/>
            <a:gdLst/>
            <a:ahLst/>
            <a:cxnLst/>
            <a:rect l="l" t="t" r="r" b="b"/>
            <a:pathLst>
              <a:path w="76200" h="1237614">
                <a:moveTo>
                  <a:pt x="42672" y="64007"/>
                </a:moveTo>
                <a:lnTo>
                  <a:pt x="30480" y="64007"/>
                </a:lnTo>
                <a:lnTo>
                  <a:pt x="30480" y="1237475"/>
                </a:lnTo>
                <a:lnTo>
                  <a:pt x="42672" y="1237475"/>
                </a:lnTo>
                <a:lnTo>
                  <a:pt x="42672" y="64007"/>
                </a:lnTo>
                <a:close/>
              </a:path>
              <a:path w="76200" h="1237614">
                <a:moveTo>
                  <a:pt x="36563" y="0"/>
                </a:moveTo>
                <a:lnTo>
                  <a:pt x="0" y="76200"/>
                </a:lnTo>
                <a:lnTo>
                  <a:pt x="30480" y="76200"/>
                </a:lnTo>
                <a:lnTo>
                  <a:pt x="30480" y="64007"/>
                </a:lnTo>
                <a:lnTo>
                  <a:pt x="69832" y="64007"/>
                </a:lnTo>
                <a:lnTo>
                  <a:pt x="36563" y="0"/>
                </a:lnTo>
                <a:close/>
              </a:path>
              <a:path w="76200" h="1237614">
                <a:moveTo>
                  <a:pt x="69832" y="64007"/>
                </a:moveTo>
                <a:lnTo>
                  <a:pt x="42672" y="64007"/>
                </a:lnTo>
                <a:lnTo>
                  <a:pt x="42672" y="76200"/>
                </a:lnTo>
                <a:lnTo>
                  <a:pt x="76169" y="76200"/>
                </a:lnTo>
                <a:lnTo>
                  <a:pt x="69832" y="6400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3692518" y="5164074"/>
            <a:ext cx="0" cy="664845"/>
          </a:xfrm>
          <a:custGeom>
            <a:avLst/>
            <a:gdLst/>
            <a:ahLst/>
            <a:cxnLst/>
            <a:rect l="l" t="t" r="r" b="b"/>
            <a:pathLst>
              <a:path h="664845">
                <a:moveTo>
                  <a:pt x="0" y="0"/>
                </a:moveTo>
                <a:lnTo>
                  <a:pt x="0" y="664273"/>
                </a:lnTo>
              </a:path>
            </a:pathLst>
          </a:custGeom>
          <a:ln w="2132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4638791" y="5170424"/>
            <a:ext cx="0" cy="664845"/>
          </a:xfrm>
          <a:custGeom>
            <a:avLst/>
            <a:gdLst/>
            <a:ahLst/>
            <a:cxnLst/>
            <a:rect l="l" t="t" r="r" b="b"/>
            <a:pathLst>
              <a:path h="664845">
                <a:moveTo>
                  <a:pt x="0" y="0"/>
                </a:moveTo>
                <a:lnTo>
                  <a:pt x="0" y="664273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5106795" y="5157267"/>
            <a:ext cx="0" cy="661670"/>
          </a:xfrm>
          <a:custGeom>
            <a:avLst/>
            <a:gdLst/>
            <a:ahLst/>
            <a:cxnLst/>
            <a:rect l="l" t="t" r="r" b="b"/>
            <a:pathLst>
              <a:path h="661670">
                <a:moveTo>
                  <a:pt x="0" y="0"/>
                </a:moveTo>
                <a:lnTo>
                  <a:pt x="0" y="661365"/>
                </a:lnTo>
              </a:path>
            </a:pathLst>
          </a:custGeom>
          <a:ln w="213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5579236" y="5163516"/>
            <a:ext cx="0" cy="664845"/>
          </a:xfrm>
          <a:custGeom>
            <a:avLst/>
            <a:gdLst/>
            <a:ahLst/>
            <a:cxnLst/>
            <a:rect l="l" t="t" r="r" b="b"/>
            <a:pathLst>
              <a:path h="664845">
                <a:moveTo>
                  <a:pt x="0" y="0"/>
                </a:moveTo>
                <a:lnTo>
                  <a:pt x="0" y="664273"/>
                </a:lnTo>
              </a:path>
            </a:pathLst>
          </a:custGeom>
          <a:ln w="213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6051670" y="5157267"/>
            <a:ext cx="0" cy="661670"/>
          </a:xfrm>
          <a:custGeom>
            <a:avLst/>
            <a:gdLst/>
            <a:ahLst/>
            <a:cxnLst/>
            <a:rect l="l" t="t" r="r" b="b"/>
            <a:pathLst>
              <a:path h="661670">
                <a:moveTo>
                  <a:pt x="0" y="0"/>
                </a:moveTo>
                <a:lnTo>
                  <a:pt x="0" y="661365"/>
                </a:lnTo>
              </a:path>
            </a:pathLst>
          </a:custGeom>
          <a:ln w="2132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 txBox="1"/>
          <p:nvPr/>
        </p:nvSpPr>
        <p:spPr>
          <a:xfrm>
            <a:off x="6423532" y="5312665"/>
            <a:ext cx="1894967" cy="200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300" spc="-10" dirty="0">
                <a:latin typeface="Calibri"/>
                <a:cs typeface="Calibri"/>
              </a:rPr>
              <a:t>Code</a:t>
            </a:r>
            <a:r>
              <a:rPr sz="1300" spc="-50" dirty="0">
                <a:latin typeface="Calibri"/>
                <a:cs typeface="Calibri"/>
              </a:rPr>
              <a:t> </a:t>
            </a:r>
            <a:r>
              <a:rPr sz="1300" spc="-15" dirty="0">
                <a:latin typeface="Calibri"/>
                <a:cs typeface="Calibri"/>
              </a:rPr>
              <a:t>(bi)polaire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6423534" y="5495531"/>
            <a:ext cx="1361566" cy="4001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300" spc="-10" dirty="0">
                <a:latin typeface="Calibri"/>
                <a:cs typeface="Calibri"/>
              </a:rPr>
              <a:t>NRZ</a:t>
            </a:r>
            <a:endParaRPr sz="1300">
              <a:latin typeface="Calibri"/>
              <a:cs typeface="Calibri"/>
            </a:endParaRPr>
          </a:p>
          <a:p>
            <a:pPr marL="12698"/>
            <a:r>
              <a:rPr sz="1300" dirty="0">
                <a:latin typeface="Calibri"/>
                <a:cs typeface="Calibri"/>
              </a:rPr>
              <a:t>*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70" name="object 70"/>
          <p:cNvSpPr/>
          <p:nvPr/>
        </p:nvSpPr>
        <p:spPr>
          <a:xfrm>
            <a:off x="5455920" y="6416091"/>
            <a:ext cx="243839" cy="24870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Rectangle 70"/>
          <p:cNvSpPr/>
          <p:nvPr/>
        </p:nvSpPr>
        <p:spPr>
          <a:xfrm>
            <a:off x="317499" y="196850"/>
            <a:ext cx="1989118" cy="53859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32" tIns="45715" rIns="91432" bIns="45715">
            <a:spAutoFit/>
          </a:bodyPr>
          <a:lstStyle/>
          <a:p>
            <a:r>
              <a:rPr lang="fr-FR" sz="2900" spc="-5" dirty="0" smtClean="0">
                <a:solidFill>
                  <a:srgbClr val="FF0000"/>
                </a:solidFill>
                <a:cs typeface="Calibri"/>
              </a:rPr>
              <a:t>Codage</a:t>
            </a:r>
            <a:r>
              <a:rPr lang="fr-FR" sz="2900" spc="-50" dirty="0" smtClean="0">
                <a:solidFill>
                  <a:srgbClr val="FF0000"/>
                </a:solidFill>
                <a:cs typeface="Calibri"/>
              </a:rPr>
              <a:t> </a:t>
            </a:r>
            <a:r>
              <a:rPr lang="fr-FR" sz="2900" spc="-25" dirty="0" smtClean="0">
                <a:solidFill>
                  <a:srgbClr val="FF0000"/>
                </a:solidFill>
                <a:cs typeface="Calibri"/>
              </a:rPr>
              <a:t>NRZ</a:t>
            </a:r>
            <a:endParaRPr lang="fr-FR" sz="2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435737" y="1317116"/>
            <a:ext cx="9940163" cy="109376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indent="12698">
              <a:buFont typeface="Arial"/>
              <a:buChar char="•"/>
              <a:tabLst>
                <a:tab pos="356836" algn="l"/>
                <a:tab pos="357470" algn="l"/>
              </a:tabLst>
            </a:pPr>
            <a:r>
              <a:rPr sz="2100" b="1" spc="-10" dirty="0">
                <a:latin typeface="Calibri"/>
                <a:cs typeface="Calibri"/>
              </a:rPr>
              <a:t>Codage </a:t>
            </a:r>
            <a:r>
              <a:rPr sz="2100" b="1" spc="-5" dirty="0">
                <a:latin typeface="Calibri"/>
                <a:cs typeface="Calibri"/>
              </a:rPr>
              <a:t>NRZ : « </a:t>
            </a:r>
            <a:r>
              <a:rPr sz="2100" b="1" spc="-10" dirty="0">
                <a:latin typeface="Calibri"/>
                <a:cs typeface="Calibri"/>
              </a:rPr>
              <a:t>Non-Retour </a:t>
            </a:r>
            <a:r>
              <a:rPr sz="2100" b="1" spc="-5" dirty="0">
                <a:latin typeface="Calibri"/>
                <a:cs typeface="Calibri"/>
              </a:rPr>
              <a:t>à </a:t>
            </a:r>
            <a:r>
              <a:rPr sz="2100" b="1" spc="-10" dirty="0">
                <a:latin typeface="Calibri"/>
                <a:cs typeface="Calibri"/>
              </a:rPr>
              <a:t>Zéro </a:t>
            </a:r>
            <a:r>
              <a:rPr sz="2100" b="1" spc="-5" dirty="0">
                <a:latin typeface="Calibri"/>
                <a:cs typeface="Calibri"/>
              </a:rPr>
              <a:t>»</a:t>
            </a:r>
            <a:r>
              <a:rPr sz="2100" b="1" spc="-55" dirty="0">
                <a:latin typeface="Calibri"/>
                <a:cs typeface="Calibri"/>
              </a:rPr>
              <a:t> </a:t>
            </a:r>
            <a:r>
              <a:rPr sz="2100" b="1" spc="-5" dirty="0">
                <a:latin typeface="Calibri"/>
                <a:cs typeface="Calibri"/>
              </a:rPr>
              <a:t>:</a:t>
            </a:r>
            <a:endParaRPr sz="2100">
              <a:latin typeface="Calibri"/>
              <a:cs typeface="Calibri"/>
            </a:endParaRPr>
          </a:p>
          <a:p>
            <a:pPr marL="985742" marR="1525122" indent="-534935">
              <a:lnSpc>
                <a:spcPct val="114100"/>
              </a:lnSpc>
              <a:spcBef>
                <a:spcPts val="900"/>
              </a:spcBef>
            </a:pPr>
            <a:r>
              <a:rPr sz="1600" spc="10" dirty="0">
                <a:latin typeface="Calibri"/>
                <a:cs typeface="Calibri"/>
              </a:rPr>
              <a:t>Principe : Le </a:t>
            </a:r>
            <a:r>
              <a:rPr sz="1600" spc="5" dirty="0">
                <a:latin typeface="Calibri"/>
                <a:cs typeface="Calibri"/>
              </a:rPr>
              <a:t>niveau est constant sur </a:t>
            </a:r>
            <a:r>
              <a:rPr sz="1600" spc="15" dirty="0">
                <a:latin typeface="Calibri"/>
                <a:cs typeface="Calibri"/>
              </a:rPr>
              <a:t>un </a:t>
            </a:r>
            <a:r>
              <a:rPr sz="1600" dirty="0">
                <a:latin typeface="Calibri"/>
                <a:cs typeface="Calibri"/>
              </a:rPr>
              <a:t>intervalle </a:t>
            </a:r>
            <a:r>
              <a:rPr sz="1600" spc="5" dirty="0">
                <a:latin typeface="Calibri"/>
                <a:cs typeface="Calibri"/>
              </a:rPr>
              <a:t>(il </a:t>
            </a:r>
            <a:r>
              <a:rPr sz="1600" spc="-5" dirty="0">
                <a:latin typeface="Calibri"/>
                <a:cs typeface="Calibri"/>
              </a:rPr>
              <a:t>n’y </a:t>
            </a:r>
            <a:r>
              <a:rPr sz="1600" spc="15" dirty="0">
                <a:latin typeface="Calibri"/>
                <a:cs typeface="Calibri"/>
              </a:rPr>
              <a:t>a </a:t>
            </a:r>
            <a:r>
              <a:rPr sz="1600" spc="10" dirty="0">
                <a:latin typeface="Calibri"/>
                <a:cs typeface="Calibri"/>
              </a:rPr>
              <a:t>pas </a:t>
            </a:r>
            <a:r>
              <a:rPr sz="1600" dirty="0">
                <a:latin typeface="Calibri"/>
                <a:cs typeface="Calibri"/>
              </a:rPr>
              <a:t>de </a:t>
            </a:r>
            <a:r>
              <a:rPr sz="1600" spc="5" dirty="0">
                <a:latin typeface="Calibri"/>
                <a:cs typeface="Calibri"/>
              </a:rPr>
              <a:t>transition de </a:t>
            </a:r>
            <a:r>
              <a:rPr sz="1600" spc="315" dirty="0">
                <a:latin typeface="Calibri"/>
                <a:cs typeface="Calibri"/>
              </a:rPr>
              <a:t> </a:t>
            </a:r>
            <a:r>
              <a:rPr sz="1600" spc="5">
                <a:latin typeface="Calibri"/>
                <a:cs typeface="Calibri"/>
              </a:rPr>
              <a:t>retour </a:t>
            </a:r>
            <a:r>
              <a:rPr sz="1600" spc="15" smtClean="0">
                <a:latin typeface="Calibri"/>
                <a:cs typeface="Calibri"/>
              </a:rPr>
              <a:t>à</a:t>
            </a:r>
            <a:r>
              <a:rPr lang="fr-FR" sz="1600" spc="-44" dirty="0" smtClean="0">
                <a:latin typeface="Calibri"/>
                <a:cs typeface="Calibri"/>
              </a:rPr>
              <a:t> </a:t>
            </a:r>
            <a:r>
              <a:rPr sz="1600" spc="10" smtClean="0">
                <a:latin typeface="Calibri"/>
                <a:cs typeface="Calibri"/>
              </a:rPr>
              <a:t>zéro</a:t>
            </a:r>
            <a:r>
              <a:rPr sz="1600" spc="10" dirty="0">
                <a:latin typeface="Calibri"/>
                <a:cs typeface="Calibri"/>
              </a:rPr>
              <a:t>).</a:t>
            </a:r>
            <a:endParaRPr sz="1600">
              <a:latin typeface="Calibri"/>
              <a:cs typeface="Calibri"/>
            </a:endParaRPr>
          </a:p>
          <a:p>
            <a:pPr indent="12698">
              <a:spcBef>
                <a:spcPts val="440"/>
              </a:spcBef>
              <a:buFont typeface="Arial"/>
              <a:buChar char="•"/>
              <a:tabLst>
                <a:tab pos="411440" algn="l"/>
                <a:tab pos="412074" algn="l"/>
              </a:tabLst>
            </a:pPr>
            <a:r>
              <a:rPr sz="2100" b="1" spc="-25" dirty="0">
                <a:latin typeface="Calibri"/>
                <a:cs typeface="Calibri"/>
              </a:rPr>
              <a:t>Variante </a:t>
            </a:r>
            <a:r>
              <a:rPr sz="2100" b="1" dirty="0">
                <a:latin typeface="Calibri"/>
                <a:cs typeface="Calibri"/>
              </a:rPr>
              <a:t>NRZ-L </a:t>
            </a:r>
            <a:r>
              <a:rPr sz="2100" b="1" spc="-5" dirty="0">
                <a:latin typeface="Calibri"/>
                <a:cs typeface="Calibri"/>
              </a:rPr>
              <a:t>(« </a:t>
            </a:r>
            <a:r>
              <a:rPr sz="2100" b="1" spc="-10" dirty="0">
                <a:latin typeface="Calibri"/>
                <a:cs typeface="Calibri"/>
              </a:rPr>
              <a:t>Level </a:t>
            </a:r>
            <a:r>
              <a:rPr sz="2100" b="1" spc="-5" dirty="0">
                <a:latin typeface="Calibri"/>
                <a:cs typeface="Calibri"/>
              </a:rPr>
              <a:t>») On utilise deux </a:t>
            </a:r>
            <a:r>
              <a:rPr sz="2100" b="1" spc="-15" dirty="0">
                <a:latin typeface="Calibri"/>
                <a:cs typeface="Calibri"/>
              </a:rPr>
              <a:t>niveaux </a:t>
            </a:r>
            <a:r>
              <a:rPr sz="2100" b="1" spc="-5" dirty="0">
                <a:latin typeface="Calibri"/>
                <a:cs typeface="Calibri"/>
              </a:rPr>
              <a:t>pour coder le 0 et </a:t>
            </a:r>
            <a:r>
              <a:rPr sz="2100" b="1" spc="-25" dirty="0">
                <a:latin typeface="Calibri"/>
                <a:cs typeface="Calibri"/>
              </a:rPr>
              <a:t>le</a:t>
            </a:r>
            <a:r>
              <a:rPr sz="2100" b="1" spc="245" dirty="0">
                <a:latin typeface="Calibri"/>
                <a:cs typeface="Calibri"/>
              </a:rPr>
              <a:t> </a:t>
            </a:r>
            <a:r>
              <a:rPr sz="2100" b="1" spc="-5" dirty="0">
                <a:latin typeface="Calibri"/>
                <a:cs typeface="Calibri"/>
              </a:rPr>
              <a:t>1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724785" y="3310763"/>
            <a:ext cx="3505200" cy="0"/>
          </a:xfrm>
          <a:custGeom>
            <a:avLst/>
            <a:gdLst/>
            <a:ahLst/>
            <a:cxnLst/>
            <a:rect l="l" t="t" r="r" b="b"/>
            <a:pathLst>
              <a:path w="3505200">
                <a:moveTo>
                  <a:pt x="0" y="0"/>
                </a:moveTo>
                <a:lnTo>
                  <a:pt x="3505200" y="0"/>
                </a:lnTo>
              </a:path>
            </a:pathLst>
          </a:custGeom>
          <a:ln w="12191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197226" y="3618093"/>
            <a:ext cx="469900" cy="0"/>
          </a:xfrm>
          <a:custGeom>
            <a:avLst/>
            <a:gdLst/>
            <a:ahLst/>
            <a:cxnLst/>
            <a:rect l="l" t="t" r="r" b="b"/>
            <a:pathLst>
              <a:path w="469900">
                <a:moveTo>
                  <a:pt x="0" y="0"/>
                </a:moveTo>
                <a:lnTo>
                  <a:pt x="469366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607434" y="3612251"/>
            <a:ext cx="469900" cy="0"/>
          </a:xfrm>
          <a:custGeom>
            <a:avLst/>
            <a:gdLst/>
            <a:ahLst/>
            <a:cxnLst/>
            <a:rect l="l" t="t" r="r" b="b"/>
            <a:pathLst>
              <a:path w="469900">
                <a:moveTo>
                  <a:pt x="0" y="0"/>
                </a:moveTo>
                <a:lnTo>
                  <a:pt x="469366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547233" y="3605901"/>
            <a:ext cx="466725" cy="0"/>
          </a:xfrm>
          <a:custGeom>
            <a:avLst/>
            <a:gdLst/>
            <a:ahLst/>
            <a:cxnLst/>
            <a:rect l="l" t="t" r="r" b="b"/>
            <a:pathLst>
              <a:path w="466725">
                <a:moveTo>
                  <a:pt x="0" y="0"/>
                </a:moveTo>
                <a:lnTo>
                  <a:pt x="466280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327742" y="3035853"/>
            <a:ext cx="330200" cy="7412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79" algn="r"/>
            <a:r>
              <a:rPr sz="1300" spc="-65" dirty="0">
                <a:latin typeface="Calibri"/>
                <a:cs typeface="Calibri"/>
              </a:rPr>
              <a:t>V</a:t>
            </a:r>
            <a:r>
              <a:rPr sz="1300" dirty="0">
                <a:latin typeface="Calibri"/>
                <a:cs typeface="Calibri"/>
              </a:rPr>
              <a:t>o</a:t>
            </a:r>
            <a:r>
              <a:rPr sz="1300" spc="-35" dirty="0">
                <a:latin typeface="Calibri"/>
                <a:cs typeface="Calibri"/>
              </a:rPr>
              <a:t>l</a:t>
            </a:r>
            <a:r>
              <a:rPr sz="1300" spc="5" dirty="0">
                <a:latin typeface="Calibri"/>
                <a:cs typeface="Calibri"/>
              </a:rPr>
              <a:t>ts</a:t>
            </a:r>
            <a:endParaRPr sz="1300">
              <a:latin typeface="Calibri"/>
              <a:cs typeface="Calibri"/>
            </a:endParaRPr>
          </a:p>
          <a:p>
            <a:pPr marR="5079" algn="r">
              <a:spcBef>
                <a:spcPts val="315"/>
              </a:spcBef>
            </a:pPr>
            <a:r>
              <a:rPr sz="1300" spc="-15" dirty="0">
                <a:latin typeface="Calibri"/>
                <a:cs typeface="Calibri"/>
              </a:rPr>
              <a:t>V</a:t>
            </a:r>
            <a:r>
              <a:rPr sz="1300" spc="-7" baseline="-20833" dirty="0">
                <a:latin typeface="Calibri"/>
                <a:cs typeface="Calibri"/>
              </a:rPr>
              <a:t>0</a:t>
            </a:r>
            <a:endParaRPr sz="1300" baseline="-20833">
              <a:latin typeface="Calibri"/>
              <a:cs typeface="Calibri"/>
            </a:endParaRPr>
          </a:p>
          <a:p>
            <a:pPr marR="18413" algn="r">
              <a:spcBef>
                <a:spcPts val="765"/>
              </a:spcBef>
            </a:pPr>
            <a:r>
              <a:rPr sz="1300" dirty="0">
                <a:latin typeface="Calibri"/>
                <a:cs typeface="Calibri"/>
              </a:rPr>
              <a:t>0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727580" y="3612000"/>
            <a:ext cx="4629785" cy="0"/>
          </a:xfrm>
          <a:custGeom>
            <a:avLst/>
            <a:gdLst/>
            <a:ahLst/>
            <a:cxnLst/>
            <a:rect l="l" t="t" r="r" b="b"/>
            <a:pathLst>
              <a:path w="4629784">
                <a:moveTo>
                  <a:pt x="0" y="0"/>
                </a:moveTo>
                <a:lnTo>
                  <a:pt x="4629658" y="0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197218" y="3145917"/>
            <a:ext cx="0" cy="1127760"/>
          </a:xfrm>
          <a:custGeom>
            <a:avLst/>
            <a:gdLst/>
            <a:ahLst/>
            <a:cxnLst/>
            <a:rect l="l" t="t" r="r" b="b"/>
            <a:pathLst>
              <a:path h="1127760">
                <a:moveTo>
                  <a:pt x="0" y="0"/>
                </a:moveTo>
                <a:lnTo>
                  <a:pt x="0" y="1127760"/>
                </a:lnTo>
              </a:path>
            </a:pathLst>
          </a:custGeom>
          <a:ln w="12179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685161" y="3108972"/>
            <a:ext cx="76200" cy="1137285"/>
          </a:xfrm>
          <a:custGeom>
            <a:avLst/>
            <a:gdLst/>
            <a:ahLst/>
            <a:cxnLst/>
            <a:rect l="l" t="t" r="r" b="b"/>
            <a:pathLst>
              <a:path w="76200" h="1137285">
                <a:moveTo>
                  <a:pt x="42659" y="64008"/>
                </a:moveTo>
                <a:lnTo>
                  <a:pt x="30480" y="64008"/>
                </a:lnTo>
                <a:lnTo>
                  <a:pt x="30480" y="1136891"/>
                </a:lnTo>
                <a:lnTo>
                  <a:pt x="42659" y="1136891"/>
                </a:lnTo>
                <a:lnTo>
                  <a:pt x="42659" y="64008"/>
                </a:lnTo>
                <a:close/>
              </a:path>
              <a:path w="76200" h="1137285">
                <a:moveTo>
                  <a:pt x="36563" y="0"/>
                </a:moveTo>
                <a:lnTo>
                  <a:pt x="0" y="76200"/>
                </a:lnTo>
                <a:lnTo>
                  <a:pt x="30480" y="76200"/>
                </a:lnTo>
                <a:lnTo>
                  <a:pt x="30480" y="64008"/>
                </a:lnTo>
                <a:lnTo>
                  <a:pt x="69832" y="64008"/>
                </a:lnTo>
                <a:lnTo>
                  <a:pt x="36563" y="0"/>
                </a:lnTo>
                <a:close/>
              </a:path>
              <a:path w="76200" h="1137285">
                <a:moveTo>
                  <a:pt x="69832" y="64008"/>
                </a:moveTo>
                <a:lnTo>
                  <a:pt x="42659" y="64008"/>
                </a:lnTo>
                <a:lnTo>
                  <a:pt x="42659" y="76200"/>
                </a:lnTo>
                <a:lnTo>
                  <a:pt x="76169" y="76200"/>
                </a:lnTo>
                <a:lnTo>
                  <a:pt x="69832" y="6400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669665" y="3148711"/>
            <a:ext cx="0" cy="1127760"/>
          </a:xfrm>
          <a:custGeom>
            <a:avLst/>
            <a:gdLst/>
            <a:ahLst/>
            <a:cxnLst/>
            <a:rect l="l" t="t" r="r" b="b"/>
            <a:pathLst>
              <a:path h="1127760">
                <a:moveTo>
                  <a:pt x="0" y="0"/>
                </a:moveTo>
                <a:lnTo>
                  <a:pt x="0" y="1127760"/>
                </a:lnTo>
              </a:path>
            </a:pathLst>
          </a:custGeom>
          <a:ln w="12191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074785" y="3148711"/>
            <a:ext cx="0" cy="1127760"/>
          </a:xfrm>
          <a:custGeom>
            <a:avLst/>
            <a:gdLst/>
            <a:ahLst/>
            <a:cxnLst/>
            <a:rect l="l" t="t" r="r" b="b"/>
            <a:pathLst>
              <a:path h="1127760">
                <a:moveTo>
                  <a:pt x="0" y="0"/>
                </a:moveTo>
                <a:lnTo>
                  <a:pt x="0" y="1127760"/>
                </a:lnTo>
              </a:path>
            </a:pathLst>
          </a:custGeom>
          <a:ln w="12179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608696" y="3154679"/>
            <a:ext cx="0" cy="1127760"/>
          </a:xfrm>
          <a:custGeom>
            <a:avLst/>
            <a:gdLst/>
            <a:ahLst/>
            <a:cxnLst/>
            <a:rect l="l" t="t" r="r" b="b"/>
            <a:pathLst>
              <a:path h="1127760">
                <a:moveTo>
                  <a:pt x="0" y="0"/>
                </a:moveTo>
                <a:lnTo>
                  <a:pt x="0" y="1127760"/>
                </a:lnTo>
              </a:path>
            </a:pathLst>
          </a:custGeom>
          <a:ln w="15227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136002" y="3148711"/>
            <a:ext cx="0" cy="1127760"/>
          </a:xfrm>
          <a:custGeom>
            <a:avLst/>
            <a:gdLst/>
            <a:ahLst/>
            <a:cxnLst/>
            <a:rect l="l" t="t" r="r" b="b"/>
            <a:pathLst>
              <a:path h="1127760">
                <a:moveTo>
                  <a:pt x="0" y="0"/>
                </a:moveTo>
                <a:lnTo>
                  <a:pt x="0" y="1127760"/>
                </a:lnTo>
              </a:path>
            </a:pathLst>
          </a:custGeom>
          <a:ln w="12179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709546" y="3096888"/>
            <a:ext cx="4629785" cy="0"/>
          </a:xfrm>
          <a:custGeom>
            <a:avLst/>
            <a:gdLst/>
            <a:ahLst/>
            <a:cxnLst/>
            <a:rect l="l" t="t" r="r" b="b"/>
            <a:pathLst>
              <a:path w="4629784">
                <a:moveTo>
                  <a:pt x="0" y="0"/>
                </a:moveTo>
                <a:lnTo>
                  <a:pt x="4629658" y="0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013322" y="3166998"/>
            <a:ext cx="0" cy="1127760"/>
          </a:xfrm>
          <a:custGeom>
            <a:avLst/>
            <a:gdLst/>
            <a:ahLst/>
            <a:cxnLst/>
            <a:rect l="l" t="t" r="r" b="b"/>
            <a:pathLst>
              <a:path h="1127760">
                <a:moveTo>
                  <a:pt x="0" y="0"/>
                </a:moveTo>
                <a:lnTo>
                  <a:pt x="0" y="1127620"/>
                </a:lnTo>
              </a:path>
            </a:pathLst>
          </a:custGeom>
          <a:ln w="12191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546972" y="3148711"/>
            <a:ext cx="0" cy="1127760"/>
          </a:xfrm>
          <a:custGeom>
            <a:avLst/>
            <a:gdLst/>
            <a:ahLst/>
            <a:cxnLst/>
            <a:rect l="l" t="t" r="r" b="b"/>
            <a:pathLst>
              <a:path h="1127760">
                <a:moveTo>
                  <a:pt x="0" y="0"/>
                </a:moveTo>
                <a:lnTo>
                  <a:pt x="0" y="1127760"/>
                </a:lnTo>
              </a:path>
            </a:pathLst>
          </a:custGeom>
          <a:ln w="12179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669539" y="3310244"/>
            <a:ext cx="466725" cy="0"/>
          </a:xfrm>
          <a:custGeom>
            <a:avLst/>
            <a:gdLst/>
            <a:ahLst/>
            <a:cxnLst/>
            <a:rect l="l" t="t" r="r" b="b"/>
            <a:pathLst>
              <a:path w="466725">
                <a:moveTo>
                  <a:pt x="0" y="0"/>
                </a:moveTo>
                <a:lnTo>
                  <a:pt x="466343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197218" y="2783968"/>
            <a:ext cx="0" cy="299084"/>
          </a:xfrm>
          <a:custGeom>
            <a:avLst/>
            <a:gdLst/>
            <a:ahLst/>
            <a:cxnLst/>
            <a:rect l="l" t="t" r="r" b="b"/>
            <a:pathLst>
              <a:path h="299085">
                <a:moveTo>
                  <a:pt x="0" y="0"/>
                </a:moveTo>
                <a:lnTo>
                  <a:pt x="0" y="298691"/>
                </a:lnTo>
              </a:path>
            </a:pathLst>
          </a:custGeom>
          <a:ln w="12179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724785" y="2790318"/>
            <a:ext cx="0" cy="295910"/>
          </a:xfrm>
          <a:custGeom>
            <a:avLst/>
            <a:gdLst/>
            <a:ahLst/>
            <a:cxnLst/>
            <a:rect l="l" t="t" r="r" b="b"/>
            <a:pathLst>
              <a:path h="295910">
                <a:moveTo>
                  <a:pt x="0" y="0"/>
                </a:moveTo>
                <a:lnTo>
                  <a:pt x="0" y="295643"/>
                </a:lnTo>
              </a:path>
            </a:pathLst>
          </a:custGeom>
          <a:ln w="12192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010528" y="2801492"/>
            <a:ext cx="0" cy="302260"/>
          </a:xfrm>
          <a:custGeom>
            <a:avLst/>
            <a:gdLst/>
            <a:ahLst/>
            <a:cxnLst/>
            <a:rect l="l" t="t" r="r" b="b"/>
            <a:pathLst>
              <a:path h="302260">
                <a:moveTo>
                  <a:pt x="0" y="0"/>
                </a:moveTo>
                <a:lnTo>
                  <a:pt x="0" y="301739"/>
                </a:lnTo>
              </a:path>
            </a:pathLst>
          </a:custGeom>
          <a:ln w="12191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544178" y="2801493"/>
            <a:ext cx="0" cy="299084"/>
          </a:xfrm>
          <a:custGeom>
            <a:avLst/>
            <a:gdLst/>
            <a:ahLst/>
            <a:cxnLst/>
            <a:rect l="l" t="t" r="r" b="b"/>
            <a:pathLst>
              <a:path h="299085">
                <a:moveTo>
                  <a:pt x="0" y="0"/>
                </a:moveTo>
                <a:lnTo>
                  <a:pt x="0" y="298691"/>
                </a:lnTo>
              </a:path>
            </a:pathLst>
          </a:custGeom>
          <a:ln w="12179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074785" y="2790318"/>
            <a:ext cx="0" cy="299084"/>
          </a:xfrm>
          <a:custGeom>
            <a:avLst/>
            <a:gdLst/>
            <a:ahLst/>
            <a:cxnLst/>
            <a:rect l="l" t="t" r="r" b="b"/>
            <a:pathLst>
              <a:path h="299085">
                <a:moveTo>
                  <a:pt x="0" y="0"/>
                </a:moveTo>
                <a:lnTo>
                  <a:pt x="0" y="298691"/>
                </a:lnTo>
              </a:path>
            </a:pathLst>
          </a:custGeom>
          <a:ln w="12179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611490" y="2790318"/>
            <a:ext cx="0" cy="295910"/>
          </a:xfrm>
          <a:custGeom>
            <a:avLst/>
            <a:gdLst/>
            <a:ahLst/>
            <a:cxnLst/>
            <a:rect l="l" t="t" r="r" b="b"/>
            <a:pathLst>
              <a:path h="295910">
                <a:moveTo>
                  <a:pt x="0" y="0"/>
                </a:moveTo>
                <a:lnTo>
                  <a:pt x="0" y="295643"/>
                </a:lnTo>
              </a:path>
            </a:pathLst>
          </a:custGeom>
          <a:ln w="12179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138796" y="2790318"/>
            <a:ext cx="0" cy="295910"/>
          </a:xfrm>
          <a:custGeom>
            <a:avLst/>
            <a:gdLst/>
            <a:ahLst/>
            <a:cxnLst/>
            <a:rect l="l" t="t" r="r" b="b"/>
            <a:pathLst>
              <a:path h="295910">
                <a:moveTo>
                  <a:pt x="0" y="0"/>
                </a:moveTo>
                <a:lnTo>
                  <a:pt x="0" y="295643"/>
                </a:lnTo>
              </a:path>
            </a:pathLst>
          </a:custGeom>
          <a:ln w="12179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672713" y="2783968"/>
            <a:ext cx="0" cy="299084"/>
          </a:xfrm>
          <a:custGeom>
            <a:avLst/>
            <a:gdLst/>
            <a:ahLst/>
            <a:cxnLst/>
            <a:rect l="l" t="t" r="r" b="b"/>
            <a:pathLst>
              <a:path h="299085">
                <a:moveTo>
                  <a:pt x="0" y="0"/>
                </a:moveTo>
                <a:lnTo>
                  <a:pt x="0" y="298691"/>
                </a:lnTo>
              </a:path>
            </a:pathLst>
          </a:custGeom>
          <a:ln w="12191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2870734" y="2825622"/>
            <a:ext cx="1562734" cy="200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>
              <a:tabLst>
                <a:tab pos="502871" algn="l"/>
                <a:tab pos="987329" algn="l"/>
                <a:tab pos="1471787" algn="l"/>
              </a:tabLst>
            </a:pPr>
            <a:r>
              <a:rPr b="1" baseline="-2314" dirty="0">
                <a:latin typeface="Calibri"/>
                <a:cs typeface="Calibri"/>
              </a:rPr>
              <a:t>1	</a:t>
            </a:r>
            <a:r>
              <a:rPr sz="1300" b="1" dirty="0">
                <a:latin typeface="Calibri"/>
                <a:cs typeface="Calibri"/>
              </a:rPr>
              <a:t>0	1	</a:t>
            </a:r>
            <a:r>
              <a:rPr b="1" baseline="-4629" dirty="0">
                <a:latin typeface="Calibri"/>
                <a:cs typeface="Calibri"/>
              </a:rPr>
              <a:t>1</a:t>
            </a:r>
            <a:endParaRPr baseline="-4629">
              <a:latin typeface="Calibri"/>
              <a:cs typeface="Calibr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5187570" y="2785885"/>
            <a:ext cx="292608" cy="26211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139058" y="3310244"/>
            <a:ext cx="469900" cy="0"/>
          </a:xfrm>
          <a:custGeom>
            <a:avLst/>
            <a:gdLst/>
            <a:ahLst/>
            <a:cxnLst/>
            <a:rect l="l" t="t" r="r" b="b"/>
            <a:pathLst>
              <a:path w="469900">
                <a:moveTo>
                  <a:pt x="0" y="0"/>
                </a:moveTo>
                <a:lnTo>
                  <a:pt x="469366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083684" y="3310244"/>
            <a:ext cx="466725" cy="0"/>
          </a:xfrm>
          <a:custGeom>
            <a:avLst/>
            <a:gdLst/>
            <a:ahLst/>
            <a:cxnLst/>
            <a:rect l="l" t="t" r="r" b="b"/>
            <a:pathLst>
              <a:path w="466725">
                <a:moveTo>
                  <a:pt x="0" y="0"/>
                </a:moveTo>
                <a:lnTo>
                  <a:pt x="466280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672703" y="3311017"/>
            <a:ext cx="0" cy="299084"/>
          </a:xfrm>
          <a:custGeom>
            <a:avLst/>
            <a:gdLst/>
            <a:ahLst/>
            <a:cxnLst/>
            <a:rect l="l" t="t" r="r" b="b"/>
            <a:pathLst>
              <a:path h="299085">
                <a:moveTo>
                  <a:pt x="0" y="0"/>
                </a:moveTo>
                <a:lnTo>
                  <a:pt x="0" y="298691"/>
                </a:lnTo>
              </a:path>
            </a:pathLst>
          </a:custGeom>
          <a:ln w="182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610215" y="3311017"/>
            <a:ext cx="0" cy="299084"/>
          </a:xfrm>
          <a:custGeom>
            <a:avLst/>
            <a:gdLst/>
            <a:ahLst/>
            <a:cxnLst/>
            <a:rect l="l" t="t" r="r" b="b"/>
            <a:pathLst>
              <a:path h="299085">
                <a:moveTo>
                  <a:pt x="0" y="0"/>
                </a:moveTo>
                <a:lnTo>
                  <a:pt x="0" y="298691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721611" y="3310244"/>
            <a:ext cx="466725" cy="0"/>
          </a:xfrm>
          <a:custGeom>
            <a:avLst/>
            <a:gdLst/>
            <a:ahLst/>
            <a:cxnLst/>
            <a:rect l="l" t="t" r="r" b="b"/>
            <a:pathLst>
              <a:path w="466725">
                <a:moveTo>
                  <a:pt x="0" y="0"/>
                </a:moveTo>
                <a:lnTo>
                  <a:pt x="466280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665979" y="2788933"/>
            <a:ext cx="292608" cy="25906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4775453" y="2822576"/>
            <a:ext cx="1071880" cy="200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>
              <a:tabLst>
                <a:tab pos="499696" algn="l"/>
                <a:tab pos="980980" algn="l"/>
              </a:tabLst>
            </a:pPr>
            <a:r>
              <a:rPr sz="1300" b="1" dirty="0">
                <a:latin typeface="Calibri"/>
                <a:cs typeface="Calibri"/>
              </a:rPr>
              <a:t>0	1	0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3197087" y="3311017"/>
            <a:ext cx="0" cy="299084"/>
          </a:xfrm>
          <a:custGeom>
            <a:avLst/>
            <a:gdLst/>
            <a:ahLst/>
            <a:cxnLst/>
            <a:rect l="l" t="t" r="r" b="b"/>
            <a:pathLst>
              <a:path h="299085">
                <a:moveTo>
                  <a:pt x="0" y="0"/>
                </a:moveTo>
                <a:lnTo>
                  <a:pt x="0" y="298691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083672" y="3304667"/>
            <a:ext cx="0" cy="299084"/>
          </a:xfrm>
          <a:custGeom>
            <a:avLst/>
            <a:gdLst/>
            <a:ahLst/>
            <a:cxnLst/>
            <a:rect l="l" t="t" r="r" b="b"/>
            <a:pathLst>
              <a:path h="299085">
                <a:moveTo>
                  <a:pt x="0" y="0"/>
                </a:moveTo>
                <a:lnTo>
                  <a:pt x="0" y="298703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548757" y="3304414"/>
            <a:ext cx="0" cy="299084"/>
          </a:xfrm>
          <a:custGeom>
            <a:avLst/>
            <a:gdLst/>
            <a:ahLst/>
            <a:cxnLst/>
            <a:rect l="l" t="t" r="r" b="b"/>
            <a:pathLst>
              <a:path h="299085">
                <a:moveTo>
                  <a:pt x="0" y="0"/>
                </a:moveTo>
                <a:lnTo>
                  <a:pt x="0" y="298703"/>
                </a:lnTo>
              </a:path>
            </a:pathLst>
          </a:custGeom>
          <a:ln w="213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007216" y="3295141"/>
            <a:ext cx="0" cy="302260"/>
          </a:xfrm>
          <a:custGeom>
            <a:avLst/>
            <a:gdLst/>
            <a:ahLst/>
            <a:cxnLst/>
            <a:rect l="l" t="t" r="r" b="b"/>
            <a:pathLst>
              <a:path h="302260">
                <a:moveTo>
                  <a:pt x="0" y="0"/>
                </a:moveTo>
                <a:lnTo>
                  <a:pt x="0" y="301739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6357620" y="3429001"/>
            <a:ext cx="1009650" cy="4001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300" spc="-5" dirty="0">
                <a:latin typeface="Calibri"/>
                <a:cs typeface="Calibri"/>
              </a:rPr>
              <a:t>Code</a:t>
            </a:r>
            <a:r>
              <a:rPr sz="1300" spc="-114" dirty="0">
                <a:latin typeface="Calibri"/>
                <a:cs typeface="Calibri"/>
              </a:rPr>
              <a:t> </a:t>
            </a:r>
            <a:r>
              <a:rPr sz="1300" spc="-10" dirty="0">
                <a:latin typeface="Calibri"/>
                <a:cs typeface="Calibri"/>
              </a:rPr>
              <a:t>Unipolaire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6357620" y="3611867"/>
            <a:ext cx="276225" cy="6001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300" spc="-10" dirty="0">
                <a:latin typeface="Calibri"/>
                <a:cs typeface="Calibri"/>
              </a:rPr>
              <a:t>NRZ</a:t>
            </a:r>
            <a:endParaRPr sz="1300">
              <a:latin typeface="Calibri"/>
              <a:cs typeface="Calibri"/>
            </a:endParaRPr>
          </a:p>
          <a:p>
            <a:pPr marL="12698"/>
            <a:r>
              <a:rPr sz="1300" dirty="0">
                <a:latin typeface="Calibri"/>
                <a:cs typeface="Calibri"/>
              </a:rPr>
              <a:t>*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328676" y="4394175"/>
            <a:ext cx="2392045" cy="19082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120002" algn="r"/>
            <a:r>
              <a:rPr sz="2100" spc="-10" dirty="0">
                <a:latin typeface="Calibri"/>
                <a:cs typeface="Calibri"/>
              </a:rPr>
              <a:t>Exemple </a:t>
            </a:r>
            <a:r>
              <a:rPr sz="2100" spc="-5" dirty="0">
                <a:latin typeface="Calibri"/>
                <a:cs typeface="Calibri"/>
              </a:rPr>
              <a:t>: </a:t>
            </a:r>
            <a:r>
              <a:rPr sz="2100" spc="-15" dirty="0">
                <a:latin typeface="Calibri"/>
                <a:cs typeface="Calibri"/>
              </a:rPr>
              <a:t>codage</a:t>
            </a:r>
            <a:r>
              <a:rPr sz="2100" spc="-44" dirty="0">
                <a:latin typeface="Calibri"/>
                <a:cs typeface="Calibri"/>
              </a:rPr>
              <a:t> </a:t>
            </a:r>
            <a:r>
              <a:rPr sz="2100" spc="-10" dirty="0">
                <a:latin typeface="Calibri"/>
                <a:cs typeface="Calibri"/>
              </a:rPr>
              <a:t>V24</a:t>
            </a:r>
            <a:endParaRPr sz="2100">
              <a:latin typeface="Calibri"/>
              <a:cs typeface="Calibri"/>
            </a:endParaRPr>
          </a:p>
          <a:p>
            <a:pPr marR="123813" algn="r">
              <a:spcBef>
                <a:spcPts val="1615"/>
              </a:spcBef>
            </a:pPr>
            <a:r>
              <a:rPr sz="1300" spc="-65" dirty="0">
                <a:latin typeface="Calibri"/>
                <a:cs typeface="Calibri"/>
              </a:rPr>
              <a:t>V</a:t>
            </a:r>
            <a:r>
              <a:rPr sz="1300" dirty="0">
                <a:latin typeface="Calibri"/>
                <a:cs typeface="Calibri"/>
              </a:rPr>
              <a:t>o</a:t>
            </a:r>
            <a:r>
              <a:rPr sz="1300" spc="-35" dirty="0">
                <a:latin typeface="Calibri"/>
                <a:cs typeface="Calibri"/>
              </a:rPr>
              <a:t>l</a:t>
            </a:r>
            <a:r>
              <a:rPr sz="1300" spc="5" dirty="0">
                <a:latin typeface="Calibri"/>
                <a:cs typeface="Calibri"/>
              </a:rPr>
              <a:t>ts</a:t>
            </a:r>
            <a:endParaRPr sz="1300">
              <a:latin typeface="Calibri"/>
              <a:cs typeface="Calibri"/>
            </a:endParaRPr>
          </a:p>
          <a:p>
            <a:pPr marR="66034" algn="r">
              <a:spcBef>
                <a:spcPts val="70"/>
              </a:spcBef>
            </a:pPr>
            <a:r>
              <a:rPr sz="1300" spc="-15" dirty="0">
                <a:latin typeface="Calibri"/>
                <a:cs typeface="Calibri"/>
              </a:rPr>
              <a:t>V</a:t>
            </a:r>
            <a:r>
              <a:rPr sz="1300" spc="-7" baseline="-20833" dirty="0">
                <a:latin typeface="Calibri"/>
                <a:cs typeface="Calibri"/>
              </a:rPr>
              <a:t>0</a:t>
            </a:r>
            <a:endParaRPr sz="1300" baseline="-20833">
              <a:latin typeface="Calibri"/>
              <a:cs typeface="Calibri"/>
            </a:endParaRPr>
          </a:p>
          <a:p>
            <a:pPr marR="5079" algn="r">
              <a:spcBef>
                <a:spcPts val="985"/>
              </a:spcBef>
            </a:pPr>
            <a:r>
              <a:rPr sz="1300" dirty="0">
                <a:latin typeface="Calibri"/>
                <a:cs typeface="Calibri"/>
              </a:rPr>
              <a:t>0</a:t>
            </a:r>
            <a:endParaRPr sz="1300">
              <a:latin typeface="Calibri"/>
              <a:cs typeface="Calibri"/>
            </a:endParaRPr>
          </a:p>
          <a:p>
            <a:pPr marR="20319" algn="r">
              <a:spcBef>
                <a:spcPts val="935"/>
              </a:spcBef>
            </a:pPr>
            <a:r>
              <a:rPr sz="1300" spc="-15" dirty="0">
                <a:latin typeface="Calibri"/>
                <a:cs typeface="Calibri"/>
              </a:rPr>
              <a:t>-V</a:t>
            </a:r>
            <a:r>
              <a:rPr sz="1300" spc="-7" baseline="-20833" dirty="0">
                <a:latin typeface="Calibri"/>
                <a:cs typeface="Calibri"/>
              </a:rPr>
              <a:t>0</a:t>
            </a:r>
            <a:endParaRPr sz="1300" baseline="-20833">
              <a:latin typeface="Calibri"/>
              <a:cs typeface="Calibri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2745994" y="5824728"/>
            <a:ext cx="3526790" cy="0"/>
          </a:xfrm>
          <a:custGeom>
            <a:avLst/>
            <a:gdLst/>
            <a:ahLst/>
            <a:cxnLst/>
            <a:rect l="l" t="t" r="r" b="b"/>
            <a:pathLst>
              <a:path w="3526790">
                <a:moveTo>
                  <a:pt x="0" y="0"/>
                </a:moveTo>
                <a:lnTo>
                  <a:pt x="3526408" y="0"/>
                </a:lnTo>
              </a:path>
            </a:pathLst>
          </a:custGeom>
          <a:ln w="12191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751964" y="5502021"/>
            <a:ext cx="4645025" cy="0"/>
          </a:xfrm>
          <a:custGeom>
            <a:avLst/>
            <a:gdLst/>
            <a:ahLst/>
            <a:cxnLst/>
            <a:rect l="l" t="t" r="r" b="b"/>
            <a:pathLst>
              <a:path w="4645025">
                <a:moveTo>
                  <a:pt x="0" y="0"/>
                </a:moveTo>
                <a:lnTo>
                  <a:pt x="4645025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3221608" y="4989577"/>
            <a:ext cx="0" cy="1228725"/>
          </a:xfrm>
          <a:custGeom>
            <a:avLst/>
            <a:gdLst/>
            <a:ahLst/>
            <a:cxnLst/>
            <a:rect l="l" t="t" r="r" b="b"/>
            <a:pathLst>
              <a:path h="1228725">
                <a:moveTo>
                  <a:pt x="0" y="0"/>
                </a:moveTo>
                <a:lnTo>
                  <a:pt x="0" y="1228331"/>
                </a:lnTo>
              </a:path>
            </a:pathLst>
          </a:custGeom>
          <a:ln w="12192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3692778" y="4995799"/>
            <a:ext cx="0" cy="1228725"/>
          </a:xfrm>
          <a:custGeom>
            <a:avLst/>
            <a:gdLst/>
            <a:ahLst/>
            <a:cxnLst/>
            <a:rect l="l" t="t" r="r" b="b"/>
            <a:pathLst>
              <a:path h="1228725">
                <a:moveTo>
                  <a:pt x="0" y="0"/>
                </a:moveTo>
                <a:lnTo>
                  <a:pt x="0" y="1228331"/>
                </a:lnTo>
              </a:path>
            </a:pathLst>
          </a:custGeom>
          <a:ln w="12191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5103742" y="4995799"/>
            <a:ext cx="0" cy="1228725"/>
          </a:xfrm>
          <a:custGeom>
            <a:avLst/>
            <a:gdLst/>
            <a:ahLst/>
            <a:cxnLst/>
            <a:rect l="l" t="t" r="r" b="b"/>
            <a:pathLst>
              <a:path h="1228725">
                <a:moveTo>
                  <a:pt x="0" y="0"/>
                </a:moveTo>
                <a:lnTo>
                  <a:pt x="0" y="1228331"/>
                </a:lnTo>
              </a:path>
            </a:pathLst>
          </a:custGeom>
          <a:ln w="15227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638922" y="5001767"/>
            <a:ext cx="0" cy="1225550"/>
          </a:xfrm>
          <a:custGeom>
            <a:avLst/>
            <a:gdLst/>
            <a:ahLst/>
            <a:cxnLst/>
            <a:rect l="l" t="t" r="r" b="b"/>
            <a:pathLst>
              <a:path h="1225550">
                <a:moveTo>
                  <a:pt x="0" y="0"/>
                </a:moveTo>
                <a:lnTo>
                  <a:pt x="0" y="1225295"/>
                </a:lnTo>
              </a:path>
            </a:pathLst>
          </a:custGeom>
          <a:ln w="12179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4162673" y="4995799"/>
            <a:ext cx="0" cy="1228725"/>
          </a:xfrm>
          <a:custGeom>
            <a:avLst/>
            <a:gdLst/>
            <a:ahLst/>
            <a:cxnLst/>
            <a:rect l="l" t="t" r="r" b="b"/>
            <a:pathLst>
              <a:path h="1228725">
                <a:moveTo>
                  <a:pt x="0" y="0"/>
                </a:moveTo>
                <a:lnTo>
                  <a:pt x="0" y="1228331"/>
                </a:lnTo>
              </a:path>
            </a:pathLst>
          </a:custGeom>
          <a:ln w="12179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053073" y="5001767"/>
            <a:ext cx="0" cy="1225550"/>
          </a:xfrm>
          <a:custGeom>
            <a:avLst/>
            <a:gdLst/>
            <a:ahLst/>
            <a:cxnLst/>
            <a:rect l="l" t="t" r="r" b="b"/>
            <a:pathLst>
              <a:path h="1225550">
                <a:moveTo>
                  <a:pt x="0" y="0"/>
                </a:moveTo>
                <a:lnTo>
                  <a:pt x="0" y="1225295"/>
                </a:lnTo>
              </a:path>
            </a:pathLst>
          </a:custGeom>
          <a:ln w="12191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5577713" y="4995799"/>
            <a:ext cx="0" cy="1228725"/>
          </a:xfrm>
          <a:custGeom>
            <a:avLst/>
            <a:gdLst/>
            <a:ahLst/>
            <a:cxnLst/>
            <a:rect l="l" t="t" r="r" b="b"/>
            <a:pathLst>
              <a:path h="1228725">
                <a:moveTo>
                  <a:pt x="0" y="0"/>
                </a:moveTo>
                <a:lnTo>
                  <a:pt x="0" y="1228331"/>
                </a:lnTo>
              </a:path>
            </a:pathLst>
          </a:custGeom>
          <a:ln w="12191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693034" y="5169397"/>
            <a:ext cx="469900" cy="0"/>
          </a:xfrm>
          <a:custGeom>
            <a:avLst/>
            <a:gdLst/>
            <a:ahLst/>
            <a:cxnLst/>
            <a:rect l="l" t="t" r="r" b="b"/>
            <a:pathLst>
              <a:path w="469900">
                <a:moveTo>
                  <a:pt x="0" y="0"/>
                </a:moveTo>
                <a:lnTo>
                  <a:pt x="469366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745994" y="5163813"/>
            <a:ext cx="3517266" cy="0"/>
          </a:xfrm>
          <a:custGeom>
            <a:avLst/>
            <a:gdLst/>
            <a:ahLst/>
            <a:cxnLst/>
            <a:rect l="l" t="t" r="r" b="b"/>
            <a:pathLst>
              <a:path w="3517265">
                <a:moveTo>
                  <a:pt x="0" y="0"/>
                </a:moveTo>
                <a:lnTo>
                  <a:pt x="3517137" y="0"/>
                </a:lnTo>
              </a:path>
            </a:pathLst>
          </a:custGeom>
          <a:ln w="12179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166489" y="5169397"/>
            <a:ext cx="469900" cy="0"/>
          </a:xfrm>
          <a:custGeom>
            <a:avLst/>
            <a:gdLst/>
            <a:ahLst/>
            <a:cxnLst/>
            <a:rect l="l" t="t" r="r" b="b"/>
            <a:pathLst>
              <a:path w="469900">
                <a:moveTo>
                  <a:pt x="0" y="0"/>
                </a:moveTo>
                <a:lnTo>
                  <a:pt x="469366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5114417" y="5169397"/>
            <a:ext cx="466725" cy="0"/>
          </a:xfrm>
          <a:custGeom>
            <a:avLst/>
            <a:gdLst/>
            <a:ahLst/>
            <a:cxnLst/>
            <a:rect l="l" t="t" r="r" b="b"/>
            <a:pathLst>
              <a:path w="466725">
                <a:moveTo>
                  <a:pt x="0" y="0"/>
                </a:moveTo>
                <a:lnTo>
                  <a:pt x="466343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3218296" y="5170424"/>
            <a:ext cx="0" cy="664845"/>
          </a:xfrm>
          <a:custGeom>
            <a:avLst/>
            <a:gdLst/>
            <a:ahLst/>
            <a:cxnLst/>
            <a:rect l="l" t="t" r="r" b="b"/>
            <a:pathLst>
              <a:path h="664845">
                <a:moveTo>
                  <a:pt x="0" y="0"/>
                </a:moveTo>
                <a:lnTo>
                  <a:pt x="0" y="664273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3224276" y="5821681"/>
            <a:ext cx="469900" cy="0"/>
          </a:xfrm>
          <a:custGeom>
            <a:avLst/>
            <a:gdLst/>
            <a:ahLst/>
            <a:cxnLst/>
            <a:rect l="l" t="t" r="r" b="b"/>
            <a:pathLst>
              <a:path w="469900">
                <a:moveTo>
                  <a:pt x="0" y="0"/>
                </a:moveTo>
                <a:lnTo>
                  <a:pt x="469391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743200" y="5169397"/>
            <a:ext cx="469900" cy="0"/>
          </a:xfrm>
          <a:custGeom>
            <a:avLst/>
            <a:gdLst/>
            <a:ahLst/>
            <a:cxnLst/>
            <a:rect l="l" t="t" r="r" b="b"/>
            <a:pathLst>
              <a:path w="469900">
                <a:moveTo>
                  <a:pt x="0" y="0"/>
                </a:moveTo>
                <a:lnTo>
                  <a:pt x="469366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638928" y="5821681"/>
            <a:ext cx="469900" cy="0"/>
          </a:xfrm>
          <a:custGeom>
            <a:avLst/>
            <a:gdLst/>
            <a:ahLst/>
            <a:cxnLst/>
            <a:rect l="l" t="t" r="r" b="b"/>
            <a:pathLst>
              <a:path w="469900">
                <a:moveTo>
                  <a:pt x="0" y="0"/>
                </a:moveTo>
                <a:lnTo>
                  <a:pt x="469391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5589779" y="5815573"/>
            <a:ext cx="469900" cy="0"/>
          </a:xfrm>
          <a:custGeom>
            <a:avLst/>
            <a:gdLst/>
            <a:ahLst/>
            <a:cxnLst/>
            <a:rect l="l" t="t" r="r" b="b"/>
            <a:pathLst>
              <a:path w="469900">
                <a:moveTo>
                  <a:pt x="0" y="0"/>
                </a:moveTo>
                <a:lnTo>
                  <a:pt x="469391" y="0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700273" y="5001781"/>
            <a:ext cx="76200" cy="1237615"/>
          </a:xfrm>
          <a:custGeom>
            <a:avLst/>
            <a:gdLst/>
            <a:ahLst/>
            <a:cxnLst/>
            <a:rect l="l" t="t" r="r" b="b"/>
            <a:pathLst>
              <a:path w="76200" h="1237614">
                <a:moveTo>
                  <a:pt x="42672" y="64007"/>
                </a:moveTo>
                <a:lnTo>
                  <a:pt x="30480" y="64007"/>
                </a:lnTo>
                <a:lnTo>
                  <a:pt x="30480" y="1237475"/>
                </a:lnTo>
                <a:lnTo>
                  <a:pt x="42672" y="1237475"/>
                </a:lnTo>
                <a:lnTo>
                  <a:pt x="42672" y="64007"/>
                </a:lnTo>
                <a:close/>
              </a:path>
              <a:path w="76200" h="1237614">
                <a:moveTo>
                  <a:pt x="36563" y="0"/>
                </a:moveTo>
                <a:lnTo>
                  <a:pt x="0" y="76200"/>
                </a:lnTo>
                <a:lnTo>
                  <a:pt x="30480" y="76200"/>
                </a:lnTo>
                <a:lnTo>
                  <a:pt x="30480" y="64007"/>
                </a:lnTo>
                <a:lnTo>
                  <a:pt x="69832" y="64007"/>
                </a:lnTo>
                <a:lnTo>
                  <a:pt x="36563" y="0"/>
                </a:lnTo>
                <a:close/>
              </a:path>
              <a:path w="76200" h="1237614">
                <a:moveTo>
                  <a:pt x="69832" y="64007"/>
                </a:moveTo>
                <a:lnTo>
                  <a:pt x="42672" y="64007"/>
                </a:lnTo>
                <a:lnTo>
                  <a:pt x="42672" y="76200"/>
                </a:lnTo>
                <a:lnTo>
                  <a:pt x="76169" y="76200"/>
                </a:lnTo>
                <a:lnTo>
                  <a:pt x="69832" y="6400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3692518" y="5164074"/>
            <a:ext cx="0" cy="664845"/>
          </a:xfrm>
          <a:custGeom>
            <a:avLst/>
            <a:gdLst/>
            <a:ahLst/>
            <a:cxnLst/>
            <a:rect l="l" t="t" r="r" b="b"/>
            <a:pathLst>
              <a:path h="664845">
                <a:moveTo>
                  <a:pt x="0" y="0"/>
                </a:moveTo>
                <a:lnTo>
                  <a:pt x="0" y="664273"/>
                </a:lnTo>
              </a:path>
            </a:pathLst>
          </a:custGeom>
          <a:ln w="2132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4638791" y="5170424"/>
            <a:ext cx="0" cy="664845"/>
          </a:xfrm>
          <a:custGeom>
            <a:avLst/>
            <a:gdLst/>
            <a:ahLst/>
            <a:cxnLst/>
            <a:rect l="l" t="t" r="r" b="b"/>
            <a:pathLst>
              <a:path h="664845">
                <a:moveTo>
                  <a:pt x="0" y="0"/>
                </a:moveTo>
                <a:lnTo>
                  <a:pt x="0" y="664273"/>
                </a:lnTo>
              </a:path>
            </a:pathLst>
          </a:custGeom>
          <a:ln w="182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5106795" y="5157267"/>
            <a:ext cx="0" cy="661670"/>
          </a:xfrm>
          <a:custGeom>
            <a:avLst/>
            <a:gdLst/>
            <a:ahLst/>
            <a:cxnLst/>
            <a:rect l="l" t="t" r="r" b="b"/>
            <a:pathLst>
              <a:path h="661670">
                <a:moveTo>
                  <a:pt x="0" y="0"/>
                </a:moveTo>
                <a:lnTo>
                  <a:pt x="0" y="661365"/>
                </a:lnTo>
              </a:path>
            </a:pathLst>
          </a:custGeom>
          <a:ln w="213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5579236" y="5163516"/>
            <a:ext cx="0" cy="664845"/>
          </a:xfrm>
          <a:custGeom>
            <a:avLst/>
            <a:gdLst/>
            <a:ahLst/>
            <a:cxnLst/>
            <a:rect l="l" t="t" r="r" b="b"/>
            <a:pathLst>
              <a:path h="664845">
                <a:moveTo>
                  <a:pt x="0" y="0"/>
                </a:moveTo>
                <a:lnTo>
                  <a:pt x="0" y="664273"/>
                </a:lnTo>
              </a:path>
            </a:pathLst>
          </a:custGeom>
          <a:ln w="213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6051670" y="5157267"/>
            <a:ext cx="0" cy="661670"/>
          </a:xfrm>
          <a:custGeom>
            <a:avLst/>
            <a:gdLst/>
            <a:ahLst/>
            <a:cxnLst/>
            <a:rect l="l" t="t" r="r" b="b"/>
            <a:pathLst>
              <a:path h="661670">
                <a:moveTo>
                  <a:pt x="0" y="0"/>
                </a:moveTo>
                <a:lnTo>
                  <a:pt x="0" y="661365"/>
                </a:lnTo>
              </a:path>
            </a:pathLst>
          </a:custGeom>
          <a:ln w="2132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 txBox="1"/>
          <p:nvPr/>
        </p:nvSpPr>
        <p:spPr>
          <a:xfrm>
            <a:off x="6423533" y="5312665"/>
            <a:ext cx="1003300" cy="4001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300" spc="-10" dirty="0">
                <a:latin typeface="Calibri"/>
                <a:cs typeface="Calibri"/>
              </a:rPr>
              <a:t>Code</a:t>
            </a:r>
            <a:r>
              <a:rPr sz="1300" spc="-50" dirty="0">
                <a:latin typeface="Calibri"/>
                <a:cs typeface="Calibri"/>
              </a:rPr>
              <a:t> </a:t>
            </a:r>
            <a:r>
              <a:rPr sz="1300" spc="-15" dirty="0">
                <a:latin typeface="Calibri"/>
                <a:cs typeface="Calibri"/>
              </a:rPr>
              <a:t>(bi)polaire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6423534" y="5495531"/>
            <a:ext cx="276225" cy="6001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300" spc="-10" dirty="0">
                <a:latin typeface="Calibri"/>
                <a:cs typeface="Calibri"/>
              </a:rPr>
              <a:t>NRZ</a:t>
            </a:r>
            <a:endParaRPr sz="1300">
              <a:latin typeface="Calibri"/>
              <a:cs typeface="Calibri"/>
            </a:endParaRPr>
          </a:p>
          <a:p>
            <a:pPr marL="12698"/>
            <a:r>
              <a:rPr sz="1300" dirty="0">
                <a:latin typeface="Calibri"/>
                <a:cs typeface="Calibri"/>
              </a:rPr>
              <a:t>*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70" name="object 70"/>
          <p:cNvSpPr/>
          <p:nvPr/>
        </p:nvSpPr>
        <p:spPr>
          <a:xfrm>
            <a:off x="5455920" y="6416091"/>
            <a:ext cx="243839" cy="24870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Rectangle 70"/>
          <p:cNvSpPr/>
          <p:nvPr/>
        </p:nvSpPr>
        <p:spPr>
          <a:xfrm>
            <a:off x="317499" y="196850"/>
            <a:ext cx="1989118" cy="53859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32" tIns="45715" rIns="91432" bIns="45715">
            <a:spAutoFit/>
          </a:bodyPr>
          <a:lstStyle/>
          <a:p>
            <a:r>
              <a:rPr lang="fr-FR" sz="2900" spc="-5" dirty="0" smtClean="0">
                <a:solidFill>
                  <a:srgbClr val="FF0000"/>
                </a:solidFill>
                <a:cs typeface="Calibri"/>
              </a:rPr>
              <a:t>Codage</a:t>
            </a:r>
            <a:r>
              <a:rPr lang="fr-FR" sz="2900" spc="-50" dirty="0" smtClean="0">
                <a:solidFill>
                  <a:srgbClr val="FF0000"/>
                </a:solidFill>
                <a:cs typeface="Calibri"/>
              </a:rPr>
              <a:t> </a:t>
            </a:r>
            <a:r>
              <a:rPr lang="fr-FR" sz="2900" spc="-25" dirty="0" smtClean="0">
                <a:solidFill>
                  <a:srgbClr val="FF0000"/>
                </a:solidFill>
                <a:cs typeface="Calibri"/>
              </a:rPr>
              <a:t>NRZ</a:t>
            </a:r>
            <a:endParaRPr lang="fr-FR" sz="2900" dirty="0"/>
          </a:p>
        </p:txBody>
      </p:sp>
      <p:sp>
        <p:nvSpPr>
          <p:cNvPr id="72" name="object 2"/>
          <p:cNvSpPr/>
          <p:nvPr/>
        </p:nvSpPr>
        <p:spPr>
          <a:xfrm>
            <a:off x="165100" y="2787650"/>
            <a:ext cx="10287001" cy="43434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92100" y="1111251"/>
            <a:ext cx="3225800" cy="28212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>
              <a:lnSpc>
                <a:spcPts val="2215"/>
              </a:lnSpc>
            </a:pPr>
            <a:r>
              <a:rPr sz="2400" b="0" i="1" spc="-25" dirty="0">
                <a:solidFill>
                  <a:srgbClr val="FF0000"/>
                </a:solidFill>
                <a:latin typeface="Arial"/>
                <a:cs typeface="Arial"/>
              </a:rPr>
              <a:t>Caractéristiques</a:t>
            </a:r>
            <a:r>
              <a:rPr sz="2400" b="0" i="1" spc="-16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0" i="1" spc="-15" dirty="0">
                <a:solidFill>
                  <a:srgbClr val="FF0000"/>
                </a:solidFill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8818" y="1568451"/>
            <a:ext cx="10150882" cy="531940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marL="295881" indent="-140322" algn="just">
              <a:lnSpc>
                <a:spcPts val="2155"/>
              </a:lnSpc>
              <a:buFont typeface="Arial"/>
              <a:buChar char="•"/>
              <a:tabLst>
                <a:tab pos="296517" algn="l"/>
              </a:tabLst>
            </a:pPr>
            <a:r>
              <a:rPr sz="2400" b="1" dirty="0">
                <a:latin typeface="Arial"/>
                <a:cs typeface="Arial"/>
              </a:rPr>
              <a:t>Comp. continue : Nulle si les états hauts et bas sont</a:t>
            </a:r>
            <a:r>
              <a:rPr sz="2400" b="1" spc="-165" dirty="0">
                <a:latin typeface="Arial"/>
                <a:cs typeface="Arial"/>
              </a:rPr>
              <a:t> </a:t>
            </a:r>
            <a:r>
              <a:rPr sz="2400" b="1" spc="5" dirty="0">
                <a:latin typeface="Arial"/>
                <a:cs typeface="Arial"/>
              </a:rPr>
              <a:t>équidistribués.</a:t>
            </a:r>
            <a:endParaRPr sz="2400">
              <a:latin typeface="Arial"/>
              <a:cs typeface="Arial"/>
            </a:endParaRPr>
          </a:p>
          <a:p>
            <a:pPr marL="155560" algn="just"/>
            <a:r>
              <a:rPr sz="2400" dirty="0">
                <a:latin typeface="Arial"/>
                <a:cs typeface="Arial"/>
              </a:rPr>
              <a:t>•</a:t>
            </a:r>
            <a:r>
              <a:rPr sz="2400" b="1" dirty="0">
                <a:latin typeface="Arial"/>
                <a:cs typeface="Arial"/>
              </a:rPr>
              <a:t>Bande passante : </a:t>
            </a:r>
            <a:r>
              <a:rPr sz="2400" b="1" spc="-5" dirty="0">
                <a:latin typeface="Arial"/>
                <a:cs typeface="Arial"/>
              </a:rPr>
              <a:t>B </a:t>
            </a:r>
            <a:r>
              <a:rPr sz="2400" b="1" dirty="0">
                <a:latin typeface="Arial"/>
                <a:cs typeface="Arial"/>
              </a:rPr>
              <a:t>=</a:t>
            </a:r>
            <a:r>
              <a:rPr sz="2400" b="1" spc="-165" dirty="0">
                <a:latin typeface="Arial"/>
                <a:cs typeface="Arial"/>
              </a:rPr>
              <a:t> </a:t>
            </a:r>
            <a:r>
              <a:rPr sz="2400" b="1" spc="5" dirty="0">
                <a:latin typeface="Arial"/>
                <a:cs typeface="Arial"/>
              </a:rPr>
              <a:t>1/T</a:t>
            </a:r>
            <a:r>
              <a:rPr sz="2400" b="1" spc="7" baseline="-20833" dirty="0">
                <a:latin typeface="Arial"/>
                <a:cs typeface="Arial"/>
              </a:rPr>
              <a:t>b</a:t>
            </a:r>
            <a:endParaRPr sz="2400" baseline="-20833">
              <a:latin typeface="Arial"/>
              <a:cs typeface="Arial"/>
            </a:endParaRPr>
          </a:p>
          <a:p>
            <a:pPr marL="156195" marR="5079" algn="just"/>
            <a:r>
              <a:rPr sz="2400" spc="-5" dirty="0">
                <a:latin typeface="Arial"/>
                <a:cs typeface="Arial"/>
              </a:rPr>
              <a:t>•</a:t>
            </a:r>
            <a:r>
              <a:rPr sz="2400" b="1" spc="-5" dirty="0">
                <a:latin typeface="Arial"/>
                <a:cs typeface="Arial"/>
              </a:rPr>
              <a:t>DSP </a:t>
            </a:r>
            <a:r>
              <a:rPr sz="2400" b="1" dirty="0">
                <a:latin typeface="Arial"/>
                <a:cs typeface="Arial"/>
              </a:rPr>
              <a:t>: Centrée autour de la </a:t>
            </a:r>
            <a:r>
              <a:rPr sz="2400" b="1" spc="-5" dirty="0">
                <a:latin typeface="Arial"/>
                <a:cs typeface="Arial"/>
              </a:rPr>
              <a:t>fréquence nulle </a:t>
            </a:r>
            <a:r>
              <a:rPr sz="2400" b="1" dirty="0">
                <a:latin typeface="Arial"/>
                <a:cs typeface="Arial"/>
              </a:rPr>
              <a:t>(91 </a:t>
            </a:r>
            <a:r>
              <a:rPr sz="2400" b="1" spc="-5" dirty="0">
                <a:latin typeface="Arial"/>
                <a:cs typeface="Arial"/>
              </a:rPr>
              <a:t>% </a:t>
            </a:r>
            <a:r>
              <a:rPr sz="2400" b="1" dirty="0">
                <a:latin typeface="Arial"/>
                <a:cs typeface="Arial"/>
              </a:rPr>
              <a:t>de la puissance est comprise  dans </a:t>
            </a:r>
            <a:r>
              <a:rPr sz="2400" b="1" spc="-5" dirty="0">
                <a:latin typeface="Arial"/>
                <a:cs typeface="Arial"/>
              </a:rPr>
              <a:t>l’intervalle [-1/T</a:t>
            </a:r>
            <a:r>
              <a:rPr sz="2400" b="1" spc="-7" baseline="-20833" dirty="0">
                <a:latin typeface="Arial"/>
                <a:cs typeface="Arial"/>
              </a:rPr>
              <a:t>b </a:t>
            </a:r>
            <a:r>
              <a:rPr sz="2400" b="1" dirty="0">
                <a:latin typeface="Arial"/>
                <a:cs typeface="Arial"/>
              </a:rPr>
              <a:t>; </a:t>
            </a:r>
            <a:r>
              <a:rPr sz="2400" spc="-5" dirty="0">
                <a:latin typeface="Arial"/>
                <a:cs typeface="Arial"/>
              </a:rPr>
              <a:t>1/T</a:t>
            </a:r>
            <a:r>
              <a:rPr sz="2400" spc="-7" baseline="-20833" dirty="0">
                <a:latin typeface="Arial"/>
                <a:cs typeface="Arial"/>
              </a:rPr>
              <a:t>b</a:t>
            </a:r>
            <a:r>
              <a:rPr sz="2400" spc="-5" dirty="0">
                <a:latin typeface="Arial"/>
                <a:cs typeface="Arial"/>
              </a:rPr>
              <a:t>]. </a:t>
            </a:r>
            <a:r>
              <a:rPr sz="2400" dirty="0">
                <a:latin typeface="Arial"/>
                <a:cs typeface="Arial"/>
              </a:rPr>
              <a:t>Ce code est donc mal </a:t>
            </a:r>
            <a:r>
              <a:rPr sz="2400" spc="-5" dirty="0">
                <a:latin typeface="Arial"/>
                <a:cs typeface="Arial"/>
              </a:rPr>
              <a:t>adapté </a:t>
            </a:r>
            <a:r>
              <a:rPr sz="2400" dirty="0">
                <a:latin typeface="Arial"/>
                <a:cs typeface="Arial"/>
              </a:rPr>
              <a:t>aux </a:t>
            </a:r>
            <a:r>
              <a:rPr sz="2400" spc="-5" dirty="0">
                <a:latin typeface="Arial"/>
                <a:cs typeface="Arial"/>
              </a:rPr>
              <a:t>milieux </a:t>
            </a:r>
            <a:r>
              <a:rPr sz="2400" dirty="0">
                <a:latin typeface="Arial"/>
                <a:cs typeface="Arial"/>
              </a:rPr>
              <a:t>qui ne  passent pas les basses fréquences et le</a:t>
            </a:r>
            <a:r>
              <a:rPr sz="2400" spc="-20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continu.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400">
              <a:latin typeface="Times New Roman"/>
              <a:cs typeface="Times New Roman"/>
            </a:endParaRPr>
          </a:p>
          <a:p>
            <a:pPr>
              <a:spcBef>
                <a:spcPts val="5"/>
              </a:spcBef>
            </a:pPr>
            <a:endParaRPr sz="2400">
              <a:latin typeface="Times New Roman"/>
              <a:cs typeface="Times New Roman"/>
            </a:endParaRPr>
          </a:p>
          <a:p>
            <a:pPr marL="156195" marR="7619" algn="just"/>
            <a:r>
              <a:rPr sz="2400" spc="-5" dirty="0">
                <a:latin typeface="Arial"/>
                <a:cs typeface="Arial"/>
              </a:rPr>
              <a:t>•</a:t>
            </a:r>
            <a:r>
              <a:rPr sz="2400" b="1" spc="-5" dirty="0">
                <a:latin typeface="Arial"/>
                <a:cs typeface="Arial"/>
              </a:rPr>
              <a:t>Récup. </a:t>
            </a:r>
            <a:r>
              <a:rPr sz="2400" b="1" spc="-10" dirty="0">
                <a:latin typeface="Arial"/>
                <a:cs typeface="Arial"/>
              </a:rPr>
              <a:t>Horloge </a:t>
            </a:r>
            <a:r>
              <a:rPr sz="2400" b="1" dirty="0">
                <a:latin typeface="Arial"/>
                <a:cs typeface="Arial"/>
              </a:rPr>
              <a:t>: </a:t>
            </a:r>
            <a:r>
              <a:rPr sz="2400" b="1" spc="-5" dirty="0">
                <a:latin typeface="Arial"/>
                <a:cs typeface="Arial"/>
              </a:rPr>
              <a:t>Pas garantie, </a:t>
            </a:r>
            <a:r>
              <a:rPr sz="2400" b="1" spc="-10" dirty="0">
                <a:latin typeface="Arial"/>
                <a:cs typeface="Arial"/>
              </a:rPr>
              <a:t>puisque </a:t>
            </a:r>
            <a:r>
              <a:rPr sz="2400" b="1" spc="-5" dirty="0">
                <a:latin typeface="Arial"/>
                <a:cs typeface="Arial"/>
              </a:rPr>
              <a:t>ce </a:t>
            </a:r>
            <a:r>
              <a:rPr sz="2400" b="1" dirty="0">
                <a:latin typeface="Arial"/>
                <a:cs typeface="Arial"/>
              </a:rPr>
              <a:t>code n’évite pas les </a:t>
            </a:r>
            <a:r>
              <a:rPr sz="2400" b="1" spc="-10" dirty="0">
                <a:latin typeface="Arial"/>
                <a:cs typeface="Arial"/>
              </a:rPr>
              <a:t>longues suites  </a:t>
            </a:r>
            <a:r>
              <a:rPr sz="2400" b="1" dirty="0">
                <a:latin typeface="Arial"/>
                <a:cs typeface="Arial"/>
              </a:rPr>
              <a:t>sans </a:t>
            </a:r>
            <a:r>
              <a:rPr sz="2400" b="1" spc="-5" dirty="0">
                <a:latin typeface="Arial"/>
                <a:cs typeface="Arial"/>
              </a:rPr>
              <a:t>transition. </a:t>
            </a:r>
            <a:r>
              <a:rPr sz="2400" b="1" dirty="0">
                <a:latin typeface="Arial"/>
                <a:cs typeface="Arial"/>
              </a:rPr>
              <a:t>Pour </a:t>
            </a:r>
            <a:r>
              <a:rPr sz="2400" spc="-5" dirty="0">
                <a:latin typeface="Arial"/>
                <a:cs typeface="Arial"/>
              </a:rPr>
              <a:t>remédier à </a:t>
            </a:r>
            <a:r>
              <a:rPr sz="2400" dirty="0">
                <a:latin typeface="Arial"/>
                <a:cs typeface="Arial"/>
              </a:rPr>
              <a:t>ce </a:t>
            </a:r>
            <a:r>
              <a:rPr sz="2400" spc="-5" dirty="0">
                <a:latin typeface="Arial"/>
                <a:cs typeface="Arial"/>
              </a:rPr>
              <a:t>problème, </a:t>
            </a:r>
            <a:r>
              <a:rPr sz="2400" dirty="0">
                <a:latin typeface="Arial"/>
                <a:cs typeface="Arial"/>
              </a:rPr>
              <a:t>il </a:t>
            </a:r>
            <a:r>
              <a:rPr sz="2400" spc="-5" dirty="0">
                <a:latin typeface="Arial"/>
                <a:cs typeface="Arial"/>
              </a:rPr>
              <a:t>faut </a:t>
            </a:r>
            <a:r>
              <a:rPr sz="2400" dirty="0">
                <a:latin typeface="Arial"/>
                <a:cs typeface="Arial"/>
              </a:rPr>
              <a:t>soit brouiller les </a:t>
            </a:r>
            <a:r>
              <a:rPr sz="2400" spc="-5" dirty="0">
                <a:latin typeface="Arial"/>
                <a:cs typeface="Arial"/>
              </a:rPr>
              <a:t>données, </a:t>
            </a:r>
            <a:r>
              <a:rPr sz="2400" spc="-10" dirty="0">
                <a:latin typeface="Arial"/>
                <a:cs typeface="Arial"/>
              </a:rPr>
              <a:t>soit  </a:t>
            </a:r>
            <a:r>
              <a:rPr sz="2400" dirty="0">
                <a:latin typeface="Arial"/>
                <a:cs typeface="Arial"/>
              </a:rPr>
              <a:t>être sûr que les bits transmis sont bien</a:t>
            </a:r>
            <a:r>
              <a:rPr sz="2400" spc="-239" dirty="0">
                <a:latin typeface="Arial"/>
                <a:cs typeface="Arial"/>
              </a:rPr>
              <a:t> </a:t>
            </a:r>
            <a:r>
              <a:rPr sz="2400" spc="5" dirty="0">
                <a:latin typeface="Arial"/>
                <a:cs typeface="Arial"/>
              </a:rPr>
              <a:t>brassés.</a:t>
            </a:r>
            <a:endParaRPr sz="2400">
              <a:latin typeface="Arial"/>
              <a:cs typeface="Arial"/>
            </a:endParaRPr>
          </a:p>
          <a:p>
            <a:pPr marL="12698">
              <a:lnSpc>
                <a:spcPts val="2215"/>
              </a:lnSpc>
              <a:spcBef>
                <a:spcPts val="935"/>
              </a:spcBef>
            </a:pPr>
            <a:r>
              <a:rPr sz="2400" i="1" spc="-21" dirty="0">
                <a:solidFill>
                  <a:srgbClr val="FF0000"/>
                </a:solidFill>
                <a:latin typeface="Arial"/>
                <a:cs typeface="Arial"/>
              </a:rPr>
              <a:t>Utilisation</a:t>
            </a:r>
            <a:r>
              <a:rPr sz="2400" i="1" spc="-151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i="1" spc="-15" dirty="0">
                <a:solidFill>
                  <a:srgbClr val="FF0000"/>
                </a:solidFill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12698" marR="114289">
              <a:lnSpc>
                <a:spcPts val="2160"/>
              </a:lnSpc>
              <a:spcBef>
                <a:spcPts val="65"/>
              </a:spcBef>
            </a:pPr>
            <a:r>
              <a:rPr sz="2400" dirty="0">
                <a:latin typeface="Arial"/>
                <a:cs typeface="Arial"/>
              </a:rPr>
              <a:t>Les signaux transmis selon les normes V24, RS232, RS421, </a:t>
            </a:r>
            <a:r>
              <a:rPr sz="2400" spc="-5" dirty="0">
                <a:latin typeface="Arial"/>
                <a:cs typeface="Arial"/>
              </a:rPr>
              <a:t>RS422, </a:t>
            </a:r>
            <a:r>
              <a:rPr sz="2400" dirty="0">
                <a:latin typeface="Arial"/>
                <a:cs typeface="Arial"/>
              </a:rPr>
              <a:t>RS485…</a:t>
            </a:r>
            <a:r>
              <a:rPr sz="2400" spc="-239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utilisent  le code</a:t>
            </a:r>
            <a:r>
              <a:rPr sz="2400" spc="-135" dirty="0">
                <a:latin typeface="Arial"/>
                <a:cs typeface="Arial"/>
              </a:rPr>
              <a:t> </a:t>
            </a:r>
            <a:r>
              <a:rPr sz="2400" spc="5" dirty="0">
                <a:latin typeface="Arial"/>
                <a:cs typeface="Arial"/>
              </a:rPr>
              <a:t>NRZ.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536701" y="3702051"/>
            <a:ext cx="6571488" cy="4998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550920" y="647"/>
            <a:ext cx="1767714" cy="28345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317499" y="196850"/>
            <a:ext cx="1989118" cy="53859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32" tIns="45715" rIns="91432" bIns="45715">
            <a:spAutoFit/>
          </a:bodyPr>
          <a:lstStyle/>
          <a:p>
            <a:r>
              <a:rPr lang="fr-FR" sz="2900" spc="-5" dirty="0" smtClean="0">
                <a:solidFill>
                  <a:srgbClr val="FF0000"/>
                </a:solidFill>
                <a:cs typeface="Calibri"/>
              </a:rPr>
              <a:t>Codage</a:t>
            </a:r>
            <a:r>
              <a:rPr lang="fr-FR" sz="2900" spc="-50" dirty="0" smtClean="0">
                <a:solidFill>
                  <a:srgbClr val="FF0000"/>
                </a:solidFill>
                <a:cs typeface="Calibri"/>
              </a:rPr>
              <a:t> </a:t>
            </a:r>
            <a:r>
              <a:rPr lang="fr-FR" sz="2900" spc="-25" dirty="0" smtClean="0">
                <a:solidFill>
                  <a:srgbClr val="FF0000"/>
                </a:solidFill>
                <a:cs typeface="Calibri"/>
              </a:rPr>
              <a:t>NRZ</a:t>
            </a:r>
            <a:endParaRPr lang="fr-FR" sz="2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s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0" y="4845051"/>
            <a:ext cx="7086599" cy="260032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46100" y="196850"/>
            <a:ext cx="1438198" cy="5847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32" tIns="45715" rIns="91432" bIns="45715">
            <a:spAutoFit/>
          </a:bodyPr>
          <a:lstStyle/>
          <a:p>
            <a:r>
              <a:rPr lang="fr-FR" sz="3200" dirty="0" smtClean="0">
                <a:latin typeface="Arial"/>
                <a:cs typeface="Arial"/>
              </a:rPr>
              <a:t>RS232</a:t>
            </a:r>
            <a:endParaRPr lang="fr-FR" sz="3200" dirty="0"/>
          </a:p>
        </p:txBody>
      </p:sp>
      <p:pic>
        <p:nvPicPr>
          <p:cNvPr id="6" name="Image 5" descr="X24-pinou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00" y="958851"/>
            <a:ext cx="9677400" cy="3733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18564" y="2763279"/>
            <a:ext cx="12191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706624" y="2763279"/>
            <a:ext cx="12179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194051" y="2763279"/>
            <a:ext cx="12191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681858" y="2763279"/>
            <a:ext cx="12179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169283" y="2763279"/>
            <a:ext cx="12179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645025" y="2763279"/>
            <a:ext cx="12179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120514" y="2763279"/>
            <a:ext cx="24370" cy="121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607941" y="2763279"/>
            <a:ext cx="12191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083429" y="2763279"/>
            <a:ext cx="12191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571361" y="2763279"/>
            <a:ext cx="12191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059041" y="2763279"/>
            <a:ext cx="12179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218564" y="2849004"/>
            <a:ext cx="12191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706624" y="2849004"/>
            <a:ext cx="12179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194051" y="2849004"/>
            <a:ext cx="12191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681858" y="2849004"/>
            <a:ext cx="12179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169283" y="2849004"/>
            <a:ext cx="12179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645025" y="2849004"/>
            <a:ext cx="12179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120514" y="2849004"/>
            <a:ext cx="24370" cy="121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607941" y="2849004"/>
            <a:ext cx="12191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083429" y="2849004"/>
            <a:ext cx="12191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571361" y="2849004"/>
            <a:ext cx="12191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7059041" y="2849004"/>
            <a:ext cx="12179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218564" y="3214497"/>
            <a:ext cx="12191" cy="121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706624" y="3214497"/>
            <a:ext cx="12179" cy="121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194051" y="3214497"/>
            <a:ext cx="12191" cy="121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681858" y="3214497"/>
            <a:ext cx="12179" cy="121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169283" y="3214497"/>
            <a:ext cx="12179" cy="121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645025" y="3214497"/>
            <a:ext cx="12179" cy="121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120514" y="3214497"/>
            <a:ext cx="24370" cy="121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607941" y="3214497"/>
            <a:ext cx="12191" cy="121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083429" y="3214497"/>
            <a:ext cx="12191" cy="121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571361" y="3214497"/>
            <a:ext cx="12191" cy="121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059041" y="3214497"/>
            <a:ext cx="12179" cy="121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218564" y="3275343"/>
            <a:ext cx="12191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706624" y="3275343"/>
            <a:ext cx="12179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194051" y="3275343"/>
            <a:ext cx="12191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3681858" y="3275343"/>
            <a:ext cx="12179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317501" y="958850"/>
            <a:ext cx="10134600" cy="142834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marL="356836" indent="-344136">
              <a:buFont typeface="Arial"/>
              <a:buChar char="•"/>
              <a:tabLst>
                <a:tab pos="356836" algn="l"/>
                <a:tab pos="357470" algn="l"/>
              </a:tabLst>
            </a:pPr>
            <a:r>
              <a:rPr sz="2100" b="1" spc="-10" dirty="0">
                <a:latin typeface="Calibri"/>
                <a:cs typeface="Calibri"/>
              </a:rPr>
              <a:t>Codage </a:t>
            </a:r>
            <a:r>
              <a:rPr sz="2100" b="1" dirty="0">
                <a:latin typeface="Calibri"/>
                <a:cs typeface="Calibri"/>
              </a:rPr>
              <a:t>NRZI  : (Non </a:t>
            </a:r>
            <a:r>
              <a:rPr sz="2100" b="1" spc="-10" dirty="0">
                <a:latin typeface="Calibri"/>
                <a:cs typeface="Calibri"/>
              </a:rPr>
              <a:t>Return </a:t>
            </a:r>
            <a:r>
              <a:rPr sz="2100" b="1" spc="-25" dirty="0">
                <a:latin typeface="Calibri"/>
                <a:cs typeface="Calibri"/>
              </a:rPr>
              <a:t>to </a:t>
            </a:r>
            <a:r>
              <a:rPr sz="2100" b="1" spc="-10" dirty="0">
                <a:latin typeface="Calibri"/>
                <a:cs typeface="Calibri"/>
              </a:rPr>
              <a:t>Zero</a:t>
            </a:r>
            <a:r>
              <a:rPr sz="2100" b="1" spc="-70" dirty="0">
                <a:latin typeface="Calibri"/>
                <a:cs typeface="Calibri"/>
              </a:rPr>
              <a:t> </a:t>
            </a:r>
            <a:r>
              <a:rPr sz="2100" b="1" spc="-10" dirty="0">
                <a:latin typeface="Calibri"/>
                <a:cs typeface="Calibri"/>
              </a:rPr>
              <a:t>Inverted)</a:t>
            </a:r>
            <a:endParaRPr sz="2100">
              <a:latin typeface="Calibri"/>
              <a:cs typeface="Calibri"/>
            </a:endParaRPr>
          </a:p>
          <a:p>
            <a:pPr>
              <a:spcBef>
                <a:spcPts val="30"/>
              </a:spcBef>
            </a:pPr>
            <a:endParaRPr sz="2100">
              <a:latin typeface="Times New Roman"/>
              <a:cs typeface="Times New Roman"/>
            </a:endParaRPr>
          </a:p>
          <a:p>
            <a:pPr marL="969550" marR="5079" indent="-43176">
              <a:lnSpc>
                <a:spcPct val="121200"/>
              </a:lnSpc>
            </a:pPr>
            <a:r>
              <a:rPr sz="2100" spc="-10" dirty="0">
                <a:latin typeface="Calibri"/>
                <a:cs typeface="Calibri"/>
              </a:rPr>
              <a:t>Principe </a:t>
            </a:r>
            <a:r>
              <a:rPr sz="2100" dirty="0">
                <a:latin typeface="Calibri"/>
                <a:cs typeface="Calibri"/>
              </a:rPr>
              <a:t>: </a:t>
            </a:r>
            <a:r>
              <a:rPr sz="2100" spc="-5" dirty="0">
                <a:latin typeface="Calibri"/>
                <a:cs typeface="Calibri"/>
              </a:rPr>
              <a:t>on </a:t>
            </a:r>
            <a:r>
              <a:rPr sz="2100" spc="-10" dirty="0">
                <a:latin typeface="Calibri"/>
                <a:cs typeface="Calibri"/>
              </a:rPr>
              <a:t>produit </a:t>
            </a:r>
            <a:r>
              <a:rPr sz="2100" spc="-5" dirty="0">
                <a:latin typeface="Calibri"/>
                <a:cs typeface="Calibri"/>
              </a:rPr>
              <a:t>une </a:t>
            </a:r>
            <a:r>
              <a:rPr sz="2100" spc="-15" dirty="0">
                <a:latin typeface="Calibri"/>
                <a:cs typeface="Calibri"/>
              </a:rPr>
              <a:t>transition </a:t>
            </a:r>
            <a:r>
              <a:rPr sz="2100" spc="-5" dirty="0">
                <a:latin typeface="Calibri"/>
                <a:cs typeface="Calibri"/>
              </a:rPr>
              <a:t>du signal </a:t>
            </a:r>
            <a:r>
              <a:rPr sz="2100" spc="-10" dirty="0">
                <a:latin typeface="Calibri"/>
                <a:cs typeface="Calibri"/>
              </a:rPr>
              <a:t>pour chaque </a:t>
            </a:r>
            <a:r>
              <a:rPr sz="2100" spc="-5" dirty="0">
                <a:latin typeface="Calibri"/>
                <a:cs typeface="Calibri"/>
              </a:rPr>
              <a:t>1, pas </a:t>
            </a:r>
            <a:r>
              <a:rPr sz="2100" spc="-10" dirty="0">
                <a:latin typeface="Calibri"/>
                <a:cs typeface="Calibri"/>
              </a:rPr>
              <a:t>de  </a:t>
            </a:r>
            <a:r>
              <a:rPr sz="2100" spc="-15" dirty="0">
                <a:latin typeface="Calibri"/>
                <a:cs typeface="Calibri"/>
              </a:rPr>
              <a:t>transition </a:t>
            </a:r>
            <a:r>
              <a:rPr sz="2100" spc="-10" dirty="0">
                <a:latin typeface="Calibri"/>
                <a:cs typeface="Calibri"/>
              </a:rPr>
              <a:t>pour les</a:t>
            </a:r>
            <a:r>
              <a:rPr sz="2100" spc="40" dirty="0">
                <a:latin typeface="Calibri"/>
                <a:cs typeface="Calibri"/>
              </a:rPr>
              <a:t> </a:t>
            </a:r>
            <a:r>
              <a:rPr sz="2100" spc="-10" dirty="0">
                <a:latin typeface="Calibri"/>
                <a:cs typeface="Calibri"/>
              </a:rPr>
              <a:t>0.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4169283" y="3275343"/>
            <a:ext cx="12179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4645025" y="3275343"/>
            <a:ext cx="12179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5120514" y="3275343"/>
            <a:ext cx="24370" cy="121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607941" y="3275343"/>
            <a:ext cx="12191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083429" y="3275343"/>
            <a:ext cx="12191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571361" y="3275343"/>
            <a:ext cx="12191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059041" y="3275343"/>
            <a:ext cx="12179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218564" y="3360673"/>
            <a:ext cx="12191" cy="121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706624" y="3360673"/>
            <a:ext cx="12179" cy="121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3194051" y="3360673"/>
            <a:ext cx="12191" cy="121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3681858" y="3360673"/>
            <a:ext cx="12179" cy="121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4169283" y="3360673"/>
            <a:ext cx="12179" cy="121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4645025" y="3360673"/>
            <a:ext cx="12179" cy="121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5120514" y="3360673"/>
            <a:ext cx="24370" cy="121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5607941" y="3360673"/>
            <a:ext cx="12191" cy="121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6083429" y="3360673"/>
            <a:ext cx="12191" cy="121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571361" y="3360673"/>
            <a:ext cx="12191" cy="121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059041" y="3360673"/>
            <a:ext cx="12179" cy="121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218564" y="4909071"/>
            <a:ext cx="12191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2706624" y="4909071"/>
            <a:ext cx="12179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3194051" y="4909071"/>
            <a:ext cx="12191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3681858" y="4909071"/>
            <a:ext cx="12179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4169283" y="4909071"/>
            <a:ext cx="12179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4645025" y="4909071"/>
            <a:ext cx="12179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5120514" y="4909071"/>
            <a:ext cx="24370" cy="121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5607941" y="4909071"/>
            <a:ext cx="12191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6083429" y="4909071"/>
            <a:ext cx="12191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6571361" y="4909071"/>
            <a:ext cx="12191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7059041" y="4909071"/>
            <a:ext cx="12179" cy="12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 txBox="1"/>
          <p:nvPr/>
        </p:nvSpPr>
        <p:spPr>
          <a:xfrm>
            <a:off x="393700" y="5373826"/>
            <a:ext cx="9944245" cy="15158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356836" indent="-344136" algn="just">
              <a:buFont typeface="Arial"/>
              <a:buChar char="•"/>
              <a:tabLst>
                <a:tab pos="356836" algn="l"/>
                <a:tab pos="357470" algn="l"/>
              </a:tabLst>
            </a:pPr>
            <a:r>
              <a:rPr sz="2400" b="1" spc="-5" dirty="0">
                <a:solidFill>
                  <a:srgbClr val="FF0000"/>
                </a:solidFill>
                <a:latin typeface="Calibri"/>
                <a:cs typeface="Calibri"/>
              </a:rPr>
              <a:t>Utilisation </a:t>
            </a:r>
            <a:r>
              <a:rPr sz="2400" b="1" dirty="0">
                <a:solidFill>
                  <a:srgbClr val="FF0000"/>
                </a:solidFill>
                <a:latin typeface="Calibri"/>
                <a:cs typeface="Calibri"/>
              </a:rPr>
              <a:t>: </a:t>
            </a:r>
            <a:r>
              <a:rPr sz="2400" b="1" spc="-15" dirty="0">
                <a:latin typeface="Calibri"/>
                <a:cs typeface="Calibri"/>
              </a:rPr>
              <a:t>Fast </a:t>
            </a:r>
            <a:r>
              <a:rPr sz="2400" b="1" spc="-5" dirty="0">
                <a:latin typeface="Calibri"/>
                <a:cs typeface="Calibri"/>
              </a:rPr>
              <a:t>Ethernet (100 Base FX), FDDI (Fiber </a:t>
            </a:r>
            <a:r>
              <a:rPr sz="2400" b="1" spc="-10" dirty="0">
                <a:latin typeface="Calibri"/>
                <a:cs typeface="Calibri"/>
              </a:rPr>
              <a:t>Distributed </a:t>
            </a:r>
            <a:r>
              <a:rPr sz="2400" b="1" spc="-15" dirty="0">
                <a:latin typeface="Calibri"/>
                <a:cs typeface="Calibri"/>
              </a:rPr>
              <a:t>Data</a:t>
            </a:r>
            <a:r>
              <a:rPr sz="2400" b="1" spc="-9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Interface)</a:t>
            </a:r>
            <a:endParaRPr sz="2400">
              <a:latin typeface="Calibri"/>
              <a:cs typeface="Calibri"/>
            </a:endParaRPr>
          </a:p>
          <a:p>
            <a:pPr marL="357470" indent="-344136" algn="just">
              <a:spcBef>
                <a:spcPts val="380"/>
              </a:spcBef>
              <a:buFont typeface="Arial"/>
              <a:buChar char="•"/>
              <a:tabLst>
                <a:tab pos="357470" algn="l"/>
                <a:tab pos="358105" algn="l"/>
              </a:tabLst>
            </a:pPr>
            <a:r>
              <a:rPr sz="2400" spc="-10" dirty="0">
                <a:latin typeface="Calibri"/>
                <a:cs typeface="Calibri"/>
              </a:rPr>
              <a:t>Codage </a:t>
            </a:r>
            <a:r>
              <a:rPr sz="2400" spc="-15" dirty="0">
                <a:latin typeface="Calibri"/>
                <a:cs typeface="Calibri"/>
              </a:rPr>
              <a:t>NRZI, </a:t>
            </a:r>
            <a:r>
              <a:rPr sz="2400" spc="-5" dirty="0">
                <a:latin typeface="Calibri"/>
                <a:cs typeface="Calibri"/>
              </a:rPr>
              <a:t>de </a:t>
            </a:r>
            <a:r>
              <a:rPr sz="2400" spc="-10" dirty="0">
                <a:latin typeface="Calibri"/>
                <a:cs typeface="Calibri"/>
              </a:rPr>
              <a:t>longues séries </a:t>
            </a:r>
            <a:r>
              <a:rPr sz="2400" spc="-5" dirty="0">
                <a:latin typeface="Calibri"/>
                <a:cs typeface="Calibri"/>
              </a:rPr>
              <a:t>de </a:t>
            </a:r>
            <a:r>
              <a:rPr sz="2400" dirty="0">
                <a:latin typeface="Calibri"/>
                <a:cs typeface="Calibri"/>
              </a:rPr>
              <a:t>0 </a:t>
            </a:r>
            <a:r>
              <a:rPr sz="2400" spc="-15" dirty="0">
                <a:latin typeface="Calibri"/>
                <a:cs typeface="Calibri"/>
              </a:rPr>
              <a:t>provoque </a:t>
            </a:r>
            <a:r>
              <a:rPr sz="2400" spc="-5" dirty="0">
                <a:latin typeface="Calibri"/>
                <a:cs typeface="Calibri"/>
              </a:rPr>
              <a:t>un </a:t>
            </a:r>
            <a:r>
              <a:rPr sz="2400" spc="-10" dirty="0">
                <a:latin typeface="Calibri"/>
                <a:cs typeface="Calibri"/>
              </a:rPr>
              <a:t>signal sans </a:t>
            </a:r>
            <a:r>
              <a:rPr sz="2400" spc="-15" dirty="0">
                <a:latin typeface="Calibri"/>
                <a:cs typeface="Calibri"/>
              </a:rPr>
              <a:t>transition </a:t>
            </a:r>
            <a:r>
              <a:rPr sz="2400" spc="-10" dirty="0">
                <a:latin typeface="Calibri"/>
                <a:cs typeface="Calibri"/>
              </a:rPr>
              <a:t>sur </a:t>
            </a:r>
            <a:r>
              <a:rPr sz="2400" spc="-5" dirty="0">
                <a:latin typeface="Calibri"/>
                <a:cs typeface="Calibri"/>
              </a:rPr>
              <a:t>une </a:t>
            </a:r>
            <a:r>
              <a:rPr sz="2400" spc="-10" dirty="0">
                <a:latin typeface="Calibri"/>
                <a:cs typeface="Calibri"/>
              </a:rPr>
              <a:t>longue</a:t>
            </a:r>
            <a:r>
              <a:rPr sz="2400" spc="2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période.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1" name="object 71"/>
          <p:cNvSpPr/>
          <p:nvPr/>
        </p:nvSpPr>
        <p:spPr>
          <a:xfrm>
            <a:off x="1731010" y="2873134"/>
            <a:ext cx="5339969" cy="28040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7705344" y="3043685"/>
            <a:ext cx="73136" cy="9753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7802754" y="3044571"/>
            <a:ext cx="73136" cy="13411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1693927" y="3385820"/>
            <a:ext cx="5888608" cy="145008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1340867" y="3494926"/>
            <a:ext cx="109728" cy="10971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7607682" y="3738760"/>
            <a:ext cx="134111" cy="8533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7766177" y="3738753"/>
            <a:ext cx="73136" cy="134112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7851521" y="3738760"/>
            <a:ext cx="85329" cy="85337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1340867" y="4007003"/>
            <a:ext cx="109728" cy="15834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1389761" y="4774960"/>
            <a:ext cx="48766" cy="2437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Rectangle 84"/>
          <p:cNvSpPr/>
          <p:nvPr/>
        </p:nvSpPr>
        <p:spPr>
          <a:xfrm>
            <a:off x="241300" y="196850"/>
            <a:ext cx="1749630" cy="46165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32" tIns="45715" rIns="91432" bIns="45715">
            <a:spAutoFit/>
          </a:bodyPr>
          <a:lstStyle/>
          <a:p>
            <a:r>
              <a:rPr lang="fr-FR" sz="2400" spc="-5" dirty="0" smtClean="0">
                <a:solidFill>
                  <a:srgbClr val="FF0000"/>
                </a:solidFill>
                <a:cs typeface="Calibri"/>
              </a:rPr>
              <a:t>Codage</a:t>
            </a:r>
            <a:r>
              <a:rPr lang="fr-FR" sz="2400" spc="-114" dirty="0" smtClean="0">
                <a:solidFill>
                  <a:srgbClr val="FF0000"/>
                </a:solidFill>
                <a:cs typeface="Calibri"/>
              </a:rPr>
              <a:t> </a:t>
            </a:r>
            <a:r>
              <a:rPr lang="fr-FR" sz="2400" spc="-5" dirty="0" smtClean="0">
                <a:solidFill>
                  <a:srgbClr val="FF0000"/>
                </a:solidFill>
                <a:cs typeface="Calibri"/>
              </a:rPr>
              <a:t>NRZI</a:t>
            </a:r>
            <a:endParaRPr lang="fr-FR" sz="24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251701" y="2807716"/>
            <a:ext cx="100012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1200px-100basefx_ports_on_a_cisco_2950_swit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901" y="1263650"/>
            <a:ext cx="9829800" cy="4572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22301" y="196850"/>
            <a:ext cx="3776210" cy="46165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32" tIns="45715" rIns="91432" bIns="45715">
            <a:spAutoFit/>
          </a:bodyPr>
          <a:lstStyle/>
          <a:p>
            <a:r>
              <a:rPr lang="fr-FR" sz="2400" b="1" spc="-15" dirty="0" err="1" smtClean="0">
                <a:solidFill>
                  <a:srgbClr val="FF0000"/>
                </a:solidFill>
                <a:cs typeface="Calibri"/>
              </a:rPr>
              <a:t>Fast</a:t>
            </a:r>
            <a:r>
              <a:rPr lang="fr-FR" sz="2400" b="1" spc="-15" dirty="0" smtClean="0">
                <a:solidFill>
                  <a:srgbClr val="FF0000"/>
                </a:solidFill>
                <a:cs typeface="Calibri"/>
              </a:rPr>
              <a:t> </a:t>
            </a:r>
            <a:r>
              <a:rPr lang="fr-FR" sz="2400" b="1" spc="-5" dirty="0" smtClean="0">
                <a:solidFill>
                  <a:srgbClr val="FF0000"/>
                </a:solidFill>
                <a:cs typeface="Calibri"/>
              </a:rPr>
              <a:t>Ethernet (100 Base FX), </a:t>
            </a:r>
            <a:endParaRPr lang="fr-FR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Rectangle 68"/>
          <p:cNvSpPr/>
          <p:nvPr/>
        </p:nvSpPr>
        <p:spPr>
          <a:xfrm>
            <a:off x="165100" y="196850"/>
            <a:ext cx="3544480" cy="46165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32" tIns="45715" rIns="91432" bIns="45715">
            <a:spAutoFit/>
          </a:bodyPr>
          <a:lstStyle/>
          <a:p>
            <a:pPr marL="356836" indent="-344136">
              <a:tabLst>
                <a:tab pos="356836" algn="l"/>
                <a:tab pos="357470" algn="l"/>
              </a:tabLst>
            </a:pPr>
            <a:r>
              <a:rPr lang="pl-PL" sz="2400" b="1" spc="-15" dirty="0" smtClean="0">
                <a:solidFill>
                  <a:srgbClr val="FF0000"/>
                </a:solidFill>
                <a:cs typeface="Calibri"/>
              </a:rPr>
              <a:t>Codage </a:t>
            </a:r>
            <a:r>
              <a:rPr lang="pl-PL" sz="2400" b="1" spc="-5" dirty="0" smtClean="0">
                <a:solidFill>
                  <a:srgbClr val="FF0000"/>
                </a:solidFill>
                <a:cs typeface="Calibri"/>
              </a:rPr>
              <a:t>RZ : </a:t>
            </a:r>
            <a:r>
              <a:rPr lang="pl-PL" sz="2400" b="1" spc="-25" dirty="0" smtClean="0">
                <a:solidFill>
                  <a:srgbClr val="FF0000"/>
                </a:solidFill>
                <a:cs typeface="Calibri"/>
              </a:rPr>
              <a:t>Return </a:t>
            </a:r>
            <a:r>
              <a:rPr lang="pl-PL" sz="2400" b="1" spc="-5" dirty="0" smtClean="0">
                <a:solidFill>
                  <a:srgbClr val="FF0000"/>
                </a:solidFill>
                <a:cs typeface="Calibri"/>
              </a:rPr>
              <a:t>to</a:t>
            </a:r>
            <a:r>
              <a:rPr lang="pl-PL" sz="2400" b="1" spc="44" dirty="0" smtClean="0">
                <a:solidFill>
                  <a:srgbClr val="FF0000"/>
                </a:solidFill>
                <a:cs typeface="Calibri"/>
              </a:rPr>
              <a:t> </a:t>
            </a:r>
            <a:r>
              <a:rPr lang="pl-PL" sz="2400" b="1" spc="-35" dirty="0" smtClean="0">
                <a:solidFill>
                  <a:srgbClr val="FF0000"/>
                </a:solidFill>
                <a:cs typeface="Calibri"/>
              </a:rPr>
              <a:t>Zero</a:t>
            </a:r>
            <a:endParaRPr lang="pl-PL" sz="2400" dirty="0">
              <a:solidFill>
                <a:srgbClr val="FF0000"/>
              </a:solidFill>
              <a:cs typeface="Calibri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9901" y="958851"/>
            <a:ext cx="9753601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Rectangle 68"/>
          <p:cNvSpPr/>
          <p:nvPr/>
        </p:nvSpPr>
        <p:spPr>
          <a:xfrm>
            <a:off x="165100" y="196850"/>
            <a:ext cx="3544480" cy="46165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32" tIns="45715" rIns="91432" bIns="45715">
            <a:spAutoFit/>
          </a:bodyPr>
          <a:lstStyle/>
          <a:p>
            <a:pPr marL="356836" indent="-344136">
              <a:tabLst>
                <a:tab pos="356836" algn="l"/>
                <a:tab pos="357470" algn="l"/>
              </a:tabLst>
            </a:pPr>
            <a:r>
              <a:rPr lang="pl-PL" sz="2400" b="1" spc="-15" dirty="0" smtClean="0">
                <a:solidFill>
                  <a:srgbClr val="FF0000"/>
                </a:solidFill>
                <a:cs typeface="Calibri"/>
              </a:rPr>
              <a:t>Codage </a:t>
            </a:r>
            <a:r>
              <a:rPr lang="pl-PL" sz="2400" b="1" spc="-5" dirty="0" smtClean="0">
                <a:solidFill>
                  <a:srgbClr val="FF0000"/>
                </a:solidFill>
                <a:cs typeface="Calibri"/>
              </a:rPr>
              <a:t>RZ : </a:t>
            </a:r>
            <a:r>
              <a:rPr lang="pl-PL" sz="2400" b="1" spc="-25" dirty="0" smtClean="0">
                <a:solidFill>
                  <a:srgbClr val="FF0000"/>
                </a:solidFill>
                <a:cs typeface="Calibri"/>
              </a:rPr>
              <a:t>Return </a:t>
            </a:r>
            <a:r>
              <a:rPr lang="pl-PL" sz="2400" b="1" spc="-5" dirty="0" smtClean="0">
                <a:solidFill>
                  <a:srgbClr val="FF0000"/>
                </a:solidFill>
                <a:cs typeface="Calibri"/>
              </a:rPr>
              <a:t>to</a:t>
            </a:r>
            <a:r>
              <a:rPr lang="pl-PL" sz="2400" b="1" spc="44" dirty="0" smtClean="0">
                <a:solidFill>
                  <a:srgbClr val="FF0000"/>
                </a:solidFill>
                <a:cs typeface="Calibri"/>
              </a:rPr>
              <a:t> </a:t>
            </a:r>
            <a:r>
              <a:rPr lang="pl-PL" sz="2400" b="1" spc="-35" dirty="0" smtClean="0">
                <a:solidFill>
                  <a:srgbClr val="FF0000"/>
                </a:solidFill>
                <a:cs typeface="Calibri"/>
              </a:rPr>
              <a:t>Zero</a:t>
            </a:r>
            <a:endParaRPr lang="pl-PL" sz="2400" dirty="0">
              <a:solidFill>
                <a:srgbClr val="FF0000"/>
              </a:solidFill>
              <a:cs typeface="Calibri"/>
            </a:endParaRPr>
          </a:p>
        </p:txBody>
      </p:sp>
      <p:sp>
        <p:nvSpPr>
          <p:cNvPr id="71" name="object 2"/>
          <p:cNvSpPr/>
          <p:nvPr/>
        </p:nvSpPr>
        <p:spPr>
          <a:xfrm>
            <a:off x="223141" y="1720852"/>
            <a:ext cx="977176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8590" y="927993"/>
            <a:ext cx="10303510" cy="56425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marL="12698">
              <a:lnSpc>
                <a:spcPts val="2215"/>
              </a:lnSpc>
            </a:pPr>
            <a:r>
              <a:rPr sz="2400" i="1" spc="-21" smtClean="0">
                <a:solidFill>
                  <a:srgbClr val="FF0000"/>
                </a:solidFill>
                <a:latin typeface="Arial"/>
                <a:cs typeface="Arial"/>
              </a:rPr>
              <a:t>Caractéristiques</a:t>
            </a:r>
            <a:r>
              <a:rPr sz="2400" b="0" i="1" spc="-195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0" i="1" spc="-15" dirty="0">
                <a:solidFill>
                  <a:srgbClr val="FF0000"/>
                </a:solidFill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12698">
              <a:lnSpc>
                <a:spcPts val="2155"/>
              </a:lnSpc>
            </a:pPr>
            <a:r>
              <a:rPr sz="2400" b="0" spc="-5" dirty="0">
                <a:latin typeface="Arial"/>
                <a:cs typeface="Arial"/>
              </a:rPr>
              <a:t>•</a:t>
            </a:r>
            <a:r>
              <a:rPr sz="2400" spc="-5" dirty="0">
                <a:latin typeface="Arial"/>
                <a:cs typeface="Arial"/>
              </a:rPr>
              <a:t>Comp. </a:t>
            </a:r>
            <a:r>
              <a:rPr sz="2400" dirty="0">
                <a:latin typeface="Arial"/>
                <a:cs typeface="Arial"/>
              </a:rPr>
              <a:t>continue : </a:t>
            </a:r>
            <a:r>
              <a:rPr sz="2400">
                <a:latin typeface="Arial"/>
                <a:cs typeface="Arial"/>
              </a:rPr>
              <a:t>Non</a:t>
            </a:r>
            <a:r>
              <a:rPr sz="2400" spc="-165">
                <a:latin typeface="Arial"/>
                <a:cs typeface="Arial"/>
              </a:rPr>
              <a:t> </a:t>
            </a:r>
            <a:r>
              <a:rPr sz="2400" smtClean="0">
                <a:latin typeface="Arial"/>
                <a:cs typeface="Arial"/>
              </a:rPr>
              <a:t>nulle</a:t>
            </a:r>
            <a:r>
              <a:rPr lang="fr-FR" sz="2400" spc="5" smtClean="0">
                <a:latin typeface="Arial"/>
                <a:cs typeface="Arial"/>
              </a:rPr>
              <a:t>.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65100" y="2025650"/>
            <a:ext cx="10210800" cy="14773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marL="12698" algn="just">
              <a:buFont typeface="Arial"/>
              <a:buChar char="•"/>
              <a:tabLst>
                <a:tab pos="153655" algn="l"/>
              </a:tabLst>
            </a:pPr>
            <a:r>
              <a:rPr sz="2400" b="1" dirty="0">
                <a:latin typeface="Arial"/>
                <a:cs typeface="Arial"/>
              </a:rPr>
              <a:t>Bande passante : </a:t>
            </a:r>
            <a:r>
              <a:rPr sz="2400" b="1" spc="-5" dirty="0">
                <a:latin typeface="Arial"/>
                <a:cs typeface="Arial"/>
              </a:rPr>
              <a:t>B </a:t>
            </a:r>
            <a:r>
              <a:rPr sz="2400" b="1" dirty="0">
                <a:latin typeface="Arial"/>
                <a:cs typeface="Arial"/>
              </a:rPr>
              <a:t>=</a:t>
            </a:r>
            <a:r>
              <a:rPr sz="2400" b="1" spc="-109" dirty="0">
                <a:latin typeface="Arial"/>
                <a:cs typeface="Arial"/>
              </a:rPr>
              <a:t> </a:t>
            </a:r>
            <a:r>
              <a:rPr sz="2400" b="1" dirty="0">
                <a:latin typeface="Arial"/>
                <a:cs typeface="Arial"/>
              </a:rPr>
              <a:t>2/T</a:t>
            </a:r>
            <a:r>
              <a:rPr sz="2400" b="1" baseline="-20833" dirty="0">
                <a:latin typeface="Arial"/>
                <a:cs typeface="Arial"/>
              </a:rPr>
              <a:t>b</a:t>
            </a:r>
            <a:endParaRPr sz="2400" baseline="-20833">
              <a:latin typeface="Arial"/>
              <a:cs typeface="Arial"/>
            </a:endParaRPr>
          </a:p>
          <a:p>
            <a:pPr marL="12698" marR="5079" algn="just">
              <a:buFont typeface="Arial"/>
              <a:buChar char="•"/>
              <a:tabLst>
                <a:tab pos="156195" algn="l"/>
              </a:tabLst>
            </a:pPr>
            <a:r>
              <a:rPr sz="2400" b="1" dirty="0">
                <a:latin typeface="Arial"/>
                <a:cs typeface="Arial"/>
              </a:rPr>
              <a:t>DSP : Centrée autour de la fréquence nulle </a:t>
            </a:r>
            <a:r>
              <a:rPr sz="2400" b="1" spc="-10" dirty="0">
                <a:latin typeface="Arial"/>
                <a:cs typeface="Arial"/>
              </a:rPr>
              <a:t>(91 </a:t>
            </a:r>
            <a:r>
              <a:rPr sz="2400" b="1" spc="-5" dirty="0">
                <a:latin typeface="Arial"/>
                <a:cs typeface="Arial"/>
              </a:rPr>
              <a:t>% </a:t>
            </a:r>
            <a:r>
              <a:rPr sz="2400" b="1" dirty="0">
                <a:latin typeface="Arial"/>
                <a:cs typeface="Arial"/>
              </a:rPr>
              <a:t>de la puissance est  comprise dans </a:t>
            </a:r>
            <a:r>
              <a:rPr sz="2400" b="1" spc="-5" dirty="0">
                <a:latin typeface="Arial"/>
                <a:cs typeface="Arial"/>
              </a:rPr>
              <a:t>l’intervalle </a:t>
            </a:r>
            <a:r>
              <a:rPr sz="2400" b="1" dirty="0">
                <a:latin typeface="Arial"/>
                <a:cs typeface="Arial"/>
              </a:rPr>
              <a:t>[-2/T</a:t>
            </a:r>
            <a:r>
              <a:rPr sz="2400" b="1" baseline="-20833" dirty="0">
                <a:latin typeface="Arial"/>
                <a:cs typeface="Arial"/>
              </a:rPr>
              <a:t>b </a:t>
            </a:r>
            <a:r>
              <a:rPr sz="2400" b="1" dirty="0">
                <a:latin typeface="Arial"/>
                <a:cs typeface="Arial"/>
              </a:rPr>
              <a:t>; </a:t>
            </a:r>
            <a:r>
              <a:rPr sz="2400" spc="-5" dirty="0">
                <a:latin typeface="Arial"/>
                <a:cs typeface="Arial"/>
              </a:rPr>
              <a:t>2/T</a:t>
            </a:r>
            <a:r>
              <a:rPr sz="2400" spc="-7" baseline="-20833" dirty="0">
                <a:latin typeface="Arial"/>
                <a:cs typeface="Arial"/>
              </a:rPr>
              <a:t>b</a:t>
            </a:r>
            <a:r>
              <a:rPr sz="2400" spc="-5" dirty="0">
                <a:latin typeface="Arial"/>
                <a:cs typeface="Arial"/>
              </a:rPr>
              <a:t>]. </a:t>
            </a:r>
            <a:r>
              <a:rPr sz="2400" spc="-15" dirty="0">
                <a:latin typeface="Arial"/>
                <a:cs typeface="Arial"/>
              </a:rPr>
              <a:t>Ce </a:t>
            </a:r>
            <a:r>
              <a:rPr sz="2400" spc="-10" dirty="0">
                <a:latin typeface="Arial"/>
                <a:cs typeface="Arial"/>
              </a:rPr>
              <a:t>code </a:t>
            </a:r>
            <a:r>
              <a:rPr sz="2400" spc="-5" dirty="0">
                <a:latin typeface="Arial"/>
                <a:cs typeface="Arial"/>
              </a:rPr>
              <a:t>est donc mal </a:t>
            </a:r>
            <a:r>
              <a:rPr sz="2400" spc="-10" dirty="0">
                <a:latin typeface="Arial"/>
                <a:cs typeface="Arial"/>
              </a:rPr>
              <a:t>adapté </a:t>
            </a:r>
            <a:r>
              <a:rPr sz="2400" spc="-25" dirty="0">
                <a:latin typeface="Arial"/>
                <a:cs typeface="Arial"/>
              </a:rPr>
              <a:t>aux  </a:t>
            </a:r>
            <a:r>
              <a:rPr sz="2400" dirty="0">
                <a:latin typeface="Arial"/>
                <a:cs typeface="Arial"/>
              </a:rPr>
              <a:t>milieux qui ne passent pas les basses fréquences et le</a:t>
            </a:r>
            <a:r>
              <a:rPr sz="2400" spc="-23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continu.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155700" y="4159250"/>
            <a:ext cx="8229600" cy="1447800"/>
          </a:xfrm>
          <a:prstGeom prst="rect">
            <a:avLst/>
          </a:prstGeom>
          <a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54937" y="5881578"/>
            <a:ext cx="10297163" cy="155427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 marR="5079"/>
            <a:r>
              <a:rPr sz="2400" dirty="0">
                <a:latin typeface="Arial"/>
                <a:cs typeface="Arial"/>
              </a:rPr>
              <a:t>•</a:t>
            </a:r>
            <a:r>
              <a:rPr sz="2400" b="1" dirty="0">
                <a:latin typeface="Arial"/>
                <a:cs typeface="Arial"/>
              </a:rPr>
              <a:t>Récup. Horloge : Pas garantie, mais facilitée par rapport au code </a:t>
            </a:r>
            <a:r>
              <a:rPr sz="2400" b="1" spc="-5" dirty="0">
                <a:latin typeface="Arial"/>
                <a:cs typeface="Arial"/>
              </a:rPr>
              <a:t>NRZ</a:t>
            </a:r>
            <a:r>
              <a:rPr sz="2400" b="1" spc="-5">
                <a:latin typeface="Arial"/>
                <a:cs typeface="Arial"/>
              </a:rPr>
              <a:t>.</a:t>
            </a:r>
            <a:r>
              <a:rPr sz="2400" b="1" spc="-151">
                <a:latin typeface="Arial"/>
                <a:cs typeface="Arial"/>
              </a:rPr>
              <a:t> </a:t>
            </a:r>
            <a:endParaRPr lang="fr-FR" sz="2400" b="1" spc="-151" dirty="0" smtClean="0">
              <a:latin typeface="Arial"/>
              <a:cs typeface="Arial"/>
            </a:endParaRPr>
          </a:p>
          <a:p>
            <a:pPr marL="12698" marR="5079"/>
            <a:r>
              <a:rPr sz="2400" b="1" smtClean="0">
                <a:latin typeface="Arial"/>
                <a:cs typeface="Arial"/>
              </a:rPr>
              <a:t>Présence  </a:t>
            </a:r>
            <a:r>
              <a:rPr sz="2400" b="1" dirty="0">
                <a:latin typeface="Arial"/>
                <a:cs typeface="Arial"/>
              </a:rPr>
              <a:t>d’une raie </a:t>
            </a:r>
            <a:r>
              <a:rPr sz="2400" b="1" spc="-5" dirty="0">
                <a:latin typeface="Arial"/>
                <a:cs typeface="Arial"/>
              </a:rPr>
              <a:t>à </a:t>
            </a:r>
            <a:r>
              <a:rPr sz="2400" b="1" dirty="0">
                <a:latin typeface="Arial"/>
                <a:cs typeface="Arial"/>
              </a:rPr>
              <a:t>la </a:t>
            </a:r>
            <a:r>
              <a:rPr sz="2400" dirty="0">
                <a:latin typeface="Arial"/>
                <a:cs typeface="Arial"/>
              </a:rPr>
              <a:t>fréquence </a:t>
            </a:r>
            <a:r>
              <a:rPr sz="2400" spc="-5" dirty="0">
                <a:latin typeface="Arial"/>
                <a:cs typeface="Arial"/>
              </a:rPr>
              <a:t>rythme </a:t>
            </a:r>
            <a:r>
              <a:rPr sz="2400" dirty="0">
                <a:latin typeface="Arial"/>
                <a:cs typeface="Arial"/>
              </a:rPr>
              <a:t>donc récupération d’horloge par filtrage</a:t>
            </a:r>
            <a:r>
              <a:rPr sz="2400" spc="-18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possible.</a:t>
            </a:r>
            <a:endParaRPr sz="2400">
              <a:latin typeface="Arial"/>
              <a:cs typeface="Arial"/>
            </a:endParaRPr>
          </a:p>
          <a:p>
            <a:pPr marL="12698">
              <a:spcBef>
                <a:spcPts val="669"/>
              </a:spcBef>
            </a:pPr>
            <a:r>
              <a:rPr sz="2400" b="1" dirty="0">
                <a:latin typeface="Arial"/>
                <a:cs typeface="Arial"/>
              </a:rPr>
              <a:t>Utilisation:  </a:t>
            </a:r>
            <a:r>
              <a:rPr sz="2400" dirty="0">
                <a:latin typeface="Arial"/>
                <a:cs typeface="Arial"/>
              </a:rPr>
              <a:t>utilisée dans la</a:t>
            </a:r>
            <a:r>
              <a:rPr sz="2400" spc="-170" dirty="0">
                <a:latin typeface="Arial"/>
                <a:cs typeface="Arial"/>
              </a:rPr>
              <a:t> </a:t>
            </a:r>
            <a:r>
              <a:rPr sz="2400" u="heavy" dirty="0">
                <a:solidFill>
                  <a:srgbClr val="0000FF"/>
                </a:solidFill>
                <a:latin typeface="Arial"/>
                <a:cs typeface="Arial"/>
              </a:rPr>
              <a:t>télécommunication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5100" y="196850"/>
            <a:ext cx="3544480" cy="46165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32" tIns="45715" rIns="91432" bIns="45715">
            <a:spAutoFit/>
          </a:bodyPr>
          <a:lstStyle/>
          <a:p>
            <a:pPr marL="356836" indent="-344136">
              <a:tabLst>
                <a:tab pos="356836" algn="l"/>
                <a:tab pos="357470" algn="l"/>
              </a:tabLst>
            </a:pPr>
            <a:r>
              <a:rPr lang="pl-PL" sz="2400" b="1" spc="-15" dirty="0" smtClean="0">
                <a:solidFill>
                  <a:srgbClr val="FF0000"/>
                </a:solidFill>
                <a:cs typeface="Calibri"/>
              </a:rPr>
              <a:t>Codage </a:t>
            </a:r>
            <a:r>
              <a:rPr lang="pl-PL" sz="2400" b="1" spc="-5" dirty="0" smtClean="0">
                <a:solidFill>
                  <a:srgbClr val="FF0000"/>
                </a:solidFill>
                <a:cs typeface="Calibri"/>
              </a:rPr>
              <a:t>RZ : </a:t>
            </a:r>
            <a:r>
              <a:rPr lang="pl-PL" sz="2400" b="1" spc="-25" dirty="0" smtClean="0">
                <a:solidFill>
                  <a:srgbClr val="FF0000"/>
                </a:solidFill>
                <a:cs typeface="Calibri"/>
              </a:rPr>
              <a:t>Return </a:t>
            </a:r>
            <a:r>
              <a:rPr lang="pl-PL" sz="2400" b="1" spc="-5" dirty="0" smtClean="0">
                <a:solidFill>
                  <a:srgbClr val="FF0000"/>
                </a:solidFill>
                <a:cs typeface="Calibri"/>
              </a:rPr>
              <a:t>to</a:t>
            </a:r>
            <a:r>
              <a:rPr lang="pl-PL" sz="2400" b="1" spc="44" dirty="0" smtClean="0">
                <a:solidFill>
                  <a:srgbClr val="FF0000"/>
                </a:solidFill>
                <a:cs typeface="Calibri"/>
              </a:rPr>
              <a:t> </a:t>
            </a:r>
            <a:r>
              <a:rPr lang="pl-PL" sz="2400" b="1" spc="-35" dirty="0" smtClean="0">
                <a:solidFill>
                  <a:srgbClr val="FF0000"/>
                </a:solidFill>
                <a:cs typeface="Calibri"/>
              </a:rPr>
              <a:t>Zero</a:t>
            </a:r>
            <a:endParaRPr lang="pl-PL" sz="2400" dirty="0">
              <a:solidFill>
                <a:srgbClr val="FF0000"/>
              </a:solidFill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41301" y="730252"/>
            <a:ext cx="8739633" cy="139525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100" spc="-10" dirty="0">
                <a:latin typeface="Calibri"/>
                <a:cs typeface="Calibri"/>
              </a:rPr>
              <a:t>Principe </a:t>
            </a:r>
            <a:r>
              <a:rPr sz="2100" dirty="0">
                <a:latin typeface="Calibri"/>
                <a:cs typeface="Calibri"/>
              </a:rPr>
              <a:t>: </a:t>
            </a:r>
            <a:r>
              <a:rPr sz="2100" spc="-5" dirty="0">
                <a:latin typeface="Calibri"/>
                <a:cs typeface="Calibri"/>
              </a:rPr>
              <a:t>Il </a:t>
            </a:r>
            <a:r>
              <a:rPr sz="2100" dirty="0">
                <a:latin typeface="Calibri"/>
                <a:cs typeface="Calibri"/>
              </a:rPr>
              <a:t>y a </a:t>
            </a:r>
            <a:r>
              <a:rPr sz="2100" spc="-5" dirty="0">
                <a:latin typeface="Calibri"/>
                <a:cs typeface="Calibri"/>
              </a:rPr>
              <a:t>une </a:t>
            </a:r>
            <a:r>
              <a:rPr sz="2100" spc="-15" dirty="0">
                <a:latin typeface="Calibri"/>
                <a:cs typeface="Calibri"/>
              </a:rPr>
              <a:t>transition </a:t>
            </a:r>
            <a:r>
              <a:rPr sz="2100" spc="-5" dirty="0">
                <a:latin typeface="Calibri"/>
                <a:cs typeface="Calibri"/>
              </a:rPr>
              <a:t>au milieu de </a:t>
            </a:r>
            <a:r>
              <a:rPr sz="2100" spc="-10" dirty="0">
                <a:latin typeface="Calibri"/>
                <a:cs typeface="Calibri"/>
              </a:rPr>
              <a:t>chaque </a:t>
            </a:r>
            <a:r>
              <a:rPr sz="2100" spc="-21" dirty="0">
                <a:latin typeface="Calibri"/>
                <a:cs typeface="Calibri"/>
              </a:rPr>
              <a:t>temps </a:t>
            </a:r>
            <a:r>
              <a:rPr sz="2100" spc="-10" dirty="0">
                <a:latin typeface="Calibri"/>
                <a:cs typeface="Calibri"/>
              </a:rPr>
              <a:t>bit</a:t>
            </a:r>
            <a:r>
              <a:rPr sz="2100" spc="80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:</a:t>
            </a:r>
            <a:endParaRPr sz="2100">
              <a:latin typeface="Calibri"/>
              <a:cs typeface="Calibri"/>
            </a:endParaRPr>
          </a:p>
          <a:p>
            <a:pPr marL="1088284" indent="-228577">
              <a:spcBef>
                <a:spcPts val="869"/>
              </a:spcBef>
              <a:buFont typeface="Arial"/>
              <a:buChar char="–"/>
              <a:tabLst>
                <a:tab pos="1088919" algn="l"/>
              </a:tabLst>
            </a:pPr>
            <a:r>
              <a:rPr sz="2900" spc="-21" dirty="0">
                <a:latin typeface="Calibri"/>
                <a:cs typeface="Calibri"/>
              </a:rPr>
              <a:t>Transition </a:t>
            </a:r>
            <a:r>
              <a:rPr sz="2900" spc="-15" dirty="0">
                <a:latin typeface="Calibri"/>
                <a:cs typeface="Calibri"/>
              </a:rPr>
              <a:t>croissante </a:t>
            </a:r>
            <a:r>
              <a:rPr sz="2900" spc="5" dirty="0">
                <a:latin typeface="Calibri"/>
                <a:cs typeface="Calibri"/>
              </a:rPr>
              <a:t>pour </a:t>
            </a:r>
            <a:r>
              <a:rPr sz="2900" spc="-5" dirty="0">
                <a:latin typeface="Calibri"/>
                <a:cs typeface="Calibri"/>
              </a:rPr>
              <a:t>un</a:t>
            </a:r>
            <a:r>
              <a:rPr sz="2900" spc="30" dirty="0">
                <a:latin typeface="Calibri"/>
                <a:cs typeface="Calibri"/>
              </a:rPr>
              <a:t> </a:t>
            </a:r>
            <a:r>
              <a:rPr sz="2900" dirty="0">
                <a:latin typeface="Calibri"/>
                <a:cs typeface="Calibri"/>
              </a:rPr>
              <a:t>1,</a:t>
            </a:r>
            <a:endParaRPr sz="2900">
              <a:latin typeface="Calibri"/>
              <a:cs typeface="Calibri"/>
            </a:endParaRPr>
          </a:p>
          <a:p>
            <a:pPr marL="1088284" indent="-228577">
              <a:spcBef>
                <a:spcPts val="480"/>
              </a:spcBef>
              <a:buFont typeface="Arial"/>
              <a:buChar char="–"/>
              <a:tabLst>
                <a:tab pos="1088919" algn="l"/>
              </a:tabLst>
            </a:pPr>
            <a:r>
              <a:rPr sz="2900" spc="-15" dirty="0">
                <a:latin typeface="Calibri"/>
                <a:cs typeface="Calibri"/>
              </a:rPr>
              <a:t>Décroissante </a:t>
            </a:r>
            <a:r>
              <a:rPr sz="2900" dirty="0">
                <a:latin typeface="Calibri"/>
                <a:cs typeface="Calibri"/>
              </a:rPr>
              <a:t>pour </a:t>
            </a:r>
            <a:r>
              <a:rPr sz="2900" spc="-5" dirty="0">
                <a:latin typeface="Calibri"/>
                <a:cs typeface="Calibri"/>
              </a:rPr>
              <a:t>un 0</a:t>
            </a:r>
            <a:r>
              <a:rPr sz="2900" spc="-40" dirty="0">
                <a:latin typeface="Calibri"/>
                <a:cs typeface="Calibri"/>
              </a:rPr>
              <a:t> </a:t>
            </a:r>
            <a:r>
              <a:rPr sz="2900" spc="-5" dirty="0">
                <a:latin typeface="Calibri"/>
                <a:cs typeface="Calibri"/>
              </a:rPr>
              <a:t>.</a:t>
            </a:r>
            <a:endParaRPr sz="29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340482" y="3419996"/>
            <a:ext cx="76200" cy="1009015"/>
          </a:xfrm>
          <a:custGeom>
            <a:avLst/>
            <a:gdLst/>
            <a:ahLst/>
            <a:cxnLst/>
            <a:rect l="l" t="t" r="r" b="b"/>
            <a:pathLst>
              <a:path w="76200" h="1009014">
                <a:moveTo>
                  <a:pt x="42672" y="64007"/>
                </a:moveTo>
                <a:lnTo>
                  <a:pt x="30480" y="64007"/>
                </a:lnTo>
                <a:lnTo>
                  <a:pt x="30480" y="1008875"/>
                </a:lnTo>
                <a:lnTo>
                  <a:pt x="42672" y="1008875"/>
                </a:lnTo>
                <a:lnTo>
                  <a:pt x="42672" y="64007"/>
                </a:lnTo>
                <a:close/>
              </a:path>
              <a:path w="76200" h="1009014">
                <a:moveTo>
                  <a:pt x="36563" y="0"/>
                </a:moveTo>
                <a:lnTo>
                  <a:pt x="0" y="76200"/>
                </a:lnTo>
                <a:lnTo>
                  <a:pt x="30480" y="76200"/>
                </a:lnTo>
                <a:lnTo>
                  <a:pt x="30480" y="64007"/>
                </a:lnTo>
                <a:lnTo>
                  <a:pt x="69832" y="64007"/>
                </a:lnTo>
                <a:lnTo>
                  <a:pt x="36563" y="0"/>
                </a:lnTo>
                <a:close/>
              </a:path>
              <a:path w="76200" h="1009014">
                <a:moveTo>
                  <a:pt x="69832" y="64007"/>
                </a:moveTo>
                <a:lnTo>
                  <a:pt x="42672" y="64007"/>
                </a:lnTo>
                <a:lnTo>
                  <a:pt x="42672" y="76200"/>
                </a:lnTo>
                <a:lnTo>
                  <a:pt x="76169" y="76200"/>
                </a:lnTo>
                <a:lnTo>
                  <a:pt x="69832" y="6400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233677" y="3278244"/>
            <a:ext cx="4825365" cy="0"/>
          </a:xfrm>
          <a:custGeom>
            <a:avLst/>
            <a:gdLst/>
            <a:ahLst/>
            <a:cxnLst/>
            <a:rect l="l" t="t" r="r" b="b"/>
            <a:pathLst>
              <a:path w="4825365">
                <a:moveTo>
                  <a:pt x="0" y="0"/>
                </a:moveTo>
                <a:lnTo>
                  <a:pt x="4824857" y="0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879980" y="3278244"/>
            <a:ext cx="433070" cy="0"/>
          </a:xfrm>
          <a:custGeom>
            <a:avLst/>
            <a:gdLst/>
            <a:ahLst/>
            <a:cxnLst/>
            <a:rect l="l" t="t" r="r" b="b"/>
            <a:pathLst>
              <a:path w="433070">
                <a:moveTo>
                  <a:pt x="0" y="0"/>
                </a:moveTo>
                <a:lnTo>
                  <a:pt x="432816" y="0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383145" y="2917317"/>
            <a:ext cx="0" cy="360046"/>
          </a:xfrm>
          <a:custGeom>
            <a:avLst/>
            <a:gdLst/>
            <a:ahLst/>
            <a:cxnLst/>
            <a:rect l="l" t="t" r="r" b="b"/>
            <a:pathLst>
              <a:path h="360045">
                <a:moveTo>
                  <a:pt x="0" y="0"/>
                </a:moveTo>
                <a:lnTo>
                  <a:pt x="0" y="359651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377314" y="3852665"/>
            <a:ext cx="4681854" cy="0"/>
          </a:xfrm>
          <a:custGeom>
            <a:avLst/>
            <a:gdLst/>
            <a:ahLst/>
            <a:cxnLst/>
            <a:rect l="l" t="t" r="r" b="b"/>
            <a:pathLst>
              <a:path w="4681855">
                <a:moveTo>
                  <a:pt x="0" y="0"/>
                </a:moveTo>
                <a:lnTo>
                  <a:pt x="4681727" y="0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880105" y="3349754"/>
            <a:ext cx="0" cy="1152525"/>
          </a:xfrm>
          <a:custGeom>
            <a:avLst/>
            <a:gdLst/>
            <a:ahLst/>
            <a:cxnLst/>
            <a:rect l="l" t="t" r="r" b="b"/>
            <a:pathLst>
              <a:path h="1152525">
                <a:moveTo>
                  <a:pt x="0" y="0"/>
                </a:moveTo>
                <a:lnTo>
                  <a:pt x="0" y="1152131"/>
                </a:lnTo>
              </a:path>
            </a:pathLst>
          </a:custGeom>
          <a:ln w="12192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383145" y="3349754"/>
            <a:ext cx="0" cy="1152525"/>
          </a:xfrm>
          <a:custGeom>
            <a:avLst/>
            <a:gdLst/>
            <a:ahLst/>
            <a:cxnLst/>
            <a:rect l="l" t="t" r="r" b="b"/>
            <a:pathLst>
              <a:path h="1152525">
                <a:moveTo>
                  <a:pt x="0" y="0"/>
                </a:moveTo>
                <a:lnTo>
                  <a:pt x="0" y="1152131"/>
                </a:lnTo>
              </a:path>
            </a:pathLst>
          </a:custGeom>
          <a:ln w="12179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889114" y="3349754"/>
            <a:ext cx="0" cy="1152525"/>
          </a:xfrm>
          <a:custGeom>
            <a:avLst/>
            <a:gdLst/>
            <a:ahLst/>
            <a:cxnLst/>
            <a:rect l="l" t="t" r="r" b="b"/>
            <a:pathLst>
              <a:path h="1152525">
                <a:moveTo>
                  <a:pt x="0" y="0"/>
                </a:moveTo>
                <a:lnTo>
                  <a:pt x="0" y="1152131"/>
                </a:lnTo>
              </a:path>
            </a:pathLst>
          </a:custGeom>
          <a:ln w="12179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391272" y="3349754"/>
            <a:ext cx="0" cy="1152525"/>
          </a:xfrm>
          <a:custGeom>
            <a:avLst/>
            <a:gdLst/>
            <a:ahLst/>
            <a:cxnLst/>
            <a:rect l="l" t="t" r="r" b="b"/>
            <a:pathLst>
              <a:path h="1152525">
                <a:moveTo>
                  <a:pt x="0" y="0"/>
                </a:moveTo>
                <a:lnTo>
                  <a:pt x="0" y="1152131"/>
                </a:lnTo>
              </a:path>
            </a:pathLst>
          </a:custGeom>
          <a:ln w="12179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898002" y="3349754"/>
            <a:ext cx="0" cy="1152525"/>
          </a:xfrm>
          <a:custGeom>
            <a:avLst/>
            <a:gdLst/>
            <a:ahLst/>
            <a:cxnLst/>
            <a:rect l="l" t="t" r="r" b="b"/>
            <a:pathLst>
              <a:path h="1152525">
                <a:moveTo>
                  <a:pt x="0" y="0"/>
                </a:moveTo>
                <a:lnTo>
                  <a:pt x="0" y="1152131"/>
                </a:lnTo>
              </a:path>
            </a:pathLst>
          </a:custGeom>
          <a:ln w="12179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400922" y="3349754"/>
            <a:ext cx="0" cy="1152525"/>
          </a:xfrm>
          <a:custGeom>
            <a:avLst/>
            <a:gdLst/>
            <a:ahLst/>
            <a:cxnLst/>
            <a:rect l="l" t="t" r="r" b="b"/>
            <a:pathLst>
              <a:path h="1152525">
                <a:moveTo>
                  <a:pt x="0" y="0"/>
                </a:moveTo>
                <a:lnTo>
                  <a:pt x="0" y="1152131"/>
                </a:lnTo>
              </a:path>
            </a:pathLst>
          </a:custGeom>
          <a:ln w="12179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904096" y="3349754"/>
            <a:ext cx="0" cy="1152525"/>
          </a:xfrm>
          <a:custGeom>
            <a:avLst/>
            <a:gdLst/>
            <a:ahLst/>
            <a:cxnLst/>
            <a:rect l="l" t="t" r="r" b="b"/>
            <a:pathLst>
              <a:path h="1152525">
                <a:moveTo>
                  <a:pt x="0" y="0"/>
                </a:moveTo>
                <a:lnTo>
                  <a:pt x="0" y="1152131"/>
                </a:lnTo>
              </a:path>
            </a:pathLst>
          </a:custGeom>
          <a:ln w="15227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526024" y="3030000"/>
            <a:ext cx="102870" cy="200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300" b="1" dirty="0">
                <a:latin typeface="Calibri"/>
                <a:cs typeface="Calibri"/>
              </a:rPr>
              <a:t>1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031992" y="3030000"/>
            <a:ext cx="102870" cy="200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300" b="1" dirty="0">
                <a:latin typeface="Calibri"/>
                <a:cs typeface="Calibri"/>
              </a:rPr>
              <a:t>0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534875" y="3030000"/>
            <a:ext cx="102870" cy="200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300" b="1" dirty="0">
                <a:latin typeface="Calibri"/>
                <a:cs typeface="Calibri"/>
              </a:rPr>
              <a:t>1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074359" y="3030000"/>
            <a:ext cx="102870" cy="200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300" b="1" dirty="0">
                <a:latin typeface="Calibri"/>
                <a:cs typeface="Calibri"/>
              </a:rPr>
              <a:t>1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083233" y="3030000"/>
            <a:ext cx="102870" cy="200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300" b="1" dirty="0">
                <a:latin typeface="Calibri"/>
                <a:cs typeface="Calibri"/>
              </a:rPr>
              <a:t>1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577266" y="3030000"/>
            <a:ext cx="102870" cy="200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300" b="1" dirty="0">
                <a:latin typeface="Calibri"/>
                <a:cs typeface="Calibri"/>
              </a:rPr>
              <a:t>0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622716" y="3030000"/>
            <a:ext cx="102870" cy="200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300" b="1" dirty="0">
                <a:latin typeface="Calibri"/>
                <a:cs typeface="Calibri"/>
              </a:rPr>
              <a:t>0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3889114" y="2917317"/>
            <a:ext cx="0" cy="360046"/>
          </a:xfrm>
          <a:custGeom>
            <a:avLst/>
            <a:gdLst/>
            <a:ahLst/>
            <a:cxnLst/>
            <a:rect l="l" t="t" r="r" b="b"/>
            <a:pathLst>
              <a:path h="360045">
                <a:moveTo>
                  <a:pt x="0" y="0"/>
                </a:moveTo>
                <a:lnTo>
                  <a:pt x="0" y="359651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391272" y="2917317"/>
            <a:ext cx="0" cy="360046"/>
          </a:xfrm>
          <a:custGeom>
            <a:avLst/>
            <a:gdLst/>
            <a:ahLst/>
            <a:cxnLst/>
            <a:rect l="l" t="t" r="r" b="b"/>
            <a:pathLst>
              <a:path h="360045">
                <a:moveTo>
                  <a:pt x="0" y="0"/>
                </a:moveTo>
                <a:lnTo>
                  <a:pt x="0" y="359651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898002" y="2917317"/>
            <a:ext cx="0" cy="360046"/>
          </a:xfrm>
          <a:custGeom>
            <a:avLst/>
            <a:gdLst/>
            <a:ahLst/>
            <a:cxnLst/>
            <a:rect l="l" t="t" r="r" b="b"/>
            <a:pathLst>
              <a:path h="360045">
                <a:moveTo>
                  <a:pt x="0" y="0"/>
                </a:moveTo>
                <a:lnTo>
                  <a:pt x="0" y="359651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400922" y="2917317"/>
            <a:ext cx="0" cy="360046"/>
          </a:xfrm>
          <a:custGeom>
            <a:avLst/>
            <a:gdLst/>
            <a:ahLst/>
            <a:cxnLst/>
            <a:rect l="l" t="t" r="r" b="b"/>
            <a:pathLst>
              <a:path h="360045">
                <a:moveTo>
                  <a:pt x="0" y="0"/>
                </a:moveTo>
                <a:lnTo>
                  <a:pt x="0" y="359651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904096" y="2917317"/>
            <a:ext cx="0" cy="360046"/>
          </a:xfrm>
          <a:custGeom>
            <a:avLst/>
            <a:gdLst/>
            <a:ahLst/>
            <a:cxnLst/>
            <a:rect l="l" t="t" r="r" b="b"/>
            <a:pathLst>
              <a:path h="360045">
                <a:moveTo>
                  <a:pt x="0" y="0"/>
                </a:moveTo>
                <a:lnTo>
                  <a:pt x="0" y="359651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381884" y="2917056"/>
            <a:ext cx="506095" cy="0"/>
          </a:xfrm>
          <a:custGeom>
            <a:avLst/>
            <a:gdLst/>
            <a:ahLst/>
            <a:cxnLst/>
            <a:rect l="l" t="t" r="r" b="b"/>
            <a:pathLst>
              <a:path w="506095">
                <a:moveTo>
                  <a:pt x="0" y="0"/>
                </a:moveTo>
                <a:lnTo>
                  <a:pt x="505967" y="0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889247" y="2917056"/>
            <a:ext cx="502920" cy="0"/>
          </a:xfrm>
          <a:custGeom>
            <a:avLst/>
            <a:gdLst/>
            <a:ahLst/>
            <a:cxnLst/>
            <a:rect l="l" t="t" r="r" b="b"/>
            <a:pathLst>
              <a:path w="502920">
                <a:moveTo>
                  <a:pt x="0" y="0"/>
                </a:moveTo>
                <a:lnTo>
                  <a:pt x="502881" y="0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898009" y="2917056"/>
            <a:ext cx="502920" cy="0"/>
          </a:xfrm>
          <a:custGeom>
            <a:avLst/>
            <a:gdLst/>
            <a:ahLst/>
            <a:cxnLst/>
            <a:rect l="l" t="t" r="r" b="b"/>
            <a:pathLst>
              <a:path w="502920">
                <a:moveTo>
                  <a:pt x="0" y="0"/>
                </a:moveTo>
                <a:lnTo>
                  <a:pt x="502881" y="0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377058" y="2917317"/>
            <a:ext cx="0" cy="360046"/>
          </a:xfrm>
          <a:custGeom>
            <a:avLst/>
            <a:gdLst/>
            <a:ahLst/>
            <a:cxnLst/>
            <a:rect l="l" t="t" r="r" b="b"/>
            <a:pathLst>
              <a:path h="360045">
                <a:moveTo>
                  <a:pt x="0" y="0"/>
                </a:moveTo>
                <a:lnTo>
                  <a:pt x="0" y="359651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880105" y="2917317"/>
            <a:ext cx="0" cy="360046"/>
          </a:xfrm>
          <a:custGeom>
            <a:avLst/>
            <a:gdLst/>
            <a:ahLst/>
            <a:cxnLst/>
            <a:rect l="l" t="t" r="r" b="b"/>
            <a:pathLst>
              <a:path h="360045">
                <a:moveTo>
                  <a:pt x="0" y="0"/>
                </a:moveTo>
                <a:lnTo>
                  <a:pt x="0" y="359651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377313" y="2917056"/>
            <a:ext cx="502920" cy="0"/>
          </a:xfrm>
          <a:custGeom>
            <a:avLst/>
            <a:gdLst/>
            <a:ahLst/>
            <a:cxnLst/>
            <a:rect l="l" t="t" r="r" b="b"/>
            <a:pathLst>
              <a:path w="502919">
                <a:moveTo>
                  <a:pt x="0" y="0"/>
                </a:moveTo>
                <a:lnTo>
                  <a:pt x="502881" y="0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337440" y="2773718"/>
            <a:ext cx="76200" cy="502920"/>
          </a:xfrm>
          <a:custGeom>
            <a:avLst/>
            <a:gdLst/>
            <a:ahLst/>
            <a:cxnLst/>
            <a:rect l="l" t="t" r="r" b="b"/>
            <a:pathLst>
              <a:path w="76200" h="502920">
                <a:moveTo>
                  <a:pt x="45714" y="63969"/>
                </a:moveTo>
                <a:lnTo>
                  <a:pt x="33522" y="63969"/>
                </a:lnTo>
                <a:lnTo>
                  <a:pt x="33522" y="502881"/>
                </a:lnTo>
                <a:lnTo>
                  <a:pt x="45714" y="502881"/>
                </a:lnTo>
                <a:lnTo>
                  <a:pt x="45714" y="63969"/>
                </a:lnTo>
                <a:close/>
              </a:path>
              <a:path w="76200" h="502920">
                <a:moveTo>
                  <a:pt x="39606" y="0"/>
                </a:moveTo>
                <a:lnTo>
                  <a:pt x="0" y="76199"/>
                </a:lnTo>
                <a:lnTo>
                  <a:pt x="33522" y="76199"/>
                </a:lnTo>
                <a:lnTo>
                  <a:pt x="33522" y="63969"/>
                </a:lnTo>
                <a:lnTo>
                  <a:pt x="70296" y="63969"/>
                </a:lnTo>
                <a:lnTo>
                  <a:pt x="39606" y="0"/>
                </a:lnTo>
                <a:close/>
              </a:path>
              <a:path w="76200" h="502920">
                <a:moveTo>
                  <a:pt x="70296" y="63969"/>
                </a:moveTo>
                <a:lnTo>
                  <a:pt x="45714" y="63969"/>
                </a:lnTo>
                <a:lnTo>
                  <a:pt x="45714" y="76199"/>
                </a:lnTo>
                <a:lnTo>
                  <a:pt x="76164" y="76199"/>
                </a:lnTo>
                <a:lnTo>
                  <a:pt x="70296" y="6396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233677" y="2631313"/>
            <a:ext cx="4825365" cy="0"/>
          </a:xfrm>
          <a:custGeom>
            <a:avLst/>
            <a:gdLst/>
            <a:ahLst/>
            <a:cxnLst/>
            <a:rect l="l" t="t" r="r" b="b"/>
            <a:pathLst>
              <a:path w="4825365">
                <a:moveTo>
                  <a:pt x="0" y="0"/>
                </a:moveTo>
                <a:lnTo>
                  <a:pt x="4824857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645530" y="2340991"/>
            <a:ext cx="0" cy="289560"/>
          </a:xfrm>
          <a:custGeom>
            <a:avLst/>
            <a:gdLst/>
            <a:ahLst/>
            <a:cxnLst/>
            <a:rect l="l" t="t" r="r" b="b"/>
            <a:pathLst>
              <a:path h="289560">
                <a:moveTo>
                  <a:pt x="0" y="0"/>
                </a:moveTo>
                <a:lnTo>
                  <a:pt x="0" y="289547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377314" y="2341111"/>
            <a:ext cx="287020" cy="0"/>
          </a:xfrm>
          <a:custGeom>
            <a:avLst/>
            <a:gdLst/>
            <a:ahLst/>
            <a:cxnLst/>
            <a:rect l="l" t="t" r="r" b="b"/>
            <a:pathLst>
              <a:path w="287019">
                <a:moveTo>
                  <a:pt x="0" y="0"/>
                </a:moveTo>
                <a:lnTo>
                  <a:pt x="286499" y="0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377058" y="2340992"/>
            <a:ext cx="0" cy="287020"/>
          </a:xfrm>
          <a:custGeom>
            <a:avLst/>
            <a:gdLst/>
            <a:ahLst/>
            <a:cxnLst/>
            <a:rect l="l" t="t" r="r" b="b"/>
            <a:pathLst>
              <a:path h="287019">
                <a:moveTo>
                  <a:pt x="0" y="0"/>
                </a:moveTo>
                <a:lnTo>
                  <a:pt x="0" y="286499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627249" y="2631313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337440" y="2197736"/>
            <a:ext cx="76200" cy="396240"/>
          </a:xfrm>
          <a:custGeom>
            <a:avLst/>
            <a:gdLst/>
            <a:ahLst/>
            <a:cxnLst/>
            <a:rect l="l" t="t" r="r" b="b"/>
            <a:pathLst>
              <a:path w="76200" h="396239">
                <a:moveTo>
                  <a:pt x="45714" y="64020"/>
                </a:moveTo>
                <a:lnTo>
                  <a:pt x="33522" y="64020"/>
                </a:lnTo>
                <a:lnTo>
                  <a:pt x="33522" y="396239"/>
                </a:lnTo>
                <a:lnTo>
                  <a:pt x="45714" y="396239"/>
                </a:lnTo>
                <a:lnTo>
                  <a:pt x="45714" y="64020"/>
                </a:lnTo>
                <a:close/>
              </a:path>
              <a:path w="76200" h="396239">
                <a:moveTo>
                  <a:pt x="39606" y="0"/>
                </a:moveTo>
                <a:lnTo>
                  <a:pt x="0" y="76199"/>
                </a:lnTo>
                <a:lnTo>
                  <a:pt x="33522" y="76199"/>
                </a:lnTo>
                <a:lnTo>
                  <a:pt x="33522" y="64020"/>
                </a:lnTo>
                <a:lnTo>
                  <a:pt x="70321" y="64020"/>
                </a:lnTo>
                <a:lnTo>
                  <a:pt x="39606" y="0"/>
                </a:lnTo>
                <a:close/>
              </a:path>
              <a:path w="76200" h="396239">
                <a:moveTo>
                  <a:pt x="70321" y="64020"/>
                </a:moveTo>
                <a:lnTo>
                  <a:pt x="45714" y="64020"/>
                </a:lnTo>
                <a:lnTo>
                  <a:pt x="45714" y="76199"/>
                </a:lnTo>
                <a:lnTo>
                  <a:pt x="76164" y="76199"/>
                </a:lnTo>
                <a:lnTo>
                  <a:pt x="70321" y="640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151504" y="2340991"/>
            <a:ext cx="0" cy="289560"/>
          </a:xfrm>
          <a:custGeom>
            <a:avLst/>
            <a:gdLst/>
            <a:ahLst/>
            <a:cxnLst/>
            <a:rect l="l" t="t" r="r" b="b"/>
            <a:pathLst>
              <a:path h="289560">
                <a:moveTo>
                  <a:pt x="0" y="0"/>
                </a:moveTo>
                <a:lnTo>
                  <a:pt x="0" y="289547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879980" y="2341111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880105" y="2340992"/>
            <a:ext cx="0" cy="287020"/>
          </a:xfrm>
          <a:custGeom>
            <a:avLst/>
            <a:gdLst/>
            <a:ahLst/>
            <a:cxnLst/>
            <a:rect l="l" t="t" r="r" b="b"/>
            <a:pathLst>
              <a:path h="287019">
                <a:moveTo>
                  <a:pt x="0" y="0"/>
                </a:moveTo>
                <a:lnTo>
                  <a:pt x="0" y="286499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132963" y="2631313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3654425" y="2340991"/>
            <a:ext cx="0" cy="289560"/>
          </a:xfrm>
          <a:custGeom>
            <a:avLst/>
            <a:gdLst/>
            <a:ahLst/>
            <a:cxnLst/>
            <a:rect l="l" t="t" r="r" b="b"/>
            <a:pathLst>
              <a:path h="289560">
                <a:moveTo>
                  <a:pt x="0" y="0"/>
                </a:moveTo>
                <a:lnTo>
                  <a:pt x="0" y="289547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3381883" y="2341111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3383145" y="2340992"/>
            <a:ext cx="0" cy="287020"/>
          </a:xfrm>
          <a:custGeom>
            <a:avLst/>
            <a:gdLst/>
            <a:ahLst/>
            <a:cxnLst/>
            <a:rect l="l" t="t" r="r" b="b"/>
            <a:pathLst>
              <a:path h="287019">
                <a:moveTo>
                  <a:pt x="0" y="0"/>
                </a:moveTo>
                <a:lnTo>
                  <a:pt x="0" y="286499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635883" y="2631313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4157846" y="2340991"/>
            <a:ext cx="0" cy="289560"/>
          </a:xfrm>
          <a:custGeom>
            <a:avLst/>
            <a:gdLst/>
            <a:ahLst/>
            <a:cxnLst/>
            <a:rect l="l" t="t" r="r" b="b"/>
            <a:pathLst>
              <a:path h="289560">
                <a:moveTo>
                  <a:pt x="0" y="0"/>
                </a:moveTo>
                <a:lnTo>
                  <a:pt x="0" y="289547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3889248" y="2341111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889114" y="2340992"/>
            <a:ext cx="0" cy="287020"/>
          </a:xfrm>
          <a:custGeom>
            <a:avLst/>
            <a:gdLst/>
            <a:ahLst/>
            <a:cxnLst/>
            <a:rect l="l" t="t" r="r" b="b"/>
            <a:pathLst>
              <a:path h="287019">
                <a:moveTo>
                  <a:pt x="0" y="0"/>
                </a:moveTo>
                <a:lnTo>
                  <a:pt x="0" y="286499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4141979" y="2631313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663313" y="2340991"/>
            <a:ext cx="0" cy="289560"/>
          </a:xfrm>
          <a:custGeom>
            <a:avLst/>
            <a:gdLst/>
            <a:ahLst/>
            <a:cxnLst/>
            <a:rect l="l" t="t" r="r" b="b"/>
            <a:pathLst>
              <a:path h="289560">
                <a:moveTo>
                  <a:pt x="0" y="0"/>
                </a:moveTo>
                <a:lnTo>
                  <a:pt x="0" y="289547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391534" y="2341111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4391272" y="2340992"/>
            <a:ext cx="0" cy="287020"/>
          </a:xfrm>
          <a:custGeom>
            <a:avLst/>
            <a:gdLst/>
            <a:ahLst/>
            <a:cxnLst/>
            <a:rect l="l" t="t" r="r" b="b"/>
            <a:pathLst>
              <a:path h="287019">
                <a:moveTo>
                  <a:pt x="0" y="0"/>
                </a:moveTo>
                <a:lnTo>
                  <a:pt x="0" y="286499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4645026" y="2631313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5165972" y="2340991"/>
            <a:ext cx="0" cy="289560"/>
          </a:xfrm>
          <a:custGeom>
            <a:avLst/>
            <a:gdLst/>
            <a:ahLst/>
            <a:cxnLst/>
            <a:rect l="l" t="t" r="r" b="b"/>
            <a:pathLst>
              <a:path h="289560">
                <a:moveTo>
                  <a:pt x="0" y="0"/>
                </a:moveTo>
                <a:lnTo>
                  <a:pt x="0" y="289547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4898009" y="2341111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898002" y="2340992"/>
            <a:ext cx="0" cy="287020"/>
          </a:xfrm>
          <a:custGeom>
            <a:avLst/>
            <a:gdLst/>
            <a:ahLst/>
            <a:cxnLst/>
            <a:rect l="l" t="t" r="r" b="b"/>
            <a:pathLst>
              <a:path h="287019">
                <a:moveTo>
                  <a:pt x="0" y="0"/>
                </a:moveTo>
                <a:lnTo>
                  <a:pt x="0" y="286499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5150739" y="2631313"/>
            <a:ext cx="287020" cy="0"/>
          </a:xfrm>
          <a:custGeom>
            <a:avLst/>
            <a:gdLst/>
            <a:ahLst/>
            <a:cxnLst/>
            <a:rect l="l" t="t" r="r" b="b"/>
            <a:pathLst>
              <a:path w="287020">
                <a:moveTo>
                  <a:pt x="0" y="0"/>
                </a:moveTo>
                <a:lnTo>
                  <a:pt x="286499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5669153" y="2340991"/>
            <a:ext cx="0" cy="289560"/>
          </a:xfrm>
          <a:custGeom>
            <a:avLst/>
            <a:gdLst/>
            <a:ahLst/>
            <a:cxnLst/>
            <a:rect l="l" t="t" r="r" b="b"/>
            <a:pathLst>
              <a:path h="289560">
                <a:moveTo>
                  <a:pt x="0" y="0"/>
                </a:moveTo>
                <a:lnTo>
                  <a:pt x="0" y="289547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400929" y="2341111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5400922" y="2340992"/>
            <a:ext cx="0" cy="287020"/>
          </a:xfrm>
          <a:custGeom>
            <a:avLst/>
            <a:gdLst/>
            <a:ahLst/>
            <a:cxnLst/>
            <a:rect l="l" t="t" r="r" b="b"/>
            <a:pathLst>
              <a:path h="287019">
                <a:moveTo>
                  <a:pt x="0" y="0"/>
                </a:moveTo>
                <a:lnTo>
                  <a:pt x="0" y="286499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5653914" y="2631313"/>
            <a:ext cx="287020" cy="0"/>
          </a:xfrm>
          <a:custGeom>
            <a:avLst/>
            <a:gdLst/>
            <a:ahLst/>
            <a:cxnLst/>
            <a:rect l="l" t="t" r="r" b="b"/>
            <a:pathLst>
              <a:path w="287020">
                <a:moveTo>
                  <a:pt x="0" y="0"/>
                </a:moveTo>
                <a:lnTo>
                  <a:pt x="286499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6175115" y="2340991"/>
            <a:ext cx="0" cy="289560"/>
          </a:xfrm>
          <a:custGeom>
            <a:avLst/>
            <a:gdLst/>
            <a:ahLst/>
            <a:cxnLst/>
            <a:rect l="l" t="t" r="r" b="b"/>
            <a:pathLst>
              <a:path h="289560">
                <a:moveTo>
                  <a:pt x="0" y="0"/>
                </a:moveTo>
                <a:lnTo>
                  <a:pt x="0" y="289547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5902834" y="2341111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5904096" y="2340992"/>
            <a:ext cx="0" cy="287020"/>
          </a:xfrm>
          <a:custGeom>
            <a:avLst/>
            <a:gdLst/>
            <a:ahLst/>
            <a:cxnLst/>
            <a:rect l="l" t="t" r="r" b="b"/>
            <a:pathLst>
              <a:path h="287019">
                <a:moveTo>
                  <a:pt x="0" y="0"/>
                </a:moveTo>
                <a:lnTo>
                  <a:pt x="0" y="286499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6156833" y="2631313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6408413" y="2917317"/>
            <a:ext cx="0" cy="360046"/>
          </a:xfrm>
          <a:custGeom>
            <a:avLst/>
            <a:gdLst/>
            <a:ahLst/>
            <a:cxnLst/>
            <a:rect l="l" t="t" r="r" b="b"/>
            <a:pathLst>
              <a:path h="360045">
                <a:moveTo>
                  <a:pt x="0" y="0"/>
                </a:moveTo>
                <a:lnTo>
                  <a:pt x="0" y="359651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 txBox="1"/>
          <p:nvPr/>
        </p:nvSpPr>
        <p:spPr>
          <a:xfrm>
            <a:off x="1913635" y="2318892"/>
            <a:ext cx="378460" cy="6001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 indent="127622"/>
            <a:r>
              <a:rPr sz="1400" spc="10" dirty="0">
                <a:latin typeface="Calibri"/>
                <a:cs typeface="Calibri"/>
              </a:rPr>
              <a:t>ClK</a:t>
            </a:r>
            <a:endParaRPr sz="1400">
              <a:latin typeface="Calibri"/>
              <a:cs typeface="Calibri"/>
            </a:endParaRPr>
          </a:p>
          <a:p>
            <a:pPr>
              <a:spcBef>
                <a:spcPts val="30"/>
              </a:spcBef>
            </a:pPr>
            <a:endParaRPr sz="1100">
              <a:latin typeface="Times New Roman"/>
              <a:cs typeface="Times New Roman"/>
            </a:endParaRPr>
          </a:p>
          <a:p>
            <a:pPr marL="12698"/>
            <a:r>
              <a:rPr sz="1400" spc="-25" dirty="0">
                <a:latin typeface="Calibri"/>
                <a:cs typeface="Calibri"/>
              </a:rPr>
              <a:t>V</a:t>
            </a:r>
            <a:r>
              <a:rPr sz="1400" dirty="0">
                <a:latin typeface="Calibri"/>
                <a:cs typeface="Calibri"/>
              </a:rPr>
              <a:t>olts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72" name="object 72"/>
          <p:cNvSpPr/>
          <p:nvPr/>
        </p:nvSpPr>
        <p:spPr>
          <a:xfrm>
            <a:off x="6408413" y="3349754"/>
            <a:ext cx="0" cy="1152525"/>
          </a:xfrm>
          <a:custGeom>
            <a:avLst/>
            <a:gdLst/>
            <a:ahLst/>
            <a:cxnLst/>
            <a:rect l="l" t="t" r="r" b="b"/>
            <a:pathLst>
              <a:path h="1152525">
                <a:moveTo>
                  <a:pt x="0" y="0"/>
                </a:moveTo>
                <a:lnTo>
                  <a:pt x="0" y="1152131"/>
                </a:lnTo>
              </a:path>
            </a:pathLst>
          </a:custGeom>
          <a:ln w="15227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3889114" y="3483990"/>
            <a:ext cx="0" cy="722630"/>
          </a:xfrm>
          <a:custGeom>
            <a:avLst/>
            <a:gdLst/>
            <a:ahLst/>
            <a:cxnLst/>
            <a:rect l="l" t="t" r="r" b="b"/>
            <a:pathLst>
              <a:path h="722629">
                <a:moveTo>
                  <a:pt x="0" y="0"/>
                </a:moveTo>
                <a:lnTo>
                  <a:pt x="0" y="722312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2377314" y="4203191"/>
            <a:ext cx="250190" cy="0"/>
          </a:xfrm>
          <a:custGeom>
            <a:avLst/>
            <a:gdLst/>
            <a:ahLst/>
            <a:cxnLst/>
            <a:rect l="l" t="t" r="r" b="b"/>
            <a:pathLst>
              <a:path w="250189">
                <a:moveTo>
                  <a:pt x="0" y="0"/>
                </a:moveTo>
                <a:lnTo>
                  <a:pt x="249936" y="0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2628639" y="3483991"/>
            <a:ext cx="0" cy="719455"/>
          </a:xfrm>
          <a:custGeom>
            <a:avLst/>
            <a:gdLst/>
            <a:ahLst/>
            <a:cxnLst/>
            <a:rect l="l" t="t" r="r" b="b"/>
            <a:pathLst>
              <a:path h="719454">
                <a:moveTo>
                  <a:pt x="0" y="0"/>
                </a:moveTo>
                <a:lnTo>
                  <a:pt x="0" y="719137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2627248" y="3483864"/>
            <a:ext cx="253365" cy="0"/>
          </a:xfrm>
          <a:custGeom>
            <a:avLst/>
            <a:gdLst/>
            <a:ahLst/>
            <a:cxnLst/>
            <a:rect l="l" t="t" r="r" b="b"/>
            <a:pathLst>
              <a:path w="253364">
                <a:moveTo>
                  <a:pt x="0" y="0"/>
                </a:moveTo>
                <a:lnTo>
                  <a:pt x="252971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 txBox="1"/>
          <p:nvPr/>
        </p:nvSpPr>
        <p:spPr>
          <a:xfrm>
            <a:off x="6089270" y="3020568"/>
            <a:ext cx="102870" cy="200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300" b="1" dirty="0">
                <a:latin typeface="Calibri"/>
                <a:cs typeface="Calibri"/>
              </a:rPr>
              <a:t>1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78" name="object 78"/>
          <p:cNvSpPr/>
          <p:nvPr/>
        </p:nvSpPr>
        <p:spPr>
          <a:xfrm>
            <a:off x="5902834" y="2907912"/>
            <a:ext cx="506095" cy="0"/>
          </a:xfrm>
          <a:custGeom>
            <a:avLst/>
            <a:gdLst/>
            <a:ahLst/>
            <a:cxnLst/>
            <a:rect l="l" t="t" r="r" b="b"/>
            <a:pathLst>
              <a:path w="506095">
                <a:moveTo>
                  <a:pt x="0" y="0"/>
                </a:moveTo>
                <a:lnTo>
                  <a:pt x="505790" y="0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3132964" y="4203191"/>
            <a:ext cx="253365" cy="0"/>
          </a:xfrm>
          <a:custGeom>
            <a:avLst/>
            <a:gdLst/>
            <a:ahLst/>
            <a:cxnLst/>
            <a:rect l="l" t="t" r="r" b="b"/>
            <a:pathLst>
              <a:path w="253364">
                <a:moveTo>
                  <a:pt x="0" y="0"/>
                </a:moveTo>
                <a:lnTo>
                  <a:pt x="252971" y="0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3133089" y="3483991"/>
            <a:ext cx="0" cy="719455"/>
          </a:xfrm>
          <a:custGeom>
            <a:avLst/>
            <a:gdLst/>
            <a:ahLst/>
            <a:cxnLst/>
            <a:rect l="l" t="t" r="r" b="b"/>
            <a:pathLst>
              <a:path h="719454">
                <a:moveTo>
                  <a:pt x="0" y="0"/>
                </a:moveTo>
                <a:lnTo>
                  <a:pt x="0" y="719137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2879979" y="3483864"/>
            <a:ext cx="253365" cy="0"/>
          </a:xfrm>
          <a:custGeom>
            <a:avLst/>
            <a:gdLst/>
            <a:ahLst/>
            <a:cxnLst/>
            <a:rect l="l" t="t" r="r" b="b"/>
            <a:pathLst>
              <a:path w="253364">
                <a:moveTo>
                  <a:pt x="0" y="0"/>
                </a:moveTo>
                <a:lnTo>
                  <a:pt x="252983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3381884" y="4203191"/>
            <a:ext cx="253365" cy="0"/>
          </a:xfrm>
          <a:custGeom>
            <a:avLst/>
            <a:gdLst/>
            <a:ahLst/>
            <a:cxnLst/>
            <a:rect l="l" t="t" r="r" b="b"/>
            <a:pathLst>
              <a:path w="253364">
                <a:moveTo>
                  <a:pt x="0" y="0"/>
                </a:moveTo>
                <a:lnTo>
                  <a:pt x="252984" y="0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3635629" y="3483991"/>
            <a:ext cx="0" cy="719455"/>
          </a:xfrm>
          <a:custGeom>
            <a:avLst/>
            <a:gdLst/>
            <a:ahLst/>
            <a:cxnLst/>
            <a:rect l="l" t="t" r="r" b="b"/>
            <a:pathLst>
              <a:path h="719454">
                <a:moveTo>
                  <a:pt x="0" y="0"/>
                </a:moveTo>
                <a:lnTo>
                  <a:pt x="0" y="719137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3635883" y="3483864"/>
            <a:ext cx="253365" cy="0"/>
          </a:xfrm>
          <a:custGeom>
            <a:avLst/>
            <a:gdLst/>
            <a:ahLst/>
            <a:cxnLst/>
            <a:rect l="l" t="t" r="r" b="b"/>
            <a:pathLst>
              <a:path w="253364">
                <a:moveTo>
                  <a:pt x="0" y="0"/>
                </a:moveTo>
                <a:lnTo>
                  <a:pt x="252984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3889247" y="4206366"/>
            <a:ext cx="253365" cy="0"/>
          </a:xfrm>
          <a:custGeom>
            <a:avLst/>
            <a:gdLst/>
            <a:ahLst/>
            <a:cxnLst/>
            <a:rect l="l" t="t" r="r" b="b"/>
            <a:pathLst>
              <a:path w="253364">
                <a:moveTo>
                  <a:pt x="0" y="0"/>
                </a:moveTo>
                <a:lnTo>
                  <a:pt x="252971" y="0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4142099" y="3483990"/>
            <a:ext cx="0" cy="722630"/>
          </a:xfrm>
          <a:custGeom>
            <a:avLst/>
            <a:gdLst/>
            <a:ahLst/>
            <a:cxnLst/>
            <a:rect l="l" t="t" r="r" b="b"/>
            <a:pathLst>
              <a:path h="722629">
                <a:moveTo>
                  <a:pt x="0" y="0"/>
                </a:moveTo>
                <a:lnTo>
                  <a:pt x="0" y="722312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4141978" y="3483864"/>
            <a:ext cx="253365" cy="0"/>
          </a:xfrm>
          <a:custGeom>
            <a:avLst/>
            <a:gdLst/>
            <a:ahLst/>
            <a:cxnLst/>
            <a:rect l="l" t="t" r="r" b="b"/>
            <a:pathLst>
              <a:path w="253364">
                <a:moveTo>
                  <a:pt x="0" y="0"/>
                </a:moveTo>
                <a:lnTo>
                  <a:pt x="252984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4645025" y="4203191"/>
            <a:ext cx="253365" cy="0"/>
          </a:xfrm>
          <a:custGeom>
            <a:avLst/>
            <a:gdLst/>
            <a:ahLst/>
            <a:cxnLst/>
            <a:rect l="l" t="t" r="r" b="b"/>
            <a:pathLst>
              <a:path w="253364">
                <a:moveTo>
                  <a:pt x="0" y="0"/>
                </a:moveTo>
                <a:lnTo>
                  <a:pt x="252984" y="0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4645025" y="3483991"/>
            <a:ext cx="0" cy="719455"/>
          </a:xfrm>
          <a:custGeom>
            <a:avLst/>
            <a:gdLst/>
            <a:ahLst/>
            <a:cxnLst/>
            <a:rect l="l" t="t" r="r" b="b"/>
            <a:pathLst>
              <a:path h="719454">
                <a:moveTo>
                  <a:pt x="0" y="0"/>
                </a:moveTo>
                <a:lnTo>
                  <a:pt x="0" y="719137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4391534" y="3483864"/>
            <a:ext cx="253365" cy="0"/>
          </a:xfrm>
          <a:custGeom>
            <a:avLst/>
            <a:gdLst/>
            <a:ahLst/>
            <a:cxnLst/>
            <a:rect l="l" t="t" r="r" b="b"/>
            <a:pathLst>
              <a:path w="253364">
                <a:moveTo>
                  <a:pt x="0" y="0"/>
                </a:moveTo>
                <a:lnTo>
                  <a:pt x="252984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4898010" y="4206366"/>
            <a:ext cx="253365" cy="0"/>
          </a:xfrm>
          <a:custGeom>
            <a:avLst/>
            <a:gdLst/>
            <a:ahLst/>
            <a:cxnLst/>
            <a:rect l="l" t="t" r="r" b="b"/>
            <a:pathLst>
              <a:path w="253364">
                <a:moveTo>
                  <a:pt x="0" y="0"/>
                </a:moveTo>
                <a:lnTo>
                  <a:pt x="252971" y="0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5148446" y="3483990"/>
            <a:ext cx="0" cy="722630"/>
          </a:xfrm>
          <a:custGeom>
            <a:avLst/>
            <a:gdLst/>
            <a:ahLst/>
            <a:cxnLst/>
            <a:rect l="l" t="t" r="r" b="b"/>
            <a:pathLst>
              <a:path h="722629">
                <a:moveTo>
                  <a:pt x="0" y="0"/>
                </a:moveTo>
                <a:lnTo>
                  <a:pt x="0" y="722312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5150739" y="3483864"/>
            <a:ext cx="250190" cy="0"/>
          </a:xfrm>
          <a:custGeom>
            <a:avLst/>
            <a:gdLst/>
            <a:ahLst/>
            <a:cxnLst/>
            <a:rect l="l" t="t" r="r" b="b"/>
            <a:pathLst>
              <a:path w="250189">
                <a:moveTo>
                  <a:pt x="0" y="0"/>
                </a:moveTo>
                <a:lnTo>
                  <a:pt x="249936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5902834" y="4206366"/>
            <a:ext cx="253365" cy="0"/>
          </a:xfrm>
          <a:custGeom>
            <a:avLst/>
            <a:gdLst/>
            <a:ahLst/>
            <a:cxnLst/>
            <a:rect l="l" t="t" r="r" b="b"/>
            <a:pathLst>
              <a:path w="253364">
                <a:moveTo>
                  <a:pt x="0" y="0"/>
                </a:moveTo>
                <a:lnTo>
                  <a:pt x="252971" y="0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6156572" y="3483990"/>
            <a:ext cx="0" cy="722630"/>
          </a:xfrm>
          <a:custGeom>
            <a:avLst/>
            <a:gdLst/>
            <a:ahLst/>
            <a:cxnLst/>
            <a:rect l="l" t="t" r="r" b="b"/>
            <a:pathLst>
              <a:path h="722629">
                <a:moveTo>
                  <a:pt x="0" y="0"/>
                </a:moveTo>
                <a:lnTo>
                  <a:pt x="0" y="722312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6156834" y="3483864"/>
            <a:ext cx="253365" cy="0"/>
          </a:xfrm>
          <a:custGeom>
            <a:avLst/>
            <a:gdLst/>
            <a:ahLst/>
            <a:cxnLst/>
            <a:rect l="l" t="t" r="r" b="b"/>
            <a:pathLst>
              <a:path w="253364">
                <a:moveTo>
                  <a:pt x="0" y="0"/>
                </a:moveTo>
                <a:lnTo>
                  <a:pt x="252984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5653914" y="4203191"/>
            <a:ext cx="250190" cy="0"/>
          </a:xfrm>
          <a:custGeom>
            <a:avLst/>
            <a:gdLst/>
            <a:ahLst/>
            <a:cxnLst/>
            <a:rect l="l" t="t" r="r" b="b"/>
            <a:pathLst>
              <a:path w="250189">
                <a:moveTo>
                  <a:pt x="0" y="0"/>
                </a:moveTo>
                <a:lnTo>
                  <a:pt x="249936" y="0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5653913" y="3483991"/>
            <a:ext cx="0" cy="719455"/>
          </a:xfrm>
          <a:custGeom>
            <a:avLst/>
            <a:gdLst/>
            <a:ahLst/>
            <a:cxnLst/>
            <a:rect l="l" t="t" r="r" b="b"/>
            <a:pathLst>
              <a:path h="719454">
                <a:moveTo>
                  <a:pt x="0" y="0"/>
                </a:moveTo>
                <a:lnTo>
                  <a:pt x="0" y="719137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5400928" y="3483864"/>
            <a:ext cx="253365" cy="0"/>
          </a:xfrm>
          <a:custGeom>
            <a:avLst/>
            <a:gdLst/>
            <a:ahLst/>
            <a:cxnLst/>
            <a:rect l="l" t="t" r="r" b="b"/>
            <a:pathLst>
              <a:path w="253364">
                <a:moveTo>
                  <a:pt x="0" y="0"/>
                </a:moveTo>
                <a:lnTo>
                  <a:pt x="252984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5303520" y="6409966"/>
            <a:ext cx="685800" cy="3352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Rectangle 100"/>
          <p:cNvSpPr/>
          <p:nvPr/>
        </p:nvSpPr>
        <p:spPr>
          <a:xfrm>
            <a:off x="165100" y="44450"/>
            <a:ext cx="3162709" cy="53859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32" tIns="45715" rIns="91432" bIns="45715">
            <a:spAutoFit/>
          </a:bodyPr>
          <a:lstStyle/>
          <a:p>
            <a:r>
              <a:rPr lang="fr-FR" sz="2900" spc="-10" dirty="0" smtClean="0">
                <a:solidFill>
                  <a:srgbClr val="FF0000"/>
                </a:solidFill>
                <a:cs typeface="Calibri"/>
              </a:rPr>
              <a:t>Codage</a:t>
            </a:r>
            <a:r>
              <a:rPr lang="fr-FR" sz="2900" spc="-105" dirty="0" smtClean="0">
                <a:solidFill>
                  <a:srgbClr val="FF0000"/>
                </a:solidFill>
                <a:cs typeface="Calibri"/>
              </a:rPr>
              <a:t> </a:t>
            </a:r>
            <a:r>
              <a:rPr lang="fr-FR" sz="2900" spc="-10" dirty="0" smtClean="0">
                <a:solidFill>
                  <a:srgbClr val="FF0000"/>
                </a:solidFill>
                <a:cs typeface="Calibri"/>
              </a:rPr>
              <a:t>Manchester</a:t>
            </a:r>
            <a:endParaRPr lang="fr-FR" sz="2900" dirty="0">
              <a:solidFill>
                <a:srgbClr val="FF0000"/>
              </a:solidFill>
            </a:endParaRPr>
          </a:p>
        </p:txBody>
      </p:sp>
      <p:sp>
        <p:nvSpPr>
          <p:cNvPr id="102" name="object 2"/>
          <p:cNvSpPr/>
          <p:nvPr/>
        </p:nvSpPr>
        <p:spPr>
          <a:xfrm>
            <a:off x="241300" y="4720210"/>
            <a:ext cx="10058400" cy="271564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241301" y="4464050"/>
            <a:ext cx="10210800" cy="297260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356836" marR="5079" indent="-344136" algn="just">
              <a:buFont typeface="Arial"/>
              <a:buChar char="•"/>
              <a:tabLst>
                <a:tab pos="356836" algn="l"/>
                <a:tab pos="357470" algn="l"/>
              </a:tabLst>
            </a:pPr>
            <a:r>
              <a:rPr lang="fr-FR" sz="2400" spc="-21" dirty="0" smtClean="0">
                <a:latin typeface="Calibri"/>
                <a:cs typeface="Calibri"/>
              </a:rPr>
              <a:t>Récup. Horloge : Aucun problème puisque ce code garantie au moins une  transition par période Tb.</a:t>
            </a:r>
          </a:p>
          <a:p>
            <a:pPr marL="356836" marR="5079" indent="-344136" algn="just">
              <a:buFont typeface="Arial"/>
              <a:buChar char="•"/>
              <a:tabLst>
                <a:tab pos="356836" algn="l"/>
                <a:tab pos="357470" algn="l"/>
              </a:tabLst>
            </a:pPr>
            <a:r>
              <a:rPr sz="2400" spc="-21" smtClean="0">
                <a:latin typeface="Calibri"/>
                <a:cs typeface="Calibri"/>
              </a:rPr>
              <a:t>L’information </a:t>
            </a:r>
            <a:r>
              <a:rPr sz="2400" spc="-21" dirty="0">
                <a:latin typeface="Calibri"/>
                <a:cs typeface="Calibri"/>
              </a:rPr>
              <a:t>est contenue </a:t>
            </a:r>
            <a:r>
              <a:rPr sz="2400" spc="-10" dirty="0">
                <a:latin typeface="Calibri"/>
                <a:cs typeface="Calibri"/>
              </a:rPr>
              <a:t>dans </a:t>
            </a:r>
            <a:r>
              <a:rPr sz="2400" spc="-5" dirty="0">
                <a:latin typeface="Calibri"/>
                <a:cs typeface="Calibri"/>
              </a:rPr>
              <a:t>le </a:t>
            </a:r>
            <a:r>
              <a:rPr sz="2400" spc="-10" dirty="0">
                <a:latin typeface="Calibri"/>
                <a:cs typeface="Calibri"/>
              </a:rPr>
              <a:t>sens </a:t>
            </a:r>
            <a:r>
              <a:rPr sz="2400" spc="-5" dirty="0">
                <a:latin typeface="Calibri"/>
                <a:cs typeface="Calibri"/>
              </a:rPr>
              <a:t>de la </a:t>
            </a:r>
            <a:r>
              <a:rPr sz="2400" spc="-15" dirty="0">
                <a:latin typeface="Calibri"/>
                <a:cs typeface="Calibri"/>
              </a:rPr>
              <a:t>transition</a:t>
            </a:r>
            <a:r>
              <a:rPr sz="2400" spc="-15">
                <a:latin typeface="Calibri"/>
                <a:cs typeface="Calibri"/>
              </a:rPr>
              <a:t>. </a:t>
            </a:r>
            <a:endParaRPr lang="fr-FR" sz="2400" spc="-15" dirty="0" smtClean="0">
              <a:latin typeface="Calibri"/>
              <a:cs typeface="Calibri"/>
            </a:endParaRPr>
          </a:p>
          <a:p>
            <a:pPr marL="356836" marR="5079" indent="-344136" algn="just">
              <a:buFont typeface="Arial"/>
              <a:buChar char="•"/>
              <a:tabLst>
                <a:tab pos="356836" algn="l"/>
                <a:tab pos="357470" algn="l"/>
              </a:tabLst>
            </a:pPr>
            <a:r>
              <a:rPr sz="2400" spc="-15" smtClean="0">
                <a:latin typeface="Calibri"/>
                <a:cs typeface="Calibri"/>
              </a:rPr>
              <a:t>Cette </a:t>
            </a:r>
            <a:r>
              <a:rPr sz="2400" spc="-10" dirty="0">
                <a:latin typeface="Calibri"/>
                <a:cs typeface="Calibri"/>
              </a:rPr>
              <a:t>technique demande une  </a:t>
            </a:r>
            <a:r>
              <a:rPr sz="2400" spc="-15" dirty="0">
                <a:latin typeface="Calibri"/>
                <a:cs typeface="Calibri"/>
              </a:rPr>
              <a:t>largeur </a:t>
            </a:r>
            <a:r>
              <a:rPr sz="2400" spc="-5" dirty="0">
                <a:latin typeface="Calibri"/>
                <a:cs typeface="Calibri"/>
              </a:rPr>
              <a:t>de </a:t>
            </a:r>
            <a:r>
              <a:rPr sz="2400" spc="-10">
                <a:latin typeface="Calibri"/>
                <a:cs typeface="Calibri"/>
              </a:rPr>
              <a:t>bande</a:t>
            </a:r>
            <a:r>
              <a:rPr sz="2400" spc="-50">
                <a:latin typeface="Calibri"/>
                <a:cs typeface="Calibri"/>
              </a:rPr>
              <a:t> </a:t>
            </a:r>
            <a:r>
              <a:rPr sz="2400" spc="-15" smtClean="0">
                <a:latin typeface="Calibri"/>
                <a:cs typeface="Calibri"/>
              </a:rPr>
              <a:t>importante</a:t>
            </a:r>
            <a:r>
              <a:rPr lang="fr-FR" sz="2400" spc="-15" dirty="0" smtClean="0">
                <a:latin typeface="Calibri"/>
                <a:cs typeface="Calibri"/>
              </a:rPr>
              <a:t>.</a:t>
            </a:r>
            <a:endParaRPr sz="2400">
              <a:latin typeface="Calibri"/>
              <a:cs typeface="Calibri"/>
            </a:endParaRPr>
          </a:p>
          <a:p>
            <a:pPr marL="356836" marR="126988" indent="-344136" algn="just">
              <a:spcBef>
                <a:spcPts val="380"/>
              </a:spcBef>
              <a:buFont typeface="Arial"/>
              <a:buChar char="•"/>
              <a:tabLst>
                <a:tab pos="356836" algn="l"/>
                <a:tab pos="357470" algn="l"/>
              </a:tabLst>
            </a:pPr>
            <a:r>
              <a:rPr sz="2400" spc="-10" smtClean="0">
                <a:latin typeface="Calibri"/>
                <a:cs typeface="Calibri"/>
              </a:rPr>
              <a:t>Dans </a:t>
            </a:r>
            <a:r>
              <a:rPr sz="2400" spc="-5" dirty="0">
                <a:latin typeface="Calibri"/>
                <a:cs typeface="Calibri"/>
              </a:rPr>
              <a:t>le cas </a:t>
            </a:r>
            <a:r>
              <a:rPr sz="2400" spc="-10" dirty="0">
                <a:latin typeface="Calibri"/>
                <a:cs typeface="Calibri"/>
              </a:rPr>
              <a:t>d’une </a:t>
            </a:r>
            <a:r>
              <a:rPr sz="2400" spc="-21" dirty="0">
                <a:latin typeface="Calibri"/>
                <a:cs typeface="Calibri"/>
              </a:rPr>
              <a:t>inversion </a:t>
            </a:r>
            <a:r>
              <a:rPr sz="2400" spc="-5" dirty="0">
                <a:latin typeface="Calibri"/>
                <a:cs typeface="Calibri"/>
              </a:rPr>
              <a:t>de la </a:t>
            </a:r>
            <a:r>
              <a:rPr sz="2400" spc="-10" dirty="0">
                <a:latin typeface="Calibri"/>
                <a:cs typeface="Calibri"/>
              </a:rPr>
              <a:t>paire </a:t>
            </a:r>
            <a:r>
              <a:rPr sz="2400" spc="-21" dirty="0">
                <a:latin typeface="Calibri"/>
                <a:cs typeface="Calibri"/>
              </a:rPr>
              <a:t>entre </a:t>
            </a:r>
            <a:r>
              <a:rPr sz="2400" spc="-15" dirty="0">
                <a:latin typeface="Calibri"/>
                <a:cs typeface="Calibri"/>
              </a:rPr>
              <a:t>émetteur </a:t>
            </a:r>
            <a:r>
              <a:rPr sz="2400" spc="-5" dirty="0">
                <a:latin typeface="Calibri"/>
                <a:cs typeface="Calibri"/>
              </a:rPr>
              <a:t>et </a:t>
            </a:r>
            <a:r>
              <a:rPr sz="2400" spc="-15" dirty="0">
                <a:latin typeface="Calibri"/>
                <a:cs typeface="Calibri"/>
              </a:rPr>
              <a:t>récepteur </a:t>
            </a:r>
            <a:r>
              <a:rPr sz="2400" spc="-10" dirty="0">
                <a:latin typeface="Calibri"/>
                <a:cs typeface="Calibri"/>
              </a:rPr>
              <a:t>l’information sera  </a:t>
            </a:r>
            <a:r>
              <a:rPr sz="2400" spc="-15">
                <a:latin typeface="Calibri"/>
                <a:cs typeface="Calibri"/>
              </a:rPr>
              <a:t>incorrecte</a:t>
            </a:r>
            <a:r>
              <a:rPr sz="2400" spc="-15" smtClean="0">
                <a:latin typeface="Calibri"/>
                <a:cs typeface="Calibri"/>
              </a:rPr>
              <a:t>.</a:t>
            </a:r>
            <a:endParaRPr lang="fr-FR" sz="2400" spc="-15" dirty="0" smtClean="0">
              <a:latin typeface="Calibri"/>
              <a:cs typeface="Calibri"/>
            </a:endParaRPr>
          </a:p>
          <a:p>
            <a:pPr marL="12698" algn="just">
              <a:lnSpc>
                <a:spcPts val="2215"/>
              </a:lnSpc>
              <a:spcBef>
                <a:spcPts val="1099"/>
              </a:spcBef>
            </a:pPr>
            <a:r>
              <a:rPr lang="fr-FR" sz="2900" b="1" spc="-10" dirty="0" smtClean="0">
                <a:solidFill>
                  <a:srgbClr val="FF0000"/>
                </a:solidFill>
                <a:latin typeface="Calibri"/>
                <a:cs typeface="Calibri"/>
              </a:rPr>
              <a:t>Utilisation :</a:t>
            </a:r>
          </a:p>
          <a:p>
            <a:pPr marL="12698" algn="just">
              <a:lnSpc>
                <a:spcPts val="2155"/>
              </a:lnSpc>
            </a:pPr>
            <a:r>
              <a:rPr lang="fr-FR" sz="2400" spc="-10" dirty="0" smtClean="0">
                <a:latin typeface="Calibri"/>
                <a:cs typeface="Calibri"/>
              </a:rPr>
              <a:t>•Ethernet (IEEE 802.3) sur câble coaxial ;</a:t>
            </a:r>
          </a:p>
        </p:txBody>
      </p:sp>
      <p:sp>
        <p:nvSpPr>
          <p:cNvPr id="101" name="Rectangle 100"/>
          <p:cNvSpPr/>
          <p:nvPr/>
        </p:nvSpPr>
        <p:spPr>
          <a:xfrm>
            <a:off x="165100" y="44450"/>
            <a:ext cx="3162709" cy="53859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32" tIns="45715" rIns="91432" bIns="45715">
            <a:spAutoFit/>
          </a:bodyPr>
          <a:lstStyle/>
          <a:p>
            <a:r>
              <a:rPr lang="fr-FR" sz="2900" spc="-10" dirty="0" smtClean="0">
                <a:solidFill>
                  <a:srgbClr val="FF0000"/>
                </a:solidFill>
                <a:cs typeface="Calibri"/>
              </a:rPr>
              <a:t>Codage</a:t>
            </a:r>
            <a:r>
              <a:rPr lang="fr-FR" sz="2900" spc="-105" dirty="0" smtClean="0">
                <a:solidFill>
                  <a:srgbClr val="FF0000"/>
                </a:solidFill>
                <a:cs typeface="Calibri"/>
              </a:rPr>
              <a:t> </a:t>
            </a:r>
            <a:r>
              <a:rPr lang="fr-FR" sz="2900" spc="-10" dirty="0" smtClean="0">
                <a:solidFill>
                  <a:srgbClr val="FF0000"/>
                </a:solidFill>
                <a:cs typeface="Calibri"/>
              </a:rPr>
              <a:t>Manchester</a:t>
            </a:r>
            <a:endParaRPr lang="fr-FR" sz="2900" dirty="0">
              <a:solidFill>
                <a:srgbClr val="FF0000"/>
              </a:solidFill>
            </a:endParaRPr>
          </a:p>
        </p:txBody>
      </p:sp>
      <p:sp>
        <p:nvSpPr>
          <p:cNvPr id="102" name="object 3"/>
          <p:cNvSpPr txBox="1">
            <a:spLocks noGrp="1"/>
          </p:cNvSpPr>
          <p:nvPr>
            <p:ph type="title"/>
          </p:nvPr>
        </p:nvSpPr>
        <p:spPr>
          <a:xfrm>
            <a:off x="153670" y="785622"/>
            <a:ext cx="5269231" cy="56425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>
              <a:lnSpc>
                <a:spcPts val="2210"/>
              </a:lnSpc>
            </a:pPr>
            <a:r>
              <a:rPr sz="2400" b="0" i="1" spc="-21" smtClean="0">
                <a:solidFill>
                  <a:srgbClr val="FF0000"/>
                </a:solidFill>
                <a:latin typeface="Arial"/>
                <a:cs typeface="Arial"/>
              </a:rPr>
              <a:t>Caractéristiques</a:t>
            </a:r>
            <a:r>
              <a:rPr sz="2400" b="0" i="1" spc="-22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0" i="1" spc="-15" dirty="0">
                <a:solidFill>
                  <a:srgbClr val="FF0000"/>
                </a:solidFill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12698">
              <a:lnSpc>
                <a:spcPts val="2150"/>
              </a:lnSpc>
            </a:pPr>
            <a:r>
              <a:rPr sz="2400" b="0" spc="-5" dirty="0">
                <a:latin typeface="Arial"/>
                <a:cs typeface="Arial"/>
              </a:rPr>
              <a:t>•</a:t>
            </a:r>
            <a:r>
              <a:rPr sz="2400" spc="-5" dirty="0">
                <a:latin typeface="Arial"/>
                <a:cs typeface="Arial"/>
              </a:rPr>
              <a:t>Comp. </a:t>
            </a:r>
            <a:r>
              <a:rPr sz="2400" dirty="0">
                <a:latin typeface="Arial"/>
                <a:cs typeface="Arial"/>
              </a:rPr>
              <a:t>continue :</a:t>
            </a:r>
            <a:r>
              <a:rPr sz="2400" spc="-16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Nulle.</a:t>
            </a:r>
            <a:endParaRPr sz="2400">
              <a:latin typeface="Arial"/>
              <a:cs typeface="Arial"/>
            </a:endParaRPr>
          </a:p>
        </p:txBody>
      </p:sp>
      <p:sp>
        <p:nvSpPr>
          <p:cNvPr id="103" name="object 4"/>
          <p:cNvSpPr txBox="1"/>
          <p:nvPr/>
        </p:nvSpPr>
        <p:spPr>
          <a:xfrm>
            <a:off x="153670" y="1339850"/>
            <a:ext cx="10298429" cy="14773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 algn="just"/>
            <a:r>
              <a:rPr sz="2400" dirty="0">
                <a:latin typeface="Arial"/>
                <a:cs typeface="Arial"/>
              </a:rPr>
              <a:t>•</a:t>
            </a:r>
            <a:r>
              <a:rPr sz="2400" b="1" dirty="0">
                <a:latin typeface="Arial"/>
                <a:cs typeface="Arial"/>
              </a:rPr>
              <a:t>Bande passante : </a:t>
            </a:r>
            <a:r>
              <a:rPr sz="2400" b="1" spc="-5" dirty="0">
                <a:latin typeface="Arial"/>
                <a:cs typeface="Arial"/>
              </a:rPr>
              <a:t>B </a:t>
            </a:r>
            <a:r>
              <a:rPr sz="2400" b="1" dirty="0">
                <a:latin typeface="Arial"/>
                <a:cs typeface="Arial"/>
              </a:rPr>
              <a:t>=</a:t>
            </a:r>
            <a:r>
              <a:rPr sz="2400" b="1" spc="-160" dirty="0">
                <a:latin typeface="Arial"/>
                <a:cs typeface="Arial"/>
              </a:rPr>
              <a:t> </a:t>
            </a:r>
            <a:r>
              <a:rPr sz="2400" b="1" spc="5" dirty="0">
                <a:latin typeface="Arial"/>
                <a:cs typeface="Arial"/>
              </a:rPr>
              <a:t>2/T</a:t>
            </a:r>
            <a:r>
              <a:rPr sz="2400" b="1" spc="7" baseline="-20833" dirty="0">
                <a:latin typeface="Arial"/>
                <a:cs typeface="Arial"/>
              </a:rPr>
              <a:t>b</a:t>
            </a:r>
            <a:endParaRPr sz="2400" baseline="-20833">
              <a:latin typeface="Arial"/>
              <a:cs typeface="Arial"/>
            </a:endParaRPr>
          </a:p>
          <a:p>
            <a:pPr marL="12698" marR="5079" indent="-635" algn="just"/>
            <a:r>
              <a:rPr sz="2400" spc="-5" dirty="0">
                <a:latin typeface="Arial"/>
                <a:cs typeface="Arial"/>
              </a:rPr>
              <a:t>•</a:t>
            </a:r>
            <a:r>
              <a:rPr sz="2400" b="1" spc="-5" dirty="0">
                <a:latin typeface="Arial"/>
                <a:cs typeface="Arial"/>
              </a:rPr>
              <a:t>DSP </a:t>
            </a:r>
            <a:r>
              <a:rPr sz="2400" b="1" dirty="0">
                <a:latin typeface="Arial"/>
                <a:cs typeface="Arial"/>
              </a:rPr>
              <a:t>: </a:t>
            </a:r>
            <a:r>
              <a:rPr sz="2400" b="1" spc="-5" dirty="0">
                <a:latin typeface="Arial"/>
                <a:cs typeface="Arial"/>
              </a:rPr>
              <a:t>Centrée </a:t>
            </a:r>
            <a:r>
              <a:rPr sz="2400" b="1" dirty="0">
                <a:latin typeface="Arial"/>
                <a:cs typeface="Arial"/>
              </a:rPr>
              <a:t>autour de f = 1/T</a:t>
            </a:r>
            <a:r>
              <a:rPr sz="2400" b="1" baseline="-20833" dirty="0">
                <a:latin typeface="Arial"/>
                <a:cs typeface="Arial"/>
              </a:rPr>
              <a:t>b</a:t>
            </a:r>
            <a:r>
              <a:rPr sz="2400" b="1" dirty="0">
                <a:latin typeface="Arial"/>
                <a:cs typeface="Arial"/>
              </a:rPr>
              <a:t>. Ce code est donc bien adapté </a:t>
            </a:r>
            <a:r>
              <a:rPr sz="2400" b="1" spc="-5" dirty="0">
                <a:latin typeface="Arial"/>
                <a:cs typeface="Arial"/>
              </a:rPr>
              <a:t>à </a:t>
            </a:r>
            <a:r>
              <a:rPr sz="2400" b="1" dirty="0">
                <a:latin typeface="Arial"/>
                <a:cs typeface="Arial"/>
              </a:rPr>
              <a:t>un</a:t>
            </a:r>
            <a:r>
              <a:rPr sz="2400" b="1" spc="-216" dirty="0">
                <a:latin typeface="Arial"/>
                <a:cs typeface="Arial"/>
              </a:rPr>
              <a:t> </a:t>
            </a:r>
            <a:r>
              <a:rPr sz="2400" b="1" spc="5" dirty="0">
                <a:latin typeface="Arial"/>
                <a:cs typeface="Arial"/>
              </a:rPr>
              <a:t>milieu  </a:t>
            </a:r>
            <a:r>
              <a:rPr sz="2400" b="1" dirty="0">
                <a:latin typeface="Arial"/>
                <a:cs typeface="Arial"/>
              </a:rPr>
              <a:t>qui ne passe pas les basses </a:t>
            </a:r>
            <a:r>
              <a:rPr sz="2400" dirty="0">
                <a:latin typeface="Arial"/>
                <a:cs typeface="Arial"/>
              </a:rPr>
              <a:t>fréquences ni le continu, au prix d’une bande  passante doublée par rapport au </a:t>
            </a:r>
            <a:r>
              <a:rPr sz="2400" spc="5" dirty="0">
                <a:latin typeface="Arial"/>
                <a:cs typeface="Arial"/>
              </a:rPr>
              <a:t>codage</a:t>
            </a:r>
            <a:r>
              <a:rPr sz="2400" spc="-254" dirty="0">
                <a:latin typeface="Arial"/>
                <a:cs typeface="Arial"/>
              </a:rPr>
              <a:t> </a:t>
            </a:r>
            <a:r>
              <a:rPr sz="2400" spc="5" dirty="0">
                <a:latin typeface="Arial"/>
                <a:cs typeface="Arial"/>
              </a:rPr>
              <a:t>NRZ.</a:t>
            </a:r>
            <a:endParaRPr sz="2400">
              <a:latin typeface="Arial"/>
              <a:cs typeface="Arial"/>
            </a:endParaRPr>
          </a:p>
        </p:txBody>
      </p:sp>
      <p:sp>
        <p:nvSpPr>
          <p:cNvPr id="104" name="object 5"/>
          <p:cNvSpPr/>
          <p:nvPr/>
        </p:nvSpPr>
        <p:spPr>
          <a:xfrm>
            <a:off x="2832100" y="3168651"/>
            <a:ext cx="6553199" cy="990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7501" y="764779"/>
            <a:ext cx="10134600" cy="401648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algn="just">
              <a:buFont typeface="Wingdings" pitchFamily="2" charset="2"/>
              <a:buChar char="q"/>
            </a:pPr>
            <a:r>
              <a:rPr lang="fr-FR" sz="2900" spc="-21" dirty="0" smtClean="0">
                <a:latin typeface="Calibri"/>
                <a:cs typeface="Calibri"/>
              </a:rPr>
              <a:t>Le bit 1 est codé par un changement d’état en début d’horloge. Le bit 0 est codé par une conservation de l’état précédent en début d’horloge.</a:t>
            </a:r>
          </a:p>
          <a:p>
            <a:pPr algn="just">
              <a:buFont typeface="Wingdings" pitchFamily="2" charset="2"/>
              <a:buChar char="q"/>
            </a:pPr>
            <a:r>
              <a:rPr lang="fr-FR" sz="2900" spc="-21" dirty="0" smtClean="0">
                <a:latin typeface="Calibri"/>
                <a:cs typeface="Calibri"/>
              </a:rPr>
              <a:t> Il est insensible aux inversions de fils dans le câblage. </a:t>
            </a:r>
          </a:p>
          <a:p>
            <a:pPr algn="just">
              <a:buFont typeface="Wingdings" pitchFamily="2" charset="2"/>
              <a:buChar char="q"/>
            </a:pPr>
            <a:r>
              <a:rPr lang="fr-FR" sz="2900" spc="-21" dirty="0" smtClean="0">
                <a:latin typeface="Calibri"/>
                <a:cs typeface="Calibri"/>
              </a:rPr>
              <a:t>Pas de composante continue car la valeur moyenne est nulle : possibilité de transporter une tension d’alimentation. </a:t>
            </a:r>
          </a:p>
          <a:p>
            <a:pPr algn="just">
              <a:buFont typeface="Wingdings" pitchFamily="2" charset="2"/>
              <a:buChar char="q"/>
            </a:pPr>
            <a:r>
              <a:rPr lang="fr-FR" sz="2900" spc="-21" dirty="0" smtClean="0">
                <a:latin typeface="Calibri"/>
                <a:cs typeface="Calibri"/>
              </a:rPr>
              <a:t>Le spectre occupe une large bande.</a:t>
            </a:r>
          </a:p>
          <a:p>
            <a:pPr algn="just">
              <a:buFont typeface="Wingdings" pitchFamily="2" charset="2"/>
              <a:buChar char="q"/>
            </a:pPr>
            <a:r>
              <a:rPr lang="fr-FR" sz="2900" dirty="0" err="1" smtClean="0"/>
              <a:t>Token</a:t>
            </a:r>
            <a:r>
              <a:rPr lang="fr-FR" sz="2900" dirty="0" smtClean="0"/>
              <a:t> ring (technologie d'accès au réseau basé sur le principe de la communication au tour à tour).</a:t>
            </a:r>
            <a:endParaRPr lang="fr-FR" sz="2900" spc="-21" dirty="0" smtClean="0">
              <a:latin typeface="Calibri"/>
              <a:cs typeface="Calibri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5100" y="44450"/>
            <a:ext cx="4889720" cy="53859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32" tIns="45715" rIns="91432" bIns="45715">
            <a:spAutoFit/>
          </a:bodyPr>
          <a:lstStyle/>
          <a:p>
            <a:r>
              <a:rPr lang="fr-FR" sz="2900" spc="-10" dirty="0" smtClean="0">
                <a:solidFill>
                  <a:srgbClr val="FF0000"/>
                </a:solidFill>
                <a:cs typeface="Calibri"/>
              </a:rPr>
              <a:t>Codage</a:t>
            </a:r>
            <a:r>
              <a:rPr lang="fr-FR" sz="2900" spc="-105" dirty="0" smtClean="0">
                <a:solidFill>
                  <a:srgbClr val="FF0000"/>
                </a:solidFill>
                <a:cs typeface="Calibri"/>
              </a:rPr>
              <a:t> </a:t>
            </a:r>
            <a:r>
              <a:rPr lang="fr-FR" sz="2900" spc="-10" dirty="0" smtClean="0">
                <a:solidFill>
                  <a:srgbClr val="FF0000"/>
                </a:solidFill>
                <a:cs typeface="Calibri"/>
              </a:rPr>
              <a:t>Manchester différentiel</a:t>
            </a:r>
            <a:endParaRPr lang="fr-FR" sz="2900" spc="-10" dirty="0">
              <a:solidFill>
                <a:srgbClr val="FF0000"/>
              </a:solidFill>
              <a:cs typeface="Calibri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9901" y="4921250"/>
            <a:ext cx="9753601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8902" y="74930"/>
            <a:ext cx="4343398" cy="44627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>
              <a:tabLst>
                <a:tab pos="1245749" algn="l"/>
              </a:tabLst>
            </a:pPr>
            <a:r>
              <a:rPr sz="2900" b="0" spc="-5" dirty="0">
                <a:solidFill>
                  <a:srgbClr val="FF0000"/>
                </a:solidFill>
                <a:latin typeface="Calibri"/>
                <a:cs typeface="Calibri"/>
              </a:rPr>
              <a:t>Codag</a:t>
            </a:r>
            <a:r>
              <a:rPr sz="2900" b="0" dirty="0">
                <a:solidFill>
                  <a:srgbClr val="FF0000"/>
                </a:solidFill>
                <a:latin typeface="Calibri"/>
                <a:cs typeface="Calibri"/>
              </a:rPr>
              <a:t>e	</a:t>
            </a:r>
            <a:r>
              <a:rPr sz="2900" b="0" spc="-5" dirty="0">
                <a:solidFill>
                  <a:srgbClr val="FF0000"/>
                </a:solidFill>
                <a:latin typeface="Calibri"/>
                <a:cs typeface="Calibri"/>
              </a:rPr>
              <a:t>Miller</a:t>
            </a:r>
            <a:endParaRPr sz="2900">
              <a:solidFill>
                <a:srgbClr val="FF0000"/>
              </a:solidFill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41301" y="891338"/>
            <a:ext cx="10210800" cy="156639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R="5079" indent="11112" algn="just">
              <a:lnSpc>
                <a:spcPct val="116700"/>
              </a:lnSpc>
            </a:pPr>
            <a:r>
              <a:rPr lang="fr-FR" sz="2900" spc="-10" dirty="0" smtClean="0">
                <a:latin typeface="Calibri"/>
                <a:cs typeface="Calibri"/>
              </a:rPr>
              <a:t>C</a:t>
            </a:r>
            <a:r>
              <a:rPr sz="2900" spc="-10" smtClean="0">
                <a:latin typeface="Calibri"/>
                <a:cs typeface="Calibri"/>
              </a:rPr>
              <a:t>omme </a:t>
            </a:r>
            <a:r>
              <a:rPr sz="2900" spc="-10" dirty="0">
                <a:latin typeface="Calibri"/>
                <a:cs typeface="Calibri"/>
              </a:rPr>
              <a:t>le </a:t>
            </a:r>
            <a:r>
              <a:rPr sz="2900" spc="-15" dirty="0">
                <a:latin typeface="Calibri"/>
                <a:cs typeface="Calibri"/>
              </a:rPr>
              <a:t>Manchester </a:t>
            </a:r>
            <a:r>
              <a:rPr sz="2900" spc="-10" dirty="0">
                <a:latin typeface="Calibri"/>
                <a:cs typeface="Calibri"/>
              </a:rPr>
              <a:t>simple, mais en </a:t>
            </a:r>
            <a:r>
              <a:rPr sz="2900" spc="-15" dirty="0">
                <a:latin typeface="Calibri"/>
                <a:cs typeface="Calibri"/>
              </a:rPr>
              <a:t>supprimant </a:t>
            </a:r>
            <a:r>
              <a:rPr sz="2900" spc="-10" dirty="0">
                <a:latin typeface="Calibri"/>
                <a:cs typeface="Calibri"/>
              </a:rPr>
              <a:t>une </a:t>
            </a:r>
            <a:r>
              <a:rPr sz="2900" spc="-10">
                <a:latin typeface="Calibri"/>
                <a:cs typeface="Calibri"/>
              </a:rPr>
              <a:t>transition  </a:t>
            </a:r>
            <a:r>
              <a:rPr lang="fr-FR" sz="2900" spc="-10" dirty="0" smtClean="0">
                <a:latin typeface="Calibri"/>
                <a:cs typeface="Calibri"/>
              </a:rPr>
              <a:t>sur </a:t>
            </a:r>
            <a:r>
              <a:rPr sz="2900" spc="-10" smtClean="0">
                <a:latin typeface="Calibri"/>
                <a:cs typeface="Calibri"/>
              </a:rPr>
              <a:t>deux</a:t>
            </a:r>
            <a:r>
              <a:rPr sz="2900" spc="-10" dirty="0">
                <a:latin typeface="Calibri"/>
                <a:cs typeface="Calibri"/>
              </a:rPr>
              <a:t>, que celle </a:t>
            </a:r>
            <a:r>
              <a:rPr sz="2900" spc="5" dirty="0">
                <a:latin typeface="Calibri"/>
                <a:cs typeface="Calibri"/>
              </a:rPr>
              <a:t>ci </a:t>
            </a:r>
            <a:r>
              <a:rPr sz="2900" spc="-10" dirty="0">
                <a:latin typeface="Calibri"/>
                <a:cs typeface="Calibri"/>
              </a:rPr>
              <a:t>soit significative </a:t>
            </a:r>
            <a:r>
              <a:rPr sz="2900" spc="10" dirty="0">
                <a:latin typeface="Calibri"/>
                <a:cs typeface="Calibri"/>
              </a:rPr>
              <a:t>ou </a:t>
            </a:r>
            <a:r>
              <a:rPr sz="2900" spc="-10" dirty="0">
                <a:latin typeface="Calibri"/>
                <a:cs typeface="Calibri"/>
              </a:rPr>
              <a:t>non </a:t>
            </a:r>
            <a:r>
              <a:rPr sz="2900" spc="-5" dirty="0">
                <a:latin typeface="Calibri"/>
                <a:cs typeface="Calibri"/>
              </a:rPr>
              <a:t>et </a:t>
            </a:r>
            <a:r>
              <a:rPr sz="2900" spc="-10" dirty="0">
                <a:latin typeface="Calibri"/>
                <a:cs typeface="Calibri"/>
              </a:rPr>
              <a:t>en </a:t>
            </a:r>
            <a:r>
              <a:rPr sz="2900" spc="-10">
                <a:latin typeface="Calibri"/>
                <a:cs typeface="Calibri"/>
              </a:rPr>
              <a:t>conservant</a:t>
            </a:r>
            <a:r>
              <a:rPr sz="2900" spc="285">
                <a:latin typeface="Calibri"/>
                <a:cs typeface="Calibri"/>
              </a:rPr>
              <a:t> </a:t>
            </a:r>
            <a:r>
              <a:rPr sz="2900" spc="-15" smtClean="0">
                <a:latin typeface="Calibri"/>
                <a:cs typeface="Calibri"/>
              </a:rPr>
              <a:t>une</a:t>
            </a:r>
            <a:r>
              <a:rPr lang="fr-FR" sz="2900" spc="-15" dirty="0" smtClean="0">
                <a:latin typeface="Calibri"/>
                <a:cs typeface="Calibri"/>
              </a:rPr>
              <a:t> </a:t>
            </a:r>
            <a:r>
              <a:rPr sz="2900" spc="-10" smtClean="0">
                <a:latin typeface="Calibri"/>
                <a:cs typeface="Calibri"/>
              </a:rPr>
              <a:t>transition </a:t>
            </a:r>
            <a:r>
              <a:rPr sz="2900" spc="-10" dirty="0">
                <a:latin typeface="Calibri"/>
                <a:cs typeface="Calibri"/>
              </a:rPr>
              <a:t>au </a:t>
            </a:r>
            <a:r>
              <a:rPr sz="2900" spc="-5" dirty="0">
                <a:latin typeface="Calibri"/>
                <a:cs typeface="Calibri"/>
              </a:rPr>
              <a:t>milieu </a:t>
            </a:r>
            <a:r>
              <a:rPr sz="2900" spc="-10" dirty="0">
                <a:latin typeface="Calibri"/>
                <a:cs typeface="Calibri"/>
              </a:rPr>
              <a:t>de chaque temps bit pour </a:t>
            </a:r>
            <a:r>
              <a:rPr sz="2900" spc="-10">
                <a:latin typeface="Calibri"/>
                <a:cs typeface="Calibri"/>
              </a:rPr>
              <a:t>la</a:t>
            </a:r>
            <a:r>
              <a:rPr sz="2900" spc="325">
                <a:latin typeface="Calibri"/>
                <a:cs typeface="Calibri"/>
              </a:rPr>
              <a:t> </a:t>
            </a:r>
            <a:r>
              <a:rPr sz="2900" spc="-15" smtClean="0">
                <a:latin typeface="Calibri"/>
                <a:cs typeface="Calibri"/>
              </a:rPr>
              <a:t>valeur</a:t>
            </a:r>
            <a:r>
              <a:rPr lang="fr-FR" sz="2900" spc="-15" dirty="0" smtClean="0">
                <a:latin typeface="Calibri"/>
                <a:cs typeface="Calibri"/>
              </a:rPr>
              <a:t>.</a:t>
            </a:r>
            <a:endParaRPr sz="29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862601" y="5317376"/>
            <a:ext cx="76200" cy="1005840"/>
          </a:xfrm>
          <a:custGeom>
            <a:avLst/>
            <a:gdLst/>
            <a:ahLst/>
            <a:cxnLst/>
            <a:rect l="l" t="t" r="r" b="b"/>
            <a:pathLst>
              <a:path w="76200" h="1005839">
                <a:moveTo>
                  <a:pt x="42641" y="63880"/>
                </a:moveTo>
                <a:lnTo>
                  <a:pt x="30449" y="63880"/>
                </a:lnTo>
                <a:lnTo>
                  <a:pt x="30449" y="1005700"/>
                </a:lnTo>
                <a:lnTo>
                  <a:pt x="42641" y="1005700"/>
                </a:lnTo>
                <a:lnTo>
                  <a:pt x="42641" y="63880"/>
                </a:lnTo>
                <a:close/>
              </a:path>
              <a:path w="76200" h="1005839">
                <a:moveTo>
                  <a:pt x="36545" y="0"/>
                </a:moveTo>
                <a:lnTo>
                  <a:pt x="0" y="76199"/>
                </a:lnTo>
                <a:lnTo>
                  <a:pt x="30449" y="76199"/>
                </a:lnTo>
                <a:lnTo>
                  <a:pt x="30449" y="63880"/>
                </a:lnTo>
                <a:lnTo>
                  <a:pt x="69762" y="63880"/>
                </a:lnTo>
                <a:lnTo>
                  <a:pt x="36545" y="0"/>
                </a:lnTo>
                <a:close/>
              </a:path>
              <a:path w="76200" h="1005839">
                <a:moveTo>
                  <a:pt x="69762" y="63880"/>
                </a:moveTo>
                <a:lnTo>
                  <a:pt x="42641" y="63880"/>
                </a:lnTo>
                <a:lnTo>
                  <a:pt x="42641" y="76199"/>
                </a:lnTo>
                <a:lnTo>
                  <a:pt x="76168" y="76199"/>
                </a:lnTo>
                <a:lnTo>
                  <a:pt x="69762" y="6388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55727" y="5174233"/>
            <a:ext cx="4825365" cy="0"/>
          </a:xfrm>
          <a:custGeom>
            <a:avLst/>
            <a:gdLst/>
            <a:ahLst/>
            <a:cxnLst/>
            <a:rect l="l" t="t" r="r" b="b"/>
            <a:pathLst>
              <a:path w="4825365">
                <a:moveTo>
                  <a:pt x="0" y="0"/>
                </a:moveTo>
                <a:lnTo>
                  <a:pt x="4824857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401826" y="5174233"/>
            <a:ext cx="436245" cy="0"/>
          </a:xfrm>
          <a:custGeom>
            <a:avLst/>
            <a:gdLst/>
            <a:ahLst/>
            <a:cxnLst/>
            <a:rect l="l" t="t" r="r" b="b"/>
            <a:pathLst>
              <a:path w="436244">
                <a:moveTo>
                  <a:pt x="0" y="0"/>
                </a:moveTo>
                <a:lnTo>
                  <a:pt x="435686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906270" y="4814443"/>
            <a:ext cx="0" cy="360046"/>
          </a:xfrm>
          <a:custGeom>
            <a:avLst/>
            <a:gdLst/>
            <a:ahLst/>
            <a:cxnLst/>
            <a:rect l="l" t="t" r="r" b="b"/>
            <a:pathLst>
              <a:path h="360044">
                <a:moveTo>
                  <a:pt x="0" y="0"/>
                </a:moveTo>
                <a:lnTo>
                  <a:pt x="0" y="359651"/>
                </a:lnTo>
              </a:path>
            </a:pathLst>
          </a:custGeom>
          <a:ln w="152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99021" y="5747639"/>
            <a:ext cx="4681854" cy="0"/>
          </a:xfrm>
          <a:custGeom>
            <a:avLst/>
            <a:gdLst/>
            <a:ahLst/>
            <a:cxnLst/>
            <a:rect l="l" t="t" r="r" b="b"/>
            <a:pathLst>
              <a:path w="4681855">
                <a:moveTo>
                  <a:pt x="0" y="0"/>
                </a:moveTo>
                <a:lnTo>
                  <a:pt x="4681601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401946" y="5244338"/>
            <a:ext cx="0" cy="1152525"/>
          </a:xfrm>
          <a:custGeom>
            <a:avLst/>
            <a:gdLst/>
            <a:ahLst/>
            <a:cxnLst/>
            <a:rect l="l" t="t" r="r" b="b"/>
            <a:pathLst>
              <a:path h="1152525">
                <a:moveTo>
                  <a:pt x="0" y="0"/>
                </a:moveTo>
                <a:lnTo>
                  <a:pt x="0" y="1152131"/>
                </a:lnTo>
              </a:path>
            </a:pathLst>
          </a:custGeom>
          <a:ln w="12179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906270" y="5244338"/>
            <a:ext cx="0" cy="1152525"/>
          </a:xfrm>
          <a:custGeom>
            <a:avLst/>
            <a:gdLst/>
            <a:ahLst/>
            <a:cxnLst/>
            <a:rect l="l" t="t" r="r" b="b"/>
            <a:pathLst>
              <a:path h="1152525">
                <a:moveTo>
                  <a:pt x="0" y="0"/>
                </a:moveTo>
                <a:lnTo>
                  <a:pt x="0" y="1152131"/>
                </a:lnTo>
              </a:path>
            </a:pathLst>
          </a:custGeom>
          <a:ln w="15239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410841" y="5244338"/>
            <a:ext cx="0" cy="1152525"/>
          </a:xfrm>
          <a:custGeom>
            <a:avLst/>
            <a:gdLst/>
            <a:ahLst/>
            <a:cxnLst/>
            <a:rect l="l" t="t" r="r" b="b"/>
            <a:pathLst>
              <a:path h="1152525">
                <a:moveTo>
                  <a:pt x="0" y="0"/>
                </a:moveTo>
                <a:lnTo>
                  <a:pt x="0" y="1152131"/>
                </a:lnTo>
              </a:path>
            </a:pathLst>
          </a:custGeom>
          <a:ln w="12192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912872" y="5244338"/>
            <a:ext cx="0" cy="1152525"/>
          </a:xfrm>
          <a:custGeom>
            <a:avLst/>
            <a:gdLst/>
            <a:ahLst/>
            <a:cxnLst/>
            <a:rect l="l" t="t" r="r" b="b"/>
            <a:pathLst>
              <a:path h="1152525">
                <a:moveTo>
                  <a:pt x="0" y="0"/>
                </a:moveTo>
                <a:lnTo>
                  <a:pt x="0" y="1152131"/>
                </a:lnTo>
              </a:path>
            </a:pathLst>
          </a:custGeom>
          <a:ln w="12192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419722" y="5244338"/>
            <a:ext cx="0" cy="1152525"/>
          </a:xfrm>
          <a:custGeom>
            <a:avLst/>
            <a:gdLst/>
            <a:ahLst/>
            <a:cxnLst/>
            <a:rect l="l" t="t" r="r" b="b"/>
            <a:pathLst>
              <a:path h="1152525">
                <a:moveTo>
                  <a:pt x="0" y="0"/>
                </a:moveTo>
                <a:lnTo>
                  <a:pt x="0" y="1152131"/>
                </a:lnTo>
              </a:path>
            </a:pathLst>
          </a:custGeom>
          <a:ln w="12179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921378" y="5244338"/>
            <a:ext cx="0" cy="1152525"/>
          </a:xfrm>
          <a:custGeom>
            <a:avLst/>
            <a:gdLst/>
            <a:ahLst/>
            <a:cxnLst/>
            <a:rect l="l" t="t" r="r" b="b"/>
            <a:pathLst>
              <a:path h="1152525">
                <a:moveTo>
                  <a:pt x="0" y="0"/>
                </a:moveTo>
                <a:lnTo>
                  <a:pt x="0" y="1152131"/>
                </a:lnTo>
              </a:path>
            </a:pathLst>
          </a:custGeom>
          <a:ln w="12191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427213" y="5244338"/>
            <a:ext cx="0" cy="1152525"/>
          </a:xfrm>
          <a:custGeom>
            <a:avLst/>
            <a:gdLst/>
            <a:ahLst/>
            <a:cxnLst/>
            <a:rect l="l" t="t" r="r" b="b"/>
            <a:pathLst>
              <a:path h="1152525">
                <a:moveTo>
                  <a:pt x="0" y="0"/>
                </a:moveTo>
                <a:lnTo>
                  <a:pt x="0" y="1152131"/>
                </a:lnTo>
              </a:path>
            </a:pathLst>
          </a:custGeom>
          <a:ln w="15227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1047593" y="4924240"/>
            <a:ext cx="102870" cy="200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300" b="1" dirty="0">
                <a:latin typeface="Calibri"/>
                <a:cs typeface="Calibri"/>
              </a:rPr>
              <a:t>1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553561" y="4924240"/>
            <a:ext cx="102870" cy="200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300" b="1" dirty="0">
                <a:latin typeface="Calibri"/>
                <a:cs typeface="Calibri"/>
              </a:rPr>
              <a:t>0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056443" y="4924240"/>
            <a:ext cx="102870" cy="200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300" b="1" dirty="0">
                <a:latin typeface="Calibri"/>
                <a:cs typeface="Calibri"/>
              </a:rPr>
              <a:t>1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595925" y="4927288"/>
            <a:ext cx="102870" cy="200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300" b="1" dirty="0">
                <a:latin typeface="Calibri"/>
                <a:cs typeface="Calibri"/>
              </a:rPr>
              <a:t>1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604800" y="4927288"/>
            <a:ext cx="102870" cy="200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300" b="1" dirty="0">
                <a:latin typeface="Calibri"/>
                <a:cs typeface="Calibri"/>
              </a:rPr>
              <a:t>1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098833" y="4927288"/>
            <a:ext cx="102870" cy="200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300" b="1" dirty="0">
                <a:latin typeface="Calibri"/>
                <a:cs typeface="Calibri"/>
              </a:rPr>
              <a:t>0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144285" y="4927288"/>
            <a:ext cx="102870" cy="200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300" b="1" dirty="0">
                <a:latin typeface="Calibri"/>
                <a:cs typeface="Calibri"/>
              </a:rPr>
              <a:t>0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410841" y="4814443"/>
            <a:ext cx="0" cy="360046"/>
          </a:xfrm>
          <a:custGeom>
            <a:avLst/>
            <a:gdLst/>
            <a:ahLst/>
            <a:cxnLst/>
            <a:rect l="l" t="t" r="r" b="b"/>
            <a:pathLst>
              <a:path h="360044">
                <a:moveTo>
                  <a:pt x="0" y="0"/>
                </a:moveTo>
                <a:lnTo>
                  <a:pt x="0" y="359651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912872" y="4814443"/>
            <a:ext cx="0" cy="360046"/>
          </a:xfrm>
          <a:custGeom>
            <a:avLst/>
            <a:gdLst/>
            <a:ahLst/>
            <a:cxnLst/>
            <a:rect l="l" t="t" r="r" b="b"/>
            <a:pathLst>
              <a:path h="360044">
                <a:moveTo>
                  <a:pt x="0" y="0"/>
                </a:moveTo>
                <a:lnTo>
                  <a:pt x="0" y="359651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419722" y="4814443"/>
            <a:ext cx="0" cy="360046"/>
          </a:xfrm>
          <a:custGeom>
            <a:avLst/>
            <a:gdLst/>
            <a:ahLst/>
            <a:cxnLst/>
            <a:rect l="l" t="t" r="r" b="b"/>
            <a:pathLst>
              <a:path h="360044">
                <a:moveTo>
                  <a:pt x="0" y="0"/>
                </a:moveTo>
                <a:lnTo>
                  <a:pt x="0" y="359651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921378" y="4814443"/>
            <a:ext cx="0" cy="360046"/>
          </a:xfrm>
          <a:custGeom>
            <a:avLst/>
            <a:gdLst/>
            <a:ahLst/>
            <a:cxnLst/>
            <a:rect l="l" t="t" r="r" b="b"/>
            <a:pathLst>
              <a:path h="360044">
                <a:moveTo>
                  <a:pt x="0" y="0"/>
                </a:moveTo>
                <a:lnTo>
                  <a:pt x="0" y="359651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427213" y="4814443"/>
            <a:ext cx="0" cy="360046"/>
          </a:xfrm>
          <a:custGeom>
            <a:avLst/>
            <a:gdLst/>
            <a:ahLst/>
            <a:cxnLst/>
            <a:rect l="l" t="t" r="r" b="b"/>
            <a:pathLst>
              <a:path h="360044">
                <a:moveTo>
                  <a:pt x="0" y="0"/>
                </a:moveTo>
                <a:lnTo>
                  <a:pt x="0" y="359651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905001" y="4814436"/>
            <a:ext cx="506095" cy="0"/>
          </a:xfrm>
          <a:custGeom>
            <a:avLst/>
            <a:gdLst/>
            <a:ahLst/>
            <a:cxnLst/>
            <a:rect l="l" t="t" r="r" b="b"/>
            <a:pathLst>
              <a:path w="506094">
                <a:moveTo>
                  <a:pt x="0" y="0"/>
                </a:moveTo>
                <a:lnTo>
                  <a:pt x="505968" y="0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410841" y="4814436"/>
            <a:ext cx="502920" cy="0"/>
          </a:xfrm>
          <a:custGeom>
            <a:avLst/>
            <a:gdLst/>
            <a:ahLst/>
            <a:cxnLst/>
            <a:rect l="l" t="t" r="r" b="b"/>
            <a:pathLst>
              <a:path w="502919">
                <a:moveTo>
                  <a:pt x="0" y="0"/>
                </a:moveTo>
                <a:lnTo>
                  <a:pt x="502881" y="0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419728" y="4814436"/>
            <a:ext cx="502920" cy="0"/>
          </a:xfrm>
          <a:custGeom>
            <a:avLst/>
            <a:gdLst/>
            <a:ahLst/>
            <a:cxnLst/>
            <a:rect l="l" t="t" r="r" b="b"/>
            <a:pathLst>
              <a:path w="502920">
                <a:moveTo>
                  <a:pt x="0" y="0"/>
                </a:moveTo>
                <a:lnTo>
                  <a:pt x="502881" y="0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899147" y="4814443"/>
            <a:ext cx="0" cy="360046"/>
          </a:xfrm>
          <a:custGeom>
            <a:avLst/>
            <a:gdLst/>
            <a:ahLst/>
            <a:cxnLst/>
            <a:rect l="l" t="t" r="r" b="b"/>
            <a:pathLst>
              <a:path h="360044">
                <a:moveTo>
                  <a:pt x="0" y="0"/>
                </a:moveTo>
                <a:lnTo>
                  <a:pt x="0" y="359651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401946" y="4814443"/>
            <a:ext cx="0" cy="360046"/>
          </a:xfrm>
          <a:custGeom>
            <a:avLst/>
            <a:gdLst/>
            <a:ahLst/>
            <a:cxnLst/>
            <a:rect l="l" t="t" r="r" b="b"/>
            <a:pathLst>
              <a:path h="360044">
                <a:moveTo>
                  <a:pt x="0" y="0"/>
                </a:moveTo>
                <a:lnTo>
                  <a:pt x="0" y="359651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471741" y="4083050"/>
            <a:ext cx="250825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400" spc="10" dirty="0">
                <a:latin typeface="Calibri"/>
                <a:cs typeface="Calibri"/>
              </a:rPr>
              <a:t>ClK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899020" y="4814436"/>
            <a:ext cx="502920" cy="0"/>
          </a:xfrm>
          <a:custGeom>
            <a:avLst/>
            <a:gdLst/>
            <a:ahLst/>
            <a:cxnLst/>
            <a:rect l="l" t="t" r="r" b="b"/>
            <a:pathLst>
              <a:path w="502919">
                <a:moveTo>
                  <a:pt x="0" y="0"/>
                </a:moveTo>
                <a:lnTo>
                  <a:pt x="502881" y="0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859528" y="4671225"/>
            <a:ext cx="76200" cy="502920"/>
          </a:xfrm>
          <a:custGeom>
            <a:avLst/>
            <a:gdLst/>
            <a:ahLst/>
            <a:cxnLst/>
            <a:rect l="l" t="t" r="r" b="b"/>
            <a:pathLst>
              <a:path w="76200" h="502919">
                <a:moveTo>
                  <a:pt x="45714" y="63969"/>
                </a:moveTo>
                <a:lnTo>
                  <a:pt x="33522" y="63969"/>
                </a:lnTo>
                <a:lnTo>
                  <a:pt x="33522" y="502881"/>
                </a:lnTo>
                <a:lnTo>
                  <a:pt x="45714" y="502881"/>
                </a:lnTo>
                <a:lnTo>
                  <a:pt x="45714" y="63969"/>
                </a:lnTo>
                <a:close/>
              </a:path>
              <a:path w="76200" h="502919">
                <a:moveTo>
                  <a:pt x="39618" y="0"/>
                </a:moveTo>
                <a:lnTo>
                  <a:pt x="0" y="76199"/>
                </a:lnTo>
                <a:lnTo>
                  <a:pt x="33522" y="76199"/>
                </a:lnTo>
                <a:lnTo>
                  <a:pt x="33522" y="63969"/>
                </a:lnTo>
                <a:lnTo>
                  <a:pt x="70298" y="63969"/>
                </a:lnTo>
                <a:lnTo>
                  <a:pt x="39618" y="0"/>
                </a:lnTo>
                <a:close/>
              </a:path>
              <a:path w="76200" h="502919">
                <a:moveTo>
                  <a:pt x="70298" y="63969"/>
                </a:moveTo>
                <a:lnTo>
                  <a:pt x="45714" y="63969"/>
                </a:lnTo>
                <a:lnTo>
                  <a:pt x="45714" y="76199"/>
                </a:lnTo>
                <a:lnTo>
                  <a:pt x="76164" y="76199"/>
                </a:lnTo>
                <a:lnTo>
                  <a:pt x="70298" y="6396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55727" y="4524884"/>
            <a:ext cx="4825365" cy="0"/>
          </a:xfrm>
          <a:custGeom>
            <a:avLst/>
            <a:gdLst/>
            <a:ahLst/>
            <a:cxnLst/>
            <a:rect l="l" t="t" r="r" b="b"/>
            <a:pathLst>
              <a:path w="4825365">
                <a:moveTo>
                  <a:pt x="0" y="0"/>
                </a:moveTo>
                <a:lnTo>
                  <a:pt x="4824857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167364" y="4238499"/>
            <a:ext cx="0" cy="287020"/>
          </a:xfrm>
          <a:custGeom>
            <a:avLst/>
            <a:gdLst/>
            <a:ahLst/>
            <a:cxnLst/>
            <a:rect l="l" t="t" r="r" b="b"/>
            <a:pathLst>
              <a:path h="287019">
                <a:moveTo>
                  <a:pt x="0" y="0"/>
                </a:moveTo>
                <a:lnTo>
                  <a:pt x="0" y="286499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899021" y="4237856"/>
            <a:ext cx="289560" cy="0"/>
          </a:xfrm>
          <a:custGeom>
            <a:avLst/>
            <a:gdLst/>
            <a:ahLst/>
            <a:cxnLst/>
            <a:rect l="l" t="t" r="r" b="b"/>
            <a:pathLst>
              <a:path w="289559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899147" y="4238499"/>
            <a:ext cx="0" cy="287020"/>
          </a:xfrm>
          <a:custGeom>
            <a:avLst/>
            <a:gdLst/>
            <a:ahLst/>
            <a:cxnLst/>
            <a:rect l="l" t="t" r="r" b="b"/>
            <a:pathLst>
              <a:path h="287019">
                <a:moveTo>
                  <a:pt x="0" y="0"/>
                </a:moveTo>
                <a:lnTo>
                  <a:pt x="0" y="286499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152132" y="4524884"/>
            <a:ext cx="287020" cy="0"/>
          </a:xfrm>
          <a:custGeom>
            <a:avLst/>
            <a:gdLst/>
            <a:ahLst/>
            <a:cxnLst/>
            <a:rect l="l" t="t" r="r" b="b"/>
            <a:pathLst>
              <a:path w="287019">
                <a:moveTo>
                  <a:pt x="0" y="0"/>
                </a:moveTo>
                <a:lnTo>
                  <a:pt x="286499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859528" y="4095255"/>
            <a:ext cx="76200" cy="393065"/>
          </a:xfrm>
          <a:custGeom>
            <a:avLst/>
            <a:gdLst/>
            <a:ahLst/>
            <a:cxnLst/>
            <a:rect l="l" t="t" r="r" b="b"/>
            <a:pathLst>
              <a:path w="76200" h="393064">
                <a:moveTo>
                  <a:pt x="45714" y="63881"/>
                </a:moveTo>
                <a:lnTo>
                  <a:pt x="33522" y="63881"/>
                </a:lnTo>
                <a:lnTo>
                  <a:pt x="33522" y="393052"/>
                </a:lnTo>
                <a:lnTo>
                  <a:pt x="45714" y="393052"/>
                </a:lnTo>
                <a:lnTo>
                  <a:pt x="45714" y="63881"/>
                </a:lnTo>
                <a:close/>
              </a:path>
              <a:path w="76200" h="393064">
                <a:moveTo>
                  <a:pt x="39618" y="0"/>
                </a:moveTo>
                <a:lnTo>
                  <a:pt x="0" y="76200"/>
                </a:lnTo>
                <a:lnTo>
                  <a:pt x="33522" y="76200"/>
                </a:lnTo>
                <a:lnTo>
                  <a:pt x="33522" y="63881"/>
                </a:lnTo>
                <a:lnTo>
                  <a:pt x="70256" y="63881"/>
                </a:lnTo>
                <a:lnTo>
                  <a:pt x="39618" y="0"/>
                </a:lnTo>
                <a:close/>
              </a:path>
              <a:path w="76200" h="393064">
                <a:moveTo>
                  <a:pt x="70256" y="63881"/>
                </a:moveTo>
                <a:lnTo>
                  <a:pt x="45714" y="63881"/>
                </a:lnTo>
                <a:lnTo>
                  <a:pt x="45714" y="76200"/>
                </a:lnTo>
                <a:lnTo>
                  <a:pt x="76164" y="76200"/>
                </a:lnTo>
                <a:lnTo>
                  <a:pt x="70256" y="638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673225" y="4238499"/>
            <a:ext cx="0" cy="287020"/>
          </a:xfrm>
          <a:custGeom>
            <a:avLst/>
            <a:gdLst/>
            <a:ahLst/>
            <a:cxnLst/>
            <a:rect l="l" t="t" r="r" b="b"/>
            <a:pathLst>
              <a:path h="287019">
                <a:moveTo>
                  <a:pt x="0" y="0"/>
                </a:moveTo>
                <a:lnTo>
                  <a:pt x="0" y="286499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401825" y="4237856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401946" y="4238499"/>
            <a:ext cx="0" cy="287020"/>
          </a:xfrm>
          <a:custGeom>
            <a:avLst/>
            <a:gdLst/>
            <a:ahLst/>
            <a:cxnLst/>
            <a:rect l="l" t="t" r="r" b="b"/>
            <a:pathLst>
              <a:path h="287019">
                <a:moveTo>
                  <a:pt x="0" y="0"/>
                </a:moveTo>
                <a:lnTo>
                  <a:pt x="0" y="286499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654810" y="4524884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176145" y="4238499"/>
            <a:ext cx="0" cy="287020"/>
          </a:xfrm>
          <a:custGeom>
            <a:avLst/>
            <a:gdLst/>
            <a:ahLst/>
            <a:cxnLst/>
            <a:rect l="l" t="t" r="r" b="b"/>
            <a:pathLst>
              <a:path h="287019">
                <a:moveTo>
                  <a:pt x="0" y="0"/>
                </a:moveTo>
                <a:lnTo>
                  <a:pt x="0" y="286499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1905000" y="4237856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906270" y="4238499"/>
            <a:ext cx="0" cy="287020"/>
          </a:xfrm>
          <a:custGeom>
            <a:avLst/>
            <a:gdLst/>
            <a:ahLst/>
            <a:cxnLst/>
            <a:rect l="l" t="t" r="r" b="b"/>
            <a:pathLst>
              <a:path h="287019">
                <a:moveTo>
                  <a:pt x="0" y="0"/>
                </a:moveTo>
                <a:lnTo>
                  <a:pt x="0" y="286499"/>
                </a:lnTo>
              </a:path>
            </a:pathLst>
          </a:custGeom>
          <a:ln w="152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157476" y="4524884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2681852" y="4238499"/>
            <a:ext cx="0" cy="287020"/>
          </a:xfrm>
          <a:custGeom>
            <a:avLst/>
            <a:gdLst/>
            <a:ahLst/>
            <a:cxnLst/>
            <a:rect l="l" t="t" r="r" b="b"/>
            <a:pathLst>
              <a:path h="287019">
                <a:moveTo>
                  <a:pt x="0" y="0"/>
                </a:moveTo>
                <a:lnTo>
                  <a:pt x="0" y="286499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2410842" y="4237856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410841" y="4238499"/>
            <a:ext cx="0" cy="287020"/>
          </a:xfrm>
          <a:custGeom>
            <a:avLst/>
            <a:gdLst/>
            <a:ahLst/>
            <a:cxnLst/>
            <a:rect l="l" t="t" r="r" b="b"/>
            <a:pathLst>
              <a:path h="287019">
                <a:moveTo>
                  <a:pt x="0" y="0"/>
                </a:moveTo>
                <a:lnTo>
                  <a:pt x="0" y="286499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663826" y="4524884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3184905" y="4238499"/>
            <a:ext cx="0" cy="287020"/>
          </a:xfrm>
          <a:custGeom>
            <a:avLst/>
            <a:gdLst/>
            <a:ahLst/>
            <a:cxnLst/>
            <a:rect l="l" t="t" r="r" b="b"/>
            <a:pathLst>
              <a:path h="287019">
                <a:moveTo>
                  <a:pt x="0" y="0"/>
                </a:moveTo>
                <a:lnTo>
                  <a:pt x="0" y="286499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913127" y="4237856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912872" y="4238499"/>
            <a:ext cx="0" cy="287020"/>
          </a:xfrm>
          <a:custGeom>
            <a:avLst/>
            <a:gdLst/>
            <a:ahLst/>
            <a:cxnLst/>
            <a:rect l="l" t="t" r="r" b="b"/>
            <a:pathLst>
              <a:path h="287019">
                <a:moveTo>
                  <a:pt x="0" y="0"/>
                </a:moveTo>
                <a:lnTo>
                  <a:pt x="0" y="286499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3166745" y="4524884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3687946" y="4238499"/>
            <a:ext cx="0" cy="287020"/>
          </a:xfrm>
          <a:custGeom>
            <a:avLst/>
            <a:gdLst/>
            <a:ahLst/>
            <a:cxnLst/>
            <a:rect l="l" t="t" r="r" b="b"/>
            <a:pathLst>
              <a:path h="287019">
                <a:moveTo>
                  <a:pt x="0" y="0"/>
                </a:moveTo>
                <a:lnTo>
                  <a:pt x="0" y="286499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3419729" y="4237856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3419722" y="4238499"/>
            <a:ext cx="0" cy="287020"/>
          </a:xfrm>
          <a:custGeom>
            <a:avLst/>
            <a:gdLst/>
            <a:ahLst/>
            <a:cxnLst/>
            <a:rect l="l" t="t" r="r" b="b"/>
            <a:pathLst>
              <a:path h="287019">
                <a:moveTo>
                  <a:pt x="0" y="0"/>
                </a:moveTo>
                <a:lnTo>
                  <a:pt x="0" y="286499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3672713" y="4524884"/>
            <a:ext cx="287020" cy="0"/>
          </a:xfrm>
          <a:custGeom>
            <a:avLst/>
            <a:gdLst/>
            <a:ahLst/>
            <a:cxnLst/>
            <a:rect l="l" t="t" r="r" b="b"/>
            <a:pathLst>
              <a:path w="287020">
                <a:moveTo>
                  <a:pt x="0" y="0"/>
                </a:moveTo>
                <a:lnTo>
                  <a:pt x="286499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4192391" y="4238499"/>
            <a:ext cx="0" cy="287020"/>
          </a:xfrm>
          <a:custGeom>
            <a:avLst/>
            <a:gdLst/>
            <a:ahLst/>
            <a:cxnLst/>
            <a:rect l="l" t="t" r="r" b="b"/>
            <a:pathLst>
              <a:path h="287019">
                <a:moveTo>
                  <a:pt x="0" y="0"/>
                </a:moveTo>
                <a:lnTo>
                  <a:pt x="0" y="286499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3921633" y="4237856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3921378" y="4238499"/>
            <a:ext cx="0" cy="287020"/>
          </a:xfrm>
          <a:custGeom>
            <a:avLst/>
            <a:gdLst/>
            <a:ahLst/>
            <a:cxnLst/>
            <a:rect l="l" t="t" r="r" b="b"/>
            <a:pathLst>
              <a:path h="287019">
                <a:moveTo>
                  <a:pt x="0" y="0"/>
                </a:moveTo>
                <a:lnTo>
                  <a:pt x="0" y="286499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4175633" y="4524884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4696073" y="4238499"/>
            <a:ext cx="0" cy="287020"/>
          </a:xfrm>
          <a:custGeom>
            <a:avLst/>
            <a:gdLst/>
            <a:ahLst/>
            <a:cxnLst/>
            <a:rect l="l" t="t" r="r" b="b"/>
            <a:pathLst>
              <a:path h="287019">
                <a:moveTo>
                  <a:pt x="0" y="0"/>
                </a:moveTo>
                <a:lnTo>
                  <a:pt x="0" y="286499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4428617" y="4237856"/>
            <a:ext cx="287020" cy="0"/>
          </a:xfrm>
          <a:custGeom>
            <a:avLst/>
            <a:gdLst/>
            <a:ahLst/>
            <a:cxnLst/>
            <a:rect l="l" t="t" r="r" b="b"/>
            <a:pathLst>
              <a:path w="287020">
                <a:moveTo>
                  <a:pt x="0" y="0"/>
                </a:moveTo>
                <a:lnTo>
                  <a:pt x="286499" y="0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4427213" y="4238499"/>
            <a:ext cx="0" cy="287020"/>
          </a:xfrm>
          <a:custGeom>
            <a:avLst/>
            <a:gdLst/>
            <a:ahLst/>
            <a:cxnLst/>
            <a:rect l="l" t="t" r="r" b="b"/>
            <a:pathLst>
              <a:path h="287019">
                <a:moveTo>
                  <a:pt x="0" y="0"/>
                </a:moveTo>
                <a:lnTo>
                  <a:pt x="0" y="286499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4677284" y="4524884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4931028" y="4814443"/>
            <a:ext cx="0" cy="360046"/>
          </a:xfrm>
          <a:custGeom>
            <a:avLst/>
            <a:gdLst/>
            <a:ahLst/>
            <a:cxnLst/>
            <a:rect l="l" t="t" r="r" b="b"/>
            <a:pathLst>
              <a:path h="360044">
                <a:moveTo>
                  <a:pt x="0" y="0"/>
                </a:moveTo>
                <a:lnTo>
                  <a:pt x="0" y="359651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 txBox="1"/>
          <p:nvPr/>
        </p:nvSpPr>
        <p:spPr>
          <a:xfrm>
            <a:off x="435355" y="4622801"/>
            <a:ext cx="377190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400" spc="-25" dirty="0">
                <a:latin typeface="Calibri"/>
                <a:cs typeface="Calibri"/>
              </a:rPr>
              <a:t>V</a:t>
            </a:r>
            <a:r>
              <a:rPr sz="1400" dirty="0">
                <a:latin typeface="Calibri"/>
                <a:cs typeface="Calibri"/>
              </a:rPr>
              <a:t>olts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74" name="object 74"/>
          <p:cNvSpPr/>
          <p:nvPr/>
        </p:nvSpPr>
        <p:spPr>
          <a:xfrm>
            <a:off x="4931028" y="5244338"/>
            <a:ext cx="0" cy="1152525"/>
          </a:xfrm>
          <a:custGeom>
            <a:avLst/>
            <a:gdLst/>
            <a:ahLst/>
            <a:cxnLst/>
            <a:rect l="l" t="t" r="r" b="b"/>
            <a:pathLst>
              <a:path h="1152525">
                <a:moveTo>
                  <a:pt x="0" y="0"/>
                </a:moveTo>
                <a:lnTo>
                  <a:pt x="0" y="1152131"/>
                </a:lnTo>
              </a:path>
            </a:pathLst>
          </a:custGeom>
          <a:ln w="12191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1905000" y="6136506"/>
            <a:ext cx="253365" cy="0"/>
          </a:xfrm>
          <a:custGeom>
            <a:avLst/>
            <a:gdLst/>
            <a:ahLst/>
            <a:cxnLst/>
            <a:rect l="l" t="t" r="r" b="b"/>
            <a:pathLst>
              <a:path w="253364">
                <a:moveTo>
                  <a:pt x="0" y="0"/>
                </a:moveTo>
                <a:lnTo>
                  <a:pt x="252971" y="0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2157222" y="5417947"/>
            <a:ext cx="0" cy="716280"/>
          </a:xfrm>
          <a:custGeom>
            <a:avLst/>
            <a:gdLst/>
            <a:ahLst/>
            <a:cxnLst/>
            <a:rect l="l" t="t" r="r" b="b"/>
            <a:pathLst>
              <a:path h="716279">
                <a:moveTo>
                  <a:pt x="0" y="0"/>
                </a:moveTo>
                <a:lnTo>
                  <a:pt x="0" y="716216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2157476" y="5416289"/>
            <a:ext cx="253365" cy="0"/>
          </a:xfrm>
          <a:custGeom>
            <a:avLst/>
            <a:gdLst/>
            <a:ahLst/>
            <a:cxnLst/>
            <a:rect l="l" t="t" r="r" b="b"/>
            <a:pathLst>
              <a:path w="253364">
                <a:moveTo>
                  <a:pt x="0" y="0"/>
                </a:moveTo>
                <a:lnTo>
                  <a:pt x="252984" y="0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3419728" y="6099041"/>
            <a:ext cx="253365" cy="0"/>
          </a:xfrm>
          <a:custGeom>
            <a:avLst/>
            <a:gdLst/>
            <a:ahLst/>
            <a:cxnLst/>
            <a:rect l="l" t="t" r="r" b="b"/>
            <a:pathLst>
              <a:path w="253364">
                <a:moveTo>
                  <a:pt x="0" y="0"/>
                </a:moveTo>
                <a:lnTo>
                  <a:pt x="252984" y="0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3672713" y="5381499"/>
            <a:ext cx="0" cy="719455"/>
          </a:xfrm>
          <a:custGeom>
            <a:avLst/>
            <a:gdLst/>
            <a:ahLst/>
            <a:cxnLst/>
            <a:rect l="l" t="t" r="r" b="b"/>
            <a:pathLst>
              <a:path h="719454">
                <a:moveTo>
                  <a:pt x="0" y="0"/>
                </a:moveTo>
                <a:lnTo>
                  <a:pt x="0" y="719137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3672713" y="5380856"/>
            <a:ext cx="250190" cy="0"/>
          </a:xfrm>
          <a:custGeom>
            <a:avLst/>
            <a:gdLst/>
            <a:ahLst/>
            <a:cxnLst/>
            <a:rect l="l" t="t" r="r" b="b"/>
            <a:pathLst>
              <a:path w="250189">
                <a:moveTo>
                  <a:pt x="0" y="0"/>
                </a:moveTo>
                <a:lnTo>
                  <a:pt x="249936" y="0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4696073" y="5381497"/>
            <a:ext cx="0" cy="683261"/>
          </a:xfrm>
          <a:custGeom>
            <a:avLst/>
            <a:gdLst/>
            <a:ahLst/>
            <a:cxnLst/>
            <a:rect l="l" t="t" r="r" b="b"/>
            <a:pathLst>
              <a:path h="683260">
                <a:moveTo>
                  <a:pt x="0" y="0"/>
                </a:moveTo>
                <a:lnTo>
                  <a:pt x="0" y="682701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4428617" y="5380856"/>
            <a:ext cx="287020" cy="0"/>
          </a:xfrm>
          <a:custGeom>
            <a:avLst/>
            <a:gdLst/>
            <a:ahLst/>
            <a:cxnLst/>
            <a:rect l="l" t="t" r="r" b="b"/>
            <a:pathLst>
              <a:path w="287020">
                <a:moveTo>
                  <a:pt x="0" y="0"/>
                </a:moveTo>
                <a:lnTo>
                  <a:pt x="286499" y="0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4677284" y="6065133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1401825" y="6136506"/>
            <a:ext cx="502920" cy="0"/>
          </a:xfrm>
          <a:custGeom>
            <a:avLst/>
            <a:gdLst/>
            <a:ahLst/>
            <a:cxnLst/>
            <a:rect l="l" t="t" r="r" b="b"/>
            <a:pathLst>
              <a:path w="502919">
                <a:moveTo>
                  <a:pt x="0" y="0"/>
                </a:moveTo>
                <a:lnTo>
                  <a:pt x="502881" y="0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2681852" y="5417945"/>
            <a:ext cx="0" cy="683261"/>
          </a:xfrm>
          <a:custGeom>
            <a:avLst/>
            <a:gdLst/>
            <a:ahLst/>
            <a:cxnLst/>
            <a:rect l="l" t="t" r="r" b="b"/>
            <a:pathLst>
              <a:path h="683260">
                <a:moveTo>
                  <a:pt x="0" y="0"/>
                </a:moveTo>
                <a:lnTo>
                  <a:pt x="0" y="682701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2410842" y="5416289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2663826" y="6100565"/>
            <a:ext cx="289560" cy="0"/>
          </a:xfrm>
          <a:custGeom>
            <a:avLst/>
            <a:gdLst/>
            <a:ahLst/>
            <a:cxnLst/>
            <a:rect l="l" t="t" r="r" b="b"/>
            <a:pathLst>
              <a:path w="289560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1167364" y="5451474"/>
            <a:ext cx="0" cy="683261"/>
          </a:xfrm>
          <a:custGeom>
            <a:avLst/>
            <a:gdLst/>
            <a:ahLst/>
            <a:cxnLst/>
            <a:rect l="l" t="t" r="r" b="b"/>
            <a:pathLst>
              <a:path h="683260">
                <a:moveTo>
                  <a:pt x="0" y="0"/>
                </a:moveTo>
                <a:lnTo>
                  <a:pt x="0" y="682701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899021" y="5451474"/>
            <a:ext cx="289560" cy="0"/>
          </a:xfrm>
          <a:custGeom>
            <a:avLst/>
            <a:gdLst/>
            <a:ahLst/>
            <a:cxnLst/>
            <a:rect l="l" t="t" r="r" b="b"/>
            <a:pathLst>
              <a:path w="289559">
                <a:moveTo>
                  <a:pt x="0" y="0"/>
                </a:moveTo>
                <a:lnTo>
                  <a:pt x="289547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1152132" y="6136506"/>
            <a:ext cx="287020" cy="0"/>
          </a:xfrm>
          <a:custGeom>
            <a:avLst/>
            <a:gdLst/>
            <a:ahLst/>
            <a:cxnLst/>
            <a:rect l="l" t="t" r="r" b="b"/>
            <a:pathLst>
              <a:path w="287019">
                <a:moveTo>
                  <a:pt x="0" y="0"/>
                </a:moveTo>
                <a:lnTo>
                  <a:pt x="286499" y="0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 txBox="1"/>
          <p:nvPr/>
        </p:nvSpPr>
        <p:spPr>
          <a:xfrm>
            <a:off x="4613784" y="4918075"/>
            <a:ext cx="102870" cy="200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1300" b="1" dirty="0">
                <a:latin typeface="Calibri"/>
                <a:cs typeface="Calibri"/>
              </a:rPr>
              <a:t>1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92" name="object 92"/>
          <p:cNvSpPr/>
          <p:nvPr/>
        </p:nvSpPr>
        <p:spPr>
          <a:xfrm>
            <a:off x="4428616" y="4803641"/>
            <a:ext cx="502920" cy="0"/>
          </a:xfrm>
          <a:custGeom>
            <a:avLst/>
            <a:gdLst/>
            <a:ahLst/>
            <a:cxnLst/>
            <a:rect l="l" t="t" r="r" b="b"/>
            <a:pathLst>
              <a:path w="502920">
                <a:moveTo>
                  <a:pt x="0" y="0"/>
                </a:moveTo>
                <a:lnTo>
                  <a:pt x="502881" y="0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2913126" y="6100565"/>
            <a:ext cx="502920" cy="0"/>
          </a:xfrm>
          <a:custGeom>
            <a:avLst/>
            <a:gdLst/>
            <a:ahLst/>
            <a:cxnLst/>
            <a:rect l="l" t="t" r="r" b="b"/>
            <a:pathLst>
              <a:path w="502920">
                <a:moveTo>
                  <a:pt x="0" y="0"/>
                </a:moveTo>
                <a:lnTo>
                  <a:pt x="502881" y="0"/>
                </a:lnTo>
              </a:path>
            </a:pathLst>
          </a:custGeom>
          <a:ln w="12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3921634" y="5380856"/>
            <a:ext cx="502920" cy="0"/>
          </a:xfrm>
          <a:custGeom>
            <a:avLst/>
            <a:gdLst/>
            <a:ahLst/>
            <a:cxnLst/>
            <a:rect l="l" t="t" r="r" b="b"/>
            <a:pathLst>
              <a:path w="502920">
                <a:moveTo>
                  <a:pt x="0" y="0"/>
                </a:moveTo>
                <a:lnTo>
                  <a:pt x="502881" y="0"/>
                </a:lnTo>
              </a:path>
            </a:pathLst>
          </a:custGeom>
          <a:ln w="1522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5803901" y="2863850"/>
            <a:ext cx="4572000" cy="4572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8902" y="74930"/>
            <a:ext cx="3581398" cy="44627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>
              <a:tabLst>
                <a:tab pos="1245749" algn="l"/>
              </a:tabLst>
            </a:pPr>
            <a:r>
              <a:rPr sz="2900" b="0" spc="-5" dirty="0">
                <a:solidFill>
                  <a:srgbClr val="FF0000"/>
                </a:solidFill>
                <a:latin typeface="Calibri"/>
                <a:cs typeface="Calibri"/>
              </a:rPr>
              <a:t>Codag</a:t>
            </a:r>
            <a:r>
              <a:rPr sz="2900" b="0" dirty="0">
                <a:solidFill>
                  <a:srgbClr val="FF0000"/>
                </a:solidFill>
                <a:latin typeface="Calibri"/>
                <a:cs typeface="Calibri"/>
              </a:rPr>
              <a:t>e	</a:t>
            </a:r>
            <a:r>
              <a:rPr sz="2900" b="0" spc="-5" dirty="0">
                <a:solidFill>
                  <a:srgbClr val="FF0000"/>
                </a:solidFill>
                <a:latin typeface="Calibri"/>
                <a:cs typeface="Calibri"/>
              </a:rPr>
              <a:t>Miller</a:t>
            </a:r>
            <a:endParaRPr sz="2900">
              <a:solidFill>
                <a:srgbClr val="FF0000"/>
              </a:solidFill>
              <a:latin typeface="Calibri"/>
              <a:cs typeface="Calibri"/>
            </a:endParaRPr>
          </a:p>
        </p:txBody>
      </p:sp>
      <p:sp>
        <p:nvSpPr>
          <p:cNvPr id="96" name="object 96"/>
          <p:cNvSpPr txBox="1"/>
          <p:nvPr/>
        </p:nvSpPr>
        <p:spPr>
          <a:xfrm>
            <a:off x="165100" y="1035050"/>
            <a:ext cx="10134600" cy="586314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600017" marR="460330" indent="-344136" algn="just">
              <a:buFont typeface="Arial"/>
              <a:buChar char="•"/>
              <a:tabLst>
                <a:tab pos="600017" algn="l"/>
                <a:tab pos="600652" algn="l"/>
              </a:tabLst>
            </a:pPr>
            <a:r>
              <a:rPr sz="3200" spc="-10" dirty="0">
                <a:latin typeface="Calibri"/>
                <a:cs typeface="Calibri"/>
              </a:rPr>
              <a:t>Nécessite une largeur de </a:t>
            </a:r>
            <a:r>
              <a:rPr sz="3200" spc="-5" dirty="0">
                <a:latin typeface="Calibri"/>
                <a:cs typeface="Calibri"/>
              </a:rPr>
              <a:t>bande </a:t>
            </a:r>
            <a:r>
              <a:rPr sz="3200" spc="-10" dirty="0">
                <a:latin typeface="Calibri"/>
                <a:cs typeface="Calibri"/>
              </a:rPr>
              <a:t>passante </a:t>
            </a:r>
            <a:r>
              <a:rPr sz="3200" spc="-5" dirty="0">
                <a:latin typeface="Calibri"/>
                <a:cs typeface="Calibri"/>
              </a:rPr>
              <a:t>réduite </a:t>
            </a:r>
            <a:r>
              <a:rPr sz="3200" dirty="0">
                <a:latin typeface="Calibri"/>
                <a:cs typeface="Calibri"/>
              </a:rPr>
              <a:t>mais </a:t>
            </a:r>
            <a:r>
              <a:rPr sz="3200" spc="-30" dirty="0">
                <a:latin typeface="Calibri"/>
                <a:cs typeface="Calibri"/>
              </a:rPr>
              <a:t>c’est </a:t>
            </a:r>
            <a:r>
              <a:rPr sz="3200" spc="-10" dirty="0">
                <a:latin typeface="Calibri"/>
                <a:cs typeface="Calibri"/>
              </a:rPr>
              <a:t>un </a:t>
            </a:r>
            <a:r>
              <a:rPr sz="3200" dirty="0">
                <a:latin typeface="Calibri"/>
                <a:cs typeface="Calibri"/>
              </a:rPr>
              <a:t>type </a:t>
            </a:r>
            <a:r>
              <a:rPr sz="3200" spc="-10" dirty="0">
                <a:latin typeface="Calibri"/>
                <a:cs typeface="Calibri"/>
              </a:rPr>
              <a:t>de </a:t>
            </a:r>
            <a:r>
              <a:rPr sz="3200" spc="-5" dirty="0">
                <a:latin typeface="Calibri"/>
                <a:cs typeface="Calibri"/>
              </a:rPr>
              <a:t>codage </a:t>
            </a:r>
            <a:r>
              <a:rPr sz="3200" spc="-15" dirty="0">
                <a:latin typeface="Calibri"/>
                <a:cs typeface="Calibri"/>
              </a:rPr>
              <a:t>peu  </a:t>
            </a:r>
            <a:r>
              <a:rPr sz="3200" spc="-10" dirty="0">
                <a:latin typeface="Calibri"/>
                <a:cs typeface="Calibri"/>
              </a:rPr>
              <a:t>utilisé du </a:t>
            </a:r>
            <a:r>
              <a:rPr sz="3200" dirty="0">
                <a:latin typeface="Calibri"/>
                <a:cs typeface="Calibri"/>
              </a:rPr>
              <a:t>à </a:t>
            </a:r>
            <a:r>
              <a:rPr sz="3200" spc="-10" dirty="0">
                <a:latin typeface="Calibri"/>
                <a:cs typeface="Calibri"/>
              </a:rPr>
              <a:t>la </a:t>
            </a:r>
            <a:r>
              <a:rPr sz="3200" spc="-15" dirty="0">
                <a:latin typeface="Calibri"/>
                <a:cs typeface="Calibri"/>
              </a:rPr>
              <a:t>complexité </a:t>
            </a:r>
            <a:r>
              <a:rPr sz="3200" spc="-10" dirty="0">
                <a:latin typeface="Calibri"/>
                <a:cs typeface="Calibri"/>
              </a:rPr>
              <a:t>du</a:t>
            </a:r>
            <a:r>
              <a:rPr sz="3200" spc="125" dirty="0">
                <a:latin typeface="Calibri"/>
                <a:cs typeface="Calibri"/>
              </a:rPr>
              <a:t> </a:t>
            </a:r>
            <a:r>
              <a:rPr sz="3200" spc="-35" dirty="0">
                <a:latin typeface="Calibri"/>
                <a:cs typeface="Calibri"/>
              </a:rPr>
              <a:t>récepteur.</a:t>
            </a:r>
            <a:endParaRPr sz="3200">
              <a:latin typeface="Calibri"/>
              <a:cs typeface="Calibri"/>
            </a:endParaRPr>
          </a:p>
          <a:p>
            <a:pPr algn="just">
              <a:spcBef>
                <a:spcPts val="21"/>
              </a:spcBef>
            </a:pPr>
            <a:endParaRPr sz="2400">
              <a:latin typeface="Times New Roman"/>
              <a:cs typeface="Times New Roman"/>
            </a:endParaRPr>
          </a:p>
          <a:p>
            <a:pPr marL="12698" algn="just"/>
            <a:r>
              <a:rPr sz="2900" i="1" spc="-25" smtClean="0">
                <a:solidFill>
                  <a:srgbClr val="FF0000"/>
                </a:solidFill>
                <a:latin typeface="Arial"/>
                <a:cs typeface="Arial"/>
              </a:rPr>
              <a:t>Caractéristiques</a:t>
            </a:r>
            <a:r>
              <a:rPr sz="2900" i="1" spc="-17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900" i="1" spc="-15" dirty="0">
                <a:solidFill>
                  <a:srgbClr val="FF0000"/>
                </a:solidFill>
                <a:latin typeface="Arial"/>
                <a:cs typeface="Arial"/>
              </a:rPr>
              <a:t>:</a:t>
            </a:r>
            <a:endParaRPr sz="2900">
              <a:latin typeface="Arial"/>
              <a:cs typeface="Arial"/>
            </a:endParaRPr>
          </a:p>
          <a:p>
            <a:pPr marL="13334" marR="5079" indent="-635" algn="just">
              <a:buFont typeface="Arial"/>
              <a:buChar char="•"/>
              <a:tabLst>
                <a:tab pos="140956" algn="l"/>
              </a:tabLst>
            </a:pPr>
            <a:r>
              <a:rPr sz="2900" b="1" spc="-10" dirty="0">
                <a:latin typeface="Arial"/>
                <a:cs typeface="Arial"/>
              </a:rPr>
              <a:t>Décodage </a:t>
            </a:r>
            <a:r>
              <a:rPr sz="2900" b="1" dirty="0">
                <a:latin typeface="Arial"/>
                <a:cs typeface="Arial"/>
              </a:rPr>
              <a:t>: Une </a:t>
            </a:r>
            <a:r>
              <a:rPr sz="2900" b="1" spc="-5" dirty="0">
                <a:latin typeface="Arial"/>
                <a:cs typeface="Arial"/>
              </a:rPr>
              <a:t>transition </a:t>
            </a:r>
            <a:r>
              <a:rPr sz="2900" b="1" dirty="0">
                <a:latin typeface="Arial"/>
                <a:cs typeface="Arial"/>
              </a:rPr>
              <a:t>au milieu </a:t>
            </a:r>
            <a:r>
              <a:rPr sz="2900" b="1" spc="-5" dirty="0">
                <a:latin typeface="Arial"/>
                <a:cs typeface="Arial"/>
              </a:rPr>
              <a:t>d’un intervalle </a:t>
            </a:r>
            <a:r>
              <a:rPr sz="2900" b="1" spc="44" dirty="0">
                <a:latin typeface="Arial"/>
                <a:cs typeface="Arial"/>
              </a:rPr>
              <a:t>T</a:t>
            </a:r>
            <a:r>
              <a:rPr sz="2400" b="1" spc="67" baseline="-21164" dirty="0">
                <a:latin typeface="Arial"/>
                <a:cs typeface="Arial"/>
              </a:rPr>
              <a:t>b </a:t>
            </a:r>
            <a:r>
              <a:rPr sz="2900" b="1" spc="-5" dirty="0">
                <a:latin typeface="Arial"/>
                <a:cs typeface="Arial"/>
              </a:rPr>
              <a:t>signifie que l’on </a:t>
            </a:r>
            <a:r>
              <a:rPr sz="2900" b="1" dirty="0">
                <a:latin typeface="Arial"/>
                <a:cs typeface="Arial"/>
              </a:rPr>
              <a:t>a un </a:t>
            </a:r>
            <a:r>
              <a:rPr sz="2900" b="1" spc="-5" dirty="0">
                <a:latin typeface="Arial"/>
                <a:cs typeface="Arial"/>
              </a:rPr>
              <a:t>état haut.  </a:t>
            </a:r>
            <a:r>
              <a:rPr sz="2900" b="1" dirty="0">
                <a:latin typeface="Arial"/>
                <a:cs typeface="Arial"/>
              </a:rPr>
              <a:t>Sinon, un</a:t>
            </a:r>
            <a:r>
              <a:rPr sz="2900" b="1" spc="-151" dirty="0">
                <a:latin typeface="Arial"/>
                <a:cs typeface="Arial"/>
              </a:rPr>
              <a:t> </a:t>
            </a:r>
            <a:r>
              <a:rPr sz="2900" b="1" dirty="0">
                <a:latin typeface="Arial"/>
                <a:cs typeface="Arial"/>
              </a:rPr>
              <a:t>zéro.</a:t>
            </a:r>
            <a:endParaRPr sz="2900">
              <a:latin typeface="Arial"/>
              <a:cs typeface="Arial"/>
            </a:endParaRPr>
          </a:p>
          <a:p>
            <a:pPr marL="138416" indent="-125082" algn="just">
              <a:buFont typeface="Arial"/>
              <a:buChar char="•"/>
              <a:tabLst>
                <a:tab pos="139051" algn="l"/>
              </a:tabLst>
            </a:pPr>
            <a:r>
              <a:rPr sz="2900" b="1" dirty="0">
                <a:latin typeface="Arial"/>
                <a:cs typeface="Arial"/>
              </a:rPr>
              <a:t>Comp. </a:t>
            </a:r>
            <a:r>
              <a:rPr sz="2900" b="1" spc="-5" dirty="0">
                <a:latin typeface="Arial"/>
                <a:cs typeface="Arial"/>
              </a:rPr>
              <a:t>continue </a:t>
            </a:r>
            <a:r>
              <a:rPr sz="2900" b="1">
                <a:latin typeface="Arial"/>
                <a:cs typeface="Arial"/>
              </a:rPr>
              <a:t>:</a:t>
            </a:r>
            <a:r>
              <a:rPr sz="2900" b="1" spc="-130">
                <a:latin typeface="Arial"/>
                <a:cs typeface="Arial"/>
              </a:rPr>
              <a:t> </a:t>
            </a:r>
            <a:r>
              <a:rPr lang="fr-FR" sz="2900" b="1" spc="-130" dirty="0" smtClean="0">
                <a:latin typeface="Arial"/>
                <a:cs typeface="Arial"/>
              </a:rPr>
              <a:t>pas n</a:t>
            </a:r>
            <a:r>
              <a:rPr sz="2900" b="1" smtClean="0">
                <a:latin typeface="Arial"/>
                <a:cs typeface="Arial"/>
              </a:rPr>
              <a:t>ulle</a:t>
            </a:r>
            <a:r>
              <a:rPr sz="2900" b="1" dirty="0">
                <a:latin typeface="Arial"/>
                <a:cs typeface="Arial"/>
              </a:rPr>
              <a:t>.</a:t>
            </a:r>
            <a:endParaRPr sz="2900">
              <a:latin typeface="Arial"/>
              <a:cs typeface="Arial"/>
            </a:endParaRPr>
          </a:p>
          <a:p>
            <a:pPr marL="138416" indent="-125082" algn="just">
              <a:buFont typeface="Arial"/>
              <a:buChar char="•"/>
              <a:tabLst>
                <a:tab pos="139051" algn="l"/>
              </a:tabLst>
            </a:pPr>
            <a:r>
              <a:rPr sz="2900" b="1" spc="-5" dirty="0">
                <a:latin typeface="Arial"/>
                <a:cs typeface="Arial"/>
              </a:rPr>
              <a:t>Bande passante </a:t>
            </a:r>
            <a:r>
              <a:rPr sz="2900" b="1" dirty="0">
                <a:latin typeface="Arial"/>
                <a:cs typeface="Arial"/>
              </a:rPr>
              <a:t>: B =</a:t>
            </a:r>
            <a:r>
              <a:rPr sz="2900" b="1" spc="-80" dirty="0">
                <a:latin typeface="Arial"/>
                <a:cs typeface="Arial"/>
              </a:rPr>
              <a:t> </a:t>
            </a:r>
            <a:r>
              <a:rPr sz="2900" b="1" spc="5" dirty="0">
                <a:latin typeface="Arial"/>
                <a:cs typeface="Arial"/>
              </a:rPr>
              <a:t>2/T</a:t>
            </a:r>
            <a:r>
              <a:rPr sz="2400" b="1" spc="7" baseline="-21164" dirty="0">
                <a:latin typeface="Arial"/>
                <a:cs typeface="Arial"/>
              </a:rPr>
              <a:t>b</a:t>
            </a:r>
            <a:endParaRPr sz="2400" baseline="-21164">
              <a:latin typeface="Arial"/>
              <a:cs typeface="Arial"/>
            </a:endParaRPr>
          </a:p>
          <a:p>
            <a:pPr marL="13334" algn="just"/>
            <a:r>
              <a:rPr sz="2900" spc="-5" dirty="0">
                <a:latin typeface="Arial"/>
                <a:cs typeface="Arial"/>
              </a:rPr>
              <a:t>•</a:t>
            </a:r>
            <a:r>
              <a:rPr sz="2900" b="1" spc="-5" dirty="0">
                <a:latin typeface="Arial"/>
                <a:cs typeface="Arial"/>
              </a:rPr>
              <a:t>DSP </a:t>
            </a:r>
            <a:r>
              <a:rPr sz="2900" b="1" dirty="0">
                <a:latin typeface="Arial"/>
                <a:cs typeface="Arial"/>
              </a:rPr>
              <a:t>: Plus </a:t>
            </a:r>
            <a:r>
              <a:rPr sz="2900" b="1" spc="-5" dirty="0">
                <a:latin typeface="Arial"/>
                <a:cs typeface="Arial"/>
              </a:rPr>
              <a:t>étroite mais ne </a:t>
            </a:r>
            <a:r>
              <a:rPr sz="2900" b="1" dirty="0">
                <a:latin typeface="Arial"/>
                <a:cs typeface="Arial"/>
              </a:rPr>
              <a:t>s’annule </a:t>
            </a:r>
            <a:r>
              <a:rPr sz="2900" b="1" spc="-5" dirty="0">
                <a:latin typeface="Arial"/>
                <a:cs typeface="Arial"/>
              </a:rPr>
              <a:t>pas en </a:t>
            </a:r>
            <a:r>
              <a:rPr sz="2900" b="1" dirty="0">
                <a:latin typeface="Arial"/>
                <a:cs typeface="Arial"/>
              </a:rPr>
              <a:t>f = 0 </a:t>
            </a:r>
            <a:r>
              <a:rPr sz="2900" b="1" spc="-5" dirty="0">
                <a:latin typeface="Arial"/>
                <a:cs typeface="Arial"/>
              </a:rPr>
              <a:t>ni en </a:t>
            </a:r>
            <a:r>
              <a:rPr sz="2900" b="1" dirty="0">
                <a:latin typeface="Arial"/>
                <a:cs typeface="Arial"/>
              </a:rPr>
              <a:t>f =</a:t>
            </a:r>
            <a:r>
              <a:rPr sz="2900" b="1" spc="-130" dirty="0">
                <a:latin typeface="Arial"/>
                <a:cs typeface="Arial"/>
              </a:rPr>
              <a:t> </a:t>
            </a:r>
            <a:r>
              <a:rPr sz="2900" b="1" spc="21" dirty="0">
                <a:latin typeface="Arial"/>
                <a:cs typeface="Arial"/>
              </a:rPr>
              <a:t>1/T</a:t>
            </a:r>
            <a:r>
              <a:rPr sz="2400" b="1" spc="30" baseline="-21164" dirty="0">
                <a:latin typeface="Arial"/>
                <a:cs typeface="Arial"/>
              </a:rPr>
              <a:t>b</a:t>
            </a:r>
            <a:r>
              <a:rPr sz="2900" b="1" spc="21" dirty="0">
                <a:latin typeface="Arial"/>
                <a:cs typeface="Arial"/>
              </a:rPr>
              <a:t>.</a:t>
            </a:r>
            <a:endParaRPr sz="2900">
              <a:latin typeface="Arial"/>
              <a:cs typeface="Arial"/>
            </a:endParaRPr>
          </a:p>
          <a:p>
            <a:pPr marL="13334" algn="just"/>
            <a:r>
              <a:rPr sz="2900" spc="-5" dirty="0">
                <a:latin typeface="Arial"/>
                <a:cs typeface="Arial"/>
              </a:rPr>
              <a:t>•</a:t>
            </a:r>
            <a:r>
              <a:rPr sz="2900" b="1" spc="-5" dirty="0">
                <a:latin typeface="Arial"/>
                <a:cs typeface="Arial"/>
              </a:rPr>
              <a:t>Récup. Horloge </a:t>
            </a:r>
            <a:r>
              <a:rPr sz="2900" b="1" dirty="0">
                <a:latin typeface="Arial"/>
                <a:cs typeface="Arial"/>
              </a:rPr>
              <a:t>: </a:t>
            </a:r>
            <a:r>
              <a:rPr sz="2900" b="1" spc="-21" dirty="0">
                <a:latin typeface="Arial"/>
                <a:cs typeface="Arial"/>
              </a:rPr>
              <a:t>Aucun</a:t>
            </a:r>
            <a:r>
              <a:rPr sz="2900" b="1" spc="-145" dirty="0">
                <a:latin typeface="Arial"/>
                <a:cs typeface="Arial"/>
              </a:rPr>
              <a:t> </a:t>
            </a:r>
            <a:r>
              <a:rPr sz="2900" b="1">
                <a:latin typeface="Arial"/>
                <a:cs typeface="Arial"/>
              </a:rPr>
              <a:t>problème</a:t>
            </a:r>
            <a:r>
              <a:rPr sz="2900" b="1" smtClean="0">
                <a:latin typeface="Arial"/>
                <a:cs typeface="Arial"/>
              </a:rPr>
              <a:t>.</a:t>
            </a:r>
            <a:endParaRPr lang="fr-FR" sz="2900" b="1" dirty="0" smtClean="0">
              <a:latin typeface="Arial"/>
              <a:cs typeface="Arial"/>
            </a:endParaRPr>
          </a:p>
          <a:p>
            <a:r>
              <a:rPr lang="fr-FR" sz="2900" b="1" spc="-5" dirty="0" err="1" smtClean="0">
                <a:latin typeface="Arial"/>
                <a:cs typeface="Arial"/>
              </a:rPr>
              <a:t>Pbm</a:t>
            </a:r>
            <a:r>
              <a:rPr lang="fr-FR" sz="2900" b="1" spc="-5" dirty="0" smtClean="0">
                <a:latin typeface="Arial"/>
                <a:cs typeface="Arial"/>
              </a:rPr>
              <a:t> : sensible aux inversions de polarité.</a:t>
            </a:r>
            <a:endParaRPr sz="29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4802" y="1123878"/>
            <a:ext cx="9144000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39742">
              <a:lnSpc>
                <a:spcPts val="1820"/>
              </a:lnSpc>
              <a:tabLst>
                <a:tab pos="7933553" algn="l"/>
              </a:tabLst>
            </a:pPr>
            <a:r>
              <a:rPr dirty="0">
                <a:latin typeface="Arial"/>
                <a:cs typeface="Arial"/>
              </a:rPr>
              <a:t>’	’</a:t>
            </a:r>
            <a:endParaRPr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74802" y="1206245"/>
            <a:ext cx="9144000" cy="857250"/>
          </a:xfrm>
          <a:custGeom>
            <a:avLst/>
            <a:gdLst/>
            <a:ahLst/>
            <a:cxnLst/>
            <a:rect l="l" t="t" r="r" b="b"/>
            <a:pathLst>
              <a:path w="9144000" h="857250">
                <a:moveTo>
                  <a:pt x="0" y="0"/>
                </a:moveTo>
                <a:lnTo>
                  <a:pt x="0" y="857250"/>
                </a:lnTo>
                <a:lnTo>
                  <a:pt x="9144000" y="857250"/>
                </a:lnTo>
                <a:lnTo>
                  <a:pt x="91440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74802" y="2920619"/>
            <a:ext cx="9144000" cy="857250"/>
          </a:xfrm>
          <a:custGeom>
            <a:avLst/>
            <a:gdLst/>
            <a:ahLst/>
            <a:cxnLst/>
            <a:rect l="l" t="t" r="r" b="b"/>
            <a:pathLst>
              <a:path w="9144000" h="857250">
                <a:moveTo>
                  <a:pt x="0" y="0"/>
                </a:moveTo>
                <a:lnTo>
                  <a:pt x="0" y="857250"/>
                </a:lnTo>
                <a:lnTo>
                  <a:pt x="9144000" y="857250"/>
                </a:lnTo>
                <a:lnTo>
                  <a:pt x="91440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88900" y="846266"/>
            <a:ext cx="10287000" cy="323678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 marR="5079" algn="just">
              <a:spcBef>
                <a:spcPts val="60"/>
              </a:spcBef>
            </a:pPr>
            <a:r>
              <a:rPr lang="fr-FR" sz="2400" spc="-5" dirty="0" smtClean="0">
                <a:latin typeface="Arial"/>
                <a:cs typeface="Arial"/>
              </a:rPr>
              <a:t>C</a:t>
            </a:r>
            <a:r>
              <a:rPr sz="2400" spc="-5" smtClean="0">
                <a:latin typeface="Arial"/>
                <a:cs typeface="Arial"/>
              </a:rPr>
              <a:t>ode </a:t>
            </a:r>
            <a:r>
              <a:rPr sz="2400" spc="-5" dirty="0">
                <a:latin typeface="Arial"/>
                <a:cs typeface="Arial"/>
              </a:rPr>
              <a:t>(Haute Densité Bipolaire) </a:t>
            </a:r>
            <a:r>
              <a:rPr sz="2400" spc="-5">
                <a:latin typeface="Arial"/>
                <a:cs typeface="Arial"/>
              </a:rPr>
              <a:t>d’ordre </a:t>
            </a:r>
            <a:r>
              <a:rPr sz="2400" smtClean="0">
                <a:latin typeface="Arial"/>
                <a:cs typeface="Arial"/>
              </a:rPr>
              <a:t>n</a:t>
            </a:r>
            <a:r>
              <a:rPr sz="2400" spc="-5" smtClean="0">
                <a:latin typeface="Arial"/>
                <a:cs typeface="Arial"/>
              </a:rPr>
              <a:t>. </a:t>
            </a:r>
            <a:r>
              <a:rPr sz="2400" dirty="0">
                <a:latin typeface="Arial"/>
                <a:cs typeface="Arial"/>
              </a:rPr>
              <a:t>Pour le code HDB3, on </a:t>
            </a:r>
            <a:r>
              <a:rPr sz="2400" spc="-5" dirty="0">
                <a:latin typeface="Arial"/>
                <a:cs typeface="Arial"/>
              </a:rPr>
              <a:t>établit </a:t>
            </a:r>
            <a:r>
              <a:rPr sz="2400" dirty="0">
                <a:latin typeface="Arial"/>
                <a:cs typeface="Arial"/>
              </a:rPr>
              <a:t>une violation d </a:t>
            </a:r>
            <a:r>
              <a:rPr sz="2400" spc="-10" dirty="0">
                <a:latin typeface="Arial"/>
                <a:cs typeface="Arial"/>
              </a:rPr>
              <a:t>alternance  </a:t>
            </a:r>
            <a:r>
              <a:rPr sz="2400" dirty="0">
                <a:latin typeface="Arial"/>
                <a:cs typeface="Arial"/>
              </a:rPr>
              <a:t>volontaire pour les suites de 4 zéros</a:t>
            </a:r>
            <a:r>
              <a:rPr sz="2400" spc="-16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154924">
              <a:spcBef>
                <a:spcPts val="844"/>
              </a:spcBef>
            </a:pPr>
            <a:r>
              <a:rPr sz="2400" dirty="0">
                <a:latin typeface="Arial"/>
                <a:cs typeface="Arial"/>
              </a:rPr>
              <a:t>« 0» → B00V</a:t>
            </a:r>
            <a:r>
              <a:rPr sz="2400" spc="-1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avec</a:t>
            </a:r>
            <a:endParaRPr sz="2400">
              <a:latin typeface="Arial"/>
              <a:cs typeface="Arial"/>
            </a:endParaRPr>
          </a:p>
          <a:p>
            <a:pPr marL="154924" marR="4332819"/>
            <a:r>
              <a:rPr sz="2400" dirty="0">
                <a:latin typeface="Arial"/>
                <a:cs typeface="Arial"/>
              </a:rPr>
              <a:t>B = - </a:t>
            </a:r>
            <a:r>
              <a:rPr sz="2400" spc="-5" dirty="0">
                <a:latin typeface="Arial"/>
                <a:cs typeface="Arial"/>
              </a:rPr>
              <a:t>∑ impulsion </a:t>
            </a:r>
            <a:r>
              <a:rPr sz="2400" dirty="0">
                <a:latin typeface="Arial"/>
                <a:cs typeface="Arial"/>
              </a:rPr>
              <a:t>émises ( bit de</a:t>
            </a:r>
            <a:r>
              <a:rPr sz="2400" spc="-13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bourrage)  V violation</a:t>
            </a:r>
            <a:r>
              <a:rPr sz="2400" spc="-12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d’alternance</a:t>
            </a:r>
            <a:endParaRPr sz="2400">
              <a:latin typeface="Arial"/>
              <a:cs typeface="Arial"/>
            </a:endParaRPr>
          </a:p>
          <a:p>
            <a:pPr marL="154924">
              <a:spcBef>
                <a:spcPts val="1294"/>
              </a:spcBef>
            </a:pPr>
            <a:r>
              <a:rPr sz="2400" i="1" spc="-60" dirty="0">
                <a:solidFill>
                  <a:srgbClr val="FF0000"/>
                </a:solidFill>
                <a:latin typeface="Arial"/>
                <a:cs typeface="Arial"/>
              </a:rPr>
              <a:t>Exemple</a:t>
            </a:r>
            <a:endParaRPr sz="2400">
              <a:latin typeface="Arial"/>
              <a:cs typeface="Arial"/>
            </a:endParaRPr>
          </a:p>
          <a:p>
            <a:pPr marL="154924" marR="222229">
              <a:spcBef>
                <a:spcPts val="60"/>
              </a:spcBef>
            </a:pPr>
            <a:r>
              <a:rPr sz="2400" dirty="0">
                <a:latin typeface="Arial"/>
                <a:cs typeface="Arial"/>
              </a:rPr>
              <a:t>Soient </a:t>
            </a:r>
            <a:r>
              <a:rPr sz="2400" spc="-5" dirty="0">
                <a:latin typeface="Arial"/>
                <a:cs typeface="Arial"/>
              </a:rPr>
              <a:t>–A, 0V et +A, les trois états de </a:t>
            </a:r>
            <a:r>
              <a:rPr sz="2400" dirty="0">
                <a:latin typeface="Arial"/>
                <a:cs typeface="Arial"/>
              </a:rPr>
              <a:t>la </a:t>
            </a:r>
            <a:r>
              <a:rPr sz="2400" spc="-5" dirty="0">
                <a:latin typeface="Arial"/>
                <a:cs typeface="Arial"/>
              </a:rPr>
              <a:t>ligne. </a:t>
            </a:r>
            <a:r>
              <a:rPr sz="2400" spc="-25" dirty="0">
                <a:latin typeface="Arial"/>
                <a:cs typeface="Arial"/>
              </a:rPr>
              <a:t>Voici </a:t>
            </a:r>
            <a:r>
              <a:rPr sz="2400" dirty="0">
                <a:latin typeface="Arial"/>
                <a:cs typeface="Arial"/>
              </a:rPr>
              <a:t>comment serait codé </a:t>
            </a:r>
            <a:r>
              <a:rPr sz="2400" spc="-5" dirty="0">
                <a:latin typeface="Arial"/>
                <a:cs typeface="Arial"/>
              </a:rPr>
              <a:t>le  </a:t>
            </a:r>
            <a:r>
              <a:rPr sz="2400" dirty="0">
                <a:latin typeface="Arial"/>
                <a:cs typeface="Arial"/>
              </a:rPr>
              <a:t>message binaire « 10100000000010000</a:t>
            </a:r>
            <a:r>
              <a:rPr sz="2400" spc="-16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»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41300" y="4244974"/>
            <a:ext cx="10210800" cy="32670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1" y="114365"/>
            <a:ext cx="1821957" cy="3872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32" tIns="45715" rIns="91432" bIns="45715">
            <a:spAutoFit/>
          </a:bodyPr>
          <a:lstStyle/>
          <a:p>
            <a:pPr marL="12698" algn="just">
              <a:lnSpc>
                <a:spcPts val="2269"/>
              </a:lnSpc>
            </a:pPr>
            <a:r>
              <a:rPr lang="fr-FR" sz="2400" b="1" i="1" spc="-65" dirty="0" smtClean="0">
                <a:solidFill>
                  <a:srgbClr val="FF0000"/>
                </a:solidFill>
                <a:latin typeface="Arial"/>
                <a:cs typeface="Arial"/>
              </a:rPr>
              <a:t>Code</a:t>
            </a:r>
            <a:r>
              <a:rPr lang="fr-FR" sz="2400" b="1" i="1" spc="-13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fr-FR" sz="2400" b="1" i="1" spc="-70" dirty="0" err="1" smtClean="0">
                <a:solidFill>
                  <a:srgbClr val="FF0000"/>
                </a:solidFill>
                <a:latin typeface="Arial"/>
                <a:cs typeface="Arial"/>
              </a:rPr>
              <a:t>HDBn</a:t>
            </a:r>
            <a:endParaRPr lang="fr-FR" sz="24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4802" y="1123878"/>
            <a:ext cx="9144000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39742">
              <a:lnSpc>
                <a:spcPts val="1820"/>
              </a:lnSpc>
              <a:tabLst>
                <a:tab pos="7933553" algn="l"/>
              </a:tabLst>
            </a:pPr>
            <a:r>
              <a:rPr dirty="0">
                <a:latin typeface="Arial"/>
                <a:cs typeface="Arial"/>
              </a:rPr>
              <a:t>’	’</a:t>
            </a:r>
            <a:endParaRPr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74802" y="1206245"/>
            <a:ext cx="9144000" cy="857250"/>
          </a:xfrm>
          <a:custGeom>
            <a:avLst/>
            <a:gdLst/>
            <a:ahLst/>
            <a:cxnLst/>
            <a:rect l="l" t="t" r="r" b="b"/>
            <a:pathLst>
              <a:path w="9144000" h="857250">
                <a:moveTo>
                  <a:pt x="0" y="0"/>
                </a:moveTo>
                <a:lnTo>
                  <a:pt x="0" y="857250"/>
                </a:lnTo>
                <a:lnTo>
                  <a:pt x="9144000" y="857250"/>
                </a:lnTo>
                <a:lnTo>
                  <a:pt x="91440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74802" y="2920619"/>
            <a:ext cx="9144000" cy="857250"/>
          </a:xfrm>
          <a:custGeom>
            <a:avLst/>
            <a:gdLst/>
            <a:ahLst/>
            <a:cxnLst/>
            <a:rect l="l" t="t" r="r" b="b"/>
            <a:pathLst>
              <a:path w="9144000" h="857250">
                <a:moveTo>
                  <a:pt x="0" y="0"/>
                </a:moveTo>
                <a:lnTo>
                  <a:pt x="0" y="857250"/>
                </a:lnTo>
                <a:lnTo>
                  <a:pt x="9144000" y="857250"/>
                </a:lnTo>
                <a:lnTo>
                  <a:pt x="91440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41301" y="4168774"/>
            <a:ext cx="10210800" cy="32670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1" y="114365"/>
            <a:ext cx="1821957" cy="3872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32" tIns="45715" rIns="91432" bIns="45715">
            <a:spAutoFit/>
          </a:bodyPr>
          <a:lstStyle/>
          <a:p>
            <a:pPr marL="12698" algn="just">
              <a:lnSpc>
                <a:spcPts val="2269"/>
              </a:lnSpc>
            </a:pPr>
            <a:r>
              <a:rPr lang="fr-FR" sz="2400" b="1" i="1" spc="-65" dirty="0" smtClean="0">
                <a:solidFill>
                  <a:srgbClr val="FF0000"/>
                </a:solidFill>
                <a:latin typeface="Arial"/>
                <a:cs typeface="Arial"/>
              </a:rPr>
              <a:t>Code</a:t>
            </a:r>
            <a:r>
              <a:rPr lang="fr-FR" sz="2400" b="1" i="1" spc="-13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fr-FR" sz="2400" b="1" i="1" spc="-70" dirty="0" err="1" smtClean="0">
                <a:solidFill>
                  <a:srgbClr val="FF0000"/>
                </a:solidFill>
                <a:latin typeface="Arial"/>
                <a:cs typeface="Arial"/>
              </a:rPr>
              <a:t>HDBn</a:t>
            </a:r>
            <a:endParaRPr lang="fr-FR" sz="2400" dirty="0">
              <a:latin typeface="Arial"/>
              <a:cs typeface="Arial"/>
            </a:endParaRPr>
          </a:p>
        </p:txBody>
      </p:sp>
      <p:sp>
        <p:nvSpPr>
          <p:cNvPr id="10" name="object 8"/>
          <p:cNvSpPr txBox="1"/>
          <p:nvPr/>
        </p:nvSpPr>
        <p:spPr>
          <a:xfrm>
            <a:off x="165100" y="730250"/>
            <a:ext cx="10210800" cy="332398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 algn="just"/>
            <a:r>
              <a:rPr sz="2900" dirty="0">
                <a:latin typeface="Arial"/>
                <a:cs typeface="Arial"/>
              </a:rPr>
              <a:t>Intérêt : </a:t>
            </a:r>
            <a:r>
              <a:rPr sz="2900" spc="-5" dirty="0">
                <a:latin typeface="Arial"/>
                <a:cs typeface="Arial"/>
              </a:rPr>
              <a:t>permettre </a:t>
            </a:r>
            <a:r>
              <a:rPr sz="2900" dirty="0">
                <a:latin typeface="Arial"/>
                <a:cs typeface="Arial"/>
              </a:rPr>
              <a:t>la récupération</a:t>
            </a:r>
            <a:r>
              <a:rPr sz="2900" spc="-125" dirty="0">
                <a:latin typeface="Arial"/>
                <a:cs typeface="Arial"/>
              </a:rPr>
              <a:t> </a:t>
            </a:r>
            <a:r>
              <a:rPr sz="2900" dirty="0">
                <a:latin typeface="Arial"/>
                <a:cs typeface="Arial"/>
              </a:rPr>
              <a:t>d’horloge</a:t>
            </a:r>
            <a:endParaRPr sz="2900">
              <a:latin typeface="Arial"/>
              <a:cs typeface="Arial"/>
            </a:endParaRPr>
          </a:p>
          <a:p>
            <a:pPr marL="12698" marR="5079" algn="just">
              <a:spcBef>
                <a:spcPts val="1315"/>
              </a:spcBef>
              <a:tabLst>
                <a:tab pos="1198128" algn="l"/>
                <a:tab pos="2180378" algn="l"/>
                <a:tab pos="2565785" algn="l"/>
                <a:tab pos="3447079" algn="l"/>
                <a:tab pos="3831217" algn="l"/>
                <a:tab pos="4558856" algn="l"/>
                <a:tab pos="5071887" algn="l"/>
                <a:tab pos="6066199" algn="l"/>
                <a:tab pos="6680184" algn="l"/>
                <a:tab pos="7701166" algn="l"/>
                <a:tab pos="8086572" algn="l"/>
              </a:tabLst>
            </a:pPr>
            <a:r>
              <a:rPr sz="2900" dirty="0">
                <a:solidFill>
                  <a:srgbClr val="FF0000"/>
                </a:solidFill>
                <a:latin typeface="Arial"/>
                <a:cs typeface="Arial"/>
              </a:rPr>
              <a:t>Utilisation:	</a:t>
            </a:r>
            <a:r>
              <a:rPr sz="2900" dirty="0">
                <a:latin typeface="Arial"/>
                <a:cs typeface="Arial"/>
              </a:rPr>
              <a:t>système	de	codage	de	circuit</a:t>
            </a:r>
            <a:r>
              <a:rPr sz="2900">
                <a:latin typeface="Arial"/>
                <a:cs typeface="Arial"/>
              </a:rPr>
              <a:t>	</a:t>
            </a:r>
            <a:r>
              <a:rPr sz="2900" u="heavy" smtClean="0">
                <a:solidFill>
                  <a:srgbClr val="0000FF"/>
                </a:solidFill>
                <a:latin typeface="Arial"/>
                <a:cs typeface="Arial"/>
              </a:rPr>
              <a:t>PRI</a:t>
            </a:r>
            <a:r>
              <a:rPr lang="fr-FR" sz="2900" dirty="0" smtClean="0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sz="2900" smtClean="0">
                <a:latin typeface="Arial"/>
                <a:cs typeface="Arial"/>
              </a:rPr>
              <a:t>(Primary</a:t>
            </a:r>
            <a:r>
              <a:rPr sz="2900" dirty="0">
                <a:latin typeface="Arial"/>
                <a:cs typeface="Arial"/>
              </a:rPr>
              <a:t>	</a:t>
            </a:r>
            <a:r>
              <a:rPr sz="2900" spc="-5" dirty="0">
                <a:latin typeface="Arial"/>
                <a:cs typeface="Arial"/>
              </a:rPr>
              <a:t>Rat</a:t>
            </a:r>
            <a:r>
              <a:rPr sz="2900" dirty="0">
                <a:latin typeface="Arial"/>
                <a:cs typeface="Arial"/>
              </a:rPr>
              <a:t>e	Interface	ou	accès  primaire en </a:t>
            </a:r>
            <a:r>
              <a:rPr sz="2900" spc="-5" dirty="0">
                <a:latin typeface="Arial"/>
                <a:cs typeface="Arial"/>
              </a:rPr>
              <a:t>français. </a:t>
            </a:r>
            <a:r>
              <a:rPr sz="2900" dirty="0">
                <a:latin typeface="Arial"/>
                <a:cs typeface="Arial"/>
              </a:rPr>
              <a:t>Il </a:t>
            </a:r>
            <a:r>
              <a:rPr sz="2900" spc="-5" dirty="0">
                <a:latin typeface="Arial"/>
                <a:cs typeface="Arial"/>
              </a:rPr>
              <a:t>s'agit </a:t>
            </a:r>
            <a:r>
              <a:rPr sz="2900" dirty="0">
                <a:latin typeface="Arial"/>
                <a:cs typeface="Arial"/>
              </a:rPr>
              <a:t>d'une interface d'accès à un réseau</a:t>
            </a:r>
            <a:r>
              <a:rPr sz="2900" spc="-114" dirty="0">
                <a:latin typeface="Arial"/>
                <a:cs typeface="Arial"/>
              </a:rPr>
              <a:t> </a:t>
            </a:r>
            <a:r>
              <a:rPr sz="2900" u="heavy" spc="-5" dirty="0">
                <a:solidFill>
                  <a:srgbClr val="0000FF"/>
                </a:solidFill>
                <a:latin typeface="Arial"/>
                <a:cs typeface="Arial"/>
              </a:rPr>
              <a:t>RNIS</a:t>
            </a:r>
            <a:r>
              <a:rPr sz="2900" spc="-5" dirty="0">
                <a:latin typeface="Arial"/>
                <a:cs typeface="Arial"/>
              </a:rPr>
              <a:t>.)</a:t>
            </a:r>
            <a:endParaRPr sz="2900">
              <a:latin typeface="Arial"/>
              <a:cs typeface="Arial"/>
            </a:endParaRPr>
          </a:p>
          <a:p>
            <a:pPr algn="just">
              <a:spcBef>
                <a:spcPts val="25"/>
              </a:spcBef>
            </a:pPr>
            <a:endParaRPr sz="3200">
              <a:latin typeface="Times New Roman"/>
              <a:cs typeface="Times New Roman"/>
            </a:endParaRPr>
          </a:p>
          <a:p>
            <a:pPr marL="83177" algn="just"/>
            <a:r>
              <a:rPr sz="2900" dirty="0">
                <a:latin typeface="Arial"/>
                <a:cs typeface="Arial"/>
              </a:rPr>
              <a:t>La DSP d’un HDB3 (RZ) est semblable à celle d’un code bipolaire</a:t>
            </a:r>
            <a:r>
              <a:rPr sz="2900" spc="-229" dirty="0">
                <a:latin typeface="Arial"/>
                <a:cs typeface="Arial"/>
              </a:rPr>
              <a:t> </a:t>
            </a:r>
            <a:r>
              <a:rPr sz="2900" dirty="0">
                <a:latin typeface="Arial"/>
                <a:cs typeface="Arial"/>
              </a:rPr>
              <a:t>RZ.</a:t>
            </a:r>
            <a:endParaRPr sz="29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1869" y="1197218"/>
            <a:ext cx="10306432" cy="110799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 marR="5079" algn="just">
              <a:spcBef>
                <a:spcPts val="90"/>
              </a:spcBef>
            </a:pPr>
            <a:r>
              <a:rPr sz="2400" b="0" smtClean="0">
                <a:latin typeface="Arial"/>
                <a:cs typeface="Arial"/>
              </a:rPr>
              <a:t>Dans </a:t>
            </a:r>
            <a:r>
              <a:rPr sz="2400" b="0" dirty="0">
                <a:latin typeface="Arial"/>
                <a:cs typeface="Arial"/>
              </a:rPr>
              <a:t>ces </a:t>
            </a:r>
            <a:r>
              <a:rPr sz="2400" b="0" spc="-5" dirty="0">
                <a:latin typeface="Arial"/>
                <a:cs typeface="Arial"/>
              </a:rPr>
              <a:t>codes, </a:t>
            </a:r>
            <a:r>
              <a:rPr sz="2400" b="0" dirty="0">
                <a:latin typeface="Arial"/>
                <a:cs typeface="Arial"/>
              </a:rPr>
              <a:t>on </a:t>
            </a:r>
            <a:r>
              <a:rPr sz="2400" b="0" spc="-5" dirty="0">
                <a:latin typeface="Arial"/>
                <a:cs typeface="Arial"/>
              </a:rPr>
              <a:t>fait correspondre à </a:t>
            </a:r>
            <a:r>
              <a:rPr sz="2400" b="0" i="1" spc="-25" dirty="0">
                <a:latin typeface="Arial"/>
                <a:cs typeface="Arial"/>
              </a:rPr>
              <a:t>x </a:t>
            </a:r>
            <a:r>
              <a:rPr sz="2400" b="0" i="1" spc="-21" dirty="0">
                <a:latin typeface="Arial"/>
                <a:cs typeface="Arial"/>
              </a:rPr>
              <a:t>bits </a:t>
            </a:r>
            <a:r>
              <a:rPr sz="2400" b="0" i="1" spc="-25" dirty="0">
                <a:latin typeface="Arial"/>
                <a:cs typeface="Arial"/>
              </a:rPr>
              <a:t>des </a:t>
            </a:r>
            <a:r>
              <a:rPr sz="2400" b="0" i="1" spc="-30" dirty="0">
                <a:latin typeface="Arial"/>
                <a:cs typeface="Arial"/>
              </a:rPr>
              <a:t>données, </a:t>
            </a:r>
            <a:r>
              <a:rPr sz="2400" b="0" i="1" spc="-25" dirty="0">
                <a:latin typeface="Arial"/>
                <a:cs typeface="Arial"/>
              </a:rPr>
              <a:t>y </a:t>
            </a:r>
            <a:r>
              <a:rPr sz="2400" b="0" i="1" spc="-35" dirty="0">
                <a:latin typeface="Arial"/>
                <a:cs typeface="Arial"/>
              </a:rPr>
              <a:t>moments </a:t>
            </a:r>
            <a:r>
              <a:rPr sz="2400" b="0" i="1" spc="-25" dirty="0">
                <a:latin typeface="Arial"/>
                <a:cs typeface="Arial"/>
              </a:rPr>
              <a:t>(états) </a:t>
            </a:r>
            <a:r>
              <a:rPr sz="2400" b="0" i="1" spc="-21" dirty="0">
                <a:latin typeface="Arial"/>
                <a:cs typeface="Arial"/>
              </a:rPr>
              <a:t>d’un  signal ternaire. </a:t>
            </a:r>
            <a:r>
              <a:rPr sz="2400" b="0" i="1" spc="-30" dirty="0">
                <a:latin typeface="Arial"/>
                <a:cs typeface="Arial"/>
              </a:rPr>
              <a:t>Le </a:t>
            </a:r>
            <a:r>
              <a:rPr sz="2400" b="0" i="1" spc="-35" dirty="0">
                <a:latin typeface="Arial"/>
                <a:cs typeface="Arial"/>
              </a:rPr>
              <a:t>codage </a:t>
            </a:r>
            <a:r>
              <a:rPr sz="2400" b="0" dirty="0">
                <a:latin typeface="Arial"/>
                <a:cs typeface="Arial"/>
              </a:rPr>
              <a:t>se fait aussi de façon </a:t>
            </a:r>
            <a:r>
              <a:rPr sz="2400" b="0" spc="-5" dirty="0">
                <a:latin typeface="Arial"/>
                <a:cs typeface="Arial"/>
              </a:rPr>
              <a:t>à éliminer </a:t>
            </a:r>
            <a:r>
              <a:rPr sz="2400" b="0" dirty="0">
                <a:latin typeface="Arial"/>
                <a:cs typeface="Arial"/>
              </a:rPr>
              <a:t>la composante </a:t>
            </a:r>
            <a:r>
              <a:rPr sz="2400" b="0" spc="-5" dirty="0">
                <a:latin typeface="Arial"/>
                <a:cs typeface="Arial"/>
              </a:rPr>
              <a:t>continue  </a:t>
            </a:r>
            <a:r>
              <a:rPr sz="2400" b="0" dirty="0">
                <a:latin typeface="Arial"/>
                <a:cs typeface="Arial"/>
              </a:rPr>
              <a:t>et </a:t>
            </a:r>
            <a:r>
              <a:rPr sz="2400" b="0" spc="-5" dirty="0">
                <a:latin typeface="Arial"/>
                <a:cs typeface="Arial"/>
              </a:rPr>
              <a:t>à </a:t>
            </a:r>
            <a:r>
              <a:rPr sz="2400" b="0" dirty="0">
                <a:latin typeface="Arial"/>
                <a:cs typeface="Arial"/>
              </a:rPr>
              <a:t>éviter les longues suites de</a:t>
            </a:r>
            <a:r>
              <a:rPr sz="2400" b="0" spc="-204" dirty="0">
                <a:latin typeface="Arial"/>
                <a:cs typeface="Arial"/>
              </a:rPr>
              <a:t> </a:t>
            </a:r>
            <a:r>
              <a:rPr sz="2400" b="0" spc="5" dirty="0">
                <a:latin typeface="Arial"/>
                <a:cs typeface="Arial"/>
              </a:rPr>
              <a:t>constantes.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1571" y="2924177"/>
            <a:ext cx="10230529" cy="16158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100" i="1" spc="-35" smtClean="0">
                <a:solidFill>
                  <a:srgbClr val="FF0000"/>
                </a:solidFill>
                <a:latin typeface="Arial"/>
                <a:cs typeface="Arial"/>
              </a:rPr>
              <a:t>Exemple </a:t>
            </a:r>
            <a:r>
              <a:rPr sz="2100" i="1" spc="-15" dirty="0">
                <a:latin typeface="Arial"/>
                <a:cs typeface="Arial"/>
              </a:rPr>
              <a:t>: </a:t>
            </a:r>
            <a:r>
              <a:rPr sz="2100" i="1" spc="-21" dirty="0">
                <a:latin typeface="Arial"/>
                <a:cs typeface="Arial"/>
              </a:rPr>
              <a:t>le </a:t>
            </a:r>
            <a:r>
              <a:rPr sz="2100" i="1" spc="-25" dirty="0">
                <a:latin typeface="Arial"/>
                <a:cs typeface="Arial"/>
              </a:rPr>
              <a:t>code </a:t>
            </a:r>
            <a:r>
              <a:rPr sz="2100" i="1" spc="-30" dirty="0">
                <a:latin typeface="Arial"/>
                <a:cs typeface="Arial"/>
              </a:rPr>
              <a:t>4B3T </a:t>
            </a:r>
            <a:r>
              <a:rPr sz="2100" i="1" spc="-21" dirty="0">
                <a:latin typeface="Arial"/>
                <a:cs typeface="Arial"/>
              </a:rPr>
              <a:t>(4 binaires </a:t>
            </a:r>
            <a:r>
              <a:rPr sz="2100" i="1" spc="-30" dirty="0">
                <a:latin typeface="Arial"/>
                <a:cs typeface="Arial"/>
              </a:rPr>
              <a:t>– </a:t>
            </a:r>
            <a:r>
              <a:rPr sz="2100" i="1" spc="-30">
                <a:latin typeface="Arial"/>
                <a:cs typeface="Arial"/>
              </a:rPr>
              <a:t>3</a:t>
            </a:r>
            <a:r>
              <a:rPr sz="2100" i="1" spc="-114">
                <a:latin typeface="Arial"/>
                <a:cs typeface="Arial"/>
              </a:rPr>
              <a:t> </a:t>
            </a:r>
            <a:r>
              <a:rPr sz="2100" i="1" spc="-21" smtClean="0">
                <a:latin typeface="Arial"/>
                <a:cs typeface="Arial"/>
              </a:rPr>
              <a:t>ternaires</a:t>
            </a:r>
            <a:r>
              <a:rPr lang="fr-FR" sz="2100" i="1" spc="-21" dirty="0" smtClean="0">
                <a:latin typeface="Arial"/>
                <a:cs typeface="Arial"/>
              </a:rPr>
              <a:t>)</a:t>
            </a:r>
            <a:endParaRPr sz="2100" smtClean="0">
              <a:latin typeface="Arial"/>
              <a:cs typeface="Arial"/>
            </a:endParaRPr>
          </a:p>
          <a:p>
            <a:pPr marL="12698"/>
            <a:r>
              <a:rPr sz="2100" smtClean="0">
                <a:latin typeface="Arial"/>
                <a:cs typeface="Arial"/>
              </a:rPr>
              <a:t>A un mot de </a:t>
            </a:r>
            <a:r>
              <a:rPr sz="2100" spc="-5" smtClean="0">
                <a:latin typeface="Arial"/>
                <a:cs typeface="Arial"/>
              </a:rPr>
              <a:t>4 </a:t>
            </a:r>
            <a:r>
              <a:rPr sz="2100" smtClean="0">
                <a:latin typeface="Arial"/>
                <a:cs typeface="Arial"/>
              </a:rPr>
              <a:t>bits, on fait </a:t>
            </a:r>
            <a:r>
              <a:rPr sz="2100" spc="-5" smtClean="0">
                <a:latin typeface="Arial"/>
                <a:cs typeface="Arial"/>
              </a:rPr>
              <a:t>correspondre 3 moments ternaires </a:t>
            </a:r>
            <a:r>
              <a:rPr sz="2100" spc="-10" smtClean="0">
                <a:latin typeface="Arial"/>
                <a:cs typeface="Arial"/>
              </a:rPr>
              <a:t>[M1, </a:t>
            </a:r>
            <a:r>
              <a:rPr sz="2100" spc="-15" smtClean="0">
                <a:latin typeface="Arial"/>
                <a:cs typeface="Arial"/>
              </a:rPr>
              <a:t>M2, M3] </a:t>
            </a:r>
            <a:r>
              <a:rPr sz="2100" smtClean="0">
                <a:latin typeface="Arial"/>
                <a:cs typeface="Arial"/>
              </a:rPr>
              <a:t>avec </a:t>
            </a:r>
            <a:r>
              <a:rPr sz="2100" spc="-10" smtClean="0">
                <a:latin typeface="Arial"/>
                <a:cs typeface="Arial"/>
              </a:rPr>
              <a:t>M</a:t>
            </a:r>
            <a:r>
              <a:rPr sz="2100" spc="-15" baseline="-20833" smtClean="0">
                <a:latin typeface="Arial"/>
                <a:cs typeface="Arial"/>
              </a:rPr>
              <a:t>i </a:t>
            </a:r>
            <a:r>
              <a:rPr sz="2100" spc="195" baseline="-20833" smtClean="0">
                <a:latin typeface="Arial"/>
                <a:cs typeface="Arial"/>
              </a:rPr>
              <a:t> </a:t>
            </a:r>
            <a:r>
              <a:rPr sz="2100" smtClean="0">
                <a:latin typeface="Arial"/>
                <a:cs typeface="Arial"/>
              </a:rPr>
              <a:t>=</a:t>
            </a:r>
          </a:p>
          <a:p>
            <a:pPr marL="12698" marR="5079"/>
            <a:r>
              <a:rPr sz="2100" smtClean="0">
                <a:latin typeface="Arial"/>
                <a:cs typeface="Arial"/>
              </a:rPr>
              <a:t>-</a:t>
            </a:r>
            <a:r>
              <a:rPr sz="2100" dirty="0">
                <a:latin typeface="Arial"/>
                <a:cs typeface="Arial"/>
              </a:rPr>
              <a:t>A, </a:t>
            </a:r>
            <a:r>
              <a:rPr sz="2100" spc="-5" dirty="0">
                <a:latin typeface="Arial"/>
                <a:cs typeface="Arial"/>
              </a:rPr>
              <a:t>0V ou </a:t>
            </a:r>
            <a:r>
              <a:rPr sz="2100" dirty="0">
                <a:latin typeface="Arial"/>
                <a:cs typeface="Arial"/>
              </a:rPr>
              <a:t>+A. </a:t>
            </a:r>
            <a:r>
              <a:rPr sz="2100" spc="-5" dirty="0">
                <a:latin typeface="Arial"/>
                <a:cs typeface="Arial"/>
              </a:rPr>
              <a:t>Parmi les 27 combinaisons (3</a:t>
            </a:r>
            <a:r>
              <a:rPr sz="2100" spc="-7" baseline="25462" dirty="0">
                <a:latin typeface="Arial"/>
                <a:cs typeface="Arial"/>
              </a:rPr>
              <a:t>3</a:t>
            </a:r>
            <a:r>
              <a:rPr sz="2100" spc="-5" dirty="0">
                <a:latin typeface="Arial"/>
                <a:cs typeface="Arial"/>
              </a:rPr>
              <a:t>), on </a:t>
            </a:r>
            <a:r>
              <a:rPr sz="2100" spc="-15" dirty="0">
                <a:latin typeface="Arial"/>
                <a:cs typeface="Arial"/>
              </a:rPr>
              <a:t>en </a:t>
            </a:r>
            <a:r>
              <a:rPr sz="2100" spc="-5" dirty="0">
                <a:latin typeface="Arial"/>
                <a:cs typeface="Arial"/>
              </a:rPr>
              <a:t>choisit 16 (2</a:t>
            </a:r>
            <a:r>
              <a:rPr sz="2100" spc="-7" baseline="25462" dirty="0">
                <a:latin typeface="Arial"/>
                <a:cs typeface="Arial"/>
              </a:rPr>
              <a:t>4</a:t>
            </a:r>
            <a:r>
              <a:rPr sz="2100" spc="-5" dirty="0">
                <a:latin typeface="Arial"/>
                <a:cs typeface="Arial"/>
              </a:rPr>
              <a:t>) </a:t>
            </a:r>
            <a:r>
              <a:rPr sz="2100" dirty="0">
                <a:latin typeface="Arial"/>
                <a:cs typeface="Arial"/>
              </a:rPr>
              <a:t>qui brassent le  mieux les</a:t>
            </a:r>
            <a:r>
              <a:rPr sz="2100" spc="-140" dirty="0">
                <a:latin typeface="Arial"/>
                <a:cs typeface="Arial"/>
              </a:rPr>
              <a:t> </a:t>
            </a:r>
            <a:r>
              <a:rPr sz="2100" spc="5" dirty="0">
                <a:latin typeface="Arial"/>
                <a:cs typeface="Arial"/>
              </a:rPr>
              <a:t>bits.</a:t>
            </a:r>
            <a:endParaRPr sz="2100">
              <a:latin typeface="Arial"/>
              <a:cs typeface="Arial"/>
            </a:endParaRPr>
          </a:p>
          <a:p>
            <a:pPr marL="12698"/>
            <a:r>
              <a:rPr sz="2100" dirty="0">
                <a:latin typeface="Arial"/>
                <a:cs typeface="Arial"/>
              </a:rPr>
              <a:t>Le tableau suivant illustre une possibilité de codage 4B3T</a:t>
            </a:r>
            <a:r>
              <a:rPr sz="2100" spc="-28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:</a:t>
            </a:r>
            <a:endParaRPr sz="2100">
              <a:latin typeface="Arial"/>
              <a:cs typeface="Arial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65102" y="196850"/>
            <a:ext cx="5192624" cy="46165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32" tIns="45715" rIns="91432" bIns="45715">
            <a:spAutoFit/>
          </a:bodyPr>
          <a:lstStyle/>
          <a:p>
            <a:r>
              <a:rPr lang="fr-FR" sz="2400" i="1" spc="-30" dirty="0" smtClean="0">
                <a:solidFill>
                  <a:srgbClr val="FF0000"/>
                </a:solidFill>
                <a:latin typeface="Arial"/>
                <a:cs typeface="Arial"/>
              </a:rPr>
              <a:t>Codes </a:t>
            </a:r>
            <a:r>
              <a:rPr lang="fr-FR" sz="2400" i="1" spc="-55" dirty="0" err="1" smtClean="0">
                <a:solidFill>
                  <a:srgbClr val="FF0000"/>
                </a:solidFill>
                <a:latin typeface="Arial"/>
                <a:cs typeface="Arial"/>
              </a:rPr>
              <a:t>xByT</a:t>
            </a:r>
            <a:r>
              <a:rPr lang="fr-FR" sz="2400" i="1" spc="-55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fr-FR" sz="2400" i="1" spc="-21" dirty="0" smtClean="0">
                <a:solidFill>
                  <a:srgbClr val="FF0000"/>
                </a:solidFill>
                <a:latin typeface="Arial"/>
                <a:cs typeface="Arial"/>
              </a:rPr>
              <a:t>(x </a:t>
            </a:r>
            <a:r>
              <a:rPr lang="fr-FR" sz="2400" i="1" spc="-25" dirty="0" smtClean="0">
                <a:solidFill>
                  <a:srgbClr val="FF0000"/>
                </a:solidFill>
                <a:latin typeface="Arial"/>
                <a:cs typeface="Arial"/>
              </a:rPr>
              <a:t>Binaires </a:t>
            </a:r>
            <a:r>
              <a:rPr lang="fr-FR" sz="2400" i="1" spc="-30" dirty="0" smtClean="0">
                <a:solidFill>
                  <a:srgbClr val="FF0000"/>
                </a:solidFill>
                <a:latin typeface="Arial"/>
                <a:cs typeface="Arial"/>
              </a:rPr>
              <a:t>– y</a:t>
            </a:r>
            <a:r>
              <a:rPr lang="fr-FR" sz="2400" i="1" spc="75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fr-FR" sz="2400" i="1" spc="-40" dirty="0" smtClean="0">
                <a:solidFill>
                  <a:srgbClr val="FF0000"/>
                </a:solidFill>
                <a:latin typeface="Arial"/>
                <a:cs typeface="Arial"/>
              </a:rPr>
              <a:t>Ternaires)</a:t>
            </a:r>
            <a:endParaRPr lang="fr-FR" sz="2400" dirty="0"/>
          </a:p>
        </p:txBody>
      </p:sp>
      <p:sp>
        <p:nvSpPr>
          <p:cNvPr id="7" name="object 4"/>
          <p:cNvSpPr/>
          <p:nvPr/>
        </p:nvSpPr>
        <p:spPr>
          <a:xfrm>
            <a:off x="241300" y="4845051"/>
            <a:ext cx="9906000" cy="254190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65102" y="196850"/>
            <a:ext cx="5192624" cy="46165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32" tIns="45715" rIns="91432" bIns="45715">
            <a:spAutoFit/>
          </a:bodyPr>
          <a:lstStyle/>
          <a:p>
            <a:r>
              <a:rPr lang="fr-FR" sz="2400" i="1" spc="-30" dirty="0" smtClean="0">
                <a:solidFill>
                  <a:srgbClr val="FF0000"/>
                </a:solidFill>
                <a:latin typeface="Arial"/>
                <a:cs typeface="Arial"/>
              </a:rPr>
              <a:t>Codes </a:t>
            </a:r>
            <a:r>
              <a:rPr lang="fr-FR" sz="2400" i="1" spc="-55" dirty="0" err="1" smtClean="0">
                <a:solidFill>
                  <a:srgbClr val="FF0000"/>
                </a:solidFill>
                <a:latin typeface="Arial"/>
                <a:cs typeface="Arial"/>
              </a:rPr>
              <a:t>xByT</a:t>
            </a:r>
            <a:r>
              <a:rPr lang="fr-FR" sz="2400" i="1" spc="-55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fr-FR" sz="2400" i="1" spc="-21" dirty="0" smtClean="0">
                <a:solidFill>
                  <a:srgbClr val="FF0000"/>
                </a:solidFill>
                <a:latin typeface="Arial"/>
                <a:cs typeface="Arial"/>
              </a:rPr>
              <a:t>(x </a:t>
            </a:r>
            <a:r>
              <a:rPr lang="fr-FR" sz="2400" i="1" spc="-25" dirty="0" smtClean="0">
                <a:solidFill>
                  <a:srgbClr val="FF0000"/>
                </a:solidFill>
                <a:latin typeface="Arial"/>
                <a:cs typeface="Arial"/>
              </a:rPr>
              <a:t>Binaires </a:t>
            </a:r>
            <a:r>
              <a:rPr lang="fr-FR" sz="2400" i="1" spc="-30" dirty="0" smtClean="0">
                <a:solidFill>
                  <a:srgbClr val="FF0000"/>
                </a:solidFill>
                <a:latin typeface="Arial"/>
                <a:cs typeface="Arial"/>
              </a:rPr>
              <a:t>– y</a:t>
            </a:r>
            <a:r>
              <a:rPr lang="fr-FR" sz="2400" i="1" spc="75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fr-FR" sz="2400" i="1" spc="-40" dirty="0" smtClean="0">
                <a:solidFill>
                  <a:srgbClr val="FF0000"/>
                </a:solidFill>
                <a:latin typeface="Arial"/>
                <a:cs typeface="Arial"/>
              </a:rPr>
              <a:t>Ternaires)</a:t>
            </a:r>
            <a:endParaRPr lang="fr-FR" sz="2400" dirty="0"/>
          </a:p>
        </p:txBody>
      </p:sp>
      <p:sp>
        <p:nvSpPr>
          <p:cNvPr id="9" name="object 5"/>
          <p:cNvSpPr txBox="1"/>
          <p:nvPr/>
        </p:nvSpPr>
        <p:spPr>
          <a:xfrm>
            <a:off x="317500" y="959784"/>
            <a:ext cx="9906000" cy="368818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 marR="5079" algn="just"/>
            <a:r>
              <a:rPr sz="2900" dirty="0">
                <a:latin typeface="Arial"/>
                <a:cs typeface="Arial"/>
              </a:rPr>
              <a:t>Les moments ternaires [+A, +A, +A], [–A, –A, –A] et [0, 0, 0] ont été </a:t>
            </a:r>
            <a:r>
              <a:rPr sz="2900" spc="5" dirty="0">
                <a:latin typeface="Arial"/>
                <a:cs typeface="Arial"/>
              </a:rPr>
              <a:t>soigneusement  </a:t>
            </a:r>
            <a:r>
              <a:rPr sz="2900" dirty="0">
                <a:latin typeface="Arial"/>
                <a:cs typeface="Arial"/>
              </a:rPr>
              <a:t>évités</a:t>
            </a:r>
            <a:r>
              <a:rPr sz="2900">
                <a:latin typeface="Arial"/>
                <a:cs typeface="Arial"/>
              </a:rPr>
              <a:t>. </a:t>
            </a:r>
            <a:endParaRPr lang="fr-FR" sz="2900" dirty="0" smtClean="0">
              <a:latin typeface="Arial"/>
              <a:cs typeface="Arial"/>
            </a:endParaRPr>
          </a:p>
          <a:p>
            <a:pPr marL="12698" marR="5079" algn="just"/>
            <a:endParaRPr lang="fr-FR" sz="2900" dirty="0" smtClean="0">
              <a:latin typeface="Arial"/>
              <a:cs typeface="Arial"/>
            </a:endParaRPr>
          </a:p>
          <a:p>
            <a:pPr marL="12698" marR="5079" algn="just"/>
            <a:r>
              <a:rPr sz="2900" smtClean="0">
                <a:latin typeface="Arial"/>
                <a:cs typeface="Arial"/>
              </a:rPr>
              <a:t>Comme </a:t>
            </a:r>
            <a:r>
              <a:rPr sz="2900" dirty="0">
                <a:latin typeface="Arial"/>
                <a:cs typeface="Arial"/>
              </a:rPr>
              <a:t>le nombre d’états +A</a:t>
            </a:r>
            <a:r>
              <a:rPr sz="2900" spc="-369" dirty="0">
                <a:latin typeface="Arial"/>
                <a:cs typeface="Arial"/>
              </a:rPr>
              <a:t> </a:t>
            </a:r>
            <a:r>
              <a:rPr sz="2900" dirty="0">
                <a:latin typeface="Arial"/>
                <a:cs typeface="Arial"/>
              </a:rPr>
              <a:t>est égal au nombre –A, la composante continue  devrait </a:t>
            </a:r>
            <a:r>
              <a:rPr sz="2900" spc="-5" dirty="0">
                <a:latin typeface="Arial"/>
                <a:cs typeface="Arial"/>
              </a:rPr>
              <a:t>être </a:t>
            </a:r>
            <a:r>
              <a:rPr sz="2900" dirty="0">
                <a:latin typeface="Arial"/>
                <a:cs typeface="Arial"/>
              </a:rPr>
              <a:t>nulle si les états logiques </a:t>
            </a:r>
            <a:r>
              <a:rPr sz="2900" spc="-5" dirty="0">
                <a:latin typeface="Arial"/>
                <a:cs typeface="Arial"/>
              </a:rPr>
              <a:t>« 0 » </a:t>
            </a:r>
            <a:r>
              <a:rPr sz="2900" dirty="0">
                <a:latin typeface="Arial"/>
                <a:cs typeface="Arial"/>
              </a:rPr>
              <a:t>et </a:t>
            </a:r>
            <a:r>
              <a:rPr sz="2900" spc="-5" dirty="0">
                <a:latin typeface="Arial"/>
                <a:cs typeface="Arial"/>
              </a:rPr>
              <a:t>« 1 » </a:t>
            </a:r>
            <a:r>
              <a:rPr sz="2900" dirty="0">
                <a:latin typeface="Arial"/>
                <a:cs typeface="Arial"/>
              </a:rPr>
              <a:t>sont</a:t>
            </a:r>
            <a:r>
              <a:rPr sz="2900" spc="-140" dirty="0">
                <a:latin typeface="Arial"/>
                <a:cs typeface="Arial"/>
              </a:rPr>
              <a:t> </a:t>
            </a:r>
            <a:r>
              <a:rPr sz="2900" dirty="0">
                <a:latin typeface="Arial"/>
                <a:cs typeface="Arial"/>
              </a:rPr>
              <a:t>équirépartis.</a:t>
            </a:r>
            <a:endParaRPr sz="2900">
              <a:latin typeface="Arial"/>
              <a:cs typeface="Arial"/>
            </a:endParaRPr>
          </a:p>
          <a:p>
            <a:pPr algn="just">
              <a:spcBef>
                <a:spcPts val="35"/>
              </a:spcBef>
            </a:pPr>
            <a:endParaRPr sz="2900">
              <a:latin typeface="Times New Roman"/>
              <a:cs typeface="Times New Roman"/>
            </a:endParaRPr>
          </a:p>
          <a:p>
            <a:pPr marL="12698" algn="just">
              <a:lnSpc>
                <a:spcPts val="2215"/>
              </a:lnSpc>
            </a:pPr>
            <a:r>
              <a:rPr sz="2900" i="1" spc="-21" smtClean="0">
                <a:solidFill>
                  <a:srgbClr val="FF0000"/>
                </a:solidFill>
                <a:latin typeface="Arial"/>
                <a:cs typeface="Arial"/>
              </a:rPr>
              <a:t>Utilisation</a:t>
            </a:r>
            <a:r>
              <a:rPr sz="2900" i="1" spc="-151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900" i="1" spc="-15" dirty="0">
                <a:solidFill>
                  <a:srgbClr val="FF0000"/>
                </a:solidFill>
                <a:latin typeface="Arial"/>
                <a:cs typeface="Arial"/>
              </a:rPr>
              <a:t>:</a:t>
            </a:r>
            <a:endParaRPr sz="2900">
              <a:latin typeface="Arial"/>
              <a:cs typeface="Arial"/>
            </a:endParaRPr>
          </a:p>
          <a:p>
            <a:pPr marL="12698" algn="just">
              <a:lnSpc>
                <a:spcPts val="2155"/>
              </a:lnSpc>
            </a:pPr>
            <a:r>
              <a:rPr sz="2900" dirty="0">
                <a:latin typeface="Arial"/>
                <a:cs typeface="Arial"/>
              </a:rPr>
              <a:t>Ethernet 100base-T4 :</a:t>
            </a:r>
            <a:r>
              <a:rPr sz="2900" spc="-165" dirty="0">
                <a:latin typeface="Arial"/>
                <a:cs typeface="Arial"/>
              </a:rPr>
              <a:t> </a:t>
            </a:r>
            <a:r>
              <a:rPr sz="2900" spc="5" dirty="0">
                <a:latin typeface="Arial"/>
                <a:cs typeface="Arial"/>
              </a:rPr>
              <a:t>8B6T</a:t>
            </a:r>
            <a:endParaRPr sz="2900">
              <a:latin typeface="Arial"/>
              <a:cs typeface="Arial"/>
            </a:endParaRPr>
          </a:p>
        </p:txBody>
      </p:sp>
      <p:pic>
        <p:nvPicPr>
          <p:cNvPr id="4" name="Image 3" descr="800px-RJ45_20070127_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5900" y="4692651"/>
            <a:ext cx="4064000" cy="25590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8724" y="694676"/>
            <a:ext cx="9535176" cy="28212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>
              <a:lnSpc>
                <a:spcPts val="2155"/>
              </a:lnSpc>
            </a:pPr>
            <a:r>
              <a:rPr sz="2400" b="0" smtClean="0">
                <a:latin typeface="Arial"/>
                <a:cs typeface="Arial"/>
              </a:rPr>
              <a:t>Le </a:t>
            </a:r>
            <a:r>
              <a:rPr sz="2400" b="0" dirty="0">
                <a:latin typeface="Arial"/>
                <a:cs typeface="Arial"/>
              </a:rPr>
              <a:t>principe du code duobinaire est illustré par la figure</a:t>
            </a:r>
            <a:r>
              <a:rPr sz="2400" b="0" spc="-229" dirty="0">
                <a:latin typeface="Arial"/>
                <a:cs typeface="Arial"/>
              </a:rPr>
              <a:t> </a:t>
            </a:r>
            <a:r>
              <a:rPr sz="2400" b="0" dirty="0">
                <a:latin typeface="Arial"/>
                <a:cs typeface="Arial"/>
              </a:rPr>
              <a:t>suivante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59652" y="1286255"/>
            <a:ext cx="9559049" cy="211099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8394" y="3508376"/>
            <a:ext cx="10615006" cy="129266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 marR="9525"/>
            <a:r>
              <a:rPr sz="2100" dirty="0">
                <a:latin typeface="Arial"/>
                <a:cs typeface="Arial"/>
              </a:rPr>
              <a:t>On </a:t>
            </a:r>
            <a:r>
              <a:rPr sz="2100" spc="-5" dirty="0">
                <a:latin typeface="Arial"/>
                <a:cs typeface="Arial"/>
              </a:rPr>
              <a:t>additionne </a:t>
            </a:r>
            <a:r>
              <a:rPr sz="2100" dirty="0">
                <a:latin typeface="Arial"/>
                <a:cs typeface="Arial"/>
              </a:rPr>
              <a:t>le </a:t>
            </a:r>
            <a:r>
              <a:rPr sz="2100" spc="-5" dirty="0">
                <a:latin typeface="Arial"/>
                <a:cs typeface="Arial"/>
              </a:rPr>
              <a:t>signal </a:t>
            </a:r>
            <a:r>
              <a:rPr sz="2100" dirty="0">
                <a:latin typeface="Arial"/>
                <a:cs typeface="Arial"/>
              </a:rPr>
              <a:t>NRZ avec ce même </a:t>
            </a:r>
            <a:r>
              <a:rPr sz="2100" spc="-5" dirty="0">
                <a:latin typeface="Arial"/>
                <a:cs typeface="Arial"/>
              </a:rPr>
              <a:t>signal </a:t>
            </a:r>
            <a:r>
              <a:rPr sz="2100" dirty="0">
                <a:latin typeface="Arial"/>
                <a:cs typeface="Arial"/>
              </a:rPr>
              <a:t>NRZ </a:t>
            </a:r>
            <a:r>
              <a:rPr sz="2100" spc="-5" dirty="0">
                <a:latin typeface="Arial"/>
                <a:cs typeface="Arial"/>
              </a:rPr>
              <a:t>retardé </a:t>
            </a:r>
            <a:r>
              <a:rPr sz="2100" dirty="0">
                <a:latin typeface="Arial"/>
                <a:cs typeface="Arial"/>
              </a:rPr>
              <a:t>d’une </a:t>
            </a:r>
            <a:r>
              <a:rPr sz="2100" spc="-5" dirty="0">
                <a:latin typeface="Arial"/>
                <a:cs typeface="Arial"/>
              </a:rPr>
              <a:t>période </a:t>
            </a:r>
            <a:r>
              <a:rPr sz="2100" dirty="0">
                <a:latin typeface="Arial"/>
                <a:cs typeface="Arial"/>
              </a:rPr>
              <a:t>T</a:t>
            </a:r>
            <a:r>
              <a:rPr sz="2100" baseline="-20833" dirty="0">
                <a:latin typeface="Arial"/>
                <a:cs typeface="Arial"/>
              </a:rPr>
              <a:t>b </a:t>
            </a:r>
            <a:r>
              <a:rPr sz="2100">
                <a:latin typeface="Arial"/>
                <a:cs typeface="Arial"/>
              </a:rPr>
              <a:t>:  </a:t>
            </a:r>
            <a:endParaRPr lang="fr-FR" sz="2100" dirty="0" smtClean="0">
              <a:latin typeface="Arial"/>
              <a:cs typeface="Arial"/>
            </a:endParaRPr>
          </a:p>
          <a:p>
            <a:pPr marL="12698" marR="9525"/>
            <a:r>
              <a:rPr sz="2100" smtClean="0">
                <a:latin typeface="Arial"/>
                <a:cs typeface="Arial"/>
              </a:rPr>
              <a:t>y(t </a:t>
            </a:r>
            <a:r>
              <a:rPr sz="2100" dirty="0">
                <a:latin typeface="Arial"/>
                <a:cs typeface="Arial"/>
              </a:rPr>
              <a:t>)= </a:t>
            </a:r>
            <a:r>
              <a:rPr sz="2100" spc="-10" dirty="0">
                <a:latin typeface="Arial"/>
                <a:cs typeface="Arial"/>
              </a:rPr>
              <a:t>x(t) +x(t-T</a:t>
            </a:r>
            <a:r>
              <a:rPr sz="2100" spc="-15" baseline="-20833" dirty="0">
                <a:latin typeface="Arial"/>
                <a:cs typeface="Arial"/>
              </a:rPr>
              <a:t>b</a:t>
            </a:r>
            <a:r>
              <a:rPr sz="2100" spc="-36" baseline="-20833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)</a:t>
            </a:r>
            <a:endParaRPr sz="2100">
              <a:latin typeface="Arial"/>
              <a:cs typeface="Arial"/>
            </a:endParaRPr>
          </a:p>
          <a:p>
            <a:pPr marL="12698" marR="5079" indent="64129">
              <a:tabLst>
                <a:tab pos="710495" algn="l"/>
              </a:tabLst>
            </a:pPr>
            <a:r>
              <a:rPr sz="2100" dirty="0">
                <a:latin typeface="Arial"/>
                <a:cs typeface="Arial"/>
              </a:rPr>
              <a:t>Si</a:t>
            </a:r>
            <a:r>
              <a:rPr sz="2100" spc="33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x	Ε</a:t>
            </a:r>
            <a:r>
              <a:rPr sz="2100" spc="335" dirty="0">
                <a:latin typeface="Arial"/>
                <a:cs typeface="Arial"/>
              </a:rPr>
              <a:t> </a:t>
            </a:r>
            <a:r>
              <a:rPr sz="2100" spc="-5" dirty="0">
                <a:latin typeface="Arial"/>
                <a:cs typeface="Arial"/>
              </a:rPr>
              <a:t>{–A,</a:t>
            </a:r>
            <a:r>
              <a:rPr sz="2100" spc="304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+A}</a:t>
            </a:r>
            <a:r>
              <a:rPr sz="2100" spc="300" dirty="0">
                <a:latin typeface="Arial"/>
                <a:cs typeface="Arial"/>
              </a:rPr>
              <a:t> </a:t>
            </a:r>
            <a:r>
              <a:rPr sz="2100" spc="-5" dirty="0">
                <a:latin typeface="Arial"/>
                <a:cs typeface="Arial"/>
              </a:rPr>
              <a:t>alors</a:t>
            </a:r>
            <a:r>
              <a:rPr sz="2100" spc="344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y</a:t>
            </a:r>
            <a:r>
              <a:rPr sz="2100" spc="330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Ε</a:t>
            </a:r>
            <a:r>
              <a:rPr sz="2100" spc="315" dirty="0">
                <a:latin typeface="Arial"/>
                <a:cs typeface="Arial"/>
              </a:rPr>
              <a:t> </a:t>
            </a:r>
            <a:r>
              <a:rPr sz="2100" spc="-5" dirty="0">
                <a:latin typeface="Arial"/>
                <a:cs typeface="Arial"/>
              </a:rPr>
              <a:t>{–2A,</a:t>
            </a:r>
            <a:r>
              <a:rPr sz="2100" spc="304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0,</a:t>
            </a:r>
            <a:r>
              <a:rPr sz="2100" spc="31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+2A}.</a:t>
            </a:r>
            <a:r>
              <a:rPr sz="2100" spc="29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Le</a:t>
            </a:r>
            <a:r>
              <a:rPr sz="2100" spc="320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principe</a:t>
            </a:r>
            <a:r>
              <a:rPr sz="2100" spc="300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est</a:t>
            </a:r>
            <a:r>
              <a:rPr sz="2100" spc="295" dirty="0">
                <a:latin typeface="Arial"/>
                <a:cs typeface="Arial"/>
              </a:rPr>
              <a:t> </a:t>
            </a:r>
            <a:r>
              <a:rPr sz="2100" spc="-5" dirty="0">
                <a:latin typeface="Arial"/>
                <a:cs typeface="Arial"/>
              </a:rPr>
              <a:t>illustré</a:t>
            </a:r>
            <a:r>
              <a:rPr sz="2100" spc="310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par</a:t>
            </a:r>
            <a:r>
              <a:rPr sz="2100" spc="310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le</a:t>
            </a:r>
            <a:r>
              <a:rPr sz="2100" spc="320" dirty="0">
                <a:latin typeface="Arial"/>
                <a:cs typeface="Arial"/>
              </a:rPr>
              <a:t> </a:t>
            </a:r>
            <a:r>
              <a:rPr sz="2100">
                <a:latin typeface="Arial"/>
                <a:cs typeface="Arial"/>
              </a:rPr>
              <a:t>tableau  </a:t>
            </a:r>
            <a:r>
              <a:rPr sz="2100" smtClean="0">
                <a:latin typeface="Arial"/>
                <a:cs typeface="Arial"/>
              </a:rPr>
              <a:t>suivant:</a:t>
            </a:r>
            <a:endParaRPr sz="21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43117" y="4845050"/>
            <a:ext cx="10308984" cy="2590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105999" y="120650"/>
            <a:ext cx="2885069" cy="46165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32" tIns="45715" rIns="91432" bIns="45715">
            <a:spAutoFit/>
          </a:bodyPr>
          <a:lstStyle/>
          <a:p>
            <a:r>
              <a:rPr lang="fr-FR" sz="2400" b="1" i="1" spc="-30" dirty="0" smtClean="0">
                <a:solidFill>
                  <a:srgbClr val="FF0000"/>
                </a:solidFill>
                <a:latin typeface="Arial"/>
                <a:cs typeface="Arial"/>
              </a:rPr>
              <a:t>Codes</a:t>
            </a:r>
            <a:r>
              <a:rPr lang="fr-FR" sz="2400" b="1" i="1" spc="-105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fr-FR" sz="2400" b="1" i="1" spc="-25" dirty="0" err="1" smtClean="0">
                <a:solidFill>
                  <a:srgbClr val="FF0000"/>
                </a:solidFill>
                <a:latin typeface="Arial"/>
                <a:cs typeface="Arial"/>
              </a:rPr>
              <a:t>duobinaires</a:t>
            </a:r>
            <a:endParaRPr lang="fr-FR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05999" y="120650"/>
            <a:ext cx="2885069" cy="46165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32" tIns="45715" rIns="91432" bIns="45715">
            <a:spAutoFit/>
          </a:bodyPr>
          <a:lstStyle/>
          <a:p>
            <a:r>
              <a:rPr lang="fr-FR" sz="2400" b="1" i="1" spc="-30" dirty="0" smtClean="0">
                <a:solidFill>
                  <a:srgbClr val="FF0000"/>
                </a:solidFill>
                <a:latin typeface="Arial"/>
                <a:cs typeface="Arial"/>
              </a:rPr>
              <a:t>Codes</a:t>
            </a:r>
            <a:r>
              <a:rPr lang="fr-FR" sz="2400" b="1" i="1" spc="-105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fr-FR" sz="2400" b="1" i="1" spc="-25" dirty="0" err="1" smtClean="0">
                <a:solidFill>
                  <a:srgbClr val="FF0000"/>
                </a:solidFill>
                <a:latin typeface="Arial"/>
                <a:cs typeface="Arial"/>
              </a:rPr>
              <a:t>duobinaires</a:t>
            </a:r>
            <a:endParaRPr lang="fr-FR" sz="2400" b="1" dirty="0"/>
          </a:p>
        </p:txBody>
      </p:sp>
      <p:sp>
        <p:nvSpPr>
          <p:cNvPr id="8" name="object 2"/>
          <p:cNvSpPr/>
          <p:nvPr/>
        </p:nvSpPr>
        <p:spPr>
          <a:xfrm>
            <a:off x="698500" y="958850"/>
            <a:ext cx="9525000" cy="304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3"/>
          <p:cNvSpPr txBox="1">
            <a:spLocks noGrp="1"/>
          </p:cNvSpPr>
          <p:nvPr>
            <p:ph type="title"/>
          </p:nvPr>
        </p:nvSpPr>
        <p:spPr>
          <a:xfrm>
            <a:off x="435355" y="3989580"/>
            <a:ext cx="2721981" cy="28212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>
              <a:lnSpc>
                <a:spcPts val="2215"/>
              </a:lnSpc>
            </a:pPr>
            <a:r>
              <a:rPr sz="2100" i="1" spc="-21" smtClean="0">
                <a:solidFill>
                  <a:srgbClr val="FF0000"/>
                </a:solidFill>
                <a:latin typeface="Arial"/>
                <a:cs typeface="Arial"/>
              </a:rPr>
              <a:t>Caractéristiques</a:t>
            </a:r>
            <a:r>
              <a:rPr sz="2100" i="1" spc="-245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100" i="1" spc="-15" dirty="0">
                <a:solidFill>
                  <a:srgbClr val="FF0000"/>
                </a:solidFill>
                <a:latin typeface="Arial"/>
                <a:cs typeface="Arial"/>
              </a:rPr>
              <a:t>:</a:t>
            </a:r>
            <a:endParaRPr sz="2100">
              <a:latin typeface="Arial"/>
              <a:cs typeface="Arial"/>
            </a:endParaRPr>
          </a:p>
        </p:txBody>
      </p:sp>
      <p:sp>
        <p:nvSpPr>
          <p:cNvPr id="10" name="object 4"/>
          <p:cNvSpPr txBox="1"/>
          <p:nvPr/>
        </p:nvSpPr>
        <p:spPr>
          <a:xfrm>
            <a:off x="435355" y="4270947"/>
            <a:ext cx="9940546" cy="157479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52385" indent="-139686" algn="just">
              <a:lnSpc>
                <a:spcPts val="2155"/>
              </a:lnSpc>
              <a:buFont typeface="Arial"/>
              <a:buChar char="•"/>
              <a:tabLst>
                <a:tab pos="153020" algn="l"/>
              </a:tabLst>
            </a:pPr>
            <a:r>
              <a:rPr sz="2100" b="1" dirty="0">
                <a:latin typeface="Arial"/>
                <a:cs typeface="Arial"/>
              </a:rPr>
              <a:t>Comp. continue : Elle est nulle si les états </a:t>
            </a:r>
            <a:r>
              <a:rPr sz="2100" b="1" spc="-10" dirty="0">
                <a:latin typeface="Arial"/>
                <a:cs typeface="Arial"/>
              </a:rPr>
              <a:t>–2A, </a:t>
            </a:r>
            <a:r>
              <a:rPr sz="2100" b="1" spc="-5" dirty="0">
                <a:latin typeface="Arial"/>
                <a:cs typeface="Arial"/>
              </a:rPr>
              <a:t>0 </a:t>
            </a:r>
            <a:r>
              <a:rPr sz="2100" b="1" dirty="0">
                <a:latin typeface="Arial"/>
                <a:cs typeface="Arial"/>
              </a:rPr>
              <a:t>et +2A sont</a:t>
            </a:r>
            <a:r>
              <a:rPr sz="2100" b="1" spc="-160" dirty="0">
                <a:latin typeface="Arial"/>
                <a:cs typeface="Arial"/>
              </a:rPr>
              <a:t> </a:t>
            </a:r>
            <a:r>
              <a:rPr sz="2100" b="1" dirty="0">
                <a:latin typeface="Arial"/>
                <a:cs typeface="Arial"/>
              </a:rPr>
              <a:t>équirépartis.</a:t>
            </a:r>
            <a:endParaRPr sz="2100">
              <a:latin typeface="Arial"/>
              <a:cs typeface="Arial"/>
            </a:endParaRPr>
          </a:p>
          <a:p>
            <a:pPr marL="12698" algn="just"/>
            <a:r>
              <a:rPr sz="2100" dirty="0">
                <a:latin typeface="Arial"/>
                <a:cs typeface="Arial"/>
              </a:rPr>
              <a:t>•</a:t>
            </a:r>
            <a:r>
              <a:rPr sz="2100" b="1" dirty="0">
                <a:latin typeface="Arial"/>
                <a:cs typeface="Arial"/>
              </a:rPr>
              <a:t>Bande passante : </a:t>
            </a:r>
            <a:r>
              <a:rPr sz="2100" b="1" spc="-5" dirty="0">
                <a:latin typeface="Arial"/>
                <a:cs typeface="Arial"/>
              </a:rPr>
              <a:t>B </a:t>
            </a:r>
            <a:r>
              <a:rPr sz="2100" b="1" dirty="0">
                <a:latin typeface="Arial"/>
                <a:cs typeface="Arial"/>
              </a:rPr>
              <a:t>=</a:t>
            </a:r>
            <a:r>
              <a:rPr sz="2100" b="1" spc="-170" dirty="0">
                <a:latin typeface="Arial"/>
                <a:cs typeface="Arial"/>
              </a:rPr>
              <a:t> </a:t>
            </a:r>
            <a:r>
              <a:rPr sz="2100" b="1" spc="5" dirty="0">
                <a:latin typeface="Arial"/>
                <a:cs typeface="Arial"/>
              </a:rPr>
              <a:t>0,5/T</a:t>
            </a:r>
            <a:r>
              <a:rPr sz="2100" b="1" spc="7" baseline="-20833" dirty="0">
                <a:latin typeface="Arial"/>
                <a:cs typeface="Arial"/>
              </a:rPr>
              <a:t>b</a:t>
            </a:r>
            <a:endParaRPr sz="2100" baseline="-20833">
              <a:latin typeface="Arial"/>
              <a:cs typeface="Arial"/>
            </a:endParaRPr>
          </a:p>
          <a:p>
            <a:pPr marL="12698" marR="118734" algn="just"/>
            <a:r>
              <a:rPr sz="2100" spc="-5" dirty="0">
                <a:latin typeface="Arial"/>
                <a:cs typeface="Arial"/>
              </a:rPr>
              <a:t>•</a:t>
            </a:r>
            <a:r>
              <a:rPr sz="2100" b="1" spc="-5" dirty="0">
                <a:latin typeface="Arial"/>
                <a:cs typeface="Arial"/>
              </a:rPr>
              <a:t>DSP </a:t>
            </a:r>
            <a:r>
              <a:rPr sz="2100" b="1" dirty="0">
                <a:latin typeface="Arial"/>
                <a:cs typeface="Arial"/>
              </a:rPr>
              <a:t>: La puissance est essentiellement concentrée dans les </a:t>
            </a:r>
            <a:r>
              <a:rPr sz="2100" b="1">
                <a:latin typeface="Arial"/>
                <a:cs typeface="Arial"/>
              </a:rPr>
              <a:t>basses </a:t>
            </a:r>
            <a:r>
              <a:rPr sz="2100" b="1" smtClean="0">
                <a:latin typeface="Arial"/>
                <a:cs typeface="Arial"/>
              </a:rPr>
              <a:t>fréquences</a:t>
            </a:r>
            <a:r>
              <a:rPr sz="2100" b="1" dirty="0">
                <a:latin typeface="Arial"/>
                <a:cs typeface="Arial"/>
              </a:rPr>
              <a:t>. La situation n’est </a:t>
            </a:r>
            <a:r>
              <a:rPr sz="2100" dirty="0">
                <a:latin typeface="Arial"/>
                <a:cs typeface="Arial"/>
              </a:rPr>
              <a:t>donc pas optimale pour les canaux qui</a:t>
            </a:r>
            <a:r>
              <a:rPr sz="2100" spc="-216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passent  mal les basses</a:t>
            </a:r>
            <a:r>
              <a:rPr sz="2100" spc="-13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fréquences.</a:t>
            </a:r>
            <a:endParaRPr sz="2100">
              <a:latin typeface="Arial"/>
              <a:cs typeface="Arial"/>
            </a:endParaRPr>
          </a:p>
        </p:txBody>
      </p:sp>
      <p:sp>
        <p:nvSpPr>
          <p:cNvPr id="11" name="object 5"/>
          <p:cNvSpPr txBox="1"/>
          <p:nvPr/>
        </p:nvSpPr>
        <p:spPr>
          <a:xfrm>
            <a:off x="435603" y="6975674"/>
            <a:ext cx="9968274" cy="32316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100" dirty="0">
                <a:latin typeface="Arial"/>
                <a:cs typeface="Arial"/>
              </a:rPr>
              <a:t>•</a:t>
            </a:r>
            <a:r>
              <a:rPr sz="2100" b="1" dirty="0">
                <a:latin typeface="Arial"/>
                <a:cs typeface="Arial"/>
              </a:rPr>
              <a:t>Récup. Horloge : Ce code ne permet pas </a:t>
            </a:r>
            <a:r>
              <a:rPr sz="2100" b="1" spc="-5" dirty="0">
                <a:latin typeface="Arial"/>
                <a:cs typeface="Arial"/>
              </a:rPr>
              <a:t>d’éviter </a:t>
            </a:r>
            <a:r>
              <a:rPr sz="2100" b="1" dirty="0">
                <a:latin typeface="Arial"/>
                <a:cs typeface="Arial"/>
              </a:rPr>
              <a:t>une </a:t>
            </a:r>
            <a:r>
              <a:rPr sz="2100" b="1" spc="-5" dirty="0">
                <a:latin typeface="Arial"/>
                <a:cs typeface="Arial"/>
              </a:rPr>
              <a:t>longue </a:t>
            </a:r>
            <a:r>
              <a:rPr sz="2100" b="1">
                <a:latin typeface="Arial"/>
                <a:cs typeface="Arial"/>
              </a:rPr>
              <a:t>suite </a:t>
            </a:r>
            <a:r>
              <a:rPr sz="2100" b="1" smtClean="0">
                <a:latin typeface="Arial"/>
                <a:cs typeface="Arial"/>
              </a:rPr>
              <a:t>de</a:t>
            </a:r>
            <a:r>
              <a:rPr lang="fr-FR" sz="2100" b="1" dirty="0" smtClean="0">
                <a:latin typeface="Arial"/>
                <a:cs typeface="Arial"/>
              </a:rPr>
              <a:t> « 0 ».</a:t>
            </a:r>
            <a:endParaRPr sz="2100">
              <a:latin typeface="Arial"/>
              <a:cs typeface="Arial"/>
            </a:endParaRPr>
          </a:p>
        </p:txBody>
      </p:sp>
      <p:sp>
        <p:nvSpPr>
          <p:cNvPr id="12" name="object 6"/>
          <p:cNvSpPr/>
          <p:nvPr/>
        </p:nvSpPr>
        <p:spPr>
          <a:xfrm>
            <a:off x="1572641" y="6107113"/>
            <a:ext cx="7888859" cy="6429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2100" y="641147"/>
            <a:ext cx="10160000" cy="7386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 marR="5079">
              <a:spcBef>
                <a:spcPts val="65"/>
              </a:spcBef>
            </a:pPr>
            <a:r>
              <a:rPr sz="2400" b="0" smtClean="0">
                <a:latin typeface="Arial"/>
                <a:cs typeface="Arial"/>
              </a:rPr>
              <a:t>On </a:t>
            </a:r>
            <a:r>
              <a:rPr sz="2400" b="0" dirty="0">
                <a:latin typeface="Arial"/>
                <a:cs typeface="Arial"/>
              </a:rPr>
              <a:t>peut </a:t>
            </a:r>
            <a:r>
              <a:rPr sz="2400" b="0" spc="-5" dirty="0">
                <a:latin typeface="Arial"/>
                <a:cs typeface="Arial"/>
              </a:rPr>
              <a:t>pallier à plusieurs </a:t>
            </a:r>
            <a:r>
              <a:rPr sz="2400" b="0" dirty="0">
                <a:latin typeface="Arial"/>
                <a:cs typeface="Arial"/>
              </a:rPr>
              <a:t>défauts du code </a:t>
            </a:r>
            <a:r>
              <a:rPr sz="2400" b="0" spc="-5" dirty="0">
                <a:latin typeface="Arial"/>
                <a:cs typeface="Arial"/>
              </a:rPr>
              <a:t>duobinaire </a:t>
            </a:r>
            <a:r>
              <a:rPr sz="2400" b="0">
                <a:latin typeface="Arial"/>
                <a:cs typeface="Arial"/>
              </a:rPr>
              <a:t>en </a:t>
            </a:r>
            <a:r>
              <a:rPr sz="2400" b="0" smtClean="0">
                <a:latin typeface="Arial"/>
                <a:cs typeface="Arial"/>
              </a:rPr>
              <a:t>précodant</a:t>
            </a:r>
            <a:r>
              <a:rPr lang="fr-FR" sz="2400" b="0" dirty="0" smtClean="0">
                <a:latin typeface="Arial"/>
                <a:cs typeface="Arial"/>
              </a:rPr>
              <a:t> </a:t>
            </a:r>
            <a:r>
              <a:rPr sz="2400" b="0" spc="-5" smtClean="0">
                <a:latin typeface="Arial"/>
                <a:cs typeface="Arial"/>
              </a:rPr>
              <a:t>l’information  </a:t>
            </a:r>
            <a:r>
              <a:rPr sz="2400" b="0" dirty="0">
                <a:latin typeface="Arial"/>
                <a:cs typeface="Arial"/>
              </a:rPr>
              <a:t>de la manière suivante</a:t>
            </a:r>
            <a:r>
              <a:rPr sz="2400" b="0" spc="-190" dirty="0">
                <a:latin typeface="Arial"/>
                <a:cs typeface="Arial"/>
              </a:rPr>
              <a:t> </a:t>
            </a:r>
            <a:r>
              <a:rPr sz="2400" b="0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91922" y="1790700"/>
            <a:ext cx="10160178" cy="63863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>
              <a:lnSpc>
                <a:spcPts val="2090"/>
              </a:lnSpc>
              <a:tabLst>
                <a:tab pos="1000028" algn="l"/>
              </a:tabLst>
            </a:pPr>
            <a:r>
              <a:rPr sz="2400" spc="-5" dirty="0">
                <a:latin typeface="Arial"/>
                <a:cs typeface="Arial"/>
              </a:rPr>
              <a:t>« 0</a:t>
            </a:r>
            <a:r>
              <a:rPr sz="2400" spc="-25" dirty="0">
                <a:latin typeface="Arial"/>
                <a:cs typeface="Arial"/>
              </a:rPr>
              <a:t> </a:t>
            </a:r>
            <a:r>
              <a:rPr sz="2400" spc="-5">
                <a:latin typeface="Arial"/>
                <a:cs typeface="Arial"/>
              </a:rPr>
              <a:t>»  </a:t>
            </a:r>
            <a:r>
              <a:rPr sz="2400" smtClean="0">
                <a:latin typeface="Arial"/>
                <a:cs typeface="Arial"/>
              </a:rPr>
              <a:t>→</a:t>
            </a:r>
            <a:r>
              <a:rPr lang="fr-FR" sz="2400" dirty="0" smtClean="0">
                <a:latin typeface="Arial"/>
                <a:cs typeface="Arial"/>
              </a:rPr>
              <a:t> </a:t>
            </a:r>
            <a:r>
              <a:rPr sz="2400" smtClean="0">
                <a:latin typeface="Arial"/>
                <a:cs typeface="Arial"/>
              </a:rPr>
              <a:t>inverse </a:t>
            </a:r>
            <a:r>
              <a:rPr sz="2400" dirty="0">
                <a:latin typeface="Arial"/>
                <a:cs typeface="Arial"/>
              </a:rPr>
              <a:t>de l’état précédent (</a:t>
            </a:r>
            <a:r>
              <a:rPr sz="2400">
                <a:latin typeface="Arial"/>
                <a:cs typeface="Arial"/>
              </a:rPr>
              <a:t>du</a:t>
            </a:r>
            <a:r>
              <a:rPr sz="2400" spc="-160">
                <a:latin typeface="Arial"/>
                <a:cs typeface="Arial"/>
              </a:rPr>
              <a:t> </a:t>
            </a:r>
            <a:r>
              <a:rPr sz="2400" smtClean="0">
                <a:latin typeface="Arial"/>
                <a:cs typeface="Arial"/>
              </a:rPr>
              <a:t>précodé</a:t>
            </a:r>
            <a:r>
              <a:rPr lang="fr-FR" sz="2400" dirty="0" smtClean="0">
                <a:latin typeface="Arial"/>
                <a:cs typeface="Arial"/>
              </a:rPr>
              <a:t>)</a:t>
            </a:r>
            <a:endParaRPr sz="2400">
              <a:latin typeface="Arial"/>
              <a:cs typeface="Arial"/>
            </a:endParaRPr>
          </a:p>
          <a:p>
            <a:pPr marL="12698"/>
            <a:r>
              <a:rPr sz="2400" spc="-5" dirty="0">
                <a:latin typeface="Arial"/>
                <a:cs typeface="Arial"/>
              </a:rPr>
              <a:t>« 1 </a:t>
            </a:r>
            <a:r>
              <a:rPr sz="2400" spc="-5">
                <a:latin typeface="Arial"/>
                <a:cs typeface="Arial"/>
              </a:rPr>
              <a:t>» </a:t>
            </a:r>
            <a:r>
              <a:rPr sz="2400" smtClean="0">
                <a:latin typeface="Arial"/>
                <a:cs typeface="Arial"/>
              </a:rPr>
              <a:t>→</a:t>
            </a:r>
            <a:r>
              <a:rPr lang="fr-FR" sz="2400" dirty="0" smtClean="0">
                <a:latin typeface="Arial"/>
                <a:cs typeface="Arial"/>
              </a:rPr>
              <a:t> </a:t>
            </a:r>
            <a:r>
              <a:rPr sz="2400" smtClean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état précédent (</a:t>
            </a:r>
            <a:r>
              <a:rPr sz="2400">
                <a:latin typeface="Arial"/>
                <a:cs typeface="Arial"/>
              </a:rPr>
              <a:t>du</a:t>
            </a:r>
            <a:r>
              <a:rPr sz="2400" spc="-109">
                <a:latin typeface="Arial"/>
                <a:cs typeface="Arial"/>
              </a:rPr>
              <a:t> </a:t>
            </a:r>
            <a:r>
              <a:rPr sz="2400" smtClean="0">
                <a:latin typeface="Arial"/>
                <a:cs typeface="Arial"/>
              </a:rPr>
              <a:t>précodé</a:t>
            </a:r>
            <a:r>
              <a:rPr lang="fr-FR" sz="2400" dirty="0" smtClean="0">
                <a:latin typeface="Arial"/>
                <a:cs typeface="Arial"/>
              </a:rPr>
              <a:t>)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88901" y="2662811"/>
            <a:ext cx="10452100" cy="32490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41301" y="6216650"/>
            <a:ext cx="10210800" cy="110799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/>
            <a:r>
              <a:rPr sz="2400" dirty="0">
                <a:latin typeface="Arial"/>
                <a:cs typeface="Arial"/>
              </a:rPr>
              <a:t>Le décodage </a:t>
            </a:r>
            <a:r>
              <a:rPr sz="2400" spc="-5" dirty="0">
                <a:latin typeface="Arial"/>
                <a:cs typeface="Arial"/>
              </a:rPr>
              <a:t>devient </a:t>
            </a:r>
            <a:r>
              <a:rPr sz="2400" dirty="0">
                <a:latin typeface="Arial"/>
                <a:cs typeface="Arial"/>
              </a:rPr>
              <a:t>très facile</a:t>
            </a:r>
            <a:r>
              <a:rPr sz="2400" spc="-16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12698" marR="5079">
              <a:tabLst>
                <a:tab pos="1965769" algn="l"/>
              </a:tabLst>
            </a:pPr>
            <a:r>
              <a:rPr sz="2400" dirty="0">
                <a:latin typeface="Arial"/>
                <a:cs typeface="Arial"/>
              </a:rPr>
              <a:t>y(t) = –2A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ou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+2A	→  état logique </a:t>
            </a:r>
            <a:r>
              <a:rPr sz="2400" spc="-5" dirty="0">
                <a:latin typeface="Arial"/>
                <a:cs typeface="Arial"/>
              </a:rPr>
              <a:t>«</a:t>
            </a:r>
            <a:r>
              <a:rPr sz="2400" spc="-1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1</a:t>
            </a:r>
            <a:r>
              <a:rPr sz="2400" spc="-21" dirty="0">
                <a:latin typeface="Arial"/>
                <a:cs typeface="Arial"/>
              </a:rPr>
              <a:t> </a:t>
            </a:r>
            <a:r>
              <a:rPr sz="2400" spc="-5">
                <a:latin typeface="Arial"/>
                <a:cs typeface="Arial"/>
              </a:rPr>
              <a:t>»  </a:t>
            </a:r>
            <a:endParaRPr lang="fr-FR" sz="2400" spc="-5" dirty="0" smtClean="0">
              <a:latin typeface="Arial"/>
              <a:cs typeface="Arial"/>
            </a:endParaRPr>
          </a:p>
          <a:p>
            <a:pPr marL="12698" marR="5079">
              <a:tabLst>
                <a:tab pos="1965769" algn="l"/>
              </a:tabLst>
            </a:pPr>
            <a:r>
              <a:rPr sz="2400" spc="-5" smtClean="0">
                <a:latin typeface="Arial"/>
                <a:cs typeface="Arial"/>
              </a:rPr>
              <a:t>y(t</a:t>
            </a:r>
            <a:r>
              <a:rPr sz="2400" spc="-5" dirty="0">
                <a:latin typeface="Arial"/>
                <a:cs typeface="Arial"/>
              </a:rPr>
              <a:t>) </a:t>
            </a:r>
            <a:r>
              <a:rPr sz="2400" dirty="0">
                <a:latin typeface="Arial"/>
                <a:cs typeface="Arial"/>
              </a:rPr>
              <a:t>= </a:t>
            </a:r>
            <a:r>
              <a:rPr sz="2400" spc="-5" dirty="0">
                <a:latin typeface="Arial"/>
                <a:cs typeface="Arial"/>
              </a:rPr>
              <a:t>0 </a:t>
            </a:r>
            <a:r>
              <a:rPr sz="2400" dirty="0">
                <a:latin typeface="Arial"/>
                <a:cs typeface="Arial"/>
              </a:rPr>
              <a:t>→ état logique </a:t>
            </a:r>
            <a:r>
              <a:rPr sz="2400" spc="-5" dirty="0">
                <a:latin typeface="Arial"/>
                <a:cs typeface="Arial"/>
              </a:rPr>
              <a:t>« 0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»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65100" y="56118"/>
            <a:ext cx="4418694" cy="46165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32" tIns="45715" rIns="91432" bIns="45715">
            <a:spAutoFit/>
          </a:bodyPr>
          <a:lstStyle/>
          <a:p>
            <a:r>
              <a:rPr lang="fr-FR" sz="2400" spc="-25" dirty="0" err="1" smtClean="0">
                <a:solidFill>
                  <a:srgbClr val="FF0000"/>
                </a:solidFill>
                <a:latin typeface="Arial"/>
                <a:cs typeface="Arial"/>
              </a:rPr>
              <a:t>Précodage</a:t>
            </a:r>
            <a:r>
              <a:rPr lang="fr-FR" sz="2400" spc="-25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fr-FR" sz="2400" spc="-30" dirty="0" smtClean="0">
                <a:solidFill>
                  <a:srgbClr val="FF0000"/>
                </a:solidFill>
                <a:latin typeface="Arial"/>
                <a:cs typeface="Arial"/>
              </a:rPr>
              <a:t>du </a:t>
            </a:r>
            <a:r>
              <a:rPr lang="fr-FR" sz="2400" spc="-21" dirty="0" smtClean="0">
                <a:solidFill>
                  <a:srgbClr val="FF0000"/>
                </a:solidFill>
                <a:latin typeface="Arial"/>
                <a:cs typeface="Arial"/>
              </a:rPr>
              <a:t>code </a:t>
            </a:r>
            <a:r>
              <a:rPr lang="fr-FR" sz="2400" spc="-21" dirty="0" err="1" smtClean="0">
                <a:solidFill>
                  <a:srgbClr val="FF0000"/>
                </a:solidFill>
                <a:latin typeface="Arial"/>
                <a:cs typeface="Arial"/>
              </a:rPr>
              <a:t>duobinaire</a:t>
            </a:r>
            <a:r>
              <a:rPr lang="fr-FR" sz="2400" spc="-26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fr-FR" sz="2400" spc="-15" dirty="0" smtClean="0">
                <a:solidFill>
                  <a:srgbClr val="FF0000"/>
                </a:solidFill>
                <a:latin typeface="Arial"/>
                <a:cs typeface="Arial"/>
              </a:rPr>
              <a:t>:</a:t>
            </a:r>
            <a:endParaRPr lang="fr-F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65100" y="56118"/>
            <a:ext cx="4418694" cy="46165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32" tIns="45715" rIns="91432" bIns="45715">
            <a:spAutoFit/>
          </a:bodyPr>
          <a:lstStyle/>
          <a:p>
            <a:r>
              <a:rPr lang="fr-FR" sz="2400" spc="-25" dirty="0" err="1" smtClean="0">
                <a:solidFill>
                  <a:srgbClr val="FF0000"/>
                </a:solidFill>
                <a:latin typeface="Arial"/>
                <a:cs typeface="Arial"/>
              </a:rPr>
              <a:t>Précodage</a:t>
            </a:r>
            <a:r>
              <a:rPr lang="fr-FR" sz="2400" spc="-25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fr-FR" sz="2400" spc="-30" dirty="0" smtClean="0">
                <a:solidFill>
                  <a:srgbClr val="FF0000"/>
                </a:solidFill>
                <a:latin typeface="Arial"/>
                <a:cs typeface="Arial"/>
              </a:rPr>
              <a:t>du </a:t>
            </a:r>
            <a:r>
              <a:rPr lang="fr-FR" sz="2400" spc="-21" dirty="0" smtClean="0">
                <a:solidFill>
                  <a:srgbClr val="FF0000"/>
                </a:solidFill>
                <a:latin typeface="Arial"/>
                <a:cs typeface="Arial"/>
              </a:rPr>
              <a:t>code </a:t>
            </a:r>
            <a:r>
              <a:rPr lang="fr-FR" sz="2400" spc="-21" dirty="0" err="1" smtClean="0">
                <a:solidFill>
                  <a:srgbClr val="FF0000"/>
                </a:solidFill>
                <a:latin typeface="Arial"/>
                <a:cs typeface="Arial"/>
              </a:rPr>
              <a:t>duobinaire</a:t>
            </a:r>
            <a:r>
              <a:rPr lang="fr-FR" sz="2400" spc="-26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fr-FR" sz="2400" spc="-15" dirty="0" smtClean="0">
                <a:solidFill>
                  <a:srgbClr val="FF0000"/>
                </a:solidFill>
                <a:latin typeface="Arial"/>
                <a:cs typeface="Arial"/>
              </a:rPr>
              <a:t>:</a:t>
            </a:r>
            <a:endParaRPr lang="fr-FR" sz="2400" dirty="0"/>
          </a:p>
        </p:txBody>
      </p:sp>
      <p:sp>
        <p:nvSpPr>
          <p:cNvPr id="8" name="object 2"/>
          <p:cNvSpPr txBox="1">
            <a:spLocks/>
          </p:cNvSpPr>
          <p:nvPr/>
        </p:nvSpPr>
        <p:spPr>
          <a:xfrm>
            <a:off x="165100" y="1035050"/>
            <a:ext cx="10287001" cy="39523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 algn="just">
              <a:defRPr/>
            </a:pPr>
            <a:r>
              <a:rPr lang="fr-FR" sz="3200" i="1" kern="0" spc="-21" dirty="0" smtClean="0">
                <a:solidFill>
                  <a:srgbClr val="FF0000"/>
                </a:solidFill>
                <a:latin typeface="Arial"/>
                <a:ea typeface="+mj-ea"/>
                <a:cs typeface="Arial"/>
              </a:rPr>
              <a:t>Utilisation</a:t>
            </a:r>
            <a:r>
              <a:rPr lang="fr-FR" sz="3200" i="1" kern="0" spc="-145" dirty="0" smtClean="0">
                <a:solidFill>
                  <a:srgbClr val="FF0000"/>
                </a:solidFill>
                <a:latin typeface="Arial"/>
                <a:ea typeface="+mj-ea"/>
                <a:cs typeface="Arial"/>
              </a:rPr>
              <a:t> </a:t>
            </a:r>
            <a:r>
              <a:rPr lang="fr-FR" sz="3200" i="1" kern="0" spc="-15" dirty="0" smtClean="0">
                <a:solidFill>
                  <a:srgbClr val="FF0000"/>
                </a:solidFill>
                <a:latin typeface="Arial"/>
                <a:ea typeface="+mj-ea"/>
                <a:cs typeface="Arial"/>
              </a:rPr>
              <a:t>:</a:t>
            </a:r>
            <a:endParaRPr lang="fr-FR" sz="3200" b="1" kern="0" dirty="0" smtClean="0">
              <a:solidFill>
                <a:schemeClr val="tx1"/>
              </a:solidFill>
              <a:latin typeface="Arial"/>
              <a:ea typeface="+mj-ea"/>
              <a:cs typeface="Arial"/>
            </a:endParaRPr>
          </a:p>
          <a:p>
            <a:pPr marL="12698" marR="5079" algn="just">
              <a:spcBef>
                <a:spcPts val="65"/>
              </a:spcBef>
              <a:defRPr/>
            </a:pPr>
            <a:r>
              <a:rPr lang="fr-FR" sz="3200" kern="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Dans les </a:t>
            </a:r>
            <a:r>
              <a:rPr lang="fr-FR" sz="3200" kern="0" spc="-5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systèmes </a:t>
            </a:r>
            <a:r>
              <a:rPr lang="fr-FR" sz="3200" kern="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de </a:t>
            </a:r>
            <a:r>
              <a:rPr lang="fr-FR" sz="3200" kern="0" spc="-5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télévision </a:t>
            </a:r>
            <a:r>
              <a:rPr lang="fr-FR" sz="3200" kern="0" spc="-1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D2-MAC </a:t>
            </a:r>
            <a:r>
              <a:rPr lang="fr-FR" sz="3200" kern="0" spc="-5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(</a:t>
            </a:r>
            <a:r>
              <a:rPr lang="fr-FR" sz="3200" kern="0" spc="-5" dirty="0" err="1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Duobinary</a:t>
            </a:r>
            <a:r>
              <a:rPr lang="fr-FR" sz="3200" kern="0" spc="-5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 Digital-</a:t>
            </a:r>
            <a:r>
              <a:rPr lang="fr-FR" sz="3200" kern="0" spc="-5" dirty="0" err="1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Multiplexed</a:t>
            </a:r>
            <a:r>
              <a:rPr lang="fr-FR" sz="3200" kern="0" spc="-5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 </a:t>
            </a:r>
            <a:r>
              <a:rPr lang="fr-FR" sz="3200" kern="0" spc="-5" dirty="0" err="1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Analog</a:t>
            </a:r>
            <a:r>
              <a:rPr lang="fr-FR" sz="3200" kern="0" spc="-5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  </a:t>
            </a:r>
            <a:r>
              <a:rPr lang="fr-FR" sz="3200" kern="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Component) et </a:t>
            </a:r>
            <a:r>
              <a:rPr lang="fr-FR" sz="3200" kern="0" spc="-1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HD-MAC </a:t>
            </a:r>
            <a:r>
              <a:rPr lang="fr-FR" sz="3200" kern="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(</a:t>
            </a:r>
            <a:r>
              <a:rPr lang="fr-FR" sz="3200" u="heavy" kern="0" dirty="0" smtClean="0">
                <a:solidFill>
                  <a:srgbClr val="0000FF"/>
                </a:solidFill>
                <a:latin typeface="Arial"/>
                <a:ea typeface="+mj-ea"/>
                <a:cs typeface="Arial"/>
              </a:rPr>
              <a:t>Haute définition </a:t>
            </a:r>
            <a:r>
              <a:rPr lang="fr-FR" sz="3200" u="heavy" kern="0" spc="-5" dirty="0" smtClean="0">
                <a:solidFill>
                  <a:srgbClr val="0000FF"/>
                </a:solidFill>
                <a:latin typeface="Arial"/>
                <a:ea typeface="+mj-ea"/>
                <a:cs typeface="Arial"/>
              </a:rPr>
              <a:t>Multiplex </a:t>
            </a:r>
            <a:r>
              <a:rPr lang="fr-FR" sz="3200" u="heavy" kern="0" dirty="0" smtClean="0">
                <a:solidFill>
                  <a:srgbClr val="0000FF"/>
                </a:solidFill>
                <a:latin typeface="Arial"/>
                <a:ea typeface="+mj-ea"/>
                <a:cs typeface="Arial"/>
              </a:rPr>
              <a:t>of </a:t>
            </a:r>
            <a:r>
              <a:rPr lang="fr-FR" sz="3200" u="heavy" kern="0" spc="-5" dirty="0" err="1" smtClean="0">
                <a:solidFill>
                  <a:srgbClr val="0000FF"/>
                </a:solidFill>
                <a:latin typeface="Arial"/>
                <a:ea typeface="+mj-ea"/>
                <a:cs typeface="Arial"/>
              </a:rPr>
              <a:t>Analog</a:t>
            </a:r>
            <a:r>
              <a:rPr lang="fr-FR" sz="3200" u="heavy" kern="0" spc="-5" dirty="0" smtClean="0">
                <a:solidFill>
                  <a:srgbClr val="0000FF"/>
                </a:solidFill>
                <a:latin typeface="Arial"/>
                <a:ea typeface="+mj-ea"/>
                <a:cs typeface="Arial"/>
              </a:rPr>
              <a:t> Components</a:t>
            </a:r>
            <a:r>
              <a:rPr lang="fr-FR" sz="3200" kern="0" spc="-5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), </a:t>
            </a:r>
            <a:r>
              <a:rPr lang="fr-FR" sz="3200" kern="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le son  est transmis </a:t>
            </a:r>
            <a:r>
              <a:rPr lang="fr-FR" sz="3200" kern="0" spc="-5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numériquement </a:t>
            </a:r>
            <a:r>
              <a:rPr lang="fr-FR" sz="3200" kern="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en mode </a:t>
            </a:r>
            <a:r>
              <a:rPr lang="fr-FR" sz="3200" kern="0" spc="-5" dirty="0" err="1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duobinaire</a:t>
            </a:r>
            <a:r>
              <a:rPr lang="fr-FR" sz="3200" kern="0" spc="-5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 </a:t>
            </a:r>
            <a:r>
              <a:rPr lang="fr-FR" sz="3200" kern="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dans un </a:t>
            </a:r>
            <a:r>
              <a:rPr lang="fr-FR" sz="3200" kern="0" spc="-5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multiplex </a:t>
            </a:r>
            <a:r>
              <a:rPr lang="fr-FR" sz="3200" kern="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temporel avec  les </a:t>
            </a:r>
            <a:r>
              <a:rPr lang="fr-FR" sz="3200" kern="0" spc="-5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chrominances analogiques. </a:t>
            </a:r>
            <a:r>
              <a:rPr lang="fr-FR" sz="3200" kern="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Ce </a:t>
            </a:r>
            <a:r>
              <a:rPr lang="fr-FR" sz="3200" kern="0" spc="-5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multiplex </a:t>
            </a:r>
            <a:r>
              <a:rPr lang="fr-FR" sz="3200" kern="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est </a:t>
            </a:r>
            <a:r>
              <a:rPr lang="fr-FR" sz="3200" kern="0" spc="-5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ensuite </a:t>
            </a:r>
            <a:r>
              <a:rPr lang="fr-FR" sz="3200" kern="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modulé en BLR ou FM pour  la </a:t>
            </a:r>
            <a:r>
              <a:rPr lang="fr-FR" sz="3200" kern="0" spc="-5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transmission </a:t>
            </a:r>
            <a:r>
              <a:rPr lang="fr-FR" sz="3200" kern="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câblée ou </a:t>
            </a:r>
            <a:r>
              <a:rPr lang="fr-FR" sz="3200" kern="0" spc="-5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hertzienne. </a:t>
            </a:r>
            <a:endParaRPr lang="fr-FR" sz="3200" b="1" kern="0" dirty="0">
              <a:solidFill>
                <a:schemeClr val="tx1"/>
              </a:solidFill>
              <a:latin typeface="Arial"/>
              <a:ea typeface="+mj-ea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2101" y="587618"/>
            <a:ext cx="10007600" cy="110799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 marR="5079" algn="just">
              <a:spcBef>
                <a:spcPts val="65"/>
              </a:spcBef>
            </a:pPr>
            <a:r>
              <a:rPr sz="2400" b="0" smtClean="0">
                <a:latin typeface="Arial"/>
                <a:cs typeface="Arial"/>
              </a:rPr>
              <a:t>Les </a:t>
            </a:r>
            <a:r>
              <a:rPr sz="2400" b="0" spc="-10" dirty="0">
                <a:latin typeface="Arial"/>
                <a:cs typeface="Arial"/>
              </a:rPr>
              <a:t>codes </a:t>
            </a:r>
            <a:r>
              <a:rPr sz="2400" b="0" spc="-5" dirty="0">
                <a:latin typeface="Arial"/>
                <a:cs typeface="Arial"/>
              </a:rPr>
              <a:t>quaternaires utilisent </a:t>
            </a:r>
            <a:r>
              <a:rPr sz="2400" b="0" dirty="0">
                <a:latin typeface="Arial"/>
                <a:cs typeface="Arial"/>
              </a:rPr>
              <a:t>des </a:t>
            </a:r>
            <a:r>
              <a:rPr sz="2400" b="0" spc="-5" dirty="0">
                <a:latin typeface="Arial"/>
                <a:cs typeface="Arial"/>
              </a:rPr>
              <a:t>moments à </a:t>
            </a:r>
            <a:r>
              <a:rPr sz="2400" b="0" spc="-10" dirty="0">
                <a:latin typeface="Arial"/>
                <a:cs typeface="Arial"/>
              </a:rPr>
              <a:t>quatre valeurs </a:t>
            </a:r>
            <a:r>
              <a:rPr sz="2400" b="0" dirty="0">
                <a:latin typeface="Arial"/>
                <a:cs typeface="Arial"/>
              </a:rPr>
              <a:t>d’amplitude, en  principe : </a:t>
            </a:r>
            <a:r>
              <a:rPr sz="2400" b="0" spc="-5" dirty="0">
                <a:latin typeface="Arial"/>
                <a:cs typeface="Arial"/>
              </a:rPr>
              <a:t>–3A, </a:t>
            </a:r>
            <a:r>
              <a:rPr sz="2400" b="0" dirty="0">
                <a:latin typeface="Arial"/>
                <a:cs typeface="Arial"/>
              </a:rPr>
              <a:t>–A, +A, </a:t>
            </a:r>
            <a:r>
              <a:rPr sz="2400" b="0" spc="-5" dirty="0">
                <a:latin typeface="Arial"/>
                <a:cs typeface="Arial"/>
              </a:rPr>
              <a:t>+3A. </a:t>
            </a:r>
            <a:r>
              <a:rPr sz="2400" b="0" dirty="0">
                <a:latin typeface="Arial"/>
                <a:cs typeface="Arial"/>
              </a:rPr>
              <a:t>La </a:t>
            </a:r>
            <a:r>
              <a:rPr sz="2400" b="0" spc="-5" dirty="0">
                <a:latin typeface="Arial"/>
                <a:cs typeface="Arial"/>
              </a:rPr>
              <a:t>correspondance entre </a:t>
            </a:r>
            <a:r>
              <a:rPr sz="2400" b="0" dirty="0">
                <a:latin typeface="Arial"/>
                <a:cs typeface="Arial"/>
              </a:rPr>
              <a:t>les </a:t>
            </a:r>
            <a:r>
              <a:rPr sz="2400" b="0" spc="-5" dirty="0">
                <a:latin typeface="Arial"/>
                <a:cs typeface="Arial"/>
              </a:rPr>
              <a:t>couples </a:t>
            </a:r>
            <a:r>
              <a:rPr sz="2400" b="0" dirty="0">
                <a:latin typeface="Arial"/>
                <a:cs typeface="Arial"/>
              </a:rPr>
              <a:t>de bits et les  quatre états est la suivante</a:t>
            </a:r>
            <a:r>
              <a:rPr sz="2400" b="0" spc="-195" dirty="0">
                <a:latin typeface="Arial"/>
                <a:cs typeface="Arial"/>
              </a:rPr>
              <a:t> </a:t>
            </a:r>
            <a:r>
              <a:rPr sz="2400" b="0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92101" y="1803018"/>
            <a:ext cx="10007600" cy="17466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>
              <a:lnSpc>
                <a:spcPts val="2090"/>
              </a:lnSpc>
            </a:pPr>
            <a:r>
              <a:rPr sz="2400" dirty="0">
                <a:latin typeface="Arial"/>
                <a:cs typeface="Arial"/>
              </a:rPr>
              <a:t>00 →</a:t>
            </a:r>
            <a:r>
              <a:rPr sz="2400" spc="-14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–3A</a:t>
            </a:r>
            <a:endParaRPr sz="2400">
              <a:latin typeface="Arial"/>
              <a:cs typeface="Arial"/>
            </a:endParaRPr>
          </a:p>
          <a:p>
            <a:pPr marL="12698"/>
            <a:r>
              <a:rPr sz="2400" dirty="0">
                <a:latin typeface="Arial"/>
                <a:cs typeface="Arial"/>
              </a:rPr>
              <a:t>01 →</a:t>
            </a:r>
            <a:r>
              <a:rPr sz="2400" spc="-151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–A</a:t>
            </a:r>
            <a:endParaRPr sz="2400">
              <a:latin typeface="Arial"/>
              <a:cs typeface="Arial"/>
            </a:endParaRPr>
          </a:p>
          <a:p>
            <a:pPr marL="12698"/>
            <a:r>
              <a:rPr sz="2400" dirty="0">
                <a:latin typeface="Arial"/>
                <a:cs typeface="Arial"/>
              </a:rPr>
              <a:t>10 →</a:t>
            </a:r>
            <a:r>
              <a:rPr sz="2400" spc="-160" dirty="0">
                <a:latin typeface="Arial"/>
                <a:cs typeface="Arial"/>
              </a:rPr>
              <a:t> </a:t>
            </a:r>
            <a:r>
              <a:rPr sz="2400" spc="5" dirty="0">
                <a:latin typeface="Arial"/>
                <a:cs typeface="Arial"/>
              </a:rPr>
              <a:t>+3A</a:t>
            </a:r>
            <a:endParaRPr sz="2400">
              <a:latin typeface="Arial"/>
              <a:cs typeface="Arial"/>
            </a:endParaRPr>
          </a:p>
          <a:p>
            <a:pPr marL="12698"/>
            <a:r>
              <a:rPr sz="2400" spc="-75" dirty="0">
                <a:latin typeface="Arial"/>
                <a:cs typeface="Arial"/>
              </a:rPr>
              <a:t>11 </a:t>
            </a:r>
            <a:r>
              <a:rPr sz="2400" dirty="0">
                <a:latin typeface="Arial"/>
                <a:cs typeface="Arial"/>
              </a:rPr>
              <a:t>→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spc="-25" dirty="0">
                <a:latin typeface="Arial"/>
                <a:cs typeface="Arial"/>
              </a:rPr>
              <a:t>+A</a:t>
            </a:r>
            <a:endParaRPr sz="2400">
              <a:latin typeface="Arial"/>
              <a:cs typeface="Arial"/>
            </a:endParaRPr>
          </a:p>
          <a:p>
            <a:pPr marL="12698"/>
            <a:r>
              <a:rPr sz="2400" dirty="0">
                <a:latin typeface="Arial"/>
                <a:cs typeface="Arial"/>
              </a:rPr>
              <a:t>Un </a:t>
            </a:r>
            <a:r>
              <a:rPr sz="2400" spc="-5" dirty="0">
                <a:latin typeface="Arial"/>
                <a:cs typeface="Arial"/>
              </a:rPr>
              <a:t>exemple </a:t>
            </a:r>
            <a:r>
              <a:rPr sz="2400" dirty="0">
                <a:latin typeface="Arial"/>
                <a:cs typeface="Arial"/>
              </a:rPr>
              <a:t>de </a:t>
            </a:r>
            <a:r>
              <a:rPr sz="2400" spc="5" dirty="0">
                <a:latin typeface="Arial"/>
                <a:cs typeface="Arial"/>
              </a:rPr>
              <a:t>signal </a:t>
            </a:r>
            <a:r>
              <a:rPr sz="2400" dirty="0">
                <a:latin typeface="Arial"/>
                <a:cs typeface="Arial"/>
              </a:rPr>
              <a:t>2B1Q est illustré par la figure </a:t>
            </a:r>
            <a:r>
              <a:rPr sz="2400" spc="-5" dirty="0">
                <a:latin typeface="Arial"/>
                <a:cs typeface="Arial"/>
              </a:rPr>
              <a:t>suivante</a:t>
            </a:r>
            <a:r>
              <a:rPr sz="2400" spc="-229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86500" y="3930650"/>
            <a:ext cx="9937001" cy="33558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88900" y="44450"/>
            <a:ext cx="8077200" cy="41548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32" tIns="45715" rIns="91432" bIns="45715">
            <a:spAutoFit/>
          </a:bodyPr>
          <a:lstStyle/>
          <a:p>
            <a:r>
              <a:rPr lang="fr-FR" sz="2100" b="1" spc="-30" dirty="0" smtClean="0">
                <a:solidFill>
                  <a:srgbClr val="FF0000"/>
                </a:solidFill>
                <a:latin typeface="Arial"/>
                <a:cs typeface="Arial"/>
              </a:rPr>
              <a:t>Les </a:t>
            </a:r>
            <a:r>
              <a:rPr lang="fr-FR" sz="2100" b="1" spc="-25" dirty="0" smtClean="0">
                <a:solidFill>
                  <a:srgbClr val="FF0000"/>
                </a:solidFill>
                <a:latin typeface="Arial"/>
                <a:cs typeface="Arial"/>
              </a:rPr>
              <a:t>codes </a:t>
            </a:r>
            <a:r>
              <a:rPr lang="fr-FR" sz="2100" b="1" spc="-30" dirty="0" smtClean="0">
                <a:solidFill>
                  <a:srgbClr val="FF0000"/>
                </a:solidFill>
                <a:latin typeface="Arial"/>
                <a:cs typeface="Arial"/>
              </a:rPr>
              <a:t>à quatre </a:t>
            </a:r>
            <a:r>
              <a:rPr lang="fr-FR" sz="2100" b="1" spc="-21" dirty="0" smtClean="0">
                <a:solidFill>
                  <a:srgbClr val="FF0000"/>
                </a:solidFill>
                <a:latin typeface="Arial"/>
                <a:cs typeface="Arial"/>
              </a:rPr>
              <a:t>états : le </a:t>
            </a:r>
            <a:r>
              <a:rPr lang="fr-FR" sz="2100" b="1" spc="-30" dirty="0" smtClean="0">
                <a:solidFill>
                  <a:srgbClr val="FF0000"/>
                </a:solidFill>
                <a:latin typeface="Arial"/>
                <a:cs typeface="Arial"/>
              </a:rPr>
              <a:t>2B1Q </a:t>
            </a:r>
            <a:r>
              <a:rPr lang="fr-FR" sz="2100" b="1" spc="-21" dirty="0" smtClean="0">
                <a:solidFill>
                  <a:srgbClr val="FF0000"/>
                </a:solidFill>
                <a:latin typeface="Arial"/>
                <a:cs typeface="Arial"/>
              </a:rPr>
              <a:t>(2 binaires </a:t>
            </a:r>
            <a:r>
              <a:rPr lang="fr-FR" sz="2100" b="1" spc="-30" dirty="0" smtClean="0">
                <a:solidFill>
                  <a:srgbClr val="FF0000"/>
                </a:solidFill>
                <a:latin typeface="Arial"/>
                <a:cs typeface="Arial"/>
              </a:rPr>
              <a:t>– 1</a:t>
            </a:r>
            <a:r>
              <a:rPr lang="fr-FR" sz="2100" b="1" spc="-14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fr-FR" sz="2100" b="1" spc="-21" dirty="0" smtClean="0">
                <a:solidFill>
                  <a:srgbClr val="FF0000"/>
                </a:solidFill>
                <a:latin typeface="Arial"/>
                <a:cs typeface="Arial"/>
              </a:rPr>
              <a:t>quaternaire)</a:t>
            </a:r>
            <a:endParaRPr lang="fr-FR" sz="2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00" y="44450"/>
            <a:ext cx="8077200" cy="41548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32" tIns="45715" rIns="91432" bIns="45715">
            <a:spAutoFit/>
          </a:bodyPr>
          <a:lstStyle/>
          <a:p>
            <a:r>
              <a:rPr lang="fr-FR" sz="2100" b="1" spc="-30" dirty="0" smtClean="0">
                <a:solidFill>
                  <a:srgbClr val="FF0000"/>
                </a:solidFill>
                <a:latin typeface="Arial"/>
                <a:cs typeface="Arial"/>
              </a:rPr>
              <a:t>Les </a:t>
            </a:r>
            <a:r>
              <a:rPr lang="fr-FR" sz="2100" b="1" spc="-25" dirty="0" smtClean="0">
                <a:solidFill>
                  <a:srgbClr val="FF0000"/>
                </a:solidFill>
                <a:latin typeface="Arial"/>
                <a:cs typeface="Arial"/>
              </a:rPr>
              <a:t>codes </a:t>
            </a:r>
            <a:r>
              <a:rPr lang="fr-FR" sz="2100" b="1" spc="-30" dirty="0" smtClean="0">
                <a:solidFill>
                  <a:srgbClr val="FF0000"/>
                </a:solidFill>
                <a:latin typeface="Arial"/>
                <a:cs typeface="Arial"/>
              </a:rPr>
              <a:t>à quatre </a:t>
            </a:r>
            <a:r>
              <a:rPr lang="fr-FR" sz="2100" b="1" spc="-21" dirty="0" smtClean="0">
                <a:solidFill>
                  <a:srgbClr val="FF0000"/>
                </a:solidFill>
                <a:latin typeface="Arial"/>
                <a:cs typeface="Arial"/>
              </a:rPr>
              <a:t>états : le </a:t>
            </a:r>
            <a:r>
              <a:rPr lang="fr-FR" sz="2100" b="1" spc="-30" dirty="0" smtClean="0">
                <a:solidFill>
                  <a:srgbClr val="FF0000"/>
                </a:solidFill>
                <a:latin typeface="Arial"/>
                <a:cs typeface="Arial"/>
              </a:rPr>
              <a:t>2B1Q </a:t>
            </a:r>
            <a:r>
              <a:rPr lang="fr-FR" sz="2100" b="1" spc="-21" dirty="0" smtClean="0">
                <a:solidFill>
                  <a:srgbClr val="FF0000"/>
                </a:solidFill>
                <a:latin typeface="Arial"/>
                <a:cs typeface="Arial"/>
              </a:rPr>
              <a:t>(2 binaires </a:t>
            </a:r>
            <a:r>
              <a:rPr lang="fr-FR" sz="2100" b="1" spc="-30" dirty="0" smtClean="0">
                <a:solidFill>
                  <a:srgbClr val="FF0000"/>
                </a:solidFill>
                <a:latin typeface="Arial"/>
                <a:cs typeface="Arial"/>
              </a:rPr>
              <a:t>– 1</a:t>
            </a:r>
            <a:r>
              <a:rPr lang="fr-FR" sz="2100" b="1" spc="-14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fr-FR" sz="2100" b="1" spc="-21" dirty="0" smtClean="0">
                <a:solidFill>
                  <a:srgbClr val="FF0000"/>
                </a:solidFill>
                <a:latin typeface="Arial"/>
                <a:cs typeface="Arial"/>
              </a:rPr>
              <a:t>quaternaire)</a:t>
            </a:r>
            <a:endParaRPr lang="fr-FR" sz="2100" b="1" dirty="0"/>
          </a:p>
        </p:txBody>
      </p:sp>
      <p:sp>
        <p:nvSpPr>
          <p:cNvPr id="7" name="object 2"/>
          <p:cNvSpPr txBox="1">
            <a:spLocks noGrp="1"/>
          </p:cNvSpPr>
          <p:nvPr>
            <p:ph type="title"/>
          </p:nvPr>
        </p:nvSpPr>
        <p:spPr>
          <a:xfrm>
            <a:off x="88901" y="469391"/>
            <a:ext cx="10439400" cy="96949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 marR="5079" algn="just"/>
            <a:r>
              <a:rPr sz="2100" b="0" dirty="0">
                <a:latin typeface="Arial"/>
                <a:cs typeface="Arial"/>
              </a:rPr>
              <a:t>Un code </a:t>
            </a:r>
            <a:r>
              <a:rPr sz="2100" b="0" spc="-5" dirty="0">
                <a:latin typeface="Arial"/>
                <a:cs typeface="Arial"/>
              </a:rPr>
              <a:t>quaternaire représente </a:t>
            </a:r>
            <a:r>
              <a:rPr sz="2100" b="0" spc="-10" dirty="0">
                <a:latin typeface="Arial"/>
                <a:cs typeface="Arial"/>
              </a:rPr>
              <a:t>donc </a:t>
            </a:r>
            <a:r>
              <a:rPr sz="2100" b="0" spc="-5" dirty="0">
                <a:latin typeface="Arial"/>
                <a:cs typeface="Arial"/>
              </a:rPr>
              <a:t>2 bits. </a:t>
            </a:r>
            <a:r>
              <a:rPr sz="2100" b="0" dirty="0">
                <a:latin typeface="Arial"/>
                <a:cs typeface="Arial"/>
              </a:rPr>
              <a:t>Il </a:t>
            </a:r>
            <a:r>
              <a:rPr sz="2100" b="0" spc="-5" dirty="0">
                <a:latin typeface="Arial"/>
                <a:cs typeface="Arial"/>
              </a:rPr>
              <a:t>faut 3 </a:t>
            </a:r>
            <a:r>
              <a:rPr sz="2100" b="0" dirty="0">
                <a:latin typeface="Arial"/>
                <a:cs typeface="Arial"/>
              </a:rPr>
              <a:t>seuils de détection et la  sensibilité au </a:t>
            </a:r>
            <a:r>
              <a:rPr sz="2100" b="0" spc="-5" dirty="0">
                <a:latin typeface="Arial"/>
                <a:cs typeface="Arial"/>
              </a:rPr>
              <a:t>bruit devient </a:t>
            </a:r>
            <a:r>
              <a:rPr sz="2100" b="0" dirty="0">
                <a:latin typeface="Arial"/>
                <a:cs typeface="Arial"/>
              </a:rPr>
              <a:t>plus </a:t>
            </a:r>
            <a:r>
              <a:rPr sz="2100" b="0" spc="-5" dirty="0">
                <a:latin typeface="Arial"/>
                <a:cs typeface="Arial"/>
              </a:rPr>
              <a:t>grande. </a:t>
            </a:r>
            <a:r>
              <a:rPr sz="2100" b="0" dirty="0">
                <a:latin typeface="Arial"/>
                <a:cs typeface="Arial"/>
              </a:rPr>
              <a:t>La </a:t>
            </a:r>
            <a:r>
              <a:rPr sz="2100" b="0" spc="-5" dirty="0">
                <a:latin typeface="Arial"/>
                <a:cs typeface="Arial"/>
              </a:rPr>
              <a:t>vitesse </a:t>
            </a:r>
            <a:r>
              <a:rPr sz="2100" b="0" dirty="0">
                <a:latin typeface="Arial"/>
                <a:cs typeface="Arial"/>
              </a:rPr>
              <a:t>de </a:t>
            </a:r>
            <a:r>
              <a:rPr sz="2100" b="0" spc="-5" dirty="0">
                <a:latin typeface="Arial"/>
                <a:cs typeface="Arial"/>
              </a:rPr>
              <a:t>transmission </a:t>
            </a:r>
            <a:r>
              <a:rPr sz="2100" b="0" dirty="0">
                <a:latin typeface="Arial"/>
                <a:cs typeface="Arial"/>
              </a:rPr>
              <a:t>est </a:t>
            </a:r>
            <a:r>
              <a:rPr sz="2100" b="0" spc="-5" dirty="0">
                <a:latin typeface="Arial"/>
                <a:cs typeface="Arial"/>
              </a:rPr>
              <a:t>doublée </a:t>
            </a:r>
            <a:r>
              <a:rPr sz="2100" b="0" dirty="0">
                <a:latin typeface="Arial"/>
                <a:cs typeface="Arial"/>
              </a:rPr>
              <a:t>par  </a:t>
            </a:r>
            <a:r>
              <a:rPr sz="2100" b="0" spc="-5" dirty="0">
                <a:latin typeface="Arial"/>
                <a:cs typeface="Arial"/>
              </a:rPr>
              <a:t>rapport au code</a:t>
            </a:r>
            <a:r>
              <a:rPr sz="2100" b="0" spc="-114" dirty="0">
                <a:latin typeface="Arial"/>
                <a:cs typeface="Arial"/>
              </a:rPr>
              <a:t> </a:t>
            </a:r>
            <a:r>
              <a:rPr sz="2100" b="0" dirty="0">
                <a:latin typeface="Arial"/>
                <a:cs typeface="Arial"/>
              </a:rPr>
              <a:t>NRZ.</a:t>
            </a:r>
            <a:endParaRPr sz="2100">
              <a:latin typeface="Arial"/>
              <a:cs typeface="Arial"/>
            </a:endParaRPr>
          </a:p>
        </p:txBody>
      </p:sp>
      <p:sp>
        <p:nvSpPr>
          <p:cNvPr id="8" name="object 3"/>
          <p:cNvSpPr txBox="1"/>
          <p:nvPr/>
        </p:nvSpPr>
        <p:spPr>
          <a:xfrm>
            <a:off x="78724" y="1606423"/>
            <a:ext cx="10449576" cy="18569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 algn="just">
              <a:lnSpc>
                <a:spcPts val="2215"/>
              </a:lnSpc>
            </a:pPr>
            <a:r>
              <a:rPr sz="2100" i="1" spc="-21" smtClean="0">
                <a:solidFill>
                  <a:srgbClr val="FF0000"/>
                </a:solidFill>
                <a:latin typeface="Arial"/>
                <a:cs typeface="Arial"/>
              </a:rPr>
              <a:t>Caractéristiques</a:t>
            </a:r>
            <a:r>
              <a:rPr sz="2100" i="1" spc="-245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100" i="1" spc="-15" dirty="0">
                <a:solidFill>
                  <a:srgbClr val="FF0000"/>
                </a:solidFill>
                <a:latin typeface="Arial"/>
                <a:cs typeface="Arial"/>
              </a:rPr>
              <a:t>:</a:t>
            </a:r>
            <a:endParaRPr sz="2100">
              <a:latin typeface="Arial"/>
              <a:cs typeface="Arial"/>
            </a:endParaRPr>
          </a:p>
          <a:p>
            <a:pPr marL="12698" algn="just">
              <a:lnSpc>
                <a:spcPts val="2155"/>
              </a:lnSpc>
            </a:pPr>
            <a:r>
              <a:rPr sz="2100" dirty="0">
                <a:latin typeface="Arial"/>
                <a:cs typeface="Arial"/>
              </a:rPr>
              <a:t>•</a:t>
            </a:r>
            <a:r>
              <a:rPr sz="2100" b="1" dirty="0">
                <a:latin typeface="Arial"/>
                <a:cs typeface="Arial"/>
              </a:rPr>
              <a:t>Comp. continue : Elle est nulle si les états </a:t>
            </a:r>
            <a:r>
              <a:rPr sz="2100" b="1" spc="-5" dirty="0">
                <a:latin typeface="Arial"/>
                <a:cs typeface="Arial"/>
              </a:rPr>
              <a:t>–3A, </a:t>
            </a:r>
            <a:r>
              <a:rPr sz="2100" b="1" spc="-10" dirty="0">
                <a:latin typeface="Arial"/>
                <a:cs typeface="Arial"/>
              </a:rPr>
              <a:t>–A, </a:t>
            </a:r>
            <a:r>
              <a:rPr sz="2100" b="1" spc="-5" dirty="0">
                <a:latin typeface="Arial"/>
                <a:cs typeface="Arial"/>
              </a:rPr>
              <a:t>A </a:t>
            </a:r>
            <a:r>
              <a:rPr sz="2100" b="1" dirty="0">
                <a:latin typeface="Arial"/>
                <a:cs typeface="Arial"/>
              </a:rPr>
              <a:t>et 3A</a:t>
            </a:r>
            <a:r>
              <a:rPr sz="2100" b="1" spc="-355" dirty="0">
                <a:latin typeface="Arial"/>
                <a:cs typeface="Arial"/>
              </a:rPr>
              <a:t> </a:t>
            </a:r>
            <a:r>
              <a:rPr sz="2100" b="1" dirty="0">
                <a:latin typeface="Arial"/>
                <a:cs typeface="Arial"/>
              </a:rPr>
              <a:t>sont </a:t>
            </a:r>
            <a:r>
              <a:rPr sz="2100" b="1" spc="5" dirty="0">
                <a:latin typeface="Arial"/>
                <a:cs typeface="Arial"/>
              </a:rPr>
              <a:t>équirépartis.</a:t>
            </a:r>
            <a:endParaRPr sz="2100">
              <a:latin typeface="Arial"/>
              <a:cs typeface="Arial"/>
            </a:endParaRPr>
          </a:p>
          <a:p>
            <a:pPr marL="12698" algn="just"/>
            <a:r>
              <a:rPr sz="2100" dirty="0">
                <a:latin typeface="Arial"/>
                <a:cs typeface="Arial"/>
              </a:rPr>
              <a:t>•</a:t>
            </a:r>
            <a:r>
              <a:rPr sz="2100" b="1" dirty="0">
                <a:latin typeface="Arial"/>
                <a:cs typeface="Arial"/>
              </a:rPr>
              <a:t>Bande passante : </a:t>
            </a:r>
            <a:r>
              <a:rPr sz="2100" b="1" spc="-5" dirty="0">
                <a:latin typeface="Arial"/>
                <a:cs typeface="Arial"/>
              </a:rPr>
              <a:t>B </a:t>
            </a:r>
            <a:r>
              <a:rPr sz="2100" b="1" dirty="0">
                <a:latin typeface="Arial"/>
                <a:cs typeface="Arial"/>
              </a:rPr>
              <a:t>= </a:t>
            </a:r>
            <a:r>
              <a:rPr sz="2100" b="1" spc="5" dirty="0">
                <a:latin typeface="Arial"/>
                <a:cs typeface="Arial"/>
              </a:rPr>
              <a:t>1/T</a:t>
            </a:r>
            <a:r>
              <a:rPr sz="2100" b="1" spc="7" baseline="-20833" dirty="0">
                <a:latin typeface="Arial"/>
                <a:cs typeface="Arial"/>
              </a:rPr>
              <a:t>b</a:t>
            </a:r>
            <a:r>
              <a:rPr sz="2100" b="1" spc="5" dirty="0">
                <a:latin typeface="Arial"/>
                <a:cs typeface="Arial"/>
              </a:rPr>
              <a:t>. </a:t>
            </a:r>
            <a:r>
              <a:rPr sz="2100" b="1" dirty="0">
                <a:latin typeface="Arial"/>
                <a:cs typeface="Arial"/>
              </a:rPr>
              <a:t>Cela dit, on émet deux bits par moment</a:t>
            </a:r>
            <a:r>
              <a:rPr sz="2100" b="1" spc="-239" dirty="0">
                <a:latin typeface="Arial"/>
                <a:cs typeface="Arial"/>
              </a:rPr>
              <a:t> </a:t>
            </a:r>
            <a:r>
              <a:rPr sz="2100" b="1" dirty="0">
                <a:latin typeface="Arial"/>
                <a:cs typeface="Arial"/>
              </a:rPr>
              <a:t>!</a:t>
            </a:r>
            <a:endParaRPr sz="2100">
              <a:latin typeface="Arial"/>
              <a:cs typeface="Arial"/>
            </a:endParaRPr>
          </a:p>
          <a:p>
            <a:pPr marL="12698" marR="5079" algn="just"/>
            <a:r>
              <a:rPr sz="2100" spc="-5" dirty="0">
                <a:latin typeface="Arial"/>
                <a:cs typeface="Arial"/>
              </a:rPr>
              <a:t>•</a:t>
            </a:r>
            <a:r>
              <a:rPr sz="2100" b="1" spc="-5" dirty="0">
                <a:latin typeface="Arial"/>
                <a:cs typeface="Arial"/>
              </a:rPr>
              <a:t>DSP </a:t>
            </a:r>
            <a:r>
              <a:rPr sz="2100" b="1" dirty="0">
                <a:latin typeface="Arial"/>
                <a:cs typeface="Arial"/>
              </a:rPr>
              <a:t>: La densité spectrale de </a:t>
            </a:r>
            <a:r>
              <a:rPr sz="2100" b="1" spc="-5" dirty="0">
                <a:latin typeface="Arial"/>
                <a:cs typeface="Arial"/>
              </a:rPr>
              <a:t>puissance </a:t>
            </a:r>
            <a:r>
              <a:rPr sz="2100" b="1" dirty="0">
                <a:latin typeface="Arial"/>
                <a:cs typeface="Arial"/>
              </a:rPr>
              <a:t>est </a:t>
            </a:r>
            <a:r>
              <a:rPr sz="2100" b="1" spc="-5" dirty="0">
                <a:latin typeface="Arial"/>
                <a:cs typeface="Arial"/>
              </a:rPr>
              <a:t>centrée </a:t>
            </a:r>
            <a:r>
              <a:rPr sz="2100" b="1" dirty="0">
                <a:latin typeface="Arial"/>
                <a:cs typeface="Arial"/>
              </a:rPr>
              <a:t>autour de la fréquence  nulle. Ce code est donc mal </a:t>
            </a:r>
            <a:r>
              <a:rPr sz="2100" spc="-5" dirty="0">
                <a:latin typeface="Arial"/>
                <a:cs typeface="Arial"/>
              </a:rPr>
              <a:t>adapté </a:t>
            </a:r>
            <a:r>
              <a:rPr sz="2100" dirty="0">
                <a:latin typeface="Arial"/>
                <a:cs typeface="Arial"/>
              </a:rPr>
              <a:t>aux milieux qui ne </a:t>
            </a:r>
            <a:r>
              <a:rPr sz="2100" spc="-5" dirty="0">
                <a:latin typeface="Arial"/>
                <a:cs typeface="Arial"/>
              </a:rPr>
              <a:t>passent </a:t>
            </a:r>
            <a:r>
              <a:rPr sz="2100" dirty="0">
                <a:latin typeface="Arial"/>
                <a:cs typeface="Arial"/>
              </a:rPr>
              <a:t>pas les </a:t>
            </a:r>
            <a:r>
              <a:rPr sz="2100" spc="-5" dirty="0">
                <a:latin typeface="Arial"/>
                <a:cs typeface="Arial"/>
              </a:rPr>
              <a:t>basses  </a:t>
            </a:r>
            <a:r>
              <a:rPr sz="2100" dirty="0">
                <a:latin typeface="Arial"/>
                <a:cs typeface="Arial"/>
              </a:rPr>
              <a:t>fréquences ni le</a:t>
            </a:r>
            <a:r>
              <a:rPr sz="2100" spc="-135" dirty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continu</a:t>
            </a:r>
            <a:endParaRPr sz="2100">
              <a:latin typeface="Arial"/>
              <a:cs typeface="Arial"/>
            </a:endParaRPr>
          </a:p>
        </p:txBody>
      </p:sp>
      <p:sp>
        <p:nvSpPr>
          <p:cNvPr id="9" name="object 5"/>
          <p:cNvSpPr/>
          <p:nvPr/>
        </p:nvSpPr>
        <p:spPr>
          <a:xfrm>
            <a:off x="2451099" y="3625851"/>
            <a:ext cx="5029201" cy="6095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4"/>
          <p:cNvSpPr txBox="1"/>
          <p:nvPr/>
        </p:nvSpPr>
        <p:spPr>
          <a:xfrm>
            <a:off x="78724" y="4579972"/>
            <a:ext cx="10449576" cy="154657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>
            <a:spAutoFit/>
          </a:bodyPr>
          <a:lstStyle/>
          <a:p>
            <a:pPr marL="12698" marR="5079"/>
            <a:r>
              <a:rPr sz="2100" spc="-5" dirty="0">
                <a:latin typeface="Arial"/>
                <a:cs typeface="Arial"/>
              </a:rPr>
              <a:t>•</a:t>
            </a:r>
            <a:r>
              <a:rPr sz="2100" b="1" spc="-5" dirty="0">
                <a:latin typeface="Arial"/>
                <a:cs typeface="Arial"/>
              </a:rPr>
              <a:t>Récup. Horloge </a:t>
            </a:r>
            <a:r>
              <a:rPr sz="2100" b="1" dirty="0">
                <a:latin typeface="Arial"/>
                <a:cs typeface="Arial"/>
              </a:rPr>
              <a:t>: La </a:t>
            </a:r>
            <a:r>
              <a:rPr sz="2100" b="1" spc="-5" dirty="0">
                <a:latin typeface="Arial"/>
                <a:cs typeface="Arial"/>
              </a:rPr>
              <a:t>récupération d’horloge </a:t>
            </a:r>
            <a:r>
              <a:rPr sz="2100" b="1" dirty="0">
                <a:latin typeface="Arial"/>
                <a:cs typeface="Arial"/>
              </a:rPr>
              <a:t>par une PLL n’est pas </a:t>
            </a:r>
            <a:r>
              <a:rPr sz="2100" b="1" spc="-5" dirty="0">
                <a:latin typeface="Arial"/>
                <a:cs typeface="Arial"/>
              </a:rPr>
              <a:t>garantie  </a:t>
            </a:r>
            <a:r>
              <a:rPr sz="2100" b="1" dirty="0">
                <a:latin typeface="Arial"/>
                <a:cs typeface="Arial"/>
              </a:rPr>
              <a:t>puisque ce code n’évite </a:t>
            </a:r>
            <a:r>
              <a:rPr sz="2100" dirty="0">
                <a:latin typeface="Arial"/>
                <a:cs typeface="Arial"/>
              </a:rPr>
              <a:t>pas une longue suite sans</a:t>
            </a:r>
            <a:r>
              <a:rPr sz="2100" spc="-225" dirty="0">
                <a:latin typeface="Arial"/>
                <a:cs typeface="Arial"/>
              </a:rPr>
              <a:t> </a:t>
            </a:r>
            <a:r>
              <a:rPr sz="2100" spc="5" dirty="0">
                <a:latin typeface="Arial"/>
                <a:cs typeface="Arial"/>
              </a:rPr>
              <a:t>transition.</a:t>
            </a:r>
            <a:endParaRPr sz="2100">
              <a:latin typeface="Arial"/>
              <a:cs typeface="Arial"/>
            </a:endParaRPr>
          </a:p>
          <a:p>
            <a:pPr>
              <a:spcBef>
                <a:spcPts val="40"/>
              </a:spcBef>
            </a:pPr>
            <a:endParaRPr sz="2100">
              <a:latin typeface="Times New Roman"/>
              <a:cs typeface="Times New Roman"/>
            </a:endParaRPr>
          </a:p>
          <a:p>
            <a:pPr marL="12698">
              <a:lnSpc>
                <a:spcPts val="2215"/>
              </a:lnSpc>
            </a:pPr>
            <a:r>
              <a:rPr sz="2400" i="1" spc="-21" smtClean="0">
                <a:solidFill>
                  <a:srgbClr val="FF0000"/>
                </a:solidFill>
                <a:latin typeface="Arial"/>
                <a:cs typeface="Arial"/>
              </a:rPr>
              <a:t>Utilisation</a:t>
            </a:r>
            <a:r>
              <a:rPr sz="2400" i="1" spc="-14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i="1" spc="-15" dirty="0">
                <a:solidFill>
                  <a:srgbClr val="FF0000"/>
                </a:solidFill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12698" marR="3198819" indent="-635">
              <a:lnSpc>
                <a:spcPts val="2160"/>
              </a:lnSpc>
              <a:spcBef>
                <a:spcPts val="65"/>
              </a:spcBef>
            </a:pPr>
            <a:r>
              <a:rPr sz="2100" spc="-5" dirty="0">
                <a:latin typeface="Arial"/>
                <a:cs typeface="Arial"/>
              </a:rPr>
              <a:t>ISDN </a:t>
            </a:r>
            <a:r>
              <a:rPr sz="2100" dirty="0">
                <a:latin typeface="Arial"/>
                <a:cs typeface="Arial"/>
              </a:rPr>
              <a:t>(</a:t>
            </a:r>
            <a:r>
              <a:rPr sz="2100" b="1" u="heavy" dirty="0">
                <a:solidFill>
                  <a:srgbClr val="0000FF"/>
                </a:solidFill>
                <a:latin typeface="Arial"/>
                <a:cs typeface="Arial"/>
              </a:rPr>
              <a:t>Réseau numérique </a:t>
            </a:r>
            <a:r>
              <a:rPr sz="2100" b="1" u="heavy" spc="-5" dirty="0">
                <a:solidFill>
                  <a:srgbClr val="0000FF"/>
                </a:solidFill>
                <a:latin typeface="Arial"/>
                <a:cs typeface="Arial"/>
              </a:rPr>
              <a:t>à </a:t>
            </a:r>
            <a:r>
              <a:rPr sz="2100" b="1" u="heavy" dirty="0">
                <a:solidFill>
                  <a:srgbClr val="0000FF"/>
                </a:solidFill>
                <a:latin typeface="Arial"/>
                <a:cs typeface="Arial"/>
              </a:rPr>
              <a:t>intégration de</a:t>
            </a:r>
            <a:r>
              <a:rPr sz="2100" b="1" u="heavy" spc="-75" dirty="0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sz="2100" b="1" u="heavy" spc="-5">
                <a:solidFill>
                  <a:srgbClr val="0000FF"/>
                </a:solidFill>
                <a:latin typeface="Arial"/>
                <a:cs typeface="Arial"/>
              </a:rPr>
              <a:t>services</a:t>
            </a:r>
            <a:r>
              <a:rPr sz="2100" spc="-5" smtClean="0">
                <a:latin typeface="Arial"/>
                <a:cs typeface="Arial"/>
              </a:rPr>
              <a:t>)</a:t>
            </a:r>
            <a:endParaRPr sz="2100">
              <a:latin typeface="Arial"/>
              <a:cs typeface="Arial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298700" y="6216650"/>
            <a:ext cx="5715000" cy="12003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lIns="91432" tIns="45715" rIns="91432" bIns="45715">
            <a:spAutoFit/>
          </a:bodyPr>
          <a:lstStyle/>
          <a:p>
            <a:pPr algn="just"/>
            <a:r>
              <a:rPr lang="fr-FR" b="1" dirty="0" smtClean="0"/>
              <a:t>On peut voir l'architecture RNIS comme une évolution entièrement numérique des réseaux téléphoniques plus anciens, conçue pour associer la voix, les données, la vidéo et toute autre application ou service.</a:t>
            </a:r>
            <a:endParaRPr lang="fr-F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5101" y="349251"/>
            <a:ext cx="973455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3701" y="2025651"/>
            <a:ext cx="98298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763</TotalTime>
  <Words>4285</Words>
  <Application>Microsoft Office PowerPoint</Application>
  <PresentationFormat>Personnalisé</PresentationFormat>
  <Paragraphs>696</Paragraphs>
  <Slides>70</Slides>
  <Notes>4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70</vt:i4>
      </vt:variant>
    </vt:vector>
  </HeadingPairs>
  <TitlesOfParts>
    <vt:vector size="71" baseType="lpstr">
      <vt:lpstr>Office Theme</vt:lpstr>
      <vt:lpstr>Diapositive 1</vt:lpstr>
      <vt:lpstr>Diapositive 2</vt:lpstr>
      <vt:lpstr>Diapositive 3</vt:lpstr>
      <vt:lpstr>Diapositive 4</vt:lpstr>
      <vt:lpstr>Diapositive 5</vt:lpstr>
      <vt:lpstr>Diapositive 6</vt:lpstr>
      <vt:lpstr>Les deux modes de transmission numérique</vt:lpstr>
      <vt:lpstr>Définition du signal numérique  La figure représente un signal numérique dit NRZ  pour Non Retour à Zéro.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Transmission en Bande de base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Transmission en Bande de base</vt:lpstr>
      <vt:lpstr>Diapositive 40</vt:lpstr>
      <vt:lpstr>Diapositive 41</vt:lpstr>
      <vt:lpstr>Diapositive 42</vt:lpstr>
      <vt:lpstr>Diapositive 43</vt:lpstr>
      <vt:lpstr>Transmission en Bande de base</vt:lpstr>
      <vt:lpstr>Diapositive 45</vt:lpstr>
      <vt:lpstr>Diapositive 46</vt:lpstr>
      <vt:lpstr>Caractéristiques :</vt:lpstr>
      <vt:lpstr>Diapositive 48</vt:lpstr>
      <vt:lpstr>Diapositive 49</vt:lpstr>
      <vt:lpstr>Diapositive 50</vt:lpstr>
      <vt:lpstr>Diapositive 51</vt:lpstr>
      <vt:lpstr>Diapositive 52</vt:lpstr>
      <vt:lpstr>Caractéristiques : •Comp. continue : Non nulle.</vt:lpstr>
      <vt:lpstr>Diapositive 54</vt:lpstr>
      <vt:lpstr>Caractéristiques : •Comp. continue : Nulle.</vt:lpstr>
      <vt:lpstr>Diapositive 56</vt:lpstr>
      <vt:lpstr>Codage Miller</vt:lpstr>
      <vt:lpstr>Codage Miller</vt:lpstr>
      <vt:lpstr>Diapositive 59</vt:lpstr>
      <vt:lpstr>Diapositive 60</vt:lpstr>
      <vt:lpstr>Dans ces codes, on fait correspondre à x bits des données, y moments (états) d’un  signal ternaire. Le codage se fait aussi de façon à éliminer la composante continue  et à éviter les longues suites de constantes.</vt:lpstr>
      <vt:lpstr>Diapositive 62</vt:lpstr>
      <vt:lpstr>Le principe du code duobinaire est illustré par la figure suivante</vt:lpstr>
      <vt:lpstr>Caractéristiques :</vt:lpstr>
      <vt:lpstr>On peut pallier à plusieurs défauts du code duobinaire en précodant l’information  de la manière suivante :</vt:lpstr>
      <vt:lpstr>Diapositive 66</vt:lpstr>
      <vt:lpstr>Les codes quaternaires utilisent des moments à quatre valeurs d’amplitude, en  principe : –3A, –A, +A, +3A. La correspondance entre les couples de bits et les  quatre états est la suivante :</vt:lpstr>
      <vt:lpstr>Un code quaternaire représente donc 2 bits. Il faut 3 seuils de détection et la  sensibilité au bruit devient plus grande. La vitesse de transmission est doublée par  rapport au code NRZ.</vt:lpstr>
      <vt:lpstr>Diapositive 69</vt:lpstr>
      <vt:lpstr>Diapositive 70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vourch</dc:creator>
  <cp:lastModifiedBy>Unicornis</cp:lastModifiedBy>
  <cp:revision>152</cp:revision>
  <dcterms:created xsi:type="dcterms:W3CDTF">2017-09-24T10:39:46Z</dcterms:created>
  <dcterms:modified xsi:type="dcterms:W3CDTF">2018-02-23T10:24:38Z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2015-12-14T00:00:00Z</vt:filetime>
  </property>
  <property fmtid="{D5CDD505-2E9C-101B-9397-08002B2CF9AE}" pid="3" name="Creator">
    <vt:lpwstr>ABBYY PDF Transformer+</vt:lpwstr>
  </property>
  <property fmtid="{D5CDD505-2E9C-101B-9397-08002B2CF9AE}" pid="4" name="LastSaved">
    <vt:filetime>2017-09-24T00:00:00Z</vt:filetime>
  </property>
</Properties>
</file>