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30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44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9D3C3-7F25-4688-A2F2-4AA02C0B36E4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DEC5F-B616-43FF-AF09-BE05FCA763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66D0A-DD1D-4A17-817A-667234CE2EC4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0AC4F4-A646-4E1F-A6E9-0A6B7E225F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0AC4F4-A646-4E1F-A6E9-0A6B7E225F48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6F66-C36A-4719-ADA2-4D011F19FF4A}" type="datetimeFigureOut">
              <a:rPr lang="fr-FR" smtClean="0"/>
              <a:pPr/>
              <a:t>10/11/2016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42492" y="1136462"/>
            <a:ext cx="7241484" cy="2997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54030" marR="61335">
              <a:lnSpc>
                <a:spcPts val="4180"/>
              </a:lnSpc>
              <a:spcBef>
                <a:spcPts val="209"/>
              </a:spcBef>
            </a:pPr>
            <a:r>
              <a:rPr sz="4000" b="1" spc="-4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h</a:t>
            </a:r>
            <a:r>
              <a:rPr sz="4000" b="1" spc="4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p</a:t>
            </a:r>
            <a:r>
              <a:rPr sz="4000" b="1" spc="4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tre</a:t>
            </a:r>
            <a:r>
              <a:rPr lang="fr-FR" sz="40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4 </a:t>
            </a:r>
            <a:r>
              <a:rPr sz="4000" b="1" spc="-106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000" b="1" spc="-33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000" b="1" spc="4" dirty="0" smtClean="0">
                <a:solidFill>
                  <a:srgbClr val="FF0000"/>
                </a:solidFill>
                <a:latin typeface="Times New Roman"/>
                <a:cs typeface="Times New Roman"/>
              </a:rPr>
              <a:t>la</a:t>
            </a:r>
            <a:r>
              <a:rPr sz="4000" b="1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n</a:t>
            </a:r>
            <a:r>
              <a:rPr sz="4000" b="1" spc="4" dirty="0" smtClean="0">
                <a:solidFill>
                  <a:srgbClr val="FF0000"/>
                </a:solidFill>
                <a:latin typeface="Times New Roman"/>
                <a:cs typeface="Times New Roman"/>
              </a:rPr>
              <a:t>gag</a:t>
            </a:r>
            <a:r>
              <a:rPr sz="4000" b="1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e</a:t>
            </a:r>
            <a:r>
              <a:rPr sz="4000" b="1" spc="-117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4000" b="1" spc="-4" dirty="0" smtClean="0">
                <a:solidFill>
                  <a:srgbClr val="FF0000"/>
                </a:solidFill>
                <a:latin typeface="Times New Roman"/>
                <a:cs typeface="Times New Roman"/>
              </a:rPr>
              <a:t>V</a:t>
            </a:r>
            <a:r>
              <a:rPr sz="4000" b="1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H</a:t>
            </a:r>
            <a:r>
              <a:rPr sz="4000" b="1" spc="-4" dirty="0" smtClean="0">
                <a:solidFill>
                  <a:srgbClr val="FF0000"/>
                </a:solidFill>
                <a:latin typeface="Times New Roman"/>
                <a:cs typeface="Times New Roman"/>
              </a:rPr>
              <a:t>DL</a:t>
            </a:r>
            <a:endParaRPr sz="40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1171"/>
              </a:spcBef>
            </a:pPr>
            <a:r>
              <a:rPr sz="2800" spc="4" dirty="0" smtClean="0">
                <a:latin typeface="Times New Roman"/>
                <a:cs typeface="Times New Roman"/>
              </a:rPr>
              <a:t>Introdu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tion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v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g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105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4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ng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g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8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0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ri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475"/>
              </a:spcBef>
            </a:pPr>
            <a:r>
              <a:rPr sz="2800" spc="4" dirty="0" smtClean="0">
                <a:latin typeface="Times New Roman"/>
                <a:cs typeface="Times New Roman"/>
              </a:rPr>
              <a:t>Flo</a:t>
            </a:r>
            <a:r>
              <a:rPr sz="2800" spc="0" dirty="0" smtClean="0">
                <a:latin typeface="Times New Roman"/>
                <a:cs typeface="Times New Roman"/>
              </a:rPr>
              <a:t>t</a:t>
            </a:r>
            <a:r>
              <a:rPr sz="2800" spc="-5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sign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ac</a:t>
            </a:r>
            <a:r>
              <a:rPr sz="2800" spc="4" dirty="0" smtClean="0">
                <a:latin typeface="Times New Roman"/>
                <a:cs typeface="Times New Roman"/>
              </a:rPr>
              <a:t>t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ristiqu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14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u</a:t>
            </a:r>
            <a:r>
              <a:rPr sz="2800" spc="-27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25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98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2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b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u</a:t>
            </a:r>
            <a:r>
              <a:rPr sz="2800" spc="-27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1874443"/>
            <a:ext cx="241295" cy="2258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0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2992" y="4207273"/>
            <a:ext cx="313131" cy="1537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376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0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0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7039" y="4208879"/>
            <a:ext cx="6405168" cy="1537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tit</a:t>
            </a:r>
            <a:r>
              <a:rPr sz="2400" spc="0" dirty="0" smtClean="0">
                <a:latin typeface="Times New Roman"/>
                <a:cs typeface="Times New Roman"/>
              </a:rPr>
              <a:t>y,</a:t>
            </a:r>
            <a:r>
              <a:rPr sz="2400" spc="565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ch</a:t>
            </a:r>
            <a:r>
              <a:rPr sz="2400" spc="4" dirty="0" smtClean="0">
                <a:latin typeface="Times New Roman"/>
                <a:cs typeface="Times New Roman"/>
              </a:rPr>
              <a:t>it</a:t>
            </a:r>
            <a:r>
              <a:rPr sz="2400" spc="0" dirty="0" smtClean="0">
                <a:latin typeface="Times New Roman"/>
                <a:cs typeface="Times New Roman"/>
              </a:rPr>
              <a:t>ec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-9" dirty="0" smtClean="0">
                <a:latin typeface="Times New Roman"/>
                <a:cs typeface="Times New Roman"/>
              </a:rPr>
              <a:t>e</a:t>
            </a:r>
            <a:r>
              <a:rPr sz="2400" spc="0" dirty="0" smtClean="0">
                <a:latin typeface="Times New Roman"/>
                <a:cs typeface="Times New Roman"/>
              </a:rPr>
              <a:t>,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Package,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L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y,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C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ponent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27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Type,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Mode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405"/>
              </a:spcBef>
            </a:pP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gna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,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V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ab</a:t>
            </a:r>
            <a:r>
              <a:rPr sz="2400" spc="4" dirty="0" smtClean="0">
                <a:latin typeface="Times New Roman"/>
                <a:cs typeface="Times New Roman"/>
              </a:rPr>
              <a:t>le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05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esc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p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ons: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uc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4" dirty="0" smtClean="0">
                <a:latin typeface="Times New Roman"/>
                <a:cs typeface="Times New Roman"/>
              </a:rPr>
              <a:t>ll</a:t>
            </a:r>
            <a:r>
              <a:rPr sz="2400" spc="0" dirty="0" smtClean="0">
                <a:latin typeface="Times New Roman"/>
                <a:cs typeface="Times New Roman"/>
              </a:rPr>
              <a:t>e,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C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e,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M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x</a:t>
            </a:r>
            <a:r>
              <a:rPr sz="2400" spc="4" dirty="0" smtClean="0">
                <a:latin typeface="Times New Roman"/>
                <a:cs typeface="Times New Roman"/>
              </a:rPr>
              <a:t>te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5830747"/>
            <a:ext cx="241295" cy="8498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0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5832618"/>
            <a:ext cx="2230450" cy="8498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es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Point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61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à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t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nir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907539" y="298651"/>
            <a:ext cx="42740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4540" y="1180823"/>
            <a:ext cx="230420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ro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on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42492" y="1918986"/>
            <a:ext cx="7257629" cy="821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r>
              <a:rPr sz="2800" spc="-52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–</a:t>
            </a:r>
            <a:r>
              <a:rPr sz="2800" spc="-13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V</a:t>
            </a:r>
            <a:r>
              <a:rPr sz="2800" spc="-4" dirty="0" smtClean="0">
                <a:latin typeface="Times New Roman"/>
                <a:cs typeface="Times New Roman"/>
              </a:rPr>
              <a:t>H</a:t>
            </a:r>
            <a:r>
              <a:rPr sz="2800" spc="4" dirty="0" smtClean="0">
                <a:latin typeface="Times New Roman"/>
                <a:cs typeface="Times New Roman"/>
              </a:rPr>
              <a:t>SI</a:t>
            </a:r>
            <a:r>
              <a:rPr sz="2800" spc="0" dirty="0" smtClean="0">
                <a:latin typeface="Times New Roman"/>
                <a:cs typeface="Times New Roman"/>
              </a:rPr>
              <a:t>C</a:t>
            </a:r>
            <a:r>
              <a:rPr sz="2800" spc="-58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H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rd</a:t>
            </a:r>
            <a:r>
              <a:rPr sz="2800" spc="-4" dirty="0" smtClean="0">
                <a:latin typeface="Times New Roman"/>
                <a:cs typeface="Times New Roman"/>
              </a:rPr>
              <a:t>wa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99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86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ngu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ge</a:t>
            </a:r>
            <a:endParaRPr sz="2800">
              <a:latin typeface="Times New Roman"/>
              <a:cs typeface="Times New Roman"/>
            </a:endParaRPr>
          </a:p>
          <a:p>
            <a:pPr marL="203200" marR="53263">
              <a:lnSpc>
                <a:spcPct val="95825"/>
              </a:lnSpc>
              <a:spcBef>
                <a:spcPts val="55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VH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</a:t>
            </a:r>
            <a:r>
              <a:rPr sz="2400" spc="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– </a:t>
            </a:r>
            <a:r>
              <a:rPr sz="2400" spc="-4" dirty="0" smtClean="0">
                <a:latin typeface="Times New Roman"/>
                <a:cs typeface="Times New Roman"/>
              </a:rPr>
              <a:t>V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y </a:t>
            </a:r>
            <a:r>
              <a:rPr sz="2400" spc="-4" dirty="0" smtClean="0">
                <a:latin typeface="Times New Roman"/>
                <a:cs typeface="Times New Roman"/>
              </a:rPr>
              <a:t>H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gh Speed 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eg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ed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C</a:t>
            </a:r>
            <a:r>
              <a:rPr sz="2400" spc="4" dirty="0" smtClean="0">
                <a:latin typeface="Times New Roman"/>
                <a:cs typeface="Times New Roman"/>
              </a:rPr>
              <a:t>ir</a:t>
            </a:r>
            <a:r>
              <a:rPr sz="2400" spc="0" dirty="0" smtClean="0">
                <a:latin typeface="Times New Roman"/>
                <a:cs typeface="Times New Roman"/>
              </a:rPr>
              <a:t>cu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540" y="3307003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42357" y="3308874"/>
            <a:ext cx="6244303" cy="1248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O</a:t>
            </a:r>
            <a:r>
              <a:rPr sz="2800" spc="4" dirty="0" smtClean="0">
                <a:latin typeface="Times New Roman"/>
                <a:cs typeface="Times New Roman"/>
              </a:rPr>
              <a:t>rigin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:</a:t>
            </a:r>
            <a:r>
              <a:rPr sz="2800" spc="-8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v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lopp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r>
              <a:rPr sz="2800" spc="-12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pou</a:t>
            </a:r>
            <a:r>
              <a:rPr sz="2800" spc="0" dirty="0" smtClean="0">
                <a:latin typeface="Times New Roman"/>
                <a:cs typeface="Times New Roman"/>
              </a:rPr>
              <a:t>r</a:t>
            </a:r>
            <a:r>
              <a:rPr sz="2800" spc="-51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Dé</a:t>
            </a:r>
            <a:r>
              <a:rPr sz="2800" spc="4" dirty="0" smtClean="0">
                <a:latin typeface="Times New Roman"/>
                <a:cs typeface="Times New Roman"/>
              </a:rPr>
              <a:t>p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rt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0" dirty="0" smtClean="0">
                <a:latin typeface="Times New Roman"/>
                <a:cs typeface="Times New Roman"/>
              </a:rPr>
              <a:t>t</a:t>
            </a:r>
            <a:r>
              <a:rPr sz="2800" spc="-80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de</a:t>
            </a:r>
            <a:endParaRPr sz="2800">
              <a:latin typeface="Times New Roman"/>
              <a:cs typeface="Times New Roman"/>
            </a:endParaRPr>
          </a:p>
          <a:p>
            <a:pPr marL="12700" marR="53263">
              <a:lnSpc>
                <a:spcPct val="95825"/>
              </a:lnSpc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ri</a:t>
            </a:r>
            <a:r>
              <a:rPr sz="2800" spc="-4" dirty="0" smtClean="0">
                <a:latin typeface="Times New Roman"/>
                <a:cs typeface="Times New Roman"/>
              </a:rPr>
              <a:t>ca</a:t>
            </a:r>
            <a:r>
              <a:rPr sz="2800" spc="4" dirty="0" smtClean="0">
                <a:latin typeface="Times New Roman"/>
                <a:cs typeface="Times New Roman"/>
              </a:rPr>
              <a:t>in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5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D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  <a:p>
            <a:pPr marL="203334" marR="53263">
              <a:lnSpc>
                <a:spcPct val="95825"/>
              </a:lnSpc>
              <a:spcBef>
                <a:spcPts val="70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iti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pour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odé</a:t>
            </a:r>
            <a:r>
              <a:rPr sz="2400" spc="4" dirty="0" smtClean="0">
                <a:latin typeface="Times New Roman"/>
                <a:cs typeface="Times New Roman"/>
              </a:rPr>
              <a:t>li</a:t>
            </a:r>
            <a:r>
              <a:rPr sz="2400" spc="0" dirty="0" smtClean="0">
                <a:latin typeface="Times New Roman"/>
                <a:cs typeface="Times New Roman"/>
              </a:rPr>
              <a:t>sa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95030" y="3308874"/>
            <a:ext cx="150883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f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ns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2992" y="4664473"/>
            <a:ext cx="6216128" cy="3318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65"/>
              </a:lnSpc>
              <a:spcBef>
                <a:spcPts val="128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j</a:t>
            </a:r>
            <a:r>
              <a:rPr sz="2400" spc="0" dirty="0" smtClean="0">
                <a:latin typeface="Times New Roman"/>
                <a:cs typeface="Times New Roman"/>
              </a:rPr>
              <a:t>ou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4" dirty="0" smtClean="0">
                <a:latin typeface="Times New Roman"/>
                <a:cs typeface="Times New Roman"/>
              </a:rPr>
              <a:t>’</a:t>
            </a:r>
            <a:r>
              <a:rPr sz="2400" spc="0" dirty="0" smtClean="0">
                <a:latin typeface="Times New Roman"/>
                <a:cs typeface="Times New Roman"/>
              </a:rPr>
              <a:t>hu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: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«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odé</a:t>
            </a:r>
            <a:r>
              <a:rPr sz="2400" spc="4" dirty="0" smtClean="0">
                <a:latin typeface="Times New Roman"/>
                <a:cs typeface="Times New Roman"/>
              </a:rPr>
              <a:t>li</a:t>
            </a:r>
            <a:r>
              <a:rPr sz="2400" spc="0" dirty="0" smtClean="0">
                <a:latin typeface="Times New Roman"/>
                <a:cs typeface="Times New Roman"/>
              </a:rPr>
              <a:t>sa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» </a:t>
            </a:r>
            <a:r>
              <a:rPr sz="2400" b="1" u="heavy" spc="-4" dirty="0" smtClean="0">
                <a:latin typeface="Times New Roman"/>
                <a:cs typeface="Times New Roman"/>
              </a:rPr>
              <a:t>E</a:t>
            </a:r>
            <a:r>
              <a:rPr sz="2400" b="1" u="heavy" spc="0" dirty="0" smtClean="0">
                <a:latin typeface="Times New Roman"/>
                <a:cs typeface="Times New Roman"/>
              </a:rPr>
              <a:t>T</a:t>
            </a:r>
            <a:r>
              <a:rPr sz="2400" b="1" spc="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« syn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hèse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»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07539" y="5084500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1592" y="5084500"/>
            <a:ext cx="552643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 s</a:t>
            </a:r>
            <a:r>
              <a:rPr sz="2000" spc="4" dirty="0" smtClean="0">
                <a:latin typeface="Times New Roman"/>
                <a:cs typeface="Times New Roman"/>
              </a:rPr>
              <a:t>ou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-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VHD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est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0" dirty="0" smtClean="0">
                <a:latin typeface="Times New Roman"/>
                <a:cs typeface="Times New Roman"/>
              </a:rPr>
              <a:t>sa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!!</a:t>
            </a:r>
            <a:r>
              <a:rPr sz="2000" spc="0" dirty="0" smtClean="0">
                <a:latin typeface="Times New Roman"/>
                <a:cs typeface="Times New Roman"/>
              </a:rPr>
              <a:t>!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4540" y="5855131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2357" y="5857002"/>
            <a:ext cx="13919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N</a:t>
            </a:r>
            <a:r>
              <a:rPr sz="2800" spc="4" dirty="0" smtClean="0">
                <a:latin typeface="Times New Roman"/>
                <a:cs typeface="Times New Roman"/>
              </a:rPr>
              <a:t>or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51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: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32992" y="6307751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7093" y="6308819"/>
            <a:ext cx="661370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VHD</a:t>
            </a:r>
            <a:r>
              <a:rPr sz="1600" spc="-4" dirty="0" smtClean="0">
                <a:latin typeface="Times New Roman"/>
                <a:cs typeface="Times New Roman"/>
              </a:rPr>
              <a:t>L-</a:t>
            </a:r>
            <a:r>
              <a:rPr sz="1600" spc="4" dirty="0" smtClean="0">
                <a:latin typeface="Times New Roman"/>
                <a:cs typeface="Times New Roman"/>
              </a:rPr>
              <a:t>87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6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</a:t>
            </a:r>
            <a:r>
              <a:rPr sz="1600" spc="-4" dirty="0" smtClean="0">
                <a:latin typeface="Times New Roman"/>
                <a:cs typeface="Times New Roman"/>
              </a:rPr>
              <a:t>L-</a:t>
            </a:r>
            <a:r>
              <a:rPr sz="1600" spc="4" dirty="0" smtClean="0">
                <a:latin typeface="Times New Roman"/>
                <a:cs typeface="Times New Roman"/>
              </a:rPr>
              <a:t>93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7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VHDL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1076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2000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9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VHDL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1076</a:t>
            </a:r>
            <a:r>
              <a:rPr sz="1600" spc="-9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2006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9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VHDL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1076</a:t>
            </a:r>
            <a:r>
              <a:rPr sz="1600" spc="-9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2008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64540" y="1180823"/>
            <a:ext cx="189656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Ava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g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74665" y="1180823"/>
            <a:ext cx="152037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2492" y="1918986"/>
            <a:ext cx="46890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ug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1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produ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tivit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2992" y="2408953"/>
            <a:ext cx="313131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039" y="2410559"/>
            <a:ext cx="3736035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éu</a:t>
            </a:r>
            <a:r>
              <a:rPr sz="2400" spc="4" dirty="0" smtClean="0">
                <a:latin typeface="Times New Roman"/>
                <a:cs typeface="Times New Roman"/>
              </a:rPr>
              <a:t>tili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ndépendant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echno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og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07539" y="3267892"/>
            <a:ext cx="15265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91588" y="3267892"/>
            <a:ext cx="6114107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L,</a:t>
            </a:r>
            <a:r>
              <a:rPr sz="2000" spc="-4" dirty="0" smtClean="0">
                <a:latin typeface="Times New Roman"/>
                <a:cs typeface="Times New Roman"/>
              </a:rPr>
              <a:t> C</a:t>
            </a:r>
            <a:r>
              <a:rPr sz="2000" spc="0" dirty="0" smtClean="0">
                <a:latin typeface="Times New Roman"/>
                <a:cs typeface="Times New Roman"/>
              </a:rPr>
              <a:t>PL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FP</a:t>
            </a:r>
            <a:r>
              <a:rPr sz="2000" spc="4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c.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18750"/>
              </a:lnSpc>
              <a:spcBef>
                <a:spcPts val="459"/>
              </a:spcBef>
            </a:pPr>
            <a:r>
              <a:rPr sz="2000" spc="4" dirty="0" smtClean="0">
                <a:latin typeface="Times New Roman"/>
                <a:cs typeface="Times New Roman"/>
              </a:rPr>
              <a:t>X</a:t>
            </a:r>
            <a:r>
              <a:rPr sz="2000" spc="-4" dirty="0" smtClean="0">
                <a:latin typeface="Times New Roman"/>
                <a:cs typeface="Times New Roman"/>
              </a:rPr>
              <a:t>ili</a:t>
            </a:r>
            <a:r>
              <a:rPr sz="2000" spc="4" dirty="0" smtClean="0">
                <a:latin typeface="Times New Roman"/>
                <a:cs typeface="Times New Roman"/>
              </a:rPr>
              <a:t>nx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a,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Cy</a:t>
            </a:r>
            <a:r>
              <a:rPr sz="2000" spc="4" dirty="0" smtClean="0">
                <a:latin typeface="Times New Roman"/>
                <a:cs typeface="Times New Roman"/>
              </a:rPr>
              <a:t>pr</a:t>
            </a:r>
            <a:r>
              <a:rPr sz="2000" spc="0" dirty="0" smtClean="0">
                <a:latin typeface="Times New Roman"/>
                <a:cs typeface="Times New Roman"/>
              </a:rPr>
              <a:t>ess,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La</a:t>
            </a:r>
            <a:r>
              <a:rPr sz="2000" spc="-4" dirty="0" smtClean="0">
                <a:latin typeface="Times New Roman"/>
                <a:cs typeface="Times New Roman"/>
              </a:rPr>
              <a:t>tti</a:t>
            </a:r>
            <a:r>
              <a:rPr sz="2000" spc="0" dirty="0" smtClean="0">
                <a:latin typeface="Times New Roman"/>
                <a:cs typeface="Times New Roman"/>
              </a:rPr>
              <a:t>ce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ondu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c. S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n3</a:t>
            </a:r>
            <a:r>
              <a:rPr sz="2000" spc="0" dirty="0" smtClean="0">
                <a:latin typeface="Times New Roman"/>
                <a:cs typeface="Times New Roman"/>
              </a:rPr>
              <a:t>E,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x5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K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x7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xV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Cy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c.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4916326"/>
            <a:ext cx="24129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2357" y="4918197"/>
            <a:ext cx="6955015" cy="16264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Ge</a:t>
            </a:r>
            <a:r>
              <a:rPr sz="2800" spc="4" dirty="0" smtClean="0">
                <a:latin typeface="Times New Roman"/>
                <a:cs typeface="Times New Roman"/>
              </a:rPr>
              <a:t>stio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8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2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 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xité</a:t>
            </a:r>
            <a:endParaRPr sz="2800">
              <a:latin typeface="Times New Roman"/>
              <a:cs typeface="Times New Roman"/>
            </a:endParaRPr>
          </a:p>
          <a:p>
            <a:pPr marL="587382" indent="-384047">
              <a:lnSpc>
                <a:spcPct val="100041"/>
              </a:lnSpc>
              <a:spcBef>
                <a:spcPts val="558"/>
              </a:spcBef>
              <a:tabLst>
                <a:tab pos="584200" algn="l"/>
              </a:tabLst>
            </a:pPr>
            <a:r>
              <a:rPr sz="2400" dirty="0" smtClean="0">
                <a:latin typeface="Wingdings"/>
                <a:cs typeface="Wingdings"/>
              </a:rPr>
              <a:t></a:t>
            </a:r>
            <a:r>
              <a:rPr sz="2400" dirty="0" smtClean="0">
                <a:latin typeface="Times New Roman"/>
                <a:cs typeface="Times New Roman"/>
              </a:rPr>
              <a:t>	</a:t>
            </a:r>
            <a:r>
              <a:rPr sz="2400" spc="0" dirty="0" smtClean="0">
                <a:latin typeface="Times New Roman"/>
                <a:cs typeface="Times New Roman"/>
              </a:rPr>
              <a:t>Me</a:t>
            </a:r>
            <a:r>
              <a:rPr sz="2400" spc="4" dirty="0" smtClean="0">
                <a:latin typeface="Times New Roman"/>
                <a:cs typeface="Times New Roman"/>
              </a:rPr>
              <a:t>ill</a:t>
            </a:r>
            <a:r>
              <a:rPr sz="2400" spc="0" dirty="0" smtClean="0">
                <a:latin typeface="Times New Roman"/>
                <a:cs typeface="Times New Roman"/>
              </a:rPr>
              <a:t>eur</a:t>
            </a:r>
            <a:r>
              <a:rPr sz="2400" spc="-4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su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vi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g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âce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aux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ou</a:t>
            </a:r>
            <a:r>
              <a:rPr sz="2400" spc="4" dirty="0" smtClean="0">
                <a:latin typeface="Times New Roman"/>
                <a:cs typeface="Times New Roman"/>
              </a:rPr>
              <a:t>til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ges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ch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endParaRPr sz="2400">
              <a:latin typeface="Times New Roman"/>
              <a:cs typeface="Times New Roman"/>
            </a:endParaRPr>
          </a:p>
          <a:p>
            <a:pPr marL="203334" marR="39873">
              <a:lnSpc>
                <a:spcPct val="95825"/>
              </a:lnSpc>
              <a:spcBef>
                <a:spcPts val="579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ug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qua</a:t>
            </a:r>
            <a:r>
              <a:rPr sz="2400" spc="4" dirty="0" smtClean="0">
                <a:latin typeface="Times New Roman"/>
                <a:cs typeface="Times New Roman"/>
              </a:rPr>
              <a:t>lit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gns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fr-CA" sz="2800" dirty="0" smtClean="0"/>
              <a:t>modèle VHDL d’un circuit combinatoire simple</a:t>
            </a:r>
            <a:endParaRPr lang="fr-CA" sz="2800" dirty="0"/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>
          <a:xfrm>
            <a:off x="381000" y="914400"/>
            <a:ext cx="4038600" cy="4525963"/>
          </a:xfrm>
        </p:spPr>
        <p:txBody>
          <a:bodyPr>
            <a:normAutofit/>
          </a:bodyPr>
          <a:lstStyle/>
          <a:p>
            <a:r>
              <a:rPr lang="fr-CA" sz="1800" dirty="0" smtClean="0"/>
              <a:t>Librairie: définition de types, fonctions, etc.</a:t>
            </a:r>
          </a:p>
          <a:p>
            <a:r>
              <a:rPr lang="fr-CA" sz="1800" dirty="0" smtClean="0"/>
              <a:t>Entité: interface avec le monde extérieur</a:t>
            </a:r>
          </a:p>
          <a:p>
            <a:pPr lvl="1"/>
            <a:r>
              <a:rPr lang="fr-CA" sz="1800" dirty="0" smtClean="0"/>
              <a:t>Définit les ports, leur type et leur direction</a:t>
            </a:r>
          </a:p>
          <a:p>
            <a:r>
              <a:rPr lang="fr-CA" sz="1800" dirty="0" smtClean="0"/>
              <a:t>Architecture: partie déclarative et corps</a:t>
            </a:r>
          </a:p>
          <a:p>
            <a:pPr lvl="1"/>
            <a:r>
              <a:rPr lang="fr-CA" sz="1800" dirty="0" smtClean="0"/>
              <a:t>Définit le comportement du module</a:t>
            </a:r>
          </a:p>
          <a:p>
            <a:r>
              <a:rPr lang="fr-CA" sz="1800" dirty="0" smtClean="0"/>
              <a:t>Principe de la concurrence</a:t>
            </a:r>
          </a:p>
          <a:p>
            <a:pPr lvl="1"/>
            <a:r>
              <a:rPr lang="fr-CA" sz="1800" dirty="0" smtClean="0"/>
              <a:t>L’ordre est sans importance dans le corps de l’architecture.</a:t>
            </a:r>
          </a:p>
          <a:p>
            <a:endParaRPr lang="fr-CA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6AE17-047E-41BA-B5C0-1A5C3085BF8A}" type="slidenum">
              <a:rPr lang="fr-CA" smtClean="0"/>
              <a:pPr/>
              <a:t>4</a:t>
            </a:fld>
            <a:endParaRPr lang="fr-CA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/>
          </p:nvPr>
        </p:nvGraphicFramePr>
        <p:xfrm>
          <a:off x="5314950" y="1341120"/>
          <a:ext cx="3028950" cy="5532120"/>
        </p:xfrm>
        <a:graphic>
          <a:graphicData uri="http://schemas.openxmlformats.org/drawingml/2006/table">
            <a:tbl>
              <a:tblPr/>
              <a:tblGrid>
                <a:gridCol w="3028950"/>
              </a:tblGrid>
              <a:tr h="43434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library IEEE;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use</a:t>
                      </a:r>
                      <a:r>
                        <a:rPr lang="en-US" sz="1100" baseline="0" dirty="0" smtClean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IEEE.STD_LOGIC_1164.ALL;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entity add3bits 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is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port 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(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Cin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 : in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X : in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Y : in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Cout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 : out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S : out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);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end add3bits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architecture</a:t>
                      </a:r>
                      <a:r>
                        <a:rPr lang="en-US" sz="1100" baseline="0" dirty="0" smtClean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 smtClean="0">
                          <a:latin typeface="Courier New"/>
                          <a:ea typeface="Times New Roman"/>
                          <a:cs typeface="Times New Roman"/>
                        </a:rPr>
                        <a:t>flotDeDonnees</a:t>
                      </a:r>
                      <a:r>
                        <a:rPr lang="en-US" sz="1100" baseline="0" dirty="0" smtClean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of add3bits is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signal T1 :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signal T2 :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signal T3 :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fr-CA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 err="1" smtClean="0">
                          <a:latin typeface="Courier New"/>
                          <a:ea typeface="Times New Roman"/>
                          <a:cs typeface="Times New Roman"/>
                        </a:rPr>
                        <a:t>begin</a:t>
                      </a:r>
                      <a:endParaRPr lang="fr-CA" sz="1100" dirty="0" smtClean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S &lt;= T1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xor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Cin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Cout &lt;= T3 or T2;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T1 &lt;= X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xor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 Y;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T2 &lt;= X and Y;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T3 &lt;=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Cin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 and T1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end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flotDeDonnees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1985" name="Object 1"/>
          <p:cNvGraphicFramePr>
            <a:graphicFrameLocks noChangeAspect="1"/>
          </p:cNvGraphicFramePr>
          <p:nvPr>
            <p:extLst/>
          </p:nvPr>
        </p:nvGraphicFramePr>
        <p:xfrm>
          <a:off x="381000" y="4865623"/>
          <a:ext cx="4024787" cy="1992377"/>
        </p:xfrm>
        <a:graphic>
          <a:graphicData uri="http://schemas.openxmlformats.org/presentationml/2006/ole">
            <p:oleObj spid="_x0000_s1026" name="Visio" r:id="rId3" imgW="2854459" imgH="1059775" progId="">
              <p:embed/>
            </p:oleObj>
          </a:graphicData>
        </a:graphic>
      </p:graphicFrame>
      <p:sp>
        <p:nvSpPr>
          <p:cNvPr id="3" name="Parenthèse ouvrante 2"/>
          <p:cNvSpPr/>
          <p:nvPr/>
        </p:nvSpPr>
        <p:spPr>
          <a:xfrm>
            <a:off x="5143500" y="1447800"/>
            <a:ext cx="171450" cy="457200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Parenthèse ouvrante 7"/>
          <p:cNvSpPr/>
          <p:nvPr/>
        </p:nvSpPr>
        <p:spPr>
          <a:xfrm>
            <a:off x="5143500" y="1981200"/>
            <a:ext cx="171450" cy="1828800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Parenthèse ouvrante 8"/>
          <p:cNvSpPr/>
          <p:nvPr/>
        </p:nvSpPr>
        <p:spPr>
          <a:xfrm>
            <a:off x="5143500" y="4038600"/>
            <a:ext cx="171450" cy="2514600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/>
          <p:cNvCxnSpPr/>
          <p:nvPr/>
        </p:nvCxnSpPr>
        <p:spPr>
          <a:xfrm>
            <a:off x="3581400" y="1143000"/>
            <a:ext cx="1295400" cy="5334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>
            <a:endCxn id="8" idx="1"/>
          </p:cNvCxnSpPr>
          <p:nvPr/>
        </p:nvCxnSpPr>
        <p:spPr>
          <a:xfrm>
            <a:off x="3810000" y="1752600"/>
            <a:ext cx="1333500" cy="11430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>
            <a:off x="3886200" y="3124200"/>
            <a:ext cx="1257300" cy="24003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482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object 1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452137" y="2734749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536651" y="3095890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259677" y="2734751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148801" y="3058978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344191" y="3095892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067214" y="2734754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956341" y="3058979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151731" y="3095893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74756" y="2734752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763881" y="3058981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95653" y="4179297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380169" y="4540436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103192" y="4179298"/>
            <a:ext cx="1088169" cy="722270"/>
          </a:xfrm>
          <a:custGeom>
            <a:avLst/>
            <a:gdLst/>
            <a:ahLst/>
            <a:cxnLst/>
            <a:rect l="l" t="t" r="r" b="b"/>
            <a:pathLst>
              <a:path w="1088169" h="722270">
                <a:moveTo>
                  <a:pt x="0" y="722270"/>
                </a:moveTo>
                <a:lnTo>
                  <a:pt x="1088169" y="722270"/>
                </a:lnTo>
                <a:lnTo>
                  <a:pt x="1088169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992326" y="4503524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191353" y="4540437"/>
            <a:ext cx="617746" cy="0"/>
          </a:xfrm>
          <a:custGeom>
            <a:avLst/>
            <a:gdLst/>
            <a:ahLst/>
            <a:cxnLst/>
            <a:rect l="l" t="t" r="r" b="b"/>
            <a:pathLst>
              <a:path w="617746">
                <a:moveTo>
                  <a:pt x="0" y="0"/>
                </a:moveTo>
                <a:lnTo>
                  <a:pt x="617746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10732" y="4179300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799866" y="4503525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995249" y="4540439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607406" y="4503527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813635" y="3095899"/>
            <a:ext cx="6507143" cy="1444541"/>
          </a:xfrm>
          <a:custGeom>
            <a:avLst/>
            <a:gdLst/>
            <a:ahLst/>
            <a:cxnLst/>
            <a:rect l="l" t="t" r="r" b="b"/>
            <a:pathLst>
              <a:path w="6507143" h="1444541">
                <a:moveTo>
                  <a:pt x="6145635" y="0"/>
                </a:moveTo>
                <a:lnTo>
                  <a:pt x="6507143" y="0"/>
                </a:lnTo>
                <a:lnTo>
                  <a:pt x="6507143" y="601892"/>
                </a:lnTo>
                <a:lnTo>
                  <a:pt x="0" y="601892"/>
                </a:lnTo>
                <a:lnTo>
                  <a:pt x="0" y="1444541"/>
                </a:lnTo>
                <a:lnTo>
                  <a:pt x="380386" y="1444541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184786" y="4503528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70116" y="3095901"/>
            <a:ext cx="380386" cy="0"/>
          </a:xfrm>
          <a:custGeom>
            <a:avLst/>
            <a:gdLst/>
            <a:ahLst/>
            <a:cxnLst/>
            <a:rect l="l" t="t" r="r" b="b"/>
            <a:pathLst>
              <a:path w="380386">
                <a:moveTo>
                  <a:pt x="0" y="0"/>
                </a:moveTo>
                <a:lnTo>
                  <a:pt x="380386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341261" y="3058989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11121" y="2494010"/>
            <a:ext cx="3494577" cy="601892"/>
          </a:xfrm>
          <a:custGeom>
            <a:avLst/>
            <a:gdLst/>
            <a:ahLst/>
            <a:cxnLst/>
            <a:rect l="l" t="t" r="r" b="b"/>
            <a:pathLst>
              <a:path w="3494577" h="601892">
                <a:moveTo>
                  <a:pt x="3494577" y="601892"/>
                </a:moveTo>
                <a:lnTo>
                  <a:pt x="3494577" y="0"/>
                </a:lnTo>
                <a:lnTo>
                  <a:pt x="0" y="0"/>
                </a:lnTo>
                <a:lnTo>
                  <a:pt x="0" y="500373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74163" y="2985156"/>
            <a:ext cx="73908" cy="110748"/>
          </a:xfrm>
          <a:custGeom>
            <a:avLst/>
            <a:gdLst/>
            <a:ahLst/>
            <a:cxnLst/>
            <a:rect l="l" t="t" r="r" b="b"/>
            <a:pathLst>
              <a:path w="73908" h="110748">
                <a:moveTo>
                  <a:pt x="0" y="0"/>
                </a:moveTo>
                <a:lnTo>
                  <a:pt x="73908" y="0"/>
                </a:lnTo>
                <a:lnTo>
                  <a:pt x="36954" y="1107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898159" y="2614390"/>
            <a:ext cx="3615079" cy="481513"/>
          </a:xfrm>
          <a:custGeom>
            <a:avLst/>
            <a:gdLst/>
            <a:ahLst/>
            <a:cxnLst/>
            <a:rect l="l" t="t" r="r" b="b"/>
            <a:pathLst>
              <a:path w="3615079" h="481513">
                <a:moveTo>
                  <a:pt x="3615079" y="481513"/>
                </a:moveTo>
                <a:lnTo>
                  <a:pt x="3615079" y="0"/>
                </a:lnTo>
                <a:lnTo>
                  <a:pt x="0" y="0"/>
                </a:lnTo>
                <a:lnTo>
                  <a:pt x="0" y="379994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861204" y="2985158"/>
            <a:ext cx="73908" cy="110748"/>
          </a:xfrm>
          <a:custGeom>
            <a:avLst/>
            <a:gdLst/>
            <a:ahLst/>
            <a:cxnLst/>
            <a:rect l="l" t="t" r="r" b="b"/>
            <a:pathLst>
              <a:path w="73908" h="110748">
                <a:moveTo>
                  <a:pt x="0" y="0"/>
                </a:moveTo>
                <a:lnTo>
                  <a:pt x="73908" y="0"/>
                </a:lnTo>
                <a:lnTo>
                  <a:pt x="36954" y="1107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6614863" y="2614392"/>
            <a:ext cx="1585413" cy="481513"/>
          </a:xfrm>
          <a:custGeom>
            <a:avLst/>
            <a:gdLst/>
            <a:ahLst/>
            <a:cxnLst/>
            <a:rect l="l" t="t" r="r" b="b"/>
            <a:pathLst>
              <a:path w="1585413" h="481513">
                <a:moveTo>
                  <a:pt x="1585413" y="481513"/>
                </a:moveTo>
                <a:lnTo>
                  <a:pt x="1585413" y="0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513239" y="2577475"/>
            <a:ext cx="110862" cy="73832"/>
          </a:xfrm>
          <a:custGeom>
            <a:avLst/>
            <a:gdLst/>
            <a:ahLst/>
            <a:cxnLst/>
            <a:rect l="l" t="t" r="r" b="b"/>
            <a:pathLst>
              <a:path w="110862" h="73832">
                <a:moveTo>
                  <a:pt x="0" y="36916"/>
                </a:moveTo>
                <a:lnTo>
                  <a:pt x="110862" y="0"/>
                </a:lnTo>
                <a:lnTo>
                  <a:pt x="110862" y="73832"/>
                </a:lnTo>
                <a:lnTo>
                  <a:pt x="0" y="369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654486" y="3938556"/>
            <a:ext cx="1702270" cy="601892"/>
          </a:xfrm>
          <a:custGeom>
            <a:avLst/>
            <a:gdLst/>
            <a:ahLst/>
            <a:cxnLst/>
            <a:rect l="l" t="t" r="r" b="b"/>
            <a:pathLst>
              <a:path w="1702270" h="601892">
                <a:moveTo>
                  <a:pt x="1702270" y="601892"/>
                </a:moveTo>
                <a:lnTo>
                  <a:pt x="1702270" y="0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552857" y="3901642"/>
            <a:ext cx="110862" cy="73832"/>
          </a:xfrm>
          <a:custGeom>
            <a:avLst/>
            <a:gdLst/>
            <a:ahLst/>
            <a:cxnLst/>
            <a:rect l="l" t="t" r="r" b="b"/>
            <a:pathLst>
              <a:path w="110862" h="73832">
                <a:moveTo>
                  <a:pt x="0" y="36916"/>
                </a:moveTo>
                <a:lnTo>
                  <a:pt x="110862" y="0"/>
                </a:lnTo>
                <a:lnTo>
                  <a:pt x="110862" y="73832"/>
                </a:lnTo>
                <a:lnTo>
                  <a:pt x="0" y="369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777654" y="3197428"/>
            <a:ext cx="2775206" cy="1343021"/>
          </a:xfrm>
          <a:custGeom>
            <a:avLst/>
            <a:gdLst/>
            <a:ahLst/>
            <a:cxnLst/>
            <a:rect l="l" t="t" r="r" b="b"/>
            <a:pathLst>
              <a:path w="2775206" h="1343021">
                <a:moveTo>
                  <a:pt x="2775206" y="1343021"/>
                </a:moveTo>
                <a:lnTo>
                  <a:pt x="2775206" y="741129"/>
                </a:lnTo>
                <a:lnTo>
                  <a:pt x="0" y="741129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2740704" y="3095917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271373" y="3197429"/>
            <a:ext cx="1506283" cy="741129"/>
          </a:xfrm>
          <a:custGeom>
            <a:avLst/>
            <a:gdLst/>
            <a:ahLst/>
            <a:cxnLst/>
            <a:rect l="l" t="t" r="r" b="b"/>
            <a:pathLst>
              <a:path w="1506283" h="741129">
                <a:moveTo>
                  <a:pt x="1506283" y="741129"/>
                </a:moveTo>
                <a:lnTo>
                  <a:pt x="0" y="741129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234418" y="3095919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054640" y="4540453"/>
            <a:ext cx="5181614" cy="601892"/>
          </a:xfrm>
          <a:custGeom>
            <a:avLst/>
            <a:gdLst/>
            <a:ahLst/>
            <a:cxnLst/>
            <a:rect l="l" t="t" r="r" b="b"/>
            <a:pathLst>
              <a:path w="5181614" h="601892">
                <a:moveTo>
                  <a:pt x="5181614" y="0"/>
                </a:moveTo>
                <a:lnTo>
                  <a:pt x="5181614" y="601892"/>
                </a:lnTo>
                <a:lnTo>
                  <a:pt x="0" y="601892"/>
                </a:lnTo>
                <a:lnTo>
                  <a:pt x="0" y="101519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017688" y="4540462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741677" y="4641974"/>
            <a:ext cx="0" cy="500373"/>
          </a:xfrm>
          <a:custGeom>
            <a:avLst/>
            <a:gdLst/>
            <a:ahLst/>
            <a:cxnLst/>
            <a:rect l="l" t="t" r="r" b="b"/>
            <a:pathLst>
              <a:path h="500373">
                <a:moveTo>
                  <a:pt x="0" y="500373"/>
                </a:moveTo>
                <a:lnTo>
                  <a:pt x="0" y="0"/>
                </a:lnTo>
              </a:path>
            </a:pathLst>
          </a:custGeom>
          <a:ln w="321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704719" y="4540463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705600" y="46481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82562" y="174637"/>
                </a:moveTo>
                <a:lnTo>
                  <a:pt x="228600" y="0"/>
                </a:lnTo>
                <a:lnTo>
                  <a:pt x="174637" y="174637"/>
                </a:lnTo>
                <a:lnTo>
                  <a:pt x="0" y="174637"/>
                </a:lnTo>
                <a:lnTo>
                  <a:pt x="141287" y="282562"/>
                </a:lnTo>
                <a:lnTo>
                  <a:pt x="87312" y="457200"/>
                </a:lnTo>
                <a:lnTo>
                  <a:pt x="228600" y="349275"/>
                </a:lnTo>
                <a:lnTo>
                  <a:pt x="369887" y="457200"/>
                </a:lnTo>
                <a:lnTo>
                  <a:pt x="315912" y="282562"/>
                </a:lnTo>
                <a:lnTo>
                  <a:pt x="457200" y="174637"/>
                </a:lnTo>
                <a:lnTo>
                  <a:pt x="282562" y="174637"/>
                </a:lnTo>
                <a:close/>
              </a:path>
            </a:pathLst>
          </a:custGeom>
          <a:solidFill>
            <a:srgbClr val="FEFE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705600" y="46481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174637"/>
                </a:moveTo>
                <a:lnTo>
                  <a:pt x="174637" y="174637"/>
                </a:lnTo>
                <a:lnTo>
                  <a:pt x="228600" y="0"/>
                </a:lnTo>
                <a:lnTo>
                  <a:pt x="282562" y="174637"/>
                </a:lnTo>
                <a:lnTo>
                  <a:pt x="457200" y="174637"/>
                </a:lnTo>
                <a:lnTo>
                  <a:pt x="315912" y="282562"/>
                </a:lnTo>
                <a:lnTo>
                  <a:pt x="369887" y="457200"/>
                </a:lnTo>
                <a:lnTo>
                  <a:pt x="228600" y="349275"/>
                </a:lnTo>
                <a:lnTo>
                  <a:pt x="87312" y="457200"/>
                </a:lnTo>
                <a:lnTo>
                  <a:pt x="141287" y="282562"/>
                </a:lnTo>
                <a:lnTo>
                  <a:pt x="0" y="1746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6962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82562" y="174637"/>
                </a:moveTo>
                <a:lnTo>
                  <a:pt x="228600" y="0"/>
                </a:lnTo>
                <a:lnTo>
                  <a:pt x="174637" y="174637"/>
                </a:lnTo>
                <a:lnTo>
                  <a:pt x="0" y="174637"/>
                </a:lnTo>
                <a:lnTo>
                  <a:pt x="141287" y="282562"/>
                </a:lnTo>
                <a:lnTo>
                  <a:pt x="87312" y="457199"/>
                </a:lnTo>
                <a:lnTo>
                  <a:pt x="228600" y="349275"/>
                </a:lnTo>
                <a:lnTo>
                  <a:pt x="369887" y="457199"/>
                </a:lnTo>
                <a:lnTo>
                  <a:pt x="315912" y="282562"/>
                </a:lnTo>
                <a:lnTo>
                  <a:pt x="457200" y="174637"/>
                </a:lnTo>
                <a:lnTo>
                  <a:pt x="282562" y="174637"/>
                </a:lnTo>
                <a:close/>
              </a:path>
            </a:pathLst>
          </a:custGeom>
          <a:solidFill>
            <a:srgbClr val="FEFE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6962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174637"/>
                </a:moveTo>
                <a:lnTo>
                  <a:pt x="174637" y="174637"/>
                </a:lnTo>
                <a:lnTo>
                  <a:pt x="228600" y="0"/>
                </a:lnTo>
                <a:lnTo>
                  <a:pt x="282562" y="174637"/>
                </a:lnTo>
                <a:lnTo>
                  <a:pt x="457200" y="174637"/>
                </a:lnTo>
                <a:lnTo>
                  <a:pt x="315912" y="282562"/>
                </a:lnTo>
                <a:lnTo>
                  <a:pt x="369887" y="457199"/>
                </a:lnTo>
                <a:lnTo>
                  <a:pt x="228600" y="349275"/>
                </a:lnTo>
                <a:lnTo>
                  <a:pt x="87312" y="457199"/>
                </a:lnTo>
                <a:lnTo>
                  <a:pt x="141287" y="282562"/>
                </a:lnTo>
                <a:lnTo>
                  <a:pt x="0" y="1746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2098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82562" y="174637"/>
                </a:moveTo>
                <a:lnTo>
                  <a:pt x="228600" y="0"/>
                </a:lnTo>
                <a:lnTo>
                  <a:pt x="174637" y="174637"/>
                </a:lnTo>
                <a:lnTo>
                  <a:pt x="0" y="174637"/>
                </a:lnTo>
                <a:lnTo>
                  <a:pt x="141287" y="282562"/>
                </a:lnTo>
                <a:lnTo>
                  <a:pt x="87312" y="457199"/>
                </a:lnTo>
                <a:lnTo>
                  <a:pt x="228600" y="349275"/>
                </a:lnTo>
                <a:lnTo>
                  <a:pt x="369887" y="457199"/>
                </a:lnTo>
                <a:lnTo>
                  <a:pt x="315912" y="282562"/>
                </a:lnTo>
                <a:lnTo>
                  <a:pt x="457200" y="174637"/>
                </a:lnTo>
                <a:lnTo>
                  <a:pt x="282562" y="174637"/>
                </a:lnTo>
                <a:close/>
              </a:path>
            </a:pathLst>
          </a:custGeom>
          <a:solidFill>
            <a:srgbClr val="FEFE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2098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174637"/>
                </a:moveTo>
                <a:lnTo>
                  <a:pt x="174637" y="174637"/>
                </a:lnTo>
                <a:lnTo>
                  <a:pt x="228600" y="0"/>
                </a:lnTo>
                <a:lnTo>
                  <a:pt x="282562" y="174637"/>
                </a:lnTo>
                <a:lnTo>
                  <a:pt x="457200" y="174637"/>
                </a:lnTo>
                <a:lnTo>
                  <a:pt x="315912" y="282562"/>
                </a:lnTo>
                <a:lnTo>
                  <a:pt x="369887" y="457199"/>
                </a:lnTo>
                <a:lnTo>
                  <a:pt x="228600" y="349275"/>
                </a:lnTo>
                <a:lnTo>
                  <a:pt x="87312" y="457199"/>
                </a:lnTo>
                <a:lnTo>
                  <a:pt x="141287" y="282562"/>
                </a:lnTo>
                <a:lnTo>
                  <a:pt x="0" y="1746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764540" y="1156439"/>
            <a:ext cx="78818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F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ot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564683" y="1156439"/>
            <a:ext cx="49265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072301" y="1156439"/>
            <a:ext cx="119607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gn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366848" y="4543029"/>
            <a:ext cx="584994" cy="1859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85"/>
              </a:lnSpc>
              <a:spcBef>
                <a:spcPts val="69"/>
              </a:spcBef>
            </a:pPr>
            <a:r>
              <a:rPr sz="1250" spc="0" dirty="0" smtClean="0">
                <a:latin typeface="Times New Roman"/>
                <a:cs typeface="Times New Roman"/>
              </a:rPr>
              <a:t>Routage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295653" y="4179297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6" name="object 56"/>
          <p:cNvSpPr txBox="1"/>
          <p:nvPr/>
        </p:nvSpPr>
        <p:spPr>
          <a:xfrm>
            <a:off x="3380177" y="4179297"/>
            <a:ext cx="621384" cy="361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5" name="object 55"/>
          <p:cNvSpPr txBox="1"/>
          <p:nvPr/>
        </p:nvSpPr>
        <p:spPr>
          <a:xfrm>
            <a:off x="3380177" y="4540436"/>
            <a:ext cx="621384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4" name="object 54"/>
          <p:cNvSpPr txBox="1"/>
          <p:nvPr/>
        </p:nvSpPr>
        <p:spPr>
          <a:xfrm>
            <a:off x="2054640" y="3938556"/>
            <a:ext cx="3599846" cy="703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3" name="object 53"/>
          <p:cNvSpPr txBox="1"/>
          <p:nvPr/>
        </p:nvSpPr>
        <p:spPr>
          <a:xfrm>
            <a:off x="5654486" y="3938556"/>
            <a:ext cx="1702270" cy="2407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2" name="object 52"/>
          <p:cNvSpPr txBox="1"/>
          <p:nvPr/>
        </p:nvSpPr>
        <p:spPr>
          <a:xfrm>
            <a:off x="7356757" y="3938556"/>
            <a:ext cx="259884" cy="6018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1" name="object 51"/>
          <p:cNvSpPr txBox="1"/>
          <p:nvPr/>
        </p:nvSpPr>
        <p:spPr>
          <a:xfrm>
            <a:off x="5654486" y="4179300"/>
            <a:ext cx="256245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0" name="object 50"/>
          <p:cNvSpPr txBox="1"/>
          <p:nvPr/>
        </p:nvSpPr>
        <p:spPr>
          <a:xfrm>
            <a:off x="5910732" y="4179300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9" name="object 49"/>
          <p:cNvSpPr txBox="1"/>
          <p:nvPr/>
        </p:nvSpPr>
        <p:spPr>
          <a:xfrm>
            <a:off x="6995256" y="4179300"/>
            <a:ext cx="361501" cy="3611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8" name="object 48"/>
          <p:cNvSpPr txBox="1"/>
          <p:nvPr/>
        </p:nvSpPr>
        <p:spPr>
          <a:xfrm>
            <a:off x="6995256" y="4540439"/>
            <a:ext cx="240998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7" name="object 47"/>
          <p:cNvSpPr txBox="1"/>
          <p:nvPr/>
        </p:nvSpPr>
        <p:spPr>
          <a:xfrm>
            <a:off x="7236255" y="4540439"/>
            <a:ext cx="380386" cy="6019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6" name="object 46"/>
          <p:cNvSpPr txBox="1"/>
          <p:nvPr/>
        </p:nvSpPr>
        <p:spPr>
          <a:xfrm>
            <a:off x="2054640" y="4641974"/>
            <a:ext cx="1687037" cy="500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5" name="object 45"/>
          <p:cNvSpPr txBox="1"/>
          <p:nvPr/>
        </p:nvSpPr>
        <p:spPr>
          <a:xfrm>
            <a:off x="3741677" y="4641974"/>
            <a:ext cx="1912809" cy="500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4" name="object 44"/>
          <p:cNvSpPr txBox="1"/>
          <p:nvPr/>
        </p:nvSpPr>
        <p:spPr>
          <a:xfrm>
            <a:off x="5654486" y="4901571"/>
            <a:ext cx="1581768" cy="2407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object 43"/>
          <p:cNvSpPr txBox="1"/>
          <p:nvPr/>
        </p:nvSpPr>
        <p:spPr>
          <a:xfrm>
            <a:off x="1452137" y="2734749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2" name="object 42"/>
          <p:cNvSpPr txBox="1"/>
          <p:nvPr/>
        </p:nvSpPr>
        <p:spPr>
          <a:xfrm>
            <a:off x="2536661" y="2734749"/>
            <a:ext cx="621382" cy="361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1" name="object 41"/>
          <p:cNvSpPr txBox="1"/>
          <p:nvPr/>
        </p:nvSpPr>
        <p:spPr>
          <a:xfrm>
            <a:off x="2536661" y="3095890"/>
            <a:ext cx="621382" cy="3611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0" name="object 40"/>
          <p:cNvSpPr txBox="1"/>
          <p:nvPr/>
        </p:nvSpPr>
        <p:spPr>
          <a:xfrm>
            <a:off x="1271373" y="2614392"/>
            <a:ext cx="5343489" cy="5830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9" name="object 39"/>
          <p:cNvSpPr txBox="1"/>
          <p:nvPr/>
        </p:nvSpPr>
        <p:spPr>
          <a:xfrm>
            <a:off x="6614863" y="2614392"/>
            <a:ext cx="1585413" cy="120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38" name="object 38"/>
          <p:cNvSpPr txBox="1"/>
          <p:nvPr/>
        </p:nvSpPr>
        <p:spPr>
          <a:xfrm>
            <a:off x="8200276" y="2614392"/>
            <a:ext cx="120502" cy="481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7" name="object 37"/>
          <p:cNvSpPr txBox="1"/>
          <p:nvPr/>
        </p:nvSpPr>
        <p:spPr>
          <a:xfrm>
            <a:off x="6614863" y="2734752"/>
            <a:ext cx="25989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6" name="object 36"/>
          <p:cNvSpPr txBox="1"/>
          <p:nvPr/>
        </p:nvSpPr>
        <p:spPr>
          <a:xfrm>
            <a:off x="6874756" y="2734752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39"/>
              </a:spcBef>
            </a:pPr>
            <a:endParaRPr sz="500"/>
          </a:p>
          <a:p>
            <a:pPr marL="104719" marR="104558" indent="-144" algn="ctr">
              <a:lnSpc>
                <a:spcPts val="1437"/>
              </a:lnSpc>
            </a:pPr>
            <a:r>
              <a:rPr sz="1250" spc="0" dirty="0" smtClean="0">
                <a:latin typeface="Times New Roman"/>
                <a:cs typeface="Times New Roman"/>
              </a:rPr>
              <a:t>Simulation/ Vérification fonctionnelle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959280" y="2734752"/>
            <a:ext cx="240995" cy="361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4" name="object 34"/>
          <p:cNvSpPr txBox="1"/>
          <p:nvPr/>
        </p:nvSpPr>
        <p:spPr>
          <a:xfrm>
            <a:off x="7959280" y="3095899"/>
            <a:ext cx="361498" cy="3611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1271373" y="3197428"/>
            <a:ext cx="1506281" cy="500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2777654" y="3197428"/>
            <a:ext cx="3837208" cy="500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6614863" y="3457023"/>
            <a:ext cx="1705916" cy="240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1271373" y="3697792"/>
            <a:ext cx="542261" cy="240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813635" y="3697792"/>
            <a:ext cx="964019" cy="240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2777654" y="3697792"/>
            <a:ext cx="3031445" cy="240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5809099" y="3697792"/>
            <a:ext cx="2511679" cy="1203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42090" marR="1465842" indent="-122" algn="ctr">
              <a:lnSpc>
                <a:spcPts val="1437"/>
              </a:lnSpc>
              <a:spcBef>
                <a:spcPts val="3330"/>
              </a:spcBef>
            </a:pPr>
            <a:r>
              <a:rPr sz="1250" spc="0" dirty="0" smtClean="0">
                <a:latin typeface="Times New Roman"/>
                <a:cs typeface="Times New Roman"/>
              </a:rPr>
              <a:t>Simulation/ Vérification temporelle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71373" y="3938558"/>
            <a:ext cx="542261" cy="6018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5" name="object 25"/>
          <p:cNvSpPr txBox="1"/>
          <p:nvPr/>
        </p:nvSpPr>
        <p:spPr>
          <a:xfrm>
            <a:off x="1813635" y="3938558"/>
            <a:ext cx="380386" cy="6018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2194021" y="3938558"/>
            <a:ext cx="3358839" cy="2407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552861" y="3938558"/>
            <a:ext cx="256238" cy="6018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2194021" y="4179298"/>
            <a:ext cx="1909170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53807">
              <a:lnSpc>
                <a:spcPct val="95825"/>
              </a:lnSpc>
              <a:spcBef>
                <a:spcPts val="1055"/>
              </a:spcBef>
            </a:pPr>
            <a:r>
              <a:rPr sz="1250" spc="0" dirty="0" smtClean="0">
                <a:latin typeface="Times New Roman"/>
                <a:cs typeface="Times New Roman"/>
              </a:rPr>
              <a:t>Synthèse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103192" y="4179298"/>
            <a:ext cx="1088169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97"/>
              </a:spcBef>
            </a:pPr>
            <a:endParaRPr sz="1200"/>
          </a:p>
          <a:p>
            <a:pPr marL="126906">
              <a:lnSpc>
                <a:spcPct val="95825"/>
              </a:lnSpc>
            </a:pPr>
            <a:r>
              <a:rPr sz="1250" spc="0" dirty="0" smtClean="0">
                <a:latin typeface="Times New Roman"/>
                <a:cs typeface="Times New Roman"/>
              </a:rPr>
              <a:t>Placement</a:t>
            </a:r>
            <a:r>
              <a:rPr sz="1250" spc="51" dirty="0" smtClean="0">
                <a:latin typeface="Times New Roman"/>
                <a:cs typeface="Times New Roman"/>
              </a:rPr>
              <a:t> </a:t>
            </a:r>
            <a:r>
              <a:rPr sz="1250" spc="0" dirty="0" smtClean="0">
                <a:latin typeface="Times New Roman"/>
                <a:cs typeface="Times New Roman"/>
              </a:rPr>
              <a:t>&amp;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91362" y="4179298"/>
            <a:ext cx="361499" cy="361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1271373" y="4540441"/>
            <a:ext cx="922648" cy="3611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5191362" y="4540437"/>
            <a:ext cx="617737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1211121" y="2494010"/>
            <a:ext cx="3494577" cy="1203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6" name="object 16"/>
          <p:cNvSpPr txBox="1"/>
          <p:nvPr/>
        </p:nvSpPr>
        <p:spPr>
          <a:xfrm>
            <a:off x="4705699" y="2494010"/>
            <a:ext cx="2067424" cy="1203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5" name="object 15"/>
          <p:cNvSpPr txBox="1"/>
          <p:nvPr/>
        </p:nvSpPr>
        <p:spPr>
          <a:xfrm>
            <a:off x="1211121" y="2614390"/>
            <a:ext cx="1687037" cy="3799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2898159" y="2614390"/>
            <a:ext cx="1807539" cy="120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3" name="object 13"/>
          <p:cNvSpPr txBox="1"/>
          <p:nvPr/>
        </p:nvSpPr>
        <p:spPr>
          <a:xfrm>
            <a:off x="4705699" y="2614390"/>
            <a:ext cx="259884" cy="4815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4965583" y="2614390"/>
            <a:ext cx="1547655" cy="120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1" name="object 11"/>
          <p:cNvSpPr txBox="1"/>
          <p:nvPr/>
        </p:nvSpPr>
        <p:spPr>
          <a:xfrm>
            <a:off x="6513239" y="2614390"/>
            <a:ext cx="259884" cy="4815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2898159" y="2734751"/>
            <a:ext cx="361517" cy="2596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259677" y="2734751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96853">
              <a:lnSpc>
                <a:spcPct val="95825"/>
              </a:lnSpc>
              <a:spcBef>
                <a:spcPts val="1055"/>
              </a:spcBef>
            </a:pPr>
            <a:r>
              <a:rPr sz="1250" spc="0" dirty="0" smtClean="0">
                <a:latin typeface="Times New Roman"/>
                <a:cs typeface="Times New Roman"/>
              </a:rPr>
              <a:t>Codage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44201" y="2734751"/>
            <a:ext cx="361498" cy="361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965583" y="2734754"/>
            <a:ext cx="101631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067214" y="2734754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40572">
              <a:lnSpc>
                <a:spcPct val="95825"/>
              </a:lnSpc>
              <a:spcBef>
                <a:spcPts val="1055"/>
              </a:spcBef>
            </a:pPr>
            <a:r>
              <a:rPr sz="1250" spc="0" dirty="0" smtClean="0">
                <a:latin typeface="Times New Roman"/>
                <a:cs typeface="Times New Roman"/>
              </a:rPr>
              <a:t>Compilation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51738" y="2734754"/>
            <a:ext cx="361500" cy="361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211121" y="2994385"/>
            <a:ext cx="2048555" cy="46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2890">
              <a:lnSpc>
                <a:spcPct val="95825"/>
              </a:lnSpc>
              <a:spcBef>
                <a:spcPts val="10"/>
              </a:spcBef>
            </a:pPr>
            <a:r>
              <a:rPr sz="1250" spc="0" dirty="0" smtClean="0">
                <a:latin typeface="Times New Roman"/>
                <a:cs typeface="Times New Roman"/>
              </a:rPr>
              <a:t>Conception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44201" y="3095892"/>
            <a:ext cx="621382" cy="3611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6151738" y="3095893"/>
            <a:ext cx="621384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8" name="ZoneTexte 1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90600" y="4876805"/>
            <a:ext cx="7848600" cy="1524000"/>
          </a:xfrm>
          <a:custGeom>
            <a:avLst/>
            <a:gdLst/>
            <a:ahLst/>
            <a:cxnLst/>
            <a:rect l="l" t="t" r="r" b="b"/>
            <a:pathLst>
              <a:path w="7848600" h="1524000">
                <a:moveTo>
                  <a:pt x="0" y="254000"/>
                </a:moveTo>
                <a:lnTo>
                  <a:pt x="0" y="1269987"/>
                </a:lnTo>
                <a:lnTo>
                  <a:pt x="841" y="1290819"/>
                </a:lnTo>
                <a:lnTo>
                  <a:pt x="7381" y="1331028"/>
                </a:lnTo>
                <a:lnTo>
                  <a:pt x="19960" y="1368859"/>
                </a:lnTo>
                <a:lnTo>
                  <a:pt x="38054" y="1403788"/>
                </a:lnTo>
                <a:lnTo>
                  <a:pt x="61141" y="1435294"/>
                </a:lnTo>
                <a:lnTo>
                  <a:pt x="88697" y="1462853"/>
                </a:lnTo>
                <a:lnTo>
                  <a:pt x="120201" y="1485942"/>
                </a:lnTo>
                <a:lnTo>
                  <a:pt x="155130" y="1504037"/>
                </a:lnTo>
                <a:lnTo>
                  <a:pt x="192959" y="1516617"/>
                </a:lnTo>
                <a:lnTo>
                  <a:pt x="233167" y="1523157"/>
                </a:lnTo>
                <a:lnTo>
                  <a:pt x="254000" y="1524000"/>
                </a:lnTo>
                <a:lnTo>
                  <a:pt x="7594600" y="1524000"/>
                </a:lnTo>
                <a:lnTo>
                  <a:pt x="7635801" y="1520675"/>
                </a:lnTo>
                <a:lnTo>
                  <a:pt x="7674885" y="1511049"/>
                </a:lnTo>
                <a:lnTo>
                  <a:pt x="7711329" y="1495646"/>
                </a:lnTo>
                <a:lnTo>
                  <a:pt x="7744610" y="1474989"/>
                </a:lnTo>
                <a:lnTo>
                  <a:pt x="7774206" y="1449600"/>
                </a:lnTo>
                <a:lnTo>
                  <a:pt x="7799593" y="1420002"/>
                </a:lnTo>
                <a:lnTo>
                  <a:pt x="7820249" y="1386719"/>
                </a:lnTo>
                <a:lnTo>
                  <a:pt x="7835651" y="1350273"/>
                </a:lnTo>
                <a:lnTo>
                  <a:pt x="7845275" y="1311188"/>
                </a:lnTo>
                <a:lnTo>
                  <a:pt x="7848600" y="1269987"/>
                </a:lnTo>
                <a:lnTo>
                  <a:pt x="7848600" y="254000"/>
                </a:lnTo>
                <a:lnTo>
                  <a:pt x="7845275" y="212798"/>
                </a:lnTo>
                <a:lnTo>
                  <a:pt x="7835651" y="173714"/>
                </a:lnTo>
                <a:lnTo>
                  <a:pt x="7820249" y="137270"/>
                </a:lnTo>
                <a:lnTo>
                  <a:pt x="7799593" y="103989"/>
                </a:lnTo>
                <a:lnTo>
                  <a:pt x="7774206" y="74393"/>
                </a:lnTo>
                <a:lnTo>
                  <a:pt x="7744610" y="49006"/>
                </a:lnTo>
                <a:lnTo>
                  <a:pt x="7711329" y="28350"/>
                </a:lnTo>
                <a:lnTo>
                  <a:pt x="7674885" y="12948"/>
                </a:lnTo>
                <a:lnTo>
                  <a:pt x="7635801" y="3324"/>
                </a:lnTo>
                <a:lnTo>
                  <a:pt x="7594600" y="0"/>
                </a:lnTo>
                <a:lnTo>
                  <a:pt x="254000" y="0"/>
                </a:lnTo>
                <a:lnTo>
                  <a:pt x="212798" y="3324"/>
                </a:lnTo>
                <a:lnTo>
                  <a:pt x="173714" y="12948"/>
                </a:lnTo>
                <a:lnTo>
                  <a:pt x="137270" y="28350"/>
                </a:lnTo>
                <a:lnTo>
                  <a:pt x="103989" y="49006"/>
                </a:lnTo>
                <a:lnTo>
                  <a:pt x="74393" y="74393"/>
                </a:lnTo>
                <a:lnTo>
                  <a:pt x="49006" y="103989"/>
                </a:lnTo>
                <a:lnTo>
                  <a:pt x="28350" y="137270"/>
                </a:lnTo>
                <a:lnTo>
                  <a:pt x="12948" y="173714"/>
                </a:lnTo>
                <a:lnTo>
                  <a:pt x="3324" y="212798"/>
                </a:lnTo>
                <a:lnTo>
                  <a:pt x="0" y="254000"/>
                </a:lnTo>
                <a:close/>
              </a:path>
            </a:pathLst>
          </a:custGeom>
          <a:solidFill>
            <a:srgbClr val="FE33C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0600" y="4876805"/>
            <a:ext cx="7848600" cy="1524000"/>
          </a:xfrm>
          <a:custGeom>
            <a:avLst/>
            <a:gdLst/>
            <a:ahLst/>
            <a:cxnLst/>
            <a:rect l="l" t="t" r="r" b="b"/>
            <a:pathLst>
              <a:path w="7848600" h="1524000">
                <a:moveTo>
                  <a:pt x="0" y="254000"/>
                </a:moveTo>
                <a:lnTo>
                  <a:pt x="3324" y="212798"/>
                </a:lnTo>
                <a:lnTo>
                  <a:pt x="12948" y="173714"/>
                </a:lnTo>
                <a:lnTo>
                  <a:pt x="28350" y="137270"/>
                </a:lnTo>
                <a:lnTo>
                  <a:pt x="49006" y="103989"/>
                </a:lnTo>
                <a:lnTo>
                  <a:pt x="74393" y="74393"/>
                </a:lnTo>
                <a:lnTo>
                  <a:pt x="103989" y="49006"/>
                </a:lnTo>
                <a:lnTo>
                  <a:pt x="137270" y="28350"/>
                </a:lnTo>
                <a:lnTo>
                  <a:pt x="173714" y="12948"/>
                </a:lnTo>
                <a:lnTo>
                  <a:pt x="212798" y="3324"/>
                </a:lnTo>
                <a:lnTo>
                  <a:pt x="254000" y="0"/>
                </a:lnTo>
                <a:lnTo>
                  <a:pt x="7594600" y="0"/>
                </a:lnTo>
                <a:lnTo>
                  <a:pt x="7635801" y="3324"/>
                </a:lnTo>
                <a:lnTo>
                  <a:pt x="7674885" y="12948"/>
                </a:lnTo>
                <a:lnTo>
                  <a:pt x="7711329" y="28350"/>
                </a:lnTo>
                <a:lnTo>
                  <a:pt x="7744610" y="49006"/>
                </a:lnTo>
                <a:lnTo>
                  <a:pt x="7774206" y="74393"/>
                </a:lnTo>
                <a:lnTo>
                  <a:pt x="7799593" y="103989"/>
                </a:lnTo>
                <a:lnTo>
                  <a:pt x="7820249" y="137270"/>
                </a:lnTo>
                <a:lnTo>
                  <a:pt x="7835651" y="173714"/>
                </a:lnTo>
                <a:lnTo>
                  <a:pt x="7845275" y="212798"/>
                </a:lnTo>
                <a:lnTo>
                  <a:pt x="7848600" y="254000"/>
                </a:lnTo>
                <a:lnTo>
                  <a:pt x="7848600" y="1269987"/>
                </a:lnTo>
                <a:lnTo>
                  <a:pt x="7845275" y="1311188"/>
                </a:lnTo>
                <a:lnTo>
                  <a:pt x="7835651" y="1350273"/>
                </a:lnTo>
                <a:lnTo>
                  <a:pt x="7820249" y="1386719"/>
                </a:lnTo>
                <a:lnTo>
                  <a:pt x="7799593" y="1420002"/>
                </a:lnTo>
                <a:lnTo>
                  <a:pt x="7774206" y="1449600"/>
                </a:lnTo>
                <a:lnTo>
                  <a:pt x="7744610" y="1474989"/>
                </a:lnTo>
                <a:lnTo>
                  <a:pt x="7711329" y="1495646"/>
                </a:lnTo>
                <a:lnTo>
                  <a:pt x="7674885" y="1511049"/>
                </a:lnTo>
                <a:lnTo>
                  <a:pt x="7635801" y="1520675"/>
                </a:lnTo>
                <a:lnTo>
                  <a:pt x="7594600" y="1524000"/>
                </a:lnTo>
                <a:lnTo>
                  <a:pt x="254000" y="1524000"/>
                </a:lnTo>
                <a:lnTo>
                  <a:pt x="212798" y="1520675"/>
                </a:lnTo>
                <a:lnTo>
                  <a:pt x="173714" y="1511049"/>
                </a:lnTo>
                <a:lnTo>
                  <a:pt x="137270" y="1495646"/>
                </a:lnTo>
                <a:lnTo>
                  <a:pt x="103989" y="1474989"/>
                </a:lnTo>
                <a:lnTo>
                  <a:pt x="74393" y="1449600"/>
                </a:lnTo>
                <a:lnTo>
                  <a:pt x="49006" y="1420002"/>
                </a:lnTo>
                <a:lnTo>
                  <a:pt x="28350" y="1386719"/>
                </a:lnTo>
                <a:lnTo>
                  <a:pt x="12948" y="1350273"/>
                </a:lnTo>
                <a:lnTo>
                  <a:pt x="3324" y="1311188"/>
                </a:lnTo>
                <a:lnTo>
                  <a:pt x="0" y="1269987"/>
                </a:lnTo>
                <a:lnTo>
                  <a:pt x="0" y="254000"/>
                </a:lnTo>
                <a:close/>
              </a:path>
            </a:pathLst>
          </a:custGeom>
          <a:ln w="25400">
            <a:solidFill>
              <a:srgbClr val="00946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64540" y="936983"/>
            <a:ext cx="478593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Carac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q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4540" y="1901047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42492" y="1902388"/>
            <a:ext cx="653973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 </a:t>
            </a:r>
            <a:r>
              <a:rPr sz="2000" spc="4" dirty="0" smtClean="0">
                <a:latin typeface="Times New Roman"/>
                <a:cs typeface="Times New Roman"/>
              </a:rPr>
              <a:t>VHD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est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ng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D</a:t>
            </a:r>
            <a:r>
              <a:rPr sz="2000" b="1" spc="-4" dirty="0" smtClean="0">
                <a:latin typeface="Times New Roman"/>
                <a:cs typeface="Times New Roman"/>
              </a:rPr>
              <a:t>E</a:t>
            </a:r>
            <a:r>
              <a:rPr sz="2000" b="1" spc="0" dirty="0" smtClean="0">
                <a:latin typeface="Times New Roman"/>
                <a:cs typeface="Times New Roman"/>
              </a:rPr>
              <a:t>S</a:t>
            </a:r>
            <a:r>
              <a:rPr sz="2000" b="1" spc="4" dirty="0" smtClean="0">
                <a:latin typeface="Times New Roman"/>
                <a:cs typeface="Times New Roman"/>
              </a:rPr>
              <a:t>CR</a:t>
            </a:r>
            <a:r>
              <a:rPr sz="2000" b="1" spc="0" dirty="0" smtClean="0">
                <a:latin typeface="Times New Roman"/>
                <a:cs typeface="Times New Roman"/>
              </a:rPr>
              <a:t>IP</a:t>
            </a:r>
            <a:r>
              <a:rPr sz="2000" b="1" spc="-4" dirty="0" smtClean="0">
                <a:latin typeface="Times New Roman"/>
                <a:cs typeface="Times New Roman"/>
              </a:rPr>
              <a:t>T</a:t>
            </a:r>
            <a:r>
              <a:rPr sz="2000" b="1" spc="0" dirty="0" smtClean="0">
                <a:latin typeface="Times New Roman"/>
                <a:cs typeface="Times New Roman"/>
              </a:rPr>
              <a:t>ION</a:t>
            </a:r>
            <a:r>
              <a:rPr sz="2000" b="1" spc="-14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MA</a:t>
            </a:r>
            <a:r>
              <a:rPr sz="2000" b="1" spc="-4" dirty="0" smtClean="0">
                <a:latin typeface="Times New Roman"/>
                <a:cs typeface="Times New Roman"/>
              </a:rPr>
              <a:t>TÉ</a:t>
            </a:r>
            <a:r>
              <a:rPr sz="2000" b="1" spc="4" dirty="0" smtClean="0">
                <a:latin typeface="Times New Roman"/>
                <a:cs typeface="Times New Roman"/>
              </a:rPr>
              <a:t>R</a:t>
            </a:r>
            <a:r>
              <a:rPr sz="2000" b="1" spc="0" dirty="0" smtClean="0">
                <a:latin typeface="Times New Roman"/>
                <a:cs typeface="Times New Roman"/>
              </a:rPr>
              <a:t>I</a:t>
            </a:r>
            <a:r>
              <a:rPr sz="2000" b="1" spc="-4" dirty="0" smtClean="0">
                <a:latin typeface="Times New Roman"/>
                <a:cs typeface="Times New Roman"/>
              </a:rPr>
              <a:t>ELLE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683602" y="1902388"/>
            <a:ext cx="122550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qu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2992" y="2705719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039" y="2707060"/>
            <a:ext cx="61345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od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u="heavy" spc="-4" dirty="0" smtClean="0">
                <a:latin typeface="Times New Roman"/>
                <a:cs typeface="Times New Roman"/>
              </a:rPr>
              <a:t>li</a:t>
            </a:r>
            <a:r>
              <a:rPr sz="2000" u="heavy" spc="0" dirty="0" smtClean="0">
                <a:latin typeface="Times New Roman"/>
                <a:cs typeface="Times New Roman"/>
              </a:rPr>
              <a:t>ser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nv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ro</a:t>
            </a:r>
            <a:r>
              <a:rPr sz="2000" u="heavy" spc="-4" dirty="0" smtClean="0">
                <a:latin typeface="Times New Roman"/>
                <a:cs typeface="Times New Roman"/>
              </a:rPr>
              <a:t>nn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0" dirty="0" smtClean="0">
                <a:latin typeface="Times New Roman"/>
                <a:cs typeface="Times New Roman"/>
              </a:rPr>
              <a:t>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2992" y="3437239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039" y="3438580"/>
            <a:ext cx="649906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y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4" dirty="0" smtClean="0">
                <a:latin typeface="Times New Roman"/>
                <a:cs typeface="Times New Roman"/>
              </a:rPr>
              <a:t>h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0" dirty="0" smtClean="0">
                <a:latin typeface="Times New Roman"/>
                <a:cs typeface="Times New Roman"/>
              </a:rPr>
              <a:t>ser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u="heavy" spc="-25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4" dirty="0" smtClean="0">
                <a:latin typeface="Times New Roman"/>
                <a:cs typeface="Times New Roman"/>
              </a:rPr>
              <a:t>og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qu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 </a:t>
            </a:r>
            <a:r>
              <a:rPr sz="2000" spc="4" dirty="0" smtClean="0">
                <a:latin typeface="Times New Roman"/>
                <a:cs typeface="Times New Roman"/>
              </a:rPr>
              <a:t>bu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prog</a:t>
            </a:r>
            <a:r>
              <a:rPr sz="2000" u="heavy" spc="-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25" dirty="0" smtClean="0">
                <a:latin typeface="Times New Roman"/>
                <a:cs typeface="Times New Roman"/>
              </a:rPr>
              <a:t>mm</a:t>
            </a:r>
            <a:r>
              <a:rPr sz="2000" u="heavy" spc="0" dirty="0" smtClean="0">
                <a:latin typeface="Times New Roman"/>
                <a:cs typeface="Times New Roman"/>
              </a:rPr>
              <a:t>er 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17039" y="3743380"/>
            <a:ext cx="67784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on</a:t>
            </a:r>
            <a:r>
              <a:rPr sz="2000" u="heavy" spc="-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ec</a:t>
            </a:r>
            <a:r>
              <a:rPr sz="2000" u="heavy" spc="-4" dirty="0" smtClean="0">
                <a:latin typeface="Times New Roman"/>
                <a:cs typeface="Times New Roman"/>
              </a:rPr>
              <a:t>tion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34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d’un</a:t>
            </a:r>
            <a:r>
              <a:rPr sz="2000" u="heavy" spc="-3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po</a:t>
            </a:r>
            <a:r>
              <a:rPr sz="2000" u="heavy" spc="0" dirty="0" smtClean="0">
                <a:latin typeface="Times New Roman"/>
                <a:cs typeface="Times New Roman"/>
              </a:rPr>
              <a:t>sa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prog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25" dirty="0" smtClean="0">
                <a:latin typeface="Times New Roman"/>
                <a:cs typeface="Times New Roman"/>
              </a:rPr>
              <a:t>mm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d’u</a:t>
            </a:r>
            <a:r>
              <a:rPr sz="2000" spc="-4" dirty="0" smtClean="0">
                <a:latin typeface="Times New Roman"/>
                <a:cs typeface="Times New Roman"/>
              </a:rPr>
              <a:t>tili</a:t>
            </a:r>
            <a:r>
              <a:rPr sz="2000" spc="0" dirty="0" smtClean="0">
                <a:latin typeface="Times New Roman"/>
                <a:cs typeface="Times New Roman"/>
              </a:rPr>
              <a:t>ser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17039" y="4048180"/>
            <a:ext cx="23566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ess</a:t>
            </a:r>
            <a:r>
              <a:rPr sz="2000" u="heavy" spc="4" dirty="0" smtClean="0">
                <a:latin typeface="Times New Roman"/>
                <a:cs typeface="Times New Roman"/>
              </a:rPr>
              <a:t>ou</a:t>
            </a:r>
            <a:r>
              <a:rPr sz="2000" u="heavy" spc="-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ces</a:t>
            </a:r>
            <a:r>
              <a:rPr sz="2000" u="heavy" spc="-39" dirty="0" smtClean="0">
                <a:latin typeface="Times New Roman"/>
                <a:cs typeface="Times New Roman"/>
              </a:rPr>
              <a:t> 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4" dirty="0" smtClean="0">
                <a:latin typeface="Times New Roman"/>
                <a:cs typeface="Times New Roman"/>
              </a:rPr>
              <a:t>ll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0" dirty="0" smtClean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2992" y="5184571"/>
            <a:ext cx="360606" cy="8925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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76"/>
              </a:spcBef>
            </a:pPr>
            <a:r>
              <a:rPr sz="2800" spc="0" dirty="0" smtClean="0">
                <a:latin typeface="Wingdings"/>
                <a:cs typeface="Wingdings"/>
              </a:rPr>
              <a:t>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7039" y="5186442"/>
            <a:ext cx="507424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b="1" u="heavy" spc="-4" dirty="0" smtClean="0">
                <a:latin typeface="Times New Roman"/>
                <a:cs typeface="Times New Roman"/>
              </a:rPr>
              <a:t>PEN</a:t>
            </a:r>
            <a:r>
              <a:rPr sz="2800" b="1" u="heavy" spc="4" dirty="0" smtClean="0">
                <a:latin typeface="Times New Roman"/>
                <a:cs typeface="Times New Roman"/>
              </a:rPr>
              <a:t>S</a:t>
            </a:r>
            <a:r>
              <a:rPr sz="2800" b="1" u="heavy" spc="-4" dirty="0" smtClean="0">
                <a:latin typeface="Times New Roman"/>
                <a:cs typeface="Times New Roman"/>
              </a:rPr>
              <a:t>EZ</a:t>
            </a:r>
            <a:r>
              <a:rPr sz="2800" b="1" u="heavy" spc="-43" dirty="0" smtClean="0">
                <a:latin typeface="Times New Roman"/>
                <a:cs typeface="Times New Roman"/>
              </a:rPr>
              <a:t> </a:t>
            </a:r>
            <a:r>
              <a:rPr sz="2800" b="1" u="heavy" spc="-4" dirty="0" smtClean="0">
                <a:latin typeface="Times New Roman"/>
                <a:cs typeface="Times New Roman"/>
              </a:rPr>
              <a:t>D</a:t>
            </a:r>
            <a:r>
              <a:rPr sz="2800" b="1" u="heavy" spc="4" dirty="0" smtClean="0">
                <a:latin typeface="Times New Roman"/>
                <a:cs typeface="Times New Roman"/>
              </a:rPr>
              <a:t>I</a:t>
            </a:r>
            <a:r>
              <a:rPr sz="2800" b="1" u="heavy" spc="-4" dirty="0" smtClean="0">
                <a:latin typeface="Times New Roman"/>
                <a:cs typeface="Times New Roman"/>
              </a:rPr>
              <a:t>FFÉRE</a:t>
            </a:r>
            <a:r>
              <a:rPr sz="2800" b="1" u="heavy" spc="0" dirty="0" smtClean="0">
                <a:latin typeface="Times New Roman"/>
                <a:cs typeface="Times New Roman"/>
              </a:rPr>
              <a:t>MM</a:t>
            </a:r>
            <a:r>
              <a:rPr sz="2800" b="1" u="heavy" spc="-4" dirty="0" smtClean="0">
                <a:latin typeface="Times New Roman"/>
                <a:cs typeface="Times New Roman"/>
              </a:rPr>
              <a:t>EN</a:t>
            </a:r>
            <a:r>
              <a:rPr sz="2800" b="1" u="heavy" spc="0" dirty="0" smtClean="0">
                <a:latin typeface="Times New Roman"/>
                <a:cs typeface="Times New Roman"/>
              </a:rPr>
              <a:t>T</a:t>
            </a:r>
            <a:r>
              <a:rPr sz="2800" b="1" u="heavy" spc="-181" dirty="0" smtClean="0">
                <a:latin typeface="Times New Roman"/>
                <a:cs typeface="Times New Roman"/>
              </a:rPr>
              <a:t> </a:t>
            </a:r>
            <a:r>
              <a:rPr sz="2800" b="1" u="heavy" spc="4" dirty="0" smtClean="0">
                <a:latin typeface="Times New Roman"/>
                <a:cs typeface="Times New Roman"/>
              </a:rPr>
              <a:t>!!!</a:t>
            </a:r>
            <a:r>
              <a:rPr sz="2800" b="1" u="heavy" spc="0" dirty="0" smtClean="0">
                <a:latin typeface="Times New Roman"/>
                <a:cs typeface="Times New Roman"/>
              </a:rPr>
              <a:t>!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7039" y="5698506"/>
            <a:ext cx="635083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b="1" u="heavy" spc="-4" dirty="0" smtClean="0">
                <a:latin typeface="Times New Roman"/>
                <a:cs typeface="Times New Roman"/>
              </a:rPr>
              <a:t>POUR</a:t>
            </a:r>
            <a:r>
              <a:rPr sz="2800" b="1" u="heavy" spc="-34" dirty="0" smtClean="0">
                <a:latin typeface="Times New Roman"/>
                <a:cs typeface="Times New Roman"/>
              </a:rPr>
              <a:t> </a:t>
            </a:r>
            <a:r>
              <a:rPr sz="2800" b="1" u="heavy" spc="-4" dirty="0" smtClean="0">
                <a:latin typeface="Times New Roman"/>
                <a:cs typeface="Times New Roman"/>
              </a:rPr>
              <a:t>CONCEVO</a:t>
            </a:r>
            <a:r>
              <a:rPr sz="2800" b="1" u="heavy" spc="4" dirty="0" smtClean="0">
                <a:latin typeface="Times New Roman"/>
                <a:cs typeface="Times New Roman"/>
              </a:rPr>
              <a:t>I</a:t>
            </a:r>
            <a:r>
              <a:rPr sz="2800" b="1" u="heavy" spc="0" dirty="0" smtClean="0">
                <a:latin typeface="Times New Roman"/>
                <a:cs typeface="Times New Roman"/>
              </a:rPr>
              <a:t>R</a:t>
            </a:r>
            <a:r>
              <a:rPr sz="2800" b="1" u="heavy" spc="-141" dirty="0" smtClean="0">
                <a:latin typeface="Times New Roman"/>
                <a:cs typeface="Times New Roman"/>
              </a:rPr>
              <a:t> </a:t>
            </a:r>
            <a:r>
              <a:rPr sz="2800" b="1" u="heavy" spc="-4" dirty="0" smtClean="0">
                <a:latin typeface="Times New Roman"/>
                <a:cs typeface="Times New Roman"/>
              </a:rPr>
              <a:t>AUTRE</a:t>
            </a:r>
            <a:r>
              <a:rPr sz="2800" b="1" u="heavy" spc="0" dirty="0" smtClean="0">
                <a:latin typeface="Times New Roman"/>
                <a:cs typeface="Times New Roman"/>
              </a:rPr>
              <a:t>M</a:t>
            </a:r>
            <a:r>
              <a:rPr sz="2800" b="1" u="heavy" spc="-4" dirty="0" smtClean="0">
                <a:latin typeface="Times New Roman"/>
                <a:cs typeface="Times New Roman"/>
              </a:rPr>
              <a:t>ENT</a:t>
            </a:r>
            <a:r>
              <a:rPr sz="2800" b="1" u="heavy" spc="-125" dirty="0" smtClean="0">
                <a:latin typeface="Times New Roman"/>
                <a:cs typeface="Times New Roman"/>
              </a:rPr>
              <a:t> </a:t>
            </a:r>
            <a:r>
              <a:rPr sz="2800" b="1" u="heavy" spc="4" dirty="0" smtClean="0">
                <a:latin typeface="Times New Roman"/>
                <a:cs typeface="Times New Roman"/>
              </a:rPr>
              <a:t>!!!</a:t>
            </a:r>
            <a:r>
              <a:rPr sz="2800" b="1" u="heavy" spc="0" dirty="0" smtClean="0">
                <a:latin typeface="Times New Roman"/>
                <a:cs typeface="Times New Roman"/>
              </a:rPr>
              <a:t>!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17657" y="3516376"/>
            <a:ext cx="6031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7820294" y="3516376"/>
            <a:ext cx="6332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409111" y="3821176"/>
            <a:ext cx="5947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3937978" y="3821176"/>
            <a:ext cx="5942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2790071" y="4125976"/>
            <a:ext cx="583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108562" y="5345176"/>
            <a:ext cx="9303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6156671" y="5345176"/>
            <a:ext cx="9377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2734082" y="5857240"/>
            <a:ext cx="9296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034226" y="5857240"/>
            <a:ext cx="9409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7432837" y="5857240"/>
            <a:ext cx="9420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8" name="ZoneTexte 3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64540" y="936983"/>
            <a:ext cx="478593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Carac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q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4540" y="1909081"/>
            <a:ext cx="2107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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42492" y="1910687"/>
            <a:ext cx="11744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Log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l: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2992" y="2327767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7039" y="2329108"/>
            <a:ext cx="133453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gor</a:t>
            </a:r>
            <a:r>
              <a:rPr sz="2000" spc="-4" dirty="0" smtClean="0">
                <a:latin typeface="Times New Roman"/>
                <a:cs typeface="Times New Roman"/>
              </a:rPr>
              <a:t>it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7039" y="2675603"/>
            <a:ext cx="539149" cy="1179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5298" marR="237105" algn="ctr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marL="168594" marR="230402" algn="ctr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  <a:spcBef>
                <a:spcPts val="570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0" dirty="0" smtClean="0">
                <a:latin typeface="Times New Roman"/>
                <a:cs typeface="Times New Roman"/>
              </a:rPr>
              <a:t>PU</a:t>
            </a:r>
            <a:endParaRPr sz="2000">
              <a:latin typeface="Times New Roman"/>
              <a:cs typeface="Times New Roman"/>
            </a:endParaRPr>
          </a:p>
          <a:p>
            <a:pPr marL="175298" marR="237105" algn="ctr">
              <a:lnSpc>
                <a:spcPct val="95825"/>
              </a:lnSpc>
              <a:spcBef>
                <a:spcPts val="47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76346" y="2675603"/>
            <a:ext cx="5063044" cy="1179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941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x</a:t>
            </a:r>
            <a:r>
              <a:rPr sz="1600" spc="0" dirty="0" smtClean="0">
                <a:latin typeface="Times New Roman"/>
                <a:cs typeface="Times New Roman"/>
              </a:rPr>
              <a:t>éc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tielle</a:t>
            </a:r>
            <a:r>
              <a:rPr sz="1600" spc="-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ès</a:t>
            </a:r>
            <a:r>
              <a:rPr sz="1600" spc="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ns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ctif</a:t>
            </a:r>
            <a:r>
              <a:rPr sz="1600" spc="-2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car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ét</a:t>
            </a:r>
            <a:r>
              <a:rPr sz="1600" spc="4" dirty="0" smtClean="0">
                <a:latin typeface="Times New Roman"/>
                <a:cs typeface="Times New Roman"/>
              </a:rPr>
              <a:t>hod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usu</a:t>
            </a:r>
            <a:r>
              <a:rPr sz="1600" spc="0" dirty="0" smtClean="0">
                <a:latin typeface="Times New Roman"/>
                <a:cs typeface="Times New Roman"/>
              </a:rPr>
              <a:t>elle</a:t>
            </a:r>
            <a:r>
              <a:rPr sz="1600" spc="-4" dirty="0" smtClean="0">
                <a:latin typeface="Times New Roman"/>
                <a:cs typeface="Times New Roman"/>
              </a:rPr>
              <a:t>!!!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27941" marR="30403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Utili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ssou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ces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até</a:t>
            </a:r>
            <a:r>
              <a:rPr sz="1600" spc="9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ll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1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ités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570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ou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sa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=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ce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à 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  <a:p>
            <a:pPr marL="27941" marR="30403">
              <a:lnSpc>
                <a:spcPct val="95825"/>
              </a:lnSpc>
              <a:spcBef>
                <a:spcPts val="47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R</a:t>
            </a:r>
            <a:r>
              <a:rPr sz="1600" spc="-4" dirty="0" smtClean="0">
                <a:latin typeface="Times New Roman"/>
                <a:cs typeface="Times New Roman"/>
              </a:rPr>
              <a:t>I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4" dirty="0" smtClean="0">
                <a:latin typeface="Times New Roman"/>
                <a:cs typeface="Times New Roman"/>
              </a:rPr>
              <a:t>C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4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C</a:t>
            </a:r>
            <a:r>
              <a:rPr sz="1600" spc="-4" dirty="0" smtClean="0">
                <a:latin typeface="Times New Roman"/>
                <a:cs typeface="Times New Roman"/>
              </a:rPr>
              <a:t>I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4" dirty="0" smtClean="0">
                <a:latin typeface="Times New Roman"/>
                <a:cs typeface="Times New Roman"/>
              </a:rPr>
              <a:t>C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DPS,</a:t>
            </a:r>
            <a:r>
              <a:rPr sz="1600" spc="-3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2992" y="3278743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40" y="3957337"/>
            <a:ext cx="2107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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2492" y="3958943"/>
            <a:ext cx="11906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Ma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2992" y="4376023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039" y="4377364"/>
            <a:ext cx="133453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gor</a:t>
            </a:r>
            <a:r>
              <a:rPr sz="2000" spc="-4" dirty="0" smtClean="0">
                <a:latin typeface="Times New Roman"/>
                <a:cs typeface="Times New Roman"/>
              </a:rPr>
              <a:t>it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07539" y="4723859"/>
            <a:ext cx="126746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91588" y="4723859"/>
            <a:ext cx="5020845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x</a:t>
            </a:r>
            <a:r>
              <a:rPr sz="1600" spc="0" dirty="0" smtClean="0">
                <a:latin typeface="Times New Roman"/>
                <a:cs typeface="Times New Roman"/>
              </a:rPr>
              <a:t>éc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allèle</a:t>
            </a:r>
            <a:r>
              <a:rPr sz="1600" spc="2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-2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ff</a:t>
            </a:r>
            <a:r>
              <a:rPr sz="1600" spc="0" dirty="0" smtClean="0">
                <a:latin typeface="Times New Roman"/>
                <a:cs typeface="Times New Roman"/>
              </a:rPr>
              <a:t>icile</a:t>
            </a:r>
            <a:r>
              <a:rPr sz="1600" spc="-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er</a:t>
            </a:r>
            <a:r>
              <a:rPr sz="1600" spc="-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car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nouv</a:t>
            </a:r>
            <a:r>
              <a:rPr sz="1600" spc="0" dirty="0" smtClean="0">
                <a:latin typeface="Times New Roman"/>
                <a:cs typeface="Times New Roman"/>
              </a:rPr>
              <a:t>ea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!!!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itect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ié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464"/>
              </a:spcBef>
            </a:pPr>
            <a:r>
              <a:rPr sz="1600" spc="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ssou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ces</a:t>
            </a:r>
            <a:r>
              <a:rPr sz="1600" spc="-61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at</a:t>
            </a:r>
            <a:r>
              <a:rPr sz="1600" spc="9" dirty="0" smtClean="0">
                <a:latin typeface="Times New Roman"/>
                <a:cs typeface="Times New Roman"/>
              </a:rPr>
              <a:t>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9" dirty="0" smtClean="0">
                <a:latin typeface="Times New Roman"/>
                <a:cs typeface="Times New Roman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r>
              <a:rPr sz="1600" spc="2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illi</a:t>
            </a:r>
            <a:r>
              <a:rPr sz="1600" spc="-1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ées</a:t>
            </a:r>
            <a:r>
              <a:rPr sz="1600" spc="4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9" dirty="0" smtClean="0">
                <a:latin typeface="Times New Roman"/>
                <a:cs typeface="Times New Roman"/>
              </a:rPr>
              <a:t>t!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5952667"/>
            <a:ext cx="24129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2492" y="5954538"/>
            <a:ext cx="68459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oût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42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D</a:t>
            </a:r>
            <a:r>
              <a:rPr sz="2800" spc="4" dirty="0" smtClean="0">
                <a:latin typeface="Times New Roman"/>
                <a:cs typeface="Times New Roman"/>
              </a:rPr>
              <a:t>i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nsion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109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onso</a:t>
            </a:r>
            <a:r>
              <a:rPr sz="2800" spc="-14" dirty="0" smtClean="0">
                <a:latin typeface="Times New Roman"/>
                <a:cs typeface="Times New Roman"/>
              </a:rPr>
              <a:t>mm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tion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131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P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rfor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64540" y="1180823"/>
            <a:ext cx="478593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Carac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q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4540" y="161758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42492" y="1618924"/>
            <a:ext cx="7919194" cy="798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Pas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“case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iti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e”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ff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ce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 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ju</a:t>
            </a:r>
            <a:r>
              <a:rPr sz="2000" spc="0" dirty="0" smtClean="0">
                <a:latin typeface="Times New Roman"/>
                <a:cs typeface="Times New Roman"/>
              </a:rPr>
              <a:t>sc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nu</a:t>
            </a:r>
            <a:r>
              <a:rPr sz="2000" spc="0" dirty="0" smtClean="0">
                <a:latin typeface="Times New Roman"/>
                <a:cs typeface="Times New Roman"/>
              </a:rPr>
              <a:t>sc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16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d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f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ca</a:t>
            </a:r>
            <a:r>
              <a:rPr sz="2000" u="heavy" spc="-4" dirty="0" smtClean="0">
                <a:latin typeface="Times New Roman"/>
                <a:cs typeface="Times New Roman"/>
              </a:rPr>
              <a:t>tio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do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bu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er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 c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ff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64540" y="213574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64540" y="265390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42492" y="2655244"/>
            <a:ext cx="350401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ru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72794" y="2655244"/>
            <a:ext cx="14832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spc="0" dirty="0" smtClean="0">
                <a:latin typeface="Times New Roman"/>
                <a:cs typeface="Times New Roman"/>
              </a:rPr>
              <a:t>;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64540" y="317206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2492" y="3173404"/>
            <a:ext cx="416904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25" dirty="0" smtClean="0">
                <a:latin typeface="Times New Roman"/>
                <a:cs typeface="Times New Roman"/>
              </a:rPr>
              <a:t>mm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pr</a:t>
            </a:r>
            <a:r>
              <a:rPr sz="2000" spc="0" dirty="0" smtClean="0">
                <a:latin typeface="Times New Roman"/>
                <a:cs typeface="Times New Roman"/>
              </a:rPr>
              <a:t>écé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490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--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4540" y="3690223"/>
            <a:ext cx="180140" cy="798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753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42492" y="3691564"/>
            <a:ext cx="7156571" cy="13162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ass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0" dirty="0" smtClean="0">
                <a:latin typeface="Times New Roman"/>
                <a:cs typeface="Times New Roman"/>
              </a:rPr>
              <a:t>x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tili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bo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 </a:t>
            </a:r>
            <a:r>
              <a:rPr sz="2000" b="1" spc="0" dirty="0" smtClean="0">
                <a:latin typeface="Times New Roman"/>
                <a:cs typeface="Times New Roman"/>
              </a:rPr>
              <a:t>&lt;=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16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ass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v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b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47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tili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bo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  <a:p>
            <a:pPr marL="12700" marR="43811">
              <a:lnSpc>
                <a:spcPct val="95825"/>
              </a:lnSpc>
              <a:spcBef>
                <a:spcPts val="17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La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bu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’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gu</a:t>
            </a:r>
            <a:r>
              <a:rPr sz="2000" spc="-4" dirty="0" smtClean="0">
                <a:latin typeface="Times New Roman"/>
                <a:cs typeface="Times New Roman"/>
              </a:rPr>
              <a:t>ill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490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“</a:t>
            </a:r>
            <a:r>
              <a:rPr sz="2000" spc="0" dirty="0" smtClean="0">
                <a:latin typeface="Times New Roman"/>
                <a:cs typeface="Times New Roman"/>
              </a:rPr>
              <a:t>…</a:t>
            </a:r>
            <a:r>
              <a:rPr sz="2000" b="1" spc="0" dirty="0" smtClean="0">
                <a:latin typeface="Times New Roman"/>
                <a:cs typeface="Times New Roman"/>
              </a:rPr>
              <a:t>”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93632" y="4209724"/>
            <a:ext cx="13432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54273" y="4209724"/>
            <a:ext cx="2944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spc="4" dirty="0" smtClean="0">
                <a:latin typeface="Times New Roman"/>
                <a:cs typeface="Times New Roman"/>
              </a:rPr>
              <a:t>:=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540" y="472654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4540" y="5244703"/>
            <a:ext cx="1801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42492" y="5246044"/>
            <a:ext cx="446422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La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b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’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o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-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31525" y="5246044"/>
            <a:ext cx="4880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spc="4" dirty="0" smtClean="0">
                <a:latin typeface="Times New Roman"/>
                <a:cs typeface="Times New Roman"/>
              </a:rPr>
              <a:t>‘</a:t>
            </a:r>
            <a:r>
              <a:rPr sz="2000" spc="0" dirty="0" smtClean="0">
                <a:latin typeface="Times New Roman"/>
                <a:cs typeface="Times New Roman"/>
              </a:rPr>
              <a:t>…</a:t>
            </a:r>
            <a:r>
              <a:rPr sz="2000" b="1" spc="0" dirty="0" smtClean="0">
                <a:latin typeface="Times New Roman"/>
                <a:cs typeface="Times New Roman"/>
              </a:rPr>
              <a:t>’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576286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2492" y="5764204"/>
            <a:ext cx="629011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0" dirty="0" smtClean="0">
                <a:latin typeface="Times New Roman"/>
                <a:cs typeface="Times New Roman"/>
              </a:rPr>
              <a:t>x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0" dirty="0" smtClean="0">
                <a:latin typeface="Times New Roman"/>
                <a:cs typeface="Times New Roman"/>
              </a:rPr>
              <a:t>ssè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ass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gn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 « 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»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2992" y="6164495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039" y="6165563"/>
            <a:ext cx="3287606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ils</a:t>
            </a:r>
            <a:r>
              <a:rPr sz="1600" spc="4" dirty="0" smtClean="0">
                <a:latin typeface="Times New Roman"/>
                <a:cs typeface="Times New Roman"/>
              </a:rPr>
              <a:t> poss</a:t>
            </a:r>
            <a:r>
              <a:rPr sz="1600" spc="0" dirty="0" smtClean="0">
                <a:latin typeface="Times New Roman"/>
                <a:cs typeface="Times New Roman"/>
              </a:rPr>
              <a:t>è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en t</a:t>
            </a:r>
            <a:r>
              <a:rPr sz="1600" spc="4" dirty="0" smtClean="0">
                <a:latin typeface="Times New Roman"/>
                <a:cs typeface="Times New Roman"/>
              </a:rPr>
              <a:t>ou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ps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6476095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2492" y="6477436"/>
            <a:ext cx="664260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v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b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n’on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as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gn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ca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ph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qu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it</a:t>
            </a:r>
            <a:r>
              <a:rPr sz="2000" spc="0" dirty="0" smtClean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65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6156" y="2956365"/>
            <a:ext cx="4529173" cy="3874746"/>
          </a:xfrm>
          <a:custGeom>
            <a:avLst/>
            <a:gdLst/>
            <a:ahLst/>
            <a:cxnLst/>
            <a:rect l="l" t="t" r="r" b="b"/>
            <a:pathLst>
              <a:path w="4529173" h="3874746">
                <a:moveTo>
                  <a:pt x="0" y="3874746"/>
                </a:moveTo>
                <a:lnTo>
                  <a:pt x="4529173" y="3874746"/>
                </a:lnTo>
                <a:lnTo>
                  <a:pt x="4529173" y="0"/>
                </a:lnTo>
                <a:lnTo>
                  <a:pt x="0" y="0"/>
                </a:lnTo>
                <a:lnTo>
                  <a:pt x="0" y="3874746"/>
                </a:lnTo>
                <a:close/>
              </a:path>
            </a:pathLst>
          </a:custGeom>
          <a:ln w="29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057092" y="6182929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0"/>
                </a:moveTo>
                <a:lnTo>
                  <a:pt x="1325611" y="0"/>
                </a:lnTo>
                <a:lnTo>
                  <a:pt x="1325611" y="540628"/>
                </a:lnTo>
                <a:lnTo>
                  <a:pt x="0" y="54062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057092" y="6182929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540628"/>
                </a:moveTo>
                <a:lnTo>
                  <a:pt x="1325611" y="540628"/>
                </a:lnTo>
                <a:lnTo>
                  <a:pt x="1325611" y="0"/>
                </a:lnTo>
                <a:lnTo>
                  <a:pt x="0" y="0"/>
                </a:lnTo>
                <a:lnTo>
                  <a:pt x="0" y="540628"/>
                </a:lnTo>
                <a:close/>
              </a:path>
            </a:pathLst>
          </a:custGeom>
          <a:ln w="28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057093" y="3171459"/>
            <a:ext cx="3203552" cy="1290626"/>
          </a:xfrm>
          <a:custGeom>
            <a:avLst/>
            <a:gdLst/>
            <a:ahLst/>
            <a:cxnLst/>
            <a:rect l="l" t="t" r="r" b="b"/>
            <a:pathLst>
              <a:path w="3203552" h="1290626">
                <a:moveTo>
                  <a:pt x="0" y="0"/>
                </a:moveTo>
                <a:lnTo>
                  <a:pt x="3203552" y="0"/>
                </a:lnTo>
                <a:lnTo>
                  <a:pt x="3203552" y="1290626"/>
                </a:lnTo>
                <a:lnTo>
                  <a:pt x="0" y="129062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057093" y="3171467"/>
            <a:ext cx="3203562" cy="1290626"/>
          </a:xfrm>
          <a:custGeom>
            <a:avLst/>
            <a:gdLst/>
            <a:ahLst/>
            <a:cxnLst/>
            <a:rect l="l" t="t" r="r" b="b"/>
            <a:pathLst>
              <a:path w="3203562" h="1290626">
                <a:moveTo>
                  <a:pt x="0" y="1290626"/>
                </a:moveTo>
                <a:lnTo>
                  <a:pt x="3203562" y="1290626"/>
                </a:lnTo>
                <a:lnTo>
                  <a:pt x="3203562" y="0"/>
                </a:lnTo>
                <a:lnTo>
                  <a:pt x="0" y="0"/>
                </a:lnTo>
                <a:lnTo>
                  <a:pt x="0" y="1290626"/>
                </a:lnTo>
                <a:close/>
              </a:path>
            </a:pathLst>
          </a:custGeom>
          <a:ln w="28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278029" y="3386571"/>
            <a:ext cx="2761700" cy="860417"/>
          </a:xfrm>
          <a:custGeom>
            <a:avLst/>
            <a:gdLst/>
            <a:ahLst/>
            <a:cxnLst/>
            <a:rect l="l" t="t" r="r" b="b"/>
            <a:pathLst>
              <a:path w="2761700" h="860417">
                <a:moveTo>
                  <a:pt x="0" y="0"/>
                </a:moveTo>
                <a:lnTo>
                  <a:pt x="2761700" y="0"/>
                </a:lnTo>
                <a:lnTo>
                  <a:pt x="2761700" y="860417"/>
                </a:lnTo>
                <a:lnTo>
                  <a:pt x="0" y="860417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278029" y="3386571"/>
            <a:ext cx="2761691" cy="860417"/>
          </a:xfrm>
          <a:custGeom>
            <a:avLst/>
            <a:gdLst/>
            <a:ahLst/>
            <a:cxnLst/>
            <a:rect l="l" t="t" r="r" b="b"/>
            <a:pathLst>
              <a:path w="2761691" h="860417">
                <a:moveTo>
                  <a:pt x="0" y="860417"/>
                </a:moveTo>
                <a:lnTo>
                  <a:pt x="2761691" y="860417"/>
                </a:lnTo>
                <a:lnTo>
                  <a:pt x="2761691" y="0"/>
                </a:lnTo>
                <a:lnTo>
                  <a:pt x="0" y="0"/>
                </a:lnTo>
                <a:lnTo>
                  <a:pt x="0" y="860417"/>
                </a:lnTo>
                <a:close/>
              </a:path>
            </a:pathLst>
          </a:custGeom>
          <a:ln w="2874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498964" y="3709226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98965" y="3709226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27473" y="3709225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327473" y="3709225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5981" y="3709225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155981" y="3709224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164609" y="6293335"/>
            <a:ext cx="1104685" cy="322656"/>
          </a:xfrm>
          <a:custGeom>
            <a:avLst/>
            <a:gdLst/>
            <a:ahLst/>
            <a:cxnLst/>
            <a:rect l="l" t="t" r="r" b="b"/>
            <a:pathLst>
              <a:path w="1104685" h="322656">
                <a:moveTo>
                  <a:pt x="0" y="0"/>
                </a:moveTo>
                <a:lnTo>
                  <a:pt x="1104685" y="0"/>
                </a:lnTo>
                <a:lnTo>
                  <a:pt x="110468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164618" y="6293344"/>
            <a:ext cx="1104676" cy="322656"/>
          </a:xfrm>
          <a:custGeom>
            <a:avLst/>
            <a:gdLst/>
            <a:ahLst/>
            <a:cxnLst/>
            <a:rect l="l" t="t" r="r" b="b"/>
            <a:pathLst>
              <a:path w="1104676" h="322656">
                <a:moveTo>
                  <a:pt x="0" y="322656"/>
                </a:moveTo>
                <a:lnTo>
                  <a:pt x="1104676" y="322656"/>
                </a:lnTo>
                <a:lnTo>
                  <a:pt x="1104676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74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603644" y="6182923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0"/>
                </a:moveTo>
                <a:lnTo>
                  <a:pt x="1325611" y="0"/>
                </a:lnTo>
                <a:lnTo>
                  <a:pt x="1325611" y="540628"/>
                </a:lnTo>
                <a:lnTo>
                  <a:pt x="0" y="54062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603644" y="6182923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540628"/>
                </a:moveTo>
                <a:lnTo>
                  <a:pt x="1325611" y="540628"/>
                </a:lnTo>
                <a:lnTo>
                  <a:pt x="1325611" y="0"/>
                </a:lnTo>
                <a:lnTo>
                  <a:pt x="0" y="0"/>
                </a:lnTo>
                <a:lnTo>
                  <a:pt x="0" y="540628"/>
                </a:lnTo>
                <a:close/>
              </a:path>
            </a:pathLst>
          </a:custGeom>
          <a:ln w="28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711167" y="6293334"/>
            <a:ext cx="1104676" cy="322656"/>
          </a:xfrm>
          <a:custGeom>
            <a:avLst/>
            <a:gdLst/>
            <a:ahLst/>
            <a:cxnLst/>
            <a:rect l="l" t="t" r="r" b="b"/>
            <a:pathLst>
              <a:path w="1104676" h="322656">
                <a:moveTo>
                  <a:pt x="0" y="0"/>
                </a:moveTo>
                <a:lnTo>
                  <a:pt x="1104676" y="0"/>
                </a:lnTo>
                <a:lnTo>
                  <a:pt x="1104676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711167" y="6293342"/>
            <a:ext cx="1104676" cy="322656"/>
          </a:xfrm>
          <a:custGeom>
            <a:avLst/>
            <a:gdLst/>
            <a:ahLst/>
            <a:cxnLst/>
            <a:rect l="l" t="t" r="r" b="b"/>
            <a:pathLst>
              <a:path w="1104676" h="322656">
                <a:moveTo>
                  <a:pt x="0" y="322656"/>
                </a:moveTo>
                <a:lnTo>
                  <a:pt x="1104676" y="322656"/>
                </a:lnTo>
                <a:lnTo>
                  <a:pt x="1104676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74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57098" y="4677191"/>
            <a:ext cx="1546538" cy="1290626"/>
          </a:xfrm>
          <a:custGeom>
            <a:avLst/>
            <a:gdLst/>
            <a:ahLst/>
            <a:cxnLst/>
            <a:rect l="l" t="t" r="r" b="b"/>
            <a:pathLst>
              <a:path w="1546538" h="1290626">
                <a:moveTo>
                  <a:pt x="0" y="0"/>
                </a:moveTo>
                <a:lnTo>
                  <a:pt x="1546538" y="0"/>
                </a:lnTo>
                <a:lnTo>
                  <a:pt x="1546538" y="1290626"/>
                </a:lnTo>
                <a:lnTo>
                  <a:pt x="0" y="129062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057099" y="4677191"/>
            <a:ext cx="1546547" cy="1290626"/>
          </a:xfrm>
          <a:custGeom>
            <a:avLst/>
            <a:gdLst/>
            <a:ahLst/>
            <a:cxnLst/>
            <a:rect l="l" t="t" r="r" b="b"/>
            <a:pathLst>
              <a:path w="1546547" h="1290626">
                <a:moveTo>
                  <a:pt x="0" y="1290626"/>
                </a:moveTo>
                <a:lnTo>
                  <a:pt x="1546547" y="1290626"/>
                </a:lnTo>
                <a:lnTo>
                  <a:pt x="1546547" y="0"/>
                </a:lnTo>
                <a:lnTo>
                  <a:pt x="0" y="0"/>
                </a:lnTo>
                <a:lnTo>
                  <a:pt x="0" y="1290626"/>
                </a:lnTo>
                <a:close/>
              </a:path>
            </a:pathLst>
          </a:custGeom>
          <a:ln w="28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278035" y="4892295"/>
            <a:ext cx="1104685" cy="860408"/>
          </a:xfrm>
          <a:custGeom>
            <a:avLst/>
            <a:gdLst/>
            <a:ahLst/>
            <a:cxnLst/>
            <a:rect l="l" t="t" r="r" b="b"/>
            <a:pathLst>
              <a:path w="1104685" h="860408">
                <a:moveTo>
                  <a:pt x="0" y="0"/>
                </a:moveTo>
                <a:lnTo>
                  <a:pt x="1104685" y="0"/>
                </a:lnTo>
                <a:lnTo>
                  <a:pt x="1104685" y="860408"/>
                </a:lnTo>
                <a:lnTo>
                  <a:pt x="0" y="86040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278035" y="4892294"/>
            <a:ext cx="1104676" cy="860417"/>
          </a:xfrm>
          <a:custGeom>
            <a:avLst/>
            <a:gdLst/>
            <a:ahLst/>
            <a:cxnLst/>
            <a:rect l="l" t="t" r="r" b="b"/>
            <a:pathLst>
              <a:path w="1104676" h="860417">
                <a:moveTo>
                  <a:pt x="0" y="860417"/>
                </a:moveTo>
                <a:lnTo>
                  <a:pt x="1104676" y="860417"/>
                </a:lnTo>
                <a:lnTo>
                  <a:pt x="1104676" y="0"/>
                </a:lnTo>
                <a:lnTo>
                  <a:pt x="0" y="0"/>
                </a:lnTo>
                <a:lnTo>
                  <a:pt x="0" y="860417"/>
                </a:lnTo>
                <a:close/>
              </a:path>
            </a:pathLst>
          </a:custGeom>
          <a:ln w="2897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498971" y="5214950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498971" y="5214950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824583" y="4677188"/>
            <a:ext cx="2319820" cy="1290626"/>
          </a:xfrm>
          <a:custGeom>
            <a:avLst/>
            <a:gdLst/>
            <a:ahLst/>
            <a:cxnLst/>
            <a:rect l="l" t="t" r="r" b="b"/>
            <a:pathLst>
              <a:path w="2319820" h="1290626">
                <a:moveTo>
                  <a:pt x="0" y="0"/>
                </a:moveTo>
                <a:lnTo>
                  <a:pt x="2319820" y="0"/>
                </a:lnTo>
                <a:lnTo>
                  <a:pt x="2319820" y="1290626"/>
                </a:lnTo>
                <a:lnTo>
                  <a:pt x="0" y="129062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824584" y="4677188"/>
            <a:ext cx="2319820" cy="1290626"/>
          </a:xfrm>
          <a:custGeom>
            <a:avLst/>
            <a:gdLst/>
            <a:ahLst/>
            <a:cxnLst/>
            <a:rect l="l" t="t" r="r" b="b"/>
            <a:pathLst>
              <a:path w="2319820" h="1290626">
                <a:moveTo>
                  <a:pt x="0" y="1290626"/>
                </a:moveTo>
                <a:lnTo>
                  <a:pt x="2319820" y="1290626"/>
                </a:lnTo>
                <a:lnTo>
                  <a:pt x="2319820" y="0"/>
                </a:lnTo>
                <a:lnTo>
                  <a:pt x="0" y="0"/>
                </a:lnTo>
                <a:lnTo>
                  <a:pt x="0" y="1290626"/>
                </a:lnTo>
                <a:close/>
              </a:path>
            </a:pathLst>
          </a:custGeom>
          <a:ln w="28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045519" y="4892292"/>
            <a:ext cx="1877940" cy="860408"/>
          </a:xfrm>
          <a:custGeom>
            <a:avLst/>
            <a:gdLst/>
            <a:ahLst/>
            <a:cxnLst/>
            <a:rect l="l" t="t" r="r" b="b"/>
            <a:pathLst>
              <a:path w="1877940" h="860408">
                <a:moveTo>
                  <a:pt x="0" y="0"/>
                </a:moveTo>
                <a:lnTo>
                  <a:pt x="1877940" y="0"/>
                </a:lnTo>
                <a:lnTo>
                  <a:pt x="1877940" y="860408"/>
                </a:lnTo>
                <a:lnTo>
                  <a:pt x="0" y="86040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045520" y="4892292"/>
            <a:ext cx="1877950" cy="860417"/>
          </a:xfrm>
          <a:custGeom>
            <a:avLst/>
            <a:gdLst/>
            <a:ahLst/>
            <a:cxnLst/>
            <a:rect l="l" t="t" r="r" b="b"/>
            <a:pathLst>
              <a:path w="1877950" h="860417">
                <a:moveTo>
                  <a:pt x="0" y="860417"/>
                </a:moveTo>
                <a:lnTo>
                  <a:pt x="1877950" y="860417"/>
                </a:lnTo>
                <a:lnTo>
                  <a:pt x="1877950" y="0"/>
                </a:lnTo>
                <a:lnTo>
                  <a:pt x="0" y="0"/>
                </a:lnTo>
                <a:lnTo>
                  <a:pt x="0" y="860417"/>
                </a:lnTo>
                <a:close/>
              </a:path>
            </a:pathLst>
          </a:custGeom>
          <a:ln w="2881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266455" y="5214948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266456" y="5214947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094964" y="5214947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094964" y="5214947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764540" y="1180823"/>
            <a:ext cx="6875167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b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42492" y="1690386"/>
            <a:ext cx="44812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sig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59" dirty="0" smtClean="0">
                <a:latin typeface="Times New Roman"/>
                <a:cs typeface="Times New Roman"/>
              </a:rPr>
              <a:t> 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odul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ir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0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hi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hique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32992" y="2160127"/>
            <a:ext cx="265655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53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17039" y="2161468"/>
            <a:ext cx="611276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tit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rf</a:t>
            </a:r>
            <a:r>
              <a:rPr sz="2000" u="heavy" spc="0" dirty="0" smtClean="0">
                <a:latin typeface="Times New Roman"/>
                <a:cs typeface="Times New Roman"/>
              </a:rPr>
              <a:t>aces</a:t>
            </a:r>
            <a:r>
              <a:rPr sz="2000" u="heavy" spc="-2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x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rn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no</a:t>
            </a:r>
            <a:r>
              <a:rPr sz="1600" spc="0" dirty="0" smtClean="0">
                <a:latin typeface="Times New Roman"/>
                <a:cs typeface="Times New Roman"/>
              </a:rPr>
              <a:t>m</a:t>
            </a:r>
            <a:r>
              <a:rPr sz="1600" spc="-3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ts</a:t>
            </a:r>
            <a:r>
              <a:rPr sz="1600" spc="-2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ées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818116" y="2161468"/>
            <a:ext cx="9220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ties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7039" y="2527228"/>
            <a:ext cx="39007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4" dirty="0" smtClean="0">
                <a:latin typeface="Times New Roman"/>
                <a:cs typeface="Times New Roman"/>
              </a:rPr>
              <a:t>Ar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h</a:t>
            </a:r>
            <a:r>
              <a:rPr sz="2000" u="heavy" spc="-4" dirty="0" smtClean="0">
                <a:latin typeface="Times New Roman"/>
                <a:cs typeface="Times New Roman"/>
              </a:rPr>
              <a:t>it</a:t>
            </a:r>
            <a:r>
              <a:rPr sz="2000" u="heavy" spc="0" dirty="0" smtClean="0">
                <a:latin typeface="Times New Roman"/>
                <a:cs typeface="Times New Roman"/>
              </a:rPr>
              <a:t>ec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por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nt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11167" y="6293342"/>
            <a:ext cx="1104676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3164618" y="6293344"/>
            <a:ext cx="1104676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603644" y="6182923"/>
            <a:ext cx="1325611" cy="5406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3057092" y="6182929"/>
            <a:ext cx="1325611" cy="5406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6094964" y="5214947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266456" y="5214947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3498971" y="5214950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5045520" y="4892292"/>
            <a:ext cx="1877950" cy="860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3278035" y="4892294"/>
            <a:ext cx="1104676" cy="860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4824584" y="4677188"/>
            <a:ext cx="2319820" cy="1290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057099" y="4677191"/>
            <a:ext cx="1546547" cy="1290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5155981" y="3709224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327473" y="3709225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498965" y="3709226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278029" y="3386571"/>
            <a:ext cx="2761691" cy="860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057093" y="3171467"/>
            <a:ext cx="3203562" cy="1290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2836156" y="2956365"/>
            <a:ext cx="4529173" cy="38747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15"/>
              </a:spcBef>
            </a:pPr>
            <a:endParaRPr sz="650"/>
          </a:p>
          <a:p>
            <a:pPr marL="270034">
              <a:lnSpc>
                <a:spcPct val="95825"/>
              </a:lnSpc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</a:t>
            </a:r>
            <a:r>
              <a:rPr sz="950" spc="11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(niveau</a:t>
            </a:r>
            <a:r>
              <a:rPr sz="950" spc="33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hiérarchique</a:t>
            </a:r>
            <a:r>
              <a:rPr sz="950" spc="52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supérieur)</a:t>
            </a:r>
            <a:endParaRPr sz="950">
              <a:latin typeface="Times New Roman"/>
              <a:cs typeface="Times New Roman"/>
            </a:endParaRPr>
          </a:p>
          <a:p>
            <a:pPr marL="490969">
              <a:lnSpc>
                <a:spcPct val="95825"/>
              </a:lnSpc>
              <a:spcBef>
                <a:spcPts val="1871"/>
              </a:spcBef>
            </a:pP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</a:t>
            </a:r>
            <a:endParaRPr sz="950">
              <a:latin typeface="Times New Roman"/>
              <a:cs typeface="Times New Roman"/>
            </a:endParaRPr>
          </a:p>
          <a:p>
            <a:pPr marL="722953">
              <a:lnSpc>
                <a:spcPct val="95825"/>
              </a:lnSpc>
              <a:spcBef>
                <a:spcPts val="1448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             </a:t>
            </a:r>
            <a:r>
              <a:rPr sz="950" spc="86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C             </a:t>
            </a:r>
            <a:r>
              <a:rPr sz="950" spc="168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</a:t>
            </a:r>
            <a:endParaRPr sz="950">
              <a:latin typeface="Times New Roman"/>
              <a:cs typeface="Times New Roman"/>
            </a:endParaRPr>
          </a:p>
          <a:p>
            <a:pPr marL="270039">
              <a:lnSpc>
                <a:spcPct val="95825"/>
              </a:lnSpc>
              <a:spcBef>
                <a:spcPts val="5259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                                            </a:t>
            </a:r>
            <a:r>
              <a:rPr sz="950" spc="203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C</a:t>
            </a:r>
            <a:endParaRPr sz="950">
              <a:latin typeface="Times New Roman"/>
              <a:cs typeface="Times New Roman"/>
            </a:endParaRPr>
          </a:p>
          <a:p>
            <a:pPr marL="490974">
              <a:lnSpc>
                <a:spcPct val="95825"/>
              </a:lnSpc>
              <a:spcBef>
                <a:spcPts val="1871"/>
              </a:spcBef>
            </a:pP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                                  </a:t>
            </a:r>
            <a:r>
              <a:rPr sz="950" spc="163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C</a:t>
            </a:r>
            <a:endParaRPr sz="950">
              <a:latin typeface="Times New Roman"/>
              <a:cs typeface="Times New Roman"/>
            </a:endParaRPr>
          </a:p>
          <a:p>
            <a:pPr marL="722958">
              <a:lnSpc>
                <a:spcPct val="95825"/>
              </a:lnSpc>
              <a:spcBef>
                <a:spcPts val="1448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                               </a:t>
            </a:r>
            <a:r>
              <a:rPr sz="950" spc="1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</a:t>
            </a:r>
            <a:r>
              <a:rPr sz="950" spc="31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</a:t>
            </a:r>
            <a:endParaRPr sz="950">
              <a:latin typeface="Times New Roman"/>
              <a:cs typeface="Times New Roman"/>
            </a:endParaRPr>
          </a:p>
          <a:p>
            <a:pPr marL="270038">
              <a:lnSpc>
                <a:spcPct val="95825"/>
              </a:lnSpc>
              <a:spcBef>
                <a:spcPts val="5259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                        </a:t>
            </a:r>
            <a:r>
              <a:rPr sz="950" spc="71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</a:t>
            </a:r>
            <a:endParaRPr sz="950">
              <a:latin typeface="Times New Roman"/>
              <a:cs typeface="Times New Roman"/>
            </a:endParaRPr>
          </a:p>
          <a:p>
            <a:pPr marL="388605">
              <a:lnSpc>
                <a:spcPct val="95825"/>
              </a:lnSpc>
              <a:spcBef>
                <a:spcPts val="1057"/>
              </a:spcBef>
            </a:pP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             </a:t>
            </a:r>
            <a:r>
              <a:rPr sz="950" spc="184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588526" y="2239264"/>
            <a:ext cx="597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1" name="ZoneTexte 7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object 7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167759" y="304821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3013249"/>
                </a:moveTo>
                <a:lnTo>
                  <a:pt x="2053593" y="3013249"/>
                </a:lnTo>
                <a:lnTo>
                  <a:pt x="2053593" y="0"/>
                </a:lnTo>
                <a:lnTo>
                  <a:pt x="0" y="0"/>
                </a:lnTo>
                <a:lnTo>
                  <a:pt x="0" y="3013249"/>
                </a:lnTo>
                <a:close/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69758" y="3470062"/>
            <a:ext cx="1358995" cy="2290079"/>
          </a:xfrm>
          <a:custGeom>
            <a:avLst/>
            <a:gdLst/>
            <a:ahLst/>
            <a:cxnLst/>
            <a:rect l="l" t="t" r="r" b="b"/>
            <a:pathLst>
              <a:path w="1358995" h="2290079">
                <a:moveTo>
                  <a:pt x="0" y="0"/>
                </a:moveTo>
                <a:lnTo>
                  <a:pt x="1358995" y="0"/>
                </a:lnTo>
                <a:lnTo>
                  <a:pt x="1358995" y="2290079"/>
                </a:lnTo>
                <a:lnTo>
                  <a:pt x="0" y="2290079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69758" y="3470072"/>
            <a:ext cx="1358995" cy="2290069"/>
          </a:xfrm>
          <a:custGeom>
            <a:avLst/>
            <a:gdLst/>
            <a:ahLst/>
            <a:cxnLst/>
            <a:rect l="l" t="t" r="r" b="b"/>
            <a:pathLst>
              <a:path w="1358995" h="2290069">
                <a:moveTo>
                  <a:pt x="0" y="2290069"/>
                </a:moveTo>
                <a:lnTo>
                  <a:pt x="1358995" y="2290069"/>
                </a:lnTo>
                <a:lnTo>
                  <a:pt x="1358995" y="0"/>
                </a:lnTo>
                <a:lnTo>
                  <a:pt x="0" y="0"/>
                </a:lnTo>
                <a:lnTo>
                  <a:pt x="0" y="2290069"/>
                </a:lnTo>
                <a:close/>
              </a:path>
            </a:pathLst>
          </a:custGeom>
          <a:ln w="96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664167" y="3669234"/>
            <a:ext cx="939982" cy="0"/>
          </a:xfrm>
          <a:custGeom>
            <a:avLst/>
            <a:gdLst/>
            <a:ahLst/>
            <a:cxnLst/>
            <a:rect l="l" t="t" r="r" b="b"/>
            <a:pathLst>
              <a:path w="939982">
                <a:moveTo>
                  <a:pt x="0" y="0"/>
                </a:moveTo>
                <a:lnTo>
                  <a:pt x="939982" y="0"/>
                </a:lnTo>
              </a:path>
            </a:pathLst>
          </a:custGeom>
          <a:ln w="168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288557" y="292768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120529"/>
                </a:moveTo>
                <a:lnTo>
                  <a:pt x="0" y="0"/>
                </a:lnTo>
                <a:lnTo>
                  <a:pt x="2053593" y="0"/>
                </a:lnTo>
                <a:lnTo>
                  <a:pt x="2053593" y="3013249"/>
                </a:lnTo>
                <a:lnTo>
                  <a:pt x="1932793" y="3013249"/>
                </a:lnTo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409357" y="280715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120529"/>
                </a:moveTo>
                <a:lnTo>
                  <a:pt x="0" y="0"/>
                </a:lnTo>
                <a:lnTo>
                  <a:pt x="2053593" y="0"/>
                </a:lnTo>
                <a:lnTo>
                  <a:pt x="2053593" y="3013249"/>
                </a:lnTo>
                <a:lnTo>
                  <a:pt x="1932793" y="3013249"/>
                </a:lnTo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771756" y="256609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120529"/>
                </a:moveTo>
                <a:lnTo>
                  <a:pt x="0" y="0"/>
                </a:lnTo>
                <a:lnTo>
                  <a:pt x="2053593" y="0"/>
                </a:lnTo>
                <a:lnTo>
                  <a:pt x="2053593" y="3013249"/>
                </a:lnTo>
                <a:lnTo>
                  <a:pt x="1932793" y="3013249"/>
                </a:lnTo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771756" y="2686627"/>
            <a:ext cx="0" cy="120529"/>
          </a:xfrm>
          <a:custGeom>
            <a:avLst/>
            <a:gdLst/>
            <a:ahLst/>
            <a:cxnLst/>
            <a:rect l="l" t="t" r="r" b="b"/>
            <a:pathLst>
              <a:path h="120529">
                <a:moveTo>
                  <a:pt x="0" y="0"/>
                </a:moveTo>
                <a:lnTo>
                  <a:pt x="0" y="120529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462950" y="5579346"/>
            <a:ext cx="241599" cy="0"/>
          </a:xfrm>
          <a:custGeom>
            <a:avLst/>
            <a:gdLst/>
            <a:ahLst/>
            <a:cxnLst/>
            <a:rect l="l" t="t" r="r" b="b"/>
            <a:pathLst>
              <a:path w="241599">
                <a:moveTo>
                  <a:pt x="241599" y="0"/>
                </a:moveTo>
                <a:lnTo>
                  <a:pt x="0" y="0"/>
                </a:lnTo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308549" y="3048217"/>
            <a:ext cx="3140790" cy="3013249"/>
          </a:xfrm>
          <a:custGeom>
            <a:avLst/>
            <a:gdLst/>
            <a:ahLst/>
            <a:cxnLst/>
            <a:rect l="l" t="t" r="r" b="b"/>
            <a:pathLst>
              <a:path w="3140790" h="3013249">
                <a:moveTo>
                  <a:pt x="0" y="3013249"/>
                </a:moveTo>
                <a:lnTo>
                  <a:pt x="3140790" y="3013249"/>
                </a:lnTo>
                <a:lnTo>
                  <a:pt x="3140790" y="0"/>
                </a:lnTo>
                <a:lnTo>
                  <a:pt x="0" y="0"/>
                </a:lnTo>
                <a:lnTo>
                  <a:pt x="0" y="3013249"/>
                </a:lnTo>
                <a:close/>
              </a:path>
            </a:pathLst>
          </a:custGeom>
          <a:ln w="96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610558" y="3691044"/>
            <a:ext cx="2355592" cy="622738"/>
          </a:xfrm>
          <a:custGeom>
            <a:avLst/>
            <a:gdLst/>
            <a:ahLst/>
            <a:cxnLst/>
            <a:rect l="l" t="t" r="r" b="b"/>
            <a:pathLst>
              <a:path w="2355592" h="622738">
                <a:moveTo>
                  <a:pt x="0" y="0"/>
                </a:moveTo>
                <a:lnTo>
                  <a:pt x="2355592" y="0"/>
                </a:lnTo>
                <a:lnTo>
                  <a:pt x="2355592" y="622738"/>
                </a:lnTo>
                <a:lnTo>
                  <a:pt x="0" y="62273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610548" y="3691044"/>
            <a:ext cx="2355592" cy="622738"/>
          </a:xfrm>
          <a:custGeom>
            <a:avLst/>
            <a:gdLst/>
            <a:ahLst/>
            <a:cxnLst/>
            <a:rect l="l" t="t" r="r" b="b"/>
            <a:pathLst>
              <a:path w="2355592" h="622738">
                <a:moveTo>
                  <a:pt x="0" y="622738"/>
                </a:moveTo>
                <a:lnTo>
                  <a:pt x="2355592" y="622738"/>
                </a:lnTo>
                <a:lnTo>
                  <a:pt x="2355592" y="0"/>
                </a:lnTo>
                <a:lnTo>
                  <a:pt x="0" y="0"/>
                </a:lnTo>
                <a:lnTo>
                  <a:pt x="0" y="622738"/>
                </a:lnTo>
                <a:close/>
              </a:path>
            </a:pathLst>
          </a:custGeom>
          <a:ln w="96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610558" y="4404180"/>
            <a:ext cx="2355592" cy="723179"/>
          </a:xfrm>
          <a:custGeom>
            <a:avLst/>
            <a:gdLst/>
            <a:ahLst/>
            <a:cxnLst/>
            <a:rect l="l" t="t" r="r" b="b"/>
            <a:pathLst>
              <a:path w="2355592" h="723179">
                <a:moveTo>
                  <a:pt x="0" y="0"/>
                </a:moveTo>
                <a:lnTo>
                  <a:pt x="2355592" y="0"/>
                </a:lnTo>
                <a:lnTo>
                  <a:pt x="2355592" y="723179"/>
                </a:lnTo>
                <a:lnTo>
                  <a:pt x="0" y="723179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610548" y="4404180"/>
            <a:ext cx="2355592" cy="723179"/>
          </a:xfrm>
          <a:custGeom>
            <a:avLst/>
            <a:gdLst/>
            <a:ahLst/>
            <a:cxnLst/>
            <a:rect l="l" t="t" r="r" b="b"/>
            <a:pathLst>
              <a:path w="2355592" h="723179">
                <a:moveTo>
                  <a:pt x="0" y="723179"/>
                </a:moveTo>
                <a:lnTo>
                  <a:pt x="2355592" y="723179"/>
                </a:lnTo>
                <a:lnTo>
                  <a:pt x="2355592" y="0"/>
                </a:lnTo>
                <a:lnTo>
                  <a:pt x="0" y="0"/>
                </a:lnTo>
                <a:lnTo>
                  <a:pt x="0" y="723179"/>
                </a:lnTo>
                <a:close/>
              </a:path>
            </a:pathLst>
          </a:custGeom>
          <a:ln w="96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610558" y="5202681"/>
            <a:ext cx="2355592" cy="632782"/>
          </a:xfrm>
          <a:custGeom>
            <a:avLst/>
            <a:gdLst/>
            <a:ahLst/>
            <a:cxnLst/>
            <a:rect l="l" t="t" r="r" b="b"/>
            <a:pathLst>
              <a:path w="2355592" h="632782">
                <a:moveTo>
                  <a:pt x="0" y="0"/>
                </a:moveTo>
                <a:lnTo>
                  <a:pt x="2355592" y="0"/>
                </a:lnTo>
                <a:lnTo>
                  <a:pt x="2355592" y="632782"/>
                </a:lnTo>
                <a:lnTo>
                  <a:pt x="0" y="632782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610548" y="5202691"/>
            <a:ext cx="2355592" cy="632782"/>
          </a:xfrm>
          <a:custGeom>
            <a:avLst/>
            <a:gdLst/>
            <a:ahLst/>
            <a:cxnLst/>
            <a:rect l="l" t="t" r="r" b="b"/>
            <a:pathLst>
              <a:path w="2355592" h="632782">
                <a:moveTo>
                  <a:pt x="0" y="632782"/>
                </a:moveTo>
                <a:lnTo>
                  <a:pt x="2355592" y="632782"/>
                </a:lnTo>
                <a:lnTo>
                  <a:pt x="2355592" y="0"/>
                </a:lnTo>
                <a:lnTo>
                  <a:pt x="0" y="0"/>
                </a:lnTo>
                <a:lnTo>
                  <a:pt x="0" y="632782"/>
                </a:lnTo>
                <a:close/>
              </a:path>
            </a:pathLst>
          </a:custGeom>
          <a:ln w="96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912544" y="2566097"/>
            <a:ext cx="3140790" cy="3013249"/>
          </a:xfrm>
          <a:custGeom>
            <a:avLst/>
            <a:gdLst/>
            <a:ahLst/>
            <a:cxnLst/>
            <a:rect l="l" t="t" r="r" b="b"/>
            <a:pathLst>
              <a:path w="3140790" h="3013249">
                <a:moveTo>
                  <a:pt x="0" y="120529"/>
                </a:moveTo>
                <a:lnTo>
                  <a:pt x="0" y="0"/>
                </a:lnTo>
                <a:lnTo>
                  <a:pt x="3140790" y="0"/>
                </a:lnTo>
                <a:lnTo>
                  <a:pt x="3140790" y="3013249"/>
                </a:lnTo>
                <a:lnTo>
                  <a:pt x="2956037" y="3013249"/>
                </a:lnTo>
              </a:path>
            </a:pathLst>
          </a:custGeom>
          <a:ln w="96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912544" y="2686627"/>
            <a:ext cx="0" cy="120529"/>
          </a:xfrm>
          <a:custGeom>
            <a:avLst/>
            <a:gdLst/>
            <a:ahLst/>
            <a:cxnLst/>
            <a:rect l="l" t="t" r="r" b="b"/>
            <a:pathLst>
              <a:path h="120529">
                <a:moveTo>
                  <a:pt x="0" y="0"/>
                </a:moveTo>
                <a:lnTo>
                  <a:pt x="0" y="120529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429344" y="2927688"/>
            <a:ext cx="3140790" cy="3013249"/>
          </a:xfrm>
          <a:custGeom>
            <a:avLst/>
            <a:gdLst/>
            <a:ahLst/>
            <a:cxnLst/>
            <a:rect l="l" t="t" r="r" b="b"/>
            <a:pathLst>
              <a:path w="3140790" h="3013249">
                <a:moveTo>
                  <a:pt x="0" y="120529"/>
                </a:moveTo>
                <a:lnTo>
                  <a:pt x="0" y="0"/>
                </a:lnTo>
                <a:lnTo>
                  <a:pt x="3140790" y="0"/>
                </a:lnTo>
                <a:lnTo>
                  <a:pt x="3140790" y="3013249"/>
                </a:lnTo>
                <a:lnTo>
                  <a:pt x="3019990" y="3013249"/>
                </a:lnTo>
              </a:path>
            </a:pathLst>
          </a:custGeom>
          <a:ln w="96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70134" y="2820547"/>
            <a:ext cx="120799" cy="2999860"/>
          </a:xfrm>
          <a:custGeom>
            <a:avLst/>
            <a:gdLst/>
            <a:ahLst/>
            <a:cxnLst/>
            <a:rect l="l" t="t" r="r" b="b"/>
            <a:pathLst>
              <a:path w="120799" h="2999860">
                <a:moveTo>
                  <a:pt x="0" y="2999860"/>
                </a:moveTo>
                <a:lnTo>
                  <a:pt x="120799" y="2999860"/>
                </a:lnTo>
                <a:lnTo>
                  <a:pt x="120799" y="0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690934" y="2807158"/>
            <a:ext cx="0" cy="13388"/>
          </a:xfrm>
          <a:custGeom>
            <a:avLst/>
            <a:gdLst/>
            <a:ahLst/>
            <a:cxnLst/>
            <a:rect l="l" t="t" r="r" b="b"/>
            <a:pathLst>
              <a:path h="13388">
                <a:moveTo>
                  <a:pt x="0" y="0"/>
                </a:moveTo>
                <a:lnTo>
                  <a:pt x="0" y="13388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550144" y="2807158"/>
            <a:ext cx="3140790" cy="0"/>
          </a:xfrm>
          <a:custGeom>
            <a:avLst/>
            <a:gdLst/>
            <a:ahLst/>
            <a:cxnLst/>
            <a:rect l="l" t="t" r="r" b="b"/>
            <a:pathLst>
              <a:path w="3140790">
                <a:moveTo>
                  <a:pt x="3140790" y="0"/>
                </a:moveTo>
                <a:lnTo>
                  <a:pt x="0" y="0"/>
                </a:lnTo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550144" y="2807158"/>
            <a:ext cx="0" cy="120529"/>
          </a:xfrm>
          <a:custGeom>
            <a:avLst/>
            <a:gdLst/>
            <a:ahLst/>
            <a:cxnLst/>
            <a:rect l="l" t="t" r="r" b="b"/>
            <a:pathLst>
              <a:path h="120529">
                <a:moveTo>
                  <a:pt x="0" y="0"/>
                </a:moveTo>
                <a:lnTo>
                  <a:pt x="0" y="120529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90935" y="5579348"/>
            <a:ext cx="177645" cy="0"/>
          </a:xfrm>
          <a:custGeom>
            <a:avLst/>
            <a:gdLst/>
            <a:ahLst/>
            <a:cxnLst/>
            <a:rect l="l" t="t" r="r" b="b"/>
            <a:pathLst>
              <a:path w="177645">
                <a:moveTo>
                  <a:pt x="177645" y="0"/>
                </a:moveTo>
                <a:lnTo>
                  <a:pt x="0" y="0"/>
                </a:lnTo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610550" y="3346194"/>
            <a:ext cx="2355592" cy="241049"/>
          </a:xfrm>
          <a:custGeom>
            <a:avLst/>
            <a:gdLst/>
            <a:ahLst/>
            <a:cxnLst/>
            <a:rect l="l" t="t" r="r" b="b"/>
            <a:pathLst>
              <a:path w="2355592" h="241049">
                <a:moveTo>
                  <a:pt x="0" y="0"/>
                </a:moveTo>
                <a:lnTo>
                  <a:pt x="2355592" y="0"/>
                </a:lnTo>
                <a:lnTo>
                  <a:pt x="2355592" y="241049"/>
                </a:lnTo>
                <a:lnTo>
                  <a:pt x="0" y="241049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610540" y="3346194"/>
            <a:ext cx="2355592" cy="241059"/>
          </a:xfrm>
          <a:custGeom>
            <a:avLst/>
            <a:gdLst/>
            <a:ahLst/>
            <a:cxnLst/>
            <a:rect l="l" t="t" r="r" b="b"/>
            <a:pathLst>
              <a:path w="2355592" h="241059">
                <a:moveTo>
                  <a:pt x="0" y="241059"/>
                </a:moveTo>
                <a:lnTo>
                  <a:pt x="2355592" y="241059"/>
                </a:lnTo>
                <a:lnTo>
                  <a:pt x="2355592" y="0"/>
                </a:lnTo>
                <a:lnTo>
                  <a:pt x="0" y="0"/>
                </a:lnTo>
                <a:lnTo>
                  <a:pt x="0" y="241059"/>
                </a:lnTo>
                <a:close/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709785" y="3518576"/>
            <a:ext cx="2157108" cy="0"/>
          </a:xfrm>
          <a:custGeom>
            <a:avLst/>
            <a:gdLst/>
            <a:ahLst/>
            <a:cxnLst/>
            <a:rect l="l" t="t" r="r" b="b"/>
            <a:pathLst>
              <a:path w="2157108">
                <a:moveTo>
                  <a:pt x="0" y="0"/>
                </a:moveTo>
                <a:lnTo>
                  <a:pt x="2157108" y="0"/>
                </a:lnTo>
              </a:path>
            </a:pathLst>
          </a:custGeom>
          <a:ln w="168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69757" y="2626362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523350" y="5639611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610545" y="2626362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751335" y="5639612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64540" y="1180823"/>
            <a:ext cx="6875167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b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42492" y="1918986"/>
            <a:ext cx="752529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0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14" dirty="0" smtClean="0">
                <a:latin typeface="Times New Roman"/>
                <a:cs typeface="Times New Roman"/>
              </a:rPr>
              <a:t>mm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nd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0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21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n </a:t>
            </a: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10548" y="5202691"/>
            <a:ext cx="2355592" cy="6327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4610548" y="4404180"/>
            <a:ext cx="2355592" cy="7231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4610548" y="3691044"/>
            <a:ext cx="2355592" cy="6227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469758" y="3470072"/>
            <a:ext cx="1358995" cy="22900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4610540" y="3346194"/>
            <a:ext cx="2355592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4308549" y="2566097"/>
            <a:ext cx="603995" cy="241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4912544" y="2566097"/>
            <a:ext cx="3140790" cy="241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97472">
              <a:lnSpc>
                <a:spcPct val="95825"/>
              </a:lnSpc>
              <a:spcBef>
                <a:spcPts val="155"/>
              </a:spcBef>
            </a:pPr>
            <a:r>
              <a:rPr sz="1250" i="1" spc="0" dirty="0" smtClean="0">
                <a:latin typeface="Arial"/>
                <a:cs typeface="Arial"/>
              </a:rPr>
              <a:t>Fichier_x.vhd</a:t>
            </a:r>
            <a:endParaRPr sz="12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308549" y="2807158"/>
            <a:ext cx="241594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4" name="object 24"/>
          <p:cNvSpPr txBox="1"/>
          <p:nvPr/>
        </p:nvSpPr>
        <p:spPr>
          <a:xfrm>
            <a:off x="4550144" y="2807158"/>
            <a:ext cx="3140790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3" name="object 23"/>
          <p:cNvSpPr txBox="1"/>
          <p:nvPr/>
        </p:nvSpPr>
        <p:spPr>
          <a:xfrm>
            <a:off x="7690934" y="2807158"/>
            <a:ext cx="362400" cy="2772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4308549" y="2927688"/>
            <a:ext cx="120795" cy="1205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1" name="object 21"/>
          <p:cNvSpPr txBox="1"/>
          <p:nvPr/>
        </p:nvSpPr>
        <p:spPr>
          <a:xfrm>
            <a:off x="4429344" y="2927688"/>
            <a:ext cx="3140790" cy="1205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0" name="object 20"/>
          <p:cNvSpPr txBox="1"/>
          <p:nvPr/>
        </p:nvSpPr>
        <p:spPr>
          <a:xfrm>
            <a:off x="7570134" y="2927688"/>
            <a:ext cx="120799" cy="2892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4308549" y="3048217"/>
            <a:ext cx="3140790" cy="30132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51350">
              <a:lnSpc>
                <a:spcPct val="95825"/>
              </a:lnSpc>
              <a:spcBef>
                <a:spcPts val="260"/>
              </a:spcBef>
            </a:pPr>
            <a:r>
              <a:rPr sz="1250" i="1" spc="0" dirty="0" smtClean="0">
                <a:latin typeface="Arial"/>
                <a:cs typeface="Arial"/>
              </a:rPr>
              <a:t>Fichier_1.vhd</a:t>
            </a:r>
            <a:endParaRPr sz="1250">
              <a:latin typeface="Arial"/>
              <a:cs typeface="Arial"/>
            </a:endParaRPr>
          </a:p>
          <a:p>
            <a:pPr marL="376481" marR="557621" algn="ctr">
              <a:lnSpc>
                <a:spcPct val="95825"/>
              </a:lnSpc>
              <a:spcBef>
                <a:spcPts val="698"/>
              </a:spcBef>
            </a:pPr>
            <a:r>
              <a:rPr sz="1250" b="1" spc="0" dirty="0" smtClean="0">
                <a:latin typeface="Arial"/>
                <a:cs typeface="Arial"/>
              </a:rPr>
              <a:t>déclarations</a:t>
            </a:r>
            <a:r>
              <a:rPr sz="1250" b="1" spc="78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des</a:t>
            </a:r>
            <a:r>
              <a:rPr sz="1250" b="1" spc="26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PKG</a:t>
            </a:r>
            <a:r>
              <a:rPr sz="1250" b="1" spc="32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et</a:t>
            </a:r>
            <a:r>
              <a:rPr sz="1250" b="1" spc="16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LIB</a:t>
            </a:r>
            <a:endParaRPr sz="1250">
              <a:latin typeface="Arial"/>
              <a:cs typeface="Arial"/>
            </a:endParaRPr>
          </a:p>
          <a:p>
            <a:pPr marL="1235143" marR="1416327" algn="ctr">
              <a:lnSpc>
                <a:spcPct val="95825"/>
              </a:lnSpc>
              <a:spcBef>
                <a:spcPts val="1488"/>
              </a:spcBef>
            </a:pPr>
            <a:r>
              <a:rPr sz="1250" b="1" u="heavy" spc="0" dirty="0" smtClean="0">
                <a:latin typeface="Arial"/>
                <a:cs typeface="Arial"/>
              </a:rPr>
              <a:t>entity</a:t>
            </a:r>
            <a:endParaRPr sz="1250">
              <a:latin typeface="Arial"/>
              <a:cs typeface="Arial"/>
            </a:endParaRPr>
          </a:p>
          <a:p>
            <a:pPr marL="566689" marR="748167" algn="ctr">
              <a:lnSpc>
                <a:spcPct val="95825"/>
              </a:lnSpc>
              <a:spcBef>
                <a:spcPts val="1304"/>
              </a:spcBef>
            </a:pPr>
            <a:r>
              <a:rPr sz="1250" i="1" spc="0" dirty="0" smtClean="0">
                <a:latin typeface="Arial"/>
                <a:cs typeface="Arial"/>
              </a:rPr>
              <a:t>Description</a:t>
            </a:r>
            <a:r>
              <a:rPr sz="1250" i="1" spc="67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de</a:t>
            </a:r>
            <a:r>
              <a:rPr sz="1250" i="1" spc="18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l’interface</a:t>
            </a:r>
            <a:endParaRPr sz="1250">
              <a:latin typeface="Arial"/>
              <a:cs typeface="Arial"/>
            </a:endParaRPr>
          </a:p>
          <a:p>
            <a:pPr marL="992385" marR="1173670" algn="ctr">
              <a:lnSpc>
                <a:spcPct val="95825"/>
              </a:lnSpc>
              <a:spcBef>
                <a:spcPts val="1436"/>
              </a:spcBef>
            </a:pPr>
            <a:r>
              <a:rPr sz="1250" b="1" u="heavy" spc="0" dirty="0" smtClean="0">
                <a:latin typeface="Arial"/>
                <a:cs typeface="Arial"/>
              </a:rPr>
              <a:t>architecture</a:t>
            </a:r>
            <a:endParaRPr sz="1250">
              <a:latin typeface="Arial"/>
              <a:cs typeface="Arial"/>
            </a:endParaRPr>
          </a:p>
          <a:p>
            <a:pPr marL="530751" marR="705392" algn="ctr">
              <a:lnSpc>
                <a:spcPct val="95825"/>
              </a:lnSpc>
              <a:spcBef>
                <a:spcPts val="439"/>
              </a:spcBef>
            </a:pPr>
            <a:r>
              <a:rPr sz="1250" i="1" spc="0" dirty="0" smtClean="0">
                <a:latin typeface="Arial"/>
                <a:cs typeface="Arial"/>
              </a:rPr>
              <a:t>Déclarations</a:t>
            </a:r>
            <a:r>
              <a:rPr sz="1250" i="1" spc="79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&amp;</a:t>
            </a:r>
            <a:r>
              <a:rPr sz="1250" i="1" spc="13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Définitions</a:t>
            </a:r>
            <a:endParaRPr sz="1250">
              <a:latin typeface="Arial"/>
              <a:cs typeface="Arial"/>
            </a:endParaRPr>
          </a:p>
          <a:p>
            <a:pPr marL="359508" marR="534018" algn="ctr">
              <a:lnSpc>
                <a:spcPct val="95825"/>
              </a:lnSpc>
              <a:spcBef>
                <a:spcPts val="80"/>
              </a:spcBef>
            </a:pPr>
            <a:r>
              <a:rPr sz="1250" i="1" spc="0" dirty="0" smtClean="0">
                <a:latin typeface="Arial"/>
                <a:cs typeface="Arial"/>
              </a:rPr>
              <a:t>Description</a:t>
            </a:r>
            <a:r>
              <a:rPr sz="1250" i="1" spc="67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de</a:t>
            </a:r>
            <a:r>
              <a:rPr sz="1250" i="1" spc="18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la</a:t>
            </a:r>
            <a:r>
              <a:rPr sz="1250" i="1" spc="14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fonctionnali</a:t>
            </a:r>
            <a:r>
              <a:rPr sz="1250" i="1" spc="4" dirty="0" smtClean="0">
                <a:latin typeface="Arial"/>
                <a:cs typeface="Arial"/>
              </a:rPr>
              <a:t>t</a:t>
            </a:r>
            <a:r>
              <a:rPr sz="1250" i="1" spc="0" dirty="0" smtClean="0">
                <a:latin typeface="Arial"/>
                <a:cs typeface="Arial"/>
              </a:rPr>
              <a:t>é</a:t>
            </a:r>
            <a:endParaRPr sz="1250">
              <a:latin typeface="Arial"/>
              <a:cs typeface="Arial"/>
            </a:endParaRPr>
          </a:p>
          <a:p>
            <a:pPr marL="969141" marR="1089804" algn="ctr">
              <a:lnSpc>
                <a:spcPct val="95825"/>
              </a:lnSpc>
              <a:spcBef>
                <a:spcPts val="1467"/>
              </a:spcBef>
            </a:pPr>
            <a:r>
              <a:rPr sz="1250" b="1" u="heavy" spc="0" dirty="0" smtClean="0">
                <a:solidFill>
                  <a:srgbClr val="A7A7A7"/>
                </a:solidFill>
                <a:latin typeface="Arial"/>
                <a:cs typeface="Arial"/>
              </a:rPr>
              <a:t>configuration</a:t>
            </a:r>
            <a:endParaRPr sz="1250">
              <a:latin typeface="Arial"/>
              <a:cs typeface="Arial"/>
            </a:endParaRPr>
          </a:p>
          <a:p>
            <a:pPr marL="1076174" marR="1197152" algn="ctr">
              <a:lnSpc>
                <a:spcPct val="95825"/>
              </a:lnSpc>
              <a:spcBef>
                <a:spcPts val="280"/>
              </a:spcBef>
            </a:pPr>
            <a:r>
              <a:rPr sz="1250" i="1" spc="0" dirty="0" smtClean="0">
                <a:latin typeface="Arial"/>
                <a:cs typeface="Arial"/>
              </a:rPr>
              <a:t>Connection</a:t>
            </a:r>
            <a:endParaRPr sz="1250">
              <a:latin typeface="Arial"/>
              <a:cs typeface="Arial"/>
            </a:endParaRPr>
          </a:p>
          <a:p>
            <a:pPr marL="670663" marR="791458" algn="ctr">
              <a:lnSpc>
                <a:spcPct val="95825"/>
              </a:lnSpc>
              <a:spcBef>
                <a:spcPts val="80"/>
              </a:spcBef>
            </a:pPr>
            <a:r>
              <a:rPr sz="1250" i="1" spc="0" dirty="0" smtClean="0">
                <a:latin typeface="Arial"/>
                <a:cs typeface="Arial"/>
              </a:rPr>
              <a:t>(entity&lt;--&gt;architecture)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49339" y="3048217"/>
            <a:ext cx="120795" cy="2892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7690934" y="5579347"/>
            <a:ext cx="362400" cy="241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7570134" y="5820408"/>
            <a:ext cx="483200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5" name="object 15"/>
          <p:cNvSpPr txBox="1"/>
          <p:nvPr/>
        </p:nvSpPr>
        <p:spPr>
          <a:xfrm>
            <a:off x="7449339" y="5940938"/>
            <a:ext cx="603995" cy="1205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4" name="object 14"/>
          <p:cNvSpPr txBox="1"/>
          <p:nvPr/>
        </p:nvSpPr>
        <p:spPr>
          <a:xfrm>
            <a:off x="1167759" y="2566097"/>
            <a:ext cx="603996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1771756" y="2566097"/>
            <a:ext cx="2053593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290">
              <a:lnSpc>
                <a:spcPct val="95825"/>
              </a:lnSpc>
              <a:spcBef>
                <a:spcPts val="50"/>
              </a:spcBef>
            </a:pPr>
            <a:r>
              <a:rPr sz="1250" i="1" spc="0" dirty="0" smtClean="0">
                <a:latin typeface="Arial"/>
                <a:cs typeface="Arial"/>
              </a:rPr>
              <a:t>Fichier_pkg/lib_x.vhd</a:t>
            </a:r>
            <a:endParaRPr sz="1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7759" y="2807157"/>
            <a:ext cx="241597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1" name="object 11"/>
          <p:cNvSpPr txBox="1"/>
          <p:nvPr/>
        </p:nvSpPr>
        <p:spPr>
          <a:xfrm>
            <a:off x="1409357" y="2807157"/>
            <a:ext cx="2053593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0" name="object 10"/>
          <p:cNvSpPr txBox="1"/>
          <p:nvPr/>
        </p:nvSpPr>
        <p:spPr>
          <a:xfrm>
            <a:off x="3462950" y="2807157"/>
            <a:ext cx="362398" cy="27721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1167759" y="2927687"/>
            <a:ext cx="120797" cy="1205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8" name="object 8"/>
          <p:cNvSpPr txBox="1"/>
          <p:nvPr/>
        </p:nvSpPr>
        <p:spPr>
          <a:xfrm>
            <a:off x="1288557" y="2927687"/>
            <a:ext cx="2053593" cy="1205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7" name="object 7"/>
          <p:cNvSpPr txBox="1"/>
          <p:nvPr/>
        </p:nvSpPr>
        <p:spPr>
          <a:xfrm>
            <a:off x="3342151" y="2927687"/>
            <a:ext cx="120799" cy="2892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1167759" y="3048217"/>
            <a:ext cx="2053593" cy="30132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25"/>
              </a:spcBef>
            </a:pPr>
            <a:endParaRPr sz="500"/>
          </a:p>
          <a:p>
            <a:pPr marL="477169">
              <a:lnSpc>
                <a:spcPct val="95825"/>
              </a:lnSpc>
            </a:pPr>
            <a:r>
              <a:rPr sz="1250" i="1" spc="0" dirty="0" smtClean="0">
                <a:latin typeface="Arial"/>
                <a:cs typeface="Arial"/>
              </a:rPr>
              <a:t>Fichier_pkg/lib_1.vhd</a:t>
            </a:r>
            <a:endParaRPr sz="1250">
              <a:latin typeface="Arial"/>
              <a:cs typeface="Arial"/>
            </a:endParaRPr>
          </a:p>
          <a:p>
            <a:pPr marL="470016" marR="590732" algn="ctr">
              <a:lnSpc>
                <a:spcPct val="95825"/>
              </a:lnSpc>
              <a:spcBef>
                <a:spcPts val="1620"/>
              </a:spcBef>
            </a:pPr>
            <a:r>
              <a:rPr sz="1250" b="1" spc="0" dirty="0" smtClean="0">
                <a:latin typeface="Arial"/>
                <a:cs typeface="Arial"/>
              </a:rPr>
              <a:t>Package/Lib</a:t>
            </a:r>
            <a:endParaRPr sz="1250">
              <a:latin typeface="Arial"/>
              <a:cs typeface="Arial"/>
            </a:endParaRPr>
          </a:p>
          <a:p>
            <a:pPr marL="554427" marR="554605" algn="ctr">
              <a:lnSpc>
                <a:spcPct val="95825"/>
              </a:lnSpc>
              <a:spcBef>
                <a:spcPts val="840"/>
              </a:spcBef>
            </a:pPr>
            <a:r>
              <a:rPr sz="1250" i="1" spc="0" dirty="0" smtClean="0">
                <a:latin typeface="Arial"/>
                <a:cs typeface="Arial"/>
              </a:rPr>
              <a:t>Déclarations</a:t>
            </a:r>
            <a:endParaRPr sz="1250">
              <a:latin typeface="Arial"/>
              <a:cs typeface="Arial"/>
            </a:endParaRPr>
          </a:p>
          <a:p>
            <a:pPr marL="637096" marR="637250" indent="153" algn="ctr">
              <a:lnSpc>
                <a:spcPts val="1437"/>
              </a:lnSpc>
              <a:spcBef>
                <a:spcPts val="80"/>
              </a:spcBef>
            </a:pPr>
            <a:r>
              <a:rPr sz="1250" i="1" spc="0" dirty="0" smtClean="0">
                <a:latin typeface="Arial"/>
                <a:cs typeface="Arial"/>
              </a:rPr>
              <a:t>&amp; Définitions</a:t>
            </a:r>
            <a:endParaRPr sz="1250">
              <a:latin typeface="Arial"/>
              <a:cs typeface="Arial"/>
            </a:endParaRPr>
          </a:p>
          <a:p>
            <a:pPr marL="634782" marR="634902" indent="60" algn="ctr">
              <a:lnSpc>
                <a:spcPct val="100424"/>
              </a:lnSpc>
              <a:spcBef>
                <a:spcPts val="1916"/>
              </a:spcBef>
            </a:pPr>
            <a:r>
              <a:rPr sz="1050" i="1" spc="0" dirty="0" smtClean="0">
                <a:latin typeface="Arial"/>
                <a:cs typeface="Arial"/>
              </a:rPr>
              <a:t>Constants LUT Components Functions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21353" y="3048217"/>
            <a:ext cx="120797" cy="2892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462950" y="5579346"/>
            <a:ext cx="362398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342151" y="5820406"/>
            <a:ext cx="483198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" name="object 2"/>
          <p:cNvSpPr txBox="1"/>
          <p:nvPr/>
        </p:nvSpPr>
        <p:spPr>
          <a:xfrm>
            <a:off x="3221353" y="5940936"/>
            <a:ext cx="603996" cy="1205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78" name="ZoneTexte 7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bject 45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62454" y="5127926"/>
            <a:ext cx="2893152" cy="1530630"/>
          </a:xfrm>
          <a:custGeom>
            <a:avLst/>
            <a:gdLst/>
            <a:ahLst/>
            <a:cxnLst/>
            <a:rect l="l" t="t" r="r" b="b"/>
            <a:pathLst>
              <a:path w="2893152" h="1530630">
                <a:moveTo>
                  <a:pt x="0" y="1530630"/>
                </a:moveTo>
                <a:lnTo>
                  <a:pt x="2893152" y="1530630"/>
                </a:lnTo>
                <a:lnTo>
                  <a:pt x="2893152" y="0"/>
                </a:lnTo>
                <a:lnTo>
                  <a:pt x="0" y="0"/>
                </a:lnTo>
                <a:lnTo>
                  <a:pt x="0" y="1530630"/>
                </a:lnTo>
                <a:close/>
              </a:path>
            </a:pathLst>
          </a:custGeom>
          <a:ln w="94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931061" y="5481146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16031" y="5432482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31061" y="595210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316031" y="5903442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931061" y="6449237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316031" y="6400568"/>
            <a:ext cx="146428" cy="97342"/>
          </a:xfrm>
          <a:custGeom>
            <a:avLst/>
            <a:gdLst/>
            <a:ahLst/>
            <a:cxnLst/>
            <a:rect l="l" t="t" r="r" b="b"/>
            <a:pathLst>
              <a:path w="146428" h="97342">
                <a:moveTo>
                  <a:pt x="0" y="0"/>
                </a:moveTo>
                <a:lnTo>
                  <a:pt x="146428" y="48666"/>
                </a:lnTo>
                <a:lnTo>
                  <a:pt x="0" y="9734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355609" y="5363405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40573" y="5314735"/>
            <a:ext cx="146438" cy="97342"/>
          </a:xfrm>
          <a:custGeom>
            <a:avLst/>
            <a:gdLst/>
            <a:ahLst/>
            <a:cxnLst/>
            <a:rect l="l" t="t" r="r" b="b"/>
            <a:pathLst>
              <a:path w="146438" h="97342">
                <a:moveTo>
                  <a:pt x="0" y="0"/>
                </a:moveTo>
                <a:lnTo>
                  <a:pt x="146438" y="48676"/>
                </a:lnTo>
                <a:lnTo>
                  <a:pt x="0" y="9734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355609" y="583436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40573" y="5785704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489835" y="6331496"/>
            <a:ext cx="262942" cy="0"/>
          </a:xfrm>
          <a:custGeom>
            <a:avLst/>
            <a:gdLst/>
            <a:ahLst/>
            <a:cxnLst/>
            <a:rect l="l" t="t" r="r" b="b"/>
            <a:pathLst>
              <a:path w="262942">
                <a:moveTo>
                  <a:pt x="262942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40573" y="6282830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355613" y="6282829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48666"/>
                </a:moveTo>
                <a:lnTo>
                  <a:pt x="146428" y="0"/>
                </a:lnTo>
                <a:lnTo>
                  <a:pt x="146428" y="97332"/>
                </a:lnTo>
                <a:lnTo>
                  <a:pt x="0" y="486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532741" y="5775498"/>
            <a:ext cx="59043" cy="117740"/>
          </a:xfrm>
          <a:custGeom>
            <a:avLst/>
            <a:gdLst/>
            <a:ahLst/>
            <a:cxnLst/>
            <a:rect l="l" t="t" r="r" b="b"/>
            <a:pathLst>
              <a:path w="59043" h="117740">
                <a:moveTo>
                  <a:pt x="59043" y="0"/>
                </a:moveTo>
                <a:lnTo>
                  <a:pt x="0" y="117740"/>
                </a:lnTo>
              </a:path>
            </a:pathLst>
          </a:custGeom>
          <a:ln w="157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08192" y="6393638"/>
            <a:ext cx="118087" cy="117740"/>
          </a:xfrm>
          <a:custGeom>
            <a:avLst/>
            <a:gdLst/>
            <a:ahLst/>
            <a:cxnLst/>
            <a:rect l="l" t="t" r="r" b="b"/>
            <a:pathLst>
              <a:path w="118087" h="117740">
                <a:moveTo>
                  <a:pt x="118087" y="0"/>
                </a:moveTo>
                <a:lnTo>
                  <a:pt x="0" y="117740"/>
                </a:lnTo>
              </a:path>
            </a:pathLst>
          </a:custGeom>
          <a:ln w="157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64540" y="1180823"/>
            <a:ext cx="498573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s: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42492" y="1918986"/>
            <a:ext cx="212331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ntit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r>
              <a:rPr sz="2800" spc="-2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ntity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2992" y="24089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039" y="2410559"/>
            <a:ext cx="5324043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L</a:t>
            </a:r>
            <a:r>
              <a:rPr sz="2400" spc="4" dirty="0" smtClean="0">
                <a:latin typeface="Times New Roman"/>
                <a:cs typeface="Times New Roman"/>
              </a:rPr>
              <a:t>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possède un nom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qui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ui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est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ass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gné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</a:pPr>
            <a:r>
              <a:rPr sz="2400" spc="0" dirty="0" smtClean="0">
                <a:latin typeface="Times New Roman"/>
                <a:cs typeface="Times New Roman"/>
              </a:rPr>
              <a:t>déc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44944" y="2410559"/>
            <a:ext cx="122140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sa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32992" y="3213625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17039" y="3215231"/>
            <a:ext cx="586780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ous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4" dirty="0" smtClean="0">
                <a:latin typeface="Times New Roman"/>
                <a:cs typeface="Times New Roman"/>
              </a:rPr>
              <a:t>’</a:t>
            </a:r>
            <a:r>
              <a:rPr sz="2400" spc="0" dirty="0" smtClean="0">
                <a:latin typeface="Times New Roman"/>
                <a:cs typeface="Times New Roman"/>
              </a:rPr>
              <a:t>un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odu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 spéc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ant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07539" y="3633652"/>
            <a:ext cx="15265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91588" y="3633652"/>
            <a:ext cx="6344177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No</a:t>
            </a:r>
            <a:r>
              <a:rPr sz="2000" spc="0" dirty="0" smtClean="0">
                <a:latin typeface="Times New Roman"/>
                <a:cs typeface="Times New Roman"/>
              </a:rPr>
              <a:t>m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od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ou</a:t>
            </a:r>
            <a:r>
              <a:rPr sz="1600" spc="0" dirty="0" smtClean="0">
                <a:latin typeface="Times New Roman"/>
                <a:cs typeface="Times New Roman"/>
              </a:rPr>
              <a:t>t,</a:t>
            </a:r>
            <a:r>
              <a:rPr sz="1600" spc="-2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bu</a:t>
            </a:r>
            <a:r>
              <a:rPr sz="1600" spc="9" dirty="0" smtClean="0">
                <a:latin typeface="Times New Roman"/>
                <a:cs typeface="Times New Roman"/>
              </a:rPr>
              <a:t>ff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nou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1600" b="1" u="heavy" spc="4" dirty="0" smtClean="0">
                <a:latin typeface="Times New Roman"/>
                <a:cs typeface="Times New Roman"/>
              </a:rPr>
              <a:t>s</a:t>
            </a:r>
            <a:r>
              <a:rPr sz="1600" b="1" u="heavy" spc="0" dirty="0" smtClean="0">
                <a:latin typeface="Times New Roman"/>
                <a:cs typeface="Times New Roman"/>
              </a:rPr>
              <a:t>el</a:t>
            </a:r>
            <a:r>
              <a:rPr sz="1600" b="1" u="heavy" spc="4" dirty="0" smtClean="0">
                <a:latin typeface="Times New Roman"/>
                <a:cs typeface="Times New Roman"/>
              </a:rPr>
              <a:t>o</a:t>
            </a:r>
            <a:r>
              <a:rPr sz="1600" b="1" u="heavy" spc="0" dirty="0" smtClean="0">
                <a:latin typeface="Times New Roman"/>
                <a:cs typeface="Times New Roman"/>
              </a:rPr>
              <a:t>n</a:t>
            </a:r>
            <a:r>
              <a:rPr sz="1600" b="1" u="heavy" spc="-43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les</a:t>
            </a:r>
            <a:r>
              <a:rPr sz="1600" b="1" u="heavy" spc="3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libr</a:t>
            </a:r>
            <a:r>
              <a:rPr sz="1600" b="1" u="heavy" spc="4" dirty="0" smtClean="0">
                <a:latin typeface="Times New Roman"/>
                <a:cs typeface="Times New Roman"/>
              </a:rPr>
              <a:t>a</a:t>
            </a:r>
            <a:r>
              <a:rPr sz="1600" b="1" u="heavy" spc="0" dirty="0" smtClean="0">
                <a:latin typeface="Times New Roman"/>
                <a:cs typeface="Times New Roman"/>
              </a:rPr>
              <a:t>rie</a:t>
            </a:r>
            <a:r>
              <a:rPr sz="1600" b="1" u="heavy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it,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5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d_u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ic,</a:t>
            </a:r>
            <a:r>
              <a:rPr sz="1600" spc="-6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6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</a:t>
            </a:r>
            <a:r>
              <a:rPr sz="1600" spc="-4" dirty="0" smtClean="0">
                <a:latin typeface="Times New Roman"/>
                <a:cs typeface="Times New Roman"/>
              </a:rPr>
              <a:t>.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41433" y="4786549"/>
            <a:ext cx="1116630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nom_entity.vhd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17949" y="5022032"/>
            <a:ext cx="49532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entrée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17947" y="5022032"/>
            <a:ext cx="433918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0724" y="5401416"/>
            <a:ext cx="24135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clk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18439" y="5943026"/>
            <a:ext cx="106388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du</a:t>
            </a:r>
            <a:r>
              <a:rPr sz="1200" spc="49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fichier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40276" y="6519955"/>
            <a:ext cx="136491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8543" y="6552670"/>
            <a:ext cx="932726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entrée-sortie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62454" y="5127926"/>
            <a:ext cx="2893152" cy="15306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2"/>
              </a:spcBef>
            </a:pPr>
            <a:endParaRPr sz="1200"/>
          </a:p>
          <a:p>
            <a:pPr marR="137701" algn="r">
              <a:lnSpc>
                <a:spcPct val="95825"/>
              </a:lnSpc>
            </a:pPr>
            <a:r>
              <a:rPr sz="1200" spc="0" dirty="0" smtClean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  <a:p>
            <a:pPr marL="1075368" marR="1016372" algn="ctr">
              <a:lnSpc>
                <a:spcPct val="95825"/>
              </a:lnSpc>
              <a:spcBef>
                <a:spcPts val="845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entity</a:t>
            </a:r>
            <a:endParaRPr sz="1200">
              <a:latin typeface="Arial"/>
              <a:cs typeface="Arial"/>
            </a:endParaRPr>
          </a:p>
          <a:p>
            <a:pPr marL="101023" marR="133293" indent="944" algn="r">
              <a:lnSpc>
                <a:spcPts val="1829"/>
              </a:lnSpc>
              <a:spcBef>
                <a:spcPts val="15"/>
              </a:spcBef>
            </a:pPr>
            <a:r>
              <a:rPr sz="1200" spc="0" dirty="0" smtClean="0">
                <a:latin typeface="Arial"/>
                <a:cs typeface="Arial"/>
              </a:rPr>
              <a:t>a_n                       </a:t>
            </a:r>
            <a:r>
              <a:rPr sz="1200" spc="219" dirty="0" smtClean="0">
                <a:latin typeface="Arial"/>
                <a:cs typeface="Arial"/>
              </a:rPr>
              <a:t> </a:t>
            </a:r>
            <a:r>
              <a:rPr sz="1800" spc="0" baseline="16909" dirty="0" smtClean="0">
                <a:latin typeface="Arial"/>
                <a:cs typeface="Arial"/>
              </a:rPr>
              <a:t>=                          </a:t>
            </a:r>
            <a:r>
              <a:rPr sz="1800" spc="100" baseline="16909" dirty="0" smtClean="0">
                <a:latin typeface="Arial"/>
                <a:cs typeface="Arial"/>
              </a:rPr>
              <a:t> </a:t>
            </a:r>
            <a:r>
              <a:rPr sz="1800" spc="0" baseline="21740" dirty="0" smtClean="0">
                <a:latin typeface="Arial"/>
                <a:cs typeface="Arial"/>
              </a:rPr>
              <a:t>d </a:t>
            </a:r>
            <a:endParaRPr sz="1200">
              <a:latin typeface="Arial"/>
              <a:cs typeface="Arial"/>
            </a:endParaRPr>
          </a:p>
          <a:p>
            <a:pPr marL="101023" marR="133293" algn="r">
              <a:lnSpc>
                <a:spcPts val="1379"/>
              </a:lnSpc>
              <a:spcBef>
                <a:spcPts val="1762"/>
              </a:spcBef>
            </a:pPr>
            <a:r>
              <a:rPr sz="1800" spc="0" baseline="-9662" dirty="0" smtClean="0">
                <a:latin typeface="Arial"/>
                <a:cs typeface="Arial"/>
              </a:rPr>
              <a:t>b                                                         </a:t>
            </a:r>
            <a:r>
              <a:rPr sz="1800" spc="44" baseline="-9662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55607" y="5127926"/>
            <a:ext cx="397170" cy="235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355607" y="5363405"/>
            <a:ext cx="397170" cy="470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15"/>
              </a:spcBef>
            </a:pPr>
            <a:endParaRPr sz="650"/>
          </a:p>
          <a:p>
            <a:pPr marL="192350">
              <a:lnSpc>
                <a:spcPct val="95825"/>
              </a:lnSpc>
              <a:spcBef>
                <a:spcPts val="1000"/>
              </a:spcBef>
            </a:pPr>
            <a:r>
              <a:rPr sz="1200" i="1" spc="0" dirty="0" smtClean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55607" y="5834369"/>
            <a:ext cx="397170" cy="8241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760799" y="4442968"/>
            <a:ext cx="537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1" name="ZoneTexte 5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 txBox="1"/>
          <p:nvPr/>
        </p:nvSpPr>
        <p:spPr>
          <a:xfrm>
            <a:off x="764540" y="1180823"/>
            <a:ext cx="5087661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42492" y="1918986"/>
            <a:ext cx="90901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ode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32992" y="2408953"/>
            <a:ext cx="313131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7039" y="2410559"/>
            <a:ext cx="4219082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sens des 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4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odes</a:t>
            </a:r>
            <a:r>
              <a:rPr sz="2400" spc="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poss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07539" y="3267892"/>
            <a:ext cx="152654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91588" y="3267892"/>
            <a:ext cx="2099030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5"/>
              </a:lnSpc>
              <a:spcBef>
                <a:spcPts val="107"/>
              </a:spcBef>
            </a:pPr>
            <a:r>
              <a:rPr sz="2000" b="1" u="heavy" spc="-4" dirty="0" smtClean="0">
                <a:latin typeface="Times New Roman"/>
                <a:cs typeface="Times New Roman"/>
              </a:rPr>
              <a:t>i</a:t>
            </a:r>
            <a:r>
              <a:rPr sz="2000" b="1" u="heavy" spc="0" dirty="0" smtClean="0">
                <a:latin typeface="Times New Roman"/>
                <a:cs typeface="Times New Roman"/>
              </a:rPr>
              <a:t>n</a:t>
            </a:r>
            <a:r>
              <a:rPr sz="2000" b="1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une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b="1" u="heavy" spc="4" dirty="0" smtClean="0">
                <a:latin typeface="Times New Roman"/>
                <a:cs typeface="Times New Roman"/>
              </a:rPr>
              <a:t>o</a:t>
            </a:r>
            <a:r>
              <a:rPr sz="2000" b="1" u="heavy" spc="0" dirty="0" smtClean="0">
                <a:latin typeface="Times New Roman"/>
                <a:cs typeface="Times New Roman"/>
              </a:rPr>
              <a:t>ut</a:t>
            </a:r>
            <a:r>
              <a:rPr sz="2000" b="1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 une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or</a:t>
            </a:r>
            <a:r>
              <a:rPr sz="1800" spc="4" dirty="0" smtClean="0">
                <a:latin typeface="Times New Roman"/>
                <a:cs typeface="Times New Roman"/>
              </a:rPr>
              <a:t>ti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82088" y="3980147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64612" y="3980147"/>
            <a:ext cx="491956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9" dirty="0" smtClean="0">
                <a:latin typeface="Times New Roman"/>
                <a:cs typeface="Times New Roman"/>
              </a:rPr>
              <a:t> </a:t>
            </a:r>
            <a:r>
              <a:rPr sz="1600" b="1" spc="-395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ne</a:t>
            </a:r>
            <a:r>
              <a:rPr sz="1600" b="1" u="heavy" spc="-9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peut</a:t>
            </a:r>
            <a:r>
              <a:rPr sz="1600" b="1" u="heavy" spc="-19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p</a:t>
            </a:r>
            <a:r>
              <a:rPr sz="1600" b="1" u="heavy" spc="4" dirty="0" smtClean="0">
                <a:latin typeface="Times New Roman"/>
                <a:cs typeface="Times New Roman"/>
              </a:rPr>
              <a:t>a</a:t>
            </a:r>
            <a:r>
              <a:rPr sz="1600" b="1" u="heavy" spc="0" dirty="0" smtClean="0">
                <a:latin typeface="Times New Roman"/>
                <a:cs typeface="Times New Roman"/>
              </a:rPr>
              <a:t>s</a:t>
            </a:r>
            <a:r>
              <a:rPr sz="1600" b="1" spc="-2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êt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itect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07539" y="429202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91588" y="4292020"/>
            <a:ext cx="24235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u="heavy" spc="0" dirty="0" smtClean="0">
                <a:latin typeface="Times New Roman"/>
                <a:cs typeface="Times New Roman"/>
              </a:rPr>
              <a:t>bu</a:t>
            </a:r>
            <a:r>
              <a:rPr sz="2000" b="1" u="heavy" spc="4" dirty="0" smtClean="0">
                <a:latin typeface="Times New Roman"/>
                <a:cs typeface="Times New Roman"/>
              </a:rPr>
              <a:t>ff</a:t>
            </a:r>
            <a:r>
              <a:rPr sz="2000" b="1" u="heavy" spc="0" dirty="0" smtClean="0">
                <a:latin typeface="Times New Roman"/>
                <a:cs typeface="Times New Roman"/>
              </a:rPr>
              <a:t>er</a:t>
            </a:r>
            <a:r>
              <a:rPr sz="2000" b="1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or</a:t>
            </a:r>
            <a:r>
              <a:rPr sz="1800" spc="4" dirty="0" smtClean="0">
                <a:latin typeface="Times New Roman"/>
                <a:cs typeface="Times New Roman"/>
              </a:rPr>
              <a:t>ti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82088" y="4638515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64612" y="4638515"/>
            <a:ext cx="5858328" cy="5013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êt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itect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9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tité</a:t>
            </a:r>
            <a:r>
              <a:rPr sz="1600" spc="20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ce</a:t>
            </a:r>
            <a:r>
              <a:rPr sz="1600" spc="4" dirty="0" smtClean="0">
                <a:latin typeface="Times New Roman"/>
                <a:cs typeface="Times New Roman"/>
              </a:rPr>
              <a:t>ss</a:t>
            </a: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.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4" dirty="0" smtClean="0">
                <a:latin typeface="Times New Roman"/>
                <a:cs typeface="Times New Roman"/>
              </a:rPr>
              <a:t>O</a:t>
            </a:r>
            <a:r>
              <a:rPr sz="1800" b="1" spc="0" dirty="0" smtClean="0">
                <a:latin typeface="Times New Roman"/>
                <a:cs typeface="Times New Roman"/>
              </a:rPr>
              <a:t>N </a:t>
            </a:r>
            <a:r>
              <a:rPr sz="1800" b="1" spc="-4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4" dirty="0" smtClean="0">
                <a:latin typeface="Times New Roman"/>
                <a:cs typeface="Times New Roman"/>
              </a:rPr>
              <a:t>C</a:t>
            </a:r>
            <a:r>
              <a:rPr sz="1800" b="1" spc="4" dirty="0" smtClean="0">
                <a:latin typeface="Times New Roman"/>
                <a:cs typeface="Times New Roman"/>
              </a:rPr>
              <a:t>OMM</a:t>
            </a:r>
            <a:r>
              <a:rPr sz="1800" b="1" spc="-4" dirty="0" smtClean="0">
                <a:latin typeface="Times New Roman"/>
                <a:cs typeface="Times New Roman"/>
              </a:rPr>
              <a:t>ANDÉ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07539" y="5224708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91588" y="5224708"/>
            <a:ext cx="50342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u="heavy" spc="-4" dirty="0" smtClean="0">
                <a:latin typeface="Times New Roman"/>
                <a:cs typeface="Times New Roman"/>
              </a:rPr>
              <a:t>i</a:t>
            </a:r>
            <a:r>
              <a:rPr sz="2000" b="1" u="heavy" spc="0" dirty="0" smtClean="0">
                <a:latin typeface="Times New Roman"/>
                <a:cs typeface="Times New Roman"/>
              </a:rPr>
              <a:t>n</a:t>
            </a:r>
            <a:r>
              <a:rPr sz="2000" b="1" u="heavy" spc="4" dirty="0" smtClean="0">
                <a:latin typeface="Times New Roman"/>
                <a:cs typeface="Times New Roman"/>
              </a:rPr>
              <a:t>o</a:t>
            </a:r>
            <a:r>
              <a:rPr sz="2000" b="1" u="heavy" spc="0" dirty="0" smtClean="0">
                <a:latin typeface="Times New Roman"/>
                <a:cs typeface="Times New Roman"/>
              </a:rPr>
              <a:t>ut</a:t>
            </a:r>
            <a:r>
              <a:rPr sz="2000" b="1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r>
              <a:rPr sz="1800" spc="44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port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mm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une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t une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or</a:t>
            </a:r>
            <a:r>
              <a:rPr sz="1800" spc="4" dirty="0" smtClean="0">
                <a:latin typeface="Times New Roman"/>
                <a:cs typeface="Times New Roman"/>
              </a:rPr>
              <a:t>ti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82088" y="5571203"/>
            <a:ext cx="15714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4612" y="5571203"/>
            <a:ext cx="567252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ce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od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it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êt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les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ées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 </a:t>
            </a:r>
            <a:r>
              <a:rPr sz="1600" b="1" spc="-390" dirty="0" smtClean="0">
                <a:latin typeface="Times New Roman"/>
                <a:cs typeface="Times New Roman"/>
              </a:rPr>
              <a:t> </a:t>
            </a:r>
            <a:r>
              <a:rPr sz="1600" b="1" u="heavy" spc="4" dirty="0" smtClean="0">
                <a:latin typeface="Times New Roman"/>
                <a:cs typeface="Times New Roman"/>
              </a:rPr>
              <a:t>so</a:t>
            </a:r>
            <a:r>
              <a:rPr sz="1600" b="1" u="heavy" spc="0" dirty="0" smtClean="0">
                <a:latin typeface="Times New Roman"/>
                <a:cs typeface="Times New Roman"/>
              </a:rPr>
              <a:t>r</a:t>
            </a: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0" dirty="0" smtClean="0">
                <a:latin typeface="Times New Roman"/>
                <a:cs typeface="Times New Roman"/>
              </a:rPr>
              <a:t>ies</a:t>
            </a:r>
            <a:r>
              <a:rPr sz="1600" b="1" u="heavy" spc="-23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à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4612" y="5815043"/>
            <a:ext cx="342146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0" dirty="0" smtClean="0">
                <a:latin typeface="Times New Roman"/>
                <a:cs typeface="Times New Roman"/>
              </a:rPr>
              <a:t>r</a:t>
            </a:r>
            <a:r>
              <a:rPr sz="1600" b="1" u="heavy" spc="4" dirty="0" smtClean="0">
                <a:latin typeface="Times New Roman"/>
                <a:cs typeface="Times New Roman"/>
              </a:rPr>
              <a:t>o</a:t>
            </a:r>
            <a:r>
              <a:rPr sz="1600" b="1" u="heavy" spc="0" dirty="0" smtClean="0">
                <a:latin typeface="Times New Roman"/>
                <a:cs typeface="Times New Roman"/>
              </a:rPr>
              <a:t>is</a:t>
            </a:r>
            <a:r>
              <a:rPr sz="1600" b="1" u="heavy" spc="-5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é</a:t>
            </a: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4" dirty="0" smtClean="0">
                <a:latin typeface="Times New Roman"/>
                <a:cs typeface="Times New Roman"/>
              </a:rPr>
              <a:t>a</a:t>
            </a: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0" dirty="0" smtClean="0">
                <a:latin typeface="Times New Roman"/>
                <a:cs typeface="Times New Roman"/>
              </a:rPr>
              <a:t>s</a:t>
            </a:r>
            <a:r>
              <a:rPr sz="1600" b="1" spc="-6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tat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r>
              <a:rPr sz="1600" spc="1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tité</a:t>
            </a:r>
            <a:r>
              <a:rPr sz="1600" spc="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op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le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el.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4540" y="6454253"/>
            <a:ext cx="8025333" cy="3606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29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F</a:t>
            </a:r>
            <a:r>
              <a:rPr sz="1200" spc="0" dirty="0" smtClean="0">
                <a:latin typeface="Times New Roman"/>
                <a:cs typeface="Times New Roman"/>
              </a:rPr>
              <a:t>O:Xst:1739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-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HDL</a:t>
            </a:r>
            <a:r>
              <a:rPr sz="1200" spc="-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ADV</a:t>
            </a:r>
            <a:r>
              <a:rPr sz="1200" spc="-29" dirty="0" smtClean="0">
                <a:latin typeface="Times New Roman"/>
                <a:cs typeface="Times New Roman"/>
              </a:rPr>
              <a:t>I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OR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-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"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:/d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/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0" dirty="0" smtClean="0">
                <a:latin typeface="Times New Roman"/>
                <a:cs typeface="Times New Roman"/>
              </a:rPr>
              <a:t>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/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st_VH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14" dirty="0" smtClean="0">
                <a:latin typeface="Times New Roman"/>
                <a:cs typeface="Times New Roman"/>
              </a:rPr>
              <a:t>L</a:t>
            </a:r>
            <a:r>
              <a:rPr sz="1200" spc="0" dirty="0" smtClean="0">
                <a:latin typeface="Times New Roman"/>
                <a:cs typeface="Times New Roman"/>
              </a:rPr>
              <a:t>/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w_lib/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wlib/top</a:t>
            </a:r>
            <a:r>
              <a:rPr sz="1200" spc="9" dirty="0" smtClean="0">
                <a:latin typeface="Times New Roman"/>
                <a:cs typeface="Times New Roman"/>
              </a:rPr>
              <a:t>_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-69" dirty="0" smtClean="0">
                <a:latin typeface="Times New Roman"/>
                <a:cs typeface="Times New Roman"/>
              </a:rPr>
              <a:t>v</a:t>
            </a:r>
            <a:r>
              <a:rPr sz="1200" spc="0" dirty="0" smtClean="0">
                <a:latin typeface="Times New Roman"/>
                <a:cs typeface="Times New Roman"/>
              </a:rPr>
              <a:t>.vh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"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line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43: 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-4" dirty="0" smtClean="0">
                <a:latin typeface="Times New Roman"/>
                <a:cs typeface="Times New Roman"/>
              </a:rPr>
              <a:t>ec</a:t>
            </a:r>
            <a:r>
              <a:rPr sz="1200" b="1" spc="0" dirty="0" smtClean="0">
                <a:latin typeface="Times New Roman"/>
                <a:cs typeface="Times New Roman"/>
              </a:rPr>
              <a:t>la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ion</a:t>
            </a:r>
            <a:r>
              <a:rPr sz="1200" b="1" spc="1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of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a </a:t>
            </a:r>
            <a:r>
              <a:rPr sz="1200" b="1" spc="4" dirty="0" smtClean="0">
                <a:latin typeface="Times New Roman"/>
                <a:cs typeface="Times New Roman"/>
              </a:rPr>
              <a:t>bu</a:t>
            </a:r>
            <a:r>
              <a:rPr sz="1200" b="1" spc="9" dirty="0" smtClean="0">
                <a:latin typeface="Times New Roman"/>
                <a:cs typeface="Times New Roman"/>
              </a:rPr>
              <a:t>ff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r</a:t>
            </a:r>
            <a:r>
              <a:rPr sz="1200" b="1" spc="-39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p</a:t>
            </a:r>
            <a:r>
              <a:rPr sz="1200" b="1" spc="0" dirty="0" smtClean="0">
                <a:latin typeface="Times New Roman"/>
                <a:cs typeface="Times New Roman"/>
              </a:rPr>
              <a:t>o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b="1" spc="0" dirty="0" smtClean="0">
                <a:latin typeface="Times New Roman"/>
                <a:cs typeface="Times New Roman"/>
              </a:rPr>
              <a:t>t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b="1" spc="9" dirty="0" smtClean="0">
                <a:latin typeface="Times New Roman"/>
                <a:cs typeface="Times New Roman"/>
              </a:rPr>
              <a:t>w</a:t>
            </a:r>
            <a:r>
              <a:rPr sz="1200" b="1" spc="0" dirty="0" smtClean="0">
                <a:latin typeface="Times New Roman"/>
                <a:cs typeface="Times New Roman"/>
              </a:rPr>
              <a:t>ill</a:t>
            </a:r>
            <a:r>
              <a:rPr sz="1200" b="1" spc="-9" dirty="0" smtClean="0">
                <a:latin typeface="Times New Roman"/>
                <a:cs typeface="Times New Roman"/>
              </a:rPr>
              <a:t> 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e</a:t>
            </a:r>
            <a:r>
              <a:rPr sz="1200" b="1" spc="1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it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9" dirty="0" smtClean="0">
                <a:latin typeface="Times New Roman"/>
                <a:cs typeface="Times New Roman"/>
              </a:rPr>
              <a:t>ff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-4" dirty="0" smtClean="0">
                <a:latin typeface="Times New Roman"/>
                <a:cs typeface="Times New Roman"/>
              </a:rPr>
              <a:t>c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0" dirty="0" smtClean="0">
                <a:latin typeface="Times New Roman"/>
                <a:cs typeface="Times New Roman"/>
              </a:rPr>
              <a:t>lt</a:t>
            </a:r>
            <a:r>
              <a:rPr sz="1200" b="1" spc="-14" dirty="0" smtClean="0">
                <a:latin typeface="Times New Roman"/>
                <a:cs typeface="Times New Roman"/>
              </a:rPr>
              <a:t> </a:t>
            </a:r>
            <a:r>
              <a:rPr sz="1200" b="1" spc="9" dirty="0" smtClean="0">
                <a:latin typeface="Times New Roman"/>
                <a:cs typeface="Times New Roman"/>
              </a:rPr>
              <a:t>f</a:t>
            </a:r>
            <a:r>
              <a:rPr sz="1200" b="1" spc="0" dirty="0" smtClean="0">
                <a:latin typeface="Times New Roman"/>
                <a:cs typeface="Times New Roman"/>
              </a:rPr>
              <a:t>or</a:t>
            </a:r>
            <a:r>
              <a:rPr sz="1200" b="1" spc="-2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you</a:t>
            </a:r>
            <a:r>
              <a:rPr sz="1200" b="1" spc="-4" dirty="0" smtClean="0">
                <a:latin typeface="Times New Roman"/>
                <a:cs typeface="Times New Roman"/>
              </a:rPr>
              <a:t> t</a:t>
            </a:r>
            <a:r>
              <a:rPr sz="1200" b="1" spc="0" dirty="0" smtClean="0">
                <a:latin typeface="Times New Roman"/>
                <a:cs typeface="Times New Roman"/>
              </a:rPr>
              <a:t>o</a:t>
            </a:r>
            <a:r>
              <a:rPr sz="1200" b="1" spc="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vali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e</a:t>
            </a:r>
            <a:r>
              <a:rPr sz="1200" b="1" spc="-4" dirty="0" smtClean="0">
                <a:latin typeface="Times New Roman"/>
                <a:cs typeface="Times New Roman"/>
              </a:rPr>
              <a:t> t</a:t>
            </a:r>
            <a:r>
              <a:rPr sz="1200" b="1" spc="4" dirty="0" smtClean="0">
                <a:latin typeface="Times New Roman"/>
                <a:cs typeface="Times New Roman"/>
              </a:rPr>
              <a:t>h</a:t>
            </a:r>
            <a:r>
              <a:rPr sz="1200" b="1" spc="0" dirty="0" smtClean="0">
                <a:latin typeface="Times New Roman"/>
                <a:cs typeface="Times New Roman"/>
              </a:rPr>
              <a:t>is</a:t>
            </a:r>
            <a:r>
              <a:rPr sz="1200" b="1" spc="-9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sign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y</a:t>
            </a:r>
            <a:r>
              <a:rPr sz="1200" b="1" spc="-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si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0" dirty="0" smtClean="0">
                <a:latin typeface="Times New Roman"/>
                <a:cs typeface="Times New Roman"/>
              </a:rPr>
              <a:t>la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io</a:t>
            </a:r>
            <a:r>
              <a:rPr sz="1200" b="1" spc="4" dirty="0" smtClean="0">
                <a:latin typeface="Times New Roman"/>
                <a:cs typeface="Times New Roman"/>
              </a:rPr>
              <a:t>n</a:t>
            </a:r>
            <a:r>
              <a:rPr sz="1200" b="1" spc="0" dirty="0" smtClean="0">
                <a:latin typeface="Times New Roman"/>
                <a:cs typeface="Times New Roman"/>
              </a:rPr>
              <a:t>. </a:t>
            </a:r>
            <a:r>
              <a:rPr sz="1200" spc="-29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is p</a:t>
            </a:r>
            <a:r>
              <a:rPr sz="1200" spc="-4" dirty="0" smtClean="0">
                <a:latin typeface="Times New Roman"/>
                <a:cs typeface="Times New Roman"/>
              </a:rPr>
              <a:t>refera</a:t>
            </a:r>
            <a:r>
              <a:rPr sz="1200" spc="0" dirty="0" smtClean="0">
                <a:latin typeface="Times New Roman"/>
                <a:cs typeface="Times New Roman"/>
              </a:rPr>
              <a:t>ble</a:t>
            </a:r>
            <a:r>
              <a:rPr sz="1200" spc="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to d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e</a:t>
            </a:r>
            <a:r>
              <a:rPr sz="1200" spc="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it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output.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60651" y="4016248"/>
            <a:ext cx="518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295426" y="4016248"/>
            <a:ext cx="5288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338969" y="5607304"/>
            <a:ext cx="5371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271669" y="5851144"/>
            <a:ext cx="5371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6" name="ZoneTexte 35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/>
          <p:nvPr/>
        </p:nvSpPr>
        <p:spPr>
          <a:xfrm>
            <a:off x="764540" y="11046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127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2992" y="1951753"/>
            <a:ext cx="313131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17039" y="1953359"/>
            <a:ext cx="4453869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na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P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us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poss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ilit</a:t>
            </a:r>
            <a:r>
              <a:rPr sz="2400" spc="-9" dirty="0" smtClean="0">
                <a:latin typeface="Times New Roman"/>
                <a:cs typeface="Times New Roman"/>
              </a:rPr>
              <a:t>é</a:t>
            </a:r>
            <a:r>
              <a:rPr sz="2400" spc="0" dirty="0" smtClean="0">
                <a:latin typeface="Times New Roman"/>
                <a:cs typeface="Times New Roman"/>
              </a:rPr>
              <a:t>s: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07539" y="2810692"/>
            <a:ext cx="152654" cy="6456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1588" y="2810692"/>
            <a:ext cx="2923355" cy="6456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Bi</a:t>
            </a:r>
            <a:r>
              <a:rPr sz="2000" spc="0" dirty="0" smtClean="0">
                <a:latin typeface="Times New Roman"/>
                <a:cs typeface="Times New Roman"/>
              </a:rPr>
              <a:t>t 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ur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qu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0 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u 1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d_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-14" dirty="0" smtClean="0">
                <a:latin typeface="Times New Roman"/>
                <a:cs typeface="Times New Roman"/>
              </a:rPr>
              <a:t>c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d_u</a:t>
            </a:r>
            <a:r>
              <a:rPr sz="2000" spc="-4" dirty="0" smtClean="0">
                <a:latin typeface="Times New Roman"/>
                <a:cs typeface="Times New Roman"/>
              </a:rPr>
              <a:t>lo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82088" y="3522947"/>
            <a:ext cx="157149" cy="28615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64612" y="3522947"/>
            <a:ext cx="4333439" cy="28615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049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9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états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endParaRPr sz="1600">
              <a:latin typeface="Times New Roman"/>
              <a:cs typeface="Times New Roman"/>
            </a:endParaRPr>
          </a:p>
          <a:p>
            <a:pPr marL="12700" marR="790611">
              <a:lnSpc>
                <a:spcPts val="1839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U: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itiali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u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2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itialize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) </a:t>
            </a:r>
            <a:endParaRPr sz="1600">
              <a:latin typeface="Times New Roman"/>
              <a:cs typeface="Times New Roman"/>
            </a:endParaRPr>
          </a:p>
          <a:p>
            <a:pPr marL="12700" marR="790611">
              <a:lnSpc>
                <a:spcPts val="1839"/>
              </a:lnSpc>
              <a:spcBef>
                <a:spcPts val="463"/>
              </a:spcBef>
            </a:pPr>
            <a:r>
              <a:rPr sz="1600" spc="0" dirty="0" smtClean="0">
                <a:latin typeface="Times New Roman"/>
                <a:cs typeface="Times New Roman"/>
              </a:rPr>
              <a:t>X:</a:t>
            </a:r>
            <a:r>
              <a:rPr sz="1600" spc="-1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onnu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unkno</a:t>
            </a:r>
            <a:r>
              <a:rPr sz="1600" spc="0" dirty="0" smtClean="0">
                <a:latin typeface="Times New Roman"/>
                <a:cs typeface="Times New Roman"/>
              </a:rPr>
              <a:t>w</a:t>
            </a:r>
            <a:r>
              <a:rPr sz="1600" spc="4" dirty="0" smtClean="0">
                <a:latin typeface="Times New Roman"/>
                <a:cs typeface="Times New Roman"/>
              </a:rPr>
              <a:t>n)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78"/>
              </a:spcBef>
            </a:pP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eau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as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acti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64"/>
              </a:spcBef>
            </a:pP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eau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acti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12700" marR="706697">
              <a:lnSpc>
                <a:spcPts val="1839"/>
              </a:lnSpc>
              <a:spcBef>
                <a:spcPts val="464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Z</a:t>
            </a:r>
            <a:r>
              <a:rPr sz="1600" spc="0" dirty="0" smtClean="0">
                <a:latin typeface="Times New Roman"/>
                <a:cs typeface="Times New Roman"/>
              </a:rPr>
              <a:t>: 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ce</a:t>
            </a:r>
            <a:r>
              <a:rPr sz="1600" spc="-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Hi</a:t>
            </a:r>
            <a:r>
              <a:rPr sz="1600" spc="-9" dirty="0" smtClean="0">
                <a:latin typeface="Times New Roman"/>
                <a:cs typeface="Times New Roman"/>
              </a:rPr>
              <a:t>-</a:t>
            </a:r>
            <a:r>
              <a:rPr sz="1600" spc="-4" dirty="0" smtClean="0">
                <a:latin typeface="Times New Roman"/>
                <a:cs typeface="Times New Roman"/>
              </a:rPr>
              <a:t>Z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h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ce) </a:t>
            </a:r>
            <a:endParaRPr sz="1600">
              <a:latin typeface="Times New Roman"/>
              <a:cs typeface="Times New Roman"/>
            </a:endParaRPr>
          </a:p>
          <a:p>
            <a:pPr marL="12700" marR="706697">
              <a:lnSpc>
                <a:spcPts val="1839"/>
              </a:lnSpc>
              <a:spcBef>
                <a:spcPts val="463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W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weak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unkno</a:t>
            </a:r>
            <a:r>
              <a:rPr sz="1600" spc="0" dirty="0" smtClean="0">
                <a:latin typeface="Times New Roman"/>
                <a:cs typeface="Times New Roman"/>
              </a:rPr>
              <a:t>wn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8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: weak</a:t>
            </a:r>
            <a:r>
              <a:rPr sz="1600" spc="-1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ical </a:t>
            </a: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il</a:t>
            </a:r>
            <a:r>
              <a:rPr sz="1600" spc="9" dirty="0" smtClean="0">
                <a:latin typeface="Times New Roman"/>
                <a:cs typeface="Times New Roman"/>
              </a:rPr>
              <a:t>a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pu</a:t>
            </a:r>
            <a:r>
              <a:rPr sz="1600" spc="0" dirty="0" smtClean="0">
                <a:latin typeface="Times New Roman"/>
                <a:cs typeface="Times New Roman"/>
              </a:rPr>
              <a:t>ll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wn</a:t>
            </a:r>
            <a:r>
              <a:rPr sz="1600" spc="-5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que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H: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weak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ical </a:t>
            </a: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9" dirty="0" smtClean="0">
                <a:latin typeface="Times New Roman"/>
                <a:cs typeface="Times New Roman"/>
              </a:rPr>
              <a:t>i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è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pu</a:t>
            </a:r>
            <a:r>
              <a:rPr sz="1600" spc="0" dirty="0" smtClean="0">
                <a:latin typeface="Times New Roman"/>
                <a:cs typeface="Times New Roman"/>
              </a:rPr>
              <a:t>ll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p</a:t>
            </a:r>
            <a:r>
              <a:rPr sz="1600" spc="-2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que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64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don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32992" y="6487177"/>
            <a:ext cx="313131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7039" y="6488783"/>
            <a:ext cx="718454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eg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oupe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avec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_vec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or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(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it</a:t>
            </a:r>
            <a:r>
              <a:rPr sz="2400" spc="0" dirty="0" smtClean="0">
                <a:latin typeface="Times New Roman"/>
                <a:cs typeface="Times New Roman"/>
              </a:rPr>
              <a:t>_vec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,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d_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og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c_ve</a:t>
            </a:r>
            <a:r>
              <a:rPr sz="2400" spc="-9" dirty="0" smtClean="0">
                <a:latin typeface="Times New Roman"/>
                <a:cs typeface="Times New Roman"/>
              </a:rPr>
              <a:t>c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7915148" y="599915"/>
            <a:ext cx="102769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17039" y="1877159"/>
            <a:ext cx="35043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ep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ésen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no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07539" y="22955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91588" y="2295580"/>
            <a:ext cx="88268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Bi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82088" y="2593307"/>
            <a:ext cx="15714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64612" y="2593307"/>
            <a:ext cx="327791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‘</a:t>
            </a: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‘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1100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70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100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4" dirty="0" smtClean="0">
                <a:latin typeface="Times New Roman"/>
                <a:cs typeface="Times New Roman"/>
              </a:rPr>
              <a:t>00</a:t>
            </a:r>
            <a:r>
              <a:rPr sz="1600" spc="-4" dirty="0" smtClean="0">
                <a:latin typeface="Times New Roman"/>
                <a:cs typeface="Times New Roman"/>
              </a:rPr>
              <a:t>WL</a:t>
            </a:r>
            <a:r>
              <a:rPr sz="1600" spc="0" dirty="0" smtClean="0">
                <a:latin typeface="Times New Roman"/>
                <a:cs typeface="Times New Roman"/>
              </a:rPr>
              <a:t>H</a:t>
            </a:r>
            <a:r>
              <a:rPr sz="1600" spc="-4" dirty="0" smtClean="0">
                <a:latin typeface="Times New Roman"/>
                <a:cs typeface="Times New Roman"/>
              </a:rPr>
              <a:t>Z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1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907539" y="29051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291588" y="2905180"/>
            <a:ext cx="158632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82088" y="3202907"/>
            <a:ext cx="15714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64612" y="3202907"/>
            <a:ext cx="221433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0" dirty="0" smtClean="0">
                <a:latin typeface="Times New Roman"/>
                <a:cs typeface="Times New Roman"/>
              </a:rPr>
              <a:t>F</a:t>
            </a:r>
            <a:r>
              <a:rPr sz="1600" spc="-4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5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10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5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0" dirty="0" smtClean="0">
                <a:latin typeface="Times New Roman"/>
                <a:cs typeface="Times New Roman"/>
              </a:rPr>
              <a:t>A”,</a:t>
            </a:r>
            <a:r>
              <a:rPr sz="1600" spc="-4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907539" y="35147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1588" y="3514780"/>
            <a:ext cx="68449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82088" y="3812507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64612" y="3812507"/>
            <a:ext cx="223879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O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70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5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O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102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7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O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6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07539" y="41243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91588" y="4124380"/>
            <a:ext cx="110474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82088" y="4422107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64612" y="4422107"/>
            <a:ext cx="115518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4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16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25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7539" y="491686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1588" y="4916860"/>
            <a:ext cx="35275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iti</a:t>
            </a:r>
            <a:r>
              <a:rPr sz="2000" spc="0" dirty="0" smtClean="0">
                <a:latin typeface="Times New Roman"/>
                <a:cs typeface="Times New Roman"/>
              </a:rPr>
              <a:t>f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/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0" dirty="0" smtClean="0">
                <a:latin typeface="Times New Roman"/>
                <a:cs typeface="Times New Roman"/>
              </a:rPr>
              <a:t>f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u="heavy" spc="4" dirty="0" smtClean="0">
                <a:latin typeface="Times New Roman"/>
                <a:cs typeface="Times New Roman"/>
              </a:rPr>
              <a:t>vo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r</a:t>
            </a:r>
            <a:r>
              <a:rPr sz="2000" u="heavy" spc="-29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u="heavy" spc="-9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li</a:t>
            </a:r>
            <a:r>
              <a:rPr sz="2000" u="heavy" spc="4" dirty="0" smtClean="0">
                <a:latin typeface="Times New Roman"/>
                <a:cs typeface="Times New Roman"/>
              </a:rPr>
              <a:t>br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82088" y="5218123"/>
            <a:ext cx="173989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612" y="5218123"/>
            <a:ext cx="361688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u="heavy" spc="-4" dirty="0" smtClean="0">
                <a:latin typeface="Times New Roman"/>
                <a:cs typeface="Times New Roman"/>
              </a:rPr>
              <a:t>A</a:t>
            </a:r>
            <a:r>
              <a:rPr sz="1800" b="1" u="heavy" spc="0" dirty="0" smtClean="0">
                <a:latin typeface="Times New Roman"/>
                <a:cs typeface="Times New Roman"/>
              </a:rPr>
              <a:t>tt</a:t>
            </a:r>
            <a:r>
              <a:rPr sz="1800" b="1" u="heavy" spc="4" dirty="0" smtClean="0">
                <a:latin typeface="Times New Roman"/>
                <a:cs typeface="Times New Roman"/>
              </a:rPr>
              <a:t>e</a:t>
            </a:r>
            <a:r>
              <a:rPr sz="1800" b="1" u="heavy" spc="-4" dirty="0" smtClean="0">
                <a:latin typeface="Times New Roman"/>
                <a:cs typeface="Times New Roman"/>
              </a:rPr>
              <a:t>n</a:t>
            </a:r>
            <a:r>
              <a:rPr sz="1800" b="1" u="heavy" spc="0" dirty="0" smtClean="0">
                <a:latin typeface="Times New Roman"/>
                <a:cs typeface="Times New Roman"/>
              </a:rPr>
              <a:t>t</a:t>
            </a:r>
            <a:r>
              <a:rPr sz="1800" b="1" u="heavy" spc="4" dirty="0" smtClean="0">
                <a:latin typeface="Times New Roman"/>
                <a:cs typeface="Times New Roman"/>
              </a:rPr>
              <a:t>i</a:t>
            </a:r>
            <a:r>
              <a:rPr sz="1800" b="1" u="heavy" spc="0" dirty="0" smtClean="0">
                <a:latin typeface="Times New Roman"/>
                <a:cs typeface="Times New Roman"/>
              </a:rPr>
              <a:t>o</a:t>
            </a:r>
            <a:r>
              <a:rPr sz="1800" b="1" u="heavy" spc="-4" dirty="0" smtClean="0">
                <a:latin typeface="Times New Roman"/>
                <a:cs typeface="Times New Roman"/>
              </a:rPr>
              <a:t>n</a:t>
            </a:r>
            <a:r>
              <a:rPr sz="1800" b="1" u="heavy" spc="0" dirty="0" smtClean="0">
                <a:latin typeface="Times New Roman"/>
                <a:cs typeface="Times New Roman"/>
              </a:rPr>
              <a:t>!!</a:t>
            </a:r>
            <a:r>
              <a:rPr sz="1800" b="1" u="heavy" spc="4" dirty="0" smtClean="0">
                <a:latin typeface="Times New Roman"/>
                <a:cs typeface="Times New Roman"/>
              </a:rPr>
              <a:t> </a:t>
            </a:r>
            <a:r>
              <a:rPr sz="1800" b="1" u="heavy" spc="-4" dirty="0" smtClean="0">
                <a:latin typeface="Times New Roman"/>
                <a:cs typeface="Times New Roman"/>
              </a:rPr>
              <a:t>R</a:t>
            </a:r>
            <a:r>
              <a:rPr sz="1800" b="1" u="heavy" spc="4" dirty="0" smtClean="0">
                <a:latin typeface="Times New Roman"/>
                <a:cs typeface="Times New Roman"/>
              </a:rPr>
              <a:t>e</a:t>
            </a:r>
            <a:r>
              <a:rPr sz="1800" b="1" u="heavy" spc="-4" dirty="0" smtClean="0">
                <a:latin typeface="Times New Roman"/>
                <a:cs typeface="Times New Roman"/>
              </a:rPr>
              <a:t>s</a:t>
            </a:r>
            <a:r>
              <a:rPr sz="1800" b="1" u="heavy" spc="0" dirty="0" smtClean="0">
                <a:latin typeface="Times New Roman"/>
                <a:cs typeface="Times New Roman"/>
              </a:rPr>
              <a:t>to</a:t>
            </a:r>
            <a:r>
              <a:rPr sz="1800" b="1" u="heavy" spc="-4" dirty="0" smtClean="0">
                <a:latin typeface="Times New Roman"/>
                <a:cs typeface="Times New Roman"/>
              </a:rPr>
              <a:t>n</a:t>
            </a:r>
            <a:r>
              <a:rPr sz="1800" b="1" u="heavy" spc="0" dirty="0" smtClean="0">
                <a:latin typeface="Times New Roman"/>
                <a:cs typeface="Times New Roman"/>
              </a:rPr>
              <a:t>s </a:t>
            </a:r>
            <a:r>
              <a:rPr sz="1800" b="1" u="heavy" spc="-4" dirty="0" smtClean="0">
                <a:latin typeface="Times New Roman"/>
                <a:cs typeface="Times New Roman"/>
              </a:rPr>
              <a:t>p</a:t>
            </a:r>
            <a:r>
              <a:rPr sz="1800" b="1" u="heavy" spc="4" dirty="0" smtClean="0">
                <a:latin typeface="Times New Roman"/>
                <a:cs typeface="Times New Roman"/>
              </a:rPr>
              <a:t>rè</a:t>
            </a:r>
            <a:r>
              <a:rPr sz="1800" b="1" u="heavy" spc="0" dirty="0" smtClean="0">
                <a:latin typeface="Times New Roman"/>
                <a:cs typeface="Times New Roman"/>
              </a:rPr>
              <a:t>s </a:t>
            </a:r>
            <a:r>
              <a:rPr sz="1800" b="1" u="heavy" spc="-4" dirty="0" smtClean="0">
                <a:latin typeface="Times New Roman"/>
                <a:cs typeface="Times New Roman"/>
              </a:rPr>
              <a:t>d</a:t>
            </a:r>
            <a:r>
              <a:rPr sz="1800" b="1" u="heavy" spc="0" dirty="0" smtClean="0">
                <a:latin typeface="Times New Roman"/>
                <a:cs typeface="Times New Roman"/>
              </a:rPr>
              <a:t>u mat</a:t>
            </a:r>
            <a:r>
              <a:rPr sz="1800" b="1" u="heavy" spc="4" dirty="0" smtClean="0">
                <a:latin typeface="Times New Roman"/>
                <a:cs typeface="Times New Roman"/>
              </a:rPr>
              <a:t>érie</a:t>
            </a:r>
            <a:r>
              <a:rPr sz="1800" b="1" u="heavy" spc="0" dirty="0" smtClean="0">
                <a:latin typeface="Times New Roman"/>
                <a:cs typeface="Times New Roman"/>
              </a:rPr>
              <a:t>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4612" y="5492443"/>
            <a:ext cx="50965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N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bre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ati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 c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lé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nt à 2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pour</a:t>
            </a:r>
            <a:r>
              <a:rPr sz="1800" spc="4" dirty="0" smtClean="0">
                <a:latin typeface="Times New Roman"/>
                <a:cs typeface="Times New Roman"/>
              </a:rPr>
              <a:t> l</a:t>
            </a:r>
            <a:r>
              <a:rPr sz="1800" spc="0" dirty="0" smtClean="0">
                <a:latin typeface="Times New Roman"/>
                <a:cs typeface="Times New Roman"/>
              </a:rPr>
              <a:t>e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25" dirty="0" smtClean="0">
                <a:latin typeface="Times New Roman"/>
                <a:cs typeface="Times New Roman"/>
              </a:rPr>
              <a:t>y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gn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0255" y="4994656"/>
            <a:ext cx="600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872187" y="4994656"/>
            <a:ext cx="6253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955915" y="5275072"/>
            <a:ext cx="5783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774691" y="5275072"/>
            <a:ext cx="5731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251643" y="5275072"/>
            <a:ext cx="5731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5562539" y="5275072"/>
            <a:ext cx="5721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ZoneTexte 4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17039" y="1877159"/>
            <a:ext cx="392379" cy="10640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Le</a:t>
            </a:r>
            <a:endParaRPr sz="2400">
              <a:latin typeface="Times New Roman"/>
              <a:cs typeface="Times New Roman"/>
            </a:endParaRPr>
          </a:p>
          <a:p>
            <a:pPr marL="203200" marR="45719">
              <a:lnSpc>
                <a:spcPct val="95825"/>
              </a:lnSpc>
              <a:spcBef>
                <a:spcPts val="46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203200" marR="45719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113279" y="1877159"/>
            <a:ext cx="4095333" cy="6983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ype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éga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dé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endParaRPr sz="2400">
              <a:latin typeface="Times New Roman"/>
              <a:cs typeface="Times New Roman"/>
            </a:endParaRPr>
          </a:p>
          <a:p>
            <a:pPr marL="191008" marR="45720">
              <a:lnSpc>
                <a:spcPct val="95825"/>
              </a:lnSpc>
              <a:spcBef>
                <a:spcPts val="462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4" dirty="0" smtClean="0">
                <a:latin typeface="Times New Roman"/>
                <a:cs typeface="Times New Roman"/>
              </a:rPr>
              <a:t>oo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Vr</a:t>
            </a:r>
            <a:r>
              <a:rPr sz="2000" spc="0" dirty="0" smtClean="0">
                <a:latin typeface="Times New Roman"/>
                <a:cs typeface="Times New Roman"/>
              </a:rPr>
              <a:t>ai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u Fa</a:t>
            </a:r>
            <a:r>
              <a:rPr sz="2000" spc="4" dirty="0" smtClean="0">
                <a:latin typeface="Times New Roman"/>
                <a:cs typeface="Times New Roman"/>
              </a:rPr>
              <a:t>ux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11255" y="1877159"/>
            <a:ext cx="174118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des </a:t>
            </a:r>
            <a:r>
              <a:rPr sz="2400" b="1" u="heavy" spc="0" dirty="0" smtClean="0">
                <a:latin typeface="Times New Roman"/>
                <a:cs typeface="Times New Roman"/>
              </a:rPr>
              <a:t>var</a:t>
            </a:r>
            <a:r>
              <a:rPr sz="2400" b="1" u="heavy" spc="4" dirty="0" smtClean="0">
                <a:latin typeface="Times New Roman"/>
                <a:cs typeface="Times New Roman"/>
              </a:rPr>
              <a:t>i</a:t>
            </a:r>
            <a:r>
              <a:rPr sz="2400" b="1" u="heavy" spc="0" dirty="0" smtClean="0">
                <a:latin typeface="Times New Roman"/>
                <a:cs typeface="Times New Roman"/>
              </a:rPr>
              <a:t>ab</a:t>
            </a:r>
            <a:r>
              <a:rPr sz="2400" b="1" u="heavy" spc="4" dirty="0" smtClean="0">
                <a:latin typeface="Times New Roman"/>
                <a:cs typeface="Times New Roman"/>
              </a:rPr>
              <a:t>l</a:t>
            </a:r>
            <a:r>
              <a:rPr sz="2400" b="1" u="heavy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91588" y="2661340"/>
            <a:ext cx="54639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In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er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0" dirty="0" smtClean="0">
                <a:latin typeface="Times New Roman"/>
                <a:cs typeface="Times New Roman"/>
              </a:rPr>
              <a:t>è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til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3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25" dirty="0" smtClean="0">
                <a:latin typeface="Times New Roman"/>
                <a:cs typeface="Times New Roman"/>
              </a:rPr>
              <a:t>mm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14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v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0" dirty="0" smtClean="0">
                <a:latin typeface="Times New Roman"/>
                <a:cs typeface="Times New Roman"/>
              </a:rPr>
              <a:t>r</a:t>
            </a:r>
            <a:r>
              <a:rPr sz="2000" u="heavy" spc="-1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qu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16223" y="3010203"/>
            <a:ext cx="403755" cy="2612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05"/>
              </a:lnSpc>
              <a:spcBef>
                <a:spcPts val="100"/>
              </a:spcBef>
            </a:pPr>
            <a:r>
              <a:rPr sz="1800" spc="0" dirty="0" smtClean="0">
                <a:latin typeface="Times New Roman"/>
                <a:cs typeface="Times New Roman"/>
              </a:rPr>
              <a:t>-2</a:t>
            </a:r>
            <a:r>
              <a:rPr sz="1800" spc="0" baseline="26572" dirty="0" smtClean="0">
                <a:latin typeface="Times New Roman"/>
                <a:cs typeface="Times New Roman"/>
              </a:rPr>
              <a:t>31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340072" y="3010203"/>
            <a:ext cx="456790" cy="2612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05"/>
              </a:lnSpc>
              <a:spcBef>
                <a:spcPts val="100"/>
              </a:spcBef>
            </a:pPr>
            <a:r>
              <a:rPr sz="1800" spc="4" dirty="0" smtClean="0">
                <a:latin typeface="Times New Roman"/>
                <a:cs typeface="Times New Roman"/>
              </a:rPr>
              <a:t>+</a:t>
            </a:r>
            <a:r>
              <a:rPr sz="1800" spc="0" dirty="0" smtClean="0">
                <a:latin typeface="Times New Roman"/>
                <a:cs typeface="Times New Roman"/>
              </a:rPr>
              <a:t>2</a:t>
            </a:r>
            <a:r>
              <a:rPr sz="1800" spc="0" baseline="26572" dirty="0" smtClean="0">
                <a:latin typeface="Times New Roman"/>
                <a:cs typeface="Times New Roman"/>
              </a:rPr>
              <a:t>31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82088" y="3017467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64612" y="3017467"/>
            <a:ext cx="5558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17035" y="3017467"/>
            <a:ext cx="5264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+</a:t>
            </a:r>
            <a:r>
              <a:rPr sz="1800" spc="0" dirty="0" smtClean="0">
                <a:latin typeface="Times New Roman"/>
                <a:cs typeface="Times New Roman"/>
              </a:rPr>
              <a:t>1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792548" y="3017467"/>
            <a:ext cx="3042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+1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64612" y="3346651"/>
            <a:ext cx="40251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pr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tati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e 10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(h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4" dirty="0" smtClean="0">
                <a:latin typeface="Times New Roman"/>
                <a:cs typeface="Times New Roman"/>
              </a:rPr>
              <a:t>elle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55112" y="3655344"/>
            <a:ext cx="141300" cy="715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8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05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428491" y="3655344"/>
            <a:ext cx="1114951" cy="715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B</a:t>
            </a:r>
            <a:r>
              <a:rPr sz="1400" spc="4" dirty="0" smtClean="0">
                <a:latin typeface="Times New Roman"/>
                <a:cs typeface="Times New Roman"/>
              </a:rPr>
              <a:t>in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re:</a:t>
            </a:r>
            <a:r>
              <a:rPr sz="1400" spc="-3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2#</a:t>
            </a:r>
            <a:r>
              <a:rPr sz="1400" spc="-4" dirty="0" smtClean="0">
                <a:latin typeface="Times New Roman"/>
                <a:cs typeface="Times New Roman"/>
              </a:rPr>
              <a:t>....</a:t>
            </a:r>
            <a:r>
              <a:rPr sz="1400" spc="0" dirty="0" smtClean="0">
                <a:latin typeface="Times New Roman"/>
                <a:cs typeface="Times New Roman"/>
              </a:rPr>
              <a:t>#</a:t>
            </a:r>
            <a:endParaRPr sz="1400">
              <a:latin typeface="Times New Roman"/>
              <a:cs typeface="Times New Roman"/>
            </a:endParaRPr>
          </a:p>
          <a:p>
            <a:pPr marL="12700" marR="110966">
              <a:lnSpc>
                <a:spcPct val="119047"/>
              </a:lnSpc>
              <a:spcBef>
                <a:spcPts val="313"/>
              </a:spcBef>
            </a:pPr>
            <a:r>
              <a:rPr sz="1400" spc="-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0" dirty="0" smtClean="0">
                <a:latin typeface="Times New Roman"/>
                <a:cs typeface="Times New Roman"/>
              </a:rPr>
              <a:t>: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8#</a:t>
            </a:r>
            <a:r>
              <a:rPr sz="1400" spc="-4" dirty="0" smtClean="0">
                <a:latin typeface="Times New Roman"/>
                <a:cs typeface="Times New Roman"/>
              </a:rPr>
              <a:t>....</a:t>
            </a:r>
            <a:r>
              <a:rPr sz="1400" spc="0" dirty="0" smtClean="0">
                <a:latin typeface="Times New Roman"/>
                <a:cs typeface="Times New Roman"/>
              </a:rPr>
              <a:t># </a:t>
            </a:r>
            <a:r>
              <a:rPr sz="1400" spc="-4" dirty="0" smtClean="0">
                <a:latin typeface="Times New Roman"/>
                <a:cs typeface="Times New Roman"/>
              </a:rPr>
              <a:t>H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x</a:t>
            </a:r>
            <a:r>
              <a:rPr sz="1400" spc="0" dirty="0" smtClean="0">
                <a:latin typeface="Times New Roman"/>
                <a:cs typeface="Times New Roman"/>
              </a:rPr>
              <a:t>a: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16#</a:t>
            </a:r>
            <a:r>
              <a:rPr sz="1400" spc="-4" dirty="0" smtClean="0">
                <a:latin typeface="Times New Roman"/>
                <a:cs typeface="Times New Roman"/>
              </a:rPr>
              <a:t>...</a:t>
            </a:r>
            <a:r>
              <a:rPr sz="1400" spc="0" dirty="0" smtClean="0">
                <a:latin typeface="Times New Roman"/>
                <a:cs typeface="Times New Roman"/>
              </a:rPr>
              <a:t>#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07539" y="4453564"/>
            <a:ext cx="15265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91588" y="4453564"/>
            <a:ext cx="497634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5"/>
              </a:lnSpc>
              <a:spcBef>
                <a:spcPts val="107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4" dirty="0" smtClean="0">
                <a:latin typeface="Times New Roman"/>
                <a:cs typeface="Times New Roman"/>
              </a:rPr>
              <a:t>tt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è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cal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pr</a:t>
            </a:r>
            <a:r>
              <a:rPr sz="2000" spc="0" dirty="0" smtClean="0">
                <a:latin typeface="Times New Roman"/>
                <a:cs typeface="Times New Roman"/>
              </a:rPr>
              <a:t>ése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14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ph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que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82088" y="5486347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64612" y="5486347"/>
            <a:ext cx="31155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: </a:t>
            </a:r>
            <a:r>
              <a:rPr sz="1800" u="sng" spc="-4" dirty="0" smtClean="0">
                <a:latin typeface="Times New Roman"/>
                <a:cs typeface="Times New Roman"/>
              </a:rPr>
              <a:t>U</a:t>
            </a:r>
            <a:r>
              <a:rPr sz="1800" u="sng" spc="4" dirty="0" smtClean="0">
                <a:latin typeface="Times New Roman"/>
                <a:cs typeface="Times New Roman"/>
              </a:rPr>
              <a:t>til</a:t>
            </a:r>
            <a:r>
              <a:rPr sz="1800" u="sng" spc="0" dirty="0" smtClean="0">
                <a:latin typeface="Times New Roman"/>
                <a:cs typeface="Times New Roman"/>
              </a:rPr>
              <a:t>e pour</a:t>
            </a:r>
            <a:r>
              <a:rPr sz="1800" u="sng" spc="4" dirty="0" smtClean="0">
                <a:latin typeface="Times New Roman"/>
                <a:cs typeface="Times New Roman"/>
              </a:rPr>
              <a:t> le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r>
              <a:rPr sz="1800" u="sng" spc="-9" dirty="0" smtClean="0">
                <a:latin typeface="Times New Roman"/>
                <a:cs typeface="Times New Roman"/>
              </a:rPr>
              <a:t> </a:t>
            </a:r>
            <a:r>
              <a:rPr sz="1800" u="sng" spc="4" dirty="0" smtClean="0">
                <a:latin typeface="Times New Roman"/>
                <a:cs typeface="Times New Roman"/>
              </a:rPr>
              <a:t>te</a:t>
            </a:r>
            <a:r>
              <a:rPr sz="1800" u="sng" spc="-4" dirty="0" smtClean="0">
                <a:latin typeface="Times New Roman"/>
                <a:cs typeface="Times New Roman"/>
              </a:rPr>
              <a:t>s</a:t>
            </a:r>
            <a:r>
              <a:rPr sz="1800" u="sng" spc="4" dirty="0" smtClean="0">
                <a:latin typeface="Times New Roman"/>
                <a:cs typeface="Times New Roman"/>
              </a:rPr>
              <a:t>t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r>
              <a:rPr sz="1800" u="sng" spc="-9" dirty="0" smtClean="0">
                <a:latin typeface="Times New Roman"/>
                <a:cs typeface="Times New Roman"/>
              </a:rPr>
              <a:t> </a:t>
            </a:r>
            <a:r>
              <a:rPr sz="1800" u="sng" spc="0" dirty="0" smtClean="0">
                <a:latin typeface="Times New Roman"/>
                <a:cs typeface="Times New Roman"/>
              </a:rPr>
              <a:t>b</a:t>
            </a:r>
            <a:r>
              <a:rPr sz="1800" u="sng" spc="4" dirty="0" smtClean="0">
                <a:latin typeface="Times New Roman"/>
                <a:cs typeface="Times New Roman"/>
              </a:rPr>
              <a:t>e</a:t>
            </a:r>
            <a:r>
              <a:rPr sz="1800" u="sng" spc="0" dirty="0" smtClean="0">
                <a:latin typeface="Times New Roman"/>
                <a:cs typeface="Times New Roman"/>
              </a:rPr>
              <a:t>n</a:t>
            </a:r>
            <a:r>
              <a:rPr sz="1800" u="sng" spc="4" dirty="0" smtClean="0">
                <a:latin typeface="Times New Roman"/>
                <a:cs typeface="Times New Roman"/>
              </a:rPr>
              <a:t>c</a:t>
            </a:r>
            <a:r>
              <a:rPr sz="1800" u="sng" spc="0" dirty="0" smtClean="0">
                <a:latin typeface="Times New Roman"/>
                <a:cs typeface="Times New Roman"/>
              </a:rPr>
              <a:t>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55112" y="5795040"/>
            <a:ext cx="141300" cy="4597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8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28491" y="5795040"/>
            <a:ext cx="5332131" cy="4597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F</a:t>
            </a:r>
            <a:r>
              <a:rPr sz="1400" spc="4" dirty="0" smtClean="0">
                <a:latin typeface="Times New Roman"/>
                <a:cs typeface="Times New Roman"/>
              </a:rPr>
              <a:t>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ps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ns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us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s</a:t>
            </a:r>
            <a:r>
              <a:rPr sz="1400" spc="0" dirty="0" smtClean="0">
                <a:latin typeface="Times New Roman"/>
                <a:cs typeface="Times New Roman"/>
              </a:rPr>
              <a:t>ec,</a:t>
            </a:r>
            <a:r>
              <a:rPr sz="1400" spc="4" dirty="0" smtClean="0">
                <a:latin typeface="Times New Roman"/>
                <a:cs typeface="Times New Roman"/>
              </a:rPr>
              <a:t> 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in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hr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8"/>
              </a:spcBef>
            </a:pPr>
            <a:r>
              <a:rPr sz="1400" spc="0" dirty="0" smtClean="0">
                <a:latin typeface="Times New Roman"/>
                <a:cs typeface="Times New Roman"/>
              </a:rPr>
              <a:t>S</a:t>
            </a:r>
            <a:r>
              <a:rPr sz="1400" spc="4" dirty="0" smtClean="0">
                <a:latin typeface="Times New Roman"/>
                <a:cs typeface="Times New Roman"/>
              </a:rPr>
              <a:t>ign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-4" dirty="0" smtClean="0">
                <a:latin typeface="Times New Roman"/>
                <a:cs typeface="Times New Roman"/>
              </a:rPr>
              <a:t>_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-2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&lt;=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… af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er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2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ns</a:t>
            </a:r>
            <a:r>
              <a:rPr sz="1400" spc="0" dirty="0" smtClean="0">
                <a:latin typeface="Times New Roman"/>
                <a:cs typeface="Times New Roman"/>
              </a:rPr>
              <a:t>;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</a:t>
            </a:r>
            <a:r>
              <a:rPr sz="1400" b="1" spc="4" dirty="0" smtClean="0">
                <a:latin typeface="Times New Roman"/>
                <a:cs typeface="Times New Roman"/>
              </a:rPr>
              <a:t>a</a:t>
            </a:r>
            <a:r>
              <a:rPr sz="1400" b="1" spc="0" dirty="0" smtClean="0">
                <a:latin typeface="Times New Roman"/>
                <a:cs typeface="Times New Roman"/>
              </a:rPr>
              <a:t>ttent</a:t>
            </a:r>
            <a:r>
              <a:rPr sz="1400" b="1" spc="-4" dirty="0" smtClean="0">
                <a:latin typeface="Times New Roman"/>
                <a:cs typeface="Times New Roman"/>
              </a:rPr>
              <a:t>i</a:t>
            </a:r>
            <a:r>
              <a:rPr sz="1400" b="1" spc="4" dirty="0" smtClean="0">
                <a:latin typeface="Times New Roman"/>
                <a:cs typeface="Times New Roman"/>
              </a:rPr>
              <a:t>o</a:t>
            </a:r>
            <a:r>
              <a:rPr sz="1400" b="1" spc="0" dirty="0" smtClean="0">
                <a:latin typeface="Times New Roman"/>
                <a:cs typeface="Times New Roman"/>
              </a:rPr>
              <a:t>n</a:t>
            </a:r>
            <a:r>
              <a:rPr sz="1400" b="1" spc="-4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à </a:t>
            </a:r>
            <a:r>
              <a:rPr sz="1400" spc="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-9" dirty="0" smtClean="0">
                <a:latin typeface="Times New Roman"/>
                <a:cs typeface="Times New Roman"/>
              </a:rPr>
              <a:t>’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sp</a:t>
            </a:r>
            <a:r>
              <a:rPr sz="1400" spc="0" dirty="0" smtClean="0">
                <a:latin typeface="Times New Roman"/>
                <a:cs typeface="Times New Roman"/>
              </a:rPr>
              <a:t>ace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nt</a:t>
            </a:r>
            <a:r>
              <a:rPr sz="1400" spc="0" dirty="0" smtClean="0">
                <a:latin typeface="Times New Roman"/>
                <a:cs typeface="Times New Roman"/>
              </a:rPr>
              <a:t>re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v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u</a:t>
            </a:r>
            <a:r>
              <a:rPr sz="1400" spc="0" dirty="0" smtClean="0">
                <a:latin typeface="Times New Roman"/>
                <a:cs typeface="Times New Roman"/>
              </a:rPr>
              <a:t>r</a:t>
            </a:r>
            <a:r>
              <a:rPr sz="1400" spc="-25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et</a:t>
            </a:r>
            <a:r>
              <a:rPr sz="1400" spc="4" dirty="0" smtClean="0">
                <a:latin typeface="Times New Roman"/>
                <a:cs typeface="Times New Roman"/>
              </a:rPr>
              <a:t> l</a:t>
            </a:r>
            <a:r>
              <a:rPr sz="1400" spc="-9" dirty="0" smtClean="0">
                <a:latin typeface="Times New Roman"/>
                <a:cs typeface="Times New Roman"/>
              </a:rPr>
              <a:t>’</a:t>
            </a:r>
            <a:r>
              <a:rPr sz="1400" spc="4" dirty="0" smtClean="0">
                <a:latin typeface="Times New Roman"/>
                <a:cs typeface="Times New Roman"/>
              </a:rPr>
              <a:t>unit</a:t>
            </a:r>
            <a:r>
              <a:rPr sz="1400" spc="0" dirty="0" smtClean="0">
                <a:latin typeface="Times New Roman"/>
                <a:cs typeface="Times New Roman"/>
              </a:rPr>
              <a:t>é)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82088" y="6327595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612" y="6327595"/>
            <a:ext cx="223971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ongu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ur,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on, </a:t>
            </a:r>
            <a:r>
              <a:rPr sz="1800" spc="4" dirty="0" smtClean="0">
                <a:latin typeface="Times New Roman"/>
                <a:cs typeface="Times New Roman"/>
              </a:rPr>
              <a:t>etc</a:t>
            </a:r>
            <a:r>
              <a:rPr sz="1800" spc="0" dirty="0" smtClean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62510" y="2739136"/>
            <a:ext cx="5932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6065763" y="2739136"/>
            <a:ext cx="6530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6767518" y="2739136"/>
            <a:ext cx="6154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4077690" y="5543296"/>
            <a:ext cx="5708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553795" y="5543296"/>
            <a:ext cx="579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866749" y="5543296"/>
            <a:ext cx="559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5330098" y="5543296"/>
            <a:ext cx="559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ZoneTexte 4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2542650" y="5514144"/>
            <a:ext cx="5990516" cy="590242"/>
          </a:xfrm>
          <a:custGeom>
            <a:avLst/>
            <a:gdLst/>
            <a:ahLst/>
            <a:cxnLst/>
            <a:rect l="l" t="t" r="r" b="b"/>
            <a:pathLst>
              <a:path w="5990516" h="590242">
                <a:moveTo>
                  <a:pt x="0" y="590242"/>
                </a:moveTo>
                <a:lnTo>
                  <a:pt x="5990516" y="590242"/>
                </a:lnTo>
                <a:lnTo>
                  <a:pt x="5990516" y="0"/>
                </a:lnTo>
                <a:lnTo>
                  <a:pt x="0" y="0"/>
                </a:lnTo>
                <a:lnTo>
                  <a:pt x="0" y="590242"/>
                </a:lnTo>
                <a:close/>
              </a:path>
            </a:pathLst>
          </a:custGeom>
          <a:ln w="1082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7039" y="1877159"/>
            <a:ext cx="329559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nouveaux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ypes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7539" y="22955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1588" y="2295580"/>
            <a:ext cx="14061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nu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on: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82088" y="2651707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612" y="2651707"/>
            <a:ext cx="5990671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nouv</a:t>
            </a:r>
            <a:r>
              <a:rPr sz="1800" spc="4" dirty="0" smtClean="0">
                <a:latin typeface="Times New Roman"/>
                <a:cs typeface="Times New Roman"/>
              </a:rPr>
              <a:t>ea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25" dirty="0" smtClean="0">
                <a:latin typeface="Times New Roman"/>
                <a:cs typeface="Times New Roman"/>
              </a:rPr>
              <a:t>y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éci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ia</a:t>
            </a:r>
            <a:r>
              <a:rPr sz="1800" spc="0" dirty="0" smtClean="0">
                <a:latin typeface="Times New Roman"/>
                <a:cs typeface="Times New Roman"/>
              </a:rPr>
              <a:t>nt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a </a:t>
            </a:r>
            <a:r>
              <a:rPr sz="1800" spc="4" dirty="0" smtClean="0">
                <a:latin typeface="Times New Roman"/>
                <a:cs typeface="Times New Roman"/>
              </a:rPr>
              <a:t>li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 d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v</a:t>
            </a:r>
            <a:r>
              <a:rPr sz="1800" spc="4" dirty="0" smtClean="0">
                <a:latin typeface="Times New Roman"/>
                <a:cs typeface="Times New Roman"/>
              </a:rPr>
              <a:t>ale</a:t>
            </a:r>
            <a:r>
              <a:rPr sz="1800" spc="0" dirty="0" smtClean="0">
                <a:latin typeface="Times New Roman"/>
                <a:cs typeface="Times New Roman"/>
              </a:rPr>
              <a:t>urs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</a:t>
            </a:r>
            <a:r>
              <a:rPr sz="1800" spc="-4" dirty="0" smtClean="0">
                <a:latin typeface="Times New Roman"/>
                <a:cs typeface="Times New Roman"/>
              </a:rPr>
              <a:t>ss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 marR="34290">
              <a:lnSpc>
                <a:spcPct val="95825"/>
              </a:lnSpc>
              <a:spcBef>
                <a:spcPts val="425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4" dirty="0" smtClean="0">
                <a:latin typeface="Times New Roman"/>
                <a:cs typeface="Times New Roman"/>
              </a:rPr>
              <a:t>til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pour</a:t>
            </a:r>
            <a:r>
              <a:rPr sz="1800" spc="4" dirty="0" smtClean="0">
                <a:latin typeface="Times New Roman"/>
                <a:cs typeface="Times New Roman"/>
              </a:rPr>
              <a:t> le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MS</a:t>
            </a:r>
            <a:r>
              <a:rPr sz="1800" spc="0" dirty="0" smtClean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55112" y="3310075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8491" y="3310075"/>
            <a:ext cx="36987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9" dirty="0" smtClean="0">
                <a:latin typeface="Times New Roman"/>
                <a:cs typeface="Times New Roman"/>
              </a:rPr>
              <a:t>y</a:t>
            </a:r>
            <a:r>
              <a:rPr sz="1800" b="1" spc="-4" dirty="0" smtClean="0"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4" dirty="0" smtClean="0">
                <a:latin typeface="Times New Roman"/>
                <a:cs typeface="Times New Roman"/>
              </a:rPr>
              <a:t>e</a:t>
            </a:r>
            <a:r>
              <a:rPr sz="1800" i="1" spc="0" dirty="0" smtClean="0">
                <a:latin typeface="Times New Roman"/>
                <a:cs typeface="Times New Roman"/>
              </a:rPr>
              <a:t>nu</a:t>
            </a:r>
            <a:r>
              <a:rPr sz="1800" i="1" spc="-4" dirty="0" smtClean="0">
                <a:latin typeface="Times New Roman"/>
                <a:cs typeface="Times New Roman"/>
              </a:rPr>
              <a:t>m</a:t>
            </a:r>
            <a:r>
              <a:rPr sz="1800" i="1" spc="0" dirty="0" smtClean="0">
                <a:latin typeface="Times New Roman"/>
                <a:cs typeface="Times New Roman"/>
              </a:rPr>
              <a:t>_na</a:t>
            </a:r>
            <a:r>
              <a:rPr sz="1800" i="1" spc="-4" dirty="0" smtClean="0">
                <a:latin typeface="Times New Roman"/>
                <a:cs typeface="Times New Roman"/>
              </a:rPr>
              <a:t>m</a:t>
            </a:r>
            <a:r>
              <a:rPr sz="1800" i="1" spc="0" dirty="0" smtClean="0">
                <a:latin typeface="Times New Roman"/>
                <a:cs typeface="Times New Roman"/>
              </a:rPr>
              <a:t>e</a:t>
            </a:r>
            <a:r>
              <a:rPr sz="1800" i="1" spc="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 (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l</a:t>
            </a:r>
            <a:r>
              <a:rPr sz="1800" i="1" spc="0" dirty="0" smtClean="0">
                <a:latin typeface="Times New Roman"/>
                <a:cs typeface="Times New Roman"/>
              </a:rPr>
              <a:t>1</a:t>
            </a:r>
            <a:r>
              <a:rPr sz="1800" b="1" spc="0" dirty="0" smtClean="0">
                <a:latin typeface="Times New Roman"/>
                <a:cs typeface="Times New Roman"/>
              </a:rPr>
              <a:t>,</a:t>
            </a:r>
            <a:r>
              <a:rPr sz="1800" b="1" spc="-9" dirty="0" smtClean="0">
                <a:latin typeface="Times New Roman"/>
                <a:cs typeface="Times New Roman"/>
              </a:rPr>
              <a:t> 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l</a:t>
            </a:r>
            <a:r>
              <a:rPr sz="1800" i="1" spc="0" dirty="0" smtClean="0">
                <a:latin typeface="Times New Roman"/>
                <a:cs typeface="Times New Roman"/>
              </a:rPr>
              <a:t>2</a:t>
            </a:r>
            <a:r>
              <a:rPr sz="1800" b="1" spc="0" dirty="0" smtClean="0">
                <a:latin typeface="Times New Roman"/>
                <a:cs typeface="Times New Roman"/>
              </a:rPr>
              <a:t>, </a:t>
            </a:r>
            <a:r>
              <a:rPr sz="1800" spc="0" dirty="0" smtClean="0">
                <a:latin typeface="Times New Roman"/>
                <a:cs typeface="Times New Roman"/>
              </a:rPr>
              <a:t>…</a:t>
            </a:r>
            <a:r>
              <a:rPr sz="1800" b="1" spc="0" dirty="0" smtClean="0">
                <a:latin typeface="Times New Roman"/>
                <a:cs typeface="Times New Roman"/>
              </a:rPr>
              <a:t>);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55112" y="3858715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8491" y="3858715"/>
            <a:ext cx="2833293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9" dirty="0" smtClean="0">
                <a:latin typeface="Times New Roman"/>
                <a:cs typeface="Times New Roman"/>
              </a:rPr>
              <a:t>y</a:t>
            </a:r>
            <a:r>
              <a:rPr sz="1800" b="1" spc="-4" dirty="0" smtClean="0"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-4" dirty="0" smtClean="0">
                <a:latin typeface="Times New Roman"/>
                <a:cs typeface="Times New Roman"/>
              </a:rPr>
              <a:t>ms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14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</a:t>
            </a:r>
            <a:r>
              <a:rPr sz="1800" b="1" spc="-9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(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b="1" spc="0" dirty="0" smtClean="0">
                <a:latin typeface="Times New Roman"/>
                <a:cs typeface="Times New Roman"/>
              </a:rPr>
              <a:t>,</a:t>
            </a:r>
            <a:r>
              <a:rPr sz="1800" b="1" spc="1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b</a:t>
            </a:r>
            <a:r>
              <a:rPr sz="1800" b="1" spc="0" dirty="0" smtClean="0">
                <a:latin typeface="Times New Roman"/>
                <a:cs typeface="Times New Roman"/>
              </a:rPr>
              <a:t>, </a:t>
            </a:r>
            <a:r>
              <a:rPr sz="1800" i="1" spc="4" dirty="0" smtClean="0"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latin typeface="Times New Roman"/>
                <a:cs typeface="Times New Roman"/>
              </a:rPr>
              <a:t>,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latin typeface="Times New Roman"/>
                <a:cs typeface="Times New Roman"/>
              </a:rPr>
              <a:t>);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al </a:t>
            </a:r>
            <a:r>
              <a:rPr sz="1800" i="1" spc="4" dirty="0" smtClean="0">
                <a:latin typeface="Times New Roman"/>
                <a:cs typeface="Times New Roman"/>
              </a:rPr>
              <a:t>et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_p,</a:t>
            </a:r>
            <a:r>
              <a:rPr sz="1800" i="1" spc="-9" dirty="0" smtClean="0">
                <a:latin typeface="Times New Roman"/>
                <a:cs typeface="Times New Roman"/>
              </a:rPr>
              <a:t> </a:t>
            </a:r>
            <a:r>
              <a:rPr sz="1800" i="1" spc="4" dirty="0" smtClean="0">
                <a:latin typeface="Times New Roman"/>
                <a:cs typeface="Times New Roman"/>
              </a:rPr>
              <a:t>et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_s</a:t>
            </a:r>
            <a:r>
              <a:rPr sz="1800" i="1" spc="-9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:</a:t>
            </a:r>
            <a:r>
              <a:rPr sz="1800" b="1" spc="4" dirty="0" smtClean="0">
                <a:latin typeface="Times New Roman"/>
                <a:cs typeface="Times New Roman"/>
              </a:rPr>
              <a:t> 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-4" dirty="0" smtClean="0">
                <a:latin typeface="Times New Roman"/>
                <a:cs typeface="Times New Roman"/>
              </a:rPr>
              <a:t>ms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b="1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07539" y="4892476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91588" y="4892476"/>
            <a:ext cx="95417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Ta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ea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42650" y="5514144"/>
            <a:ext cx="5990516" cy="590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32"/>
              </a:spcBef>
            </a:pPr>
            <a:endParaRPr sz="750"/>
          </a:p>
          <a:p>
            <a:pPr marL="60800">
              <a:lnSpc>
                <a:spcPct val="94401"/>
              </a:lnSpc>
            </a:pPr>
            <a:r>
              <a:rPr sz="1150" b="1" spc="0" dirty="0" smtClean="0">
                <a:latin typeface="Courier New"/>
                <a:cs typeface="Courier New"/>
              </a:rPr>
              <a:t>type</a:t>
            </a:r>
            <a:r>
              <a:rPr sz="1150" b="1" spc="140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nom_type</a:t>
            </a:r>
            <a:r>
              <a:rPr sz="1150" i="1" spc="25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is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array</a:t>
            </a:r>
            <a:r>
              <a:rPr sz="1150" spc="167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(</a:t>
            </a:r>
            <a:r>
              <a:rPr sz="1150" i="1" spc="0" dirty="0" smtClean="0">
                <a:latin typeface="Courier New"/>
                <a:cs typeface="Courier New"/>
              </a:rPr>
              <a:t>debut</a:t>
            </a:r>
            <a:r>
              <a:rPr sz="1150" i="1" spc="195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to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fin</a:t>
            </a:r>
            <a:r>
              <a:rPr sz="1150" spc="0" dirty="0" smtClean="0">
                <a:latin typeface="Courier New"/>
                <a:cs typeface="Courier New"/>
              </a:rPr>
              <a:t>)</a:t>
            </a:r>
            <a:r>
              <a:rPr sz="1150" spc="14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of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type_element</a:t>
            </a:r>
            <a:r>
              <a:rPr sz="1150" spc="0" dirty="0" smtClean="0">
                <a:latin typeface="Courier New"/>
                <a:cs typeface="Courier New"/>
              </a:rPr>
              <a:t>;</a:t>
            </a:r>
            <a:endParaRPr sz="1150">
              <a:latin typeface="Courier New"/>
              <a:cs typeface="Courier New"/>
            </a:endParaRPr>
          </a:p>
          <a:p>
            <a:pPr marL="60800">
              <a:lnSpc>
                <a:spcPct val="94401"/>
              </a:lnSpc>
              <a:spcBef>
                <a:spcPts val="135"/>
              </a:spcBef>
            </a:pPr>
            <a:r>
              <a:rPr sz="1150" b="1" spc="0" dirty="0" smtClean="0">
                <a:latin typeface="Courier New"/>
                <a:cs typeface="Courier New"/>
              </a:rPr>
              <a:t>type</a:t>
            </a:r>
            <a:r>
              <a:rPr sz="1150" b="1" spc="140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nom_type</a:t>
            </a:r>
            <a:r>
              <a:rPr sz="1150" i="1" spc="25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is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array</a:t>
            </a:r>
            <a:r>
              <a:rPr sz="1150" spc="167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(</a:t>
            </a:r>
            <a:r>
              <a:rPr sz="1150" i="1" spc="0" dirty="0" smtClean="0">
                <a:latin typeface="Courier New"/>
                <a:cs typeface="Courier New"/>
              </a:rPr>
              <a:t>fin</a:t>
            </a:r>
            <a:r>
              <a:rPr sz="1150" i="1" spc="14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downto</a:t>
            </a:r>
            <a:r>
              <a:rPr sz="1150" b="1" spc="195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debut)</a:t>
            </a:r>
            <a:r>
              <a:rPr sz="1150" spc="195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of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type_element</a:t>
            </a:r>
            <a:r>
              <a:rPr sz="1150" spc="0" dirty="0" smtClean="0">
                <a:latin typeface="Courier New"/>
                <a:cs typeface="Courier New"/>
              </a:rPr>
              <a:t>;</a:t>
            </a:r>
            <a:endParaRPr sz="1150">
              <a:latin typeface="Courier New"/>
              <a:cs typeface="Courier New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039" y="1877159"/>
            <a:ext cx="329559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nouveaux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ypes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07539" y="266134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91588" y="2661340"/>
            <a:ext cx="9694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ub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82088" y="3017467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64612" y="3017467"/>
            <a:ext cx="4779571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A</a:t>
            </a:r>
            <a:r>
              <a:rPr sz="1800" spc="4" dirty="0" smtClean="0">
                <a:latin typeface="Times New Roman"/>
                <a:cs typeface="Times New Roman"/>
              </a:rPr>
              <a:t>j</a:t>
            </a:r>
            <a:r>
              <a:rPr sz="1800" spc="0" dirty="0" smtClean="0">
                <a:latin typeface="Times New Roman"/>
                <a:cs typeface="Times New Roman"/>
              </a:rPr>
              <a:t>ou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 une 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ai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à un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25" dirty="0" smtClean="0">
                <a:latin typeface="Times New Roman"/>
                <a:cs typeface="Times New Roman"/>
              </a:rPr>
              <a:t>y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éj</a:t>
            </a:r>
            <a:r>
              <a:rPr sz="1800" spc="0" dirty="0" smtClean="0">
                <a:latin typeface="Times New Roman"/>
                <a:cs typeface="Times New Roman"/>
              </a:rPr>
              <a:t>à 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Il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t r</a:t>
            </a:r>
            <a:r>
              <a:rPr sz="1800" spc="4" dirty="0" smtClean="0">
                <a:latin typeface="Times New Roman"/>
                <a:cs typeface="Times New Roman"/>
              </a:rPr>
              <a:t>ec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mm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ndé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de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ou</a:t>
            </a:r>
            <a:r>
              <a:rPr sz="1800" spc="4" dirty="0" smtClean="0">
                <a:latin typeface="Times New Roman"/>
                <a:cs typeface="Times New Roman"/>
              </a:rPr>
              <a:t>j</a:t>
            </a:r>
            <a:r>
              <a:rPr sz="1800" spc="0" dirty="0" smtClean="0">
                <a:latin typeface="Times New Roman"/>
                <a:cs typeface="Times New Roman"/>
              </a:rPr>
              <a:t>ours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ai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55112" y="3675835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8491" y="3675835"/>
            <a:ext cx="378701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al 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ddr_s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</a:t>
            </a:r>
            <a:r>
              <a:rPr sz="1800" b="1" spc="-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r </a:t>
            </a:r>
            <a:r>
              <a:rPr sz="1800" b="1" spc="4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a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ge </a:t>
            </a:r>
            <a:r>
              <a:rPr sz="1800" i="1" spc="0" dirty="0" smtClean="0">
                <a:latin typeface="Times New Roman"/>
                <a:cs typeface="Times New Roman"/>
              </a:rPr>
              <a:t>0</a:t>
            </a:r>
            <a:r>
              <a:rPr sz="1800" i="1" spc="4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to</a:t>
            </a:r>
            <a:r>
              <a:rPr sz="1800" b="1" spc="-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255</a:t>
            </a:r>
            <a:r>
              <a:rPr sz="1800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55112" y="4224475"/>
            <a:ext cx="173990" cy="5831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428415" y="4224475"/>
            <a:ext cx="4548936" cy="5831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Sub</a:t>
            </a: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9" dirty="0" smtClean="0">
                <a:latin typeface="Times New Roman"/>
                <a:cs typeface="Times New Roman"/>
              </a:rPr>
              <a:t>y</a:t>
            </a:r>
            <a:r>
              <a:rPr sz="1800" b="1" spc="-4" dirty="0" smtClean="0"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latin typeface="Times New Roman"/>
                <a:cs typeface="Times New Roman"/>
              </a:rPr>
              <a:t>e </a:t>
            </a:r>
            <a:r>
              <a:rPr sz="1800" i="1" spc="0" dirty="0" smtClean="0">
                <a:latin typeface="Times New Roman"/>
                <a:cs typeface="Times New Roman"/>
              </a:rPr>
              <a:t>S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_add</a:t>
            </a:r>
            <a:r>
              <a:rPr sz="1800" i="1" spc="-4" dirty="0" smtClean="0">
                <a:latin typeface="Times New Roman"/>
                <a:cs typeface="Times New Roman"/>
              </a:rPr>
              <a:t>r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al</a:t>
            </a:r>
            <a:r>
              <a:rPr sz="1800" i="1" spc="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r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a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ge </a:t>
            </a:r>
            <a:r>
              <a:rPr sz="1800" i="1" spc="0" dirty="0" smtClean="0">
                <a:latin typeface="Times New Roman"/>
                <a:cs typeface="Times New Roman"/>
              </a:rPr>
              <a:t>0</a:t>
            </a:r>
            <a:r>
              <a:rPr sz="1800" i="1" spc="4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to</a:t>
            </a:r>
            <a:r>
              <a:rPr sz="1800" b="1" spc="-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255</a:t>
            </a:r>
            <a:r>
              <a:rPr sz="1800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 marR="34290">
              <a:lnSpc>
                <a:spcPct val="95825"/>
              </a:lnSpc>
              <a:spcBef>
                <a:spcPts val="425"/>
              </a:spcBef>
            </a:pPr>
            <a:r>
              <a:rPr sz="1800" i="1" spc="0" dirty="0" smtClean="0">
                <a:latin typeface="Times New Roman"/>
                <a:cs typeface="Times New Roman"/>
              </a:rPr>
              <a:t>S</a:t>
            </a:r>
            <a:r>
              <a:rPr sz="1800" i="1" spc="4" dirty="0" smtClean="0">
                <a:latin typeface="Times New Roman"/>
                <a:cs typeface="Times New Roman"/>
              </a:rPr>
              <a:t>i</a:t>
            </a:r>
            <a:r>
              <a:rPr sz="1800" i="1" spc="0" dirty="0" smtClean="0">
                <a:latin typeface="Times New Roman"/>
                <a:cs typeface="Times New Roman"/>
              </a:rPr>
              <a:t>gnal add</a:t>
            </a:r>
            <a:r>
              <a:rPr sz="1800" i="1" spc="-4" dirty="0" smtClean="0">
                <a:latin typeface="Times New Roman"/>
                <a:cs typeface="Times New Roman"/>
              </a:rPr>
              <a:t>r</a:t>
            </a:r>
            <a:r>
              <a:rPr sz="1800" i="1" spc="0" dirty="0" smtClean="0">
                <a:latin typeface="Times New Roman"/>
                <a:cs typeface="Times New Roman"/>
              </a:rPr>
              <a:t>_s </a:t>
            </a:r>
            <a:r>
              <a:rPr sz="1800" b="1" spc="0" dirty="0" smtClean="0">
                <a:latin typeface="Times New Roman"/>
                <a:cs typeface="Times New Roman"/>
              </a:rPr>
              <a:t>:</a:t>
            </a:r>
            <a:r>
              <a:rPr sz="1800" b="1" spc="-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S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_add</a:t>
            </a:r>
            <a:r>
              <a:rPr sz="1800" i="1" spc="-4" dirty="0" smtClean="0">
                <a:latin typeface="Times New Roman"/>
                <a:cs typeface="Times New Roman"/>
              </a:rPr>
              <a:t>r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l</a:t>
            </a:r>
            <a:r>
              <a:rPr sz="1800" b="1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8947" y="2628082"/>
            <a:ext cx="6920789" cy="3544356"/>
          </a:xfrm>
          <a:custGeom>
            <a:avLst/>
            <a:gdLst/>
            <a:ahLst/>
            <a:cxnLst/>
            <a:rect l="l" t="t" r="r" b="b"/>
            <a:pathLst>
              <a:path w="6920789" h="3544356">
                <a:moveTo>
                  <a:pt x="0" y="3544356"/>
                </a:moveTo>
                <a:lnTo>
                  <a:pt x="6920789" y="3544356"/>
                </a:lnTo>
                <a:lnTo>
                  <a:pt x="6920789" y="0"/>
                </a:lnTo>
                <a:lnTo>
                  <a:pt x="0" y="0"/>
                </a:lnTo>
                <a:lnTo>
                  <a:pt x="0" y="3544356"/>
                </a:lnTo>
                <a:close/>
              </a:path>
            </a:pathLst>
          </a:custGeom>
          <a:ln w="145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64540" y="1180823"/>
            <a:ext cx="5087661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1918986"/>
            <a:ext cx="5089757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Synt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9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2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éc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01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ntit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8947" y="2628082"/>
            <a:ext cx="6920789" cy="35443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23"/>
              </a:spcBef>
            </a:pPr>
            <a:endParaRPr sz="1200"/>
          </a:p>
          <a:p>
            <a:pPr marL="627315" marR="4194842" indent="-364253">
              <a:lnSpc>
                <a:spcPts val="2090"/>
              </a:lnSpc>
            </a:pPr>
            <a:r>
              <a:rPr sz="1600" b="1" spc="0" dirty="0" smtClean="0">
                <a:latin typeface="Courier New"/>
                <a:cs typeface="Courier New"/>
              </a:rPr>
              <a:t>entity</a:t>
            </a:r>
            <a:r>
              <a:rPr sz="1600" b="1" spc="-57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nom_entity</a:t>
            </a:r>
            <a:r>
              <a:rPr sz="1600" i="1" spc="-95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is </a:t>
            </a:r>
            <a:endParaRPr sz="1600">
              <a:latin typeface="Courier New"/>
              <a:cs typeface="Courier New"/>
            </a:endParaRPr>
          </a:p>
          <a:p>
            <a:pPr marL="627315" marR="4194842">
              <a:lnSpc>
                <a:spcPts val="1870"/>
              </a:lnSpc>
              <a:spcBef>
                <a:spcPts val="137"/>
              </a:spcBef>
            </a:pPr>
            <a:r>
              <a:rPr sz="1600" b="1" spc="0" dirty="0" smtClean="0">
                <a:latin typeface="Courier New"/>
                <a:cs typeface="Courier New"/>
              </a:rPr>
              <a:t>generic</a:t>
            </a:r>
            <a:r>
              <a:rPr sz="1600" b="1" spc="-67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(</a:t>
            </a:r>
            <a:endParaRPr sz="1600">
              <a:latin typeface="Courier New"/>
              <a:cs typeface="Courier New"/>
            </a:endParaRPr>
          </a:p>
          <a:p>
            <a:pPr marL="1720075">
              <a:lnSpc>
                <a:spcPts val="1795"/>
              </a:lnSpc>
              <a:spcBef>
                <a:spcPts val="213"/>
              </a:spcBef>
            </a:pPr>
            <a:r>
              <a:rPr sz="2400" spc="0" baseline="3678" dirty="0" smtClean="0">
                <a:latin typeface="Courier New"/>
                <a:cs typeface="Courier New"/>
              </a:rPr>
              <a:t>nom_generic</a:t>
            </a:r>
            <a:r>
              <a:rPr sz="2400" spc="-105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:</a:t>
            </a:r>
            <a:r>
              <a:rPr sz="2400" spc="-9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type</a:t>
            </a:r>
            <a:r>
              <a:rPr sz="2400" spc="-38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:=</a:t>
            </a:r>
            <a:r>
              <a:rPr sz="2400" spc="-19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valeur</a:t>
            </a:r>
            <a:r>
              <a:rPr sz="2400" spc="-57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par</a:t>
            </a:r>
            <a:r>
              <a:rPr sz="2400" spc="-28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défault;</a:t>
            </a:r>
            <a:endParaRPr sz="1600">
              <a:latin typeface="Courier New"/>
              <a:cs typeface="Courier New"/>
            </a:endParaRPr>
          </a:p>
          <a:p>
            <a:pPr marL="1962911">
              <a:lnSpc>
                <a:spcPct val="94401"/>
              </a:lnSpc>
              <a:spcBef>
                <a:spcPts val="5"/>
              </a:spcBef>
            </a:pPr>
            <a:r>
              <a:rPr sz="1600" spc="0" dirty="0" smtClean="0">
                <a:latin typeface="Courier New"/>
                <a:cs typeface="Courier New"/>
              </a:rPr>
              <a:t>...</a:t>
            </a:r>
            <a:endParaRPr sz="1600">
              <a:latin typeface="Courier New"/>
              <a:cs typeface="Courier New"/>
            </a:endParaRPr>
          </a:p>
          <a:p>
            <a:pPr marL="1720075">
              <a:lnSpc>
                <a:spcPct val="94401"/>
              </a:lnSpc>
              <a:spcBef>
                <a:spcPts val="95"/>
              </a:spcBef>
            </a:pPr>
            <a:r>
              <a:rPr sz="1600" spc="0" dirty="0" smtClean="0">
                <a:latin typeface="Courier New"/>
                <a:cs typeface="Courier New"/>
              </a:rPr>
              <a:t>nom_generic</a:t>
            </a:r>
            <a:r>
              <a:rPr sz="1600" spc="-105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type</a:t>
            </a:r>
            <a:r>
              <a:rPr sz="1600" spc="-38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:=</a:t>
            </a:r>
            <a:r>
              <a:rPr sz="1600" spc="-19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valeur</a:t>
            </a:r>
            <a:r>
              <a:rPr sz="1600" spc="-57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par</a:t>
            </a:r>
            <a:r>
              <a:rPr sz="1600" spc="-28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défault</a:t>
            </a:r>
            <a:endParaRPr sz="1600">
              <a:latin typeface="Courier New"/>
              <a:cs typeface="Courier New"/>
            </a:endParaRPr>
          </a:p>
          <a:p>
            <a:pPr marL="1598657">
              <a:lnSpc>
                <a:spcPct val="94401"/>
              </a:lnSpc>
              <a:spcBef>
                <a:spcPts val="95"/>
              </a:spcBef>
            </a:pPr>
            <a:r>
              <a:rPr sz="1600" spc="0" dirty="0" smtClean="0">
                <a:latin typeface="Courier New"/>
                <a:cs typeface="Courier New"/>
              </a:rPr>
              <a:t>);</a:t>
            </a:r>
            <a:endParaRPr sz="1600">
              <a:latin typeface="Courier New"/>
              <a:cs typeface="Courier New"/>
            </a:endParaRPr>
          </a:p>
          <a:p>
            <a:pPr marL="627315">
              <a:lnSpc>
                <a:spcPct val="94401"/>
              </a:lnSpc>
              <a:spcBef>
                <a:spcPts val="115"/>
              </a:spcBef>
            </a:pPr>
            <a:r>
              <a:rPr sz="1600" b="1" spc="0" dirty="0" smtClean="0">
                <a:latin typeface="Courier New"/>
                <a:cs typeface="Courier New"/>
              </a:rPr>
              <a:t>port</a:t>
            </a:r>
            <a:r>
              <a:rPr sz="1600" b="1" spc="-38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(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20"/>
              </a:spcBef>
            </a:pPr>
            <a:r>
              <a:rPr sz="1600" i="1" spc="0" dirty="0" smtClean="0">
                <a:latin typeface="Courier New"/>
                <a:cs typeface="Courier New"/>
              </a:rPr>
              <a:t>nom_signal</a:t>
            </a:r>
            <a:r>
              <a:rPr sz="1600" spc="0" dirty="0" smtClean="0">
                <a:latin typeface="Courier New"/>
                <a:cs typeface="Courier New"/>
              </a:rPr>
              <a:t>,</a:t>
            </a:r>
            <a:r>
              <a:rPr sz="1600" spc="-105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nom_signal</a:t>
            </a:r>
            <a:r>
              <a:rPr sz="1600" i="1" spc="-95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b="1" i="1" spc="0" dirty="0" smtClean="0">
                <a:latin typeface="Courier New"/>
                <a:cs typeface="Courier New"/>
              </a:rPr>
              <a:t>mode</a:t>
            </a:r>
            <a:r>
              <a:rPr sz="1600" b="1" i="1" spc="-3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type_signal</a:t>
            </a:r>
            <a:r>
              <a:rPr sz="1600" spc="0" dirty="0" smtClean="0">
                <a:latin typeface="Courier New"/>
                <a:cs typeface="Courier New"/>
              </a:rPr>
              <a:t>;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20"/>
              </a:spcBef>
            </a:pPr>
            <a:r>
              <a:rPr sz="1600" i="1" spc="0" dirty="0" smtClean="0">
                <a:latin typeface="Courier New"/>
                <a:cs typeface="Courier New"/>
              </a:rPr>
              <a:t>nom_signal           </a:t>
            </a:r>
            <a:r>
              <a:rPr sz="1600" i="1" spc="813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b="1" i="1" spc="0" dirty="0" smtClean="0">
                <a:latin typeface="Courier New"/>
                <a:cs typeface="Courier New"/>
              </a:rPr>
              <a:t>mode</a:t>
            </a:r>
            <a:r>
              <a:rPr sz="1600" b="1" i="1" spc="-3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type_signal</a:t>
            </a:r>
            <a:r>
              <a:rPr sz="1600" spc="0" dirty="0" smtClean="0">
                <a:latin typeface="Courier New"/>
                <a:cs typeface="Courier New"/>
              </a:rPr>
              <a:t>;</a:t>
            </a:r>
            <a:endParaRPr sz="1600">
              <a:latin typeface="Courier New"/>
              <a:cs typeface="Courier New"/>
            </a:endParaRPr>
          </a:p>
          <a:p>
            <a:pPr marL="1720075">
              <a:lnSpc>
                <a:spcPct val="94401"/>
              </a:lnSpc>
              <a:spcBef>
                <a:spcPts val="100"/>
              </a:spcBef>
            </a:pPr>
            <a:r>
              <a:rPr sz="1600" spc="0" dirty="0" smtClean="0">
                <a:latin typeface="Courier New"/>
                <a:cs typeface="Courier New"/>
              </a:rPr>
              <a:t>...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15"/>
              </a:spcBef>
            </a:pPr>
            <a:r>
              <a:rPr sz="1600" i="1" spc="0" dirty="0" smtClean="0">
                <a:latin typeface="Courier New"/>
                <a:cs typeface="Courier New"/>
              </a:rPr>
              <a:t>nom_signal           </a:t>
            </a:r>
            <a:r>
              <a:rPr sz="1600" i="1" spc="813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b="1" i="1" spc="0" dirty="0" smtClean="0">
                <a:latin typeface="Courier New"/>
                <a:cs typeface="Courier New"/>
              </a:rPr>
              <a:t>mode</a:t>
            </a:r>
            <a:r>
              <a:rPr sz="1600" b="1" i="1" spc="-3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type_signal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00"/>
              </a:spcBef>
            </a:pPr>
            <a:r>
              <a:rPr sz="1600" spc="0" dirty="0" smtClean="0">
                <a:latin typeface="Courier New"/>
                <a:cs typeface="Courier New"/>
              </a:rPr>
              <a:t>);</a:t>
            </a:r>
            <a:endParaRPr sz="1600">
              <a:latin typeface="Courier New"/>
              <a:cs typeface="Courier New"/>
            </a:endParaRPr>
          </a:p>
          <a:p>
            <a:pPr marL="263061">
              <a:lnSpc>
                <a:spcPct val="94401"/>
              </a:lnSpc>
              <a:spcBef>
                <a:spcPts val="115"/>
              </a:spcBef>
            </a:pPr>
            <a:r>
              <a:rPr sz="1600" b="1" spc="0" dirty="0" smtClean="0">
                <a:latin typeface="Courier New"/>
                <a:cs typeface="Courier New"/>
              </a:rPr>
              <a:t>end</a:t>
            </a:r>
            <a:r>
              <a:rPr sz="1600" b="1" spc="-2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nom_entity;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48302" y="2079920"/>
            <a:ext cx="2893152" cy="1530630"/>
          </a:xfrm>
          <a:custGeom>
            <a:avLst/>
            <a:gdLst/>
            <a:ahLst/>
            <a:cxnLst/>
            <a:rect l="l" t="t" r="r" b="b"/>
            <a:pathLst>
              <a:path w="2893152" h="1530630">
                <a:moveTo>
                  <a:pt x="0" y="1530630"/>
                </a:moveTo>
                <a:lnTo>
                  <a:pt x="2893152" y="1530630"/>
                </a:lnTo>
                <a:lnTo>
                  <a:pt x="2893152" y="0"/>
                </a:lnTo>
                <a:lnTo>
                  <a:pt x="0" y="0"/>
                </a:lnTo>
                <a:lnTo>
                  <a:pt x="0" y="1530630"/>
                </a:lnTo>
                <a:close/>
              </a:path>
            </a:pathLst>
          </a:custGeom>
          <a:ln w="94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16913" y="2433146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01877" y="2384481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16913" y="290410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401878" y="2855441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16914" y="3401238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01879" y="3352575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41463" y="2315405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826431" y="2266743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441464" y="278636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826432" y="2737703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75691" y="3283497"/>
            <a:ext cx="262942" cy="0"/>
          </a:xfrm>
          <a:custGeom>
            <a:avLst/>
            <a:gdLst/>
            <a:ahLst/>
            <a:cxnLst/>
            <a:rect l="l" t="t" r="r" b="b"/>
            <a:pathLst>
              <a:path w="262942">
                <a:moveTo>
                  <a:pt x="262942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826433" y="3234829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441463" y="3234828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48666"/>
                </a:moveTo>
                <a:lnTo>
                  <a:pt x="146428" y="0"/>
                </a:lnTo>
                <a:lnTo>
                  <a:pt x="146428" y="97332"/>
                </a:lnTo>
                <a:lnTo>
                  <a:pt x="0" y="486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618597" y="2727498"/>
            <a:ext cx="59043" cy="117740"/>
          </a:xfrm>
          <a:custGeom>
            <a:avLst/>
            <a:gdLst/>
            <a:ahLst/>
            <a:cxnLst/>
            <a:rect l="l" t="t" r="r" b="b"/>
            <a:pathLst>
              <a:path w="59043" h="117740">
                <a:moveTo>
                  <a:pt x="59043" y="0"/>
                </a:moveTo>
                <a:lnTo>
                  <a:pt x="0" y="117740"/>
                </a:lnTo>
              </a:path>
            </a:pathLst>
          </a:custGeom>
          <a:ln w="157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194050" y="3345638"/>
            <a:ext cx="118087" cy="117740"/>
          </a:xfrm>
          <a:custGeom>
            <a:avLst/>
            <a:gdLst/>
            <a:ahLst/>
            <a:cxnLst/>
            <a:rect l="l" t="t" r="r" b="b"/>
            <a:pathLst>
              <a:path w="118087" h="117740">
                <a:moveTo>
                  <a:pt x="118087" y="0"/>
                </a:moveTo>
                <a:lnTo>
                  <a:pt x="0" y="117740"/>
                </a:lnTo>
              </a:path>
            </a:pathLst>
          </a:custGeom>
          <a:ln w="157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64540" y="1180823"/>
            <a:ext cx="3668365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445551" y="1180823"/>
            <a:ext cx="140664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127290" y="1738549"/>
            <a:ext cx="1116630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nom_entity.vhd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42492" y="1918986"/>
            <a:ext cx="133959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03806" y="1974032"/>
            <a:ext cx="49532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entrée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003803" y="1974032"/>
            <a:ext cx="433918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616576" y="2353416"/>
            <a:ext cx="24135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clk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04290" y="2895026"/>
            <a:ext cx="106388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du</a:t>
            </a:r>
            <a:r>
              <a:rPr sz="1200" spc="49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fichier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91844" y="3418997"/>
            <a:ext cx="1647949" cy="4719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tity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no</a:t>
            </a:r>
            <a:r>
              <a:rPr sz="1600" i="1" spc="0" dirty="0" smtClean="0">
                <a:latin typeface="Times New Roman"/>
                <a:cs typeface="Times New Roman"/>
              </a:rPr>
              <a:t>m</a:t>
            </a:r>
            <a:r>
              <a:rPr sz="1600" i="1" spc="4" dirty="0" smtClean="0">
                <a:latin typeface="Times New Roman"/>
                <a:cs typeface="Times New Roman"/>
              </a:rPr>
              <a:t>_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tity</a:t>
            </a:r>
            <a:r>
              <a:rPr sz="1600" i="1" spc="-4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is</a:t>
            </a:r>
            <a:endParaRPr sz="1600">
              <a:latin typeface="Times New Roman"/>
              <a:cs typeface="Times New Roman"/>
            </a:endParaRPr>
          </a:p>
          <a:p>
            <a:pPr marL="448152" marR="425653" algn="ctr">
              <a:lnSpc>
                <a:spcPct val="95825"/>
              </a:lnSpc>
            </a:pP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(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26134" y="3471955"/>
            <a:ext cx="136491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41943" y="3504670"/>
            <a:ext cx="845183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ntrée-sortie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92046" y="3906674"/>
            <a:ext cx="6650752" cy="715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n_</a:t>
            </a:r>
            <a:r>
              <a:rPr sz="1600" spc="-4" dirty="0" smtClean="0">
                <a:latin typeface="Times New Roman"/>
                <a:cs typeface="Times New Roman"/>
              </a:rPr>
              <a:t>WI</a:t>
            </a:r>
            <a:r>
              <a:rPr sz="1600" spc="0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H</a:t>
            </a:r>
            <a:r>
              <a:rPr sz="1600" spc="-7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i="1" spc="0" dirty="0" smtClean="0">
                <a:latin typeface="Times New Roman"/>
                <a:cs typeface="Times New Roman"/>
              </a:rPr>
              <a:t>i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te</a:t>
            </a:r>
            <a:r>
              <a:rPr sz="1600" i="1" spc="4" dirty="0" smtClean="0">
                <a:latin typeface="Times New Roman"/>
                <a:cs typeface="Times New Roman"/>
              </a:rPr>
              <a:t>g</a:t>
            </a:r>
            <a:r>
              <a:rPr sz="1600" i="1" spc="0" dirty="0" smtClean="0">
                <a:latin typeface="Times New Roman"/>
                <a:cs typeface="Times New Roman"/>
              </a:rPr>
              <a:t>er</a:t>
            </a:r>
            <a:r>
              <a:rPr sz="1600" i="1" spc="-25" dirty="0" smtClean="0">
                <a:latin typeface="Times New Roman"/>
                <a:cs typeface="Times New Roman"/>
              </a:rPr>
              <a:t> </a:t>
            </a:r>
            <a:r>
              <a:rPr sz="1600" i="1" spc="-4" dirty="0" smtClean="0">
                <a:latin typeface="Times New Roman"/>
                <a:cs typeface="Times New Roman"/>
              </a:rPr>
              <a:t>:</a:t>
            </a:r>
            <a:r>
              <a:rPr sz="1600" i="1" spc="0" dirty="0" smtClean="0">
                <a:latin typeface="Times New Roman"/>
                <a:cs typeface="Times New Roman"/>
              </a:rPr>
              <a:t>=</a:t>
            </a:r>
            <a:r>
              <a:rPr sz="1600" i="1" spc="-6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4</a:t>
            </a:r>
            <a:r>
              <a:rPr sz="1600" i="1" spc="0" dirty="0" smtClean="0">
                <a:latin typeface="Times New Roman"/>
                <a:cs typeface="Times New Roman"/>
              </a:rPr>
              <a:t>;</a:t>
            </a:r>
            <a:r>
              <a:rPr sz="1600" i="1" spc="-18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--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ltati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e,</a:t>
            </a:r>
            <a:r>
              <a:rPr sz="1600" spc="-4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ar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30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ltati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  <a:p>
            <a:pPr marL="13105" marR="2430325">
              <a:lnSpc>
                <a:spcPct val="100041"/>
              </a:lnSpc>
            </a:pPr>
            <a:r>
              <a:rPr sz="1600" spc="0" dirty="0" smtClean="0">
                <a:latin typeface="Times New Roman"/>
                <a:cs typeface="Times New Roman"/>
              </a:rPr>
              <a:t>) ;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 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et</a:t>
            </a:r>
            <a:r>
              <a:rPr sz="1600" spc="2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ir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ace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-2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que 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 </a:t>
            </a:r>
            <a:r>
              <a:rPr sz="1600" spc="24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(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55805" y="4638189"/>
            <a:ext cx="448673" cy="1447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832" algn="just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clk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  <a:p>
            <a:pPr marL="12902" algn="just">
              <a:lnSpc>
                <a:spcPct val="95825"/>
              </a:lnSpc>
            </a:pP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_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  <a:p>
            <a:pPr marL="12902" marR="191746" indent="0" algn="just">
              <a:lnSpc>
                <a:spcPct val="100041"/>
              </a:lnSpc>
              <a:spcBef>
                <a:spcPts val="8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b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 c</a:t>
            </a:r>
            <a:r>
              <a:rPr sz="1600" spc="-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 d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 e</a:t>
            </a:r>
            <a:r>
              <a:rPr sz="1600" spc="-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70352" y="4638189"/>
            <a:ext cx="543594" cy="1447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in</a:t>
            </a:r>
            <a:endParaRPr sz="1600">
              <a:latin typeface="Times New Roman"/>
              <a:cs typeface="Times New Roman"/>
            </a:endParaRPr>
          </a:p>
          <a:p>
            <a:pPr marL="12700" indent="0">
              <a:lnSpc>
                <a:spcPct val="100041"/>
              </a:lnSpc>
            </a:pPr>
            <a:r>
              <a:rPr sz="1600" spc="0" smtClean="0">
                <a:latin typeface="Times New Roman"/>
                <a:cs typeface="Times New Roman"/>
              </a:rPr>
              <a:t>in</a:t>
            </a:r>
            <a:r>
              <a:rPr sz="1600" spc="-16" smtClean="0">
                <a:latin typeface="Times New Roman"/>
                <a:cs typeface="Times New Roman"/>
              </a:rPr>
              <a:t> </a:t>
            </a:r>
            <a:endParaRPr lang="fr-FR" sz="1600" spc="-16" dirty="0" smtClean="0">
              <a:latin typeface="Times New Roman"/>
              <a:cs typeface="Times New Roman"/>
            </a:endParaRPr>
          </a:p>
          <a:p>
            <a:pPr marL="12700" indent="0">
              <a:lnSpc>
                <a:spcPct val="100041"/>
              </a:lnSpc>
            </a:pPr>
            <a:r>
              <a:rPr sz="1600" spc="0" smtClean="0">
                <a:latin typeface="Times New Roman"/>
                <a:cs typeface="Times New Roman"/>
              </a:rPr>
              <a:t>in </a:t>
            </a:r>
            <a:endParaRPr lang="fr-FR" sz="1600" spc="0" dirty="0" smtClean="0">
              <a:latin typeface="Times New Roman"/>
              <a:cs typeface="Times New Roman"/>
            </a:endParaRPr>
          </a:p>
          <a:p>
            <a:pPr marL="12700" indent="0">
              <a:lnSpc>
                <a:spcPct val="100041"/>
              </a:lnSpc>
            </a:pPr>
            <a:r>
              <a:rPr lang="fr-FR" sz="1600" dirty="0" smtClean="0">
                <a:latin typeface="Times New Roman"/>
                <a:cs typeface="Times New Roman"/>
              </a:rPr>
              <a:t>buffer</a:t>
            </a:r>
            <a:r>
              <a:rPr sz="1600" spc="4" smtClean="0">
                <a:latin typeface="Times New Roman"/>
                <a:cs typeface="Times New Roman"/>
              </a:rPr>
              <a:t>out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nout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84695" y="4638189"/>
            <a:ext cx="4371278" cy="1447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it;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4" dirty="0" smtClean="0">
                <a:latin typeface="Times New Roman"/>
                <a:cs typeface="Times New Roman"/>
              </a:rPr>
              <a:t>c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4" dirty="0" smtClean="0">
                <a:latin typeface="Times New Roman"/>
                <a:cs typeface="Times New Roman"/>
              </a:rPr>
              <a:t>_v</a:t>
            </a:r>
            <a:r>
              <a:rPr sz="1600" spc="0" dirty="0" smtClean="0">
                <a:latin typeface="Times New Roman"/>
                <a:cs typeface="Times New Roman"/>
              </a:rPr>
              <a:t>ect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4" dirty="0" smtClean="0">
                <a:latin typeface="Times New Roman"/>
                <a:cs typeface="Times New Roman"/>
              </a:rPr>
              <a:t>r(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n_</a:t>
            </a:r>
            <a:r>
              <a:rPr sz="1600" spc="-4" dirty="0" smtClean="0">
                <a:latin typeface="Times New Roman"/>
                <a:cs typeface="Times New Roman"/>
              </a:rPr>
              <a:t>WI</a:t>
            </a:r>
            <a:r>
              <a:rPr sz="1600" spc="0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TH-</a:t>
            </a:r>
            <a:r>
              <a:rPr sz="1600" spc="0" dirty="0" smtClean="0">
                <a:latin typeface="Times New Roman"/>
                <a:cs typeface="Times New Roman"/>
              </a:rPr>
              <a:t>1</a:t>
            </a:r>
            <a:r>
              <a:rPr sz="1600" spc="-15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w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to</a:t>
            </a:r>
            <a:r>
              <a:rPr sz="1600" spc="-4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2902" marR="30403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it;</a:t>
            </a:r>
            <a:endParaRPr sz="1600">
              <a:latin typeface="Times New Roman"/>
              <a:cs typeface="Times New Roman"/>
            </a:endParaRPr>
          </a:p>
          <a:p>
            <a:pPr marL="13105" marR="30403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4" dirty="0" smtClean="0">
                <a:latin typeface="Times New Roman"/>
                <a:cs typeface="Times New Roman"/>
              </a:rPr>
              <a:t>_v</a:t>
            </a:r>
            <a:r>
              <a:rPr sz="1600" spc="0" dirty="0" smtClean="0">
                <a:latin typeface="Times New Roman"/>
                <a:cs typeface="Times New Roman"/>
              </a:rPr>
              <a:t>ect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4" dirty="0" smtClean="0">
                <a:latin typeface="Times New Roman"/>
                <a:cs typeface="Times New Roman"/>
              </a:rPr>
              <a:t>r(</a:t>
            </a:r>
            <a:r>
              <a:rPr sz="1600" spc="0" dirty="0" smtClean="0">
                <a:latin typeface="Times New Roman"/>
                <a:cs typeface="Times New Roman"/>
              </a:rPr>
              <a:t>2</a:t>
            </a:r>
            <a:r>
              <a:rPr sz="1600" spc="-9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w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to</a:t>
            </a:r>
            <a:r>
              <a:rPr sz="1600" spc="-4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3510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--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as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le</a:t>
            </a:r>
            <a:r>
              <a:rPr sz="1600" spc="1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ier</a:t>
            </a:r>
            <a:r>
              <a:rPr sz="1600" spc="-3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93465" y="6101220"/>
            <a:ext cx="4815437" cy="4719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76053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le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ouv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ès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la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et</a:t>
            </a:r>
            <a:r>
              <a:rPr sz="1600" spc="19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la</a:t>
            </a:r>
            <a:r>
              <a:rPr sz="1600" spc="4" dirty="0" smtClean="0">
                <a:latin typeface="Times New Roman"/>
                <a:cs typeface="Times New Roman"/>
              </a:rPr>
              <a:t> p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è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</a:pP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d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no</a:t>
            </a:r>
            <a:r>
              <a:rPr sz="1600" i="1" spc="0" dirty="0" smtClean="0">
                <a:latin typeface="Times New Roman"/>
                <a:cs typeface="Times New Roman"/>
              </a:rPr>
              <a:t>m</a:t>
            </a:r>
            <a:r>
              <a:rPr sz="1600" i="1" spc="4" dirty="0" smtClean="0">
                <a:latin typeface="Times New Roman"/>
                <a:cs typeface="Times New Roman"/>
              </a:rPr>
              <a:t>_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tity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48302" y="2079920"/>
            <a:ext cx="2893152" cy="15306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2"/>
              </a:spcBef>
            </a:pPr>
            <a:endParaRPr sz="1200"/>
          </a:p>
          <a:p>
            <a:pPr marR="137698" algn="r">
              <a:lnSpc>
                <a:spcPct val="95825"/>
              </a:lnSpc>
            </a:pPr>
            <a:r>
              <a:rPr sz="1200" spc="0" dirty="0" smtClean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  <a:p>
            <a:pPr marL="1075371" marR="1016369" algn="ctr">
              <a:lnSpc>
                <a:spcPct val="95825"/>
              </a:lnSpc>
              <a:spcBef>
                <a:spcPts val="845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entity</a:t>
            </a:r>
            <a:endParaRPr sz="1200">
              <a:latin typeface="Arial"/>
              <a:cs typeface="Arial"/>
            </a:endParaRPr>
          </a:p>
          <a:p>
            <a:pPr marL="101026" marR="133290" indent="944" algn="r">
              <a:lnSpc>
                <a:spcPts val="1829"/>
              </a:lnSpc>
              <a:spcBef>
                <a:spcPts val="15"/>
              </a:spcBef>
            </a:pPr>
            <a:r>
              <a:rPr sz="1200" spc="0" dirty="0" smtClean="0">
                <a:latin typeface="Arial"/>
                <a:cs typeface="Arial"/>
              </a:rPr>
              <a:t>a_n                       </a:t>
            </a:r>
            <a:r>
              <a:rPr sz="1200" spc="219" dirty="0" smtClean="0">
                <a:latin typeface="Arial"/>
                <a:cs typeface="Arial"/>
              </a:rPr>
              <a:t> </a:t>
            </a:r>
            <a:r>
              <a:rPr sz="1800" spc="0" baseline="16909" dirty="0" smtClean="0">
                <a:latin typeface="Arial"/>
                <a:cs typeface="Arial"/>
              </a:rPr>
              <a:t>=                          </a:t>
            </a:r>
            <a:r>
              <a:rPr sz="1800" spc="100" baseline="16909" dirty="0" smtClean="0">
                <a:latin typeface="Arial"/>
                <a:cs typeface="Arial"/>
              </a:rPr>
              <a:t> </a:t>
            </a:r>
            <a:r>
              <a:rPr sz="1800" spc="0" baseline="21740" dirty="0" smtClean="0">
                <a:latin typeface="Arial"/>
                <a:cs typeface="Arial"/>
              </a:rPr>
              <a:t>d </a:t>
            </a:r>
            <a:endParaRPr sz="1200">
              <a:latin typeface="Arial"/>
              <a:cs typeface="Arial"/>
            </a:endParaRPr>
          </a:p>
          <a:p>
            <a:pPr marL="101026" marR="133290" algn="r">
              <a:lnSpc>
                <a:spcPts val="1379"/>
              </a:lnSpc>
              <a:spcBef>
                <a:spcPts val="1762"/>
              </a:spcBef>
            </a:pPr>
            <a:r>
              <a:rPr sz="1800" spc="0" baseline="-9662" dirty="0" smtClean="0">
                <a:latin typeface="Arial"/>
                <a:cs typeface="Arial"/>
              </a:rPr>
              <a:t>b                                                         </a:t>
            </a:r>
            <a:r>
              <a:rPr sz="1800" spc="44" baseline="-9662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41455" y="2079920"/>
            <a:ext cx="397177" cy="2354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7441455" y="2315405"/>
            <a:ext cx="397176" cy="470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15"/>
              </a:spcBef>
            </a:pPr>
            <a:endParaRPr sz="650"/>
          </a:p>
          <a:p>
            <a:pPr marL="192360">
              <a:lnSpc>
                <a:spcPct val="95825"/>
              </a:lnSpc>
              <a:spcBef>
                <a:spcPts val="1000"/>
              </a:spcBef>
            </a:pPr>
            <a:r>
              <a:rPr sz="1200" i="1" spc="0" dirty="0" smtClean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441455" y="2786369"/>
            <a:ext cx="500730" cy="8241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03553">
              <a:lnSpc>
                <a:spcPts val="600"/>
              </a:lnSpc>
              <a:spcBef>
                <a:spcPts val="31"/>
              </a:spcBef>
            </a:pPr>
            <a:endParaRPr sz="600"/>
          </a:p>
          <a:p>
            <a:pPr algn="r">
              <a:lnSpc>
                <a:spcPts val="860"/>
              </a:lnSpc>
              <a:spcBef>
                <a:spcPts val="5043"/>
              </a:spcBef>
            </a:pPr>
            <a:r>
              <a:rPr sz="1800" i="1" spc="0" baseline="-21740" dirty="0" smtClean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ZoneTexte 49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6581154" y="3494338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24249" y="3942427"/>
            <a:ext cx="581655" cy="386577"/>
          </a:xfrm>
          <a:custGeom>
            <a:avLst/>
            <a:gdLst/>
            <a:ahLst/>
            <a:cxnLst/>
            <a:rect l="l" t="t" r="r" b="b"/>
            <a:pathLst>
              <a:path w="581655" h="386577">
                <a:moveTo>
                  <a:pt x="581655" y="0"/>
                </a:moveTo>
                <a:lnTo>
                  <a:pt x="0" y="386577"/>
                </a:lnTo>
              </a:path>
            </a:pathLst>
          </a:custGeom>
          <a:ln w="89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06934" y="4390532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558493" y="5286726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06935" y="5286726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888771" y="4838624"/>
            <a:ext cx="1242907" cy="413024"/>
          </a:xfrm>
          <a:custGeom>
            <a:avLst/>
            <a:gdLst/>
            <a:ahLst/>
            <a:cxnLst/>
            <a:rect l="l" t="t" r="r" b="b"/>
            <a:pathLst>
              <a:path w="1242907" h="413024">
                <a:moveTo>
                  <a:pt x="1242907" y="0"/>
                </a:moveTo>
                <a:lnTo>
                  <a:pt x="0" y="413024"/>
                </a:lnTo>
              </a:path>
            </a:pathLst>
          </a:custGeom>
          <a:ln w="8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783239" y="5210210"/>
            <a:ext cx="127924" cy="76512"/>
          </a:xfrm>
          <a:custGeom>
            <a:avLst/>
            <a:gdLst/>
            <a:ahLst/>
            <a:cxnLst/>
            <a:rect l="l" t="t" r="r" b="b"/>
            <a:pathLst>
              <a:path w="127924" h="76512">
                <a:moveTo>
                  <a:pt x="0" y="76512"/>
                </a:moveTo>
                <a:lnTo>
                  <a:pt x="102341" y="0"/>
                </a:lnTo>
                <a:lnTo>
                  <a:pt x="127924" y="76512"/>
                </a:lnTo>
                <a:lnTo>
                  <a:pt x="0" y="765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131679" y="5734819"/>
            <a:ext cx="0" cy="337193"/>
          </a:xfrm>
          <a:custGeom>
            <a:avLst/>
            <a:gdLst/>
            <a:ahLst/>
            <a:cxnLst/>
            <a:rect l="l" t="t" r="r" b="b"/>
            <a:pathLst>
              <a:path h="337193">
                <a:moveTo>
                  <a:pt x="0" y="0"/>
                </a:moveTo>
                <a:lnTo>
                  <a:pt x="0" y="337193"/>
                </a:lnTo>
              </a:path>
            </a:pathLst>
          </a:custGeom>
          <a:ln w="898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06937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91227" y="6061934"/>
            <a:ext cx="80906" cy="120986"/>
          </a:xfrm>
          <a:custGeom>
            <a:avLst/>
            <a:gdLst/>
            <a:ahLst/>
            <a:cxnLst/>
            <a:rect l="l" t="t" r="r" b="b"/>
            <a:pathLst>
              <a:path w="80906" h="120986">
                <a:moveTo>
                  <a:pt x="0" y="0"/>
                </a:moveTo>
                <a:lnTo>
                  <a:pt x="80906" y="0"/>
                </a:lnTo>
                <a:lnTo>
                  <a:pt x="40453" y="12098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31687" y="4289860"/>
            <a:ext cx="123410" cy="100663"/>
          </a:xfrm>
          <a:custGeom>
            <a:avLst/>
            <a:gdLst/>
            <a:ahLst/>
            <a:cxnLst/>
            <a:rect l="l" t="t" r="r" b="b"/>
            <a:pathLst>
              <a:path w="123410" h="100663">
                <a:moveTo>
                  <a:pt x="78537" y="0"/>
                </a:moveTo>
                <a:lnTo>
                  <a:pt x="123410" y="67102"/>
                </a:lnTo>
                <a:lnTo>
                  <a:pt x="0" y="100663"/>
                </a:lnTo>
                <a:lnTo>
                  <a:pt x="785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05905" y="3942427"/>
            <a:ext cx="581655" cy="386577"/>
          </a:xfrm>
          <a:custGeom>
            <a:avLst/>
            <a:gdLst/>
            <a:ahLst/>
            <a:cxnLst/>
            <a:rect l="l" t="t" r="r" b="b"/>
            <a:pathLst>
              <a:path w="581655" h="386577">
                <a:moveTo>
                  <a:pt x="0" y="0"/>
                </a:moveTo>
                <a:lnTo>
                  <a:pt x="581655" y="386577"/>
                </a:lnTo>
              </a:path>
            </a:pathLst>
          </a:custGeom>
          <a:ln w="89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255374" y="4390532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356712" y="4289863"/>
            <a:ext cx="123419" cy="100663"/>
          </a:xfrm>
          <a:custGeom>
            <a:avLst/>
            <a:gdLst/>
            <a:ahLst/>
            <a:cxnLst/>
            <a:rect l="l" t="t" r="r" b="b"/>
            <a:pathLst>
              <a:path w="123419" h="100663">
                <a:moveTo>
                  <a:pt x="0" y="67102"/>
                </a:moveTo>
                <a:lnTo>
                  <a:pt x="44873" y="0"/>
                </a:lnTo>
                <a:lnTo>
                  <a:pt x="123419" y="100663"/>
                </a:lnTo>
                <a:lnTo>
                  <a:pt x="0" y="671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131684" y="4838621"/>
            <a:ext cx="0" cy="337193"/>
          </a:xfrm>
          <a:custGeom>
            <a:avLst/>
            <a:gdLst/>
            <a:ahLst/>
            <a:cxnLst/>
            <a:rect l="l" t="t" r="r" b="b"/>
            <a:pathLst>
              <a:path h="337193">
                <a:moveTo>
                  <a:pt x="0" y="0"/>
                </a:moveTo>
                <a:lnTo>
                  <a:pt x="0" y="337193"/>
                </a:lnTo>
              </a:path>
            </a:pathLst>
          </a:custGeom>
          <a:ln w="898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91233" y="5165733"/>
            <a:ext cx="80906" cy="120986"/>
          </a:xfrm>
          <a:custGeom>
            <a:avLst/>
            <a:gdLst/>
            <a:ahLst/>
            <a:cxnLst/>
            <a:rect l="l" t="t" r="r" b="b"/>
            <a:pathLst>
              <a:path w="80906" h="120986">
                <a:moveTo>
                  <a:pt x="0" y="0"/>
                </a:moveTo>
                <a:lnTo>
                  <a:pt x="80906" y="0"/>
                </a:lnTo>
                <a:lnTo>
                  <a:pt x="40453" y="12098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412421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370821" y="0"/>
                </a:moveTo>
                <a:lnTo>
                  <a:pt x="0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109015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333759" y="6068846"/>
            <a:ext cx="114420" cy="114068"/>
          </a:xfrm>
          <a:custGeom>
            <a:avLst/>
            <a:gdLst/>
            <a:ahLst/>
            <a:cxnLst/>
            <a:rect l="l" t="t" r="r" b="b"/>
            <a:pathLst>
              <a:path w="114420" h="114068">
                <a:moveTo>
                  <a:pt x="57215" y="0"/>
                </a:moveTo>
                <a:lnTo>
                  <a:pt x="114420" y="57029"/>
                </a:lnTo>
                <a:lnTo>
                  <a:pt x="0" y="114068"/>
                </a:lnTo>
                <a:lnTo>
                  <a:pt x="572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55379" y="5286726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131684" y="4838621"/>
            <a:ext cx="1242907" cy="413024"/>
          </a:xfrm>
          <a:custGeom>
            <a:avLst/>
            <a:gdLst/>
            <a:ahLst/>
            <a:cxnLst/>
            <a:rect l="l" t="t" r="r" b="b"/>
            <a:pathLst>
              <a:path w="1242907" h="413024">
                <a:moveTo>
                  <a:pt x="0" y="0"/>
                </a:moveTo>
                <a:lnTo>
                  <a:pt x="1242907" y="413024"/>
                </a:lnTo>
              </a:path>
            </a:pathLst>
          </a:custGeom>
          <a:ln w="8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52203" y="5210207"/>
            <a:ext cx="127924" cy="76512"/>
          </a:xfrm>
          <a:custGeom>
            <a:avLst/>
            <a:gdLst/>
            <a:ahLst/>
            <a:cxnLst/>
            <a:rect l="l" t="t" r="r" b="b"/>
            <a:pathLst>
              <a:path w="127924" h="76512">
                <a:moveTo>
                  <a:pt x="0" y="76512"/>
                </a:moveTo>
                <a:lnTo>
                  <a:pt x="25582" y="0"/>
                </a:lnTo>
                <a:lnTo>
                  <a:pt x="127924" y="76512"/>
                </a:lnTo>
                <a:lnTo>
                  <a:pt x="0" y="765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109304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370821" y="0"/>
                </a:moveTo>
                <a:lnTo>
                  <a:pt x="0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805899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030642" y="6068846"/>
            <a:ext cx="114420" cy="114068"/>
          </a:xfrm>
          <a:custGeom>
            <a:avLst/>
            <a:gdLst/>
            <a:ahLst/>
            <a:cxnLst/>
            <a:rect l="l" t="t" r="r" b="b"/>
            <a:pathLst>
              <a:path w="114420" h="114068">
                <a:moveTo>
                  <a:pt x="57215" y="0"/>
                </a:moveTo>
                <a:lnTo>
                  <a:pt x="114420" y="57029"/>
                </a:lnTo>
                <a:lnTo>
                  <a:pt x="0" y="114068"/>
                </a:lnTo>
                <a:lnTo>
                  <a:pt x="572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783242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0" y="0"/>
                </a:moveTo>
                <a:lnTo>
                  <a:pt x="370821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007975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118307" y="6068848"/>
            <a:ext cx="114411" cy="114068"/>
          </a:xfrm>
          <a:custGeom>
            <a:avLst/>
            <a:gdLst/>
            <a:ahLst/>
            <a:cxnLst/>
            <a:rect l="l" t="t" r="r" b="b"/>
            <a:pathLst>
              <a:path w="114411" h="114068">
                <a:moveTo>
                  <a:pt x="0" y="57029"/>
                </a:moveTo>
                <a:lnTo>
                  <a:pt x="57205" y="0"/>
                </a:lnTo>
                <a:lnTo>
                  <a:pt x="114411" y="114068"/>
                </a:lnTo>
                <a:lnTo>
                  <a:pt x="0" y="570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480126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0" y="0"/>
                </a:moveTo>
                <a:lnTo>
                  <a:pt x="370821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04859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15190" y="6068848"/>
            <a:ext cx="114411" cy="114068"/>
          </a:xfrm>
          <a:custGeom>
            <a:avLst/>
            <a:gdLst/>
            <a:ahLst/>
            <a:cxnLst/>
            <a:rect l="l" t="t" r="r" b="b"/>
            <a:pathLst>
              <a:path w="114411" h="114068">
                <a:moveTo>
                  <a:pt x="0" y="57029"/>
                </a:moveTo>
                <a:lnTo>
                  <a:pt x="57205" y="0"/>
                </a:lnTo>
                <a:lnTo>
                  <a:pt x="114411" y="114068"/>
                </a:lnTo>
                <a:lnTo>
                  <a:pt x="0" y="570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248400" y="3352800"/>
            <a:ext cx="1143000" cy="762000"/>
          </a:xfrm>
          <a:custGeom>
            <a:avLst/>
            <a:gdLst/>
            <a:ahLst/>
            <a:cxnLst/>
            <a:rect l="l" t="t" r="r" b="b"/>
            <a:pathLst>
              <a:path w="1143000" h="762000">
                <a:moveTo>
                  <a:pt x="0" y="381000"/>
                </a:moveTo>
                <a:lnTo>
                  <a:pt x="1894" y="412248"/>
                </a:lnTo>
                <a:lnTo>
                  <a:pt x="7479" y="442801"/>
                </a:lnTo>
                <a:lnTo>
                  <a:pt x="29135" y="501427"/>
                </a:lnTo>
                <a:lnTo>
                  <a:pt x="63789" y="556093"/>
                </a:lnTo>
                <a:lnTo>
                  <a:pt x="110265" y="606016"/>
                </a:lnTo>
                <a:lnTo>
                  <a:pt x="167387" y="650409"/>
                </a:lnTo>
                <a:lnTo>
                  <a:pt x="233978" y="688490"/>
                </a:lnTo>
                <a:lnTo>
                  <a:pt x="270457" y="704918"/>
                </a:lnTo>
                <a:lnTo>
                  <a:pt x="308861" y="719474"/>
                </a:lnTo>
                <a:lnTo>
                  <a:pt x="349045" y="732059"/>
                </a:lnTo>
                <a:lnTo>
                  <a:pt x="390860" y="742576"/>
                </a:lnTo>
                <a:lnTo>
                  <a:pt x="434161" y="750927"/>
                </a:lnTo>
                <a:lnTo>
                  <a:pt x="478799" y="757013"/>
                </a:lnTo>
                <a:lnTo>
                  <a:pt x="524627" y="760737"/>
                </a:lnTo>
                <a:lnTo>
                  <a:pt x="571500" y="762000"/>
                </a:lnTo>
                <a:lnTo>
                  <a:pt x="618372" y="760737"/>
                </a:lnTo>
                <a:lnTo>
                  <a:pt x="664200" y="757013"/>
                </a:lnTo>
                <a:lnTo>
                  <a:pt x="708838" y="750927"/>
                </a:lnTo>
                <a:lnTo>
                  <a:pt x="752139" y="742576"/>
                </a:lnTo>
                <a:lnTo>
                  <a:pt x="793954" y="732059"/>
                </a:lnTo>
                <a:lnTo>
                  <a:pt x="834138" y="719474"/>
                </a:lnTo>
                <a:lnTo>
                  <a:pt x="872542" y="704918"/>
                </a:lnTo>
                <a:lnTo>
                  <a:pt x="909021" y="688490"/>
                </a:lnTo>
                <a:lnTo>
                  <a:pt x="943427" y="670288"/>
                </a:lnTo>
                <a:lnTo>
                  <a:pt x="1005430" y="628953"/>
                </a:lnTo>
                <a:lnTo>
                  <a:pt x="1057376" y="581697"/>
                </a:lnTo>
                <a:lnTo>
                  <a:pt x="1098089" y="529304"/>
                </a:lnTo>
                <a:lnTo>
                  <a:pt x="1126390" y="472560"/>
                </a:lnTo>
                <a:lnTo>
                  <a:pt x="1141105" y="412248"/>
                </a:lnTo>
                <a:lnTo>
                  <a:pt x="1143000" y="381000"/>
                </a:lnTo>
                <a:lnTo>
                  <a:pt x="1141105" y="349751"/>
                </a:lnTo>
                <a:lnTo>
                  <a:pt x="1126390" y="289439"/>
                </a:lnTo>
                <a:lnTo>
                  <a:pt x="1098089" y="232695"/>
                </a:lnTo>
                <a:lnTo>
                  <a:pt x="1057376" y="180302"/>
                </a:lnTo>
                <a:lnTo>
                  <a:pt x="1005430" y="133046"/>
                </a:lnTo>
                <a:lnTo>
                  <a:pt x="943427" y="91711"/>
                </a:lnTo>
                <a:lnTo>
                  <a:pt x="909021" y="73509"/>
                </a:lnTo>
                <a:lnTo>
                  <a:pt x="872542" y="57081"/>
                </a:lnTo>
                <a:lnTo>
                  <a:pt x="834138" y="42525"/>
                </a:lnTo>
                <a:lnTo>
                  <a:pt x="793954" y="29940"/>
                </a:lnTo>
                <a:lnTo>
                  <a:pt x="752139" y="19423"/>
                </a:lnTo>
                <a:lnTo>
                  <a:pt x="708838" y="11072"/>
                </a:lnTo>
                <a:lnTo>
                  <a:pt x="664200" y="4986"/>
                </a:lnTo>
                <a:lnTo>
                  <a:pt x="618372" y="1262"/>
                </a:lnTo>
                <a:lnTo>
                  <a:pt x="571500" y="0"/>
                </a:lnTo>
                <a:lnTo>
                  <a:pt x="524627" y="1262"/>
                </a:lnTo>
                <a:lnTo>
                  <a:pt x="478799" y="4986"/>
                </a:lnTo>
                <a:lnTo>
                  <a:pt x="434161" y="11072"/>
                </a:lnTo>
                <a:lnTo>
                  <a:pt x="390860" y="19423"/>
                </a:lnTo>
                <a:lnTo>
                  <a:pt x="349045" y="29940"/>
                </a:lnTo>
                <a:lnTo>
                  <a:pt x="308861" y="42525"/>
                </a:lnTo>
                <a:lnTo>
                  <a:pt x="270457" y="57081"/>
                </a:lnTo>
                <a:lnTo>
                  <a:pt x="233978" y="73509"/>
                </a:lnTo>
                <a:lnTo>
                  <a:pt x="199572" y="91711"/>
                </a:lnTo>
                <a:lnTo>
                  <a:pt x="137569" y="133046"/>
                </a:lnTo>
                <a:lnTo>
                  <a:pt x="85623" y="180302"/>
                </a:lnTo>
                <a:lnTo>
                  <a:pt x="44910" y="232695"/>
                </a:lnTo>
                <a:lnTo>
                  <a:pt x="16609" y="289439"/>
                </a:lnTo>
                <a:lnTo>
                  <a:pt x="1894" y="349751"/>
                </a:lnTo>
                <a:lnTo>
                  <a:pt x="0" y="38100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248400" y="3352800"/>
            <a:ext cx="1143000" cy="762000"/>
          </a:xfrm>
          <a:custGeom>
            <a:avLst/>
            <a:gdLst/>
            <a:ahLst/>
            <a:cxnLst/>
            <a:rect l="l" t="t" r="r" b="b"/>
            <a:pathLst>
              <a:path w="1143000" h="762000">
                <a:moveTo>
                  <a:pt x="0" y="381000"/>
                </a:moveTo>
                <a:lnTo>
                  <a:pt x="7479" y="319198"/>
                </a:lnTo>
                <a:lnTo>
                  <a:pt x="29135" y="260572"/>
                </a:lnTo>
                <a:lnTo>
                  <a:pt x="63789" y="205906"/>
                </a:lnTo>
                <a:lnTo>
                  <a:pt x="110265" y="155983"/>
                </a:lnTo>
                <a:lnTo>
                  <a:pt x="167387" y="111590"/>
                </a:lnTo>
                <a:lnTo>
                  <a:pt x="233978" y="73509"/>
                </a:lnTo>
                <a:lnTo>
                  <a:pt x="270457" y="57081"/>
                </a:lnTo>
                <a:lnTo>
                  <a:pt x="308861" y="42525"/>
                </a:lnTo>
                <a:lnTo>
                  <a:pt x="349045" y="29940"/>
                </a:lnTo>
                <a:lnTo>
                  <a:pt x="390860" y="19423"/>
                </a:lnTo>
                <a:lnTo>
                  <a:pt x="434161" y="11072"/>
                </a:lnTo>
                <a:lnTo>
                  <a:pt x="478799" y="4986"/>
                </a:lnTo>
                <a:lnTo>
                  <a:pt x="524627" y="1262"/>
                </a:lnTo>
                <a:lnTo>
                  <a:pt x="571500" y="0"/>
                </a:lnTo>
                <a:lnTo>
                  <a:pt x="618372" y="1262"/>
                </a:lnTo>
                <a:lnTo>
                  <a:pt x="664200" y="4986"/>
                </a:lnTo>
                <a:lnTo>
                  <a:pt x="708838" y="11072"/>
                </a:lnTo>
                <a:lnTo>
                  <a:pt x="752139" y="19423"/>
                </a:lnTo>
                <a:lnTo>
                  <a:pt x="793954" y="29940"/>
                </a:lnTo>
                <a:lnTo>
                  <a:pt x="834138" y="42525"/>
                </a:lnTo>
                <a:lnTo>
                  <a:pt x="872542" y="57081"/>
                </a:lnTo>
                <a:lnTo>
                  <a:pt x="909021" y="73509"/>
                </a:lnTo>
                <a:lnTo>
                  <a:pt x="943427" y="91711"/>
                </a:lnTo>
                <a:lnTo>
                  <a:pt x="1005430" y="133046"/>
                </a:lnTo>
                <a:lnTo>
                  <a:pt x="1057376" y="180302"/>
                </a:lnTo>
                <a:lnTo>
                  <a:pt x="1098089" y="232695"/>
                </a:lnTo>
                <a:lnTo>
                  <a:pt x="1126390" y="289439"/>
                </a:lnTo>
                <a:lnTo>
                  <a:pt x="1141105" y="349751"/>
                </a:lnTo>
                <a:lnTo>
                  <a:pt x="1143000" y="381000"/>
                </a:lnTo>
                <a:lnTo>
                  <a:pt x="1141105" y="412248"/>
                </a:lnTo>
                <a:lnTo>
                  <a:pt x="1126390" y="472560"/>
                </a:lnTo>
                <a:lnTo>
                  <a:pt x="1098089" y="529304"/>
                </a:lnTo>
                <a:lnTo>
                  <a:pt x="1057376" y="581697"/>
                </a:lnTo>
                <a:lnTo>
                  <a:pt x="1005430" y="628953"/>
                </a:lnTo>
                <a:lnTo>
                  <a:pt x="943427" y="670288"/>
                </a:lnTo>
                <a:lnTo>
                  <a:pt x="909021" y="688490"/>
                </a:lnTo>
                <a:lnTo>
                  <a:pt x="872542" y="704918"/>
                </a:lnTo>
                <a:lnTo>
                  <a:pt x="834138" y="719474"/>
                </a:lnTo>
                <a:lnTo>
                  <a:pt x="793954" y="732059"/>
                </a:lnTo>
                <a:lnTo>
                  <a:pt x="752139" y="742576"/>
                </a:lnTo>
                <a:lnTo>
                  <a:pt x="708838" y="750927"/>
                </a:lnTo>
                <a:lnTo>
                  <a:pt x="664200" y="757013"/>
                </a:lnTo>
                <a:lnTo>
                  <a:pt x="618372" y="760737"/>
                </a:lnTo>
                <a:lnTo>
                  <a:pt x="571500" y="762000"/>
                </a:lnTo>
                <a:lnTo>
                  <a:pt x="524627" y="760737"/>
                </a:lnTo>
                <a:lnTo>
                  <a:pt x="478799" y="757013"/>
                </a:lnTo>
                <a:lnTo>
                  <a:pt x="434161" y="750927"/>
                </a:lnTo>
                <a:lnTo>
                  <a:pt x="390860" y="742576"/>
                </a:lnTo>
                <a:lnTo>
                  <a:pt x="349045" y="732059"/>
                </a:lnTo>
                <a:lnTo>
                  <a:pt x="308861" y="719474"/>
                </a:lnTo>
                <a:lnTo>
                  <a:pt x="270457" y="704918"/>
                </a:lnTo>
                <a:lnTo>
                  <a:pt x="233978" y="688490"/>
                </a:lnTo>
                <a:lnTo>
                  <a:pt x="199572" y="670288"/>
                </a:lnTo>
                <a:lnTo>
                  <a:pt x="137569" y="628953"/>
                </a:lnTo>
                <a:lnTo>
                  <a:pt x="85623" y="581697"/>
                </a:lnTo>
                <a:lnTo>
                  <a:pt x="44910" y="529304"/>
                </a:lnTo>
                <a:lnTo>
                  <a:pt x="16609" y="472560"/>
                </a:lnTo>
                <a:lnTo>
                  <a:pt x="1894" y="412248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179170" y="3743159"/>
            <a:ext cx="517029" cy="295440"/>
          </a:xfrm>
          <a:custGeom>
            <a:avLst/>
            <a:gdLst/>
            <a:ahLst/>
            <a:cxnLst/>
            <a:rect l="l" t="t" r="r" b="b"/>
            <a:pathLst>
              <a:path w="517029" h="295440">
                <a:moveTo>
                  <a:pt x="517029" y="295440"/>
                </a:moveTo>
                <a:lnTo>
                  <a:pt x="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79170" y="3742368"/>
            <a:ext cx="88214" cy="77190"/>
          </a:xfrm>
          <a:custGeom>
            <a:avLst/>
            <a:gdLst/>
            <a:ahLst/>
            <a:cxnLst/>
            <a:rect l="l" t="t" r="r" b="b"/>
            <a:pathLst>
              <a:path w="88214" h="77190">
                <a:moveTo>
                  <a:pt x="44107" y="77190"/>
                </a:moveTo>
                <a:lnTo>
                  <a:pt x="0" y="787"/>
                </a:lnTo>
                <a:lnTo>
                  <a:pt x="88214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42492" y="1690386"/>
            <a:ext cx="185554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hit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ture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32992" y="2180353"/>
            <a:ext cx="313131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92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17039" y="2181959"/>
            <a:ext cx="5988751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Est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assoc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à une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seu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éc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co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ou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uc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re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latin typeface="Times New Roman"/>
                <a:cs typeface="Times New Roman"/>
              </a:rPr>
              <a:t>Spéc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ées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so</a:t>
            </a:r>
            <a:r>
              <a:rPr sz="2400" spc="4" dirty="0" smtClean="0">
                <a:latin typeface="Times New Roman"/>
                <a:cs typeface="Times New Roman"/>
              </a:rPr>
              <a:t>rti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707823" y="3059783"/>
            <a:ext cx="35885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de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7039" y="3425543"/>
            <a:ext cx="1055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l’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22599" y="3623856"/>
            <a:ext cx="2727273" cy="970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445" marR="25191">
              <a:lnSpc>
                <a:spcPts val="1295"/>
              </a:lnSpc>
              <a:spcBef>
                <a:spcPts val="64"/>
              </a:spcBef>
            </a:pPr>
            <a:r>
              <a:rPr sz="1150" spc="0" dirty="0" smtClean="0">
                <a:latin typeface="Arial"/>
                <a:cs typeface="Arial"/>
              </a:rPr>
              <a:t>S:</a:t>
            </a:r>
            <a:r>
              <a:rPr sz="1150" spc="3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structurel</a:t>
            </a:r>
            <a:endParaRPr sz="1150">
              <a:latin typeface="Arial"/>
              <a:cs typeface="Arial"/>
            </a:endParaRPr>
          </a:p>
          <a:p>
            <a:pPr marL="465930">
              <a:lnSpc>
                <a:spcPct val="95825"/>
              </a:lnSpc>
              <a:spcBef>
                <a:spcPts val="20"/>
              </a:spcBef>
            </a:pPr>
            <a:r>
              <a:rPr sz="1150" spc="0" dirty="0" smtClean="0">
                <a:latin typeface="Arial"/>
                <a:cs typeface="Arial"/>
              </a:rPr>
              <a:t>–</a:t>
            </a:r>
            <a:r>
              <a:rPr sz="1150" spc="22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description</a:t>
            </a:r>
            <a:r>
              <a:rPr sz="1150" spc="12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des</a:t>
            </a:r>
            <a:r>
              <a:rPr sz="1150" spc="46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interconnexions</a:t>
            </a:r>
            <a:endParaRPr sz="1150">
              <a:latin typeface="Arial"/>
              <a:cs typeface="Arial"/>
            </a:endParaRPr>
          </a:p>
          <a:p>
            <a:pPr marL="686927" marR="25191">
              <a:lnSpc>
                <a:spcPct val="95825"/>
              </a:lnSpc>
              <a:spcBef>
                <a:spcPts val="175"/>
              </a:spcBef>
            </a:pPr>
            <a:r>
              <a:rPr sz="1150" spc="0" dirty="0" smtClean="0">
                <a:latin typeface="Arial"/>
                <a:cs typeface="Arial"/>
              </a:rPr>
              <a:t>(Pourrait</a:t>
            </a:r>
            <a:r>
              <a:rPr sz="1150" spc="98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être</a:t>
            </a:r>
            <a:r>
              <a:rPr sz="1150" spc="49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B/S)</a:t>
            </a:r>
            <a:endParaRPr sz="1150">
              <a:latin typeface="Arial"/>
              <a:cs typeface="Arial"/>
            </a:endParaRPr>
          </a:p>
          <a:p>
            <a:pPr marL="12700" marR="25191">
              <a:lnSpc>
                <a:spcPct val="95825"/>
              </a:lnSpc>
              <a:spcBef>
                <a:spcPts val="618"/>
              </a:spcBef>
            </a:pPr>
            <a:r>
              <a:rPr sz="1150" spc="0" dirty="0" smtClean="0">
                <a:latin typeface="Arial"/>
                <a:cs typeface="Arial"/>
              </a:rPr>
              <a:t>B:</a:t>
            </a:r>
            <a:r>
              <a:rPr sz="1150" spc="3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behavioural</a:t>
            </a:r>
            <a:r>
              <a:rPr sz="1150" spc="128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(comportemental)</a:t>
            </a:r>
            <a:endParaRPr sz="1150">
              <a:latin typeface="Arial"/>
              <a:cs typeface="Arial"/>
            </a:endParaRPr>
          </a:p>
          <a:p>
            <a:pPr marL="462184" marR="25191">
              <a:lnSpc>
                <a:spcPct val="95825"/>
              </a:lnSpc>
              <a:spcBef>
                <a:spcPts val="85"/>
              </a:spcBef>
            </a:pPr>
            <a:r>
              <a:rPr sz="1150" spc="0" dirty="0" smtClean="0">
                <a:latin typeface="Arial"/>
                <a:cs typeface="Arial"/>
              </a:rPr>
              <a:t>–</a:t>
            </a:r>
            <a:r>
              <a:rPr sz="1150" spc="22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description</a:t>
            </a:r>
            <a:r>
              <a:rPr sz="1150" spc="12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du</a:t>
            </a:r>
            <a:r>
              <a:rPr sz="1150" spc="35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comportement</a:t>
            </a:r>
            <a:endParaRPr sz="11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698740" y="3795552"/>
            <a:ext cx="789093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p</a:t>
            </a:r>
            <a:r>
              <a:rPr sz="1400" spc="-4" dirty="0" smtClean="0">
                <a:latin typeface="Times New Roman"/>
                <a:cs typeface="Times New Roman"/>
              </a:rPr>
              <a:t> L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v</a:t>
            </a:r>
            <a:r>
              <a:rPr sz="1400" spc="0" dirty="0" smtClean="0">
                <a:latin typeface="Times New Roman"/>
                <a:cs typeface="Times New Roman"/>
              </a:rPr>
              <a:t>el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22599" y="4721705"/>
            <a:ext cx="730572" cy="1747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95"/>
              </a:lnSpc>
              <a:spcBef>
                <a:spcPts val="64"/>
              </a:spcBef>
            </a:pPr>
            <a:r>
              <a:rPr sz="1150" spc="0" dirty="0" smtClean="0">
                <a:latin typeface="Arial"/>
                <a:cs typeface="Arial"/>
              </a:rPr>
              <a:t>B/S:</a:t>
            </a:r>
            <a:r>
              <a:rPr sz="1150" spc="53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mixte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04859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05899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906937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07975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09015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55379" y="5286726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06935" y="5286726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03993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B/S</a:t>
            </a:r>
            <a:endParaRPr sz="11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06935" y="5734824"/>
            <a:ext cx="224743" cy="337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6131679" y="5734824"/>
            <a:ext cx="224737" cy="337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558493" y="5286726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55374" y="4390532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06934" y="4390532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06934" y="4838629"/>
            <a:ext cx="224749" cy="3371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6131684" y="4838629"/>
            <a:ext cx="224730" cy="3371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6581154" y="3494338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73" name="ZoneTexte 7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6581" y="3382526"/>
            <a:ext cx="5696737" cy="1285575"/>
          </a:xfrm>
          <a:custGeom>
            <a:avLst/>
            <a:gdLst/>
            <a:ahLst/>
            <a:cxnLst/>
            <a:rect l="l" t="t" r="r" b="b"/>
            <a:pathLst>
              <a:path w="5696737" h="1285575">
                <a:moveTo>
                  <a:pt x="0" y="1285575"/>
                </a:moveTo>
                <a:lnTo>
                  <a:pt x="5696737" y="1285575"/>
                </a:lnTo>
                <a:lnTo>
                  <a:pt x="5696737" y="0"/>
                </a:lnTo>
                <a:lnTo>
                  <a:pt x="0" y="0"/>
                </a:lnTo>
                <a:lnTo>
                  <a:pt x="0" y="1285575"/>
                </a:lnTo>
                <a:close/>
              </a:path>
            </a:pathLst>
          </a:custGeom>
          <a:ln w="1371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1690386"/>
            <a:ext cx="644272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 </a:t>
            </a:r>
            <a:r>
              <a:rPr sz="2800" spc="4" dirty="0" smtClean="0">
                <a:latin typeface="Times New Roman"/>
                <a:cs typeface="Times New Roman"/>
              </a:rPr>
              <a:t>Synt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8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3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hit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ture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16581" y="3382526"/>
            <a:ext cx="5696737" cy="12855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3046">
              <a:lnSpc>
                <a:spcPct val="94401"/>
              </a:lnSpc>
              <a:spcBef>
                <a:spcPts val="380"/>
              </a:spcBef>
            </a:pPr>
            <a:r>
              <a:rPr sz="1500" b="1" spc="0" dirty="0" smtClean="0">
                <a:latin typeface="Courier New"/>
                <a:cs typeface="Courier New"/>
              </a:rPr>
              <a:t>architecture </a:t>
            </a:r>
            <a:r>
              <a:rPr sz="1500" i="1" spc="0" dirty="0" smtClean="0">
                <a:latin typeface="Courier New"/>
                <a:cs typeface="Courier New"/>
              </a:rPr>
              <a:t>nom_architecture </a:t>
            </a:r>
            <a:r>
              <a:rPr sz="1500" b="1" spc="0" dirty="0" smtClean="0">
                <a:latin typeface="Courier New"/>
                <a:cs typeface="Courier New"/>
              </a:rPr>
              <a:t>of </a:t>
            </a:r>
            <a:r>
              <a:rPr sz="1500" i="1" spc="0" dirty="0" smtClean="0">
                <a:latin typeface="Courier New"/>
                <a:cs typeface="Courier New"/>
              </a:rPr>
              <a:t>nom_entite </a:t>
            </a:r>
            <a:r>
              <a:rPr sz="1500" b="1" spc="0" dirty="0" smtClean="0">
                <a:latin typeface="Courier New"/>
                <a:cs typeface="Courier New"/>
              </a:rPr>
              <a:t>is</a:t>
            </a:r>
            <a:endParaRPr sz="150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05"/>
              </a:spcBef>
            </a:pPr>
            <a:r>
              <a:rPr sz="1500" i="1" spc="0" dirty="0" smtClean="0">
                <a:latin typeface="Courier New"/>
                <a:cs typeface="Courier New"/>
              </a:rPr>
              <a:t>-- </a:t>
            </a:r>
            <a:r>
              <a:rPr sz="1500" spc="0" dirty="0" smtClean="0">
                <a:latin typeface="Courier New"/>
                <a:cs typeface="Courier New"/>
              </a:rPr>
              <a:t>declarations</a:t>
            </a:r>
            <a:endParaRPr sz="150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14"/>
              </a:spcBef>
            </a:pPr>
            <a:r>
              <a:rPr sz="1500" b="1" spc="0" dirty="0" smtClean="0">
                <a:latin typeface="Courier New"/>
                <a:cs typeface="Courier New"/>
              </a:rPr>
              <a:t>begin</a:t>
            </a:r>
            <a:endParaRPr sz="1500">
              <a:latin typeface="Courier New"/>
              <a:cs typeface="Courier New"/>
            </a:endParaRPr>
          </a:p>
          <a:p>
            <a:pPr marL="968704">
              <a:lnSpc>
                <a:spcPct val="94401"/>
              </a:lnSpc>
              <a:spcBef>
                <a:spcPts val="125"/>
              </a:spcBef>
            </a:pPr>
            <a:r>
              <a:rPr sz="1500" spc="0" dirty="0" smtClean="0">
                <a:latin typeface="Courier New"/>
                <a:cs typeface="Courier New"/>
              </a:rPr>
              <a:t>--description de l’architecture ici</a:t>
            </a:r>
            <a:endParaRPr sz="150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r>
              <a:rPr sz="1500" b="1" spc="0" dirty="0" smtClean="0">
                <a:latin typeface="Courier New"/>
                <a:cs typeface="Courier New"/>
              </a:rPr>
              <a:t>end </a:t>
            </a:r>
            <a:r>
              <a:rPr sz="1500" i="1" spc="0" smtClean="0">
                <a:latin typeface="Courier New"/>
                <a:cs typeface="Courier New"/>
              </a:rPr>
              <a:t>nom_architecture;</a:t>
            </a:r>
            <a:endParaRPr lang="fr-FR" sz="1500" i="1" spc="0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endParaRPr lang="fr-FR" sz="1500" i="1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endParaRPr lang="fr-FR" sz="1500" i="1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endParaRPr lang="fr-FR" sz="1500" i="1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r>
              <a:rPr lang="fr-FR" sz="1500" i="1" dirty="0" smtClean="0">
                <a:latin typeface="Courier New"/>
                <a:cs typeface="Courier New"/>
              </a:rPr>
              <a:t>09-11-2016</a:t>
            </a:r>
            <a:endParaRPr sz="1500">
              <a:latin typeface="Courier New"/>
              <a:cs typeface="Courier New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</TotalTime>
  <Words>1814</Words>
  <Application>Microsoft Office PowerPoint</Application>
  <PresentationFormat>Affichage à l'écran (4:3)</PresentationFormat>
  <Paragraphs>533</Paragraphs>
  <Slides>21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3" baseType="lpstr">
      <vt:lpstr>Thème Office</vt:lpstr>
      <vt:lpstr>Visio</vt:lpstr>
      <vt:lpstr>Diapositive 1</vt:lpstr>
      <vt:lpstr>Diapositive 2</vt:lpstr>
      <vt:lpstr>Diapositive 3</vt:lpstr>
      <vt:lpstr>modèle VHDL d’un circuit combinatoire simple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SDM</dc:creator>
  <cp:lastModifiedBy>AIO</cp:lastModifiedBy>
  <cp:revision>7</cp:revision>
  <dcterms:modified xsi:type="dcterms:W3CDTF">2016-11-10T18:22:29Z</dcterms:modified>
</cp:coreProperties>
</file>