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12.xml" ContentType="application/vnd.openxmlformats-officedocument.presentationml.notesSlide+xml"/>
  <Override PartName="/ppt/slides/slide99.xml" ContentType="application/vnd.openxmlformats-officedocument.presentationml.slide+xml"/>
  <Override PartName="/ppt/slides/slide118.xml" ContentType="application/vnd.openxmlformats-officedocument.presentationml.slide+xml"/>
  <Override PartName="/ppt/notesSlides/notesSlide7.xml" ContentType="application/vnd.openxmlformats-officedocument.presentationml.notesSlide+xml"/>
  <Override PartName="/ppt/tags/tag12.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tags/tag17.xml" ContentType="application/vnd.openxmlformats-officedocument.presentationml.tags+xml"/>
  <Override PartName="/ppt/slides/slide119.xml" ContentType="application/vnd.openxmlformats-officedocument.presentationml.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Default Extension="vml" ContentType="application/vnd.openxmlformats-officedocument.vmlDrawing"/>
  <Override PartName="/ppt/slides/slide89.xml" ContentType="application/vnd.openxmlformats-officedocument.presentationml.slide+xml"/>
  <Override PartName="/ppt/slides/slide108.xml" ContentType="application/vnd.openxmlformats-officedocument.presentationml.slide+xml"/>
  <Override PartName="/ppt/tags/tag13.xml" ContentType="application/vnd.openxmlformats-officedocument.presentationml.tags+xml"/>
  <Override PartName="/ppt/slides/slide49.xml" ContentType="application/vnd.openxmlformats-officedocument.presentationml.slide+xml"/>
  <Override PartName="/ppt/slides/slide78.xml" ContentType="application/vnd.openxmlformats-officedocument.presentationml.slide+xml"/>
  <Override PartName="/ppt/slides/slide9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wmf" ContentType="image/x-wmf"/>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slides/slide79.xml" ContentType="application/vnd.openxmlformats-officedocument.presentationml.slide+xml"/>
  <Override PartName="/ppt/slides/slide10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tags/tag3.xml" ContentType="application/vnd.openxmlformats-officedocument.presentationml.tags+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tags/tag19.xml" ContentType="application/vnd.openxmlformats-officedocument.presentationml.tags+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1.xml" ContentType="application/vnd.openxmlformats-officedocument.presentationml.notesSlide+xml"/>
  <Override PartName="/ppt/tags/tag15.xml" ContentType="application/vnd.openxmlformats-officedocument.presentationml.tags+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tags/tag11.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8" r:id="rId1"/>
  </p:sldMasterIdLst>
  <p:notesMasterIdLst>
    <p:notesMasterId r:id="rId125"/>
  </p:notesMasterIdLst>
  <p:handoutMasterIdLst>
    <p:handoutMasterId r:id="rId126"/>
  </p:handoutMasterIdLst>
  <p:sldIdLst>
    <p:sldId id="256" r:id="rId2"/>
    <p:sldId id="669" r:id="rId3"/>
    <p:sldId id="541" r:id="rId4"/>
    <p:sldId id="514" r:id="rId5"/>
    <p:sldId id="576" r:id="rId6"/>
    <p:sldId id="515" r:id="rId7"/>
    <p:sldId id="464" r:id="rId8"/>
    <p:sldId id="465" r:id="rId9"/>
    <p:sldId id="542" r:id="rId10"/>
    <p:sldId id="466" r:id="rId11"/>
    <p:sldId id="467" r:id="rId12"/>
    <p:sldId id="561" r:id="rId13"/>
    <p:sldId id="562" r:id="rId14"/>
    <p:sldId id="471" r:id="rId15"/>
    <p:sldId id="472" r:id="rId16"/>
    <p:sldId id="473" r:id="rId17"/>
    <p:sldId id="474" r:id="rId18"/>
    <p:sldId id="563" r:id="rId19"/>
    <p:sldId id="564" r:id="rId20"/>
    <p:sldId id="565" r:id="rId21"/>
    <p:sldId id="566" r:id="rId22"/>
    <p:sldId id="569" r:id="rId23"/>
    <p:sldId id="570" r:id="rId24"/>
    <p:sldId id="571" r:id="rId25"/>
    <p:sldId id="567" r:id="rId26"/>
    <p:sldId id="568" r:id="rId27"/>
    <p:sldId id="572" r:id="rId28"/>
    <p:sldId id="573" r:id="rId29"/>
    <p:sldId id="574" r:id="rId30"/>
    <p:sldId id="575" r:id="rId31"/>
    <p:sldId id="577" r:id="rId32"/>
    <p:sldId id="578" r:id="rId33"/>
    <p:sldId id="579" r:id="rId34"/>
    <p:sldId id="580" r:id="rId35"/>
    <p:sldId id="581" r:id="rId36"/>
    <p:sldId id="582" r:id="rId37"/>
    <p:sldId id="583" r:id="rId38"/>
    <p:sldId id="584" r:id="rId39"/>
    <p:sldId id="585" r:id="rId40"/>
    <p:sldId id="586" r:id="rId41"/>
    <p:sldId id="587" r:id="rId42"/>
    <p:sldId id="588" r:id="rId43"/>
    <p:sldId id="589" r:id="rId44"/>
    <p:sldId id="590" r:id="rId45"/>
    <p:sldId id="591" r:id="rId46"/>
    <p:sldId id="592" r:id="rId47"/>
    <p:sldId id="593" r:id="rId48"/>
    <p:sldId id="594" r:id="rId49"/>
    <p:sldId id="595" r:id="rId50"/>
    <p:sldId id="596" r:id="rId51"/>
    <p:sldId id="597" r:id="rId52"/>
    <p:sldId id="598" r:id="rId53"/>
    <p:sldId id="599" r:id="rId54"/>
    <p:sldId id="600" r:id="rId55"/>
    <p:sldId id="601" r:id="rId56"/>
    <p:sldId id="602" r:id="rId57"/>
    <p:sldId id="603" r:id="rId58"/>
    <p:sldId id="604" r:id="rId59"/>
    <p:sldId id="476" r:id="rId60"/>
    <p:sldId id="605" r:id="rId61"/>
    <p:sldId id="606" r:id="rId62"/>
    <p:sldId id="607" r:id="rId63"/>
    <p:sldId id="608" r:id="rId64"/>
    <p:sldId id="609" r:id="rId65"/>
    <p:sldId id="610" r:id="rId66"/>
    <p:sldId id="611" r:id="rId67"/>
    <p:sldId id="612" r:id="rId68"/>
    <p:sldId id="613" r:id="rId69"/>
    <p:sldId id="614" r:id="rId70"/>
    <p:sldId id="615" r:id="rId71"/>
    <p:sldId id="616" r:id="rId72"/>
    <p:sldId id="618" r:id="rId73"/>
    <p:sldId id="617" r:id="rId74"/>
    <p:sldId id="619" r:id="rId75"/>
    <p:sldId id="620" r:id="rId76"/>
    <p:sldId id="621" r:id="rId77"/>
    <p:sldId id="622" r:id="rId78"/>
    <p:sldId id="623" r:id="rId79"/>
    <p:sldId id="624" r:id="rId80"/>
    <p:sldId id="625" r:id="rId81"/>
    <p:sldId id="626" r:id="rId82"/>
    <p:sldId id="627" r:id="rId83"/>
    <p:sldId id="628" r:id="rId84"/>
    <p:sldId id="629" r:id="rId85"/>
    <p:sldId id="630" r:id="rId86"/>
    <p:sldId id="631" r:id="rId87"/>
    <p:sldId id="632" r:id="rId88"/>
    <p:sldId id="633" r:id="rId89"/>
    <p:sldId id="634" r:id="rId90"/>
    <p:sldId id="635" r:id="rId91"/>
    <p:sldId id="636" r:id="rId92"/>
    <p:sldId id="637" r:id="rId93"/>
    <p:sldId id="638" r:id="rId94"/>
    <p:sldId id="639" r:id="rId95"/>
    <p:sldId id="640" r:id="rId96"/>
    <p:sldId id="641" r:id="rId97"/>
    <p:sldId id="642" r:id="rId98"/>
    <p:sldId id="643" r:id="rId99"/>
    <p:sldId id="644" r:id="rId100"/>
    <p:sldId id="645" r:id="rId101"/>
    <p:sldId id="646" r:id="rId102"/>
    <p:sldId id="647" r:id="rId103"/>
    <p:sldId id="648" r:id="rId104"/>
    <p:sldId id="649" r:id="rId105"/>
    <p:sldId id="650" r:id="rId106"/>
    <p:sldId id="651" r:id="rId107"/>
    <p:sldId id="652" r:id="rId108"/>
    <p:sldId id="653" r:id="rId109"/>
    <p:sldId id="654" r:id="rId110"/>
    <p:sldId id="655" r:id="rId111"/>
    <p:sldId id="656" r:id="rId112"/>
    <p:sldId id="657" r:id="rId113"/>
    <p:sldId id="658" r:id="rId114"/>
    <p:sldId id="659" r:id="rId115"/>
    <p:sldId id="660" r:id="rId116"/>
    <p:sldId id="661" r:id="rId117"/>
    <p:sldId id="662" r:id="rId118"/>
    <p:sldId id="663" r:id="rId119"/>
    <p:sldId id="664" r:id="rId120"/>
    <p:sldId id="665" r:id="rId121"/>
    <p:sldId id="666" r:id="rId122"/>
    <p:sldId id="667" r:id="rId123"/>
    <p:sldId id="668" r:id="rId124"/>
  </p:sldIdLst>
  <p:sldSz cx="9144000" cy="6858000" type="screen4x3"/>
  <p:notesSz cx="7099300" cy="10234613"/>
  <p:defaultTextStyle>
    <a:defPPr>
      <a:defRPr lang="fr-FR"/>
    </a:defPPr>
    <a:lvl1pPr algn="l" rtl="0" eaLnBrk="0" fontAlgn="base" hangingPunct="0">
      <a:spcBef>
        <a:spcPct val="0"/>
      </a:spcBef>
      <a:spcAft>
        <a:spcPct val="0"/>
      </a:spcAft>
      <a:defRPr sz="2400" b="1"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b="1"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b="1"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b="1"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b="1" kern="1200">
        <a:solidFill>
          <a:schemeClr val="tx1"/>
        </a:solidFill>
        <a:latin typeface="Times New Roman" pitchFamily="18" charset="0"/>
        <a:ea typeface="+mn-ea"/>
        <a:cs typeface="+mn-cs"/>
      </a:defRPr>
    </a:lvl5pPr>
    <a:lvl6pPr marL="2286000" algn="l" defTabSz="914400" rtl="0" eaLnBrk="1" latinLnBrk="0" hangingPunct="1">
      <a:defRPr sz="2400" b="1" kern="1200">
        <a:solidFill>
          <a:schemeClr val="tx1"/>
        </a:solidFill>
        <a:latin typeface="Times New Roman" pitchFamily="18" charset="0"/>
        <a:ea typeface="+mn-ea"/>
        <a:cs typeface="+mn-cs"/>
      </a:defRPr>
    </a:lvl6pPr>
    <a:lvl7pPr marL="2743200" algn="l" defTabSz="914400" rtl="0" eaLnBrk="1" latinLnBrk="0" hangingPunct="1">
      <a:defRPr sz="2400" b="1" kern="1200">
        <a:solidFill>
          <a:schemeClr val="tx1"/>
        </a:solidFill>
        <a:latin typeface="Times New Roman" pitchFamily="18" charset="0"/>
        <a:ea typeface="+mn-ea"/>
        <a:cs typeface="+mn-cs"/>
      </a:defRPr>
    </a:lvl7pPr>
    <a:lvl8pPr marL="3200400" algn="l" defTabSz="914400" rtl="0" eaLnBrk="1" latinLnBrk="0" hangingPunct="1">
      <a:defRPr sz="2400" b="1" kern="1200">
        <a:solidFill>
          <a:schemeClr val="tx1"/>
        </a:solidFill>
        <a:latin typeface="Times New Roman" pitchFamily="18" charset="0"/>
        <a:ea typeface="+mn-ea"/>
        <a:cs typeface="+mn-cs"/>
      </a:defRPr>
    </a:lvl8pPr>
    <a:lvl9pPr marL="3657600" algn="l" defTabSz="914400" rtl="0" eaLnBrk="1" latinLnBrk="0" hangingPunct="1">
      <a:defRPr sz="2400" b="1"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9900FF"/>
    <a:srgbClr val="FF6600"/>
    <a:srgbClr val="FF9900"/>
    <a:srgbClr val="6699FF"/>
    <a:srgbClr val="CCFFFF"/>
    <a:srgbClr val="FFFFCC"/>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361" autoAdjust="0"/>
    <p:restoredTop sz="90929"/>
  </p:normalViewPr>
  <p:slideViewPr>
    <p:cSldViewPr>
      <p:cViewPr varScale="1">
        <p:scale>
          <a:sx n="83" d="100"/>
          <a:sy n="83" d="100"/>
        </p:scale>
        <p:origin x="-1098" y="-78"/>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00" d="100"/>
        <a:sy n="100" d="100"/>
      </p:scale>
      <p:origin x="0" y="32070"/>
    </p:cViewPr>
  </p:sorterViewPr>
  <p:notesViewPr>
    <p:cSldViewPr>
      <p:cViewPr>
        <p:scale>
          <a:sx n="75" d="100"/>
          <a:sy n="75" d="100"/>
        </p:scale>
        <p:origin x="-648" y="750"/>
      </p:cViewPr>
      <p:guideLst>
        <p:guide orient="horz" pos="3224"/>
        <p:guide pos="2236"/>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s>
</file>

<file path=ppt/_rels/viewProps.xml.rels><?xml version="1.0" encoding="UTF-8" standalone="yes"?>
<Relationships xmlns="http://schemas.openxmlformats.org/package/2006/relationships"><Relationship Id="rId1" Type="http://schemas.openxmlformats.org/officeDocument/2006/relationships/slide" Target="slides/slide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1.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26" name="Rectangle 2"/>
          <p:cNvSpPr>
            <a:spLocks noGrp="1" noChangeArrowheads="1"/>
          </p:cNvSpPr>
          <p:nvPr>
            <p:ph type="hdr" sz="quarter"/>
          </p:nvPr>
        </p:nvSpPr>
        <p:spPr bwMode="auto">
          <a:xfrm>
            <a:off x="0" y="0"/>
            <a:ext cx="3077693" cy="511485"/>
          </a:xfrm>
          <a:prstGeom prst="rect">
            <a:avLst/>
          </a:prstGeom>
          <a:noFill/>
          <a:ln w="9525">
            <a:noFill/>
            <a:miter lim="800000"/>
            <a:headEnd/>
            <a:tailEnd/>
          </a:ln>
          <a:effectLst/>
        </p:spPr>
        <p:txBody>
          <a:bodyPr vert="horz" wrap="square" lIns="99041" tIns="49520" rIns="99041" bIns="49520" numCol="1" anchor="t" anchorCtr="0" compatLnSpc="1">
            <a:prstTxWarp prst="textNoShape">
              <a:avLst/>
            </a:prstTxWarp>
          </a:bodyPr>
          <a:lstStyle>
            <a:lvl1pPr defTabSz="990725">
              <a:defRPr sz="1300"/>
            </a:lvl1pPr>
          </a:lstStyle>
          <a:p>
            <a:endParaRPr lang="fr-FR"/>
          </a:p>
        </p:txBody>
      </p:sp>
      <p:sp>
        <p:nvSpPr>
          <p:cNvPr id="103427" name="Rectangle 3"/>
          <p:cNvSpPr>
            <a:spLocks noGrp="1" noChangeArrowheads="1"/>
          </p:cNvSpPr>
          <p:nvPr>
            <p:ph type="dt" sz="quarter" idx="1"/>
          </p:nvPr>
        </p:nvSpPr>
        <p:spPr bwMode="auto">
          <a:xfrm>
            <a:off x="4021607" y="0"/>
            <a:ext cx="3077693" cy="511485"/>
          </a:xfrm>
          <a:prstGeom prst="rect">
            <a:avLst/>
          </a:prstGeom>
          <a:noFill/>
          <a:ln w="9525">
            <a:noFill/>
            <a:miter lim="800000"/>
            <a:headEnd/>
            <a:tailEnd/>
          </a:ln>
          <a:effectLst/>
        </p:spPr>
        <p:txBody>
          <a:bodyPr vert="horz" wrap="square" lIns="99041" tIns="49520" rIns="99041" bIns="49520" numCol="1" anchor="t" anchorCtr="0" compatLnSpc="1">
            <a:prstTxWarp prst="textNoShape">
              <a:avLst/>
            </a:prstTxWarp>
          </a:bodyPr>
          <a:lstStyle>
            <a:lvl1pPr algn="r" defTabSz="990725">
              <a:defRPr sz="1300"/>
            </a:lvl1pPr>
          </a:lstStyle>
          <a:p>
            <a:endParaRPr lang="fr-FR"/>
          </a:p>
        </p:txBody>
      </p:sp>
      <p:sp>
        <p:nvSpPr>
          <p:cNvPr id="103428" name="Rectangle 4"/>
          <p:cNvSpPr>
            <a:spLocks noGrp="1" noChangeArrowheads="1"/>
          </p:cNvSpPr>
          <p:nvPr>
            <p:ph type="ftr" sz="quarter" idx="2"/>
          </p:nvPr>
        </p:nvSpPr>
        <p:spPr bwMode="auto">
          <a:xfrm>
            <a:off x="0" y="9723128"/>
            <a:ext cx="3077693" cy="511485"/>
          </a:xfrm>
          <a:prstGeom prst="rect">
            <a:avLst/>
          </a:prstGeom>
          <a:noFill/>
          <a:ln w="9525">
            <a:noFill/>
            <a:miter lim="800000"/>
            <a:headEnd/>
            <a:tailEnd/>
          </a:ln>
          <a:effectLst/>
        </p:spPr>
        <p:txBody>
          <a:bodyPr vert="horz" wrap="square" lIns="99041" tIns="49520" rIns="99041" bIns="49520" numCol="1" anchor="b" anchorCtr="0" compatLnSpc="1">
            <a:prstTxWarp prst="textNoShape">
              <a:avLst/>
            </a:prstTxWarp>
          </a:bodyPr>
          <a:lstStyle>
            <a:lvl1pPr defTabSz="990725">
              <a:defRPr sz="1300"/>
            </a:lvl1pPr>
          </a:lstStyle>
          <a:p>
            <a:r>
              <a:rPr lang="fr-FR"/>
              <a:t>MIP2 - Informatique ; Ph. Hunel</a:t>
            </a:r>
          </a:p>
        </p:txBody>
      </p:sp>
      <p:sp>
        <p:nvSpPr>
          <p:cNvPr id="103429" name="Rectangle 5"/>
          <p:cNvSpPr>
            <a:spLocks noGrp="1" noChangeArrowheads="1"/>
          </p:cNvSpPr>
          <p:nvPr>
            <p:ph type="sldNum" sz="quarter" idx="3"/>
          </p:nvPr>
        </p:nvSpPr>
        <p:spPr bwMode="auto">
          <a:xfrm>
            <a:off x="4021607" y="9723128"/>
            <a:ext cx="3077693" cy="511485"/>
          </a:xfrm>
          <a:prstGeom prst="rect">
            <a:avLst/>
          </a:prstGeom>
          <a:noFill/>
          <a:ln w="9525">
            <a:noFill/>
            <a:miter lim="800000"/>
            <a:headEnd/>
            <a:tailEnd/>
          </a:ln>
          <a:effectLst/>
        </p:spPr>
        <p:txBody>
          <a:bodyPr vert="horz" wrap="square" lIns="99041" tIns="49520" rIns="99041" bIns="49520" numCol="1" anchor="b" anchorCtr="0" compatLnSpc="1">
            <a:prstTxWarp prst="textNoShape">
              <a:avLst/>
            </a:prstTxWarp>
          </a:bodyPr>
          <a:lstStyle>
            <a:lvl1pPr algn="r" defTabSz="990725">
              <a:defRPr sz="1300"/>
            </a:lvl1pPr>
          </a:lstStyle>
          <a:p>
            <a:fld id="{9DDCD18B-F341-4361-97A0-78194E2C7647}" type="slidenum">
              <a:rPr lang="fr-FR"/>
              <a:pPr/>
              <a:t>‹N°›</a:t>
            </a:fld>
            <a:endParaRPr lang="fr-F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7693" cy="511485"/>
          </a:xfrm>
          <a:prstGeom prst="rect">
            <a:avLst/>
          </a:prstGeom>
          <a:noFill/>
          <a:ln w="9525">
            <a:noFill/>
            <a:miter lim="800000"/>
            <a:headEnd/>
            <a:tailEnd/>
          </a:ln>
          <a:effectLst/>
        </p:spPr>
        <p:txBody>
          <a:bodyPr vert="horz" wrap="square" lIns="99041" tIns="49520" rIns="99041" bIns="49520" numCol="1" anchor="t" anchorCtr="0" compatLnSpc="1">
            <a:prstTxWarp prst="textNoShape">
              <a:avLst/>
            </a:prstTxWarp>
          </a:bodyPr>
          <a:lstStyle>
            <a:lvl1pPr defTabSz="990725">
              <a:defRPr sz="1300" b="0"/>
            </a:lvl1pPr>
          </a:lstStyle>
          <a:p>
            <a:endParaRPr lang="fr-FR"/>
          </a:p>
        </p:txBody>
      </p:sp>
      <p:sp>
        <p:nvSpPr>
          <p:cNvPr id="3075" name="Rectangle 3"/>
          <p:cNvSpPr>
            <a:spLocks noGrp="1" noChangeArrowheads="1"/>
          </p:cNvSpPr>
          <p:nvPr>
            <p:ph type="dt" idx="1"/>
          </p:nvPr>
        </p:nvSpPr>
        <p:spPr bwMode="auto">
          <a:xfrm>
            <a:off x="4021607" y="0"/>
            <a:ext cx="3077693" cy="511485"/>
          </a:xfrm>
          <a:prstGeom prst="rect">
            <a:avLst/>
          </a:prstGeom>
          <a:noFill/>
          <a:ln w="9525">
            <a:noFill/>
            <a:miter lim="800000"/>
            <a:headEnd/>
            <a:tailEnd/>
          </a:ln>
          <a:effectLst/>
        </p:spPr>
        <p:txBody>
          <a:bodyPr vert="horz" wrap="square" lIns="99041" tIns="49520" rIns="99041" bIns="49520" numCol="1" anchor="t" anchorCtr="0" compatLnSpc="1">
            <a:prstTxWarp prst="textNoShape">
              <a:avLst/>
            </a:prstTxWarp>
          </a:bodyPr>
          <a:lstStyle>
            <a:lvl1pPr algn="r" defTabSz="990725">
              <a:defRPr sz="1300" b="0"/>
            </a:lvl1pPr>
          </a:lstStyle>
          <a:p>
            <a:endParaRPr lang="fr-FR"/>
          </a:p>
        </p:txBody>
      </p:sp>
      <p:sp>
        <p:nvSpPr>
          <p:cNvPr id="3076" name="Rectangle 4"/>
          <p:cNvSpPr>
            <a:spLocks noGrp="1" noRot="1" noChangeAspect="1" noChangeArrowheads="1" noTextEdit="1"/>
          </p:cNvSpPr>
          <p:nvPr>
            <p:ph type="sldImg" idx="2"/>
          </p:nvPr>
        </p:nvSpPr>
        <p:spPr bwMode="auto">
          <a:xfrm>
            <a:off x="990600" y="768350"/>
            <a:ext cx="5118100" cy="3838575"/>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947238" y="4862384"/>
            <a:ext cx="5204824" cy="4603362"/>
          </a:xfrm>
          <a:prstGeom prst="rect">
            <a:avLst/>
          </a:prstGeom>
          <a:noFill/>
          <a:ln w="9525">
            <a:noFill/>
            <a:miter lim="800000"/>
            <a:headEnd/>
            <a:tailEnd/>
          </a:ln>
          <a:effectLst/>
        </p:spPr>
        <p:txBody>
          <a:bodyPr vert="horz" wrap="square" lIns="99041" tIns="49520" rIns="99041" bIns="495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3078" name="Rectangle 6"/>
          <p:cNvSpPr>
            <a:spLocks noGrp="1" noChangeArrowheads="1"/>
          </p:cNvSpPr>
          <p:nvPr>
            <p:ph type="ftr" sz="quarter" idx="4"/>
          </p:nvPr>
        </p:nvSpPr>
        <p:spPr bwMode="auto">
          <a:xfrm>
            <a:off x="0" y="9723128"/>
            <a:ext cx="3077693" cy="511485"/>
          </a:xfrm>
          <a:prstGeom prst="rect">
            <a:avLst/>
          </a:prstGeom>
          <a:noFill/>
          <a:ln w="9525">
            <a:noFill/>
            <a:miter lim="800000"/>
            <a:headEnd/>
            <a:tailEnd/>
          </a:ln>
          <a:effectLst/>
        </p:spPr>
        <p:txBody>
          <a:bodyPr vert="horz" wrap="square" lIns="99041" tIns="49520" rIns="99041" bIns="49520" numCol="1" anchor="b" anchorCtr="0" compatLnSpc="1">
            <a:prstTxWarp prst="textNoShape">
              <a:avLst/>
            </a:prstTxWarp>
          </a:bodyPr>
          <a:lstStyle>
            <a:lvl1pPr defTabSz="990725">
              <a:defRPr sz="1300" b="0"/>
            </a:lvl1pPr>
          </a:lstStyle>
          <a:p>
            <a:r>
              <a:rPr lang="fr-FR"/>
              <a:t>MIP2 - Informatique ; Ph. Hunel</a:t>
            </a:r>
          </a:p>
        </p:txBody>
      </p:sp>
      <p:sp>
        <p:nvSpPr>
          <p:cNvPr id="3079" name="Rectangle 7"/>
          <p:cNvSpPr>
            <a:spLocks noGrp="1" noChangeArrowheads="1"/>
          </p:cNvSpPr>
          <p:nvPr>
            <p:ph type="sldNum" sz="quarter" idx="5"/>
          </p:nvPr>
        </p:nvSpPr>
        <p:spPr bwMode="auto">
          <a:xfrm>
            <a:off x="4021607" y="9723128"/>
            <a:ext cx="3077693" cy="511485"/>
          </a:xfrm>
          <a:prstGeom prst="rect">
            <a:avLst/>
          </a:prstGeom>
          <a:noFill/>
          <a:ln w="9525">
            <a:noFill/>
            <a:miter lim="800000"/>
            <a:headEnd/>
            <a:tailEnd/>
          </a:ln>
          <a:effectLst/>
        </p:spPr>
        <p:txBody>
          <a:bodyPr vert="horz" wrap="square" lIns="99041" tIns="49520" rIns="99041" bIns="49520" numCol="1" anchor="b" anchorCtr="0" compatLnSpc="1">
            <a:prstTxWarp prst="textNoShape">
              <a:avLst/>
            </a:prstTxWarp>
          </a:bodyPr>
          <a:lstStyle>
            <a:lvl1pPr algn="r" defTabSz="990725">
              <a:defRPr sz="1300" b="0"/>
            </a:lvl1pPr>
          </a:lstStyle>
          <a:p>
            <a:fld id="{A541CB7B-D52F-44D8-8778-BB76093DA120}" type="slidenum">
              <a:rPr lang="fr-FR"/>
              <a:pPr/>
              <a:t>‹N°›</a:t>
            </a:fld>
            <a:endParaRPr lang="fr-FR"/>
          </a:p>
        </p:txBody>
      </p:sp>
    </p:spTree>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1C4B471-F6EA-45C8-B5E9-C9EB756ECBDB}" type="slidenum">
              <a:rPr lang="fr-FR"/>
              <a:pPr/>
              <a:t>1</a:t>
            </a:fld>
            <a:endParaRPr lang="fr-FR"/>
          </a:p>
        </p:txBody>
      </p:sp>
      <p:sp>
        <p:nvSpPr>
          <p:cNvPr id="4098" name="Rectangle 2"/>
          <p:cNvSpPr>
            <a:spLocks noGrp="1" noRot="1" noChangeAspect="1" noChangeArrowheads="1" noTextEdit="1"/>
          </p:cNvSpPr>
          <p:nvPr>
            <p:ph type="sldImg"/>
          </p:nvPr>
        </p:nvSpPr>
        <p:spPr>
          <a:ln/>
        </p:spPr>
      </p:sp>
      <p:sp>
        <p:nvSpPr>
          <p:cNvPr id="4099" name="Rectangle 3"/>
          <p:cNvSpPr>
            <a:spLocks noGrp="1" noChangeArrowheads="1"/>
          </p:cNvSpPr>
          <p:nvPr>
            <p:ph type="body" idx="1"/>
          </p:nvPr>
        </p:nvSpPr>
        <p:spPr/>
        <p:txBody>
          <a:bodyPr/>
          <a:lstStyle/>
          <a:p>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5" name="Espace réservé du numéro de diapositive 4"/>
          <p:cNvSpPr>
            <a:spLocks noGrp="1"/>
          </p:cNvSpPr>
          <p:nvPr>
            <p:ph type="sldNum" sz="quarter" idx="11"/>
          </p:nvPr>
        </p:nvSpPr>
        <p:spPr/>
        <p:txBody>
          <a:bodyPr/>
          <a:lstStyle/>
          <a:p>
            <a:fld id="{A541CB7B-D52F-44D8-8778-BB76093DA120}" type="slidenum">
              <a:rPr lang="fr-FR" smtClean="0"/>
              <a:pPr/>
              <a:t>3</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B2A3C2-1802-4CBD-BBA8-3CF80C8A7369}" type="slidenum">
              <a:rPr lang="fr-FR"/>
              <a:pPr/>
              <a:t>4</a:t>
            </a:fld>
            <a:endParaRPr lang="fr-FR"/>
          </a:p>
        </p:txBody>
      </p:sp>
      <p:sp>
        <p:nvSpPr>
          <p:cNvPr id="453634" name="Rectangle 2"/>
          <p:cNvSpPr>
            <a:spLocks noGrp="1" noRot="1" noChangeAspect="1" noChangeArrowheads="1"/>
          </p:cNvSpPr>
          <p:nvPr>
            <p:ph type="sldImg"/>
          </p:nvPr>
        </p:nvSpPr>
        <p:spPr bwMode="auto">
          <a:xfrm>
            <a:off x="990600" y="768350"/>
            <a:ext cx="5118100" cy="3838575"/>
          </a:xfrm>
          <a:prstGeom prst="rect">
            <a:avLst/>
          </a:prstGeom>
          <a:solidFill>
            <a:srgbClr val="FFFFFF"/>
          </a:solidFill>
          <a:ln>
            <a:solidFill>
              <a:srgbClr val="000000"/>
            </a:solidFill>
            <a:miter lim="800000"/>
            <a:headEnd/>
            <a:tailEnd/>
          </a:ln>
        </p:spPr>
      </p:sp>
      <p:sp>
        <p:nvSpPr>
          <p:cNvPr id="453635" name="Rectangle 3"/>
          <p:cNvSpPr>
            <a:spLocks noGrp="1" noChangeArrowheads="1"/>
          </p:cNvSpPr>
          <p:nvPr>
            <p:ph type="body" idx="1"/>
          </p:nvPr>
        </p:nvSpPr>
        <p:spPr bwMode="auto">
          <a:xfrm>
            <a:off x="947238" y="4862384"/>
            <a:ext cx="5204824" cy="4603362"/>
          </a:xfrm>
          <a:prstGeom prst="rect">
            <a:avLst/>
          </a:prstGeom>
          <a:solidFill>
            <a:srgbClr val="FFFFFF"/>
          </a:solidFill>
          <a:ln>
            <a:solidFill>
              <a:srgbClr val="000000"/>
            </a:solidFill>
            <a:miter lim="800000"/>
            <a:headEnd/>
            <a:tailEnd/>
          </a:ln>
        </p:spPr>
        <p:txBody>
          <a:bodyPr lIns="99041" tIns="49520" rIns="99041" bIns="49520"/>
          <a:lstStyle/>
          <a:p>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6DE675-8632-497C-82E1-4F5B556A20C8}" type="slidenum">
              <a:rPr lang="fr-FR"/>
              <a:pPr/>
              <a:t>6</a:t>
            </a:fld>
            <a:endParaRPr lang="fr-FR"/>
          </a:p>
        </p:txBody>
      </p:sp>
      <p:sp>
        <p:nvSpPr>
          <p:cNvPr id="455682" name="Rectangle 2"/>
          <p:cNvSpPr>
            <a:spLocks noGrp="1" noRot="1" noChangeAspect="1" noChangeArrowheads="1" noTextEdit="1"/>
          </p:cNvSpPr>
          <p:nvPr>
            <p:ph type="sldImg"/>
          </p:nvPr>
        </p:nvSpPr>
        <p:spPr bwMode="auto">
          <a:xfrm>
            <a:off x="990600" y="768350"/>
            <a:ext cx="5118100" cy="3838575"/>
          </a:xfrm>
          <a:prstGeom prst="rect">
            <a:avLst/>
          </a:prstGeom>
          <a:solidFill>
            <a:srgbClr val="FFFFFF"/>
          </a:solidFill>
          <a:ln>
            <a:solidFill>
              <a:srgbClr val="000000"/>
            </a:solidFill>
            <a:miter lim="800000"/>
            <a:headEnd/>
            <a:tailEnd/>
          </a:ln>
        </p:spPr>
      </p:sp>
      <p:sp>
        <p:nvSpPr>
          <p:cNvPr id="455683" name="Rectangle 3"/>
          <p:cNvSpPr>
            <a:spLocks noGrp="1" noChangeArrowheads="1"/>
          </p:cNvSpPr>
          <p:nvPr>
            <p:ph type="body" idx="1"/>
          </p:nvPr>
        </p:nvSpPr>
        <p:spPr bwMode="auto">
          <a:xfrm>
            <a:off x="947238" y="4862384"/>
            <a:ext cx="5204824" cy="4603362"/>
          </a:xfrm>
          <a:prstGeom prst="rect">
            <a:avLst/>
          </a:prstGeom>
          <a:solidFill>
            <a:srgbClr val="FFFFFF"/>
          </a:solidFill>
          <a:ln>
            <a:solidFill>
              <a:srgbClr val="000000"/>
            </a:solidFill>
            <a:miter lim="800000"/>
            <a:headEnd/>
            <a:tailEnd/>
          </a:ln>
        </p:spPr>
        <p:txBody>
          <a:bodyPr lIns="99041" tIns="49520" rIns="99041" bIns="49520"/>
          <a:lstStyle/>
          <a:p>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FAF752D-7EB5-4951-BDB0-7C5256A6E9E1}" type="slidenum">
              <a:rPr lang="fr-FR"/>
              <a:pPr/>
              <a:t>7</a:t>
            </a:fld>
            <a:endParaRPr lang="fr-FR"/>
          </a:p>
        </p:txBody>
      </p:sp>
      <p:sp>
        <p:nvSpPr>
          <p:cNvPr id="371714"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71715"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r>
              <a:rPr lang="fr-FR"/>
              <a:t>Définition:</a:t>
            </a:r>
          </a:p>
          <a:p>
            <a:r>
              <a:rPr lang="fr-FR"/>
              <a:t>L’informatique est la science qui regroupe l’ensemble des théories et des techniques permettant de traiter de l’information à l’aide d’un ordinateur</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27CCD0-9EDB-45D9-BD30-4B86E5F007F9}" type="slidenum">
              <a:rPr lang="fr-FR"/>
              <a:pPr/>
              <a:t>8</a:t>
            </a:fld>
            <a:endParaRPr lang="fr-FR"/>
          </a:p>
        </p:txBody>
      </p:sp>
      <p:sp>
        <p:nvSpPr>
          <p:cNvPr id="373762"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73763" name="Rectangle 3"/>
          <p:cNvSpPr>
            <a:spLocks noGrp="1" noChangeArrowheads="1"/>
          </p:cNvSpPr>
          <p:nvPr>
            <p:ph type="body" idx="1"/>
          </p:nvPr>
        </p:nvSpPr>
        <p:spPr bwMode="auto">
          <a:xfrm>
            <a:off x="947239" y="4860745"/>
            <a:ext cx="5520570" cy="4777136"/>
          </a:xfrm>
          <a:prstGeom prst="rect">
            <a:avLst/>
          </a:prstGeom>
          <a:solidFill>
            <a:srgbClr val="FFFFFF"/>
          </a:solidFill>
          <a:ln>
            <a:solidFill>
              <a:srgbClr val="000000"/>
            </a:solidFill>
            <a:miter lim="800000"/>
            <a:headEnd/>
            <a:tailEnd/>
          </a:ln>
        </p:spPr>
        <p:txBody>
          <a:bodyPr lIns="99041" tIns="49520" rIns="99041" bIns="49520"/>
          <a:lstStyle/>
          <a:p>
            <a:r>
              <a:rPr lang="fr-FR"/>
              <a:t>Définition :</a:t>
            </a:r>
          </a:p>
          <a:p>
            <a:r>
              <a:rPr lang="fr-FR"/>
              <a:t>Un ordinateur est 1 calculateur universel qui est :</a:t>
            </a:r>
          </a:p>
          <a:p>
            <a:r>
              <a:rPr lang="fr-FR"/>
              <a:t>1- composé d'un nombre variable d'unités spécialisées,</a:t>
            </a:r>
          </a:p>
          <a:p>
            <a:r>
              <a:rPr lang="fr-FR"/>
              <a:t>2- commandé par un même programme enregistré,</a:t>
            </a:r>
          </a:p>
          <a:p>
            <a:r>
              <a:rPr lang="fr-FR"/>
              <a:t>3- permet sans intervention humaine en cours de travail d'effectuer des opérations arithmétiques et logiques</a:t>
            </a:r>
          </a:p>
          <a:p>
            <a:endParaRPr lang="fr-FR"/>
          </a:p>
          <a:p>
            <a:r>
              <a:rPr lang="fr-FR"/>
              <a:t>1 : écran, clavier, unité centrale</a:t>
            </a:r>
          </a:p>
          <a:p>
            <a:r>
              <a:rPr lang="fr-FR"/>
              <a:t>2 : le programme permet d'indiquer à l'ordinateur ce qu'il doit faire (ensemble d'instruction)</a:t>
            </a:r>
          </a:p>
          <a:p>
            <a:r>
              <a:rPr lang="fr-FR"/>
              <a:t>3 : addition de 2 nombres ; si 1 nombre est égal à 0</a:t>
            </a:r>
          </a:p>
          <a:p>
            <a:r>
              <a:rPr lang="fr-FR"/>
              <a:t>Calculateur universel : un ordinateur n'est pas spécialisé pour un type de traitement donné</a:t>
            </a:r>
          </a:p>
          <a:p>
            <a:endParaRPr lang="fr-FR"/>
          </a:p>
          <a:p>
            <a:r>
              <a:rPr lang="fr-FR"/>
              <a:t>Un ordinateur est une machine pouvant effectuer des tâches complexes en exécutant des opérations simples. La simplicité des opérations pouvant être exécutées par un ordinateur est compensée par la rapidité avec laquelle elles sont exécutées.</a:t>
            </a:r>
          </a:p>
          <a:p>
            <a:r>
              <a:rPr lang="fr-FR"/>
              <a:t>La vitesse d’un  ordinateur s’évalue en MIPS (Millions d’instructions par seconde)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C55384-19AA-45AC-BBC2-9D09D94B09B3}" type="slidenum">
              <a:rPr lang="fr-FR"/>
              <a:pPr/>
              <a:t>10</a:t>
            </a:fld>
            <a:endParaRPr lang="fr-FR"/>
          </a:p>
        </p:txBody>
      </p:sp>
      <p:sp>
        <p:nvSpPr>
          <p:cNvPr id="375810"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75811"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r>
              <a:rPr lang="fr-FR"/>
              <a:t>Tout traitement effectué par un ordinateur peut être réalisé par un être humain en exécutant les même opérations.</a:t>
            </a:r>
          </a:p>
          <a:p>
            <a:r>
              <a:rPr lang="fr-FR"/>
              <a:t>Les ordinateurs remplacent cependant de plus les homes pour les tâches répétitives et fastidieuses.</a:t>
            </a:r>
          </a:p>
          <a:p>
            <a:endParaRPr lang="fr-FR"/>
          </a:p>
          <a:p>
            <a:r>
              <a:rPr lang="fr-FR"/>
              <a:t>Vitesse : les ordinateurs exécutent au moins 1 MIPS </a:t>
            </a:r>
          </a:p>
          <a:p>
            <a:r>
              <a:rPr lang="fr-FR"/>
              <a:t>Fiabilité : les ordinateurs font très rarement des erreurs ; bugs ; mal expliqué</a:t>
            </a:r>
          </a:p>
          <a:p>
            <a:r>
              <a:rPr lang="fr-FR"/>
              <a:t>Mémoire : mémorisation de grandes quantités d ’informations et restitution fiable</a:t>
            </a:r>
          </a:p>
          <a:p>
            <a:r>
              <a:rPr lang="fr-FR"/>
              <a:t>Coût : moins cher que le salaire d ’un employé</a:t>
            </a:r>
          </a:p>
          <a:p>
            <a:endParaRPr lang="fr-FR"/>
          </a:p>
          <a:p>
            <a:r>
              <a:rPr lang="fr-FR"/>
              <a:t>‘ informatique est donc à la fois une science et un outil. Outil utilisé par l ’homme pour alléger sa tâche ou pour éviter les tâches répétitives.</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EE81E0-699E-4AD7-A0F9-D340C24EBEE4}" type="slidenum">
              <a:rPr lang="fr-FR"/>
              <a:pPr/>
              <a:t>11</a:t>
            </a:fld>
            <a:endParaRPr lang="fr-FR"/>
          </a:p>
        </p:txBody>
      </p:sp>
      <p:sp>
        <p:nvSpPr>
          <p:cNvPr id="377858"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77859"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0AC0DC-C913-4724-A58C-BA894E8D2D78}" type="slidenum">
              <a:rPr lang="fr-FR"/>
              <a:pPr/>
              <a:t>14</a:t>
            </a:fld>
            <a:endParaRPr lang="fr-FR"/>
          </a:p>
        </p:txBody>
      </p:sp>
      <p:sp>
        <p:nvSpPr>
          <p:cNvPr id="385026"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85027"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r>
              <a:rPr lang="fr-FR"/>
              <a:t>Lampes à vide comme les ancien poste de radio et de télévision.</a:t>
            </a:r>
          </a:p>
          <a:p>
            <a:endParaRPr lang="fr-FR"/>
          </a:p>
          <a:p>
            <a:r>
              <a:rPr lang="fr-FR"/>
              <a:t>Un programme en langage binaire est composé d ’une suite de 0 et de 1.</a:t>
            </a:r>
          </a:p>
          <a:p>
            <a:endParaRPr lang="fr-FR"/>
          </a:p>
          <a:p>
            <a:r>
              <a:rPr lang="fr-FR"/>
              <a:t>Un programme est propre à chaque ordinateur ou chaque famille d ’ordinateur.</a:t>
            </a:r>
          </a:p>
          <a:p>
            <a:r>
              <a:rPr lang="fr-FR"/>
              <a:t>Pour avoir le même programme sur un autre ordinateur, il faut pratiquement tout réécrire.</a:t>
            </a:r>
          </a:p>
          <a:p>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371069-1450-4CDD-A55F-1325150DEE82}" type="slidenum">
              <a:rPr lang="fr-FR"/>
              <a:pPr/>
              <a:t>15</a:t>
            </a:fld>
            <a:endParaRPr lang="fr-FR"/>
          </a:p>
        </p:txBody>
      </p:sp>
      <p:sp>
        <p:nvSpPr>
          <p:cNvPr id="387074"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87075"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3A2A43-F781-45CC-9622-638FC812E29D}" type="slidenum">
              <a:rPr lang="fr-FR"/>
              <a:pPr/>
              <a:t>16</a:t>
            </a:fld>
            <a:endParaRPr lang="fr-FR"/>
          </a:p>
        </p:txBody>
      </p:sp>
      <p:sp>
        <p:nvSpPr>
          <p:cNvPr id="389122"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89123"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r>
              <a:rPr lang="fr-FR"/>
              <a:t>Circuit intégré : début des années 65</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00B251-BD56-4732-AD82-3AC284775CCD}" type="slidenum">
              <a:rPr lang="fr-FR"/>
              <a:pPr/>
              <a:t>17</a:t>
            </a:fld>
            <a:endParaRPr lang="fr-FR"/>
          </a:p>
        </p:txBody>
      </p:sp>
      <p:sp>
        <p:nvSpPr>
          <p:cNvPr id="391170"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91171"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75135FD-C9D2-4F45-B1BB-34D4342CA272}" type="slidenum">
              <a:rPr lang="fr-FR"/>
              <a:pPr/>
              <a:t>59</a:t>
            </a:fld>
            <a:endParaRPr lang="fr-FR"/>
          </a:p>
        </p:txBody>
      </p:sp>
      <p:sp>
        <p:nvSpPr>
          <p:cNvPr id="395266" name="Rectangle 2"/>
          <p:cNvSpPr>
            <a:spLocks noGrp="1" noRot="1" noChangeAspect="1" noChangeArrowheads="1"/>
          </p:cNvSpPr>
          <p:nvPr>
            <p:ph type="sldImg"/>
          </p:nvPr>
        </p:nvSpPr>
        <p:spPr bwMode="auto">
          <a:xfrm>
            <a:off x="990600" y="768350"/>
            <a:ext cx="5119688" cy="3838575"/>
          </a:xfrm>
          <a:prstGeom prst="rect">
            <a:avLst/>
          </a:prstGeom>
          <a:solidFill>
            <a:srgbClr val="FFFFFF"/>
          </a:solidFill>
          <a:ln>
            <a:solidFill>
              <a:srgbClr val="000000"/>
            </a:solidFill>
            <a:miter lim="800000"/>
            <a:headEnd/>
            <a:tailEnd/>
          </a:ln>
        </p:spPr>
      </p:sp>
      <p:sp>
        <p:nvSpPr>
          <p:cNvPr id="395267" name="Rectangle 3"/>
          <p:cNvSpPr>
            <a:spLocks noGrp="1" noChangeArrowheads="1"/>
          </p:cNvSpPr>
          <p:nvPr>
            <p:ph type="body" idx="1"/>
          </p:nvPr>
        </p:nvSpPr>
        <p:spPr bwMode="auto">
          <a:xfrm>
            <a:off x="947238" y="4860745"/>
            <a:ext cx="5204824" cy="4605001"/>
          </a:xfrm>
          <a:prstGeom prst="rect">
            <a:avLst/>
          </a:prstGeom>
          <a:solidFill>
            <a:srgbClr val="FFFFFF"/>
          </a:solidFill>
          <a:ln>
            <a:solidFill>
              <a:srgbClr val="000000"/>
            </a:solidFill>
            <a:miter lim="800000"/>
            <a:headEnd/>
            <a:tailEnd/>
          </a:ln>
        </p:spPr>
        <p:txBody>
          <a:bodyPr lIns="99041" tIns="49520" rIns="99041" bIns="49520"/>
          <a:lstStyle/>
          <a:p>
            <a:r>
              <a:rPr lang="fr-FR"/>
              <a:t>Périphériques d’entrées (communication Homme </a:t>
            </a:r>
            <a:r>
              <a:rPr lang="fr-FR">
                <a:sym typeface="Wingdings" pitchFamily="2" charset="2"/>
              </a:rPr>
              <a:t> Machine)</a:t>
            </a:r>
            <a:endParaRPr lang="fr-FR"/>
          </a:p>
          <a:p>
            <a:r>
              <a:rPr lang="fr-FR"/>
              <a:t>Périphériques de sorties (communication </a:t>
            </a:r>
            <a:r>
              <a:rPr lang="fr-FR">
                <a:sym typeface="Wingdings" pitchFamily="2" charset="2"/>
              </a:rPr>
              <a:t>Machine</a:t>
            </a:r>
            <a:r>
              <a:rPr lang="fr-FR"/>
              <a:t> </a:t>
            </a:r>
            <a:r>
              <a:rPr lang="fr-FR">
                <a:sym typeface="Wingdings" pitchFamily="2" charset="2"/>
              </a:rPr>
              <a:t> </a:t>
            </a:r>
            <a:r>
              <a:rPr lang="fr-FR"/>
              <a:t>Homme</a:t>
            </a:r>
            <a:r>
              <a:rPr lang="fr-FR">
                <a:sym typeface="Wingdings" pitchFamily="2" charset="2"/>
              </a:rPr>
              <a:t>)</a:t>
            </a:r>
          </a:p>
          <a:p>
            <a:r>
              <a:rPr lang="fr-FR"/>
              <a:t>Ecran parfois d’E/S</a:t>
            </a:r>
          </a:p>
          <a:p>
            <a:r>
              <a:rPr lang="fr-FR"/>
              <a:t>Différents types d ’imprimantes :</a:t>
            </a:r>
          </a:p>
          <a:p>
            <a:pPr lvl="1"/>
            <a:r>
              <a:rPr lang="fr-FR"/>
              <a:t>à aiguilles,</a:t>
            </a:r>
          </a:p>
          <a:p>
            <a:pPr lvl="1"/>
            <a:r>
              <a:rPr lang="fr-FR"/>
              <a:t>à jet d ’encre</a:t>
            </a:r>
          </a:p>
          <a:p>
            <a:pPr lvl="1"/>
            <a:r>
              <a:rPr lang="fr-FR"/>
              <a:t>laser</a:t>
            </a:r>
          </a:p>
          <a:p>
            <a:endParaRPr lang="fr-FR"/>
          </a:p>
          <a:p>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lvl1pPr>
              <a:defRPr/>
            </a:lvl1pPr>
          </a:lstStyle>
          <a:p>
            <a:r>
              <a:rPr lang="fr-FR" smtClean="0"/>
              <a:t>2014/2015</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lvl1pPr>
              <a:defRPr/>
            </a:lvl1pPr>
          </a:lstStyle>
          <a:p>
            <a:fld id="{6C841D89-FAA6-4FFA-8552-53739ACA500A}" type="slidenum">
              <a:rPr lang="fr-F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2014/2015</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lvl1pPr>
              <a:defRPr/>
            </a:lvl1pPr>
          </a:lstStyle>
          <a:p>
            <a:fld id="{43026937-5007-41CC-A4FD-D8F9CF7F0F36}" type="slidenum">
              <a:rPr lang="fr-F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r>
              <a:rPr lang="fr-FR" smtClean="0"/>
              <a:t>2014/2015</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lvl1pPr>
              <a:defRPr/>
            </a:lvl1pPr>
          </a:lstStyle>
          <a:p>
            <a:fld id="{732CD3E5-4936-4C86-96BB-A6674AF39AF8}" type="slidenum">
              <a:rPr lang="fr-F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lvl1pPr>
              <a:defRPr/>
            </a:lvl1pPr>
          </a:lstStyle>
          <a:p>
            <a:r>
              <a:rPr lang="fr-FR" smtClean="0"/>
              <a:t>2014/2015</a:t>
            </a:r>
            <a:endParaRPr lang="fr-FR"/>
          </a:p>
        </p:txBody>
      </p:sp>
      <p:sp>
        <p:nvSpPr>
          <p:cNvPr id="6" name="Espace réservé du pied de page 5"/>
          <p:cNvSpPr>
            <a:spLocks noGrp="1"/>
          </p:cNvSpPr>
          <p:nvPr>
            <p:ph type="ftr" sz="quarter" idx="11"/>
          </p:nvPr>
        </p:nvSpPr>
        <p:spPr/>
        <p:txBody>
          <a:bodyPr/>
          <a:lstStyle>
            <a:lvl1pPr>
              <a:defRPr/>
            </a:lvl1pPr>
          </a:lstStyle>
          <a:p>
            <a:r>
              <a:rPr lang="fr-FR" smtClean="0"/>
              <a:t>Cours TIC  -  1ère année MI </a:t>
            </a:r>
            <a:endParaRPr lang="fr-FR"/>
          </a:p>
        </p:txBody>
      </p:sp>
      <p:sp>
        <p:nvSpPr>
          <p:cNvPr id="7" name="Espace réservé du numéro de diapositive 6"/>
          <p:cNvSpPr>
            <a:spLocks noGrp="1"/>
          </p:cNvSpPr>
          <p:nvPr>
            <p:ph type="sldNum" sz="quarter" idx="12"/>
          </p:nvPr>
        </p:nvSpPr>
        <p:spPr/>
        <p:txBody>
          <a:bodyPr/>
          <a:lstStyle>
            <a:lvl1pPr>
              <a:defRPr/>
            </a:lvl1pPr>
          </a:lstStyle>
          <a:p>
            <a:fld id="{C33AE560-0D92-4048-B6A8-1122A6F2F567}" type="slidenum">
              <a:rPr lang="fr-F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lvl1pPr>
              <a:defRPr/>
            </a:lvl1pPr>
          </a:lstStyle>
          <a:p>
            <a:r>
              <a:rPr lang="fr-FR" smtClean="0"/>
              <a:t>2014/2015</a:t>
            </a:r>
            <a:endParaRPr lang="fr-FR"/>
          </a:p>
        </p:txBody>
      </p:sp>
      <p:sp>
        <p:nvSpPr>
          <p:cNvPr id="8" name="Espace réservé du pied de page 7"/>
          <p:cNvSpPr>
            <a:spLocks noGrp="1"/>
          </p:cNvSpPr>
          <p:nvPr>
            <p:ph type="ftr" sz="quarter" idx="11"/>
          </p:nvPr>
        </p:nvSpPr>
        <p:spPr/>
        <p:txBody>
          <a:bodyPr/>
          <a:lstStyle>
            <a:lvl1pPr>
              <a:defRPr/>
            </a:lvl1pPr>
          </a:lstStyle>
          <a:p>
            <a:r>
              <a:rPr lang="fr-FR" smtClean="0"/>
              <a:t>Cours TIC  -  1ère année MI </a:t>
            </a:r>
            <a:endParaRPr lang="fr-FR"/>
          </a:p>
        </p:txBody>
      </p:sp>
      <p:sp>
        <p:nvSpPr>
          <p:cNvPr id="9" name="Espace réservé du numéro de diapositive 8"/>
          <p:cNvSpPr>
            <a:spLocks noGrp="1"/>
          </p:cNvSpPr>
          <p:nvPr>
            <p:ph type="sldNum" sz="quarter" idx="12"/>
          </p:nvPr>
        </p:nvSpPr>
        <p:spPr/>
        <p:txBody>
          <a:bodyPr/>
          <a:lstStyle>
            <a:lvl1pPr>
              <a:defRPr/>
            </a:lvl1pPr>
          </a:lstStyle>
          <a:p>
            <a:fld id="{6348961F-E150-40DC-97E4-F42F3CFBE0FF}" type="slidenum">
              <a:rPr lang="fr-F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lvl1pPr>
              <a:defRPr/>
            </a:lvl1pPr>
          </a:lstStyle>
          <a:p>
            <a:r>
              <a:rPr lang="fr-FR" smtClean="0"/>
              <a:t>2014/2015</a:t>
            </a:r>
            <a:endParaRPr lang="fr-FR"/>
          </a:p>
        </p:txBody>
      </p:sp>
      <p:sp>
        <p:nvSpPr>
          <p:cNvPr id="4" name="Espace réservé du pied de page 3"/>
          <p:cNvSpPr>
            <a:spLocks noGrp="1"/>
          </p:cNvSpPr>
          <p:nvPr>
            <p:ph type="ftr" sz="quarter" idx="11"/>
          </p:nvPr>
        </p:nvSpPr>
        <p:spPr/>
        <p:txBody>
          <a:bodyPr/>
          <a:lstStyle>
            <a:lvl1pPr>
              <a:defRPr/>
            </a:lvl1pPr>
          </a:lstStyle>
          <a:p>
            <a:r>
              <a:rPr lang="fr-FR" smtClean="0"/>
              <a:t>Cours TIC  -  1ère année MI </a:t>
            </a:r>
            <a:endParaRPr lang="fr-FR"/>
          </a:p>
        </p:txBody>
      </p:sp>
      <p:sp>
        <p:nvSpPr>
          <p:cNvPr id="5" name="Espace réservé du numéro de diapositive 4"/>
          <p:cNvSpPr>
            <a:spLocks noGrp="1"/>
          </p:cNvSpPr>
          <p:nvPr>
            <p:ph type="sldNum" sz="quarter" idx="12"/>
          </p:nvPr>
        </p:nvSpPr>
        <p:spPr/>
        <p:txBody>
          <a:bodyPr/>
          <a:lstStyle>
            <a:lvl1pPr>
              <a:defRPr/>
            </a:lvl1pPr>
          </a:lstStyle>
          <a:p>
            <a:fld id="{FAA4EAB2-E7C6-4DA0-8B73-C28EFAA6CB60}" type="slidenum">
              <a:rPr lang="fr-F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lvl1pPr>
              <a:defRPr/>
            </a:lvl1pPr>
          </a:lstStyle>
          <a:p>
            <a:r>
              <a:rPr lang="fr-FR" smtClean="0"/>
              <a:t>2014/2015</a:t>
            </a:r>
            <a:endParaRPr lang="fr-FR"/>
          </a:p>
        </p:txBody>
      </p:sp>
      <p:sp>
        <p:nvSpPr>
          <p:cNvPr id="3" name="Espace réservé du pied de page 2"/>
          <p:cNvSpPr>
            <a:spLocks noGrp="1"/>
          </p:cNvSpPr>
          <p:nvPr>
            <p:ph type="ftr" sz="quarter" idx="11"/>
          </p:nvPr>
        </p:nvSpPr>
        <p:spPr/>
        <p:txBody>
          <a:bodyPr/>
          <a:lstStyle>
            <a:lvl1pPr>
              <a:defRPr/>
            </a:lvl1pPr>
          </a:lstStyle>
          <a:p>
            <a:r>
              <a:rPr lang="fr-FR" smtClean="0"/>
              <a:t>Cours TIC  -  1ère année MI </a:t>
            </a:r>
            <a:endParaRPr lang="fr-FR"/>
          </a:p>
        </p:txBody>
      </p:sp>
      <p:sp>
        <p:nvSpPr>
          <p:cNvPr id="4" name="Espace réservé du numéro de diapositive 3"/>
          <p:cNvSpPr>
            <a:spLocks noGrp="1"/>
          </p:cNvSpPr>
          <p:nvPr>
            <p:ph type="sldNum" sz="quarter" idx="12"/>
          </p:nvPr>
        </p:nvSpPr>
        <p:spPr/>
        <p:txBody>
          <a:bodyPr/>
          <a:lstStyle>
            <a:lvl1pPr>
              <a:defRPr/>
            </a:lvl1pPr>
          </a:lstStyle>
          <a:p>
            <a:fld id="{B65D469C-BC31-4B11-B7F9-CABE51E1E6E7}" type="slidenum">
              <a:rPr lang="fr-F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r>
              <a:rPr lang="fr-FR" smtClean="0"/>
              <a:t>2014/2015</a:t>
            </a:r>
            <a:endParaRPr lang="fr-FR"/>
          </a:p>
        </p:txBody>
      </p:sp>
      <p:sp>
        <p:nvSpPr>
          <p:cNvPr id="6" name="Espace réservé du pied de page 5"/>
          <p:cNvSpPr>
            <a:spLocks noGrp="1"/>
          </p:cNvSpPr>
          <p:nvPr>
            <p:ph type="ftr" sz="quarter" idx="11"/>
          </p:nvPr>
        </p:nvSpPr>
        <p:spPr/>
        <p:txBody>
          <a:bodyPr/>
          <a:lstStyle>
            <a:lvl1pPr>
              <a:defRPr/>
            </a:lvl1pPr>
          </a:lstStyle>
          <a:p>
            <a:r>
              <a:rPr lang="fr-FR" smtClean="0"/>
              <a:t>Cours TIC  -  1ère année MI </a:t>
            </a:r>
            <a:endParaRPr lang="fr-FR"/>
          </a:p>
        </p:txBody>
      </p:sp>
      <p:sp>
        <p:nvSpPr>
          <p:cNvPr id="7" name="Espace réservé du numéro de diapositive 6"/>
          <p:cNvSpPr>
            <a:spLocks noGrp="1"/>
          </p:cNvSpPr>
          <p:nvPr>
            <p:ph type="sldNum" sz="quarter" idx="12"/>
          </p:nvPr>
        </p:nvSpPr>
        <p:spPr/>
        <p:txBody>
          <a:bodyPr/>
          <a:lstStyle>
            <a:lvl1pPr>
              <a:defRPr/>
            </a:lvl1pPr>
          </a:lstStyle>
          <a:p>
            <a:fld id="{2D966D3A-C502-443D-B443-7C6E4A578FE9}" type="slidenum">
              <a:rPr lang="fr-F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lvl1pPr>
              <a:defRPr/>
            </a:lvl1pPr>
          </a:lstStyle>
          <a:p>
            <a:r>
              <a:rPr lang="fr-FR" smtClean="0"/>
              <a:t>2014/2015</a:t>
            </a:r>
            <a:endParaRPr lang="fr-FR"/>
          </a:p>
        </p:txBody>
      </p:sp>
      <p:sp>
        <p:nvSpPr>
          <p:cNvPr id="6" name="Espace réservé du pied de page 5"/>
          <p:cNvSpPr>
            <a:spLocks noGrp="1"/>
          </p:cNvSpPr>
          <p:nvPr>
            <p:ph type="ftr" sz="quarter" idx="11"/>
          </p:nvPr>
        </p:nvSpPr>
        <p:spPr/>
        <p:txBody>
          <a:bodyPr/>
          <a:lstStyle>
            <a:lvl1pPr>
              <a:defRPr/>
            </a:lvl1pPr>
          </a:lstStyle>
          <a:p>
            <a:r>
              <a:rPr lang="fr-FR" smtClean="0"/>
              <a:t>Cours TIC  -  1ère année MI </a:t>
            </a:r>
            <a:endParaRPr lang="fr-FR"/>
          </a:p>
        </p:txBody>
      </p:sp>
      <p:sp>
        <p:nvSpPr>
          <p:cNvPr id="7" name="Espace réservé du numéro de diapositive 6"/>
          <p:cNvSpPr>
            <a:spLocks noGrp="1"/>
          </p:cNvSpPr>
          <p:nvPr>
            <p:ph type="sldNum" sz="quarter" idx="12"/>
          </p:nvPr>
        </p:nvSpPr>
        <p:spPr/>
        <p:txBody>
          <a:bodyPr/>
          <a:lstStyle>
            <a:lvl1pPr>
              <a:defRPr/>
            </a:lvl1pPr>
          </a:lstStyle>
          <a:p>
            <a:fld id="{4790DADF-2AFA-4A7B-AF17-4DB06E24E999}" type="slidenum">
              <a:rPr lang="fr-F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2014/2015</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lvl1pPr>
              <a:defRPr/>
            </a:lvl1pPr>
          </a:lstStyle>
          <a:p>
            <a:fld id="{AD4FE9E2-9F8D-45D0-9B9A-041B9B5DFF49}" type="slidenum">
              <a:rPr lang="fr-F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609600"/>
            <a:ext cx="1943100" cy="54864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685800" y="609600"/>
            <a:ext cx="5676900" cy="54864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lvl1pPr>
              <a:defRPr/>
            </a:lvl1pPr>
          </a:lstStyle>
          <a:p>
            <a:r>
              <a:rPr lang="fr-FR" smtClean="0"/>
              <a:t>2014/2015</a:t>
            </a:r>
            <a:endParaRPr lang="fr-FR"/>
          </a:p>
        </p:txBody>
      </p:sp>
      <p:sp>
        <p:nvSpPr>
          <p:cNvPr id="5" name="Espace réservé du pied de page 4"/>
          <p:cNvSpPr>
            <a:spLocks noGrp="1"/>
          </p:cNvSpPr>
          <p:nvPr>
            <p:ph type="ftr" sz="quarter" idx="11"/>
          </p:nvPr>
        </p:nvSpPr>
        <p:spPr/>
        <p:txBody>
          <a:bodyPr/>
          <a:lstStyle>
            <a:lvl1pPr>
              <a:defRPr/>
            </a:lvl1p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lvl1pPr>
              <a:defRPr/>
            </a:lvl1pPr>
          </a:lstStyle>
          <a:p>
            <a:fld id="{7ED9EC07-2697-4C49-8B0E-5C28894C2D34}" type="slidenum">
              <a:rPr lang="fr-FR"/>
              <a:pPr/>
              <a:t>‹N°›</a:t>
            </a:fld>
            <a:endParaRPr lang="fr-F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re et tableau">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143000"/>
          </a:xfrm>
        </p:spPr>
        <p:txBody>
          <a:bodyPr/>
          <a:lstStyle/>
          <a:p>
            <a:r>
              <a:rPr lang="fr-FR" smtClean="0"/>
              <a:t>Cliquez pour modifier le style du titre</a:t>
            </a:r>
            <a:endParaRPr lang="fr-FR"/>
          </a:p>
        </p:txBody>
      </p:sp>
      <p:sp>
        <p:nvSpPr>
          <p:cNvPr id="3" name="Espace réservé du tableau 2"/>
          <p:cNvSpPr>
            <a:spLocks noGrp="1"/>
          </p:cNvSpPr>
          <p:nvPr>
            <p:ph type="tbl" idx="1"/>
          </p:nvPr>
        </p:nvSpPr>
        <p:spPr>
          <a:xfrm>
            <a:off x="685800" y="1981200"/>
            <a:ext cx="7772400" cy="4114800"/>
          </a:xfrm>
        </p:spPr>
        <p:txBody>
          <a:bodyPr/>
          <a:lstStyle/>
          <a:p>
            <a:endParaRPr lang="fr-FR"/>
          </a:p>
        </p:txBody>
      </p:sp>
      <p:sp>
        <p:nvSpPr>
          <p:cNvPr id="4" name="Espace réservé de la date 3"/>
          <p:cNvSpPr>
            <a:spLocks noGrp="1"/>
          </p:cNvSpPr>
          <p:nvPr>
            <p:ph type="dt" sz="half" idx="10"/>
          </p:nvPr>
        </p:nvSpPr>
        <p:spPr>
          <a:xfrm>
            <a:off x="685800" y="6248400"/>
            <a:ext cx="1905000" cy="457200"/>
          </a:xfrm>
        </p:spPr>
        <p:txBody>
          <a:bodyPr/>
          <a:lstStyle>
            <a:lvl1pPr>
              <a:defRPr/>
            </a:lvl1pPr>
          </a:lstStyle>
          <a:p>
            <a:r>
              <a:rPr lang="fr-FR" smtClean="0"/>
              <a:t>2014/2015</a:t>
            </a:r>
            <a:endParaRPr lang="fr-FR"/>
          </a:p>
        </p:txBody>
      </p:sp>
      <p:sp>
        <p:nvSpPr>
          <p:cNvPr id="5" name="Espace réservé du pied de page 4"/>
          <p:cNvSpPr>
            <a:spLocks noGrp="1"/>
          </p:cNvSpPr>
          <p:nvPr>
            <p:ph type="ftr" sz="quarter" idx="11"/>
          </p:nvPr>
        </p:nvSpPr>
        <p:spPr>
          <a:xfrm>
            <a:off x="2895600" y="6248400"/>
            <a:ext cx="3505200" cy="457200"/>
          </a:xfrm>
        </p:spPr>
        <p:txBody>
          <a:bodyPr/>
          <a:lstStyle>
            <a:lvl1pPr>
              <a:defRPr/>
            </a:lvl1pPr>
          </a:lstStyle>
          <a:p>
            <a:r>
              <a:rPr lang="fr-FR" smtClean="0"/>
              <a:t>Cours TIC  -  1ère année MI </a:t>
            </a:r>
            <a:endParaRPr lang="fr-FR"/>
          </a:p>
        </p:txBody>
      </p:sp>
      <p:sp>
        <p:nvSpPr>
          <p:cNvPr id="6" name="Espace réservé du numéro de diapositive 5"/>
          <p:cNvSpPr>
            <a:spLocks noGrp="1"/>
          </p:cNvSpPr>
          <p:nvPr>
            <p:ph type="sldNum" sz="quarter" idx="12"/>
          </p:nvPr>
        </p:nvSpPr>
        <p:spPr>
          <a:xfrm>
            <a:off x="6553200" y="6248400"/>
            <a:ext cx="1905000" cy="457200"/>
          </a:xfrm>
        </p:spPr>
        <p:txBody>
          <a:bodyPr/>
          <a:lstStyle>
            <a:lvl1pPr>
              <a:defRPr/>
            </a:lvl1pPr>
          </a:lstStyle>
          <a:p>
            <a:fld id="{B10CDA0E-54DF-4B43-81F6-F0BC2349940C}" type="slidenum">
              <a:rPr lang="fr-F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28575">
            <a:solidFill>
              <a:srgbClr val="FFFF66"/>
            </a:solidFill>
            <a:miter lim="800000"/>
            <a:headEnd/>
            <a:tailEnd/>
          </a:ln>
          <a:effectLst>
            <a:prstShdw prst="shdw18" dist="17961" dir="13500000">
              <a:srgbClr val="FFFF66">
                <a:gamma/>
                <a:shade val="60000"/>
                <a:invGamma/>
              </a:srgbClr>
            </a:prstShdw>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i="1"/>
            </a:lvl1pPr>
          </a:lstStyle>
          <a:p>
            <a:r>
              <a:rPr lang="fr-FR" smtClean="0"/>
              <a:t>2014/2015</a:t>
            </a:r>
            <a:endParaRPr lang="fr-FR"/>
          </a:p>
        </p:txBody>
      </p:sp>
      <p:sp>
        <p:nvSpPr>
          <p:cNvPr id="1029" name="Rectangle 5"/>
          <p:cNvSpPr>
            <a:spLocks noGrp="1" noChangeArrowheads="1"/>
          </p:cNvSpPr>
          <p:nvPr>
            <p:ph type="ftr" sz="quarter" idx="3"/>
          </p:nvPr>
        </p:nvSpPr>
        <p:spPr bwMode="auto">
          <a:xfrm>
            <a:off x="2895600" y="6248400"/>
            <a:ext cx="3505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b="0" i="1"/>
            </a:lvl1pPr>
          </a:lstStyle>
          <a:p>
            <a:r>
              <a:rPr lang="fr-FR" smtClean="0"/>
              <a:t>Cours TIC  -  1ère année MI </a:t>
            </a:r>
            <a:endParaRPr lang="fr-F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i="1"/>
            </a:lvl1pPr>
          </a:lstStyle>
          <a:p>
            <a:fld id="{9DD785B1-7900-4BD3-9CC7-5757AF273C59}" type="slidenum">
              <a:rPr lang="fr-FR"/>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p:txStyles>
    <p:titleStyle>
      <a:lvl1pPr algn="ctr" rtl="0" eaLnBrk="0" fontAlgn="base" hangingPunct="0">
        <a:spcBef>
          <a:spcPct val="0"/>
        </a:spcBef>
        <a:spcAft>
          <a:spcPct val="0"/>
        </a:spcAft>
        <a:defRPr sz="4400">
          <a:solidFill>
            <a:srgbClr val="FF9900"/>
          </a:solidFill>
          <a:latin typeface="+mj-lt"/>
          <a:ea typeface="+mj-ea"/>
          <a:cs typeface="+mj-cs"/>
        </a:defRPr>
      </a:lvl1pPr>
      <a:lvl2pPr algn="ctr" rtl="0" eaLnBrk="0" fontAlgn="base" hangingPunct="0">
        <a:spcBef>
          <a:spcPct val="0"/>
        </a:spcBef>
        <a:spcAft>
          <a:spcPct val="0"/>
        </a:spcAft>
        <a:defRPr sz="4400">
          <a:solidFill>
            <a:srgbClr val="FF9900"/>
          </a:solidFill>
          <a:latin typeface="Times New Roman" pitchFamily="18" charset="0"/>
        </a:defRPr>
      </a:lvl2pPr>
      <a:lvl3pPr algn="ctr" rtl="0" eaLnBrk="0" fontAlgn="base" hangingPunct="0">
        <a:spcBef>
          <a:spcPct val="0"/>
        </a:spcBef>
        <a:spcAft>
          <a:spcPct val="0"/>
        </a:spcAft>
        <a:defRPr sz="4400">
          <a:solidFill>
            <a:srgbClr val="FF9900"/>
          </a:solidFill>
          <a:latin typeface="Times New Roman" pitchFamily="18" charset="0"/>
        </a:defRPr>
      </a:lvl3pPr>
      <a:lvl4pPr algn="ctr" rtl="0" eaLnBrk="0" fontAlgn="base" hangingPunct="0">
        <a:spcBef>
          <a:spcPct val="0"/>
        </a:spcBef>
        <a:spcAft>
          <a:spcPct val="0"/>
        </a:spcAft>
        <a:defRPr sz="4400">
          <a:solidFill>
            <a:srgbClr val="FF9900"/>
          </a:solidFill>
          <a:latin typeface="Times New Roman" pitchFamily="18" charset="0"/>
        </a:defRPr>
      </a:lvl4pPr>
      <a:lvl5pPr algn="ctr" rtl="0" eaLnBrk="0" fontAlgn="base" hangingPunct="0">
        <a:spcBef>
          <a:spcPct val="0"/>
        </a:spcBef>
        <a:spcAft>
          <a:spcPct val="0"/>
        </a:spcAft>
        <a:defRPr sz="4400">
          <a:solidFill>
            <a:srgbClr val="FF9900"/>
          </a:solidFill>
          <a:latin typeface="Times New Roman" pitchFamily="18" charset="0"/>
        </a:defRPr>
      </a:lvl5pPr>
      <a:lvl6pPr marL="457200" algn="ctr" rtl="0" eaLnBrk="0" fontAlgn="base" hangingPunct="0">
        <a:spcBef>
          <a:spcPct val="0"/>
        </a:spcBef>
        <a:spcAft>
          <a:spcPct val="0"/>
        </a:spcAft>
        <a:defRPr sz="4400">
          <a:solidFill>
            <a:srgbClr val="FF9900"/>
          </a:solidFill>
          <a:latin typeface="Times New Roman" pitchFamily="18" charset="0"/>
        </a:defRPr>
      </a:lvl6pPr>
      <a:lvl7pPr marL="914400" algn="ctr" rtl="0" eaLnBrk="0" fontAlgn="base" hangingPunct="0">
        <a:spcBef>
          <a:spcPct val="0"/>
        </a:spcBef>
        <a:spcAft>
          <a:spcPct val="0"/>
        </a:spcAft>
        <a:defRPr sz="4400">
          <a:solidFill>
            <a:srgbClr val="FF9900"/>
          </a:solidFill>
          <a:latin typeface="Times New Roman" pitchFamily="18" charset="0"/>
        </a:defRPr>
      </a:lvl7pPr>
      <a:lvl8pPr marL="1371600" algn="ctr" rtl="0" eaLnBrk="0" fontAlgn="base" hangingPunct="0">
        <a:spcBef>
          <a:spcPct val="0"/>
        </a:spcBef>
        <a:spcAft>
          <a:spcPct val="0"/>
        </a:spcAft>
        <a:defRPr sz="4400">
          <a:solidFill>
            <a:srgbClr val="FF9900"/>
          </a:solidFill>
          <a:latin typeface="Times New Roman" pitchFamily="18" charset="0"/>
        </a:defRPr>
      </a:lvl8pPr>
      <a:lvl9pPr marL="1828800" algn="ctr" rtl="0" eaLnBrk="0" fontAlgn="base" hangingPunct="0">
        <a:spcBef>
          <a:spcPct val="0"/>
        </a:spcBef>
        <a:spcAft>
          <a:spcPct val="0"/>
        </a:spcAft>
        <a:defRPr sz="4400">
          <a:solidFill>
            <a:srgbClr val="FF9900"/>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8" Type="http://schemas.openxmlformats.org/officeDocument/2006/relationships/tags" Target="../tags/tag7.xml"/><Relationship Id="rId13" Type="http://schemas.openxmlformats.org/officeDocument/2006/relationships/oleObject" Target="../embeddings/oleObject2.bin"/><Relationship Id="rId3" Type="http://schemas.openxmlformats.org/officeDocument/2006/relationships/tags" Target="../tags/tag2.xml"/><Relationship Id="rId7" Type="http://schemas.openxmlformats.org/officeDocument/2006/relationships/tags" Target="../tags/tag6.xml"/><Relationship Id="rId12" Type="http://schemas.openxmlformats.org/officeDocument/2006/relationships/image" Target="../media/image23.png"/><Relationship Id="rId2" Type="http://schemas.openxmlformats.org/officeDocument/2006/relationships/tags" Target="../tags/tag1.xml"/><Relationship Id="rId1" Type="http://schemas.openxmlformats.org/officeDocument/2006/relationships/vmlDrawing" Target="../drawings/vmlDrawing1.vml"/><Relationship Id="rId6" Type="http://schemas.openxmlformats.org/officeDocument/2006/relationships/tags" Target="../tags/tag5.xml"/><Relationship Id="rId11" Type="http://schemas.openxmlformats.org/officeDocument/2006/relationships/image" Target="../media/image22.png"/><Relationship Id="rId5" Type="http://schemas.openxmlformats.org/officeDocument/2006/relationships/tags" Target="../tags/tag4.xml"/><Relationship Id="rId10" Type="http://schemas.openxmlformats.org/officeDocument/2006/relationships/oleObject" Target="../embeddings/oleObject1.bin"/><Relationship Id="rId4" Type="http://schemas.openxmlformats.org/officeDocument/2006/relationships/tags" Target="../tags/tag3.xml"/><Relationship Id="rId9"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8" Type="http://schemas.openxmlformats.org/officeDocument/2006/relationships/tags" Target="../tags/tag14.xml"/><Relationship Id="rId13" Type="http://schemas.openxmlformats.org/officeDocument/2006/relationships/tags" Target="../tags/tag19.xml"/><Relationship Id="rId18" Type="http://schemas.openxmlformats.org/officeDocument/2006/relationships/image" Target="../media/image22.png"/><Relationship Id="rId3" Type="http://schemas.openxmlformats.org/officeDocument/2006/relationships/tags" Target="../tags/tag9.xml"/><Relationship Id="rId7" Type="http://schemas.openxmlformats.org/officeDocument/2006/relationships/tags" Target="../tags/tag13.xml"/><Relationship Id="rId12" Type="http://schemas.openxmlformats.org/officeDocument/2006/relationships/tags" Target="../tags/tag18.xml"/><Relationship Id="rId17" Type="http://schemas.openxmlformats.org/officeDocument/2006/relationships/oleObject" Target="../embeddings/oleObject3.bin"/><Relationship Id="rId2" Type="http://schemas.openxmlformats.org/officeDocument/2006/relationships/tags" Target="../tags/tag8.xml"/><Relationship Id="rId16"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tags" Target="../tags/tag12.xml"/><Relationship Id="rId11" Type="http://schemas.openxmlformats.org/officeDocument/2006/relationships/tags" Target="../tags/tag17.xml"/><Relationship Id="rId5" Type="http://schemas.openxmlformats.org/officeDocument/2006/relationships/tags" Target="../tags/tag11.xml"/><Relationship Id="rId15" Type="http://schemas.openxmlformats.org/officeDocument/2006/relationships/tags" Target="../tags/tag21.xml"/><Relationship Id="rId10" Type="http://schemas.openxmlformats.org/officeDocument/2006/relationships/tags" Target="../tags/tag16.xml"/><Relationship Id="rId4" Type="http://schemas.openxmlformats.org/officeDocument/2006/relationships/tags" Target="../tags/tag10.xml"/><Relationship Id="rId9" Type="http://schemas.openxmlformats.org/officeDocument/2006/relationships/tags" Target="../tags/tag15.xml"/><Relationship Id="rId14" Type="http://schemas.openxmlformats.org/officeDocument/2006/relationships/tags" Target="../tags/tag20.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5"/>
          <p:cNvSpPr>
            <a:spLocks noChangeArrowheads="1"/>
          </p:cNvSpPr>
          <p:nvPr/>
        </p:nvSpPr>
        <p:spPr bwMode="auto">
          <a:xfrm>
            <a:off x="762000" y="2733676"/>
            <a:ext cx="7772400" cy="2338398"/>
          </a:xfrm>
          <a:prstGeom prst="rect">
            <a:avLst/>
          </a:prstGeom>
          <a:noFill/>
          <a:ln w="28575">
            <a:solidFill>
              <a:srgbClr val="FFFF66"/>
            </a:solidFill>
            <a:miter lim="800000"/>
            <a:headEnd/>
            <a:tailEnd/>
          </a:ln>
          <a:effectLst>
            <a:outerShdw dist="17961" dir="13500000" algn="ctr" rotWithShape="0">
              <a:srgbClr val="FFFF66">
                <a:gamma/>
                <a:shade val="60000"/>
                <a:invGamma/>
              </a:srgbClr>
            </a:outerShdw>
          </a:effectLst>
        </p:spPr>
        <p:txBody>
          <a:bodyPr tIns="0" anchor="ctr"/>
          <a:lstStyle/>
          <a:p>
            <a:pPr algn="ctr"/>
            <a:r>
              <a:rPr lang="fr-FR" sz="4400" b="0" dirty="0">
                <a:solidFill>
                  <a:schemeClr val="accent2"/>
                </a:solidFill>
              </a:rPr>
              <a:t>Cours </a:t>
            </a:r>
            <a:r>
              <a:rPr lang="fr-FR" sz="4400" b="0" dirty="0" smtClean="0">
                <a:solidFill>
                  <a:schemeClr val="accent2"/>
                </a:solidFill>
              </a:rPr>
              <a:t>TIC</a:t>
            </a:r>
            <a:r>
              <a:rPr lang="fr-FR" sz="4400" b="0" dirty="0">
                <a:solidFill>
                  <a:schemeClr val="accent2"/>
                </a:solidFill>
              </a:rPr>
              <a:t/>
            </a:r>
            <a:br>
              <a:rPr lang="fr-FR" sz="4400" b="0" dirty="0">
                <a:solidFill>
                  <a:schemeClr val="accent2"/>
                </a:solidFill>
              </a:rPr>
            </a:br>
            <a:r>
              <a:rPr lang="fr-FR" b="0" i="1" dirty="0" smtClean="0">
                <a:solidFill>
                  <a:schemeClr val="accent2"/>
                </a:solidFill>
              </a:rPr>
              <a:t>(Techniques de l’Information et de la Communication)</a:t>
            </a:r>
            <a:r>
              <a:rPr lang="fr-FR" sz="4400" b="0" dirty="0">
                <a:solidFill>
                  <a:schemeClr val="accent2"/>
                </a:solidFill>
              </a:rPr>
              <a:t/>
            </a:r>
            <a:br>
              <a:rPr lang="fr-FR" sz="4400" b="0" dirty="0">
                <a:solidFill>
                  <a:schemeClr val="accent2"/>
                </a:solidFill>
              </a:rPr>
            </a:br>
            <a:r>
              <a:rPr lang="fr-FR" sz="4400" b="0" dirty="0">
                <a:solidFill>
                  <a:schemeClr val="accent2"/>
                </a:solidFill>
              </a:rPr>
              <a:t>1</a:t>
            </a:r>
            <a:r>
              <a:rPr lang="fr-FR" sz="4400" b="0" baseline="30000" dirty="0">
                <a:solidFill>
                  <a:schemeClr val="accent2"/>
                </a:solidFill>
              </a:rPr>
              <a:t>ère</a:t>
            </a:r>
            <a:r>
              <a:rPr lang="fr-FR" sz="4400" b="0" dirty="0">
                <a:solidFill>
                  <a:schemeClr val="accent2"/>
                </a:solidFill>
              </a:rPr>
              <a:t> année </a:t>
            </a:r>
            <a:r>
              <a:rPr lang="fr-FR" sz="4400" b="0" dirty="0" smtClean="0">
                <a:solidFill>
                  <a:schemeClr val="accent2"/>
                </a:solidFill>
              </a:rPr>
              <a:t>MI</a:t>
            </a:r>
            <a:endParaRPr lang="fr-FR" sz="4400" b="0" dirty="0">
              <a:solidFill>
                <a:schemeClr val="accent2"/>
              </a:solidFill>
            </a:endParaRPr>
          </a:p>
        </p:txBody>
      </p:sp>
      <p:sp>
        <p:nvSpPr>
          <p:cNvPr id="8" name="ZoneTexte 7"/>
          <p:cNvSpPr txBox="1"/>
          <p:nvPr/>
        </p:nvSpPr>
        <p:spPr>
          <a:xfrm>
            <a:off x="1285852" y="5145488"/>
            <a:ext cx="6429420" cy="1569660"/>
          </a:xfrm>
          <a:prstGeom prst="rect">
            <a:avLst/>
          </a:prstGeom>
          <a:noFill/>
          <a:ln>
            <a:solidFill>
              <a:schemeClr val="accent2">
                <a:alpha val="0"/>
              </a:schemeClr>
            </a:solidFill>
          </a:ln>
        </p:spPr>
        <p:txBody>
          <a:bodyPr wrap="square" rtlCol="0">
            <a:spAutoFit/>
          </a:bodyPr>
          <a:lstStyle/>
          <a:p>
            <a:pPr algn="ctr"/>
            <a:r>
              <a:rPr lang="fr-FR" dirty="0" smtClean="0"/>
              <a:t>Dr.  Benmerzoug D.</a:t>
            </a:r>
          </a:p>
          <a:p>
            <a:pPr algn="ctr"/>
            <a:r>
              <a:rPr lang="fr-FR" sz="1800" dirty="0" smtClean="0">
                <a:solidFill>
                  <a:srgbClr val="FF6600"/>
                </a:solidFill>
              </a:rPr>
              <a:t>E-mail: </a:t>
            </a:r>
            <a:r>
              <a:rPr lang="fr-FR" sz="1800" dirty="0" smtClean="0">
                <a:solidFill>
                  <a:schemeClr val="accent6"/>
                </a:solidFill>
              </a:rPr>
              <a:t>djamel.benmerzoug@univ-constantine2.dz</a:t>
            </a:r>
            <a:endParaRPr lang="fr-FR" sz="1800" u="sng" dirty="0" smtClean="0">
              <a:solidFill>
                <a:schemeClr val="accent6"/>
              </a:solidFill>
              <a:cs typeface="Times New Roman" pitchFamily="18" charset="0"/>
            </a:endParaRPr>
          </a:p>
          <a:p>
            <a:pPr algn="ctr"/>
            <a:r>
              <a:rPr lang="fr-FR" sz="1800" dirty="0" smtClean="0">
                <a:solidFill>
                  <a:schemeClr val="accent2"/>
                </a:solidFill>
              </a:rPr>
              <a:t>benmerzoug@gmail.com</a:t>
            </a:r>
          </a:p>
          <a:p>
            <a:pPr algn="ctr"/>
            <a:r>
              <a:rPr lang="fr-FR" sz="1800" dirty="0" smtClean="0">
                <a:solidFill>
                  <a:srgbClr val="FF6600"/>
                </a:solidFill>
              </a:rPr>
              <a:t>Site Web: </a:t>
            </a:r>
            <a:r>
              <a:rPr lang="fr-FR" sz="1800" dirty="0" smtClean="0">
                <a:solidFill>
                  <a:schemeClr val="accent2"/>
                </a:solidFill>
              </a:rPr>
              <a:t>http://dbenmerzoug.e-monsite.com</a:t>
            </a:r>
          </a:p>
          <a:p>
            <a:pPr algn="ctr"/>
            <a:endParaRPr lang="fr-FR" sz="1800" dirty="0">
              <a:solidFill>
                <a:schemeClr val="accent6"/>
              </a:solidFill>
            </a:endParaRPr>
          </a:p>
        </p:txBody>
      </p:sp>
      <p:pic>
        <p:nvPicPr>
          <p:cNvPr id="5" name="Image 4" descr="NewLogoProfil2.png"/>
          <p:cNvPicPr>
            <a:picLocks noChangeAspect="1"/>
          </p:cNvPicPr>
          <p:nvPr/>
        </p:nvPicPr>
        <p:blipFill>
          <a:blip r:embed="rId3"/>
          <a:stretch>
            <a:fillRect/>
          </a:stretch>
        </p:blipFill>
        <p:spPr>
          <a:xfrm>
            <a:off x="3500430" y="571781"/>
            <a:ext cx="2490296" cy="2114263"/>
          </a:xfrm>
          <a:prstGeom prst="rect">
            <a:avLst/>
          </a:prstGeom>
        </p:spPr>
      </p:pic>
      <p:sp>
        <p:nvSpPr>
          <p:cNvPr id="7" name="ZoneTexte 6"/>
          <p:cNvSpPr txBox="1"/>
          <p:nvPr/>
        </p:nvSpPr>
        <p:spPr>
          <a:xfrm>
            <a:off x="571472" y="214290"/>
            <a:ext cx="5643602" cy="1015663"/>
          </a:xfrm>
          <a:prstGeom prst="rect">
            <a:avLst/>
          </a:prstGeom>
          <a:noFill/>
        </p:spPr>
        <p:txBody>
          <a:bodyPr wrap="square" rtlCol="0">
            <a:spAutoFit/>
          </a:bodyPr>
          <a:lstStyle/>
          <a:p>
            <a:r>
              <a:rPr lang="fr-FR" sz="2000" dirty="0" smtClean="0"/>
              <a:t>Université Constantine 2 – Abdelhamid Mehri</a:t>
            </a:r>
          </a:p>
          <a:p>
            <a:r>
              <a:rPr lang="fr-FR" sz="2000" dirty="0" smtClean="0"/>
              <a:t>Faculté des NTIC</a:t>
            </a:r>
          </a:p>
          <a:p>
            <a:r>
              <a:rPr lang="fr-FR" sz="2000" dirty="0" smtClean="0"/>
              <a:t>Département MI</a:t>
            </a:r>
            <a:endParaRPr lang="fr-FR"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319202"/>
          </a:xfrm>
        </p:spPr>
        <p:txBody>
          <a:bodyPr/>
          <a:lstStyle/>
          <a:p>
            <a:r>
              <a:rPr lang="fr-FR" dirty="0" smtClean="0"/>
              <a:t>Un aperçu sur les matières de semestre 2</a:t>
            </a:r>
            <a:endParaRPr lang="fr-FR" dirty="0"/>
          </a:p>
        </p:txBody>
      </p:sp>
      <p:graphicFrame>
        <p:nvGraphicFramePr>
          <p:cNvPr id="7" name="Espace réservé du contenu 6"/>
          <p:cNvGraphicFramePr>
            <a:graphicFrameLocks noGrp="1"/>
          </p:cNvGraphicFramePr>
          <p:nvPr>
            <p:ph idx="1"/>
          </p:nvPr>
        </p:nvGraphicFramePr>
        <p:xfrm>
          <a:off x="1714478" y="2428870"/>
          <a:ext cx="6072231" cy="3855720"/>
        </p:xfrm>
        <a:graphic>
          <a:graphicData uri="http://schemas.openxmlformats.org/drawingml/2006/table">
            <a:tbl>
              <a:tblPr/>
              <a:tblGrid>
                <a:gridCol w="621424"/>
                <a:gridCol w="4015160"/>
                <a:gridCol w="581833"/>
                <a:gridCol w="853814"/>
              </a:tblGrid>
              <a:tr h="288273">
                <a:tc>
                  <a:txBody>
                    <a:bodyPr/>
                    <a:lstStyle/>
                    <a:p>
                      <a:pPr algn="ctr">
                        <a:lnSpc>
                          <a:spcPct val="115000"/>
                        </a:lnSpc>
                        <a:spcAft>
                          <a:spcPts val="0"/>
                        </a:spcAft>
                      </a:pPr>
                      <a:r>
                        <a:rPr lang="fr-FR" sz="1400" b="1" dirty="0">
                          <a:latin typeface="Calibri"/>
                          <a:ea typeface="Calibri"/>
                          <a:cs typeface="Times New Roman"/>
                        </a:rPr>
                        <a:t>Code </a:t>
                      </a:r>
                      <a:r>
                        <a:rPr lang="fr-FR" sz="1400" b="1" dirty="0" smtClean="0">
                          <a:latin typeface="Calibri"/>
                          <a:ea typeface="Calibri"/>
                          <a:cs typeface="Times New Roman"/>
                        </a:rPr>
                        <a:t>unité</a:t>
                      </a:r>
                      <a:endParaRPr lang="fr-FR"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a:latin typeface="Calibri"/>
                          <a:ea typeface="Calibri"/>
                          <a:cs typeface="Times New Roman"/>
                        </a:rPr>
                        <a:t>Matières</a:t>
                      </a:r>
                      <a:endParaRPr lang="fr-FR"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err="1">
                          <a:latin typeface="Calibri"/>
                          <a:ea typeface="Calibri"/>
                          <a:cs typeface="Times New Roman"/>
                        </a:rPr>
                        <a:t>Coef</a:t>
                      </a:r>
                      <a:endParaRPr lang="fr-FR"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a:latin typeface="Calibri"/>
                          <a:ea typeface="Calibri"/>
                          <a:cs typeface="Times New Roman"/>
                        </a:rPr>
                        <a:t>Crédits</a:t>
                      </a:r>
                      <a:endParaRPr lang="fr-FR" sz="14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7682">
                <a:tc>
                  <a:txBody>
                    <a:bodyPr/>
                    <a:lstStyle/>
                    <a:p>
                      <a:pPr>
                        <a:lnSpc>
                          <a:spcPct val="115000"/>
                        </a:lnSpc>
                        <a:spcAft>
                          <a:spcPts val="0"/>
                        </a:spcAft>
                      </a:pPr>
                      <a:endParaRPr lang="fr-FR" sz="12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fr-FR" sz="1600" b="1" dirty="0">
                          <a:latin typeface="Calibri"/>
                          <a:ea typeface="Calibri"/>
                          <a:cs typeface="Times New Roman"/>
                        </a:rPr>
                        <a:t>Analyse 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dirty="0">
                          <a:latin typeface="Calibri"/>
                          <a:ea typeface="Calibri"/>
                          <a:cs typeface="Times New Roman"/>
                        </a:rPr>
                        <a:t>2</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a:latin typeface="Calibri"/>
                          <a:ea typeface="Calibri"/>
                          <a:cs typeface="Times New Roman"/>
                        </a:rPr>
                        <a:t>4</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67682">
                <a:tc>
                  <a:txBody>
                    <a:bodyPr/>
                    <a:lstStyle/>
                    <a:p>
                      <a:pPr>
                        <a:lnSpc>
                          <a:spcPct val="115000"/>
                        </a:lnSpc>
                        <a:spcAft>
                          <a:spcPts val="0"/>
                        </a:spcAft>
                      </a:pPr>
                      <a:r>
                        <a:rPr lang="fr-FR" sz="1200" b="1" dirty="0">
                          <a:latin typeface="Calibri"/>
                          <a:ea typeface="Calibri"/>
                          <a:cs typeface="Times New Roman"/>
                        </a:rPr>
                        <a:t>UEF21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nSpc>
                          <a:spcPct val="115000"/>
                        </a:lnSpc>
                        <a:spcAft>
                          <a:spcPts val="0"/>
                        </a:spcAft>
                      </a:pPr>
                      <a:r>
                        <a:rPr lang="fr-FR" sz="1600" b="1" dirty="0">
                          <a:latin typeface="Calibri"/>
                          <a:ea typeface="Calibri"/>
                          <a:cs typeface="Times New Roman"/>
                        </a:rPr>
                        <a:t>Algèbre 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dirty="0">
                          <a:latin typeface="Calibri"/>
                          <a:ea typeface="Calibri"/>
                          <a:cs typeface="Times New Roman"/>
                        </a:rPr>
                        <a:t>2</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a:latin typeface="Calibri"/>
                          <a:ea typeface="Calibri"/>
                          <a:cs typeface="Times New Roman"/>
                        </a:rPr>
                        <a:t>4</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35364">
                <a:tc>
                  <a:txBody>
                    <a:bodyPr/>
                    <a:lstStyle/>
                    <a:p>
                      <a:pPr>
                        <a:lnSpc>
                          <a:spcPct val="115000"/>
                        </a:lnSpc>
                        <a:spcAft>
                          <a:spcPts val="0"/>
                        </a:spcAft>
                      </a:pPr>
                      <a:endParaRPr lang="fr-FR" sz="12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600" b="1" dirty="0">
                          <a:latin typeface="Calibri"/>
                          <a:ea typeface="Calibri"/>
                          <a:cs typeface="Times New Roman"/>
                        </a:rPr>
                        <a:t>Introduction aux probabilités et statistique descriptive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dirty="0">
                          <a:latin typeface="Calibri"/>
                          <a:ea typeface="Calibri"/>
                          <a:cs typeface="Times New Roman"/>
                        </a:rPr>
                        <a:t>1</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dirty="0">
                          <a:latin typeface="Calibri"/>
                          <a:ea typeface="Calibri"/>
                          <a:cs typeface="Times New Roman"/>
                        </a:rPr>
                        <a:t>3</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67682">
                <a:tc>
                  <a:txBody>
                    <a:bodyPr/>
                    <a:lstStyle/>
                    <a:p>
                      <a:pPr>
                        <a:lnSpc>
                          <a:spcPct val="115000"/>
                        </a:lnSpc>
                        <a:spcAft>
                          <a:spcPts val="0"/>
                        </a:spcAft>
                      </a:pPr>
                      <a:r>
                        <a:rPr lang="fr-FR" sz="1200" b="1" dirty="0">
                          <a:latin typeface="Calibri"/>
                          <a:ea typeface="Calibri"/>
                          <a:cs typeface="Times New Roman"/>
                        </a:rPr>
                        <a:t>UEF22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fr-FR" sz="1600" b="1" dirty="0">
                          <a:latin typeface="Calibri"/>
                          <a:ea typeface="Calibri"/>
                          <a:cs typeface="Times New Roman"/>
                        </a:rPr>
                        <a:t>Programmation et structure de données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a:latin typeface="Calibri"/>
                          <a:ea typeface="Calibri"/>
                          <a:cs typeface="Times New Roman"/>
                        </a:rPr>
                        <a:t>3</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dirty="0">
                          <a:latin typeface="Calibri"/>
                          <a:ea typeface="Calibri"/>
                          <a:cs typeface="Times New Roman"/>
                        </a:rPr>
                        <a:t>5</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67682">
                <a:tc>
                  <a:txBody>
                    <a:bodyPr/>
                    <a:lstStyle/>
                    <a:p>
                      <a:pPr>
                        <a:lnSpc>
                          <a:spcPct val="115000"/>
                        </a:lnSpc>
                        <a:spcAft>
                          <a:spcPts val="0"/>
                        </a:spcAft>
                      </a:pPr>
                      <a:endParaRPr lang="fr-FR" sz="12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600" b="1" dirty="0">
                          <a:latin typeface="Calibri"/>
                          <a:ea typeface="Calibri"/>
                          <a:cs typeface="Times New Roman"/>
                        </a:rPr>
                        <a:t>Structure Machine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a:latin typeface="Calibri"/>
                          <a:ea typeface="Calibri"/>
                          <a:cs typeface="Times New Roman"/>
                        </a:rPr>
                        <a:t>2</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dirty="0">
                          <a:latin typeface="Calibri"/>
                          <a:ea typeface="Calibri"/>
                          <a:cs typeface="Times New Roman"/>
                        </a:rPr>
                        <a:t>4</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535364">
                <a:tc>
                  <a:txBody>
                    <a:bodyPr/>
                    <a:lstStyle/>
                    <a:p>
                      <a:pPr>
                        <a:lnSpc>
                          <a:spcPct val="115000"/>
                        </a:lnSpc>
                        <a:spcAft>
                          <a:spcPts val="0"/>
                        </a:spcAft>
                      </a:pPr>
                      <a:endParaRPr lang="fr-FR" sz="1200" b="1" dirty="0">
                        <a:latin typeface="Calibri"/>
                        <a:ea typeface="Calibri"/>
                        <a:cs typeface="Times New Roman"/>
                      </a:endParaRPr>
                    </a:p>
                    <a:p>
                      <a:pPr>
                        <a:lnSpc>
                          <a:spcPct val="115000"/>
                        </a:lnSpc>
                        <a:spcAft>
                          <a:spcPts val="0"/>
                        </a:spcAft>
                      </a:pPr>
                      <a:r>
                        <a:rPr lang="fr-FR" sz="1200" b="1" dirty="0">
                          <a:latin typeface="Calibri"/>
                          <a:ea typeface="Calibri"/>
                          <a:cs typeface="Times New Roman"/>
                        </a:rPr>
                        <a:t>UEM21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fr-FR" sz="1600" b="1" dirty="0">
                          <a:latin typeface="Calibri"/>
                          <a:ea typeface="Calibri"/>
                          <a:cs typeface="Times New Roman"/>
                        </a:rPr>
                        <a:t>Techniques de l’information et de la communication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fr-FR" sz="1600" b="1" dirty="0">
                          <a:latin typeface="Calibri"/>
                          <a:ea typeface="Calibri"/>
                          <a:cs typeface="Times New Roman"/>
                        </a:rPr>
                        <a:t>2</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c>
                  <a:txBody>
                    <a:bodyPr/>
                    <a:lstStyle/>
                    <a:p>
                      <a:pPr algn="ctr">
                        <a:lnSpc>
                          <a:spcPct val="115000"/>
                        </a:lnSpc>
                        <a:spcAft>
                          <a:spcPts val="0"/>
                        </a:spcAft>
                      </a:pPr>
                      <a:r>
                        <a:rPr lang="fr-FR" sz="1600" b="1" dirty="0">
                          <a:latin typeface="Calibri"/>
                          <a:ea typeface="Calibri"/>
                          <a:cs typeface="Times New Roman"/>
                        </a:rPr>
                        <a:t>4</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66"/>
                    </a:solidFill>
                  </a:tcPr>
                </a:tc>
              </a:tr>
              <a:tr h="535364">
                <a:tc>
                  <a:txBody>
                    <a:bodyPr/>
                    <a:lstStyle/>
                    <a:p>
                      <a:pPr>
                        <a:lnSpc>
                          <a:spcPct val="115000"/>
                        </a:lnSpc>
                        <a:spcAft>
                          <a:spcPts val="0"/>
                        </a:spcAft>
                      </a:pPr>
                      <a:endParaRPr lang="fr-FR" sz="12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600" b="1" dirty="0">
                          <a:latin typeface="Calibri"/>
                          <a:ea typeface="Calibri"/>
                          <a:cs typeface="Times New Roman"/>
                        </a:rPr>
                        <a:t>Introduction à la programmation orientée Objet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a:latin typeface="Calibri"/>
                          <a:ea typeface="Calibri"/>
                          <a:cs typeface="Times New Roman"/>
                        </a:rPr>
                        <a:t>1</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dirty="0">
                          <a:latin typeface="Calibri"/>
                          <a:ea typeface="Calibri"/>
                          <a:cs typeface="Times New Roman"/>
                        </a:rPr>
                        <a:t>3</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67682">
                <a:tc>
                  <a:txBody>
                    <a:bodyPr/>
                    <a:lstStyle/>
                    <a:p>
                      <a:pPr>
                        <a:lnSpc>
                          <a:spcPct val="115000"/>
                        </a:lnSpc>
                        <a:spcAft>
                          <a:spcPts val="0"/>
                        </a:spcAft>
                      </a:pPr>
                      <a:r>
                        <a:rPr lang="fr-FR" sz="1200" b="1" dirty="0">
                          <a:latin typeface="Calibri"/>
                          <a:ea typeface="Calibri"/>
                          <a:cs typeface="Times New Roman"/>
                        </a:rPr>
                        <a:t>UET21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nSpc>
                          <a:spcPct val="115000"/>
                        </a:lnSpc>
                        <a:spcAft>
                          <a:spcPts val="0"/>
                        </a:spcAft>
                      </a:pPr>
                      <a:r>
                        <a:rPr lang="fr-FR" sz="1600" b="1" dirty="0">
                          <a:latin typeface="Calibri"/>
                          <a:ea typeface="Calibri"/>
                          <a:cs typeface="Times New Roman"/>
                        </a:rPr>
                        <a:t>Electricité générale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a:latin typeface="Calibri"/>
                          <a:ea typeface="Calibri"/>
                          <a:cs typeface="Times New Roman"/>
                        </a:rPr>
                        <a:t>2</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dirty="0">
                          <a:latin typeface="Calibri"/>
                          <a:ea typeface="Calibri"/>
                          <a:cs typeface="Times New Roman"/>
                        </a:rPr>
                        <a:t>2</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267682">
                <a:tc>
                  <a:txBody>
                    <a:bodyPr/>
                    <a:lstStyle/>
                    <a:p>
                      <a:pPr>
                        <a:lnSpc>
                          <a:spcPct val="115000"/>
                        </a:lnSpc>
                        <a:spcAft>
                          <a:spcPts val="0"/>
                        </a:spcAft>
                      </a:pPr>
                      <a:endParaRPr lang="fr-FR" sz="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600" b="1" dirty="0">
                          <a:latin typeface="Calibri"/>
                          <a:ea typeface="Calibri"/>
                          <a:cs typeface="Times New Roman"/>
                        </a:rPr>
                        <a:t>Histoire des sciences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600" b="1">
                          <a:latin typeface="Calibri"/>
                          <a:ea typeface="Calibri"/>
                          <a:cs typeface="Times New Roman"/>
                        </a:rPr>
                        <a:t>1</a:t>
                      </a:r>
                      <a:endParaRPr lang="fr-FR" sz="16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15000"/>
                        </a:lnSpc>
                        <a:spcAft>
                          <a:spcPts val="0"/>
                        </a:spcAft>
                      </a:pPr>
                      <a:r>
                        <a:rPr lang="fr-FR" sz="1600" b="1" dirty="0">
                          <a:latin typeface="Calibri"/>
                          <a:ea typeface="Calibri"/>
                          <a:cs typeface="Times New Roman"/>
                        </a:rPr>
                        <a:t>1</a:t>
                      </a:r>
                      <a:endParaRPr lang="fr-FR"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4" name="Espace réservé de la date 3"/>
          <p:cNvSpPr>
            <a:spLocks noGrp="1"/>
          </p:cNvSpPr>
          <p:nvPr>
            <p:ph type="dt" sz="half" idx="10"/>
          </p:nvPr>
        </p:nvSpPr>
        <p:spPr/>
        <p:txBody>
          <a:bodyPr/>
          <a:lstStyle/>
          <a:p>
            <a:r>
              <a:rPr lang="fr-FR" smtClean="0"/>
              <a:t>2014/2015</a:t>
            </a:r>
            <a:endParaRPr lang="fr-FR" dirty="0"/>
          </a:p>
        </p:txBody>
      </p:sp>
      <p:sp>
        <p:nvSpPr>
          <p:cNvPr id="5" name="Espace réservé du pied de page 4"/>
          <p:cNvSpPr>
            <a:spLocks noGrp="1"/>
          </p:cNvSpPr>
          <p:nvPr>
            <p:ph type="ftr" sz="quarter" idx="11"/>
          </p:nvPr>
        </p:nvSpPr>
        <p:spPr/>
        <p:txBody>
          <a:bodyPr/>
          <a:lstStyle/>
          <a:p>
            <a:r>
              <a:rPr lang="fr-FR" dirty="0" smtClean="0"/>
              <a:t>Cours TIC  -  1ère année MI </a:t>
            </a:r>
            <a:endParaRPr lang="fr-FR" dirty="0"/>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a:t>
            </a:fld>
            <a:endParaRPr lang="fr-FR"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dirty="0"/>
          </a:p>
        </p:txBody>
      </p:sp>
      <p:sp>
        <p:nvSpPr>
          <p:cNvPr id="5" name="Espace réservé du pied de page 4"/>
          <p:cNvSpPr>
            <a:spLocks noGrp="1"/>
          </p:cNvSpPr>
          <p:nvPr>
            <p:ph type="ftr" sz="quarter" idx="11"/>
          </p:nvPr>
        </p:nvSpPr>
        <p:spPr/>
        <p:txBody>
          <a:bodyPr/>
          <a:lstStyle/>
          <a:p>
            <a:r>
              <a:rPr lang="fr-FR" smtClean="0"/>
              <a:t>Cours TIC  -  1ère année MI </a:t>
            </a:r>
            <a:endParaRPr lang="fr-FR" dirty="0"/>
          </a:p>
        </p:txBody>
      </p:sp>
      <p:sp>
        <p:nvSpPr>
          <p:cNvPr id="6" name="Espace réservé du numéro de diapositive 5"/>
          <p:cNvSpPr>
            <a:spLocks noGrp="1"/>
          </p:cNvSpPr>
          <p:nvPr>
            <p:ph type="sldNum" sz="quarter" idx="12"/>
          </p:nvPr>
        </p:nvSpPr>
        <p:spPr/>
        <p:txBody>
          <a:bodyPr/>
          <a:lstStyle/>
          <a:p>
            <a:fld id="{EA620B7D-CF45-4366-8C48-97F364E734DE}" type="slidenum">
              <a:rPr lang="fr-FR"/>
              <a:pPr/>
              <a:t>3</a:t>
            </a:fld>
            <a:endParaRPr lang="fr-FR"/>
          </a:p>
        </p:txBody>
      </p:sp>
      <p:sp>
        <p:nvSpPr>
          <p:cNvPr id="489474" name="Rectangle 2"/>
          <p:cNvSpPr>
            <a:spLocks noGrp="1" noChangeArrowheads="1"/>
          </p:cNvSpPr>
          <p:nvPr>
            <p:ph type="title"/>
          </p:nvPr>
        </p:nvSpPr>
        <p:spPr>
          <a:xfrm>
            <a:off x="685800" y="609600"/>
            <a:ext cx="7772400" cy="838200"/>
          </a:xfrm>
          <a:ln/>
        </p:spPr>
        <p:txBody>
          <a:bodyPr/>
          <a:lstStyle/>
          <a:p>
            <a:r>
              <a:rPr lang="fr-FR" dirty="0" smtClean="0"/>
              <a:t>Plan du Travail</a:t>
            </a:r>
            <a:endParaRPr lang="en-GB" dirty="0"/>
          </a:p>
        </p:txBody>
      </p:sp>
      <p:sp>
        <p:nvSpPr>
          <p:cNvPr id="489475" name="Rectangle 3"/>
          <p:cNvSpPr>
            <a:spLocks noGrp="1" noChangeArrowheads="1"/>
          </p:cNvSpPr>
          <p:nvPr>
            <p:ph type="body" idx="1"/>
          </p:nvPr>
        </p:nvSpPr>
        <p:spPr>
          <a:xfrm>
            <a:off x="685800" y="1600200"/>
            <a:ext cx="7772400" cy="4495800"/>
          </a:xfrm>
        </p:spPr>
        <p:txBody>
          <a:bodyPr/>
          <a:lstStyle/>
          <a:p>
            <a:pPr>
              <a:lnSpc>
                <a:spcPct val="90000"/>
              </a:lnSpc>
            </a:pPr>
            <a:endParaRPr lang="fr-FR" sz="2800" dirty="0" smtClean="0"/>
          </a:p>
          <a:p>
            <a:pPr>
              <a:lnSpc>
                <a:spcPct val="90000"/>
              </a:lnSpc>
            </a:pPr>
            <a:r>
              <a:rPr lang="fr-FR" sz="2800" dirty="0" smtClean="0"/>
              <a:t>Chapitre 1: </a:t>
            </a:r>
            <a:r>
              <a:rPr lang="fr-FR" sz="2400" dirty="0">
                <a:solidFill>
                  <a:schemeClr val="tx1"/>
                </a:solidFill>
                <a:latin typeface="+mn-lt"/>
                <a:ea typeface="+mn-ea"/>
                <a:cs typeface="+mn-cs"/>
              </a:rPr>
              <a:t>Internet et le Web : Définitions et </a:t>
            </a:r>
            <a:r>
              <a:rPr lang="fr-FR" sz="2400" dirty="0" smtClean="0">
                <a:solidFill>
                  <a:schemeClr val="tx1"/>
                </a:solidFill>
                <a:latin typeface="+mn-lt"/>
                <a:ea typeface="+mn-ea"/>
                <a:cs typeface="+mn-cs"/>
              </a:rPr>
              <a:t>historique</a:t>
            </a:r>
          </a:p>
          <a:p>
            <a:pPr>
              <a:lnSpc>
                <a:spcPct val="90000"/>
              </a:lnSpc>
            </a:pPr>
            <a:r>
              <a:rPr lang="fr-FR" sz="2800" dirty="0"/>
              <a:t>Chapitre 2:</a:t>
            </a:r>
            <a:r>
              <a:rPr lang="fr-FR" sz="2400" dirty="0" smtClean="0"/>
              <a:t> </a:t>
            </a:r>
            <a:r>
              <a:rPr lang="fr-FR" sz="2400" dirty="0">
                <a:solidFill>
                  <a:schemeClr val="tx1"/>
                </a:solidFill>
                <a:latin typeface="+mn-lt"/>
                <a:ea typeface="+mn-ea"/>
                <a:cs typeface="+mn-cs"/>
              </a:rPr>
              <a:t>Principes d’Internet </a:t>
            </a:r>
            <a:endParaRPr lang="fr-FR" sz="2400" dirty="0" smtClean="0">
              <a:solidFill>
                <a:schemeClr val="tx1"/>
              </a:solidFill>
              <a:latin typeface="+mn-lt"/>
              <a:ea typeface="+mn-ea"/>
              <a:cs typeface="+mn-cs"/>
            </a:endParaRPr>
          </a:p>
          <a:p>
            <a:r>
              <a:rPr lang="fr-FR" sz="2800" dirty="0"/>
              <a:t>Chapitre 3 :</a:t>
            </a:r>
            <a:r>
              <a:rPr lang="fr-FR" sz="2400" dirty="0">
                <a:solidFill>
                  <a:schemeClr val="tx1"/>
                </a:solidFill>
                <a:latin typeface="+mn-lt"/>
                <a:ea typeface="+mn-ea"/>
                <a:cs typeface="+mn-cs"/>
              </a:rPr>
              <a:t> </a:t>
            </a:r>
            <a:r>
              <a:rPr lang="fr-FR" sz="2400" dirty="0" smtClean="0">
                <a:solidFill>
                  <a:schemeClr val="tx1"/>
                </a:solidFill>
                <a:latin typeface="+mn-lt"/>
                <a:ea typeface="+mn-ea"/>
                <a:cs typeface="+mn-cs"/>
              </a:rPr>
              <a:t>Principaux services d’Internet</a:t>
            </a:r>
            <a:endParaRPr lang="fr-FR" sz="2400" dirty="0">
              <a:solidFill>
                <a:schemeClr val="tx1"/>
              </a:solidFill>
              <a:latin typeface="+mn-lt"/>
              <a:ea typeface="+mn-ea"/>
              <a:cs typeface="+mn-cs"/>
            </a:endParaRPr>
          </a:p>
          <a:p>
            <a:r>
              <a:rPr lang="fr-FR" sz="2800" dirty="0"/>
              <a:t>Chapitre 4 :</a:t>
            </a:r>
            <a:r>
              <a:rPr lang="fr-FR" sz="2400" dirty="0">
                <a:solidFill>
                  <a:schemeClr val="tx1"/>
                </a:solidFill>
                <a:latin typeface="+mn-lt"/>
                <a:ea typeface="+mn-ea"/>
                <a:cs typeface="+mn-cs"/>
              </a:rPr>
              <a:t> Introduction au langage HTML</a:t>
            </a:r>
          </a:p>
          <a:p>
            <a:pPr>
              <a:lnSpc>
                <a:spcPct val="90000"/>
              </a:lnSpc>
            </a:pPr>
            <a:endParaRPr lang="fr-FR" sz="2400" dirty="0"/>
          </a:p>
          <a:p>
            <a:pPr>
              <a:lnSpc>
                <a:spcPct val="90000"/>
              </a:lnSpc>
            </a:pPr>
            <a:endParaRPr lang="en-GB" sz="28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E9668DAC-FAE8-49C3-967F-5B9CEED74407}" type="slidenum">
              <a:rPr lang="fr-FR"/>
              <a:pPr/>
              <a:t>4</a:t>
            </a:fld>
            <a:endParaRPr lang="fr-FR"/>
          </a:p>
        </p:txBody>
      </p:sp>
      <p:sp>
        <p:nvSpPr>
          <p:cNvPr id="452610" name="Rectangle 1026"/>
          <p:cNvSpPr>
            <a:spLocks noGrp="1" noChangeArrowheads="1"/>
          </p:cNvSpPr>
          <p:nvPr>
            <p:ph type="title"/>
          </p:nvPr>
        </p:nvSpPr>
        <p:spPr>
          <a:xfrm>
            <a:off x="762000" y="304800"/>
            <a:ext cx="7772400" cy="838200"/>
          </a:xfrm>
          <a:ln/>
        </p:spPr>
        <p:txBody>
          <a:bodyPr/>
          <a:lstStyle/>
          <a:p>
            <a:r>
              <a:rPr lang="fr-FR" dirty="0" smtClean="0"/>
              <a:t>Objectifs</a:t>
            </a:r>
            <a:endParaRPr lang="fr-FR" dirty="0"/>
          </a:p>
        </p:txBody>
      </p:sp>
      <p:sp>
        <p:nvSpPr>
          <p:cNvPr id="452611" name="Rectangle 1027"/>
          <p:cNvSpPr>
            <a:spLocks noGrp="1" noChangeArrowheads="1"/>
          </p:cNvSpPr>
          <p:nvPr>
            <p:ph type="body" idx="1"/>
          </p:nvPr>
        </p:nvSpPr>
        <p:spPr>
          <a:xfrm>
            <a:off x="685800" y="1447800"/>
            <a:ext cx="7772400" cy="4648200"/>
          </a:xfrm>
        </p:spPr>
        <p:txBody>
          <a:bodyPr/>
          <a:lstStyle/>
          <a:p>
            <a:pPr>
              <a:lnSpc>
                <a:spcPct val="90000"/>
              </a:lnSpc>
            </a:pPr>
            <a:r>
              <a:rPr lang="fr-FR" sz="2800" dirty="0"/>
              <a:t>Familiariser les étudiants avec les </a:t>
            </a:r>
            <a:r>
              <a:rPr lang="fr-FR" sz="2800" dirty="0" smtClean="0"/>
              <a:t>concepts de base des NTIC </a:t>
            </a:r>
            <a:endParaRPr lang="fr-FR" sz="2800" dirty="0"/>
          </a:p>
          <a:p>
            <a:pPr lvl="1">
              <a:lnSpc>
                <a:spcPct val="90000"/>
              </a:lnSpc>
            </a:pPr>
            <a:r>
              <a:rPr lang="fr-FR" sz="2400" dirty="0" smtClean="0"/>
              <a:t>Historique d’Internet et du Web, </a:t>
            </a:r>
            <a:endParaRPr lang="fr-FR" sz="2400" dirty="0"/>
          </a:p>
          <a:p>
            <a:pPr lvl="1">
              <a:lnSpc>
                <a:spcPct val="90000"/>
              </a:lnSpc>
            </a:pPr>
            <a:r>
              <a:rPr lang="fr-FR" sz="2400" dirty="0" smtClean="0"/>
              <a:t>Réseaux, Types des réseaux, Avantages des réseaux, Topologies des réseaux, </a:t>
            </a:r>
            <a:endParaRPr lang="fr-FR" sz="2400" dirty="0"/>
          </a:p>
          <a:p>
            <a:pPr lvl="1">
              <a:lnSpc>
                <a:spcPct val="90000"/>
              </a:lnSpc>
            </a:pPr>
            <a:r>
              <a:rPr lang="fr-FR" sz="2400" dirty="0" smtClean="0"/>
              <a:t>Composants du réseau Internet: Modem, Passerelle, Routeur, Concentrateur (hub) et commutateur (</a:t>
            </a:r>
            <a:r>
              <a:rPr lang="fr-FR" sz="2400" dirty="0" err="1" smtClean="0"/>
              <a:t>switch</a:t>
            </a:r>
            <a:r>
              <a:rPr lang="fr-FR" sz="2400" dirty="0" smtClean="0"/>
              <a:t>) </a:t>
            </a:r>
          </a:p>
          <a:p>
            <a:pPr lvl="1">
              <a:lnSpc>
                <a:spcPct val="90000"/>
              </a:lnSpc>
            </a:pPr>
            <a:r>
              <a:rPr lang="fr-FR" sz="2400" dirty="0" smtClean="0"/>
              <a:t>Protocoles Internet: TCP/IP, HTTP, FTP </a:t>
            </a:r>
          </a:p>
          <a:p>
            <a:pPr lvl="1">
              <a:lnSpc>
                <a:spcPct val="90000"/>
              </a:lnSpc>
            </a:pPr>
            <a:r>
              <a:rPr lang="fr-FR" sz="2400" dirty="0" smtClean="0"/>
              <a:t>Services d’Internet: Messagerie électronique, transfert de fichiers,  …</a:t>
            </a:r>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526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5261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52611">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52611">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52611">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5261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2611" grpId="0" build="p" bldLvl="3"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Introduction</a:t>
            </a:r>
            <a:endParaRPr lang="fr-FR" dirty="0"/>
          </a:p>
        </p:txBody>
      </p:sp>
      <p:sp>
        <p:nvSpPr>
          <p:cNvPr id="3" name="Espace réservé du contenu 2"/>
          <p:cNvSpPr>
            <a:spLocks noGrp="1"/>
          </p:cNvSpPr>
          <p:nvPr>
            <p:ph idx="1"/>
          </p:nvPr>
        </p:nvSpPr>
        <p:spPr/>
        <p:txBody>
          <a:bodyPr/>
          <a:lstStyle/>
          <a:p>
            <a:pPr algn="just"/>
            <a:r>
              <a:rPr lang="fr-FR" sz="2400" dirty="0" smtClean="0"/>
              <a:t>Les techniques de l’information et de la communication (TIC) recouvrent tous les nouveaux moyens et outils qui permettent de </a:t>
            </a:r>
            <a:r>
              <a:rPr lang="fr-FR" sz="2400" b="1" dirty="0" smtClean="0"/>
              <a:t>traiter</a:t>
            </a:r>
            <a:r>
              <a:rPr lang="fr-FR" sz="2400" dirty="0" smtClean="0"/>
              <a:t> (matériels et logiciels de traitement), </a:t>
            </a:r>
            <a:r>
              <a:rPr lang="fr-FR" sz="2400" b="1" dirty="0" smtClean="0"/>
              <a:t>transmettre</a:t>
            </a:r>
            <a:r>
              <a:rPr lang="fr-FR" sz="2400" dirty="0" smtClean="0"/>
              <a:t> (réseaux et moyens de transmission et d’échange), de </a:t>
            </a:r>
            <a:r>
              <a:rPr lang="fr-FR" sz="2400" b="1" dirty="0" smtClean="0"/>
              <a:t>conserver</a:t>
            </a:r>
            <a:r>
              <a:rPr lang="fr-FR" sz="2400" dirty="0" smtClean="0"/>
              <a:t> (les supports de stockage) l’information électronique.</a:t>
            </a:r>
          </a:p>
          <a:p>
            <a:pPr algn="just"/>
            <a:r>
              <a:rPr lang="fr-FR" sz="2400" dirty="0" smtClean="0"/>
              <a:t>Les TIC sont des outils générés par les progrès de la technologie de </a:t>
            </a:r>
            <a:r>
              <a:rPr lang="fr-FR" sz="2400" b="1" dirty="0" smtClean="0"/>
              <a:t>l’informatique</a:t>
            </a:r>
            <a:r>
              <a:rPr lang="fr-FR" sz="2400" dirty="0" smtClean="0"/>
              <a:t> et des </a:t>
            </a:r>
            <a:r>
              <a:rPr lang="fr-FR" sz="2400" b="1" dirty="0" smtClean="0"/>
              <a:t>télécommunications</a:t>
            </a:r>
            <a:r>
              <a:rPr lang="fr-FR" sz="2400" dirty="0" smtClean="0"/>
              <a:t>. Ce cours aborde les concepts de bases liés au développement des TIC à savoir ; </a:t>
            </a:r>
            <a:r>
              <a:rPr lang="fr-FR" sz="2400" b="1" dirty="0" smtClean="0"/>
              <a:t>Internet</a:t>
            </a:r>
            <a:r>
              <a:rPr lang="fr-FR" sz="2400" dirty="0" smtClean="0"/>
              <a:t> et le </a:t>
            </a:r>
            <a:r>
              <a:rPr lang="fr-FR" sz="2400" b="1" dirty="0" smtClean="0"/>
              <a:t>Web</a:t>
            </a:r>
            <a:r>
              <a:rPr lang="fr-FR" sz="2400" dirty="0" smtClean="0"/>
              <a:t>.</a:t>
            </a:r>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a:t>
            </a:fld>
            <a:endParaRPr lang="fr-F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1026"/>
          <p:cNvSpPr>
            <a:spLocks noGrp="1" noChangeArrowheads="1"/>
          </p:cNvSpPr>
          <p:nvPr>
            <p:ph type="ctrTitle"/>
          </p:nvPr>
        </p:nvSpPr>
        <p:spPr>
          <a:xfrm>
            <a:off x="685800" y="1752600"/>
            <a:ext cx="7772400" cy="2033590"/>
          </a:xfrm>
          <a:ln/>
        </p:spPr>
        <p:txBody>
          <a:bodyPr/>
          <a:lstStyle/>
          <a:p>
            <a:r>
              <a:rPr lang="fr-FR" dirty="0"/>
              <a:t>Chapitre 1 : </a:t>
            </a:r>
            <a:br>
              <a:rPr lang="fr-FR" dirty="0"/>
            </a:br>
            <a:r>
              <a:rPr lang="fr-FR" sz="4000" dirty="0">
                <a:solidFill>
                  <a:schemeClr val="tx1"/>
                </a:solidFill>
                <a:latin typeface="+mj-lt"/>
                <a:ea typeface="+mj-ea"/>
                <a:cs typeface="+mj-cs"/>
              </a:rPr>
              <a:t> </a:t>
            </a:r>
            <a:r>
              <a:rPr lang="fr-FR" dirty="0">
                <a:solidFill>
                  <a:schemeClr val="accent6"/>
                </a:solidFill>
              </a:rPr>
              <a:t>Internet et le Web : Définitions et historique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Espace réservé de la date 2"/>
          <p:cNvSpPr>
            <a:spLocks noGrp="1"/>
          </p:cNvSpPr>
          <p:nvPr>
            <p:ph type="dt" sz="half" idx="10"/>
          </p:nvPr>
        </p:nvSpPr>
        <p:spPr/>
        <p:txBody>
          <a:bodyPr/>
          <a:lstStyle/>
          <a:p>
            <a:r>
              <a:rPr lang="fr-FR" smtClean="0"/>
              <a:t>2014/2015</a:t>
            </a:r>
            <a:endParaRPr lang="fr-FR"/>
          </a:p>
        </p:txBody>
      </p:sp>
      <p:sp>
        <p:nvSpPr>
          <p:cNvPr id="21" name="Espace réservé du pied de page 3"/>
          <p:cNvSpPr>
            <a:spLocks noGrp="1"/>
          </p:cNvSpPr>
          <p:nvPr>
            <p:ph type="ftr" sz="quarter" idx="11"/>
          </p:nvPr>
        </p:nvSpPr>
        <p:spPr/>
        <p:txBody>
          <a:bodyPr/>
          <a:lstStyle/>
          <a:p>
            <a:r>
              <a:rPr lang="fr-FR" smtClean="0"/>
              <a:t>Cours TIC  -  1ère année MI </a:t>
            </a:r>
            <a:endParaRPr lang="fr-FR"/>
          </a:p>
        </p:txBody>
      </p:sp>
      <p:sp>
        <p:nvSpPr>
          <p:cNvPr id="22" name="Espace réservé du numéro de diapositive 4"/>
          <p:cNvSpPr>
            <a:spLocks noGrp="1"/>
          </p:cNvSpPr>
          <p:nvPr>
            <p:ph type="sldNum" sz="quarter" idx="12"/>
          </p:nvPr>
        </p:nvSpPr>
        <p:spPr/>
        <p:txBody>
          <a:bodyPr/>
          <a:lstStyle/>
          <a:p>
            <a:fld id="{171B8C1E-4444-4913-ADFD-392E965CBD45}" type="slidenum">
              <a:rPr lang="fr-FR"/>
              <a:pPr/>
              <a:t>7</a:t>
            </a:fld>
            <a:endParaRPr lang="fr-FR"/>
          </a:p>
        </p:txBody>
      </p:sp>
      <p:sp>
        <p:nvSpPr>
          <p:cNvPr id="370690" name="Rectangle 2"/>
          <p:cNvSpPr>
            <a:spLocks noChangeArrowheads="1"/>
          </p:cNvSpPr>
          <p:nvPr/>
        </p:nvSpPr>
        <p:spPr bwMode="auto">
          <a:xfrm>
            <a:off x="1905000" y="5181600"/>
            <a:ext cx="1600200" cy="381000"/>
          </a:xfrm>
          <a:prstGeom prst="rect">
            <a:avLst/>
          </a:prstGeom>
          <a:solidFill>
            <a:srgbClr val="FF6600"/>
          </a:solidFill>
          <a:ln w="9525">
            <a:solidFill>
              <a:schemeClr val="tx1"/>
            </a:solidFill>
            <a:miter lim="800000"/>
            <a:headEnd/>
            <a:tailEnd/>
          </a:ln>
          <a:effectLst/>
        </p:spPr>
        <p:txBody>
          <a:bodyPr wrap="none" anchor="ctr"/>
          <a:lstStyle/>
          <a:p>
            <a:endParaRPr lang="fr-FR"/>
          </a:p>
        </p:txBody>
      </p:sp>
      <p:sp>
        <p:nvSpPr>
          <p:cNvPr id="370691" name="Rectangle 3"/>
          <p:cNvSpPr>
            <a:spLocks noChangeArrowheads="1"/>
          </p:cNvSpPr>
          <p:nvPr/>
        </p:nvSpPr>
        <p:spPr bwMode="auto">
          <a:xfrm>
            <a:off x="4572000" y="2362200"/>
            <a:ext cx="990600" cy="685800"/>
          </a:xfrm>
          <a:prstGeom prst="rect">
            <a:avLst/>
          </a:prstGeom>
          <a:solidFill>
            <a:srgbClr val="FF6600"/>
          </a:solidFill>
          <a:ln w="9525">
            <a:solidFill>
              <a:schemeClr val="tx1"/>
            </a:solidFill>
            <a:miter lim="800000"/>
            <a:headEnd/>
            <a:tailEnd/>
          </a:ln>
          <a:effectLst/>
        </p:spPr>
        <p:txBody>
          <a:bodyPr wrap="none" anchor="ctr"/>
          <a:lstStyle/>
          <a:p>
            <a:endParaRPr lang="fr-FR"/>
          </a:p>
        </p:txBody>
      </p:sp>
      <p:sp>
        <p:nvSpPr>
          <p:cNvPr id="370692" name="Rectangle 4"/>
          <p:cNvSpPr>
            <a:spLocks noChangeArrowheads="1"/>
          </p:cNvSpPr>
          <p:nvPr/>
        </p:nvSpPr>
        <p:spPr bwMode="auto">
          <a:xfrm>
            <a:off x="3048000" y="2362200"/>
            <a:ext cx="1524000" cy="685800"/>
          </a:xfrm>
          <a:prstGeom prst="rect">
            <a:avLst/>
          </a:prstGeom>
          <a:solidFill>
            <a:schemeClr val="accent1"/>
          </a:solidFill>
          <a:ln w="9525">
            <a:solidFill>
              <a:schemeClr val="tx1"/>
            </a:solidFill>
            <a:miter lim="800000"/>
            <a:headEnd/>
            <a:tailEnd/>
          </a:ln>
          <a:effectLst/>
        </p:spPr>
        <p:txBody>
          <a:bodyPr wrap="none" anchor="ctr"/>
          <a:lstStyle/>
          <a:p>
            <a:endParaRPr lang="fr-FR"/>
          </a:p>
        </p:txBody>
      </p:sp>
      <p:sp>
        <p:nvSpPr>
          <p:cNvPr id="370693" name="Rectangle 5"/>
          <p:cNvSpPr>
            <a:spLocks noGrp="1" noChangeArrowheads="1"/>
          </p:cNvSpPr>
          <p:nvPr>
            <p:ph type="title"/>
          </p:nvPr>
        </p:nvSpPr>
        <p:spPr>
          <a:xfrm>
            <a:off x="304800" y="609600"/>
            <a:ext cx="8534400" cy="838200"/>
          </a:xfrm>
          <a:ln/>
        </p:spPr>
        <p:txBody>
          <a:bodyPr/>
          <a:lstStyle/>
          <a:p>
            <a:r>
              <a:rPr lang="fr-FR" sz="3600"/>
              <a:t>1.1</a:t>
            </a:r>
            <a:r>
              <a:rPr lang="fr-FR" sz="4000"/>
              <a:t> : L’informatique ?</a:t>
            </a:r>
            <a:endParaRPr lang="fr-FR"/>
          </a:p>
        </p:txBody>
      </p:sp>
      <p:sp>
        <p:nvSpPr>
          <p:cNvPr id="370694" name="Text Box 6"/>
          <p:cNvSpPr txBox="1">
            <a:spLocks noChangeArrowheads="1"/>
          </p:cNvSpPr>
          <p:nvPr/>
        </p:nvSpPr>
        <p:spPr bwMode="auto">
          <a:xfrm>
            <a:off x="3048000" y="2438400"/>
            <a:ext cx="2806700" cy="457200"/>
          </a:xfrm>
          <a:prstGeom prst="rect">
            <a:avLst/>
          </a:prstGeom>
          <a:noFill/>
          <a:ln w="9525">
            <a:noFill/>
            <a:miter lim="800000"/>
            <a:headEnd/>
            <a:tailEnd/>
          </a:ln>
          <a:effectLst/>
        </p:spPr>
        <p:txBody>
          <a:bodyPr wrap="none">
            <a:spAutoFit/>
          </a:bodyPr>
          <a:lstStyle/>
          <a:p>
            <a:r>
              <a:rPr lang="fr-FR">
                <a:latin typeface="Arial" pitchFamily="34" charset="0"/>
              </a:rPr>
              <a:t>INFORMATIQUE ?</a:t>
            </a:r>
          </a:p>
        </p:txBody>
      </p:sp>
      <p:sp>
        <p:nvSpPr>
          <p:cNvPr id="370695" name="Text Box 7"/>
          <p:cNvSpPr txBox="1">
            <a:spLocks noChangeArrowheads="1"/>
          </p:cNvSpPr>
          <p:nvPr/>
        </p:nvSpPr>
        <p:spPr bwMode="auto">
          <a:xfrm>
            <a:off x="1371600" y="3581400"/>
            <a:ext cx="2333625" cy="457200"/>
          </a:xfrm>
          <a:prstGeom prst="rect">
            <a:avLst/>
          </a:prstGeom>
          <a:solidFill>
            <a:schemeClr val="accent1"/>
          </a:solidFill>
          <a:ln w="9525">
            <a:noFill/>
            <a:miter lim="800000"/>
            <a:headEnd/>
            <a:tailEnd/>
          </a:ln>
          <a:effectLst/>
        </p:spPr>
        <p:txBody>
          <a:bodyPr wrap="none">
            <a:spAutoFit/>
          </a:bodyPr>
          <a:lstStyle/>
          <a:p>
            <a:r>
              <a:rPr lang="fr-FR">
                <a:latin typeface="Arial" pitchFamily="34" charset="0"/>
              </a:rPr>
              <a:t>INFORMATION</a:t>
            </a:r>
          </a:p>
        </p:txBody>
      </p:sp>
      <p:sp>
        <p:nvSpPr>
          <p:cNvPr id="370696" name="Text Box 8"/>
          <p:cNvSpPr txBox="1">
            <a:spLocks noChangeArrowheads="1"/>
          </p:cNvSpPr>
          <p:nvPr/>
        </p:nvSpPr>
        <p:spPr bwMode="auto">
          <a:xfrm>
            <a:off x="5257800" y="3581400"/>
            <a:ext cx="2452688" cy="457200"/>
          </a:xfrm>
          <a:prstGeom prst="rect">
            <a:avLst/>
          </a:prstGeom>
          <a:solidFill>
            <a:srgbClr val="FF6600"/>
          </a:solidFill>
          <a:ln w="9525">
            <a:noFill/>
            <a:miter lim="800000"/>
            <a:headEnd/>
            <a:tailEnd/>
          </a:ln>
          <a:effectLst/>
        </p:spPr>
        <p:txBody>
          <a:bodyPr wrap="none">
            <a:spAutoFit/>
          </a:bodyPr>
          <a:lstStyle/>
          <a:p>
            <a:r>
              <a:rPr lang="fr-FR">
                <a:latin typeface="Arial" pitchFamily="34" charset="0"/>
              </a:rPr>
              <a:t>AUTOMATIQUE</a:t>
            </a:r>
          </a:p>
        </p:txBody>
      </p:sp>
      <p:sp>
        <p:nvSpPr>
          <p:cNvPr id="370697" name="Line 9"/>
          <p:cNvSpPr>
            <a:spLocks noChangeShapeType="1"/>
          </p:cNvSpPr>
          <p:nvPr/>
        </p:nvSpPr>
        <p:spPr bwMode="auto">
          <a:xfrm flipH="1">
            <a:off x="2590800" y="3124200"/>
            <a:ext cx="914400" cy="3810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370698" name="Line 10"/>
          <p:cNvSpPr>
            <a:spLocks noChangeShapeType="1"/>
          </p:cNvSpPr>
          <p:nvPr/>
        </p:nvSpPr>
        <p:spPr bwMode="auto">
          <a:xfrm>
            <a:off x="5029200" y="3048000"/>
            <a:ext cx="1219200" cy="4572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370699" name="Text Box 11"/>
          <p:cNvSpPr txBox="1">
            <a:spLocks noChangeArrowheads="1"/>
          </p:cNvSpPr>
          <p:nvPr/>
        </p:nvSpPr>
        <p:spPr bwMode="auto">
          <a:xfrm>
            <a:off x="0" y="4343400"/>
            <a:ext cx="3192463" cy="457200"/>
          </a:xfrm>
          <a:prstGeom prst="rect">
            <a:avLst/>
          </a:prstGeom>
          <a:noFill/>
          <a:ln w="9525">
            <a:noFill/>
            <a:miter lim="800000"/>
            <a:headEnd/>
            <a:tailEnd/>
          </a:ln>
          <a:effectLst/>
        </p:spPr>
        <p:txBody>
          <a:bodyPr wrap="none">
            <a:spAutoFit/>
          </a:bodyPr>
          <a:lstStyle/>
          <a:p>
            <a:r>
              <a:rPr lang="fr-FR" b="0"/>
              <a:t>Science de l’information</a:t>
            </a:r>
          </a:p>
        </p:txBody>
      </p:sp>
      <p:sp>
        <p:nvSpPr>
          <p:cNvPr id="370700" name="Text Box 12"/>
          <p:cNvSpPr txBox="1">
            <a:spLocks noChangeArrowheads="1"/>
          </p:cNvSpPr>
          <p:nvPr/>
        </p:nvSpPr>
        <p:spPr bwMode="auto">
          <a:xfrm>
            <a:off x="2895600" y="5638800"/>
            <a:ext cx="2828925" cy="457200"/>
          </a:xfrm>
          <a:prstGeom prst="rect">
            <a:avLst/>
          </a:prstGeom>
          <a:noFill/>
          <a:ln w="9525">
            <a:noFill/>
            <a:miter lim="800000"/>
            <a:headEnd/>
            <a:tailEnd/>
          </a:ln>
          <a:effectLst/>
        </p:spPr>
        <p:txBody>
          <a:bodyPr wrap="none">
            <a:spAutoFit/>
          </a:bodyPr>
          <a:lstStyle/>
          <a:p>
            <a:r>
              <a:rPr lang="fr-FR" b="0"/>
              <a:t>Machine automatique</a:t>
            </a:r>
          </a:p>
        </p:txBody>
      </p:sp>
      <p:sp>
        <p:nvSpPr>
          <p:cNvPr id="370701" name="Text Box 13"/>
          <p:cNvSpPr txBox="1">
            <a:spLocks noChangeArrowheads="1"/>
          </p:cNvSpPr>
          <p:nvPr/>
        </p:nvSpPr>
        <p:spPr bwMode="auto">
          <a:xfrm>
            <a:off x="6400800" y="5408613"/>
            <a:ext cx="2217738" cy="457200"/>
          </a:xfrm>
          <a:prstGeom prst="rect">
            <a:avLst/>
          </a:prstGeom>
          <a:solidFill>
            <a:srgbClr val="FFFF66"/>
          </a:solidFill>
          <a:ln w="9525">
            <a:noFill/>
            <a:miter lim="800000"/>
            <a:headEnd/>
            <a:tailEnd/>
          </a:ln>
          <a:effectLst/>
        </p:spPr>
        <p:txBody>
          <a:bodyPr wrap="none">
            <a:spAutoFit/>
          </a:bodyPr>
          <a:lstStyle/>
          <a:p>
            <a:r>
              <a:rPr lang="fr-FR">
                <a:latin typeface="Arial" pitchFamily="34" charset="0"/>
              </a:rPr>
              <a:t>ORDINATEUR</a:t>
            </a:r>
          </a:p>
        </p:txBody>
      </p:sp>
      <p:sp>
        <p:nvSpPr>
          <p:cNvPr id="370702" name="Line 14"/>
          <p:cNvSpPr>
            <a:spLocks noChangeShapeType="1"/>
          </p:cNvSpPr>
          <p:nvPr/>
        </p:nvSpPr>
        <p:spPr bwMode="auto">
          <a:xfrm>
            <a:off x="914400" y="4876800"/>
            <a:ext cx="533400" cy="228600"/>
          </a:xfrm>
          <a:prstGeom prst="line">
            <a:avLst/>
          </a:prstGeom>
          <a:noFill/>
          <a:ln w="9525">
            <a:solidFill>
              <a:schemeClr val="tx1"/>
            </a:solidFill>
            <a:round/>
            <a:headEnd/>
            <a:tailEnd type="triangle" w="med" len="med"/>
          </a:ln>
          <a:effectLst/>
        </p:spPr>
        <p:txBody>
          <a:bodyPr wrap="none" anchor="ctr"/>
          <a:lstStyle/>
          <a:p>
            <a:endParaRPr lang="fr-FR"/>
          </a:p>
        </p:txBody>
      </p:sp>
      <p:sp>
        <p:nvSpPr>
          <p:cNvPr id="370703" name="Line 15"/>
          <p:cNvSpPr>
            <a:spLocks noChangeShapeType="1"/>
          </p:cNvSpPr>
          <p:nvPr/>
        </p:nvSpPr>
        <p:spPr bwMode="auto">
          <a:xfrm flipH="1">
            <a:off x="5867400" y="4495800"/>
            <a:ext cx="533400" cy="914400"/>
          </a:xfrm>
          <a:prstGeom prst="line">
            <a:avLst/>
          </a:prstGeom>
          <a:noFill/>
          <a:ln w="9525">
            <a:solidFill>
              <a:schemeClr val="tx1"/>
            </a:solidFill>
            <a:round/>
            <a:headEnd/>
            <a:tailEnd type="triangle" w="med" len="med"/>
          </a:ln>
          <a:effectLst/>
        </p:spPr>
        <p:txBody>
          <a:bodyPr wrap="none" anchor="ctr"/>
          <a:lstStyle/>
          <a:p>
            <a:endParaRPr lang="fr-FR"/>
          </a:p>
        </p:txBody>
      </p:sp>
      <p:sp>
        <p:nvSpPr>
          <p:cNvPr id="370704" name="Line 16"/>
          <p:cNvSpPr>
            <a:spLocks noChangeShapeType="1"/>
          </p:cNvSpPr>
          <p:nvPr/>
        </p:nvSpPr>
        <p:spPr bwMode="auto">
          <a:xfrm>
            <a:off x="5715000" y="5638800"/>
            <a:ext cx="609600" cy="0"/>
          </a:xfrm>
          <a:prstGeom prst="line">
            <a:avLst/>
          </a:prstGeom>
          <a:noFill/>
          <a:ln w="9525">
            <a:solidFill>
              <a:schemeClr val="tx1"/>
            </a:solidFill>
            <a:round/>
            <a:headEnd/>
            <a:tailEnd type="triangle" w="med" len="med"/>
          </a:ln>
          <a:effectLst/>
        </p:spPr>
        <p:txBody>
          <a:bodyPr wrap="none" anchor="ctr"/>
          <a:lstStyle/>
          <a:p>
            <a:endParaRPr lang="fr-FR"/>
          </a:p>
        </p:txBody>
      </p:sp>
      <p:sp>
        <p:nvSpPr>
          <p:cNvPr id="370705" name="Text Box 17"/>
          <p:cNvSpPr txBox="1">
            <a:spLocks noChangeArrowheads="1"/>
          </p:cNvSpPr>
          <p:nvPr/>
        </p:nvSpPr>
        <p:spPr bwMode="auto">
          <a:xfrm>
            <a:off x="6324600" y="2133600"/>
            <a:ext cx="2408238" cy="822325"/>
          </a:xfrm>
          <a:prstGeom prst="rect">
            <a:avLst/>
          </a:prstGeom>
          <a:noFill/>
          <a:ln w="9525">
            <a:noFill/>
            <a:miter lim="800000"/>
            <a:headEnd/>
            <a:tailEnd/>
          </a:ln>
          <a:effectLst/>
        </p:spPr>
        <p:txBody>
          <a:bodyPr wrap="none">
            <a:spAutoFit/>
          </a:bodyPr>
          <a:lstStyle/>
          <a:p>
            <a:r>
              <a:rPr lang="fr-FR" b="0" i="1"/>
              <a:t>Computer Science</a:t>
            </a:r>
          </a:p>
          <a:p>
            <a:r>
              <a:rPr lang="fr-FR" b="0"/>
              <a:t>en anglais</a:t>
            </a:r>
          </a:p>
        </p:txBody>
      </p:sp>
      <p:sp>
        <p:nvSpPr>
          <p:cNvPr id="370706" name="Text Box 18"/>
          <p:cNvSpPr txBox="1">
            <a:spLocks noChangeArrowheads="1"/>
          </p:cNvSpPr>
          <p:nvPr/>
        </p:nvSpPr>
        <p:spPr bwMode="auto">
          <a:xfrm>
            <a:off x="3533775" y="4038600"/>
            <a:ext cx="5610225" cy="457200"/>
          </a:xfrm>
          <a:prstGeom prst="rect">
            <a:avLst/>
          </a:prstGeom>
          <a:noFill/>
          <a:ln w="9525">
            <a:noFill/>
            <a:miter lim="800000"/>
            <a:headEnd/>
            <a:tailEnd/>
          </a:ln>
          <a:effectLst/>
        </p:spPr>
        <p:txBody>
          <a:bodyPr wrap="none">
            <a:spAutoFit/>
          </a:bodyPr>
          <a:lstStyle/>
          <a:p>
            <a:r>
              <a:rPr lang="fr-FR" b="0"/>
              <a:t>Art d’entraîner automatiquement des actions</a:t>
            </a:r>
          </a:p>
        </p:txBody>
      </p:sp>
      <p:sp>
        <p:nvSpPr>
          <p:cNvPr id="370707" name="Text Box 19"/>
          <p:cNvSpPr txBox="1">
            <a:spLocks noChangeArrowheads="1"/>
          </p:cNvSpPr>
          <p:nvPr/>
        </p:nvSpPr>
        <p:spPr bwMode="auto">
          <a:xfrm>
            <a:off x="457200" y="5105400"/>
            <a:ext cx="5159375" cy="457200"/>
          </a:xfrm>
          <a:prstGeom prst="rect">
            <a:avLst/>
          </a:prstGeom>
          <a:noFill/>
          <a:ln w="9525">
            <a:noFill/>
            <a:miter lim="800000"/>
            <a:headEnd/>
            <a:tailEnd/>
          </a:ln>
          <a:effectLst/>
        </p:spPr>
        <p:txBody>
          <a:bodyPr wrap="none">
            <a:spAutoFit/>
          </a:bodyPr>
          <a:lstStyle/>
          <a:p>
            <a:r>
              <a:rPr lang="fr-FR" b="0"/>
              <a:t>Traitement automatique de l’information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069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1" fill="hold" grpId="0" nodeType="clickEffect">
                                  <p:stCondLst>
                                    <p:cond delay="0"/>
                                  </p:stCondLst>
                                  <p:childTnLst>
                                    <p:set>
                                      <p:cBhvr>
                                        <p:cTn id="10" dur="1" fill="hold">
                                          <p:stCondLst>
                                            <p:cond delay="0"/>
                                          </p:stCondLst>
                                        </p:cTn>
                                        <p:tgtEl>
                                          <p:spTgt spid="370697"/>
                                        </p:tgtEl>
                                        <p:attrNameLst>
                                          <p:attrName>style.visibility</p:attrName>
                                        </p:attrNameLst>
                                      </p:cBhvr>
                                      <p:to>
                                        <p:strVal val="visible"/>
                                      </p:to>
                                    </p:set>
                                    <p:animEffect transition="in" filter="wipe(up)">
                                      <p:cBhvr>
                                        <p:cTn id="11" dur="500"/>
                                        <p:tgtEl>
                                          <p:spTgt spid="370697"/>
                                        </p:tgtEl>
                                      </p:cBhvr>
                                    </p:animEffect>
                                  </p:childTnLst>
                                </p:cTn>
                              </p:par>
                            </p:childTnLst>
                          </p:cTn>
                        </p:par>
                        <p:par>
                          <p:cTn id="12" fill="hold">
                            <p:stCondLst>
                              <p:cond delay="500"/>
                            </p:stCondLst>
                            <p:childTnLst>
                              <p:par>
                                <p:cTn id="13" presetID="1" presetClass="entr" presetSubtype="0" fill="hold" grpId="0" nodeType="afterEffect">
                                  <p:stCondLst>
                                    <p:cond delay="0"/>
                                  </p:stCondLst>
                                  <p:childTnLst>
                                    <p:set>
                                      <p:cBhvr>
                                        <p:cTn id="14" dur="1" fill="hold">
                                          <p:stCondLst>
                                            <p:cond delay="499"/>
                                          </p:stCondLst>
                                        </p:cTn>
                                        <p:tgtEl>
                                          <p:spTgt spid="37069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7069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370698"/>
                                        </p:tgtEl>
                                        <p:attrNameLst>
                                          <p:attrName>style.visibility</p:attrName>
                                        </p:attrNameLst>
                                      </p:cBhvr>
                                      <p:to>
                                        <p:strVal val="visible"/>
                                      </p:to>
                                    </p:set>
                                    <p:animEffect transition="in" filter="wipe(up)">
                                      <p:cBhvr>
                                        <p:cTn id="23" dur="500"/>
                                        <p:tgtEl>
                                          <p:spTgt spid="370698"/>
                                        </p:tgtEl>
                                      </p:cBhvr>
                                    </p:animEffect>
                                  </p:childTnLst>
                                </p:cTn>
                              </p:par>
                            </p:childTnLst>
                          </p:cTn>
                        </p:par>
                        <p:par>
                          <p:cTn id="24" fill="hold">
                            <p:stCondLst>
                              <p:cond delay="500"/>
                            </p:stCondLst>
                            <p:childTnLst>
                              <p:par>
                                <p:cTn id="25" presetID="1" presetClass="entr" presetSubtype="0" fill="hold" grpId="0" nodeType="afterEffect">
                                  <p:stCondLst>
                                    <p:cond delay="0"/>
                                  </p:stCondLst>
                                  <p:childTnLst>
                                    <p:set>
                                      <p:cBhvr>
                                        <p:cTn id="26" dur="1" fill="hold">
                                          <p:stCondLst>
                                            <p:cond delay="499"/>
                                          </p:stCondLst>
                                        </p:cTn>
                                        <p:tgtEl>
                                          <p:spTgt spid="37069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37069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370706"/>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37070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370690"/>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22" presetClass="entr" presetSubtype="1" fill="hold" grpId="0" nodeType="clickEffect">
                                  <p:stCondLst>
                                    <p:cond delay="0"/>
                                  </p:stCondLst>
                                  <p:childTnLst>
                                    <p:set>
                                      <p:cBhvr>
                                        <p:cTn id="46" dur="1" fill="hold">
                                          <p:stCondLst>
                                            <p:cond delay="0"/>
                                          </p:stCondLst>
                                        </p:cTn>
                                        <p:tgtEl>
                                          <p:spTgt spid="370702"/>
                                        </p:tgtEl>
                                        <p:attrNameLst>
                                          <p:attrName>style.visibility</p:attrName>
                                        </p:attrNameLst>
                                      </p:cBhvr>
                                      <p:to>
                                        <p:strVal val="visible"/>
                                      </p:to>
                                    </p:set>
                                    <p:animEffect transition="in" filter="wipe(up)">
                                      <p:cBhvr>
                                        <p:cTn id="47" dur="500"/>
                                        <p:tgtEl>
                                          <p:spTgt spid="370702"/>
                                        </p:tgtEl>
                                      </p:cBhvr>
                                    </p:animEffect>
                                  </p:childTnLst>
                                </p:cTn>
                              </p:par>
                            </p:childTnLst>
                          </p:cTn>
                        </p:par>
                        <p:par>
                          <p:cTn id="48" fill="hold">
                            <p:stCondLst>
                              <p:cond delay="500"/>
                            </p:stCondLst>
                            <p:childTnLst>
                              <p:par>
                                <p:cTn id="49" presetID="22" presetClass="entr" presetSubtype="1" fill="hold" grpId="0" nodeType="afterEffect">
                                  <p:stCondLst>
                                    <p:cond delay="0"/>
                                  </p:stCondLst>
                                  <p:childTnLst>
                                    <p:set>
                                      <p:cBhvr>
                                        <p:cTn id="50" dur="1" fill="hold">
                                          <p:stCondLst>
                                            <p:cond delay="0"/>
                                          </p:stCondLst>
                                        </p:cTn>
                                        <p:tgtEl>
                                          <p:spTgt spid="370703"/>
                                        </p:tgtEl>
                                        <p:attrNameLst>
                                          <p:attrName>style.visibility</p:attrName>
                                        </p:attrNameLst>
                                      </p:cBhvr>
                                      <p:to>
                                        <p:strVal val="visible"/>
                                      </p:to>
                                    </p:set>
                                    <p:animEffect transition="in" filter="wipe(up)">
                                      <p:cBhvr>
                                        <p:cTn id="51" dur="500"/>
                                        <p:tgtEl>
                                          <p:spTgt spid="370703"/>
                                        </p:tgtEl>
                                      </p:cBhvr>
                                    </p:animEffect>
                                  </p:childTnLst>
                                </p:cTn>
                              </p:par>
                            </p:childTnLst>
                          </p:cTn>
                        </p:par>
                        <p:par>
                          <p:cTn id="52" fill="hold">
                            <p:stCondLst>
                              <p:cond delay="1000"/>
                            </p:stCondLst>
                            <p:childTnLst>
                              <p:par>
                                <p:cTn id="53" presetID="1" presetClass="entr" presetSubtype="0" fill="hold" grpId="0" nodeType="afterEffect">
                                  <p:stCondLst>
                                    <p:cond delay="0"/>
                                  </p:stCondLst>
                                  <p:childTnLst>
                                    <p:set>
                                      <p:cBhvr>
                                        <p:cTn id="54" dur="1" fill="hold">
                                          <p:stCondLst>
                                            <p:cond delay="499"/>
                                          </p:stCondLst>
                                        </p:cTn>
                                        <p:tgtEl>
                                          <p:spTgt spid="370700"/>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370704"/>
                                        </p:tgtEl>
                                        <p:attrNameLst>
                                          <p:attrName>style.visibility</p:attrName>
                                        </p:attrNameLst>
                                      </p:cBhvr>
                                      <p:to>
                                        <p:strVal val="visible"/>
                                      </p:to>
                                    </p:set>
                                    <p:animEffect transition="in" filter="wipe(left)">
                                      <p:cBhvr>
                                        <p:cTn id="59" dur="500"/>
                                        <p:tgtEl>
                                          <p:spTgt spid="370704"/>
                                        </p:tgtEl>
                                      </p:cBhvr>
                                    </p:animEffect>
                                  </p:childTnLst>
                                </p:cTn>
                              </p:par>
                            </p:childTnLst>
                          </p:cTn>
                        </p:par>
                        <p:par>
                          <p:cTn id="60" fill="hold">
                            <p:stCondLst>
                              <p:cond delay="500"/>
                            </p:stCondLst>
                            <p:childTnLst>
                              <p:par>
                                <p:cTn id="61" presetID="23" presetClass="entr" presetSubtype="16" fill="hold" grpId="0" nodeType="afterEffect">
                                  <p:stCondLst>
                                    <p:cond delay="0"/>
                                  </p:stCondLst>
                                  <p:childTnLst>
                                    <p:set>
                                      <p:cBhvr>
                                        <p:cTn id="62" dur="1" fill="hold">
                                          <p:stCondLst>
                                            <p:cond delay="0"/>
                                          </p:stCondLst>
                                        </p:cTn>
                                        <p:tgtEl>
                                          <p:spTgt spid="370701"/>
                                        </p:tgtEl>
                                        <p:attrNameLst>
                                          <p:attrName>style.visibility</p:attrName>
                                        </p:attrNameLst>
                                      </p:cBhvr>
                                      <p:to>
                                        <p:strVal val="visible"/>
                                      </p:to>
                                    </p:set>
                                    <p:anim calcmode="lin" valueType="num">
                                      <p:cBhvr>
                                        <p:cTn id="63" dur="500" fill="hold"/>
                                        <p:tgtEl>
                                          <p:spTgt spid="370701"/>
                                        </p:tgtEl>
                                        <p:attrNameLst>
                                          <p:attrName>ppt_w</p:attrName>
                                        </p:attrNameLst>
                                      </p:cBhvr>
                                      <p:tavLst>
                                        <p:tav tm="0">
                                          <p:val>
                                            <p:fltVal val="0"/>
                                          </p:val>
                                        </p:tav>
                                        <p:tav tm="100000">
                                          <p:val>
                                            <p:strVal val="#ppt_w"/>
                                          </p:val>
                                        </p:tav>
                                      </p:tavLst>
                                    </p:anim>
                                    <p:anim calcmode="lin" valueType="num">
                                      <p:cBhvr>
                                        <p:cTn id="64" dur="500" fill="hold"/>
                                        <p:tgtEl>
                                          <p:spTgt spid="370701"/>
                                        </p:tgtEl>
                                        <p:attrNameLst>
                                          <p:attrName>ppt_h</p:attrName>
                                        </p:attrNameLst>
                                      </p:cBhvr>
                                      <p:tavLst>
                                        <p:tav tm="0">
                                          <p:val>
                                            <p:fltVal val="0"/>
                                          </p:val>
                                        </p:tav>
                                        <p:tav tm="100000">
                                          <p:val>
                                            <p:strVal val="#ppt_h"/>
                                          </p:val>
                                        </p:tav>
                                      </p:tavLst>
                                    </p:anim>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499"/>
                                          </p:stCondLst>
                                        </p:cTn>
                                        <p:tgtEl>
                                          <p:spTgt spid="37070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690" grpId="0" animBg="1"/>
      <p:bldP spid="370691" grpId="0" animBg="1"/>
      <p:bldP spid="370692" grpId="0" animBg="1"/>
      <p:bldP spid="370695" grpId="0" animBg="1" autoUpdateAnimBg="0"/>
      <p:bldP spid="370696" grpId="0" animBg="1" autoUpdateAnimBg="0"/>
      <p:bldP spid="370697" grpId="0" animBg="1"/>
      <p:bldP spid="370698" grpId="0" animBg="1"/>
      <p:bldP spid="370699" grpId="0" autoUpdateAnimBg="0"/>
      <p:bldP spid="370700" grpId="0" autoUpdateAnimBg="0"/>
      <p:bldP spid="370701" grpId="0" animBg="1" autoUpdateAnimBg="0"/>
      <p:bldP spid="370702" grpId="0" animBg="1"/>
      <p:bldP spid="370703" grpId="0" animBg="1"/>
      <p:bldP spid="370704" grpId="0" animBg="1"/>
      <p:bldP spid="370705" grpId="0" autoUpdateAnimBg="0"/>
      <p:bldP spid="370706" grpId="0" autoUpdateAnimBg="0"/>
      <p:bldP spid="37070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F9A3C06C-0DFE-4694-AFB6-5D60B2F9820A}" type="slidenum">
              <a:rPr lang="fr-FR"/>
              <a:pPr/>
              <a:t>8</a:t>
            </a:fld>
            <a:endParaRPr lang="fr-FR"/>
          </a:p>
        </p:txBody>
      </p:sp>
      <p:sp>
        <p:nvSpPr>
          <p:cNvPr id="372738" name="Rectangle 2"/>
          <p:cNvSpPr>
            <a:spLocks noGrp="1" noChangeArrowheads="1"/>
          </p:cNvSpPr>
          <p:nvPr>
            <p:ph type="title"/>
          </p:nvPr>
        </p:nvSpPr>
        <p:spPr>
          <a:xfrm>
            <a:off x="685800" y="609600"/>
            <a:ext cx="7772400" cy="914400"/>
          </a:xfrm>
          <a:ln/>
        </p:spPr>
        <p:txBody>
          <a:bodyPr/>
          <a:lstStyle/>
          <a:p>
            <a:r>
              <a:rPr lang="fr-FR"/>
              <a:t>L’ordinateur</a:t>
            </a:r>
          </a:p>
        </p:txBody>
      </p:sp>
      <p:sp>
        <p:nvSpPr>
          <p:cNvPr id="372739" name="Rectangle 3"/>
          <p:cNvSpPr>
            <a:spLocks noGrp="1" noChangeArrowheads="1"/>
          </p:cNvSpPr>
          <p:nvPr>
            <p:ph type="body" idx="1"/>
          </p:nvPr>
        </p:nvSpPr>
        <p:spPr>
          <a:xfrm>
            <a:off x="381000" y="1828800"/>
            <a:ext cx="8305800" cy="4267200"/>
          </a:xfrm>
        </p:spPr>
        <p:txBody>
          <a:bodyPr/>
          <a:lstStyle/>
          <a:p>
            <a:r>
              <a:rPr lang="fr-FR" sz="2800" dirty="0"/>
              <a:t>Machine qui permet de traiter de l’information :</a:t>
            </a:r>
          </a:p>
          <a:p>
            <a:pPr lvl="1"/>
            <a:r>
              <a:rPr lang="fr-FR" sz="2400" dirty="0"/>
              <a:t>d’acquérir et de conserver de l’information (acquisition, stockage)</a:t>
            </a:r>
          </a:p>
          <a:p>
            <a:pPr lvl="1"/>
            <a:r>
              <a:rPr lang="fr-FR" sz="2400" dirty="0"/>
              <a:t>d’effectuer des traitements (calcul),</a:t>
            </a:r>
          </a:p>
          <a:p>
            <a:pPr lvl="1"/>
            <a:r>
              <a:rPr lang="fr-FR" sz="2400" dirty="0"/>
              <a:t>de restituer les informations stockées (restitution)</a:t>
            </a:r>
          </a:p>
          <a:p>
            <a:r>
              <a:rPr lang="fr-FR" sz="2800" dirty="0"/>
              <a:t>Permet de lier «information»  </a:t>
            </a:r>
            <a:r>
              <a:rPr lang="fr-FR" sz="2800" dirty="0">
                <a:sym typeface="Symbol" pitchFamily="18" charset="2"/>
              </a:rPr>
              <a:t>  «données» (0 ou 1)</a:t>
            </a:r>
          </a:p>
          <a:p>
            <a:r>
              <a:rPr lang="fr-FR" sz="2800" dirty="0">
                <a:sym typeface="Symbol" pitchFamily="18" charset="2"/>
              </a:rPr>
              <a:t>Différents types d’informations : valeurs numériques, textes, images, sons, …: tout cela avec des 0 ou 1</a:t>
            </a:r>
            <a:endParaRPr lang="fr-FR"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72739">
                                            <p:txEl>
                                              <p:pRg st="0" end="0"/>
                                            </p:txEl>
                                          </p:spTgt>
                                        </p:tgtEl>
                                        <p:attrNameLst>
                                          <p:attrName>style.visibility</p:attrName>
                                        </p:attrNameLst>
                                      </p:cBhvr>
                                      <p:to>
                                        <p:strVal val="visible"/>
                                      </p:to>
                                    </p:set>
                                    <p:animEffect transition="in" filter="checkerboard(across)">
                                      <p:cBhvr>
                                        <p:cTn id="7" dur="500"/>
                                        <p:tgtEl>
                                          <p:spTgt spid="372739">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72739">
                                            <p:txEl>
                                              <p:pRg st="1" end="1"/>
                                            </p:txEl>
                                          </p:spTgt>
                                        </p:tgtEl>
                                        <p:attrNameLst>
                                          <p:attrName>style.visibility</p:attrName>
                                        </p:attrNameLst>
                                      </p:cBhvr>
                                      <p:to>
                                        <p:strVal val="visible"/>
                                      </p:to>
                                    </p:set>
                                    <p:animEffect transition="in" filter="checkerboard(across)">
                                      <p:cBhvr>
                                        <p:cTn id="10" dur="500"/>
                                        <p:tgtEl>
                                          <p:spTgt spid="372739">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72739">
                                            <p:txEl>
                                              <p:pRg st="2" end="2"/>
                                            </p:txEl>
                                          </p:spTgt>
                                        </p:tgtEl>
                                        <p:attrNameLst>
                                          <p:attrName>style.visibility</p:attrName>
                                        </p:attrNameLst>
                                      </p:cBhvr>
                                      <p:to>
                                        <p:strVal val="visible"/>
                                      </p:to>
                                    </p:set>
                                    <p:animEffect transition="in" filter="checkerboard(across)">
                                      <p:cBhvr>
                                        <p:cTn id="13" dur="500"/>
                                        <p:tgtEl>
                                          <p:spTgt spid="372739">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372739">
                                            <p:txEl>
                                              <p:pRg st="3" end="3"/>
                                            </p:txEl>
                                          </p:spTgt>
                                        </p:tgtEl>
                                        <p:attrNameLst>
                                          <p:attrName>style.visibility</p:attrName>
                                        </p:attrNameLst>
                                      </p:cBhvr>
                                      <p:to>
                                        <p:strVal val="visible"/>
                                      </p:to>
                                    </p:set>
                                    <p:animEffect transition="in" filter="checkerboard(across)">
                                      <p:cBhvr>
                                        <p:cTn id="16" dur="500"/>
                                        <p:tgtEl>
                                          <p:spTgt spid="372739">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372739">
                                            <p:txEl>
                                              <p:pRg st="4" end="4"/>
                                            </p:txEl>
                                          </p:spTgt>
                                        </p:tgtEl>
                                        <p:attrNameLst>
                                          <p:attrName>style.visibility</p:attrName>
                                        </p:attrNameLst>
                                      </p:cBhvr>
                                      <p:to>
                                        <p:strVal val="visible"/>
                                      </p:to>
                                    </p:set>
                                    <p:animEffect transition="in" filter="checkerboard(across)">
                                      <p:cBhvr>
                                        <p:cTn id="21" dur="500"/>
                                        <p:tgtEl>
                                          <p:spTgt spid="372739">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nodeType="clickEffect">
                                  <p:stCondLst>
                                    <p:cond delay="0"/>
                                  </p:stCondLst>
                                  <p:childTnLst>
                                    <p:set>
                                      <p:cBhvr>
                                        <p:cTn id="25" dur="1" fill="hold">
                                          <p:stCondLst>
                                            <p:cond delay="0"/>
                                          </p:stCondLst>
                                        </p:cTn>
                                        <p:tgtEl>
                                          <p:spTgt spid="372739">
                                            <p:txEl>
                                              <p:pRg st="5" end="5"/>
                                            </p:txEl>
                                          </p:spTgt>
                                        </p:tgtEl>
                                        <p:attrNameLst>
                                          <p:attrName>style.visibility</p:attrName>
                                        </p:attrNameLst>
                                      </p:cBhvr>
                                      <p:to>
                                        <p:strVal val="visible"/>
                                      </p:to>
                                    </p:set>
                                    <p:animEffect transition="in" filter="checkerboard(across)">
                                      <p:cBhvr>
                                        <p:cTn id="26" dur="500"/>
                                        <p:tgtEl>
                                          <p:spTgt spid="37273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2"/>
          <p:cNvSpPr>
            <a:spLocks noGrp="1"/>
          </p:cNvSpPr>
          <p:nvPr>
            <p:ph type="dt" sz="half" idx="10"/>
          </p:nvPr>
        </p:nvSpPr>
        <p:spPr/>
        <p:txBody>
          <a:bodyPr/>
          <a:lstStyle/>
          <a:p>
            <a:r>
              <a:rPr lang="fr-FR" smtClean="0"/>
              <a:t>2014/2015</a:t>
            </a:r>
            <a:endParaRPr lang="fr-FR"/>
          </a:p>
        </p:txBody>
      </p:sp>
      <p:sp>
        <p:nvSpPr>
          <p:cNvPr id="16" name="Espace réservé du pied de page 3"/>
          <p:cNvSpPr>
            <a:spLocks noGrp="1"/>
          </p:cNvSpPr>
          <p:nvPr>
            <p:ph type="ftr" sz="quarter" idx="11"/>
          </p:nvPr>
        </p:nvSpPr>
        <p:spPr/>
        <p:txBody>
          <a:bodyPr/>
          <a:lstStyle/>
          <a:p>
            <a:r>
              <a:rPr lang="fr-FR" smtClean="0"/>
              <a:t>Cours TIC  -  1ère année MI </a:t>
            </a:r>
            <a:endParaRPr lang="fr-FR"/>
          </a:p>
        </p:txBody>
      </p:sp>
      <p:sp>
        <p:nvSpPr>
          <p:cNvPr id="17" name="Espace réservé du numéro de diapositive 4"/>
          <p:cNvSpPr>
            <a:spLocks noGrp="1"/>
          </p:cNvSpPr>
          <p:nvPr>
            <p:ph type="sldNum" sz="quarter" idx="12"/>
          </p:nvPr>
        </p:nvSpPr>
        <p:spPr/>
        <p:txBody>
          <a:bodyPr/>
          <a:lstStyle/>
          <a:p>
            <a:fld id="{FBE76A94-034C-4C4E-BA7E-B21C78641EC3}" type="slidenum">
              <a:rPr lang="fr-FR"/>
              <a:pPr/>
              <a:t>9</a:t>
            </a:fld>
            <a:endParaRPr lang="fr-FR"/>
          </a:p>
        </p:txBody>
      </p:sp>
      <p:sp>
        <p:nvSpPr>
          <p:cNvPr id="490498" name="Rectangle 2"/>
          <p:cNvSpPr>
            <a:spLocks noGrp="1" noChangeArrowheads="1"/>
          </p:cNvSpPr>
          <p:nvPr>
            <p:ph type="title"/>
          </p:nvPr>
        </p:nvSpPr>
        <p:spPr>
          <a:ln/>
        </p:spPr>
        <p:txBody>
          <a:bodyPr/>
          <a:lstStyle/>
          <a:p>
            <a:r>
              <a:rPr lang="fr-FR"/>
              <a:t>Traitement de l’information</a:t>
            </a:r>
            <a:endParaRPr lang="en-GB"/>
          </a:p>
        </p:txBody>
      </p:sp>
      <p:sp>
        <p:nvSpPr>
          <p:cNvPr id="490499" name="Text Box 3"/>
          <p:cNvSpPr txBox="1">
            <a:spLocks noChangeArrowheads="1"/>
          </p:cNvSpPr>
          <p:nvPr/>
        </p:nvSpPr>
        <p:spPr bwMode="auto">
          <a:xfrm>
            <a:off x="746125" y="2200275"/>
            <a:ext cx="7526338" cy="519113"/>
          </a:xfrm>
          <a:prstGeom prst="rect">
            <a:avLst/>
          </a:prstGeom>
          <a:noFill/>
          <a:ln w="9525">
            <a:noFill/>
            <a:miter lim="800000"/>
            <a:headEnd/>
            <a:tailEnd/>
          </a:ln>
          <a:effectLst/>
        </p:spPr>
        <p:txBody>
          <a:bodyPr wrap="none">
            <a:spAutoFit/>
          </a:bodyPr>
          <a:lstStyle/>
          <a:p>
            <a:r>
              <a:rPr lang="fr-FR" sz="2800" b="0"/>
              <a:t>Schéma de principe du </a:t>
            </a:r>
            <a:r>
              <a:rPr lang="fr-FR" sz="2800"/>
              <a:t>traitement</a:t>
            </a:r>
            <a:r>
              <a:rPr lang="fr-FR" sz="2800" b="0"/>
              <a:t> de l’information</a:t>
            </a:r>
          </a:p>
        </p:txBody>
      </p:sp>
      <p:sp>
        <p:nvSpPr>
          <p:cNvPr id="490500" name="Text Box 4"/>
          <p:cNvSpPr txBox="1">
            <a:spLocks noChangeArrowheads="1"/>
          </p:cNvSpPr>
          <p:nvPr/>
        </p:nvSpPr>
        <p:spPr bwMode="auto">
          <a:xfrm>
            <a:off x="365125" y="3165475"/>
            <a:ext cx="2781300" cy="457200"/>
          </a:xfrm>
          <a:prstGeom prst="rect">
            <a:avLst/>
          </a:prstGeom>
          <a:noFill/>
          <a:ln w="9525">
            <a:noFill/>
            <a:miter lim="800000"/>
            <a:headEnd/>
            <a:tailEnd/>
          </a:ln>
          <a:effectLst/>
        </p:spPr>
        <p:txBody>
          <a:bodyPr wrap="none">
            <a:spAutoFit/>
          </a:bodyPr>
          <a:lstStyle/>
          <a:p>
            <a:r>
              <a:rPr lang="fr-FR" b="0" i="1"/>
              <a:t>Données à l’état brut</a:t>
            </a:r>
          </a:p>
        </p:txBody>
      </p:sp>
      <p:sp>
        <p:nvSpPr>
          <p:cNvPr id="490501" name="Text Box 5"/>
          <p:cNvSpPr txBox="1">
            <a:spLocks noChangeArrowheads="1"/>
          </p:cNvSpPr>
          <p:nvPr/>
        </p:nvSpPr>
        <p:spPr bwMode="auto">
          <a:xfrm>
            <a:off x="990600" y="4038600"/>
            <a:ext cx="1217613" cy="396875"/>
          </a:xfrm>
          <a:prstGeom prst="rect">
            <a:avLst/>
          </a:prstGeom>
          <a:solidFill>
            <a:srgbClr val="FFFF66"/>
          </a:solidFill>
          <a:ln w="9525">
            <a:noFill/>
            <a:miter lim="800000"/>
            <a:headEnd/>
            <a:tailEnd/>
          </a:ln>
          <a:effectLst/>
        </p:spPr>
        <p:txBody>
          <a:bodyPr wrap="none">
            <a:spAutoFit/>
          </a:bodyPr>
          <a:lstStyle/>
          <a:p>
            <a:r>
              <a:rPr lang="fr-FR" sz="2000">
                <a:latin typeface="Arial" pitchFamily="34" charset="0"/>
              </a:rPr>
              <a:t>ENTREE</a:t>
            </a:r>
          </a:p>
        </p:txBody>
      </p:sp>
      <p:sp>
        <p:nvSpPr>
          <p:cNvPr id="490502" name="Text Box 6"/>
          <p:cNvSpPr txBox="1">
            <a:spLocks noChangeArrowheads="1"/>
          </p:cNvSpPr>
          <p:nvPr/>
        </p:nvSpPr>
        <p:spPr bwMode="auto">
          <a:xfrm>
            <a:off x="6477000" y="5562600"/>
            <a:ext cx="1130300" cy="396875"/>
          </a:xfrm>
          <a:prstGeom prst="rect">
            <a:avLst/>
          </a:prstGeom>
          <a:solidFill>
            <a:srgbClr val="FF6600"/>
          </a:solidFill>
          <a:ln w="9525">
            <a:noFill/>
            <a:miter lim="800000"/>
            <a:headEnd/>
            <a:tailEnd/>
          </a:ln>
          <a:effectLst/>
        </p:spPr>
        <p:txBody>
          <a:bodyPr wrap="none">
            <a:spAutoFit/>
          </a:bodyPr>
          <a:lstStyle/>
          <a:p>
            <a:r>
              <a:rPr lang="fr-FR" sz="2000">
                <a:latin typeface="Arial" pitchFamily="34" charset="0"/>
              </a:rPr>
              <a:t>SORTIE</a:t>
            </a:r>
          </a:p>
        </p:txBody>
      </p:sp>
      <p:sp>
        <p:nvSpPr>
          <p:cNvPr id="490503" name="Text Box 7"/>
          <p:cNvSpPr txBox="1">
            <a:spLocks noChangeArrowheads="1"/>
          </p:cNvSpPr>
          <p:nvPr/>
        </p:nvSpPr>
        <p:spPr bwMode="auto">
          <a:xfrm>
            <a:off x="6248400" y="4191000"/>
            <a:ext cx="2478088" cy="822325"/>
          </a:xfrm>
          <a:prstGeom prst="rect">
            <a:avLst/>
          </a:prstGeom>
          <a:noFill/>
          <a:ln w="9525">
            <a:noFill/>
            <a:miter lim="800000"/>
            <a:headEnd/>
            <a:tailEnd/>
          </a:ln>
          <a:effectLst/>
        </p:spPr>
        <p:txBody>
          <a:bodyPr wrap="none">
            <a:spAutoFit/>
          </a:bodyPr>
          <a:lstStyle/>
          <a:p>
            <a:r>
              <a:rPr lang="fr-FR" b="0" i="1"/>
              <a:t>Données corrigées</a:t>
            </a:r>
          </a:p>
          <a:p>
            <a:r>
              <a:rPr lang="fr-FR" b="0" i="1"/>
              <a:t>Résultats</a:t>
            </a:r>
          </a:p>
        </p:txBody>
      </p:sp>
      <p:sp>
        <p:nvSpPr>
          <p:cNvPr id="490504" name="Rectangle 8"/>
          <p:cNvSpPr>
            <a:spLocks noChangeArrowheads="1"/>
          </p:cNvSpPr>
          <p:nvPr/>
        </p:nvSpPr>
        <p:spPr bwMode="auto">
          <a:xfrm>
            <a:off x="3124200" y="4495800"/>
            <a:ext cx="2286000" cy="914400"/>
          </a:xfrm>
          <a:prstGeom prst="rect">
            <a:avLst/>
          </a:prstGeom>
          <a:solidFill>
            <a:schemeClr val="accent1"/>
          </a:solidFill>
          <a:ln w="9525">
            <a:solidFill>
              <a:schemeClr val="tx1"/>
            </a:solidFill>
            <a:miter lim="800000"/>
            <a:headEnd/>
            <a:tailEnd/>
          </a:ln>
          <a:effectLst/>
        </p:spPr>
        <p:txBody>
          <a:bodyPr wrap="none" anchor="ctr"/>
          <a:lstStyle/>
          <a:p>
            <a:pPr algn="ctr"/>
            <a:r>
              <a:rPr lang="fr-FR">
                <a:latin typeface="Arial" pitchFamily="34" charset="0"/>
              </a:rPr>
              <a:t>TRAITEMENT</a:t>
            </a:r>
          </a:p>
          <a:p>
            <a:pPr algn="ctr"/>
            <a:r>
              <a:rPr lang="fr-FR" sz="1400">
                <a:latin typeface="Arial" pitchFamily="34" charset="0"/>
              </a:rPr>
              <a:t>Par ordinateur</a:t>
            </a:r>
            <a:endParaRPr lang="fr-FR" sz="1400" b="0"/>
          </a:p>
        </p:txBody>
      </p:sp>
      <p:sp>
        <p:nvSpPr>
          <p:cNvPr id="490505" name="Line 9"/>
          <p:cNvSpPr>
            <a:spLocks noChangeShapeType="1"/>
          </p:cNvSpPr>
          <p:nvPr/>
        </p:nvSpPr>
        <p:spPr bwMode="auto">
          <a:xfrm>
            <a:off x="2286000" y="4572000"/>
            <a:ext cx="685800" cy="2286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490506" name="Line 10"/>
          <p:cNvSpPr>
            <a:spLocks noChangeShapeType="1"/>
          </p:cNvSpPr>
          <p:nvPr/>
        </p:nvSpPr>
        <p:spPr bwMode="auto">
          <a:xfrm>
            <a:off x="2362200" y="4419600"/>
            <a:ext cx="685800" cy="2286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490507" name="Line 11"/>
          <p:cNvSpPr>
            <a:spLocks noChangeShapeType="1"/>
          </p:cNvSpPr>
          <p:nvPr/>
        </p:nvSpPr>
        <p:spPr bwMode="auto">
          <a:xfrm>
            <a:off x="2438400" y="4267200"/>
            <a:ext cx="685800" cy="2286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490508" name="Line 12"/>
          <p:cNvSpPr>
            <a:spLocks noChangeShapeType="1"/>
          </p:cNvSpPr>
          <p:nvPr/>
        </p:nvSpPr>
        <p:spPr bwMode="auto">
          <a:xfrm>
            <a:off x="5486400" y="5486400"/>
            <a:ext cx="685800" cy="2286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490509" name="Line 13"/>
          <p:cNvSpPr>
            <a:spLocks noChangeShapeType="1"/>
          </p:cNvSpPr>
          <p:nvPr/>
        </p:nvSpPr>
        <p:spPr bwMode="auto">
          <a:xfrm>
            <a:off x="5562600" y="5334000"/>
            <a:ext cx="685800" cy="228600"/>
          </a:xfrm>
          <a:prstGeom prst="line">
            <a:avLst/>
          </a:prstGeom>
          <a:noFill/>
          <a:ln w="19050">
            <a:solidFill>
              <a:schemeClr val="tx1"/>
            </a:solidFill>
            <a:round/>
            <a:headEnd/>
            <a:tailEnd type="triangle" w="med" len="med"/>
          </a:ln>
          <a:effectLst/>
        </p:spPr>
        <p:txBody>
          <a:bodyPr wrap="none" anchor="ctr"/>
          <a:lstStyle/>
          <a:p>
            <a:endParaRPr lang="fr-FR"/>
          </a:p>
        </p:txBody>
      </p:sp>
      <p:sp>
        <p:nvSpPr>
          <p:cNvPr id="490510" name="Line 14"/>
          <p:cNvSpPr>
            <a:spLocks noChangeShapeType="1"/>
          </p:cNvSpPr>
          <p:nvPr/>
        </p:nvSpPr>
        <p:spPr bwMode="auto">
          <a:xfrm>
            <a:off x="5638800" y="5181600"/>
            <a:ext cx="685800" cy="228600"/>
          </a:xfrm>
          <a:prstGeom prst="line">
            <a:avLst/>
          </a:prstGeom>
          <a:noFill/>
          <a:ln w="19050">
            <a:solidFill>
              <a:schemeClr val="tx1"/>
            </a:solidFill>
            <a:round/>
            <a:headEnd/>
            <a:tailEnd type="triangle" w="med" len="med"/>
          </a:ln>
          <a:effectLst/>
        </p:spPr>
        <p:txBody>
          <a:bodyPr wrap="none" anchor="ctr"/>
          <a:lstStyle/>
          <a:p>
            <a:endParaRPr lang="fr-F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8808B07-DD38-486C-A582-84747425EB49}" type="slidenum">
              <a:rPr lang="fr-FR"/>
              <a:pPr/>
              <a:t>10</a:t>
            </a:fld>
            <a:endParaRPr lang="fr-FR"/>
          </a:p>
        </p:txBody>
      </p:sp>
      <p:sp>
        <p:nvSpPr>
          <p:cNvPr id="374786" name="Rectangle 2"/>
          <p:cNvSpPr>
            <a:spLocks noGrp="1" noChangeArrowheads="1"/>
          </p:cNvSpPr>
          <p:nvPr>
            <p:ph type="title"/>
          </p:nvPr>
        </p:nvSpPr>
        <p:spPr>
          <a:xfrm>
            <a:off x="685800" y="609600"/>
            <a:ext cx="7772400" cy="914400"/>
          </a:xfrm>
          <a:ln/>
        </p:spPr>
        <p:txBody>
          <a:bodyPr/>
          <a:lstStyle/>
          <a:p>
            <a:r>
              <a:rPr lang="fr-FR"/>
              <a:t>L’ordinateur / l’homme</a:t>
            </a:r>
          </a:p>
        </p:txBody>
      </p:sp>
      <p:sp>
        <p:nvSpPr>
          <p:cNvPr id="374787" name="Rectangle 3"/>
          <p:cNvSpPr>
            <a:spLocks noGrp="1" noChangeArrowheads="1"/>
          </p:cNvSpPr>
          <p:nvPr>
            <p:ph type="body" idx="1"/>
          </p:nvPr>
        </p:nvSpPr>
        <p:spPr>
          <a:xfrm>
            <a:off x="685800" y="1752600"/>
            <a:ext cx="7772400" cy="4343400"/>
          </a:xfrm>
        </p:spPr>
        <p:txBody>
          <a:bodyPr/>
          <a:lstStyle/>
          <a:p>
            <a:r>
              <a:rPr lang="fr-FR" dirty="0"/>
              <a:t>Raison du remplacement :</a:t>
            </a:r>
          </a:p>
          <a:p>
            <a:pPr lvl="1"/>
            <a:r>
              <a:rPr lang="fr-FR" dirty="0"/>
              <a:t>Vitesse (pour des opérations « bas niveau »)</a:t>
            </a:r>
          </a:p>
          <a:p>
            <a:pPr lvl="1"/>
            <a:r>
              <a:rPr lang="fr-FR" dirty="0"/>
              <a:t>Fiabilité (répétitivité)</a:t>
            </a:r>
          </a:p>
          <a:p>
            <a:pPr lvl="1"/>
            <a:r>
              <a:rPr lang="fr-FR" dirty="0"/>
              <a:t>Mémoire </a:t>
            </a:r>
          </a:p>
          <a:p>
            <a:pPr lvl="1"/>
            <a:r>
              <a:rPr lang="fr-FR" dirty="0"/>
              <a:t>Coût</a:t>
            </a:r>
          </a:p>
          <a:p>
            <a:r>
              <a:rPr lang="fr-FR" dirty="0"/>
              <a:t>2 types d’ « informaticiens »</a:t>
            </a:r>
          </a:p>
          <a:p>
            <a:pPr lvl="1"/>
            <a:r>
              <a:rPr lang="fr-FR" dirty="0"/>
              <a:t>les utilisateurs des outils informatiques</a:t>
            </a:r>
          </a:p>
          <a:p>
            <a:pPr lvl="1"/>
            <a:r>
              <a:rPr lang="fr-FR" dirty="0"/>
              <a:t>les concepteurs de ces outils : </a:t>
            </a:r>
            <a:r>
              <a:rPr lang="fr-FR" i="1" dirty="0"/>
              <a:t>votre but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74787">
                                            <p:txEl>
                                              <p:pRg st="0" end="0"/>
                                            </p:txEl>
                                          </p:spTgt>
                                        </p:tgtEl>
                                        <p:attrNameLst>
                                          <p:attrName>style.visibility</p:attrName>
                                        </p:attrNameLst>
                                      </p:cBhvr>
                                      <p:to>
                                        <p:strVal val="visible"/>
                                      </p:to>
                                    </p:set>
                                    <p:animEffect transition="in" filter="checkerboard(across)">
                                      <p:cBhvr>
                                        <p:cTn id="7" dur="500"/>
                                        <p:tgtEl>
                                          <p:spTgt spid="374787">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74787">
                                            <p:txEl>
                                              <p:pRg st="1" end="1"/>
                                            </p:txEl>
                                          </p:spTgt>
                                        </p:tgtEl>
                                        <p:attrNameLst>
                                          <p:attrName>style.visibility</p:attrName>
                                        </p:attrNameLst>
                                      </p:cBhvr>
                                      <p:to>
                                        <p:strVal val="visible"/>
                                      </p:to>
                                    </p:set>
                                    <p:animEffect transition="in" filter="checkerboard(across)">
                                      <p:cBhvr>
                                        <p:cTn id="10" dur="500"/>
                                        <p:tgtEl>
                                          <p:spTgt spid="374787">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74787">
                                            <p:txEl>
                                              <p:pRg st="2" end="2"/>
                                            </p:txEl>
                                          </p:spTgt>
                                        </p:tgtEl>
                                        <p:attrNameLst>
                                          <p:attrName>style.visibility</p:attrName>
                                        </p:attrNameLst>
                                      </p:cBhvr>
                                      <p:to>
                                        <p:strVal val="visible"/>
                                      </p:to>
                                    </p:set>
                                    <p:animEffect transition="in" filter="checkerboard(across)">
                                      <p:cBhvr>
                                        <p:cTn id="13" dur="500"/>
                                        <p:tgtEl>
                                          <p:spTgt spid="374787">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374787">
                                            <p:txEl>
                                              <p:pRg st="3" end="3"/>
                                            </p:txEl>
                                          </p:spTgt>
                                        </p:tgtEl>
                                        <p:attrNameLst>
                                          <p:attrName>style.visibility</p:attrName>
                                        </p:attrNameLst>
                                      </p:cBhvr>
                                      <p:to>
                                        <p:strVal val="visible"/>
                                      </p:to>
                                    </p:set>
                                    <p:animEffect transition="in" filter="checkerboard(across)">
                                      <p:cBhvr>
                                        <p:cTn id="16" dur="500"/>
                                        <p:tgtEl>
                                          <p:spTgt spid="374787">
                                            <p:txEl>
                                              <p:pRg st="3" end="3"/>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374787">
                                            <p:txEl>
                                              <p:pRg st="4" end="4"/>
                                            </p:txEl>
                                          </p:spTgt>
                                        </p:tgtEl>
                                        <p:attrNameLst>
                                          <p:attrName>style.visibility</p:attrName>
                                        </p:attrNameLst>
                                      </p:cBhvr>
                                      <p:to>
                                        <p:strVal val="visible"/>
                                      </p:to>
                                    </p:set>
                                    <p:animEffect transition="in" filter="checkerboard(across)">
                                      <p:cBhvr>
                                        <p:cTn id="19" dur="500"/>
                                        <p:tgtEl>
                                          <p:spTgt spid="374787">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374787">
                                            <p:txEl>
                                              <p:pRg st="5" end="5"/>
                                            </p:txEl>
                                          </p:spTgt>
                                        </p:tgtEl>
                                        <p:attrNameLst>
                                          <p:attrName>style.visibility</p:attrName>
                                        </p:attrNameLst>
                                      </p:cBhvr>
                                      <p:to>
                                        <p:strVal val="visible"/>
                                      </p:to>
                                    </p:set>
                                    <p:animEffect transition="in" filter="checkerboard(across)">
                                      <p:cBhvr>
                                        <p:cTn id="24" dur="500"/>
                                        <p:tgtEl>
                                          <p:spTgt spid="374787">
                                            <p:txEl>
                                              <p:pRg st="5" end="5"/>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374787">
                                            <p:txEl>
                                              <p:pRg st="6" end="6"/>
                                            </p:txEl>
                                          </p:spTgt>
                                        </p:tgtEl>
                                        <p:attrNameLst>
                                          <p:attrName>style.visibility</p:attrName>
                                        </p:attrNameLst>
                                      </p:cBhvr>
                                      <p:to>
                                        <p:strVal val="visible"/>
                                      </p:to>
                                    </p:set>
                                    <p:animEffect transition="in" filter="checkerboard(across)">
                                      <p:cBhvr>
                                        <p:cTn id="27" dur="500"/>
                                        <p:tgtEl>
                                          <p:spTgt spid="374787">
                                            <p:txEl>
                                              <p:pRg st="6" end="6"/>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374787">
                                            <p:txEl>
                                              <p:pRg st="7" end="7"/>
                                            </p:txEl>
                                          </p:spTgt>
                                        </p:tgtEl>
                                        <p:attrNameLst>
                                          <p:attrName>style.visibility</p:attrName>
                                        </p:attrNameLst>
                                      </p:cBhvr>
                                      <p:to>
                                        <p:strVal val="visible"/>
                                      </p:to>
                                    </p:set>
                                    <p:animEffect transition="in" filter="checkerboard(across)">
                                      <p:cBhvr>
                                        <p:cTn id="30" dur="500"/>
                                        <p:tgtEl>
                                          <p:spTgt spid="3747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52520ECA-A1AA-4956-8342-A802468ED363}" type="slidenum">
              <a:rPr lang="fr-FR"/>
              <a:pPr/>
              <a:t>11</a:t>
            </a:fld>
            <a:endParaRPr lang="fr-FR"/>
          </a:p>
        </p:txBody>
      </p:sp>
      <p:sp>
        <p:nvSpPr>
          <p:cNvPr id="376834" name="Rectangle 2"/>
          <p:cNvSpPr>
            <a:spLocks noGrp="1" noChangeArrowheads="1"/>
          </p:cNvSpPr>
          <p:nvPr>
            <p:ph type="title"/>
          </p:nvPr>
        </p:nvSpPr>
        <p:spPr>
          <a:xfrm>
            <a:off x="685800" y="457200"/>
            <a:ext cx="7772400" cy="609600"/>
          </a:xfrm>
          <a:ln/>
        </p:spPr>
        <p:txBody>
          <a:bodyPr/>
          <a:lstStyle/>
          <a:p>
            <a:r>
              <a:rPr lang="fr-FR"/>
              <a:t>Domaines de l’informatique</a:t>
            </a:r>
          </a:p>
        </p:txBody>
      </p:sp>
      <p:sp>
        <p:nvSpPr>
          <p:cNvPr id="376835" name="Rectangle 3"/>
          <p:cNvSpPr>
            <a:spLocks noGrp="1" noChangeArrowheads="1"/>
          </p:cNvSpPr>
          <p:nvPr>
            <p:ph type="body" idx="1"/>
          </p:nvPr>
        </p:nvSpPr>
        <p:spPr>
          <a:xfrm>
            <a:off x="381000" y="1219200"/>
            <a:ext cx="8305800" cy="5029200"/>
          </a:xfrm>
        </p:spPr>
        <p:txBody>
          <a:bodyPr/>
          <a:lstStyle/>
          <a:p>
            <a:r>
              <a:rPr lang="fr-FR" sz="2800" dirty="0"/>
              <a:t>Domaine du </a:t>
            </a:r>
            <a:r>
              <a:rPr lang="fr-FR" sz="2800" b="1" dirty="0">
                <a:solidFill>
                  <a:srgbClr val="FF6600"/>
                </a:solidFill>
              </a:rPr>
              <a:t>matériel</a:t>
            </a:r>
            <a:r>
              <a:rPr lang="fr-FR" sz="2800" dirty="0"/>
              <a:t> (</a:t>
            </a:r>
            <a:r>
              <a:rPr lang="fr-FR" sz="2800" i="1" dirty="0"/>
              <a:t>hardware</a:t>
            </a:r>
            <a:r>
              <a:rPr lang="fr-FR" sz="2800" dirty="0"/>
              <a:t>)</a:t>
            </a:r>
          </a:p>
          <a:p>
            <a:pPr lvl="1"/>
            <a:r>
              <a:rPr lang="fr-FR" sz="2400" dirty="0"/>
              <a:t>partie physique de l’ordinateur</a:t>
            </a:r>
          </a:p>
          <a:p>
            <a:pPr lvl="1"/>
            <a:r>
              <a:rPr lang="fr-FR" sz="2400" dirty="0"/>
              <a:t>composants constituant un ordinateur (microprocesseur …)</a:t>
            </a:r>
          </a:p>
          <a:p>
            <a:pPr lvl="1"/>
            <a:r>
              <a:rPr lang="fr-FR" sz="2400" dirty="0"/>
              <a:t>support du traitement de l’information (disque dur …)</a:t>
            </a:r>
          </a:p>
          <a:p>
            <a:r>
              <a:rPr lang="fr-FR" sz="2800" dirty="0"/>
              <a:t>Domaine du </a:t>
            </a:r>
            <a:r>
              <a:rPr lang="fr-FR" sz="2800" b="1" dirty="0">
                <a:solidFill>
                  <a:srgbClr val="FF6600"/>
                </a:solidFill>
              </a:rPr>
              <a:t>logiciel</a:t>
            </a:r>
            <a:r>
              <a:rPr lang="fr-FR" sz="2800" dirty="0"/>
              <a:t> (</a:t>
            </a:r>
            <a:r>
              <a:rPr lang="fr-FR" sz="2800" i="1" dirty="0"/>
              <a:t>software</a:t>
            </a:r>
            <a:r>
              <a:rPr lang="fr-FR" sz="2800" dirty="0"/>
              <a:t>)</a:t>
            </a:r>
          </a:p>
          <a:p>
            <a:pPr lvl="1"/>
            <a:r>
              <a:rPr lang="fr-FR" sz="2400" dirty="0"/>
              <a:t>instructions expliquant à l’ordinateur comment traiter un problème</a:t>
            </a:r>
          </a:p>
          <a:p>
            <a:pPr lvl="1"/>
            <a:r>
              <a:rPr lang="fr-FR" sz="2400" dirty="0"/>
              <a:t>Cela nécessite de décrire des : algorithmes et représentations informatiques de ces instructions</a:t>
            </a:r>
          </a:p>
          <a:p>
            <a:pPr lvl="1"/>
            <a:r>
              <a:rPr lang="fr-FR" sz="2400" dirty="0"/>
              <a:t>Pour aboutir à un </a:t>
            </a:r>
            <a:r>
              <a:rPr lang="fr-FR" sz="2400" b="1" dirty="0">
                <a:solidFill>
                  <a:srgbClr val="0066FF"/>
                </a:solidFill>
              </a:rPr>
              <a:t>programme</a:t>
            </a:r>
            <a:endParaRPr lang="fr-FR"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76835">
                                            <p:txEl>
                                              <p:pRg st="0" end="0"/>
                                            </p:txEl>
                                          </p:spTgt>
                                        </p:tgtEl>
                                        <p:attrNameLst>
                                          <p:attrName>style.visibility</p:attrName>
                                        </p:attrNameLst>
                                      </p:cBhvr>
                                      <p:to>
                                        <p:strVal val="visible"/>
                                      </p:to>
                                    </p:set>
                                    <p:animEffect transition="in" filter="checkerboard(across)">
                                      <p:cBhvr>
                                        <p:cTn id="7" dur="500"/>
                                        <p:tgtEl>
                                          <p:spTgt spid="376835">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76835">
                                            <p:txEl>
                                              <p:pRg st="1" end="1"/>
                                            </p:txEl>
                                          </p:spTgt>
                                        </p:tgtEl>
                                        <p:attrNameLst>
                                          <p:attrName>style.visibility</p:attrName>
                                        </p:attrNameLst>
                                      </p:cBhvr>
                                      <p:to>
                                        <p:strVal val="visible"/>
                                      </p:to>
                                    </p:set>
                                    <p:animEffect transition="in" filter="checkerboard(across)">
                                      <p:cBhvr>
                                        <p:cTn id="10" dur="500"/>
                                        <p:tgtEl>
                                          <p:spTgt spid="376835">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76835">
                                            <p:txEl>
                                              <p:pRg st="2" end="2"/>
                                            </p:txEl>
                                          </p:spTgt>
                                        </p:tgtEl>
                                        <p:attrNameLst>
                                          <p:attrName>style.visibility</p:attrName>
                                        </p:attrNameLst>
                                      </p:cBhvr>
                                      <p:to>
                                        <p:strVal val="visible"/>
                                      </p:to>
                                    </p:set>
                                    <p:animEffect transition="in" filter="checkerboard(across)">
                                      <p:cBhvr>
                                        <p:cTn id="13" dur="500"/>
                                        <p:tgtEl>
                                          <p:spTgt spid="376835">
                                            <p:txEl>
                                              <p:pRg st="2" end="2"/>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376835">
                                            <p:txEl>
                                              <p:pRg st="3" end="3"/>
                                            </p:txEl>
                                          </p:spTgt>
                                        </p:tgtEl>
                                        <p:attrNameLst>
                                          <p:attrName>style.visibility</p:attrName>
                                        </p:attrNameLst>
                                      </p:cBhvr>
                                      <p:to>
                                        <p:strVal val="visible"/>
                                      </p:to>
                                    </p:set>
                                    <p:animEffect transition="in" filter="checkerboard(across)">
                                      <p:cBhvr>
                                        <p:cTn id="16" dur="500"/>
                                        <p:tgtEl>
                                          <p:spTgt spid="37683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376835">
                                            <p:txEl>
                                              <p:pRg st="4" end="4"/>
                                            </p:txEl>
                                          </p:spTgt>
                                        </p:tgtEl>
                                        <p:attrNameLst>
                                          <p:attrName>style.visibility</p:attrName>
                                        </p:attrNameLst>
                                      </p:cBhvr>
                                      <p:to>
                                        <p:strVal val="visible"/>
                                      </p:to>
                                    </p:set>
                                    <p:animEffect transition="in" filter="checkerboard(across)">
                                      <p:cBhvr>
                                        <p:cTn id="21" dur="500"/>
                                        <p:tgtEl>
                                          <p:spTgt spid="376835">
                                            <p:txEl>
                                              <p:pRg st="4" end="4"/>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376835">
                                            <p:txEl>
                                              <p:pRg st="5" end="5"/>
                                            </p:txEl>
                                          </p:spTgt>
                                        </p:tgtEl>
                                        <p:attrNameLst>
                                          <p:attrName>style.visibility</p:attrName>
                                        </p:attrNameLst>
                                      </p:cBhvr>
                                      <p:to>
                                        <p:strVal val="visible"/>
                                      </p:to>
                                    </p:set>
                                    <p:animEffect transition="in" filter="checkerboard(across)">
                                      <p:cBhvr>
                                        <p:cTn id="24" dur="500"/>
                                        <p:tgtEl>
                                          <p:spTgt spid="376835">
                                            <p:txEl>
                                              <p:pRg st="5" end="5"/>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376835">
                                            <p:txEl>
                                              <p:pRg st="6" end="6"/>
                                            </p:txEl>
                                          </p:spTgt>
                                        </p:tgtEl>
                                        <p:attrNameLst>
                                          <p:attrName>style.visibility</p:attrName>
                                        </p:attrNameLst>
                                      </p:cBhvr>
                                      <p:to>
                                        <p:strVal val="visible"/>
                                      </p:to>
                                    </p:set>
                                    <p:animEffect transition="in" filter="checkerboard(across)">
                                      <p:cBhvr>
                                        <p:cTn id="27" dur="500"/>
                                        <p:tgtEl>
                                          <p:spTgt spid="376835">
                                            <p:txEl>
                                              <p:pRg st="6" end="6"/>
                                            </p:txEl>
                                          </p:spTgt>
                                        </p:tgtEl>
                                      </p:cBhvr>
                                    </p:animEffect>
                                  </p:childTnLst>
                                </p:cTn>
                              </p:par>
                              <p:par>
                                <p:cTn id="28" presetID="5" presetClass="entr" presetSubtype="10" fill="hold" nodeType="withEffect">
                                  <p:stCondLst>
                                    <p:cond delay="0"/>
                                  </p:stCondLst>
                                  <p:childTnLst>
                                    <p:set>
                                      <p:cBhvr>
                                        <p:cTn id="29" dur="1" fill="hold">
                                          <p:stCondLst>
                                            <p:cond delay="0"/>
                                          </p:stCondLst>
                                        </p:cTn>
                                        <p:tgtEl>
                                          <p:spTgt spid="376835">
                                            <p:txEl>
                                              <p:pRg st="7" end="7"/>
                                            </p:txEl>
                                          </p:spTgt>
                                        </p:tgtEl>
                                        <p:attrNameLst>
                                          <p:attrName>style.visibility</p:attrName>
                                        </p:attrNameLst>
                                      </p:cBhvr>
                                      <p:to>
                                        <p:strVal val="visible"/>
                                      </p:to>
                                    </p:set>
                                    <p:animEffect transition="in" filter="checkerboard(across)">
                                      <p:cBhvr>
                                        <p:cTn id="30" dur="500"/>
                                        <p:tgtEl>
                                          <p:spTgt spid="37683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1.2.  -  Générations d’ordinateurs</a:t>
            </a:r>
            <a:endParaRPr lang="fr-FR" dirty="0"/>
          </a:p>
        </p:txBody>
      </p:sp>
      <p:sp>
        <p:nvSpPr>
          <p:cNvPr id="3" name="Espace réservé du contenu 2"/>
          <p:cNvSpPr>
            <a:spLocks noGrp="1"/>
          </p:cNvSpPr>
          <p:nvPr>
            <p:ph idx="1"/>
          </p:nvPr>
        </p:nvSpPr>
        <p:spPr/>
        <p:txBody>
          <a:bodyPr/>
          <a:lstStyle/>
          <a:p>
            <a:r>
              <a:rPr lang="fr-FR" sz="2400" dirty="0" smtClean="0"/>
              <a:t>L’histoire de l’informatique est traditionnellement découpée en périodes, appelées "générations".</a:t>
            </a:r>
          </a:p>
          <a:p>
            <a:r>
              <a:rPr lang="fr-FR" sz="2400" dirty="0" smtClean="0"/>
              <a:t>La première génération correspond aux premières mises en œuvre de l’architecture de </a:t>
            </a:r>
            <a:r>
              <a:rPr lang="fr-FR" sz="2400" dirty="0" err="1" smtClean="0"/>
              <a:t>von</a:t>
            </a:r>
            <a:r>
              <a:rPr lang="fr-FR" sz="2400" dirty="0" smtClean="0"/>
              <a:t> Neumann à base de </a:t>
            </a:r>
            <a:r>
              <a:rPr lang="fr-FR" sz="2400" b="1" dirty="0" smtClean="0"/>
              <a:t>tubes à vide, </a:t>
            </a:r>
            <a:r>
              <a:rPr lang="fr-FR" sz="2400" dirty="0" smtClean="0"/>
              <a:t>jusqu’à la fin des années 1950. </a:t>
            </a:r>
          </a:p>
          <a:p>
            <a:r>
              <a:rPr lang="fr-FR" sz="2400" dirty="0" smtClean="0"/>
              <a:t>On parle généralement de deuxième génération pour désigner les ordinateurs utilisant des </a:t>
            </a:r>
            <a:r>
              <a:rPr lang="fr-FR" sz="2400" b="1" dirty="0" smtClean="0"/>
              <a:t>transistors</a:t>
            </a:r>
            <a:r>
              <a:rPr lang="fr-FR" sz="2400" dirty="0" smtClean="0"/>
              <a:t> (à partir de 1959)</a:t>
            </a:r>
          </a:p>
          <a:p>
            <a:endParaRPr lang="fr-FR" sz="2400" dirty="0" smtClean="0"/>
          </a:p>
          <a:p>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12</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1.2.  -  Générations d’ordinateurs</a:t>
            </a:r>
            <a:endParaRPr lang="fr-FR" dirty="0"/>
          </a:p>
        </p:txBody>
      </p:sp>
      <p:sp>
        <p:nvSpPr>
          <p:cNvPr id="3" name="Espace réservé du contenu 2"/>
          <p:cNvSpPr>
            <a:spLocks noGrp="1"/>
          </p:cNvSpPr>
          <p:nvPr>
            <p:ph idx="1"/>
          </p:nvPr>
        </p:nvSpPr>
        <p:spPr/>
        <p:txBody>
          <a:bodyPr/>
          <a:lstStyle/>
          <a:p>
            <a:r>
              <a:rPr lang="fr-FR" dirty="0" smtClean="0"/>
              <a:t>La troisième génération correspond aux ordinateurs utilisant des </a:t>
            </a:r>
            <a:r>
              <a:rPr lang="fr-FR" b="1" dirty="0" smtClean="0"/>
              <a:t>circuits intégrés </a:t>
            </a:r>
            <a:r>
              <a:rPr lang="fr-FR" dirty="0" smtClean="0"/>
              <a:t>(1966).</a:t>
            </a:r>
          </a:p>
          <a:p>
            <a:endParaRPr lang="fr-FR" dirty="0" smtClean="0"/>
          </a:p>
          <a:p>
            <a:r>
              <a:rPr lang="fr-FR" dirty="0" smtClean="0"/>
              <a:t>La quatrième génération, à partir de 1971, correspond à l’emploi de </a:t>
            </a:r>
            <a:r>
              <a:rPr lang="fr-FR" b="1" dirty="0" smtClean="0"/>
              <a:t>micro-processeurs</a:t>
            </a:r>
            <a:r>
              <a:rPr lang="fr-FR" dirty="0" smtClean="0"/>
              <a:t>, qui permettront l’émergence des micro-ordinateurs.</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13</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707567EF-2CC5-4E52-9E31-DA45EC8C3322}" type="slidenum">
              <a:rPr lang="fr-FR"/>
              <a:pPr/>
              <a:t>14</a:t>
            </a:fld>
            <a:endParaRPr lang="fr-FR"/>
          </a:p>
        </p:txBody>
      </p:sp>
      <p:sp>
        <p:nvSpPr>
          <p:cNvPr id="384002" name="Rectangle 2"/>
          <p:cNvSpPr>
            <a:spLocks noGrp="1" noChangeArrowheads="1"/>
          </p:cNvSpPr>
          <p:nvPr>
            <p:ph type="title"/>
          </p:nvPr>
        </p:nvSpPr>
        <p:spPr>
          <a:xfrm>
            <a:off x="685800" y="609600"/>
            <a:ext cx="7772400" cy="838200"/>
          </a:xfrm>
          <a:ln/>
        </p:spPr>
        <p:txBody>
          <a:bodyPr/>
          <a:lstStyle/>
          <a:p>
            <a:r>
              <a:rPr lang="fr-FR" sz="3600" dirty="0"/>
              <a:t>1.2</a:t>
            </a:r>
            <a:r>
              <a:rPr lang="fr-FR" sz="3600" dirty="0" smtClean="0"/>
              <a:t>.  </a:t>
            </a:r>
            <a:r>
              <a:rPr lang="fr-FR" sz="3600" dirty="0"/>
              <a:t>-  Générations d’ordinateurs</a:t>
            </a:r>
          </a:p>
        </p:txBody>
      </p:sp>
      <p:sp>
        <p:nvSpPr>
          <p:cNvPr id="384003" name="Rectangle 3"/>
          <p:cNvSpPr>
            <a:spLocks noGrp="1" noChangeArrowheads="1"/>
          </p:cNvSpPr>
          <p:nvPr>
            <p:ph type="body" idx="1"/>
          </p:nvPr>
        </p:nvSpPr>
        <p:spPr>
          <a:xfrm>
            <a:off x="685800" y="1600200"/>
            <a:ext cx="7772400" cy="4495800"/>
          </a:xfrm>
        </p:spPr>
        <p:txBody>
          <a:bodyPr/>
          <a:lstStyle/>
          <a:p>
            <a:r>
              <a:rPr lang="fr-FR" sz="2800"/>
              <a:t>Génération 1 (~1945 - 1960)</a:t>
            </a:r>
          </a:p>
          <a:p>
            <a:pPr lvl="1"/>
            <a:r>
              <a:rPr lang="fr-FR" sz="2400"/>
              <a:t>machines électroniques composées de circuits à lampes à vide (et non transistors à semi-conducteurs)</a:t>
            </a:r>
          </a:p>
          <a:p>
            <a:pPr lvl="1"/>
            <a:r>
              <a:rPr lang="fr-FR" sz="2400"/>
              <a:t>place importante (équivalent d’une salle)</a:t>
            </a:r>
          </a:p>
          <a:p>
            <a:pPr lvl="1"/>
            <a:r>
              <a:rPr lang="fr-FR" sz="2400"/>
              <a:t>performances de l’ordre de 1000 opérations/s</a:t>
            </a:r>
          </a:p>
          <a:p>
            <a:pPr lvl="1"/>
            <a:r>
              <a:rPr lang="fr-FR" sz="2400"/>
              <a:t>programmation en langage binaire</a:t>
            </a:r>
          </a:p>
          <a:p>
            <a:pPr lvl="1"/>
            <a:r>
              <a:rPr lang="fr-FR" sz="2400"/>
              <a:t>faible portabilité des programmes</a:t>
            </a:r>
          </a:p>
          <a:p>
            <a:pPr lvl="1"/>
            <a:r>
              <a:rPr lang="fr-FR" sz="2400"/>
              <a:t>programme et données fournis sous forme de cartes perforées, résultats sur une imprimante (pas de stockage)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EB48E404-0FD9-4F18-B00F-51ED78C7569A}" type="slidenum">
              <a:rPr lang="fr-FR"/>
              <a:pPr/>
              <a:t>15</a:t>
            </a:fld>
            <a:endParaRPr lang="fr-FR"/>
          </a:p>
        </p:txBody>
      </p:sp>
      <p:sp>
        <p:nvSpPr>
          <p:cNvPr id="386050" name="Rectangle 2"/>
          <p:cNvSpPr>
            <a:spLocks noGrp="1" noChangeArrowheads="1"/>
          </p:cNvSpPr>
          <p:nvPr>
            <p:ph type="title"/>
          </p:nvPr>
        </p:nvSpPr>
        <p:spPr>
          <a:xfrm>
            <a:off x="685800" y="609600"/>
            <a:ext cx="7772400" cy="838200"/>
          </a:xfrm>
          <a:ln/>
        </p:spPr>
        <p:txBody>
          <a:bodyPr/>
          <a:lstStyle/>
          <a:p>
            <a:r>
              <a:rPr lang="fr-FR" sz="4000" dirty="0" smtClean="0"/>
              <a:t>1.2  </a:t>
            </a:r>
            <a:r>
              <a:rPr lang="fr-FR" sz="4000" dirty="0"/>
              <a:t>-  Générations d’ordinateurs</a:t>
            </a:r>
          </a:p>
        </p:txBody>
      </p:sp>
      <p:sp>
        <p:nvSpPr>
          <p:cNvPr id="386051" name="Rectangle 3"/>
          <p:cNvSpPr>
            <a:spLocks noGrp="1" noChangeArrowheads="1"/>
          </p:cNvSpPr>
          <p:nvPr>
            <p:ph type="body" idx="1"/>
          </p:nvPr>
        </p:nvSpPr>
        <p:spPr>
          <a:xfrm>
            <a:off x="685800" y="1600200"/>
            <a:ext cx="7772400" cy="4495800"/>
          </a:xfrm>
        </p:spPr>
        <p:txBody>
          <a:bodyPr/>
          <a:lstStyle/>
          <a:p>
            <a:r>
              <a:rPr lang="fr-FR"/>
              <a:t>Génération 2 (1960 - 1965)</a:t>
            </a:r>
          </a:p>
          <a:p>
            <a:pPr lvl="1"/>
            <a:r>
              <a:rPr lang="fr-FR"/>
              <a:t>découverte des transistors qui remplaceront les circuits à lampes à vide</a:t>
            </a:r>
          </a:p>
          <a:p>
            <a:pPr lvl="1"/>
            <a:r>
              <a:rPr lang="fr-FR"/>
              <a:t>Apparition des 1ère mémoires (à tores)</a:t>
            </a:r>
          </a:p>
          <a:p>
            <a:pPr lvl="1"/>
            <a:r>
              <a:rPr lang="fr-FR"/>
              <a:t>évite l'échauffement, gain de place, fiabilité</a:t>
            </a:r>
          </a:p>
          <a:p>
            <a:pPr lvl="1"/>
            <a:r>
              <a:rPr lang="fr-FR"/>
              <a:t>performances d’environ 100 000 opérations/s</a:t>
            </a:r>
          </a:p>
          <a:p>
            <a:pPr lvl="1"/>
            <a:r>
              <a:rPr lang="fr-FR"/>
              <a:t>programmation en langage binaire mais aussi à l’aide des </a:t>
            </a:r>
            <a:r>
              <a:rPr lang="fr-FR" b="1"/>
              <a:t>premiers langages évolués</a:t>
            </a:r>
            <a:r>
              <a:rPr lang="fr-FR"/>
              <a:t> (Fortran, Cobol,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EF05BA3C-EEBA-42A4-87BF-0BDAEF916A4C}" type="slidenum">
              <a:rPr lang="fr-FR"/>
              <a:pPr/>
              <a:t>16</a:t>
            </a:fld>
            <a:endParaRPr lang="fr-FR"/>
          </a:p>
        </p:txBody>
      </p:sp>
      <p:sp>
        <p:nvSpPr>
          <p:cNvPr id="388098" name="Rectangle 2"/>
          <p:cNvSpPr>
            <a:spLocks noGrp="1" noChangeArrowheads="1"/>
          </p:cNvSpPr>
          <p:nvPr>
            <p:ph type="title"/>
          </p:nvPr>
        </p:nvSpPr>
        <p:spPr>
          <a:xfrm>
            <a:off x="685800" y="609600"/>
            <a:ext cx="7772400" cy="838200"/>
          </a:xfrm>
          <a:ln/>
        </p:spPr>
        <p:txBody>
          <a:bodyPr/>
          <a:lstStyle/>
          <a:p>
            <a:r>
              <a:rPr lang="fr-FR" sz="4000" dirty="0" smtClean="0"/>
              <a:t>1.2  </a:t>
            </a:r>
            <a:r>
              <a:rPr lang="fr-FR" sz="4000" dirty="0"/>
              <a:t>-  Générations d’ordinateurs</a:t>
            </a:r>
          </a:p>
        </p:txBody>
      </p:sp>
      <p:sp>
        <p:nvSpPr>
          <p:cNvPr id="388099" name="Rectangle 3"/>
          <p:cNvSpPr>
            <a:spLocks noGrp="1" noChangeArrowheads="1"/>
          </p:cNvSpPr>
          <p:nvPr>
            <p:ph type="body" idx="1"/>
          </p:nvPr>
        </p:nvSpPr>
        <p:spPr>
          <a:xfrm>
            <a:off x="685800" y="1600200"/>
            <a:ext cx="7772400" cy="4495800"/>
          </a:xfrm>
        </p:spPr>
        <p:txBody>
          <a:bodyPr/>
          <a:lstStyle/>
          <a:p>
            <a:r>
              <a:rPr lang="fr-FR" sz="2800"/>
              <a:t>Génération 3 (1965 - 1975)</a:t>
            </a:r>
          </a:p>
          <a:p>
            <a:pPr lvl="1"/>
            <a:r>
              <a:rPr lang="fr-FR" sz="2400"/>
              <a:t>invention du circuit intégré permettant de placer des dizaines de transistors sur une puce de silicium</a:t>
            </a:r>
          </a:p>
          <a:p>
            <a:pPr lvl="1"/>
            <a:r>
              <a:rPr lang="fr-FR" sz="2400"/>
              <a:t>performances  </a:t>
            </a:r>
            <a:r>
              <a:rPr lang="fr-FR" sz="3600">
                <a:sym typeface="Wingdings" pitchFamily="2" charset="2"/>
              </a:rPr>
              <a:t></a:t>
            </a:r>
            <a:r>
              <a:rPr lang="fr-FR" sz="2400"/>
              <a:t> 10</a:t>
            </a:r>
            <a:r>
              <a:rPr lang="fr-FR" sz="2400" baseline="30000"/>
              <a:t>9</a:t>
            </a:r>
            <a:r>
              <a:rPr lang="fr-FR" sz="2400"/>
              <a:t> à 10</a:t>
            </a:r>
            <a:r>
              <a:rPr lang="fr-FR" sz="2400" baseline="30000"/>
              <a:t>12</a:t>
            </a:r>
            <a:r>
              <a:rPr lang="fr-FR" sz="2400"/>
              <a:t> opérations/s</a:t>
            </a:r>
          </a:p>
          <a:p>
            <a:pPr lvl="1"/>
            <a:r>
              <a:rPr lang="fr-FR" sz="2400"/>
              <a:t>généralisation de la programmation en langage évolué</a:t>
            </a:r>
          </a:p>
          <a:p>
            <a:pPr lvl="1"/>
            <a:r>
              <a:rPr lang="en-GB" sz="2400"/>
              <a:t>Les Systèmes d'Exploitation (</a:t>
            </a:r>
            <a:r>
              <a:rPr lang="en-GB" sz="2400" b="1"/>
              <a:t>OS</a:t>
            </a:r>
            <a:r>
              <a:rPr lang="en-GB" sz="2400"/>
              <a:t>) Permettent de gérer plusieurs programmes différents sous le contrôle d'un programme central </a:t>
            </a:r>
            <a:endParaRPr lang="fr-FR" sz="240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3A132CAB-4FE3-4383-83F8-668C824BD3F1}" type="slidenum">
              <a:rPr lang="fr-FR"/>
              <a:pPr/>
              <a:t>17</a:t>
            </a:fld>
            <a:endParaRPr lang="fr-FR"/>
          </a:p>
        </p:txBody>
      </p:sp>
      <p:sp>
        <p:nvSpPr>
          <p:cNvPr id="390146" name="Rectangle 2"/>
          <p:cNvSpPr>
            <a:spLocks noGrp="1" noChangeArrowheads="1"/>
          </p:cNvSpPr>
          <p:nvPr>
            <p:ph type="title"/>
          </p:nvPr>
        </p:nvSpPr>
        <p:spPr>
          <a:xfrm>
            <a:off x="685800" y="304800"/>
            <a:ext cx="7772400" cy="838200"/>
          </a:xfrm>
          <a:ln/>
        </p:spPr>
        <p:txBody>
          <a:bodyPr/>
          <a:lstStyle/>
          <a:p>
            <a:r>
              <a:rPr lang="fr-FR" sz="4000" dirty="0" smtClean="0"/>
              <a:t>1.2  </a:t>
            </a:r>
            <a:r>
              <a:rPr lang="fr-FR" sz="4000" dirty="0"/>
              <a:t>-  Générations d’ordinateurs</a:t>
            </a:r>
          </a:p>
        </p:txBody>
      </p:sp>
      <p:sp>
        <p:nvSpPr>
          <p:cNvPr id="390147" name="Rectangle 3"/>
          <p:cNvSpPr>
            <a:spLocks noGrp="1" noChangeArrowheads="1"/>
          </p:cNvSpPr>
          <p:nvPr>
            <p:ph type="body" idx="1"/>
          </p:nvPr>
        </p:nvSpPr>
        <p:spPr>
          <a:xfrm>
            <a:off x="685800" y="1219200"/>
            <a:ext cx="7848600" cy="4876800"/>
          </a:xfrm>
        </p:spPr>
        <p:txBody>
          <a:bodyPr/>
          <a:lstStyle/>
          <a:p>
            <a:pPr>
              <a:lnSpc>
                <a:spcPct val="90000"/>
              </a:lnSpc>
            </a:pPr>
            <a:r>
              <a:rPr lang="fr-FR" sz="2800" dirty="0"/>
              <a:t>Génération 4 (1975 - ?)</a:t>
            </a:r>
          </a:p>
          <a:p>
            <a:pPr lvl="1">
              <a:lnSpc>
                <a:spcPct val="90000"/>
              </a:lnSpc>
            </a:pPr>
            <a:r>
              <a:rPr lang="fr-FR" sz="2400" dirty="0"/>
              <a:t>exploitation du circuit intégré à grande échelle: plusieurs dizaines de milliers (millions) de circuits peuvent être intégrés sur une même puce</a:t>
            </a:r>
          </a:p>
          <a:p>
            <a:pPr lvl="1">
              <a:lnSpc>
                <a:spcPct val="90000"/>
              </a:lnSpc>
            </a:pPr>
            <a:r>
              <a:rPr lang="fr-FR" sz="2400" dirty="0"/>
              <a:t>reproduction sur une seule puce d’une véritable micro machine : le micro processeur</a:t>
            </a:r>
            <a:r>
              <a:rPr lang="en-GB" sz="2400" dirty="0"/>
              <a:t>. </a:t>
            </a:r>
            <a:r>
              <a:rPr lang="fr-FR" sz="2400" dirty="0"/>
              <a:t>(</a:t>
            </a:r>
            <a:r>
              <a:rPr lang="en-GB" sz="2400" dirty="0"/>
              <a:t>En 1971 </a:t>
            </a:r>
            <a:r>
              <a:rPr lang="en-GB" sz="2400" dirty="0" err="1"/>
              <a:t>l'Intel</a:t>
            </a:r>
            <a:r>
              <a:rPr lang="en-GB" sz="2400" dirty="0"/>
              <a:t> 4004 </a:t>
            </a:r>
            <a:r>
              <a:rPr lang="en-GB" sz="2400" dirty="0" err="1"/>
              <a:t>fut</a:t>
            </a:r>
            <a:r>
              <a:rPr lang="en-GB" sz="2400" dirty="0"/>
              <a:t> le premier </a:t>
            </a:r>
            <a:r>
              <a:rPr lang="en-GB" sz="2400" dirty="0" err="1"/>
              <a:t>microprocesseur</a:t>
            </a:r>
            <a:r>
              <a:rPr lang="fr-FR" sz="2400" dirty="0"/>
              <a:t>)</a:t>
            </a:r>
          </a:p>
          <a:p>
            <a:pPr lvl="1">
              <a:lnSpc>
                <a:spcPct val="90000"/>
              </a:lnSpc>
            </a:pPr>
            <a:r>
              <a:rPr lang="fr-FR" sz="2400" dirty="0"/>
              <a:t>diminution de la place occupé par un ordinateur</a:t>
            </a:r>
          </a:p>
          <a:p>
            <a:pPr lvl="1">
              <a:lnSpc>
                <a:spcPct val="90000"/>
              </a:lnSpc>
            </a:pPr>
            <a:r>
              <a:rPr lang="fr-FR" sz="2400" dirty="0"/>
              <a:t>développement de l’</a:t>
            </a:r>
            <a:r>
              <a:rPr lang="fr-FR" sz="2400" b="1" dirty="0">
                <a:solidFill>
                  <a:srgbClr val="9900FF"/>
                </a:solidFill>
              </a:rPr>
              <a:t>ordinateur personnel</a:t>
            </a:r>
            <a:r>
              <a:rPr lang="en-GB" sz="2400" dirty="0"/>
              <a:t>.</a:t>
            </a:r>
            <a:endParaRPr lang="fr-FR" sz="2400" dirty="0"/>
          </a:p>
          <a:p>
            <a:pPr lvl="1">
              <a:lnSpc>
                <a:spcPct val="90000"/>
              </a:lnSpc>
            </a:pPr>
            <a:r>
              <a:rPr lang="en-GB" sz="2400" dirty="0"/>
              <a:t>La </a:t>
            </a:r>
            <a:r>
              <a:rPr lang="en-GB" sz="2400" dirty="0" err="1"/>
              <a:t>programmation</a:t>
            </a:r>
            <a:r>
              <a:rPr lang="en-GB" sz="2400" dirty="0"/>
              <a:t> </a:t>
            </a:r>
            <a:r>
              <a:rPr lang="en-GB" sz="2400" dirty="0" err="1"/>
              <a:t>s'oriente</a:t>
            </a:r>
            <a:r>
              <a:rPr lang="en-GB" sz="2400" dirty="0"/>
              <a:t> </a:t>
            </a:r>
            <a:r>
              <a:rPr lang="en-GB" sz="2400" dirty="0" err="1"/>
              <a:t>vers</a:t>
            </a:r>
            <a:r>
              <a:rPr lang="en-GB" sz="2400" dirty="0"/>
              <a:t> la </a:t>
            </a:r>
            <a:r>
              <a:rPr lang="en-GB" sz="2400" b="1" dirty="0" err="1"/>
              <a:t>programmation</a:t>
            </a:r>
            <a:r>
              <a:rPr lang="en-GB" sz="2400" b="1" dirty="0"/>
              <a:t> OBJETS</a:t>
            </a:r>
            <a:r>
              <a:rPr lang="en-GB" sz="2400" dirty="0"/>
              <a:t> </a:t>
            </a:r>
            <a:r>
              <a:rPr lang="fr-FR" sz="2400" dirty="0"/>
              <a:t>(orientés autour des données et non plus des actions)</a:t>
            </a:r>
            <a:endParaRPr lang="en-GB" sz="2400" dirty="0"/>
          </a:p>
          <a:p>
            <a:pPr lvl="1">
              <a:lnSpc>
                <a:spcPct val="90000"/>
              </a:lnSpc>
            </a:pPr>
            <a:endParaRPr lang="fr-FR" sz="24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1.2  -  Générations d’ordinateurs</a:t>
            </a:r>
            <a:endParaRPr lang="fr-FR" dirty="0"/>
          </a:p>
        </p:txBody>
      </p:sp>
      <p:sp>
        <p:nvSpPr>
          <p:cNvPr id="3" name="Espace réservé du contenu 2"/>
          <p:cNvSpPr>
            <a:spLocks noGrp="1"/>
          </p:cNvSpPr>
          <p:nvPr>
            <p:ph idx="1"/>
          </p:nvPr>
        </p:nvSpPr>
        <p:spPr/>
        <p:txBody>
          <a:bodyPr/>
          <a:lstStyle/>
          <a:p>
            <a:r>
              <a:rPr lang="fr-FR" dirty="0" smtClean="0">
                <a:solidFill>
                  <a:srgbClr val="FF0000"/>
                </a:solidFill>
              </a:rPr>
              <a:t>Aujourd’hui,</a:t>
            </a:r>
            <a:r>
              <a:rPr lang="fr-FR" dirty="0" smtClean="0"/>
              <a:t> le développement des ordinateurs s’effectue globalement dans deux sens : une </a:t>
            </a:r>
            <a:r>
              <a:rPr lang="fr-FR" b="1" dirty="0" smtClean="0"/>
              <a:t>taille toujours plus réduite </a:t>
            </a:r>
            <a:r>
              <a:rPr lang="fr-FR" dirty="0" smtClean="0"/>
              <a:t>et une </a:t>
            </a:r>
            <a:r>
              <a:rPr lang="fr-FR" b="1" dirty="0" smtClean="0"/>
              <a:t>puissance toujours plus grande</a:t>
            </a:r>
            <a:r>
              <a:rPr lang="fr-FR" dirty="0" smtClean="0"/>
              <a:t>.</a:t>
            </a:r>
          </a:p>
          <a:p>
            <a:r>
              <a:rPr lang="fr-FR" dirty="0" smtClean="0"/>
              <a:t>Remplacer la simple unité de traitement décrite par </a:t>
            </a:r>
            <a:r>
              <a:rPr lang="fr-FR" dirty="0" err="1" smtClean="0"/>
              <a:t>von</a:t>
            </a:r>
            <a:r>
              <a:rPr lang="fr-FR" dirty="0" smtClean="0"/>
              <a:t> Neumann par un ensemble de processeurs travaillant en parallèle.</a:t>
            </a:r>
          </a:p>
          <a:p>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18</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1.2  -  Générations d’ordinateurs</a:t>
            </a:r>
            <a:endParaRPr lang="fr-FR" dirty="0"/>
          </a:p>
        </p:txBody>
      </p:sp>
      <p:sp>
        <p:nvSpPr>
          <p:cNvPr id="3" name="Espace réservé du contenu 2"/>
          <p:cNvSpPr>
            <a:spLocks noGrp="1"/>
          </p:cNvSpPr>
          <p:nvPr>
            <p:ph idx="1"/>
          </p:nvPr>
        </p:nvSpPr>
        <p:spPr/>
        <p:txBody>
          <a:bodyPr/>
          <a:lstStyle/>
          <a:p>
            <a:r>
              <a:rPr lang="fr-FR" dirty="0" smtClean="0"/>
              <a:t>Un autre progrès est la technologie des réseaux.</a:t>
            </a:r>
          </a:p>
          <a:p>
            <a:r>
              <a:rPr lang="fr-FR" dirty="0" smtClean="0"/>
              <a:t>Cette période voit l’avènement d’</a:t>
            </a:r>
            <a:r>
              <a:rPr lang="fr-FR" b="1" dirty="0" smtClean="0"/>
              <a:t>Internet</a:t>
            </a:r>
            <a:r>
              <a:rPr lang="fr-FR" dirty="0" smtClean="0"/>
              <a:t> et du </a:t>
            </a:r>
            <a:r>
              <a:rPr lang="fr-FR" b="1" dirty="0" smtClean="0"/>
              <a:t>Web.</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19</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1.3- Internet et le Web</a:t>
            </a:r>
            <a:br>
              <a:rPr lang="fr-FR" dirty="0" smtClean="0"/>
            </a:br>
            <a:endParaRPr lang="fr-FR" dirty="0"/>
          </a:p>
        </p:txBody>
      </p:sp>
      <p:sp>
        <p:nvSpPr>
          <p:cNvPr id="3" name="Espace réservé du contenu 2"/>
          <p:cNvSpPr>
            <a:spLocks noGrp="1"/>
          </p:cNvSpPr>
          <p:nvPr>
            <p:ph idx="1"/>
          </p:nvPr>
        </p:nvSpPr>
        <p:spPr/>
        <p:txBody>
          <a:bodyPr/>
          <a:lstStyle/>
          <a:p>
            <a:r>
              <a:rPr lang="fr-FR" b="1" dirty="0" err="1" smtClean="0"/>
              <a:t>Déﬁnition</a:t>
            </a:r>
            <a:r>
              <a:rPr lang="fr-FR" b="1" dirty="0" smtClean="0"/>
              <a:t> de l’Internet</a:t>
            </a:r>
          </a:p>
          <a:p>
            <a:pPr>
              <a:buNone/>
            </a:pPr>
            <a:r>
              <a:rPr lang="fr-FR" dirty="0" smtClean="0"/>
              <a:t>Réseau des </a:t>
            </a:r>
            <a:r>
              <a:rPr lang="fr-FR" b="1" dirty="0" smtClean="0">
                <a:solidFill>
                  <a:schemeClr val="accent5">
                    <a:lumMod val="50000"/>
                  </a:schemeClr>
                </a:solidFill>
              </a:rPr>
              <a:t>réseaux</a:t>
            </a:r>
            <a:r>
              <a:rPr lang="fr-FR" dirty="0" smtClean="0"/>
              <a:t> à l’échelle </a:t>
            </a:r>
            <a:r>
              <a:rPr lang="fr-FR" dirty="0" smtClean="0">
                <a:solidFill>
                  <a:schemeClr val="accent5">
                    <a:lumMod val="50000"/>
                  </a:schemeClr>
                </a:solidFill>
              </a:rPr>
              <a:t>mondiale</a:t>
            </a:r>
            <a:r>
              <a:rPr lang="fr-FR" dirty="0" smtClean="0"/>
              <a:t> qui effectue l’interconnexion d’un grand nombre de réseaux internationaux, régionaux et locaux, tous basés sur des </a:t>
            </a:r>
            <a:r>
              <a:rPr lang="fr-FR" dirty="0" smtClean="0">
                <a:solidFill>
                  <a:schemeClr val="accent5">
                    <a:lumMod val="50000"/>
                  </a:schemeClr>
                </a:solidFill>
              </a:rPr>
              <a:t>protocoles</a:t>
            </a:r>
            <a:r>
              <a:rPr lang="fr-FR" dirty="0" smtClean="0"/>
              <a:t> commun à savoir TCP/IP (Transmission Control Protocol / Internet Protocol).</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20</a:t>
            </a:fld>
            <a:endParaRPr lang="fr-F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1.3- Internet et le Web</a:t>
            </a:r>
            <a:br>
              <a:rPr lang="fr-FR" dirty="0" smtClean="0"/>
            </a:br>
            <a:endParaRPr lang="fr-FR" dirty="0"/>
          </a:p>
        </p:txBody>
      </p:sp>
      <p:sp>
        <p:nvSpPr>
          <p:cNvPr id="3" name="Espace réservé du contenu 2"/>
          <p:cNvSpPr>
            <a:spLocks noGrp="1"/>
          </p:cNvSpPr>
          <p:nvPr>
            <p:ph idx="1"/>
          </p:nvPr>
        </p:nvSpPr>
        <p:spPr/>
        <p:txBody>
          <a:bodyPr/>
          <a:lstStyle/>
          <a:p>
            <a:pPr algn="just"/>
            <a:r>
              <a:rPr lang="fr-FR" sz="2800" dirty="0" smtClean="0"/>
              <a:t>Internet est un système d’interconnexion de machines qui constitue un </a:t>
            </a:r>
            <a:r>
              <a:rPr lang="fr-FR" sz="2800" b="1" dirty="0" smtClean="0">
                <a:solidFill>
                  <a:schemeClr val="accent5">
                    <a:lumMod val="50000"/>
                  </a:schemeClr>
                </a:solidFill>
              </a:rPr>
              <a:t>réseau</a:t>
            </a:r>
            <a:r>
              <a:rPr lang="fr-FR" sz="2800" dirty="0" smtClean="0"/>
              <a:t> informatique </a:t>
            </a:r>
            <a:r>
              <a:rPr lang="fr-FR" sz="2800" b="1" dirty="0" smtClean="0">
                <a:solidFill>
                  <a:schemeClr val="accent5">
                    <a:lumMod val="50000"/>
                  </a:schemeClr>
                </a:solidFill>
              </a:rPr>
              <a:t>mondial</a:t>
            </a:r>
            <a:r>
              <a:rPr lang="fr-FR" sz="2800" dirty="0" smtClean="0"/>
              <a:t>, </a:t>
            </a:r>
          </a:p>
          <a:p>
            <a:pPr algn="just"/>
            <a:r>
              <a:rPr lang="fr-FR" sz="2800" dirty="0" smtClean="0"/>
              <a:t>utilisant un ensemble standardisé de </a:t>
            </a:r>
            <a:r>
              <a:rPr lang="fr-FR" sz="2800" b="1" dirty="0" smtClean="0">
                <a:solidFill>
                  <a:schemeClr val="accent5">
                    <a:lumMod val="50000"/>
                  </a:schemeClr>
                </a:solidFill>
              </a:rPr>
              <a:t>protocoles</a:t>
            </a:r>
            <a:r>
              <a:rPr lang="fr-FR" sz="2800" dirty="0" smtClean="0"/>
              <a:t> de transfert de données. </a:t>
            </a:r>
          </a:p>
          <a:p>
            <a:pPr algn="just"/>
            <a:r>
              <a:rPr lang="fr-FR" sz="2800" dirty="0" smtClean="0"/>
              <a:t>Internet transporte un large spectre d’information et permet l’élaboration d’applications et de services variés comme le courrier électronique, la messagerie instantanée et le World </a:t>
            </a:r>
            <a:r>
              <a:rPr lang="fr-FR" sz="2800" dirty="0" err="1" smtClean="0"/>
              <a:t>Wide</a:t>
            </a:r>
            <a:r>
              <a:rPr lang="fr-FR" sz="2800" dirty="0" smtClean="0"/>
              <a:t> Web.</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21</a:t>
            </a:fld>
            <a:endParaRPr lang="fr-F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571480"/>
            <a:ext cx="7772400" cy="1143000"/>
          </a:xfrm>
        </p:spPr>
        <p:txBody>
          <a:bodyPr/>
          <a:lstStyle/>
          <a:p>
            <a:r>
              <a:rPr lang="fr-FR" sz="3600" dirty="0" smtClean="0"/>
              <a:t/>
            </a:r>
            <a:br>
              <a:rPr lang="fr-FR" sz="3600" dirty="0" smtClean="0"/>
            </a:br>
            <a:r>
              <a:rPr lang="fr-FR" sz="3600" dirty="0" smtClean="0"/>
              <a:t>1.3- Internet et le Web</a:t>
            </a:r>
            <a:br>
              <a:rPr lang="fr-FR" sz="3600" dirty="0" smtClean="0"/>
            </a:br>
            <a:r>
              <a:rPr lang="fr-FR" sz="3600" dirty="0" smtClean="0"/>
              <a:t>(un bref historique de l’Internet)</a:t>
            </a:r>
            <a:r>
              <a:rPr lang="fr-FR" dirty="0" smtClean="0"/>
              <a:t/>
            </a:r>
            <a:br>
              <a:rPr lang="fr-FR" dirty="0" smtClean="0"/>
            </a:br>
            <a:endParaRPr lang="fr-FR" dirty="0"/>
          </a:p>
        </p:txBody>
      </p:sp>
      <p:sp>
        <p:nvSpPr>
          <p:cNvPr id="3" name="Espace réservé du contenu 2"/>
          <p:cNvSpPr>
            <a:spLocks noGrp="1"/>
          </p:cNvSpPr>
          <p:nvPr>
            <p:ph idx="1"/>
          </p:nvPr>
        </p:nvSpPr>
        <p:spPr/>
        <p:txBody>
          <a:bodyPr/>
          <a:lstStyle/>
          <a:p>
            <a:pPr algn="just"/>
            <a:r>
              <a:rPr lang="fr-FR" sz="2800" dirty="0" smtClean="0"/>
              <a:t>L’histoire de l’Internet commence avec le démarrage de recherches en </a:t>
            </a:r>
            <a:r>
              <a:rPr lang="fr-FR" sz="2800" b="1" dirty="0" smtClean="0"/>
              <a:t>1969</a:t>
            </a:r>
            <a:r>
              <a:rPr lang="fr-FR" sz="2800" dirty="0" smtClean="0"/>
              <a:t> menées par le département </a:t>
            </a:r>
            <a:r>
              <a:rPr lang="fr-FR" sz="2800" b="1" dirty="0" smtClean="0"/>
              <a:t>DARPA</a:t>
            </a:r>
            <a:r>
              <a:rPr lang="fr-FR" sz="2800" dirty="0" smtClean="0"/>
              <a:t> (</a:t>
            </a:r>
            <a:r>
              <a:rPr lang="fr-FR" sz="2800" dirty="0" err="1" smtClean="0"/>
              <a:t>Defense</a:t>
            </a:r>
            <a:r>
              <a:rPr lang="fr-FR" sz="2800" dirty="0" smtClean="0"/>
              <a:t> Advanced </a:t>
            </a:r>
            <a:r>
              <a:rPr lang="fr-FR" sz="2800" dirty="0" err="1" smtClean="0"/>
              <a:t>Research</a:t>
            </a:r>
            <a:r>
              <a:rPr lang="fr-FR" sz="2800" dirty="0" smtClean="0"/>
              <a:t> </a:t>
            </a:r>
            <a:r>
              <a:rPr lang="fr-FR" sz="2800" dirty="0" err="1" smtClean="0"/>
              <a:t>Projects</a:t>
            </a:r>
            <a:r>
              <a:rPr lang="fr-FR" sz="2800" dirty="0" smtClean="0"/>
              <a:t> </a:t>
            </a:r>
            <a:r>
              <a:rPr lang="fr-FR" sz="2800" dirty="0" err="1" smtClean="0"/>
              <a:t>Agency</a:t>
            </a:r>
            <a:r>
              <a:rPr lang="fr-FR" sz="2800" dirty="0" smtClean="0"/>
              <a:t>, soit Agence pour les projets de recherche avancée de défense).</a:t>
            </a:r>
          </a:p>
          <a:p>
            <a:pPr algn="just"/>
            <a:r>
              <a:rPr lang="fr-FR" sz="2800" dirty="0" smtClean="0"/>
              <a:t>Il s’agissait de relier entre eux des ordinateurs dans différents centres de recherche.</a:t>
            </a:r>
          </a:p>
          <a:p>
            <a:pPr algn="just"/>
            <a:r>
              <a:rPr lang="fr-FR" sz="2800" dirty="0" smtClean="0"/>
              <a:t>Ce réseau de transmission, appelé </a:t>
            </a:r>
            <a:r>
              <a:rPr lang="fr-FR" sz="2800" b="1" dirty="0" smtClean="0"/>
              <a:t>ARPANET</a:t>
            </a:r>
            <a:r>
              <a:rPr lang="fr-FR" sz="2800" dirty="0" smtClean="0"/>
              <a:t> (ARPA network, ou réseau ARPA).</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22</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checkerboard(across)">
                                      <p:cBhvr>
                                        <p:cTn id="13" dur="5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checkerboard(across)">
                                      <p:cBhvr>
                                        <p:cTn id="18"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500042"/>
            <a:ext cx="7772400" cy="1143000"/>
          </a:xfrm>
        </p:spPr>
        <p:txBody>
          <a:bodyPr/>
          <a:lstStyle/>
          <a:p>
            <a:r>
              <a:rPr lang="fr-FR" sz="3600" dirty="0" smtClean="0"/>
              <a:t/>
            </a:r>
            <a:br>
              <a:rPr lang="fr-FR" sz="3600" dirty="0" smtClean="0"/>
            </a:br>
            <a:r>
              <a:rPr lang="fr-FR" sz="3600" dirty="0" smtClean="0"/>
              <a:t>1.3- Internet et le Web</a:t>
            </a:r>
            <a:br>
              <a:rPr lang="fr-FR" sz="3600" dirty="0" smtClean="0"/>
            </a:br>
            <a:r>
              <a:rPr lang="fr-FR" sz="3600" dirty="0" smtClean="0"/>
              <a:t>(un bref historique de l’Internet)</a:t>
            </a:r>
            <a:br>
              <a:rPr lang="fr-FR" sz="3600" dirty="0" smtClean="0"/>
            </a:br>
            <a:endParaRPr lang="fr-FR" sz="3600" dirty="0"/>
          </a:p>
        </p:txBody>
      </p:sp>
      <p:sp>
        <p:nvSpPr>
          <p:cNvPr id="3" name="Espace réservé du contenu 2"/>
          <p:cNvSpPr>
            <a:spLocks noGrp="1"/>
          </p:cNvSpPr>
          <p:nvPr>
            <p:ph idx="1"/>
          </p:nvPr>
        </p:nvSpPr>
        <p:spPr/>
        <p:txBody>
          <a:bodyPr/>
          <a:lstStyle/>
          <a:p>
            <a:r>
              <a:rPr lang="fr-FR" dirty="0" smtClean="0"/>
              <a:t>En 1971 : Les premiers essais en "vraie grandeur " impliquant une quinzaine d’ordinateurs à plusieurs universités :</a:t>
            </a:r>
          </a:p>
          <a:p>
            <a:pPr lvl="1"/>
            <a:r>
              <a:rPr lang="fr-FR" dirty="0" err="1" smtClean="0"/>
              <a:t>Stanford</a:t>
            </a:r>
            <a:r>
              <a:rPr lang="fr-FR" dirty="0" smtClean="0"/>
              <a:t> Institute, </a:t>
            </a:r>
          </a:p>
          <a:p>
            <a:pPr lvl="1"/>
            <a:r>
              <a:rPr lang="fr-FR" dirty="0" smtClean="0"/>
              <a:t>L’université de Californie à Los Angeles , </a:t>
            </a:r>
          </a:p>
          <a:p>
            <a:pPr lvl="1"/>
            <a:r>
              <a:rPr lang="fr-FR" dirty="0" smtClean="0"/>
              <a:t>L’université de Californie à Santa Barbara , </a:t>
            </a:r>
          </a:p>
          <a:p>
            <a:pPr lvl="1"/>
            <a:r>
              <a:rPr lang="fr-FR" dirty="0" smtClean="0"/>
              <a:t>L’université d’Utah.</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23</a:t>
            </a:fld>
            <a:endParaRPr lang="fr-F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500042"/>
            <a:ext cx="7772400" cy="1143000"/>
          </a:xfrm>
        </p:spPr>
        <p:txBody>
          <a:bodyPr/>
          <a:lstStyle/>
          <a:p>
            <a:r>
              <a:rPr lang="fr-FR" sz="3600" dirty="0" smtClean="0"/>
              <a:t/>
            </a:r>
            <a:br>
              <a:rPr lang="fr-FR" sz="3600" dirty="0" smtClean="0"/>
            </a:br>
            <a:r>
              <a:rPr lang="fr-FR" sz="3600" dirty="0" smtClean="0"/>
              <a:t>1.3- Internet et le Web</a:t>
            </a:r>
            <a:br>
              <a:rPr lang="fr-FR" sz="3600" dirty="0" smtClean="0"/>
            </a:br>
            <a:r>
              <a:rPr lang="fr-FR" sz="3600" dirty="0" smtClean="0"/>
              <a:t>(un bref historique de l’Internet)</a:t>
            </a:r>
            <a:br>
              <a:rPr lang="fr-FR" sz="3600" dirty="0" smtClean="0"/>
            </a:br>
            <a:endParaRPr lang="fr-FR" sz="3600" dirty="0"/>
          </a:p>
        </p:txBody>
      </p:sp>
      <p:sp>
        <p:nvSpPr>
          <p:cNvPr id="3" name="Espace réservé du contenu 2"/>
          <p:cNvSpPr>
            <a:spLocks noGrp="1"/>
          </p:cNvSpPr>
          <p:nvPr>
            <p:ph idx="1"/>
          </p:nvPr>
        </p:nvSpPr>
        <p:spPr>
          <a:xfrm>
            <a:off x="214282" y="1981200"/>
            <a:ext cx="8572560" cy="4114800"/>
          </a:xfrm>
        </p:spPr>
        <p:txBody>
          <a:bodyPr/>
          <a:lstStyle/>
          <a:p>
            <a:pPr algn="just"/>
            <a:r>
              <a:rPr lang="fr-FR" sz="2800" dirty="0" smtClean="0"/>
              <a:t>Dès 1980, Tim </a:t>
            </a:r>
            <a:r>
              <a:rPr lang="fr-FR" sz="2800" dirty="0" err="1" smtClean="0"/>
              <a:t>Berners</a:t>
            </a:r>
            <a:r>
              <a:rPr lang="fr-FR" sz="2800" dirty="0" smtClean="0"/>
              <a:t>-Lee, un chercheur au laboratoire CERN de Genève, mit au point un système de navigation hypertexte baptisé </a:t>
            </a:r>
            <a:r>
              <a:rPr lang="fr-FR" sz="2800" b="1" dirty="0" err="1" smtClean="0"/>
              <a:t>Enquire</a:t>
            </a:r>
            <a:r>
              <a:rPr lang="fr-FR" sz="2800" dirty="0" smtClean="0"/>
              <a:t> permettant de naviguer entre plusieurs sites.</a:t>
            </a:r>
          </a:p>
          <a:p>
            <a:pPr algn="just"/>
            <a:r>
              <a:rPr lang="fr-FR" sz="2800" dirty="0" smtClean="0"/>
              <a:t>Fin 1990, Tim </a:t>
            </a:r>
            <a:r>
              <a:rPr lang="fr-FR" sz="2800" dirty="0" err="1" smtClean="0"/>
              <a:t>Berners</a:t>
            </a:r>
            <a:r>
              <a:rPr lang="fr-FR" sz="2800" dirty="0" smtClean="0"/>
              <a:t>-Lee met au point le protocole HTTP (Hyper </a:t>
            </a:r>
            <a:r>
              <a:rPr lang="fr-FR" sz="2800" dirty="0" err="1" smtClean="0"/>
              <a:t>Text</a:t>
            </a:r>
            <a:r>
              <a:rPr lang="fr-FR" sz="2800" dirty="0" smtClean="0"/>
              <a:t> </a:t>
            </a:r>
            <a:r>
              <a:rPr lang="fr-FR" sz="2800" dirty="0" err="1" smtClean="0"/>
              <a:t>Tranfer</a:t>
            </a:r>
            <a:r>
              <a:rPr lang="fr-FR" sz="2800" dirty="0" smtClean="0"/>
              <a:t> Protocol), ainsi que le langage HTML (HyperText </a:t>
            </a:r>
            <a:r>
              <a:rPr lang="fr-FR" sz="2800" dirty="0" err="1" smtClean="0"/>
              <a:t>Markup</a:t>
            </a:r>
            <a:r>
              <a:rPr lang="fr-FR" sz="2800" dirty="0" smtClean="0"/>
              <a:t> </a:t>
            </a:r>
            <a:r>
              <a:rPr lang="fr-FR" sz="2800" dirty="0" err="1" smtClean="0"/>
              <a:t>Language</a:t>
            </a:r>
            <a:r>
              <a:rPr lang="fr-FR" sz="2800" dirty="0" smtClean="0"/>
              <a:t>) permettant de naviguer à l’aide de liens hypertextes, à travers les réseaux. </a:t>
            </a:r>
          </a:p>
          <a:p>
            <a:pPr algn="just"/>
            <a:r>
              <a:rPr lang="fr-FR" sz="2800" dirty="0" smtClean="0">
                <a:solidFill>
                  <a:schemeClr val="accent2"/>
                </a:solidFill>
              </a:rPr>
              <a:t>Le World </a:t>
            </a:r>
            <a:r>
              <a:rPr lang="fr-FR" sz="2800" dirty="0" err="1" smtClean="0">
                <a:solidFill>
                  <a:schemeClr val="accent2"/>
                </a:solidFill>
              </a:rPr>
              <a:t>Wide</a:t>
            </a:r>
            <a:r>
              <a:rPr lang="fr-FR" sz="2800" dirty="0" smtClean="0">
                <a:solidFill>
                  <a:schemeClr val="accent2"/>
                </a:solidFill>
              </a:rPr>
              <a:t> Web est né.</a:t>
            </a:r>
            <a:endParaRPr lang="fr-FR" sz="2800" dirty="0">
              <a:solidFill>
                <a:schemeClr val="accent2"/>
              </a:solidFill>
            </a:endParaRPr>
          </a:p>
        </p:txBody>
      </p:sp>
      <p:sp>
        <p:nvSpPr>
          <p:cNvPr id="4" name="Espace réservé de la date 3"/>
          <p:cNvSpPr>
            <a:spLocks noGrp="1"/>
          </p:cNvSpPr>
          <p:nvPr>
            <p:ph type="dt" sz="half" idx="10"/>
          </p:nvPr>
        </p:nvSpPr>
        <p:spPr/>
        <p:txBody>
          <a:bodyPr/>
          <a:lstStyle/>
          <a:p>
            <a:r>
              <a:rPr lang="fr-FR" smtClean="0"/>
              <a:t>2014/2015</a:t>
            </a:r>
            <a:endParaRPr lang="fr-FR" dirty="0"/>
          </a:p>
        </p:txBody>
      </p:sp>
      <p:sp>
        <p:nvSpPr>
          <p:cNvPr id="5" name="Espace réservé du pied de page 4"/>
          <p:cNvSpPr>
            <a:spLocks noGrp="1"/>
          </p:cNvSpPr>
          <p:nvPr>
            <p:ph type="ftr" sz="quarter" idx="11"/>
          </p:nvPr>
        </p:nvSpPr>
        <p:spPr/>
        <p:txBody>
          <a:bodyPr/>
          <a:lstStyle/>
          <a:p>
            <a:r>
              <a:rPr lang="fr-FR" dirty="0" smtClean="0"/>
              <a:t>Cours TIC  -  1ère année MI </a:t>
            </a:r>
            <a:endParaRPr lang="fr-FR" dirty="0"/>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24</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xit" presetSubtype="10" fill="hold" nodeType="clickEffect">
                                  <p:stCondLst>
                                    <p:cond delay="0"/>
                                  </p:stCondLst>
                                  <p:childTnLst>
                                    <p:animEffect transition="out" filter="checkerboard(across)">
                                      <p:cBhvr>
                                        <p:cTn id="16" dur="500"/>
                                        <p:tgtEl>
                                          <p:spTgt spid="3">
                                            <p:txEl>
                                              <p:pRg st="0" end="0"/>
                                            </p:txEl>
                                          </p:spTgt>
                                        </p:tgtEl>
                                      </p:cBhvr>
                                    </p:animEffect>
                                    <p:set>
                                      <p:cBhvr>
                                        <p:cTn id="17" dur="1" fill="hold">
                                          <p:stCondLst>
                                            <p:cond delay="499"/>
                                          </p:stCondLst>
                                        </p:cTn>
                                        <p:tgtEl>
                                          <p:spTgt spid="3">
                                            <p:txEl>
                                              <p:pRg st="0" end="0"/>
                                            </p:txEl>
                                          </p:spTgt>
                                        </p:tgtEl>
                                        <p:attrNameLst>
                                          <p:attrName>style.visibility</p:attrName>
                                        </p:attrNameLst>
                                      </p:cBhvr>
                                      <p:to>
                                        <p:strVal val="hidden"/>
                                      </p:to>
                                    </p:set>
                                  </p:childTnLst>
                                </p:cTn>
                              </p:par>
                            </p:childTnLst>
                          </p:cTn>
                        </p:par>
                        <p:par>
                          <p:cTn id="18" fill="hold">
                            <p:stCondLst>
                              <p:cond delay="500"/>
                            </p:stCondLst>
                            <p:childTnLst>
                              <p:par>
                                <p:cTn id="19" presetID="64" presetClass="path" presetSubtype="0" accel="50000" decel="50000" fill="hold" nodeType="afterEffect">
                                  <p:stCondLst>
                                    <p:cond delay="0"/>
                                  </p:stCondLst>
                                  <p:childTnLst>
                                    <p:animMotion origin="layout" path="M 1.38889E-6 -3.52601E-6 L 1.38889E-6 -0.28994 " pathEditMode="relative" rAng="0" ptsTypes="AA">
                                      <p:cBhvr>
                                        <p:cTn id="20" dur="2000" fill="hold"/>
                                        <p:tgtEl>
                                          <p:spTgt spid="3">
                                            <p:txEl>
                                              <p:pRg st="1" end="1"/>
                                            </p:txEl>
                                          </p:spTgt>
                                        </p:tgtEl>
                                        <p:attrNameLst>
                                          <p:attrName>ppt_x</p:attrName>
                                          <p:attrName>ppt_y</p:attrName>
                                        </p:attrNameLst>
                                      </p:cBhvr>
                                      <p:rCtr x="0" y="-145"/>
                                    </p:animMotion>
                                  </p:childTnLst>
                                </p:cTn>
                              </p:par>
                            </p:childTnLst>
                          </p:cTn>
                        </p:par>
                        <p:par>
                          <p:cTn id="21" fill="hold">
                            <p:stCondLst>
                              <p:cond delay="2500"/>
                            </p:stCondLst>
                            <p:childTnLst>
                              <p:par>
                                <p:cTn id="22" presetID="5" presetClass="entr" presetSubtype="10" fill="hold" nodeType="after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checkerboard(across)">
                                      <p:cBhvr>
                                        <p:cTn id="24" dur="500"/>
                                        <p:tgtEl>
                                          <p:spTgt spid="3">
                                            <p:txEl>
                                              <p:pRg st="2" end="2"/>
                                            </p:txEl>
                                          </p:spTgt>
                                        </p:tgtEl>
                                      </p:cBhvr>
                                    </p:animEffect>
                                  </p:childTnLst>
                                </p:cTn>
                              </p:par>
                            </p:childTnLst>
                          </p:cTn>
                        </p:par>
                        <p:par>
                          <p:cTn id="25" fill="hold">
                            <p:stCondLst>
                              <p:cond delay="3000"/>
                            </p:stCondLst>
                            <p:childTnLst>
                              <p:par>
                                <p:cTn id="26" presetID="56" presetClass="path" presetSubtype="0" accel="50000" decel="50000" fill="hold" nodeType="afterEffect">
                                  <p:stCondLst>
                                    <p:cond delay="0"/>
                                  </p:stCondLst>
                                  <p:childTnLst>
                                    <p:animMotion origin="layout" path="M -0.03142 0.0696 L 0.22222 -0.19884 " pathEditMode="relative" rAng="0" ptsTypes="AA">
                                      <p:cBhvr>
                                        <p:cTn id="27" dur="2000" fill="hold"/>
                                        <p:tgtEl>
                                          <p:spTgt spid="3">
                                            <p:txEl>
                                              <p:pRg st="2" end="2"/>
                                            </p:txEl>
                                          </p:spTgt>
                                        </p:tgtEl>
                                        <p:attrNameLst>
                                          <p:attrName>ppt_x</p:attrName>
                                          <p:attrName>ppt_y</p:attrName>
                                        </p:attrNameLst>
                                      </p:cBhvr>
                                      <p:rCtr x="127" y="-13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1.3- Internet et le Web</a:t>
            </a:r>
            <a:br>
              <a:rPr lang="fr-FR" sz="4000" dirty="0" smtClean="0"/>
            </a:br>
            <a:r>
              <a:rPr lang="fr-FR" sz="4000" dirty="0" smtClean="0"/>
              <a:t>(</a:t>
            </a:r>
            <a:r>
              <a:rPr lang="fr-FR" sz="4000" dirty="0" err="1" smtClean="0"/>
              <a:t>Déﬁnition</a:t>
            </a:r>
            <a:r>
              <a:rPr lang="fr-FR" sz="4000" dirty="0" smtClean="0"/>
              <a:t> du Web)</a:t>
            </a:r>
            <a:endParaRPr lang="fr-FR" sz="4000" dirty="0"/>
          </a:p>
        </p:txBody>
      </p:sp>
      <p:sp>
        <p:nvSpPr>
          <p:cNvPr id="3" name="Espace réservé du contenu 2"/>
          <p:cNvSpPr>
            <a:spLocks noGrp="1"/>
          </p:cNvSpPr>
          <p:nvPr>
            <p:ph idx="1"/>
          </p:nvPr>
        </p:nvSpPr>
        <p:spPr/>
        <p:txBody>
          <a:bodyPr/>
          <a:lstStyle/>
          <a:p>
            <a:r>
              <a:rPr lang="fr-FR" dirty="0" err="1" smtClean="0"/>
              <a:t>Déﬁnition</a:t>
            </a:r>
            <a:r>
              <a:rPr lang="fr-FR" dirty="0" smtClean="0"/>
              <a:t> du Web</a:t>
            </a:r>
          </a:p>
          <a:p>
            <a:pPr lvl="1"/>
            <a:r>
              <a:rPr lang="fr-FR" b="1" dirty="0" smtClean="0"/>
              <a:t>Partie</a:t>
            </a:r>
            <a:r>
              <a:rPr lang="fr-FR" dirty="0" smtClean="0"/>
              <a:t> de l’Internet qui est composée des pages Web stockées sur les serveurs et affichées par les clients à l’aide applications appelées </a:t>
            </a:r>
            <a:r>
              <a:rPr lang="fr-FR" b="1" dirty="0" smtClean="0"/>
              <a:t>navigateur</a:t>
            </a:r>
            <a:r>
              <a:rPr lang="fr-FR" dirty="0" smtClean="0"/>
              <a:t>.</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25</a:t>
            </a:fld>
            <a:endParaRPr lang="fr-F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247764"/>
          </a:xfrm>
        </p:spPr>
        <p:txBody>
          <a:bodyPr/>
          <a:lstStyle/>
          <a:p>
            <a:r>
              <a:rPr lang="fr-FR" sz="4000" dirty="0" smtClean="0"/>
              <a:t>1.3- Internet et le Web</a:t>
            </a:r>
            <a:br>
              <a:rPr lang="fr-FR" sz="4000" dirty="0" smtClean="0"/>
            </a:br>
            <a:r>
              <a:rPr lang="fr-FR" sz="4000" dirty="0" smtClean="0"/>
              <a:t>(</a:t>
            </a:r>
            <a:r>
              <a:rPr lang="fr-FR" sz="4000" dirty="0" err="1" smtClean="0"/>
              <a:t>Déﬁnition</a:t>
            </a:r>
            <a:r>
              <a:rPr lang="fr-FR" sz="4000" dirty="0" smtClean="0"/>
              <a:t> du Web)</a:t>
            </a:r>
            <a:endParaRPr lang="fr-FR" sz="4000" dirty="0"/>
          </a:p>
        </p:txBody>
      </p:sp>
      <p:sp>
        <p:nvSpPr>
          <p:cNvPr id="3" name="Espace réservé du contenu 2"/>
          <p:cNvSpPr>
            <a:spLocks noGrp="1"/>
          </p:cNvSpPr>
          <p:nvPr>
            <p:ph idx="1"/>
          </p:nvPr>
        </p:nvSpPr>
        <p:spPr/>
        <p:txBody>
          <a:bodyPr/>
          <a:lstStyle/>
          <a:p>
            <a:r>
              <a:rPr lang="fr-FR" dirty="0" smtClean="0"/>
              <a:t>Le World </a:t>
            </a:r>
            <a:r>
              <a:rPr lang="fr-FR" dirty="0" err="1" smtClean="0"/>
              <a:t>Wide</a:t>
            </a:r>
            <a:r>
              <a:rPr lang="fr-FR" dirty="0" smtClean="0"/>
              <a:t> Web (ou le Web) </a:t>
            </a:r>
            <a:r>
              <a:rPr lang="fr-FR" dirty="0" err="1" smtClean="0"/>
              <a:t>signiﬁe</a:t>
            </a:r>
            <a:r>
              <a:rPr lang="fr-FR" dirty="0" smtClean="0"/>
              <a:t> littéralement la "toile d’araignée recouvrant le monde". </a:t>
            </a:r>
          </a:p>
          <a:p>
            <a:r>
              <a:rPr lang="fr-FR" dirty="0" smtClean="0"/>
              <a:t>Le Web désigne plus précisément le système hypertexte que supporte le réseau Internet. Les liens hypertextes sont comme les </a:t>
            </a:r>
            <a:r>
              <a:rPr lang="fr-FR" dirty="0" err="1" smtClean="0"/>
              <a:t>ﬁls</a:t>
            </a:r>
            <a:r>
              <a:rPr lang="fr-FR" dirty="0" smtClean="0"/>
              <a:t> d’une toile d’araignée qui relient les pages d’un site à l’autre.</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26</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247764"/>
          </a:xfrm>
        </p:spPr>
        <p:txBody>
          <a:bodyPr/>
          <a:lstStyle/>
          <a:p>
            <a:r>
              <a:rPr lang="fr-FR" dirty="0" smtClean="0"/>
              <a:t>1.3- Internet et le Web</a:t>
            </a:r>
            <a:br>
              <a:rPr lang="fr-FR" dirty="0" smtClean="0"/>
            </a:br>
            <a:r>
              <a:rPr lang="fr-FR" sz="3600" dirty="0" smtClean="0"/>
              <a:t>(</a:t>
            </a:r>
            <a:r>
              <a:rPr lang="fr-FR" sz="3600" b="1" dirty="0" smtClean="0"/>
              <a:t>Différences entre Internet et le Web</a:t>
            </a:r>
            <a:r>
              <a:rPr lang="fr-FR" sz="3600" dirty="0" smtClean="0"/>
              <a:t>)</a:t>
            </a:r>
            <a:endParaRPr lang="fr-FR" sz="3600" dirty="0"/>
          </a:p>
        </p:txBody>
      </p:sp>
      <p:sp>
        <p:nvSpPr>
          <p:cNvPr id="3" name="Espace réservé du contenu 2"/>
          <p:cNvSpPr>
            <a:spLocks noGrp="1"/>
          </p:cNvSpPr>
          <p:nvPr>
            <p:ph idx="1"/>
          </p:nvPr>
        </p:nvSpPr>
        <p:spPr/>
        <p:txBody>
          <a:bodyPr/>
          <a:lstStyle/>
          <a:p>
            <a:r>
              <a:rPr lang="fr-FR" sz="3000" dirty="0" smtClean="0"/>
              <a:t>Internet est considéré comme un </a:t>
            </a:r>
            <a:r>
              <a:rPr lang="fr-FR" sz="3000" b="1" dirty="0" smtClean="0"/>
              <a:t>système global d’information</a:t>
            </a:r>
            <a:r>
              <a:rPr lang="fr-FR" sz="3000" dirty="0" smtClean="0"/>
              <a:t>. Cette notion de système permet de mettre en lumière les trois facettes qui définissent Internet : </a:t>
            </a:r>
          </a:p>
          <a:p>
            <a:pPr lvl="1"/>
            <a:r>
              <a:rPr lang="fr-FR" sz="2600" b="1" dirty="0" smtClean="0"/>
              <a:t>L’infrastructure : </a:t>
            </a:r>
            <a:r>
              <a:rPr lang="fr-FR" sz="2200" dirty="0" smtClean="0"/>
              <a:t>réseau informatique</a:t>
            </a:r>
          </a:p>
          <a:p>
            <a:pPr lvl="1"/>
            <a:r>
              <a:rPr lang="fr-FR" sz="2600" b="1" dirty="0" smtClean="0"/>
              <a:t>La communication: </a:t>
            </a:r>
            <a:r>
              <a:rPr lang="fr-FR" sz="2200" dirty="0" smtClean="0"/>
              <a:t>protocoles de communication</a:t>
            </a:r>
          </a:p>
          <a:p>
            <a:pPr lvl="1" algn="just"/>
            <a:r>
              <a:rPr lang="fr-FR" sz="2600" b="1" dirty="0" smtClean="0"/>
              <a:t>Les usages: </a:t>
            </a:r>
            <a:r>
              <a:rPr lang="fr-FR" sz="2200" dirty="0" smtClean="0"/>
              <a:t>ce sont les possibilités ouvertes aux utilisateurs par l’existence d’une communication ; ces usages ou applications sont multiples.</a:t>
            </a:r>
            <a:endParaRPr lang="fr-FR" sz="22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27</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heckerboard(across)">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1.3- Internet et le Web</a:t>
            </a:r>
            <a:br>
              <a:rPr lang="fr-FR" sz="3600" dirty="0" smtClean="0"/>
            </a:br>
            <a:r>
              <a:rPr lang="fr-FR" sz="3600" dirty="0" smtClean="0"/>
              <a:t>(</a:t>
            </a:r>
            <a:r>
              <a:rPr lang="fr-FR" sz="3600" b="1" dirty="0" smtClean="0"/>
              <a:t>Différences entre Internet et le Web</a:t>
            </a:r>
            <a:r>
              <a:rPr lang="fr-FR" sz="3600" dirty="0" smtClean="0"/>
              <a:t>)</a:t>
            </a:r>
            <a:endParaRPr lang="fr-FR" sz="3600" dirty="0"/>
          </a:p>
        </p:txBody>
      </p:sp>
      <p:sp>
        <p:nvSpPr>
          <p:cNvPr id="3" name="Espace réservé du contenu 2"/>
          <p:cNvSpPr>
            <a:spLocks noGrp="1"/>
          </p:cNvSpPr>
          <p:nvPr>
            <p:ph idx="1"/>
          </p:nvPr>
        </p:nvSpPr>
        <p:spPr/>
        <p:txBody>
          <a:bodyPr/>
          <a:lstStyle/>
          <a:p>
            <a:r>
              <a:rPr lang="fr-FR" dirty="0" smtClean="0"/>
              <a:t>La définition d’Internet en tant que système global d’information permet de comprendre que le Web, </a:t>
            </a:r>
            <a:r>
              <a:rPr lang="fr-FR" b="1" dirty="0" smtClean="0"/>
              <a:t>n’est en fin de compte qu’une des applications/usages d’Internet </a:t>
            </a:r>
            <a:r>
              <a:rPr lang="fr-FR" dirty="0" smtClean="0"/>
              <a:t>au même titre que peuvent l’être le courrier électronique (email), la messagerie instantanée, le transfert de fichier.</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28</a:t>
            </a:fld>
            <a:endParaRPr lang="fr-F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1.3- Internet et le Web</a:t>
            </a:r>
            <a:br>
              <a:rPr lang="fr-FR" sz="3600" dirty="0" smtClean="0"/>
            </a:br>
            <a:r>
              <a:rPr lang="fr-FR" sz="3600" dirty="0" smtClean="0"/>
              <a:t>(</a:t>
            </a:r>
            <a:r>
              <a:rPr lang="fr-FR" sz="3600" b="1" dirty="0" smtClean="0"/>
              <a:t>Différences entre Internet et le Web</a:t>
            </a:r>
            <a:r>
              <a:rPr lang="fr-FR" sz="3600" dirty="0" smtClean="0"/>
              <a:t>)</a:t>
            </a:r>
            <a:endParaRPr lang="fr-FR" sz="3600" dirty="0"/>
          </a:p>
        </p:txBody>
      </p:sp>
      <p:sp>
        <p:nvSpPr>
          <p:cNvPr id="3" name="Espace réservé du contenu 2"/>
          <p:cNvSpPr>
            <a:spLocks noGrp="1"/>
          </p:cNvSpPr>
          <p:nvPr>
            <p:ph idx="1"/>
          </p:nvPr>
        </p:nvSpPr>
        <p:spPr/>
        <p:txBody>
          <a:bodyPr/>
          <a:lstStyle/>
          <a:p>
            <a:r>
              <a:rPr lang="fr-FR" dirty="0" smtClean="0"/>
              <a:t>Plus précisément le Web est le service qui permet de consulter des informations à partir d’Internet sous la forme de pages mises en ligne sur des sites et consultables à l’aide d’un navigateur Web.</a:t>
            </a:r>
          </a:p>
          <a:p>
            <a:r>
              <a:rPr lang="fr-FR" dirty="0" smtClean="0">
                <a:solidFill>
                  <a:schemeClr val="accent5">
                    <a:lumMod val="50000"/>
                  </a:schemeClr>
                </a:solidFill>
              </a:rPr>
              <a:t>En résumé, Internet est la structure et le Web est ce qui y circule.</a:t>
            </a:r>
            <a:endParaRPr lang="fr-FR" dirty="0">
              <a:solidFill>
                <a:schemeClr val="accent5">
                  <a:lumMod val="50000"/>
                </a:schemeClr>
              </a:solidFill>
            </a:endParaRP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29</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Plan du Travail</a:t>
            </a:r>
            <a:endParaRPr lang="fr-FR" dirty="0"/>
          </a:p>
        </p:txBody>
      </p:sp>
      <p:sp>
        <p:nvSpPr>
          <p:cNvPr id="3" name="Espace réservé du contenu 2"/>
          <p:cNvSpPr>
            <a:spLocks noGrp="1"/>
          </p:cNvSpPr>
          <p:nvPr>
            <p:ph idx="1"/>
          </p:nvPr>
        </p:nvSpPr>
        <p:spPr>
          <a:xfrm>
            <a:off x="685800" y="1981200"/>
            <a:ext cx="8029604" cy="4114800"/>
          </a:xfrm>
        </p:spPr>
        <p:txBody>
          <a:bodyPr/>
          <a:lstStyle/>
          <a:p>
            <a:pPr>
              <a:lnSpc>
                <a:spcPct val="90000"/>
              </a:lnSpc>
            </a:pPr>
            <a:r>
              <a:rPr lang="fr-FR" dirty="0" smtClean="0"/>
              <a:t>Chapitre 1: </a:t>
            </a:r>
            <a:r>
              <a:rPr lang="fr-FR" sz="2400" dirty="0" smtClean="0"/>
              <a:t>Internet et le Web : Définitions et historique</a:t>
            </a:r>
          </a:p>
          <a:p>
            <a:pPr>
              <a:lnSpc>
                <a:spcPct val="90000"/>
              </a:lnSpc>
            </a:pPr>
            <a:r>
              <a:rPr lang="fr-FR" dirty="0" smtClean="0">
                <a:solidFill>
                  <a:srgbClr val="FF0000"/>
                </a:solidFill>
              </a:rPr>
              <a:t>Chapitre 2: Principes d’Internet </a:t>
            </a:r>
          </a:p>
          <a:p>
            <a:r>
              <a:rPr lang="fr-FR" dirty="0" smtClean="0"/>
              <a:t>Chapitre 3 : </a:t>
            </a:r>
            <a:r>
              <a:rPr lang="fr-FR" sz="2400" dirty="0" smtClean="0"/>
              <a:t>Principaux services d’Internet</a:t>
            </a:r>
          </a:p>
          <a:p>
            <a:r>
              <a:rPr lang="fr-FR" dirty="0" smtClean="0"/>
              <a:t>Chapitre 4 : </a:t>
            </a:r>
            <a:r>
              <a:rPr lang="fr-FR" sz="2400" dirty="0" smtClean="0"/>
              <a:t>Introduction au langage HTML</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30</a:t>
            </a:fld>
            <a:endParaRPr lang="fr-F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4000" dirty="0" smtClean="0"/>
              <a:t>Introduction aux réseaux Informatiques</a:t>
            </a:r>
            <a:endParaRPr lang="fr-FR" sz="4000" dirty="0"/>
          </a:p>
        </p:txBody>
      </p:sp>
      <p:sp>
        <p:nvSpPr>
          <p:cNvPr id="3" name="Espace réservé du contenu 2"/>
          <p:cNvSpPr>
            <a:spLocks noGrp="1"/>
          </p:cNvSpPr>
          <p:nvPr>
            <p:ph idx="1"/>
          </p:nvPr>
        </p:nvSpPr>
        <p:spPr/>
        <p:txBody>
          <a:bodyPr/>
          <a:lstStyle/>
          <a:p>
            <a:r>
              <a:rPr lang="fr-FR" dirty="0" smtClean="0"/>
              <a:t>Plan de cours:</a:t>
            </a:r>
          </a:p>
          <a:p>
            <a:pPr lvl="1" eaLnBrk="1" hangingPunct="1"/>
            <a:r>
              <a:rPr lang="fr-FR" dirty="0" smtClean="0"/>
              <a:t>Définitions</a:t>
            </a:r>
          </a:p>
          <a:p>
            <a:pPr lvl="1" eaLnBrk="1" hangingPunct="1"/>
            <a:r>
              <a:rPr lang="fr-FR" dirty="0" smtClean="0"/>
              <a:t>Avantages des réseaux</a:t>
            </a:r>
          </a:p>
          <a:p>
            <a:pPr lvl="1" eaLnBrk="1" hangingPunct="1"/>
            <a:r>
              <a:rPr lang="fr-FR" dirty="0" smtClean="0"/>
              <a:t>Types de réseaux</a:t>
            </a:r>
          </a:p>
          <a:p>
            <a:pPr lvl="1" eaLnBrk="1" hangingPunct="1"/>
            <a:r>
              <a:rPr lang="fr-FR" dirty="0" smtClean="0"/>
              <a:t>Topologies des réseaux</a:t>
            </a:r>
          </a:p>
          <a:p>
            <a:pPr eaLnBrk="1" hangingPunct="1"/>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31</a:t>
            </a:fld>
            <a:endParaRPr lang="fr-F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571472" y="1671654"/>
            <a:ext cx="7772400" cy="4114800"/>
          </a:xfrm>
        </p:spPr>
        <p:txBody>
          <a:bodyPr/>
          <a:lstStyle/>
          <a:p>
            <a:pPr algn="ctr">
              <a:buNone/>
            </a:pPr>
            <a:r>
              <a:rPr lang="fr-FR" u="sng" dirty="0" smtClean="0"/>
              <a:t>Qu’est-ce qu’un Réseau ?</a:t>
            </a:r>
          </a:p>
          <a:p>
            <a:pPr>
              <a:buFontTx/>
              <a:buChar char="-"/>
            </a:pPr>
            <a:r>
              <a:rPr lang="fr-FR" b="1" dirty="0" smtClean="0"/>
              <a:t>Définition d’un réseau:</a:t>
            </a:r>
          </a:p>
          <a:p>
            <a:pPr>
              <a:buNone/>
            </a:pPr>
            <a:r>
              <a:rPr lang="fr-FR" sz="2800" dirty="0" smtClean="0"/>
              <a:t>	</a:t>
            </a:r>
            <a:r>
              <a:rPr lang="fr-FR" sz="2400" dirty="0" smtClean="0"/>
              <a:t>Un réseau est un ensemble d'objets interconnectés les uns avec les autres.  Il permet de faire circuler des éléments entre chacun de ces objets selon des règles bien définies. </a:t>
            </a:r>
          </a:p>
          <a:p>
            <a:pPr>
              <a:buNone/>
            </a:pPr>
            <a:r>
              <a:rPr lang="fr-FR" sz="2800" b="1" dirty="0" smtClean="0"/>
              <a:t>-  Exemple de réseau :</a:t>
            </a:r>
          </a:p>
          <a:p>
            <a:r>
              <a:rPr lang="fr-FR" sz="2800" dirty="0" smtClean="0"/>
              <a:t> </a:t>
            </a:r>
            <a:r>
              <a:rPr lang="fr-FR" sz="2000" dirty="0" smtClean="0"/>
              <a:t>Réseau de transport : Transport de personnes (trains, bus, taxi)</a:t>
            </a:r>
          </a:p>
          <a:p>
            <a:r>
              <a:rPr lang="fr-FR" sz="2000" dirty="0" smtClean="0"/>
              <a:t> Réseau téléphonique : Transport de la voix de téléphone à téléphone</a:t>
            </a:r>
          </a:p>
          <a:p>
            <a:r>
              <a:rPr lang="fr-FR" sz="2000" dirty="0" smtClean="0"/>
              <a:t>Réseau informatique : Ensemble d'ordinateurs reliés entre eux pour échanger des données numériques (des 0 ou des 1)</a:t>
            </a:r>
            <a:endParaRPr lang="fr-FR" sz="2000" u="sng" dirty="0" smtClean="0"/>
          </a:p>
          <a:p>
            <a:pPr>
              <a:buNone/>
            </a:pPr>
            <a:endParaRPr lang="fr-FR" sz="2800" dirty="0" smtClean="0"/>
          </a:p>
          <a:p>
            <a:pPr>
              <a:buFontTx/>
              <a:buChar char="-"/>
            </a:pPr>
            <a:endParaRPr lang="fr-FR" dirty="0" smtClean="0"/>
          </a:p>
          <a:p>
            <a:pPr>
              <a:buFontTx/>
              <a:buChar char="-"/>
            </a:pP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32</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checkerboard(across)">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checkerboard(across)">
                                      <p:cBhvr>
                                        <p:cTn id="15" dur="500"/>
                                        <p:tgtEl>
                                          <p:spTgt spid="3">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checkerboard(across)">
                                      <p:cBhvr>
                                        <p:cTn id="20" dur="500"/>
                                        <p:tgtEl>
                                          <p:spTgt spid="3">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checkerboard(across)">
                                      <p:cBhvr>
                                        <p:cTn id="25" dur="500"/>
                                        <p:tgtEl>
                                          <p:spTgt spid="3">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heckerboard(across)">
                                      <p:cBhvr>
                                        <p:cTn id="3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a:xfrm>
            <a:off x="685800" y="1981200"/>
            <a:ext cx="8243918" cy="2019304"/>
          </a:xfrm>
        </p:spPr>
        <p:txBody>
          <a:bodyPr/>
          <a:lstStyle/>
          <a:p>
            <a:pPr>
              <a:buNone/>
            </a:pPr>
            <a:r>
              <a:rPr lang="fr-FR" sz="2400" u="sng" dirty="0" smtClean="0"/>
              <a:t>Pour décrire un réseau, il faut répondre aux questions suivantes :</a:t>
            </a:r>
          </a:p>
          <a:p>
            <a:r>
              <a:rPr lang="fr-FR" sz="2400" dirty="0" smtClean="0"/>
              <a:t> Que transporte le réseau ?</a:t>
            </a:r>
          </a:p>
          <a:p>
            <a:r>
              <a:rPr lang="fr-FR" sz="2400" dirty="0" smtClean="0"/>
              <a:t> Qui assure le transport ?</a:t>
            </a:r>
          </a:p>
          <a:p>
            <a:r>
              <a:rPr lang="fr-FR" sz="2400" dirty="0" smtClean="0"/>
              <a:t> Comment le transporte-il ?</a:t>
            </a:r>
          </a:p>
          <a:p>
            <a:pPr>
              <a:buNone/>
            </a:pP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33</a:t>
            </a:fld>
            <a:endParaRPr lang="fr-FR"/>
          </a:p>
        </p:txBody>
      </p:sp>
      <p:sp>
        <p:nvSpPr>
          <p:cNvPr id="9" name="Rectangle 3"/>
          <p:cNvSpPr>
            <a:spLocks noChangeArrowheads="1"/>
          </p:cNvSpPr>
          <p:nvPr/>
        </p:nvSpPr>
        <p:spPr bwMode="auto">
          <a:xfrm>
            <a:off x="581025" y="3825437"/>
            <a:ext cx="7953375" cy="2246769"/>
          </a:xfrm>
          <a:prstGeom prst="rect">
            <a:avLst/>
          </a:prstGeom>
          <a:noFill/>
          <a:ln w="9525">
            <a:noFill/>
            <a:miter lim="800000"/>
            <a:headEnd/>
            <a:tailEnd/>
          </a:ln>
        </p:spPr>
        <p:txBody>
          <a:bodyPr wrap="square">
            <a:spAutoFit/>
          </a:bodyPr>
          <a:lstStyle/>
          <a:p>
            <a:pPr algn="just"/>
            <a:r>
              <a:rPr lang="fr-FR" sz="2000" b="0" u="sng" dirty="0"/>
              <a:t>Exemple pour le « réseau informatique » :</a:t>
            </a:r>
            <a:endParaRPr lang="fr-FR" sz="2000" b="0" dirty="0"/>
          </a:p>
          <a:p>
            <a:pPr algn="just">
              <a:buFontTx/>
              <a:buChar char="•"/>
            </a:pPr>
            <a:r>
              <a:rPr lang="fr-FR" sz="2000" b="0" dirty="0"/>
              <a:t> Que transporte le réseau ?</a:t>
            </a:r>
          </a:p>
          <a:p>
            <a:pPr algn="just"/>
            <a:r>
              <a:rPr lang="fr-FR" sz="2000" b="0" dirty="0"/>
              <a:t>	&gt; Des informations (octets sous forme de fichiers)</a:t>
            </a:r>
          </a:p>
          <a:p>
            <a:pPr algn="just">
              <a:buFontTx/>
              <a:buChar char="•"/>
            </a:pPr>
            <a:r>
              <a:rPr lang="fr-FR" sz="2000" b="0" dirty="0"/>
              <a:t> Qui  assure le transport ?</a:t>
            </a:r>
          </a:p>
          <a:p>
            <a:pPr algn="just"/>
            <a:r>
              <a:rPr lang="fr-FR" sz="2000" b="0" dirty="0"/>
              <a:t>	&gt; Support physique (cuivre, fibre optique, onde radio)</a:t>
            </a:r>
          </a:p>
          <a:p>
            <a:pPr algn="just">
              <a:buFontTx/>
              <a:buChar char="•"/>
            </a:pPr>
            <a:r>
              <a:rPr lang="fr-FR" sz="2000" b="0" dirty="0"/>
              <a:t> Comment le transporte-il ?</a:t>
            </a:r>
          </a:p>
          <a:p>
            <a:pPr algn="just"/>
            <a:r>
              <a:rPr lang="fr-FR" sz="2000" b="0" dirty="0"/>
              <a:t>	&gt; En utilisant des protocoles de communication.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across)">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dirty="0" smtClean="0"/>
              <a:t>Un réseau informatique est un ensemble d'équipements reliés entre eux afin de partager des données, des ressources et d'échanger des informations. </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34</a:t>
            </a:fld>
            <a:endParaRPr lang="fr-F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Avantages des réseaux</a:t>
            </a:r>
            <a:endParaRPr lang="fr-FR" dirty="0"/>
          </a:p>
        </p:txBody>
      </p:sp>
      <p:sp>
        <p:nvSpPr>
          <p:cNvPr id="3" name="Espace réservé du contenu 2"/>
          <p:cNvSpPr>
            <a:spLocks noGrp="1"/>
          </p:cNvSpPr>
          <p:nvPr>
            <p:ph idx="1"/>
          </p:nvPr>
        </p:nvSpPr>
        <p:spPr/>
        <p:txBody>
          <a:bodyPr/>
          <a:lstStyle/>
          <a:p>
            <a:pPr marL="320040" indent="-320040" fontAlgn="auto">
              <a:spcAft>
                <a:spcPts val="0"/>
              </a:spcAft>
              <a:buClr>
                <a:schemeClr val="tx1"/>
              </a:buClr>
              <a:buFont typeface="Wingdings" pitchFamily="2" charset="2"/>
              <a:buChar char="Ø"/>
              <a:defRPr/>
            </a:pPr>
            <a:r>
              <a:rPr lang="fr-FR" dirty="0" smtClean="0"/>
              <a:t>Le </a:t>
            </a:r>
            <a:r>
              <a:rPr lang="fr-FR" b="1" dirty="0" smtClean="0"/>
              <a:t>partage</a:t>
            </a:r>
            <a:r>
              <a:rPr lang="fr-FR" dirty="0" smtClean="0"/>
              <a:t> de fichiers : les données circulent par un câble et non par des supports amovibles (disquettes, clefs USB).</a:t>
            </a:r>
          </a:p>
          <a:p>
            <a:pPr marL="320040" indent="-320040" fontAlgn="auto">
              <a:spcAft>
                <a:spcPts val="0"/>
              </a:spcAft>
              <a:buClr>
                <a:schemeClr val="tx1"/>
              </a:buClr>
              <a:buFont typeface="Wingdings" pitchFamily="2" charset="2"/>
              <a:buChar char="Ø"/>
              <a:defRPr/>
            </a:pPr>
            <a:r>
              <a:rPr lang="fr-FR" dirty="0" smtClean="0"/>
              <a:t>Le </a:t>
            </a:r>
            <a:r>
              <a:rPr lang="fr-FR" b="1" dirty="0" smtClean="0"/>
              <a:t>partage</a:t>
            </a:r>
            <a:r>
              <a:rPr lang="fr-FR" dirty="0" smtClean="0"/>
              <a:t> de ressources matérielles : imprimante, cédérom, modem, disque dur…</a:t>
            </a:r>
          </a:p>
          <a:p>
            <a:pPr marL="320040" indent="-320040" fontAlgn="auto">
              <a:spcAft>
                <a:spcPts val="0"/>
              </a:spcAft>
              <a:buClr>
                <a:schemeClr val="tx1"/>
              </a:buClr>
              <a:buFont typeface="Wingdings" pitchFamily="2" charset="2"/>
              <a:buChar char="Ø"/>
              <a:defRPr/>
            </a:pPr>
            <a:r>
              <a:rPr lang="fr-FR" dirty="0" smtClean="0"/>
              <a:t>La </a:t>
            </a:r>
            <a:r>
              <a:rPr lang="fr-FR" b="1" dirty="0" smtClean="0"/>
              <a:t>réduction</a:t>
            </a:r>
            <a:r>
              <a:rPr lang="fr-FR" dirty="0" smtClean="0"/>
              <a:t> des coûts grâce au partage du matériel informatique.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35</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heckerboard(across)">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Avantages des réseaux</a:t>
            </a:r>
            <a:endParaRPr lang="fr-FR" dirty="0"/>
          </a:p>
        </p:txBody>
      </p:sp>
      <p:sp>
        <p:nvSpPr>
          <p:cNvPr id="3" name="Espace réservé du contenu 2"/>
          <p:cNvSpPr>
            <a:spLocks noGrp="1"/>
          </p:cNvSpPr>
          <p:nvPr>
            <p:ph idx="1"/>
          </p:nvPr>
        </p:nvSpPr>
        <p:spPr/>
        <p:txBody>
          <a:bodyPr/>
          <a:lstStyle/>
          <a:p>
            <a:pPr algn="just"/>
            <a:r>
              <a:rPr lang="fr-FR" dirty="0" smtClean="0"/>
              <a:t>L’augmentation de la fiabilité et l’amélioration des performances du système en réseau.</a:t>
            </a:r>
          </a:p>
          <a:p>
            <a:pPr algn="just"/>
            <a:r>
              <a:rPr lang="fr-FR" dirty="0" smtClean="0"/>
              <a:t>L’accès à l’information plus rapidement et en temps utile.</a:t>
            </a:r>
          </a:p>
          <a:p>
            <a:pPr algn="just"/>
            <a:r>
              <a:rPr lang="fr-FR" dirty="0" smtClean="0"/>
              <a:t>La centralisation des données et des sauvegardes.</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36</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Types des Réseaux</a:t>
            </a:r>
            <a:endParaRPr lang="fr-FR" dirty="0"/>
          </a:p>
        </p:txBody>
      </p:sp>
      <p:sp>
        <p:nvSpPr>
          <p:cNvPr id="3" name="Espace réservé du contenu 2"/>
          <p:cNvSpPr>
            <a:spLocks noGrp="1"/>
          </p:cNvSpPr>
          <p:nvPr>
            <p:ph idx="1"/>
          </p:nvPr>
        </p:nvSpPr>
        <p:spPr/>
        <p:txBody>
          <a:bodyPr/>
          <a:lstStyle/>
          <a:p>
            <a:r>
              <a:rPr lang="fr-FR" dirty="0" smtClean="0"/>
              <a:t>On distingue différents types de réseaux (privés) selon : </a:t>
            </a:r>
          </a:p>
          <a:p>
            <a:pPr lvl="1"/>
            <a:r>
              <a:rPr lang="fr-FR" dirty="0" smtClean="0"/>
              <a:t> Taille (en terme de nombre de machines)</a:t>
            </a:r>
          </a:p>
          <a:p>
            <a:pPr lvl="1"/>
            <a:r>
              <a:rPr lang="fr-FR" dirty="0" smtClean="0"/>
              <a:t> Vitesse de transfert des données </a:t>
            </a:r>
          </a:p>
          <a:p>
            <a:pPr lvl="1"/>
            <a:r>
              <a:rPr lang="fr-FR" dirty="0" smtClean="0"/>
              <a:t> Etendue géographique</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37</a:t>
            </a:fld>
            <a:endParaRPr lang="fr-F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Types des Réseaux</a:t>
            </a:r>
            <a:endParaRPr lang="fr-FR" dirty="0"/>
          </a:p>
        </p:txBody>
      </p:sp>
      <p:sp>
        <p:nvSpPr>
          <p:cNvPr id="3" name="Espace réservé du contenu 2"/>
          <p:cNvSpPr>
            <a:spLocks noGrp="1"/>
          </p:cNvSpPr>
          <p:nvPr>
            <p:ph idx="1"/>
          </p:nvPr>
        </p:nvSpPr>
        <p:spPr/>
        <p:txBody>
          <a:bodyPr/>
          <a:lstStyle/>
          <a:p>
            <a:r>
              <a:rPr lang="fr-FR" sz="2800" dirty="0" smtClean="0">
                <a:solidFill>
                  <a:srgbClr val="000000"/>
                </a:solidFill>
                <a:latin typeface="Verdana" charset="0"/>
              </a:rPr>
              <a:t>Principaux types des réseaux:	</a:t>
            </a:r>
          </a:p>
          <a:p>
            <a:pPr lvl="1"/>
            <a:r>
              <a:rPr lang="fr-FR" dirty="0" smtClean="0">
                <a:solidFill>
                  <a:srgbClr val="000000"/>
                </a:solidFill>
                <a:latin typeface="Times New Roman" charset="0"/>
              </a:rPr>
              <a:t>Local Area Network (LAN)</a:t>
            </a:r>
            <a:endParaRPr lang="fr-FR" dirty="0" smtClean="0">
              <a:solidFill>
                <a:srgbClr val="000000"/>
              </a:solidFill>
              <a:latin typeface="Verdana" charset="0"/>
            </a:endParaRPr>
          </a:p>
          <a:p>
            <a:pPr lvl="1"/>
            <a:r>
              <a:rPr lang="fr-FR" dirty="0" smtClean="0">
                <a:solidFill>
                  <a:srgbClr val="000000"/>
                </a:solidFill>
                <a:latin typeface="Times New Roman" charset="0"/>
              </a:rPr>
              <a:t> </a:t>
            </a:r>
            <a:r>
              <a:rPr lang="fr-FR" dirty="0" err="1" smtClean="0">
                <a:solidFill>
                  <a:srgbClr val="000000"/>
                </a:solidFill>
                <a:latin typeface="Times New Roman" charset="0"/>
              </a:rPr>
              <a:t>Metropolitan</a:t>
            </a:r>
            <a:r>
              <a:rPr lang="fr-FR" dirty="0" smtClean="0">
                <a:solidFill>
                  <a:srgbClr val="000000"/>
                </a:solidFill>
                <a:latin typeface="Times New Roman" charset="0"/>
              </a:rPr>
              <a:t> Area Network (MAN)</a:t>
            </a:r>
            <a:endParaRPr lang="fr-FR" dirty="0" smtClean="0">
              <a:solidFill>
                <a:srgbClr val="000000"/>
              </a:solidFill>
              <a:latin typeface="Verdana" charset="0"/>
            </a:endParaRPr>
          </a:p>
          <a:p>
            <a:pPr lvl="1"/>
            <a:r>
              <a:rPr lang="fr-FR" dirty="0" smtClean="0">
                <a:solidFill>
                  <a:srgbClr val="000000"/>
                </a:solidFill>
                <a:latin typeface="Times New Roman" charset="0"/>
              </a:rPr>
              <a:t> </a:t>
            </a:r>
            <a:r>
              <a:rPr lang="fr-FR" dirty="0" err="1" smtClean="0">
                <a:solidFill>
                  <a:srgbClr val="000000"/>
                </a:solidFill>
                <a:latin typeface="Times New Roman" charset="0"/>
              </a:rPr>
              <a:t>Wide</a:t>
            </a:r>
            <a:r>
              <a:rPr lang="fr-FR" dirty="0" smtClean="0">
                <a:solidFill>
                  <a:srgbClr val="000000"/>
                </a:solidFill>
                <a:latin typeface="Times New Roman" charset="0"/>
              </a:rPr>
              <a:t> Area Network (WAN)</a:t>
            </a:r>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38</a:t>
            </a:fld>
            <a:endParaRPr lang="fr-F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rgbClr val="000000"/>
                </a:solidFill>
                <a:latin typeface="Times New Roman" charset="0"/>
              </a:rPr>
              <a:t>Local Area Network (LAN)</a:t>
            </a:r>
            <a:r>
              <a:rPr lang="fr-FR" b="1" dirty="0" smtClean="0">
                <a:solidFill>
                  <a:srgbClr val="000000"/>
                </a:solidFill>
                <a:latin typeface="Verdana" charset="0"/>
              </a:rPr>
              <a:t/>
            </a:r>
            <a:br>
              <a:rPr lang="fr-FR" b="1" dirty="0" smtClean="0">
                <a:solidFill>
                  <a:srgbClr val="000000"/>
                </a:solidFill>
                <a:latin typeface="Verdana" charset="0"/>
              </a:rPr>
            </a:br>
            <a:endParaRPr lang="fr-FR" dirty="0"/>
          </a:p>
        </p:txBody>
      </p:sp>
      <p:sp>
        <p:nvSpPr>
          <p:cNvPr id="3" name="Espace réservé du contenu 2"/>
          <p:cNvSpPr>
            <a:spLocks noGrp="1"/>
          </p:cNvSpPr>
          <p:nvPr>
            <p:ph idx="1"/>
          </p:nvPr>
        </p:nvSpPr>
        <p:spPr/>
        <p:txBody>
          <a:bodyPr/>
          <a:lstStyle/>
          <a:p>
            <a:pPr algn="just"/>
            <a:r>
              <a:rPr lang="fr-FR" sz="2400" dirty="0" smtClean="0">
                <a:solidFill>
                  <a:srgbClr val="000000"/>
                </a:solidFill>
                <a:latin typeface="Verdana" charset="0"/>
              </a:rPr>
              <a:t>Ce terme désigne les réseaux « locaux » qui se caractérisent par :</a:t>
            </a:r>
          </a:p>
          <a:p>
            <a:pPr lvl="1" algn="just"/>
            <a:r>
              <a:rPr lang="fr-FR" dirty="0" smtClean="0">
                <a:solidFill>
                  <a:srgbClr val="000000"/>
                </a:solidFill>
                <a:latin typeface="Verdana" charset="0"/>
              </a:rPr>
              <a:t> </a:t>
            </a:r>
            <a:r>
              <a:rPr lang="fr-FR" sz="2000" dirty="0" smtClean="0">
                <a:solidFill>
                  <a:srgbClr val="000000"/>
                </a:solidFill>
                <a:latin typeface="Verdana" charset="0"/>
              </a:rPr>
              <a:t>Même organisation</a:t>
            </a:r>
          </a:p>
          <a:p>
            <a:pPr lvl="1" algn="just"/>
            <a:r>
              <a:rPr lang="fr-FR" sz="2000" dirty="0" smtClean="0">
                <a:solidFill>
                  <a:srgbClr val="000000"/>
                </a:solidFill>
                <a:latin typeface="Verdana" charset="0"/>
              </a:rPr>
              <a:t> Petite aire géographique</a:t>
            </a:r>
          </a:p>
          <a:p>
            <a:pPr lvl="1" algn="just"/>
            <a:r>
              <a:rPr lang="fr-FR" sz="2000" dirty="0" smtClean="0">
                <a:solidFill>
                  <a:srgbClr val="000000"/>
                </a:solidFill>
                <a:latin typeface="Verdana" charset="0"/>
              </a:rPr>
              <a:t>Même technologie</a:t>
            </a:r>
          </a:p>
          <a:p>
            <a:pPr algn="just"/>
            <a:endParaRPr lang="fr-FR" sz="2400" dirty="0" smtClean="0">
              <a:solidFill>
                <a:srgbClr val="000000"/>
              </a:solidFill>
              <a:latin typeface="Verdana" charset="0"/>
            </a:endParaRPr>
          </a:p>
          <a:p>
            <a:pPr algn="just"/>
            <a:r>
              <a:rPr lang="fr-FR" sz="2400" u="sng" dirty="0" smtClean="0">
                <a:solidFill>
                  <a:srgbClr val="000000"/>
                </a:solidFill>
                <a:latin typeface="Verdana" charset="0"/>
              </a:rPr>
              <a:t>Exemples :</a:t>
            </a:r>
            <a:endParaRPr lang="fr-FR" sz="2400" dirty="0" smtClean="0">
              <a:solidFill>
                <a:srgbClr val="000000"/>
              </a:solidFill>
              <a:latin typeface="Verdana" charset="0"/>
            </a:endParaRPr>
          </a:p>
          <a:p>
            <a:pPr lvl="1" algn="just"/>
            <a:r>
              <a:rPr lang="fr-FR" sz="2000" dirty="0" smtClean="0">
                <a:solidFill>
                  <a:srgbClr val="000000"/>
                </a:solidFill>
                <a:latin typeface="Verdana" charset="0"/>
              </a:rPr>
              <a:t>  Réseau local de la famille</a:t>
            </a:r>
          </a:p>
          <a:p>
            <a:pPr lvl="1" algn="just"/>
            <a:r>
              <a:rPr lang="fr-FR" sz="2000" dirty="0" smtClean="0">
                <a:solidFill>
                  <a:srgbClr val="000000"/>
                </a:solidFill>
                <a:latin typeface="Verdana" charset="0"/>
              </a:rPr>
              <a:t> Réseau local de la faculté NTIC</a:t>
            </a:r>
          </a:p>
          <a:p>
            <a:pPr lvl="1" algn="just"/>
            <a:endParaRPr lang="fr-FR" sz="2000" dirty="0" smtClean="0">
              <a:solidFill>
                <a:srgbClr val="000000"/>
              </a:solidFill>
              <a:latin typeface="Verdana" charset="0"/>
            </a:endParaRPr>
          </a:p>
          <a:p>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39</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checkerboard(across)">
                                      <p:cBhvr>
                                        <p:cTn id="7" dur="500"/>
                                        <p:tgtEl>
                                          <p:spTgt spid="3">
                                            <p:txEl>
                                              <p:pRg st="5" end="5"/>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heckerboard(across)">
                                      <p:cBhvr>
                                        <p:cTn id="10" dur="500"/>
                                        <p:tgtEl>
                                          <p:spTgt spid="3">
                                            <p:txEl>
                                              <p:pRg st="6" end="6"/>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Effect transition="in" filter="checkerboard(across)">
                                      <p:cBhvr>
                                        <p:cTn id="1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solidFill>
                  <a:srgbClr val="000000"/>
                </a:solidFill>
                <a:latin typeface="Times New Roman" charset="0"/>
              </a:rPr>
              <a:t>Local Area Network (LAN)</a:t>
            </a:r>
            <a:r>
              <a:rPr lang="fr-FR" b="1" dirty="0" smtClean="0">
                <a:solidFill>
                  <a:srgbClr val="000000"/>
                </a:solidFill>
                <a:latin typeface="Verdana" charset="0"/>
              </a:rPr>
              <a:t/>
            </a:r>
            <a:br>
              <a:rPr lang="fr-FR" b="1" dirty="0" smtClean="0">
                <a:solidFill>
                  <a:srgbClr val="000000"/>
                </a:solidFill>
                <a:latin typeface="Verdana" charset="0"/>
              </a:rPr>
            </a:br>
            <a:endParaRPr lang="fr-FR" dirty="0"/>
          </a:p>
        </p:txBody>
      </p:sp>
      <p:sp>
        <p:nvSpPr>
          <p:cNvPr id="3" name="Espace réservé du contenu 2"/>
          <p:cNvSpPr>
            <a:spLocks noGrp="1"/>
          </p:cNvSpPr>
          <p:nvPr>
            <p:ph idx="1"/>
          </p:nvPr>
        </p:nvSpPr>
        <p:spPr/>
        <p:txBody>
          <a:bodyPr/>
          <a:lstStyle/>
          <a:p>
            <a:pPr algn="just"/>
            <a:r>
              <a:rPr lang="fr-FR" sz="2000" dirty="0" smtClean="0">
                <a:solidFill>
                  <a:srgbClr val="000000"/>
                </a:solidFill>
                <a:latin typeface="Verdana" charset="0"/>
              </a:rPr>
              <a:t>Un réseau local est donc un réseau sous sa forme la plus simple.</a:t>
            </a:r>
          </a:p>
          <a:p>
            <a:pPr algn="just"/>
            <a:endParaRPr lang="fr-FR" sz="2000" dirty="0" smtClean="0">
              <a:solidFill>
                <a:srgbClr val="000000"/>
              </a:solidFill>
              <a:latin typeface="Verdana" charset="0"/>
            </a:endParaRPr>
          </a:p>
          <a:p>
            <a:pPr algn="just"/>
            <a:r>
              <a:rPr lang="fr-FR" sz="2000" u="sng" dirty="0" smtClean="0">
                <a:solidFill>
                  <a:srgbClr val="000000"/>
                </a:solidFill>
                <a:latin typeface="Verdana" charset="0"/>
              </a:rPr>
              <a:t>Caractéristiques :</a:t>
            </a:r>
          </a:p>
          <a:p>
            <a:pPr algn="just"/>
            <a:endParaRPr lang="fr-FR" sz="2000" u="sng" dirty="0" smtClean="0">
              <a:solidFill>
                <a:srgbClr val="000000"/>
              </a:solidFill>
              <a:latin typeface="Verdana" charset="0"/>
            </a:endParaRPr>
          </a:p>
          <a:p>
            <a:pPr lvl="1" algn="just"/>
            <a:r>
              <a:rPr lang="fr-FR" sz="1600" dirty="0" smtClean="0">
                <a:solidFill>
                  <a:srgbClr val="000000"/>
                </a:solidFill>
                <a:latin typeface="Verdana" charset="0"/>
              </a:rPr>
              <a:t> </a:t>
            </a:r>
            <a:r>
              <a:rPr lang="fr-FR" sz="1600" u="sng" dirty="0" smtClean="0">
                <a:solidFill>
                  <a:srgbClr val="000000"/>
                </a:solidFill>
                <a:latin typeface="Verdana" charset="0"/>
              </a:rPr>
              <a:t>Vitesse de transmission :</a:t>
            </a:r>
            <a:r>
              <a:rPr lang="fr-FR" sz="1600" dirty="0" smtClean="0">
                <a:solidFill>
                  <a:srgbClr val="000000"/>
                </a:solidFill>
                <a:latin typeface="Verdana" charset="0"/>
              </a:rPr>
              <a:t> 10 </a:t>
            </a:r>
            <a:r>
              <a:rPr lang="fr-FR" sz="1600" dirty="0" err="1" smtClean="0">
                <a:solidFill>
                  <a:srgbClr val="000000"/>
                </a:solidFill>
                <a:latin typeface="Verdana" charset="0"/>
              </a:rPr>
              <a:t>mbps</a:t>
            </a:r>
            <a:r>
              <a:rPr lang="fr-FR" sz="1600" dirty="0" smtClean="0">
                <a:solidFill>
                  <a:srgbClr val="000000"/>
                </a:solidFill>
                <a:latin typeface="Verdana" charset="0"/>
              </a:rPr>
              <a:t> à 1000 </a:t>
            </a:r>
            <a:r>
              <a:rPr lang="fr-FR" sz="1600" dirty="0" err="1" smtClean="0">
                <a:solidFill>
                  <a:srgbClr val="000000"/>
                </a:solidFill>
                <a:latin typeface="Verdana" charset="0"/>
              </a:rPr>
              <a:t>mbps</a:t>
            </a:r>
            <a:endParaRPr lang="fr-FR" sz="1600" dirty="0" smtClean="0">
              <a:solidFill>
                <a:srgbClr val="000000"/>
              </a:solidFill>
              <a:latin typeface="Verdana" charset="0"/>
            </a:endParaRPr>
          </a:p>
          <a:p>
            <a:pPr lvl="1" algn="just"/>
            <a:r>
              <a:rPr lang="fr-FR" sz="1600" u="sng" dirty="0" smtClean="0">
                <a:solidFill>
                  <a:srgbClr val="000000"/>
                </a:solidFill>
                <a:latin typeface="Verdana" charset="0"/>
              </a:rPr>
              <a:t>Nombre de stations : 2 à 1000 machines</a:t>
            </a:r>
          </a:p>
          <a:p>
            <a:pPr lvl="1" algn="just"/>
            <a:r>
              <a:rPr lang="fr-FR" sz="1600" u="sng" dirty="0" smtClean="0">
                <a:solidFill>
                  <a:srgbClr val="000000"/>
                </a:solidFill>
                <a:latin typeface="Verdana" charset="0"/>
              </a:rPr>
              <a:t> Aire géographique : 4m2 à 400m2 (variable)</a:t>
            </a:r>
          </a:p>
          <a:p>
            <a:pPr lvl="1" algn="just"/>
            <a:r>
              <a:rPr lang="fr-FR" sz="1600" u="sng" dirty="0" smtClean="0">
                <a:solidFill>
                  <a:srgbClr val="000000"/>
                </a:solidFill>
                <a:latin typeface="Verdana" charset="0"/>
              </a:rPr>
              <a:t> Topologie : Bus, Etoile, Anneau</a:t>
            </a:r>
          </a:p>
          <a:p>
            <a:pPr lvl="1" algn="just"/>
            <a:r>
              <a:rPr lang="fr-FR" sz="1600" u="sng" dirty="0" smtClean="0">
                <a:solidFill>
                  <a:srgbClr val="000000"/>
                </a:solidFill>
                <a:latin typeface="Verdana" charset="0"/>
              </a:rPr>
              <a:t> Technologies : câbles à paires torsadées, </a:t>
            </a:r>
            <a:r>
              <a:rPr lang="fr-FR" sz="1600" u="sng" dirty="0" err="1" smtClean="0">
                <a:solidFill>
                  <a:srgbClr val="000000"/>
                </a:solidFill>
                <a:latin typeface="Verdana" charset="0"/>
              </a:rPr>
              <a:t>WiFi</a:t>
            </a:r>
            <a:r>
              <a:rPr lang="fr-FR" sz="1600" u="sng" dirty="0" smtClean="0">
                <a:solidFill>
                  <a:srgbClr val="000000"/>
                </a:solidFill>
                <a:latin typeface="Verdana" charset="0"/>
              </a:rPr>
              <a:t>,</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40</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heckerboard(across)">
                                      <p:cBhvr>
                                        <p:cTn id="7" dur="500"/>
                                        <p:tgtEl>
                                          <p:spTgt spid="3">
                                            <p:txEl>
                                              <p:pRg st="2" end="2"/>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heckerboard(across)">
                                      <p:cBhvr>
                                        <p:cTn id="10" dur="500"/>
                                        <p:tgtEl>
                                          <p:spTgt spid="3">
                                            <p:txEl>
                                              <p:pRg st="4" end="4"/>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checkerboard(across)">
                                      <p:cBhvr>
                                        <p:cTn id="13" dur="500"/>
                                        <p:tgtEl>
                                          <p:spTgt spid="3">
                                            <p:txEl>
                                              <p:pRg st="5" end="5"/>
                                            </p:txEl>
                                          </p:spTgt>
                                        </p:tgtEl>
                                      </p:cBhvr>
                                    </p:animEffect>
                                  </p:childTnLst>
                                </p:cTn>
                              </p:par>
                              <p:par>
                                <p:cTn id="14" presetID="5" presetClass="entr" presetSubtype="1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checkerboard(across)">
                                      <p:cBhvr>
                                        <p:cTn id="16" dur="500"/>
                                        <p:tgtEl>
                                          <p:spTgt spid="3">
                                            <p:txEl>
                                              <p:pRg st="6" end="6"/>
                                            </p:txEl>
                                          </p:spTgt>
                                        </p:tgtEl>
                                      </p:cBhvr>
                                    </p:animEffect>
                                  </p:childTnLst>
                                </p:cTn>
                              </p:par>
                              <p:par>
                                <p:cTn id="17" presetID="5" presetClass="entr" presetSubtype="1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checkerboard(across)">
                                      <p:cBhvr>
                                        <p:cTn id="19" dur="500"/>
                                        <p:tgtEl>
                                          <p:spTgt spid="3">
                                            <p:txEl>
                                              <p:pRg st="7" end="7"/>
                                            </p:txEl>
                                          </p:spTgt>
                                        </p:tgtEl>
                                      </p:cBhvr>
                                    </p:animEffect>
                                  </p:childTnLst>
                                </p:cTn>
                              </p:par>
                              <p:par>
                                <p:cTn id="20" presetID="5" presetClass="entr" presetSubtype="1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checkerboard(across)">
                                      <p:cBhvr>
                                        <p:cTn id="22"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solidFill>
                  <a:srgbClr val="000000"/>
                </a:solidFill>
                <a:latin typeface="Verdana" charset="0"/>
              </a:rPr>
              <a:t>Metropolitan</a:t>
            </a:r>
            <a:r>
              <a:rPr lang="fr-FR" dirty="0" smtClean="0">
                <a:solidFill>
                  <a:srgbClr val="000000"/>
                </a:solidFill>
                <a:latin typeface="Verdana" charset="0"/>
              </a:rPr>
              <a:t> Area Network (MAN)</a:t>
            </a:r>
            <a:endParaRPr lang="fr-FR" dirty="0"/>
          </a:p>
        </p:txBody>
      </p:sp>
      <p:sp>
        <p:nvSpPr>
          <p:cNvPr id="3" name="Espace réservé du contenu 2"/>
          <p:cNvSpPr>
            <a:spLocks noGrp="1"/>
          </p:cNvSpPr>
          <p:nvPr>
            <p:ph idx="1"/>
          </p:nvPr>
        </p:nvSpPr>
        <p:spPr/>
        <p:txBody>
          <a:bodyPr/>
          <a:lstStyle/>
          <a:p>
            <a:pPr algn="just"/>
            <a:r>
              <a:rPr lang="fr-FR" sz="2000" dirty="0" smtClean="0">
                <a:solidFill>
                  <a:srgbClr val="000000"/>
                </a:solidFill>
                <a:latin typeface="Verdana" charset="0"/>
              </a:rPr>
              <a:t>Les MAN (</a:t>
            </a:r>
            <a:r>
              <a:rPr lang="fr-FR" sz="2000" dirty="0" err="1" smtClean="0">
                <a:solidFill>
                  <a:srgbClr val="000000"/>
                </a:solidFill>
                <a:latin typeface="Verdana" charset="0"/>
              </a:rPr>
              <a:t>Metropolitan</a:t>
            </a:r>
            <a:r>
              <a:rPr lang="fr-FR" sz="2000" dirty="0" smtClean="0">
                <a:solidFill>
                  <a:srgbClr val="000000"/>
                </a:solidFill>
                <a:latin typeface="Verdana" charset="0"/>
              </a:rPr>
              <a:t> Area Network) interconnectent plusieurs LAN géographiquement proches à des débits importants.</a:t>
            </a:r>
          </a:p>
          <a:p>
            <a:pPr algn="just"/>
            <a:r>
              <a:rPr lang="fr-FR" sz="2000" dirty="0" smtClean="0">
                <a:solidFill>
                  <a:srgbClr val="000000"/>
                </a:solidFill>
                <a:latin typeface="Verdana" charset="0"/>
              </a:rPr>
              <a:t>Un MAN permet à deux </a:t>
            </a:r>
            <a:r>
              <a:rPr lang="fr-FR" sz="2000" dirty="0" err="1" smtClean="0">
                <a:solidFill>
                  <a:srgbClr val="000000"/>
                </a:solidFill>
                <a:latin typeface="Verdana" charset="0"/>
              </a:rPr>
              <a:t>noeuds</a:t>
            </a:r>
            <a:r>
              <a:rPr lang="fr-FR" sz="2000" dirty="0" smtClean="0">
                <a:solidFill>
                  <a:srgbClr val="000000"/>
                </a:solidFill>
                <a:latin typeface="Verdana" charset="0"/>
              </a:rPr>
              <a:t> distants de communiquer comme s’ils faisaient partie d'un même réseau</a:t>
            </a:r>
            <a:r>
              <a:rPr lang="fr-FR" sz="2000" dirty="0" smtClean="0"/>
              <a:t> </a:t>
            </a:r>
            <a:r>
              <a:rPr lang="fr-FR" sz="2000" dirty="0" smtClean="0">
                <a:solidFill>
                  <a:srgbClr val="000000"/>
                </a:solidFill>
                <a:latin typeface="Verdana" charset="0"/>
              </a:rPr>
              <a:t>local.</a:t>
            </a:r>
            <a:r>
              <a:rPr lang="fr-FR" sz="2000" dirty="0" smtClean="0"/>
              <a:t> </a:t>
            </a:r>
            <a:endParaRPr lang="fr-FR" sz="2000" dirty="0" smtClean="0">
              <a:solidFill>
                <a:srgbClr val="000000"/>
              </a:solidFill>
              <a:latin typeface="Verdana" charset="0"/>
            </a:endParaRPr>
          </a:p>
          <a:p>
            <a:pPr algn="just"/>
            <a:endParaRPr lang="fr-FR" sz="2000" dirty="0" smtClean="0">
              <a:solidFill>
                <a:srgbClr val="000000"/>
              </a:solidFill>
              <a:latin typeface="Verdana" charset="0"/>
            </a:endParaRPr>
          </a:p>
          <a:p>
            <a:pPr algn="just"/>
            <a:r>
              <a:rPr lang="fr-FR" sz="2000" u="sng" dirty="0" smtClean="0">
                <a:solidFill>
                  <a:srgbClr val="000000"/>
                </a:solidFill>
                <a:latin typeface="Verdana" charset="0"/>
              </a:rPr>
              <a:t>Exemples :</a:t>
            </a:r>
            <a:endParaRPr lang="fr-FR" sz="2000" dirty="0" smtClean="0">
              <a:solidFill>
                <a:srgbClr val="000000"/>
              </a:solidFill>
              <a:latin typeface="Verdana" charset="0"/>
            </a:endParaRPr>
          </a:p>
          <a:p>
            <a:pPr lvl="1" algn="just"/>
            <a:r>
              <a:rPr lang="fr-FR" sz="1600" dirty="0" smtClean="0">
                <a:solidFill>
                  <a:srgbClr val="000000"/>
                </a:solidFill>
                <a:latin typeface="Verdana" charset="0"/>
              </a:rPr>
              <a:t> MAN de la région de Constantine</a:t>
            </a:r>
          </a:p>
          <a:p>
            <a:pPr lvl="1" algn="just"/>
            <a:r>
              <a:rPr lang="fr-FR" sz="1600" dirty="0" smtClean="0">
                <a:solidFill>
                  <a:srgbClr val="000000"/>
                </a:solidFill>
                <a:latin typeface="Verdana" charset="0"/>
              </a:rPr>
              <a:t>  MAN des Universités de Paris-Sud</a:t>
            </a:r>
            <a:endParaRPr lang="fr-FR" sz="16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41</a:t>
            </a:fld>
            <a:endParaRPr lang="fr-F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solidFill>
                  <a:srgbClr val="000000"/>
                </a:solidFill>
                <a:latin typeface="Verdana" charset="0"/>
              </a:rPr>
              <a:t>Metropolitan</a:t>
            </a:r>
            <a:r>
              <a:rPr lang="fr-FR" dirty="0" smtClean="0">
                <a:solidFill>
                  <a:srgbClr val="000000"/>
                </a:solidFill>
                <a:latin typeface="Verdana" charset="0"/>
              </a:rPr>
              <a:t> Area Network (MAN)</a:t>
            </a:r>
            <a:endParaRPr lang="fr-FR" dirty="0"/>
          </a:p>
        </p:txBody>
      </p:sp>
      <p:sp>
        <p:nvSpPr>
          <p:cNvPr id="3" name="Espace réservé du contenu 2"/>
          <p:cNvSpPr>
            <a:spLocks noGrp="1"/>
          </p:cNvSpPr>
          <p:nvPr>
            <p:ph idx="1"/>
          </p:nvPr>
        </p:nvSpPr>
        <p:spPr/>
        <p:txBody>
          <a:bodyPr/>
          <a:lstStyle/>
          <a:p>
            <a:pPr algn="just">
              <a:buNone/>
            </a:pPr>
            <a:r>
              <a:rPr lang="fr-FR" u="sng" dirty="0" smtClean="0">
                <a:solidFill>
                  <a:srgbClr val="000000"/>
                </a:solidFill>
                <a:latin typeface="Verdana" charset="0"/>
              </a:rPr>
              <a:t>Caractéristiques :</a:t>
            </a:r>
          </a:p>
          <a:p>
            <a:pPr algn="just">
              <a:buFont typeface="Wingdings" pitchFamily="2" charset="2"/>
              <a:buChar char="Ø"/>
            </a:pPr>
            <a:r>
              <a:rPr lang="fr-FR" dirty="0" smtClean="0">
                <a:solidFill>
                  <a:srgbClr val="000000"/>
                </a:solidFill>
                <a:latin typeface="Verdana" charset="0"/>
              </a:rPr>
              <a:t> </a:t>
            </a:r>
            <a:r>
              <a:rPr lang="fr-FR" sz="2400" u="sng" dirty="0" smtClean="0">
                <a:solidFill>
                  <a:srgbClr val="000000"/>
                </a:solidFill>
                <a:latin typeface="Verdana" charset="0"/>
              </a:rPr>
              <a:t>Vitesse de transmission entre LAN :</a:t>
            </a:r>
            <a:r>
              <a:rPr lang="fr-FR" sz="2400" dirty="0" smtClean="0">
                <a:solidFill>
                  <a:srgbClr val="000000"/>
                </a:solidFill>
                <a:latin typeface="Verdana" charset="0"/>
              </a:rPr>
              <a:t> &lt; 100 </a:t>
            </a:r>
            <a:r>
              <a:rPr lang="fr-FR" sz="2400" dirty="0" err="1" smtClean="0">
                <a:solidFill>
                  <a:srgbClr val="000000"/>
                </a:solidFill>
                <a:latin typeface="Verdana" charset="0"/>
              </a:rPr>
              <a:t>mbps</a:t>
            </a:r>
            <a:endParaRPr lang="fr-FR" sz="2400" dirty="0" smtClean="0">
              <a:solidFill>
                <a:srgbClr val="000000"/>
              </a:solidFill>
              <a:latin typeface="Verdana" charset="0"/>
            </a:endParaRPr>
          </a:p>
          <a:p>
            <a:pPr algn="just">
              <a:buFont typeface="Wingdings" pitchFamily="2" charset="2"/>
              <a:buChar char="Ø"/>
            </a:pPr>
            <a:r>
              <a:rPr lang="fr-FR" sz="2400" dirty="0" smtClean="0">
                <a:solidFill>
                  <a:srgbClr val="000000"/>
                </a:solidFill>
                <a:latin typeface="Verdana" charset="0"/>
              </a:rPr>
              <a:t> </a:t>
            </a:r>
            <a:r>
              <a:rPr lang="fr-FR" sz="2400" u="sng" dirty="0" smtClean="0">
                <a:solidFill>
                  <a:srgbClr val="000000"/>
                </a:solidFill>
                <a:latin typeface="Verdana" charset="0"/>
              </a:rPr>
              <a:t>Nombre de stations :</a:t>
            </a:r>
            <a:r>
              <a:rPr lang="fr-FR" sz="2400" dirty="0" smtClean="0">
                <a:solidFill>
                  <a:srgbClr val="000000"/>
                </a:solidFill>
                <a:latin typeface="Verdana" charset="0"/>
              </a:rPr>
              <a:t> &gt; 1000 machines</a:t>
            </a:r>
          </a:p>
          <a:p>
            <a:pPr algn="just">
              <a:buFont typeface="Wingdings" pitchFamily="2" charset="2"/>
              <a:buChar char="Ø"/>
            </a:pPr>
            <a:r>
              <a:rPr lang="fr-FR" sz="2400" u="sng" dirty="0" smtClean="0">
                <a:solidFill>
                  <a:srgbClr val="000000"/>
                </a:solidFill>
                <a:latin typeface="Verdana" charset="0"/>
              </a:rPr>
              <a:t>Aire géographique :</a:t>
            </a:r>
            <a:r>
              <a:rPr lang="fr-FR" sz="2400" dirty="0" smtClean="0">
                <a:solidFill>
                  <a:srgbClr val="000000"/>
                </a:solidFill>
                <a:latin typeface="Verdana" charset="0"/>
              </a:rPr>
              <a:t> 1 à 100 km</a:t>
            </a:r>
            <a:r>
              <a:rPr lang="fr-FR" sz="2400" baseline="30000" dirty="0" smtClean="0">
                <a:solidFill>
                  <a:srgbClr val="000000"/>
                </a:solidFill>
                <a:latin typeface="Verdana" charset="0"/>
              </a:rPr>
              <a:t>2</a:t>
            </a:r>
            <a:r>
              <a:rPr lang="fr-FR" sz="2400" dirty="0" smtClean="0">
                <a:solidFill>
                  <a:srgbClr val="000000"/>
                </a:solidFill>
                <a:latin typeface="Verdana" charset="0"/>
              </a:rPr>
              <a:t> (variable)</a:t>
            </a:r>
          </a:p>
          <a:p>
            <a:pPr algn="just">
              <a:buFont typeface="Wingdings" pitchFamily="2" charset="2"/>
              <a:buChar char="Ø"/>
            </a:pPr>
            <a:r>
              <a:rPr lang="fr-FR" sz="2400" u="sng" dirty="0" smtClean="0">
                <a:solidFill>
                  <a:srgbClr val="000000"/>
                </a:solidFill>
                <a:latin typeface="Verdana" charset="0"/>
              </a:rPr>
              <a:t>Topologie :</a:t>
            </a:r>
            <a:r>
              <a:rPr lang="fr-FR" sz="2400" dirty="0" smtClean="0">
                <a:solidFill>
                  <a:srgbClr val="000000"/>
                </a:solidFill>
                <a:latin typeface="Verdana" charset="0"/>
              </a:rPr>
              <a:t> Bus, Etoile en général</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42</a:t>
            </a:fld>
            <a:endParaRPr lang="fr-F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solidFill>
                  <a:srgbClr val="000000"/>
                </a:solidFill>
                <a:latin typeface="Verdana" charset="0"/>
              </a:rPr>
              <a:t>Wide</a:t>
            </a:r>
            <a:r>
              <a:rPr lang="fr-FR" dirty="0" smtClean="0">
                <a:solidFill>
                  <a:srgbClr val="000000"/>
                </a:solidFill>
                <a:latin typeface="Verdana" charset="0"/>
              </a:rPr>
              <a:t> Area Network (WAN)</a:t>
            </a:r>
            <a:endParaRPr lang="fr-FR" dirty="0"/>
          </a:p>
        </p:txBody>
      </p:sp>
      <p:sp>
        <p:nvSpPr>
          <p:cNvPr id="3" name="Espace réservé du contenu 2"/>
          <p:cNvSpPr>
            <a:spLocks noGrp="1"/>
          </p:cNvSpPr>
          <p:nvPr>
            <p:ph idx="1"/>
          </p:nvPr>
        </p:nvSpPr>
        <p:spPr/>
        <p:txBody>
          <a:bodyPr/>
          <a:lstStyle/>
          <a:p>
            <a:pPr algn="just"/>
            <a:r>
              <a:rPr lang="fr-FR" sz="2400" dirty="0" smtClean="0">
                <a:solidFill>
                  <a:srgbClr val="000000"/>
                </a:solidFill>
                <a:latin typeface="Verdana" charset="0"/>
              </a:rPr>
              <a:t>Les WAN (</a:t>
            </a:r>
            <a:r>
              <a:rPr lang="fr-FR" sz="2400" dirty="0" err="1" smtClean="0">
                <a:solidFill>
                  <a:srgbClr val="000000"/>
                </a:solidFill>
                <a:latin typeface="Verdana" charset="0"/>
              </a:rPr>
              <a:t>Wide</a:t>
            </a:r>
            <a:r>
              <a:rPr lang="fr-FR" sz="2400" dirty="0" smtClean="0">
                <a:solidFill>
                  <a:srgbClr val="000000"/>
                </a:solidFill>
                <a:latin typeface="Verdana" charset="0"/>
              </a:rPr>
              <a:t> Area Network) interconnectent plusieurs LAN géographiquement éloignés à des débits faibles.</a:t>
            </a:r>
          </a:p>
          <a:p>
            <a:pPr algn="just"/>
            <a:endParaRPr lang="fr-FR" sz="2400" dirty="0" smtClean="0">
              <a:solidFill>
                <a:srgbClr val="000000"/>
              </a:solidFill>
              <a:latin typeface="Verdana" charset="0"/>
            </a:endParaRPr>
          </a:p>
          <a:p>
            <a:pPr algn="just"/>
            <a:r>
              <a:rPr lang="fr-FR" sz="2400" dirty="0" smtClean="0">
                <a:solidFill>
                  <a:srgbClr val="000000"/>
                </a:solidFill>
                <a:latin typeface="Verdana" charset="0"/>
              </a:rPr>
              <a:t>Des dispositifs permettent de « choisir » la meilleur route possible pour acheminer les informations le plus vite possible.</a:t>
            </a:r>
            <a:r>
              <a:rPr lang="fr-FR" sz="2400" dirty="0" smtClean="0"/>
              <a:t> </a:t>
            </a:r>
            <a:endParaRPr lang="fr-FR" sz="2400" dirty="0" smtClean="0">
              <a:solidFill>
                <a:srgbClr val="000000"/>
              </a:solidFill>
              <a:latin typeface="Verdana" charset="0"/>
            </a:endParaRPr>
          </a:p>
          <a:p>
            <a:pPr algn="just"/>
            <a:r>
              <a:rPr lang="fr-FR" sz="2400" u="sng" dirty="0" smtClean="0">
                <a:solidFill>
                  <a:srgbClr val="000000"/>
                </a:solidFill>
                <a:latin typeface="Verdana" charset="0"/>
              </a:rPr>
              <a:t>Exemple :</a:t>
            </a:r>
          </a:p>
          <a:p>
            <a:pPr lvl="1" algn="just"/>
            <a:r>
              <a:rPr lang="fr-FR" sz="2000" dirty="0" smtClean="0">
                <a:solidFill>
                  <a:srgbClr val="000000"/>
                </a:solidFill>
                <a:latin typeface="Verdana" charset="0"/>
              </a:rPr>
              <a:t> Internet est le WAN le plus connu</a:t>
            </a:r>
            <a:endParaRPr lang="fr-FR" sz="20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43</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heckerboard(across)">
                                      <p:cBhvr>
                                        <p:cTn id="7" dur="500"/>
                                        <p:tgtEl>
                                          <p:spTgt spid="3">
                                            <p:txEl>
                                              <p:pRg st="3" end="3"/>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checkerboard(across)">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solidFill>
                  <a:srgbClr val="000000"/>
                </a:solidFill>
                <a:latin typeface="Verdana" charset="0"/>
              </a:rPr>
              <a:t>Wide</a:t>
            </a:r>
            <a:r>
              <a:rPr lang="fr-FR" dirty="0" smtClean="0">
                <a:solidFill>
                  <a:srgbClr val="000000"/>
                </a:solidFill>
                <a:latin typeface="Verdana" charset="0"/>
              </a:rPr>
              <a:t> Area Network (WAN)</a:t>
            </a:r>
            <a:endParaRPr lang="fr-FR" dirty="0"/>
          </a:p>
        </p:txBody>
      </p:sp>
      <p:sp>
        <p:nvSpPr>
          <p:cNvPr id="3" name="Espace réservé du contenu 2"/>
          <p:cNvSpPr>
            <a:spLocks noGrp="1"/>
          </p:cNvSpPr>
          <p:nvPr>
            <p:ph idx="1"/>
          </p:nvPr>
        </p:nvSpPr>
        <p:spPr/>
        <p:txBody>
          <a:bodyPr/>
          <a:lstStyle/>
          <a:p>
            <a:pPr algn="just"/>
            <a:r>
              <a:rPr lang="fr-FR" u="sng" dirty="0" smtClean="0">
                <a:solidFill>
                  <a:srgbClr val="000000"/>
                </a:solidFill>
                <a:latin typeface="Verdana" charset="0"/>
              </a:rPr>
              <a:t>Caractéristiques :</a:t>
            </a:r>
          </a:p>
          <a:p>
            <a:pPr algn="just"/>
            <a:endParaRPr lang="fr-FR" sz="2000" u="sng" dirty="0" smtClean="0">
              <a:solidFill>
                <a:srgbClr val="000000"/>
              </a:solidFill>
              <a:latin typeface="Verdana" charset="0"/>
            </a:endParaRPr>
          </a:p>
          <a:p>
            <a:pPr algn="just"/>
            <a:r>
              <a:rPr lang="fr-FR" sz="2000" dirty="0" smtClean="0">
                <a:solidFill>
                  <a:srgbClr val="000000"/>
                </a:solidFill>
                <a:latin typeface="Verdana" charset="0"/>
              </a:rPr>
              <a:t> </a:t>
            </a:r>
            <a:r>
              <a:rPr lang="fr-FR" sz="2000" u="sng" dirty="0" smtClean="0">
                <a:solidFill>
                  <a:srgbClr val="000000"/>
                </a:solidFill>
                <a:latin typeface="Verdana" charset="0"/>
              </a:rPr>
              <a:t>Vitesse de transmission entre stations :</a:t>
            </a:r>
          </a:p>
          <a:p>
            <a:pPr algn="just"/>
            <a:r>
              <a:rPr lang="fr-FR" sz="2000" dirty="0" smtClean="0">
                <a:solidFill>
                  <a:srgbClr val="000000"/>
                </a:solidFill>
                <a:latin typeface="Verdana" charset="0"/>
              </a:rPr>
              <a:t>					56kbps à 100 </a:t>
            </a:r>
            <a:r>
              <a:rPr lang="fr-FR" sz="2000" dirty="0" err="1" smtClean="0">
                <a:solidFill>
                  <a:srgbClr val="000000"/>
                </a:solidFill>
                <a:latin typeface="Verdana" charset="0"/>
              </a:rPr>
              <a:t>Mbps</a:t>
            </a:r>
            <a:endParaRPr lang="fr-FR" sz="2000" dirty="0" smtClean="0">
              <a:solidFill>
                <a:srgbClr val="000000"/>
              </a:solidFill>
              <a:latin typeface="Verdana" charset="0"/>
            </a:endParaRPr>
          </a:p>
          <a:p>
            <a:pPr algn="just"/>
            <a:r>
              <a:rPr lang="fr-FR" sz="2000" dirty="0" smtClean="0">
                <a:solidFill>
                  <a:srgbClr val="000000"/>
                </a:solidFill>
                <a:latin typeface="Verdana" charset="0"/>
              </a:rPr>
              <a:t> </a:t>
            </a:r>
            <a:r>
              <a:rPr lang="fr-FR" sz="2000" u="sng" dirty="0" smtClean="0">
                <a:solidFill>
                  <a:srgbClr val="000000"/>
                </a:solidFill>
                <a:latin typeface="Verdana" charset="0"/>
              </a:rPr>
              <a:t>Nombre de stations :</a:t>
            </a:r>
            <a:r>
              <a:rPr lang="fr-FR" sz="2000" dirty="0" smtClean="0">
                <a:solidFill>
                  <a:srgbClr val="000000"/>
                </a:solidFill>
                <a:latin typeface="Verdana" charset="0"/>
              </a:rPr>
              <a:t> &gt; 1 000 </a:t>
            </a:r>
            <a:r>
              <a:rPr lang="fr-FR" sz="2000" dirty="0" err="1" smtClean="0">
                <a:solidFill>
                  <a:srgbClr val="000000"/>
                </a:solidFill>
                <a:latin typeface="Verdana" charset="0"/>
              </a:rPr>
              <a:t>000</a:t>
            </a:r>
            <a:r>
              <a:rPr lang="fr-FR" sz="2000" dirty="0" smtClean="0">
                <a:solidFill>
                  <a:srgbClr val="000000"/>
                </a:solidFill>
                <a:latin typeface="Verdana" charset="0"/>
              </a:rPr>
              <a:t> machines</a:t>
            </a:r>
          </a:p>
          <a:p>
            <a:pPr algn="just"/>
            <a:r>
              <a:rPr lang="fr-FR" sz="2000" dirty="0" smtClean="0">
                <a:solidFill>
                  <a:srgbClr val="000000"/>
                </a:solidFill>
                <a:latin typeface="Verdana" charset="0"/>
              </a:rPr>
              <a:t> </a:t>
            </a:r>
            <a:r>
              <a:rPr lang="fr-FR" sz="2000" u="sng" dirty="0" smtClean="0">
                <a:solidFill>
                  <a:srgbClr val="000000"/>
                </a:solidFill>
                <a:latin typeface="Verdana" charset="0"/>
              </a:rPr>
              <a:t>Aire géographique :</a:t>
            </a:r>
            <a:r>
              <a:rPr lang="fr-FR" sz="2000" dirty="0" smtClean="0">
                <a:solidFill>
                  <a:srgbClr val="000000"/>
                </a:solidFill>
                <a:latin typeface="Verdana" charset="0"/>
              </a:rPr>
              <a:t> Toute la surface de la Terre</a:t>
            </a:r>
          </a:p>
          <a:p>
            <a:pPr algn="just"/>
            <a:r>
              <a:rPr lang="fr-FR" sz="2000" dirty="0" smtClean="0">
                <a:solidFill>
                  <a:srgbClr val="000000"/>
                </a:solidFill>
                <a:latin typeface="Verdana" charset="0"/>
              </a:rPr>
              <a:t> </a:t>
            </a:r>
            <a:r>
              <a:rPr lang="fr-FR" sz="2000" u="sng" dirty="0" smtClean="0">
                <a:solidFill>
                  <a:srgbClr val="000000"/>
                </a:solidFill>
                <a:latin typeface="Verdana" charset="0"/>
              </a:rPr>
              <a:t>Topologie :</a:t>
            </a:r>
            <a:r>
              <a:rPr lang="fr-FR" sz="2000" dirty="0" smtClean="0">
                <a:solidFill>
                  <a:srgbClr val="000000"/>
                </a:solidFill>
                <a:latin typeface="Verdana" charset="0"/>
              </a:rPr>
              <a:t> Bus, Etoile en général</a:t>
            </a:r>
          </a:p>
          <a:p>
            <a:pPr algn="just"/>
            <a:r>
              <a:rPr lang="fr-FR" sz="2000" dirty="0" smtClean="0">
                <a:solidFill>
                  <a:srgbClr val="000000"/>
                </a:solidFill>
                <a:latin typeface="Verdana" charset="0"/>
              </a:rPr>
              <a:t> </a:t>
            </a:r>
            <a:r>
              <a:rPr lang="fr-FR" sz="2000" u="sng" dirty="0" smtClean="0">
                <a:solidFill>
                  <a:srgbClr val="000000"/>
                </a:solidFill>
                <a:latin typeface="Verdana" charset="0"/>
              </a:rPr>
              <a:t>Technologie :</a:t>
            </a:r>
            <a:r>
              <a:rPr lang="fr-FR" sz="2000" dirty="0" smtClean="0">
                <a:solidFill>
                  <a:srgbClr val="000000"/>
                </a:solidFill>
                <a:latin typeface="Verdana" charset="0"/>
              </a:rPr>
              <a:t> Câble téléphonique, fibre optique </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44</a:t>
            </a:fld>
            <a:endParaRPr lang="fr-F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Topologies des réseaux</a:t>
            </a:r>
            <a:endParaRPr lang="fr-FR" dirty="0"/>
          </a:p>
        </p:txBody>
      </p:sp>
      <p:sp>
        <p:nvSpPr>
          <p:cNvPr id="3" name="Espace réservé du contenu 2"/>
          <p:cNvSpPr>
            <a:spLocks noGrp="1"/>
          </p:cNvSpPr>
          <p:nvPr>
            <p:ph idx="1"/>
          </p:nvPr>
        </p:nvSpPr>
        <p:spPr/>
        <p:txBody>
          <a:bodyPr/>
          <a:lstStyle/>
          <a:p>
            <a:r>
              <a:rPr lang="fr-FR" sz="2400" dirty="0" smtClean="0">
                <a:solidFill>
                  <a:srgbClr val="000000"/>
                </a:solidFill>
                <a:latin typeface="Verdana" charset="0"/>
              </a:rPr>
              <a:t>Un réseau informatique est constitué d'ordinateurs reliés entre eux grâce à du matériel (câblage, cartes réseau, ainsi que d'autres équipements permettant d'assurer la bonne circulation des données).</a:t>
            </a:r>
          </a:p>
          <a:p>
            <a:r>
              <a:rPr lang="fr-FR" sz="2400" u="sng" dirty="0" smtClean="0">
                <a:solidFill>
                  <a:srgbClr val="000000"/>
                </a:solidFill>
                <a:latin typeface="Verdana" charset="0"/>
              </a:rPr>
              <a:t>L'arrangement physique</a:t>
            </a:r>
            <a:r>
              <a:rPr lang="fr-FR" sz="2400" dirty="0" smtClean="0">
                <a:solidFill>
                  <a:srgbClr val="000000"/>
                </a:solidFill>
                <a:latin typeface="Verdana" charset="0"/>
              </a:rPr>
              <a:t> de ces éléments est appelé </a:t>
            </a:r>
            <a:r>
              <a:rPr lang="fr-FR" sz="2400" i="1" u="sng" dirty="0" smtClean="0">
                <a:solidFill>
                  <a:srgbClr val="000000"/>
                </a:solidFill>
                <a:latin typeface="Verdana" charset="0"/>
              </a:rPr>
              <a:t>topologie physique</a:t>
            </a:r>
            <a:r>
              <a:rPr lang="fr-FR" sz="2400" dirty="0" smtClean="0">
                <a:solidFill>
                  <a:srgbClr val="000000"/>
                </a:solidFill>
                <a:latin typeface="Verdana" charset="0"/>
              </a:rPr>
              <a:t>. Il en existe quatre: </a:t>
            </a:r>
          </a:p>
          <a:p>
            <a:pPr lvl="1"/>
            <a:r>
              <a:rPr lang="fr-FR" sz="2000" dirty="0" smtClean="0">
                <a:solidFill>
                  <a:srgbClr val="000000"/>
                </a:solidFill>
                <a:latin typeface="Times New Roman" charset="0"/>
              </a:rPr>
              <a:t> La topologie en </a:t>
            </a:r>
            <a:r>
              <a:rPr lang="fr-FR" sz="2000" u="sng" dirty="0" smtClean="0">
                <a:solidFill>
                  <a:srgbClr val="000000"/>
                </a:solidFill>
                <a:latin typeface="Times New Roman" charset="0"/>
              </a:rPr>
              <a:t>bus</a:t>
            </a:r>
            <a:endParaRPr lang="fr-FR" sz="2000" dirty="0" smtClean="0">
              <a:solidFill>
                <a:srgbClr val="000000"/>
              </a:solidFill>
              <a:latin typeface="Verdana" charset="0"/>
            </a:endParaRPr>
          </a:p>
          <a:p>
            <a:pPr lvl="1"/>
            <a:r>
              <a:rPr lang="fr-FR" sz="2000" dirty="0" smtClean="0">
                <a:solidFill>
                  <a:srgbClr val="000000"/>
                </a:solidFill>
                <a:latin typeface="Times New Roman" charset="0"/>
              </a:rPr>
              <a:t> La topologie en </a:t>
            </a:r>
            <a:r>
              <a:rPr lang="fr-FR" sz="2000" u="sng" dirty="0" smtClean="0">
                <a:solidFill>
                  <a:srgbClr val="000000"/>
                </a:solidFill>
                <a:latin typeface="Times New Roman" charset="0"/>
              </a:rPr>
              <a:t>étoile</a:t>
            </a:r>
            <a:endParaRPr lang="fr-FR" sz="2000" dirty="0" smtClean="0">
              <a:solidFill>
                <a:srgbClr val="000000"/>
              </a:solidFill>
              <a:latin typeface="Verdana" charset="0"/>
            </a:endParaRPr>
          </a:p>
          <a:p>
            <a:pPr lvl="1"/>
            <a:r>
              <a:rPr lang="fr-FR" sz="2000" dirty="0" smtClean="0">
                <a:solidFill>
                  <a:srgbClr val="000000"/>
                </a:solidFill>
                <a:latin typeface="Times New Roman" charset="0"/>
              </a:rPr>
              <a:t> La topologie en </a:t>
            </a:r>
            <a:r>
              <a:rPr lang="fr-FR" sz="2000" u="sng" dirty="0" smtClean="0">
                <a:solidFill>
                  <a:srgbClr val="000000"/>
                </a:solidFill>
                <a:latin typeface="Times New Roman" charset="0"/>
              </a:rPr>
              <a:t>anneau</a:t>
            </a:r>
          </a:p>
          <a:p>
            <a:pPr lvl="1"/>
            <a:r>
              <a:rPr lang="fr-FR" sz="2000" u="sng" dirty="0" smtClean="0">
                <a:solidFill>
                  <a:srgbClr val="000000"/>
                </a:solidFill>
                <a:latin typeface="Times New Roman" charset="0"/>
              </a:rPr>
              <a:t>La topologie </a:t>
            </a:r>
            <a:r>
              <a:rPr lang="fr-FR" sz="2000" dirty="0" smtClean="0">
                <a:solidFill>
                  <a:srgbClr val="000000"/>
                </a:solidFill>
                <a:latin typeface="Times New Roman" charset="0"/>
              </a:rPr>
              <a:t>point à point</a:t>
            </a:r>
            <a:endParaRPr lang="fr-FR" sz="20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45</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heckerboard(across)">
                                      <p:cBhvr>
                                        <p:cTn id="15" dur="500"/>
                                        <p:tgtEl>
                                          <p:spTgt spid="3">
                                            <p:txEl>
                                              <p:pRg st="2" end="2"/>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heckerboard(across)">
                                      <p:cBhvr>
                                        <p:cTn id="18" dur="500"/>
                                        <p:tgtEl>
                                          <p:spTgt spid="3">
                                            <p:txEl>
                                              <p:pRg st="3" end="3"/>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checkerboard(across)">
                                      <p:cBhvr>
                                        <p:cTn id="21" dur="500"/>
                                        <p:tgtEl>
                                          <p:spTgt spid="3">
                                            <p:txEl>
                                              <p:pRg st="4" end="4"/>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Effect transition="in" filter="checkerboard(across)">
                                      <p:cBhvr>
                                        <p:cTn id="24"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000000"/>
                </a:solidFill>
                <a:latin typeface="Times New Roman" charset="0"/>
              </a:rPr>
              <a:t>La topologie en bus</a:t>
            </a:r>
            <a:endParaRPr lang="fr-FR" dirty="0"/>
          </a:p>
        </p:txBody>
      </p:sp>
      <p:sp>
        <p:nvSpPr>
          <p:cNvPr id="3" name="Espace réservé du contenu 2"/>
          <p:cNvSpPr>
            <a:spLocks noGrp="1"/>
          </p:cNvSpPr>
          <p:nvPr>
            <p:ph idx="1"/>
          </p:nvPr>
        </p:nvSpPr>
        <p:spPr>
          <a:xfrm>
            <a:off x="685800" y="3571876"/>
            <a:ext cx="7772400" cy="1952620"/>
          </a:xfrm>
        </p:spPr>
        <p:txBody>
          <a:bodyPr/>
          <a:lstStyle/>
          <a:p>
            <a:r>
              <a:rPr lang="fr-FR" dirty="0" smtClean="0"/>
              <a:t>Tous les ordinateurs et les périphériques du réseau sont rattachés à un conduit unique.</a:t>
            </a:r>
          </a:p>
          <a:p>
            <a:r>
              <a:rPr lang="fr-FR" dirty="0" smtClean="0"/>
              <a:t>Lorsqu’une station émet des données, elles circulent sur toute la longueur du bus et la station destinataire peut les récupérer.</a:t>
            </a:r>
          </a:p>
          <a:p>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46</a:t>
            </a:fld>
            <a:endParaRPr lang="fr-FR"/>
          </a:p>
        </p:txBody>
      </p:sp>
      <p:pic>
        <p:nvPicPr>
          <p:cNvPr id="10" name="Picture 3"/>
          <p:cNvPicPr>
            <a:picLocks noChangeAspect="1" noChangeArrowheads="1"/>
          </p:cNvPicPr>
          <p:nvPr/>
        </p:nvPicPr>
        <p:blipFill>
          <a:blip r:embed="rId2"/>
          <a:srcRect/>
          <a:stretch>
            <a:fillRect/>
          </a:stretch>
        </p:blipFill>
        <p:spPr bwMode="auto">
          <a:xfrm>
            <a:off x="2438400" y="1966912"/>
            <a:ext cx="4343400" cy="14620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000000"/>
                </a:solidFill>
                <a:latin typeface="Times New Roman" charset="0"/>
              </a:rPr>
              <a:t>La topologie en bus</a:t>
            </a:r>
            <a:endParaRPr lang="fr-FR" dirty="0"/>
          </a:p>
        </p:txBody>
      </p:sp>
      <p:sp>
        <p:nvSpPr>
          <p:cNvPr id="3" name="Espace réservé du contenu 2"/>
          <p:cNvSpPr>
            <a:spLocks noGrp="1"/>
          </p:cNvSpPr>
          <p:nvPr>
            <p:ph idx="1"/>
          </p:nvPr>
        </p:nvSpPr>
        <p:spPr/>
        <p:txBody>
          <a:bodyPr/>
          <a:lstStyle/>
          <a:p>
            <a:r>
              <a:rPr lang="fr-FR" b="1" dirty="0" smtClean="0"/>
              <a:t>Avantages</a:t>
            </a:r>
            <a:r>
              <a:rPr lang="fr-FR" dirty="0" smtClean="0"/>
              <a:t>:</a:t>
            </a:r>
          </a:p>
          <a:p>
            <a:pPr lvl="1"/>
            <a:r>
              <a:rPr lang="fr-FR" dirty="0" smtClean="0"/>
              <a:t>Elle nécessite moins de câblage.</a:t>
            </a:r>
          </a:p>
          <a:p>
            <a:pPr lvl="1"/>
            <a:r>
              <a:rPr lang="fr-FR" dirty="0" smtClean="0"/>
              <a:t>Facile à mettre en place,</a:t>
            </a:r>
          </a:p>
          <a:p>
            <a:pPr lvl="1"/>
            <a:r>
              <a:rPr lang="fr-FR" dirty="0" smtClean="0"/>
              <a:t>Si une station tombe en panne le reste de réseau ne sera pas perturbé. </a:t>
            </a:r>
          </a:p>
          <a:p>
            <a:pPr>
              <a:buFont typeface="Arial" pitchFamily="34" charset="0"/>
              <a:buChar char="•"/>
            </a:pPr>
            <a:r>
              <a:rPr lang="fr-FR" b="1" dirty="0" smtClean="0"/>
              <a:t>I</a:t>
            </a:r>
            <a:r>
              <a:rPr lang="fr-FR" b="1" dirty="0" smtClean="0">
                <a:ea typeface="+mn-ea"/>
                <a:cs typeface="+mn-cs"/>
              </a:rPr>
              <a:t>nconvénients</a:t>
            </a:r>
          </a:p>
          <a:p>
            <a:pPr lvl="1"/>
            <a:r>
              <a:rPr lang="fr-FR" dirty="0" smtClean="0"/>
              <a:t>En cas de rupture du bus, le réseau devient inutilisable</a:t>
            </a:r>
          </a:p>
          <a:p>
            <a:pPr lvl="1"/>
            <a:endParaRPr lang="fr-FR" dirty="0" smtClean="0"/>
          </a:p>
          <a:p>
            <a:pPr lvl="1"/>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47</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par>
                                <p:cTn id="13" presetID="5" presetClass="entr" presetSubtype="1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checkerboard(across)">
                                      <p:cBhvr>
                                        <p:cTn id="15" dur="5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heckerboard(across)">
                                      <p:cBhvr>
                                        <p:cTn id="20" dur="500"/>
                                        <p:tgtEl>
                                          <p:spTgt spid="3">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checkerboard(across)">
                                      <p:cBhvr>
                                        <p:cTn id="25" dur="500"/>
                                        <p:tgtEl>
                                          <p:spTgt spid="3">
                                            <p:txEl>
                                              <p:pRg st="4" end="4"/>
                                            </p:txEl>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checkerboard(across)">
                                      <p:cBhvr>
                                        <p:cTn id="28"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428604"/>
            <a:ext cx="7772400" cy="1143000"/>
          </a:xfrm>
        </p:spPr>
        <p:txBody>
          <a:bodyPr/>
          <a:lstStyle/>
          <a:p>
            <a:r>
              <a:rPr lang="fr-FR" dirty="0" smtClean="0"/>
              <a:t>Topologie en anneau</a:t>
            </a:r>
            <a:br>
              <a:rPr lang="fr-FR" dirty="0" smtClean="0"/>
            </a:br>
            <a:endParaRPr lang="fr-FR" dirty="0"/>
          </a:p>
        </p:txBody>
      </p:sp>
      <p:sp>
        <p:nvSpPr>
          <p:cNvPr id="3" name="Espace réservé du contenu 2"/>
          <p:cNvSpPr>
            <a:spLocks noGrp="1"/>
          </p:cNvSpPr>
          <p:nvPr>
            <p:ph idx="1"/>
          </p:nvPr>
        </p:nvSpPr>
        <p:spPr>
          <a:xfrm>
            <a:off x="685800" y="3714752"/>
            <a:ext cx="7772400" cy="2381248"/>
          </a:xfrm>
        </p:spPr>
        <p:txBody>
          <a:bodyPr/>
          <a:lstStyle/>
          <a:p>
            <a:r>
              <a:rPr lang="fr-FR" sz="2200" dirty="0" smtClean="0"/>
              <a:t>Les ordinateurs sont disposés de telle sorte que l’ensemble constitue une boucle fermée.</a:t>
            </a:r>
          </a:p>
          <a:p>
            <a:r>
              <a:rPr lang="fr-FR" sz="2200" dirty="0" smtClean="0"/>
              <a:t>Un </a:t>
            </a:r>
            <a:r>
              <a:rPr lang="fr-FR" sz="2200" b="1" dirty="0" smtClean="0"/>
              <a:t>jeton</a:t>
            </a:r>
            <a:r>
              <a:rPr lang="fr-FR" sz="2200" dirty="0" smtClean="0"/>
              <a:t> circule autour de l’anneau. Ce jeton est émis par une station donnée. La station qui émet des données qui font le tour de l’anneau. Lorsque les données reviennent, la station qui les a envoyées les élimine du réseau et passe le jeton à son voisin, et ainsi de suite.</a:t>
            </a:r>
          </a:p>
          <a:p>
            <a:r>
              <a:rPr lang="fr-FR" sz="2800" dirty="0" smtClean="0"/>
              <a:t> </a:t>
            </a:r>
            <a:endParaRPr lang="fr-FR" sz="28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48</a:t>
            </a:fld>
            <a:endParaRPr lang="fr-FR"/>
          </a:p>
        </p:txBody>
      </p:sp>
      <p:pic>
        <p:nvPicPr>
          <p:cNvPr id="7" name="Picture 5"/>
          <p:cNvPicPr>
            <a:picLocks noChangeAspect="1" noChangeArrowheads="1"/>
          </p:cNvPicPr>
          <p:nvPr/>
        </p:nvPicPr>
        <p:blipFill>
          <a:blip r:embed="rId2"/>
          <a:srcRect/>
          <a:stretch>
            <a:fillRect/>
          </a:stretch>
        </p:blipFill>
        <p:spPr bwMode="auto">
          <a:xfrm>
            <a:off x="3044832" y="1643050"/>
            <a:ext cx="2527300" cy="177482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Topologie en anneau</a:t>
            </a:r>
            <a:br>
              <a:rPr lang="fr-FR" dirty="0" smtClean="0"/>
            </a:br>
            <a:endParaRPr lang="fr-FR" dirty="0"/>
          </a:p>
        </p:txBody>
      </p:sp>
      <p:sp>
        <p:nvSpPr>
          <p:cNvPr id="3" name="Espace réservé du contenu 2"/>
          <p:cNvSpPr>
            <a:spLocks noGrp="1"/>
          </p:cNvSpPr>
          <p:nvPr>
            <p:ph idx="1"/>
          </p:nvPr>
        </p:nvSpPr>
        <p:spPr/>
        <p:txBody>
          <a:bodyPr/>
          <a:lstStyle/>
          <a:p>
            <a:r>
              <a:rPr lang="fr-FR" dirty="0" smtClean="0"/>
              <a:t>Avantages</a:t>
            </a:r>
          </a:p>
          <a:p>
            <a:pPr lvl="1"/>
            <a:r>
              <a:rPr lang="fr-FR" dirty="0" smtClean="0"/>
              <a:t>Il n’y a aucun danger de collision car un seul paquet de données peut circuler dans l’anneau à la fois.</a:t>
            </a:r>
          </a:p>
          <a:p>
            <a:r>
              <a:rPr lang="fr-FR" dirty="0" smtClean="0"/>
              <a:t>Inconvénients </a:t>
            </a:r>
          </a:p>
          <a:p>
            <a:pPr lvl="1"/>
            <a:r>
              <a:rPr lang="fr-FR" dirty="0" smtClean="0"/>
              <a:t>La panne d’une station donnée rend l’ensemble du réseau inutilisable.</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49</a:t>
            </a:fld>
            <a:endParaRPr lang="fr-F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033450"/>
          </a:xfrm>
        </p:spPr>
        <p:txBody>
          <a:bodyPr/>
          <a:lstStyle/>
          <a:p>
            <a:r>
              <a:rPr lang="fr-FR" dirty="0" smtClean="0"/>
              <a:t>Topologie en étoile</a:t>
            </a:r>
            <a:br>
              <a:rPr lang="fr-FR" dirty="0" smtClean="0"/>
            </a:br>
            <a:endParaRPr lang="fr-FR" dirty="0"/>
          </a:p>
        </p:txBody>
      </p:sp>
      <p:sp>
        <p:nvSpPr>
          <p:cNvPr id="3" name="Espace réservé du contenu 2"/>
          <p:cNvSpPr>
            <a:spLocks noGrp="1"/>
          </p:cNvSpPr>
          <p:nvPr>
            <p:ph idx="1"/>
          </p:nvPr>
        </p:nvSpPr>
        <p:spPr>
          <a:xfrm>
            <a:off x="685800" y="3857628"/>
            <a:ext cx="7772400" cy="2238372"/>
          </a:xfrm>
        </p:spPr>
        <p:txBody>
          <a:bodyPr/>
          <a:lstStyle/>
          <a:p>
            <a:r>
              <a:rPr lang="fr-FR" sz="2400" dirty="0" smtClean="0"/>
              <a:t>La communication entre les stations du réseau se fait par l’intermédiaire d’un élément central.</a:t>
            </a:r>
          </a:p>
          <a:p>
            <a:r>
              <a:rPr lang="fr-FR" sz="2400" dirty="0" smtClean="0"/>
              <a:t>Quand une station émet vers élément central, celui-ci peut envoyer les données à toute les machines (c’est le cas du HUB) ou uniquement au destinataire (c’est le cas avec le SWITCH</a:t>
            </a:r>
          </a:p>
          <a:p>
            <a:endParaRPr lang="fr-FR" sz="2400" dirty="0" smtClean="0"/>
          </a:p>
          <a:p>
            <a:endParaRPr lang="fr-FR" sz="2400"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50</a:t>
            </a:fld>
            <a:endParaRPr lang="fr-FR"/>
          </a:p>
        </p:txBody>
      </p:sp>
      <p:pic>
        <p:nvPicPr>
          <p:cNvPr id="7" name="Picture 5"/>
          <p:cNvPicPr>
            <a:picLocks noChangeAspect="1" noChangeArrowheads="1"/>
          </p:cNvPicPr>
          <p:nvPr/>
        </p:nvPicPr>
        <p:blipFill>
          <a:blip r:embed="rId2"/>
          <a:srcRect/>
          <a:stretch>
            <a:fillRect/>
          </a:stretch>
        </p:blipFill>
        <p:spPr bwMode="auto">
          <a:xfrm>
            <a:off x="2357422" y="1785926"/>
            <a:ext cx="4400550" cy="18097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Topologie en étoile</a:t>
            </a:r>
            <a:br>
              <a:rPr lang="fr-FR" dirty="0" smtClean="0"/>
            </a:br>
            <a:endParaRPr lang="fr-FR" dirty="0"/>
          </a:p>
        </p:txBody>
      </p:sp>
      <p:sp>
        <p:nvSpPr>
          <p:cNvPr id="3" name="Espace réservé du contenu 2"/>
          <p:cNvSpPr>
            <a:spLocks noGrp="1"/>
          </p:cNvSpPr>
          <p:nvPr>
            <p:ph idx="1"/>
          </p:nvPr>
        </p:nvSpPr>
        <p:spPr/>
        <p:txBody>
          <a:bodyPr/>
          <a:lstStyle/>
          <a:p>
            <a:r>
              <a:rPr lang="fr-FR" dirty="0" smtClean="0"/>
              <a:t>Avantages:</a:t>
            </a:r>
          </a:p>
          <a:p>
            <a:pPr lvl="1"/>
            <a:r>
              <a:rPr lang="fr-FR" sz="2400" dirty="0" smtClean="0"/>
              <a:t>Un avantage de cette topologie est qu’une panne d’une station donnée ne met pas en cause l’ensemble du réseau.</a:t>
            </a:r>
          </a:p>
          <a:p>
            <a:pPr>
              <a:buFont typeface="Arial" pitchFamily="34" charset="0"/>
              <a:buChar char="•"/>
            </a:pPr>
            <a:r>
              <a:rPr lang="fr-FR" dirty="0" smtClean="0"/>
              <a:t>Inconvénients:</a:t>
            </a:r>
          </a:p>
          <a:p>
            <a:pPr lvl="1">
              <a:buFontTx/>
              <a:buChar char="-"/>
            </a:pPr>
            <a:r>
              <a:rPr lang="fr-FR" sz="2400" dirty="0" smtClean="0"/>
              <a:t>Il faut plus des câbles que pour les autres topologies, </a:t>
            </a:r>
          </a:p>
          <a:p>
            <a:pPr lvl="1">
              <a:buFontTx/>
              <a:buChar char="-"/>
            </a:pPr>
            <a:r>
              <a:rPr lang="fr-FR" sz="2400" dirty="0" smtClean="0"/>
              <a:t>La </a:t>
            </a:r>
            <a:r>
              <a:rPr lang="fr-FR" sz="2400" dirty="0" err="1" smtClean="0"/>
              <a:t>ﬁabilité</a:t>
            </a:r>
            <a:r>
              <a:rPr lang="fr-FR" sz="2400" dirty="0" smtClean="0"/>
              <a:t> du réseau est dépendante de la </a:t>
            </a:r>
            <a:r>
              <a:rPr lang="fr-FR" sz="2400" dirty="0" err="1" smtClean="0"/>
              <a:t>ﬁabilité</a:t>
            </a:r>
            <a:r>
              <a:rPr lang="fr-FR" sz="2400" dirty="0" smtClean="0"/>
              <a:t> de l’élément central (si le concentrateur tombe en panne, tous les ordinateurs connectés ne peuvent plus communiquer).</a:t>
            </a:r>
          </a:p>
          <a:p>
            <a:pPr lvl="1">
              <a:buNone/>
            </a:pPr>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51</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checkerboard(across)">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checkerboard(across)">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nSpc>
                <a:spcPts val="5280"/>
              </a:lnSpc>
            </a:pPr>
            <a:r>
              <a:rPr lang="fr-FR" b="1" dirty="0" smtClean="0"/>
              <a:t>Topologie point à point</a:t>
            </a:r>
            <a:br>
              <a:rPr lang="fr-FR" b="1" dirty="0" smtClean="0"/>
            </a:br>
            <a:r>
              <a:rPr lang="fr-FR" b="1" dirty="0" smtClean="0"/>
              <a:t> (ou maillée)</a:t>
            </a:r>
            <a:endParaRPr lang="fr-FR" dirty="0"/>
          </a:p>
        </p:txBody>
      </p:sp>
      <p:pic>
        <p:nvPicPr>
          <p:cNvPr id="7" name="Espace réservé du contenu 6" descr="maille.jpg"/>
          <p:cNvPicPr>
            <a:picLocks noGrp="1" noChangeAspect="1"/>
          </p:cNvPicPr>
          <p:nvPr>
            <p:ph idx="1"/>
          </p:nvPr>
        </p:nvPicPr>
        <p:blipFill>
          <a:blip r:embed="rId2"/>
          <a:stretch>
            <a:fillRect/>
          </a:stretch>
        </p:blipFill>
        <p:spPr>
          <a:xfrm>
            <a:off x="642910" y="2000240"/>
            <a:ext cx="3714776" cy="3448064"/>
          </a:xfrm>
        </p:spPr>
      </p:pic>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52</a:t>
            </a:fld>
            <a:endParaRPr lang="fr-FR"/>
          </a:p>
        </p:txBody>
      </p:sp>
      <p:pic>
        <p:nvPicPr>
          <p:cNvPr id="8" name="Image 7" descr="maille.gif"/>
          <p:cNvPicPr>
            <a:picLocks noChangeAspect="1"/>
          </p:cNvPicPr>
          <p:nvPr/>
        </p:nvPicPr>
        <p:blipFill>
          <a:blip r:embed="rId3"/>
          <a:stretch>
            <a:fillRect/>
          </a:stretch>
        </p:blipFill>
        <p:spPr>
          <a:xfrm>
            <a:off x="4572000" y="2000240"/>
            <a:ext cx="4429124" cy="3214710"/>
          </a:xfrm>
          <a:prstGeom prst="rect">
            <a:avLst/>
          </a:prstGeom>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Topologie point à point</a:t>
            </a:r>
            <a:endParaRPr lang="fr-FR" dirty="0"/>
          </a:p>
        </p:txBody>
      </p:sp>
      <p:sp>
        <p:nvSpPr>
          <p:cNvPr id="3" name="Espace réservé du contenu 2"/>
          <p:cNvSpPr>
            <a:spLocks noGrp="1"/>
          </p:cNvSpPr>
          <p:nvPr>
            <p:ph idx="1"/>
          </p:nvPr>
        </p:nvSpPr>
        <p:spPr/>
        <p:txBody>
          <a:bodyPr/>
          <a:lstStyle/>
          <a:p>
            <a:r>
              <a:rPr lang="fr-FR" dirty="0" smtClean="0"/>
              <a:t>Cette topologie se rencontre dans les grands réseaux de distribution (Exemple : Internet).</a:t>
            </a:r>
          </a:p>
          <a:p>
            <a:r>
              <a:rPr lang="fr-FR" dirty="0" smtClean="0"/>
              <a:t>L’information peut parcourir le réseau suivant des itinéraires divers.</a:t>
            </a:r>
          </a:p>
          <a:p>
            <a:r>
              <a:rPr lang="fr-FR" b="1" dirty="0" smtClean="0"/>
              <a:t>Inconvénients</a:t>
            </a:r>
            <a:r>
              <a:rPr lang="fr-FR" dirty="0" smtClean="0"/>
              <a:t>:</a:t>
            </a:r>
          </a:p>
          <a:p>
            <a:pPr lvl="1"/>
            <a:r>
              <a:rPr lang="fr-FR" dirty="0" smtClean="0"/>
              <a:t>le nombre de liaisons nécessaires qui devient très élevé.</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53</a:t>
            </a:fld>
            <a:endParaRPr lang="fr-F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958166" cy="1319202"/>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p:txBody>
          <a:bodyPr/>
          <a:lstStyle/>
          <a:p>
            <a:r>
              <a:rPr lang="fr-FR" dirty="0" smtClean="0"/>
              <a:t>Un réseau local sert à interconnecter les ordinateurs d’une organisation, toutefois une organisation comporte généralement plusieurs réseaux locaux, il est donc parfois indispensable de les relier entre eux. Dans ce cas, des </a:t>
            </a:r>
            <a:r>
              <a:rPr lang="fr-FR" b="1" dirty="0" smtClean="0"/>
              <a:t>composants spécifiques </a:t>
            </a:r>
            <a:r>
              <a:rPr lang="fr-FR" dirty="0" smtClean="0"/>
              <a:t>sont nécessaires.</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54</a:t>
            </a:fld>
            <a:endParaRPr lang="fr-F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247764"/>
          </a:xfrm>
        </p:spPr>
        <p:txBody>
          <a:bodyPr/>
          <a:lstStyle/>
          <a:p>
            <a:r>
              <a:rPr lang="fr-FR" dirty="0" smtClean="0"/>
              <a:t>Principaux composants d’interconnexion</a:t>
            </a:r>
            <a:endParaRPr lang="fr-FR" dirty="0"/>
          </a:p>
        </p:txBody>
      </p:sp>
      <p:pic>
        <p:nvPicPr>
          <p:cNvPr id="7" name="Espace réservé du contenu 6" descr="carte reseau.jpg"/>
          <p:cNvPicPr>
            <a:picLocks noGrp="1" noChangeAspect="1"/>
          </p:cNvPicPr>
          <p:nvPr>
            <p:ph idx="1"/>
          </p:nvPr>
        </p:nvPicPr>
        <p:blipFill>
          <a:blip r:embed="rId2"/>
          <a:stretch>
            <a:fillRect/>
          </a:stretch>
        </p:blipFill>
        <p:spPr>
          <a:xfrm>
            <a:off x="3000404" y="3143270"/>
            <a:ext cx="5715000" cy="3143250"/>
          </a:xfrm>
        </p:spPr>
      </p:pic>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55</a:t>
            </a:fld>
            <a:endParaRPr lang="fr-FR"/>
          </a:p>
        </p:txBody>
      </p:sp>
      <p:sp>
        <p:nvSpPr>
          <p:cNvPr id="8" name="ZoneTexte 7"/>
          <p:cNvSpPr txBox="1"/>
          <p:nvPr/>
        </p:nvSpPr>
        <p:spPr>
          <a:xfrm>
            <a:off x="928662" y="2285992"/>
            <a:ext cx="7429552" cy="892552"/>
          </a:xfrm>
          <a:prstGeom prst="rect">
            <a:avLst/>
          </a:prstGeom>
          <a:noFill/>
        </p:spPr>
        <p:txBody>
          <a:bodyPr wrap="square" rtlCol="0">
            <a:spAutoFit/>
          </a:bodyPr>
          <a:lstStyle/>
          <a:p>
            <a:r>
              <a:rPr lang="fr-FR" sz="2800" dirty="0" smtClean="0">
                <a:solidFill>
                  <a:srgbClr val="FF0000"/>
                </a:solidFill>
              </a:rPr>
              <a:t>Carte réseau</a:t>
            </a:r>
            <a:r>
              <a:rPr lang="fr-FR" dirty="0" smtClean="0">
                <a:solidFill>
                  <a:srgbClr val="FF0000"/>
                </a:solidFill>
              </a:rPr>
              <a:t>: </a:t>
            </a:r>
            <a:r>
              <a:rPr lang="fr-FR" dirty="0" smtClean="0"/>
              <a:t>constitue l’interface physique entre l’ordinateur et le support de communication.</a:t>
            </a:r>
            <a:endParaRPr lang="fr-FR"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319202"/>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a:xfrm>
            <a:off x="685800" y="1981200"/>
            <a:ext cx="7772400" cy="947734"/>
          </a:xfrm>
        </p:spPr>
        <p:txBody>
          <a:bodyPr/>
          <a:lstStyle/>
          <a:p>
            <a:r>
              <a:rPr lang="fr-FR" b="1" dirty="0" smtClean="0">
                <a:solidFill>
                  <a:srgbClr val="FF0000"/>
                </a:solidFill>
              </a:rPr>
              <a:t>Le concentrateur (HUB) </a:t>
            </a:r>
          </a:p>
          <a:p>
            <a:endParaRPr lang="fr-FR" dirty="0">
              <a:solidFill>
                <a:srgbClr val="FF0000"/>
              </a:solidFill>
            </a:endParaRP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56</a:t>
            </a:fld>
            <a:endParaRPr lang="fr-FR"/>
          </a:p>
        </p:txBody>
      </p:sp>
      <p:pic>
        <p:nvPicPr>
          <p:cNvPr id="8" name="Image 7" descr="hub1.jpg"/>
          <p:cNvPicPr>
            <a:picLocks noChangeAspect="1"/>
          </p:cNvPicPr>
          <p:nvPr/>
        </p:nvPicPr>
        <p:blipFill>
          <a:blip r:embed="rId2"/>
          <a:stretch>
            <a:fillRect/>
          </a:stretch>
        </p:blipFill>
        <p:spPr>
          <a:xfrm>
            <a:off x="5715032" y="2786082"/>
            <a:ext cx="3429000" cy="3429000"/>
          </a:xfrm>
          <a:prstGeom prst="rect">
            <a:avLst/>
          </a:prstGeom>
        </p:spPr>
      </p:pic>
      <p:sp>
        <p:nvSpPr>
          <p:cNvPr id="9" name="ZoneTexte 8"/>
          <p:cNvSpPr txBox="1"/>
          <p:nvPr/>
        </p:nvSpPr>
        <p:spPr>
          <a:xfrm>
            <a:off x="928662" y="3000372"/>
            <a:ext cx="4786346" cy="2554545"/>
          </a:xfrm>
          <a:prstGeom prst="rect">
            <a:avLst/>
          </a:prstGeom>
          <a:noFill/>
        </p:spPr>
        <p:txBody>
          <a:bodyPr wrap="square" rtlCol="0">
            <a:spAutoFit/>
          </a:bodyPr>
          <a:lstStyle/>
          <a:p>
            <a:pPr algn="just"/>
            <a:r>
              <a:rPr lang="fr-FR" sz="3200" b="0" dirty="0" smtClean="0"/>
              <a:t>Le concentrateur (ou </a:t>
            </a:r>
            <a:r>
              <a:rPr lang="fr-FR" sz="2800" dirty="0" smtClean="0"/>
              <a:t>hub</a:t>
            </a:r>
            <a:r>
              <a:rPr lang="fr-FR" sz="3200" b="0" dirty="0" smtClean="0"/>
              <a:t> en anglais) est un équipement physique à plusieurs ports. Il sert à relier plusieurs ordinateurs entre eux.</a:t>
            </a:r>
            <a:endParaRPr lang="fr-FR" sz="3200" b="0"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247764"/>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a:xfrm>
            <a:off x="685800" y="1981200"/>
            <a:ext cx="7772400" cy="804858"/>
          </a:xfrm>
        </p:spPr>
        <p:txBody>
          <a:bodyPr/>
          <a:lstStyle/>
          <a:p>
            <a:r>
              <a:rPr lang="fr-FR" b="1" dirty="0" smtClean="0">
                <a:solidFill>
                  <a:srgbClr val="FF0000"/>
                </a:solidFill>
              </a:rPr>
              <a:t>Le concentrateur </a:t>
            </a:r>
            <a:r>
              <a:rPr lang="fr-FR" sz="1800" b="1" dirty="0" smtClean="0">
                <a:solidFill>
                  <a:srgbClr val="FF0000"/>
                </a:solidFill>
              </a:rPr>
              <a:t>(HUB) </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57</a:t>
            </a:fld>
            <a:endParaRPr lang="fr-FR"/>
          </a:p>
        </p:txBody>
      </p:sp>
      <p:pic>
        <p:nvPicPr>
          <p:cNvPr id="7" name="Image 6" descr="hub.gif"/>
          <p:cNvPicPr>
            <a:picLocks noChangeAspect="1"/>
          </p:cNvPicPr>
          <p:nvPr/>
        </p:nvPicPr>
        <p:blipFill>
          <a:blip r:embed="rId2"/>
          <a:stretch>
            <a:fillRect/>
          </a:stretch>
        </p:blipFill>
        <p:spPr>
          <a:xfrm>
            <a:off x="4857758" y="2143116"/>
            <a:ext cx="4214836" cy="3804073"/>
          </a:xfrm>
          <a:prstGeom prst="rect">
            <a:avLst/>
          </a:prstGeom>
        </p:spPr>
      </p:pic>
      <p:sp>
        <p:nvSpPr>
          <p:cNvPr id="8" name="ZoneTexte 7"/>
          <p:cNvSpPr txBox="1"/>
          <p:nvPr/>
        </p:nvSpPr>
        <p:spPr>
          <a:xfrm>
            <a:off x="357158" y="2786058"/>
            <a:ext cx="4643470" cy="2308324"/>
          </a:xfrm>
          <a:prstGeom prst="rect">
            <a:avLst/>
          </a:prstGeom>
          <a:noFill/>
        </p:spPr>
        <p:txBody>
          <a:bodyPr wrap="square" rtlCol="0">
            <a:spAutoFit/>
          </a:bodyPr>
          <a:lstStyle/>
          <a:p>
            <a:pPr algn="just"/>
            <a:r>
              <a:rPr lang="fr-FR" dirty="0" smtClean="0">
                <a:solidFill>
                  <a:schemeClr val="accent1">
                    <a:lumMod val="75000"/>
                  </a:schemeClr>
                </a:solidFill>
              </a:rPr>
              <a:t>Principe de fonctionnement: </a:t>
            </a:r>
            <a:r>
              <a:rPr lang="fr-FR" b="0" dirty="0" smtClean="0"/>
              <a:t>diriger les données émises par une machine vers </a:t>
            </a:r>
            <a:r>
              <a:rPr lang="fr-FR" u="sng" dirty="0" smtClean="0"/>
              <a:t>tous</a:t>
            </a:r>
            <a:r>
              <a:rPr lang="fr-FR" b="0" dirty="0" smtClean="0"/>
              <a:t> les autres équipements connectés. Donc tout ce qui est émis par un équipement est reçu par tous les autres. </a:t>
            </a:r>
            <a:endParaRPr lang="fr-FR" b="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247764"/>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a:xfrm>
            <a:off x="685800" y="1981200"/>
            <a:ext cx="7772400" cy="804858"/>
          </a:xfrm>
        </p:spPr>
        <p:txBody>
          <a:bodyPr/>
          <a:lstStyle/>
          <a:p>
            <a:r>
              <a:rPr lang="fr-FR" b="1" dirty="0" smtClean="0">
                <a:solidFill>
                  <a:srgbClr val="FF0000"/>
                </a:solidFill>
              </a:rPr>
              <a:t>Le commutateur (Switch)</a:t>
            </a:r>
            <a:endParaRPr lang="fr-FR" dirty="0">
              <a:solidFill>
                <a:srgbClr val="FF0000"/>
              </a:solidFill>
            </a:endParaRP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58</a:t>
            </a:fld>
            <a:endParaRPr lang="fr-FR"/>
          </a:p>
        </p:txBody>
      </p:sp>
      <p:pic>
        <p:nvPicPr>
          <p:cNvPr id="8" name="Image 7" descr="switch.gif"/>
          <p:cNvPicPr>
            <a:picLocks noChangeAspect="1"/>
          </p:cNvPicPr>
          <p:nvPr/>
        </p:nvPicPr>
        <p:blipFill>
          <a:blip r:embed="rId2"/>
          <a:stretch>
            <a:fillRect/>
          </a:stretch>
        </p:blipFill>
        <p:spPr>
          <a:xfrm>
            <a:off x="5738814" y="2786062"/>
            <a:ext cx="3476656" cy="3357582"/>
          </a:xfrm>
          <a:prstGeom prst="rect">
            <a:avLst/>
          </a:prstGeom>
        </p:spPr>
      </p:pic>
      <p:sp>
        <p:nvSpPr>
          <p:cNvPr id="9" name="ZoneTexte 8"/>
          <p:cNvSpPr txBox="1"/>
          <p:nvPr/>
        </p:nvSpPr>
        <p:spPr>
          <a:xfrm>
            <a:off x="714348" y="2857496"/>
            <a:ext cx="5000660" cy="2677656"/>
          </a:xfrm>
          <a:prstGeom prst="rect">
            <a:avLst/>
          </a:prstGeom>
          <a:noFill/>
        </p:spPr>
        <p:txBody>
          <a:bodyPr wrap="square" rtlCol="0">
            <a:spAutoFit/>
          </a:bodyPr>
          <a:lstStyle/>
          <a:p>
            <a:pPr algn="just"/>
            <a:r>
              <a:rPr lang="fr-FR" b="0" dirty="0" smtClean="0"/>
              <a:t>Son principe est de diriger les données émises par une machine vers (</a:t>
            </a:r>
            <a:r>
              <a:rPr lang="fr-FR" u="sng" dirty="0" smtClean="0"/>
              <a:t>uniquement</a:t>
            </a:r>
            <a:r>
              <a:rPr lang="fr-FR" b="0" dirty="0" smtClean="0"/>
              <a:t>) l’équipement à qui les données sont destinées.</a:t>
            </a:r>
          </a:p>
          <a:p>
            <a:pPr algn="just"/>
            <a:r>
              <a:rPr lang="fr-FR" b="0" dirty="0" smtClean="0"/>
              <a:t>Les équipements qui n’ont pas l’adresse de destination correspondante ne reçoivent rien.</a:t>
            </a:r>
            <a:endParaRPr lang="fr-FR" b="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DE48EFD6-533C-4953-8AAB-28168944A52F}" type="slidenum">
              <a:rPr lang="fr-FR"/>
              <a:pPr/>
              <a:t>59</a:t>
            </a:fld>
            <a:endParaRPr lang="fr-FR"/>
          </a:p>
        </p:txBody>
      </p:sp>
      <p:sp>
        <p:nvSpPr>
          <p:cNvPr id="394243" name="Rectangle 3"/>
          <p:cNvSpPr>
            <a:spLocks noGrp="1" noChangeArrowheads="1"/>
          </p:cNvSpPr>
          <p:nvPr>
            <p:ph type="body" idx="1"/>
          </p:nvPr>
        </p:nvSpPr>
        <p:spPr>
          <a:xfrm>
            <a:off x="685800" y="1643050"/>
            <a:ext cx="7772400" cy="714380"/>
          </a:xfrm>
        </p:spPr>
        <p:txBody>
          <a:bodyPr/>
          <a:lstStyle/>
          <a:p>
            <a:pPr>
              <a:lnSpc>
                <a:spcPct val="90000"/>
              </a:lnSpc>
            </a:pPr>
            <a:r>
              <a:rPr lang="fr-FR" b="1" dirty="0" smtClean="0">
                <a:solidFill>
                  <a:srgbClr val="FF0000"/>
                </a:solidFill>
              </a:rPr>
              <a:t>La passerelle:</a:t>
            </a:r>
            <a:endParaRPr lang="fr-FR" b="1" dirty="0">
              <a:solidFill>
                <a:srgbClr val="FF0000"/>
              </a:solidFill>
            </a:endParaRPr>
          </a:p>
        </p:txBody>
      </p:sp>
      <p:sp>
        <p:nvSpPr>
          <p:cNvPr id="394245" name="Rectangle 5"/>
          <p:cNvSpPr>
            <a:spLocks noGrp="1" noChangeArrowheads="1"/>
          </p:cNvSpPr>
          <p:nvPr>
            <p:ph type="title"/>
          </p:nvPr>
        </p:nvSpPr>
        <p:spPr>
          <a:xfrm>
            <a:off x="928662" y="428604"/>
            <a:ext cx="7415234" cy="1143008"/>
          </a:xfrm>
          <a:noFill/>
          <a:ln/>
          <a:effectLst>
            <a:outerShdw dist="17961" dir="13500000" algn="ctr" rotWithShape="0">
              <a:srgbClr val="FFFF66">
                <a:gamma/>
                <a:shade val="60000"/>
                <a:invGamma/>
              </a:srgbClr>
            </a:outerShdw>
          </a:effectLst>
        </p:spPr>
        <p:txBody>
          <a:bodyPr/>
          <a:lstStyle/>
          <a:p>
            <a:r>
              <a:rPr lang="fr-FR" sz="4000" dirty="0" smtClean="0"/>
              <a:t>Principaux composants d’interconnexion</a:t>
            </a:r>
            <a:endParaRPr lang="fr-FR" dirty="0"/>
          </a:p>
        </p:txBody>
      </p:sp>
      <p:pic>
        <p:nvPicPr>
          <p:cNvPr id="7" name="Image 6" descr="passerelle.png"/>
          <p:cNvPicPr>
            <a:picLocks noChangeAspect="1"/>
          </p:cNvPicPr>
          <p:nvPr/>
        </p:nvPicPr>
        <p:blipFill>
          <a:blip r:embed="rId3"/>
          <a:stretch>
            <a:fillRect/>
          </a:stretch>
        </p:blipFill>
        <p:spPr>
          <a:xfrm>
            <a:off x="5682557" y="2428868"/>
            <a:ext cx="3390037" cy="3390037"/>
          </a:xfrm>
          <a:prstGeom prst="rect">
            <a:avLst/>
          </a:prstGeom>
        </p:spPr>
      </p:pic>
      <p:sp>
        <p:nvSpPr>
          <p:cNvPr id="8" name="ZoneTexte 7"/>
          <p:cNvSpPr txBox="1"/>
          <p:nvPr/>
        </p:nvSpPr>
        <p:spPr>
          <a:xfrm>
            <a:off x="857224" y="2428868"/>
            <a:ext cx="4929222" cy="2308324"/>
          </a:xfrm>
          <a:prstGeom prst="rect">
            <a:avLst/>
          </a:prstGeom>
          <a:noFill/>
        </p:spPr>
        <p:txBody>
          <a:bodyPr wrap="square" rtlCol="0">
            <a:spAutoFit/>
          </a:bodyPr>
          <a:lstStyle/>
          <a:p>
            <a:r>
              <a:rPr lang="fr-FR" b="0" dirty="0" smtClean="0"/>
              <a:t>La passerelle (ou </a:t>
            </a:r>
            <a:r>
              <a:rPr lang="fr-FR" b="0" dirty="0" err="1" smtClean="0"/>
              <a:t>gateway</a:t>
            </a:r>
            <a:r>
              <a:rPr lang="fr-FR" b="0" dirty="0" smtClean="0"/>
              <a:t> en anglais) est un dispositif destiné à </a:t>
            </a:r>
            <a:r>
              <a:rPr lang="fr-FR" dirty="0" smtClean="0"/>
              <a:t>connecter des réseaux</a:t>
            </a:r>
            <a:r>
              <a:rPr lang="fr-FR" b="0" dirty="0" smtClean="0"/>
              <a:t> ayant des architectures différentes ou des protocoles différents, comme par exemple un réseau local et internet.</a:t>
            </a:r>
            <a:endParaRPr lang="fr-FR" b="0"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a:xfrm>
            <a:off x="685800" y="1981200"/>
            <a:ext cx="7772400" cy="661982"/>
          </a:xfrm>
        </p:spPr>
        <p:txBody>
          <a:bodyPr/>
          <a:lstStyle/>
          <a:p>
            <a:r>
              <a:rPr lang="fr-FR" b="1" dirty="0" smtClean="0">
                <a:solidFill>
                  <a:srgbClr val="FF0000"/>
                </a:solidFill>
              </a:rPr>
              <a:t>Le routeur</a:t>
            </a:r>
            <a:endParaRPr lang="fr-FR" dirty="0">
              <a:solidFill>
                <a:srgbClr val="FF0000"/>
              </a:solidFill>
            </a:endParaRP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60</a:t>
            </a:fld>
            <a:endParaRPr lang="fr-FR"/>
          </a:p>
        </p:txBody>
      </p:sp>
      <p:sp>
        <p:nvSpPr>
          <p:cNvPr id="7" name="ZoneTexte 6"/>
          <p:cNvSpPr txBox="1"/>
          <p:nvPr/>
        </p:nvSpPr>
        <p:spPr>
          <a:xfrm>
            <a:off x="714348" y="3071810"/>
            <a:ext cx="6072230" cy="2554545"/>
          </a:xfrm>
          <a:prstGeom prst="rect">
            <a:avLst/>
          </a:prstGeom>
          <a:noFill/>
        </p:spPr>
        <p:txBody>
          <a:bodyPr wrap="square" rtlCol="0">
            <a:spAutoFit/>
          </a:bodyPr>
          <a:lstStyle/>
          <a:p>
            <a:pPr algn="just"/>
            <a:r>
              <a:rPr lang="fr-FR" sz="2000" dirty="0" smtClean="0"/>
              <a:t>Le routeur est un matériel de communication de réseau informatique qui a pour rôle de </a:t>
            </a:r>
            <a:r>
              <a:rPr lang="fr-FR" sz="2000" dirty="0" smtClean="0">
                <a:solidFill>
                  <a:schemeClr val="accent5">
                    <a:lumMod val="50000"/>
                  </a:schemeClr>
                </a:solidFill>
              </a:rPr>
              <a:t>diriger</a:t>
            </a:r>
            <a:r>
              <a:rPr lang="fr-FR" sz="2000" dirty="0" smtClean="0"/>
              <a:t> les informations dans la direction </a:t>
            </a:r>
            <a:r>
              <a:rPr lang="fr-FR" sz="2000" dirty="0" smtClean="0">
                <a:solidFill>
                  <a:schemeClr val="accent5">
                    <a:lumMod val="50000"/>
                  </a:schemeClr>
                </a:solidFill>
              </a:rPr>
              <a:t>appropriée</a:t>
            </a:r>
            <a:r>
              <a:rPr lang="fr-FR" sz="2000" dirty="0" smtClean="0"/>
              <a:t>.</a:t>
            </a:r>
          </a:p>
          <a:p>
            <a:pPr algn="just"/>
            <a:r>
              <a:rPr lang="fr-FR" sz="2000" dirty="0" smtClean="0"/>
              <a:t>Les informations peuvent souvent emprunter plusieurs chemins. Le routage est la fonction qui consiste à trouver le chemin optimal que va emprunter le message depuis l’émetteur vers le récepteur.</a:t>
            </a:r>
            <a:endParaRPr lang="fr-FR" sz="2000"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319202"/>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a:xfrm>
            <a:off x="685800" y="1981200"/>
            <a:ext cx="7772400" cy="804858"/>
          </a:xfrm>
        </p:spPr>
        <p:txBody>
          <a:bodyPr/>
          <a:lstStyle/>
          <a:p>
            <a:r>
              <a:rPr lang="fr-FR" dirty="0" smtClean="0">
                <a:solidFill>
                  <a:srgbClr val="FF0000"/>
                </a:solidFill>
              </a:rPr>
              <a:t>Le modem </a:t>
            </a:r>
            <a:r>
              <a:rPr lang="fr-FR" dirty="0" smtClean="0"/>
              <a:t>(modulateur-démodulateur)</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dirty="0" smtClean="0"/>
              <a:t>Cours TIC  -  1ère année MI </a:t>
            </a:r>
            <a:endParaRPr lang="fr-FR" dirty="0"/>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61</a:t>
            </a:fld>
            <a:endParaRPr lang="fr-FR"/>
          </a:p>
        </p:txBody>
      </p:sp>
      <p:sp>
        <p:nvSpPr>
          <p:cNvPr id="7" name="ZoneTexte 6"/>
          <p:cNvSpPr txBox="1"/>
          <p:nvPr/>
        </p:nvSpPr>
        <p:spPr>
          <a:xfrm>
            <a:off x="857224" y="3071810"/>
            <a:ext cx="4786346" cy="1938992"/>
          </a:xfrm>
          <a:prstGeom prst="rect">
            <a:avLst/>
          </a:prstGeom>
          <a:noFill/>
        </p:spPr>
        <p:txBody>
          <a:bodyPr wrap="square" rtlCol="0">
            <a:spAutoFit/>
          </a:bodyPr>
          <a:lstStyle/>
          <a:p>
            <a:r>
              <a:rPr lang="fr-FR" sz="3200" b="0" dirty="0" smtClean="0"/>
              <a:t>Un équipement qui sert à lier le réseau téléphonique au réseau informatique.</a:t>
            </a:r>
          </a:p>
          <a:p>
            <a:endParaRPr lang="fr-FR" b="0" dirty="0"/>
          </a:p>
        </p:txBody>
      </p:sp>
      <p:pic>
        <p:nvPicPr>
          <p:cNvPr id="8" name="Image 7" descr="modem.jpg"/>
          <p:cNvPicPr>
            <a:picLocks noChangeAspect="1"/>
          </p:cNvPicPr>
          <p:nvPr/>
        </p:nvPicPr>
        <p:blipFill>
          <a:blip r:embed="rId2"/>
          <a:stretch>
            <a:fillRect/>
          </a:stretch>
        </p:blipFill>
        <p:spPr>
          <a:xfrm>
            <a:off x="5429256" y="2714620"/>
            <a:ext cx="3714744" cy="3357586"/>
          </a:xfrm>
          <a:prstGeom prst="rect">
            <a:avLst/>
          </a:prstGeo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390640"/>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a:xfrm>
            <a:off x="685800" y="1981200"/>
            <a:ext cx="7772400" cy="876296"/>
          </a:xfrm>
        </p:spPr>
        <p:txBody>
          <a:bodyPr/>
          <a:lstStyle/>
          <a:p>
            <a:r>
              <a:rPr lang="fr-FR" dirty="0" smtClean="0">
                <a:solidFill>
                  <a:srgbClr val="FF0000"/>
                </a:solidFill>
              </a:rPr>
              <a:t>Le modem </a:t>
            </a:r>
            <a:r>
              <a:rPr lang="fr-FR" dirty="0" smtClean="0"/>
              <a:t>(modulateur-démodulateur)</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62</a:t>
            </a:fld>
            <a:endParaRPr lang="fr-FR"/>
          </a:p>
        </p:txBody>
      </p:sp>
      <p:sp>
        <p:nvSpPr>
          <p:cNvPr id="8" name="ZoneTexte 7"/>
          <p:cNvSpPr txBox="1"/>
          <p:nvPr/>
        </p:nvSpPr>
        <p:spPr>
          <a:xfrm>
            <a:off x="1000100" y="3000372"/>
            <a:ext cx="3286148" cy="1569660"/>
          </a:xfrm>
          <a:prstGeom prst="rect">
            <a:avLst/>
          </a:prstGeom>
          <a:noFill/>
        </p:spPr>
        <p:txBody>
          <a:bodyPr wrap="square" rtlCol="0">
            <a:spAutoFit/>
          </a:bodyPr>
          <a:lstStyle/>
          <a:p>
            <a:r>
              <a:rPr lang="fr-FR" b="0" dirty="0" smtClean="0"/>
              <a:t>le modem a pour rôle de </a:t>
            </a:r>
            <a:r>
              <a:rPr lang="fr-FR" b="0" dirty="0" smtClean="0">
                <a:solidFill>
                  <a:srgbClr val="00B050"/>
                </a:solidFill>
              </a:rPr>
              <a:t>convertir</a:t>
            </a:r>
            <a:r>
              <a:rPr lang="fr-FR" b="0" dirty="0" smtClean="0"/>
              <a:t> le signal numérique en signal analogique et vis versa.</a:t>
            </a:r>
            <a:endParaRPr lang="fr-FR" dirty="0"/>
          </a:p>
        </p:txBody>
      </p:sp>
      <p:pic>
        <p:nvPicPr>
          <p:cNvPr id="9" name="Image 8" descr="pc-images-modem.png"/>
          <p:cNvPicPr>
            <a:picLocks noChangeAspect="1"/>
          </p:cNvPicPr>
          <p:nvPr/>
        </p:nvPicPr>
        <p:blipFill>
          <a:blip r:embed="rId2"/>
          <a:stretch>
            <a:fillRect/>
          </a:stretch>
        </p:blipFill>
        <p:spPr>
          <a:xfrm>
            <a:off x="4071934" y="2995154"/>
            <a:ext cx="5048098" cy="2791300"/>
          </a:xfrm>
          <a:prstGeom prst="rect">
            <a:avLst/>
          </a:prstGeo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1390640"/>
          </a:xfrm>
        </p:spPr>
        <p:txBody>
          <a:bodyPr/>
          <a:lstStyle/>
          <a:p>
            <a:r>
              <a:rPr lang="fr-FR" dirty="0" smtClean="0"/>
              <a:t>Principaux composants d’interconnexion</a:t>
            </a:r>
            <a:endParaRPr lang="fr-FR" dirty="0"/>
          </a:p>
        </p:txBody>
      </p:sp>
      <p:sp>
        <p:nvSpPr>
          <p:cNvPr id="3" name="Espace réservé du contenu 2"/>
          <p:cNvSpPr>
            <a:spLocks noGrp="1"/>
          </p:cNvSpPr>
          <p:nvPr>
            <p:ph idx="1"/>
          </p:nvPr>
        </p:nvSpPr>
        <p:spPr/>
        <p:txBody>
          <a:bodyPr/>
          <a:lstStyle/>
          <a:p>
            <a:r>
              <a:rPr lang="fr-FR" dirty="0" smtClean="0">
                <a:solidFill>
                  <a:srgbClr val="FF0000"/>
                </a:solidFill>
              </a:rPr>
              <a:t>Le répéteur :</a:t>
            </a:r>
          </a:p>
          <a:p>
            <a:pPr lvl="1"/>
            <a:r>
              <a:rPr lang="fr-FR" dirty="0" smtClean="0"/>
              <a:t>Un équipement qui sert à régénérer un signal affaibli pendant le transport, et ainsi étendre la distance maximale entre deux </a:t>
            </a:r>
            <a:r>
              <a:rPr lang="fr-FR" dirty="0" err="1" smtClean="0"/>
              <a:t>noeuds</a:t>
            </a:r>
            <a:r>
              <a:rPr lang="fr-FR" dirty="0" smtClean="0"/>
              <a:t> d’un réseau.</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63</a:t>
            </a:fld>
            <a:endParaRPr lang="fr-FR"/>
          </a:p>
        </p:txBody>
      </p:sp>
      <p:sp>
        <p:nvSpPr>
          <p:cNvPr id="7" name="Forme libre 6"/>
          <p:cNvSpPr/>
          <p:nvPr/>
        </p:nvSpPr>
        <p:spPr bwMode="auto">
          <a:xfrm>
            <a:off x="1500188" y="4845844"/>
            <a:ext cx="2357437" cy="773906"/>
          </a:xfrm>
          <a:custGeom>
            <a:avLst/>
            <a:gdLst>
              <a:gd name="connsiteX0" fmla="*/ 0 w 2357437"/>
              <a:gd name="connsiteY0" fmla="*/ 383381 h 773906"/>
              <a:gd name="connsiteX1" fmla="*/ 300037 w 2357437"/>
              <a:gd name="connsiteY1" fmla="*/ 40481 h 773906"/>
              <a:gd name="connsiteX2" fmla="*/ 528637 w 2357437"/>
              <a:gd name="connsiteY2" fmla="*/ 140494 h 773906"/>
              <a:gd name="connsiteX3" fmla="*/ 728662 w 2357437"/>
              <a:gd name="connsiteY3" fmla="*/ 497681 h 773906"/>
              <a:gd name="connsiteX4" fmla="*/ 914400 w 2357437"/>
              <a:gd name="connsiteY4" fmla="*/ 754856 h 773906"/>
              <a:gd name="connsiteX5" fmla="*/ 1185862 w 2357437"/>
              <a:gd name="connsiteY5" fmla="*/ 611981 h 773906"/>
              <a:gd name="connsiteX6" fmla="*/ 1285875 w 2357437"/>
              <a:gd name="connsiteY6" fmla="*/ 340519 h 773906"/>
              <a:gd name="connsiteX7" fmla="*/ 1385887 w 2357437"/>
              <a:gd name="connsiteY7" fmla="*/ 226219 h 773906"/>
              <a:gd name="connsiteX8" fmla="*/ 1471612 w 2357437"/>
              <a:gd name="connsiteY8" fmla="*/ 283369 h 773906"/>
              <a:gd name="connsiteX9" fmla="*/ 1543050 w 2357437"/>
              <a:gd name="connsiteY9" fmla="*/ 454819 h 773906"/>
              <a:gd name="connsiteX10" fmla="*/ 1643062 w 2357437"/>
              <a:gd name="connsiteY10" fmla="*/ 569119 h 773906"/>
              <a:gd name="connsiteX11" fmla="*/ 1771650 w 2357437"/>
              <a:gd name="connsiteY11" fmla="*/ 411956 h 773906"/>
              <a:gd name="connsiteX12" fmla="*/ 1800225 w 2357437"/>
              <a:gd name="connsiteY12" fmla="*/ 326231 h 773906"/>
              <a:gd name="connsiteX13" fmla="*/ 1928812 w 2357437"/>
              <a:gd name="connsiteY13" fmla="*/ 383381 h 773906"/>
              <a:gd name="connsiteX14" fmla="*/ 1971675 w 2357437"/>
              <a:gd name="connsiteY14" fmla="*/ 511969 h 773906"/>
              <a:gd name="connsiteX15" fmla="*/ 2085975 w 2357437"/>
              <a:gd name="connsiteY15" fmla="*/ 497681 h 773906"/>
              <a:gd name="connsiteX16" fmla="*/ 2114550 w 2357437"/>
              <a:gd name="connsiteY16" fmla="*/ 411956 h 773906"/>
              <a:gd name="connsiteX17" fmla="*/ 2185987 w 2357437"/>
              <a:gd name="connsiteY17" fmla="*/ 369094 h 773906"/>
              <a:gd name="connsiteX18" fmla="*/ 2271712 w 2357437"/>
              <a:gd name="connsiteY18" fmla="*/ 369094 h 773906"/>
              <a:gd name="connsiteX19" fmla="*/ 2357437 w 2357437"/>
              <a:gd name="connsiteY19" fmla="*/ 426244 h 773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7437" h="773906">
                <a:moveTo>
                  <a:pt x="0" y="383381"/>
                </a:moveTo>
                <a:cubicBezTo>
                  <a:pt x="105965" y="232171"/>
                  <a:pt x="211931" y="80962"/>
                  <a:pt x="300037" y="40481"/>
                </a:cubicBezTo>
                <a:cubicBezTo>
                  <a:pt x="388143" y="0"/>
                  <a:pt x="457200" y="64294"/>
                  <a:pt x="528637" y="140494"/>
                </a:cubicBezTo>
                <a:cubicBezTo>
                  <a:pt x="600075" y="216694"/>
                  <a:pt x="664368" y="395287"/>
                  <a:pt x="728662" y="497681"/>
                </a:cubicBezTo>
                <a:cubicBezTo>
                  <a:pt x="792956" y="600075"/>
                  <a:pt x="838200" y="735806"/>
                  <a:pt x="914400" y="754856"/>
                </a:cubicBezTo>
                <a:cubicBezTo>
                  <a:pt x="990600" y="773906"/>
                  <a:pt x="1123950" y="681037"/>
                  <a:pt x="1185862" y="611981"/>
                </a:cubicBezTo>
                <a:cubicBezTo>
                  <a:pt x="1247775" y="542925"/>
                  <a:pt x="1252538" y="404813"/>
                  <a:pt x="1285875" y="340519"/>
                </a:cubicBezTo>
                <a:cubicBezTo>
                  <a:pt x="1319212" y="276225"/>
                  <a:pt x="1354931" y="235744"/>
                  <a:pt x="1385887" y="226219"/>
                </a:cubicBezTo>
                <a:cubicBezTo>
                  <a:pt x="1416843" y="216694"/>
                  <a:pt x="1445418" y="245269"/>
                  <a:pt x="1471612" y="283369"/>
                </a:cubicBezTo>
                <a:cubicBezTo>
                  <a:pt x="1497806" y="321469"/>
                  <a:pt x="1514475" y="407194"/>
                  <a:pt x="1543050" y="454819"/>
                </a:cubicBezTo>
                <a:cubicBezTo>
                  <a:pt x="1571625" y="502444"/>
                  <a:pt x="1604962" y="576263"/>
                  <a:pt x="1643062" y="569119"/>
                </a:cubicBezTo>
                <a:cubicBezTo>
                  <a:pt x="1681162" y="561975"/>
                  <a:pt x="1745456" y="452437"/>
                  <a:pt x="1771650" y="411956"/>
                </a:cubicBezTo>
                <a:cubicBezTo>
                  <a:pt x="1797844" y="371475"/>
                  <a:pt x="1774031" y="330993"/>
                  <a:pt x="1800225" y="326231"/>
                </a:cubicBezTo>
                <a:cubicBezTo>
                  <a:pt x="1826419" y="321469"/>
                  <a:pt x="1900237" y="352425"/>
                  <a:pt x="1928812" y="383381"/>
                </a:cubicBezTo>
                <a:cubicBezTo>
                  <a:pt x="1957387" y="414337"/>
                  <a:pt x="1945481" y="492919"/>
                  <a:pt x="1971675" y="511969"/>
                </a:cubicBezTo>
                <a:cubicBezTo>
                  <a:pt x="1997869" y="531019"/>
                  <a:pt x="2062163" y="514350"/>
                  <a:pt x="2085975" y="497681"/>
                </a:cubicBezTo>
                <a:cubicBezTo>
                  <a:pt x="2109788" y="481012"/>
                  <a:pt x="2097881" y="433387"/>
                  <a:pt x="2114550" y="411956"/>
                </a:cubicBezTo>
                <a:cubicBezTo>
                  <a:pt x="2131219" y="390525"/>
                  <a:pt x="2159793" y="376238"/>
                  <a:pt x="2185987" y="369094"/>
                </a:cubicBezTo>
                <a:cubicBezTo>
                  <a:pt x="2212181" y="361950"/>
                  <a:pt x="2243137" y="359569"/>
                  <a:pt x="2271712" y="369094"/>
                </a:cubicBezTo>
                <a:cubicBezTo>
                  <a:pt x="2300287" y="378619"/>
                  <a:pt x="2328862" y="402431"/>
                  <a:pt x="2357437" y="426244"/>
                </a:cubicBezTo>
              </a:path>
            </a:pathLst>
          </a:cu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smtClean="0">
              <a:ln>
                <a:noFill/>
              </a:ln>
              <a:solidFill>
                <a:schemeClr val="tx1"/>
              </a:solidFill>
              <a:effectLst/>
              <a:latin typeface="Times New Roman" pitchFamily="18" charset="0"/>
            </a:endParaRPr>
          </a:p>
        </p:txBody>
      </p:sp>
      <p:sp>
        <p:nvSpPr>
          <p:cNvPr id="8" name="Rectangle 7"/>
          <p:cNvSpPr/>
          <p:nvPr/>
        </p:nvSpPr>
        <p:spPr bwMode="auto">
          <a:xfrm>
            <a:off x="3857620" y="4857760"/>
            <a:ext cx="1428760" cy="92869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répéteur</a:t>
            </a:r>
          </a:p>
        </p:txBody>
      </p:sp>
      <p:sp>
        <p:nvSpPr>
          <p:cNvPr id="9" name="Forme libre 8"/>
          <p:cNvSpPr/>
          <p:nvPr/>
        </p:nvSpPr>
        <p:spPr bwMode="auto">
          <a:xfrm>
            <a:off x="5343525" y="4862529"/>
            <a:ext cx="3028950" cy="852487"/>
          </a:xfrm>
          <a:custGeom>
            <a:avLst/>
            <a:gdLst>
              <a:gd name="connsiteX0" fmla="*/ 0 w 3028950"/>
              <a:gd name="connsiteY0" fmla="*/ 478631 h 852487"/>
              <a:gd name="connsiteX1" fmla="*/ 200025 w 3028950"/>
              <a:gd name="connsiteY1" fmla="*/ 107156 h 852487"/>
              <a:gd name="connsiteX2" fmla="*/ 514350 w 3028950"/>
              <a:gd name="connsiteY2" fmla="*/ 121443 h 852487"/>
              <a:gd name="connsiteX3" fmla="*/ 685800 w 3028950"/>
              <a:gd name="connsiteY3" fmla="*/ 478631 h 852487"/>
              <a:gd name="connsiteX4" fmla="*/ 914400 w 3028950"/>
              <a:gd name="connsiteY4" fmla="*/ 821531 h 852487"/>
              <a:gd name="connsiteX5" fmla="*/ 1257300 w 3028950"/>
              <a:gd name="connsiteY5" fmla="*/ 664368 h 852487"/>
              <a:gd name="connsiteX6" fmla="*/ 1385888 w 3028950"/>
              <a:gd name="connsiteY6" fmla="*/ 364331 h 852487"/>
              <a:gd name="connsiteX7" fmla="*/ 1443038 w 3028950"/>
              <a:gd name="connsiteY7" fmla="*/ 50006 h 852487"/>
              <a:gd name="connsiteX8" fmla="*/ 1800225 w 3028950"/>
              <a:gd name="connsiteY8" fmla="*/ 64293 h 852487"/>
              <a:gd name="connsiteX9" fmla="*/ 1943100 w 3028950"/>
              <a:gd name="connsiteY9" fmla="*/ 292893 h 852487"/>
              <a:gd name="connsiteX10" fmla="*/ 2028825 w 3028950"/>
              <a:gd name="connsiteY10" fmla="*/ 564356 h 852487"/>
              <a:gd name="connsiteX11" fmla="*/ 2171700 w 3028950"/>
              <a:gd name="connsiteY11" fmla="*/ 735806 h 852487"/>
              <a:gd name="connsiteX12" fmla="*/ 2343150 w 3028950"/>
              <a:gd name="connsiteY12" fmla="*/ 764381 h 852487"/>
              <a:gd name="connsiteX13" fmla="*/ 2486025 w 3028950"/>
              <a:gd name="connsiteY13" fmla="*/ 678656 h 852487"/>
              <a:gd name="connsiteX14" fmla="*/ 2543175 w 3028950"/>
              <a:gd name="connsiteY14" fmla="*/ 535781 h 852487"/>
              <a:gd name="connsiteX15" fmla="*/ 2600325 w 3028950"/>
              <a:gd name="connsiteY15" fmla="*/ 407193 h 852487"/>
              <a:gd name="connsiteX16" fmla="*/ 2700338 w 3028950"/>
              <a:gd name="connsiteY16" fmla="*/ 121443 h 852487"/>
              <a:gd name="connsiteX17" fmla="*/ 2900363 w 3028950"/>
              <a:gd name="connsiteY17" fmla="*/ 92868 h 852487"/>
              <a:gd name="connsiteX18" fmla="*/ 3028950 w 3028950"/>
              <a:gd name="connsiteY18" fmla="*/ 178593 h 852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28950" h="852487">
                <a:moveTo>
                  <a:pt x="0" y="478631"/>
                </a:moveTo>
                <a:cubicBezTo>
                  <a:pt x="57150" y="322659"/>
                  <a:pt x="114300" y="166687"/>
                  <a:pt x="200025" y="107156"/>
                </a:cubicBezTo>
                <a:cubicBezTo>
                  <a:pt x="285750" y="47625"/>
                  <a:pt x="433388" y="59531"/>
                  <a:pt x="514350" y="121443"/>
                </a:cubicBezTo>
                <a:cubicBezTo>
                  <a:pt x="595312" y="183355"/>
                  <a:pt x="619125" y="361950"/>
                  <a:pt x="685800" y="478631"/>
                </a:cubicBezTo>
                <a:cubicBezTo>
                  <a:pt x="752475" y="595312"/>
                  <a:pt x="819150" y="790575"/>
                  <a:pt x="914400" y="821531"/>
                </a:cubicBezTo>
                <a:cubicBezTo>
                  <a:pt x="1009650" y="852487"/>
                  <a:pt x="1178719" y="740568"/>
                  <a:pt x="1257300" y="664368"/>
                </a:cubicBezTo>
                <a:cubicBezTo>
                  <a:pt x="1335881" y="588168"/>
                  <a:pt x="1354932" y="466725"/>
                  <a:pt x="1385888" y="364331"/>
                </a:cubicBezTo>
                <a:cubicBezTo>
                  <a:pt x="1416844" y="261937"/>
                  <a:pt x="1373982" y="100012"/>
                  <a:pt x="1443038" y="50006"/>
                </a:cubicBezTo>
                <a:cubicBezTo>
                  <a:pt x="1512094" y="0"/>
                  <a:pt x="1716881" y="23812"/>
                  <a:pt x="1800225" y="64293"/>
                </a:cubicBezTo>
                <a:cubicBezTo>
                  <a:pt x="1883569" y="104774"/>
                  <a:pt x="1905000" y="209549"/>
                  <a:pt x="1943100" y="292893"/>
                </a:cubicBezTo>
                <a:cubicBezTo>
                  <a:pt x="1981200" y="376237"/>
                  <a:pt x="1990725" y="490537"/>
                  <a:pt x="2028825" y="564356"/>
                </a:cubicBezTo>
                <a:cubicBezTo>
                  <a:pt x="2066925" y="638175"/>
                  <a:pt x="2119312" y="702468"/>
                  <a:pt x="2171700" y="735806"/>
                </a:cubicBezTo>
                <a:cubicBezTo>
                  <a:pt x="2224088" y="769144"/>
                  <a:pt x="2290763" y="773906"/>
                  <a:pt x="2343150" y="764381"/>
                </a:cubicBezTo>
                <a:cubicBezTo>
                  <a:pt x="2395537" y="754856"/>
                  <a:pt x="2452688" y="716756"/>
                  <a:pt x="2486025" y="678656"/>
                </a:cubicBezTo>
                <a:cubicBezTo>
                  <a:pt x="2519362" y="640556"/>
                  <a:pt x="2524125" y="581025"/>
                  <a:pt x="2543175" y="535781"/>
                </a:cubicBezTo>
                <a:cubicBezTo>
                  <a:pt x="2562225" y="490537"/>
                  <a:pt x="2574131" y="476249"/>
                  <a:pt x="2600325" y="407193"/>
                </a:cubicBezTo>
                <a:cubicBezTo>
                  <a:pt x="2626519" y="338137"/>
                  <a:pt x="2650332" y="173830"/>
                  <a:pt x="2700338" y="121443"/>
                </a:cubicBezTo>
                <a:cubicBezTo>
                  <a:pt x="2750344" y="69056"/>
                  <a:pt x="2845594" y="83343"/>
                  <a:pt x="2900363" y="92868"/>
                </a:cubicBezTo>
                <a:cubicBezTo>
                  <a:pt x="2955132" y="102393"/>
                  <a:pt x="2992041" y="140493"/>
                  <a:pt x="3028950" y="178593"/>
                </a:cubicBezTo>
              </a:path>
            </a:pathLst>
          </a:custGeom>
          <a:solidFill>
            <a:schemeClr val="bg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609600"/>
            <a:ext cx="7772400" cy="962012"/>
          </a:xfrm>
        </p:spPr>
        <p:txBody>
          <a:bodyPr/>
          <a:lstStyle/>
          <a:p>
            <a:r>
              <a:rPr lang="fr-FR" dirty="0" smtClean="0"/>
              <a:t>Protocole de communication</a:t>
            </a:r>
            <a:br>
              <a:rPr lang="fr-FR" dirty="0" smtClean="0"/>
            </a:br>
            <a:endParaRPr lang="fr-FR" dirty="0"/>
          </a:p>
        </p:txBody>
      </p:sp>
      <p:sp>
        <p:nvSpPr>
          <p:cNvPr id="3" name="Espace réservé du contenu 2"/>
          <p:cNvSpPr>
            <a:spLocks noGrp="1"/>
          </p:cNvSpPr>
          <p:nvPr>
            <p:ph idx="1"/>
          </p:nvPr>
        </p:nvSpPr>
        <p:spPr>
          <a:xfrm>
            <a:off x="685800" y="1643050"/>
            <a:ext cx="7772400" cy="4114800"/>
          </a:xfrm>
        </p:spPr>
        <p:txBody>
          <a:bodyPr/>
          <a:lstStyle/>
          <a:p>
            <a:r>
              <a:rPr lang="fr-FR" dirty="0" smtClean="0"/>
              <a:t>Les protocoles de communication sont des spécifications qui permettent à plusieurs machines de communiquer entre elles. </a:t>
            </a:r>
          </a:p>
          <a:p>
            <a:r>
              <a:rPr lang="fr-FR" dirty="0" smtClean="0"/>
              <a:t>Les plus utilisés aujourd’hui : HTTP, FTP, SMTP, POP.</a:t>
            </a:r>
          </a:p>
          <a:p>
            <a:r>
              <a:rPr lang="fr-FR" dirty="0" smtClean="0"/>
              <a:t>La plupart des ces protocoles sont bâtis autour de TCP/IP : Transmission Control Protocol/Internet Protocol.</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64</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sz="3600" b="1" dirty="0"/>
          </a:p>
        </p:txBody>
      </p:sp>
      <p:sp>
        <p:nvSpPr>
          <p:cNvPr id="3" name="Espace réservé du contenu 2"/>
          <p:cNvSpPr>
            <a:spLocks noGrp="1"/>
          </p:cNvSpPr>
          <p:nvPr>
            <p:ph idx="1"/>
          </p:nvPr>
        </p:nvSpPr>
        <p:spPr/>
        <p:txBody>
          <a:bodyPr/>
          <a:lstStyle/>
          <a:p>
            <a:r>
              <a:rPr lang="fr-FR" dirty="0" smtClean="0"/>
              <a:t>TCP/IP représente l’ensemble des règles de communication sur internet et se base sur la notion d’adressage IP.</a:t>
            </a:r>
          </a:p>
          <a:p>
            <a:r>
              <a:rPr lang="fr-FR" dirty="0" smtClean="0"/>
              <a:t>L’adresse IP est une adresse unique attribuée à chaque ordinateur sur Internet (c’est-à-dire qu’il n’existe pas sur Internet deux ordinateurs ayant la même adresse IP). </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65</a:t>
            </a:fld>
            <a:endParaRPr lang="fr-F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p:txBody>
          <a:bodyPr/>
          <a:lstStyle/>
          <a:p>
            <a:r>
              <a:rPr lang="fr-FR" dirty="0" smtClean="0"/>
              <a:t>Une adresse IP permet d’acheminer les données à la bonne destination. </a:t>
            </a:r>
          </a:p>
          <a:p>
            <a:r>
              <a:rPr lang="fr-FR" dirty="0" smtClean="0"/>
              <a:t>Ces adresses sont ensuite associées à des noms de domaine  de façon à s’en souvenir plus facilement.</a:t>
            </a:r>
          </a:p>
          <a:p>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66</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a:xfrm>
            <a:off x="685800" y="1981200"/>
            <a:ext cx="8172480" cy="3090874"/>
          </a:xfrm>
        </p:spPr>
        <p:txBody>
          <a:bodyPr/>
          <a:lstStyle/>
          <a:p>
            <a:pPr>
              <a:buNone/>
            </a:pPr>
            <a:r>
              <a:rPr lang="fr-FR" sz="2800" dirty="0" smtClean="0">
                <a:solidFill>
                  <a:srgbClr val="FF0000"/>
                </a:solidFill>
              </a:rPr>
              <a:t>Versions des adresses IP :</a:t>
            </a:r>
          </a:p>
          <a:p>
            <a:r>
              <a:rPr lang="fr-FR" sz="2800" b="1" dirty="0" smtClean="0"/>
              <a:t>Adresse IP version 4 (IPv4) : </a:t>
            </a:r>
          </a:p>
          <a:p>
            <a:pPr lvl="1"/>
            <a:r>
              <a:rPr lang="fr-FR" sz="2400" dirty="0" smtClean="0"/>
              <a:t>les adresses sont codées sur 32 bits. (2</a:t>
            </a:r>
            <a:r>
              <a:rPr lang="fr-FR" sz="2400" baseline="30000" dirty="0" smtClean="0"/>
              <a:t>32 </a:t>
            </a:r>
            <a:r>
              <a:rPr lang="fr-FR" sz="2400" dirty="0" smtClean="0"/>
              <a:t> = 4 294 967 296 )</a:t>
            </a:r>
          </a:p>
          <a:p>
            <a:pPr lvl="1"/>
            <a:r>
              <a:rPr lang="fr-FR" sz="2400" dirty="0" smtClean="0"/>
              <a:t>les adresses sont généralement notées avec quatre champs numériques compris entre 0 et 255, séparés par des points. La version IPv4 est encore actuellement la plus utilisée.</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67</a:t>
            </a:fld>
            <a:endParaRPr lang="fr-F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68</a:t>
            </a:fld>
            <a:endParaRPr lang="fr-FR"/>
          </a:p>
        </p:txBody>
      </p:sp>
      <p:pic>
        <p:nvPicPr>
          <p:cNvPr id="7" name="Espace réservé du contenu 6" descr="IPv4.JPG"/>
          <p:cNvPicPr>
            <a:picLocks noGrp="1" noChangeAspect="1"/>
          </p:cNvPicPr>
          <p:nvPr>
            <p:ph idx="1"/>
          </p:nvPr>
        </p:nvPicPr>
        <p:blipFill>
          <a:blip r:embed="rId2"/>
          <a:stretch>
            <a:fillRect/>
          </a:stretch>
        </p:blipFill>
        <p:spPr>
          <a:xfrm>
            <a:off x="1781175" y="2471737"/>
            <a:ext cx="5581650" cy="3133725"/>
          </a:xfrm>
          <a:prstGeom prst="rect">
            <a:avLst/>
          </a:prstGeom>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p:txBody>
          <a:bodyPr/>
          <a:lstStyle/>
          <a:p>
            <a:pPr>
              <a:buNone/>
            </a:pPr>
            <a:r>
              <a:rPr lang="fr-FR" dirty="0" smtClean="0">
                <a:solidFill>
                  <a:srgbClr val="FF0000"/>
                </a:solidFill>
              </a:rPr>
              <a:t>Versions des adresses IP :</a:t>
            </a:r>
          </a:p>
          <a:p>
            <a:r>
              <a:rPr lang="fr-FR" b="1" dirty="0" smtClean="0"/>
              <a:t>Adresse IP version 6 (IPv6) : </a:t>
            </a:r>
          </a:p>
          <a:p>
            <a:pPr lvl="1"/>
            <a:r>
              <a:rPr lang="fr-FR" dirty="0" smtClean="0"/>
              <a:t>les adresses sont codées sur 128 bits. 2</a:t>
            </a:r>
            <a:r>
              <a:rPr lang="fr-FR" baseline="30000" dirty="0" smtClean="0"/>
              <a:t>128</a:t>
            </a:r>
            <a:endParaRPr lang="fr-FR" dirty="0" smtClean="0"/>
          </a:p>
          <a:p>
            <a:pPr lvl="1"/>
            <a:r>
              <a:rPr lang="fr-FR" dirty="0" smtClean="0"/>
              <a:t>Elles sont notées par groupes de 4 chiffres hexadécimaux séparés par ’ :’.</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69</a:t>
            </a:fld>
            <a:endParaRPr lang="fr-F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a:xfrm>
            <a:off x="685800" y="1981200"/>
            <a:ext cx="8101042" cy="4114800"/>
          </a:xfrm>
        </p:spPr>
        <p:txBody>
          <a:bodyPr/>
          <a:lstStyle/>
          <a:p>
            <a:r>
              <a:rPr lang="fr-FR" b="1" dirty="0" smtClean="0">
                <a:solidFill>
                  <a:srgbClr val="FF0000"/>
                </a:solidFill>
              </a:rPr>
              <a:t>Adresse IP statique vs dynamique</a:t>
            </a:r>
          </a:p>
          <a:p>
            <a:pPr lvl="1"/>
            <a:r>
              <a:rPr lang="fr-FR" dirty="0" smtClean="0"/>
              <a:t>On distingue deux situations pour assigner une adresse IP à un équipement :</a:t>
            </a:r>
          </a:p>
          <a:p>
            <a:pPr lvl="2"/>
            <a:r>
              <a:rPr lang="fr-FR" dirty="0" smtClean="0"/>
              <a:t>de manière statique : l’adresse est fixe et configurée le plus souvent manuellement.</a:t>
            </a:r>
          </a:p>
          <a:p>
            <a:pPr lvl="2"/>
            <a:r>
              <a:rPr lang="fr-FR" dirty="0" smtClean="0"/>
              <a:t>de manière dynamique : l’adresse est automatiquement transmise et assignée grâce au protocole DHCP (</a:t>
            </a:r>
            <a:r>
              <a:rPr lang="fr-FR" dirty="0" err="1" smtClean="0"/>
              <a:t>Dynamic</a:t>
            </a:r>
            <a:r>
              <a:rPr lang="fr-FR" dirty="0" smtClean="0"/>
              <a:t> Host Configuration Protocol).</a:t>
            </a:r>
          </a:p>
          <a:p>
            <a:pPr lvl="2"/>
            <a:endParaRPr lang="fr-FR" dirty="0">
              <a:solidFill>
                <a:srgbClr val="FF0000"/>
              </a:solidFill>
            </a:endParaRP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70</a:t>
            </a:fld>
            <a:endParaRPr lang="fr-F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a:xfrm>
            <a:off x="685800" y="1714488"/>
            <a:ext cx="7772400" cy="4114800"/>
          </a:xfrm>
        </p:spPr>
        <p:txBody>
          <a:bodyPr/>
          <a:lstStyle/>
          <a:p>
            <a:pPr>
              <a:buNone/>
            </a:pPr>
            <a:r>
              <a:rPr lang="fr-FR" b="1" dirty="0" smtClean="0"/>
              <a:t>Structure d’une adresse IP</a:t>
            </a:r>
          </a:p>
          <a:p>
            <a:r>
              <a:rPr lang="fr-FR" dirty="0" smtClean="0"/>
              <a:t>Une adresse IP est constituée de </a:t>
            </a:r>
            <a:r>
              <a:rPr lang="fr-FR" b="1" dirty="0" smtClean="0"/>
              <a:t>deux parties</a:t>
            </a:r>
            <a:r>
              <a:rPr lang="fr-FR" dirty="0" smtClean="0"/>
              <a:t> :</a:t>
            </a:r>
          </a:p>
          <a:p>
            <a:pPr lvl="1"/>
            <a:r>
              <a:rPr lang="fr-FR" dirty="0" smtClean="0"/>
              <a:t> une partie des nombres à gauche désigne le réseau est </a:t>
            </a:r>
            <a:r>
              <a:rPr lang="fr-FR" dirty="0" err="1" smtClean="0"/>
              <a:t>est</a:t>
            </a:r>
            <a:r>
              <a:rPr lang="fr-FR" dirty="0" smtClean="0"/>
              <a:t> appelée </a:t>
            </a:r>
            <a:r>
              <a:rPr lang="fr-FR" b="1" dirty="0" smtClean="0"/>
              <a:t>ID de réseau</a:t>
            </a:r>
            <a:r>
              <a:rPr lang="fr-FR" dirty="0" smtClean="0"/>
              <a:t> (en anglais </a:t>
            </a:r>
            <a:r>
              <a:rPr lang="fr-FR" i="1" dirty="0" err="1" smtClean="0"/>
              <a:t>netID</a:t>
            </a:r>
            <a:r>
              <a:rPr lang="fr-FR" dirty="0" smtClean="0"/>
              <a:t>),</a:t>
            </a:r>
          </a:p>
          <a:p>
            <a:pPr lvl="1"/>
            <a:r>
              <a:rPr lang="fr-FR" dirty="0" smtClean="0"/>
              <a:t>Les nombres de droite désignent les ordinateurs de ce réseau est </a:t>
            </a:r>
            <a:r>
              <a:rPr lang="fr-FR" dirty="0" err="1" smtClean="0"/>
              <a:t>est</a:t>
            </a:r>
            <a:r>
              <a:rPr lang="fr-FR" dirty="0" smtClean="0"/>
              <a:t> appelée </a:t>
            </a:r>
            <a:r>
              <a:rPr lang="fr-FR" b="1" dirty="0" smtClean="0"/>
              <a:t>ID d'hôte</a:t>
            </a:r>
            <a:r>
              <a:rPr lang="fr-FR" dirty="0" smtClean="0"/>
              <a:t> (en anglais </a:t>
            </a:r>
            <a:r>
              <a:rPr lang="fr-FR" i="1" dirty="0" smtClean="0"/>
              <a:t>host-ID</a:t>
            </a:r>
            <a:r>
              <a:rPr lang="fr-FR" dirty="0" smtClean="0"/>
              <a:t>).</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71</a:t>
            </a:fld>
            <a:endParaRPr lang="fr-F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t>Protocole de communication</a:t>
            </a:r>
            <a:br>
              <a:rPr lang="fr-FR" dirty="0" smtClean="0"/>
            </a:br>
            <a:r>
              <a:rPr lang="fr-FR" sz="3600" b="1" dirty="0" smtClean="0"/>
              <a:t>(TCP/IP)</a:t>
            </a:r>
            <a:endParaRPr lang="fr-FR" dirty="0"/>
          </a:p>
        </p:txBody>
      </p:sp>
      <p:pic>
        <p:nvPicPr>
          <p:cNvPr id="7" name="Espace réservé du contenu 6" descr="structIP.png"/>
          <p:cNvPicPr>
            <a:picLocks noGrp="1" noChangeAspect="1"/>
          </p:cNvPicPr>
          <p:nvPr>
            <p:ph idx="1"/>
          </p:nvPr>
        </p:nvPicPr>
        <p:blipFill>
          <a:blip r:embed="rId2"/>
          <a:stretch>
            <a:fillRect/>
          </a:stretch>
        </p:blipFill>
        <p:spPr>
          <a:xfrm>
            <a:off x="1714480" y="1857364"/>
            <a:ext cx="5627382" cy="2362738"/>
          </a:xfrm>
        </p:spPr>
      </p:pic>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72</a:t>
            </a:fld>
            <a:endParaRPr lang="fr-FR"/>
          </a:p>
        </p:txBody>
      </p:sp>
      <p:sp>
        <p:nvSpPr>
          <p:cNvPr id="8" name="ZoneTexte 7"/>
          <p:cNvSpPr txBox="1"/>
          <p:nvPr/>
        </p:nvSpPr>
        <p:spPr>
          <a:xfrm>
            <a:off x="142844" y="4214818"/>
            <a:ext cx="4643470" cy="1569660"/>
          </a:xfrm>
          <a:prstGeom prst="rect">
            <a:avLst/>
          </a:prstGeom>
          <a:noFill/>
        </p:spPr>
        <p:txBody>
          <a:bodyPr wrap="square" rtlCol="0">
            <a:spAutoFit/>
          </a:bodyPr>
          <a:lstStyle/>
          <a:p>
            <a:r>
              <a:rPr lang="fr-FR" b="0" dirty="0" smtClean="0"/>
              <a:t>le réseau à gauche </a:t>
            </a:r>
            <a:r>
              <a:rPr lang="fr-FR" i="1" dirty="0" smtClean="0">
                <a:solidFill>
                  <a:schemeClr val="accent6"/>
                </a:solidFill>
              </a:rPr>
              <a:t>194.28.12.0</a:t>
            </a:r>
            <a:r>
              <a:rPr lang="fr-FR" b="0" dirty="0" smtClean="0"/>
              <a:t>.</a:t>
            </a:r>
          </a:p>
          <a:p>
            <a:r>
              <a:rPr lang="fr-FR" b="0" dirty="0" smtClean="0"/>
              <a:t> Il contient les ordinateurs suivants :</a:t>
            </a:r>
          </a:p>
          <a:p>
            <a:r>
              <a:rPr lang="fr-FR" dirty="0" smtClean="0">
                <a:solidFill>
                  <a:schemeClr val="accent6"/>
                </a:solidFill>
              </a:rPr>
              <a:t>194.28.12</a:t>
            </a:r>
            <a:r>
              <a:rPr lang="fr-FR" b="0" dirty="0" smtClean="0"/>
              <a:t>.</a:t>
            </a:r>
            <a:r>
              <a:rPr lang="fr-FR" b="0" dirty="0" smtClean="0">
                <a:solidFill>
                  <a:srgbClr val="FF0000"/>
                </a:solidFill>
              </a:rPr>
              <a:t>1</a:t>
            </a:r>
            <a:r>
              <a:rPr lang="fr-FR" b="0" dirty="0" smtClean="0"/>
              <a:t>    à    </a:t>
            </a:r>
            <a:r>
              <a:rPr lang="fr-FR" dirty="0" smtClean="0">
                <a:solidFill>
                  <a:schemeClr val="accent6"/>
                </a:solidFill>
              </a:rPr>
              <a:t>194.28.12</a:t>
            </a:r>
            <a:r>
              <a:rPr lang="fr-FR" b="0" dirty="0" smtClean="0"/>
              <a:t>.</a:t>
            </a:r>
            <a:r>
              <a:rPr lang="fr-FR" b="0" dirty="0" smtClean="0">
                <a:solidFill>
                  <a:srgbClr val="FF0000"/>
                </a:solidFill>
              </a:rPr>
              <a:t>4</a:t>
            </a:r>
          </a:p>
          <a:p>
            <a:endParaRPr lang="fr-FR" dirty="0"/>
          </a:p>
        </p:txBody>
      </p:sp>
      <p:grpSp>
        <p:nvGrpSpPr>
          <p:cNvPr id="14" name="Groupe 13"/>
          <p:cNvGrpSpPr/>
          <p:nvPr/>
        </p:nvGrpSpPr>
        <p:grpSpPr>
          <a:xfrm>
            <a:off x="1500166" y="1785926"/>
            <a:ext cx="2928958" cy="2428892"/>
            <a:chOff x="1500166" y="1785926"/>
            <a:chExt cx="2928958" cy="2428892"/>
          </a:xfrm>
        </p:grpSpPr>
        <p:sp>
          <p:nvSpPr>
            <p:cNvPr id="9" name="Ellipse 8"/>
            <p:cNvSpPr/>
            <p:nvPr/>
          </p:nvSpPr>
          <p:spPr bwMode="auto">
            <a:xfrm>
              <a:off x="1500166" y="1785926"/>
              <a:ext cx="2928958" cy="1714512"/>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smtClean="0">
                <a:ln>
                  <a:noFill/>
                </a:ln>
                <a:solidFill>
                  <a:schemeClr val="tx1"/>
                </a:solidFill>
                <a:effectLst/>
                <a:latin typeface="Times New Roman" pitchFamily="18" charset="0"/>
              </a:endParaRPr>
            </a:p>
          </p:txBody>
        </p:sp>
        <p:cxnSp>
          <p:nvCxnSpPr>
            <p:cNvPr id="11" name="Connecteur droit avec flèche 10"/>
            <p:cNvCxnSpPr/>
            <p:nvPr/>
          </p:nvCxnSpPr>
          <p:spPr bwMode="auto">
            <a:xfrm rot="5400000">
              <a:off x="2321703" y="3750471"/>
              <a:ext cx="714380" cy="214314"/>
            </a:xfrm>
            <a:prstGeom prst="straightConnector1">
              <a:avLst/>
            </a:prstGeom>
            <a:solidFill>
              <a:schemeClr val="accent1"/>
            </a:solidFill>
            <a:ln w="9525" cap="flat" cmpd="sng" algn="ctr">
              <a:solidFill>
                <a:schemeClr val="tx1"/>
              </a:solidFill>
              <a:prstDash val="solid"/>
              <a:round/>
              <a:headEnd type="none" w="med" len="med"/>
              <a:tailEnd type="arrow"/>
            </a:ln>
            <a:effectLst/>
          </p:spPr>
        </p:cxnSp>
      </p:grpSp>
      <p:sp>
        <p:nvSpPr>
          <p:cNvPr id="16" name="Ellipse 15"/>
          <p:cNvSpPr/>
          <p:nvPr/>
        </p:nvSpPr>
        <p:spPr bwMode="auto">
          <a:xfrm>
            <a:off x="4572000" y="1571612"/>
            <a:ext cx="2928958" cy="1714512"/>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smtClean="0">
              <a:ln>
                <a:noFill/>
              </a:ln>
              <a:solidFill>
                <a:schemeClr val="tx1"/>
              </a:solidFill>
              <a:effectLst/>
              <a:latin typeface="Times New Roman" pitchFamily="18" charset="0"/>
            </a:endParaRPr>
          </a:p>
        </p:txBody>
      </p:sp>
      <p:cxnSp>
        <p:nvCxnSpPr>
          <p:cNvPr id="17" name="Connecteur droit avec flèche 16"/>
          <p:cNvCxnSpPr/>
          <p:nvPr/>
        </p:nvCxnSpPr>
        <p:spPr bwMode="auto">
          <a:xfrm rot="16200000" flipH="1">
            <a:off x="6357950" y="3429000"/>
            <a:ext cx="714380" cy="428628"/>
          </a:xfrm>
          <a:prstGeom prst="straightConnector1">
            <a:avLst/>
          </a:prstGeom>
          <a:solidFill>
            <a:schemeClr val="accent1"/>
          </a:solidFill>
          <a:ln w="9525" cap="flat" cmpd="sng" algn="ctr">
            <a:solidFill>
              <a:schemeClr val="tx1"/>
            </a:solidFill>
            <a:prstDash val="solid"/>
            <a:round/>
            <a:headEnd type="none" w="med" len="med"/>
            <a:tailEnd type="arrow"/>
          </a:ln>
          <a:effectLst/>
        </p:spPr>
      </p:cxnSp>
      <p:sp>
        <p:nvSpPr>
          <p:cNvPr id="20" name="ZoneTexte 19"/>
          <p:cNvSpPr txBox="1"/>
          <p:nvPr/>
        </p:nvSpPr>
        <p:spPr>
          <a:xfrm>
            <a:off x="4857752" y="4000504"/>
            <a:ext cx="4143404" cy="1938992"/>
          </a:xfrm>
          <a:prstGeom prst="rect">
            <a:avLst/>
          </a:prstGeom>
          <a:noFill/>
        </p:spPr>
        <p:txBody>
          <a:bodyPr wrap="square" rtlCol="0">
            <a:spAutoFit/>
          </a:bodyPr>
          <a:lstStyle/>
          <a:p>
            <a:r>
              <a:rPr lang="fr-FR" b="0" dirty="0" smtClean="0"/>
              <a:t>le réseau à droite </a:t>
            </a:r>
            <a:r>
              <a:rPr lang="fr-FR" i="1" dirty="0" smtClean="0">
                <a:solidFill>
                  <a:schemeClr val="accent6"/>
                </a:solidFill>
              </a:rPr>
              <a:t>192.168.1.0</a:t>
            </a:r>
            <a:r>
              <a:rPr lang="fr-FR" b="0" dirty="0" smtClean="0"/>
              <a:t>.</a:t>
            </a:r>
          </a:p>
          <a:p>
            <a:r>
              <a:rPr lang="fr-FR" b="0" dirty="0" smtClean="0"/>
              <a:t> Il contient les ordinateurs suivants :</a:t>
            </a:r>
          </a:p>
          <a:p>
            <a:r>
              <a:rPr lang="fr-FR" dirty="0" smtClean="0">
                <a:solidFill>
                  <a:schemeClr val="accent6"/>
                </a:solidFill>
              </a:rPr>
              <a:t>192.168.1</a:t>
            </a:r>
            <a:r>
              <a:rPr lang="fr-FR" b="0" dirty="0" smtClean="0"/>
              <a:t>.</a:t>
            </a:r>
            <a:r>
              <a:rPr lang="fr-FR" b="0" dirty="0" smtClean="0">
                <a:solidFill>
                  <a:srgbClr val="FF0000"/>
                </a:solidFill>
              </a:rPr>
              <a:t>1</a:t>
            </a:r>
            <a:r>
              <a:rPr lang="fr-FR" b="0" dirty="0" smtClean="0"/>
              <a:t>    à    </a:t>
            </a:r>
            <a:r>
              <a:rPr lang="fr-FR" dirty="0" smtClean="0">
                <a:solidFill>
                  <a:schemeClr val="accent6"/>
                </a:solidFill>
              </a:rPr>
              <a:t>192.168.1</a:t>
            </a:r>
            <a:r>
              <a:rPr lang="fr-FR" b="0" dirty="0" smtClean="0"/>
              <a:t>.</a:t>
            </a:r>
            <a:r>
              <a:rPr lang="fr-FR" b="0" dirty="0" smtClean="0">
                <a:solidFill>
                  <a:srgbClr val="FF0000"/>
                </a:solidFill>
              </a:rPr>
              <a:t>4</a:t>
            </a:r>
          </a:p>
          <a:p>
            <a:endParaRPr lang="fr-FR"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a:xfrm>
            <a:off x="571472" y="1814530"/>
            <a:ext cx="7772400" cy="5043470"/>
          </a:xfrm>
        </p:spPr>
        <p:txBody>
          <a:bodyPr/>
          <a:lstStyle/>
          <a:p>
            <a:r>
              <a:rPr lang="fr-FR" dirty="0" smtClean="0"/>
              <a:t>Pour déterminer les deux parties d’une adresse IP, il faut utiliser </a:t>
            </a:r>
            <a:r>
              <a:rPr lang="fr-FR" b="1" dirty="0" smtClean="0"/>
              <a:t>un masque de sous-réseau</a:t>
            </a:r>
            <a:r>
              <a:rPr lang="fr-FR" dirty="0" smtClean="0"/>
              <a:t>. </a:t>
            </a:r>
          </a:p>
          <a:p>
            <a:pPr algn="just"/>
            <a:r>
              <a:rPr lang="fr-FR" sz="2800" dirty="0" smtClean="0"/>
              <a:t>Un </a:t>
            </a:r>
            <a:r>
              <a:rPr lang="fr-FR" sz="2800" b="1" dirty="0" smtClean="0"/>
              <a:t>masque réseau</a:t>
            </a:r>
            <a:r>
              <a:rPr lang="fr-FR" sz="2800" dirty="0" smtClean="0"/>
              <a:t> (en anglais </a:t>
            </a:r>
            <a:r>
              <a:rPr lang="fr-FR" sz="2800" i="1" dirty="0" err="1" smtClean="0"/>
              <a:t>netmask</a:t>
            </a:r>
            <a:r>
              <a:rPr lang="fr-FR" sz="2800" dirty="0" smtClean="0"/>
              <a:t>) se présente sous la forme de 4 octets séparés par des points (comme une adresse IP), il comprend (dans sa notation binaire) des zéros aux niveau des bits de l'adresse IP que l'on veut annuler (et des 1 au niveau de ceux que l'on désire conserver). </a:t>
            </a:r>
          </a:p>
          <a:p>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73</a:t>
            </a:fld>
            <a:endParaRPr lang="fr-F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p:txBody>
          <a:bodyPr/>
          <a:lstStyle/>
          <a:p>
            <a:r>
              <a:rPr lang="fr-FR" dirty="0" smtClean="0">
                <a:solidFill>
                  <a:schemeClr val="accent6"/>
                </a:solidFill>
              </a:rPr>
              <a:t>Exemple: </a:t>
            </a:r>
            <a:r>
              <a:rPr lang="fr-FR" dirty="0" smtClean="0"/>
              <a:t>Pour connaître l'adresse du réseau associé à l'adresse IP </a:t>
            </a:r>
            <a:r>
              <a:rPr lang="fr-FR" i="1" dirty="0" smtClean="0"/>
              <a:t>34.208.123.12 </a:t>
            </a:r>
            <a:r>
              <a:rPr lang="fr-FR" dirty="0" smtClean="0"/>
              <a:t>avec le masque de réseau: </a:t>
            </a:r>
            <a:r>
              <a:rPr lang="fr-FR" i="1" dirty="0" smtClean="0"/>
              <a:t>255.0.0.0.</a:t>
            </a:r>
          </a:p>
          <a:p>
            <a:pPr algn="ctr">
              <a:buNone/>
            </a:pPr>
            <a:r>
              <a:rPr lang="fr-FR" sz="2000" dirty="0" smtClean="0"/>
              <a:t>00100010.11010000.01111011.00001100</a:t>
            </a:r>
          </a:p>
          <a:p>
            <a:pPr algn="ctr">
              <a:buNone/>
            </a:pPr>
            <a:r>
              <a:rPr lang="fr-FR" sz="2000" dirty="0" smtClean="0"/>
              <a:t>ET</a:t>
            </a:r>
          </a:p>
          <a:p>
            <a:pPr algn="ctr">
              <a:buNone/>
            </a:pPr>
            <a:r>
              <a:rPr lang="fr-FR" sz="2000" dirty="0" smtClean="0"/>
              <a:t>11111111.00000000.00000000.00000000 </a:t>
            </a:r>
          </a:p>
          <a:p>
            <a:pPr algn="ctr">
              <a:buNone/>
            </a:pPr>
            <a:r>
              <a:rPr lang="fr-FR" sz="2000" dirty="0" smtClean="0"/>
              <a:t>=</a:t>
            </a:r>
          </a:p>
          <a:p>
            <a:pPr algn="ctr">
              <a:buNone/>
            </a:pPr>
            <a:r>
              <a:rPr lang="fr-FR" sz="2000" dirty="0" smtClean="0"/>
              <a:t>00100010.00000000.00000000.00000000</a:t>
            </a:r>
          </a:p>
          <a:p>
            <a:pPr algn="ctr">
              <a:buNone/>
            </a:pPr>
            <a:r>
              <a:rPr lang="fr-FR" sz="2000" dirty="0" smtClean="0"/>
              <a:t>(Soit </a:t>
            </a:r>
            <a:r>
              <a:rPr lang="fr-FR" sz="2000" i="1" dirty="0" smtClean="0"/>
              <a:t>34.0.0.0)</a:t>
            </a:r>
            <a:endParaRPr lang="fr-FR" sz="20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74</a:t>
            </a:fld>
            <a:endParaRPr lang="fr-FR"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428604"/>
            <a:ext cx="7772400" cy="1143000"/>
          </a:xfrm>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p:txBody>
          <a:bodyPr/>
          <a:lstStyle/>
          <a:p>
            <a:pPr>
              <a:buNone/>
            </a:pPr>
            <a:r>
              <a:rPr lang="fr-FR" dirty="0" smtClean="0"/>
              <a:t>Classe de réseaux:</a:t>
            </a:r>
          </a:p>
          <a:p>
            <a:r>
              <a:rPr lang="fr-FR" sz="2400" dirty="0" smtClean="0"/>
              <a:t>Les réseaux TCP/IP se divisent habituellement en trois grandes classes qui ont des tailles </a:t>
            </a:r>
            <a:r>
              <a:rPr lang="fr-FR" sz="2400" b="1" dirty="0" smtClean="0">
                <a:solidFill>
                  <a:schemeClr val="accent6"/>
                </a:solidFill>
              </a:rPr>
              <a:t>prédéfinies</a:t>
            </a:r>
            <a:r>
              <a:rPr lang="fr-FR" sz="2400" dirty="0" smtClean="0"/>
              <a:t>. Le but de la division des adresses IP en trois classes </a:t>
            </a:r>
            <a:r>
              <a:rPr lang="fr-FR" sz="2400" b="1" dirty="0" smtClean="0">
                <a:solidFill>
                  <a:schemeClr val="accent6"/>
                </a:solidFill>
              </a:rPr>
              <a:t>A, B </a:t>
            </a:r>
            <a:r>
              <a:rPr lang="fr-FR" sz="2400" dirty="0" smtClean="0"/>
              <a:t>et </a:t>
            </a:r>
            <a:r>
              <a:rPr lang="fr-FR" sz="2400" b="1" dirty="0" smtClean="0">
                <a:solidFill>
                  <a:schemeClr val="accent6"/>
                </a:solidFill>
              </a:rPr>
              <a:t>C</a:t>
            </a:r>
            <a:r>
              <a:rPr lang="fr-FR" sz="2400" dirty="0" smtClean="0"/>
              <a:t> est de </a:t>
            </a:r>
            <a:r>
              <a:rPr lang="fr-FR" sz="2400" b="1" dirty="0" smtClean="0">
                <a:solidFill>
                  <a:schemeClr val="accent6"/>
                </a:solidFill>
              </a:rPr>
              <a:t>faciliter la recherche </a:t>
            </a:r>
            <a:r>
              <a:rPr lang="fr-FR" sz="2400" dirty="0" smtClean="0"/>
              <a:t>d’un ordinateur sur le réseau. </a:t>
            </a:r>
          </a:p>
          <a:p>
            <a:r>
              <a:rPr lang="fr-FR" sz="2400" dirty="0" smtClean="0"/>
              <a:t>En effet avec cette notation il est possible de rechercher dans un premier temps </a:t>
            </a:r>
            <a:r>
              <a:rPr lang="fr-FR" sz="2400" dirty="0" smtClean="0">
                <a:solidFill>
                  <a:schemeClr val="accent6"/>
                </a:solidFill>
              </a:rPr>
              <a:t>le réseau </a:t>
            </a:r>
            <a:r>
              <a:rPr lang="fr-FR" sz="2400" dirty="0" smtClean="0"/>
              <a:t>à atteindre puis de chercher un </a:t>
            </a:r>
            <a:r>
              <a:rPr lang="fr-FR" sz="2400" dirty="0" smtClean="0">
                <a:solidFill>
                  <a:schemeClr val="accent6"/>
                </a:solidFill>
              </a:rPr>
              <a:t>ordinateur</a:t>
            </a:r>
            <a:r>
              <a:rPr lang="fr-FR" sz="2400" dirty="0" smtClean="0"/>
              <a:t> sur celui-ci. Ainsi l’attribution des adresses IP se fait selon la </a:t>
            </a:r>
            <a:r>
              <a:rPr lang="fr-FR" sz="2400" b="1" dirty="0" smtClean="0">
                <a:solidFill>
                  <a:schemeClr val="accent6"/>
                </a:solidFill>
              </a:rPr>
              <a:t>taille</a:t>
            </a:r>
            <a:r>
              <a:rPr lang="fr-FR" sz="2400" dirty="0" smtClean="0"/>
              <a:t> du réseau.</a:t>
            </a:r>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75</a:t>
            </a:fld>
            <a:endParaRPr lang="fr-F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71414"/>
            <a:ext cx="7772400" cy="1143000"/>
          </a:xfrm>
        </p:spPr>
        <p:txBody>
          <a:bodyPr/>
          <a:lstStyle/>
          <a:p>
            <a:r>
              <a:rPr lang="fr-FR" sz="3600" dirty="0" smtClean="0"/>
              <a:t>Protocole de communication</a:t>
            </a:r>
            <a:br>
              <a:rPr lang="fr-FR" sz="3600" dirty="0" smtClean="0"/>
            </a:br>
            <a:r>
              <a:rPr lang="fr-FR" sz="3600" b="1" dirty="0" smtClean="0"/>
              <a:t>(TCP/IP)</a:t>
            </a:r>
            <a:endParaRPr lang="fr-FR" sz="3600" dirty="0"/>
          </a:p>
        </p:txBody>
      </p:sp>
      <p:sp>
        <p:nvSpPr>
          <p:cNvPr id="3" name="Espace réservé du contenu 2"/>
          <p:cNvSpPr>
            <a:spLocks noGrp="1"/>
          </p:cNvSpPr>
          <p:nvPr>
            <p:ph idx="1"/>
          </p:nvPr>
        </p:nvSpPr>
        <p:spPr>
          <a:xfrm>
            <a:off x="685800" y="1214422"/>
            <a:ext cx="7772400" cy="733420"/>
          </a:xfrm>
        </p:spPr>
        <p:txBody>
          <a:bodyPr/>
          <a:lstStyle/>
          <a:p>
            <a:r>
              <a:rPr lang="fr-FR" dirty="0" smtClean="0"/>
              <a:t>Classe A:</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76</a:t>
            </a:fld>
            <a:endParaRPr lang="fr-FR"/>
          </a:p>
        </p:txBody>
      </p:sp>
      <p:pic>
        <p:nvPicPr>
          <p:cNvPr id="7" name="Image 6" descr="Classe_A.JPG"/>
          <p:cNvPicPr>
            <a:picLocks noChangeAspect="1"/>
          </p:cNvPicPr>
          <p:nvPr/>
        </p:nvPicPr>
        <p:blipFill>
          <a:blip r:embed="rId2"/>
          <a:stretch>
            <a:fillRect/>
          </a:stretch>
        </p:blipFill>
        <p:spPr>
          <a:xfrm>
            <a:off x="1357290" y="1643050"/>
            <a:ext cx="6072230" cy="997110"/>
          </a:xfrm>
          <a:prstGeom prst="rect">
            <a:avLst/>
          </a:prstGeom>
        </p:spPr>
      </p:pic>
      <p:sp>
        <p:nvSpPr>
          <p:cNvPr id="8" name="ZoneTexte 7"/>
          <p:cNvSpPr txBox="1"/>
          <p:nvPr/>
        </p:nvSpPr>
        <p:spPr>
          <a:xfrm>
            <a:off x="285720" y="2571744"/>
            <a:ext cx="8286808" cy="3785652"/>
          </a:xfrm>
          <a:prstGeom prst="rect">
            <a:avLst/>
          </a:prstGeom>
          <a:noFill/>
        </p:spPr>
        <p:txBody>
          <a:bodyPr wrap="square" rtlCol="0">
            <a:spAutoFit/>
          </a:bodyPr>
          <a:lstStyle/>
          <a:p>
            <a:pPr>
              <a:buFont typeface="Arial" pitchFamily="34" charset="0"/>
              <a:buChar char="•"/>
            </a:pPr>
            <a:r>
              <a:rPr lang="fr-FR" sz="2000" b="0" dirty="0" smtClean="0"/>
              <a:t> Dans une adresse IP de classe A, le premier octet représente le réseau. </a:t>
            </a:r>
          </a:p>
          <a:p>
            <a:pPr>
              <a:buFont typeface="Arial" pitchFamily="34" charset="0"/>
              <a:buChar char="•"/>
            </a:pPr>
            <a:endParaRPr lang="fr-FR" sz="2000" b="0" dirty="0" smtClean="0"/>
          </a:p>
          <a:p>
            <a:pPr algn="just">
              <a:buFont typeface="Arial" pitchFamily="34" charset="0"/>
              <a:buChar char="•"/>
            </a:pPr>
            <a:r>
              <a:rPr lang="fr-FR" sz="2000" b="0" dirty="0" smtClean="0"/>
              <a:t> Le bit de poids fort (le premier bit, celui de gauche) est à zéro, ce qui signifie  qu'il y a 2^7 (00000000 à 01111111) possibilités de réseaux, soit 128 possibilités. Toutefois, le réseau 0 (bits valant 00000000) n'existe pas et le nombre 127 est réservé pour désigner votre machine. </a:t>
            </a:r>
          </a:p>
          <a:p>
            <a:pPr>
              <a:buFont typeface="Arial" pitchFamily="34" charset="0"/>
              <a:buChar char="•"/>
            </a:pPr>
            <a:endParaRPr lang="fr-FR" sz="2000" b="0" dirty="0" smtClean="0"/>
          </a:p>
          <a:p>
            <a:pPr>
              <a:buFont typeface="Arial" pitchFamily="34" charset="0"/>
              <a:buChar char="•"/>
            </a:pPr>
            <a:r>
              <a:rPr lang="fr-FR" sz="2000" b="0" dirty="0" smtClean="0"/>
              <a:t>Les réseaux disponibles en classe A sont donc les réseaux allant de </a:t>
            </a:r>
            <a:r>
              <a:rPr lang="fr-FR" sz="2000" dirty="0" smtClean="0"/>
              <a:t>1.0.0.0</a:t>
            </a:r>
            <a:r>
              <a:rPr lang="fr-FR" sz="2000" b="0" dirty="0" smtClean="0"/>
              <a:t> à</a:t>
            </a:r>
            <a:r>
              <a:rPr lang="fr-FR" sz="2000" dirty="0" smtClean="0"/>
              <a:t>126.0.0.0</a:t>
            </a:r>
            <a:r>
              <a:rPr lang="fr-FR" sz="2000" b="0" dirty="0" smtClean="0"/>
              <a:t> </a:t>
            </a:r>
          </a:p>
          <a:p>
            <a:pPr>
              <a:buFont typeface="Arial" pitchFamily="34" charset="0"/>
              <a:buChar char="•"/>
            </a:pPr>
            <a:r>
              <a:rPr lang="fr-FR" sz="2000" b="0" dirty="0" smtClean="0"/>
              <a:t>Les trois octets de droite représentent les ordinateurs du réseaux, le réseau peut donc contenir un nombre d'ordinateur égal à : </a:t>
            </a:r>
            <a:r>
              <a:rPr lang="fr-FR" sz="2000" dirty="0" smtClean="0"/>
              <a:t/>
            </a:r>
            <a:br>
              <a:rPr lang="fr-FR" sz="2000" dirty="0" smtClean="0"/>
            </a:br>
            <a:r>
              <a:rPr lang="fr-FR" sz="2000" b="0" dirty="0" smtClean="0"/>
              <a:t>2^24-2^1 = 16777214 ordinateurs. </a:t>
            </a:r>
            <a:endParaRPr lang="fr-FR"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checkerboard(across)">
                                      <p:cBhvr>
                                        <p:cTn id="7" dur="500"/>
                                        <p:tgtEl>
                                          <p:spTgt spid="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8">
                                            <p:txEl>
                                              <p:pRg st="4" end="4"/>
                                            </p:txEl>
                                          </p:spTgt>
                                        </p:tgtEl>
                                        <p:attrNameLst>
                                          <p:attrName>style.visibility</p:attrName>
                                        </p:attrNameLst>
                                      </p:cBhvr>
                                      <p:to>
                                        <p:strVal val="visible"/>
                                      </p:to>
                                    </p:set>
                                    <p:animEffect transition="in" filter="checkerboard(across)">
                                      <p:cBhvr>
                                        <p:cTn id="12" dur="500"/>
                                        <p:tgtEl>
                                          <p:spTgt spid="8">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checkerboard(across)">
                                      <p:cBhvr>
                                        <p:cTn id="1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71414"/>
            <a:ext cx="7772400" cy="1143000"/>
          </a:xfrm>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a:xfrm>
            <a:off x="685800" y="1285860"/>
            <a:ext cx="7772400" cy="4114800"/>
          </a:xfrm>
        </p:spPr>
        <p:txBody>
          <a:bodyPr/>
          <a:lstStyle/>
          <a:p>
            <a:r>
              <a:rPr lang="fr-FR" dirty="0" smtClean="0"/>
              <a:t>Classe B</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77</a:t>
            </a:fld>
            <a:endParaRPr lang="fr-FR"/>
          </a:p>
        </p:txBody>
      </p:sp>
      <p:pic>
        <p:nvPicPr>
          <p:cNvPr id="7" name="Image 6" descr="Classe_B.JPG"/>
          <p:cNvPicPr>
            <a:picLocks noChangeAspect="1"/>
          </p:cNvPicPr>
          <p:nvPr/>
        </p:nvPicPr>
        <p:blipFill>
          <a:blip r:embed="rId2"/>
          <a:stretch>
            <a:fillRect/>
          </a:stretch>
        </p:blipFill>
        <p:spPr>
          <a:xfrm>
            <a:off x="1928794" y="1857365"/>
            <a:ext cx="5820064" cy="1071569"/>
          </a:xfrm>
          <a:prstGeom prst="rect">
            <a:avLst/>
          </a:prstGeom>
        </p:spPr>
      </p:pic>
      <p:sp>
        <p:nvSpPr>
          <p:cNvPr id="8" name="ZoneTexte 7"/>
          <p:cNvSpPr txBox="1"/>
          <p:nvPr/>
        </p:nvSpPr>
        <p:spPr>
          <a:xfrm>
            <a:off x="428596" y="2928934"/>
            <a:ext cx="8429684" cy="3477875"/>
          </a:xfrm>
          <a:prstGeom prst="rect">
            <a:avLst/>
          </a:prstGeom>
          <a:noFill/>
        </p:spPr>
        <p:txBody>
          <a:bodyPr wrap="square" rtlCol="0">
            <a:spAutoFit/>
          </a:bodyPr>
          <a:lstStyle/>
          <a:p>
            <a:r>
              <a:rPr lang="fr-FR" sz="2000" b="0" dirty="0" smtClean="0"/>
              <a:t>Dans une adresse IP de classe B, les </a:t>
            </a:r>
            <a:r>
              <a:rPr lang="fr-FR" sz="2000" dirty="0" smtClean="0"/>
              <a:t>deux</a:t>
            </a:r>
            <a:r>
              <a:rPr lang="fr-FR" sz="2000" b="0" dirty="0" smtClean="0"/>
              <a:t> premiers octets représentent le réseau. </a:t>
            </a:r>
            <a:br>
              <a:rPr lang="fr-FR" sz="2000" b="0" dirty="0" smtClean="0"/>
            </a:br>
            <a:r>
              <a:rPr lang="fr-FR" sz="2000" b="0" dirty="0" smtClean="0"/>
              <a:t/>
            </a:r>
            <a:br>
              <a:rPr lang="fr-FR" sz="2000" b="0" dirty="0" smtClean="0"/>
            </a:br>
            <a:endParaRPr lang="fr-FR" sz="2000" b="0" dirty="0" smtClean="0"/>
          </a:p>
          <a:p>
            <a:r>
              <a:rPr lang="fr-FR" sz="2000" b="0" dirty="0" smtClean="0"/>
              <a:t>Les deux premiers bits sont 1 et 0, ce qui signifie qu'il y a 2^14 possibilités de réseaux, soit 16384 réseaux possibles. Les réseaux disponibles en classe B sont donc les réseaux allant de</a:t>
            </a:r>
            <a:r>
              <a:rPr lang="fr-FR" sz="2000" dirty="0" smtClean="0"/>
              <a:t>128.0.0.0</a:t>
            </a:r>
            <a:r>
              <a:rPr lang="fr-FR" sz="2000" b="0" dirty="0" smtClean="0"/>
              <a:t> à </a:t>
            </a:r>
            <a:r>
              <a:rPr lang="fr-FR" sz="2000" dirty="0" smtClean="0"/>
              <a:t>191.255.0.0</a:t>
            </a:r>
            <a:r>
              <a:rPr lang="fr-FR" sz="2000" b="0" dirty="0" smtClean="0"/>
              <a:t> </a:t>
            </a:r>
            <a:br>
              <a:rPr lang="fr-FR" sz="2000" b="0" dirty="0" smtClean="0"/>
            </a:br>
            <a:r>
              <a:rPr lang="fr-FR" sz="2000" b="0" dirty="0" smtClean="0"/>
              <a:t/>
            </a:r>
            <a:br>
              <a:rPr lang="fr-FR" sz="2000" b="0" dirty="0" smtClean="0"/>
            </a:br>
            <a:r>
              <a:rPr lang="fr-FR" sz="2000" b="0" dirty="0" smtClean="0"/>
              <a:t>Les deux octets de droite représentent les ordinateurs du réseau. Le réseau peut donc contenir un nombre d'ordinateurs égal à : </a:t>
            </a:r>
            <a:br>
              <a:rPr lang="fr-FR" sz="2000" b="0" dirty="0" smtClean="0"/>
            </a:br>
            <a:r>
              <a:rPr lang="fr-FR" sz="2000" b="0" dirty="0" smtClean="0"/>
              <a:t>2^16-2^1 = 65534 ordinateurs. </a:t>
            </a:r>
          </a:p>
          <a:p>
            <a:endParaRPr lang="fr-FR" sz="2000"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142852"/>
            <a:ext cx="7772400" cy="1143000"/>
          </a:xfrm>
        </p:spPr>
        <p:txBody>
          <a:bodyPr/>
          <a:lstStyle/>
          <a:p>
            <a:r>
              <a:rPr lang="fr-FR" dirty="0" smtClean="0"/>
              <a:t>Protocole de communication</a:t>
            </a:r>
            <a:br>
              <a:rPr lang="fr-FR" dirty="0" smtClean="0"/>
            </a:br>
            <a:r>
              <a:rPr lang="fr-FR" sz="3600" b="1" dirty="0" smtClean="0"/>
              <a:t>(TCP/IP)</a:t>
            </a:r>
            <a:endParaRPr lang="fr-FR" dirty="0"/>
          </a:p>
        </p:txBody>
      </p:sp>
      <p:sp>
        <p:nvSpPr>
          <p:cNvPr id="3" name="Espace réservé du contenu 2"/>
          <p:cNvSpPr>
            <a:spLocks noGrp="1"/>
          </p:cNvSpPr>
          <p:nvPr>
            <p:ph idx="1"/>
          </p:nvPr>
        </p:nvSpPr>
        <p:spPr>
          <a:xfrm>
            <a:off x="685800" y="1428736"/>
            <a:ext cx="7772400" cy="4114800"/>
          </a:xfrm>
        </p:spPr>
        <p:txBody>
          <a:bodyPr/>
          <a:lstStyle/>
          <a:p>
            <a:r>
              <a:rPr lang="fr-FR" dirty="0" smtClean="0"/>
              <a:t>Classe C</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78</a:t>
            </a:fld>
            <a:endParaRPr lang="fr-FR" dirty="0"/>
          </a:p>
        </p:txBody>
      </p:sp>
      <p:pic>
        <p:nvPicPr>
          <p:cNvPr id="7" name="Image 6" descr="Classe_C.JPG"/>
          <p:cNvPicPr>
            <a:picLocks noChangeAspect="1"/>
          </p:cNvPicPr>
          <p:nvPr/>
        </p:nvPicPr>
        <p:blipFill>
          <a:blip r:embed="rId2"/>
          <a:stretch>
            <a:fillRect/>
          </a:stretch>
        </p:blipFill>
        <p:spPr>
          <a:xfrm>
            <a:off x="2214546" y="1928802"/>
            <a:ext cx="5072098" cy="928694"/>
          </a:xfrm>
          <a:prstGeom prst="rect">
            <a:avLst/>
          </a:prstGeom>
        </p:spPr>
      </p:pic>
      <p:sp>
        <p:nvSpPr>
          <p:cNvPr id="8" name="ZoneTexte 7"/>
          <p:cNvSpPr txBox="1"/>
          <p:nvPr/>
        </p:nvSpPr>
        <p:spPr>
          <a:xfrm>
            <a:off x="571472" y="3143248"/>
            <a:ext cx="8072494" cy="2554545"/>
          </a:xfrm>
          <a:prstGeom prst="rect">
            <a:avLst/>
          </a:prstGeom>
          <a:noFill/>
        </p:spPr>
        <p:txBody>
          <a:bodyPr wrap="square" rtlCol="0">
            <a:spAutoFit/>
          </a:bodyPr>
          <a:lstStyle/>
          <a:p>
            <a:r>
              <a:rPr lang="fr-FR" sz="2000" b="0" dirty="0" smtClean="0"/>
              <a:t>Dans une adresse IP de classe C, les </a:t>
            </a:r>
            <a:r>
              <a:rPr lang="fr-FR" sz="2000" dirty="0" smtClean="0"/>
              <a:t>trois</a:t>
            </a:r>
            <a:r>
              <a:rPr lang="fr-FR" sz="2000" b="0" dirty="0" smtClean="0"/>
              <a:t> premiers octets représentent le réseau. Les trois premiers bits sont 1,1 et 0, ce qui signifie qu'il y a 2^21 possibilités de réseaux, c'est-à-dire 2097152. Les réseaux disponibles en classe C sont donc les réseaux allant de </a:t>
            </a:r>
            <a:r>
              <a:rPr lang="fr-FR" sz="2000" dirty="0" smtClean="0"/>
              <a:t>192.0.0.0</a:t>
            </a:r>
            <a:r>
              <a:rPr lang="fr-FR" sz="2000" b="0" dirty="0" smtClean="0"/>
              <a:t> à </a:t>
            </a:r>
            <a:r>
              <a:rPr lang="fr-FR" sz="2000" dirty="0" smtClean="0"/>
              <a:t>223.255.255.0</a:t>
            </a:r>
            <a:r>
              <a:rPr lang="fr-FR" sz="2000" b="0" dirty="0" smtClean="0"/>
              <a:t> </a:t>
            </a:r>
            <a:br>
              <a:rPr lang="fr-FR" sz="2000" b="0" dirty="0" smtClean="0"/>
            </a:br>
            <a:r>
              <a:rPr lang="fr-FR" sz="2000" b="0" dirty="0" smtClean="0"/>
              <a:t/>
            </a:r>
            <a:br>
              <a:rPr lang="fr-FR" sz="2000" b="0" dirty="0" smtClean="0"/>
            </a:br>
            <a:r>
              <a:rPr lang="fr-FR" sz="2000" b="0" dirty="0" smtClean="0"/>
              <a:t>L'octet de droite représente les ordinateurs du réseau, le réseau peut donc contenir:  2^8-2^1 = 254 ordinateurs.</a:t>
            </a:r>
          </a:p>
          <a:p>
            <a:endParaRPr lang="fr-FR" sz="2000"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Correspondance Adresse IP - Url : Les serveurs DNS</a:t>
            </a:r>
            <a:endParaRPr lang="fr-FR" sz="3600" dirty="0"/>
          </a:p>
        </p:txBody>
      </p:sp>
      <p:sp>
        <p:nvSpPr>
          <p:cNvPr id="3" name="Espace réservé du contenu 2"/>
          <p:cNvSpPr>
            <a:spLocks noGrp="1"/>
          </p:cNvSpPr>
          <p:nvPr>
            <p:ph idx="1"/>
          </p:nvPr>
        </p:nvSpPr>
        <p:spPr/>
        <p:txBody>
          <a:bodyPr/>
          <a:lstStyle/>
          <a:p>
            <a:r>
              <a:rPr lang="fr-FR" sz="2200" dirty="0" smtClean="0"/>
              <a:t>Chaque serveur directement connecté à internet possède une adresse IP propre. Cependant, les utilisateurs ne veulent pas utiliser des adresses numériques du genre 64.64.7.202 mais avec un nom de domaine plus explicites du type </a:t>
            </a:r>
          </a:p>
          <a:p>
            <a:pPr algn="ctr">
              <a:buNone/>
            </a:pPr>
            <a:r>
              <a:rPr lang="fr-FR" sz="2200" u="sng" dirty="0" smtClean="0">
                <a:solidFill>
                  <a:schemeClr val="accent2"/>
                </a:solidFill>
              </a:rPr>
              <a:t>www.univ-constantine2.dz</a:t>
            </a:r>
          </a:p>
          <a:p>
            <a:r>
              <a:rPr lang="fr-FR" sz="2200" dirty="0" smtClean="0"/>
              <a:t>Ainsi, il est possible d’associer des </a:t>
            </a:r>
            <a:r>
              <a:rPr lang="fr-FR" sz="2200" b="1" dirty="0" smtClean="0"/>
              <a:t>noms</a:t>
            </a:r>
            <a:r>
              <a:rPr lang="fr-FR" sz="2200" dirty="0" smtClean="0"/>
              <a:t> en langage courant aux adresses numériques grâce à un système appelé </a:t>
            </a:r>
            <a:r>
              <a:rPr lang="fr-FR" sz="2200" b="1" dirty="0" smtClean="0">
                <a:solidFill>
                  <a:schemeClr val="accent6"/>
                </a:solidFill>
              </a:rPr>
              <a:t>DNS</a:t>
            </a:r>
            <a:r>
              <a:rPr lang="fr-FR" sz="2200" dirty="0" smtClean="0"/>
              <a:t> (Domain Name System). </a:t>
            </a:r>
          </a:p>
          <a:p>
            <a:r>
              <a:rPr lang="fr-FR" sz="2200" dirty="0" smtClean="0"/>
              <a:t>Un serveur DNS est un ordinateur faisant la liaison entre un nom de domaine et son adresse IP. Un serveur DNS contient donc une table de </a:t>
            </a:r>
            <a:r>
              <a:rPr lang="fr-FR" sz="2200" b="1" dirty="0" smtClean="0">
                <a:solidFill>
                  <a:schemeClr val="accent6"/>
                </a:solidFill>
              </a:rPr>
              <a:t>correspondance</a:t>
            </a:r>
            <a:r>
              <a:rPr lang="fr-FR" sz="2200" dirty="0" smtClean="0"/>
              <a:t> entre un nom de domaine et adresses IP.</a:t>
            </a:r>
            <a:endParaRPr lang="fr-FR" sz="22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79</a:t>
            </a:fld>
            <a:endParaRPr lang="fr-FR"/>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800" dirty="0" smtClean="0"/>
              <a:t>Correspondance Adresse IP - Url : Les serveurs DNS</a:t>
            </a:r>
            <a:endParaRPr lang="fr-FR" sz="3800" dirty="0"/>
          </a:p>
        </p:txBody>
      </p:sp>
      <p:pic>
        <p:nvPicPr>
          <p:cNvPr id="7" name="Espace réservé du contenu 6" descr="dns.jpg"/>
          <p:cNvPicPr>
            <a:picLocks noGrp="1" noChangeAspect="1"/>
          </p:cNvPicPr>
          <p:nvPr>
            <p:ph idx="1"/>
          </p:nvPr>
        </p:nvPicPr>
        <p:blipFill>
          <a:blip r:embed="rId2"/>
          <a:stretch>
            <a:fillRect/>
          </a:stretch>
        </p:blipFill>
        <p:spPr>
          <a:xfrm>
            <a:off x="1000100" y="1928802"/>
            <a:ext cx="6829820" cy="3929090"/>
          </a:xfrm>
        </p:spPr>
      </p:pic>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80</a:t>
            </a:fld>
            <a:endParaRPr lang="fr-F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Correspondance Adresse IP - Url : Les serveurs DNS</a:t>
            </a:r>
            <a:endParaRPr lang="fr-FR" sz="3600" dirty="0"/>
          </a:p>
        </p:txBody>
      </p:sp>
      <p:sp>
        <p:nvSpPr>
          <p:cNvPr id="3" name="Espace réservé du contenu 2"/>
          <p:cNvSpPr>
            <a:spLocks noGrp="1"/>
          </p:cNvSpPr>
          <p:nvPr>
            <p:ph idx="1"/>
          </p:nvPr>
        </p:nvSpPr>
        <p:spPr/>
        <p:txBody>
          <a:bodyPr/>
          <a:lstStyle/>
          <a:p>
            <a:r>
              <a:rPr lang="fr-FR" b="1" dirty="0" smtClean="0"/>
              <a:t>Interroger un serveur DNS</a:t>
            </a:r>
          </a:p>
          <a:p>
            <a:r>
              <a:rPr lang="fr-FR" sz="2200" dirty="0" smtClean="0"/>
              <a:t>On peut interroger le serveur DNS pour connaître l’adresse IP correspondant à un nom de domaine. Pour cela deux commandes : </a:t>
            </a:r>
            <a:r>
              <a:rPr lang="fr-FR" sz="2200" dirty="0" err="1" smtClean="0"/>
              <a:t>nslookup</a:t>
            </a:r>
            <a:r>
              <a:rPr lang="fr-FR" sz="2200" dirty="0" smtClean="0"/>
              <a:t> ou </a:t>
            </a:r>
            <a:r>
              <a:rPr lang="fr-FR" sz="2200" dirty="0" err="1" smtClean="0"/>
              <a:t>ping</a:t>
            </a:r>
            <a:r>
              <a:rPr lang="fr-FR" sz="2200" dirty="0" smtClean="0"/>
              <a:t>.</a:t>
            </a:r>
          </a:p>
          <a:p>
            <a:r>
              <a:rPr lang="fr-FR" sz="2200" dirty="0" smtClean="0"/>
              <a:t>Sous une invite de commandes DOS tapez la commande :</a:t>
            </a:r>
          </a:p>
          <a:p>
            <a:pPr algn="ctr">
              <a:buNone/>
            </a:pPr>
            <a:r>
              <a:rPr lang="fr-FR" sz="2200" dirty="0" err="1" smtClean="0"/>
              <a:t>nslookup</a:t>
            </a:r>
            <a:r>
              <a:rPr lang="fr-FR" sz="2200" dirty="0" smtClean="0"/>
              <a:t>  </a:t>
            </a:r>
            <a:r>
              <a:rPr lang="fr-FR" sz="2200" u="sng" dirty="0" smtClean="0">
                <a:solidFill>
                  <a:schemeClr val="accent6"/>
                </a:solidFill>
              </a:rPr>
              <a:t>www.univ-constantine2.dz</a:t>
            </a:r>
          </a:p>
          <a:p>
            <a:pPr>
              <a:buNone/>
            </a:pPr>
            <a:r>
              <a:rPr lang="fr-FR" sz="2200" dirty="0" smtClean="0"/>
              <a:t>Ou</a:t>
            </a:r>
          </a:p>
          <a:p>
            <a:pPr algn="ctr">
              <a:buNone/>
            </a:pPr>
            <a:r>
              <a:rPr lang="fr-FR" sz="2200" dirty="0" err="1" smtClean="0"/>
              <a:t>ping</a:t>
            </a:r>
            <a:r>
              <a:rPr lang="fr-FR" sz="2200" dirty="0" smtClean="0"/>
              <a:t> </a:t>
            </a:r>
            <a:r>
              <a:rPr lang="fr-FR" sz="2200" u="sng" dirty="0" smtClean="0">
                <a:solidFill>
                  <a:schemeClr val="accent6"/>
                </a:solidFill>
              </a:rPr>
              <a:t>www.univ-constantine2.dz</a:t>
            </a:r>
            <a:endParaRPr lang="fr-FR" sz="2200" dirty="0" smtClean="0"/>
          </a:p>
          <a:p>
            <a:pPr>
              <a:buNone/>
            </a:pPr>
            <a:endParaRPr lang="fr-FR" sz="22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81</a:t>
            </a:fld>
            <a:endParaRPr lang="fr-F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600" dirty="0" smtClean="0"/>
              <a:t>Correspondance Adresse IP - Url : Les serveurs DNS</a:t>
            </a:r>
            <a:endParaRPr lang="fr-FR" sz="3600" dirty="0"/>
          </a:p>
        </p:txBody>
      </p:sp>
      <p:pic>
        <p:nvPicPr>
          <p:cNvPr id="7" name="Espace réservé du contenu 6" descr="nslookup.JPG"/>
          <p:cNvPicPr>
            <a:picLocks noGrp="1" noChangeAspect="1"/>
          </p:cNvPicPr>
          <p:nvPr>
            <p:ph idx="1"/>
          </p:nvPr>
        </p:nvPicPr>
        <p:blipFill>
          <a:blip r:embed="rId2"/>
          <a:stretch>
            <a:fillRect/>
          </a:stretch>
        </p:blipFill>
        <p:spPr>
          <a:xfrm>
            <a:off x="642910" y="2000239"/>
            <a:ext cx="8277121" cy="4088861"/>
          </a:xfrm>
        </p:spPr>
      </p:pic>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82</a:t>
            </a:fld>
            <a:endParaRPr lang="fr-F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Exercices</a:t>
            </a:r>
            <a:endParaRPr lang="fr-FR" dirty="0"/>
          </a:p>
        </p:txBody>
      </p:sp>
      <p:sp>
        <p:nvSpPr>
          <p:cNvPr id="3" name="Espace réservé du contenu 2"/>
          <p:cNvSpPr>
            <a:spLocks noGrp="1"/>
          </p:cNvSpPr>
          <p:nvPr>
            <p:ph idx="1"/>
          </p:nvPr>
        </p:nvSpPr>
        <p:spPr/>
        <p:txBody>
          <a:bodyPr/>
          <a:lstStyle/>
          <a:p>
            <a:r>
              <a:rPr lang="fr-FR" dirty="0" smtClean="0"/>
              <a:t>Déterminer les </a:t>
            </a:r>
            <a:r>
              <a:rPr lang="fr-FR" b="1" dirty="0" smtClean="0"/>
              <a:t>classes</a:t>
            </a:r>
            <a:r>
              <a:rPr lang="fr-FR" dirty="0" smtClean="0"/>
              <a:t> et le </a:t>
            </a:r>
            <a:r>
              <a:rPr lang="fr-FR" b="1" dirty="0" smtClean="0"/>
              <a:t>masque réseau par défaut </a:t>
            </a:r>
            <a:r>
              <a:rPr lang="fr-FR" dirty="0" smtClean="0"/>
              <a:t>des adresses IP suivantes:</a:t>
            </a:r>
          </a:p>
          <a:p>
            <a:pPr lvl="1"/>
            <a:r>
              <a:rPr lang="fr-FR" sz="3200" dirty="0" smtClean="0"/>
              <a:t>139.15.35.26</a:t>
            </a:r>
          </a:p>
          <a:p>
            <a:pPr lvl="1"/>
            <a:r>
              <a:rPr lang="fr-FR" sz="3200" dirty="0" smtClean="0"/>
              <a:t>192.168.0.3</a:t>
            </a:r>
          </a:p>
          <a:p>
            <a:pPr lvl="1"/>
            <a:r>
              <a:rPr lang="fr-FR" sz="3200" dirty="0" smtClean="0"/>
              <a:t>126.255.255.2</a:t>
            </a:r>
          </a:p>
          <a:p>
            <a:pPr lvl="1"/>
            <a:r>
              <a:rPr lang="fr-FR" sz="3200" dirty="0" smtClean="0"/>
              <a:t>1.255.1.2</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dirty="0" smtClean="0"/>
              <a:t>Cours TIC  -  1ère année MI </a:t>
            </a:r>
            <a:endParaRPr lang="fr-FR" dirty="0"/>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83</a:t>
            </a:fld>
            <a:endParaRPr lang="fr-FR" dirty="0"/>
          </a:p>
        </p:txBody>
      </p:sp>
      <p:sp>
        <p:nvSpPr>
          <p:cNvPr id="7" name="Rectangle 6"/>
          <p:cNvSpPr/>
          <p:nvPr/>
        </p:nvSpPr>
        <p:spPr bwMode="auto">
          <a:xfrm>
            <a:off x="4000496" y="3214686"/>
            <a:ext cx="4929222" cy="157163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lvl="1"/>
            <a:r>
              <a:rPr lang="fr-FR" sz="3200" dirty="0" smtClean="0"/>
              <a:t>IP: 139.15.35.26 (Classe B)</a:t>
            </a:r>
          </a:p>
          <a:p>
            <a:pPr marL="0" marR="0" indent="0" algn="l" defTabSz="914400" rtl="0" eaLnBrk="0" fontAlgn="base" latinLnBrk="0" hangingPunct="0">
              <a:lnSpc>
                <a:spcPct val="100000"/>
              </a:lnSpc>
              <a:spcBef>
                <a:spcPct val="0"/>
              </a:spcBef>
              <a:spcAft>
                <a:spcPct val="0"/>
              </a:spcAft>
              <a:buClrTx/>
              <a:buSzTx/>
              <a:buFontTx/>
              <a:buNone/>
              <a:tabLst/>
            </a:pPr>
            <a:r>
              <a:rPr lang="fr-FR" sz="3200" dirty="0" smtClean="0"/>
              <a:t>Masque par défaut: </a:t>
            </a:r>
          </a:p>
          <a:p>
            <a:pPr marL="0" marR="0" indent="0" algn="l" defTabSz="914400" rtl="0" eaLnBrk="0" fontAlgn="base" latinLnBrk="0" hangingPunct="0">
              <a:lnSpc>
                <a:spcPct val="100000"/>
              </a:lnSpc>
              <a:spcBef>
                <a:spcPct val="0"/>
              </a:spcBef>
              <a:spcAft>
                <a:spcPct val="0"/>
              </a:spcAft>
              <a:buClrTx/>
              <a:buSzTx/>
              <a:buFontTx/>
              <a:buNone/>
              <a:tabLst/>
            </a:pPr>
            <a:r>
              <a:rPr lang="fr-FR" sz="3200" dirty="0" smtClean="0"/>
              <a:t>	255.255.0.0</a:t>
            </a:r>
          </a:p>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dirty="0" smtClean="0">
              <a:ln>
                <a:noFill/>
              </a:ln>
              <a:solidFill>
                <a:schemeClr val="tx1"/>
              </a:solidFill>
              <a:effectLst/>
              <a:latin typeface="Times New Roman" pitchFamily="18" charset="0"/>
            </a:endParaRPr>
          </a:p>
        </p:txBody>
      </p:sp>
      <p:sp>
        <p:nvSpPr>
          <p:cNvPr id="8" name="Rectangle 7"/>
          <p:cNvSpPr/>
          <p:nvPr/>
        </p:nvSpPr>
        <p:spPr bwMode="auto">
          <a:xfrm>
            <a:off x="4000496" y="4786322"/>
            <a:ext cx="4929222" cy="178595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lvl="1"/>
            <a:r>
              <a:rPr lang="fr-FR" sz="3200" dirty="0" smtClean="0"/>
              <a:t>IP: 192.168.0.3 (Classe C)</a:t>
            </a:r>
          </a:p>
          <a:p>
            <a:pPr marL="0" marR="0" indent="0" algn="l" defTabSz="914400" rtl="0" eaLnBrk="0" fontAlgn="base" latinLnBrk="0" hangingPunct="0">
              <a:lnSpc>
                <a:spcPct val="100000"/>
              </a:lnSpc>
              <a:spcBef>
                <a:spcPct val="0"/>
              </a:spcBef>
              <a:spcAft>
                <a:spcPct val="0"/>
              </a:spcAft>
              <a:buClrTx/>
              <a:buSzTx/>
              <a:buFontTx/>
              <a:buNone/>
              <a:tabLst/>
            </a:pPr>
            <a:r>
              <a:rPr lang="fr-FR" sz="3200" dirty="0" smtClean="0"/>
              <a:t>Masque par défaut: </a:t>
            </a:r>
          </a:p>
          <a:p>
            <a:pPr marL="0" marR="0" indent="0" algn="l" defTabSz="914400" rtl="0" eaLnBrk="0" fontAlgn="base" latinLnBrk="0" hangingPunct="0">
              <a:lnSpc>
                <a:spcPct val="100000"/>
              </a:lnSpc>
              <a:spcBef>
                <a:spcPct val="0"/>
              </a:spcBef>
              <a:spcAft>
                <a:spcPct val="0"/>
              </a:spcAft>
              <a:buClrTx/>
              <a:buSzTx/>
              <a:buFontTx/>
              <a:buNone/>
              <a:tabLst/>
            </a:pPr>
            <a:r>
              <a:rPr lang="fr-FR" sz="3200" dirty="0" smtClean="0"/>
              <a:t>	255.255.255.0</a:t>
            </a:r>
          </a:p>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dirty="0" smtClean="0">
              <a:ln>
                <a:noFill/>
              </a:ln>
              <a:solidFill>
                <a:schemeClr val="tx1"/>
              </a:solidFill>
              <a:effectLst/>
              <a:latin typeface="Times New Roman" pitchFamily="18" charset="0"/>
            </a:endParaRPr>
          </a:p>
        </p:txBody>
      </p:sp>
      <p:sp>
        <p:nvSpPr>
          <p:cNvPr id="9" name="Rectangle 8"/>
          <p:cNvSpPr/>
          <p:nvPr/>
        </p:nvSpPr>
        <p:spPr bwMode="auto">
          <a:xfrm>
            <a:off x="4000496" y="2786058"/>
            <a:ext cx="5143504" cy="178595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lvl="1"/>
            <a:r>
              <a:rPr lang="fr-FR" sz="3200" dirty="0" smtClean="0"/>
              <a:t>IP: 126.255.255.2 (Classe A)</a:t>
            </a:r>
          </a:p>
          <a:p>
            <a:pPr marL="0" marR="0" indent="0" algn="l" defTabSz="914400" rtl="0" eaLnBrk="0" fontAlgn="base" latinLnBrk="0" hangingPunct="0">
              <a:lnSpc>
                <a:spcPct val="100000"/>
              </a:lnSpc>
              <a:spcBef>
                <a:spcPct val="0"/>
              </a:spcBef>
              <a:spcAft>
                <a:spcPct val="0"/>
              </a:spcAft>
              <a:buClrTx/>
              <a:buSzTx/>
              <a:buFontTx/>
              <a:buNone/>
              <a:tabLst/>
            </a:pPr>
            <a:r>
              <a:rPr lang="fr-FR" sz="3200" dirty="0" smtClean="0"/>
              <a:t>Masque par défaut: </a:t>
            </a:r>
          </a:p>
          <a:p>
            <a:pPr marL="0" marR="0" indent="0" algn="l" defTabSz="914400" rtl="0" eaLnBrk="0" fontAlgn="base" latinLnBrk="0" hangingPunct="0">
              <a:lnSpc>
                <a:spcPct val="100000"/>
              </a:lnSpc>
              <a:spcBef>
                <a:spcPct val="0"/>
              </a:spcBef>
              <a:spcAft>
                <a:spcPct val="0"/>
              </a:spcAft>
              <a:buClrTx/>
              <a:buSzTx/>
              <a:buFontTx/>
              <a:buNone/>
              <a:tabLst/>
            </a:pPr>
            <a:r>
              <a:rPr lang="fr-FR" sz="3200" dirty="0" smtClean="0"/>
              <a:t>	255.0.0.0</a:t>
            </a:r>
          </a:p>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xit" presetSubtype="10" fill="hold" grpId="1" nodeType="clickEffect">
                                  <p:stCondLst>
                                    <p:cond delay="0"/>
                                  </p:stCondLst>
                                  <p:childTnLst>
                                    <p:animEffect transition="out" filter="checkerboard(across)">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par>
                                <p:cTn id="13" presetID="3" presetClass="entr" presetSubtype="1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linds(horizontal)">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xit" presetSubtype="4" fill="hold" grpId="1" nodeType="clickEffect">
                                  <p:stCondLst>
                                    <p:cond delay="0"/>
                                  </p:stCondLst>
                                  <p:childTnLst>
                                    <p:anim calcmode="lin" valueType="num">
                                      <p:cBhvr additive="base">
                                        <p:cTn id="19" dur="500"/>
                                        <p:tgtEl>
                                          <p:spTgt spid="8"/>
                                        </p:tgtEl>
                                        <p:attrNameLst>
                                          <p:attrName>ppt_x</p:attrName>
                                        </p:attrNameLst>
                                      </p:cBhvr>
                                      <p:tavLst>
                                        <p:tav tm="0">
                                          <p:val>
                                            <p:strVal val="ppt_x"/>
                                          </p:val>
                                        </p:tav>
                                        <p:tav tm="100000">
                                          <p:val>
                                            <p:strVal val="ppt_x"/>
                                          </p:val>
                                        </p:tav>
                                      </p:tavLst>
                                    </p:anim>
                                    <p:anim calcmode="lin" valueType="num">
                                      <p:cBhvr additive="base">
                                        <p:cTn id="20" dur="500"/>
                                        <p:tgtEl>
                                          <p:spTgt spid="8"/>
                                        </p:tgtEl>
                                        <p:attrNameLst>
                                          <p:attrName>ppt_y</p:attrName>
                                        </p:attrNameLst>
                                      </p:cBhvr>
                                      <p:tavLst>
                                        <p:tav tm="0">
                                          <p:val>
                                            <p:strVal val="ppt_y"/>
                                          </p:val>
                                        </p:tav>
                                        <p:tav tm="100000">
                                          <p:val>
                                            <p:strVal val="1+ppt_h/2"/>
                                          </p:val>
                                        </p:tav>
                                      </p:tavLst>
                                    </p:anim>
                                    <p:set>
                                      <p:cBhvr>
                                        <p:cTn id="21" dur="1" fill="hold">
                                          <p:stCondLst>
                                            <p:cond delay="499"/>
                                          </p:stCondLst>
                                        </p:cTn>
                                        <p:tgtEl>
                                          <p:spTgt spid="8"/>
                                        </p:tgtEl>
                                        <p:attrNameLst>
                                          <p:attrName>style.visibility</p:attrName>
                                        </p:attrNameLst>
                                      </p:cBhvr>
                                      <p:to>
                                        <p:strVal val="hidden"/>
                                      </p:to>
                                    </p:set>
                                  </p:childTnLst>
                                </p:cTn>
                              </p:par>
                              <p:par>
                                <p:cTn id="22" presetID="8" presetClass="entr" presetSubtype="16"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diamond(in)">
                                      <p:cBhvr>
                                        <p:cTn id="2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Exercices</a:t>
            </a:r>
            <a:endParaRPr lang="fr-FR" dirty="0"/>
          </a:p>
        </p:txBody>
      </p:sp>
      <p:sp>
        <p:nvSpPr>
          <p:cNvPr id="3" name="Espace réservé du contenu 2"/>
          <p:cNvSpPr>
            <a:spLocks noGrp="1"/>
          </p:cNvSpPr>
          <p:nvPr>
            <p:ph idx="1"/>
          </p:nvPr>
        </p:nvSpPr>
        <p:spPr/>
        <p:txBody>
          <a:bodyPr/>
          <a:lstStyle/>
          <a:p>
            <a:r>
              <a:rPr lang="fr-FR" sz="2400" dirty="0" smtClean="0"/>
              <a:t>Vous devez déterminer </a:t>
            </a:r>
            <a:r>
              <a:rPr lang="fr-FR" sz="2400" i="1" u="sng" dirty="0" smtClean="0"/>
              <a:t>combien de bits</a:t>
            </a:r>
            <a:r>
              <a:rPr lang="fr-FR" sz="2400" i="1" dirty="0" smtClean="0"/>
              <a:t> </a:t>
            </a:r>
            <a:r>
              <a:rPr lang="fr-FR" sz="2400" dirty="0" smtClean="0"/>
              <a:t>sont nécessaires pour créer le nombre de sous-réseaux demandés.</a:t>
            </a:r>
          </a:p>
          <a:p>
            <a:pPr>
              <a:buNone/>
            </a:pPr>
            <a:r>
              <a:rPr lang="fr-FR" sz="2400" dirty="0" smtClean="0"/>
              <a:t/>
            </a:r>
            <a:br>
              <a:rPr lang="fr-FR" sz="2400" dirty="0" smtClean="0"/>
            </a:br>
            <a:r>
              <a:rPr lang="fr-FR" sz="2400" dirty="0" smtClean="0"/>
              <a:t>1. 7 sous-réseaux</a:t>
            </a:r>
            <a:br>
              <a:rPr lang="fr-FR" sz="2400" dirty="0" smtClean="0"/>
            </a:br>
            <a:r>
              <a:rPr lang="fr-FR" sz="2400" dirty="0" smtClean="0"/>
              <a:t>2. 145 sous-réseaux</a:t>
            </a:r>
            <a:br>
              <a:rPr lang="fr-FR" sz="2400" dirty="0" smtClean="0"/>
            </a:br>
            <a:r>
              <a:rPr lang="fr-FR" sz="2400" dirty="0" smtClean="0"/>
              <a:t>3. 84 sous-réseaux</a:t>
            </a:r>
            <a:br>
              <a:rPr lang="fr-FR" sz="2400" dirty="0" smtClean="0"/>
            </a:br>
            <a:r>
              <a:rPr lang="fr-FR" sz="2400" dirty="0" smtClean="0"/>
              <a:t>4. 1 sous-réseau</a:t>
            </a:r>
            <a:br>
              <a:rPr lang="fr-FR" sz="2400" dirty="0" smtClean="0"/>
            </a:br>
            <a:r>
              <a:rPr lang="fr-FR" sz="2400" dirty="0" smtClean="0"/>
              <a:t>5. 15 sous-réseaux</a:t>
            </a:r>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84</a:t>
            </a:fld>
            <a:endParaRPr lang="fr-FR"/>
          </a:p>
        </p:txBody>
      </p:sp>
      <p:sp>
        <p:nvSpPr>
          <p:cNvPr id="7" name="Rectangle 6"/>
          <p:cNvSpPr/>
          <p:nvPr/>
        </p:nvSpPr>
        <p:spPr bwMode="auto">
          <a:xfrm>
            <a:off x="4000496" y="3143248"/>
            <a:ext cx="4643470" cy="200026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457200" marR="0" indent="-457200" algn="l" defTabSz="914400" rtl="0" eaLnBrk="0" fontAlgn="base" latinLnBrk="0" hangingPunct="0">
              <a:lnSpc>
                <a:spcPct val="100000"/>
              </a:lnSpc>
              <a:spcBef>
                <a:spcPct val="0"/>
              </a:spcBef>
              <a:spcAft>
                <a:spcPct val="0"/>
              </a:spcAft>
              <a:buClrTx/>
              <a:buSzTx/>
              <a:buFontTx/>
              <a:buAutoNum type="arabicPeriod"/>
              <a:tabLst/>
            </a:pPr>
            <a:r>
              <a:rPr kumimoji="0" lang="fr-FR" sz="2400" b="1" i="0" u="none" strike="noStrike" cap="none" normalizeH="0" baseline="0" dirty="0" smtClean="0">
                <a:ln>
                  <a:noFill/>
                </a:ln>
                <a:solidFill>
                  <a:schemeClr val="tx1"/>
                </a:solidFill>
                <a:effectLst/>
                <a:latin typeface="Times New Roman" pitchFamily="18" charset="0"/>
              </a:rPr>
              <a:t>4 bits (max 14 sous réseaux)</a:t>
            </a:r>
          </a:p>
          <a:p>
            <a:pPr marL="457200" indent="-457200">
              <a:buFontTx/>
              <a:buAutoNum type="arabicPeriod"/>
            </a:pPr>
            <a:r>
              <a:rPr lang="fr-FR" dirty="0" smtClean="0">
                <a:solidFill>
                  <a:schemeClr val="accent1"/>
                </a:solidFill>
              </a:rPr>
              <a:t>8 bits (max 254 sous réseaux)</a:t>
            </a:r>
          </a:p>
          <a:p>
            <a:pPr marL="457200" indent="-457200">
              <a:buFontTx/>
              <a:buAutoNum type="arabicPeriod"/>
            </a:pPr>
            <a:r>
              <a:rPr lang="fr-FR" dirty="0" smtClean="0">
                <a:solidFill>
                  <a:schemeClr val="accent1"/>
                </a:solidFill>
              </a:rPr>
              <a:t> 7 bits (max 126 sous réseaux)</a:t>
            </a:r>
          </a:p>
          <a:p>
            <a:pPr marL="457200" indent="-457200">
              <a:buFontTx/>
              <a:buAutoNum type="arabicPeriod"/>
            </a:pPr>
            <a:r>
              <a:rPr lang="fr-FR" dirty="0" smtClean="0">
                <a:solidFill>
                  <a:schemeClr val="accent1"/>
                </a:solidFill>
              </a:rPr>
              <a:t>2 bits (max 2 sous réseaux)</a:t>
            </a:r>
          </a:p>
          <a:p>
            <a:pPr marL="457200" indent="-457200">
              <a:buFontTx/>
              <a:buAutoNum type="arabicPeriod"/>
            </a:pPr>
            <a:r>
              <a:rPr lang="fr-FR" dirty="0" smtClean="0">
                <a:solidFill>
                  <a:schemeClr val="accent1"/>
                </a:solidFill>
              </a:rPr>
              <a:t> 5 bits (max 30 sous réseaux)</a:t>
            </a:r>
          </a:p>
          <a:p>
            <a:pPr marL="457200" marR="0" indent="-457200" algn="l" defTabSz="914400" rtl="0" eaLnBrk="0" fontAlgn="base" latinLnBrk="0" hangingPunct="0">
              <a:lnSpc>
                <a:spcPct val="100000"/>
              </a:lnSpc>
              <a:spcBef>
                <a:spcPct val="0"/>
              </a:spcBef>
              <a:spcAft>
                <a:spcPct val="0"/>
              </a:spcAft>
              <a:buClrTx/>
              <a:buSzTx/>
              <a:buFontTx/>
              <a:buAutoNum type="arabicPeriod"/>
              <a:tabLst/>
            </a:pP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1"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checkerboard(across)">
                                      <p:cBhvr>
                                        <p:cTn id="7" dur="500"/>
                                        <p:tgtEl>
                                          <p:spTgt spid="7">
                                            <p:bg/>
                                          </p:spTgt>
                                        </p:tgtEl>
                                      </p:cBhvr>
                                    </p:animEffect>
                                  </p:childTnLst>
                                </p:cTn>
                              </p:par>
                              <p:par>
                                <p:cTn id="8" presetID="5" presetClass="entr" presetSubtype="10" fill="hold" grpId="1" nodeType="withEffect">
                                  <p:stCondLst>
                                    <p:cond delay="0"/>
                                  </p:stCondLst>
                                  <p:childTnLst>
                                    <p:set>
                                      <p:cBhvr>
                                        <p:cTn id="9" dur="1" fill="hold">
                                          <p:stCondLst>
                                            <p:cond delay="0"/>
                                          </p:stCondLst>
                                        </p:cTn>
                                        <p:tgtEl>
                                          <p:spTgt spid="7">
                                            <p:txEl>
                                              <p:pRg st="0" end="0"/>
                                            </p:txEl>
                                          </p:spTgt>
                                        </p:tgtEl>
                                        <p:attrNameLst>
                                          <p:attrName>style.visibility</p:attrName>
                                        </p:attrNameLst>
                                      </p:cBhvr>
                                      <p:to>
                                        <p:strVal val="visible"/>
                                      </p:to>
                                    </p:set>
                                    <p:animEffect transition="in" filter="checkerboard(across)">
                                      <p:cBhvr>
                                        <p:cTn id="10" dur="500"/>
                                        <p:tgtEl>
                                          <p:spTgt spid="7">
                                            <p:txEl>
                                              <p:pRg st="0" end="0"/>
                                            </p:txEl>
                                          </p:spTgt>
                                        </p:tgtEl>
                                      </p:cBhvr>
                                    </p:animEffect>
                                  </p:childTnLst>
                                </p:cTn>
                              </p:par>
                              <p:par>
                                <p:cTn id="11" presetID="5" presetClass="entr" presetSubtype="10" fill="hold" grpId="1" nodeType="with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checkerboard(across)">
                                      <p:cBhvr>
                                        <p:cTn id="13" dur="500"/>
                                        <p:tgtEl>
                                          <p:spTgt spid="7">
                                            <p:txEl>
                                              <p:pRg st="1" end="1"/>
                                            </p:txEl>
                                          </p:spTgt>
                                        </p:tgtEl>
                                      </p:cBhvr>
                                    </p:animEffect>
                                  </p:childTnLst>
                                </p:cTn>
                              </p:par>
                              <p:par>
                                <p:cTn id="14" presetID="5" presetClass="entr" presetSubtype="10" fill="hold" grpId="1" nodeType="withEffect">
                                  <p:stCondLst>
                                    <p:cond delay="0"/>
                                  </p:stCondLst>
                                  <p:childTnLst>
                                    <p:set>
                                      <p:cBhvr>
                                        <p:cTn id="15" dur="1" fill="hold">
                                          <p:stCondLst>
                                            <p:cond delay="0"/>
                                          </p:stCondLst>
                                        </p:cTn>
                                        <p:tgtEl>
                                          <p:spTgt spid="7">
                                            <p:txEl>
                                              <p:pRg st="2" end="2"/>
                                            </p:txEl>
                                          </p:spTgt>
                                        </p:tgtEl>
                                        <p:attrNameLst>
                                          <p:attrName>style.visibility</p:attrName>
                                        </p:attrNameLst>
                                      </p:cBhvr>
                                      <p:to>
                                        <p:strVal val="visible"/>
                                      </p:to>
                                    </p:set>
                                    <p:animEffect transition="in" filter="checkerboard(across)">
                                      <p:cBhvr>
                                        <p:cTn id="16" dur="500"/>
                                        <p:tgtEl>
                                          <p:spTgt spid="7">
                                            <p:txEl>
                                              <p:pRg st="2" end="2"/>
                                            </p:txEl>
                                          </p:spTgt>
                                        </p:tgtEl>
                                      </p:cBhvr>
                                    </p:animEffect>
                                  </p:childTnLst>
                                </p:cTn>
                              </p:par>
                              <p:par>
                                <p:cTn id="17" presetID="5" presetClass="entr" presetSubtype="10" fill="hold" grpId="1" nodeType="with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Effect transition="in" filter="checkerboard(across)">
                                      <p:cBhvr>
                                        <p:cTn id="19" dur="500"/>
                                        <p:tgtEl>
                                          <p:spTgt spid="7">
                                            <p:txEl>
                                              <p:pRg st="3" end="3"/>
                                            </p:txEl>
                                          </p:spTgt>
                                        </p:tgtEl>
                                      </p:cBhvr>
                                    </p:animEffect>
                                  </p:childTnLst>
                                </p:cTn>
                              </p:par>
                              <p:par>
                                <p:cTn id="20" presetID="5" presetClass="entr" presetSubtype="10" fill="hold" grpId="1" nodeType="withEffect">
                                  <p:stCondLst>
                                    <p:cond delay="0"/>
                                  </p:stCondLst>
                                  <p:childTnLst>
                                    <p:set>
                                      <p:cBhvr>
                                        <p:cTn id="21" dur="1" fill="hold">
                                          <p:stCondLst>
                                            <p:cond delay="0"/>
                                          </p:stCondLst>
                                        </p:cTn>
                                        <p:tgtEl>
                                          <p:spTgt spid="7">
                                            <p:txEl>
                                              <p:pRg st="4" end="4"/>
                                            </p:txEl>
                                          </p:spTgt>
                                        </p:tgtEl>
                                        <p:attrNameLst>
                                          <p:attrName>style.visibility</p:attrName>
                                        </p:attrNameLst>
                                      </p:cBhvr>
                                      <p:to>
                                        <p:strVal val="visible"/>
                                      </p:to>
                                    </p:set>
                                    <p:animEffect transition="in" filter="checkerboard(across)">
                                      <p:cBhvr>
                                        <p:cTn id="22" dur="500"/>
                                        <p:tgtEl>
                                          <p:spTgt spid="7">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3" presetClass="emph" presetSubtype="0" fill="hold" nodeType="clickEffect">
                                  <p:stCondLst>
                                    <p:cond delay="0"/>
                                  </p:stCondLst>
                                  <p:childTnLst>
                                    <p:animClr clrSpc="hsl">
                                      <p:cBhvr override="childStyle">
                                        <p:cTn id="26" dur="500" fill="hold"/>
                                        <p:tgtEl>
                                          <p:spTgt spid="7">
                                            <p:txEl>
                                              <p:pRg st="1" end="1"/>
                                            </p:txEl>
                                          </p:spTgt>
                                        </p:tgtEl>
                                        <p:attrNameLst>
                                          <p:attrName>style.color</p:attrName>
                                        </p:attrNameLst>
                                      </p:cBhvr>
                                      <p:by>
                                        <p:hsl h="10842353" s="0" l="0"/>
                                      </p:by>
                                    </p:animClr>
                                    <p:animClr clrSpc="hsl">
                                      <p:cBhvr>
                                        <p:cTn id="27" dur="500" fill="hold"/>
                                        <p:tgtEl>
                                          <p:spTgt spid="7">
                                            <p:txEl>
                                              <p:pRg st="1" end="1"/>
                                            </p:txEl>
                                          </p:spTgt>
                                        </p:tgtEl>
                                        <p:attrNameLst>
                                          <p:attrName>fillcolor</p:attrName>
                                        </p:attrNameLst>
                                      </p:cBhvr>
                                      <p:by>
                                        <p:hsl h="10842353" s="0" l="0"/>
                                      </p:by>
                                    </p:animClr>
                                    <p:animClr clrSpc="hsl">
                                      <p:cBhvr>
                                        <p:cTn id="28" dur="500" fill="hold"/>
                                        <p:tgtEl>
                                          <p:spTgt spid="7">
                                            <p:txEl>
                                              <p:pRg st="1" end="1"/>
                                            </p:txEl>
                                          </p:spTgt>
                                        </p:tgtEl>
                                        <p:attrNameLst>
                                          <p:attrName>stroke.color</p:attrName>
                                        </p:attrNameLst>
                                      </p:cBhvr>
                                      <p:by>
                                        <p:hsl h="10842353" s="0" l="0"/>
                                      </p:by>
                                    </p:animClr>
                                    <p:set>
                                      <p:cBhvr>
                                        <p:cTn id="29" dur="500" fill="hold"/>
                                        <p:tgtEl>
                                          <p:spTgt spid="7">
                                            <p:txEl>
                                              <p:pRg st="1" end="1"/>
                                            </p:txEl>
                                          </p:spTgt>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23" presetClass="emph" presetSubtype="0" fill="hold" nodeType="clickEffect">
                                  <p:stCondLst>
                                    <p:cond delay="0"/>
                                  </p:stCondLst>
                                  <p:childTnLst>
                                    <p:animClr clrSpc="hsl">
                                      <p:cBhvr override="childStyle">
                                        <p:cTn id="33" dur="500" fill="hold"/>
                                        <p:tgtEl>
                                          <p:spTgt spid="7">
                                            <p:txEl>
                                              <p:pRg st="2" end="2"/>
                                            </p:txEl>
                                          </p:spTgt>
                                        </p:tgtEl>
                                        <p:attrNameLst>
                                          <p:attrName>style.color</p:attrName>
                                        </p:attrNameLst>
                                      </p:cBhvr>
                                      <p:by>
                                        <p:hsl h="10842353" s="0" l="0"/>
                                      </p:by>
                                    </p:animClr>
                                    <p:animClr clrSpc="hsl">
                                      <p:cBhvr>
                                        <p:cTn id="34" dur="500" fill="hold"/>
                                        <p:tgtEl>
                                          <p:spTgt spid="7">
                                            <p:txEl>
                                              <p:pRg st="2" end="2"/>
                                            </p:txEl>
                                          </p:spTgt>
                                        </p:tgtEl>
                                        <p:attrNameLst>
                                          <p:attrName>fillcolor</p:attrName>
                                        </p:attrNameLst>
                                      </p:cBhvr>
                                      <p:by>
                                        <p:hsl h="10842353" s="0" l="0"/>
                                      </p:by>
                                    </p:animClr>
                                    <p:animClr clrSpc="hsl">
                                      <p:cBhvr>
                                        <p:cTn id="35" dur="500" fill="hold"/>
                                        <p:tgtEl>
                                          <p:spTgt spid="7">
                                            <p:txEl>
                                              <p:pRg st="2" end="2"/>
                                            </p:txEl>
                                          </p:spTgt>
                                        </p:tgtEl>
                                        <p:attrNameLst>
                                          <p:attrName>stroke.color</p:attrName>
                                        </p:attrNameLst>
                                      </p:cBhvr>
                                      <p:by>
                                        <p:hsl h="10842353" s="0" l="0"/>
                                      </p:by>
                                    </p:animClr>
                                    <p:set>
                                      <p:cBhvr>
                                        <p:cTn id="36" dur="500" fill="hold"/>
                                        <p:tgtEl>
                                          <p:spTgt spid="7">
                                            <p:txEl>
                                              <p:pRg st="2" end="2"/>
                                            </p:txEl>
                                          </p:spTgt>
                                        </p:tgtEl>
                                        <p:attrNameLst>
                                          <p:attrName>fill.type</p:attrName>
                                        </p:attrNameLst>
                                      </p:cBhvr>
                                      <p:to>
                                        <p:strVal val="solid"/>
                                      </p:to>
                                    </p:set>
                                  </p:childTnLst>
                                </p:cTn>
                              </p:par>
                            </p:childTnLst>
                          </p:cTn>
                        </p:par>
                      </p:childTnLst>
                    </p:cTn>
                  </p:par>
                  <p:par>
                    <p:cTn id="37" fill="hold">
                      <p:stCondLst>
                        <p:cond delay="indefinite"/>
                      </p:stCondLst>
                      <p:childTnLst>
                        <p:par>
                          <p:cTn id="38" fill="hold">
                            <p:stCondLst>
                              <p:cond delay="0"/>
                            </p:stCondLst>
                            <p:childTnLst>
                              <p:par>
                                <p:cTn id="39" presetID="23" presetClass="emph" presetSubtype="0" fill="hold" nodeType="clickEffect">
                                  <p:stCondLst>
                                    <p:cond delay="0"/>
                                  </p:stCondLst>
                                  <p:childTnLst>
                                    <p:animClr clrSpc="hsl">
                                      <p:cBhvr override="childStyle">
                                        <p:cTn id="40" dur="500" fill="hold"/>
                                        <p:tgtEl>
                                          <p:spTgt spid="7">
                                            <p:txEl>
                                              <p:pRg st="3" end="3"/>
                                            </p:txEl>
                                          </p:spTgt>
                                        </p:tgtEl>
                                        <p:attrNameLst>
                                          <p:attrName>style.color</p:attrName>
                                        </p:attrNameLst>
                                      </p:cBhvr>
                                      <p:by>
                                        <p:hsl h="10842353" s="0" l="0"/>
                                      </p:by>
                                    </p:animClr>
                                    <p:animClr clrSpc="hsl">
                                      <p:cBhvr>
                                        <p:cTn id="41" dur="500" fill="hold"/>
                                        <p:tgtEl>
                                          <p:spTgt spid="7">
                                            <p:txEl>
                                              <p:pRg st="3" end="3"/>
                                            </p:txEl>
                                          </p:spTgt>
                                        </p:tgtEl>
                                        <p:attrNameLst>
                                          <p:attrName>fillcolor</p:attrName>
                                        </p:attrNameLst>
                                      </p:cBhvr>
                                      <p:by>
                                        <p:hsl h="10842353" s="0" l="0"/>
                                      </p:by>
                                    </p:animClr>
                                    <p:animClr clrSpc="hsl">
                                      <p:cBhvr>
                                        <p:cTn id="42" dur="500" fill="hold"/>
                                        <p:tgtEl>
                                          <p:spTgt spid="7">
                                            <p:txEl>
                                              <p:pRg st="3" end="3"/>
                                            </p:txEl>
                                          </p:spTgt>
                                        </p:tgtEl>
                                        <p:attrNameLst>
                                          <p:attrName>stroke.color</p:attrName>
                                        </p:attrNameLst>
                                      </p:cBhvr>
                                      <p:by>
                                        <p:hsl h="10842353" s="0" l="0"/>
                                      </p:by>
                                    </p:animClr>
                                    <p:set>
                                      <p:cBhvr>
                                        <p:cTn id="43" dur="500" fill="hold"/>
                                        <p:tgtEl>
                                          <p:spTgt spid="7">
                                            <p:txEl>
                                              <p:pRg st="3" end="3"/>
                                            </p:txEl>
                                          </p:spTgt>
                                        </p:tgtEl>
                                        <p:attrNameLst>
                                          <p:attrName>fill.type</p:attrName>
                                        </p:attrNameLst>
                                      </p:cBhvr>
                                      <p:to>
                                        <p:strVal val="solid"/>
                                      </p:to>
                                    </p:set>
                                  </p:childTnLst>
                                </p:cTn>
                              </p:par>
                            </p:childTnLst>
                          </p:cTn>
                        </p:par>
                      </p:childTnLst>
                    </p:cTn>
                  </p:par>
                  <p:par>
                    <p:cTn id="44" fill="hold">
                      <p:stCondLst>
                        <p:cond delay="indefinite"/>
                      </p:stCondLst>
                      <p:childTnLst>
                        <p:par>
                          <p:cTn id="45" fill="hold">
                            <p:stCondLst>
                              <p:cond delay="0"/>
                            </p:stCondLst>
                            <p:childTnLst>
                              <p:par>
                                <p:cTn id="46" presetID="23" presetClass="emph" presetSubtype="0" fill="hold" nodeType="clickEffect">
                                  <p:stCondLst>
                                    <p:cond delay="0"/>
                                  </p:stCondLst>
                                  <p:childTnLst>
                                    <p:animClr clrSpc="hsl">
                                      <p:cBhvr override="childStyle">
                                        <p:cTn id="47" dur="500" fill="hold"/>
                                        <p:tgtEl>
                                          <p:spTgt spid="7">
                                            <p:txEl>
                                              <p:pRg st="4" end="4"/>
                                            </p:txEl>
                                          </p:spTgt>
                                        </p:tgtEl>
                                        <p:attrNameLst>
                                          <p:attrName>style.color</p:attrName>
                                        </p:attrNameLst>
                                      </p:cBhvr>
                                      <p:by>
                                        <p:hsl h="10842353" s="0" l="0"/>
                                      </p:by>
                                    </p:animClr>
                                    <p:animClr clrSpc="hsl">
                                      <p:cBhvr>
                                        <p:cTn id="48" dur="500" fill="hold"/>
                                        <p:tgtEl>
                                          <p:spTgt spid="7">
                                            <p:txEl>
                                              <p:pRg st="4" end="4"/>
                                            </p:txEl>
                                          </p:spTgt>
                                        </p:tgtEl>
                                        <p:attrNameLst>
                                          <p:attrName>fillcolor</p:attrName>
                                        </p:attrNameLst>
                                      </p:cBhvr>
                                      <p:by>
                                        <p:hsl h="10842353" s="0" l="0"/>
                                      </p:by>
                                    </p:animClr>
                                    <p:animClr clrSpc="hsl">
                                      <p:cBhvr>
                                        <p:cTn id="49" dur="500" fill="hold"/>
                                        <p:tgtEl>
                                          <p:spTgt spid="7">
                                            <p:txEl>
                                              <p:pRg st="4" end="4"/>
                                            </p:txEl>
                                          </p:spTgt>
                                        </p:tgtEl>
                                        <p:attrNameLst>
                                          <p:attrName>stroke.color</p:attrName>
                                        </p:attrNameLst>
                                      </p:cBhvr>
                                      <p:by>
                                        <p:hsl h="10842353" s="0" l="0"/>
                                      </p:by>
                                    </p:animClr>
                                    <p:set>
                                      <p:cBhvr>
                                        <p:cTn id="50" dur="500" fill="hold"/>
                                        <p:tgtEl>
                                          <p:spTgt spid="7">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build="allAtOnce"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142860"/>
            <a:ext cx="7772400" cy="1143000"/>
          </a:xfrm>
        </p:spPr>
        <p:txBody>
          <a:bodyPr/>
          <a:lstStyle/>
          <a:p>
            <a:r>
              <a:rPr lang="fr-FR" dirty="0" smtClean="0"/>
              <a:t>Exercices</a:t>
            </a:r>
            <a:endParaRPr lang="fr-FR" dirty="0"/>
          </a:p>
        </p:txBody>
      </p:sp>
      <p:sp>
        <p:nvSpPr>
          <p:cNvPr id="3" name="Espace réservé du contenu 2"/>
          <p:cNvSpPr>
            <a:spLocks noGrp="1"/>
          </p:cNvSpPr>
          <p:nvPr>
            <p:ph idx="1"/>
          </p:nvPr>
        </p:nvSpPr>
        <p:spPr>
          <a:xfrm>
            <a:off x="642910" y="1285860"/>
            <a:ext cx="7772400" cy="4114800"/>
          </a:xfrm>
        </p:spPr>
        <p:txBody>
          <a:bodyPr/>
          <a:lstStyle/>
          <a:p>
            <a:r>
              <a:rPr lang="fr-FR" sz="2400" b="1" dirty="0" smtClean="0"/>
              <a:t>A partir d'un ID de réseau et d'un nombre voulu de sous-réseaux, calculez le masque de sous-réseau et le nombre d'hôtes par sous-réseau.</a:t>
            </a:r>
            <a:br>
              <a:rPr lang="fr-FR" sz="2400" b="1" dirty="0" smtClean="0"/>
            </a:br>
            <a:r>
              <a:rPr lang="fr-FR" sz="2400" b="1" dirty="0" smtClean="0"/>
              <a:t>2. ID réseau : 198.63.24.0 et 2 sous-réseaux</a:t>
            </a:r>
            <a:br>
              <a:rPr lang="fr-FR" sz="2400" b="1" dirty="0" smtClean="0"/>
            </a:br>
            <a:r>
              <a:rPr lang="fr-FR" sz="2400" b="1" dirty="0" smtClean="0"/>
              <a:t>3. ID réseau : 110.0.0.0 et 1000 sous-réseaux</a:t>
            </a:r>
            <a:br>
              <a:rPr lang="fr-FR" sz="2400" b="1" dirty="0" smtClean="0"/>
            </a:br>
            <a:r>
              <a:rPr lang="fr-FR" sz="2400" b="1" dirty="0" smtClean="0"/>
              <a:t>4. ID réseau : 175.23.0.0 et 550 sous-réseaux</a:t>
            </a:r>
            <a:br>
              <a:rPr lang="fr-FR" sz="2400" b="1" dirty="0" smtClean="0"/>
            </a:br>
            <a:r>
              <a:rPr lang="fr-FR" sz="2400" b="1" dirty="0" smtClean="0"/>
              <a:t>5. ID réseau : 209.206.202.0 et 60 sous-réseaux</a:t>
            </a:r>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85</a:t>
            </a:fld>
            <a:endParaRPr lang="fr-FR"/>
          </a:p>
        </p:txBody>
      </p:sp>
      <p:sp>
        <p:nvSpPr>
          <p:cNvPr id="7" name="Rectangle 6"/>
          <p:cNvSpPr/>
          <p:nvPr/>
        </p:nvSpPr>
        <p:spPr bwMode="auto">
          <a:xfrm>
            <a:off x="642910" y="4071942"/>
            <a:ext cx="8143932" cy="200026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fr-FR" sz="2200" dirty="0" smtClean="0"/>
              <a:t>1. L’ID sous-réseau appartient à la classe C. Pour 2 sous-réseaux, on doit consacrer 2 bits. Le masque de sous-réseau est donc : 255.255.255.11000 000</a:t>
            </a:r>
            <a:br>
              <a:rPr lang="fr-FR" sz="2200" dirty="0" smtClean="0"/>
            </a:br>
            <a:r>
              <a:rPr lang="fr-FR" sz="2200" dirty="0" smtClean="0"/>
              <a:t>soit 255.255.255.192. Il reste 6 bits pour l’identifiant machine. On a donc 62 machines par sous-réseau (</a:t>
            </a:r>
            <a:r>
              <a:rPr lang="fr-FR" sz="2000" dirty="0" smtClean="0"/>
              <a:t>2</a:t>
            </a:r>
            <a:r>
              <a:rPr lang="fr-FR" sz="2000" baseline="30000" dirty="0" smtClean="0"/>
              <a:t>6</a:t>
            </a:r>
            <a:r>
              <a:rPr lang="fr-FR" sz="2200" dirty="0" smtClean="0"/>
              <a:t> – 2 = 62).</a:t>
            </a:r>
            <a:endParaRPr kumimoji="0" lang="fr-FR" sz="22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across)">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000132"/>
          </a:xfrm>
        </p:spPr>
        <p:txBody>
          <a:bodyPr/>
          <a:lstStyle/>
          <a:p>
            <a:r>
              <a:rPr lang="fr-FR" dirty="0" smtClean="0"/>
              <a:t>Exercices</a:t>
            </a:r>
            <a:endParaRPr lang="fr-FR" dirty="0"/>
          </a:p>
        </p:txBody>
      </p:sp>
      <p:sp>
        <p:nvSpPr>
          <p:cNvPr id="3" name="Espace réservé du contenu 2"/>
          <p:cNvSpPr>
            <a:spLocks noGrp="1"/>
          </p:cNvSpPr>
          <p:nvPr>
            <p:ph idx="1"/>
          </p:nvPr>
        </p:nvSpPr>
        <p:spPr>
          <a:xfrm>
            <a:off x="714348" y="1428736"/>
            <a:ext cx="7772400" cy="4114800"/>
          </a:xfrm>
        </p:spPr>
        <p:txBody>
          <a:bodyPr/>
          <a:lstStyle/>
          <a:p>
            <a:r>
              <a:rPr lang="fr-FR" sz="2000" b="1" dirty="0" smtClean="0"/>
              <a:t>A partir d'un ID de réseau et d'un nombre voulu de sous-réseaux, calculez le masque de sous-réseau, le nombre d'hôtes par sous-réseau.</a:t>
            </a:r>
            <a:br>
              <a:rPr lang="fr-FR" sz="2000" b="1" dirty="0" smtClean="0"/>
            </a:br>
            <a:r>
              <a:rPr lang="fr-FR" sz="2000" b="1" dirty="0" smtClean="0"/>
              <a:t>1. ID réseau : 114.0.0.0 et 7 sous-réseaux.</a:t>
            </a:r>
            <a:br>
              <a:rPr lang="fr-FR" sz="2000" b="1" dirty="0" smtClean="0"/>
            </a:br>
            <a:r>
              <a:rPr lang="fr-FR" sz="2000" b="1" dirty="0" smtClean="0"/>
              <a:t>2. ID réseau : 192.168.69.0 et 5 sous-réseaux.</a:t>
            </a:r>
            <a:br>
              <a:rPr lang="fr-FR" sz="2000" b="1" dirty="0" smtClean="0"/>
            </a:br>
            <a:r>
              <a:rPr lang="fr-FR" sz="2000" b="1" dirty="0" smtClean="0"/>
              <a:t>3. ID réseau : 221.14.32.0 et 6 sous-réseaux.</a:t>
            </a:r>
            <a:br>
              <a:rPr lang="fr-FR" sz="2000" b="1" dirty="0" smtClean="0"/>
            </a:br>
            <a:r>
              <a:rPr lang="fr-FR" sz="2000" b="1" dirty="0" smtClean="0"/>
              <a:t>4. ID réseau : 172.16.0.0 et 12 sous-réseaux.</a:t>
            </a:r>
            <a:br>
              <a:rPr lang="fr-FR" sz="2000" b="1" dirty="0" smtClean="0"/>
            </a:br>
            <a:r>
              <a:rPr lang="fr-FR" sz="2000" b="1" dirty="0" smtClean="0"/>
              <a:t>5. ID réseau : 185.42.0.0 et 56 sous-réseaux. </a:t>
            </a:r>
            <a:endParaRPr lang="fr-FR" sz="20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86</a:t>
            </a:fld>
            <a:endParaRPr lang="fr-FR"/>
          </a:p>
        </p:txBody>
      </p:sp>
      <p:sp>
        <p:nvSpPr>
          <p:cNvPr id="7" name="Rectangle 6"/>
          <p:cNvSpPr/>
          <p:nvPr/>
        </p:nvSpPr>
        <p:spPr bwMode="auto">
          <a:xfrm>
            <a:off x="1142976" y="4214818"/>
            <a:ext cx="7286676" cy="157163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fr-FR" sz="2000" dirty="0" smtClean="0"/>
              <a:t>1. L’ID sous-réseau appartient à la classe A. Pour 7 sous-réseaux, on doit consacrer 4 bits. Le masque de sous-réseau est donc : 255.1111 0000.0.0 soit 255.240.0.0. Il reste 20 bits (4 + 8 + 8) pour l’identifiant machine. On a donc 1048574 machines par sous-réseau.</a:t>
            </a:r>
            <a:endParaRPr kumimoji="0" lang="fr-FR" sz="20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Plan du travail</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87</a:t>
            </a:fld>
            <a:endParaRPr lang="fr-FR"/>
          </a:p>
        </p:txBody>
      </p:sp>
      <p:sp>
        <p:nvSpPr>
          <p:cNvPr id="7" name="Rectangle 6"/>
          <p:cNvSpPr/>
          <p:nvPr/>
        </p:nvSpPr>
        <p:spPr>
          <a:xfrm>
            <a:off x="857224" y="2367029"/>
            <a:ext cx="7500990" cy="1963614"/>
          </a:xfrm>
          <a:prstGeom prst="rect">
            <a:avLst/>
          </a:prstGeom>
        </p:spPr>
        <p:txBody>
          <a:bodyPr wrap="square">
            <a:spAutoFit/>
          </a:bodyPr>
          <a:lstStyle/>
          <a:p>
            <a:pPr>
              <a:lnSpc>
                <a:spcPct val="90000"/>
              </a:lnSpc>
            </a:pPr>
            <a:r>
              <a:rPr lang="fr-FR" sz="3200" b="0" dirty="0" smtClean="0"/>
              <a:t>Chapitre 1: Internet et le Web </a:t>
            </a:r>
          </a:p>
          <a:p>
            <a:pPr>
              <a:lnSpc>
                <a:spcPct val="90000"/>
              </a:lnSpc>
            </a:pPr>
            <a:r>
              <a:rPr lang="fr-FR" sz="3200" b="0" dirty="0" smtClean="0"/>
              <a:t>Chapitre 2: Principes d’Internet </a:t>
            </a:r>
          </a:p>
          <a:p>
            <a:r>
              <a:rPr lang="fr-FR" sz="3200" b="0" dirty="0" smtClean="0">
                <a:solidFill>
                  <a:srgbClr val="FF0000"/>
                </a:solidFill>
              </a:rPr>
              <a:t>Chapitre 3 : Principaux services d’Internet</a:t>
            </a:r>
          </a:p>
          <a:p>
            <a:r>
              <a:rPr lang="fr-FR" sz="3200" b="0" dirty="0" smtClean="0"/>
              <a:t>Chapitre 4 : Introduction au langage HTML</a:t>
            </a:r>
            <a:endParaRPr lang="fr-FR" sz="3200" b="0" dirty="0"/>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Principaux services d’Internet</a:t>
            </a:r>
            <a:endParaRPr lang="fr-FR" dirty="0"/>
          </a:p>
        </p:txBody>
      </p:sp>
      <p:sp>
        <p:nvSpPr>
          <p:cNvPr id="3" name="Espace réservé du contenu 2"/>
          <p:cNvSpPr>
            <a:spLocks noGrp="1"/>
          </p:cNvSpPr>
          <p:nvPr>
            <p:ph idx="1"/>
          </p:nvPr>
        </p:nvSpPr>
        <p:spPr/>
        <p:txBody>
          <a:bodyPr/>
          <a:lstStyle/>
          <a:p>
            <a:r>
              <a:rPr lang="fr-FR" sz="2800" dirty="0" smtClean="0"/>
              <a:t>L’utilisateur d’Internet, "l</a:t>
            </a:r>
            <a:r>
              <a:rPr lang="fr-FR" sz="2800" dirty="0" smtClean="0">
                <a:solidFill>
                  <a:schemeClr val="accent5">
                    <a:lumMod val="50000"/>
                  </a:schemeClr>
                </a:solidFill>
              </a:rPr>
              <a:t>’internaute</a:t>
            </a:r>
            <a:r>
              <a:rPr lang="fr-FR" sz="2800" dirty="0" smtClean="0"/>
              <a:t> ", a accès à de très nombreux services tels que : le </a:t>
            </a:r>
            <a:r>
              <a:rPr lang="fr-FR" sz="2800" b="1" dirty="0" smtClean="0"/>
              <a:t>courrier électronique</a:t>
            </a:r>
            <a:r>
              <a:rPr lang="fr-FR" sz="2800" dirty="0" smtClean="0"/>
              <a:t>, la </a:t>
            </a:r>
            <a:r>
              <a:rPr lang="fr-FR" sz="2800" b="1" dirty="0" smtClean="0"/>
              <a:t>recherche d’information</a:t>
            </a:r>
            <a:r>
              <a:rPr lang="fr-FR" sz="2800" dirty="0" smtClean="0"/>
              <a:t>, </a:t>
            </a:r>
            <a:r>
              <a:rPr lang="fr-FR" sz="2800" b="1" dirty="0" smtClean="0"/>
              <a:t>transfert de fichiers</a:t>
            </a:r>
            <a:r>
              <a:rPr lang="fr-FR" sz="2800" dirty="0" smtClean="0"/>
              <a:t>, </a:t>
            </a:r>
            <a:r>
              <a:rPr lang="fr-FR" sz="2800" b="1" dirty="0" smtClean="0"/>
              <a:t>groupes de discussions</a:t>
            </a:r>
            <a:r>
              <a:rPr lang="fr-FR" sz="2800" dirty="0" smtClean="0"/>
              <a:t>, </a:t>
            </a:r>
            <a:r>
              <a:rPr lang="fr-FR" sz="2800" b="1" dirty="0" smtClean="0"/>
              <a:t>commerce électronique</a:t>
            </a:r>
            <a:r>
              <a:rPr lang="fr-FR" sz="2800" dirty="0" smtClean="0"/>
              <a:t>, …, etc.</a:t>
            </a:r>
            <a:endParaRPr lang="fr-FR" sz="28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88</a:t>
            </a:fld>
            <a:endParaRPr lang="fr-F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z="3800" dirty="0" smtClean="0"/>
              <a:t>Le </a:t>
            </a:r>
            <a:r>
              <a:rPr lang="fr-FR" sz="3800" b="1" dirty="0" smtClean="0"/>
              <a:t>courrier électronique (e-mail)</a:t>
            </a:r>
            <a:endParaRPr lang="fr-FR" sz="3800" dirty="0"/>
          </a:p>
        </p:txBody>
      </p:sp>
      <p:sp>
        <p:nvSpPr>
          <p:cNvPr id="3" name="Espace réservé du contenu 2"/>
          <p:cNvSpPr>
            <a:spLocks noGrp="1"/>
          </p:cNvSpPr>
          <p:nvPr>
            <p:ph idx="1"/>
          </p:nvPr>
        </p:nvSpPr>
        <p:spPr/>
        <p:txBody>
          <a:bodyPr/>
          <a:lstStyle/>
          <a:p>
            <a:pPr algn="just"/>
            <a:r>
              <a:rPr lang="fr-FR" sz="2800" dirty="0" smtClean="0"/>
              <a:t>Le </a:t>
            </a:r>
            <a:r>
              <a:rPr lang="fr-FR" sz="2800" b="1" dirty="0" smtClean="0"/>
              <a:t>courrier électronique est un service de transmission de messages envoyés </a:t>
            </a:r>
            <a:r>
              <a:rPr lang="fr-FR" sz="2800" dirty="0" smtClean="0"/>
              <a:t>électroniquement via un réseau informatique principalement (l'Internet) dans la boîte aux lettres électronique d’un destinataire choisi par l’émetteur</a:t>
            </a:r>
            <a:r>
              <a:rPr lang="fr-FR" dirty="0" smtClean="0"/>
              <a:t>.</a:t>
            </a:r>
          </a:p>
          <a:p>
            <a:pPr algn="just"/>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89</a:t>
            </a:fld>
            <a:endParaRPr lang="fr-F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courrier électronique (e-mail)</a:t>
            </a:r>
            <a:endParaRPr lang="fr-FR" dirty="0"/>
          </a:p>
        </p:txBody>
      </p:sp>
      <p:sp>
        <p:nvSpPr>
          <p:cNvPr id="3" name="Espace réservé du contenu 2"/>
          <p:cNvSpPr>
            <a:spLocks noGrp="1"/>
          </p:cNvSpPr>
          <p:nvPr>
            <p:ph idx="1"/>
          </p:nvPr>
        </p:nvSpPr>
        <p:spPr/>
        <p:txBody>
          <a:bodyPr/>
          <a:lstStyle/>
          <a:p>
            <a:r>
              <a:rPr lang="fr-FR" dirty="0" smtClean="0"/>
              <a:t>Pour bénéficier de cette activité, l’usager doit disposer d’une adresse de courrier électronique. Celle-ci est de la forme </a:t>
            </a:r>
            <a:r>
              <a:rPr lang="fr-FR" dirty="0" err="1" smtClean="0">
                <a:solidFill>
                  <a:schemeClr val="accent5">
                    <a:lumMod val="50000"/>
                  </a:schemeClr>
                </a:solidFill>
              </a:rPr>
              <a:t>usager@hôte</a:t>
            </a:r>
            <a:r>
              <a:rPr lang="fr-FR" dirty="0" smtClean="0"/>
              <a:t> où hôte est l’adresse Internet du serveur sur lequel l’usager possède un compte de courrier électronique.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90</a:t>
            </a:fld>
            <a:endParaRPr lang="fr-F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142860"/>
            <a:ext cx="7772400" cy="1143000"/>
          </a:xfrm>
        </p:spPr>
        <p:txBody>
          <a:bodyPr/>
          <a:lstStyle/>
          <a:p>
            <a:r>
              <a:rPr lang="fr-FR" b="1" dirty="0" smtClean="0"/>
              <a:t>courrier électronique (e-mail)</a:t>
            </a:r>
            <a:endParaRPr lang="fr-FR" dirty="0"/>
          </a:p>
        </p:txBody>
      </p:sp>
      <p:sp>
        <p:nvSpPr>
          <p:cNvPr id="3" name="Espace réservé du contenu 2"/>
          <p:cNvSpPr>
            <a:spLocks noGrp="1"/>
          </p:cNvSpPr>
          <p:nvPr>
            <p:ph idx="1"/>
          </p:nvPr>
        </p:nvSpPr>
        <p:spPr>
          <a:xfrm>
            <a:off x="685800" y="1214422"/>
            <a:ext cx="8172480" cy="4238636"/>
          </a:xfrm>
        </p:spPr>
        <p:txBody>
          <a:bodyPr/>
          <a:lstStyle/>
          <a:p>
            <a:r>
              <a:rPr lang="fr-FR" dirty="0" smtClean="0"/>
              <a:t>Les principaux protocoles de service e-mail:</a:t>
            </a:r>
          </a:p>
          <a:p>
            <a:pPr lvl="1"/>
            <a:r>
              <a:rPr lang="fr-FR" b="1" dirty="0" smtClean="0"/>
              <a:t>Les protocoles "Sortants" </a:t>
            </a:r>
          </a:p>
          <a:p>
            <a:pPr lvl="2" algn="just"/>
            <a:r>
              <a:rPr lang="fr-FR" dirty="0" smtClean="0"/>
              <a:t>Les protocoles sortants permettent de gérer la transmission du courrier entre les serveurs. Le principal protocole sortant est SMTP (Simple Mail Transfer Protocol).</a:t>
            </a:r>
            <a:endParaRPr lang="fr-FR" b="1" dirty="0" smtClean="0"/>
          </a:p>
          <a:p>
            <a:pPr lvl="1"/>
            <a:r>
              <a:rPr lang="fr-FR" b="1" dirty="0" smtClean="0"/>
              <a:t>Les protocoles "Entrants"</a:t>
            </a:r>
          </a:p>
          <a:p>
            <a:pPr lvl="2" algn="just"/>
            <a:r>
              <a:rPr lang="fr-FR" dirty="0" smtClean="0"/>
              <a:t>Ce sont des protocoles de réception et de distribution du courrier. Deux protocoles entrants sont utilisés, au choix, dans les systèmes de messagerie: POP ou IMAP. </a:t>
            </a:r>
            <a:endParaRPr lang="fr-FR" sz="2200" dirty="0" smtClean="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91</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ox(in)">
                                      <p:cBhvr>
                                        <p:cTn id="10" dur="500"/>
                                        <p:tgtEl>
                                          <p:spTgt spid="3">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box(in)">
                                      <p:cBhvr>
                                        <p:cTn id="15" dur="500"/>
                                        <p:tgtEl>
                                          <p:spTgt spid="3">
                                            <p:txEl>
                                              <p:pRg st="3" end="3"/>
                                            </p:txEl>
                                          </p:spTgt>
                                        </p:tgtEl>
                                      </p:cBhvr>
                                    </p:animEffect>
                                  </p:childTnLst>
                                </p:cTn>
                              </p:par>
                              <p:par>
                                <p:cTn id="16" presetID="4" presetClass="entr" presetSubtype="16"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box(in)">
                                      <p:cBhvr>
                                        <p:cTn id="1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b="1" dirty="0" smtClean="0"/>
              <a:t>courrier électronique (e-mail)</a:t>
            </a:r>
            <a:endParaRPr lang="fr-FR" dirty="0"/>
          </a:p>
        </p:txBody>
      </p:sp>
      <p:sp>
        <p:nvSpPr>
          <p:cNvPr id="3" name="Espace réservé du contenu 2"/>
          <p:cNvSpPr>
            <a:spLocks noGrp="1"/>
          </p:cNvSpPr>
          <p:nvPr>
            <p:ph idx="1"/>
          </p:nvPr>
        </p:nvSpPr>
        <p:spPr/>
        <p:txBody>
          <a:bodyPr/>
          <a:lstStyle/>
          <a:p>
            <a:r>
              <a:rPr lang="fr-FR" dirty="0" smtClean="0"/>
              <a:t>POP (Post Office Protocol) et IMAP (Internet Message Access Protocol) assurent:</a:t>
            </a:r>
          </a:p>
          <a:p>
            <a:pPr lvl="1"/>
            <a:r>
              <a:rPr lang="fr-FR" dirty="0" smtClean="0"/>
              <a:t> la réception et </a:t>
            </a:r>
          </a:p>
          <a:p>
            <a:pPr lvl="1"/>
            <a:r>
              <a:rPr lang="fr-FR" dirty="0" smtClean="0"/>
              <a:t> la consultation des messages, et </a:t>
            </a:r>
          </a:p>
          <a:p>
            <a:pPr lvl="1"/>
            <a:r>
              <a:rPr lang="fr-FR" dirty="0" smtClean="0"/>
              <a:t> l’authentification C’est-à-dire la vérification des noms d’utilisateurs et des mots de passe.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92</a:t>
            </a:fld>
            <a:endParaRPr lang="fr-F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142852"/>
            <a:ext cx="7772400" cy="1143000"/>
          </a:xfrm>
        </p:spPr>
        <p:txBody>
          <a:bodyPr/>
          <a:lstStyle/>
          <a:p>
            <a:r>
              <a:rPr lang="fr-FR" b="1" dirty="0" smtClean="0"/>
              <a:t>courrier électronique (e-mail)</a:t>
            </a:r>
            <a:endParaRPr lang="fr-FR" dirty="0"/>
          </a:p>
        </p:txBody>
      </p:sp>
      <p:sp>
        <p:nvSpPr>
          <p:cNvPr id="3" name="Espace réservé du contenu 2"/>
          <p:cNvSpPr>
            <a:spLocks noGrp="1"/>
          </p:cNvSpPr>
          <p:nvPr>
            <p:ph idx="1"/>
          </p:nvPr>
        </p:nvSpPr>
        <p:spPr>
          <a:xfrm>
            <a:off x="685800" y="1385902"/>
            <a:ext cx="7772400" cy="4114800"/>
          </a:xfrm>
        </p:spPr>
        <p:txBody>
          <a:bodyPr/>
          <a:lstStyle/>
          <a:p>
            <a:r>
              <a:rPr lang="fr-FR" b="1" dirty="0" smtClean="0"/>
              <a:t>Processus d’acheminement</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dirty="0"/>
          </a:p>
        </p:txBody>
      </p:sp>
      <p:sp>
        <p:nvSpPr>
          <p:cNvPr id="5" name="Espace réservé du pied de page 4"/>
          <p:cNvSpPr>
            <a:spLocks noGrp="1"/>
          </p:cNvSpPr>
          <p:nvPr>
            <p:ph type="ftr" sz="quarter" idx="11"/>
          </p:nvPr>
        </p:nvSpPr>
        <p:spPr/>
        <p:txBody>
          <a:bodyPr/>
          <a:lstStyle/>
          <a:p>
            <a:r>
              <a:rPr lang="fr-FR" dirty="0" smtClean="0"/>
              <a:t>Cours TIC  -  1ère année MI </a:t>
            </a:r>
            <a:endParaRPr lang="fr-FR" dirty="0"/>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93</a:t>
            </a:fld>
            <a:endParaRPr lang="fr-FR" dirty="0"/>
          </a:p>
        </p:txBody>
      </p:sp>
      <p:grpSp>
        <p:nvGrpSpPr>
          <p:cNvPr id="87" name="Group 5"/>
          <p:cNvGrpSpPr>
            <a:grpSpLocks/>
          </p:cNvGrpSpPr>
          <p:nvPr/>
        </p:nvGrpSpPr>
        <p:grpSpPr bwMode="auto">
          <a:xfrm>
            <a:off x="1422400" y="4772041"/>
            <a:ext cx="709613" cy="703263"/>
            <a:chOff x="4337" y="290"/>
            <a:chExt cx="447" cy="443"/>
          </a:xfrm>
        </p:grpSpPr>
        <p:graphicFrame>
          <p:nvGraphicFramePr>
            <p:cNvPr id="155" name="Object 6"/>
            <p:cNvGraphicFramePr>
              <a:graphicFrameLocks noChangeAspect="1"/>
            </p:cNvGraphicFramePr>
            <p:nvPr/>
          </p:nvGraphicFramePr>
          <p:xfrm>
            <a:off x="4338" y="290"/>
            <a:ext cx="392" cy="315"/>
          </p:xfrm>
          <a:graphic>
            <a:graphicData uri="http://schemas.openxmlformats.org/presentationml/2006/ole">
              <p:oleObj spid="_x0000_s1028" name="Clip" r:id="rId10" imgW="1307263" imgH="1084139" progId="">
                <p:embed/>
              </p:oleObj>
            </a:graphicData>
          </a:graphic>
        </p:graphicFrame>
        <p:grpSp>
          <p:nvGrpSpPr>
            <p:cNvPr id="156" name="Group 7"/>
            <p:cNvGrpSpPr>
              <a:grpSpLocks/>
            </p:cNvGrpSpPr>
            <p:nvPr/>
          </p:nvGrpSpPr>
          <p:grpSpPr bwMode="auto">
            <a:xfrm>
              <a:off x="4337" y="367"/>
              <a:ext cx="447" cy="366"/>
              <a:chOff x="4189" y="817"/>
              <a:chExt cx="521" cy="366"/>
            </a:xfrm>
          </p:grpSpPr>
          <p:sp>
            <p:nvSpPr>
              <p:cNvPr id="157" name="Rectangle 8"/>
              <p:cNvSpPr>
                <a:spLocks noChangeArrowheads="1"/>
              </p:cNvSpPr>
              <p:nvPr/>
            </p:nvSpPr>
            <p:spPr bwMode="auto">
              <a:xfrm>
                <a:off x="4224" y="846"/>
                <a:ext cx="444" cy="330"/>
              </a:xfrm>
              <a:prstGeom prst="rect">
                <a:avLst/>
              </a:prstGeom>
              <a:solidFill>
                <a:schemeClr val="hlink"/>
              </a:solidFill>
              <a:ln w="19050">
                <a:solidFill>
                  <a:schemeClr val="tx1"/>
                </a:solidFill>
                <a:miter lim="800000"/>
                <a:headEnd/>
                <a:tailEnd/>
              </a:ln>
            </p:spPr>
            <p:txBody>
              <a:bodyPr wrap="none" anchor="ctr"/>
              <a:lstStyle/>
              <a:p>
                <a:endParaRPr lang="fr-FR"/>
              </a:p>
            </p:txBody>
          </p:sp>
          <p:sp>
            <p:nvSpPr>
              <p:cNvPr id="158" name="Text Box 9"/>
              <p:cNvSpPr txBox="1">
                <a:spLocks noChangeArrowheads="1"/>
              </p:cNvSpPr>
              <p:nvPr/>
            </p:nvSpPr>
            <p:spPr bwMode="auto">
              <a:xfrm>
                <a:off x="4189" y="817"/>
                <a:ext cx="521" cy="366"/>
              </a:xfrm>
              <a:prstGeom prst="rect">
                <a:avLst/>
              </a:prstGeom>
              <a:noFill/>
              <a:ln w="9525">
                <a:noFill/>
                <a:miter lim="800000"/>
                <a:headEnd/>
                <a:tailEnd/>
              </a:ln>
            </p:spPr>
            <p:txBody>
              <a:bodyPr wrap="none">
                <a:spAutoFit/>
              </a:bodyPr>
              <a:lstStyle/>
              <a:p>
                <a:pPr algn="ctr" eaLnBrk="0" hangingPunct="0"/>
                <a:r>
                  <a:rPr lang="en-US" sz="1600" dirty="0">
                    <a:latin typeface="Comic Sans MS" pitchFamily="66" charset="0"/>
                  </a:rPr>
                  <a:t>user</a:t>
                </a:r>
              </a:p>
              <a:p>
                <a:pPr algn="ctr" eaLnBrk="0" hangingPunct="0"/>
                <a:r>
                  <a:rPr lang="en-US" sz="1600" dirty="0">
                    <a:latin typeface="Comic Sans MS" pitchFamily="66" charset="0"/>
                  </a:rPr>
                  <a:t>agent</a:t>
                </a:r>
                <a:endParaRPr lang="en-US" sz="2400" dirty="0">
                  <a:latin typeface="Times New Roman" pitchFamily="18" charset="0"/>
                </a:endParaRPr>
              </a:p>
            </p:txBody>
          </p:sp>
        </p:grpSp>
      </p:grpSp>
      <p:grpSp>
        <p:nvGrpSpPr>
          <p:cNvPr id="88" name="Group 10"/>
          <p:cNvGrpSpPr>
            <a:grpSpLocks/>
          </p:cNvGrpSpPr>
          <p:nvPr/>
        </p:nvGrpSpPr>
        <p:grpSpPr bwMode="auto">
          <a:xfrm>
            <a:off x="2947988" y="4213241"/>
            <a:ext cx="822325" cy="1501775"/>
            <a:chOff x="3484" y="2522"/>
            <a:chExt cx="518" cy="946"/>
          </a:xfrm>
        </p:grpSpPr>
        <p:grpSp>
          <p:nvGrpSpPr>
            <p:cNvPr id="130" name="Group 11"/>
            <p:cNvGrpSpPr>
              <a:grpSpLocks/>
            </p:cNvGrpSpPr>
            <p:nvPr/>
          </p:nvGrpSpPr>
          <p:grpSpPr bwMode="auto">
            <a:xfrm>
              <a:off x="3631" y="2522"/>
              <a:ext cx="224" cy="588"/>
              <a:chOff x="4180" y="783"/>
              <a:chExt cx="150" cy="307"/>
            </a:xfrm>
          </p:grpSpPr>
          <p:sp>
            <p:nvSpPr>
              <p:cNvPr id="147" name="AutoShape 12"/>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endParaRPr lang="fr-FR"/>
              </a:p>
            </p:txBody>
          </p:sp>
          <p:sp>
            <p:nvSpPr>
              <p:cNvPr id="148" name="Rectangle 13"/>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endParaRPr lang="fr-FR"/>
              </a:p>
            </p:txBody>
          </p:sp>
          <p:sp>
            <p:nvSpPr>
              <p:cNvPr id="149" name="Rectangle 14"/>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endParaRPr lang="fr-FR"/>
              </a:p>
            </p:txBody>
          </p:sp>
          <p:sp>
            <p:nvSpPr>
              <p:cNvPr id="150" name="AutoShape 15"/>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endParaRPr lang="fr-FR"/>
              </a:p>
            </p:txBody>
          </p:sp>
          <p:sp>
            <p:nvSpPr>
              <p:cNvPr id="151" name="Line 16"/>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fr-FR"/>
              </a:p>
            </p:txBody>
          </p:sp>
          <p:sp>
            <p:nvSpPr>
              <p:cNvPr id="152" name="Line 17"/>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fr-FR"/>
              </a:p>
            </p:txBody>
          </p:sp>
          <p:sp>
            <p:nvSpPr>
              <p:cNvPr id="153" name="Rectangle 18"/>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endParaRPr lang="fr-FR"/>
              </a:p>
            </p:txBody>
          </p:sp>
          <p:sp>
            <p:nvSpPr>
              <p:cNvPr id="154" name="Rectangle 19"/>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endParaRPr lang="fr-FR"/>
              </a:p>
            </p:txBody>
          </p:sp>
        </p:grpSp>
        <p:grpSp>
          <p:nvGrpSpPr>
            <p:cNvPr id="131" name="Group 20"/>
            <p:cNvGrpSpPr>
              <a:grpSpLocks/>
            </p:cNvGrpSpPr>
            <p:nvPr/>
          </p:nvGrpSpPr>
          <p:grpSpPr bwMode="auto">
            <a:xfrm>
              <a:off x="3484" y="2807"/>
              <a:ext cx="518" cy="661"/>
              <a:chOff x="4288" y="2627"/>
              <a:chExt cx="518" cy="661"/>
            </a:xfrm>
          </p:grpSpPr>
          <p:sp>
            <p:nvSpPr>
              <p:cNvPr id="132" name="Rectangle 21"/>
              <p:cNvSpPr>
                <a:spLocks noChangeArrowheads="1"/>
              </p:cNvSpPr>
              <p:nvPr/>
            </p:nvSpPr>
            <p:spPr bwMode="auto">
              <a:xfrm>
                <a:off x="4296" y="2652"/>
                <a:ext cx="510" cy="636"/>
              </a:xfrm>
              <a:prstGeom prst="rect">
                <a:avLst/>
              </a:prstGeom>
              <a:solidFill>
                <a:schemeClr val="hlink"/>
              </a:solidFill>
              <a:ln w="19050">
                <a:solidFill>
                  <a:schemeClr val="tx1"/>
                </a:solidFill>
                <a:miter lim="800000"/>
                <a:headEnd/>
                <a:tailEnd/>
              </a:ln>
            </p:spPr>
            <p:txBody>
              <a:bodyPr wrap="none" anchor="ctr"/>
              <a:lstStyle/>
              <a:p>
                <a:endParaRPr lang="fr-FR"/>
              </a:p>
            </p:txBody>
          </p:sp>
          <p:sp>
            <p:nvSpPr>
              <p:cNvPr id="133" name="Text Box 22"/>
              <p:cNvSpPr txBox="1">
                <a:spLocks noChangeArrowheads="1"/>
              </p:cNvSpPr>
              <p:nvPr/>
            </p:nvSpPr>
            <p:spPr bwMode="auto">
              <a:xfrm>
                <a:off x="4288" y="2627"/>
                <a:ext cx="504" cy="366"/>
              </a:xfrm>
              <a:prstGeom prst="rect">
                <a:avLst/>
              </a:prstGeom>
              <a:noFill/>
              <a:ln w="9525">
                <a:noFill/>
                <a:miter lim="800000"/>
                <a:headEnd/>
                <a:tailEnd/>
              </a:ln>
            </p:spPr>
            <p:txBody>
              <a:bodyPr wrap="none">
                <a:spAutoFit/>
              </a:bodyPr>
              <a:lstStyle/>
              <a:p>
                <a:pPr algn="ctr" eaLnBrk="0" hangingPunct="0"/>
                <a:r>
                  <a:rPr lang="en-US" sz="1600" dirty="0">
                    <a:latin typeface="Comic Sans MS" pitchFamily="66" charset="0"/>
                  </a:rPr>
                  <a:t>mail</a:t>
                </a:r>
              </a:p>
              <a:p>
                <a:pPr algn="ctr" eaLnBrk="0" hangingPunct="0"/>
                <a:r>
                  <a:rPr lang="en-US" sz="1600" dirty="0">
                    <a:latin typeface="Comic Sans MS" pitchFamily="66" charset="0"/>
                  </a:rPr>
                  <a:t>server</a:t>
                </a:r>
                <a:endParaRPr lang="en-US" sz="2400" dirty="0">
                  <a:latin typeface="Times New Roman" pitchFamily="18" charset="0"/>
                </a:endParaRPr>
              </a:p>
            </p:txBody>
          </p:sp>
          <p:sp>
            <p:nvSpPr>
              <p:cNvPr id="134" name="Rectangle 23"/>
              <p:cNvSpPr>
                <a:spLocks noChangeArrowheads="1"/>
              </p:cNvSpPr>
              <p:nvPr/>
            </p:nvSpPr>
            <p:spPr bwMode="auto">
              <a:xfrm>
                <a:off x="4320" y="3006"/>
                <a:ext cx="450" cy="120"/>
              </a:xfrm>
              <a:prstGeom prst="rect">
                <a:avLst/>
              </a:prstGeom>
              <a:solidFill>
                <a:srgbClr val="00FF00"/>
              </a:solidFill>
              <a:ln w="19050">
                <a:solidFill>
                  <a:schemeClr val="tx1"/>
                </a:solidFill>
                <a:miter lim="800000"/>
                <a:headEnd/>
                <a:tailEnd/>
              </a:ln>
            </p:spPr>
            <p:txBody>
              <a:bodyPr wrap="none" anchor="ctr"/>
              <a:lstStyle/>
              <a:p>
                <a:endParaRPr lang="fr-FR"/>
              </a:p>
            </p:txBody>
          </p:sp>
          <p:sp>
            <p:nvSpPr>
              <p:cNvPr id="135" name="Line 24"/>
              <p:cNvSpPr>
                <a:spLocks noChangeShapeType="1"/>
              </p:cNvSpPr>
              <p:nvPr/>
            </p:nvSpPr>
            <p:spPr bwMode="auto">
              <a:xfrm>
                <a:off x="4369" y="3034"/>
                <a:ext cx="0" cy="72"/>
              </a:xfrm>
              <a:prstGeom prst="line">
                <a:avLst/>
              </a:prstGeom>
              <a:noFill/>
              <a:ln w="19050">
                <a:solidFill>
                  <a:schemeClr val="tx1"/>
                </a:solidFill>
                <a:round/>
                <a:headEnd/>
                <a:tailEnd/>
              </a:ln>
            </p:spPr>
            <p:txBody>
              <a:bodyPr wrap="none" anchor="ctr"/>
              <a:lstStyle/>
              <a:p>
                <a:endParaRPr lang="fr-FR"/>
              </a:p>
            </p:txBody>
          </p:sp>
          <p:sp>
            <p:nvSpPr>
              <p:cNvPr id="136" name="Line 25"/>
              <p:cNvSpPr>
                <a:spLocks noChangeShapeType="1"/>
              </p:cNvSpPr>
              <p:nvPr/>
            </p:nvSpPr>
            <p:spPr bwMode="auto">
              <a:xfrm>
                <a:off x="4478" y="3033"/>
                <a:ext cx="0" cy="72"/>
              </a:xfrm>
              <a:prstGeom prst="line">
                <a:avLst/>
              </a:prstGeom>
              <a:noFill/>
              <a:ln w="19050">
                <a:solidFill>
                  <a:schemeClr val="tx1"/>
                </a:solidFill>
                <a:round/>
                <a:headEnd/>
                <a:tailEnd/>
              </a:ln>
            </p:spPr>
            <p:txBody>
              <a:bodyPr wrap="none" anchor="ctr"/>
              <a:lstStyle/>
              <a:p>
                <a:endParaRPr lang="fr-FR"/>
              </a:p>
            </p:txBody>
          </p:sp>
          <p:sp>
            <p:nvSpPr>
              <p:cNvPr id="137" name="Line 26"/>
              <p:cNvSpPr>
                <a:spLocks noChangeShapeType="1"/>
              </p:cNvSpPr>
              <p:nvPr/>
            </p:nvSpPr>
            <p:spPr bwMode="auto">
              <a:xfrm>
                <a:off x="4533" y="3035"/>
                <a:ext cx="0" cy="72"/>
              </a:xfrm>
              <a:prstGeom prst="line">
                <a:avLst/>
              </a:prstGeom>
              <a:noFill/>
              <a:ln w="19050">
                <a:solidFill>
                  <a:schemeClr val="tx1"/>
                </a:solidFill>
                <a:round/>
                <a:headEnd/>
                <a:tailEnd/>
              </a:ln>
            </p:spPr>
            <p:txBody>
              <a:bodyPr wrap="none" anchor="ctr"/>
              <a:lstStyle/>
              <a:p>
                <a:endParaRPr lang="fr-FR"/>
              </a:p>
            </p:txBody>
          </p:sp>
          <p:sp>
            <p:nvSpPr>
              <p:cNvPr id="138" name="Line 27"/>
              <p:cNvSpPr>
                <a:spLocks noChangeShapeType="1"/>
              </p:cNvSpPr>
              <p:nvPr/>
            </p:nvSpPr>
            <p:spPr bwMode="auto">
              <a:xfrm>
                <a:off x="4590" y="3033"/>
                <a:ext cx="0" cy="72"/>
              </a:xfrm>
              <a:prstGeom prst="line">
                <a:avLst/>
              </a:prstGeom>
              <a:noFill/>
              <a:ln w="19050">
                <a:solidFill>
                  <a:schemeClr val="tx1"/>
                </a:solidFill>
                <a:round/>
                <a:headEnd/>
                <a:tailEnd/>
              </a:ln>
            </p:spPr>
            <p:txBody>
              <a:bodyPr wrap="none" anchor="ctr"/>
              <a:lstStyle/>
              <a:p>
                <a:endParaRPr lang="fr-FR"/>
              </a:p>
            </p:txBody>
          </p:sp>
          <p:sp>
            <p:nvSpPr>
              <p:cNvPr id="139" name="Line 28"/>
              <p:cNvSpPr>
                <a:spLocks noChangeShapeType="1"/>
              </p:cNvSpPr>
              <p:nvPr/>
            </p:nvSpPr>
            <p:spPr bwMode="auto">
              <a:xfrm>
                <a:off x="4651" y="3033"/>
                <a:ext cx="0" cy="72"/>
              </a:xfrm>
              <a:prstGeom prst="line">
                <a:avLst/>
              </a:prstGeom>
              <a:noFill/>
              <a:ln w="19050">
                <a:solidFill>
                  <a:schemeClr val="tx1"/>
                </a:solidFill>
                <a:round/>
                <a:headEnd/>
                <a:tailEnd/>
              </a:ln>
            </p:spPr>
            <p:txBody>
              <a:bodyPr wrap="none" anchor="ctr"/>
              <a:lstStyle/>
              <a:p>
                <a:endParaRPr lang="fr-FR"/>
              </a:p>
            </p:txBody>
          </p:sp>
          <p:sp>
            <p:nvSpPr>
              <p:cNvPr id="140" name="Line 29"/>
              <p:cNvSpPr>
                <a:spLocks noChangeShapeType="1"/>
              </p:cNvSpPr>
              <p:nvPr/>
            </p:nvSpPr>
            <p:spPr bwMode="auto">
              <a:xfrm>
                <a:off x="4707" y="3033"/>
                <a:ext cx="0" cy="72"/>
              </a:xfrm>
              <a:prstGeom prst="line">
                <a:avLst/>
              </a:prstGeom>
              <a:noFill/>
              <a:ln w="19050">
                <a:solidFill>
                  <a:schemeClr val="tx1"/>
                </a:solidFill>
                <a:round/>
                <a:headEnd/>
                <a:tailEnd/>
              </a:ln>
            </p:spPr>
            <p:txBody>
              <a:bodyPr wrap="none" anchor="ctr"/>
              <a:lstStyle/>
              <a:p>
                <a:endParaRPr lang="fr-FR"/>
              </a:p>
            </p:txBody>
          </p:sp>
          <p:sp>
            <p:nvSpPr>
              <p:cNvPr id="141" name="Line 30"/>
              <p:cNvSpPr>
                <a:spLocks noChangeShapeType="1"/>
              </p:cNvSpPr>
              <p:nvPr/>
            </p:nvSpPr>
            <p:spPr bwMode="auto">
              <a:xfrm>
                <a:off x="4422" y="3034"/>
                <a:ext cx="0" cy="72"/>
              </a:xfrm>
              <a:prstGeom prst="line">
                <a:avLst/>
              </a:prstGeom>
              <a:noFill/>
              <a:ln w="19050">
                <a:solidFill>
                  <a:schemeClr val="tx1"/>
                </a:solidFill>
                <a:round/>
                <a:headEnd/>
                <a:tailEnd/>
              </a:ln>
            </p:spPr>
            <p:txBody>
              <a:bodyPr wrap="none" anchor="ctr"/>
              <a:lstStyle/>
              <a:p>
                <a:endParaRPr lang="fr-FR"/>
              </a:p>
            </p:txBody>
          </p:sp>
          <p:sp>
            <p:nvSpPr>
              <p:cNvPr id="142" name="Rectangle 31"/>
              <p:cNvSpPr>
                <a:spLocks noChangeArrowheads="1"/>
              </p:cNvSpPr>
              <p:nvPr/>
            </p:nvSpPr>
            <p:spPr bwMode="auto">
              <a:xfrm>
                <a:off x="4328" y="3173"/>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43" name="Rectangle 32"/>
              <p:cNvSpPr>
                <a:spLocks noChangeArrowheads="1"/>
              </p:cNvSpPr>
              <p:nvPr/>
            </p:nvSpPr>
            <p:spPr bwMode="auto">
              <a:xfrm>
                <a:off x="4414" y="3173"/>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44" name="Rectangle 33"/>
              <p:cNvSpPr>
                <a:spLocks noChangeArrowheads="1"/>
              </p:cNvSpPr>
              <p:nvPr/>
            </p:nvSpPr>
            <p:spPr bwMode="auto">
              <a:xfrm>
                <a:off x="4500" y="3172"/>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45" name="Rectangle 34"/>
              <p:cNvSpPr>
                <a:spLocks noChangeArrowheads="1"/>
              </p:cNvSpPr>
              <p:nvPr/>
            </p:nvSpPr>
            <p:spPr bwMode="auto">
              <a:xfrm>
                <a:off x="4597" y="3170"/>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46" name="Rectangle 35"/>
              <p:cNvSpPr>
                <a:spLocks noChangeArrowheads="1"/>
              </p:cNvSpPr>
              <p:nvPr/>
            </p:nvSpPr>
            <p:spPr bwMode="auto">
              <a:xfrm>
                <a:off x="4693" y="3170"/>
                <a:ext cx="64" cy="93"/>
              </a:xfrm>
              <a:prstGeom prst="rect">
                <a:avLst/>
              </a:prstGeom>
              <a:solidFill>
                <a:srgbClr val="FFFF00"/>
              </a:solidFill>
              <a:ln w="9525">
                <a:solidFill>
                  <a:schemeClr val="tx1"/>
                </a:solidFill>
                <a:miter lim="800000"/>
                <a:headEnd/>
                <a:tailEnd/>
              </a:ln>
            </p:spPr>
            <p:txBody>
              <a:bodyPr wrap="none" anchor="ctr"/>
              <a:lstStyle/>
              <a:p>
                <a:endParaRPr lang="fr-FR"/>
              </a:p>
            </p:txBody>
          </p:sp>
        </p:grpSp>
      </p:grpSp>
      <p:pic>
        <p:nvPicPr>
          <p:cNvPr id="89" name="Picture 36" descr="Alice"/>
          <p:cNvPicPr>
            <a:picLocks noChangeAspect="1" noChangeArrowheads="1"/>
          </p:cNvPicPr>
          <p:nvPr/>
        </p:nvPicPr>
        <p:blipFill>
          <a:blip r:embed="rId11"/>
          <a:srcRect/>
          <a:stretch>
            <a:fillRect/>
          </a:stretch>
        </p:blipFill>
        <p:spPr bwMode="auto">
          <a:xfrm>
            <a:off x="555625" y="4830779"/>
            <a:ext cx="561975" cy="693738"/>
          </a:xfrm>
          <a:prstGeom prst="rect">
            <a:avLst/>
          </a:prstGeom>
          <a:noFill/>
          <a:ln w="9525">
            <a:noFill/>
            <a:miter lim="800000"/>
            <a:headEnd/>
            <a:tailEnd/>
          </a:ln>
        </p:spPr>
      </p:pic>
      <p:pic>
        <p:nvPicPr>
          <p:cNvPr id="90" name="Picture 37" descr="Bob"/>
          <p:cNvPicPr>
            <a:picLocks noChangeAspect="1" noChangeArrowheads="1"/>
          </p:cNvPicPr>
          <p:nvPr/>
        </p:nvPicPr>
        <p:blipFill>
          <a:blip r:embed="rId12"/>
          <a:srcRect/>
          <a:stretch>
            <a:fillRect/>
          </a:stretch>
        </p:blipFill>
        <p:spPr bwMode="auto">
          <a:xfrm>
            <a:off x="7945438" y="4735529"/>
            <a:ext cx="676275" cy="690563"/>
          </a:xfrm>
          <a:prstGeom prst="rect">
            <a:avLst/>
          </a:prstGeom>
          <a:noFill/>
          <a:ln w="9525">
            <a:noFill/>
            <a:miter lim="800000"/>
            <a:headEnd/>
            <a:tailEnd/>
          </a:ln>
        </p:spPr>
      </p:pic>
      <p:grpSp>
        <p:nvGrpSpPr>
          <p:cNvPr id="91" name="Group 38"/>
          <p:cNvGrpSpPr>
            <a:grpSpLocks/>
          </p:cNvGrpSpPr>
          <p:nvPr/>
        </p:nvGrpSpPr>
        <p:grpSpPr bwMode="auto">
          <a:xfrm>
            <a:off x="5138738" y="4159266"/>
            <a:ext cx="822325" cy="1501775"/>
            <a:chOff x="3484" y="2522"/>
            <a:chExt cx="518" cy="946"/>
          </a:xfrm>
        </p:grpSpPr>
        <p:grpSp>
          <p:nvGrpSpPr>
            <p:cNvPr id="105" name="Group 39"/>
            <p:cNvGrpSpPr>
              <a:grpSpLocks/>
            </p:cNvGrpSpPr>
            <p:nvPr/>
          </p:nvGrpSpPr>
          <p:grpSpPr bwMode="auto">
            <a:xfrm>
              <a:off x="3631" y="2522"/>
              <a:ext cx="224" cy="588"/>
              <a:chOff x="4180" y="783"/>
              <a:chExt cx="150" cy="307"/>
            </a:xfrm>
          </p:grpSpPr>
          <p:sp>
            <p:nvSpPr>
              <p:cNvPr id="122" name="AutoShape 40"/>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endParaRPr lang="fr-FR"/>
              </a:p>
            </p:txBody>
          </p:sp>
          <p:sp>
            <p:nvSpPr>
              <p:cNvPr id="123" name="Rectangle 41"/>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endParaRPr lang="fr-FR"/>
              </a:p>
            </p:txBody>
          </p:sp>
          <p:sp>
            <p:nvSpPr>
              <p:cNvPr id="124" name="Rectangle 42"/>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endParaRPr lang="fr-FR"/>
              </a:p>
            </p:txBody>
          </p:sp>
          <p:sp>
            <p:nvSpPr>
              <p:cNvPr id="125" name="AutoShape 43"/>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endParaRPr lang="fr-FR"/>
              </a:p>
            </p:txBody>
          </p:sp>
          <p:sp>
            <p:nvSpPr>
              <p:cNvPr id="126" name="Line 44"/>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fr-FR"/>
              </a:p>
            </p:txBody>
          </p:sp>
          <p:sp>
            <p:nvSpPr>
              <p:cNvPr id="127" name="Line 45"/>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fr-FR"/>
              </a:p>
            </p:txBody>
          </p:sp>
          <p:sp>
            <p:nvSpPr>
              <p:cNvPr id="128" name="Rectangle 46"/>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endParaRPr lang="fr-FR"/>
              </a:p>
            </p:txBody>
          </p:sp>
          <p:sp>
            <p:nvSpPr>
              <p:cNvPr id="129" name="Rectangle 47"/>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endParaRPr lang="fr-FR"/>
              </a:p>
            </p:txBody>
          </p:sp>
        </p:grpSp>
        <p:grpSp>
          <p:nvGrpSpPr>
            <p:cNvPr id="106" name="Group 48"/>
            <p:cNvGrpSpPr>
              <a:grpSpLocks/>
            </p:cNvGrpSpPr>
            <p:nvPr/>
          </p:nvGrpSpPr>
          <p:grpSpPr bwMode="auto">
            <a:xfrm>
              <a:off x="3484" y="2807"/>
              <a:ext cx="518" cy="661"/>
              <a:chOff x="4288" y="2627"/>
              <a:chExt cx="518" cy="661"/>
            </a:xfrm>
          </p:grpSpPr>
          <p:sp>
            <p:nvSpPr>
              <p:cNvPr id="107" name="Rectangle 49"/>
              <p:cNvSpPr>
                <a:spLocks noChangeArrowheads="1"/>
              </p:cNvSpPr>
              <p:nvPr/>
            </p:nvSpPr>
            <p:spPr bwMode="auto">
              <a:xfrm>
                <a:off x="4296" y="2652"/>
                <a:ext cx="510" cy="636"/>
              </a:xfrm>
              <a:prstGeom prst="rect">
                <a:avLst/>
              </a:prstGeom>
              <a:solidFill>
                <a:schemeClr val="hlink"/>
              </a:solidFill>
              <a:ln w="19050">
                <a:solidFill>
                  <a:schemeClr val="tx1"/>
                </a:solidFill>
                <a:miter lim="800000"/>
                <a:headEnd/>
                <a:tailEnd/>
              </a:ln>
            </p:spPr>
            <p:txBody>
              <a:bodyPr wrap="none" anchor="ctr"/>
              <a:lstStyle/>
              <a:p>
                <a:endParaRPr lang="fr-FR"/>
              </a:p>
            </p:txBody>
          </p:sp>
          <p:sp>
            <p:nvSpPr>
              <p:cNvPr id="108" name="Text Box 50"/>
              <p:cNvSpPr txBox="1">
                <a:spLocks noChangeArrowheads="1"/>
              </p:cNvSpPr>
              <p:nvPr/>
            </p:nvSpPr>
            <p:spPr bwMode="auto">
              <a:xfrm>
                <a:off x="4288" y="2627"/>
                <a:ext cx="504" cy="366"/>
              </a:xfrm>
              <a:prstGeom prst="rect">
                <a:avLst/>
              </a:prstGeom>
              <a:noFill/>
              <a:ln w="9525">
                <a:noFill/>
                <a:miter lim="800000"/>
                <a:headEnd/>
                <a:tailEnd/>
              </a:ln>
            </p:spPr>
            <p:txBody>
              <a:bodyPr wrap="none">
                <a:spAutoFit/>
              </a:bodyPr>
              <a:lstStyle/>
              <a:p>
                <a:pPr algn="ctr" eaLnBrk="0" hangingPunct="0"/>
                <a:r>
                  <a:rPr lang="en-US" sz="1600" dirty="0">
                    <a:latin typeface="Comic Sans MS" pitchFamily="66" charset="0"/>
                  </a:rPr>
                  <a:t>mail</a:t>
                </a:r>
              </a:p>
              <a:p>
                <a:pPr algn="ctr" eaLnBrk="0" hangingPunct="0"/>
                <a:r>
                  <a:rPr lang="en-US" sz="1600" dirty="0">
                    <a:latin typeface="Comic Sans MS" pitchFamily="66" charset="0"/>
                  </a:rPr>
                  <a:t>server</a:t>
                </a:r>
                <a:endParaRPr lang="en-US" sz="2400" dirty="0">
                  <a:latin typeface="Times New Roman" pitchFamily="18" charset="0"/>
                </a:endParaRPr>
              </a:p>
            </p:txBody>
          </p:sp>
          <p:sp>
            <p:nvSpPr>
              <p:cNvPr id="109" name="Rectangle 51"/>
              <p:cNvSpPr>
                <a:spLocks noChangeArrowheads="1"/>
              </p:cNvSpPr>
              <p:nvPr/>
            </p:nvSpPr>
            <p:spPr bwMode="auto">
              <a:xfrm>
                <a:off x="4320" y="3006"/>
                <a:ext cx="450" cy="120"/>
              </a:xfrm>
              <a:prstGeom prst="rect">
                <a:avLst/>
              </a:prstGeom>
              <a:solidFill>
                <a:srgbClr val="00FF00"/>
              </a:solidFill>
              <a:ln w="19050">
                <a:solidFill>
                  <a:schemeClr val="tx1"/>
                </a:solidFill>
                <a:miter lim="800000"/>
                <a:headEnd/>
                <a:tailEnd/>
              </a:ln>
            </p:spPr>
            <p:txBody>
              <a:bodyPr wrap="none" anchor="ctr"/>
              <a:lstStyle/>
              <a:p>
                <a:endParaRPr lang="fr-FR"/>
              </a:p>
            </p:txBody>
          </p:sp>
          <p:sp>
            <p:nvSpPr>
              <p:cNvPr id="110" name="Line 52"/>
              <p:cNvSpPr>
                <a:spLocks noChangeShapeType="1"/>
              </p:cNvSpPr>
              <p:nvPr/>
            </p:nvSpPr>
            <p:spPr bwMode="auto">
              <a:xfrm>
                <a:off x="4369" y="3034"/>
                <a:ext cx="0" cy="72"/>
              </a:xfrm>
              <a:prstGeom prst="line">
                <a:avLst/>
              </a:prstGeom>
              <a:noFill/>
              <a:ln w="19050">
                <a:solidFill>
                  <a:schemeClr val="tx1"/>
                </a:solidFill>
                <a:round/>
                <a:headEnd/>
                <a:tailEnd/>
              </a:ln>
            </p:spPr>
            <p:txBody>
              <a:bodyPr wrap="none" anchor="ctr"/>
              <a:lstStyle/>
              <a:p>
                <a:endParaRPr lang="fr-FR"/>
              </a:p>
            </p:txBody>
          </p:sp>
          <p:sp>
            <p:nvSpPr>
              <p:cNvPr id="111" name="Line 53"/>
              <p:cNvSpPr>
                <a:spLocks noChangeShapeType="1"/>
              </p:cNvSpPr>
              <p:nvPr/>
            </p:nvSpPr>
            <p:spPr bwMode="auto">
              <a:xfrm>
                <a:off x="4478" y="3033"/>
                <a:ext cx="0" cy="72"/>
              </a:xfrm>
              <a:prstGeom prst="line">
                <a:avLst/>
              </a:prstGeom>
              <a:noFill/>
              <a:ln w="19050">
                <a:solidFill>
                  <a:schemeClr val="tx1"/>
                </a:solidFill>
                <a:round/>
                <a:headEnd/>
                <a:tailEnd/>
              </a:ln>
            </p:spPr>
            <p:txBody>
              <a:bodyPr wrap="none" anchor="ctr"/>
              <a:lstStyle/>
              <a:p>
                <a:endParaRPr lang="fr-FR"/>
              </a:p>
            </p:txBody>
          </p:sp>
          <p:sp>
            <p:nvSpPr>
              <p:cNvPr id="112" name="Line 54"/>
              <p:cNvSpPr>
                <a:spLocks noChangeShapeType="1"/>
              </p:cNvSpPr>
              <p:nvPr/>
            </p:nvSpPr>
            <p:spPr bwMode="auto">
              <a:xfrm>
                <a:off x="4533" y="3035"/>
                <a:ext cx="0" cy="72"/>
              </a:xfrm>
              <a:prstGeom prst="line">
                <a:avLst/>
              </a:prstGeom>
              <a:noFill/>
              <a:ln w="19050">
                <a:solidFill>
                  <a:schemeClr val="tx1"/>
                </a:solidFill>
                <a:round/>
                <a:headEnd/>
                <a:tailEnd/>
              </a:ln>
            </p:spPr>
            <p:txBody>
              <a:bodyPr wrap="none" anchor="ctr"/>
              <a:lstStyle/>
              <a:p>
                <a:endParaRPr lang="fr-FR"/>
              </a:p>
            </p:txBody>
          </p:sp>
          <p:sp>
            <p:nvSpPr>
              <p:cNvPr id="113" name="Line 55"/>
              <p:cNvSpPr>
                <a:spLocks noChangeShapeType="1"/>
              </p:cNvSpPr>
              <p:nvPr/>
            </p:nvSpPr>
            <p:spPr bwMode="auto">
              <a:xfrm>
                <a:off x="4590" y="3033"/>
                <a:ext cx="0" cy="72"/>
              </a:xfrm>
              <a:prstGeom prst="line">
                <a:avLst/>
              </a:prstGeom>
              <a:noFill/>
              <a:ln w="19050">
                <a:solidFill>
                  <a:schemeClr val="tx1"/>
                </a:solidFill>
                <a:round/>
                <a:headEnd/>
                <a:tailEnd/>
              </a:ln>
            </p:spPr>
            <p:txBody>
              <a:bodyPr wrap="none" anchor="ctr"/>
              <a:lstStyle/>
              <a:p>
                <a:endParaRPr lang="fr-FR"/>
              </a:p>
            </p:txBody>
          </p:sp>
          <p:sp>
            <p:nvSpPr>
              <p:cNvPr id="114" name="Line 56"/>
              <p:cNvSpPr>
                <a:spLocks noChangeShapeType="1"/>
              </p:cNvSpPr>
              <p:nvPr/>
            </p:nvSpPr>
            <p:spPr bwMode="auto">
              <a:xfrm>
                <a:off x="4651" y="3033"/>
                <a:ext cx="0" cy="72"/>
              </a:xfrm>
              <a:prstGeom prst="line">
                <a:avLst/>
              </a:prstGeom>
              <a:noFill/>
              <a:ln w="19050">
                <a:solidFill>
                  <a:schemeClr val="tx1"/>
                </a:solidFill>
                <a:round/>
                <a:headEnd/>
                <a:tailEnd/>
              </a:ln>
            </p:spPr>
            <p:txBody>
              <a:bodyPr wrap="none" anchor="ctr"/>
              <a:lstStyle/>
              <a:p>
                <a:endParaRPr lang="fr-FR"/>
              </a:p>
            </p:txBody>
          </p:sp>
          <p:sp>
            <p:nvSpPr>
              <p:cNvPr id="115" name="Line 57"/>
              <p:cNvSpPr>
                <a:spLocks noChangeShapeType="1"/>
              </p:cNvSpPr>
              <p:nvPr/>
            </p:nvSpPr>
            <p:spPr bwMode="auto">
              <a:xfrm>
                <a:off x="4707" y="3033"/>
                <a:ext cx="0" cy="72"/>
              </a:xfrm>
              <a:prstGeom prst="line">
                <a:avLst/>
              </a:prstGeom>
              <a:noFill/>
              <a:ln w="19050">
                <a:solidFill>
                  <a:schemeClr val="tx1"/>
                </a:solidFill>
                <a:round/>
                <a:headEnd/>
                <a:tailEnd/>
              </a:ln>
            </p:spPr>
            <p:txBody>
              <a:bodyPr wrap="none" anchor="ctr"/>
              <a:lstStyle/>
              <a:p>
                <a:endParaRPr lang="fr-FR"/>
              </a:p>
            </p:txBody>
          </p:sp>
          <p:sp>
            <p:nvSpPr>
              <p:cNvPr id="116" name="Line 58"/>
              <p:cNvSpPr>
                <a:spLocks noChangeShapeType="1"/>
              </p:cNvSpPr>
              <p:nvPr/>
            </p:nvSpPr>
            <p:spPr bwMode="auto">
              <a:xfrm>
                <a:off x="4422" y="3034"/>
                <a:ext cx="0" cy="72"/>
              </a:xfrm>
              <a:prstGeom prst="line">
                <a:avLst/>
              </a:prstGeom>
              <a:noFill/>
              <a:ln w="19050">
                <a:solidFill>
                  <a:schemeClr val="tx1"/>
                </a:solidFill>
                <a:round/>
                <a:headEnd/>
                <a:tailEnd/>
              </a:ln>
            </p:spPr>
            <p:txBody>
              <a:bodyPr wrap="none" anchor="ctr"/>
              <a:lstStyle/>
              <a:p>
                <a:endParaRPr lang="fr-FR"/>
              </a:p>
            </p:txBody>
          </p:sp>
          <p:sp>
            <p:nvSpPr>
              <p:cNvPr id="117" name="Rectangle 59"/>
              <p:cNvSpPr>
                <a:spLocks noChangeArrowheads="1"/>
              </p:cNvSpPr>
              <p:nvPr/>
            </p:nvSpPr>
            <p:spPr bwMode="auto">
              <a:xfrm>
                <a:off x="4328" y="3173"/>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18" name="Rectangle 60"/>
              <p:cNvSpPr>
                <a:spLocks noChangeArrowheads="1"/>
              </p:cNvSpPr>
              <p:nvPr/>
            </p:nvSpPr>
            <p:spPr bwMode="auto">
              <a:xfrm>
                <a:off x="4414" y="3173"/>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19" name="Rectangle 61"/>
              <p:cNvSpPr>
                <a:spLocks noChangeArrowheads="1"/>
              </p:cNvSpPr>
              <p:nvPr/>
            </p:nvSpPr>
            <p:spPr bwMode="auto">
              <a:xfrm>
                <a:off x="4500" y="3172"/>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20" name="Rectangle 62"/>
              <p:cNvSpPr>
                <a:spLocks noChangeArrowheads="1"/>
              </p:cNvSpPr>
              <p:nvPr/>
            </p:nvSpPr>
            <p:spPr bwMode="auto">
              <a:xfrm>
                <a:off x="4597" y="3170"/>
                <a:ext cx="64" cy="93"/>
              </a:xfrm>
              <a:prstGeom prst="rect">
                <a:avLst/>
              </a:prstGeom>
              <a:solidFill>
                <a:srgbClr val="FFFF00"/>
              </a:solidFill>
              <a:ln w="9525">
                <a:solidFill>
                  <a:schemeClr val="tx1"/>
                </a:solidFill>
                <a:miter lim="800000"/>
                <a:headEnd/>
                <a:tailEnd/>
              </a:ln>
            </p:spPr>
            <p:txBody>
              <a:bodyPr wrap="none" anchor="ctr"/>
              <a:lstStyle/>
              <a:p>
                <a:endParaRPr lang="fr-FR"/>
              </a:p>
            </p:txBody>
          </p:sp>
          <p:sp>
            <p:nvSpPr>
              <p:cNvPr id="121" name="Rectangle 63"/>
              <p:cNvSpPr>
                <a:spLocks noChangeArrowheads="1"/>
              </p:cNvSpPr>
              <p:nvPr/>
            </p:nvSpPr>
            <p:spPr bwMode="auto">
              <a:xfrm>
                <a:off x="4693" y="3170"/>
                <a:ext cx="64" cy="93"/>
              </a:xfrm>
              <a:prstGeom prst="rect">
                <a:avLst/>
              </a:prstGeom>
              <a:solidFill>
                <a:srgbClr val="FFFF00"/>
              </a:solidFill>
              <a:ln w="9525">
                <a:solidFill>
                  <a:schemeClr val="tx1"/>
                </a:solidFill>
                <a:miter lim="800000"/>
                <a:headEnd/>
                <a:tailEnd/>
              </a:ln>
            </p:spPr>
            <p:txBody>
              <a:bodyPr wrap="none" anchor="ctr"/>
              <a:lstStyle/>
              <a:p>
                <a:endParaRPr lang="fr-FR"/>
              </a:p>
            </p:txBody>
          </p:sp>
        </p:grpSp>
      </p:grpSp>
      <p:grpSp>
        <p:nvGrpSpPr>
          <p:cNvPr id="92" name="Group 64"/>
          <p:cNvGrpSpPr>
            <a:grpSpLocks/>
          </p:cNvGrpSpPr>
          <p:nvPr/>
        </p:nvGrpSpPr>
        <p:grpSpPr bwMode="auto">
          <a:xfrm>
            <a:off x="6972300" y="4656154"/>
            <a:ext cx="709613" cy="703263"/>
            <a:chOff x="4337" y="290"/>
            <a:chExt cx="447" cy="443"/>
          </a:xfrm>
        </p:grpSpPr>
        <p:graphicFrame>
          <p:nvGraphicFramePr>
            <p:cNvPr id="101" name="Object 65"/>
            <p:cNvGraphicFramePr>
              <a:graphicFrameLocks noChangeAspect="1"/>
            </p:cNvGraphicFramePr>
            <p:nvPr/>
          </p:nvGraphicFramePr>
          <p:xfrm>
            <a:off x="4338" y="290"/>
            <a:ext cx="392" cy="315"/>
          </p:xfrm>
          <a:graphic>
            <a:graphicData uri="http://schemas.openxmlformats.org/presentationml/2006/ole">
              <p:oleObj spid="_x0000_s1029" name="Clip" r:id="rId13" imgW="1307263" imgH="1084139" progId="">
                <p:embed/>
              </p:oleObj>
            </a:graphicData>
          </a:graphic>
        </p:graphicFrame>
        <p:grpSp>
          <p:nvGrpSpPr>
            <p:cNvPr id="102" name="Group 66"/>
            <p:cNvGrpSpPr>
              <a:grpSpLocks/>
            </p:cNvGrpSpPr>
            <p:nvPr/>
          </p:nvGrpSpPr>
          <p:grpSpPr bwMode="auto">
            <a:xfrm>
              <a:off x="4337" y="367"/>
              <a:ext cx="447" cy="366"/>
              <a:chOff x="4189" y="817"/>
              <a:chExt cx="521" cy="366"/>
            </a:xfrm>
          </p:grpSpPr>
          <p:sp>
            <p:nvSpPr>
              <p:cNvPr id="103" name="Rectangle 67"/>
              <p:cNvSpPr>
                <a:spLocks noChangeArrowheads="1"/>
              </p:cNvSpPr>
              <p:nvPr/>
            </p:nvSpPr>
            <p:spPr bwMode="auto">
              <a:xfrm>
                <a:off x="4224" y="846"/>
                <a:ext cx="444" cy="330"/>
              </a:xfrm>
              <a:prstGeom prst="rect">
                <a:avLst/>
              </a:prstGeom>
              <a:solidFill>
                <a:schemeClr val="hlink"/>
              </a:solidFill>
              <a:ln w="19050">
                <a:solidFill>
                  <a:schemeClr val="tx1"/>
                </a:solidFill>
                <a:miter lim="800000"/>
                <a:headEnd/>
                <a:tailEnd/>
              </a:ln>
            </p:spPr>
            <p:txBody>
              <a:bodyPr wrap="none" anchor="ctr"/>
              <a:lstStyle/>
              <a:p>
                <a:endParaRPr lang="fr-FR"/>
              </a:p>
            </p:txBody>
          </p:sp>
          <p:sp>
            <p:nvSpPr>
              <p:cNvPr id="104" name="Text Box 68"/>
              <p:cNvSpPr txBox="1">
                <a:spLocks noChangeArrowheads="1"/>
              </p:cNvSpPr>
              <p:nvPr/>
            </p:nvSpPr>
            <p:spPr bwMode="auto">
              <a:xfrm>
                <a:off x="4189" y="817"/>
                <a:ext cx="521" cy="366"/>
              </a:xfrm>
              <a:prstGeom prst="rect">
                <a:avLst/>
              </a:prstGeom>
              <a:noFill/>
              <a:ln w="9525">
                <a:noFill/>
                <a:miter lim="800000"/>
                <a:headEnd/>
                <a:tailEnd/>
              </a:ln>
            </p:spPr>
            <p:txBody>
              <a:bodyPr wrap="none">
                <a:spAutoFit/>
              </a:bodyPr>
              <a:lstStyle/>
              <a:p>
                <a:pPr algn="ctr" eaLnBrk="0" hangingPunct="0"/>
                <a:r>
                  <a:rPr lang="en-US" sz="1600">
                    <a:latin typeface="Comic Sans MS" pitchFamily="66" charset="0"/>
                  </a:rPr>
                  <a:t>user</a:t>
                </a:r>
              </a:p>
              <a:p>
                <a:pPr algn="ctr" eaLnBrk="0" hangingPunct="0"/>
                <a:r>
                  <a:rPr lang="en-US" sz="1600">
                    <a:latin typeface="Comic Sans MS" pitchFamily="66" charset="0"/>
                  </a:rPr>
                  <a:t>agent</a:t>
                </a:r>
                <a:endParaRPr lang="en-US" sz="2400">
                  <a:latin typeface="Times New Roman" pitchFamily="18" charset="0"/>
                </a:endParaRPr>
              </a:p>
            </p:txBody>
          </p:sp>
        </p:grpSp>
      </p:grpSp>
      <p:grpSp>
        <p:nvGrpSpPr>
          <p:cNvPr id="93" name="Group 86"/>
          <p:cNvGrpSpPr>
            <a:grpSpLocks/>
          </p:cNvGrpSpPr>
          <p:nvPr/>
        </p:nvGrpSpPr>
        <p:grpSpPr bwMode="auto">
          <a:xfrm>
            <a:off x="1600200" y="4286256"/>
            <a:ext cx="304800" cy="381000"/>
            <a:chOff x="912" y="3216"/>
            <a:chExt cx="336" cy="384"/>
          </a:xfrm>
        </p:grpSpPr>
        <p:sp>
          <p:nvSpPr>
            <p:cNvPr id="94" name="Rectangle 78"/>
            <p:cNvSpPr>
              <a:spLocks noChangeArrowheads="1"/>
            </p:cNvSpPr>
            <p:nvPr/>
          </p:nvSpPr>
          <p:spPr bwMode="auto">
            <a:xfrm>
              <a:off x="912" y="3216"/>
              <a:ext cx="336" cy="384"/>
            </a:xfrm>
            <a:prstGeom prst="rect">
              <a:avLst/>
            </a:prstGeom>
            <a:solidFill>
              <a:schemeClr val="bg1"/>
            </a:solidFill>
            <a:ln w="9525">
              <a:solidFill>
                <a:schemeClr val="tx1"/>
              </a:solidFill>
              <a:miter lim="800000"/>
              <a:headEnd/>
              <a:tailEnd/>
            </a:ln>
          </p:spPr>
          <p:txBody>
            <a:bodyPr wrap="none" anchor="ctr"/>
            <a:lstStyle/>
            <a:p>
              <a:endParaRPr lang="fr-FR"/>
            </a:p>
          </p:txBody>
        </p:sp>
        <p:sp>
          <p:nvSpPr>
            <p:cNvPr id="95" name="Line 79"/>
            <p:cNvSpPr>
              <a:spLocks noChangeShapeType="1"/>
            </p:cNvSpPr>
            <p:nvPr/>
          </p:nvSpPr>
          <p:spPr bwMode="auto">
            <a:xfrm>
              <a:off x="960" y="3277"/>
              <a:ext cx="240" cy="0"/>
            </a:xfrm>
            <a:prstGeom prst="line">
              <a:avLst/>
            </a:prstGeom>
            <a:noFill/>
            <a:ln w="9525">
              <a:solidFill>
                <a:schemeClr val="bg2"/>
              </a:solidFill>
              <a:round/>
              <a:headEnd/>
              <a:tailEnd/>
            </a:ln>
          </p:spPr>
          <p:txBody>
            <a:bodyPr/>
            <a:lstStyle/>
            <a:p>
              <a:endParaRPr lang="fr-FR"/>
            </a:p>
          </p:txBody>
        </p:sp>
        <p:sp>
          <p:nvSpPr>
            <p:cNvPr id="96" name="Line 80"/>
            <p:cNvSpPr>
              <a:spLocks noChangeShapeType="1"/>
            </p:cNvSpPr>
            <p:nvPr/>
          </p:nvSpPr>
          <p:spPr bwMode="auto">
            <a:xfrm>
              <a:off x="960" y="3325"/>
              <a:ext cx="240" cy="0"/>
            </a:xfrm>
            <a:prstGeom prst="line">
              <a:avLst/>
            </a:prstGeom>
            <a:noFill/>
            <a:ln w="9525">
              <a:solidFill>
                <a:schemeClr val="bg2"/>
              </a:solidFill>
              <a:round/>
              <a:headEnd/>
              <a:tailEnd/>
            </a:ln>
          </p:spPr>
          <p:txBody>
            <a:bodyPr/>
            <a:lstStyle/>
            <a:p>
              <a:endParaRPr lang="fr-FR"/>
            </a:p>
          </p:txBody>
        </p:sp>
        <p:sp>
          <p:nvSpPr>
            <p:cNvPr id="97" name="Line 81"/>
            <p:cNvSpPr>
              <a:spLocks noChangeShapeType="1"/>
            </p:cNvSpPr>
            <p:nvPr/>
          </p:nvSpPr>
          <p:spPr bwMode="auto">
            <a:xfrm>
              <a:off x="960" y="3373"/>
              <a:ext cx="240" cy="0"/>
            </a:xfrm>
            <a:prstGeom prst="line">
              <a:avLst/>
            </a:prstGeom>
            <a:noFill/>
            <a:ln w="9525">
              <a:solidFill>
                <a:schemeClr val="bg2"/>
              </a:solidFill>
              <a:round/>
              <a:headEnd/>
              <a:tailEnd/>
            </a:ln>
          </p:spPr>
          <p:txBody>
            <a:bodyPr/>
            <a:lstStyle/>
            <a:p>
              <a:endParaRPr lang="fr-FR"/>
            </a:p>
          </p:txBody>
        </p:sp>
        <p:sp>
          <p:nvSpPr>
            <p:cNvPr id="98" name="Line 82"/>
            <p:cNvSpPr>
              <a:spLocks noChangeShapeType="1"/>
            </p:cNvSpPr>
            <p:nvPr/>
          </p:nvSpPr>
          <p:spPr bwMode="auto">
            <a:xfrm>
              <a:off x="960" y="3421"/>
              <a:ext cx="240" cy="0"/>
            </a:xfrm>
            <a:prstGeom prst="line">
              <a:avLst/>
            </a:prstGeom>
            <a:noFill/>
            <a:ln w="9525">
              <a:solidFill>
                <a:schemeClr val="bg2"/>
              </a:solidFill>
              <a:round/>
              <a:headEnd/>
              <a:tailEnd/>
            </a:ln>
          </p:spPr>
          <p:txBody>
            <a:bodyPr/>
            <a:lstStyle/>
            <a:p>
              <a:endParaRPr lang="fr-FR"/>
            </a:p>
          </p:txBody>
        </p:sp>
        <p:sp>
          <p:nvSpPr>
            <p:cNvPr id="99" name="Line 83"/>
            <p:cNvSpPr>
              <a:spLocks noChangeShapeType="1"/>
            </p:cNvSpPr>
            <p:nvPr/>
          </p:nvSpPr>
          <p:spPr bwMode="auto">
            <a:xfrm>
              <a:off x="960" y="3469"/>
              <a:ext cx="240" cy="0"/>
            </a:xfrm>
            <a:prstGeom prst="line">
              <a:avLst/>
            </a:prstGeom>
            <a:noFill/>
            <a:ln w="9525">
              <a:solidFill>
                <a:schemeClr val="bg2"/>
              </a:solidFill>
              <a:round/>
              <a:headEnd/>
              <a:tailEnd/>
            </a:ln>
          </p:spPr>
          <p:txBody>
            <a:bodyPr/>
            <a:lstStyle/>
            <a:p>
              <a:endParaRPr lang="fr-FR"/>
            </a:p>
          </p:txBody>
        </p:sp>
        <p:sp>
          <p:nvSpPr>
            <p:cNvPr id="100" name="Line 84"/>
            <p:cNvSpPr>
              <a:spLocks noChangeShapeType="1"/>
            </p:cNvSpPr>
            <p:nvPr/>
          </p:nvSpPr>
          <p:spPr bwMode="auto">
            <a:xfrm>
              <a:off x="960" y="3517"/>
              <a:ext cx="240" cy="0"/>
            </a:xfrm>
            <a:prstGeom prst="line">
              <a:avLst/>
            </a:prstGeom>
            <a:noFill/>
            <a:ln w="9525">
              <a:solidFill>
                <a:schemeClr val="bg2"/>
              </a:solidFill>
              <a:round/>
              <a:headEnd/>
              <a:tailEnd/>
            </a:ln>
          </p:spPr>
          <p:txBody>
            <a:bodyPr/>
            <a:lstStyle/>
            <a:p>
              <a:endParaRPr lang="fr-FR"/>
            </a:p>
          </p:txBody>
        </p:sp>
      </p:grpSp>
      <p:sp>
        <p:nvSpPr>
          <p:cNvPr id="159" name="Rectangle à coins arrondis 158"/>
          <p:cNvSpPr/>
          <p:nvPr/>
        </p:nvSpPr>
        <p:spPr bwMode="auto">
          <a:xfrm>
            <a:off x="1142976" y="2357430"/>
            <a:ext cx="4643470" cy="1571636"/>
          </a:xfrm>
          <a:prstGeom prst="wedgeRoundRectCallout">
            <a:avLst>
              <a:gd name="adj1" fmla="val -32655"/>
              <a:gd name="adj2" fmla="val 72038"/>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bodyPr>
          <a:lstStyle/>
          <a:p>
            <a:r>
              <a:rPr lang="fr-FR" sz="2000" dirty="0" smtClean="0"/>
              <a:t>L'utilisateur utilise son UA "User Agent" pour composer son message. Le UA envoie le message via le protocole SMTP  à son serveur de mail préféré.</a:t>
            </a:r>
            <a:endParaRPr kumimoji="0" lang="fr-FR" sz="2000" b="1" i="0" u="none" strike="noStrike" cap="none" normalizeH="0" baseline="0" dirty="0" smtClean="0">
              <a:ln>
                <a:noFill/>
              </a:ln>
              <a:solidFill>
                <a:schemeClr val="tx1"/>
              </a:solidFill>
              <a:effectLst/>
              <a:latin typeface="Times New Roman" pitchFamily="18" charset="0"/>
            </a:endParaRPr>
          </a:p>
        </p:txBody>
      </p:sp>
      <p:sp>
        <p:nvSpPr>
          <p:cNvPr id="162" name="Rectangle à coins arrondis 161"/>
          <p:cNvSpPr/>
          <p:nvPr/>
        </p:nvSpPr>
        <p:spPr bwMode="auto">
          <a:xfrm>
            <a:off x="2786050" y="2857496"/>
            <a:ext cx="3786214" cy="1071570"/>
          </a:xfrm>
          <a:prstGeom prst="wedgeRoundRectCallout">
            <a:avLst>
              <a:gd name="adj1" fmla="val -32655"/>
              <a:gd name="adj2" fmla="val 72038"/>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bodyPr>
          <a:lstStyle/>
          <a:p>
            <a:r>
              <a:rPr lang="fr-FR" sz="2000" dirty="0" smtClean="0"/>
              <a:t>Mail Server recherche via une</a:t>
            </a:r>
          </a:p>
          <a:p>
            <a:r>
              <a:rPr lang="fr-FR" sz="2000" dirty="0" smtClean="0"/>
              <a:t>requête DNS le serveur de mail destinataire.</a:t>
            </a:r>
            <a:endParaRPr kumimoji="0" lang="fr-FR" sz="2000" b="1" i="0" u="none" strike="noStrike" cap="none" normalizeH="0" baseline="0" dirty="0" smtClean="0">
              <a:ln>
                <a:noFill/>
              </a:ln>
              <a:solidFill>
                <a:schemeClr val="tx1"/>
              </a:solidFill>
              <a:effectLst/>
              <a:latin typeface="Times New Roman" pitchFamily="18" charset="0"/>
            </a:endParaRPr>
          </a:p>
        </p:txBody>
      </p:sp>
      <p:sp>
        <p:nvSpPr>
          <p:cNvPr id="164" name="Rectangle à coins arrondis 163"/>
          <p:cNvSpPr/>
          <p:nvPr/>
        </p:nvSpPr>
        <p:spPr bwMode="auto">
          <a:xfrm>
            <a:off x="4786314" y="2071678"/>
            <a:ext cx="4357686" cy="1785950"/>
          </a:xfrm>
          <a:prstGeom prst="wedgeRoundRectCallout">
            <a:avLst>
              <a:gd name="adj1" fmla="val -25621"/>
              <a:gd name="adj2" fmla="val 72038"/>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36000" tIns="45720" rIns="36000" bIns="45720" numCol="1" rtlCol="0" anchor="t" anchorCtr="0" compatLnSpc="1">
            <a:prstTxWarp prst="textNoShape">
              <a:avLst/>
            </a:prstTxWarp>
          </a:bodyPr>
          <a:lstStyle/>
          <a:p>
            <a:r>
              <a:rPr lang="fr-FR" sz="2000" dirty="0" smtClean="0"/>
              <a:t>- Le destinataire, par l’intermédiaire de son UA, demande à son serveur de courrier les nouveaux messages.</a:t>
            </a:r>
          </a:p>
          <a:p>
            <a:r>
              <a:rPr lang="fr-FR" sz="2000" dirty="0" smtClean="0"/>
              <a:t>- Le serveur envoie le message au UA du destinataire.</a:t>
            </a:r>
            <a:endParaRPr kumimoji="0" lang="fr-FR" sz="2000" b="1" i="0" u="none" strike="noStrike" cap="none" normalizeH="0" baseline="0" dirty="0" smtClean="0">
              <a:ln>
                <a:noFill/>
              </a:ln>
              <a:solidFill>
                <a:schemeClr val="tx1"/>
              </a:solidFill>
              <a:effectLst/>
              <a:latin typeface="Times New Roman" pitchFamily="18" charset="0"/>
            </a:endParaRPr>
          </a:p>
        </p:txBody>
      </p:sp>
      <p:sp>
        <p:nvSpPr>
          <p:cNvPr id="165" name="Line 97"/>
          <p:cNvSpPr>
            <a:spLocks noChangeShapeType="1"/>
          </p:cNvSpPr>
          <p:nvPr>
            <p:custDataLst>
              <p:tags r:id="rId2"/>
            </p:custDataLst>
          </p:nvPr>
        </p:nvSpPr>
        <p:spPr bwMode="auto">
          <a:xfrm>
            <a:off x="2209800" y="5295920"/>
            <a:ext cx="685800" cy="0"/>
          </a:xfrm>
          <a:prstGeom prst="line">
            <a:avLst/>
          </a:prstGeom>
          <a:noFill/>
          <a:ln w="9525">
            <a:solidFill>
              <a:schemeClr val="tx1"/>
            </a:solidFill>
            <a:round/>
            <a:headEnd/>
            <a:tailEnd type="triangle" w="med" len="med"/>
          </a:ln>
        </p:spPr>
        <p:txBody>
          <a:bodyPr/>
          <a:lstStyle/>
          <a:p>
            <a:endParaRPr lang="fr-FR"/>
          </a:p>
        </p:txBody>
      </p:sp>
      <p:sp>
        <p:nvSpPr>
          <p:cNvPr id="166" name="Line 98"/>
          <p:cNvSpPr>
            <a:spLocks noChangeShapeType="1"/>
          </p:cNvSpPr>
          <p:nvPr>
            <p:custDataLst>
              <p:tags r:id="rId3"/>
            </p:custDataLst>
          </p:nvPr>
        </p:nvSpPr>
        <p:spPr bwMode="auto">
          <a:xfrm>
            <a:off x="3886200" y="5295920"/>
            <a:ext cx="1143000" cy="0"/>
          </a:xfrm>
          <a:prstGeom prst="line">
            <a:avLst/>
          </a:prstGeom>
          <a:noFill/>
          <a:ln w="9525">
            <a:solidFill>
              <a:schemeClr val="tx1"/>
            </a:solidFill>
            <a:round/>
            <a:headEnd/>
            <a:tailEnd type="triangle" w="med" len="med"/>
          </a:ln>
        </p:spPr>
        <p:txBody>
          <a:bodyPr/>
          <a:lstStyle/>
          <a:p>
            <a:endParaRPr lang="fr-FR"/>
          </a:p>
        </p:txBody>
      </p:sp>
      <p:sp>
        <p:nvSpPr>
          <p:cNvPr id="167" name="Line 99"/>
          <p:cNvSpPr>
            <a:spLocks noChangeShapeType="1"/>
          </p:cNvSpPr>
          <p:nvPr>
            <p:custDataLst>
              <p:tags r:id="rId4"/>
            </p:custDataLst>
          </p:nvPr>
        </p:nvSpPr>
        <p:spPr bwMode="auto">
          <a:xfrm>
            <a:off x="6096000" y="5143520"/>
            <a:ext cx="838200" cy="0"/>
          </a:xfrm>
          <a:prstGeom prst="line">
            <a:avLst/>
          </a:prstGeom>
          <a:noFill/>
          <a:ln w="9525">
            <a:solidFill>
              <a:schemeClr val="tx1"/>
            </a:solidFill>
            <a:round/>
            <a:headEnd/>
            <a:tailEnd type="triangle" w="med" len="med"/>
          </a:ln>
        </p:spPr>
        <p:txBody>
          <a:bodyPr/>
          <a:lstStyle/>
          <a:p>
            <a:endParaRPr lang="fr-FR"/>
          </a:p>
        </p:txBody>
      </p:sp>
      <p:sp>
        <p:nvSpPr>
          <p:cNvPr id="168" name="Line 100"/>
          <p:cNvSpPr>
            <a:spLocks noChangeShapeType="1"/>
          </p:cNvSpPr>
          <p:nvPr>
            <p:custDataLst>
              <p:tags r:id="rId5"/>
            </p:custDataLst>
          </p:nvPr>
        </p:nvSpPr>
        <p:spPr bwMode="auto">
          <a:xfrm>
            <a:off x="6096000" y="4914920"/>
            <a:ext cx="838200" cy="0"/>
          </a:xfrm>
          <a:prstGeom prst="line">
            <a:avLst/>
          </a:prstGeom>
          <a:noFill/>
          <a:ln w="9525">
            <a:solidFill>
              <a:schemeClr val="tx1"/>
            </a:solidFill>
            <a:round/>
            <a:headEnd type="triangle" w="med" len="med"/>
            <a:tailEnd/>
          </a:ln>
        </p:spPr>
        <p:txBody>
          <a:bodyPr/>
          <a:lstStyle/>
          <a:p>
            <a:endParaRPr lang="fr-FR"/>
          </a:p>
        </p:txBody>
      </p:sp>
      <p:sp>
        <p:nvSpPr>
          <p:cNvPr id="169" name="Text Box 101"/>
          <p:cNvSpPr txBox="1">
            <a:spLocks noChangeArrowheads="1"/>
          </p:cNvSpPr>
          <p:nvPr>
            <p:custDataLst>
              <p:tags r:id="rId6"/>
            </p:custDataLst>
          </p:nvPr>
        </p:nvSpPr>
        <p:spPr bwMode="auto">
          <a:xfrm>
            <a:off x="2000232" y="5370533"/>
            <a:ext cx="968535" cy="430887"/>
          </a:xfrm>
          <a:prstGeom prst="rect">
            <a:avLst/>
          </a:prstGeom>
          <a:noFill/>
          <a:ln w="9525">
            <a:noFill/>
            <a:miter lim="800000"/>
            <a:headEnd/>
            <a:tailEnd/>
          </a:ln>
        </p:spPr>
        <p:txBody>
          <a:bodyPr wrap="none">
            <a:spAutoFit/>
          </a:bodyPr>
          <a:lstStyle/>
          <a:p>
            <a:r>
              <a:rPr lang="en-US" sz="2200" dirty="0"/>
              <a:t>SMTP</a:t>
            </a:r>
          </a:p>
        </p:txBody>
      </p:sp>
      <p:sp>
        <p:nvSpPr>
          <p:cNvPr id="170" name="Text Box 102"/>
          <p:cNvSpPr txBox="1">
            <a:spLocks noChangeArrowheads="1"/>
          </p:cNvSpPr>
          <p:nvPr>
            <p:custDataLst>
              <p:tags r:id="rId7"/>
            </p:custDataLst>
          </p:nvPr>
        </p:nvSpPr>
        <p:spPr bwMode="auto">
          <a:xfrm>
            <a:off x="3929058" y="5370533"/>
            <a:ext cx="819150" cy="366712"/>
          </a:xfrm>
          <a:prstGeom prst="rect">
            <a:avLst/>
          </a:prstGeom>
          <a:noFill/>
          <a:ln w="9525">
            <a:noFill/>
            <a:miter lim="800000"/>
            <a:headEnd/>
            <a:tailEnd/>
          </a:ln>
        </p:spPr>
        <p:txBody>
          <a:bodyPr wrap="none">
            <a:spAutoFit/>
          </a:bodyPr>
          <a:lstStyle/>
          <a:p>
            <a:r>
              <a:rPr lang="en-US" dirty="0"/>
              <a:t>SMTP</a:t>
            </a:r>
          </a:p>
        </p:txBody>
      </p:sp>
      <p:sp>
        <p:nvSpPr>
          <p:cNvPr id="171" name="Text Box 103"/>
          <p:cNvSpPr txBox="1">
            <a:spLocks noChangeArrowheads="1"/>
          </p:cNvSpPr>
          <p:nvPr>
            <p:custDataLst>
              <p:tags r:id="rId8"/>
            </p:custDataLst>
          </p:nvPr>
        </p:nvSpPr>
        <p:spPr bwMode="auto">
          <a:xfrm>
            <a:off x="6096000" y="5370533"/>
            <a:ext cx="793750" cy="915987"/>
          </a:xfrm>
          <a:prstGeom prst="rect">
            <a:avLst/>
          </a:prstGeom>
          <a:noFill/>
          <a:ln w="9525">
            <a:noFill/>
            <a:miter lim="800000"/>
            <a:headEnd/>
            <a:tailEnd/>
          </a:ln>
        </p:spPr>
        <p:txBody>
          <a:bodyPr wrap="none">
            <a:spAutoFit/>
          </a:bodyPr>
          <a:lstStyle/>
          <a:p>
            <a:r>
              <a:rPr lang="en-US" dirty="0"/>
              <a:t>POP3</a:t>
            </a:r>
          </a:p>
          <a:p>
            <a:r>
              <a:rPr lang="en-US" dirty="0"/>
              <a:t>IMAP</a:t>
            </a:r>
          </a:p>
          <a:p>
            <a:r>
              <a:rPr lang="en-US" dirty="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59"/>
                                        </p:tgtEl>
                                        <p:attrNameLst>
                                          <p:attrName>style.visibility</p:attrName>
                                        </p:attrNameLst>
                                      </p:cBhvr>
                                      <p:to>
                                        <p:strVal val="visible"/>
                                      </p:to>
                                    </p:set>
                                    <p:animEffect transition="in" filter="checkerboard(across)">
                                      <p:cBhvr>
                                        <p:cTn id="7" dur="500"/>
                                        <p:tgtEl>
                                          <p:spTgt spid="159"/>
                                        </p:tgtEl>
                                      </p:cBhvr>
                                    </p:animEffect>
                                  </p:childTnLst>
                                </p:cTn>
                              </p:par>
                            </p:childTnLst>
                          </p:cTn>
                        </p:par>
                      </p:childTnLst>
                    </p:cTn>
                  </p:par>
                  <p:par>
                    <p:cTn id="8" fill="hold">
                      <p:stCondLst>
                        <p:cond delay="indefinite"/>
                      </p:stCondLst>
                      <p:childTnLst>
                        <p:par>
                          <p:cTn id="9" fill="hold">
                            <p:stCondLst>
                              <p:cond delay="0"/>
                            </p:stCondLst>
                            <p:childTnLst>
                              <p:par>
                                <p:cTn id="10" presetID="63" presetClass="path" presetSubtype="0" accel="50000" decel="50000" fill="hold" nodeType="clickEffect">
                                  <p:stCondLst>
                                    <p:cond delay="0"/>
                                  </p:stCondLst>
                                  <p:childTnLst>
                                    <p:animMotion origin="layout" path="M -0.00798 0.0067 L 0.15868 0.00092 " pathEditMode="relative" rAng="0" ptsTypes="AA">
                                      <p:cBhvr>
                                        <p:cTn id="11" dur="2000" fill="hold"/>
                                        <p:tgtEl>
                                          <p:spTgt spid="93"/>
                                        </p:tgtEl>
                                        <p:attrNameLst>
                                          <p:attrName>ppt_x</p:attrName>
                                          <p:attrName>ppt_y</p:attrName>
                                        </p:attrNameLst>
                                      </p:cBhvr>
                                      <p:rCtr x="83" y="-3"/>
                                    </p:animMotion>
                                  </p:childTnLst>
                                </p:cTn>
                              </p:par>
                            </p:childTnLst>
                          </p:cTn>
                        </p:par>
                      </p:childTnLst>
                    </p:cTn>
                  </p:par>
                  <p:par>
                    <p:cTn id="12" fill="hold">
                      <p:stCondLst>
                        <p:cond delay="indefinite"/>
                      </p:stCondLst>
                      <p:childTnLst>
                        <p:par>
                          <p:cTn id="13" fill="hold">
                            <p:stCondLst>
                              <p:cond delay="0"/>
                            </p:stCondLst>
                            <p:childTnLst>
                              <p:par>
                                <p:cTn id="14" presetID="5" presetClass="exit" presetSubtype="10" fill="hold" grpId="1" nodeType="clickEffect">
                                  <p:stCondLst>
                                    <p:cond delay="0"/>
                                  </p:stCondLst>
                                  <p:childTnLst>
                                    <p:animEffect transition="out" filter="checkerboard(across)">
                                      <p:cBhvr>
                                        <p:cTn id="15" dur="500"/>
                                        <p:tgtEl>
                                          <p:spTgt spid="159"/>
                                        </p:tgtEl>
                                      </p:cBhvr>
                                    </p:animEffect>
                                    <p:set>
                                      <p:cBhvr>
                                        <p:cTn id="16" dur="1" fill="hold">
                                          <p:stCondLst>
                                            <p:cond delay="499"/>
                                          </p:stCondLst>
                                        </p:cTn>
                                        <p:tgtEl>
                                          <p:spTgt spid="159"/>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162"/>
                                        </p:tgtEl>
                                        <p:attrNameLst>
                                          <p:attrName>style.visibility</p:attrName>
                                        </p:attrNameLst>
                                      </p:cBhvr>
                                      <p:to>
                                        <p:strVal val="visible"/>
                                      </p:to>
                                    </p:set>
                                    <p:animEffect transition="in" filter="checkerboard(across)">
                                      <p:cBhvr>
                                        <p:cTn id="21" dur="500"/>
                                        <p:tgtEl>
                                          <p:spTgt spid="162"/>
                                        </p:tgtEl>
                                      </p:cBhvr>
                                    </p:animEffect>
                                  </p:childTnLst>
                                </p:cTn>
                              </p:par>
                            </p:childTnLst>
                          </p:cTn>
                        </p:par>
                      </p:childTnLst>
                    </p:cTn>
                  </p:par>
                  <p:par>
                    <p:cTn id="22" fill="hold">
                      <p:stCondLst>
                        <p:cond delay="indefinite"/>
                      </p:stCondLst>
                      <p:childTnLst>
                        <p:par>
                          <p:cTn id="23" fill="hold">
                            <p:stCondLst>
                              <p:cond delay="0"/>
                            </p:stCondLst>
                            <p:childTnLst>
                              <p:par>
                                <p:cTn id="24" presetID="63" presetClass="path" presetSubtype="0" accel="50000" decel="50000" fill="hold" nodeType="clickEffect">
                                  <p:stCondLst>
                                    <p:cond delay="0"/>
                                  </p:stCondLst>
                                  <p:childTnLst>
                                    <p:animMotion origin="layout" path="M 0.15868 0.00093 L 0.41076 -0.00578 " pathEditMode="relative" rAng="0" ptsTypes="AA">
                                      <p:cBhvr>
                                        <p:cTn id="25" dur="2000" fill="hold"/>
                                        <p:tgtEl>
                                          <p:spTgt spid="93"/>
                                        </p:tgtEl>
                                        <p:attrNameLst>
                                          <p:attrName>ppt_x</p:attrName>
                                          <p:attrName>ppt_y</p:attrName>
                                        </p:attrNameLst>
                                      </p:cBhvr>
                                      <p:rCtr x="126" y="-3"/>
                                    </p:animMotion>
                                  </p:childTnLst>
                                </p:cTn>
                              </p:par>
                            </p:childTnLst>
                          </p:cTn>
                        </p:par>
                      </p:childTnLst>
                    </p:cTn>
                  </p:par>
                  <p:par>
                    <p:cTn id="26" fill="hold">
                      <p:stCondLst>
                        <p:cond delay="indefinite"/>
                      </p:stCondLst>
                      <p:childTnLst>
                        <p:par>
                          <p:cTn id="27" fill="hold">
                            <p:stCondLst>
                              <p:cond delay="0"/>
                            </p:stCondLst>
                            <p:childTnLst>
                              <p:par>
                                <p:cTn id="28" presetID="3" presetClass="exit" presetSubtype="10" fill="hold" grpId="1" nodeType="clickEffect">
                                  <p:stCondLst>
                                    <p:cond delay="0"/>
                                  </p:stCondLst>
                                  <p:childTnLst>
                                    <p:animEffect transition="out" filter="blinds(horizontal)">
                                      <p:cBhvr>
                                        <p:cTn id="29" dur="500"/>
                                        <p:tgtEl>
                                          <p:spTgt spid="162"/>
                                        </p:tgtEl>
                                      </p:cBhvr>
                                    </p:animEffect>
                                    <p:set>
                                      <p:cBhvr>
                                        <p:cTn id="30" dur="1" fill="hold">
                                          <p:stCondLst>
                                            <p:cond delay="499"/>
                                          </p:stCondLst>
                                        </p:cTn>
                                        <p:tgtEl>
                                          <p:spTgt spid="162"/>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164"/>
                                        </p:tgtEl>
                                        <p:attrNameLst>
                                          <p:attrName>style.visibility</p:attrName>
                                        </p:attrNameLst>
                                      </p:cBhvr>
                                      <p:to>
                                        <p:strVal val="visible"/>
                                      </p:to>
                                    </p:set>
                                    <p:animEffect transition="in" filter="checkerboard(across)">
                                      <p:cBhvr>
                                        <p:cTn id="35" dur="500"/>
                                        <p:tgtEl>
                                          <p:spTgt spid="164"/>
                                        </p:tgtEl>
                                      </p:cBhvr>
                                    </p:animEffect>
                                  </p:childTnLst>
                                </p:cTn>
                              </p:par>
                            </p:childTnLst>
                          </p:cTn>
                        </p:par>
                      </p:childTnLst>
                    </p:cTn>
                  </p:par>
                  <p:par>
                    <p:cTn id="36" fill="hold">
                      <p:stCondLst>
                        <p:cond delay="indefinite"/>
                      </p:stCondLst>
                      <p:childTnLst>
                        <p:par>
                          <p:cTn id="37" fill="hold">
                            <p:stCondLst>
                              <p:cond delay="0"/>
                            </p:stCondLst>
                            <p:childTnLst>
                              <p:par>
                                <p:cTn id="38" presetID="63" presetClass="path" presetSubtype="0" accel="50000" decel="50000" fill="hold" nodeType="clickEffect">
                                  <p:stCondLst>
                                    <p:cond delay="0"/>
                                  </p:stCondLst>
                                  <p:childTnLst>
                                    <p:animMotion origin="layout" path="M 0.41076 -0.00578 L 0.59184 0.01526 " pathEditMode="relative" rAng="0" ptsTypes="AA">
                                      <p:cBhvr>
                                        <p:cTn id="39" dur="2000" fill="hold"/>
                                        <p:tgtEl>
                                          <p:spTgt spid="93"/>
                                        </p:tgtEl>
                                        <p:attrNameLst>
                                          <p:attrName>ppt_x</p:attrName>
                                          <p:attrName>ppt_y</p:attrName>
                                        </p:attrNameLst>
                                      </p:cBhvr>
                                      <p:rCtr x="90" y="10"/>
                                    </p:animMotion>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165"/>
                                        </p:tgtEl>
                                        <p:attrNameLst>
                                          <p:attrName>style.visibility</p:attrName>
                                        </p:attrNameLst>
                                      </p:cBhvr>
                                      <p:to>
                                        <p:strVal val="visible"/>
                                      </p:to>
                                    </p:set>
                                    <p:anim calcmode="lin" valueType="num">
                                      <p:cBhvr additive="base">
                                        <p:cTn id="44" dur="500" fill="hold"/>
                                        <p:tgtEl>
                                          <p:spTgt spid="165"/>
                                        </p:tgtEl>
                                        <p:attrNameLst>
                                          <p:attrName>ppt_x</p:attrName>
                                        </p:attrNameLst>
                                      </p:cBhvr>
                                      <p:tavLst>
                                        <p:tav tm="0">
                                          <p:val>
                                            <p:strVal val="#ppt_x"/>
                                          </p:val>
                                        </p:tav>
                                        <p:tav tm="100000">
                                          <p:val>
                                            <p:strVal val="#ppt_x"/>
                                          </p:val>
                                        </p:tav>
                                      </p:tavLst>
                                    </p:anim>
                                    <p:anim calcmode="lin" valueType="num">
                                      <p:cBhvr additive="base">
                                        <p:cTn id="45" dur="500" fill="hold"/>
                                        <p:tgtEl>
                                          <p:spTgt spid="165"/>
                                        </p:tgtEl>
                                        <p:attrNameLst>
                                          <p:attrName>ppt_y</p:attrName>
                                        </p:attrNameLst>
                                      </p:cBhvr>
                                      <p:tavLst>
                                        <p:tav tm="0">
                                          <p:val>
                                            <p:strVal val="1+#ppt_h/2"/>
                                          </p:val>
                                        </p:tav>
                                        <p:tav tm="100000">
                                          <p:val>
                                            <p:strVal val="#ppt_y"/>
                                          </p:val>
                                        </p:tav>
                                      </p:tavLst>
                                    </p:anim>
                                  </p:childTnLst>
                                </p:cTn>
                              </p:par>
                              <p:par>
                                <p:cTn id="46" presetID="2" presetClass="entr" presetSubtype="4" fill="hold" grpId="0" nodeType="withEffect">
                                  <p:stCondLst>
                                    <p:cond delay="0"/>
                                  </p:stCondLst>
                                  <p:childTnLst>
                                    <p:set>
                                      <p:cBhvr>
                                        <p:cTn id="47" dur="1" fill="hold">
                                          <p:stCondLst>
                                            <p:cond delay="0"/>
                                          </p:stCondLst>
                                        </p:cTn>
                                        <p:tgtEl>
                                          <p:spTgt spid="166"/>
                                        </p:tgtEl>
                                        <p:attrNameLst>
                                          <p:attrName>style.visibility</p:attrName>
                                        </p:attrNameLst>
                                      </p:cBhvr>
                                      <p:to>
                                        <p:strVal val="visible"/>
                                      </p:to>
                                    </p:set>
                                    <p:anim calcmode="lin" valueType="num">
                                      <p:cBhvr additive="base">
                                        <p:cTn id="48" dur="500" fill="hold"/>
                                        <p:tgtEl>
                                          <p:spTgt spid="166"/>
                                        </p:tgtEl>
                                        <p:attrNameLst>
                                          <p:attrName>ppt_x</p:attrName>
                                        </p:attrNameLst>
                                      </p:cBhvr>
                                      <p:tavLst>
                                        <p:tav tm="0">
                                          <p:val>
                                            <p:strVal val="#ppt_x"/>
                                          </p:val>
                                        </p:tav>
                                        <p:tav tm="100000">
                                          <p:val>
                                            <p:strVal val="#ppt_x"/>
                                          </p:val>
                                        </p:tav>
                                      </p:tavLst>
                                    </p:anim>
                                    <p:anim calcmode="lin" valueType="num">
                                      <p:cBhvr additive="base">
                                        <p:cTn id="49" dur="500" fill="hold"/>
                                        <p:tgtEl>
                                          <p:spTgt spid="166"/>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167"/>
                                        </p:tgtEl>
                                        <p:attrNameLst>
                                          <p:attrName>style.visibility</p:attrName>
                                        </p:attrNameLst>
                                      </p:cBhvr>
                                      <p:to>
                                        <p:strVal val="visible"/>
                                      </p:to>
                                    </p:set>
                                    <p:anim calcmode="lin" valueType="num">
                                      <p:cBhvr additive="base">
                                        <p:cTn id="52" dur="500" fill="hold"/>
                                        <p:tgtEl>
                                          <p:spTgt spid="167"/>
                                        </p:tgtEl>
                                        <p:attrNameLst>
                                          <p:attrName>ppt_x</p:attrName>
                                        </p:attrNameLst>
                                      </p:cBhvr>
                                      <p:tavLst>
                                        <p:tav tm="0">
                                          <p:val>
                                            <p:strVal val="#ppt_x"/>
                                          </p:val>
                                        </p:tav>
                                        <p:tav tm="100000">
                                          <p:val>
                                            <p:strVal val="#ppt_x"/>
                                          </p:val>
                                        </p:tav>
                                      </p:tavLst>
                                    </p:anim>
                                    <p:anim calcmode="lin" valueType="num">
                                      <p:cBhvr additive="base">
                                        <p:cTn id="53" dur="500" fill="hold"/>
                                        <p:tgtEl>
                                          <p:spTgt spid="167"/>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8"/>
                                        </p:tgtEl>
                                        <p:attrNameLst>
                                          <p:attrName>style.visibility</p:attrName>
                                        </p:attrNameLst>
                                      </p:cBhvr>
                                      <p:to>
                                        <p:strVal val="visible"/>
                                      </p:to>
                                    </p:set>
                                    <p:anim calcmode="lin" valueType="num">
                                      <p:cBhvr additive="base">
                                        <p:cTn id="56" dur="500" fill="hold"/>
                                        <p:tgtEl>
                                          <p:spTgt spid="168"/>
                                        </p:tgtEl>
                                        <p:attrNameLst>
                                          <p:attrName>ppt_x</p:attrName>
                                        </p:attrNameLst>
                                      </p:cBhvr>
                                      <p:tavLst>
                                        <p:tav tm="0">
                                          <p:val>
                                            <p:strVal val="#ppt_x"/>
                                          </p:val>
                                        </p:tav>
                                        <p:tav tm="100000">
                                          <p:val>
                                            <p:strVal val="#ppt_x"/>
                                          </p:val>
                                        </p:tav>
                                      </p:tavLst>
                                    </p:anim>
                                    <p:anim calcmode="lin" valueType="num">
                                      <p:cBhvr additive="base">
                                        <p:cTn id="57" dur="500" fill="hold"/>
                                        <p:tgtEl>
                                          <p:spTgt spid="168"/>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69"/>
                                        </p:tgtEl>
                                        <p:attrNameLst>
                                          <p:attrName>style.visibility</p:attrName>
                                        </p:attrNameLst>
                                      </p:cBhvr>
                                      <p:to>
                                        <p:strVal val="visible"/>
                                      </p:to>
                                    </p:set>
                                    <p:anim calcmode="lin" valueType="num">
                                      <p:cBhvr additive="base">
                                        <p:cTn id="60" dur="500" fill="hold"/>
                                        <p:tgtEl>
                                          <p:spTgt spid="169"/>
                                        </p:tgtEl>
                                        <p:attrNameLst>
                                          <p:attrName>ppt_x</p:attrName>
                                        </p:attrNameLst>
                                      </p:cBhvr>
                                      <p:tavLst>
                                        <p:tav tm="0">
                                          <p:val>
                                            <p:strVal val="#ppt_x"/>
                                          </p:val>
                                        </p:tav>
                                        <p:tav tm="100000">
                                          <p:val>
                                            <p:strVal val="#ppt_x"/>
                                          </p:val>
                                        </p:tav>
                                      </p:tavLst>
                                    </p:anim>
                                    <p:anim calcmode="lin" valueType="num">
                                      <p:cBhvr additive="base">
                                        <p:cTn id="61" dur="500" fill="hold"/>
                                        <p:tgtEl>
                                          <p:spTgt spid="169"/>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0"/>
                                  </p:stCondLst>
                                  <p:childTnLst>
                                    <p:set>
                                      <p:cBhvr>
                                        <p:cTn id="63" dur="1" fill="hold">
                                          <p:stCondLst>
                                            <p:cond delay="0"/>
                                          </p:stCondLst>
                                        </p:cTn>
                                        <p:tgtEl>
                                          <p:spTgt spid="170"/>
                                        </p:tgtEl>
                                        <p:attrNameLst>
                                          <p:attrName>style.visibility</p:attrName>
                                        </p:attrNameLst>
                                      </p:cBhvr>
                                      <p:to>
                                        <p:strVal val="visible"/>
                                      </p:to>
                                    </p:set>
                                    <p:anim calcmode="lin" valueType="num">
                                      <p:cBhvr additive="base">
                                        <p:cTn id="64" dur="500" fill="hold"/>
                                        <p:tgtEl>
                                          <p:spTgt spid="170"/>
                                        </p:tgtEl>
                                        <p:attrNameLst>
                                          <p:attrName>ppt_x</p:attrName>
                                        </p:attrNameLst>
                                      </p:cBhvr>
                                      <p:tavLst>
                                        <p:tav tm="0">
                                          <p:val>
                                            <p:strVal val="#ppt_x"/>
                                          </p:val>
                                        </p:tav>
                                        <p:tav tm="100000">
                                          <p:val>
                                            <p:strVal val="#ppt_x"/>
                                          </p:val>
                                        </p:tav>
                                      </p:tavLst>
                                    </p:anim>
                                    <p:anim calcmode="lin" valueType="num">
                                      <p:cBhvr additive="base">
                                        <p:cTn id="65" dur="500" fill="hold"/>
                                        <p:tgtEl>
                                          <p:spTgt spid="170"/>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0"/>
                                  </p:stCondLst>
                                  <p:childTnLst>
                                    <p:set>
                                      <p:cBhvr>
                                        <p:cTn id="67" dur="1" fill="hold">
                                          <p:stCondLst>
                                            <p:cond delay="0"/>
                                          </p:stCondLst>
                                        </p:cTn>
                                        <p:tgtEl>
                                          <p:spTgt spid="171"/>
                                        </p:tgtEl>
                                        <p:attrNameLst>
                                          <p:attrName>style.visibility</p:attrName>
                                        </p:attrNameLst>
                                      </p:cBhvr>
                                      <p:to>
                                        <p:strVal val="visible"/>
                                      </p:to>
                                    </p:set>
                                    <p:anim calcmode="lin" valueType="num">
                                      <p:cBhvr additive="base">
                                        <p:cTn id="68" dur="500" fill="hold"/>
                                        <p:tgtEl>
                                          <p:spTgt spid="171"/>
                                        </p:tgtEl>
                                        <p:attrNameLst>
                                          <p:attrName>ppt_x</p:attrName>
                                        </p:attrNameLst>
                                      </p:cBhvr>
                                      <p:tavLst>
                                        <p:tav tm="0">
                                          <p:val>
                                            <p:strVal val="#ppt_x"/>
                                          </p:val>
                                        </p:tav>
                                        <p:tav tm="100000">
                                          <p:val>
                                            <p:strVal val="#ppt_x"/>
                                          </p:val>
                                        </p:tav>
                                      </p:tavLst>
                                    </p:anim>
                                    <p:anim calcmode="lin" valueType="num">
                                      <p:cBhvr additive="base">
                                        <p:cTn id="69" dur="500" fill="hold"/>
                                        <p:tgtEl>
                                          <p:spTgt spid="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animBg="1"/>
      <p:bldP spid="159" grpId="1" animBg="1"/>
      <p:bldP spid="162" grpId="0" animBg="1"/>
      <p:bldP spid="162" grpId="1" animBg="1"/>
      <p:bldP spid="164" grpId="0" animBg="1"/>
      <p:bldP spid="165" grpId="0" animBg="1"/>
      <p:bldP spid="166" grpId="0" animBg="1"/>
      <p:bldP spid="167" grpId="0" animBg="1"/>
      <p:bldP spid="168" grpId="0" animBg="1"/>
      <p:bldP spid="169" grpId="0"/>
      <p:bldP spid="170" grpId="0"/>
      <p:bldP spid="171"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143000"/>
          </a:xfrm>
        </p:spPr>
        <p:txBody>
          <a:bodyPr/>
          <a:lstStyle/>
          <a:p>
            <a:r>
              <a:rPr lang="fr-FR" dirty="0" smtClean="0"/>
              <a:t>Transfert de fichiers (FTP)</a:t>
            </a:r>
            <a:endParaRPr lang="fr-FR" dirty="0"/>
          </a:p>
        </p:txBody>
      </p:sp>
      <p:sp>
        <p:nvSpPr>
          <p:cNvPr id="3" name="Espace réservé du contenu 2"/>
          <p:cNvSpPr>
            <a:spLocks noGrp="1"/>
          </p:cNvSpPr>
          <p:nvPr>
            <p:ph idx="1"/>
          </p:nvPr>
        </p:nvSpPr>
        <p:spPr>
          <a:xfrm>
            <a:off x="685800" y="1571612"/>
            <a:ext cx="7772400" cy="4114800"/>
          </a:xfrm>
        </p:spPr>
        <p:txBody>
          <a:bodyPr/>
          <a:lstStyle/>
          <a:p>
            <a:pPr algn="just"/>
            <a:r>
              <a:rPr lang="fr-FR" dirty="0" smtClean="0"/>
              <a:t>FTP est un protocole de communication destiné à l’échange de fichiers sur un réseau TCP/IP. </a:t>
            </a:r>
          </a:p>
          <a:p>
            <a:r>
              <a:rPr lang="fr-FR" dirty="0" smtClean="0"/>
              <a:t>Il permet de:</a:t>
            </a:r>
          </a:p>
          <a:p>
            <a:pPr lvl="1"/>
            <a:r>
              <a:rPr lang="fr-FR" dirty="0" smtClean="0"/>
              <a:t>copier des fichiers vers un autre ordinateur du réseau, </a:t>
            </a:r>
          </a:p>
          <a:p>
            <a:pPr lvl="1" algn="just"/>
            <a:r>
              <a:rPr lang="fr-FR" dirty="0" smtClean="0"/>
              <a:t>administrer un site web, ou encore de supprimer ou de modifier des fichiers sur cet ordinateur</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94</a:t>
            </a:fld>
            <a:endParaRPr lang="fr-F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143000"/>
          </a:xfrm>
        </p:spPr>
        <p:txBody>
          <a:bodyPr/>
          <a:lstStyle/>
          <a:p>
            <a:r>
              <a:rPr lang="fr-FR" dirty="0" smtClean="0"/>
              <a:t>Transfert de fichiers</a:t>
            </a:r>
            <a:endParaRPr lang="fr-FR" dirty="0"/>
          </a:p>
        </p:txBody>
      </p:sp>
      <p:sp>
        <p:nvSpPr>
          <p:cNvPr id="3" name="Espace réservé du contenu 2"/>
          <p:cNvSpPr>
            <a:spLocks noGrp="1"/>
          </p:cNvSpPr>
          <p:nvPr>
            <p:ph idx="1"/>
          </p:nvPr>
        </p:nvSpPr>
        <p:spPr>
          <a:xfrm>
            <a:off x="685800" y="1500174"/>
            <a:ext cx="7772400" cy="4238636"/>
          </a:xfrm>
        </p:spPr>
        <p:txBody>
          <a:bodyPr/>
          <a:lstStyle/>
          <a:p>
            <a:r>
              <a:rPr lang="fr-FR" sz="2400" dirty="0" smtClean="0"/>
              <a:t>Le protocole FTP obéit à un modèle client-serveur,</a:t>
            </a:r>
          </a:p>
          <a:p>
            <a:pPr lvl="1"/>
            <a:r>
              <a:rPr lang="fr-FR" sz="2000" dirty="0" smtClean="0"/>
              <a:t>le client: envoie des requêtes aux serveur</a:t>
            </a:r>
          </a:p>
          <a:p>
            <a:pPr lvl="1"/>
            <a:r>
              <a:rPr lang="fr-FR" sz="2000" dirty="0" smtClean="0"/>
              <a:t>le serveur est un ordinateur sur lequel fonctionne un logiciel lui-même appelé </a:t>
            </a:r>
            <a:r>
              <a:rPr lang="fr-FR" sz="2000" dirty="0" smtClean="0">
                <a:solidFill>
                  <a:schemeClr val="accent1">
                    <a:lumMod val="50000"/>
                  </a:schemeClr>
                </a:solidFill>
              </a:rPr>
              <a:t>serveur FTP</a:t>
            </a:r>
            <a:r>
              <a:rPr lang="fr-FR" sz="2000" dirty="0" smtClean="0"/>
              <a:t>. </a:t>
            </a:r>
          </a:p>
          <a:p>
            <a:r>
              <a:rPr lang="fr-FR" sz="2400" dirty="0" smtClean="0"/>
              <a:t>Pour accéder à un serveur FTP, on utilise un logiciel </a:t>
            </a:r>
            <a:r>
              <a:rPr lang="fr-FR" sz="2400" dirty="0" smtClean="0">
                <a:solidFill>
                  <a:schemeClr val="accent1">
                    <a:lumMod val="50000"/>
                  </a:schemeClr>
                </a:solidFill>
              </a:rPr>
              <a:t>client FTP </a:t>
            </a:r>
            <a:r>
              <a:rPr lang="fr-FR" sz="2400" dirty="0" smtClean="0"/>
              <a:t>(possédant une interface graphique ou en ligne de commande).</a:t>
            </a:r>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95</a:t>
            </a:fld>
            <a:endParaRPr lang="fr-FR"/>
          </a:p>
        </p:txBody>
      </p:sp>
      <p:grpSp>
        <p:nvGrpSpPr>
          <p:cNvPr id="65" name="Groupe 64"/>
          <p:cNvGrpSpPr/>
          <p:nvPr/>
        </p:nvGrpSpPr>
        <p:grpSpPr>
          <a:xfrm>
            <a:off x="1379538" y="3929066"/>
            <a:ext cx="6478610" cy="2161790"/>
            <a:chOff x="1379538" y="3929066"/>
            <a:chExt cx="6478610" cy="2161790"/>
          </a:xfrm>
        </p:grpSpPr>
        <p:sp>
          <p:nvSpPr>
            <p:cNvPr id="36" name="AutoShape 2"/>
            <p:cNvSpPr>
              <a:spLocks noChangeArrowheads="1"/>
            </p:cNvSpPr>
            <p:nvPr>
              <p:custDataLst>
                <p:tags r:id="rId2"/>
              </p:custDataLst>
            </p:nvPr>
          </p:nvSpPr>
          <p:spPr bwMode="auto">
            <a:xfrm>
              <a:off x="3571868" y="5572140"/>
              <a:ext cx="507956" cy="518716"/>
            </a:xfrm>
            <a:prstGeom prst="can">
              <a:avLst>
                <a:gd name="adj" fmla="val 28840"/>
              </a:avLst>
            </a:prstGeom>
            <a:solidFill>
              <a:srgbClr val="009900"/>
            </a:solidFill>
            <a:ln w="9525">
              <a:solidFill>
                <a:schemeClr val="tx1"/>
              </a:solidFill>
              <a:round/>
              <a:headEnd/>
              <a:tailEnd/>
            </a:ln>
          </p:spPr>
          <p:txBody>
            <a:bodyPr wrap="none" anchor="ctr"/>
            <a:lstStyle/>
            <a:p>
              <a:endParaRPr lang="fr-FR"/>
            </a:p>
          </p:txBody>
        </p:sp>
        <p:sp>
          <p:nvSpPr>
            <p:cNvPr id="37" name="AutoShape 3"/>
            <p:cNvSpPr>
              <a:spLocks noChangeArrowheads="1"/>
            </p:cNvSpPr>
            <p:nvPr>
              <p:custDataLst>
                <p:tags r:id="rId3"/>
              </p:custDataLst>
            </p:nvPr>
          </p:nvSpPr>
          <p:spPr bwMode="auto">
            <a:xfrm>
              <a:off x="7193028" y="5572140"/>
              <a:ext cx="507956" cy="518716"/>
            </a:xfrm>
            <a:prstGeom prst="can">
              <a:avLst>
                <a:gd name="adj" fmla="val 28840"/>
              </a:avLst>
            </a:prstGeom>
            <a:solidFill>
              <a:srgbClr val="009900"/>
            </a:solidFill>
            <a:ln w="9525">
              <a:solidFill>
                <a:schemeClr val="tx1"/>
              </a:solidFill>
              <a:round/>
              <a:headEnd/>
              <a:tailEnd/>
            </a:ln>
          </p:spPr>
          <p:txBody>
            <a:bodyPr wrap="none" anchor="ctr"/>
            <a:lstStyle/>
            <a:p>
              <a:endParaRPr lang="fr-FR"/>
            </a:p>
          </p:txBody>
        </p:sp>
        <p:graphicFrame>
          <p:nvGraphicFramePr>
            <p:cNvPr id="38" name="Object 7"/>
            <p:cNvGraphicFramePr>
              <a:graphicFrameLocks noChangeAspect="1"/>
            </p:cNvGraphicFramePr>
            <p:nvPr/>
          </p:nvGraphicFramePr>
          <p:xfrm>
            <a:off x="3491111" y="4085601"/>
            <a:ext cx="847749" cy="603122"/>
          </p:xfrm>
          <a:graphic>
            <a:graphicData uri="http://schemas.openxmlformats.org/presentationml/2006/ole">
              <p:oleObj spid="_x0000_s122883" name="Clip" r:id="rId17" imgW="1307263" imgH="1084139" progId="">
                <p:embed/>
              </p:oleObj>
            </a:graphicData>
          </a:graphic>
        </p:graphicFrame>
        <p:grpSp>
          <p:nvGrpSpPr>
            <p:cNvPr id="39" name="Group 8"/>
            <p:cNvGrpSpPr>
              <a:grpSpLocks/>
            </p:cNvGrpSpPr>
            <p:nvPr>
              <p:custDataLst>
                <p:tags r:id="rId4"/>
              </p:custDataLst>
            </p:nvPr>
          </p:nvGrpSpPr>
          <p:grpSpPr bwMode="auto">
            <a:xfrm>
              <a:off x="7260043" y="3929066"/>
              <a:ext cx="388335" cy="902381"/>
              <a:chOff x="4180" y="783"/>
              <a:chExt cx="150" cy="307"/>
            </a:xfrm>
          </p:grpSpPr>
          <p:sp>
            <p:nvSpPr>
              <p:cNvPr id="40" name="AutoShape 9"/>
              <p:cNvSpPr>
                <a:spLocks noChangeArrowheads="1"/>
              </p:cNvSpPr>
              <p:nvPr/>
            </p:nvSpPr>
            <p:spPr bwMode="auto">
              <a:xfrm>
                <a:off x="4180" y="1019"/>
                <a:ext cx="150" cy="71"/>
              </a:xfrm>
              <a:prstGeom prst="parallelogram">
                <a:avLst>
                  <a:gd name="adj" fmla="val 81387"/>
                </a:avLst>
              </a:prstGeom>
              <a:solidFill>
                <a:srgbClr val="33CCCC"/>
              </a:solidFill>
              <a:ln w="9525">
                <a:noFill/>
                <a:miter lim="800000"/>
                <a:headEnd/>
                <a:tailEnd/>
              </a:ln>
            </p:spPr>
            <p:txBody>
              <a:bodyPr wrap="none" anchor="ctr"/>
              <a:lstStyle/>
              <a:p>
                <a:endParaRPr lang="fr-FR"/>
              </a:p>
            </p:txBody>
          </p:sp>
          <p:sp>
            <p:nvSpPr>
              <p:cNvPr id="41" name="Rectangle 10"/>
              <p:cNvSpPr>
                <a:spLocks noChangeArrowheads="1"/>
              </p:cNvSpPr>
              <p:nvPr/>
            </p:nvSpPr>
            <p:spPr bwMode="auto">
              <a:xfrm>
                <a:off x="4256" y="785"/>
                <a:ext cx="69" cy="236"/>
              </a:xfrm>
              <a:prstGeom prst="rect">
                <a:avLst/>
              </a:prstGeom>
              <a:solidFill>
                <a:srgbClr val="33CCCC"/>
              </a:solidFill>
              <a:ln w="9525">
                <a:noFill/>
                <a:miter lim="800000"/>
                <a:headEnd/>
                <a:tailEnd/>
              </a:ln>
            </p:spPr>
            <p:txBody>
              <a:bodyPr wrap="none" anchor="ctr"/>
              <a:lstStyle/>
              <a:p>
                <a:endParaRPr lang="fr-FR"/>
              </a:p>
            </p:txBody>
          </p:sp>
          <p:sp>
            <p:nvSpPr>
              <p:cNvPr id="42" name="Rectangle 11"/>
              <p:cNvSpPr>
                <a:spLocks noChangeArrowheads="1"/>
              </p:cNvSpPr>
              <p:nvPr/>
            </p:nvSpPr>
            <p:spPr bwMode="auto">
              <a:xfrm>
                <a:off x="4181" y="852"/>
                <a:ext cx="95" cy="236"/>
              </a:xfrm>
              <a:prstGeom prst="rect">
                <a:avLst/>
              </a:prstGeom>
              <a:solidFill>
                <a:srgbClr val="33CCCC"/>
              </a:solidFill>
              <a:ln w="9525">
                <a:solidFill>
                  <a:schemeClr val="tx1"/>
                </a:solidFill>
                <a:miter lim="800000"/>
                <a:headEnd/>
                <a:tailEnd/>
              </a:ln>
            </p:spPr>
            <p:txBody>
              <a:bodyPr wrap="none" anchor="ctr"/>
              <a:lstStyle/>
              <a:p>
                <a:endParaRPr lang="fr-FR"/>
              </a:p>
            </p:txBody>
          </p:sp>
          <p:sp>
            <p:nvSpPr>
              <p:cNvPr id="43" name="AutoShape 12"/>
              <p:cNvSpPr>
                <a:spLocks noChangeArrowheads="1"/>
              </p:cNvSpPr>
              <p:nvPr/>
            </p:nvSpPr>
            <p:spPr bwMode="auto">
              <a:xfrm>
                <a:off x="4180" y="783"/>
                <a:ext cx="150" cy="71"/>
              </a:xfrm>
              <a:prstGeom prst="parallelogram">
                <a:avLst>
                  <a:gd name="adj" fmla="val 81387"/>
                </a:avLst>
              </a:prstGeom>
              <a:solidFill>
                <a:srgbClr val="33CCCC"/>
              </a:solidFill>
              <a:ln w="9525">
                <a:solidFill>
                  <a:schemeClr val="tx1"/>
                </a:solidFill>
                <a:miter lim="800000"/>
                <a:headEnd/>
                <a:tailEnd/>
              </a:ln>
            </p:spPr>
            <p:txBody>
              <a:bodyPr wrap="none" anchor="ctr"/>
              <a:lstStyle/>
              <a:p>
                <a:endParaRPr lang="fr-FR"/>
              </a:p>
            </p:txBody>
          </p:sp>
          <p:sp>
            <p:nvSpPr>
              <p:cNvPr id="44" name="Line 13"/>
              <p:cNvSpPr>
                <a:spLocks noChangeShapeType="1"/>
              </p:cNvSpPr>
              <p:nvPr/>
            </p:nvSpPr>
            <p:spPr bwMode="auto">
              <a:xfrm>
                <a:off x="4330" y="788"/>
                <a:ext cx="0" cy="231"/>
              </a:xfrm>
              <a:prstGeom prst="line">
                <a:avLst/>
              </a:prstGeom>
              <a:noFill/>
              <a:ln w="9525">
                <a:solidFill>
                  <a:schemeClr val="tx1"/>
                </a:solidFill>
                <a:round/>
                <a:headEnd/>
                <a:tailEnd/>
              </a:ln>
            </p:spPr>
            <p:txBody>
              <a:bodyPr wrap="none" anchor="ctr"/>
              <a:lstStyle/>
              <a:p>
                <a:endParaRPr lang="fr-FR"/>
              </a:p>
            </p:txBody>
          </p:sp>
          <p:sp>
            <p:nvSpPr>
              <p:cNvPr id="45" name="Line 14"/>
              <p:cNvSpPr>
                <a:spLocks noChangeShapeType="1"/>
              </p:cNvSpPr>
              <p:nvPr/>
            </p:nvSpPr>
            <p:spPr bwMode="auto">
              <a:xfrm flipH="1">
                <a:off x="4276" y="1019"/>
                <a:ext cx="54" cy="69"/>
              </a:xfrm>
              <a:prstGeom prst="line">
                <a:avLst/>
              </a:prstGeom>
              <a:noFill/>
              <a:ln w="9525">
                <a:solidFill>
                  <a:schemeClr val="tx1"/>
                </a:solidFill>
                <a:round/>
                <a:headEnd/>
                <a:tailEnd/>
              </a:ln>
            </p:spPr>
            <p:txBody>
              <a:bodyPr wrap="none" anchor="ctr"/>
              <a:lstStyle/>
              <a:p>
                <a:endParaRPr lang="fr-FR"/>
              </a:p>
            </p:txBody>
          </p:sp>
          <p:sp>
            <p:nvSpPr>
              <p:cNvPr id="46" name="Rectangle 15"/>
              <p:cNvSpPr>
                <a:spLocks noChangeArrowheads="1"/>
              </p:cNvSpPr>
              <p:nvPr/>
            </p:nvSpPr>
            <p:spPr bwMode="auto">
              <a:xfrm>
                <a:off x="4193" y="883"/>
                <a:ext cx="63" cy="136"/>
              </a:xfrm>
              <a:prstGeom prst="rect">
                <a:avLst/>
              </a:prstGeom>
              <a:solidFill>
                <a:schemeClr val="accent2"/>
              </a:solidFill>
              <a:ln w="9525">
                <a:solidFill>
                  <a:schemeClr val="tx1"/>
                </a:solidFill>
                <a:miter lim="800000"/>
                <a:headEnd/>
                <a:tailEnd/>
              </a:ln>
            </p:spPr>
            <p:txBody>
              <a:bodyPr wrap="none" anchor="ctr"/>
              <a:lstStyle/>
              <a:p>
                <a:endParaRPr lang="fr-FR"/>
              </a:p>
            </p:txBody>
          </p:sp>
          <p:sp>
            <p:nvSpPr>
              <p:cNvPr id="47" name="Rectangle 16"/>
              <p:cNvSpPr>
                <a:spLocks noChangeArrowheads="1"/>
              </p:cNvSpPr>
              <p:nvPr/>
            </p:nvSpPr>
            <p:spPr bwMode="auto">
              <a:xfrm>
                <a:off x="4202" y="924"/>
                <a:ext cx="48" cy="48"/>
              </a:xfrm>
              <a:prstGeom prst="rect">
                <a:avLst/>
              </a:prstGeom>
              <a:solidFill>
                <a:schemeClr val="bg1"/>
              </a:solidFill>
              <a:ln w="9525">
                <a:noFill/>
                <a:miter lim="800000"/>
                <a:headEnd/>
                <a:tailEnd/>
              </a:ln>
            </p:spPr>
            <p:txBody>
              <a:bodyPr wrap="none" anchor="ctr"/>
              <a:lstStyle/>
              <a:p>
                <a:endParaRPr lang="fr-FR"/>
              </a:p>
            </p:txBody>
          </p:sp>
        </p:grpSp>
        <p:sp>
          <p:nvSpPr>
            <p:cNvPr id="48" name="Line 17"/>
            <p:cNvSpPr>
              <a:spLocks noChangeShapeType="1"/>
            </p:cNvSpPr>
            <p:nvPr>
              <p:custDataLst>
                <p:tags r:id="rId5"/>
              </p:custDataLst>
            </p:nvPr>
          </p:nvSpPr>
          <p:spPr bwMode="auto">
            <a:xfrm>
              <a:off x="4626644" y="4681050"/>
              <a:ext cx="2413226" cy="9208"/>
            </a:xfrm>
            <a:prstGeom prst="line">
              <a:avLst/>
            </a:prstGeom>
            <a:noFill/>
            <a:ln w="28575">
              <a:solidFill>
                <a:srgbClr val="FF0000"/>
              </a:solidFill>
              <a:round/>
              <a:headEnd type="triangle" w="med" len="med"/>
              <a:tailEnd type="triangle" w="med" len="med"/>
            </a:ln>
          </p:spPr>
          <p:txBody>
            <a:bodyPr wrap="none" anchor="ctr"/>
            <a:lstStyle/>
            <a:p>
              <a:endParaRPr lang="fr-FR"/>
            </a:p>
          </p:txBody>
        </p:sp>
        <p:sp>
          <p:nvSpPr>
            <p:cNvPr id="49" name="Text Box 18"/>
            <p:cNvSpPr txBox="1">
              <a:spLocks noChangeArrowheads="1"/>
            </p:cNvSpPr>
            <p:nvPr>
              <p:custDataLst>
                <p:tags r:id="rId6"/>
              </p:custDataLst>
            </p:nvPr>
          </p:nvSpPr>
          <p:spPr bwMode="auto">
            <a:xfrm>
              <a:off x="4541696" y="4375653"/>
              <a:ext cx="2631665" cy="325348"/>
            </a:xfrm>
            <a:prstGeom prst="rect">
              <a:avLst/>
            </a:prstGeom>
            <a:noFill/>
            <a:ln w="9525">
              <a:noFill/>
              <a:miter lim="800000"/>
              <a:headEnd/>
              <a:tailEnd/>
            </a:ln>
          </p:spPr>
          <p:txBody>
            <a:bodyPr>
              <a:spAutoFit/>
            </a:bodyPr>
            <a:lstStyle/>
            <a:p>
              <a:pPr algn="ctr" eaLnBrk="0" hangingPunct="0"/>
              <a:r>
                <a:rPr lang="en-US" sz="1600">
                  <a:solidFill>
                    <a:srgbClr val="FF0000"/>
                  </a:solidFill>
                  <a:latin typeface="Comic Sans MS" pitchFamily="66" charset="0"/>
                </a:rPr>
                <a:t>file transfer</a:t>
              </a:r>
              <a:endParaRPr lang="en-US" sz="2400">
                <a:latin typeface="Times New Roman" pitchFamily="18" charset="0"/>
              </a:endParaRPr>
            </a:p>
          </p:txBody>
        </p:sp>
        <p:grpSp>
          <p:nvGrpSpPr>
            <p:cNvPr id="50" name="Group 19"/>
            <p:cNvGrpSpPr>
              <a:grpSpLocks/>
            </p:cNvGrpSpPr>
            <p:nvPr>
              <p:custDataLst>
                <p:tags r:id="rId7"/>
              </p:custDataLst>
            </p:nvPr>
          </p:nvGrpSpPr>
          <p:grpSpPr bwMode="auto">
            <a:xfrm>
              <a:off x="6984394" y="4367979"/>
              <a:ext cx="873754" cy="801093"/>
              <a:chOff x="3898" y="1386"/>
              <a:chExt cx="504" cy="522"/>
            </a:xfrm>
          </p:grpSpPr>
          <p:sp>
            <p:nvSpPr>
              <p:cNvPr id="51" name="Rectangle 20"/>
              <p:cNvSpPr>
                <a:spLocks noChangeArrowheads="1"/>
              </p:cNvSpPr>
              <p:nvPr/>
            </p:nvSpPr>
            <p:spPr bwMode="auto">
              <a:xfrm>
                <a:off x="3930" y="1386"/>
                <a:ext cx="444" cy="522"/>
              </a:xfrm>
              <a:prstGeom prst="rect">
                <a:avLst/>
              </a:prstGeom>
              <a:solidFill>
                <a:schemeClr val="hlink"/>
              </a:solidFill>
              <a:ln w="19050">
                <a:solidFill>
                  <a:schemeClr val="tx1"/>
                </a:solidFill>
                <a:miter lim="800000"/>
                <a:headEnd/>
                <a:tailEnd/>
              </a:ln>
            </p:spPr>
            <p:txBody>
              <a:bodyPr wrap="none" anchor="ctr"/>
              <a:lstStyle/>
              <a:p>
                <a:endParaRPr lang="fr-FR"/>
              </a:p>
            </p:txBody>
          </p:sp>
          <p:sp>
            <p:nvSpPr>
              <p:cNvPr id="52" name="Text Box 21"/>
              <p:cNvSpPr txBox="1">
                <a:spLocks noChangeArrowheads="1"/>
              </p:cNvSpPr>
              <p:nvPr/>
            </p:nvSpPr>
            <p:spPr bwMode="auto">
              <a:xfrm>
                <a:off x="3898" y="1463"/>
                <a:ext cx="504" cy="366"/>
              </a:xfrm>
              <a:prstGeom prst="rect">
                <a:avLst/>
              </a:prstGeom>
              <a:noFill/>
              <a:ln w="9525">
                <a:noFill/>
                <a:miter lim="800000"/>
                <a:headEnd/>
                <a:tailEnd/>
              </a:ln>
            </p:spPr>
            <p:txBody>
              <a:bodyPr wrap="none">
                <a:spAutoFit/>
              </a:bodyPr>
              <a:lstStyle/>
              <a:p>
                <a:pPr algn="ctr" eaLnBrk="0" hangingPunct="0"/>
                <a:r>
                  <a:rPr lang="en-US" sz="1600">
                    <a:latin typeface="Comic Sans MS" pitchFamily="66" charset="0"/>
                  </a:rPr>
                  <a:t>FTP</a:t>
                </a:r>
              </a:p>
              <a:p>
                <a:pPr algn="ctr" eaLnBrk="0" hangingPunct="0"/>
                <a:r>
                  <a:rPr lang="en-US" sz="1600">
                    <a:latin typeface="Comic Sans MS" pitchFamily="66" charset="0"/>
                  </a:rPr>
                  <a:t>server</a:t>
                </a:r>
                <a:endParaRPr lang="en-US" sz="2400">
                  <a:latin typeface="Times New Roman" pitchFamily="18" charset="0"/>
                </a:endParaRPr>
              </a:p>
            </p:txBody>
          </p:sp>
        </p:grpSp>
        <p:grpSp>
          <p:nvGrpSpPr>
            <p:cNvPr id="53" name="Group 22"/>
            <p:cNvGrpSpPr>
              <a:grpSpLocks/>
            </p:cNvGrpSpPr>
            <p:nvPr>
              <p:custDataLst>
                <p:tags r:id="rId8"/>
              </p:custDataLst>
            </p:nvPr>
          </p:nvGrpSpPr>
          <p:grpSpPr bwMode="auto">
            <a:xfrm>
              <a:off x="2693637" y="4358771"/>
              <a:ext cx="1955545" cy="824114"/>
              <a:chOff x="1645" y="1326"/>
              <a:chExt cx="1128" cy="537"/>
            </a:xfrm>
          </p:grpSpPr>
          <p:sp>
            <p:nvSpPr>
              <p:cNvPr id="54" name="Rectangle 23"/>
              <p:cNvSpPr>
                <a:spLocks noChangeArrowheads="1"/>
              </p:cNvSpPr>
              <p:nvPr/>
            </p:nvSpPr>
            <p:spPr bwMode="auto">
              <a:xfrm>
                <a:off x="2328" y="1326"/>
                <a:ext cx="444" cy="522"/>
              </a:xfrm>
              <a:prstGeom prst="rect">
                <a:avLst/>
              </a:prstGeom>
              <a:solidFill>
                <a:schemeClr val="hlink"/>
              </a:solidFill>
              <a:ln w="19050">
                <a:solidFill>
                  <a:schemeClr val="tx1"/>
                </a:solidFill>
                <a:miter lim="800000"/>
                <a:headEnd/>
                <a:tailEnd/>
              </a:ln>
            </p:spPr>
            <p:txBody>
              <a:bodyPr wrap="none" anchor="ctr"/>
              <a:lstStyle/>
              <a:p>
                <a:endParaRPr lang="fr-FR"/>
              </a:p>
            </p:txBody>
          </p:sp>
          <p:sp>
            <p:nvSpPr>
              <p:cNvPr id="55" name="Rectangle 24"/>
              <p:cNvSpPr>
                <a:spLocks noChangeArrowheads="1"/>
              </p:cNvSpPr>
              <p:nvPr/>
            </p:nvSpPr>
            <p:spPr bwMode="auto">
              <a:xfrm>
                <a:off x="1704" y="1332"/>
                <a:ext cx="606" cy="522"/>
              </a:xfrm>
              <a:prstGeom prst="rect">
                <a:avLst/>
              </a:prstGeom>
              <a:solidFill>
                <a:srgbClr val="33CCCC"/>
              </a:solidFill>
              <a:ln w="19050">
                <a:solidFill>
                  <a:schemeClr val="tx1"/>
                </a:solidFill>
                <a:miter lim="800000"/>
                <a:headEnd/>
                <a:tailEnd/>
              </a:ln>
            </p:spPr>
            <p:txBody>
              <a:bodyPr wrap="none" anchor="ctr"/>
              <a:lstStyle/>
              <a:p>
                <a:endParaRPr lang="fr-FR"/>
              </a:p>
            </p:txBody>
          </p:sp>
          <p:sp>
            <p:nvSpPr>
              <p:cNvPr id="56" name="Text Box 25"/>
              <p:cNvSpPr txBox="1">
                <a:spLocks noChangeArrowheads="1"/>
              </p:cNvSpPr>
              <p:nvPr/>
            </p:nvSpPr>
            <p:spPr bwMode="auto">
              <a:xfrm>
                <a:off x="1645" y="1343"/>
                <a:ext cx="738" cy="520"/>
              </a:xfrm>
              <a:prstGeom prst="rect">
                <a:avLst/>
              </a:prstGeom>
              <a:noFill/>
              <a:ln w="9525">
                <a:noFill/>
                <a:miter lim="800000"/>
                <a:headEnd/>
                <a:tailEnd/>
              </a:ln>
            </p:spPr>
            <p:txBody>
              <a:bodyPr>
                <a:spAutoFit/>
              </a:bodyPr>
              <a:lstStyle/>
              <a:p>
                <a:pPr algn="ctr" eaLnBrk="0" hangingPunct="0"/>
                <a:r>
                  <a:rPr lang="en-US" sz="1600">
                    <a:latin typeface="Comic Sans MS" pitchFamily="66" charset="0"/>
                  </a:rPr>
                  <a:t>FTP</a:t>
                </a:r>
              </a:p>
              <a:p>
                <a:pPr algn="ctr" eaLnBrk="0" hangingPunct="0"/>
                <a:r>
                  <a:rPr lang="en-US" sz="1600">
                    <a:latin typeface="Comic Sans MS" pitchFamily="66" charset="0"/>
                  </a:rPr>
                  <a:t>user</a:t>
                </a:r>
              </a:p>
              <a:p>
                <a:pPr algn="ctr" eaLnBrk="0" hangingPunct="0"/>
                <a:r>
                  <a:rPr lang="en-US" sz="1600">
                    <a:latin typeface="Comic Sans MS" pitchFamily="66" charset="0"/>
                  </a:rPr>
                  <a:t>interface</a:t>
                </a:r>
                <a:endParaRPr lang="en-US" sz="2400">
                  <a:latin typeface="Times New Roman" pitchFamily="18" charset="0"/>
                </a:endParaRPr>
              </a:p>
            </p:txBody>
          </p:sp>
          <p:sp>
            <p:nvSpPr>
              <p:cNvPr id="57" name="Text Box 26"/>
              <p:cNvSpPr txBox="1">
                <a:spLocks noChangeArrowheads="1"/>
              </p:cNvSpPr>
              <p:nvPr/>
            </p:nvSpPr>
            <p:spPr bwMode="auto">
              <a:xfrm>
                <a:off x="2323" y="1403"/>
                <a:ext cx="450" cy="366"/>
              </a:xfrm>
              <a:prstGeom prst="rect">
                <a:avLst/>
              </a:prstGeom>
              <a:noFill/>
              <a:ln w="9525">
                <a:noFill/>
                <a:miter lim="800000"/>
                <a:headEnd/>
                <a:tailEnd/>
              </a:ln>
            </p:spPr>
            <p:txBody>
              <a:bodyPr wrap="none">
                <a:spAutoFit/>
              </a:bodyPr>
              <a:lstStyle/>
              <a:p>
                <a:pPr algn="ctr" eaLnBrk="0" hangingPunct="0"/>
                <a:r>
                  <a:rPr lang="en-US" sz="1600" dirty="0">
                    <a:latin typeface="Comic Sans MS" pitchFamily="66" charset="0"/>
                  </a:rPr>
                  <a:t>FTP</a:t>
                </a:r>
              </a:p>
              <a:p>
                <a:pPr algn="ctr" eaLnBrk="0" hangingPunct="0"/>
                <a:r>
                  <a:rPr lang="en-US" sz="1600" dirty="0">
                    <a:latin typeface="Comic Sans MS" pitchFamily="66" charset="0"/>
                  </a:rPr>
                  <a:t>client</a:t>
                </a:r>
                <a:endParaRPr lang="en-US" sz="2400" dirty="0">
                  <a:latin typeface="Times New Roman" pitchFamily="18" charset="0"/>
                </a:endParaRPr>
              </a:p>
            </p:txBody>
          </p:sp>
        </p:grpSp>
        <p:sp>
          <p:nvSpPr>
            <p:cNvPr id="58" name="Text Box 27"/>
            <p:cNvSpPr txBox="1">
              <a:spLocks noChangeArrowheads="1"/>
            </p:cNvSpPr>
            <p:nvPr>
              <p:custDataLst>
                <p:tags r:id="rId9"/>
              </p:custDataLst>
            </p:nvPr>
          </p:nvSpPr>
          <p:spPr bwMode="auto">
            <a:xfrm>
              <a:off x="4111754" y="5442242"/>
              <a:ext cx="1175408" cy="561686"/>
            </a:xfrm>
            <a:prstGeom prst="rect">
              <a:avLst/>
            </a:prstGeom>
            <a:noFill/>
            <a:ln w="9525">
              <a:noFill/>
              <a:miter lim="800000"/>
              <a:headEnd/>
              <a:tailEnd/>
            </a:ln>
          </p:spPr>
          <p:txBody>
            <a:bodyPr>
              <a:spAutoFit/>
            </a:bodyPr>
            <a:lstStyle/>
            <a:p>
              <a:pPr eaLnBrk="0" hangingPunct="0"/>
              <a:r>
                <a:rPr lang="en-US" sz="1600">
                  <a:latin typeface="Comic Sans MS" pitchFamily="66" charset="0"/>
                </a:rPr>
                <a:t>local file</a:t>
              </a:r>
            </a:p>
            <a:p>
              <a:pPr eaLnBrk="0" hangingPunct="0"/>
              <a:r>
                <a:rPr lang="en-US" sz="1600">
                  <a:latin typeface="Comic Sans MS" pitchFamily="66" charset="0"/>
                </a:rPr>
                <a:t>system</a:t>
              </a:r>
              <a:endParaRPr lang="en-US" sz="2400">
                <a:latin typeface="Times New Roman" pitchFamily="18" charset="0"/>
              </a:endParaRPr>
            </a:p>
          </p:txBody>
        </p:sp>
        <p:sp>
          <p:nvSpPr>
            <p:cNvPr id="59" name="Line 28"/>
            <p:cNvSpPr>
              <a:spLocks noChangeShapeType="1"/>
            </p:cNvSpPr>
            <p:nvPr>
              <p:custDataLst>
                <p:tags r:id="rId10"/>
              </p:custDataLst>
            </p:nvPr>
          </p:nvSpPr>
          <p:spPr bwMode="auto">
            <a:xfrm>
              <a:off x="3388826" y="5169072"/>
              <a:ext cx="353662" cy="423567"/>
            </a:xfrm>
            <a:prstGeom prst="line">
              <a:avLst/>
            </a:prstGeom>
            <a:noFill/>
            <a:ln w="19050">
              <a:solidFill>
                <a:schemeClr val="tx1"/>
              </a:solidFill>
              <a:round/>
              <a:headEnd type="triangle" w="med" len="med"/>
              <a:tailEnd type="triangle" w="med" len="med"/>
            </a:ln>
          </p:spPr>
          <p:txBody>
            <a:bodyPr wrap="none" anchor="ctr"/>
            <a:lstStyle/>
            <a:p>
              <a:endParaRPr lang="fr-FR"/>
            </a:p>
          </p:txBody>
        </p:sp>
        <p:sp>
          <p:nvSpPr>
            <p:cNvPr id="60" name="Line 29"/>
            <p:cNvSpPr>
              <a:spLocks noChangeShapeType="1"/>
            </p:cNvSpPr>
            <p:nvPr>
              <p:custDataLst>
                <p:tags r:id="rId11"/>
              </p:custDataLst>
            </p:nvPr>
          </p:nvSpPr>
          <p:spPr bwMode="auto">
            <a:xfrm flipH="1">
              <a:off x="3929721" y="5159864"/>
              <a:ext cx="364064" cy="423567"/>
            </a:xfrm>
            <a:prstGeom prst="line">
              <a:avLst/>
            </a:prstGeom>
            <a:noFill/>
            <a:ln w="19050">
              <a:solidFill>
                <a:schemeClr val="tx1"/>
              </a:solidFill>
              <a:round/>
              <a:headEnd type="triangle" w="med" len="med"/>
              <a:tailEnd type="triangle" w="med" len="med"/>
            </a:ln>
          </p:spPr>
          <p:txBody>
            <a:bodyPr wrap="none" anchor="ctr"/>
            <a:lstStyle/>
            <a:p>
              <a:endParaRPr lang="fr-FR"/>
            </a:p>
          </p:txBody>
        </p:sp>
        <p:sp>
          <p:nvSpPr>
            <p:cNvPr id="61" name="Line 31"/>
            <p:cNvSpPr>
              <a:spLocks noChangeShapeType="1"/>
            </p:cNvSpPr>
            <p:nvPr>
              <p:custDataLst>
                <p:tags r:id="rId12"/>
              </p:custDataLst>
            </p:nvPr>
          </p:nvSpPr>
          <p:spPr bwMode="auto">
            <a:xfrm>
              <a:off x="7424738" y="5169072"/>
              <a:ext cx="0" cy="414359"/>
            </a:xfrm>
            <a:prstGeom prst="line">
              <a:avLst/>
            </a:prstGeom>
            <a:noFill/>
            <a:ln w="19050">
              <a:solidFill>
                <a:schemeClr val="tx1"/>
              </a:solidFill>
              <a:round/>
              <a:headEnd type="triangle" w="med" len="med"/>
              <a:tailEnd type="triangle" w="med" len="med"/>
            </a:ln>
          </p:spPr>
          <p:txBody>
            <a:bodyPr wrap="none" anchor="ctr"/>
            <a:lstStyle/>
            <a:p>
              <a:endParaRPr lang="fr-FR"/>
            </a:p>
          </p:txBody>
        </p:sp>
        <p:pic>
          <p:nvPicPr>
            <p:cNvPr id="62" name="Picture 32" descr="Alice"/>
            <p:cNvPicPr>
              <a:picLocks noChangeAspect="1" noChangeArrowheads="1"/>
            </p:cNvPicPr>
            <p:nvPr>
              <p:custDataLst>
                <p:tags r:id="rId13"/>
              </p:custDataLst>
            </p:nvPr>
          </p:nvPicPr>
          <p:blipFill>
            <a:blip r:embed="rId18"/>
            <a:srcRect/>
            <a:stretch>
              <a:fillRect/>
            </a:stretch>
          </p:blipFill>
          <p:spPr bwMode="auto">
            <a:xfrm>
              <a:off x="1500893" y="4409415"/>
              <a:ext cx="613708" cy="670646"/>
            </a:xfrm>
            <a:prstGeom prst="rect">
              <a:avLst/>
            </a:prstGeom>
            <a:noFill/>
            <a:ln w="9525">
              <a:noFill/>
              <a:miter lim="800000"/>
              <a:headEnd/>
              <a:tailEnd/>
            </a:ln>
          </p:spPr>
        </p:pic>
        <p:sp>
          <p:nvSpPr>
            <p:cNvPr id="63" name="Text Box 33"/>
            <p:cNvSpPr txBox="1">
              <a:spLocks noChangeArrowheads="1"/>
            </p:cNvSpPr>
            <p:nvPr>
              <p:custDataLst>
                <p:tags r:id="rId14"/>
              </p:custDataLst>
            </p:nvPr>
          </p:nvSpPr>
          <p:spPr bwMode="auto">
            <a:xfrm>
              <a:off x="1379538" y="5093874"/>
              <a:ext cx="1060987" cy="561686"/>
            </a:xfrm>
            <a:prstGeom prst="rect">
              <a:avLst/>
            </a:prstGeom>
            <a:noFill/>
            <a:ln w="9525">
              <a:noFill/>
              <a:miter lim="800000"/>
              <a:headEnd/>
              <a:tailEnd/>
            </a:ln>
          </p:spPr>
          <p:txBody>
            <a:bodyPr>
              <a:spAutoFit/>
            </a:bodyPr>
            <a:lstStyle/>
            <a:p>
              <a:pPr algn="ctr" eaLnBrk="0" hangingPunct="0"/>
              <a:r>
                <a:rPr lang="en-US" sz="1600">
                  <a:latin typeface="Comic Sans MS" pitchFamily="66" charset="0"/>
                </a:rPr>
                <a:t>user </a:t>
              </a:r>
            </a:p>
            <a:p>
              <a:pPr algn="ctr" eaLnBrk="0" hangingPunct="0"/>
              <a:r>
                <a:rPr lang="en-US" sz="1600">
                  <a:latin typeface="Comic Sans MS" pitchFamily="66" charset="0"/>
                </a:rPr>
                <a:t>at host</a:t>
              </a:r>
              <a:endParaRPr lang="en-US" sz="2400">
                <a:latin typeface="Times New Roman" pitchFamily="18" charset="0"/>
              </a:endParaRPr>
            </a:p>
          </p:txBody>
        </p:sp>
        <p:sp>
          <p:nvSpPr>
            <p:cNvPr id="64" name="Line 34"/>
            <p:cNvSpPr>
              <a:spLocks noChangeShapeType="1"/>
            </p:cNvSpPr>
            <p:nvPr>
              <p:custDataLst>
                <p:tags r:id="rId15"/>
              </p:custDataLst>
            </p:nvPr>
          </p:nvSpPr>
          <p:spPr bwMode="auto">
            <a:xfrm>
              <a:off x="2088596" y="4791546"/>
              <a:ext cx="634512" cy="0"/>
            </a:xfrm>
            <a:prstGeom prst="line">
              <a:avLst/>
            </a:prstGeom>
            <a:noFill/>
            <a:ln w="19050">
              <a:solidFill>
                <a:schemeClr val="tx1"/>
              </a:solidFill>
              <a:round/>
              <a:headEnd type="triangle" w="med" len="med"/>
              <a:tailEnd type="triangle" w="med" len="med"/>
            </a:ln>
          </p:spPr>
          <p:txBody>
            <a:bodyPr wrap="none" anchor="ctr"/>
            <a:lstStyle/>
            <a:p>
              <a:endParaRPr lang="fr-F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checkerboard(across)">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diamond(in)">
                                      <p:cBhvr>
                                        <p:cTn id="12" dur="2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t>Transfert de fichiers</a:t>
            </a:r>
            <a:endParaRPr lang="fr-FR" dirty="0"/>
          </a:p>
        </p:txBody>
      </p:sp>
      <p:sp>
        <p:nvSpPr>
          <p:cNvPr id="3" name="Espace réservé du contenu 2"/>
          <p:cNvSpPr>
            <a:spLocks noGrp="1"/>
          </p:cNvSpPr>
          <p:nvPr>
            <p:ph idx="1"/>
          </p:nvPr>
        </p:nvSpPr>
        <p:spPr>
          <a:xfrm>
            <a:off x="685800" y="1714488"/>
            <a:ext cx="7772400" cy="4114800"/>
          </a:xfrm>
        </p:spPr>
        <p:txBody>
          <a:bodyPr/>
          <a:lstStyle/>
          <a:p>
            <a:pPr algn="just">
              <a:buNone/>
            </a:pPr>
            <a:r>
              <a:rPr lang="fr-FR" dirty="0" smtClean="0"/>
              <a:t>On distingue deux sens de transfert :</a:t>
            </a:r>
          </a:p>
          <a:p>
            <a:pPr algn="just"/>
            <a:r>
              <a:rPr lang="fr-FR" b="1" dirty="0" smtClean="0"/>
              <a:t>Le téléchargement (</a:t>
            </a:r>
            <a:r>
              <a:rPr lang="fr-FR" b="1" dirty="0" err="1" smtClean="0"/>
              <a:t>download</a:t>
            </a:r>
            <a:r>
              <a:rPr lang="fr-FR" b="1" dirty="0" smtClean="0"/>
              <a:t>) : </a:t>
            </a:r>
            <a:r>
              <a:rPr lang="fr-FR" dirty="0" smtClean="0"/>
              <a:t>consiste à transférer des fichiers d’une machine distante (serveur ftp) à une machine cliente,</a:t>
            </a:r>
          </a:p>
          <a:p>
            <a:pPr algn="just"/>
            <a:r>
              <a:rPr lang="fr-FR" b="1" dirty="0" smtClean="0"/>
              <a:t>l’hébergement (</a:t>
            </a:r>
            <a:r>
              <a:rPr lang="fr-FR" b="1" dirty="0" err="1" smtClean="0"/>
              <a:t>upload</a:t>
            </a:r>
            <a:r>
              <a:rPr lang="fr-FR" b="1" dirty="0" smtClean="0"/>
              <a:t>) : </a:t>
            </a:r>
            <a:r>
              <a:rPr lang="fr-FR" dirty="0" smtClean="0"/>
              <a:t>permet de transférer des fichiers d’une machine cliente à une machine distante (serveur ftp).</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96</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amond(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357166"/>
            <a:ext cx="7772400" cy="1143000"/>
          </a:xfrm>
        </p:spPr>
        <p:txBody>
          <a:bodyPr/>
          <a:lstStyle/>
          <a:p>
            <a:r>
              <a:rPr lang="fr-FR" dirty="0" smtClean="0"/>
              <a:t>Accès à des systèmes distants</a:t>
            </a:r>
            <a:endParaRPr lang="fr-FR" dirty="0"/>
          </a:p>
        </p:txBody>
      </p:sp>
      <p:sp>
        <p:nvSpPr>
          <p:cNvPr id="3" name="Espace réservé du contenu 2"/>
          <p:cNvSpPr>
            <a:spLocks noGrp="1"/>
          </p:cNvSpPr>
          <p:nvPr>
            <p:ph idx="1"/>
          </p:nvPr>
        </p:nvSpPr>
        <p:spPr>
          <a:xfrm>
            <a:off x="685800" y="1785926"/>
            <a:ext cx="7772400" cy="4114800"/>
          </a:xfrm>
        </p:spPr>
        <p:txBody>
          <a:bodyPr/>
          <a:lstStyle/>
          <a:p>
            <a:pPr algn="just"/>
            <a:r>
              <a:rPr lang="fr-FR" dirty="0" smtClean="0"/>
              <a:t>L’une des fonctions importantes d’Internet est de permettre aux Internautes d’accéder à distance aux ordinateurs mis à leur disposition. </a:t>
            </a:r>
          </a:p>
          <a:p>
            <a:pPr>
              <a:buNone/>
            </a:pPr>
            <a:endParaRPr lang="fr-FR" dirty="0" smtClean="0"/>
          </a:p>
          <a:p>
            <a:pPr algn="ctr">
              <a:buNone/>
            </a:pPr>
            <a:r>
              <a:rPr lang="fr-FR" dirty="0" smtClean="0"/>
              <a:t>Le protocole Telnet sert à cette fonction. </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97</a:t>
            </a:fld>
            <a:endParaRPr lang="fr-FR" dirty="0"/>
          </a:p>
        </p:txBody>
      </p:sp>
      <p:sp>
        <p:nvSpPr>
          <p:cNvPr id="7" name="Flèche vers le bas 6"/>
          <p:cNvSpPr/>
          <p:nvPr/>
        </p:nvSpPr>
        <p:spPr bwMode="auto">
          <a:xfrm>
            <a:off x="4357686" y="3714752"/>
            <a:ext cx="500066" cy="642942"/>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Accès à des systèmes distants</a:t>
            </a:r>
            <a:endParaRPr lang="fr-FR" dirty="0"/>
          </a:p>
        </p:txBody>
      </p:sp>
      <p:sp>
        <p:nvSpPr>
          <p:cNvPr id="3" name="Espace réservé du contenu 2"/>
          <p:cNvSpPr>
            <a:spLocks noGrp="1"/>
          </p:cNvSpPr>
          <p:nvPr>
            <p:ph idx="1"/>
          </p:nvPr>
        </p:nvSpPr>
        <p:spPr/>
        <p:txBody>
          <a:bodyPr/>
          <a:lstStyle/>
          <a:p>
            <a:pPr algn="just"/>
            <a:r>
              <a:rPr lang="fr-FR" dirty="0" smtClean="0"/>
              <a:t>Telnet (</a:t>
            </a:r>
            <a:r>
              <a:rPr lang="fr-FR" dirty="0" err="1" smtClean="0"/>
              <a:t>TErminal</a:t>
            </a:r>
            <a:r>
              <a:rPr lang="fr-FR" dirty="0" smtClean="0"/>
              <a:t> </a:t>
            </a:r>
            <a:r>
              <a:rPr lang="fr-FR" dirty="0" err="1" smtClean="0"/>
              <a:t>NETwork</a:t>
            </a:r>
            <a:r>
              <a:rPr lang="fr-FR" dirty="0" smtClean="0"/>
              <a:t>) est un protocole réseau utilisé sur tout réseau supportant le protocole TCP/IP. </a:t>
            </a:r>
          </a:p>
          <a:p>
            <a:pPr algn="just"/>
            <a:r>
              <a:rPr lang="fr-FR" dirty="0" smtClean="0"/>
              <a:t>Telnet est employé non seulement pour connecter au serveur, mais il peut également connecter à n’importe quelle machine qui dispose d’un service de Telnet.</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98</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143000"/>
          </a:xfrm>
        </p:spPr>
        <p:txBody>
          <a:bodyPr/>
          <a:lstStyle/>
          <a:p>
            <a:r>
              <a:rPr lang="fr-FR" dirty="0" smtClean="0"/>
              <a:t>Recherche d’information</a:t>
            </a:r>
            <a:endParaRPr lang="fr-FR" dirty="0"/>
          </a:p>
        </p:txBody>
      </p:sp>
      <p:sp>
        <p:nvSpPr>
          <p:cNvPr id="3" name="Espace réservé du contenu 2"/>
          <p:cNvSpPr>
            <a:spLocks noGrp="1"/>
          </p:cNvSpPr>
          <p:nvPr>
            <p:ph idx="1"/>
          </p:nvPr>
        </p:nvSpPr>
        <p:spPr>
          <a:xfrm>
            <a:off x="685800" y="1500174"/>
            <a:ext cx="7772400" cy="4114800"/>
          </a:xfrm>
        </p:spPr>
        <p:txBody>
          <a:bodyPr/>
          <a:lstStyle/>
          <a:p>
            <a:pPr algn="just"/>
            <a:r>
              <a:rPr lang="fr-FR" sz="2600" dirty="0" smtClean="0"/>
              <a:t>Le Web est devenu une ressource d’information incontournable. Il utilise le protocole HTTP (</a:t>
            </a:r>
            <a:r>
              <a:rPr lang="fr-FR" sz="2600" dirty="0" err="1" smtClean="0"/>
              <a:t>Hypertext</a:t>
            </a:r>
            <a:r>
              <a:rPr lang="fr-FR" sz="2600" dirty="0" smtClean="0"/>
              <a:t> Transfer Protocol) pour l’échange d’information entre le logiciel client et le serveur.</a:t>
            </a:r>
          </a:p>
          <a:p>
            <a:pPr algn="just"/>
            <a:r>
              <a:rPr lang="fr-FR" sz="2600" dirty="0" smtClean="0"/>
              <a:t>Pour accéder aux informations en ligne, l’internaute utilise un logiciel appelé " navigateur " (</a:t>
            </a:r>
            <a:r>
              <a:rPr lang="fr-FR" sz="2600" dirty="0" err="1" smtClean="0"/>
              <a:t>google</a:t>
            </a:r>
            <a:r>
              <a:rPr lang="fr-FR" sz="2600" dirty="0" smtClean="0"/>
              <a:t> Chrome, Internet Explorer ou </a:t>
            </a:r>
            <a:r>
              <a:rPr lang="fr-FR" sz="2600" dirty="0" err="1" smtClean="0"/>
              <a:t>Mozilla</a:t>
            </a:r>
            <a:r>
              <a:rPr lang="fr-FR" sz="2600" dirty="0" smtClean="0"/>
              <a:t> </a:t>
            </a:r>
            <a:r>
              <a:rPr lang="fr-FR" sz="2600" dirty="0" err="1" smtClean="0"/>
              <a:t>Firefox</a:t>
            </a:r>
            <a:r>
              <a:rPr lang="fr-FR" sz="2600" dirty="0" smtClean="0"/>
              <a:t> par exemple).</a:t>
            </a:r>
            <a:endParaRPr lang="fr-FR" sz="26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99</a:t>
            </a:fld>
            <a:endParaRPr lang="fr-FR"/>
          </a:p>
        </p:txBody>
      </p:sp>
      <p:pic>
        <p:nvPicPr>
          <p:cNvPr id="124930" name="Picture 2"/>
          <p:cNvPicPr>
            <a:picLocks noChangeAspect="1" noChangeArrowheads="1"/>
          </p:cNvPicPr>
          <p:nvPr/>
        </p:nvPicPr>
        <p:blipFill>
          <a:blip r:embed="rId2"/>
          <a:srcRect/>
          <a:stretch>
            <a:fillRect/>
          </a:stretch>
        </p:blipFill>
        <p:spPr bwMode="auto">
          <a:xfrm>
            <a:off x="2571736" y="4457718"/>
            <a:ext cx="4286279" cy="1543050"/>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124930"/>
                                        </p:tgtEl>
                                        <p:attrNameLst>
                                          <p:attrName>style.visibility</p:attrName>
                                        </p:attrNameLst>
                                      </p:cBhvr>
                                      <p:to>
                                        <p:strVal val="visible"/>
                                      </p:to>
                                    </p:set>
                                    <p:anim calcmode="lin" valueType="num">
                                      <p:cBhvr additive="base">
                                        <p:cTn id="12" dur="500" fill="hold"/>
                                        <p:tgtEl>
                                          <p:spTgt spid="124930"/>
                                        </p:tgtEl>
                                        <p:attrNameLst>
                                          <p:attrName>ppt_x</p:attrName>
                                        </p:attrNameLst>
                                      </p:cBhvr>
                                      <p:tavLst>
                                        <p:tav tm="0">
                                          <p:val>
                                            <p:strVal val="#ppt_x"/>
                                          </p:val>
                                        </p:tav>
                                        <p:tav tm="100000">
                                          <p:val>
                                            <p:strVal val="#ppt_x"/>
                                          </p:val>
                                        </p:tav>
                                      </p:tavLst>
                                    </p:anim>
                                    <p:anim calcmode="lin" valueType="num">
                                      <p:cBhvr additive="base">
                                        <p:cTn id="13" dur="500" fill="hold"/>
                                        <p:tgtEl>
                                          <p:spTgt spid="1249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t>Recherche d’information</a:t>
            </a:r>
            <a:endParaRPr lang="fr-FR" dirty="0"/>
          </a:p>
        </p:txBody>
      </p:sp>
      <p:sp>
        <p:nvSpPr>
          <p:cNvPr id="3" name="Espace réservé du contenu 2"/>
          <p:cNvSpPr>
            <a:spLocks noGrp="1"/>
          </p:cNvSpPr>
          <p:nvPr>
            <p:ph idx="1"/>
          </p:nvPr>
        </p:nvSpPr>
        <p:spPr>
          <a:xfrm>
            <a:off x="685800" y="1571612"/>
            <a:ext cx="7772400" cy="4114800"/>
          </a:xfrm>
        </p:spPr>
        <p:txBody>
          <a:bodyPr/>
          <a:lstStyle/>
          <a:p>
            <a:r>
              <a:rPr lang="fr-FR" dirty="0" smtClean="0"/>
              <a:t>L’internaute indique l’URL d’un site Web. </a:t>
            </a:r>
          </a:p>
          <a:p>
            <a:r>
              <a:rPr lang="fr-FR" dirty="0" smtClean="0"/>
              <a:t>Le navigateur émet une requête HTTP et le site distant retourne l’information demandée comme un document HTML.</a:t>
            </a:r>
          </a:p>
          <a:p>
            <a:pPr algn="just"/>
            <a:r>
              <a:rPr lang="fr-FR" dirty="0" smtClean="0"/>
              <a:t>Ce document HTML est interprété par le navigateur du client afin d’afficher le  résultat comme une page Web</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100</a:t>
            </a:fld>
            <a:endParaRPr lang="fr-FR"/>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357166"/>
            <a:ext cx="7772400" cy="1143000"/>
          </a:xfrm>
        </p:spPr>
        <p:txBody>
          <a:bodyPr/>
          <a:lstStyle/>
          <a:p>
            <a:r>
              <a:rPr lang="fr-FR" dirty="0" smtClean="0"/>
              <a:t>Recherche d’information</a:t>
            </a:r>
            <a:endParaRPr lang="fr-FR" dirty="0"/>
          </a:p>
        </p:txBody>
      </p:sp>
      <p:sp>
        <p:nvSpPr>
          <p:cNvPr id="3" name="Espace réservé du contenu 2"/>
          <p:cNvSpPr>
            <a:spLocks noGrp="1"/>
          </p:cNvSpPr>
          <p:nvPr>
            <p:ph idx="1"/>
          </p:nvPr>
        </p:nvSpPr>
        <p:spPr>
          <a:xfrm>
            <a:off x="685800" y="1714488"/>
            <a:ext cx="7772400" cy="4114800"/>
          </a:xfrm>
        </p:spPr>
        <p:txBody>
          <a:bodyPr/>
          <a:lstStyle/>
          <a:p>
            <a:pPr algn="just"/>
            <a:r>
              <a:rPr lang="fr-FR" sz="2800" dirty="0" smtClean="0"/>
              <a:t>Le réseau Internet offre un contenu numérique </a:t>
            </a:r>
            <a:r>
              <a:rPr lang="fr-FR" sz="2800" dirty="0" smtClean="0">
                <a:solidFill>
                  <a:srgbClr val="FF0000"/>
                </a:solidFill>
              </a:rPr>
              <a:t>considérable</a:t>
            </a:r>
            <a:r>
              <a:rPr lang="fr-FR" sz="2800" dirty="0" smtClean="0"/>
              <a:t>. </a:t>
            </a:r>
          </a:p>
          <a:p>
            <a:pPr algn="just"/>
            <a:r>
              <a:rPr lang="fr-FR" sz="2800" dirty="0" smtClean="0"/>
              <a:t>La localisation d’un URL qui répond à nos besoins passe le plus souvent par l’utilisation d’outils de recherche de type </a:t>
            </a:r>
            <a:r>
              <a:rPr lang="fr-FR" sz="2800" dirty="0" smtClean="0">
                <a:solidFill>
                  <a:srgbClr val="FF0000"/>
                </a:solidFill>
              </a:rPr>
              <a:t>"</a:t>
            </a:r>
            <a:r>
              <a:rPr lang="fr-FR" sz="2800" b="1" dirty="0" smtClean="0">
                <a:solidFill>
                  <a:srgbClr val="FF0000"/>
                </a:solidFill>
              </a:rPr>
              <a:t>moteurs de recherche"</a:t>
            </a:r>
            <a:r>
              <a:rPr lang="fr-FR" sz="2800" b="1" dirty="0" smtClean="0"/>
              <a:t>.</a:t>
            </a:r>
          </a:p>
          <a:p>
            <a:pPr algn="just"/>
            <a:r>
              <a:rPr lang="fr-FR" sz="2800" dirty="0" smtClean="0"/>
              <a:t>A une liste de </a:t>
            </a:r>
            <a:r>
              <a:rPr lang="fr-FR" sz="2800" dirty="0" smtClean="0">
                <a:solidFill>
                  <a:srgbClr val="FF0000"/>
                </a:solidFill>
              </a:rPr>
              <a:t>mots clefs</a:t>
            </a:r>
            <a:r>
              <a:rPr lang="fr-FR" sz="2800" dirty="0" smtClean="0"/>
              <a:t>, le moteur de recherche répond une liste de références à des sites et des pages en relation, accessibles sous forme de liens hypertexte. </a:t>
            </a:r>
            <a:endParaRPr lang="fr-FR" sz="28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101</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heckerboard(across)">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357166"/>
            <a:ext cx="7772400" cy="1143000"/>
          </a:xfrm>
        </p:spPr>
        <p:txBody>
          <a:bodyPr/>
          <a:lstStyle/>
          <a:p>
            <a:r>
              <a:rPr lang="fr-FR" dirty="0" smtClean="0"/>
              <a:t>Les forums de discussion</a:t>
            </a:r>
            <a:endParaRPr lang="fr-FR" dirty="0"/>
          </a:p>
        </p:txBody>
      </p:sp>
      <p:sp>
        <p:nvSpPr>
          <p:cNvPr id="3" name="Espace réservé du contenu 2"/>
          <p:cNvSpPr>
            <a:spLocks noGrp="1"/>
          </p:cNvSpPr>
          <p:nvPr>
            <p:ph idx="1"/>
          </p:nvPr>
        </p:nvSpPr>
        <p:spPr>
          <a:xfrm>
            <a:off x="685800" y="1714488"/>
            <a:ext cx="7772400" cy="4381512"/>
          </a:xfrm>
        </p:spPr>
        <p:txBody>
          <a:bodyPr/>
          <a:lstStyle/>
          <a:p>
            <a:pPr algn="just"/>
            <a:r>
              <a:rPr lang="fr-FR" dirty="0" smtClean="0"/>
              <a:t>Les forum de discussion permettent aux internautes de discuter de divers thèmes sur des serveurs internet (serveur News), en temps différé et sans besoin de connaître les références des participants. </a:t>
            </a:r>
          </a:p>
          <a:p>
            <a:pPr algn="just"/>
            <a:r>
              <a:rPr lang="fr-FR" dirty="0" smtClean="0"/>
              <a:t>Un forum de discussion est un espace Web dynamique permettant à différentes personnes de communiquer.</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102</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Commerce électronique</a:t>
            </a:r>
            <a:endParaRPr lang="fr-FR" dirty="0"/>
          </a:p>
        </p:txBody>
      </p:sp>
      <p:sp>
        <p:nvSpPr>
          <p:cNvPr id="3" name="Espace réservé du contenu 2"/>
          <p:cNvSpPr>
            <a:spLocks noGrp="1"/>
          </p:cNvSpPr>
          <p:nvPr>
            <p:ph idx="1"/>
          </p:nvPr>
        </p:nvSpPr>
        <p:spPr/>
        <p:txBody>
          <a:bodyPr/>
          <a:lstStyle/>
          <a:p>
            <a:pPr algn="just"/>
            <a:r>
              <a:rPr lang="fr-FR" dirty="0" smtClean="0"/>
              <a:t>Depuis 1995, le Web est utilisé pour faire du commerce électronique (e-commerce).</a:t>
            </a:r>
          </a:p>
          <a:p>
            <a:pPr algn="just"/>
            <a:r>
              <a:rPr lang="fr-FR" dirty="0" smtClean="0"/>
              <a:t>Des sociétés comme </a:t>
            </a:r>
            <a:r>
              <a:rPr lang="fr-FR" i="1" dirty="0" smtClean="0">
                <a:solidFill>
                  <a:srgbClr val="9900FF"/>
                </a:solidFill>
              </a:rPr>
              <a:t>Amazon.com</a:t>
            </a:r>
            <a:r>
              <a:rPr lang="fr-FR" dirty="0" smtClean="0"/>
              <a:t> mettent leurs produits en vente sur un serveur, le consommateur y </a:t>
            </a:r>
            <a:r>
              <a:rPr lang="fr-FR" dirty="0" smtClean="0">
                <a:solidFill>
                  <a:schemeClr val="accent5">
                    <a:lumMod val="50000"/>
                  </a:schemeClr>
                </a:solidFill>
              </a:rPr>
              <a:t>recherche</a:t>
            </a:r>
            <a:r>
              <a:rPr lang="fr-FR" dirty="0" smtClean="0"/>
              <a:t> ce qui l’intéresse, puis </a:t>
            </a:r>
            <a:r>
              <a:rPr lang="fr-FR" dirty="0" smtClean="0">
                <a:solidFill>
                  <a:schemeClr val="accent5">
                    <a:lumMod val="50000"/>
                  </a:schemeClr>
                </a:solidFill>
              </a:rPr>
              <a:t>commande</a:t>
            </a:r>
            <a:r>
              <a:rPr lang="fr-FR" dirty="0" smtClean="0"/>
              <a:t>, </a:t>
            </a:r>
            <a:r>
              <a:rPr lang="fr-FR" dirty="0" smtClean="0">
                <a:solidFill>
                  <a:schemeClr val="accent5">
                    <a:lumMod val="50000"/>
                  </a:schemeClr>
                </a:solidFill>
              </a:rPr>
              <a:t>envoie</a:t>
            </a:r>
            <a:r>
              <a:rPr lang="fr-FR" dirty="0" smtClean="0"/>
              <a:t> le numéro de sa carte de crédit, et </a:t>
            </a:r>
            <a:r>
              <a:rPr lang="fr-FR" dirty="0" smtClean="0">
                <a:solidFill>
                  <a:schemeClr val="accent5">
                    <a:lumMod val="50000"/>
                  </a:schemeClr>
                </a:solidFill>
              </a:rPr>
              <a:t>reçoit</a:t>
            </a:r>
            <a:r>
              <a:rPr lang="fr-FR" dirty="0" smtClean="0"/>
              <a:t> la marchandise.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103</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checkerboard(across)">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Plan du travail</a:t>
            </a:r>
            <a:endParaRPr lang="fr-FR" dirty="0"/>
          </a:p>
        </p:txBody>
      </p:sp>
      <p:sp>
        <p:nvSpPr>
          <p:cNvPr id="3" name="Espace réservé du contenu 2"/>
          <p:cNvSpPr>
            <a:spLocks noGrp="1"/>
          </p:cNvSpPr>
          <p:nvPr>
            <p:ph idx="1"/>
          </p:nvPr>
        </p:nvSpPr>
        <p:spPr/>
        <p:txBody>
          <a:bodyPr/>
          <a:lstStyle/>
          <a:p>
            <a:pPr>
              <a:lnSpc>
                <a:spcPct val="90000"/>
              </a:lnSpc>
            </a:pPr>
            <a:r>
              <a:rPr lang="fr-FR" dirty="0" smtClean="0"/>
              <a:t>Chapitre 1: Internet et le Web </a:t>
            </a:r>
          </a:p>
          <a:p>
            <a:pPr>
              <a:lnSpc>
                <a:spcPct val="90000"/>
              </a:lnSpc>
            </a:pPr>
            <a:r>
              <a:rPr lang="fr-FR" dirty="0" smtClean="0"/>
              <a:t>Chapitre 2: Principes d’Internet </a:t>
            </a:r>
          </a:p>
          <a:p>
            <a:r>
              <a:rPr lang="fr-FR" dirty="0" smtClean="0"/>
              <a:t>Chapitre 3 : Principaux services d’Internet</a:t>
            </a:r>
          </a:p>
          <a:p>
            <a:r>
              <a:rPr lang="fr-FR" dirty="0" smtClean="0">
                <a:solidFill>
                  <a:srgbClr val="FF0000"/>
                </a:solidFill>
              </a:rPr>
              <a:t>Chapitre 4 : Introduction au langage HTML</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104</a:t>
            </a:fld>
            <a:endParaRPr lang="fr-F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p:txBody>
          <a:bodyPr/>
          <a:lstStyle/>
          <a:p>
            <a:r>
              <a:rPr lang="fr-FR" dirty="0" smtClean="0"/>
              <a:t>Le langage HTML est le langage utilisé pour créer des pages web.</a:t>
            </a:r>
          </a:p>
          <a:p>
            <a:r>
              <a:rPr lang="fr-FR" dirty="0" smtClean="0"/>
              <a:t>HTML est l’abréviation de Hyper </a:t>
            </a:r>
            <a:r>
              <a:rPr lang="fr-FR" dirty="0" err="1" smtClean="0"/>
              <a:t>Text</a:t>
            </a:r>
            <a:r>
              <a:rPr lang="fr-FR" dirty="0" smtClean="0"/>
              <a:t> Marker </a:t>
            </a:r>
            <a:r>
              <a:rPr lang="fr-FR" dirty="0" err="1" smtClean="0"/>
              <a:t>Language</a:t>
            </a:r>
            <a:r>
              <a:rPr lang="fr-FR" dirty="0" smtClean="0"/>
              <a:t>, </a:t>
            </a:r>
          </a:p>
          <a:p>
            <a:r>
              <a:rPr lang="fr-FR" dirty="0" smtClean="0"/>
              <a:t>C’est un langage au format texte ,</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105</a:t>
            </a:fld>
            <a:endParaRPr lang="fr-F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00174"/>
            <a:ext cx="7772400" cy="804858"/>
          </a:xfrm>
        </p:spPr>
        <p:txBody>
          <a:bodyPr/>
          <a:lstStyle/>
          <a:p>
            <a:r>
              <a:rPr lang="fr-FR" b="1" dirty="0" smtClean="0"/>
              <a:t>Structure d'un document HTML</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106</a:t>
            </a:fld>
            <a:endParaRPr lang="fr-FR"/>
          </a:p>
        </p:txBody>
      </p:sp>
      <p:pic>
        <p:nvPicPr>
          <p:cNvPr id="125955" name="Picture 3"/>
          <p:cNvPicPr>
            <a:picLocks noChangeAspect="1" noChangeArrowheads="1"/>
          </p:cNvPicPr>
          <p:nvPr/>
        </p:nvPicPr>
        <p:blipFill>
          <a:blip r:embed="rId2"/>
          <a:srcRect/>
          <a:stretch>
            <a:fillRect/>
          </a:stretch>
        </p:blipFill>
        <p:spPr bwMode="auto">
          <a:xfrm>
            <a:off x="571472" y="2214554"/>
            <a:ext cx="4214842" cy="2933704"/>
          </a:xfrm>
          <a:prstGeom prst="rect">
            <a:avLst/>
          </a:prstGeom>
          <a:noFill/>
          <a:ln w="9525">
            <a:noFill/>
            <a:miter lim="800000"/>
            <a:headEnd/>
            <a:tailEnd/>
          </a:ln>
          <a:effectLst/>
        </p:spPr>
      </p:pic>
      <p:sp>
        <p:nvSpPr>
          <p:cNvPr id="9" name="ZoneTexte 8"/>
          <p:cNvSpPr txBox="1"/>
          <p:nvPr/>
        </p:nvSpPr>
        <p:spPr>
          <a:xfrm>
            <a:off x="1071538" y="5214950"/>
            <a:ext cx="7572428" cy="830997"/>
          </a:xfrm>
          <a:prstGeom prst="rect">
            <a:avLst/>
          </a:prstGeom>
          <a:noFill/>
        </p:spPr>
        <p:txBody>
          <a:bodyPr wrap="square" rtlCol="0">
            <a:spAutoFit/>
          </a:bodyPr>
          <a:lstStyle/>
          <a:p>
            <a:r>
              <a:rPr lang="fr-FR" dirty="0" smtClean="0"/>
              <a:t>Balise de début de zone &lt;... &gt;       (ex. : &lt;HTML&gt;)</a:t>
            </a:r>
          </a:p>
          <a:p>
            <a:r>
              <a:rPr lang="fr-FR" dirty="0" smtClean="0"/>
              <a:t>Balise de fin de zone &lt;/... &gt;           (ex. : &lt;/HTML&gt;)</a:t>
            </a:r>
            <a:endParaRPr lang="fr-FR" dirty="0"/>
          </a:p>
        </p:txBody>
      </p:sp>
      <p:sp>
        <p:nvSpPr>
          <p:cNvPr id="10" name="Rectangle à coins arrondis 9"/>
          <p:cNvSpPr/>
          <p:nvPr/>
        </p:nvSpPr>
        <p:spPr bwMode="auto">
          <a:xfrm>
            <a:off x="5143504" y="2143116"/>
            <a:ext cx="3500462" cy="2428892"/>
          </a:xfrm>
          <a:prstGeom prst="wedgeRoundRectCallout">
            <a:avLst>
              <a:gd name="adj1" fmla="val -78644"/>
              <a:gd name="adj2" fmla="val -9708"/>
              <a:gd name="adj3" fmla="val 16667"/>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0" tIns="0" rIns="0" bIns="0" numCol="1" rtlCol="0" anchor="t" anchorCtr="0" compatLnSpc="1">
            <a:prstTxWarp prst="textNoShape">
              <a:avLst/>
            </a:prstTxWarp>
          </a:bodyPr>
          <a:lstStyle/>
          <a:p>
            <a:r>
              <a:rPr lang="fr-FR" sz="1800" dirty="0" smtClean="0"/>
              <a:t>Un document HTML commence par la balise &lt;HTML&gt; et finit par la balise &lt;/HTML&gt;. Il contient également un en-tête décrivant le titre de la page, puis un corps dans lequel se trouve le contenu de la page.</a:t>
            </a:r>
            <a:endParaRPr kumimoji="0" lang="fr-FR" sz="18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ox(i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71612"/>
            <a:ext cx="7772400" cy="4114800"/>
          </a:xfrm>
        </p:spPr>
        <p:txBody>
          <a:bodyPr/>
          <a:lstStyle/>
          <a:p>
            <a:r>
              <a:rPr lang="fr-FR" dirty="0" smtClean="0"/>
              <a:t>Balises da base: </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107</a:t>
            </a:fld>
            <a:endParaRPr lang="fr-FR"/>
          </a:p>
        </p:txBody>
      </p:sp>
      <p:pic>
        <p:nvPicPr>
          <p:cNvPr id="126979" name="Picture 3"/>
          <p:cNvPicPr>
            <a:picLocks noChangeAspect="1" noChangeArrowheads="1"/>
          </p:cNvPicPr>
          <p:nvPr/>
        </p:nvPicPr>
        <p:blipFill>
          <a:blip r:embed="rId2"/>
          <a:srcRect/>
          <a:stretch>
            <a:fillRect/>
          </a:stretch>
        </p:blipFill>
        <p:spPr bwMode="auto">
          <a:xfrm>
            <a:off x="928662" y="2500306"/>
            <a:ext cx="7603706" cy="342902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71612"/>
            <a:ext cx="7772400" cy="4114800"/>
          </a:xfrm>
        </p:spPr>
        <p:txBody>
          <a:bodyPr/>
          <a:lstStyle/>
          <a:p>
            <a:r>
              <a:rPr lang="fr-FR" dirty="0" smtClean="0"/>
              <a:t>Exemple 1: </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108</a:t>
            </a:fld>
            <a:endParaRPr lang="fr-FR"/>
          </a:p>
        </p:txBody>
      </p:sp>
      <p:sp>
        <p:nvSpPr>
          <p:cNvPr id="7" name="Rectangle 6"/>
          <p:cNvSpPr/>
          <p:nvPr/>
        </p:nvSpPr>
        <p:spPr bwMode="auto">
          <a:xfrm>
            <a:off x="2714612" y="2143116"/>
            <a:ext cx="4643470" cy="378621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21600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&lt;html&gt;</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    &lt;</a:t>
            </a:r>
            <a:r>
              <a:rPr lang="fr-FR" dirty="0" err="1" smtClean="0"/>
              <a:t>head</a:t>
            </a:r>
            <a:r>
              <a:rPr lang="fr-FR" dirty="0" smtClean="0"/>
              <a:t>&gt;</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        &lt;</a:t>
            </a:r>
            <a:r>
              <a:rPr lang="fr-FR" dirty="0" err="1" smtClean="0"/>
              <a:t>title</a:t>
            </a:r>
            <a:r>
              <a:rPr lang="fr-FR" dirty="0" smtClean="0"/>
              <a:t>&gt; </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	page Web MI</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         &lt;/</a:t>
            </a:r>
            <a:r>
              <a:rPr lang="fr-FR" dirty="0" err="1" smtClean="0"/>
              <a:t>title</a:t>
            </a:r>
            <a:r>
              <a:rPr lang="fr-FR" dirty="0" smtClean="0"/>
              <a:t>&gt;</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    &lt;/</a:t>
            </a:r>
            <a:r>
              <a:rPr lang="fr-FR" dirty="0" err="1" smtClean="0"/>
              <a:t>head</a:t>
            </a:r>
            <a:r>
              <a:rPr lang="fr-FR" dirty="0" smtClean="0"/>
              <a:t>&gt;</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&lt;body&gt;</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    Bienvenue sur la page MI…</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&lt;/body&gt;</a:t>
            </a:r>
          </a:p>
          <a:p>
            <a:pPr marL="0" marR="0" indent="0" algn="l" defTabSz="914400" rtl="0" eaLnBrk="0" fontAlgn="base" latinLnBrk="0" hangingPunct="0">
              <a:lnSpc>
                <a:spcPct val="100000"/>
              </a:lnSpc>
              <a:spcBef>
                <a:spcPct val="0"/>
              </a:spcBef>
              <a:spcAft>
                <a:spcPct val="0"/>
              </a:spcAft>
              <a:buClrTx/>
              <a:buSzTx/>
              <a:buFontTx/>
              <a:buNone/>
              <a:tabLst/>
            </a:pPr>
            <a:r>
              <a:rPr lang="fr-FR" dirty="0" smtClean="0"/>
              <a:t>&lt;/html&gt;	</a:t>
            </a:r>
          </a:p>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	</a:t>
            </a: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285860"/>
            <a:ext cx="7772400" cy="4114800"/>
          </a:xfrm>
        </p:spPr>
        <p:txBody>
          <a:bodyPr/>
          <a:lstStyle/>
          <a:p>
            <a:r>
              <a:rPr lang="fr-FR" dirty="0" smtClean="0"/>
              <a:t>Niveaux de titre:</a:t>
            </a:r>
          </a:p>
          <a:p>
            <a:pPr lvl="1" algn="just"/>
            <a:r>
              <a:rPr lang="fr-FR" dirty="0" smtClean="0"/>
              <a:t>le langage HTML définit 6 niveaux de titre (en anglais </a:t>
            </a:r>
            <a:r>
              <a:rPr lang="fr-FR" dirty="0" err="1" smtClean="0"/>
              <a:t>heading</a:t>
            </a:r>
            <a:r>
              <a:rPr lang="fr-FR" dirty="0" smtClean="0"/>
              <a:t>), afin de définir une structuration hiérarchique.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109</a:t>
            </a:fld>
            <a:endParaRPr lang="fr-FR"/>
          </a:p>
        </p:txBody>
      </p:sp>
      <p:pic>
        <p:nvPicPr>
          <p:cNvPr id="7" name="Image 6" descr="titres.JPG"/>
          <p:cNvPicPr>
            <a:picLocks noChangeAspect="1"/>
          </p:cNvPicPr>
          <p:nvPr/>
        </p:nvPicPr>
        <p:blipFill>
          <a:blip r:embed="rId2"/>
          <a:stretch>
            <a:fillRect/>
          </a:stretch>
        </p:blipFill>
        <p:spPr>
          <a:xfrm>
            <a:off x="5500694" y="2786058"/>
            <a:ext cx="3214710" cy="3565181"/>
          </a:xfrm>
          <a:prstGeom prst="rect">
            <a:avLst/>
          </a:prstGeom>
        </p:spPr>
      </p:pic>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428736"/>
            <a:ext cx="7772400" cy="4114800"/>
          </a:xfrm>
        </p:spPr>
        <p:txBody>
          <a:bodyPr/>
          <a:lstStyle/>
          <a:p>
            <a:r>
              <a:rPr lang="fr-FR" dirty="0" smtClean="0"/>
              <a:t>Exemple 2:</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110</a:t>
            </a:fld>
            <a:endParaRPr lang="fr-FR"/>
          </a:p>
        </p:txBody>
      </p:sp>
      <p:sp>
        <p:nvSpPr>
          <p:cNvPr id="7" name="Rectangle 6"/>
          <p:cNvSpPr/>
          <p:nvPr/>
        </p:nvSpPr>
        <p:spPr bwMode="auto">
          <a:xfrm>
            <a:off x="1928794" y="2000240"/>
            <a:ext cx="6072230" cy="421484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216000" tIns="45720" rIns="91440" bIns="45720" numCol="1" rtlCol="0" anchor="t" anchorCtr="0" compatLnSpc="1">
            <a:prstTxWarp prst="textNoShape">
              <a:avLst/>
            </a:prstTxWarp>
          </a:bodyPr>
          <a:lstStyle/>
          <a:p>
            <a:pPr marR="0" indent="0" algn="l" defTabSz="914400" rtl="0" eaLnBrk="0" fontAlgn="base" latinLnBrk="0" hangingPunct="0">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&lt;html&gt;</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head</a:t>
            </a:r>
            <a:r>
              <a:rPr lang="fr-FR" dirty="0" smtClean="0"/>
              <a:t>&gt;</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title</a:t>
            </a:r>
            <a:r>
              <a:rPr lang="fr-FR" dirty="0" smtClean="0"/>
              <a:t>&gt; </a:t>
            </a:r>
          </a:p>
          <a:p>
            <a:pPr marR="0" indent="0" algn="l" defTabSz="914400" rtl="0" eaLnBrk="0" fontAlgn="base" latinLnBrk="0" hangingPunct="0">
              <a:spcBef>
                <a:spcPct val="0"/>
              </a:spcBef>
              <a:spcAft>
                <a:spcPct val="0"/>
              </a:spcAft>
              <a:buClrTx/>
              <a:buSzTx/>
              <a:buFontTx/>
              <a:buNone/>
              <a:tabLst/>
            </a:pPr>
            <a:r>
              <a:rPr lang="fr-FR" dirty="0" smtClean="0"/>
              <a:t>	page Web MI</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title</a:t>
            </a:r>
            <a:r>
              <a:rPr lang="fr-FR" dirty="0" smtClean="0"/>
              <a:t>&gt;</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head</a:t>
            </a:r>
            <a:r>
              <a:rPr lang="fr-FR" dirty="0" smtClean="0"/>
              <a:t>&gt;</a:t>
            </a:r>
          </a:p>
          <a:p>
            <a:pPr marR="0" indent="0" algn="l" defTabSz="914400" rtl="0" eaLnBrk="0" fontAlgn="base" latinLnBrk="0" hangingPunct="0">
              <a:spcBef>
                <a:spcPct val="0"/>
              </a:spcBef>
              <a:spcAft>
                <a:spcPct val="0"/>
              </a:spcAft>
              <a:buClrTx/>
              <a:buSzTx/>
              <a:buFontTx/>
              <a:buNone/>
              <a:tabLst/>
            </a:pPr>
            <a:r>
              <a:rPr lang="fr-FR" dirty="0" smtClean="0"/>
              <a:t>&lt;body&gt;</a:t>
            </a:r>
          </a:p>
          <a:p>
            <a:pPr marR="0" indent="0" algn="l" defTabSz="914400" rtl="0" eaLnBrk="0" fontAlgn="base" latinLnBrk="0" hangingPunct="0">
              <a:spcBef>
                <a:spcPct val="0"/>
              </a:spcBef>
              <a:spcAft>
                <a:spcPct val="0"/>
              </a:spcAft>
              <a:buClrTx/>
              <a:buSzTx/>
              <a:buFontTx/>
              <a:buNone/>
              <a:tabLst/>
            </a:pPr>
            <a:r>
              <a:rPr lang="fr-FR" dirty="0" smtClean="0"/>
              <a:t>    &lt;h1&gt;Bienvenue sur la page MI…&lt;/h1&gt;</a:t>
            </a:r>
          </a:p>
          <a:p>
            <a:r>
              <a:rPr lang="fr-FR" dirty="0" smtClean="0"/>
              <a:t>    &lt;h2&gt; Liste des groupes &lt;/h2&gt;</a:t>
            </a:r>
          </a:p>
          <a:p>
            <a:r>
              <a:rPr lang="fr-FR" dirty="0" smtClean="0"/>
              <a:t>    &lt;h2&gt; Liste des modules &lt;/h2&gt;</a:t>
            </a:r>
          </a:p>
          <a:p>
            <a:pPr marR="0" indent="0" algn="l" defTabSz="914400" rtl="0" eaLnBrk="0" fontAlgn="base" latinLnBrk="0" hangingPunct="0">
              <a:spcBef>
                <a:spcPct val="0"/>
              </a:spcBef>
              <a:spcAft>
                <a:spcPct val="0"/>
              </a:spcAft>
              <a:buClrTx/>
              <a:buSzTx/>
              <a:buFontTx/>
              <a:buNone/>
              <a:tabLst/>
            </a:pPr>
            <a:r>
              <a:rPr lang="fr-FR" dirty="0" smtClean="0"/>
              <a:t>&lt;/body&gt;</a:t>
            </a:r>
          </a:p>
          <a:p>
            <a:pPr marR="0" indent="0" algn="l" defTabSz="914400" rtl="0" eaLnBrk="0" fontAlgn="base" latinLnBrk="0" hangingPunct="0">
              <a:spcBef>
                <a:spcPct val="0"/>
              </a:spcBef>
              <a:spcAft>
                <a:spcPct val="0"/>
              </a:spcAft>
              <a:buClrTx/>
              <a:buSzTx/>
              <a:buFontTx/>
              <a:buNone/>
              <a:tabLst/>
            </a:pPr>
            <a:r>
              <a:rPr lang="fr-FR" dirty="0" smtClean="0"/>
              <a:t>&lt;/html&gt;	</a:t>
            </a:r>
          </a:p>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	</a:t>
            </a: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p:txBody>
          <a:bodyPr/>
          <a:lstStyle/>
          <a:p>
            <a:r>
              <a:rPr lang="fr-FR" dirty="0" smtClean="0"/>
              <a:t>Insertion d’une image:</a:t>
            </a:r>
          </a:p>
          <a:p>
            <a:pPr lvl="1"/>
            <a:r>
              <a:rPr lang="fr-FR" dirty="0" smtClean="0"/>
              <a:t>Pour insérer une image dans une page il faut indiquer le lien vers l’image de la manière suivante : &lt;</a:t>
            </a:r>
            <a:r>
              <a:rPr lang="fr-FR" dirty="0" err="1" smtClean="0"/>
              <a:t>img</a:t>
            </a:r>
            <a:r>
              <a:rPr lang="fr-FR" dirty="0" smtClean="0"/>
              <a:t> </a:t>
            </a:r>
            <a:r>
              <a:rPr lang="fr-FR" dirty="0" err="1" smtClean="0"/>
              <a:t>src</a:t>
            </a:r>
            <a:r>
              <a:rPr lang="fr-FR" dirty="0" smtClean="0"/>
              <a:t>="image.gif"&gt;.</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111</a:t>
            </a:fld>
            <a:endParaRPr lang="fr-FR"/>
          </a:p>
        </p:txBody>
      </p:sp>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00174"/>
            <a:ext cx="7772400" cy="4114800"/>
          </a:xfrm>
        </p:spPr>
        <p:txBody>
          <a:bodyPr/>
          <a:lstStyle/>
          <a:p>
            <a:r>
              <a:rPr lang="fr-FR" dirty="0" smtClean="0"/>
              <a:t>Exemple 3:</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112</a:t>
            </a:fld>
            <a:endParaRPr lang="fr-FR"/>
          </a:p>
        </p:txBody>
      </p:sp>
      <p:sp>
        <p:nvSpPr>
          <p:cNvPr id="7" name="Rectangle 6"/>
          <p:cNvSpPr/>
          <p:nvPr/>
        </p:nvSpPr>
        <p:spPr bwMode="auto">
          <a:xfrm>
            <a:off x="1928794" y="2000240"/>
            <a:ext cx="6072230" cy="421484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216000" tIns="45720" rIns="91440" bIns="45720" numCol="1" rtlCol="0" anchor="t" anchorCtr="0" compatLnSpc="1">
            <a:prstTxWarp prst="textNoShape">
              <a:avLst/>
            </a:prstTxWarp>
          </a:bodyPr>
          <a:lstStyle/>
          <a:p>
            <a:pPr marR="0" indent="0" algn="l" defTabSz="914400" rtl="0" eaLnBrk="0" fontAlgn="base" latinLnBrk="0" hangingPunct="0">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&lt;html&gt;</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head</a:t>
            </a:r>
            <a:r>
              <a:rPr lang="fr-FR" dirty="0" smtClean="0"/>
              <a:t>&gt;</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title</a:t>
            </a:r>
            <a:r>
              <a:rPr lang="fr-FR" dirty="0" smtClean="0"/>
              <a:t>&gt; </a:t>
            </a:r>
          </a:p>
          <a:p>
            <a:pPr marR="0" indent="0" algn="l" defTabSz="914400" rtl="0" eaLnBrk="0" fontAlgn="base" latinLnBrk="0" hangingPunct="0">
              <a:spcBef>
                <a:spcPct val="0"/>
              </a:spcBef>
              <a:spcAft>
                <a:spcPct val="0"/>
              </a:spcAft>
              <a:buClrTx/>
              <a:buSzTx/>
              <a:buFontTx/>
              <a:buNone/>
              <a:tabLst/>
            </a:pPr>
            <a:r>
              <a:rPr lang="fr-FR" dirty="0" smtClean="0"/>
              <a:t>	page Web MI</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title</a:t>
            </a:r>
            <a:r>
              <a:rPr lang="fr-FR" dirty="0" smtClean="0"/>
              <a:t>&gt;</a:t>
            </a:r>
          </a:p>
          <a:p>
            <a:pPr marR="0" indent="0" algn="l" defTabSz="914400" rtl="0" eaLnBrk="0" fontAlgn="base" latinLnBrk="0" hangingPunct="0">
              <a:spcBef>
                <a:spcPct val="0"/>
              </a:spcBef>
              <a:spcAft>
                <a:spcPct val="0"/>
              </a:spcAft>
              <a:buClrTx/>
              <a:buSzTx/>
              <a:buFontTx/>
              <a:buNone/>
              <a:tabLst/>
            </a:pPr>
            <a:r>
              <a:rPr lang="fr-FR" dirty="0" smtClean="0"/>
              <a:t>    &lt;/</a:t>
            </a:r>
            <a:r>
              <a:rPr lang="fr-FR" dirty="0" err="1" smtClean="0"/>
              <a:t>head</a:t>
            </a:r>
            <a:r>
              <a:rPr lang="fr-FR" dirty="0" smtClean="0"/>
              <a:t>&gt;</a:t>
            </a:r>
          </a:p>
          <a:p>
            <a:pPr marR="0" indent="0" algn="l" defTabSz="914400" rtl="0" eaLnBrk="0" fontAlgn="base" latinLnBrk="0" hangingPunct="0">
              <a:spcBef>
                <a:spcPct val="0"/>
              </a:spcBef>
              <a:spcAft>
                <a:spcPct val="0"/>
              </a:spcAft>
              <a:buClrTx/>
              <a:buSzTx/>
              <a:buFontTx/>
              <a:buNone/>
              <a:tabLst/>
            </a:pPr>
            <a:r>
              <a:rPr lang="fr-FR" dirty="0" smtClean="0"/>
              <a:t>&lt;body&gt;</a:t>
            </a:r>
          </a:p>
          <a:p>
            <a:pPr marR="0" indent="0" algn="l" defTabSz="914400" rtl="0" eaLnBrk="0" fontAlgn="base" latinLnBrk="0" hangingPunct="0">
              <a:spcBef>
                <a:spcPct val="0"/>
              </a:spcBef>
              <a:spcAft>
                <a:spcPct val="0"/>
              </a:spcAft>
              <a:buClrTx/>
              <a:buSzTx/>
              <a:buFontTx/>
              <a:buNone/>
              <a:tabLst/>
            </a:pPr>
            <a:r>
              <a:rPr lang="fr-FR" dirty="0" smtClean="0"/>
              <a:t>    &lt;h1&gt;Bienvenue sur la page MI…&lt;/h1&gt;</a:t>
            </a:r>
          </a:p>
          <a:p>
            <a:r>
              <a:rPr lang="fr-FR" dirty="0" smtClean="0"/>
              <a:t>    &lt;</a:t>
            </a:r>
            <a:r>
              <a:rPr lang="fr-FR" dirty="0" err="1" smtClean="0"/>
              <a:t>hr</a:t>
            </a:r>
            <a:r>
              <a:rPr lang="fr-FR" dirty="0" smtClean="0"/>
              <a:t>&gt;</a:t>
            </a:r>
          </a:p>
          <a:p>
            <a:r>
              <a:rPr lang="fr-FR" dirty="0" smtClean="0"/>
              <a:t>   &lt;</a:t>
            </a:r>
            <a:r>
              <a:rPr lang="fr-FR" dirty="0" err="1" smtClean="0"/>
              <a:t>img</a:t>
            </a:r>
            <a:r>
              <a:rPr lang="fr-FR" dirty="0" smtClean="0"/>
              <a:t> </a:t>
            </a:r>
            <a:r>
              <a:rPr lang="fr-FR" dirty="0" err="1" smtClean="0"/>
              <a:t>src</a:t>
            </a:r>
            <a:r>
              <a:rPr lang="fr-FR" dirty="0" smtClean="0"/>
              <a:t>="UnivCons2.jpg"&gt; </a:t>
            </a:r>
          </a:p>
          <a:p>
            <a:r>
              <a:rPr lang="fr-FR" dirty="0" smtClean="0"/>
              <a:t>&lt;/body&gt;</a:t>
            </a:r>
          </a:p>
          <a:p>
            <a:pPr marR="0" indent="0" algn="l" defTabSz="914400" rtl="0" eaLnBrk="0" fontAlgn="base" latinLnBrk="0" hangingPunct="0">
              <a:spcBef>
                <a:spcPct val="0"/>
              </a:spcBef>
              <a:spcAft>
                <a:spcPct val="0"/>
              </a:spcAft>
              <a:buClrTx/>
              <a:buSzTx/>
              <a:buFontTx/>
              <a:buNone/>
              <a:tabLst/>
            </a:pPr>
            <a:r>
              <a:rPr lang="fr-FR" dirty="0" smtClean="0"/>
              <a:t>&lt;/html&gt;	</a:t>
            </a:r>
          </a:p>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	</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14290"/>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00174"/>
            <a:ext cx="7772400" cy="4114800"/>
          </a:xfrm>
        </p:spPr>
        <p:txBody>
          <a:bodyPr/>
          <a:lstStyle/>
          <a:p>
            <a:r>
              <a:rPr lang="fr-FR" dirty="0" smtClean="0"/>
              <a:t>Insertion d’un lien hypertexte </a:t>
            </a:r>
          </a:p>
          <a:p>
            <a:pPr lvl="1"/>
            <a:r>
              <a:rPr lang="fr-FR" dirty="0" smtClean="0"/>
              <a:t>Le lien hypertexte permet d’afficher une autre page du même site ou d’un autre site (ou une simple image).</a:t>
            </a:r>
          </a:p>
          <a:p>
            <a:pPr lvl="1"/>
            <a:r>
              <a:rPr lang="fr-FR" dirty="0" smtClean="0"/>
              <a:t>Exemple 4:</a:t>
            </a:r>
          </a:p>
          <a:p>
            <a:pPr>
              <a:buNone/>
            </a:pP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113</a:t>
            </a:fld>
            <a:endParaRPr lang="fr-FR"/>
          </a:p>
        </p:txBody>
      </p:sp>
      <p:sp>
        <p:nvSpPr>
          <p:cNvPr id="7" name="Organigramme : Processus 6"/>
          <p:cNvSpPr/>
          <p:nvPr/>
        </p:nvSpPr>
        <p:spPr bwMode="auto">
          <a:xfrm>
            <a:off x="1357290" y="4286256"/>
            <a:ext cx="6929486" cy="1357322"/>
          </a:xfrm>
          <a:prstGeom prst="flowChartProcess">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endParaRPr lang="fr-FR" dirty="0" smtClean="0"/>
          </a:p>
          <a:p>
            <a:pPr algn="ctr"/>
            <a:r>
              <a:rPr lang="fr-FR" dirty="0" smtClean="0"/>
              <a:t>&lt;a </a:t>
            </a:r>
            <a:r>
              <a:rPr lang="fr-FR" dirty="0" err="1" smtClean="0"/>
              <a:t>href</a:t>
            </a:r>
            <a:r>
              <a:rPr lang="fr-FR" dirty="0" smtClean="0"/>
              <a:t>="fiche.html"&gt; Fiche de </a:t>
            </a:r>
            <a:r>
              <a:rPr lang="fr-FR" dirty="0" err="1" smtClean="0"/>
              <a:t>Voeux</a:t>
            </a:r>
            <a:r>
              <a:rPr lang="fr-FR" dirty="0" smtClean="0"/>
              <a:t> &lt;/a&gt;</a:t>
            </a: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p:txBody>
          <a:bodyPr/>
          <a:lstStyle/>
          <a:p>
            <a:pPr>
              <a:buNone/>
            </a:pPr>
            <a:r>
              <a:rPr lang="fr-FR" b="1" dirty="0" smtClean="0"/>
              <a:t>Insertion d’un tableau</a:t>
            </a:r>
          </a:p>
          <a:p>
            <a:r>
              <a:rPr lang="fr-FR" sz="2800" dirty="0" smtClean="0"/>
              <a:t>La présentation des données dans une page peut nécessiter l’utilisation d’un tableau </a:t>
            </a:r>
          </a:p>
          <a:p>
            <a:r>
              <a:rPr lang="fr-FR" sz="2800" dirty="0" smtClean="0"/>
              <a:t>Celui-ci est défini par trois types de balises : </a:t>
            </a:r>
          </a:p>
          <a:p>
            <a:pPr lvl="1"/>
            <a:r>
              <a:rPr lang="fr-FR" sz="2400" dirty="0" smtClean="0"/>
              <a:t>&lt;table&gt;&lt;/table&gt; définit le tableau lui même.</a:t>
            </a:r>
          </a:p>
          <a:p>
            <a:pPr lvl="1"/>
            <a:r>
              <a:rPr lang="fr-FR" sz="2400" dirty="0" smtClean="0"/>
              <a:t>&lt;tr&gt;&lt;/tr&gt; définit les lignes. </a:t>
            </a:r>
          </a:p>
          <a:p>
            <a:pPr lvl="1"/>
            <a:r>
              <a:rPr lang="fr-FR" sz="2400" dirty="0" smtClean="0"/>
              <a:t>&lt;td&gt;&lt;/td&gt; définit les colonnes.</a:t>
            </a:r>
            <a:endParaRPr lang="fr-FR" sz="2400"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114</a:t>
            </a:fld>
            <a:endParaRPr lang="fr-F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142852"/>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428736"/>
            <a:ext cx="7772400" cy="4114800"/>
          </a:xfrm>
        </p:spPr>
        <p:txBody>
          <a:bodyPr/>
          <a:lstStyle/>
          <a:p>
            <a:r>
              <a:rPr lang="fr-FR" dirty="0" smtClean="0"/>
              <a:t>Exemple 5:</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115</a:t>
            </a:fld>
            <a:endParaRPr lang="fr-FR"/>
          </a:p>
        </p:txBody>
      </p:sp>
      <p:sp>
        <p:nvSpPr>
          <p:cNvPr id="7" name="Rectangle 6"/>
          <p:cNvSpPr/>
          <p:nvPr/>
        </p:nvSpPr>
        <p:spPr bwMode="auto">
          <a:xfrm>
            <a:off x="3357554" y="1357298"/>
            <a:ext cx="5286412" cy="478634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216000" tIns="45720" rIns="91440" bIns="45720" numCol="1" rtlCol="0" anchor="t" anchorCtr="0" compatLnSpc="1">
            <a:prstTxWarp prst="textNoShape">
              <a:avLst/>
            </a:prstTxWarp>
          </a:bodyPr>
          <a:lstStyle/>
          <a:p>
            <a:pPr>
              <a:lnSpc>
                <a:spcPts val="2400"/>
              </a:lnSpc>
            </a:pPr>
            <a:r>
              <a:rPr lang="fr-FR" sz="2000" dirty="0" smtClean="0"/>
              <a:t>&lt;TABLE BORDER&gt;</a:t>
            </a:r>
          </a:p>
          <a:p>
            <a:pPr>
              <a:lnSpc>
                <a:spcPts val="2400"/>
              </a:lnSpc>
            </a:pPr>
            <a:r>
              <a:rPr lang="fr-FR" sz="2000" dirty="0" smtClean="0"/>
              <a:t>&lt;CAPTION&gt;Modules MI&lt;/CAPTION&gt;</a:t>
            </a:r>
          </a:p>
          <a:p>
            <a:pPr>
              <a:lnSpc>
                <a:spcPts val="2400"/>
              </a:lnSpc>
            </a:pPr>
            <a:r>
              <a:rPr lang="fr-FR" sz="2000" dirty="0" smtClean="0"/>
              <a:t>&lt;TR&gt;</a:t>
            </a:r>
          </a:p>
          <a:p>
            <a:pPr>
              <a:lnSpc>
                <a:spcPts val="2400"/>
              </a:lnSpc>
            </a:pPr>
            <a:r>
              <a:rPr lang="fr-FR" sz="2000" dirty="0" smtClean="0"/>
              <a:t>	&lt;TH&gt;Semestre 1&lt;/TH&gt;</a:t>
            </a:r>
          </a:p>
          <a:p>
            <a:pPr>
              <a:lnSpc>
                <a:spcPts val="2400"/>
              </a:lnSpc>
            </a:pPr>
            <a:r>
              <a:rPr lang="fr-FR" sz="2000" dirty="0" smtClean="0"/>
              <a:t>	&lt;TH&gt;Semestre 2&lt;/TH&gt;</a:t>
            </a:r>
          </a:p>
          <a:p>
            <a:pPr>
              <a:lnSpc>
                <a:spcPts val="2400"/>
              </a:lnSpc>
            </a:pPr>
            <a:r>
              <a:rPr lang="fr-FR" sz="2000" dirty="0" smtClean="0"/>
              <a:t>&lt;/TR&gt;</a:t>
            </a:r>
          </a:p>
          <a:p>
            <a:pPr>
              <a:lnSpc>
                <a:spcPts val="2400"/>
              </a:lnSpc>
            </a:pPr>
            <a:r>
              <a:rPr lang="fr-FR" sz="2000" dirty="0" smtClean="0"/>
              <a:t>&lt;TR&gt;</a:t>
            </a:r>
          </a:p>
          <a:p>
            <a:pPr>
              <a:lnSpc>
                <a:spcPts val="2400"/>
              </a:lnSpc>
            </a:pPr>
            <a:r>
              <a:rPr lang="fr-FR" sz="2000" dirty="0" smtClean="0"/>
              <a:t>	&lt;TD&gt;Informatique 1&lt;/TD&gt;</a:t>
            </a:r>
          </a:p>
          <a:p>
            <a:pPr>
              <a:lnSpc>
                <a:spcPts val="2400"/>
              </a:lnSpc>
            </a:pPr>
            <a:r>
              <a:rPr lang="fr-FR" sz="2000" dirty="0" smtClean="0"/>
              <a:t>	&lt;TD&gt;Analyse 2&lt;/TD&gt;</a:t>
            </a:r>
          </a:p>
          <a:p>
            <a:pPr>
              <a:lnSpc>
                <a:spcPts val="2400"/>
              </a:lnSpc>
            </a:pPr>
            <a:r>
              <a:rPr lang="fr-FR" sz="2000" dirty="0" smtClean="0"/>
              <a:t>&lt;/TR&gt;</a:t>
            </a:r>
          </a:p>
          <a:p>
            <a:pPr>
              <a:lnSpc>
                <a:spcPts val="2400"/>
              </a:lnSpc>
            </a:pPr>
            <a:r>
              <a:rPr lang="fr-FR" sz="2000" dirty="0" smtClean="0"/>
              <a:t>&lt;TR&gt;</a:t>
            </a:r>
          </a:p>
          <a:p>
            <a:pPr>
              <a:lnSpc>
                <a:spcPts val="2400"/>
              </a:lnSpc>
            </a:pPr>
            <a:r>
              <a:rPr lang="fr-FR" sz="2000" dirty="0" smtClean="0"/>
              <a:t>&lt;TD&gt;Analyse 1&lt;/TD&gt;</a:t>
            </a:r>
          </a:p>
          <a:p>
            <a:pPr>
              <a:lnSpc>
                <a:spcPts val="2400"/>
              </a:lnSpc>
            </a:pPr>
            <a:r>
              <a:rPr lang="fr-FR" sz="2000" dirty="0" smtClean="0"/>
              <a:t>&lt;TD&gt;Algèbre 2&lt;/TD&gt;</a:t>
            </a:r>
          </a:p>
          <a:p>
            <a:pPr>
              <a:lnSpc>
                <a:spcPts val="2400"/>
              </a:lnSpc>
            </a:pPr>
            <a:r>
              <a:rPr lang="fr-FR" sz="2000" dirty="0" smtClean="0"/>
              <a:t>&lt;/TR&gt;</a:t>
            </a:r>
            <a:endParaRPr lang="fr-FR" dirty="0" smtClean="0"/>
          </a:p>
          <a:p>
            <a:r>
              <a:rPr lang="fr-FR" dirty="0" smtClean="0"/>
              <a:t>&lt;/TABLE&gt; </a:t>
            </a:r>
          </a:p>
          <a:p>
            <a:pPr marR="0" indent="0" algn="l" defTabSz="914400" rtl="0" eaLnBrk="0" fontAlgn="base" latinLnBrk="0" hangingPunct="0">
              <a:spcBef>
                <a:spcPct val="0"/>
              </a:spcBef>
              <a:spcAft>
                <a:spcPct val="0"/>
              </a:spcAft>
              <a:buClrTx/>
              <a:buSzTx/>
              <a:buFontTx/>
              <a:buNone/>
              <a:tabLst/>
            </a:pPr>
            <a:r>
              <a:rPr lang="fr-FR" dirty="0" smtClean="0"/>
              <a:t>	</a:t>
            </a:r>
          </a:p>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	</a:t>
            </a:r>
          </a:p>
        </p:txBody>
      </p:sp>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71612"/>
            <a:ext cx="7772400" cy="4114800"/>
          </a:xfrm>
        </p:spPr>
        <p:txBody>
          <a:bodyPr/>
          <a:lstStyle/>
          <a:p>
            <a:pPr>
              <a:buNone/>
            </a:pPr>
            <a:r>
              <a:rPr lang="fr-FR" b="1" i="1" dirty="0" smtClean="0"/>
              <a:t>Les formulaires</a:t>
            </a:r>
          </a:p>
          <a:p>
            <a:r>
              <a:rPr lang="fr-FR" dirty="0" smtClean="0"/>
              <a:t>Les éléments de formulaires sont répartis en 3 classes :</a:t>
            </a:r>
          </a:p>
          <a:p>
            <a:pPr lvl="1"/>
            <a:r>
              <a:rPr lang="fr-FR" b="1" i="1" dirty="0" smtClean="0"/>
              <a:t>Input: </a:t>
            </a:r>
            <a:r>
              <a:rPr lang="fr-FR" dirty="0" smtClean="0"/>
              <a:t>Champs de saisie de texte </a:t>
            </a:r>
            <a:r>
              <a:rPr lang="fr-FR" smtClean="0"/>
              <a:t>et </a:t>
            </a:r>
            <a:r>
              <a:rPr lang="fr-FR" smtClean="0"/>
              <a:t>différents </a:t>
            </a:r>
            <a:r>
              <a:rPr lang="fr-FR" dirty="0" smtClean="0"/>
              <a:t>types de boutons</a:t>
            </a:r>
          </a:p>
          <a:p>
            <a:pPr lvl="1"/>
            <a:r>
              <a:rPr lang="fr-FR" b="1" i="1" dirty="0" smtClean="0"/>
              <a:t>Select: </a:t>
            </a:r>
            <a:r>
              <a:rPr lang="fr-FR" dirty="0" smtClean="0"/>
              <a:t>Listes (menus déroulants et ascenseurs)</a:t>
            </a:r>
          </a:p>
          <a:p>
            <a:pPr lvl="1"/>
            <a:r>
              <a:rPr lang="fr-FR" b="1" i="1" dirty="0" err="1" smtClean="0"/>
              <a:t>Textarea</a:t>
            </a:r>
            <a:r>
              <a:rPr lang="fr-FR" b="1" i="1" dirty="0" smtClean="0"/>
              <a:t>: </a:t>
            </a:r>
            <a:r>
              <a:rPr lang="fr-FR" dirty="0" smtClean="0"/>
              <a:t>Zone de saisie de texte libre</a:t>
            </a:r>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116</a:t>
            </a:fld>
            <a:endParaRPr lang="fr-FR"/>
          </a:p>
        </p:txBody>
      </p:sp>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42910" y="214290"/>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428736"/>
            <a:ext cx="7772400" cy="4114800"/>
          </a:xfrm>
        </p:spPr>
        <p:txBody>
          <a:bodyPr/>
          <a:lstStyle/>
          <a:p>
            <a:r>
              <a:rPr lang="fr-FR" dirty="0" smtClean="0"/>
              <a:t>Chaque élément doit être nommé, pour cela on utilise l'attribut </a:t>
            </a:r>
            <a:r>
              <a:rPr lang="fr-FR" b="1" dirty="0" smtClean="0"/>
              <a:t>NAME</a:t>
            </a:r>
            <a:r>
              <a:rPr lang="fr-FR" dirty="0" smtClean="0"/>
              <a:t>. </a:t>
            </a:r>
          </a:p>
          <a:p>
            <a:r>
              <a:rPr lang="fr-FR" dirty="0" smtClean="0"/>
              <a:t>Le nom doit être unique, sauf dans le cas d'un ensemble composé de plusieurs éléments (boutons radio par exemple).</a:t>
            </a:r>
          </a:p>
          <a:p>
            <a:r>
              <a:rPr lang="fr-FR" dirty="0" smtClean="0"/>
              <a:t> Un autre attribut </a:t>
            </a:r>
            <a:r>
              <a:rPr lang="fr-FR" b="1" dirty="0" smtClean="0"/>
              <a:t>VALUE</a:t>
            </a:r>
            <a:r>
              <a:rPr lang="fr-FR" dirty="0" smtClean="0"/>
              <a:t> est commun à ces balises, mais son rôle est différent selon le type d'élément utilisé.</a:t>
            </a:r>
          </a:p>
          <a:p>
            <a:pPr>
              <a:buNone/>
            </a:pPr>
            <a:endParaRPr lang="fr-FR" dirty="0" smtClean="0"/>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117</a:t>
            </a:fld>
            <a:endParaRPr lang="fr-FR"/>
          </a:p>
        </p:txBody>
      </p:sp>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71612"/>
            <a:ext cx="7772400" cy="4114800"/>
          </a:xfrm>
        </p:spPr>
        <p:txBody>
          <a:bodyPr/>
          <a:lstStyle/>
          <a:p>
            <a:pPr>
              <a:buNone/>
            </a:pPr>
            <a:r>
              <a:rPr lang="fr-FR" b="1" dirty="0" smtClean="0"/>
              <a:t>Les éléments input</a:t>
            </a:r>
          </a:p>
          <a:p>
            <a:r>
              <a:rPr lang="fr-FR" dirty="0" smtClean="0"/>
              <a:t>Cet élément est utilisé pour définir des zones d'entrée de texte simple, des boutons, des cases à cocher ou des boutons radio. Le type d'élément dont il s'agit sera précisé en utilisant l'attribut TYPE.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118</a:t>
            </a:fld>
            <a:endParaRPr lang="fr-FR"/>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357166"/>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643050"/>
            <a:ext cx="8243918" cy="4114800"/>
          </a:xfrm>
        </p:spPr>
        <p:txBody>
          <a:bodyPr/>
          <a:lstStyle/>
          <a:p>
            <a:r>
              <a:rPr lang="fr-FR" b="1" dirty="0" smtClean="0"/>
              <a:t>Les champs texte</a:t>
            </a:r>
          </a:p>
          <a:p>
            <a:pPr>
              <a:buNone/>
            </a:pPr>
            <a:r>
              <a:rPr lang="fr-FR" dirty="0" smtClean="0"/>
              <a:t>  </a:t>
            </a:r>
          </a:p>
          <a:p>
            <a:pPr>
              <a:buNone/>
            </a:pPr>
            <a:endParaRPr lang="fr-FR" dirty="0" smtClean="0"/>
          </a:p>
          <a:p>
            <a:pPr>
              <a:buNone/>
            </a:pPr>
            <a:endParaRPr lang="fr-FR" dirty="0" smtClean="0"/>
          </a:p>
          <a:p>
            <a:r>
              <a:rPr lang="fr-FR" b="1" dirty="0" smtClean="0"/>
              <a:t>Les boutons</a:t>
            </a:r>
          </a:p>
          <a:p>
            <a:pPr>
              <a:buNone/>
            </a:pPr>
            <a:r>
              <a:rPr lang="fr-FR" dirty="0" smtClean="0"/>
              <a:t>   </a:t>
            </a:r>
          </a:p>
          <a:p>
            <a:endParaRPr lang="fr-FR" dirty="0" smtClean="0"/>
          </a:p>
          <a:p>
            <a:pPr>
              <a:buNone/>
            </a:pPr>
            <a:endParaRPr lang="fr-FR" dirty="0" smtClean="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119</a:t>
            </a:fld>
            <a:endParaRPr lang="fr-FR"/>
          </a:p>
        </p:txBody>
      </p:sp>
      <p:sp>
        <p:nvSpPr>
          <p:cNvPr id="7" name="Rectangle 6"/>
          <p:cNvSpPr/>
          <p:nvPr/>
        </p:nvSpPr>
        <p:spPr bwMode="auto">
          <a:xfrm>
            <a:off x="1500166" y="2428868"/>
            <a:ext cx="6572296" cy="135732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fr-FR" dirty="0" smtClean="0"/>
              <a:t>Votre Nom:</a:t>
            </a:r>
            <a:br>
              <a:rPr lang="fr-FR" dirty="0" smtClean="0"/>
            </a:br>
            <a:r>
              <a:rPr lang="fr-FR" dirty="0" smtClean="0"/>
              <a:t>&lt;input type="</a:t>
            </a:r>
            <a:r>
              <a:rPr lang="fr-FR" dirty="0" err="1" smtClean="0"/>
              <a:t>text</a:t>
            </a:r>
            <a:r>
              <a:rPr lang="fr-FR" dirty="0" smtClean="0"/>
              <a:t>" </a:t>
            </a:r>
            <a:r>
              <a:rPr lang="fr-FR" dirty="0" err="1" smtClean="0"/>
              <a:t>name</a:t>
            </a:r>
            <a:r>
              <a:rPr lang="fr-FR" dirty="0" smtClean="0"/>
              <a:t>="nom" size="10"&gt;</a:t>
            </a:r>
            <a:br>
              <a:rPr lang="fr-FR" dirty="0" smtClean="0"/>
            </a:br>
            <a:endParaRPr lang="fr-FR" dirty="0" smtClean="0"/>
          </a:p>
          <a:p>
            <a:pPr marL="0" marR="0" indent="0" algn="l" defTabSz="914400" rtl="0" eaLnBrk="0" fontAlgn="base" latinLnBrk="0" hangingPunct="0">
              <a:lnSpc>
                <a:spcPct val="100000"/>
              </a:lnSpc>
              <a:spcBef>
                <a:spcPct val="0"/>
              </a:spcBef>
              <a:spcAft>
                <a:spcPct val="0"/>
              </a:spcAft>
              <a:buClrTx/>
              <a:buSzTx/>
              <a:buFontTx/>
              <a:buNone/>
              <a:tabLst/>
            </a:pPr>
            <a:endParaRPr kumimoji="0" lang="fr-FR" sz="2400" b="1" i="0" u="none" strike="noStrike" cap="none" normalizeH="0" baseline="0" dirty="0" smtClean="0">
              <a:ln>
                <a:noFill/>
              </a:ln>
              <a:solidFill>
                <a:schemeClr val="tx1"/>
              </a:solidFill>
              <a:effectLst/>
              <a:latin typeface="Times New Roman" pitchFamily="18" charset="0"/>
            </a:endParaRPr>
          </a:p>
        </p:txBody>
      </p:sp>
      <p:sp>
        <p:nvSpPr>
          <p:cNvPr id="8" name="Rectangle 7"/>
          <p:cNvSpPr/>
          <p:nvPr/>
        </p:nvSpPr>
        <p:spPr bwMode="auto">
          <a:xfrm>
            <a:off x="1643042" y="4643446"/>
            <a:ext cx="6572296" cy="1357322"/>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fr-FR" dirty="0" smtClean="0"/>
          </a:p>
          <a:p>
            <a:pPr algn="ctr"/>
            <a:r>
              <a:rPr lang="fr-FR" dirty="0" smtClean="0"/>
              <a:t>&lt;input type="</a:t>
            </a:r>
            <a:r>
              <a:rPr lang="fr-FR" dirty="0" err="1" smtClean="0"/>
              <a:t>button</a:t>
            </a:r>
            <a:r>
              <a:rPr lang="fr-FR" dirty="0" smtClean="0"/>
              <a:t>" value="cliquez ici"&gt;</a:t>
            </a: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heckerboard(across)">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42910" y="214290"/>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42910" y="1571612"/>
            <a:ext cx="7772400" cy="4114800"/>
          </a:xfrm>
        </p:spPr>
        <p:txBody>
          <a:bodyPr/>
          <a:lstStyle/>
          <a:p>
            <a:r>
              <a:rPr lang="fr-FR" b="1" dirty="0" smtClean="0"/>
              <a:t>Case à cocher (</a:t>
            </a:r>
            <a:r>
              <a:rPr lang="fr-FR" b="1" i="1" dirty="0" err="1" smtClean="0"/>
              <a:t>Checkbox</a:t>
            </a:r>
            <a:r>
              <a:rPr lang="fr-FR" b="1" i="1" dirty="0" smtClean="0"/>
              <a:t>): choix multiple</a:t>
            </a:r>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120</a:t>
            </a:fld>
            <a:endParaRPr lang="fr-FR"/>
          </a:p>
        </p:txBody>
      </p:sp>
      <p:sp>
        <p:nvSpPr>
          <p:cNvPr id="7" name="Rectangle 6"/>
          <p:cNvSpPr/>
          <p:nvPr/>
        </p:nvSpPr>
        <p:spPr bwMode="auto">
          <a:xfrm>
            <a:off x="285720" y="2500306"/>
            <a:ext cx="8643998" cy="3000396"/>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fr-FR" dirty="0" smtClean="0"/>
              <a:t>Je maitrise: &lt;BR&gt;</a:t>
            </a:r>
          </a:p>
          <a:p>
            <a:r>
              <a:rPr lang="fr-FR" dirty="0" smtClean="0"/>
              <a:t>&lt;input type="</a:t>
            </a:r>
            <a:r>
              <a:rPr lang="fr-FR" dirty="0" err="1" smtClean="0"/>
              <a:t>checkbox</a:t>
            </a:r>
            <a:r>
              <a:rPr lang="fr-FR" dirty="0" smtClean="0"/>
              <a:t>" </a:t>
            </a:r>
            <a:r>
              <a:rPr lang="fr-FR" dirty="0" err="1" smtClean="0"/>
              <a:t>name</a:t>
            </a:r>
            <a:r>
              <a:rPr lang="fr-FR" dirty="0" smtClean="0"/>
              <a:t>="</a:t>
            </a:r>
            <a:r>
              <a:rPr lang="fr-FR" dirty="0" err="1" smtClean="0"/>
              <a:t>pfm</a:t>
            </a:r>
            <a:r>
              <a:rPr lang="fr-FR" dirty="0" smtClean="0"/>
              <a:t>" value="Java"&gt; Java</a:t>
            </a:r>
          </a:p>
          <a:p>
            <a:r>
              <a:rPr lang="fr-FR" dirty="0" smtClean="0"/>
              <a:t>&lt;BR&gt;</a:t>
            </a:r>
            <a:br>
              <a:rPr lang="fr-FR" dirty="0" smtClean="0"/>
            </a:br>
            <a:r>
              <a:rPr lang="fr-FR" dirty="0" smtClean="0"/>
              <a:t>&lt;input type="</a:t>
            </a:r>
            <a:r>
              <a:rPr lang="fr-FR" dirty="0" err="1" smtClean="0"/>
              <a:t>checkbox</a:t>
            </a:r>
            <a:r>
              <a:rPr lang="fr-FR" dirty="0" smtClean="0"/>
              <a:t>" </a:t>
            </a:r>
            <a:r>
              <a:rPr lang="fr-FR" dirty="0" err="1" smtClean="0"/>
              <a:t>name</a:t>
            </a:r>
            <a:r>
              <a:rPr lang="fr-FR" dirty="0" smtClean="0"/>
              <a:t>="</a:t>
            </a:r>
            <a:r>
              <a:rPr lang="fr-FR" dirty="0" err="1" smtClean="0"/>
              <a:t>pfm</a:t>
            </a:r>
            <a:r>
              <a:rPr lang="fr-FR" dirty="0" smtClean="0"/>
              <a:t>" value="C"&gt; C</a:t>
            </a:r>
          </a:p>
          <a:p>
            <a:r>
              <a:rPr lang="fr-FR" dirty="0" smtClean="0"/>
              <a:t>&lt;BR&gt;</a:t>
            </a:r>
            <a:br>
              <a:rPr lang="fr-FR" dirty="0" smtClean="0"/>
            </a:br>
            <a:r>
              <a:rPr lang="fr-FR" dirty="0" smtClean="0"/>
              <a:t>&lt;input type="</a:t>
            </a:r>
            <a:r>
              <a:rPr lang="fr-FR" dirty="0" err="1" smtClean="0"/>
              <a:t>checkbox</a:t>
            </a:r>
            <a:r>
              <a:rPr lang="fr-FR" dirty="0" smtClean="0"/>
              <a:t>" </a:t>
            </a:r>
            <a:r>
              <a:rPr lang="fr-FR" dirty="0" err="1" smtClean="0"/>
              <a:t>name</a:t>
            </a:r>
            <a:r>
              <a:rPr lang="fr-FR" dirty="0" smtClean="0"/>
              <a:t>="</a:t>
            </a:r>
            <a:r>
              <a:rPr lang="fr-FR" dirty="0" err="1" smtClean="0"/>
              <a:t>pfm</a:t>
            </a:r>
            <a:r>
              <a:rPr lang="fr-FR" dirty="0" smtClean="0"/>
              <a:t>" value="html"&gt; HTML</a:t>
            </a: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285728"/>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571612"/>
            <a:ext cx="7772400" cy="4186238"/>
          </a:xfrm>
        </p:spPr>
        <p:txBody>
          <a:bodyPr/>
          <a:lstStyle/>
          <a:p>
            <a:r>
              <a:rPr lang="fr-FR" b="1" dirty="0" smtClean="0"/>
              <a:t>Bouton RADIO </a:t>
            </a:r>
            <a:r>
              <a:rPr lang="fr-FR" dirty="0" smtClean="0"/>
              <a:t>(un seul choix)</a:t>
            </a:r>
          </a:p>
          <a:p>
            <a:endParaRPr lang="fr-FR" dirty="0" smtClean="0"/>
          </a:p>
          <a:p>
            <a:endParaRPr lang="fr-FR" dirty="0" smtClean="0"/>
          </a:p>
          <a:p>
            <a:endParaRPr lang="fr-FR" dirty="0" smtClean="0"/>
          </a:p>
          <a:p>
            <a:r>
              <a:rPr lang="fr-FR" b="1" i="1" dirty="0" smtClean="0"/>
              <a:t>Mot de passe (</a:t>
            </a:r>
            <a:r>
              <a:rPr lang="fr-FR" b="1" i="1" dirty="0" err="1" smtClean="0"/>
              <a:t>Password</a:t>
            </a:r>
            <a:r>
              <a:rPr lang="fr-FR" b="1" i="1" dirty="0" smtClean="0"/>
              <a:t>)</a:t>
            </a:r>
            <a:endParaRPr lang="fr-FR" dirty="0" smtClean="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121</a:t>
            </a:fld>
            <a:endParaRPr lang="fr-FR"/>
          </a:p>
        </p:txBody>
      </p:sp>
      <p:sp>
        <p:nvSpPr>
          <p:cNvPr id="7" name="Rectangle 6"/>
          <p:cNvSpPr/>
          <p:nvPr/>
        </p:nvSpPr>
        <p:spPr bwMode="auto">
          <a:xfrm>
            <a:off x="785786" y="2143116"/>
            <a:ext cx="7286676" cy="164307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Votre âge:</a:t>
            </a:r>
          </a:p>
          <a:p>
            <a:r>
              <a:rPr lang="fr-FR" dirty="0" smtClean="0"/>
              <a:t>&lt;input type="radio" </a:t>
            </a:r>
            <a:r>
              <a:rPr lang="fr-FR" dirty="0" err="1" smtClean="0"/>
              <a:t>name</a:t>
            </a:r>
            <a:r>
              <a:rPr lang="fr-FR" dirty="0" smtClean="0"/>
              <a:t>="</a:t>
            </a:r>
            <a:r>
              <a:rPr lang="fr-FR" dirty="0" err="1" smtClean="0"/>
              <a:t>choixAge</a:t>
            </a:r>
            <a:r>
              <a:rPr lang="fr-FR" dirty="0" smtClean="0"/>
              <a:t>"&gt; 18-25 &lt;BR&gt;</a:t>
            </a:r>
            <a:br>
              <a:rPr lang="fr-FR" dirty="0" smtClean="0"/>
            </a:br>
            <a:r>
              <a:rPr lang="fr-FR" dirty="0" smtClean="0"/>
              <a:t> &lt;input type="radio" </a:t>
            </a:r>
            <a:r>
              <a:rPr lang="fr-FR" dirty="0" err="1" smtClean="0"/>
              <a:t>name</a:t>
            </a:r>
            <a:r>
              <a:rPr lang="fr-FR" dirty="0" smtClean="0"/>
              <a:t>="</a:t>
            </a:r>
            <a:r>
              <a:rPr lang="fr-FR" dirty="0" err="1" smtClean="0"/>
              <a:t>choixAge</a:t>
            </a:r>
            <a:r>
              <a:rPr lang="fr-FR" dirty="0" smtClean="0"/>
              <a:t>"&gt; 26-35 &lt;BR&gt;</a:t>
            </a:r>
          </a:p>
          <a:p>
            <a:r>
              <a:rPr lang="fr-FR" dirty="0" smtClean="0"/>
              <a:t>&lt;input type="radio" </a:t>
            </a:r>
            <a:r>
              <a:rPr lang="fr-FR" dirty="0" err="1" smtClean="0"/>
              <a:t>name</a:t>
            </a:r>
            <a:r>
              <a:rPr lang="fr-FR" dirty="0" smtClean="0"/>
              <a:t>="</a:t>
            </a:r>
            <a:r>
              <a:rPr lang="fr-FR" dirty="0" err="1" smtClean="0"/>
              <a:t>choixAge</a:t>
            </a:r>
            <a:r>
              <a:rPr lang="fr-FR" dirty="0" smtClean="0"/>
              <a:t>"&gt; plus de 35</a:t>
            </a:r>
            <a:endParaRPr kumimoji="0" lang="fr-FR" sz="2400" b="1" i="0" u="none" strike="noStrike" cap="none" normalizeH="0" baseline="0" dirty="0" smtClean="0">
              <a:ln>
                <a:noFill/>
              </a:ln>
              <a:solidFill>
                <a:schemeClr val="tx1"/>
              </a:solidFill>
              <a:effectLst/>
              <a:latin typeface="Times New Roman" pitchFamily="18" charset="0"/>
            </a:endParaRPr>
          </a:p>
        </p:txBody>
      </p:sp>
      <p:sp>
        <p:nvSpPr>
          <p:cNvPr id="8" name="Rectangle 7"/>
          <p:cNvSpPr/>
          <p:nvPr/>
        </p:nvSpPr>
        <p:spPr bwMode="auto">
          <a:xfrm>
            <a:off x="1009624" y="4500570"/>
            <a:ext cx="7277152" cy="1143008"/>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fr-FR" sz="2400" b="1" i="0" u="none" strike="noStrike" cap="none" normalizeH="0" baseline="0" dirty="0" smtClean="0">
                <a:ln>
                  <a:noFill/>
                </a:ln>
                <a:solidFill>
                  <a:schemeClr val="tx1"/>
                </a:solidFill>
                <a:effectLst/>
                <a:latin typeface="Times New Roman" pitchFamily="18" charset="0"/>
              </a:rPr>
              <a:t>Entrer votre mot de passe:</a:t>
            </a:r>
          </a:p>
          <a:p>
            <a:r>
              <a:rPr lang="en-US" dirty="0" smtClean="0"/>
              <a:t>    &lt;input type="password" name="pass”&gt;</a:t>
            </a: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heckerboard(across)">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heckerboard(across)">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p:txBody>
          <a:bodyPr/>
          <a:lstStyle/>
          <a:p>
            <a:r>
              <a:rPr lang="fr-FR" b="1" dirty="0" smtClean="0"/>
              <a:t>L'élément SELECT</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122</a:t>
            </a:fld>
            <a:endParaRPr lang="fr-FR"/>
          </a:p>
        </p:txBody>
      </p:sp>
      <p:sp>
        <p:nvSpPr>
          <p:cNvPr id="7" name="Rectangle 6"/>
          <p:cNvSpPr/>
          <p:nvPr/>
        </p:nvSpPr>
        <p:spPr bwMode="auto">
          <a:xfrm>
            <a:off x="2643174" y="2786058"/>
            <a:ext cx="3929090" cy="285752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fr-FR" dirty="0" smtClean="0"/>
              <a:t>Faire un seul choix:</a:t>
            </a:r>
          </a:p>
          <a:p>
            <a:r>
              <a:rPr lang="fr-FR" dirty="0" smtClean="0"/>
              <a:t>&lt;select </a:t>
            </a:r>
            <a:r>
              <a:rPr lang="fr-FR" dirty="0" err="1" smtClean="0"/>
              <a:t>name</a:t>
            </a:r>
            <a:r>
              <a:rPr lang="fr-FR" dirty="0" smtClean="0"/>
              <a:t>="menu"&gt;</a:t>
            </a:r>
          </a:p>
          <a:p>
            <a:r>
              <a:rPr lang="fr-FR" dirty="0" smtClean="0"/>
              <a:t>&lt;option&gt; SITW</a:t>
            </a:r>
          </a:p>
          <a:p>
            <a:r>
              <a:rPr lang="fr-FR" dirty="0" smtClean="0"/>
              <a:t>&lt;option&gt; SI</a:t>
            </a:r>
          </a:p>
          <a:p>
            <a:r>
              <a:rPr lang="fr-FR" dirty="0" smtClean="0"/>
              <a:t>&lt;option&gt; GL</a:t>
            </a:r>
          </a:p>
          <a:p>
            <a:r>
              <a:rPr lang="fr-FR" dirty="0" smtClean="0"/>
              <a:t>&lt;option&gt; STIC</a:t>
            </a:r>
          </a:p>
          <a:p>
            <a:r>
              <a:rPr lang="fr-FR" dirty="0" smtClean="0"/>
              <a:t>&lt;/select &gt;</a:t>
            </a: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685800" y="357166"/>
            <a:ext cx="7772400" cy="1143000"/>
          </a:xfrm>
        </p:spPr>
        <p:txBody>
          <a:bodyPr/>
          <a:lstStyle/>
          <a:p>
            <a:r>
              <a:rPr lang="fr-FR" dirty="0" smtClean="0">
                <a:solidFill>
                  <a:srgbClr val="FF0000"/>
                </a:solidFill>
              </a:rPr>
              <a:t>Introduction au langage HTML</a:t>
            </a:r>
            <a:endParaRPr lang="fr-FR" dirty="0"/>
          </a:p>
        </p:txBody>
      </p:sp>
      <p:sp>
        <p:nvSpPr>
          <p:cNvPr id="3" name="Espace réservé du contenu 2"/>
          <p:cNvSpPr>
            <a:spLocks noGrp="1"/>
          </p:cNvSpPr>
          <p:nvPr>
            <p:ph idx="1"/>
          </p:nvPr>
        </p:nvSpPr>
        <p:spPr>
          <a:xfrm>
            <a:off x="685800" y="1643050"/>
            <a:ext cx="7772400" cy="4114800"/>
          </a:xfrm>
        </p:spPr>
        <p:txBody>
          <a:bodyPr/>
          <a:lstStyle/>
          <a:p>
            <a:r>
              <a:rPr lang="fr-FR" b="1" dirty="0" smtClean="0"/>
              <a:t>L'élément TEXTAREA</a:t>
            </a:r>
          </a:p>
          <a:p>
            <a:endParaRPr lang="fr-FR" dirty="0"/>
          </a:p>
        </p:txBody>
      </p:sp>
      <p:sp>
        <p:nvSpPr>
          <p:cNvPr id="4" name="Espace réservé de la date 3"/>
          <p:cNvSpPr>
            <a:spLocks noGrp="1"/>
          </p:cNvSpPr>
          <p:nvPr>
            <p:ph type="dt" sz="half" idx="10"/>
          </p:nvPr>
        </p:nvSpPr>
        <p:spPr/>
        <p:txBody>
          <a:bodyPr/>
          <a:lstStyle/>
          <a:p>
            <a:r>
              <a:rPr lang="fr-FR" smtClean="0"/>
              <a:t>2014/2015</a:t>
            </a:r>
            <a:endParaRPr lang="fr-FR"/>
          </a:p>
        </p:txBody>
      </p:sp>
      <p:sp>
        <p:nvSpPr>
          <p:cNvPr id="5" name="Espace réservé du pied de page 4"/>
          <p:cNvSpPr>
            <a:spLocks noGrp="1"/>
          </p:cNvSpPr>
          <p:nvPr>
            <p:ph type="ftr" sz="quarter" idx="11"/>
          </p:nvPr>
        </p:nvSpPr>
        <p:spPr/>
        <p:txBody>
          <a:bodyPr/>
          <a:lstStyle/>
          <a:p>
            <a:r>
              <a:rPr lang="fr-FR" smtClean="0"/>
              <a:t>Cours TIC  -  1ère année MI </a:t>
            </a:r>
            <a:endParaRPr lang="fr-FR"/>
          </a:p>
        </p:txBody>
      </p:sp>
      <p:sp>
        <p:nvSpPr>
          <p:cNvPr id="6" name="Espace réservé du numéro de diapositive 5"/>
          <p:cNvSpPr>
            <a:spLocks noGrp="1"/>
          </p:cNvSpPr>
          <p:nvPr>
            <p:ph type="sldNum" sz="quarter" idx="12"/>
          </p:nvPr>
        </p:nvSpPr>
        <p:spPr/>
        <p:txBody>
          <a:bodyPr/>
          <a:lstStyle/>
          <a:p>
            <a:fld id="{43026937-5007-41CC-A4FD-D8F9CF7F0F36}" type="slidenum">
              <a:rPr lang="fr-FR" smtClean="0"/>
              <a:pPr/>
              <a:t>123</a:t>
            </a:fld>
            <a:endParaRPr lang="fr-FR"/>
          </a:p>
        </p:txBody>
      </p:sp>
      <p:sp>
        <p:nvSpPr>
          <p:cNvPr id="7" name="Rectangle 6"/>
          <p:cNvSpPr/>
          <p:nvPr/>
        </p:nvSpPr>
        <p:spPr bwMode="auto">
          <a:xfrm>
            <a:off x="1285852" y="2571744"/>
            <a:ext cx="6572296" cy="1643074"/>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fr-FR" b="0" dirty="0" smtClean="0"/>
              <a:t>&lt;</a:t>
            </a:r>
            <a:r>
              <a:rPr lang="fr-FR" b="0" dirty="0" err="1" smtClean="0"/>
              <a:t>textarea</a:t>
            </a:r>
            <a:r>
              <a:rPr lang="fr-FR" b="0" dirty="0" smtClean="0"/>
              <a:t> </a:t>
            </a:r>
            <a:r>
              <a:rPr lang="fr-FR" b="0" dirty="0" err="1" smtClean="0"/>
              <a:t>name</a:t>
            </a:r>
            <a:r>
              <a:rPr lang="fr-FR" b="0" dirty="0" smtClean="0"/>
              <a:t>="</a:t>
            </a:r>
            <a:r>
              <a:rPr lang="fr-FR" b="0" dirty="0" err="1" smtClean="0"/>
              <a:t>comm</a:t>
            </a:r>
            <a:r>
              <a:rPr lang="fr-FR" b="0" dirty="0" smtClean="0"/>
              <a:t>" </a:t>
            </a:r>
            <a:r>
              <a:rPr lang="fr-FR" b="0" dirty="0" err="1" smtClean="0"/>
              <a:t>rows</a:t>
            </a:r>
            <a:r>
              <a:rPr lang="fr-FR" b="0" dirty="0" smtClean="0"/>
              <a:t>=10 cols=40&gt;</a:t>
            </a:r>
            <a:r>
              <a:rPr lang="fr-FR" dirty="0" smtClean="0"/>
              <a:t/>
            </a:r>
            <a:br>
              <a:rPr lang="fr-FR" dirty="0" smtClean="0"/>
            </a:br>
            <a:r>
              <a:rPr lang="fr-FR" b="0" dirty="0" smtClean="0"/>
              <a:t>Tapez vos commentaires ici</a:t>
            </a:r>
            <a:r>
              <a:rPr lang="fr-FR" dirty="0" smtClean="0"/>
              <a:t/>
            </a:r>
            <a:br>
              <a:rPr lang="fr-FR" dirty="0" smtClean="0"/>
            </a:br>
            <a:r>
              <a:rPr lang="fr-FR" b="0" dirty="0" smtClean="0"/>
              <a:t>&lt;/</a:t>
            </a:r>
            <a:r>
              <a:rPr lang="fr-FR" b="0" dirty="0" err="1" smtClean="0"/>
              <a:t>textarea</a:t>
            </a:r>
            <a:r>
              <a:rPr lang="fr-FR" b="0" dirty="0" smtClean="0"/>
              <a:t>&gt;</a:t>
            </a:r>
            <a:endParaRPr kumimoji="0" lang="fr-FR" sz="2400" b="1" i="0" u="none" strike="noStrike" cap="none" normalizeH="0" baseline="0" dirty="0" smtClean="0">
              <a:ln>
                <a:noFill/>
              </a:ln>
              <a:solidFill>
                <a:schemeClr val="tx1"/>
              </a:solidFill>
              <a:effectLst/>
              <a:latin typeface="Times New Roman" pitchFamily="18"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12NFg7t4Qg4mi5IM904Lrs"/>
</p:tagLst>
</file>

<file path=ppt/tags/tag2.xml><?xml version="1.0" encoding="utf-8"?>
<p:tagLst xmlns:a="http://schemas.openxmlformats.org/drawingml/2006/main" xmlns:r="http://schemas.openxmlformats.org/officeDocument/2006/relationships" xmlns:p="http://schemas.openxmlformats.org/presentationml/2006/main">
  <p:tag name="DVSHAPEID" val="TyZz27NTEdMCSiYCldEfiE"/>
</p:tagLst>
</file>

<file path=ppt/tags/tag3.xml><?xml version="1.0" encoding="utf-8"?>
<p:tagLst xmlns:a="http://schemas.openxmlformats.org/drawingml/2006/main" xmlns:r="http://schemas.openxmlformats.org/officeDocument/2006/relationships" xmlns:p="http://schemas.openxmlformats.org/presentationml/2006/main">
  <p:tag name="DVSHAPEID" val="UchBWJtF6Vrz8eGG4mhXBQ"/>
</p:tagLst>
</file>

<file path=ppt/tags/tag4.xml><?xml version="1.0" encoding="utf-8"?>
<p:tagLst xmlns:a="http://schemas.openxmlformats.org/drawingml/2006/main" xmlns:r="http://schemas.openxmlformats.org/officeDocument/2006/relationships" xmlns:p="http://schemas.openxmlformats.org/presentationml/2006/main">
  <p:tag name="DVSHAPEID" val="AGdqNxFR6b9fDNira3pZ7Q"/>
</p:tagLst>
</file>

<file path=ppt/tags/tag5.xml><?xml version="1.0" encoding="utf-8"?>
<p:tagLst xmlns:a="http://schemas.openxmlformats.org/drawingml/2006/main" xmlns:r="http://schemas.openxmlformats.org/officeDocument/2006/relationships" xmlns:p="http://schemas.openxmlformats.org/presentationml/2006/main">
  <p:tag name="DVSHAPEID" val="bi9KVE8hYk23BAowVWZeOf"/>
</p:tagLst>
</file>

<file path=ppt/tags/tag6.xml><?xml version="1.0" encoding="utf-8"?>
<p:tagLst xmlns:a="http://schemas.openxmlformats.org/drawingml/2006/main" xmlns:r="http://schemas.openxmlformats.org/officeDocument/2006/relationships" xmlns:p="http://schemas.openxmlformats.org/presentationml/2006/main">
  <p:tag name="DVSHAPEID" val="pTASoDcdxCJJvUg3B0JPdO"/>
</p:tagLst>
</file>

<file path=ppt/tags/tag7.xml><?xml version="1.0" encoding="utf-8"?>
<p:tagLst xmlns:a="http://schemas.openxmlformats.org/drawingml/2006/main" xmlns:r="http://schemas.openxmlformats.org/officeDocument/2006/relationships" xmlns:p="http://schemas.openxmlformats.org/presentationml/2006/main">
  <p:tag name="DVSHAPEID" val="dzcH2D7tZS2WSg93gu5KNq"/>
</p:tagLst>
</file>

<file path=ppt/tags/tag8.xml><?xml version="1.0" encoding="utf-8"?>
<p:tagLst xmlns:a="http://schemas.openxmlformats.org/drawingml/2006/main" xmlns:r="http://schemas.openxmlformats.org/officeDocument/2006/relationships" xmlns:p="http://schemas.openxmlformats.org/presentationml/2006/main">
  <p:tag name="DVSHAPEID" val="DoaUnubtYNnjISdFTRTvJv"/>
</p:tagLst>
</file>

<file path=ppt/tags/tag9.xml><?xml version="1.0" encoding="utf-8"?>
<p:tagLst xmlns:a="http://schemas.openxmlformats.org/drawingml/2006/main" xmlns:r="http://schemas.openxmlformats.org/officeDocument/2006/relationships" xmlns:p="http://schemas.openxmlformats.org/presentationml/2006/main">
  <p:tag name="DVSHAPEID" val="Q2xPr1tbJuRDgHbtmt8Knv"/>
</p:tagLst>
</file>

<file path=ppt/tags/tag10.xml><?xml version="1.0" encoding="utf-8"?>
<p:tagLst xmlns:a="http://schemas.openxmlformats.org/drawingml/2006/main" xmlns:r="http://schemas.openxmlformats.org/officeDocument/2006/relationships" xmlns:p="http://schemas.openxmlformats.org/presentationml/2006/main">
  <p:tag name="DVSHAPEID" val="TcY43A6HctMK6Xzi8QSNw6"/>
</p:tagLst>
</file>

<file path=ppt/tags/tag11.xml><?xml version="1.0" encoding="utf-8"?>
<p:tagLst xmlns:a="http://schemas.openxmlformats.org/drawingml/2006/main" xmlns:r="http://schemas.openxmlformats.org/officeDocument/2006/relationships" xmlns:p="http://schemas.openxmlformats.org/presentationml/2006/main">
  <p:tag name="DVSHAPEID" val="mgWT5vKOkZdtihQAxwQm8C"/>
</p:tagLst>
</file>

<file path=ppt/tags/tag12.xml><?xml version="1.0" encoding="utf-8"?>
<p:tagLst xmlns:a="http://schemas.openxmlformats.org/drawingml/2006/main" xmlns:r="http://schemas.openxmlformats.org/officeDocument/2006/relationships" xmlns:p="http://schemas.openxmlformats.org/presentationml/2006/main">
  <p:tag name="DVSHAPEID" val="w8opRZy7uq1NPI7auAXo9M"/>
</p:tagLst>
</file>

<file path=ppt/tags/tag13.xml><?xml version="1.0" encoding="utf-8"?>
<p:tagLst xmlns:a="http://schemas.openxmlformats.org/drawingml/2006/main" xmlns:r="http://schemas.openxmlformats.org/officeDocument/2006/relationships" xmlns:p="http://schemas.openxmlformats.org/presentationml/2006/main">
  <p:tag name="DVSHAPEID" val="wDEisyjlWaXJKOuFELfduN"/>
</p:tagLst>
</file>

<file path=ppt/tags/tag14.xml><?xml version="1.0" encoding="utf-8"?>
<p:tagLst xmlns:a="http://schemas.openxmlformats.org/drawingml/2006/main" xmlns:r="http://schemas.openxmlformats.org/officeDocument/2006/relationships" xmlns:p="http://schemas.openxmlformats.org/presentationml/2006/main">
  <p:tag name="DVSHAPEID" val="rur8sn2gpKtJBKKyw0O9uR"/>
</p:tagLst>
</file>

<file path=ppt/tags/tag15.xml><?xml version="1.0" encoding="utf-8"?>
<p:tagLst xmlns:a="http://schemas.openxmlformats.org/drawingml/2006/main" xmlns:r="http://schemas.openxmlformats.org/officeDocument/2006/relationships" xmlns:p="http://schemas.openxmlformats.org/presentationml/2006/main">
  <p:tag name="DVSHAPEID" val="Q6YiFOWb8ViJbaRk5VjGKc"/>
</p:tagLst>
</file>

<file path=ppt/tags/tag16.xml><?xml version="1.0" encoding="utf-8"?>
<p:tagLst xmlns:a="http://schemas.openxmlformats.org/drawingml/2006/main" xmlns:r="http://schemas.openxmlformats.org/officeDocument/2006/relationships" xmlns:p="http://schemas.openxmlformats.org/presentationml/2006/main">
  <p:tag name="DVSHAPEID" val="f0dKU5efpliAEkaaIdkdCx"/>
</p:tagLst>
</file>

<file path=ppt/tags/tag17.xml><?xml version="1.0" encoding="utf-8"?>
<p:tagLst xmlns:a="http://schemas.openxmlformats.org/drawingml/2006/main" xmlns:r="http://schemas.openxmlformats.org/officeDocument/2006/relationships" xmlns:p="http://schemas.openxmlformats.org/presentationml/2006/main">
  <p:tag name="DVSHAPEID" val="rRyAGcUSPN6DQX5UTQXSwW"/>
</p:tagLst>
</file>

<file path=ppt/tags/tag18.xml><?xml version="1.0" encoding="utf-8"?>
<p:tagLst xmlns:a="http://schemas.openxmlformats.org/drawingml/2006/main" xmlns:r="http://schemas.openxmlformats.org/officeDocument/2006/relationships" xmlns:p="http://schemas.openxmlformats.org/presentationml/2006/main">
  <p:tag name="DVSHAPEID" val="t0tc4NjtgJ1uqW492YEKsz"/>
</p:tagLst>
</file>

<file path=ppt/tags/tag19.xml><?xml version="1.0" encoding="utf-8"?>
<p:tagLst xmlns:a="http://schemas.openxmlformats.org/drawingml/2006/main" xmlns:r="http://schemas.openxmlformats.org/officeDocument/2006/relationships" xmlns:p="http://schemas.openxmlformats.org/presentationml/2006/main">
  <p:tag name="DVSHAPEID" val="39oJIzrUyZqV7v3XQqMRhQ"/>
</p:tagLst>
</file>

<file path=ppt/tags/tag20.xml><?xml version="1.0" encoding="utf-8"?>
<p:tagLst xmlns:a="http://schemas.openxmlformats.org/drawingml/2006/main" xmlns:r="http://schemas.openxmlformats.org/officeDocument/2006/relationships" xmlns:p="http://schemas.openxmlformats.org/presentationml/2006/main">
  <p:tag name="DVSHAPEID" val="G4Vfge0lSL2UXkOl4K2lb2"/>
</p:tagLst>
</file>

<file path=ppt/tags/tag21.xml><?xml version="1.0" encoding="utf-8"?>
<p:tagLst xmlns:a="http://schemas.openxmlformats.org/drawingml/2006/main" xmlns:r="http://schemas.openxmlformats.org/officeDocument/2006/relationships" xmlns:p="http://schemas.openxmlformats.org/presentationml/2006/main">
  <p:tag name="DVSHAPEID" val="3uPy648eXAhcsjOticUc7F"/>
</p:tagLst>
</file>

<file path=ppt/theme/theme1.xml><?xml version="1.0" encoding="utf-8"?>
<a:theme xmlns:a="http://schemas.openxmlformats.org/drawingml/2006/main" name="Modèle par défaut">
  <a:themeElements>
    <a:clrScheme name="Modèle par défau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1"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fr-FR" sz="2400" b="1"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Modèle par défau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11952</TotalTime>
  <Words>6359</Words>
  <Application>Microsoft PowerPoint</Application>
  <PresentationFormat>Affichage à l'écran (4:3)</PresentationFormat>
  <Paragraphs>1122</Paragraphs>
  <Slides>123</Slides>
  <Notes>13</Notes>
  <HiddenSlides>0</HiddenSlides>
  <MMClips>0</MMClips>
  <ScaleCrop>false</ScaleCrop>
  <HeadingPairs>
    <vt:vector size="6" baseType="variant">
      <vt:variant>
        <vt:lpstr>Thème</vt:lpstr>
      </vt:variant>
      <vt:variant>
        <vt:i4>1</vt:i4>
      </vt:variant>
      <vt:variant>
        <vt:lpstr>Serveurs OLE incorporés</vt:lpstr>
      </vt:variant>
      <vt:variant>
        <vt:i4>1</vt:i4>
      </vt:variant>
      <vt:variant>
        <vt:lpstr>Titres des diapositives</vt:lpstr>
      </vt:variant>
      <vt:variant>
        <vt:i4>123</vt:i4>
      </vt:variant>
    </vt:vector>
  </HeadingPairs>
  <TitlesOfParts>
    <vt:vector size="125" baseType="lpstr">
      <vt:lpstr>Modèle par défaut</vt:lpstr>
      <vt:lpstr>Clip</vt:lpstr>
      <vt:lpstr>Diapositive 1</vt:lpstr>
      <vt:lpstr>Un aperçu sur les matières de semestre 2</vt:lpstr>
      <vt:lpstr>Plan du Travail</vt:lpstr>
      <vt:lpstr>Objectifs</vt:lpstr>
      <vt:lpstr>Introduction</vt:lpstr>
      <vt:lpstr>Chapitre 1 :   Internet et le Web : Définitions et historique</vt:lpstr>
      <vt:lpstr>1.1 : L’informatique ?</vt:lpstr>
      <vt:lpstr>L’ordinateur</vt:lpstr>
      <vt:lpstr>Traitement de l’information</vt:lpstr>
      <vt:lpstr>L’ordinateur / l’homme</vt:lpstr>
      <vt:lpstr>Domaines de l’informatique</vt:lpstr>
      <vt:lpstr>1.2.  -  Générations d’ordinateurs</vt:lpstr>
      <vt:lpstr>1.2.  -  Générations d’ordinateurs</vt:lpstr>
      <vt:lpstr>1.2.  -  Générations d’ordinateurs</vt:lpstr>
      <vt:lpstr>1.2  -  Générations d’ordinateurs</vt:lpstr>
      <vt:lpstr>1.2  -  Générations d’ordinateurs</vt:lpstr>
      <vt:lpstr>1.2  -  Générations d’ordinateurs</vt:lpstr>
      <vt:lpstr>1.2  -  Générations d’ordinateurs</vt:lpstr>
      <vt:lpstr>1.2  -  Générations d’ordinateurs</vt:lpstr>
      <vt:lpstr>1.3- Internet et le Web </vt:lpstr>
      <vt:lpstr>1.3- Internet et le Web </vt:lpstr>
      <vt:lpstr> 1.3- Internet et le Web (un bref historique de l’Internet) </vt:lpstr>
      <vt:lpstr> 1.3- Internet et le Web (un bref historique de l’Internet) </vt:lpstr>
      <vt:lpstr> 1.3- Internet et le Web (un bref historique de l’Internet) </vt:lpstr>
      <vt:lpstr>1.3- Internet et le Web (Déﬁnition du Web)</vt:lpstr>
      <vt:lpstr>1.3- Internet et le Web (Déﬁnition du Web)</vt:lpstr>
      <vt:lpstr>1.3- Internet et le Web (Différences entre Internet et le Web)</vt:lpstr>
      <vt:lpstr>1.3- Internet et le Web (Différences entre Internet et le Web)</vt:lpstr>
      <vt:lpstr>1.3- Internet et le Web (Différences entre Internet et le Web)</vt:lpstr>
      <vt:lpstr>Plan du Travail</vt:lpstr>
      <vt:lpstr>Introduction aux réseaux Informatiques</vt:lpstr>
      <vt:lpstr>Diapositive 32</vt:lpstr>
      <vt:lpstr>Diapositive 33</vt:lpstr>
      <vt:lpstr>Diapositive 34</vt:lpstr>
      <vt:lpstr>Avantages des réseaux</vt:lpstr>
      <vt:lpstr>Avantages des réseaux</vt:lpstr>
      <vt:lpstr>Types des Réseaux</vt:lpstr>
      <vt:lpstr>Types des Réseaux</vt:lpstr>
      <vt:lpstr>Local Area Network (LAN) </vt:lpstr>
      <vt:lpstr>Local Area Network (LAN) </vt:lpstr>
      <vt:lpstr>Metropolitan Area Network (MAN)</vt:lpstr>
      <vt:lpstr>Metropolitan Area Network (MAN)</vt:lpstr>
      <vt:lpstr>Wide Area Network (WAN)</vt:lpstr>
      <vt:lpstr>Wide Area Network (WAN)</vt:lpstr>
      <vt:lpstr>Topologies des réseaux</vt:lpstr>
      <vt:lpstr>La topologie en bus</vt:lpstr>
      <vt:lpstr>La topologie en bus</vt:lpstr>
      <vt:lpstr>Topologie en anneau </vt:lpstr>
      <vt:lpstr>Topologie en anneau </vt:lpstr>
      <vt:lpstr>Topologie en étoile </vt:lpstr>
      <vt:lpstr>Topologie en étoile </vt:lpstr>
      <vt:lpstr>Topologie point à point  (ou maillée)</vt:lpstr>
      <vt:lpstr>Topologie point à point</vt:lpstr>
      <vt:lpstr>Principaux composants d’interconnexion</vt:lpstr>
      <vt:lpstr>Principaux composants d’interconnexion</vt:lpstr>
      <vt:lpstr>Principaux composants d’interconnexion</vt:lpstr>
      <vt:lpstr>Principaux composants d’interconnexion</vt:lpstr>
      <vt:lpstr>Principaux composants d’interconnexion</vt:lpstr>
      <vt:lpstr>Principaux composants d’interconnexion</vt:lpstr>
      <vt:lpstr>Principaux composants d’interconnexion</vt:lpstr>
      <vt:lpstr>Principaux composants d’interconnexion</vt:lpstr>
      <vt:lpstr>Principaux composants d’interconnexion</vt:lpstr>
      <vt:lpstr>Principaux composants d’interconnexion</vt:lpstr>
      <vt:lpstr>Protocole de communication </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Protocole de communication (TCP/IP)</vt:lpstr>
      <vt:lpstr>Correspondance Adresse IP - Url : Les serveurs DNS</vt:lpstr>
      <vt:lpstr>Correspondance Adresse IP - Url : Les serveurs DNS</vt:lpstr>
      <vt:lpstr>Correspondance Adresse IP - Url : Les serveurs DNS</vt:lpstr>
      <vt:lpstr>Correspondance Adresse IP - Url : Les serveurs DNS</vt:lpstr>
      <vt:lpstr>Exercices</vt:lpstr>
      <vt:lpstr>Exercices</vt:lpstr>
      <vt:lpstr>Exercices</vt:lpstr>
      <vt:lpstr>Exercices</vt:lpstr>
      <vt:lpstr>Plan du travail</vt:lpstr>
      <vt:lpstr>Principaux services d’Internet</vt:lpstr>
      <vt:lpstr>Le courrier électronique (e-mail)</vt:lpstr>
      <vt:lpstr>courrier électronique (e-mail)</vt:lpstr>
      <vt:lpstr>courrier électronique (e-mail)</vt:lpstr>
      <vt:lpstr>courrier électronique (e-mail)</vt:lpstr>
      <vt:lpstr>courrier électronique (e-mail)</vt:lpstr>
      <vt:lpstr>Transfert de fichiers (FTP)</vt:lpstr>
      <vt:lpstr>Transfert de fichiers</vt:lpstr>
      <vt:lpstr>Transfert de fichiers</vt:lpstr>
      <vt:lpstr>Accès à des systèmes distants</vt:lpstr>
      <vt:lpstr>Accès à des systèmes distants</vt:lpstr>
      <vt:lpstr>Recherche d’information</vt:lpstr>
      <vt:lpstr>Recherche d’information</vt:lpstr>
      <vt:lpstr>Recherche d’information</vt:lpstr>
      <vt:lpstr>Les forums de discussion</vt:lpstr>
      <vt:lpstr>Commerce électronique</vt:lpstr>
      <vt:lpstr>Plan du travail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lpstr>Introduction au langage HTML</vt:lpstr>
    </vt:vector>
  </TitlesOfParts>
  <Company> UAG-DSI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 TIC 1ère année MI</dc:title>
  <dc:creator>Dr. Benmerzoug</dc:creator>
  <cp:lastModifiedBy>MyHome</cp:lastModifiedBy>
  <cp:revision>419</cp:revision>
  <cp:lastPrinted>2000-02-25T14:21:38Z</cp:lastPrinted>
  <dcterms:created xsi:type="dcterms:W3CDTF">2000-02-10T15:26:04Z</dcterms:created>
  <dcterms:modified xsi:type="dcterms:W3CDTF">2017-03-07T11:18:34Z</dcterms:modified>
</cp:coreProperties>
</file>