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7" r:id="rId10"/>
    <p:sldId id="268" r:id="rId11"/>
    <p:sldId id="269" r:id="rId12"/>
    <p:sldId id="27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510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071DC-1D16-4EF8-9670-09F765B4F72C}" type="datetimeFigureOut">
              <a:rPr lang="en-US" smtClean="0"/>
              <a:pPr/>
              <a:t>12/1/2016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D897E-8B73-4E31-B52C-36CA460D2C98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object 11"/>
          <p:cNvSpPr>
            <a:spLocks noChangeArrowheads="1"/>
          </p:cNvSpPr>
          <p:nvPr/>
        </p:nvSpPr>
        <p:spPr bwMode="auto">
          <a:xfrm>
            <a:off x="-12736" y="146321"/>
            <a:ext cx="8558173" cy="1221462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47" name="object 12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48" name="object 13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51" name="object 8"/>
          <p:cNvSpPr txBox="1">
            <a:spLocks noChangeArrowheads="1"/>
          </p:cNvSpPr>
          <p:nvPr/>
        </p:nvSpPr>
        <p:spPr bwMode="auto">
          <a:xfrm>
            <a:off x="66861" y="216301"/>
            <a:ext cx="8577105" cy="100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29">
              <a:lnSpc>
                <a:spcPts val="4410"/>
              </a:lnSpc>
              <a:spcBef>
                <a:spcPts val="226"/>
              </a:spcBef>
            </a:pPr>
            <a:r>
              <a:rPr lang="en-US" sz="3600" dirty="0" smtClean="0">
                <a:solidFill>
                  <a:srgbClr val="FFFFFF"/>
                </a:solidFill>
              </a:rPr>
              <a:t>Description d’un schema </a:t>
            </a:r>
            <a:r>
              <a:rPr lang="en-US" sz="3600" dirty="0" err="1" smtClean="0">
                <a:solidFill>
                  <a:srgbClr val="FFFFFF"/>
                </a:solidFill>
              </a:rPr>
              <a:t>logique</a:t>
            </a:r>
            <a:endParaRPr lang="en-US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785786" y="2000240"/>
            <a:ext cx="7858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Voici un schéma logique d'un système :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786058"/>
            <a:ext cx="5289504" cy="2252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857224" y="5500702"/>
            <a:ext cx="7643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Donner la description VHDL </a:t>
            </a:r>
            <a:r>
              <a:rPr lang="en-US" dirty="0" err="1" smtClean="0"/>
              <a:t>correspondante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object 11"/>
          <p:cNvSpPr>
            <a:spLocks noChangeArrowheads="1"/>
          </p:cNvSpPr>
          <p:nvPr/>
        </p:nvSpPr>
        <p:spPr bwMode="auto">
          <a:xfrm>
            <a:off x="-12736" y="146321"/>
            <a:ext cx="8558173" cy="1221462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47" name="object 12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48" name="object 13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51" name="object 8"/>
          <p:cNvSpPr txBox="1">
            <a:spLocks noChangeArrowheads="1"/>
          </p:cNvSpPr>
          <p:nvPr/>
        </p:nvSpPr>
        <p:spPr bwMode="auto">
          <a:xfrm>
            <a:off x="66861" y="216301"/>
            <a:ext cx="8577105" cy="100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29">
              <a:lnSpc>
                <a:spcPts val="4410"/>
              </a:lnSpc>
              <a:spcBef>
                <a:spcPts val="226"/>
              </a:spcBef>
            </a:pPr>
            <a:r>
              <a:rPr lang="en-US" sz="3600" dirty="0" smtClean="0">
                <a:solidFill>
                  <a:srgbClr val="FFFFFF"/>
                </a:solidFill>
              </a:rPr>
              <a:t>Description d’un schema </a:t>
            </a:r>
            <a:r>
              <a:rPr lang="en-US" sz="3600" dirty="0" err="1" smtClean="0">
                <a:solidFill>
                  <a:srgbClr val="FFFFFF"/>
                </a:solidFill>
              </a:rPr>
              <a:t>logique</a:t>
            </a:r>
            <a:endParaRPr lang="en-US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71612"/>
            <a:ext cx="7328877" cy="4829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object 11"/>
          <p:cNvSpPr>
            <a:spLocks noChangeArrowheads="1"/>
          </p:cNvSpPr>
          <p:nvPr/>
        </p:nvSpPr>
        <p:spPr bwMode="auto">
          <a:xfrm>
            <a:off x="-12736" y="146321"/>
            <a:ext cx="8558173" cy="1221462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fr-FR" dirty="0" smtClean="0">
                <a:latin typeface="Calibri" pitchFamily="34" charset="0"/>
              </a:rPr>
              <a:t> </a:t>
            </a:r>
            <a:r>
              <a:rPr lang="fr-FR" sz="3600" dirty="0" smtClean="0">
                <a:solidFill>
                  <a:schemeClr val="bg1"/>
                </a:solidFill>
                <a:latin typeface="Calibri" pitchFamily="34" charset="0"/>
              </a:rPr>
              <a:t>Description par table de vérité (TDV)</a:t>
            </a:r>
            <a:endParaRPr lang="en-US" sz="3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2947" name="object 12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48" name="object 13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51" name="object 8"/>
          <p:cNvSpPr txBox="1">
            <a:spLocks noChangeArrowheads="1"/>
          </p:cNvSpPr>
          <p:nvPr/>
        </p:nvSpPr>
        <p:spPr bwMode="auto">
          <a:xfrm>
            <a:off x="66861" y="216301"/>
            <a:ext cx="8577105" cy="100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29">
              <a:lnSpc>
                <a:spcPts val="4410"/>
              </a:lnSpc>
              <a:spcBef>
                <a:spcPts val="226"/>
              </a:spcBef>
            </a:pPr>
            <a:endParaRPr lang="en-US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185736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400" dirty="0" smtClean="0"/>
              <a:t>Il s'agit de réaliser un transcodeur qui en entrée reçoit une information codée avec le code GRAY sur 3 bits. En sortie, le transcodeur fourni une information en binaire pur sur 3 bits. Le schéma bloc du système est le suivant:</a:t>
            </a:r>
            <a:endParaRPr lang="fr-FR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3714752"/>
            <a:ext cx="7117967" cy="1885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object 11"/>
          <p:cNvSpPr>
            <a:spLocks noChangeArrowheads="1"/>
          </p:cNvSpPr>
          <p:nvPr/>
        </p:nvSpPr>
        <p:spPr bwMode="auto">
          <a:xfrm>
            <a:off x="-12736" y="146321"/>
            <a:ext cx="8558173" cy="1221462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fr-FR" dirty="0" smtClean="0">
                <a:latin typeface="Calibri" pitchFamily="34" charset="0"/>
              </a:rPr>
              <a:t> </a:t>
            </a:r>
            <a:r>
              <a:rPr lang="fr-FR" sz="3600" dirty="0" smtClean="0">
                <a:solidFill>
                  <a:schemeClr val="bg1"/>
                </a:solidFill>
                <a:latin typeface="Calibri" pitchFamily="34" charset="0"/>
              </a:rPr>
              <a:t>Description par table de vérité (TDV)</a:t>
            </a:r>
            <a:endParaRPr lang="en-US" sz="3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2947" name="object 12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48" name="object 13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51" name="object 8"/>
          <p:cNvSpPr txBox="1">
            <a:spLocks noChangeArrowheads="1"/>
          </p:cNvSpPr>
          <p:nvPr/>
        </p:nvSpPr>
        <p:spPr bwMode="auto">
          <a:xfrm>
            <a:off x="66861" y="216301"/>
            <a:ext cx="8577105" cy="100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29">
              <a:lnSpc>
                <a:spcPts val="4410"/>
              </a:lnSpc>
              <a:spcBef>
                <a:spcPts val="226"/>
              </a:spcBef>
            </a:pPr>
            <a:endParaRPr lang="en-US" sz="3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721214"/>
            <a:ext cx="6643734" cy="383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571472" y="1785926"/>
            <a:ext cx="821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La table de vérité correspondante au transcodeur est la suivante:</a:t>
            </a:r>
            <a:endParaRPr lang="fr-FR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object 11"/>
          <p:cNvSpPr>
            <a:spLocks noChangeArrowheads="1"/>
          </p:cNvSpPr>
          <p:nvPr/>
        </p:nvSpPr>
        <p:spPr bwMode="auto">
          <a:xfrm>
            <a:off x="-12736" y="146321"/>
            <a:ext cx="8558173" cy="1221462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fr-FR" dirty="0" smtClean="0">
                <a:latin typeface="Calibri" pitchFamily="34" charset="0"/>
              </a:rPr>
              <a:t> </a:t>
            </a:r>
            <a:r>
              <a:rPr lang="fr-FR" sz="3600" dirty="0" smtClean="0">
                <a:solidFill>
                  <a:schemeClr val="bg1"/>
                </a:solidFill>
                <a:latin typeface="Calibri" pitchFamily="34" charset="0"/>
              </a:rPr>
              <a:t>Description par table de vérité (TDV)</a:t>
            </a:r>
            <a:endParaRPr lang="en-US" sz="3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2947" name="object 12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48" name="object 13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51" name="object 8"/>
          <p:cNvSpPr txBox="1">
            <a:spLocks noChangeArrowheads="1"/>
          </p:cNvSpPr>
          <p:nvPr/>
        </p:nvSpPr>
        <p:spPr bwMode="auto">
          <a:xfrm>
            <a:off x="66861" y="216301"/>
            <a:ext cx="8577105" cy="100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29">
              <a:lnSpc>
                <a:spcPts val="4410"/>
              </a:lnSpc>
              <a:spcBef>
                <a:spcPts val="226"/>
              </a:spcBef>
            </a:pPr>
            <a:endParaRPr lang="en-US" sz="3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072446"/>
            <a:ext cx="5936719" cy="4785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0" y="1428736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description VHDL correspondante, utilisant l'instruction with .. select, est donnée ci-dessous:</a:t>
            </a:r>
            <a:endParaRPr lang="fr-F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object 11"/>
          <p:cNvSpPr>
            <a:spLocks noChangeArrowheads="1"/>
          </p:cNvSpPr>
          <p:nvPr/>
        </p:nvSpPr>
        <p:spPr bwMode="auto">
          <a:xfrm>
            <a:off x="-12736" y="146321"/>
            <a:ext cx="8558173" cy="1221462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fr-FR" sz="3600" dirty="0" smtClean="0">
                <a:solidFill>
                  <a:schemeClr val="bg1"/>
                </a:solidFill>
                <a:latin typeface="Calibri" pitchFamily="34" charset="0"/>
              </a:rPr>
              <a:t> Description par flot de donnée</a:t>
            </a:r>
          </a:p>
          <a:p>
            <a:endParaRPr lang="en-US" sz="3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2947" name="object 12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48" name="object 13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82951" name="object 8"/>
          <p:cNvSpPr txBox="1">
            <a:spLocks noChangeArrowheads="1"/>
          </p:cNvSpPr>
          <p:nvPr/>
        </p:nvSpPr>
        <p:spPr bwMode="auto">
          <a:xfrm>
            <a:off x="66861" y="216301"/>
            <a:ext cx="8577105" cy="100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29">
              <a:lnSpc>
                <a:spcPts val="4410"/>
              </a:lnSpc>
              <a:spcBef>
                <a:spcPts val="226"/>
              </a:spcBef>
            </a:pPr>
            <a:endParaRPr lang="en-US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142873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Voici le schéma bloc d'un comparateur 4 bits avec sortie égalité: 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357430"/>
            <a:ext cx="7679431" cy="1833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285720" y="471488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0" y="4572008"/>
            <a:ext cx="9001156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Donner la description VHDL correspondante, utilisant l'instruction when ... else</a:t>
            </a:r>
            <a:endParaRPr lang="en-US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7224" y="2571744"/>
            <a:ext cx="69294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library IEEE;</a:t>
            </a:r>
          </a:p>
          <a:p>
            <a:r>
              <a:rPr lang="en-US" dirty="0" smtClean="0"/>
              <a:t>use IEEE.Std_Logic_1164.all;</a:t>
            </a:r>
          </a:p>
          <a:p>
            <a:r>
              <a:rPr lang="en-US" dirty="0" smtClean="0"/>
              <a:t>entity </a:t>
            </a:r>
            <a:r>
              <a:rPr lang="en-US" dirty="0" err="1" smtClean="0"/>
              <a:t>Comp_Eq</a:t>
            </a:r>
            <a:r>
              <a:rPr lang="en-US" dirty="0" smtClean="0"/>
              <a:t> is</a:t>
            </a:r>
          </a:p>
          <a:p>
            <a:r>
              <a:rPr lang="en-US" dirty="0" smtClean="0"/>
              <a:t>port(</a:t>
            </a:r>
            <a:r>
              <a:rPr lang="en-US" dirty="0" err="1" smtClean="0"/>
              <a:t>Val_A</a:t>
            </a:r>
            <a:r>
              <a:rPr lang="en-US" dirty="0" smtClean="0"/>
              <a:t>, </a:t>
            </a:r>
            <a:r>
              <a:rPr lang="en-US" dirty="0" err="1" smtClean="0"/>
              <a:t>Val_B</a:t>
            </a:r>
            <a:r>
              <a:rPr lang="en-US" dirty="0" smtClean="0"/>
              <a:t> : in  </a:t>
            </a:r>
            <a:r>
              <a:rPr lang="en-US" dirty="0" err="1" smtClean="0"/>
              <a:t>Std_Logic_Vector</a:t>
            </a:r>
            <a:r>
              <a:rPr lang="en-US" dirty="0" smtClean="0"/>
              <a:t>( 3 </a:t>
            </a:r>
            <a:r>
              <a:rPr lang="en-US" dirty="0" err="1" smtClean="0"/>
              <a:t>downto</a:t>
            </a:r>
            <a:r>
              <a:rPr lang="en-US" dirty="0" smtClean="0"/>
              <a:t> 0);</a:t>
            </a:r>
          </a:p>
          <a:p>
            <a:r>
              <a:rPr lang="en-US" dirty="0" smtClean="0"/>
              <a:t>     </a:t>
            </a:r>
            <a:r>
              <a:rPr lang="en-US" dirty="0" err="1" smtClean="0"/>
              <a:t>A_Eq_B</a:t>
            </a:r>
            <a:r>
              <a:rPr lang="en-US" dirty="0" smtClean="0"/>
              <a:t>       : out </a:t>
            </a:r>
            <a:r>
              <a:rPr lang="en-US" dirty="0" err="1" smtClean="0"/>
              <a:t>Std_Logic</a:t>
            </a:r>
            <a:r>
              <a:rPr lang="en-US" dirty="0" smtClean="0"/>
              <a:t>);</a:t>
            </a:r>
          </a:p>
          <a:p>
            <a:r>
              <a:rPr lang="en-US" dirty="0" smtClean="0"/>
              <a:t>end </a:t>
            </a:r>
            <a:r>
              <a:rPr lang="en-US" dirty="0" err="1" smtClean="0"/>
              <a:t>Comp_Eq</a:t>
            </a:r>
            <a:r>
              <a:rPr lang="en-US" dirty="0" smtClean="0"/>
              <a:t>;</a:t>
            </a:r>
          </a:p>
          <a:p>
            <a:r>
              <a:rPr lang="en-US" dirty="0" smtClean="0"/>
              <a:t>architecture </a:t>
            </a:r>
            <a:r>
              <a:rPr lang="en-US" dirty="0" err="1" smtClean="0"/>
              <a:t>Flot_Don</a:t>
            </a:r>
            <a:r>
              <a:rPr lang="en-US" dirty="0" smtClean="0"/>
              <a:t> of </a:t>
            </a:r>
            <a:r>
              <a:rPr lang="en-US" dirty="0" err="1" smtClean="0"/>
              <a:t>Comp_Eq</a:t>
            </a:r>
            <a:r>
              <a:rPr lang="en-US" dirty="0" smtClean="0"/>
              <a:t> is</a:t>
            </a:r>
          </a:p>
          <a:p>
            <a:r>
              <a:rPr lang="en-US" dirty="0" smtClean="0"/>
              <a:t>begin</a:t>
            </a:r>
          </a:p>
          <a:p>
            <a:r>
              <a:rPr lang="en-US" dirty="0" err="1" smtClean="0"/>
              <a:t>A_Eq_B</a:t>
            </a:r>
            <a:r>
              <a:rPr lang="en-US" dirty="0" smtClean="0"/>
              <a:t> &lt;= '1' when (</a:t>
            </a:r>
            <a:r>
              <a:rPr lang="en-US" dirty="0" err="1" smtClean="0"/>
              <a:t>Val_A</a:t>
            </a:r>
            <a:r>
              <a:rPr lang="en-US" dirty="0" smtClean="0"/>
              <a:t> = </a:t>
            </a:r>
            <a:r>
              <a:rPr lang="en-US" dirty="0" err="1" smtClean="0"/>
              <a:t>Val_B</a:t>
            </a:r>
            <a:r>
              <a:rPr lang="en-US" dirty="0" smtClean="0"/>
              <a:t>) else '0';</a:t>
            </a:r>
          </a:p>
          <a:p>
            <a:r>
              <a:rPr lang="en-US" dirty="0" smtClean="0"/>
              <a:t>end </a:t>
            </a:r>
            <a:r>
              <a:rPr lang="en-US" dirty="0" err="1" smtClean="0"/>
              <a:t>Flot_Don</a:t>
            </a:r>
            <a:r>
              <a:rPr lang="en-US" dirty="0" smtClean="0"/>
              <a:t>;</a:t>
            </a:r>
            <a:endParaRPr lang="en-US" dirty="0"/>
          </a:p>
        </p:txBody>
      </p:sp>
      <p:sp>
        <p:nvSpPr>
          <p:cNvPr id="3" name="object 11"/>
          <p:cNvSpPr>
            <a:spLocks noChangeArrowheads="1"/>
          </p:cNvSpPr>
          <p:nvPr/>
        </p:nvSpPr>
        <p:spPr bwMode="auto">
          <a:xfrm>
            <a:off x="-12736" y="146321"/>
            <a:ext cx="8558173" cy="1221462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fr-FR" sz="3600" dirty="0" smtClean="0">
                <a:solidFill>
                  <a:schemeClr val="bg1"/>
                </a:solidFill>
                <a:latin typeface="Calibri" pitchFamily="34" charset="0"/>
              </a:rPr>
              <a:t> Description par flot de donnée solution</a:t>
            </a:r>
          </a:p>
          <a:p>
            <a:endParaRPr lang="en-US" sz="3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object 12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" name="object 13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" name="object 8"/>
          <p:cNvSpPr txBox="1">
            <a:spLocks noChangeArrowheads="1"/>
          </p:cNvSpPr>
          <p:nvPr/>
        </p:nvSpPr>
        <p:spPr bwMode="auto">
          <a:xfrm>
            <a:off x="66861" y="216301"/>
            <a:ext cx="8577105" cy="100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29">
              <a:lnSpc>
                <a:spcPts val="4410"/>
              </a:lnSpc>
              <a:spcBef>
                <a:spcPts val="226"/>
              </a:spcBef>
            </a:pPr>
            <a:endParaRPr lang="en-US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0100" y="2000240"/>
            <a:ext cx="707236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library IEEE;</a:t>
            </a:r>
          </a:p>
          <a:p>
            <a:r>
              <a:rPr lang="en-US" dirty="0" smtClean="0"/>
              <a:t>use IEEE.Std_Logic_1164.all;</a:t>
            </a:r>
          </a:p>
          <a:p>
            <a:r>
              <a:rPr lang="en-US" dirty="0" smtClean="0"/>
              <a:t>use </a:t>
            </a:r>
            <a:r>
              <a:rPr lang="en-US" dirty="0" err="1" smtClean="0"/>
              <a:t>IEEE.Numeric_Std.all</a:t>
            </a:r>
            <a:r>
              <a:rPr lang="en-US" dirty="0" smtClean="0"/>
              <a:t>;</a:t>
            </a:r>
          </a:p>
          <a:p>
            <a:r>
              <a:rPr lang="en-US" dirty="0" smtClean="0"/>
              <a:t>entity </a:t>
            </a:r>
            <a:r>
              <a:rPr lang="en-US" dirty="0" err="1" smtClean="0"/>
              <a:t>Comp_Eq</a:t>
            </a:r>
            <a:r>
              <a:rPr lang="en-US" dirty="0" smtClean="0"/>
              <a:t> is</a:t>
            </a:r>
          </a:p>
          <a:p>
            <a:r>
              <a:rPr lang="en-US" dirty="0" smtClean="0"/>
              <a:t>port(</a:t>
            </a:r>
            <a:r>
              <a:rPr lang="en-US" dirty="0" err="1" smtClean="0"/>
              <a:t>Val_A</a:t>
            </a:r>
            <a:r>
              <a:rPr lang="en-US" dirty="0" smtClean="0"/>
              <a:t>, </a:t>
            </a:r>
            <a:r>
              <a:rPr lang="en-US" dirty="0" err="1" smtClean="0"/>
              <a:t>Val_B</a:t>
            </a:r>
            <a:r>
              <a:rPr lang="en-US" dirty="0" smtClean="0"/>
              <a:t> : in  </a:t>
            </a:r>
            <a:r>
              <a:rPr lang="en-US" dirty="0" err="1" smtClean="0"/>
              <a:t>Std_Logic_Vector</a:t>
            </a:r>
            <a:r>
              <a:rPr lang="en-US" dirty="0" smtClean="0"/>
              <a:t>(3 </a:t>
            </a:r>
            <a:r>
              <a:rPr lang="en-US" dirty="0" err="1" smtClean="0"/>
              <a:t>downto</a:t>
            </a:r>
            <a:r>
              <a:rPr lang="en-US" dirty="0" smtClean="0"/>
              <a:t> 0);</a:t>
            </a:r>
          </a:p>
          <a:p>
            <a:r>
              <a:rPr lang="en-US" dirty="0" smtClean="0"/>
              <a:t>     </a:t>
            </a:r>
            <a:r>
              <a:rPr lang="en-US" dirty="0" err="1" smtClean="0"/>
              <a:t>A_Eq_B</a:t>
            </a:r>
            <a:r>
              <a:rPr lang="en-US" dirty="0" smtClean="0"/>
              <a:t>       : out </a:t>
            </a:r>
            <a:r>
              <a:rPr lang="en-US" dirty="0" err="1" smtClean="0"/>
              <a:t>Std_Logic</a:t>
            </a:r>
            <a:r>
              <a:rPr lang="en-US" dirty="0" smtClean="0"/>
              <a:t>);</a:t>
            </a:r>
          </a:p>
          <a:p>
            <a:r>
              <a:rPr lang="en-US" dirty="0" smtClean="0"/>
              <a:t>end </a:t>
            </a:r>
            <a:r>
              <a:rPr lang="en-US" dirty="0" err="1" smtClean="0"/>
              <a:t>Comp_Eq</a:t>
            </a:r>
            <a:r>
              <a:rPr lang="en-US" dirty="0" smtClean="0"/>
              <a:t>;</a:t>
            </a:r>
          </a:p>
          <a:p>
            <a:r>
              <a:rPr lang="en-US" dirty="0" smtClean="0"/>
              <a:t>architecture </a:t>
            </a:r>
            <a:r>
              <a:rPr lang="en-US" dirty="0" err="1" smtClean="0"/>
              <a:t>Flot_Don</a:t>
            </a:r>
            <a:r>
              <a:rPr lang="en-US" dirty="0" smtClean="0"/>
              <a:t> of </a:t>
            </a:r>
            <a:r>
              <a:rPr lang="en-US" dirty="0" err="1" smtClean="0"/>
              <a:t>Comp_Eq</a:t>
            </a:r>
            <a:r>
              <a:rPr lang="en-US" dirty="0" smtClean="0"/>
              <a:t> is</a:t>
            </a:r>
          </a:p>
          <a:p>
            <a:r>
              <a:rPr lang="en-US" dirty="0" smtClean="0"/>
              <a:t>begin</a:t>
            </a:r>
          </a:p>
          <a:p>
            <a:r>
              <a:rPr lang="en-US" dirty="0" smtClean="0">
                <a:solidFill>
                  <a:srgbClr val="C00000"/>
                </a:solidFill>
              </a:rPr>
              <a:t>  --</a:t>
            </a:r>
            <a:r>
              <a:rPr lang="en-US" dirty="0" err="1" smtClean="0">
                <a:solidFill>
                  <a:srgbClr val="C00000"/>
                </a:solidFill>
              </a:rPr>
              <a:t>Utilise</a:t>
            </a:r>
            <a:r>
              <a:rPr lang="en-US" dirty="0" smtClean="0">
                <a:solidFill>
                  <a:srgbClr val="C00000"/>
                </a:solidFill>
              </a:rPr>
              <a:t> le type Unsigned pour </a:t>
            </a:r>
            <a:r>
              <a:rPr lang="en-US" dirty="0" err="1" smtClean="0">
                <a:solidFill>
                  <a:srgbClr val="C00000"/>
                </a:solidFill>
              </a:rPr>
              <a:t>garantir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une</a:t>
            </a:r>
            <a:endParaRPr lang="en-US" dirty="0" smtClean="0">
              <a:solidFill>
                <a:srgbClr val="C00000"/>
              </a:solidFill>
            </a:endParaRPr>
          </a:p>
          <a:p>
            <a:r>
              <a:rPr lang="en-US" dirty="0" smtClean="0">
                <a:solidFill>
                  <a:srgbClr val="C00000"/>
                </a:solidFill>
              </a:rPr>
              <a:t>  -- </a:t>
            </a:r>
            <a:r>
              <a:rPr lang="en-US" dirty="0" err="1" smtClean="0">
                <a:solidFill>
                  <a:srgbClr val="C00000"/>
                </a:solidFill>
              </a:rPr>
              <a:t>comparaison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correcte</a:t>
            </a:r>
            <a:endParaRPr lang="en-US" dirty="0" smtClean="0">
              <a:solidFill>
                <a:srgbClr val="C00000"/>
              </a:solidFill>
            </a:endParaRPr>
          </a:p>
          <a:p>
            <a:r>
              <a:rPr lang="en-US" dirty="0" smtClean="0"/>
              <a:t>  </a:t>
            </a:r>
            <a:r>
              <a:rPr lang="en-US" dirty="0" err="1" smtClean="0"/>
              <a:t>A_Eq_B</a:t>
            </a:r>
            <a:r>
              <a:rPr lang="en-US" dirty="0" smtClean="0"/>
              <a:t> &lt;= '1' when (Unsigned(</a:t>
            </a:r>
            <a:r>
              <a:rPr lang="en-US" dirty="0" err="1" smtClean="0"/>
              <a:t>Val_A</a:t>
            </a:r>
            <a:r>
              <a:rPr lang="en-US" dirty="0" smtClean="0"/>
              <a:t>)=Unsigned(</a:t>
            </a:r>
            <a:r>
              <a:rPr lang="en-US" dirty="0" err="1" smtClean="0"/>
              <a:t>Val_B</a:t>
            </a:r>
            <a:r>
              <a:rPr lang="en-US" dirty="0" smtClean="0"/>
              <a:t>)) </a:t>
            </a:r>
          </a:p>
          <a:p>
            <a:r>
              <a:rPr lang="en-US" dirty="0" smtClean="0"/>
              <a:t>else</a:t>
            </a:r>
          </a:p>
          <a:p>
            <a:r>
              <a:rPr lang="en-US" dirty="0" smtClean="0"/>
              <a:t>             '0';</a:t>
            </a:r>
          </a:p>
          <a:p>
            <a:r>
              <a:rPr lang="en-US" dirty="0" smtClean="0"/>
              <a:t>end </a:t>
            </a:r>
            <a:r>
              <a:rPr lang="en-US" dirty="0" err="1" smtClean="0"/>
              <a:t>Flot_Don</a:t>
            </a:r>
            <a:r>
              <a:rPr lang="en-US" dirty="0" smtClean="0"/>
              <a:t>;</a:t>
            </a:r>
            <a:endParaRPr lang="en-US" dirty="0"/>
          </a:p>
        </p:txBody>
      </p:sp>
      <p:sp>
        <p:nvSpPr>
          <p:cNvPr id="3" name="object 11"/>
          <p:cNvSpPr>
            <a:spLocks noChangeArrowheads="1"/>
          </p:cNvSpPr>
          <p:nvPr/>
        </p:nvSpPr>
        <p:spPr bwMode="auto">
          <a:xfrm>
            <a:off x="-12736" y="146321"/>
            <a:ext cx="8558173" cy="1221462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fr-FR" sz="3600" dirty="0" smtClean="0">
                <a:solidFill>
                  <a:schemeClr val="bg1"/>
                </a:solidFill>
                <a:latin typeface="Calibri" pitchFamily="34" charset="0"/>
              </a:rPr>
              <a:t> Description par flot de donnée solution</a:t>
            </a:r>
          </a:p>
          <a:p>
            <a:endParaRPr lang="en-US" sz="3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object 12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" name="object 13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" name="object 8"/>
          <p:cNvSpPr txBox="1">
            <a:spLocks noChangeArrowheads="1"/>
          </p:cNvSpPr>
          <p:nvPr/>
        </p:nvSpPr>
        <p:spPr bwMode="auto">
          <a:xfrm>
            <a:off x="66861" y="216301"/>
            <a:ext cx="8577105" cy="100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29">
              <a:lnSpc>
                <a:spcPts val="4410"/>
              </a:lnSpc>
              <a:spcBef>
                <a:spcPts val="226"/>
              </a:spcBef>
            </a:pPr>
            <a:endParaRPr lang="en-US" sz="3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1"/>
          <p:cNvSpPr>
            <a:spLocks noChangeArrowheads="1"/>
          </p:cNvSpPr>
          <p:nvPr/>
        </p:nvSpPr>
        <p:spPr bwMode="auto">
          <a:xfrm>
            <a:off x="-12736" y="146321"/>
            <a:ext cx="8558173" cy="1221462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fr-FR" sz="3600" dirty="0" smtClean="0">
                <a:solidFill>
                  <a:schemeClr val="bg1"/>
                </a:solidFill>
                <a:latin typeface="Calibri" pitchFamily="34" charset="0"/>
              </a:rPr>
              <a:t> Description comportementale</a:t>
            </a:r>
          </a:p>
          <a:p>
            <a:endParaRPr lang="en-US" sz="3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" name="object 12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" name="object 13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" name="object 8"/>
          <p:cNvSpPr txBox="1">
            <a:spLocks noChangeArrowheads="1"/>
          </p:cNvSpPr>
          <p:nvPr/>
        </p:nvSpPr>
        <p:spPr bwMode="auto">
          <a:xfrm>
            <a:off x="66861" y="216301"/>
            <a:ext cx="8577105" cy="100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29">
              <a:lnSpc>
                <a:spcPts val="4410"/>
              </a:lnSpc>
              <a:spcBef>
                <a:spcPts val="226"/>
              </a:spcBef>
            </a:pPr>
            <a:endParaRPr lang="en-US" sz="3600" dirty="0"/>
          </a:p>
        </p:txBody>
      </p:sp>
      <p:sp>
        <p:nvSpPr>
          <p:cNvPr id="6" name="Rectangle 5"/>
          <p:cNvSpPr/>
          <p:nvPr/>
        </p:nvSpPr>
        <p:spPr>
          <a:xfrm>
            <a:off x="1000100" y="1643050"/>
            <a:ext cx="61436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Voici le schéma bloc d'un démultiplexeur 1 à 4  : </a:t>
            </a:r>
            <a:endParaRPr lang="fr-F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357430"/>
            <a:ext cx="5786478" cy="18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071538" y="4857760"/>
            <a:ext cx="6786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Donner la description comportementale de ce demultiplexeur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71604" y="1285860"/>
            <a:ext cx="6357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library IEEE;</a:t>
            </a:r>
          </a:p>
          <a:p>
            <a:r>
              <a:rPr lang="en-US" sz="1400" dirty="0" smtClean="0"/>
              <a:t>use IEEE.Std_Logic_1164.all;</a:t>
            </a:r>
          </a:p>
          <a:p>
            <a:r>
              <a:rPr lang="en-US" sz="1400" dirty="0" smtClean="0"/>
              <a:t>entity DMUX1_4 is</a:t>
            </a:r>
          </a:p>
          <a:p>
            <a:r>
              <a:rPr lang="en-US" sz="1400" dirty="0" smtClean="0"/>
              <a:t>port ( </a:t>
            </a:r>
            <a:r>
              <a:rPr lang="en-US" sz="1400" dirty="0" err="1" smtClean="0"/>
              <a:t>Sel</a:t>
            </a:r>
            <a:r>
              <a:rPr lang="en-US" sz="1400" dirty="0" smtClean="0"/>
              <a:t>    : in  </a:t>
            </a:r>
            <a:r>
              <a:rPr lang="en-US" sz="1400" dirty="0" err="1" smtClean="0"/>
              <a:t>Std_Logic_Vector</a:t>
            </a:r>
            <a:r>
              <a:rPr lang="en-US" sz="1400" dirty="0" smtClean="0"/>
              <a:t> (1 </a:t>
            </a:r>
            <a:r>
              <a:rPr lang="en-US" sz="1400" dirty="0" err="1" smtClean="0"/>
              <a:t>downto</a:t>
            </a:r>
            <a:r>
              <a:rPr lang="en-US" sz="1400" dirty="0" smtClean="0"/>
              <a:t> 0);</a:t>
            </a:r>
          </a:p>
          <a:p>
            <a:r>
              <a:rPr lang="en-US" sz="1400" dirty="0" smtClean="0"/>
              <a:t>Enable : in  </a:t>
            </a:r>
            <a:r>
              <a:rPr lang="en-US" sz="1400" dirty="0" err="1" smtClean="0"/>
              <a:t>Std_Logic</a:t>
            </a:r>
            <a:r>
              <a:rPr lang="en-US" sz="1400" dirty="0" smtClean="0"/>
              <a:t>;</a:t>
            </a:r>
          </a:p>
          <a:p>
            <a:r>
              <a:rPr lang="en-US" sz="1400" dirty="0" smtClean="0"/>
              <a:t>Y      : out </a:t>
            </a:r>
            <a:r>
              <a:rPr lang="en-US" sz="1400" dirty="0" err="1" smtClean="0"/>
              <a:t>Std_Logic_Vector</a:t>
            </a:r>
            <a:r>
              <a:rPr lang="en-US" sz="1400" dirty="0" smtClean="0"/>
              <a:t> (3 </a:t>
            </a:r>
            <a:r>
              <a:rPr lang="en-US" sz="1400" dirty="0" err="1" smtClean="0"/>
              <a:t>downto</a:t>
            </a:r>
            <a:r>
              <a:rPr lang="en-US" sz="1400" dirty="0" smtClean="0"/>
              <a:t> 0) );</a:t>
            </a:r>
          </a:p>
          <a:p>
            <a:r>
              <a:rPr lang="en-US" sz="1400" dirty="0" smtClean="0"/>
              <a:t>end DMUX1_4;</a:t>
            </a:r>
          </a:p>
          <a:p>
            <a:r>
              <a:rPr lang="en-US" sz="1400" dirty="0" smtClean="0"/>
              <a:t>architecture Comport of DMUX1_4 is</a:t>
            </a:r>
          </a:p>
          <a:p>
            <a:r>
              <a:rPr lang="en-US" sz="1400" dirty="0" smtClean="0"/>
              <a:t>begin</a:t>
            </a:r>
          </a:p>
          <a:p>
            <a:r>
              <a:rPr lang="en-US" sz="1400" dirty="0" smtClean="0"/>
              <a:t>process(</a:t>
            </a:r>
            <a:r>
              <a:rPr lang="en-US" sz="1400" dirty="0" err="1" smtClean="0"/>
              <a:t>Sel</a:t>
            </a:r>
            <a:r>
              <a:rPr lang="en-US" sz="1400" dirty="0" smtClean="0"/>
              <a:t> ,Enable)</a:t>
            </a:r>
          </a:p>
          <a:p>
            <a:r>
              <a:rPr lang="en-US" sz="1400" dirty="0" smtClean="0"/>
              <a:t>begin</a:t>
            </a:r>
          </a:p>
          <a:p>
            <a:r>
              <a:rPr lang="en-US" sz="1400" dirty="0" smtClean="0"/>
              <a:t>Y &lt;= (others =&gt; '0'); -- </a:t>
            </a:r>
            <a:r>
              <a:rPr lang="en-US" sz="1400" dirty="0" err="1" smtClean="0"/>
              <a:t>Valeur</a:t>
            </a:r>
            <a:r>
              <a:rPr lang="en-US" sz="1400" dirty="0" smtClean="0"/>
              <a:t> par </a:t>
            </a:r>
            <a:r>
              <a:rPr lang="en-US" sz="1400" dirty="0" err="1" smtClean="0"/>
              <a:t>défaut</a:t>
            </a:r>
            <a:endParaRPr lang="en-US" sz="1400" dirty="0" smtClean="0"/>
          </a:p>
          <a:p>
            <a:r>
              <a:rPr lang="en-US" sz="1400" dirty="0" smtClean="0"/>
              <a:t>if Enable = '1' then</a:t>
            </a:r>
          </a:p>
          <a:p>
            <a:r>
              <a:rPr lang="en-US" sz="1400" dirty="0" smtClean="0"/>
              <a:t>case </a:t>
            </a:r>
            <a:r>
              <a:rPr lang="en-US" sz="1400" dirty="0" err="1" smtClean="0"/>
              <a:t>Sel</a:t>
            </a:r>
            <a:r>
              <a:rPr lang="en-US" sz="1400" dirty="0" smtClean="0"/>
              <a:t> is</a:t>
            </a:r>
          </a:p>
          <a:p>
            <a:r>
              <a:rPr lang="en-US" sz="1400" dirty="0" smtClean="0"/>
              <a:t>when "00" =&gt; Y(0) &lt;= '1';</a:t>
            </a:r>
          </a:p>
          <a:p>
            <a:r>
              <a:rPr lang="en-US" sz="1400" dirty="0" smtClean="0"/>
              <a:t>when "01" =&gt; Y(1) &lt;= '1';</a:t>
            </a:r>
          </a:p>
          <a:p>
            <a:r>
              <a:rPr lang="en-US" sz="1400" dirty="0" smtClean="0"/>
              <a:t>when "10" =&gt; Y(2) &lt;= '1';</a:t>
            </a:r>
          </a:p>
          <a:p>
            <a:r>
              <a:rPr lang="en-US" sz="1400" dirty="0" smtClean="0"/>
              <a:t>when "11" =&gt; Y(3) &lt;= '1';</a:t>
            </a:r>
          </a:p>
          <a:p>
            <a:r>
              <a:rPr lang="en-US" sz="1400" dirty="0" smtClean="0"/>
              <a:t>when others =&gt; Y &lt;= (others =&gt; 'X');</a:t>
            </a:r>
          </a:p>
          <a:p>
            <a:r>
              <a:rPr lang="en-US" sz="1400" dirty="0" smtClean="0"/>
              <a:t> -- pour la simulation</a:t>
            </a:r>
          </a:p>
          <a:p>
            <a:r>
              <a:rPr lang="en-US" sz="1400" dirty="0" smtClean="0"/>
              <a:t>end case;</a:t>
            </a:r>
          </a:p>
          <a:p>
            <a:r>
              <a:rPr lang="en-US" sz="1400" dirty="0" smtClean="0"/>
              <a:t>end if;</a:t>
            </a:r>
          </a:p>
          <a:p>
            <a:r>
              <a:rPr lang="en-US" sz="1400" dirty="0" smtClean="0"/>
              <a:t>end process;</a:t>
            </a:r>
          </a:p>
          <a:p>
            <a:r>
              <a:rPr lang="en-US" sz="1400" dirty="0" smtClean="0"/>
              <a:t>end Comport;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28794" y="642918"/>
            <a:ext cx="642942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Solution</a:t>
            </a:r>
            <a:endParaRPr lang="en-US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1"/>
          <p:cNvSpPr>
            <a:spLocks noChangeArrowheads="1"/>
          </p:cNvSpPr>
          <p:nvPr/>
        </p:nvSpPr>
        <p:spPr bwMode="auto">
          <a:xfrm>
            <a:off x="-12736" y="146321"/>
            <a:ext cx="8558173" cy="1221462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fr-FR" sz="3600" dirty="0" smtClean="0">
                <a:solidFill>
                  <a:schemeClr val="bg1"/>
                </a:solidFill>
                <a:latin typeface="Calibri" pitchFamily="34" charset="0"/>
              </a:rPr>
              <a:t> Description comportementale </a:t>
            </a:r>
          </a:p>
          <a:p>
            <a:r>
              <a:rPr lang="fr-FR" sz="3600" dirty="0" smtClean="0">
                <a:solidFill>
                  <a:srgbClr val="FFFF00"/>
                </a:solidFill>
                <a:latin typeface="Calibri" pitchFamily="34" charset="0"/>
              </a:rPr>
              <a:t>Exercice Decodeur d’adresse</a:t>
            </a:r>
          </a:p>
          <a:p>
            <a:endParaRPr lang="en-US" sz="3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" name="object 12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" name="object 13"/>
          <p:cNvSpPr>
            <a:spLocks noChangeArrowheads="1"/>
          </p:cNvSpPr>
          <p:nvPr/>
        </p:nvSpPr>
        <p:spPr bwMode="auto">
          <a:xfrm>
            <a:off x="-12735" y="1245319"/>
            <a:ext cx="8099699" cy="38171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" name="object 8"/>
          <p:cNvSpPr txBox="1">
            <a:spLocks noChangeArrowheads="1"/>
          </p:cNvSpPr>
          <p:nvPr/>
        </p:nvSpPr>
        <p:spPr bwMode="auto">
          <a:xfrm>
            <a:off x="66861" y="216301"/>
            <a:ext cx="8577105" cy="100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29">
              <a:lnSpc>
                <a:spcPts val="4410"/>
              </a:lnSpc>
              <a:spcBef>
                <a:spcPts val="226"/>
              </a:spcBef>
            </a:pPr>
            <a:endParaRPr lang="en-US" sz="3600" dirty="0"/>
          </a:p>
        </p:txBody>
      </p:sp>
      <p:sp>
        <p:nvSpPr>
          <p:cNvPr id="6" name="Rectangle 5"/>
          <p:cNvSpPr/>
          <p:nvPr/>
        </p:nvSpPr>
        <p:spPr>
          <a:xfrm>
            <a:off x="1000100" y="1643050"/>
            <a:ext cx="61436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Soit le décodeur:</a:t>
            </a:r>
            <a:endParaRPr lang="fr-FR" dirty="0"/>
          </a:p>
        </p:txBody>
      </p:sp>
      <p:sp>
        <p:nvSpPr>
          <p:cNvPr id="8" name="TextBox 7"/>
          <p:cNvSpPr txBox="1"/>
          <p:nvPr/>
        </p:nvSpPr>
        <p:spPr>
          <a:xfrm>
            <a:off x="285720" y="3071810"/>
            <a:ext cx="7715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tableau ci-dessous nous donne le plan d'adressage de ce décodeur :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6201" y="1357298"/>
            <a:ext cx="5927799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429000"/>
            <a:ext cx="7000924" cy="2532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ectangle 10"/>
          <p:cNvSpPr/>
          <p:nvPr/>
        </p:nvSpPr>
        <p:spPr>
          <a:xfrm>
            <a:off x="357158" y="6143644"/>
            <a:ext cx="8072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Donner la description du </a:t>
            </a:r>
            <a:r>
              <a:rPr lang="en-US" dirty="0" err="1" smtClean="0"/>
              <a:t>décodeur</a:t>
            </a:r>
            <a:r>
              <a:rPr lang="en-US" dirty="0" smtClean="0"/>
              <a:t> </a:t>
            </a:r>
            <a:r>
              <a:rPr lang="en-US" dirty="0" err="1" smtClean="0"/>
              <a:t>d’adresses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4282" y="1600200"/>
            <a:ext cx="4281518" cy="5257800"/>
          </a:xfrm>
          <a:solidFill>
            <a:srgbClr val="CCFFFF"/>
          </a:solidFill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Library IEEE;</a:t>
            </a:r>
          </a:p>
          <a:p>
            <a:pPr>
              <a:buNone/>
            </a:pPr>
            <a:r>
              <a:rPr lang="en-US" dirty="0" smtClean="0"/>
              <a:t>use IEEE.Std_Logic_1164.all;</a:t>
            </a:r>
          </a:p>
          <a:p>
            <a:pPr>
              <a:buNone/>
            </a:pPr>
            <a:r>
              <a:rPr lang="en-US" dirty="0" smtClean="0"/>
              <a:t>use </a:t>
            </a:r>
            <a:r>
              <a:rPr lang="en-US" dirty="0" err="1" smtClean="0"/>
              <a:t>IEEE.Numeric_Std.all</a:t>
            </a:r>
            <a:r>
              <a:rPr lang="en-US" dirty="0" smtClean="0"/>
              <a:t>;</a:t>
            </a:r>
          </a:p>
          <a:p>
            <a:pPr>
              <a:buNone/>
            </a:pPr>
            <a:r>
              <a:rPr lang="en-US" dirty="0" smtClean="0"/>
              <a:t>entity  </a:t>
            </a:r>
            <a:r>
              <a:rPr lang="en-US" dirty="0" err="1" smtClean="0"/>
              <a:t>Dec_Ad</a:t>
            </a:r>
            <a:r>
              <a:rPr lang="en-US" dirty="0" smtClean="0"/>
              <a:t> is</a:t>
            </a:r>
          </a:p>
          <a:p>
            <a:pPr>
              <a:buNone/>
            </a:pPr>
            <a:r>
              <a:rPr lang="en-US" dirty="0" smtClean="0"/>
              <a:t>port(</a:t>
            </a:r>
            <a:r>
              <a:rPr lang="en-US" dirty="0" err="1" smtClean="0"/>
              <a:t>Adresse</a:t>
            </a:r>
            <a:r>
              <a:rPr lang="en-US" dirty="0" smtClean="0"/>
              <a:t> : in </a:t>
            </a:r>
            <a:r>
              <a:rPr lang="en-US" dirty="0" err="1" smtClean="0"/>
              <a:t>Std_Logic_Vector</a:t>
            </a:r>
            <a:r>
              <a:rPr lang="en-US" dirty="0" smtClean="0"/>
              <a:t>(7 </a:t>
            </a:r>
            <a:r>
              <a:rPr lang="en-US" dirty="0" err="1" smtClean="0"/>
              <a:t>downto</a:t>
            </a:r>
            <a:r>
              <a:rPr lang="en-US" dirty="0" smtClean="0"/>
              <a:t> 0);</a:t>
            </a:r>
          </a:p>
          <a:p>
            <a:pPr>
              <a:buNone/>
            </a:pPr>
            <a:r>
              <a:rPr lang="en-US" dirty="0" smtClean="0"/>
              <a:t>   CS_A, CS_B, CS_C : out </a:t>
            </a:r>
            <a:r>
              <a:rPr lang="en-US" dirty="0" err="1" smtClean="0"/>
              <a:t>Std_Logic</a:t>
            </a:r>
            <a:r>
              <a:rPr lang="en-US" dirty="0" smtClean="0"/>
              <a:t> );</a:t>
            </a:r>
          </a:p>
          <a:p>
            <a:pPr>
              <a:buNone/>
            </a:pPr>
            <a:r>
              <a:rPr lang="en-US" dirty="0" smtClean="0"/>
              <a:t>end </a:t>
            </a:r>
            <a:r>
              <a:rPr lang="en-US" dirty="0" err="1" smtClean="0"/>
              <a:t>Dec_Ad</a:t>
            </a:r>
            <a:r>
              <a:rPr lang="en-US" dirty="0" smtClean="0"/>
              <a:t>;</a:t>
            </a:r>
          </a:p>
          <a:p>
            <a:pPr>
              <a:buNone/>
            </a:pPr>
            <a:r>
              <a:rPr lang="en-US" dirty="0" smtClean="0"/>
              <a:t>architecture Comport of </a:t>
            </a:r>
            <a:r>
              <a:rPr lang="en-US" dirty="0" err="1" smtClean="0"/>
              <a:t>Dec_Ad</a:t>
            </a:r>
            <a:r>
              <a:rPr lang="en-US" dirty="0" smtClean="0"/>
              <a:t> is</a:t>
            </a:r>
          </a:p>
          <a:p>
            <a:pPr>
              <a:buNone/>
            </a:pPr>
            <a:r>
              <a:rPr lang="en-US" dirty="0" smtClean="0"/>
              <a:t>begin</a:t>
            </a:r>
          </a:p>
          <a:p>
            <a:pPr>
              <a:buNone/>
            </a:pPr>
            <a:r>
              <a:rPr lang="en-US" dirty="0" smtClean="0"/>
              <a:t>  process(</a:t>
            </a:r>
            <a:r>
              <a:rPr lang="en-US" dirty="0" err="1" smtClean="0"/>
              <a:t>adresse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dirty="0" smtClean="0"/>
              <a:t>  begin</a:t>
            </a:r>
          </a:p>
          <a:p>
            <a:pPr>
              <a:buNone/>
            </a:pPr>
            <a:r>
              <a:rPr lang="en-US" dirty="0" smtClean="0"/>
              <a:t>    CS_A &lt;= '0'; --</a:t>
            </a:r>
            <a:r>
              <a:rPr lang="en-US" dirty="0" err="1" smtClean="0"/>
              <a:t>Valeur</a:t>
            </a:r>
            <a:r>
              <a:rPr lang="en-US" dirty="0" smtClean="0"/>
              <a:t> par </a:t>
            </a:r>
            <a:r>
              <a:rPr lang="en-US" dirty="0" err="1" smtClean="0"/>
              <a:t>defaut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  CS_B &lt;= '0'; --</a:t>
            </a:r>
            <a:r>
              <a:rPr lang="en-US" dirty="0" err="1" smtClean="0"/>
              <a:t>Valeur</a:t>
            </a:r>
            <a:r>
              <a:rPr lang="en-US" dirty="0" smtClean="0"/>
              <a:t> par </a:t>
            </a:r>
            <a:r>
              <a:rPr lang="en-US" dirty="0" err="1" smtClean="0"/>
              <a:t>defaut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   CS_C &lt;= '0'; --</a:t>
            </a:r>
            <a:r>
              <a:rPr lang="en-US" dirty="0" err="1" smtClean="0"/>
              <a:t>Valeur</a:t>
            </a:r>
            <a:r>
              <a:rPr lang="en-US" dirty="0" smtClean="0"/>
              <a:t> par </a:t>
            </a:r>
            <a:r>
              <a:rPr lang="en-US" dirty="0" err="1" smtClean="0"/>
              <a:t>defaut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571612"/>
            <a:ext cx="4572000" cy="5286388"/>
          </a:xfrm>
          <a:solidFill>
            <a:srgbClr val="CCFFFF"/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en-US" sz="1400" dirty="0" smtClean="0"/>
              <a:t>case </a:t>
            </a:r>
            <a:r>
              <a:rPr lang="en-US" sz="1400" dirty="0" err="1" smtClean="0"/>
              <a:t>To_Integer</a:t>
            </a:r>
            <a:r>
              <a:rPr lang="en-US" sz="1400" dirty="0" smtClean="0"/>
              <a:t>(unsigned(</a:t>
            </a:r>
            <a:r>
              <a:rPr lang="en-US" sz="1400" dirty="0" err="1" smtClean="0"/>
              <a:t>Adresse</a:t>
            </a:r>
            <a:r>
              <a:rPr lang="en-US" sz="1400" dirty="0" smtClean="0"/>
              <a:t>)) is</a:t>
            </a:r>
          </a:p>
          <a:p>
            <a:pPr>
              <a:buNone/>
            </a:pPr>
            <a:r>
              <a:rPr lang="en-US" sz="1400" dirty="0" smtClean="0"/>
              <a:t> when 0   to 47  =&gt; CS_A &lt;= '1';</a:t>
            </a:r>
          </a:p>
          <a:p>
            <a:pPr>
              <a:buNone/>
            </a:pPr>
            <a:r>
              <a:rPr lang="en-US" sz="1400" dirty="0" smtClean="0"/>
              <a:t>                                                 --        </a:t>
            </a:r>
            <a:r>
              <a:rPr lang="en-US" sz="1400" dirty="0" err="1" smtClean="0"/>
              <a:t>adresse</a:t>
            </a:r>
            <a:r>
              <a:rPr lang="en-US" sz="1400" dirty="0" smtClean="0"/>
              <a:t>  0 a 2F</a:t>
            </a:r>
          </a:p>
          <a:p>
            <a:pPr>
              <a:buNone/>
            </a:pPr>
            <a:r>
              <a:rPr lang="en-US" sz="1400" dirty="0" smtClean="0"/>
              <a:t> when 48  to 79  =&gt; CS_B &lt;= '1'; </a:t>
            </a:r>
          </a:p>
          <a:p>
            <a:pPr>
              <a:buNone/>
            </a:pPr>
            <a:r>
              <a:rPr lang="en-US" sz="1400" dirty="0" smtClean="0"/>
              <a:t>                                                 --</a:t>
            </a:r>
            <a:r>
              <a:rPr lang="en-US" sz="1400" dirty="0" err="1" smtClean="0"/>
              <a:t>adresse</a:t>
            </a:r>
            <a:r>
              <a:rPr lang="en-US" sz="1400" dirty="0" smtClean="0"/>
              <a:t> 30 a 4F</a:t>
            </a:r>
          </a:p>
          <a:p>
            <a:pPr>
              <a:buNone/>
            </a:pPr>
            <a:r>
              <a:rPr lang="en-US" sz="1400" dirty="0" smtClean="0"/>
              <a:t> when 80  to 127 =&gt; CS_C &lt;= '1'; </a:t>
            </a:r>
          </a:p>
          <a:p>
            <a:pPr>
              <a:buNone/>
            </a:pPr>
            <a:r>
              <a:rPr lang="en-US" sz="1400" dirty="0" smtClean="0"/>
              <a:t>                                                 --</a:t>
            </a:r>
            <a:r>
              <a:rPr lang="en-US" sz="1400" dirty="0" err="1" smtClean="0"/>
              <a:t>adresse</a:t>
            </a:r>
            <a:r>
              <a:rPr lang="en-US" sz="1400" dirty="0" smtClean="0"/>
              <a:t> 50 a 7</a:t>
            </a:r>
          </a:p>
          <a:p>
            <a:pPr>
              <a:buNone/>
            </a:pPr>
            <a:r>
              <a:rPr lang="en-US" sz="1400" dirty="0" smtClean="0"/>
              <a:t>  when 128 to 255 =&gt; null; </a:t>
            </a:r>
          </a:p>
          <a:p>
            <a:pPr>
              <a:buNone/>
            </a:pPr>
            <a:r>
              <a:rPr lang="en-US" sz="1400" dirty="0" smtClean="0"/>
              <a:t>                                                 --zone </a:t>
            </a:r>
            <a:r>
              <a:rPr lang="en-US" sz="1400" dirty="0" err="1" smtClean="0"/>
              <a:t>libre</a:t>
            </a:r>
            <a:endParaRPr lang="en-US" sz="1400" dirty="0" smtClean="0"/>
          </a:p>
          <a:p>
            <a:pPr>
              <a:buNone/>
            </a:pPr>
            <a:r>
              <a:rPr lang="en-US" sz="1400" dirty="0" smtClean="0"/>
              <a:t>   when others  =&gt; CS_A &lt;= 'X';   </a:t>
            </a:r>
          </a:p>
          <a:p>
            <a:pPr>
              <a:buNone/>
            </a:pPr>
            <a:r>
              <a:rPr lang="en-US" sz="1400" dirty="0" smtClean="0"/>
              <a:t>                                                 --simulation</a:t>
            </a:r>
          </a:p>
          <a:p>
            <a:pPr>
              <a:buNone/>
            </a:pPr>
            <a:r>
              <a:rPr lang="en-US" sz="1400" dirty="0" smtClean="0"/>
              <a:t>                       CS_B &lt;= 'X'; </a:t>
            </a:r>
          </a:p>
          <a:p>
            <a:pPr>
              <a:buNone/>
            </a:pPr>
            <a:r>
              <a:rPr lang="en-US" sz="1400" dirty="0" smtClean="0"/>
              <a:t>                                                --simulation</a:t>
            </a:r>
          </a:p>
          <a:p>
            <a:pPr>
              <a:buNone/>
            </a:pPr>
            <a:r>
              <a:rPr lang="en-US" sz="1400" dirty="0" smtClean="0"/>
              <a:t>                       CS_C &lt;= 'X'; </a:t>
            </a:r>
          </a:p>
          <a:p>
            <a:pPr>
              <a:buNone/>
            </a:pPr>
            <a:r>
              <a:rPr lang="en-US" sz="1400" dirty="0" smtClean="0"/>
              <a:t>                                                 --simulation</a:t>
            </a:r>
          </a:p>
          <a:p>
            <a:pPr>
              <a:buNone/>
            </a:pPr>
            <a:r>
              <a:rPr lang="en-US" sz="1400" dirty="0" smtClean="0"/>
              <a:t>    end case;</a:t>
            </a:r>
          </a:p>
          <a:p>
            <a:pPr>
              <a:buNone/>
            </a:pPr>
            <a:r>
              <a:rPr lang="en-US" sz="1400" dirty="0" smtClean="0"/>
              <a:t>  end process;</a:t>
            </a:r>
          </a:p>
          <a:p>
            <a:pPr>
              <a:buNone/>
            </a:pPr>
            <a:r>
              <a:rPr lang="en-US" sz="1400" dirty="0" smtClean="0"/>
              <a:t>end Comport;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798</TotalTime>
  <Words>638</Words>
  <Application>Microsoft Office PowerPoint</Application>
  <PresentationFormat>Affichage à l'écran (4:3)</PresentationFormat>
  <Paragraphs>106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Solution</vt:lpstr>
    </vt:vector>
  </TitlesOfParts>
  <Company>Free Software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Virtual PC</dc:creator>
  <cp:lastModifiedBy>bex</cp:lastModifiedBy>
  <cp:revision>37</cp:revision>
  <dcterms:created xsi:type="dcterms:W3CDTF">2013-11-19T20:46:23Z</dcterms:created>
  <dcterms:modified xsi:type="dcterms:W3CDTF">2016-12-02T08:43:14Z</dcterms:modified>
</cp:coreProperties>
</file>