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2"/>
  </p:notesMasterIdLst>
  <p:sldIdLst>
    <p:sldId id="256" r:id="rId2"/>
    <p:sldId id="259" r:id="rId3"/>
    <p:sldId id="269" r:id="rId4"/>
    <p:sldId id="268" r:id="rId5"/>
    <p:sldId id="264" r:id="rId6"/>
    <p:sldId id="266" r:id="rId7"/>
    <p:sldId id="267" r:id="rId8"/>
    <p:sldId id="270" r:id="rId9"/>
    <p:sldId id="262" r:id="rId10"/>
    <p:sldId id="271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CAF9ED-07DC-4A11-8D7F-57B35C25682E}" styleName="Style moyen 1 - Accentuation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Style moyen 1 - Accentuation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793D81CF-94F2-401A-BA57-92F5A7B2D0C5}" styleName="Style moye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1883" autoAdjust="0"/>
  </p:normalViewPr>
  <p:slideViewPr>
    <p:cSldViewPr>
      <p:cViewPr>
        <p:scale>
          <a:sx n="56" d="100"/>
          <a:sy n="56" d="100"/>
        </p:scale>
        <p:origin x="-360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06438B-4C85-4ACA-A024-BAA9363483CA}" type="datetimeFigureOut">
              <a:rPr lang="fr-FR" smtClean="0"/>
              <a:pPr/>
              <a:t>23/04/2014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3FD0E9-107E-460C-82A1-20E66D08EE25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40013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3FD0E9-107E-460C-82A1-20E66D08EE25}" type="slidenum">
              <a:rPr lang="fr-FR" smtClean="0"/>
              <a:pPr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747530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r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22" name="Sous-titr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pPr/>
              <a:t>23/04/2014</a:t>
            </a:fld>
            <a:endParaRPr lang="fr-FR"/>
          </a:p>
        </p:txBody>
      </p:sp>
      <p:sp>
        <p:nvSpPr>
          <p:cNvPr id="20" name="Espace réservé du pied de pag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lipse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pPr/>
              <a:t>23/04/2014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pPr/>
              <a:t>23/04/2014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lipse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lipse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pPr/>
              <a:t>23/04/2014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pPr/>
              <a:t>23/04/2014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pPr/>
              <a:t>23/04/2014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pPr/>
              <a:t>23/04/2014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pPr/>
              <a:t>23/04/2014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pPr/>
              <a:t>23/04/2014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9" name="Organigramme : Processu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rganigramme : Processu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pPr/>
              <a:t>23/04/2014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783A9A-1982-4D7F-96FD-C114C31C6159}" type="datetimeFigureOut">
              <a:rPr lang="fr-FR" smtClean="0"/>
              <a:pPr/>
              <a:t>23/04/2014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8D881A-70B1-48C6-BF11-693DFA5B2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cteurs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lipse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Bouée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Espace réservé du titre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9" name="Espace réservé du texte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0783A9A-1982-4D7F-96FD-C114C31C6159}" type="datetimeFigureOut">
              <a:rPr lang="fr-FR" smtClean="0"/>
              <a:pPr/>
              <a:t>23/04/2014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B8D881A-70B1-48C6-BF11-693DFA5B2475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ommentcamarche.net/download/telecharger-34085110-memoir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31640" y="1052736"/>
            <a:ext cx="8211688" cy="2448272"/>
          </a:xfrm>
        </p:spPr>
        <p:txBody>
          <a:bodyPr>
            <a:normAutofit/>
          </a:bodyPr>
          <a:lstStyle/>
          <a:p>
            <a:r>
              <a:rPr lang="fr-FR" sz="6000" dirty="0" smtClean="0"/>
              <a:t>Les tableaux</a:t>
            </a:r>
            <a:endParaRPr lang="fr-FR" sz="60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87624" y="5105400"/>
            <a:ext cx="6400800" cy="1752600"/>
          </a:xfrm>
        </p:spPr>
        <p:txBody>
          <a:bodyPr/>
          <a:lstStyle/>
          <a:p>
            <a:r>
              <a:rPr lang="fr-FR" dirty="0" smtClean="0"/>
              <a:t>Cours LCS N°4</a:t>
            </a:r>
          </a:p>
          <a:p>
            <a:r>
              <a:rPr lang="fr-FR" dirty="0" smtClean="0"/>
              <a:t>Présenté par Mr: LALLALI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094800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Introduction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4400" y="1268760"/>
            <a:ext cx="8229600" cy="5141168"/>
          </a:xfrm>
        </p:spPr>
        <p:txBody>
          <a:bodyPr>
            <a:noAutofit/>
          </a:bodyPr>
          <a:lstStyle/>
          <a:p>
            <a:r>
              <a:rPr lang="fr-FR" sz="2800" dirty="0"/>
              <a:t>Les variables, telles que nous les avons vues, ne permettent de stocker qu'une seule donnée à la fois. Or, pour de nombreuses données, comme cela est souvent le cas, des variables distinctes seraient beaucoup trop lourdes à gérer. </a:t>
            </a:r>
            <a:r>
              <a:rPr lang="fr-FR" sz="2800" dirty="0" smtClean="0"/>
              <a:t> Heureusement</a:t>
            </a:r>
            <a:r>
              <a:rPr lang="fr-FR" sz="2800" dirty="0"/>
              <a:t>, </a:t>
            </a:r>
            <a:r>
              <a:rPr lang="fr-FR" sz="2800" dirty="0" smtClean="0"/>
              <a:t>Delphi  </a:t>
            </a:r>
            <a:r>
              <a:rPr lang="fr-FR" sz="2800" dirty="0"/>
              <a:t>propose des structures de données permettant de stocker l'ensemble de ces données dans une </a:t>
            </a:r>
            <a:r>
              <a:rPr lang="fr-FR" sz="2800" i="1" dirty="0"/>
              <a:t>« variable commune </a:t>
            </a:r>
            <a:r>
              <a:rPr lang="fr-FR" sz="2800" dirty="0"/>
              <a:t>».  </a:t>
            </a:r>
            <a:r>
              <a:rPr lang="fr-FR" sz="2800" dirty="0" smtClean="0"/>
              <a:t>Ainsi</a:t>
            </a:r>
            <a:r>
              <a:rPr lang="fr-FR" sz="2800" dirty="0"/>
              <a:t>, pour accéder à ces valeurs il suffit de parcourir la variable de type complexe composée de « variables » de type simple</a:t>
            </a:r>
            <a:r>
              <a:rPr lang="fr-FR" sz="2800" dirty="0" smtClean="0"/>
              <a:t>.---------</a:t>
            </a:r>
            <a:r>
              <a:rPr lang="fr-FR" sz="2800" dirty="0" smtClean="0">
                <a:sym typeface="Wingdings" panose="05000000000000000000" pitchFamily="2" charset="2"/>
              </a:rPr>
              <a:t> la structure des 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tableaux</a:t>
            </a:r>
            <a:r>
              <a:rPr lang="fr-FR" sz="2800" dirty="0" smtClean="0">
                <a:sym typeface="Wingdings" panose="05000000000000000000" pitchFamily="2" charset="2"/>
              </a:rPr>
              <a:t>.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xmlns="" val="2896296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Définition 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4400" y="980728"/>
            <a:ext cx="8229600" cy="5429200"/>
          </a:xfrm>
        </p:spPr>
        <p:txBody>
          <a:bodyPr>
            <a:noAutofit/>
          </a:bodyPr>
          <a:lstStyle/>
          <a:p>
            <a:pPr marL="82296" indent="0">
              <a:buNone/>
            </a:pPr>
            <a:endParaRPr lang="fr-FR" sz="2800" dirty="0" smtClean="0"/>
          </a:p>
          <a:p>
            <a:r>
              <a:rPr lang="fr-FR" sz="2800" dirty="0" smtClean="0"/>
              <a:t>On </a:t>
            </a:r>
            <a:r>
              <a:rPr lang="fr-FR" sz="2800" dirty="0"/>
              <a:t>appelle </a:t>
            </a:r>
            <a:r>
              <a:rPr lang="fr-FR" sz="2800" i="1" dirty="0"/>
              <a:t>tableau</a:t>
            </a:r>
            <a:r>
              <a:rPr lang="fr-FR" sz="2800" dirty="0"/>
              <a:t> une variable composée de données de même type, stockée de manière contiguë en </a:t>
            </a:r>
            <a:r>
              <a:rPr lang="fr-FR" sz="2800" dirty="0">
                <a:hlinkClick r:id="rId2"/>
              </a:rPr>
              <a:t>mémoire</a:t>
            </a:r>
            <a:r>
              <a:rPr lang="fr-FR" sz="2800" dirty="0"/>
              <a:t> (les unes à la suite des autres). </a:t>
            </a:r>
          </a:p>
          <a:p>
            <a:r>
              <a:rPr lang="fr-FR" sz="2800" dirty="0"/>
              <a:t>Un tableau est donc une suite de cases (espace mémoire) de même taille. La taille de chacune des cases est conditionnée par le type de donnée que le tableau </a:t>
            </a:r>
            <a:r>
              <a:rPr lang="fr-FR" sz="2800" dirty="0" smtClean="0"/>
              <a:t>contient.</a:t>
            </a:r>
          </a:p>
          <a:p>
            <a:r>
              <a:rPr lang="fr-FR" sz="2800" dirty="0" smtClean="0"/>
              <a:t>Les </a:t>
            </a:r>
            <a:r>
              <a:rPr lang="fr-FR" sz="2800" dirty="0"/>
              <a:t>éléments du tableau peuvent être </a:t>
            </a:r>
            <a:r>
              <a:rPr lang="fr-FR" sz="2800" dirty="0" smtClean="0"/>
              <a:t>de type : </a:t>
            </a:r>
            <a:r>
              <a:rPr lang="fr-FR" sz="2800" dirty="0" err="1"/>
              <a:t>int</a:t>
            </a:r>
            <a:r>
              <a:rPr lang="fr-FR" sz="2800" dirty="0"/>
              <a:t>, char, </a:t>
            </a:r>
            <a:r>
              <a:rPr lang="fr-FR" sz="2800" dirty="0" err="1"/>
              <a:t>float</a:t>
            </a:r>
            <a:r>
              <a:rPr lang="fr-FR" sz="2800" dirty="0"/>
              <a:t>, long, </a:t>
            </a:r>
            <a:r>
              <a:rPr lang="fr-FR" sz="2800" dirty="0" smtClean="0"/>
              <a:t>double...</a:t>
            </a:r>
          </a:p>
          <a:p>
            <a:pPr marL="82296" indent="0">
              <a:buNone/>
            </a:pP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xmlns="" val="4177877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Définition 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4400" y="620688"/>
            <a:ext cx="8229600" cy="5789240"/>
          </a:xfrm>
        </p:spPr>
        <p:txBody>
          <a:bodyPr>
            <a:noAutofit/>
          </a:bodyPr>
          <a:lstStyle/>
          <a:p>
            <a:pPr marL="82296" indent="0">
              <a:buNone/>
            </a:pPr>
            <a:endParaRPr lang="fr-FR" sz="2800" dirty="0" smtClean="0"/>
          </a:p>
          <a:p>
            <a:r>
              <a:rPr lang="fr-FR" sz="2800" dirty="0" smtClean="0"/>
              <a:t>Les donnés dans le tableaux sont représentés comme suit :</a:t>
            </a:r>
          </a:p>
          <a:p>
            <a:pPr marL="82296" indent="0">
              <a:buNone/>
            </a:pPr>
            <a:endParaRPr lang="fr-FR" sz="2800" dirty="0" smtClean="0"/>
          </a:p>
          <a:p>
            <a:pPr marL="82296" indent="0">
              <a:buNone/>
            </a:pPr>
            <a:endParaRPr lang="fr-FR" sz="2800" dirty="0"/>
          </a:p>
          <a:p>
            <a:r>
              <a:rPr lang="fr-FR" sz="2800" dirty="0" smtClean="0"/>
              <a:t>Chaque élément de tableau est identifié par un </a:t>
            </a:r>
            <a:r>
              <a:rPr lang="fr-FR" sz="2800" i="1" dirty="0" smtClean="0"/>
              <a:t>indice</a:t>
            </a:r>
            <a:r>
              <a:rPr lang="fr-FR" sz="2800" dirty="0" smtClean="0"/>
              <a:t>  </a:t>
            </a:r>
            <a:r>
              <a:rPr lang="fr-FR" sz="2800" i="1" dirty="0" smtClean="0"/>
              <a:t>(index) </a:t>
            </a:r>
            <a:r>
              <a:rPr lang="fr-FR" sz="2800" dirty="0" smtClean="0"/>
              <a:t>i qui représente sa position et il permettra par la suite d’accéder  à l ’élément. (toujours commence par1)</a:t>
            </a:r>
          </a:p>
          <a:p>
            <a:endParaRPr lang="fr-FR" sz="2800" dirty="0" smtClean="0"/>
          </a:p>
          <a:p>
            <a:pPr marL="82296" indent="0">
              <a:buNone/>
            </a:pPr>
            <a:endParaRPr lang="fr-FR" sz="2800" dirty="0"/>
          </a:p>
          <a:p>
            <a:pPr marL="82296" indent="0">
              <a:buNone/>
            </a:pPr>
            <a:r>
              <a:rPr lang="fr-FR" sz="2800" dirty="0" smtClean="0"/>
              <a:t>  </a:t>
            </a:r>
            <a:r>
              <a:rPr lang="fr-FR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i=1       i=2       i=3       i=4       i=5       i=6</a:t>
            </a:r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43450602"/>
              </p:ext>
            </p:extLst>
          </p:nvPr>
        </p:nvGraphicFramePr>
        <p:xfrm>
          <a:off x="1115616" y="2132856"/>
          <a:ext cx="691276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8"/>
                <a:gridCol w="1152128"/>
                <a:gridCol w="1152128"/>
                <a:gridCol w="1152128"/>
                <a:gridCol w="1152128"/>
                <a:gridCol w="1152128"/>
              </a:tblGrid>
              <a:tr h="432048">
                <a:tc>
                  <a:txBody>
                    <a:bodyPr/>
                    <a:lstStyle/>
                    <a:p>
                      <a:r>
                        <a:rPr lang="fr-FR" dirty="0" smtClean="0"/>
                        <a:t>Donnée</a:t>
                      </a:r>
                      <a:r>
                        <a:rPr lang="fr-FR" baseline="0" dirty="0" smtClean="0"/>
                        <a:t>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Donnée</a:t>
                      </a:r>
                      <a:r>
                        <a:rPr lang="fr-FR" baseline="0" dirty="0" smtClean="0"/>
                        <a:t> </a:t>
                      </a:r>
                      <a:endParaRPr lang="fr-FR" dirty="0" smtClean="0"/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Donnée</a:t>
                      </a:r>
                      <a:r>
                        <a:rPr lang="fr-FR" baseline="0" dirty="0" smtClean="0"/>
                        <a:t> </a:t>
                      </a:r>
                      <a:endParaRPr lang="fr-FR" dirty="0" smtClean="0"/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Donnée</a:t>
                      </a:r>
                      <a:r>
                        <a:rPr lang="fr-FR" baseline="0" dirty="0" smtClean="0"/>
                        <a:t> </a:t>
                      </a:r>
                      <a:endParaRPr lang="fr-FR" dirty="0" smtClean="0"/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Donnée</a:t>
                      </a:r>
                      <a:r>
                        <a:rPr lang="fr-FR" baseline="0" dirty="0" smtClean="0"/>
                        <a:t> </a:t>
                      </a:r>
                      <a:endParaRPr lang="fr-FR" dirty="0" smtClean="0"/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Donnée</a:t>
                      </a:r>
                      <a:r>
                        <a:rPr lang="fr-FR" baseline="0" dirty="0" smtClean="0"/>
                        <a:t> </a:t>
                      </a:r>
                      <a:endParaRPr lang="fr-FR" dirty="0" smtClean="0"/>
                    </a:p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6354242"/>
              </p:ext>
            </p:extLst>
          </p:nvPr>
        </p:nvGraphicFramePr>
        <p:xfrm>
          <a:off x="1115616" y="5165184"/>
          <a:ext cx="691276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8"/>
                <a:gridCol w="1152128"/>
                <a:gridCol w="1152128"/>
                <a:gridCol w="1152128"/>
                <a:gridCol w="1152128"/>
                <a:gridCol w="1152128"/>
              </a:tblGrid>
              <a:tr h="424056">
                <a:tc>
                  <a:txBody>
                    <a:bodyPr/>
                    <a:lstStyle/>
                    <a:p>
                      <a:r>
                        <a:rPr lang="fr-FR" dirty="0" smtClean="0"/>
                        <a:t>Donnée</a:t>
                      </a:r>
                      <a:r>
                        <a:rPr lang="fr-FR" baseline="0" dirty="0" smtClean="0"/>
                        <a:t>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Donnée</a:t>
                      </a:r>
                      <a:r>
                        <a:rPr lang="fr-FR" baseline="0" dirty="0" smtClean="0"/>
                        <a:t> </a:t>
                      </a:r>
                      <a:endParaRPr lang="fr-FR" dirty="0" smtClean="0"/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Donnée</a:t>
                      </a:r>
                      <a:r>
                        <a:rPr lang="fr-FR" baseline="0" dirty="0" smtClean="0"/>
                        <a:t> </a:t>
                      </a:r>
                      <a:endParaRPr lang="fr-FR" dirty="0" smtClean="0"/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Donnée</a:t>
                      </a:r>
                      <a:r>
                        <a:rPr lang="fr-FR" baseline="0" dirty="0" smtClean="0"/>
                        <a:t> </a:t>
                      </a:r>
                      <a:endParaRPr lang="fr-FR" dirty="0" smtClean="0"/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Donnée</a:t>
                      </a:r>
                      <a:r>
                        <a:rPr lang="fr-FR" baseline="0" dirty="0" smtClean="0"/>
                        <a:t> </a:t>
                      </a:r>
                      <a:endParaRPr lang="fr-FR" dirty="0" smtClean="0"/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Donnée</a:t>
                      </a:r>
                      <a:r>
                        <a:rPr lang="fr-FR" baseline="0" dirty="0" smtClean="0"/>
                        <a:t> </a:t>
                      </a:r>
                      <a:endParaRPr lang="fr-FR" dirty="0" smtClean="0"/>
                    </a:p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44202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Syntaxe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4400" y="1412776"/>
            <a:ext cx="8229600" cy="4997152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sz="4000" dirty="0" err="1" smtClean="0"/>
              <a:t>Non_tableau</a:t>
            </a:r>
            <a:r>
              <a:rPr lang="en-US" sz="4000" dirty="0" smtClean="0"/>
              <a:t> </a:t>
            </a:r>
            <a:r>
              <a:rPr lang="en-US" sz="4000" b="1" dirty="0" smtClean="0"/>
              <a:t>:array[</a:t>
            </a:r>
            <a:r>
              <a:rPr lang="en-US" sz="4000" dirty="0" smtClean="0"/>
              <a:t>1</a:t>
            </a:r>
            <a:r>
              <a:rPr lang="en-US" sz="4000" b="1" dirty="0" smtClean="0"/>
              <a:t>..</a:t>
            </a:r>
            <a:r>
              <a:rPr lang="en-US" sz="4000" dirty="0"/>
              <a:t>N</a:t>
            </a:r>
            <a:r>
              <a:rPr lang="en-US" sz="4000" b="1" dirty="0" smtClean="0"/>
              <a:t>]of </a:t>
            </a:r>
            <a:r>
              <a:rPr lang="en-US" sz="4000" dirty="0" smtClean="0"/>
              <a:t>Type;</a:t>
            </a:r>
          </a:p>
          <a:p>
            <a:pPr marL="82296" indent="0">
              <a:buNone/>
            </a:pPr>
            <a:endParaRPr lang="en-US" sz="4000" b="1" dirty="0"/>
          </a:p>
          <a:p>
            <a:r>
              <a:rPr lang="en-US" b="1" dirty="0" smtClean="0"/>
              <a:t>Nom _tableau: </a:t>
            </a:r>
            <a:r>
              <a:rPr lang="en-US" dirty="0" smtClean="0"/>
              <a:t>l’identificateur (nom de la variable) : T,V,P,….,etc.</a:t>
            </a:r>
          </a:p>
          <a:p>
            <a:pPr marL="82296" indent="0">
              <a:buNone/>
            </a:pPr>
            <a:endParaRPr lang="en-US" b="1" dirty="0" smtClean="0"/>
          </a:p>
          <a:p>
            <a:r>
              <a:rPr lang="en-US" b="1" dirty="0" smtClean="0"/>
              <a:t>Type: </a:t>
            </a:r>
            <a:r>
              <a:rPr lang="en-US" dirty="0" err="1" smtClean="0"/>
              <a:t>soit</a:t>
            </a:r>
            <a:r>
              <a:rPr lang="en-US" dirty="0" smtClean="0"/>
              <a:t> integer, </a:t>
            </a:r>
            <a:r>
              <a:rPr lang="en-US" dirty="0" err="1" smtClean="0"/>
              <a:t>float,real,char</a:t>
            </a:r>
            <a:r>
              <a:rPr lang="en-US" dirty="0" smtClean="0"/>
              <a:t>,…etc.</a:t>
            </a:r>
          </a:p>
          <a:p>
            <a:pPr marL="82296" indent="0">
              <a:buNone/>
            </a:pPr>
            <a:endParaRPr lang="en-US" sz="4000" b="1" dirty="0"/>
          </a:p>
          <a:p>
            <a:pPr marL="82296" indent="0">
              <a:buNone/>
            </a:pPr>
            <a:endParaRPr lang="fr-FR" sz="4000" b="1" dirty="0"/>
          </a:p>
        </p:txBody>
      </p:sp>
    </p:spTree>
    <p:extLst>
      <p:ext uri="{BB962C8B-B14F-4D97-AF65-F5344CB8AC3E}">
        <p14:creationId xmlns:p14="http://schemas.microsoft.com/office/powerpoint/2010/main" xmlns="" val="270222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Exemple illustratif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98663" y="1124744"/>
            <a:ext cx="8229600" cy="5184576"/>
          </a:xfrm>
        </p:spPr>
        <p:txBody>
          <a:bodyPr>
            <a:normAutofit/>
          </a:bodyPr>
          <a:lstStyle/>
          <a:p>
            <a:pPr marL="82296" indent="0">
              <a:buNone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:array[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..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] of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integer; ------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 Un tableau T qui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contient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5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éléments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de type integer. 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est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représenté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comme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suit: </a:t>
            </a:r>
          </a:p>
          <a:p>
            <a:endParaRPr lang="en-US" sz="2800" dirty="0">
              <a:latin typeface="Times New Roman" pitchFamily="18" charset="0"/>
              <a:cs typeface="Times New Roman" pitchFamily="18" charset="0"/>
              <a:sym typeface="Wingdings" panose="05000000000000000000" pitchFamily="2" charset="2"/>
            </a:endParaRPr>
          </a:p>
          <a:p>
            <a:endParaRPr lang="en-US" sz="2800" dirty="0" smtClean="0">
              <a:latin typeface="Times New Roman" pitchFamily="18" charset="0"/>
              <a:cs typeface="Times New Roman" pitchFamily="18" charset="0"/>
              <a:sym typeface="Wingdings" panose="05000000000000000000" pitchFamily="2" charset="2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Pour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accéder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au premier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élément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de tableau,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suffit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de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mettre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:  T[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1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].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En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général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, pour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accèder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au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l’élément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mettez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 :T[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].</a:t>
            </a:r>
            <a:endParaRPr lang="en-US" sz="2800" dirty="0">
              <a:latin typeface="Times New Roman" pitchFamily="18" charset="0"/>
              <a:cs typeface="Times New Roman" pitchFamily="18" charset="0"/>
              <a:sym typeface="Wingdings" panose="05000000000000000000" pitchFamily="2" charset="2"/>
            </a:endParaRPr>
          </a:p>
          <a:p>
            <a:pPr marL="82296" indent="0"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  <a:sym typeface="Wingdings" panose="05000000000000000000" pitchFamily="2" charset="2"/>
            </a:endParaRPr>
          </a:p>
          <a:p>
            <a:pPr marL="82296" indent="0">
              <a:buNone/>
            </a:pPr>
            <a:endParaRPr lang="en-US" sz="2800" dirty="0">
              <a:latin typeface="Times New Roman" pitchFamily="18" charset="0"/>
              <a:cs typeface="Times New Roman" pitchFamily="18" charset="0"/>
              <a:sym typeface="Wingdings" panose="05000000000000000000" pitchFamily="2" charset="2"/>
            </a:endParaRPr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8685082"/>
              </p:ext>
            </p:extLst>
          </p:nvPr>
        </p:nvGraphicFramePr>
        <p:xfrm>
          <a:off x="1475656" y="3501008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Valeur1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valeur2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valeur3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valeur4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valeur5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valeur6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95598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Initialiser un tableau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4400" y="1340768"/>
            <a:ext cx="7906072" cy="4781128"/>
          </a:xfrm>
        </p:spPr>
        <p:txBody>
          <a:bodyPr>
            <a:normAutofit fontScale="85000" lnSpcReduction="20000"/>
          </a:bodyPr>
          <a:lstStyle/>
          <a:p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Lorsque l'on définit un tableau, les valeurs des éléments qu'il contient 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ne 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sont pas 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définies (le tableau est vide), </a:t>
            </a:r>
            <a:r>
              <a:rPr lang="fr-FR" sz="2800" dirty="0">
                <a:latin typeface="Times New Roman" pitchFamily="18" charset="0"/>
                <a:cs typeface="Times New Roman" pitchFamily="18" charset="0"/>
              </a:rPr>
              <a:t>il faut donc les initialiser, c'est-à-dire leur affecter une valeur. </a:t>
            </a:r>
            <a:endParaRPr lang="fr-FR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endParaRPr lang="fr-FR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Nous avons deux méthodes 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Soit un par un comme :</a:t>
            </a:r>
          </a:p>
          <a:p>
            <a:pPr marL="402336" lvl="1" indent="0">
              <a:buNone/>
            </a:pP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T: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array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[1,..,4] of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integer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=(1,2,3,4); -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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T[1]:=1,</a:t>
            </a:r>
            <a:r>
              <a:rPr lang="fr-FR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T[2]:=2,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  <a:p>
            <a:pPr marL="402336" lvl="1" indent="0">
              <a:buNone/>
            </a:pP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T[3]:=3, T[4]:=4,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  <a:p>
            <a:pPr marL="402336" lvl="1" indent="0">
              <a:buNone/>
            </a:pPr>
            <a:endParaRPr lang="fr-FR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Courier New" panose="02070309020205020404" pitchFamily="49" charset="0"/>
              <a:buChar char="o"/>
            </a:pP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Soit utiliser 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une boucle qui va permettre d'initialiser successivement </a:t>
            </a: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 chacun 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des éléments grâce à un compteur qui servira d'indice : </a:t>
            </a:r>
            <a:endParaRPr lang="fr-FR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02336" lvl="1" indent="0">
              <a:buNone/>
            </a:pP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  For i:=1 to 4  do          </a:t>
            </a:r>
          </a:p>
          <a:p>
            <a:pPr marL="402336" lvl="1" indent="0">
              <a:buNone/>
            </a:pP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 Begin  T[i]:=0; end;--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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T[1]=T[2]=T[3]=T[4]=0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fr-FR" sz="2400" b="1" dirty="0">
                <a:latin typeface="Times New Roman" pitchFamily="18" charset="0"/>
                <a:cs typeface="Times New Roman" pitchFamily="18" charset="0"/>
              </a:rPr>
            </a:br>
            <a:endParaRPr lang="fr-FR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744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Remarques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4400" y="1340768"/>
            <a:ext cx="8229600" cy="4781128"/>
          </a:xfrm>
        </p:spPr>
        <p:txBody>
          <a:bodyPr>
            <a:normAutofit/>
          </a:bodyPr>
          <a:lstStyle/>
          <a:p>
            <a:r>
              <a:rPr lang="fr-FR" sz="2800" dirty="0" smtClean="0"/>
              <a:t>Si nous voulons initialiser le tableau avant la manipulation (modification ,recherche, traitement), il est nécessaire de le déclarer dans la partie des constantes définie par le mot-clé : </a:t>
            </a:r>
            <a:r>
              <a:rPr lang="fr-FR" sz="2800" b="1" dirty="0" err="1" smtClean="0"/>
              <a:t>Const</a:t>
            </a:r>
            <a:r>
              <a:rPr lang="fr-FR" sz="2800" dirty="0" smtClean="0"/>
              <a:t>.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fr-FR" sz="2000" dirty="0" smtClean="0"/>
              <a:t>Exemple:  </a:t>
            </a:r>
            <a:r>
              <a:rPr lang="fr-F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Const</a:t>
            </a:r>
            <a:r>
              <a:rPr lang="fr-FR" sz="2000" dirty="0" smtClean="0"/>
              <a:t> T:array[1,..,4]of </a:t>
            </a:r>
            <a:r>
              <a:rPr lang="fr-FR" sz="2000" dirty="0" err="1" smtClean="0"/>
              <a:t>integer</a:t>
            </a:r>
            <a:r>
              <a:rPr lang="fr-FR" sz="2000" dirty="0" smtClean="0"/>
              <a:t>=(1,2,3,4);</a:t>
            </a:r>
          </a:p>
          <a:p>
            <a:r>
              <a:rPr lang="fr-FR" sz="2800" dirty="0" smtClean="0"/>
              <a:t>Sinon, il faut mettre dans la partie des variables définie par le mot-clé </a:t>
            </a:r>
            <a:r>
              <a:rPr lang="fr-FR" sz="2800" b="1" dirty="0" smtClean="0"/>
              <a:t>Var</a:t>
            </a:r>
          </a:p>
          <a:p>
            <a:pPr marL="932688" lvl="4" indent="-438912">
              <a:buFont typeface="Courier New" panose="02070309020205020404" pitchFamily="49" charset="0"/>
              <a:buChar char="o"/>
            </a:pPr>
            <a:r>
              <a:rPr lang="fr-FR" dirty="0"/>
              <a:t>Exemple: 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 </a:t>
            </a:r>
            <a:r>
              <a:rPr lang="fr-FR" dirty="0" smtClean="0"/>
              <a:t>T:array[1</a:t>
            </a:r>
            <a:r>
              <a:rPr lang="fr-FR" dirty="0"/>
              <a:t>,..,4]of </a:t>
            </a:r>
            <a:r>
              <a:rPr lang="fr-FR" dirty="0" err="1" smtClean="0"/>
              <a:t>integer</a:t>
            </a:r>
            <a:r>
              <a:rPr lang="fr-FR" dirty="0" smtClean="0"/>
              <a:t>;</a:t>
            </a:r>
          </a:p>
          <a:p>
            <a:pPr marL="457200" indent="-457200"/>
            <a:r>
              <a:rPr lang="fr-FR" sz="2800" dirty="0" smtClean="0"/>
              <a:t>Nous traitons dans ce chapitre les tableaux avec </a:t>
            </a:r>
            <a:r>
              <a:rPr lang="fr-FR" sz="2800" smtClean="0"/>
              <a:t>une seule </a:t>
            </a:r>
            <a:r>
              <a:rPr lang="fr-FR" sz="2800" dirty="0" smtClean="0"/>
              <a:t>dimension (les vecteurs).</a:t>
            </a:r>
            <a:endParaRPr lang="fr-FR" sz="2800" dirty="0"/>
          </a:p>
          <a:p>
            <a:pPr>
              <a:buFont typeface="Arial" panose="020B0604020202020204" pitchFamily="34" charset="0"/>
              <a:buChar char="•"/>
            </a:pP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xmlns="" val="107336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Exercices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15616" y="1268760"/>
            <a:ext cx="7997868" cy="5141168"/>
          </a:xfrm>
        </p:spPr>
        <p:txBody>
          <a:bodyPr>
            <a:noAutofit/>
          </a:bodyPr>
          <a:lstStyle/>
          <a:p>
            <a:r>
              <a:rPr lang="fr-FR" sz="2400" dirty="0"/>
              <a:t>Elaborer un programme qui déclare et remplisse un tableau de N valeurs numériques (N&lt;= 100)en les initialisant toutes à zéro</a:t>
            </a:r>
            <a:r>
              <a:rPr lang="fr-FR" sz="2400" dirty="0" smtClean="0"/>
              <a:t>.</a:t>
            </a:r>
          </a:p>
          <a:p>
            <a:pPr marL="82296" indent="0">
              <a:buNone/>
            </a:pPr>
            <a:endParaRPr lang="fr-FR" sz="2400" dirty="0" smtClean="0"/>
          </a:p>
          <a:p>
            <a:pPr marL="82296" indent="0">
              <a:buNone/>
            </a:pPr>
            <a:endParaRPr lang="fr-FR" sz="2400" dirty="0"/>
          </a:p>
          <a:p>
            <a:r>
              <a:rPr lang="fr-FR" sz="2400" dirty="0"/>
              <a:t>Elaborer un programme qui  </a:t>
            </a:r>
            <a:r>
              <a:rPr lang="fr-FR" sz="2400" dirty="0" smtClean="0"/>
              <a:t>affecte pour chaque élément d’un tableau T  sa position. (on suppose que N=10)</a:t>
            </a:r>
          </a:p>
          <a:p>
            <a:endParaRPr lang="fr-FR" sz="2400" dirty="0"/>
          </a:p>
          <a:p>
            <a:pPr marL="82296" indent="0">
              <a:buNone/>
            </a:pPr>
            <a:endParaRPr lang="fr-FR" sz="2400" dirty="0" smtClean="0"/>
          </a:p>
          <a:p>
            <a:r>
              <a:rPr lang="fr-FR" sz="2400" dirty="0" smtClean="0"/>
              <a:t>Elaborer </a:t>
            </a:r>
            <a:r>
              <a:rPr lang="fr-FR" sz="2400" dirty="0"/>
              <a:t>un programme qui affiche le nombre d’occurrence d’un x donnés dans un tableau. </a:t>
            </a:r>
          </a:p>
          <a:p>
            <a:endParaRPr lang="fr-FR" sz="2400" dirty="0"/>
          </a:p>
          <a:p>
            <a:pPr marL="514350" indent="-514350">
              <a:buFont typeface="+mj-lt"/>
              <a:buAutoNum type="romanUcPeriod"/>
            </a:pP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xmlns="" val="2945514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Exercices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15616" y="1268760"/>
            <a:ext cx="7997868" cy="5141168"/>
          </a:xfrm>
        </p:spPr>
        <p:txBody>
          <a:bodyPr>
            <a:noAutofit/>
          </a:bodyPr>
          <a:lstStyle/>
          <a:p>
            <a:r>
              <a:rPr lang="fr-FR" sz="2400" dirty="0"/>
              <a:t>Elaborer un programme qui </a:t>
            </a:r>
            <a:r>
              <a:rPr lang="fr-FR" sz="2400" dirty="0" smtClean="0"/>
              <a:t>calcule la somme des éléments d’un tableau T qui contient 5 éléments entiers.</a:t>
            </a:r>
          </a:p>
          <a:p>
            <a:pPr marL="82296" indent="0">
              <a:buNone/>
            </a:pPr>
            <a:endParaRPr lang="fr-FR" sz="2400" dirty="0" smtClean="0"/>
          </a:p>
          <a:p>
            <a:pPr marL="82296" indent="0">
              <a:buNone/>
            </a:pPr>
            <a:endParaRPr lang="fr-FR" sz="2400" dirty="0"/>
          </a:p>
          <a:p>
            <a:r>
              <a:rPr lang="fr-FR" sz="2400" dirty="0"/>
              <a:t>Elaborer un programme </a:t>
            </a:r>
            <a:r>
              <a:rPr lang="fr-FR" sz="2400" dirty="0" smtClean="0"/>
              <a:t>qui retourne le maximum d’un tableau T.</a:t>
            </a:r>
            <a:endParaRPr lang="fr-FR" sz="2400" dirty="0"/>
          </a:p>
          <a:p>
            <a:pPr marL="82296" indent="0">
              <a:buNone/>
            </a:pPr>
            <a:endParaRPr lang="fr-FR" sz="2400" dirty="0" smtClean="0"/>
          </a:p>
          <a:p>
            <a:r>
              <a:rPr lang="fr-FR" sz="2400" dirty="0" smtClean="0"/>
              <a:t>Elaborer </a:t>
            </a:r>
            <a:r>
              <a:rPr lang="fr-FR" sz="2400" dirty="0"/>
              <a:t>un programme qui affiche le nombre </a:t>
            </a:r>
            <a:r>
              <a:rPr lang="fr-FR" sz="2400" dirty="0" smtClean="0"/>
              <a:t>éléments pairs dans </a:t>
            </a:r>
            <a:r>
              <a:rPr lang="fr-FR" sz="2400" smtClean="0"/>
              <a:t>un tableau V.</a:t>
            </a:r>
            <a:endParaRPr lang="fr-FR" sz="2400" dirty="0"/>
          </a:p>
          <a:p>
            <a:endParaRPr lang="fr-FR" sz="2400" dirty="0"/>
          </a:p>
          <a:p>
            <a:pPr marL="514350" indent="-514350">
              <a:buFont typeface="+mj-lt"/>
              <a:buAutoNum type="romanUcPeriod"/>
            </a:pP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xmlns="" val="3795112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3169</TotalTime>
  <Words>645</Words>
  <Application>Microsoft Office PowerPoint</Application>
  <PresentationFormat>Affichage à l'écran (4:3)</PresentationFormat>
  <Paragraphs>83</Paragraphs>
  <Slides>10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Solstice</vt:lpstr>
      <vt:lpstr>Les tableaux</vt:lpstr>
      <vt:lpstr>Introduction </vt:lpstr>
      <vt:lpstr>Définition  </vt:lpstr>
      <vt:lpstr>Définition  </vt:lpstr>
      <vt:lpstr>Syntaxe</vt:lpstr>
      <vt:lpstr>Exemple illustratif</vt:lpstr>
      <vt:lpstr>Initialiser un tableau</vt:lpstr>
      <vt:lpstr>Remarques </vt:lpstr>
      <vt:lpstr>Exercices</vt:lpstr>
      <vt:lpstr>Exercices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Boucle Repeat</dc:title>
  <dc:creator>ismail LALLALI</dc:creator>
  <cp:lastModifiedBy>pc</cp:lastModifiedBy>
  <cp:revision>38</cp:revision>
  <dcterms:created xsi:type="dcterms:W3CDTF">2014-02-09T09:12:51Z</dcterms:created>
  <dcterms:modified xsi:type="dcterms:W3CDTF">2014-04-23T17:00:38Z</dcterms:modified>
</cp:coreProperties>
</file>