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0" r:id="rId1"/>
  </p:sldMasterIdLst>
  <p:notesMasterIdLst>
    <p:notesMasterId r:id="rId13"/>
  </p:notesMasterIdLst>
  <p:handoutMasterIdLst>
    <p:handoutMasterId r:id="rId14"/>
  </p:handoutMasterIdLst>
  <p:sldIdLst>
    <p:sldId id="256" r:id="rId2"/>
    <p:sldId id="321" r:id="rId3"/>
    <p:sldId id="316" r:id="rId4"/>
    <p:sldId id="315" r:id="rId5"/>
    <p:sldId id="317" r:id="rId6"/>
    <p:sldId id="318" r:id="rId7"/>
    <p:sldId id="319" r:id="rId8"/>
    <p:sldId id="320" r:id="rId9"/>
    <p:sldId id="322" r:id="rId10"/>
    <p:sldId id="323" r:id="rId11"/>
    <p:sldId id="324" r:id="rId1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63DE8"/>
    <a:srgbClr val="7B00E4"/>
    <a:srgbClr val="9234DB"/>
    <a:srgbClr val="A2C1FE"/>
    <a:srgbClr val="114FFB"/>
    <a:srgbClr val="618FFD"/>
    <a:srgbClr val="3365FB"/>
    <a:srgbClr val="FF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3" d="100"/>
          <a:sy n="73" d="100"/>
        </p:scale>
        <p:origin x="-738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710" y="-78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-1588"/>
            <a:ext cx="2971800" cy="457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8779" tIns="0" rIns="18779" bIns="0" numCol="1" anchor="t" anchorCtr="0" compatLnSpc="1">
            <a:prstTxWarp prst="textNoShape">
              <a:avLst/>
            </a:prstTxWarp>
          </a:bodyPr>
          <a:lstStyle>
            <a:lvl1pPr defTabSz="933450" eaLnBrk="0" hangingPunct="0">
              <a:defRPr sz="1000" i="1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-1588"/>
            <a:ext cx="2971800" cy="457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8779" tIns="0" rIns="18779" bIns="0" numCol="1" anchor="t" anchorCtr="0" compatLnSpc="1">
            <a:prstTxWarp prst="textNoShape">
              <a:avLst/>
            </a:prstTxWarp>
          </a:bodyPr>
          <a:lstStyle>
            <a:lvl1pPr algn="r" defTabSz="933450" eaLnBrk="0" hangingPunct="0">
              <a:defRPr sz="1000" i="1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1720850" y="8105775"/>
            <a:ext cx="2917825" cy="449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8505" tIns="0" rIns="18505" bIns="0" numCol="1" anchor="b" anchorCtr="0" compatLnSpc="1">
            <a:prstTxWarp prst="textNoShape">
              <a:avLst/>
            </a:prstTxWarp>
          </a:bodyPr>
          <a:lstStyle>
            <a:lvl1pPr algn="ctr" defTabSz="923925" eaLnBrk="0" hangingPunct="0">
              <a:defRPr sz="1000" i="1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92438" cy="4508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0142" tIns="45071" rIns="90142" bIns="45071" numCol="1" anchor="t" anchorCtr="0" compatLnSpc="1">
            <a:prstTxWarp prst="textNoShape">
              <a:avLst/>
            </a:prstTxWarp>
          </a:bodyPr>
          <a:lstStyle>
            <a:lvl1pPr defTabSz="901700" eaLnBrk="0" hangingPunct="0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9635" name="Rectangle 1027"/>
          <p:cNvSpPr>
            <a:spLocks noGrp="1" noChangeArrowheads="1"/>
          </p:cNvSpPr>
          <p:nvPr>
            <p:ph type="dt" idx="1"/>
          </p:nvPr>
        </p:nvSpPr>
        <p:spPr bwMode="auto">
          <a:xfrm>
            <a:off x="3890963" y="0"/>
            <a:ext cx="2992437" cy="4508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0142" tIns="45071" rIns="90142" bIns="45071" numCol="1" anchor="t" anchorCtr="0" compatLnSpc="1">
            <a:prstTxWarp prst="textNoShape">
              <a:avLst/>
            </a:prstTxWarp>
          </a:bodyPr>
          <a:lstStyle>
            <a:lvl1pPr algn="r" defTabSz="901700" eaLnBrk="0" hangingPunct="0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40" name="Rectangle 1028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01725" y="674688"/>
            <a:ext cx="4606925" cy="34544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7" name="Rectangle 1029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98525" y="4352925"/>
            <a:ext cx="5011738" cy="412908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0142" tIns="45071" rIns="90142" bIns="4507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9638" name="Rectangle 1030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705850"/>
            <a:ext cx="2992438" cy="4508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0142" tIns="45071" rIns="90142" bIns="45071" numCol="1" anchor="b" anchorCtr="0" compatLnSpc="1">
            <a:prstTxWarp prst="textNoShape">
              <a:avLst/>
            </a:prstTxWarp>
          </a:bodyPr>
          <a:lstStyle>
            <a:lvl1pPr defTabSz="901700" eaLnBrk="0" hangingPunct="0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9639" name="Rectangle 1031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90963" y="8705850"/>
            <a:ext cx="2992437" cy="4508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0142" tIns="45071" rIns="90142" bIns="45071" numCol="1" anchor="b" anchorCtr="0" compatLnSpc="1">
            <a:prstTxWarp prst="textNoShape">
              <a:avLst/>
            </a:prstTxWarp>
          </a:bodyPr>
          <a:lstStyle>
            <a:lvl1pPr algn="r" defTabSz="901700" eaLnBrk="0" hangingPunct="0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2686FAC3-FECA-4EC0-9449-51886A9016BC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94615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65138" algn="l" defTabSz="94615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31863" algn="l" defTabSz="94615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97000" algn="l" defTabSz="94615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58963" algn="l" defTabSz="94615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031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D8450B8-3EFC-4CF7-8086-2AB4691CA7A2}" type="slidenum">
              <a:rPr lang="en-US" altLang="en-US" smtClean="0">
                <a:latin typeface="Arial" pitchFamily="34" charset="0"/>
              </a:rPr>
              <a:pPr>
                <a:defRPr/>
              </a:pPr>
              <a:t>1</a:t>
            </a:fld>
            <a:endParaRPr lang="en-US" altLang="en-US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6387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fr-F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C9084C4-82DD-45C9-AECA-E196C4F4E3EF}" type="slidenum">
              <a:rPr lang="en-US" altLang="en-US" smtClean="0"/>
              <a:pPr>
                <a:defRPr/>
              </a:pPr>
              <a:t>9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7"/>
          <p:cNvGrpSpPr>
            <a:grpSpLocks/>
          </p:cNvGrpSpPr>
          <p:nvPr/>
        </p:nvGrpSpPr>
        <p:grpSpPr bwMode="auto">
          <a:xfrm>
            <a:off x="4763" y="3276600"/>
            <a:ext cx="9137650" cy="152400"/>
            <a:chOff x="3" y="2064"/>
            <a:chExt cx="5756" cy="96"/>
          </a:xfrm>
        </p:grpSpPr>
        <p:sp>
          <p:nvSpPr>
            <p:cNvPr id="5" name="Rectangle 8"/>
            <p:cNvSpPr>
              <a:spLocks noChangeArrowheads="1"/>
            </p:cNvSpPr>
            <p:nvPr/>
          </p:nvSpPr>
          <p:spPr bwMode="black">
            <a:xfrm>
              <a:off x="3" y="2064"/>
              <a:ext cx="5756" cy="47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tx2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0" hangingPunct="0">
                <a:defRPr/>
              </a:pPr>
              <a:endParaRPr lang="en-US">
                <a:latin typeface="Arial" charset="0"/>
                <a:cs typeface="+mn-cs"/>
              </a:endParaRPr>
            </a:p>
          </p:txBody>
        </p:sp>
        <p:sp>
          <p:nvSpPr>
            <p:cNvPr id="6" name="Rectangle 9"/>
            <p:cNvSpPr>
              <a:spLocks noChangeArrowheads="1"/>
            </p:cNvSpPr>
            <p:nvPr/>
          </p:nvSpPr>
          <p:spPr bwMode="black">
            <a:xfrm>
              <a:off x="3" y="2136"/>
              <a:ext cx="5756" cy="2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folHlink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0" hangingPunct="0">
                <a:defRPr/>
              </a:pPr>
              <a:endParaRPr lang="en-US">
                <a:latin typeface="Arial" charset="0"/>
                <a:cs typeface="+mn-cs"/>
              </a:endParaRPr>
            </a:p>
          </p:txBody>
        </p:sp>
      </p:grpSp>
      <p:sp>
        <p:nvSpPr>
          <p:cNvPr id="67586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0574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4114800"/>
            <a:ext cx="6400800" cy="1752600"/>
          </a:xfrm>
        </p:spPr>
        <p:txBody>
          <a:bodyPr/>
          <a:lstStyle>
            <a:lvl1pPr marL="0" indent="0" algn="ctr">
              <a:buFont typeface="Monotype Sort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smtClean="0"/>
              <a:t>S1 2016 /2017</a:t>
            </a: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Master I    STAT-APP                                            ENSSEA.lagic.hamimed@gmail.com               </a:t>
            </a: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6454B6-2631-4B8B-9A61-A5BB11A8CCD6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Master I    STAT-APP                                            ENSSEA.lagic.hamimed@gmail.com               </a:t>
            </a: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CE1BDF-7EC3-4CCF-A657-D85C02DB1D0D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smtClean="0"/>
              <a:t>S1 2016 /2017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Master I    STAT-APP                                            ENSSEA.lagic.hamimed@gmail.com               </a:t>
            </a: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6A81F5-D210-4511-AFB4-47973BD6B41E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smtClean="0"/>
              <a:t>S1 2016 /2017</a:t>
            </a:r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981200"/>
            <a:ext cx="38481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0100" y="1981200"/>
            <a:ext cx="38481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Master I    STAT-APP                                            ENSSEA.lagic.hamimed@gmail.com               </a:t>
            </a: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6B4011-9369-4987-AF38-053B67DD71CF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smtClean="0"/>
              <a:t>S1 2016 /2017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Master I    STAT-APP                                            ENSSEA.lagic.hamimed@gmail.com               </a:t>
            </a:r>
            <a:endParaRPr lang="en-US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C99E63-A89D-428A-B45A-6459D77A0665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  <p:sp>
        <p:nvSpPr>
          <p:cNvPr id="9" name="Rectangle 10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smtClean="0"/>
              <a:t>S1 2016 /2017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Master I    STAT-APP                                            ENSSEA.lagic.hamimed@gmail.com               </a:t>
            </a:r>
            <a:endParaRPr 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871B0D-A04E-44A0-94BE-E4C79EC70AF3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smtClean="0"/>
              <a:t>S1 2016 /2017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Master I    STAT-APP                                            ENSSEA.lagic.hamimed@gmail.com               </a:t>
            </a:r>
            <a:endParaRPr lang="en-US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450EAE-A779-4913-8A6E-EE0C7F4E1166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smtClean="0"/>
              <a:t>S1 2016 /2017</a:t>
            </a:r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Master I    STAT-APP                                            ENSSEA.lagic.hamimed@gmail.com               </a:t>
            </a: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162611-BCF5-49FB-B23D-A0B2AFC2296A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smtClean="0"/>
              <a:t>S1 2016 /2017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Master I    STAT-APP                                            ENSSEA.lagic.hamimed@gmail.com               </a:t>
            </a: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84825B-7F5E-4078-A996-8612940B3FCC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smtClean="0"/>
              <a:t>S1 2016 /2017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Master I    STAT-APP                                            ENSSEA.lagic.hamimed@gmail.com               </a:t>
            </a: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22A010-C002-4C35-8363-F76E5B20AA56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smtClean="0"/>
              <a:t>S1 2016 /2017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96050" y="228600"/>
            <a:ext cx="1962150" cy="5867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28600"/>
            <a:ext cx="5734050" cy="5867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Master I    STAT-APP                                            ENSSEA.lagic.hamimed@gmail.com               </a:t>
            </a: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63610-E23C-4E0A-91CD-A5E87357C4DF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smtClean="0"/>
              <a:t>S1 2016 /2017</a:t>
            </a:r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hart" preserve="1">
  <p:cSld name="Title, Text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7848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981200"/>
            <a:ext cx="38481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hart Placeholder 3"/>
          <p:cNvSpPr>
            <a:spLocks noGrp="1"/>
          </p:cNvSpPr>
          <p:nvPr>
            <p:ph type="chart" sz="half" idx="2"/>
          </p:nvPr>
        </p:nvSpPr>
        <p:spPr>
          <a:xfrm>
            <a:off x="4610100" y="1981200"/>
            <a:ext cx="3848100" cy="4114800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Master I    STAT-APP                                            ENSSEA.lagic.hamimed@gmail.com               </a:t>
            </a: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C2C574-707A-4752-8E7D-DE5A83B239C2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smtClean="0"/>
              <a:t>S1 2016 /2017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28600"/>
            <a:ext cx="7848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981200"/>
            <a:ext cx="7848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66567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 eaLnBrk="0" hangingPunct="0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r>
              <a:rPr lang="en-US" smtClean="0"/>
              <a:t>Master I    STAT-APP                                            ENSSEA.lagic.hamimed@gmail.com               </a:t>
            </a:r>
            <a:endParaRPr lang="en-US"/>
          </a:p>
        </p:txBody>
      </p:sp>
      <p:sp>
        <p:nvSpPr>
          <p:cNvPr id="66568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772400" y="6248400"/>
            <a:ext cx="121761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 eaLnBrk="0" hangingPunct="0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FFCAFABA-42A8-47E4-AC2A-700718372BB9}" type="slidenum">
              <a:rPr lang="en-US" altLang="en-US"/>
              <a:pPr>
                <a:defRPr/>
              </a:pPr>
              <a:t>‹N°›</a:t>
            </a:fld>
            <a:endParaRPr lang="en-US" altLang="en-US"/>
          </a:p>
        </p:txBody>
      </p:sp>
      <p:sp>
        <p:nvSpPr>
          <p:cNvPr id="66570" name="Rectangle 1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eaLnBrk="0" hangingPunct="0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r>
              <a:rPr lang="fr-FR" smtClean="0"/>
              <a:t>S1 2016 /2017</a:t>
            </a:r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065" r:id="rId1"/>
    <p:sldLayoutId id="2147484054" r:id="rId2"/>
    <p:sldLayoutId id="2147484055" r:id="rId3"/>
    <p:sldLayoutId id="2147484056" r:id="rId4"/>
    <p:sldLayoutId id="2147484057" r:id="rId5"/>
    <p:sldLayoutId id="2147484058" r:id="rId6"/>
    <p:sldLayoutId id="2147484059" r:id="rId7"/>
    <p:sldLayoutId id="2147484060" r:id="rId8"/>
    <p:sldLayoutId id="2147484061" r:id="rId9"/>
    <p:sldLayoutId id="2147484062" r:id="rId10"/>
    <p:sldLayoutId id="2147484063" r:id="rId11"/>
    <p:sldLayoutId id="2147484064" r:id="rId12"/>
  </p:sldLayoutIdLst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Monotype Sorts"/>
        <a:buChar char="l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Monotype Sorts"/>
        <a:buChar char="n"/>
        <a:defRPr sz="20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5000"/>
        <a:buFont typeface="Monotype Sorts"/>
        <a:buChar char="l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Monotype Sorts"/>
        <a:buChar char="n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Monotype Sort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Monotype Sort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Monotype Sort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Monotype Sort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752600"/>
            <a:ext cx="7772400" cy="1143000"/>
          </a:xfrm>
        </p:spPr>
        <p:txBody>
          <a:bodyPr/>
          <a:lstStyle/>
          <a:p>
            <a:r>
              <a:rPr lang="en-US" altLang="en-US" dirty="0" smtClean="0"/>
              <a:t>C++ if, else ,</a:t>
            </a:r>
            <a:r>
              <a:rPr lang="en-US" altLang="en-US" dirty="0" smtClean="0"/>
              <a:t> </a:t>
            </a:r>
            <a:r>
              <a:rPr lang="en-US" altLang="en-US" dirty="0" smtClean="0"/>
              <a:t>switch, for, while…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>
              <a:buFont typeface="Monotype Sorts"/>
              <a:buNone/>
            </a:pPr>
            <a:r>
              <a:rPr lang="en-US" altLang="en-US" sz="3200" dirty="0" err="1" smtClean="0">
                <a:solidFill>
                  <a:schemeClr val="folHlink"/>
                </a:solidFill>
              </a:rPr>
              <a:t>Cours</a:t>
            </a:r>
            <a:r>
              <a:rPr lang="en-US" altLang="en-US" sz="3200" dirty="0" smtClean="0">
                <a:solidFill>
                  <a:schemeClr val="folHlink"/>
                </a:solidFill>
              </a:rPr>
              <a:t> 02</a:t>
            </a:r>
            <a:endParaRPr lang="en-US" altLang="en-US" sz="3200" dirty="0" smtClean="0">
              <a:solidFill>
                <a:schemeClr val="folHlink"/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6454B6-2631-4B8B-9A61-A5BB11A8CCD6}" type="slidenum">
              <a:rPr lang="en-US" altLang="en-US" smtClean="0"/>
              <a:pPr>
                <a:defRPr/>
              </a:pPr>
              <a:t>1</a:t>
            </a:fld>
            <a:endParaRPr lang="en-US" alt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ENSSEA - Master I                                                enssea.lagic.hamimed@gmail.com               </a:t>
            </a:r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Plan </a:t>
            </a:r>
          </a:p>
        </p:txBody>
      </p:sp>
      <p:sp>
        <p:nvSpPr>
          <p:cNvPr id="4099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z="3200" dirty="0" smtClean="0"/>
              <a:t>Switch</a:t>
            </a:r>
          </a:p>
          <a:p>
            <a:r>
              <a:rPr lang="fr-FR" sz="3200" dirty="0" smtClean="0"/>
              <a:t>La boucle for</a:t>
            </a:r>
          </a:p>
          <a:p>
            <a:pPr lvl="1"/>
            <a:r>
              <a:rPr lang="fr-FR" sz="3200" dirty="0" smtClean="0"/>
              <a:t>Exemple</a:t>
            </a:r>
          </a:p>
          <a:p>
            <a:pPr lvl="1"/>
            <a:r>
              <a:rPr lang="fr-FR" sz="3200" dirty="0" smtClean="0"/>
              <a:t>La boucle infinie</a:t>
            </a:r>
          </a:p>
          <a:p>
            <a:r>
              <a:rPr lang="fr-FR" sz="3200" b="1" dirty="0" smtClean="0"/>
              <a:t>La boucle </a:t>
            </a:r>
            <a:r>
              <a:rPr lang="fr-FR" sz="3200" b="1" dirty="0" err="1" smtClean="0"/>
              <a:t>while</a:t>
            </a:r>
            <a:endParaRPr lang="fr-FR" sz="3200" b="1" dirty="0" smtClean="0"/>
          </a:p>
          <a:p>
            <a:r>
              <a:rPr lang="fr-FR" sz="3200" b="1" dirty="0" smtClean="0"/>
              <a:t>La boucle do … </a:t>
            </a:r>
            <a:r>
              <a:rPr lang="fr-FR" sz="3200" b="1" dirty="0" err="1" smtClean="0"/>
              <a:t>while</a:t>
            </a:r>
            <a:endParaRPr lang="fr-FR" sz="3200" b="1" dirty="0" smtClean="0"/>
          </a:p>
          <a:p>
            <a:endParaRPr lang="fr-FR" sz="3200" dirty="0" smtClean="0"/>
          </a:p>
          <a:p>
            <a:endParaRPr lang="fr-FR" sz="3200" dirty="0" smtClean="0"/>
          </a:p>
          <a:p>
            <a:endParaRPr lang="fr-FR" sz="3200" dirty="0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56CD375-3F21-4609-AB3D-88F1FDA82F13}" type="slidenum">
              <a:rPr lang="en-US" altLang="en-US" smtClean="0"/>
              <a:pPr>
                <a:defRPr/>
              </a:pPr>
              <a:t>2</a:t>
            </a:fld>
            <a:endParaRPr lang="en-US" alt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Master I    STAT-APP                                            ENSSEA.lagic.hamimed@gmail.com               </a:t>
            </a:r>
            <a:endParaRPr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S1 2016 /2017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switch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09600" y="1752600"/>
            <a:ext cx="7848600" cy="4876800"/>
          </a:xfrm>
        </p:spPr>
        <p:txBody>
          <a:bodyPr/>
          <a:lstStyle/>
          <a:p>
            <a:r>
              <a:rPr lang="fr-FR" smtClean="0"/>
              <a:t>switch(</a:t>
            </a:r>
            <a:r>
              <a:rPr lang="fr-FR" i="1" smtClean="0"/>
              <a:t>expression</a:t>
            </a:r>
            <a:r>
              <a:rPr lang="fr-FR" smtClean="0"/>
              <a:t>) { </a:t>
            </a:r>
          </a:p>
          <a:p>
            <a:pPr lvl="1"/>
            <a:r>
              <a:rPr lang="fr-FR" smtClean="0"/>
              <a:t>case </a:t>
            </a:r>
            <a:r>
              <a:rPr lang="fr-FR" i="1" smtClean="0"/>
              <a:t>constante1</a:t>
            </a:r>
            <a:r>
              <a:rPr lang="fr-FR" smtClean="0"/>
              <a:t>: </a:t>
            </a:r>
          </a:p>
          <a:p>
            <a:pPr lvl="2"/>
            <a:r>
              <a:rPr lang="fr-FR" i="1" smtClean="0"/>
              <a:t>instruction1_1</a:t>
            </a:r>
            <a:r>
              <a:rPr lang="fr-FR" smtClean="0"/>
              <a:t> </a:t>
            </a:r>
          </a:p>
          <a:p>
            <a:pPr lvl="2"/>
            <a:r>
              <a:rPr lang="fr-FR" i="1" smtClean="0"/>
              <a:t>instruction1_2...</a:t>
            </a:r>
            <a:r>
              <a:rPr lang="fr-FR" smtClean="0"/>
              <a:t> </a:t>
            </a:r>
          </a:p>
          <a:p>
            <a:pPr lvl="1"/>
            <a:r>
              <a:rPr lang="fr-FR" smtClean="0"/>
              <a:t>case </a:t>
            </a:r>
            <a:r>
              <a:rPr lang="fr-FR" i="1" smtClean="0"/>
              <a:t>constante2</a:t>
            </a:r>
            <a:r>
              <a:rPr lang="fr-FR" smtClean="0"/>
              <a:t>: </a:t>
            </a:r>
          </a:p>
          <a:p>
            <a:pPr lvl="2"/>
            <a:r>
              <a:rPr lang="fr-FR" i="1" smtClean="0"/>
              <a:t>instruction2_1</a:t>
            </a:r>
            <a:r>
              <a:rPr lang="fr-FR" smtClean="0"/>
              <a:t> </a:t>
            </a:r>
          </a:p>
          <a:p>
            <a:pPr lvl="2"/>
            <a:r>
              <a:rPr lang="fr-FR" i="1" smtClean="0"/>
              <a:t>instruction2_2...</a:t>
            </a:r>
            <a:r>
              <a:rPr lang="fr-FR" smtClean="0"/>
              <a:t> </a:t>
            </a:r>
          </a:p>
          <a:p>
            <a:pPr lvl="1"/>
            <a:r>
              <a:rPr lang="fr-FR" i="1" smtClean="0"/>
              <a:t>...</a:t>
            </a:r>
            <a:r>
              <a:rPr lang="fr-FR" smtClean="0"/>
              <a:t> </a:t>
            </a:r>
          </a:p>
          <a:p>
            <a:pPr lvl="1"/>
            <a:r>
              <a:rPr lang="fr-FR" smtClean="0"/>
              <a:t>default: </a:t>
            </a:r>
          </a:p>
          <a:p>
            <a:pPr lvl="2"/>
            <a:r>
              <a:rPr lang="fr-FR" i="1" smtClean="0"/>
              <a:t>instruction_1</a:t>
            </a:r>
            <a:r>
              <a:rPr lang="fr-FR" smtClean="0"/>
              <a:t> </a:t>
            </a:r>
          </a:p>
          <a:p>
            <a:pPr lvl="2"/>
            <a:r>
              <a:rPr lang="fr-FR" i="1" smtClean="0"/>
              <a:t>instruction_2...</a:t>
            </a:r>
            <a:r>
              <a:rPr lang="fr-FR" smtClean="0"/>
              <a:t> </a:t>
            </a:r>
          </a:p>
          <a:p>
            <a:r>
              <a:rPr lang="fr-FR" smtClean="0"/>
              <a:t>} </a:t>
            </a:r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691FCCF-9719-4100-89FA-ABDFF31C0238}" type="slidenum">
              <a:rPr lang="en-US" altLang="en-US" smtClean="0">
                <a:latin typeface="Arial" pitchFamily="34" charset="0"/>
              </a:rPr>
              <a:pPr>
                <a:defRPr/>
              </a:pPr>
              <a:t>3</a:t>
            </a:fld>
            <a:endParaRPr lang="en-US" altLang="en-US" smtClean="0">
              <a:latin typeface="Arial" pitchFamily="34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Master I    STAT-APP                                            ENSSEA.lagic.hamimed@gmail.com               </a:t>
            </a:r>
            <a:endParaRPr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S1 2016 /2017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Espace réservé du numéro de diapositive 3"/>
          <p:cNvSpPr>
            <a:spLocks noGrp="1"/>
          </p:cNvSpPr>
          <p:nvPr>
            <p:ph type="sldNum" sz="quarter" idx="11"/>
          </p:nvPr>
        </p:nvSpPr>
        <p:spPr>
          <a:xfrm>
            <a:off x="7926388" y="6248400"/>
            <a:ext cx="1217612" cy="533400"/>
          </a:xfrm>
        </p:spPr>
        <p:txBody>
          <a:bodyPr/>
          <a:lstStyle/>
          <a:p>
            <a:pPr>
              <a:defRPr/>
            </a:pPr>
            <a:fld id="{3D05F4A1-2A2D-4EF9-86CC-74610FB0C390}" type="slidenum">
              <a:rPr lang="en-US" altLang="en-US" smtClean="0">
                <a:latin typeface="Arial" pitchFamily="34" charset="0"/>
              </a:rPr>
              <a:pPr>
                <a:defRPr/>
              </a:pPr>
              <a:t>4</a:t>
            </a:fld>
            <a:endParaRPr lang="en-US" altLang="en-US" smtClean="0">
              <a:latin typeface="Arial" pitchFamily="34" charset="0"/>
            </a:endParaRPr>
          </a:p>
        </p:txBody>
      </p:sp>
      <p:pic>
        <p:nvPicPr>
          <p:cNvPr id="614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381000"/>
            <a:ext cx="8458200" cy="624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Légende encadrée 2 3"/>
          <p:cNvSpPr/>
          <p:nvPr/>
        </p:nvSpPr>
        <p:spPr bwMode="auto">
          <a:xfrm>
            <a:off x="3657600" y="609600"/>
            <a:ext cx="3733800" cy="381000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226961"/>
              <a:gd name="adj6" fmla="val -46290"/>
            </a:avLst>
          </a:prstGeom>
          <a:ln>
            <a:headEnd type="none" w="sm" len="sm"/>
            <a:tailEnd type="none" w="sm" len="sm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 eaLnBrk="0" hangingPunct="0">
              <a:defRPr/>
            </a:pPr>
            <a:r>
              <a:rPr lang="fr-FR" dirty="0">
                <a:solidFill>
                  <a:srgbClr val="063DE8"/>
                </a:solidFill>
              </a:rPr>
              <a:t>Déclaration d’un entier a </a:t>
            </a:r>
          </a:p>
        </p:txBody>
      </p:sp>
      <p:sp>
        <p:nvSpPr>
          <p:cNvPr id="5" name="Légende encadrée 2 4"/>
          <p:cNvSpPr/>
          <p:nvPr/>
        </p:nvSpPr>
        <p:spPr bwMode="auto">
          <a:xfrm>
            <a:off x="2895600" y="990600"/>
            <a:ext cx="5791200" cy="381000"/>
          </a:xfrm>
          <a:prstGeom prst="borderCallout2">
            <a:avLst>
              <a:gd name="adj1" fmla="val 44596"/>
              <a:gd name="adj2" fmla="val -560"/>
              <a:gd name="adj3" fmla="val 51981"/>
              <a:gd name="adj4" fmla="val -5493"/>
              <a:gd name="adj5" fmla="val 208500"/>
              <a:gd name="adj6" fmla="val -19570"/>
            </a:avLst>
          </a:prstGeom>
          <a:ln>
            <a:headEnd type="none" w="sm" len="sm"/>
            <a:tailEnd type="none" w="sm" len="sm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 eaLnBrk="0" hangingPunct="0">
              <a:defRPr/>
            </a:pPr>
            <a:r>
              <a:rPr lang="fr-FR" sz="1600" dirty="0">
                <a:solidFill>
                  <a:srgbClr val="063DE8"/>
                </a:solidFill>
              </a:rPr>
              <a:t>Afficher un message, pour demander la valeur de l’entier a </a:t>
            </a:r>
          </a:p>
        </p:txBody>
      </p:sp>
      <p:sp>
        <p:nvSpPr>
          <p:cNvPr id="6" name="Légende encadrée 2 5"/>
          <p:cNvSpPr/>
          <p:nvPr/>
        </p:nvSpPr>
        <p:spPr bwMode="auto">
          <a:xfrm>
            <a:off x="5715000" y="2133600"/>
            <a:ext cx="3276600" cy="381000"/>
          </a:xfrm>
          <a:prstGeom prst="borderCallout2">
            <a:avLst>
              <a:gd name="adj1" fmla="val 289"/>
              <a:gd name="adj2" fmla="val 47805"/>
              <a:gd name="adj3" fmla="val -32943"/>
              <a:gd name="adj4" fmla="val 42862"/>
              <a:gd name="adj5" fmla="val -42577"/>
              <a:gd name="adj6" fmla="val 19644"/>
            </a:avLst>
          </a:prstGeom>
          <a:ln>
            <a:headEnd type="none" w="sm" len="sm"/>
            <a:tailEnd type="none" w="sm" len="sm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 eaLnBrk="0" hangingPunct="0">
              <a:defRPr/>
            </a:pPr>
            <a:r>
              <a:rPr lang="fr-FR" dirty="0">
                <a:solidFill>
                  <a:srgbClr val="063DE8"/>
                </a:solidFill>
              </a:rPr>
              <a:t>Lecture de la valeur de a</a:t>
            </a:r>
          </a:p>
        </p:txBody>
      </p:sp>
      <p:sp>
        <p:nvSpPr>
          <p:cNvPr id="7" name="Rectangle à coins arrondis 6"/>
          <p:cNvSpPr/>
          <p:nvPr/>
        </p:nvSpPr>
        <p:spPr bwMode="auto">
          <a:xfrm>
            <a:off x="609600" y="2133600"/>
            <a:ext cx="7239000" cy="4038600"/>
          </a:xfrm>
          <a:prstGeom prst="roundRect">
            <a:avLst>
              <a:gd name="adj" fmla="val 5445"/>
            </a:avLst>
          </a:prstGeom>
          <a:solidFill>
            <a:schemeClr val="lt1">
              <a:alpha val="17000"/>
            </a:schemeClr>
          </a:solidFill>
          <a:ln>
            <a:headEnd type="none" w="sm" len="sm"/>
            <a:tailEnd type="none" w="sm" len="sm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eaLnBrk="0" hangingPunct="0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Rectangle à coins arrondis 7"/>
          <p:cNvSpPr/>
          <p:nvPr/>
        </p:nvSpPr>
        <p:spPr bwMode="auto">
          <a:xfrm>
            <a:off x="1219200" y="2590800"/>
            <a:ext cx="5257800" cy="762000"/>
          </a:xfrm>
          <a:prstGeom prst="roundRect">
            <a:avLst>
              <a:gd name="adj" fmla="val 5445"/>
            </a:avLst>
          </a:prstGeom>
          <a:solidFill>
            <a:schemeClr val="lt1">
              <a:alpha val="17000"/>
            </a:schemeClr>
          </a:solidFill>
          <a:ln>
            <a:headEnd type="none" w="sm" len="sm"/>
            <a:tailEnd type="none" w="sm" len="sm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eaLnBrk="0" hangingPunct="0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 bwMode="auto">
          <a:xfrm>
            <a:off x="1219200" y="3429000"/>
            <a:ext cx="5257800" cy="762000"/>
          </a:xfrm>
          <a:prstGeom prst="roundRect">
            <a:avLst>
              <a:gd name="adj" fmla="val 5445"/>
            </a:avLst>
          </a:prstGeom>
          <a:solidFill>
            <a:schemeClr val="lt1">
              <a:alpha val="17000"/>
            </a:schemeClr>
          </a:solidFill>
          <a:ln>
            <a:headEnd type="none" w="sm" len="sm"/>
            <a:tailEnd type="none" w="sm" len="sm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eaLnBrk="0" hangingPunct="0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0" name="Rectangle à coins arrondis 9"/>
          <p:cNvSpPr/>
          <p:nvPr/>
        </p:nvSpPr>
        <p:spPr bwMode="auto">
          <a:xfrm>
            <a:off x="1219200" y="4267200"/>
            <a:ext cx="5257800" cy="762000"/>
          </a:xfrm>
          <a:prstGeom prst="roundRect">
            <a:avLst>
              <a:gd name="adj" fmla="val 5445"/>
            </a:avLst>
          </a:prstGeom>
          <a:solidFill>
            <a:schemeClr val="lt1">
              <a:alpha val="17000"/>
            </a:schemeClr>
          </a:solidFill>
          <a:ln>
            <a:headEnd type="none" w="sm" len="sm"/>
            <a:tailEnd type="none" w="sm" len="sm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eaLnBrk="0" hangingPunct="0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1" name="Rectangle à coins arrondis 10"/>
          <p:cNvSpPr/>
          <p:nvPr/>
        </p:nvSpPr>
        <p:spPr bwMode="auto">
          <a:xfrm>
            <a:off x="1219200" y="5181600"/>
            <a:ext cx="6553200" cy="762000"/>
          </a:xfrm>
          <a:prstGeom prst="roundRect">
            <a:avLst>
              <a:gd name="adj" fmla="val 5445"/>
            </a:avLst>
          </a:prstGeom>
          <a:solidFill>
            <a:schemeClr val="lt1">
              <a:alpha val="17000"/>
            </a:schemeClr>
          </a:solidFill>
          <a:ln>
            <a:headEnd type="none" w="sm" len="sm"/>
            <a:tailEnd type="none" w="sm" len="sm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eaLnBrk="0" hangingPunct="0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3" name="Espace réservé du pied de page 1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Master I    STAT-APP                                            ENSSEA.lagic.hamimed@gmail.com               </a:t>
            </a:r>
            <a:endParaRPr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S1 2016 /2017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35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7" grpId="1" animBg="1"/>
      <p:bldP spid="8" grpId="0" animBg="1"/>
      <p:bldP spid="9" grpId="0" animBg="1"/>
      <p:bldP spid="10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La boucle for</a:t>
            </a:r>
          </a:p>
        </p:txBody>
      </p:sp>
      <p:sp>
        <p:nvSpPr>
          <p:cNvPr id="7171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mtClean="0"/>
              <a:t>for(</a:t>
            </a:r>
            <a:r>
              <a:rPr lang="fr-FR" i="1" smtClean="0"/>
              <a:t>instruction_init</a:t>
            </a:r>
            <a:r>
              <a:rPr lang="fr-FR" smtClean="0"/>
              <a:t> ; </a:t>
            </a:r>
            <a:r>
              <a:rPr lang="fr-FR" i="1" smtClean="0"/>
              <a:t>condition</a:t>
            </a:r>
            <a:r>
              <a:rPr lang="fr-FR" smtClean="0"/>
              <a:t> ; </a:t>
            </a:r>
            <a:r>
              <a:rPr lang="fr-FR" i="1" smtClean="0"/>
              <a:t>instruction_suivant</a:t>
            </a:r>
            <a:r>
              <a:rPr lang="fr-FR" smtClean="0"/>
              <a:t>)</a:t>
            </a:r>
          </a:p>
          <a:p>
            <a:pPr lvl="1"/>
            <a:r>
              <a:rPr lang="fr-FR" i="1" smtClean="0"/>
              <a:t>instruction_repetée</a:t>
            </a:r>
            <a:endParaRPr lang="fr-FR" smtClean="0"/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ECB73F7-605B-46A7-8685-E21F27772F5E}" type="slidenum">
              <a:rPr lang="en-US" altLang="en-US" smtClean="0">
                <a:latin typeface="Arial" pitchFamily="34" charset="0"/>
              </a:rPr>
              <a:pPr>
                <a:defRPr/>
              </a:pPr>
              <a:t>5</a:t>
            </a:fld>
            <a:endParaRPr lang="en-US" altLang="en-US" smtClean="0">
              <a:latin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2971800"/>
            <a:ext cx="4724400" cy="359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à coins arrondis 5"/>
          <p:cNvSpPr/>
          <p:nvPr/>
        </p:nvSpPr>
        <p:spPr bwMode="auto">
          <a:xfrm>
            <a:off x="2667000" y="4876800"/>
            <a:ext cx="4114800" cy="838200"/>
          </a:xfrm>
          <a:prstGeom prst="roundRect">
            <a:avLst>
              <a:gd name="adj" fmla="val 5445"/>
            </a:avLst>
          </a:prstGeom>
          <a:solidFill>
            <a:schemeClr val="lt1">
              <a:alpha val="17000"/>
            </a:schemeClr>
          </a:solidFill>
          <a:ln>
            <a:headEnd type="none" w="sm" len="sm"/>
            <a:tailEnd type="none" w="sm" len="sm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eaLnBrk="0" hangingPunct="0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Master I    STAT-APP                                            ENSSEA.lagic.hamimed@gmail.com               </a:t>
            </a:r>
            <a:endParaRPr lang="en-US"/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S1 2016 /2017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35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C275DFB-4090-4597-8A78-0D600DB75B30}" type="slidenum">
              <a:rPr lang="en-US" altLang="en-US" smtClean="0">
                <a:latin typeface="Arial" pitchFamily="34" charset="0"/>
              </a:rPr>
              <a:pPr>
                <a:defRPr/>
              </a:pPr>
              <a:t>6</a:t>
            </a:fld>
            <a:endParaRPr lang="en-US" altLang="en-US" smtClean="0">
              <a:latin typeface="Arial" pitchFamily="34" charset="0"/>
            </a:endParaRPr>
          </a:p>
        </p:txBody>
      </p:sp>
      <p:pic>
        <p:nvPicPr>
          <p:cNvPr id="819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1600200"/>
            <a:ext cx="8389938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La boucle for; exemple</a:t>
            </a:r>
          </a:p>
        </p:txBody>
      </p:sp>
      <p:sp>
        <p:nvSpPr>
          <p:cNvPr id="5" name="Rectangle à coins arrondis 4"/>
          <p:cNvSpPr/>
          <p:nvPr/>
        </p:nvSpPr>
        <p:spPr bwMode="auto">
          <a:xfrm>
            <a:off x="609600" y="2514600"/>
            <a:ext cx="7239000" cy="457200"/>
          </a:xfrm>
          <a:prstGeom prst="roundRect">
            <a:avLst>
              <a:gd name="adj" fmla="val 5445"/>
            </a:avLst>
          </a:prstGeom>
          <a:solidFill>
            <a:schemeClr val="lt1">
              <a:alpha val="17000"/>
            </a:schemeClr>
          </a:solidFill>
          <a:ln>
            <a:headEnd type="none" w="sm" len="sm"/>
            <a:tailEnd type="none" w="sm" len="sm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eaLnBrk="0" hangingPunct="0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Légende encadrée 2 5"/>
          <p:cNvSpPr/>
          <p:nvPr/>
        </p:nvSpPr>
        <p:spPr bwMode="auto">
          <a:xfrm>
            <a:off x="2514600" y="1752600"/>
            <a:ext cx="6324600" cy="381000"/>
          </a:xfrm>
          <a:prstGeom prst="borderCallout2">
            <a:avLst>
              <a:gd name="adj1" fmla="val 48289"/>
              <a:gd name="adj2" fmla="val -770"/>
              <a:gd name="adj3" fmla="val 63058"/>
              <a:gd name="adj4" fmla="val -16445"/>
              <a:gd name="adj5" fmla="val 215884"/>
              <a:gd name="adj6" fmla="val -23047"/>
            </a:avLst>
          </a:prstGeom>
          <a:ln>
            <a:solidFill>
              <a:srgbClr val="00B050"/>
            </a:solidFill>
            <a:headEnd type="none" w="sm" len="sm"/>
            <a:tailEnd type="none" w="sm" len="sm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algn="ctr" eaLnBrk="0" hangingPunct="0">
              <a:defRPr/>
            </a:pPr>
            <a:r>
              <a:rPr lang="fr-FR" sz="1600" dirty="0">
                <a:solidFill>
                  <a:srgbClr val="063DE8"/>
                </a:solidFill>
              </a:rPr>
              <a:t>Déclaration d’un tableau d’entiers, </a:t>
            </a:r>
            <a:r>
              <a:rPr lang="fr-FR" sz="1600" dirty="0" err="1">
                <a:solidFill>
                  <a:srgbClr val="063DE8"/>
                </a:solidFill>
              </a:rPr>
              <a:t>nomé</a:t>
            </a:r>
            <a:r>
              <a:rPr lang="fr-FR" sz="1600" dirty="0">
                <a:solidFill>
                  <a:srgbClr val="063DE8"/>
                </a:solidFill>
              </a:rPr>
              <a:t> </a:t>
            </a:r>
            <a:r>
              <a:rPr lang="fr-FR" sz="1600" dirty="0" err="1">
                <a:solidFill>
                  <a:srgbClr val="063DE8"/>
                </a:solidFill>
              </a:rPr>
              <a:t>elements</a:t>
            </a:r>
            <a:r>
              <a:rPr lang="fr-FR" sz="1600" dirty="0">
                <a:solidFill>
                  <a:srgbClr val="063DE8"/>
                </a:solidFill>
              </a:rPr>
              <a:t>, de taille 10</a:t>
            </a:r>
          </a:p>
        </p:txBody>
      </p:sp>
      <p:sp>
        <p:nvSpPr>
          <p:cNvPr id="7" name="Rectangle à coins arrondis 6"/>
          <p:cNvSpPr/>
          <p:nvPr/>
        </p:nvSpPr>
        <p:spPr bwMode="auto">
          <a:xfrm>
            <a:off x="762000" y="3733800"/>
            <a:ext cx="7239000" cy="1676400"/>
          </a:xfrm>
          <a:prstGeom prst="roundRect">
            <a:avLst>
              <a:gd name="adj" fmla="val 5445"/>
            </a:avLst>
          </a:prstGeom>
          <a:solidFill>
            <a:schemeClr val="lt1">
              <a:alpha val="17000"/>
            </a:schemeClr>
          </a:solidFill>
          <a:ln>
            <a:headEnd type="none" w="sm" len="sm"/>
            <a:tailEnd type="none" w="sm" len="sm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eaLnBrk="0" hangingPunct="0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Rectangle à coins arrondis 7"/>
          <p:cNvSpPr/>
          <p:nvPr/>
        </p:nvSpPr>
        <p:spPr bwMode="auto">
          <a:xfrm>
            <a:off x="1600200" y="3733800"/>
            <a:ext cx="1066800" cy="304800"/>
          </a:xfrm>
          <a:prstGeom prst="roundRect">
            <a:avLst>
              <a:gd name="adj" fmla="val 5445"/>
            </a:avLst>
          </a:prstGeom>
          <a:solidFill>
            <a:schemeClr val="lt1">
              <a:alpha val="17000"/>
            </a:schemeClr>
          </a:solidFill>
          <a:ln>
            <a:solidFill>
              <a:srgbClr val="00B050"/>
            </a:solidFill>
            <a:headEnd type="none" w="sm" len="sm"/>
            <a:tailEnd type="none" w="sm" len="sm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eaLnBrk="0" hangingPunct="0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 bwMode="auto">
          <a:xfrm>
            <a:off x="2743200" y="3733800"/>
            <a:ext cx="914400" cy="304800"/>
          </a:xfrm>
          <a:prstGeom prst="roundRect">
            <a:avLst>
              <a:gd name="adj" fmla="val 5445"/>
            </a:avLst>
          </a:prstGeom>
          <a:solidFill>
            <a:schemeClr val="lt1">
              <a:alpha val="17000"/>
            </a:schemeClr>
          </a:solidFill>
          <a:ln>
            <a:solidFill>
              <a:srgbClr val="00B050"/>
            </a:solidFill>
            <a:headEnd type="none" w="sm" len="sm"/>
            <a:tailEnd type="none" w="sm" len="sm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eaLnBrk="0" hangingPunct="0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0" name="Rectangle à coins arrondis 9"/>
          <p:cNvSpPr/>
          <p:nvPr/>
        </p:nvSpPr>
        <p:spPr bwMode="auto">
          <a:xfrm>
            <a:off x="3810000" y="3733800"/>
            <a:ext cx="1219200" cy="304800"/>
          </a:xfrm>
          <a:prstGeom prst="roundRect">
            <a:avLst>
              <a:gd name="adj" fmla="val 5445"/>
            </a:avLst>
          </a:prstGeom>
          <a:solidFill>
            <a:schemeClr val="lt1">
              <a:alpha val="17000"/>
            </a:schemeClr>
          </a:solidFill>
          <a:ln>
            <a:solidFill>
              <a:srgbClr val="00B050"/>
            </a:solidFill>
            <a:headEnd type="none" w="sm" len="sm"/>
            <a:tailEnd type="none" w="sm" len="sm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eaLnBrk="0" hangingPunct="0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1" name="Rectangle à coins arrondis 10"/>
          <p:cNvSpPr/>
          <p:nvPr/>
        </p:nvSpPr>
        <p:spPr bwMode="auto">
          <a:xfrm>
            <a:off x="1447800" y="4114800"/>
            <a:ext cx="5334000" cy="1143000"/>
          </a:xfrm>
          <a:prstGeom prst="roundRect">
            <a:avLst>
              <a:gd name="adj" fmla="val 5445"/>
            </a:avLst>
          </a:prstGeom>
          <a:solidFill>
            <a:schemeClr val="lt1">
              <a:alpha val="17000"/>
            </a:schemeClr>
          </a:solidFill>
          <a:ln>
            <a:solidFill>
              <a:srgbClr val="00B050"/>
            </a:solidFill>
            <a:headEnd type="none" w="sm" len="sm"/>
            <a:tailEnd type="none" w="sm" len="sm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eaLnBrk="0" hangingPunct="0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3" name="Espace réservé du pied de page 1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Master I    STAT-APP                                            ENSSEA.lagic.hamimed@gmail.com               </a:t>
            </a:r>
            <a:endParaRPr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S1 2016 /2017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35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35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35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35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 calcmode="discrete" valueType="str">
                                      <p:cBhvr>
                                        <p:cTn id="5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smtClean="0"/>
              <a:t>Boucle infinie</a:t>
            </a:r>
            <a:endParaRPr lang="fr-FR" smtClean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09600" y="1828800"/>
            <a:ext cx="7848600" cy="4267200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fr-FR" smtClean="0"/>
              <a:t>Quand aucune condition n'est spécifiée, </a:t>
            </a:r>
          </a:p>
          <a:p>
            <a:pPr lvl="1">
              <a:buFont typeface="Wingdings" pitchFamily="2" charset="2"/>
              <a:buChar char="§"/>
            </a:pPr>
            <a:r>
              <a:rPr lang="fr-FR" smtClean="0"/>
              <a:t>celle-ci vaut true par défaut, </a:t>
            </a:r>
          </a:p>
          <a:p>
            <a:pPr lvl="1">
              <a:buFont typeface="Wingdings" pitchFamily="2" charset="2"/>
              <a:buChar char="§"/>
            </a:pPr>
            <a:r>
              <a:rPr lang="fr-FR" smtClean="0"/>
              <a:t>ce qui créé donc une boucle infinie. </a:t>
            </a:r>
          </a:p>
          <a:p>
            <a:pPr>
              <a:buFont typeface="Wingdings" pitchFamily="2" charset="2"/>
              <a:buChar char="§"/>
            </a:pPr>
            <a:r>
              <a:rPr lang="fr-FR" smtClean="0"/>
              <a:t>Une boucle infinie est parfois nécessaire </a:t>
            </a:r>
          </a:p>
          <a:p>
            <a:pPr lvl="1">
              <a:buFont typeface="Wingdings" pitchFamily="2" charset="2"/>
              <a:buChar char="§"/>
            </a:pPr>
            <a:r>
              <a:rPr lang="fr-FR" smtClean="0"/>
              <a:t>quand on ne connait pas l'instant où la boucle doit être arrêtée, </a:t>
            </a:r>
          </a:p>
          <a:p>
            <a:pPr lvl="1">
              <a:buFont typeface="Wingdings" pitchFamily="2" charset="2"/>
              <a:buChar char="§"/>
            </a:pPr>
            <a:r>
              <a:rPr lang="fr-FR" smtClean="0"/>
              <a:t>et que la condition d'arrêt est évaluée au cœur de la boucle</a:t>
            </a:r>
          </a:p>
          <a:p>
            <a:pPr lvl="2">
              <a:buFont typeface="Wingdings" pitchFamily="2" charset="2"/>
              <a:buChar char="§"/>
            </a:pPr>
            <a:r>
              <a:rPr lang="fr-FR" smtClean="0"/>
              <a:t> (gestion de messages, écoute de connexions réseau, ...).</a:t>
            </a: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E72E9E6-5C1E-4476-9F2D-DBA7617D9B53}" type="slidenum">
              <a:rPr lang="en-US" altLang="en-US" smtClean="0">
                <a:latin typeface="Arial" pitchFamily="34" charset="0"/>
              </a:rPr>
              <a:pPr>
                <a:defRPr/>
              </a:pPr>
              <a:t>7</a:t>
            </a:fld>
            <a:endParaRPr lang="en-US" altLang="en-US" smtClean="0">
              <a:latin typeface="Arial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76600" y="3276600"/>
            <a:ext cx="4114800" cy="304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Master I    STAT-APP                                            ENSSEA.lagic.hamimed@gmail.com               </a:t>
            </a:r>
            <a:endParaRPr lang="en-US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S1 2016 /2017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smtClean="0"/>
              <a:t>Le while</a:t>
            </a:r>
            <a:endParaRPr lang="fr-FR" smtClean="0"/>
          </a:p>
        </p:txBody>
      </p:sp>
      <p:sp>
        <p:nvSpPr>
          <p:cNvPr id="9219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0D07F52-A065-4E82-9CFB-743C12F48E99}" type="slidenum">
              <a:rPr lang="en-US" altLang="en-US" smtClean="0">
                <a:latin typeface="Arial" pitchFamily="34" charset="0"/>
              </a:rPr>
              <a:pPr>
                <a:defRPr/>
              </a:pPr>
              <a:t>8</a:t>
            </a:fld>
            <a:endParaRPr lang="en-US" altLang="en-US" smtClean="0">
              <a:latin typeface="Arial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1447800"/>
            <a:ext cx="506095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2000" y="2286000"/>
            <a:ext cx="6891338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à coins arrondis 5"/>
          <p:cNvSpPr/>
          <p:nvPr/>
        </p:nvSpPr>
        <p:spPr bwMode="auto">
          <a:xfrm>
            <a:off x="1219200" y="3657600"/>
            <a:ext cx="1219200" cy="381000"/>
          </a:xfrm>
          <a:prstGeom prst="roundRect">
            <a:avLst>
              <a:gd name="adj" fmla="val 5445"/>
            </a:avLst>
          </a:prstGeom>
          <a:solidFill>
            <a:schemeClr val="lt1">
              <a:alpha val="17000"/>
            </a:schemeClr>
          </a:solidFill>
          <a:ln>
            <a:solidFill>
              <a:srgbClr val="00B050"/>
            </a:solidFill>
            <a:headEnd type="none" w="sm" len="sm"/>
            <a:tailEnd type="none" w="sm" len="sm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eaLnBrk="0" hangingPunct="0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Légende encadrée 2 6"/>
          <p:cNvSpPr/>
          <p:nvPr/>
        </p:nvSpPr>
        <p:spPr bwMode="auto">
          <a:xfrm>
            <a:off x="3352800" y="2895600"/>
            <a:ext cx="5562600" cy="381000"/>
          </a:xfrm>
          <a:prstGeom prst="borderCallout2">
            <a:avLst>
              <a:gd name="adj1" fmla="val 15058"/>
              <a:gd name="adj2" fmla="val -999"/>
              <a:gd name="adj3" fmla="val 18750"/>
              <a:gd name="adj4" fmla="val -16667"/>
              <a:gd name="adj5" fmla="val 197423"/>
              <a:gd name="adj6" fmla="val -34657"/>
            </a:avLst>
          </a:prstGeom>
          <a:ln>
            <a:headEnd type="none" w="sm" len="sm"/>
            <a:tailEnd type="none" w="sm" len="sm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 eaLnBrk="0" hangingPunct="0">
              <a:defRPr/>
            </a:pPr>
            <a:r>
              <a:rPr lang="fr-FR" dirty="0">
                <a:solidFill>
                  <a:srgbClr val="063DE8"/>
                </a:solidFill>
              </a:rPr>
              <a:t>Déclaration et initialisation  d’un entier i par 0 </a:t>
            </a:r>
          </a:p>
        </p:txBody>
      </p:sp>
      <p:sp>
        <p:nvSpPr>
          <p:cNvPr id="8" name="Rectangle à coins arrondis 7"/>
          <p:cNvSpPr/>
          <p:nvPr/>
        </p:nvSpPr>
        <p:spPr bwMode="auto">
          <a:xfrm>
            <a:off x="1219200" y="4114800"/>
            <a:ext cx="6248400" cy="1600200"/>
          </a:xfrm>
          <a:prstGeom prst="roundRect">
            <a:avLst>
              <a:gd name="adj" fmla="val 5445"/>
            </a:avLst>
          </a:prstGeom>
          <a:solidFill>
            <a:schemeClr val="lt1">
              <a:alpha val="17000"/>
            </a:schemeClr>
          </a:solidFill>
          <a:ln>
            <a:solidFill>
              <a:srgbClr val="00B050"/>
            </a:solidFill>
            <a:headEnd type="none" w="sm" len="sm"/>
            <a:tailEnd type="none" w="sm" len="sm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eaLnBrk="0" hangingPunct="0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0" name="Légende encadrée 2 9"/>
          <p:cNvSpPr/>
          <p:nvPr/>
        </p:nvSpPr>
        <p:spPr bwMode="auto">
          <a:xfrm>
            <a:off x="3352800" y="3352800"/>
            <a:ext cx="5562600" cy="381000"/>
          </a:xfrm>
          <a:prstGeom prst="borderCallout2">
            <a:avLst>
              <a:gd name="adj1" fmla="val 15058"/>
              <a:gd name="adj2" fmla="val -999"/>
              <a:gd name="adj3" fmla="val 18750"/>
              <a:gd name="adj4" fmla="val -16667"/>
              <a:gd name="adj5" fmla="val 197423"/>
              <a:gd name="adj6" fmla="val -34657"/>
            </a:avLst>
          </a:prstGeom>
          <a:ln>
            <a:headEnd type="none" w="sm" len="sm"/>
            <a:tailEnd type="none" w="sm" len="sm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 eaLnBrk="0" hangingPunct="0">
              <a:defRPr/>
            </a:pPr>
            <a:r>
              <a:rPr lang="fr-FR" dirty="0">
                <a:solidFill>
                  <a:srgbClr val="063DE8"/>
                </a:solidFill>
              </a:rPr>
              <a:t>Une boucle tant que</a:t>
            </a:r>
          </a:p>
        </p:txBody>
      </p:sp>
      <p:sp>
        <p:nvSpPr>
          <p:cNvPr id="11" name="Légende encadrée 2 10"/>
          <p:cNvSpPr/>
          <p:nvPr/>
        </p:nvSpPr>
        <p:spPr bwMode="auto">
          <a:xfrm>
            <a:off x="3505200" y="3810000"/>
            <a:ext cx="5562600" cy="381000"/>
          </a:xfrm>
          <a:prstGeom prst="borderCallout2">
            <a:avLst>
              <a:gd name="adj1" fmla="val 15058"/>
              <a:gd name="adj2" fmla="val -999"/>
              <a:gd name="adj3" fmla="val 18750"/>
              <a:gd name="adj4" fmla="val -16667"/>
              <a:gd name="adj5" fmla="val 116192"/>
              <a:gd name="adj6" fmla="val -24035"/>
            </a:avLst>
          </a:prstGeom>
          <a:ln>
            <a:headEnd type="none" w="sm" len="sm"/>
            <a:tailEnd type="none" w="sm" len="sm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 eaLnBrk="0" hangingPunct="0">
              <a:defRPr/>
            </a:pPr>
            <a:r>
              <a:rPr lang="fr-FR" dirty="0">
                <a:solidFill>
                  <a:srgbClr val="063DE8"/>
                </a:solidFill>
              </a:rPr>
              <a:t>Condition de la boucle tant que</a:t>
            </a:r>
          </a:p>
        </p:txBody>
      </p:sp>
      <p:sp>
        <p:nvSpPr>
          <p:cNvPr id="12" name="Rectangle à coins arrondis 11"/>
          <p:cNvSpPr/>
          <p:nvPr/>
        </p:nvSpPr>
        <p:spPr bwMode="auto">
          <a:xfrm>
            <a:off x="2133600" y="4191000"/>
            <a:ext cx="685800" cy="381000"/>
          </a:xfrm>
          <a:prstGeom prst="roundRect">
            <a:avLst>
              <a:gd name="adj" fmla="val 5445"/>
            </a:avLst>
          </a:prstGeom>
          <a:solidFill>
            <a:schemeClr val="lt1">
              <a:alpha val="17000"/>
            </a:schemeClr>
          </a:solidFill>
          <a:ln>
            <a:solidFill>
              <a:srgbClr val="00B050"/>
            </a:solidFill>
            <a:headEnd type="none" w="sm" len="sm"/>
            <a:tailEnd type="none" w="sm" len="sm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eaLnBrk="0" hangingPunct="0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3" name="Rectangle à coins arrondis 12"/>
          <p:cNvSpPr/>
          <p:nvPr/>
        </p:nvSpPr>
        <p:spPr bwMode="auto">
          <a:xfrm>
            <a:off x="1676400" y="4724400"/>
            <a:ext cx="5410200" cy="685800"/>
          </a:xfrm>
          <a:prstGeom prst="roundRect">
            <a:avLst>
              <a:gd name="adj" fmla="val 5445"/>
            </a:avLst>
          </a:prstGeom>
          <a:solidFill>
            <a:schemeClr val="lt1">
              <a:alpha val="17000"/>
            </a:schemeClr>
          </a:solidFill>
          <a:ln>
            <a:solidFill>
              <a:srgbClr val="00B050"/>
            </a:solidFill>
            <a:headEnd type="none" w="sm" len="sm"/>
            <a:tailEnd type="none" w="sm" len="sm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eaLnBrk="0" hangingPunct="0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Légende encadrée 2 13"/>
          <p:cNvSpPr/>
          <p:nvPr/>
        </p:nvSpPr>
        <p:spPr bwMode="auto">
          <a:xfrm>
            <a:off x="3581400" y="4267200"/>
            <a:ext cx="5562600" cy="381000"/>
          </a:xfrm>
          <a:prstGeom prst="borderCallout2">
            <a:avLst>
              <a:gd name="adj1" fmla="val 15058"/>
              <a:gd name="adj2" fmla="val -999"/>
              <a:gd name="adj3" fmla="val 18750"/>
              <a:gd name="adj4" fmla="val -16667"/>
              <a:gd name="adj5" fmla="val 119885"/>
              <a:gd name="adj6" fmla="val -25805"/>
            </a:avLst>
          </a:prstGeom>
          <a:ln>
            <a:headEnd type="none" w="sm" len="sm"/>
            <a:tailEnd type="none" w="sm" len="sm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 eaLnBrk="0" hangingPunct="0">
              <a:defRPr/>
            </a:pPr>
            <a:r>
              <a:rPr lang="fr-FR" dirty="0">
                <a:solidFill>
                  <a:srgbClr val="063DE8"/>
                </a:solidFill>
              </a:rPr>
              <a:t>Instructions de la boucle tant que</a:t>
            </a:r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Master I    STAT-APP                                            ENSSEA.lagic.hamimed@gmail.com               </a:t>
            </a:r>
            <a:endParaRPr lang="en-US"/>
          </a:p>
        </p:txBody>
      </p:sp>
      <p:sp>
        <p:nvSpPr>
          <p:cNvPr id="17" name="Espace réservé de la date 16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S1 2016 /2017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35" presetClass="emph" presetSubtype="0" repeatCount="3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35" presetClass="emph" presetSubtype="0" repeatCount="3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35" presetClass="emph" presetSubtype="0" repeatCount="3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35" presetClass="emph" presetSubtype="0" repeatCount="3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8" grpId="0" animBg="1"/>
      <p:bldP spid="8" grpId="1" animBg="1"/>
      <p:bldP spid="10" grpId="0" animBg="1"/>
      <p:bldP spid="11" grpId="0" animBg="1"/>
      <p:bldP spid="12" grpId="0" animBg="1"/>
      <p:bldP spid="12" grpId="1" animBg="1"/>
      <p:bldP spid="13" grpId="0" animBg="1"/>
      <p:bldP spid="13" grpId="1" animBg="1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La boucle do; calcule du PGCD</a:t>
            </a: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Master I    STAT-APP                                            ENSSEA.lagic.hamimed@gmail.com               </a:t>
            </a:r>
            <a:endParaRPr lang="en-US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C5448CB-A92C-46B8-9349-E14691984A9F}" type="slidenum">
              <a:rPr lang="en-US" altLang="en-US" smtClean="0"/>
              <a:pPr>
                <a:defRPr/>
              </a:pPr>
              <a:t>9</a:t>
            </a:fld>
            <a:endParaRPr lang="en-US" altLang="en-US"/>
          </a:p>
        </p:txBody>
      </p:sp>
      <p:pic>
        <p:nvPicPr>
          <p:cNvPr id="11270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200" y="1524000"/>
            <a:ext cx="8580438" cy="42672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</p:pic>
      <p:sp>
        <p:nvSpPr>
          <p:cNvPr id="7" name="Rectangle à coins arrondis 6"/>
          <p:cNvSpPr/>
          <p:nvPr/>
        </p:nvSpPr>
        <p:spPr bwMode="auto">
          <a:xfrm>
            <a:off x="152400" y="1360488"/>
            <a:ext cx="2286000" cy="533400"/>
          </a:xfrm>
          <a:prstGeom prst="roundRect">
            <a:avLst>
              <a:gd name="adj" fmla="val 5445"/>
            </a:avLst>
          </a:prstGeom>
          <a:solidFill>
            <a:schemeClr val="accent4">
              <a:lumMod val="10000"/>
              <a:alpha val="17000"/>
            </a:schemeClr>
          </a:solidFill>
          <a:ln>
            <a:solidFill>
              <a:srgbClr val="0070C0"/>
            </a:solidFill>
            <a:headEnd type="none" w="sm" len="sm"/>
            <a:tailEnd type="none" w="sm" len="sm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eaLnBrk="0" hangingPunct="0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Légende encadrée 2 7"/>
          <p:cNvSpPr/>
          <p:nvPr/>
        </p:nvSpPr>
        <p:spPr bwMode="auto">
          <a:xfrm>
            <a:off x="3352800" y="609600"/>
            <a:ext cx="5562600" cy="381000"/>
          </a:xfrm>
          <a:prstGeom prst="borderCallout2">
            <a:avLst>
              <a:gd name="adj1" fmla="val 15058"/>
              <a:gd name="adj2" fmla="val -999"/>
              <a:gd name="adj3" fmla="val 18750"/>
              <a:gd name="adj4" fmla="val -16667"/>
              <a:gd name="adj5" fmla="val 197423"/>
              <a:gd name="adj6" fmla="val -34657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70C0"/>
            </a:solidFill>
            <a:headEnd type="none" w="sm" len="sm"/>
            <a:tailEnd type="none" w="sm" len="sm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 eaLnBrk="0" hangingPunct="0">
              <a:defRPr/>
            </a:pPr>
            <a:r>
              <a:rPr lang="fr-FR" dirty="0">
                <a:solidFill>
                  <a:srgbClr val="063DE8"/>
                </a:solidFill>
              </a:rPr>
              <a:t>Déclaration </a:t>
            </a:r>
            <a:r>
              <a:rPr lang="fr-FR" dirty="0">
                <a:solidFill>
                  <a:srgbClr val="063DE8"/>
                </a:solidFill>
              </a:rPr>
              <a:t>de 3 entier A,B et R</a:t>
            </a:r>
            <a:endParaRPr lang="fr-FR" dirty="0">
              <a:solidFill>
                <a:srgbClr val="063DE8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 bwMode="auto">
          <a:xfrm>
            <a:off x="152400" y="1935163"/>
            <a:ext cx="2286000" cy="381000"/>
          </a:xfrm>
          <a:prstGeom prst="roundRect">
            <a:avLst>
              <a:gd name="adj" fmla="val 5445"/>
            </a:avLst>
          </a:prstGeom>
          <a:solidFill>
            <a:schemeClr val="accent4">
              <a:lumMod val="10000"/>
              <a:alpha val="17000"/>
            </a:schemeClr>
          </a:solidFill>
          <a:ln>
            <a:solidFill>
              <a:srgbClr val="0070C0"/>
            </a:solidFill>
            <a:headEnd type="none" w="sm" len="sm"/>
            <a:tailEnd type="none" w="sm" len="sm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eaLnBrk="0" hangingPunct="0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0" name="Légende encadrée 2 9"/>
          <p:cNvSpPr/>
          <p:nvPr/>
        </p:nvSpPr>
        <p:spPr bwMode="auto">
          <a:xfrm>
            <a:off x="3352800" y="1143000"/>
            <a:ext cx="5562600" cy="381000"/>
          </a:xfrm>
          <a:prstGeom prst="borderCallout2">
            <a:avLst>
              <a:gd name="adj1" fmla="val 15058"/>
              <a:gd name="adj2" fmla="val -999"/>
              <a:gd name="adj3" fmla="val 18750"/>
              <a:gd name="adj4" fmla="val -16667"/>
              <a:gd name="adj5" fmla="val 197423"/>
              <a:gd name="adj6" fmla="val -34657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70C0"/>
            </a:solidFill>
            <a:headEnd type="none" w="sm" len="sm"/>
            <a:tailEnd type="none" w="sm" len="sm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 eaLnBrk="0" hangingPunct="0">
              <a:defRPr/>
            </a:pPr>
            <a:r>
              <a:rPr lang="fr-FR" dirty="0">
                <a:solidFill>
                  <a:srgbClr val="063DE8"/>
                </a:solidFill>
              </a:rPr>
              <a:t>Lecture de la valeur de A et B</a:t>
            </a:r>
            <a:endParaRPr lang="fr-FR" dirty="0">
              <a:solidFill>
                <a:srgbClr val="063DE8"/>
              </a:solidFill>
            </a:endParaRPr>
          </a:p>
        </p:txBody>
      </p:sp>
      <p:sp>
        <p:nvSpPr>
          <p:cNvPr id="11" name="Rectangle à coins arrondis 10"/>
          <p:cNvSpPr/>
          <p:nvPr/>
        </p:nvSpPr>
        <p:spPr bwMode="auto">
          <a:xfrm>
            <a:off x="152400" y="2343150"/>
            <a:ext cx="3352800" cy="1009650"/>
          </a:xfrm>
          <a:prstGeom prst="roundRect">
            <a:avLst>
              <a:gd name="adj" fmla="val 5445"/>
            </a:avLst>
          </a:prstGeom>
          <a:solidFill>
            <a:schemeClr val="accent4">
              <a:lumMod val="10000"/>
              <a:alpha val="17000"/>
            </a:schemeClr>
          </a:solidFill>
          <a:ln>
            <a:solidFill>
              <a:srgbClr val="0070C0"/>
            </a:solidFill>
            <a:headEnd type="none" w="sm" len="sm"/>
            <a:tailEnd type="none" w="sm" len="sm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eaLnBrk="0" hangingPunct="0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Légende encadrée 2 11"/>
          <p:cNvSpPr/>
          <p:nvPr/>
        </p:nvSpPr>
        <p:spPr bwMode="auto">
          <a:xfrm>
            <a:off x="3581400" y="1828800"/>
            <a:ext cx="5562600" cy="381000"/>
          </a:xfrm>
          <a:prstGeom prst="borderCallout2">
            <a:avLst>
              <a:gd name="adj1" fmla="val 15058"/>
              <a:gd name="adj2" fmla="val -999"/>
              <a:gd name="adj3" fmla="val 12674"/>
              <a:gd name="adj4" fmla="val -10425"/>
              <a:gd name="adj5" fmla="val 127550"/>
              <a:gd name="adj6" fmla="val -18427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70C0"/>
            </a:solidFill>
            <a:headEnd type="none" w="sm" len="sm"/>
            <a:tailEnd type="none" w="sm" len="sm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 eaLnBrk="0" hangingPunct="0">
              <a:defRPr/>
            </a:pPr>
            <a:r>
              <a:rPr lang="fr-FR" dirty="0">
                <a:solidFill>
                  <a:srgbClr val="063DE8"/>
                </a:solidFill>
              </a:rPr>
              <a:t>Si A &lt; B , Permuter les valeurs de A et B</a:t>
            </a:r>
            <a:endParaRPr lang="fr-FR" dirty="0">
              <a:solidFill>
                <a:srgbClr val="063DE8"/>
              </a:solidFill>
            </a:endParaRPr>
          </a:p>
        </p:txBody>
      </p:sp>
      <p:sp>
        <p:nvSpPr>
          <p:cNvPr id="13" name="Rectangle à coins arrondis 12"/>
          <p:cNvSpPr/>
          <p:nvPr/>
        </p:nvSpPr>
        <p:spPr bwMode="auto">
          <a:xfrm>
            <a:off x="152400" y="3714750"/>
            <a:ext cx="8305800" cy="2000250"/>
          </a:xfrm>
          <a:prstGeom prst="roundRect">
            <a:avLst>
              <a:gd name="adj" fmla="val 5445"/>
            </a:avLst>
          </a:prstGeom>
          <a:solidFill>
            <a:schemeClr val="accent4">
              <a:lumMod val="10000"/>
              <a:alpha val="17000"/>
            </a:schemeClr>
          </a:solidFill>
          <a:ln>
            <a:solidFill>
              <a:srgbClr val="0070C0"/>
            </a:solidFill>
            <a:headEnd type="none" w="sm" len="sm"/>
            <a:tailEnd type="none" w="sm" len="sm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eaLnBrk="0" hangingPunct="0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Légende encadrée 2 13"/>
          <p:cNvSpPr/>
          <p:nvPr/>
        </p:nvSpPr>
        <p:spPr bwMode="auto">
          <a:xfrm>
            <a:off x="3276600" y="2667000"/>
            <a:ext cx="5562600" cy="685800"/>
          </a:xfrm>
          <a:prstGeom prst="borderCallout2">
            <a:avLst>
              <a:gd name="adj1" fmla="val 15058"/>
              <a:gd name="adj2" fmla="val -999"/>
              <a:gd name="adj3" fmla="val 12674"/>
              <a:gd name="adj4" fmla="val -10425"/>
              <a:gd name="adj5" fmla="val 166369"/>
              <a:gd name="adj6" fmla="val -39860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70C0"/>
            </a:solidFill>
            <a:headEnd type="none" w="sm" len="sm"/>
            <a:tailEnd type="none" w="sm" len="sm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ctr" eaLnBrk="0" hangingPunct="0">
              <a:defRPr/>
            </a:pPr>
            <a:r>
              <a:rPr lang="fr-FR" dirty="0">
                <a:solidFill>
                  <a:srgbClr val="063DE8"/>
                </a:solidFill>
              </a:rPr>
              <a:t>Utilisation de la boucle do, pour effectuer les divisions successives de A sur B </a:t>
            </a:r>
            <a:endParaRPr lang="fr-FR" dirty="0">
              <a:solidFill>
                <a:srgbClr val="063DE8"/>
              </a:solidFill>
            </a:endParaRPr>
          </a:p>
        </p:txBody>
      </p:sp>
      <p:sp>
        <p:nvSpPr>
          <p:cNvPr id="15" name="Espace réservé de la date 14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S1 2016 /2017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5" presetClass="emph" presetSubtype="0" repeatCount="3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35" presetClass="emph" presetSubtype="0" repeatCount="3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35" presetClass="emph" presetSubtype="0" repeatCount="3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35" presetClass="emph" presetSubtype="0" repeatCount="3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9" grpId="0" animBg="1"/>
      <p:bldP spid="9" grpId="1" animBg="1"/>
      <p:bldP spid="10" grpId="0" animBg="1"/>
      <p:bldP spid="11" grpId="0" animBg="1"/>
      <p:bldP spid="11" grpId="1" animBg="1"/>
      <p:bldP spid="12" grpId="0" animBg="1"/>
      <p:bldP spid="13" grpId="0" animBg="1"/>
      <p:bldP spid="13" grpId="1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re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077200" cy="838200"/>
          </a:xfrm>
        </p:spPr>
        <p:txBody>
          <a:bodyPr/>
          <a:lstStyle/>
          <a:p>
            <a:r>
              <a:rPr lang="fr-FR" smtClean="0"/>
              <a:t>Tableaux (vecteurs), N=Eval +EX</a:t>
            </a: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Master I    STAT-APP                                            ENSSEA.lagic.hamimed@gmail.com               </a:t>
            </a:r>
            <a:endParaRPr lang="en-US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F4CC66F-2A22-4DF6-97A8-5FF0E1494A16}" type="slidenum">
              <a:rPr lang="en-US" altLang="en-US" smtClean="0"/>
              <a:pPr>
                <a:defRPr/>
              </a:pPr>
              <a:t>10</a:t>
            </a:fld>
            <a:endParaRPr lang="en-US" altLang="en-US"/>
          </a:p>
        </p:txBody>
      </p:sp>
      <p:sp>
        <p:nvSpPr>
          <p:cNvPr id="12296" name="Rectangle 8"/>
          <p:cNvSpPr>
            <a:spLocks noChangeArrowheads="1"/>
          </p:cNvSpPr>
          <p:nvPr/>
        </p:nvSpPr>
        <p:spPr bwMode="auto">
          <a:xfrm>
            <a:off x="1828800" y="1752600"/>
            <a:ext cx="914400" cy="381000"/>
          </a:xfrm>
          <a:prstGeom prst="rect">
            <a:avLst/>
          </a:prstGeom>
          <a:noFill/>
          <a:ln w="12700" algn="ctr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r>
              <a:rPr lang="fr-FR"/>
              <a:t>EV</a:t>
            </a:r>
          </a:p>
        </p:txBody>
      </p:sp>
      <p:sp>
        <p:nvSpPr>
          <p:cNvPr id="12297" name="Rectangle 10"/>
          <p:cNvSpPr>
            <a:spLocks noChangeArrowheads="1"/>
          </p:cNvSpPr>
          <p:nvPr/>
        </p:nvSpPr>
        <p:spPr bwMode="auto">
          <a:xfrm>
            <a:off x="1828800" y="2514600"/>
            <a:ext cx="914400" cy="381000"/>
          </a:xfrm>
          <a:prstGeom prst="rect">
            <a:avLst/>
          </a:prstGeom>
          <a:noFill/>
          <a:ln w="12700" algn="ctr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r>
              <a:rPr lang="fr-FR"/>
              <a:t>EX</a:t>
            </a:r>
          </a:p>
        </p:txBody>
      </p:sp>
      <p:sp>
        <p:nvSpPr>
          <p:cNvPr id="12299" name="Rectangle 12"/>
          <p:cNvSpPr>
            <a:spLocks noChangeArrowheads="1"/>
          </p:cNvSpPr>
          <p:nvPr/>
        </p:nvSpPr>
        <p:spPr bwMode="auto">
          <a:xfrm>
            <a:off x="1752600" y="4114800"/>
            <a:ext cx="914400" cy="381000"/>
          </a:xfrm>
          <a:prstGeom prst="rect">
            <a:avLst/>
          </a:prstGeom>
          <a:noFill/>
          <a:ln w="12700" algn="ctr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pPr eaLnBrk="0" hangingPunct="0"/>
            <a:r>
              <a:rPr lang="fr-FR"/>
              <a:t>NOTE</a:t>
            </a:r>
          </a:p>
        </p:txBody>
      </p:sp>
      <p:grpSp>
        <p:nvGrpSpPr>
          <p:cNvPr id="2" name="Groupe 43"/>
          <p:cNvGrpSpPr>
            <a:grpSpLocks/>
          </p:cNvGrpSpPr>
          <p:nvPr/>
        </p:nvGrpSpPr>
        <p:grpSpPr bwMode="auto">
          <a:xfrm>
            <a:off x="3516313" y="4495800"/>
            <a:ext cx="2743200" cy="990600"/>
            <a:chOff x="3516775" y="4495800"/>
            <a:chExt cx="2743200" cy="990600"/>
          </a:xfrm>
        </p:grpSpPr>
        <p:sp>
          <p:nvSpPr>
            <p:cNvPr id="12325" name="Rectangle 16"/>
            <p:cNvSpPr>
              <a:spLocks noChangeArrowheads="1"/>
            </p:cNvSpPr>
            <p:nvPr/>
          </p:nvSpPr>
          <p:spPr bwMode="auto">
            <a:xfrm>
              <a:off x="3516775" y="5105400"/>
              <a:ext cx="2743200" cy="381000"/>
            </a:xfrm>
            <a:prstGeom prst="rect">
              <a:avLst/>
            </a:prstGeom>
            <a:solidFill>
              <a:schemeClr val="accent1"/>
            </a:solidFill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pPr algn="ctr" eaLnBrk="0" hangingPunct="0"/>
              <a:r>
                <a:rPr lang="fr-FR"/>
                <a:t>NOTE[i]=EV[i]+EX[i]</a:t>
              </a:r>
            </a:p>
          </p:txBody>
        </p:sp>
        <p:cxnSp>
          <p:nvCxnSpPr>
            <p:cNvPr id="12326" name="Connecteur droit avec flèche 17"/>
            <p:cNvCxnSpPr>
              <a:cxnSpLocks noChangeShapeType="1"/>
            </p:cNvCxnSpPr>
            <p:nvPr/>
          </p:nvCxnSpPr>
          <p:spPr bwMode="auto">
            <a:xfrm rot="5400000" flipH="1" flipV="1">
              <a:off x="4229894" y="4837906"/>
              <a:ext cx="685800" cy="1588"/>
            </a:xfrm>
            <a:prstGeom prst="straightConnector1">
              <a:avLst/>
            </a:prstGeom>
            <a:noFill/>
            <a:ln w="12700" algn="ctr">
              <a:solidFill>
                <a:schemeClr val="tx1"/>
              </a:solidFill>
              <a:round/>
              <a:headEnd type="none" w="sm" len="sm"/>
              <a:tailEnd type="arrow" w="med" len="med"/>
            </a:ln>
          </p:spPr>
        </p:cxnSp>
      </p:grpSp>
      <p:grpSp>
        <p:nvGrpSpPr>
          <p:cNvPr id="3" name="Groupe 24"/>
          <p:cNvGrpSpPr>
            <a:grpSpLocks/>
          </p:cNvGrpSpPr>
          <p:nvPr/>
        </p:nvGrpSpPr>
        <p:grpSpPr bwMode="auto">
          <a:xfrm>
            <a:off x="2819400" y="1676400"/>
            <a:ext cx="4419600" cy="457200"/>
            <a:chOff x="2819400" y="1676400"/>
            <a:chExt cx="4419600" cy="457200"/>
          </a:xfrm>
        </p:grpSpPr>
        <p:sp>
          <p:nvSpPr>
            <p:cNvPr id="12318" name="Rectangle 6"/>
            <p:cNvSpPr>
              <a:spLocks noChangeArrowheads="1"/>
            </p:cNvSpPr>
            <p:nvPr/>
          </p:nvSpPr>
          <p:spPr bwMode="auto">
            <a:xfrm>
              <a:off x="2819400" y="1676400"/>
              <a:ext cx="4419600" cy="457200"/>
            </a:xfrm>
            <a:prstGeom prst="rect">
              <a:avLst/>
            </a:prstGeom>
            <a:solidFill>
              <a:schemeClr val="accent1"/>
            </a:solidFill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pPr eaLnBrk="0" hangingPunct="0"/>
              <a:endParaRPr lang="fr-FR"/>
            </a:p>
          </p:txBody>
        </p:sp>
        <p:sp>
          <p:nvSpPr>
            <p:cNvPr id="12319" name="Rectangle 19"/>
            <p:cNvSpPr>
              <a:spLocks noChangeArrowheads="1"/>
            </p:cNvSpPr>
            <p:nvPr/>
          </p:nvSpPr>
          <p:spPr bwMode="auto">
            <a:xfrm>
              <a:off x="4191000" y="1752600"/>
              <a:ext cx="685800" cy="304800"/>
            </a:xfrm>
            <a:prstGeom prst="rect">
              <a:avLst/>
            </a:prstGeom>
            <a:solidFill>
              <a:schemeClr val="accent1"/>
            </a:solidFill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pPr algn="ctr" eaLnBrk="0" hangingPunct="0"/>
              <a:r>
                <a:rPr lang="fr-FR" sz="1600"/>
                <a:t>i</a:t>
              </a:r>
            </a:p>
          </p:txBody>
        </p:sp>
        <p:sp>
          <p:nvSpPr>
            <p:cNvPr id="12320" name="Rectangle 19"/>
            <p:cNvSpPr>
              <a:spLocks noChangeArrowheads="1"/>
            </p:cNvSpPr>
            <p:nvPr/>
          </p:nvSpPr>
          <p:spPr bwMode="auto">
            <a:xfrm>
              <a:off x="2895600" y="1752600"/>
              <a:ext cx="533400" cy="304800"/>
            </a:xfrm>
            <a:prstGeom prst="rect">
              <a:avLst/>
            </a:prstGeom>
            <a:solidFill>
              <a:schemeClr val="accent1"/>
            </a:solidFill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pPr algn="ctr" eaLnBrk="0" hangingPunct="0"/>
              <a:r>
                <a:rPr lang="fr-FR" sz="1600"/>
                <a:t>0</a:t>
              </a:r>
            </a:p>
          </p:txBody>
        </p:sp>
        <p:sp>
          <p:nvSpPr>
            <p:cNvPr id="12321" name="Rectangle 19"/>
            <p:cNvSpPr>
              <a:spLocks noChangeArrowheads="1"/>
            </p:cNvSpPr>
            <p:nvPr/>
          </p:nvSpPr>
          <p:spPr bwMode="auto">
            <a:xfrm>
              <a:off x="6477000" y="1752600"/>
              <a:ext cx="685800" cy="304800"/>
            </a:xfrm>
            <a:prstGeom prst="rect">
              <a:avLst/>
            </a:prstGeom>
            <a:solidFill>
              <a:schemeClr val="accent1"/>
            </a:solidFill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pPr algn="ctr" eaLnBrk="0" hangingPunct="0"/>
              <a:endParaRPr lang="fr-FR" sz="1600"/>
            </a:p>
          </p:txBody>
        </p:sp>
        <p:sp>
          <p:nvSpPr>
            <p:cNvPr id="12322" name="Rectangle 19"/>
            <p:cNvSpPr>
              <a:spLocks noChangeArrowheads="1"/>
            </p:cNvSpPr>
            <p:nvPr/>
          </p:nvSpPr>
          <p:spPr bwMode="auto">
            <a:xfrm>
              <a:off x="5715000" y="1752600"/>
              <a:ext cx="685800" cy="304800"/>
            </a:xfrm>
            <a:prstGeom prst="rect">
              <a:avLst/>
            </a:prstGeom>
            <a:solidFill>
              <a:schemeClr val="accent1"/>
            </a:solidFill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pPr algn="ctr" eaLnBrk="0" hangingPunct="0"/>
              <a:endParaRPr lang="fr-FR" sz="1600"/>
            </a:p>
          </p:txBody>
        </p:sp>
        <p:sp>
          <p:nvSpPr>
            <p:cNvPr id="12323" name="Rectangle 19"/>
            <p:cNvSpPr>
              <a:spLocks noChangeArrowheads="1"/>
            </p:cNvSpPr>
            <p:nvPr/>
          </p:nvSpPr>
          <p:spPr bwMode="auto">
            <a:xfrm>
              <a:off x="4953000" y="1752600"/>
              <a:ext cx="685800" cy="304800"/>
            </a:xfrm>
            <a:prstGeom prst="rect">
              <a:avLst/>
            </a:prstGeom>
            <a:solidFill>
              <a:schemeClr val="accent1"/>
            </a:solidFill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pPr algn="ctr" eaLnBrk="0" hangingPunct="0"/>
              <a:endParaRPr lang="fr-FR" sz="1600"/>
            </a:p>
          </p:txBody>
        </p:sp>
        <p:sp>
          <p:nvSpPr>
            <p:cNvPr id="12324" name="Rectangle 23"/>
            <p:cNvSpPr>
              <a:spLocks noChangeArrowheads="1"/>
            </p:cNvSpPr>
            <p:nvPr/>
          </p:nvSpPr>
          <p:spPr bwMode="auto">
            <a:xfrm>
              <a:off x="3569825" y="1764175"/>
              <a:ext cx="533400" cy="304800"/>
            </a:xfrm>
            <a:prstGeom prst="rect">
              <a:avLst/>
            </a:prstGeom>
            <a:solidFill>
              <a:schemeClr val="accent1"/>
            </a:solidFill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pPr algn="ctr" eaLnBrk="0" hangingPunct="0"/>
              <a:r>
                <a:rPr lang="fr-FR" sz="1600"/>
                <a:t>0</a:t>
              </a:r>
            </a:p>
          </p:txBody>
        </p:sp>
      </p:grpSp>
      <p:grpSp>
        <p:nvGrpSpPr>
          <p:cNvPr id="7" name="Groupe 25"/>
          <p:cNvGrpSpPr>
            <a:grpSpLocks/>
          </p:cNvGrpSpPr>
          <p:nvPr/>
        </p:nvGrpSpPr>
        <p:grpSpPr bwMode="auto">
          <a:xfrm>
            <a:off x="2819400" y="2438400"/>
            <a:ext cx="4419600" cy="457200"/>
            <a:chOff x="2819400" y="1676400"/>
            <a:chExt cx="4419600" cy="457200"/>
          </a:xfrm>
        </p:grpSpPr>
        <p:sp>
          <p:nvSpPr>
            <p:cNvPr id="12311" name="Rectangle 6"/>
            <p:cNvSpPr>
              <a:spLocks noChangeArrowheads="1"/>
            </p:cNvSpPr>
            <p:nvPr/>
          </p:nvSpPr>
          <p:spPr bwMode="auto">
            <a:xfrm>
              <a:off x="2819400" y="1676400"/>
              <a:ext cx="4419600" cy="457200"/>
            </a:xfrm>
            <a:prstGeom prst="rect">
              <a:avLst/>
            </a:prstGeom>
            <a:solidFill>
              <a:schemeClr val="accent1"/>
            </a:solidFill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pPr eaLnBrk="0" hangingPunct="0"/>
              <a:endParaRPr lang="fr-FR"/>
            </a:p>
          </p:txBody>
        </p:sp>
        <p:sp>
          <p:nvSpPr>
            <p:cNvPr id="12312" name="Rectangle 19"/>
            <p:cNvSpPr>
              <a:spLocks noChangeArrowheads="1"/>
            </p:cNvSpPr>
            <p:nvPr/>
          </p:nvSpPr>
          <p:spPr bwMode="auto">
            <a:xfrm>
              <a:off x="4191000" y="1752600"/>
              <a:ext cx="685800" cy="304800"/>
            </a:xfrm>
            <a:prstGeom prst="rect">
              <a:avLst/>
            </a:prstGeom>
            <a:solidFill>
              <a:schemeClr val="accent1"/>
            </a:solidFill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pPr algn="ctr" eaLnBrk="0" hangingPunct="0"/>
              <a:r>
                <a:rPr lang="fr-FR" sz="1600"/>
                <a:t>i</a:t>
              </a:r>
            </a:p>
          </p:txBody>
        </p:sp>
        <p:sp>
          <p:nvSpPr>
            <p:cNvPr id="12313" name="Rectangle 28"/>
            <p:cNvSpPr>
              <a:spLocks noChangeArrowheads="1"/>
            </p:cNvSpPr>
            <p:nvPr/>
          </p:nvSpPr>
          <p:spPr bwMode="auto">
            <a:xfrm>
              <a:off x="2895600" y="1752600"/>
              <a:ext cx="533400" cy="304800"/>
            </a:xfrm>
            <a:prstGeom prst="rect">
              <a:avLst/>
            </a:prstGeom>
            <a:solidFill>
              <a:schemeClr val="accent1"/>
            </a:solidFill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pPr algn="ctr" eaLnBrk="0" hangingPunct="0"/>
              <a:r>
                <a:rPr lang="fr-FR" sz="1600"/>
                <a:t>0</a:t>
              </a:r>
            </a:p>
          </p:txBody>
        </p:sp>
        <p:sp>
          <p:nvSpPr>
            <p:cNvPr id="12314" name="Rectangle 19"/>
            <p:cNvSpPr>
              <a:spLocks noChangeArrowheads="1"/>
            </p:cNvSpPr>
            <p:nvPr/>
          </p:nvSpPr>
          <p:spPr bwMode="auto">
            <a:xfrm>
              <a:off x="6477000" y="1752600"/>
              <a:ext cx="685800" cy="304800"/>
            </a:xfrm>
            <a:prstGeom prst="rect">
              <a:avLst/>
            </a:prstGeom>
            <a:solidFill>
              <a:schemeClr val="accent1"/>
            </a:solidFill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pPr algn="ctr" eaLnBrk="0" hangingPunct="0"/>
              <a:endParaRPr lang="fr-FR" sz="1600"/>
            </a:p>
          </p:txBody>
        </p:sp>
        <p:sp>
          <p:nvSpPr>
            <p:cNvPr id="12315" name="Rectangle 19"/>
            <p:cNvSpPr>
              <a:spLocks noChangeArrowheads="1"/>
            </p:cNvSpPr>
            <p:nvPr/>
          </p:nvSpPr>
          <p:spPr bwMode="auto">
            <a:xfrm>
              <a:off x="5715000" y="1752600"/>
              <a:ext cx="685800" cy="304800"/>
            </a:xfrm>
            <a:prstGeom prst="rect">
              <a:avLst/>
            </a:prstGeom>
            <a:solidFill>
              <a:schemeClr val="accent1"/>
            </a:solidFill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pPr algn="ctr" eaLnBrk="0" hangingPunct="0"/>
              <a:endParaRPr lang="fr-FR" sz="1600"/>
            </a:p>
          </p:txBody>
        </p:sp>
        <p:sp>
          <p:nvSpPr>
            <p:cNvPr id="12316" name="Rectangle 19"/>
            <p:cNvSpPr>
              <a:spLocks noChangeArrowheads="1"/>
            </p:cNvSpPr>
            <p:nvPr/>
          </p:nvSpPr>
          <p:spPr bwMode="auto">
            <a:xfrm>
              <a:off x="4953000" y="1752600"/>
              <a:ext cx="685800" cy="304800"/>
            </a:xfrm>
            <a:prstGeom prst="rect">
              <a:avLst/>
            </a:prstGeom>
            <a:solidFill>
              <a:schemeClr val="accent1"/>
            </a:solidFill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pPr algn="ctr" eaLnBrk="0" hangingPunct="0"/>
              <a:endParaRPr lang="fr-FR" sz="1600"/>
            </a:p>
          </p:txBody>
        </p:sp>
        <p:sp>
          <p:nvSpPr>
            <p:cNvPr id="12317" name="Rectangle 32"/>
            <p:cNvSpPr>
              <a:spLocks noChangeArrowheads="1"/>
            </p:cNvSpPr>
            <p:nvPr/>
          </p:nvSpPr>
          <p:spPr bwMode="auto">
            <a:xfrm>
              <a:off x="3569825" y="1764175"/>
              <a:ext cx="533400" cy="304800"/>
            </a:xfrm>
            <a:prstGeom prst="rect">
              <a:avLst/>
            </a:prstGeom>
            <a:solidFill>
              <a:schemeClr val="accent1"/>
            </a:solidFill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pPr algn="ctr" eaLnBrk="0" hangingPunct="0"/>
              <a:r>
                <a:rPr lang="fr-FR" sz="1600"/>
                <a:t>0</a:t>
              </a:r>
            </a:p>
          </p:txBody>
        </p:sp>
      </p:grpSp>
      <p:grpSp>
        <p:nvGrpSpPr>
          <p:cNvPr id="8" name="Groupe 33"/>
          <p:cNvGrpSpPr>
            <a:grpSpLocks/>
          </p:cNvGrpSpPr>
          <p:nvPr/>
        </p:nvGrpSpPr>
        <p:grpSpPr bwMode="auto">
          <a:xfrm>
            <a:off x="2819400" y="4038600"/>
            <a:ext cx="4419600" cy="457200"/>
            <a:chOff x="2819400" y="1676400"/>
            <a:chExt cx="4419600" cy="457200"/>
          </a:xfrm>
        </p:grpSpPr>
        <p:sp>
          <p:nvSpPr>
            <p:cNvPr id="12304" name="Rectangle 6"/>
            <p:cNvSpPr>
              <a:spLocks noChangeArrowheads="1"/>
            </p:cNvSpPr>
            <p:nvPr/>
          </p:nvSpPr>
          <p:spPr bwMode="auto">
            <a:xfrm>
              <a:off x="2819400" y="1676400"/>
              <a:ext cx="4419600" cy="457200"/>
            </a:xfrm>
            <a:prstGeom prst="rect">
              <a:avLst/>
            </a:prstGeom>
            <a:solidFill>
              <a:schemeClr val="accent1"/>
            </a:solidFill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pPr eaLnBrk="0" hangingPunct="0"/>
              <a:endParaRPr lang="fr-FR"/>
            </a:p>
          </p:txBody>
        </p:sp>
        <p:sp>
          <p:nvSpPr>
            <p:cNvPr id="12305" name="Rectangle 19"/>
            <p:cNvSpPr>
              <a:spLocks noChangeArrowheads="1"/>
            </p:cNvSpPr>
            <p:nvPr/>
          </p:nvSpPr>
          <p:spPr bwMode="auto">
            <a:xfrm>
              <a:off x="4191000" y="1752600"/>
              <a:ext cx="685800" cy="304800"/>
            </a:xfrm>
            <a:prstGeom prst="rect">
              <a:avLst/>
            </a:prstGeom>
            <a:solidFill>
              <a:schemeClr val="accent1"/>
            </a:solidFill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pPr algn="ctr" eaLnBrk="0" hangingPunct="0"/>
              <a:r>
                <a:rPr lang="fr-FR" sz="1600"/>
                <a:t>i</a:t>
              </a:r>
            </a:p>
          </p:txBody>
        </p:sp>
        <p:sp>
          <p:nvSpPr>
            <p:cNvPr id="12306" name="Rectangle 36"/>
            <p:cNvSpPr>
              <a:spLocks noChangeArrowheads="1"/>
            </p:cNvSpPr>
            <p:nvPr/>
          </p:nvSpPr>
          <p:spPr bwMode="auto">
            <a:xfrm>
              <a:off x="2895600" y="1752600"/>
              <a:ext cx="533400" cy="304800"/>
            </a:xfrm>
            <a:prstGeom prst="rect">
              <a:avLst/>
            </a:prstGeom>
            <a:solidFill>
              <a:schemeClr val="accent1"/>
            </a:solidFill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pPr algn="ctr" eaLnBrk="0" hangingPunct="0"/>
              <a:r>
                <a:rPr lang="fr-FR" sz="1600"/>
                <a:t>0</a:t>
              </a:r>
            </a:p>
          </p:txBody>
        </p:sp>
        <p:sp>
          <p:nvSpPr>
            <p:cNvPr id="12307" name="Rectangle 19"/>
            <p:cNvSpPr>
              <a:spLocks noChangeArrowheads="1"/>
            </p:cNvSpPr>
            <p:nvPr/>
          </p:nvSpPr>
          <p:spPr bwMode="auto">
            <a:xfrm>
              <a:off x="6477000" y="1752600"/>
              <a:ext cx="685800" cy="304800"/>
            </a:xfrm>
            <a:prstGeom prst="rect">
              <a:avLst/>
            </a:prstGeom>
            <a:solidFill>
              <a:schemeClr val="accent1"/>
            </a:solidFill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pPr algn="ctr" eaLnBrk="0" hangingPunct="0"/>
              <a:endParaRPr lang="fr-FR" sz="1600"/>
            </a:p>
          </p:txBody>
        </p:sp>
        <p:sp>
          <p:nvSpPr>
            <p:cNvPr id="12308" name="Rectangle 19"/>
            <p:cNvSpPr>
              <a:spLocks noChangeArrowheads="1"/>
            </p:cNvSpPr>
            <p:nvPr/>
          </p:nvSpPr>
          <p:spPr bwMode="auto">
            <a:xfrm>
              <a:off x="5715000" y="1752600"/>
              <a:ext cx="685800" cy="304800"/>
            </a:xfrm>
            <a:prstGeom prst="rect">
              <a:avLst/>
            </a:prstGeom>
            <a:solidFill>
              <a:schemeClr val="accent1"/>
            </a:solidFill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pPr algn="ctr" eaLnBrk="0" hangingPunct="0"/>
              <a:endParaRPr lang="fr-FR" sz="1600"/>
            </a:p>
          </p:txBody>
        </p:sp>
        <p:sp>
          <p:nvSpPr>
            <p:cNvPr id="12309" name="Rectangle 19"/>
            <p:cNvSpPr>
              <a:spLocks noChangeArrowheads="1"/>
            </p:cNvSpPr>
            <p:nvPr/>
          </p:nvSpPr>
          <p:spPr bwMode="auto">
            <a:xfrm>
              <a:off x="4953000" y="1752600"/>
              <a:ext cx="685800" cy="304800"/>
            </a:xfrm>
            <a:prstGeom prst="rect">
              <a:avLst/>
            </a:prstGeom>
            <a:solidFill>
              <a:schemeClr val="accent1"/>
            </a:solidFill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pPr algn="ctr" eaLnBrk="0" hangingPunct="0"/>
              <a:endParaRPr lang="fr-FR" sz="1600"/>
            </a:p>
          </p:txBody>
        </p:sp>
        <p:sp>
          <p:nvSpPr>
            <p:cNvPr id="12310" name="Rectangle 40"/>
            <p:cNvSpPr>
              <a:spLocks noChangeArrowheads="1"/>
            </p:cNvSpPr>
            <p:nvPr/>
          </p:nvSpPr>
          <p:spPr bwMode="auto">
            <a:xfrm>
              <a:off x="3569825" y="1764175"/>
              <a:ext cx="533400" cy="304800"/>
            </a:xfrm>
            <a:prstGeom prst="rect">
              <a:avLst/>
            </a:prstGeom>
            <a:solidFill>
              <a:schemeClr val="accent1"/>
            </a:solidFill>
            <a:ln w="12700" algn="ctr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pPr algn="ctr" eaLnBrk="0" hangingPunct="0"/>
              <a:r>
                <a:rPr lang="fr-FR" sz="1600"/>
                <a:t>0</a:t>
              </a:r>
            </a:p>
          </p:txBody>
        </p:sp>
      </p:grpSp>
      <p:sp>
        <p:nvSpPr>
          <p:cNvPr id="42" name="Flèche vers le bas 41"/>
          <p:cNvSpPr/>
          <p:nvPr/>
        </p:nvSpPr>
        <p:spPr bwMode="auto">
          <a:xfrm>
            <a:off x="4343400" y="3124200"/>
            <a:ext cx="1066800" cy="762000"/>
          </a:xfrm>
          <a:prstGeom prst="downArrow">
            <a:avLst/>
          </a:prstGeom>
          <a:ln>
            <a:headEnd type="none" w="sm" len="sm"/>
            <a:tailEnd type="none" w="sm" len="sm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eaLnBrk="0" hangingPunct="0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37" name="Espace réservé de la date 36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S1 2016 /2017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6" grpId="0"/>
      <p:bldP spid="12297" grpId="0"/>
      <p:bldP spid="1229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re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7848600" cy="762000"/>
          </a:xfrm>
        </p:spPr>
        <p:txBody>
          <a:bodyPr/>
          <a:lstStyle/>
          <a:p>
            <a:r>
              <a:rPr lang="fr-FR" smtClean="0"/>
              <a:t>Tableau à 2D, nD</a:t>
            </a:r>
          </a:p>
        </p:txBody>
      </p:sp>
      <p:sp>
        <p:nvSpPr>
          <p:cNvPr id="13315" name="Espace réservé du contenu 2"/>
          <p:cNvSpPr>
            <a:spLocks noGrp="1"/>
          </p:cNvSpPr>
          <p:nvPr>
            <p:ph idx="1"/>
          </p:nvPr>
        </p:nvSpPr>
        <p:spPr>
          <a:xfrm>
            <a:off x="609600" y="1143000"/>
            <a:ext cx="7848600" cy="4953000"/>
          </a:xfrm>
        </p:spPr>
        <p:txBody>
          <a:bodyPr/>
          <a:lstStyle/>
          <a:p>
            <a:endParaRPr lang="fr-FR" smtClean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Master I    STAT-APP                                            ENSSEA.lagic.hamimed@gmail.com               </a:t>
            </a:r>
            <a:endParaRPr lang="en-US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27EA55D-C4D8-4FD8-9B9F-AFDB6F722687}" type="slidenum">
              <a:rPr lang="en-US" altLang="en-US" smtClean="0"/>
              <a:pPr>
                <a:defRPr/>
              </a:pPr>
              <a:t>11</a:t>
            </a:fld>
            <a:endParaRPr lang="en-US" alt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>
              <a:defRPr/>
            </a:pPr>
            <a:r>
              <a:rPr lang="fr-FR" smtClean="0"/>
              <a:t>S1 2016 /2017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reen">
  <a:themeElements>
    <a:clrScheme name="">
      <a:dk1>
        <a:srgbClr val="000000"/>
      </a:dk1>
      <a:lt1>
        <a:srgbClr val="FFFFFF"/>
      </a:lt1>
      <a:dk2>
        <a:srgbClr val="1F7B2E"/>
      </a:dk2>
      <a:lt2>
        <a:srgbClr val="B9F9C8"/>
      </a:lt2>
      <a:accent1>
        <a:srgbClr val="D60093"/>
      </a:accent1>
      <a:accent2>
        <a:srgbClr val="FFFF66"/>
      </a:accent2>
      <a:accent3>
        <a:srgbClr val="ABBFAD"/>
      </a:accent3>
      <a:accent4>
        <a:srgbClr val="DADADA"/>
      </a:accent4>
      <a:accent5>
        <a:srgbClr val="E8AAC8"/>
      </a:accent5>
      <a:accent6>
        <a:srgbClr val="E7E75C"/>
      </a:accent6>
      <a:hlink>
        <a:srgbClr val="FF9933"/>
      </a:hlink>
      <a:folHlink>
        <a:srgbClr val="66FFFF"/>
      </a:folHlink>
    </a:clrScheme>
    <a:fontScheme name="green.pot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green.pot 1">
        <a:dk1>
          <a:srgbClr val="000000"/>
        </a:dk1>
        <a:lt1>
          <a:srgbClr val="FFFFFF"/>
        </a:lt1>
        <a:dk2>
          <a:srgbClr val="990066"/>
        </a:dk2>
        <a:lt2>
          <a:srgbClr val="00CCCC"/>
        </a:lt2>
        <a:accent1>
          <a:srgbClr val="D60093"/>
        </a:accent1>
        <a:accent2>
          <a:srgbClr val="FFFF66"/>
        </a:accent2>
        <a:accent3>
          <a:srgbClr val="CAAAB8"/>
        </a:accent3>
        <a:accent4>
          <a:srgbClr val="DADADA"/>
        </a:accent4>
        <a:accent5>
          <a:srgbClr val="E8AAC8"/>
        </a:accent5>
        <a:accent6>
          <a:srgbClr val="E7E75C"/>
        </a:accent6>
        <a:hlink>
          <a:srgbClr val="FF9933"/>
        </a:hlink>
        <a:folHlink>
          <a:srgbClr val="FF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reen.pot 2">
        <a:dk1>
          <a:srgbClr val="000000"/>
        </a:dk1>
        <a:lt1>
          <a:srgbClr val="FFFFCC"/>
        </a:lt1>
        <a:dk2>
          <a:srgbClr val="996600"/>
        </a:dk2>
        <a:lt2>
          <a:srgbClr val="FFFFCC"/>
        </a:lt2>
        <a:accent1>
          <a:srgbClr val="FFCC00"/>
        </a:accent1>
        <a:accent2>
          <a:srgbClr val="6666FF"/>
        </a:accent2>
        <a:accent3>
          <a:srgbClr val="FFFFE2"/>
        </a:accent3>
        <a:accent4>
          <a:srgbClr val="000000"/>
        </a:accent4>
        <a:accent5>
          <a:srgbClr val="FFE2AA"/>
        </a:accent5>
        <a:accent6>
          <a:srgbClr val="5C5CE7"/>
        </a:accent6>
        <a:hlink>
          <a:srgbClr val="999933"/>
        </a:hlink>
        <a:folHlink>
          <a:srgbClr val="99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reen.pot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EAEAEA"/>
        </a:accent1>
        <a:accent2>
          <a:srgbClr val="969696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878787"/>
        </a:accent6>
        <a:hlink>
          <a:srgbClr val="5F5F5F"/>
        </a:hlink>
        <a:folHlink>
          <a:srgbClr val="CBCBCB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I:\slides\02-Edition\green.pot</Template>
  <TotalTime>486</TotalTime>
  <Pages>22</Pages>
  <Words>369</Words>
  <Application>Microsoft Office PowerPoint</Application>
  <PresentationFormat>Affichage à l'écran (4:3)</PresentationFormat>
  <Paragraphs>98</Paragraphs>
  <Slides>11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6" baseType="lpstr">
      <vt:lpstr>Arial</vt:lpstr>
      <vt:lpstr>Times New Roman</vt:lpstr>
      <vt:lpstr>Monotype Sorts</vt:lpstr>
      <vt:lpstr>Wingdings</vt:lpstr>
      <vt:lpstr>green</vt:lpstr>
      <vt:lpstr>C++ if, else , switch, for, while…</vt:lpstr>
      <vt:lpstr>Plan </vt:lpstr>
      <vt:lpstr>switch</vt:lpstr>
      <vt:lpstr>Diapositive 4</vt:lpstr>
      <vt:lpstr>La boucle for</vt:lpstr>
      <vt:lpstr>La boucle for; exemple</vt:lpstr>
      <vt:lpstr>Boucle infinie</vt:lpstr>
      <vt:lpstr>Le while</vt:lpstr>
      <vt:lpstr>La boucle do; calcule du PGCD</vt:lpstr>
      <vt:lpstr>Tableaux (vecteurs), N=Eval +EX</vt:lpstr>
      <vt:lpstr>Tableau à 2D, nD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C++ Fundamentals</dc:title>
  <dc:subject>Chapter2</dc:subject>
  <dc:creator>Cohoon and Davidson</dc:creator>
  <cp:lastModifiedBy>LYAZID</cp:lastModifiedBy>
  <cp:revision>328</cp:revision>
  <cp:lastPrinted>2001-01-23T19:41:44Z</cp:lastPrinted>
  <dcterms:created xsi:type="dcterms:W3CDTF">1996-06-25T16:22:20Z</dcterms:created>
  <dcterms:modified xsi:type="dcterms:W3CDTF">2016-11-25T09:37:54Z</dcterms:modified>
</cp:coreProperties>
</file>