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7" r:id="rId1"/>
  </p:sldMasterIdLst>
  <p:notesMasterIdLst>
    <p:notesMasterId r:id="rId21"/>
  </p:notesMasterIdLst>
  <p:sldIdLst>
    <p:sldId id="268" r:id="rId2"/>
    <p:sldId id="269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88" r:id="rId11"/>
    <p:sldId id="279" r:id="rId12"/>
    <p:sldId id="280" r:id="rId13"/>
    <p:sldId id="282" r:id="rId14"/>
    <p:sldId id="283" r:id="rId15"/>
    <p:sldId id="284" r:id="rId16"/>
    <p:sldId id="285" r:id="rId17"/>
    <p:sldId id="286" r:id="rId18"/>
    <p:sldId id="287" r:id="rId19"/>
    <p:sldId id="281" r:id="rId20"/>
  </p:sldIdLst>
  <p:sldSz cx="9144000" cy="6858000" type="screen4x3"/>
  <p:notesSz cx="6858000" cy="910748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AF8D2"/>
    <a:srgbClr val="FF0000"/>
    <a:srgbClr val="FF0066"/>
    <a:srgbClr val="0000CC"/>
    <a:srgbClr val="66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7" autoAdjust="0"/>
    <p:restoredTop sz="94670" autoAdjust="0"/>
  </p:normalViewPr>
  <p:slideViewPr>
    <p:cSldViewPr>
      <p:cViewPr varScale="1">
        <p:scale>
          <a:sx n="66" d="100"/>
          <a:sy n="66" d="100"/>
        </p:scale>
        <p:origin x="-5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686" y="-96"/>
      </p:cViewPr>
      <p:guideLst>
        <p:guide orient="horz" pos="2869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82625"/>
            <a:ext cx="4554538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0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25938"/>
            <a:ext cx="5486400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40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40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C96D910-DA9C-4F08-91D8-389C0E2086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4F75FD-A5F8-426E-9145-72CA6E295574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43C28A-C0A0-4E4B-AEA3-773BF5852521}" type="slidenum">
              <a:rPr lang="fr-FR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CF3CBE-07EE-4C22-8950-A52E54A46F4A}" type="slidenum">
              <a:rPr lang="fr-FR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0AD9B2-7EE3-45D4-8D38-748ED733AAEB}" type="slidenum">
              <a:rPr lang="fr-FR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4C3525-BD68-4F22-BCB7-3A8FAB8D4F27}" type="slidenum">
              <a:rPr lang="fr-FR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94E477-9F4B-4087-A5FF-5AD77B766131}" type="slidenum">
              <a:rPr lang="fr-FR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4D6809-59AE-4A08-A068-900D37F905E3}" type="slidenum">
              <a:rPr lang="fr-FR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DA4C2A-8D15-4694-B089-9AF5D9CFD58A}" type="slidenum">
              <a:rPr lang="fr-FR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FC94C3-4DD0-41F3-BAC3-A0DFBB0F377C}" type="slidenum">
              <a:rPr lang="fr-FR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F5803F-32E8-4401-A89D-9E6E03BDD02E}" type="slidenum">
              <a:rPr lang="fr-FR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01DBFF-DE7D-4454-A0B4-6CB0A893BE8C}" type="slidenum">
              <a:rPr lang="fr-FR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1B30B5-A160-4AC5-A998-69FC77BB2B54}" type="slidenum">
              <a:rPr lang="fr-FR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78F7C-9BE1-4248-949C-83659805DAF7}" type="slidenum">
              <a:rPr lang="fr-FR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49C21D-D10E-4775-8342-8361324F91DE}" type="slidenum">
              <a:rPr lang="fr-FR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C731E9-46EC-493F-9B70-A49BE87076C6}" type="slidenum">
              <a:rPr lang="fr-FR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71E971-1529-4E66-9009-FE061DA7FF1E}" type="slidenum">
              <a:rPr lang="fr-FR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78A14D-6B47-47FB-8D38-6F93337559FC}" type="slidenum">
              <a:rPr lang="fr-FR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A75562-036F-4523-905E-CAE5B1A95B77}" type="slidenum">
              <a:rPr lang="fr-FR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830D0B-01AB-43FF-8B72-06C1366B9B1E}" type="slidenum">
              <a:rPr lang="fr-FR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2769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2770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F694C16-484D-48CF-9C55-FFA7865B0B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6BCCB-F54A-4EEB-BA27-8B0DBE5771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22DA4-9976-485A-BF1D-5E7EA59D43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EFB4D-6F35-4552-891B-CF9EBED9D5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EE1EA-1B57-49A5-9F93-DDD498BA4F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88256-574B-4BB6-9CCB-E86FC8CEF35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556F2-4181-4B58-8B7B-CEAD909E14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DC993-342E-4C3B-9A5F-892FB61347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2594D-2B32-48B0-8933-6C2164937C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F2234-B67B-4B82-BDC8-7032F3F179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6557A-F8A2-4AEC-AD5B-43689D3307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DAAE7-7546-4D92-B473-B7244E117B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4BF43194-89DD-45E3-9404-1DE4B0F686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2666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accent2"/>
                </a:solidFill>
              </a:endParaRPr>
            </a:p>
          </p:txBody>
        </p:sp>
        <p:sp>
          <p:nvSpPr>
            <p:cNvPr id="32666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accent2"/>
                </a:solidFill>
              </a:endParaRPr>
            </a:p>
          </p:txBody>
        </p:sp>
        <p:sp>
          <p:nvSpPr>
            <p:cNvPr id="32666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accent2"/>
                </a:solidFill>
              </a:endParaRPr>
            </a:p>
          </p:txBody>
        </p:sp>
      </p:grpSp>
      <p:sp>
        <p:nvSpPr>
          <p:cNvPr id="32667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2667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2667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  <p:sldLayoutId id="2147483931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70" grpId="0"/>
      <p:bldP spid="32667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B4DBF09-F39B-4B96-9C03-FC5836840ECF}" type="slidenum">
              <a:rPr lang="fr-FR"/>
              <a:pPr/>
              <a:t>1</a:t>
            </a:fld>
            <a:endParaRPr lang="fr-FR"/>
          </a:p>
        </p:txBody>
      </p:sp>
      <p:sp>
        <p:nvSpPr>
          <p:cNvPr id="3075" name="WordArt 4"/>
          <p:cNvSpPr>
            <a:spLocks noChangeArrowheads="1" noChangeShapeType="1" noTextEdit="1"/>
          </p:cNvSpPr>
          <p:nvPr/>
        </p:nvSpPr>
        <p:spPr bwMode="auto">
          <a:xfrm>
            <a:off x="3203575" y="908050"/>
            <a:ext cx="2232025" cy="1081088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dern No. 20"/>
              </a:rPr>
              <a:t>CHAP II</a:t>
            </a:r>
          </a:p>
        </p:txBody>
      </p:sp>
      <p:sp>
        <p:nvSpPr>
          <p:cNvPr id="3076" name="WordArt 5"/>
          <p:cNvSpPr>
            <a:spLocks noChangeArrowheads="1" noChangeShapeType="1" noTextEdit="1"/>
          </p:cNvSpPr>
          <p:nvPr/>
        </p:nvSpPr>
        <p:spPr bwMode="auto">
          <a:xfrm>
            <a:off x="1476375" y="2819400"/>
            <a:ext cx="6048375" cy="1617663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fr-FR" sz="3600" kern="10" spc="180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Introduction aux langages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C2A3B3C-0989-41A2-B100-EECDA7EDC0DF}" type="slidenum">
              <a:rPr lang="fr-FR"/>
              <a:pPr/>
              <a:t>2</a:t>
            </a:fld>
            <a:endParaRPr lang="fr-FR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57200"/>
            <a:ext cx="8435975" cy="595313"/>
          </a:xfrm>
        </p:spPr>
        <p:txBody>
          <a:bodyPr/>
          <a:lstStyle/>
          <a:p>
            <a:pPr eaLnBrk="1" hangingPunct="1"/>
            <a:r>
              <a:rPr lang="fr-FR" sz="3200" b="1" smtClean="0">
                <a:solidFill>
                  <a:srgbClr val="0000CC"/>
                </a:solidFill>
              </a:rPr>
              <a:t>1.  ALPHABETS ET MOTS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856662" cy="5616575"/>
          </a:xfrm>
        </p:spPr>
        <p:txBody>
          <a:bodyPr/>
          <a:lstStyle/>
          <a:p>
            <a:pPr eaLnBrk="1" hangingPunct="1"/>
            <a:r>
              <a:rPr lang="fr-FR" sz="2400" b="1" smtClean="0">
                <a:solidFill>
                  <a:srgbClr val="0000CC"/>
                </a:solidFill>
              </a:rPr>
              <a:t>Définition 1:</a:t>
            </a:r>
            <a:r>
              <a:rPr lang="fr-FR" sz="2400" smtClean="0"/>
              <a:t> Un Alphabet est un ensemble fini (non vide) de symboles, noté </a:t>
            </a:r>
            <a:r>
              <a:rPr lang="fr-FR" smtClean="0">
                <a:solidFill>
                  <a:srgbClr val="FF0000"/>
                </a:solidFill>
              </a:rPr>
              <a:t>Σ</a:t>
            </a:r>
            <a:r>
              <a:rPr lang="fr-FR" sz="2400" smtClean="0"/>
              <a:t>. Ses éléments sont appelés </a:t>
            </a:r>
            <a:r>
              <a:rPr lang="fr-FR" sz="2400" smtClean="0">
                <a:solidFill>
                  <a:srgbClr val="FF0000"/>
                </a:solidFill>
              </a:rPr>
              <a:t>lettres</a:t>
            </a:r>
            <a:r>
              <a:rPr lang="fr-FR" sz="2400" smtClean="0"/>
              <a:t>. </a:t>
            </a:r>
          </a:p>
          <a:p>
            <a:pPr eaLnBrk="1" hangingPunct="1"/>
            <a:r>
              <a:rPr lang="fr-FR" sz="2800" b="1" smtClean="0">
                <a:solidFill>
                  <a:srgbClr val="0000CC"/>
                </a:solidFill>
              </a:rPr>
              <a:t>Exemples 1:</a:t>
            </a:r>
            <a:r>
              <a:rPr lang="fr-FR" sz="2800" b="1" smtClean="0"/>
              <a:t> </a:t>
            </a:r>
          </a:p>
          <a:p>
            <a:pPr eaLnBrk="1" hangingPunct="1"/>
            <a:r>
              <a:rPr lang="fr-FR" sz="2800" b="1" smtClean="0"/>
              <a:t>	</a:t>
            </a:r>
            <a:r>
              <a:rPr lang="fr-FR" sz="2800" smtClean="0"/>
              <a:t>{</a:t>
            </a:r>
            <a:r>
              <a:rPr lang="fr-FR" sz="2800" smtClean="0">
                <a:solidFill>
                  <a:srgbClr val="FF0000"/>
                </a:solidFill>
              </a:rPr>
              <a:t>a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b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c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d</a:t>
            </a:r>
            <a:r>
              <a:rPr lang="fr-FR" sz="2800" smtClean="0"/>
              <a:t>, … , </a:t>
            </a:r>
            <a:r>
              <a:rPr lang="fr-FR" sz="2800" smtClean="0">
                <a:solidFill>
                  <a:srgbClr val="FF0000"/>
                </a:solidFill>
              </a:rPr>
              <a:t>x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y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z</a:t>
            </a:r>
            <a:r>
              <a:rPr lang="fr-FR" sz="2800" smtClean="0"/>
              <a:t>} </a:t>
            </a:r>
          </a:p>
          <a:p>
            <a:pPr eaLnBrk="1" hangingPunct="1"/>
            <a:r>
              <a:rPr lang="fr-FR" sz="2800" smtClean="0"/>
              <a:t>	{</a:t>
            </a:r>
            <a:r>
              <a:rPr lang="fr-FR" sz="2800" smtClean="0">
                <a:solidFill>
                  <a:srgbClr val="FF0000"/>
                </a:solidFill>
              </a:rPr>
              <a:t>0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1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2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3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4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5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6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7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8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9</a:t>
            </a:r>
            <a:r>
              <a:rPr lang="fr-FR" sz="2800" smtClean="0"/>
              <a:t>}</a:t>
            </a:r>
          </a:p>
          <a:p>
            <a:pPr eaLnBrk="1" hangingPunct="1"/>
            <a:r>
              <a:rPr lang="fr-FR" sz="2800" smtClean="0"/>
              <a:t>	L’ensemble des </a:t>
            </a:r>
            <a:r>
              <a:rPr lang="fr-FR" sz="2800" smtClean="0">
                <a:solidFill>
                  <a:srgbClr val="FF0000"/>
                </a:solidFill>
              </a:rPr>
              <a:t>caractères ASCII</a:t>
            </a:r>
            <a:r>
              <a:rPr lang="fr-FR" sz="2800" smtClean="0"/>
              <a:t> </a:t>
            </a:r>
          </a:p>
          <a:p>
            <a:pPr eaLnBrk="1" hangingPunct="1"/>
            <a:r>
              <a:rPr lang="fr-FR" sz="2800" smtClean="0"/>
              <a:t>	</a:t>
            </a:r>
            <a:r>
              <a:rPr lang="fr-FR" sz="2800" smtClean="0">
                <a:solidFill>
                  <a:srgbClr val="FF0000"/>
                </a:solidFill>
              </a:rPr>
              <a:t>{0,1}</a:t>
            </a:r>
            <a:r>
              <a:rPr lang="fr-FR" sz="2800" smtClean="0"/>
              <a:t>  </a:t>
            </a:r>
          </a:p>
          <a:p>
            <a:pPr eaLnBrk="1" hangingPunct="1"/>
            <a:r>
              <a:rPr lang="fr-FR" sz="2800" smtClean="0"/>
              <a:t>	L’ensemble des symboles de base en Pascal :  </a:t>
            </a:r>
            <a:r>
              <a:rPr lang="fr-FR" sz="2800" smtClean="0">
                <a:solidFill>
                  <a:srgbClr val="FF0000"/>
                </a:solidFill>
              </a:rPr>
              <a:t>Begin</a:t>
            </a:r>
            <a:r>
              <a:rPr lang="fr-FR" sz="2800" smtClean="0"/>
              <a:t>, </a:t>
            </a:r>
            <a:r>
              <a:rPr lang="fr-FR" sz="2800" smtClean="0">
                <a:solidFill>
                  <a:srgbClr val="FF0000"/>
                </a:solidFill>
              </a:rPr>
              <a:t>end</a:t>
            </a:r>
            <a:r>
              <a:rPr lang="fr-FR" sz="2800" smtClean="0"/>
              <a:t>, </a:t>
            </a:r>
            <a:r>
              <a:rPr lang="fr-FR" sz="2800" smtClean="0">
                <a:solidFill>
                  <a:srgbClr val="FF0000"/>
                </a:solidFill>
              </a:rPr>
              <a:t>(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)</a:t>
            </a:r>
            <a:r>
              <a:rPr lang="fr-FR" sz="2800" smtClean="0"/>
              <a:t>, </a:t>
            </a:r>
            <a:r>
              <a:rPr lang="fr-FR" sz="2800" smtClean="0">
                <a:solidFill>
                  <a:srgbClr val="FF0000"/>
                </a:solidFill>
              </a:rPr>
              <a:t>;</a:t>
            </a:r>
            <a:r>
              <a:rPr lang="fr-FR" sz="2800" smtClean="0"/>
              <a:t>, </a:t>
            </a:r>
            <a:r>
              <a:rPr lang="fr-FR" sz="2800" smtClean="0">
                <a:solidFill>
                  <a:srgbClr val="FF0000"/>
                </a:solidFill>
              </a:rPr>
              <a:t>:=</a:t>
            </a:r>
            <a:r>
              <a:rPr lang="fr-FR" sz="2800" smtClean="0"/>
              <a:t>, </a:t>
            </a:r>
            <a:r>
              <a:rPr lang="fr-FR" sz="2800" smtClean="0">
                <a:solidFill>
                  <a:srgbClr val="FF0000"/>
                </a:solidFill>
              </a:rPr>
              <a:t>A</a:t>
            </a:r>
            <a:r>
              <a:rPr lang="fr-FR" sz="2800" smtClean="0"/>
              <a:t> ,</a:t>
            </a:r>
            <a:r>
              <a:rPr lang="fr-FR" sz="2800" smtClean="0">
                <a:solidFill>
                  <a:srgbClr val="FF0000"/>
                </a:solidFill>
              </a:rPr>
              <a:t>B</a:t>
            </a:r>
            <a:r>
              <a:rPr lang="fr-FR" sz="2800" smtClean="0"/>
              <a:t>,</a:t>
            </a:r>
            <a:r>
              <a:rPr lang="fr-FR" sz="2800" smtClean="0">
                <a:solidFill>
                  <a:srgbClr val="FF0000"/>
                </a:solidFill>
              </a:rPr>
              <a:t>C</a:t>
            </a:r>
            <a:r>
              <a:rPr lang="fr-FR" sz="2800" smtClean="0"/>
              <a:t>,…,</a:t>
            </a:r>
            <a:r>
              <a:rPr lang="fr-FR" sz="2800" smtClean="0">
                <a:solidFill>
                  <a:srgbClr val="FF0000"/>
                </a:solidFill>
              </a:rPr>
              <a:t>Z</a:t>
            </a:r>
            <a:r>
              <a:rPr lang="fr-FR" sz="2800" smtClean="0"/>
              <a:t>,…. </a:t>
            </a:r>
          </a:p>
          <a:p>
            <a:pPr eaLnBrk="1" hangingPunct="1"/>
            <a:r>
              <a:rPr lang="fr-FR" sz="2800" smtClean="0"/>
              <a:t>La taille </a:t>
            </a:r>
            <a:r>
              <a:rPr lang="fr-FR" sz="2800" smtClean="0">
                <a:solidFill>
                  <a:srgbClr val="FF0000"/>
                </a:solidFill>
              </a:rPr>
              <a:t>|</a:t>
            </a:r>
            <a:r>
              <a:rPr lang="fr-FR" smtClean="0">
                <a:solidFill>
                  <a:srgbClr val="FF0000"/>
                </a:solidFill>
              </a:rPr>
              <a:t>Σ</a:t>
            </a:r>
            <a:r>
              <a:rPr lang="fr-FR" sz="2800" smtClean="0">
                <a:solidFill>
                  <a:srgbClr val="FF0000"/>
                </a:solidFill>
              </a:rPr>
              <a:t>|</a:t>
            </a:r>
            <a:r>
              <a:rPr lang="fr-FR" sz="2800" smtClean="0"/>
              <a:t> d’un alphabet </a:t>
            </a:r>
            <a:r>
              <a:rPr lang="fr-FR" smtClean="0"/>
              <a:t>Σ</a:t>
            </a:r>
            <a:r>
              <a:rPr lang="fr-FR" sz="2800" smtClean="0"/>
              <a:t> est le nombre de ses éléments.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EB3DA50-EF51-4480-8250-C02691A26A37}" type="slidenum">
              <a:rPr lang="fr-FR"/>
              <a:pPr/>
              <a:t>3</a:t>
            </a:fld>
            <a:endParaRPr lang="fr-FR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57200"/>
            <a:ext cx="8507412" cy="884238"/>
          </a:xfrm>
        </p:spPr>
        <p:txBody>
          <a:bodyPr/>
          <a:lstStyle/>
          <a:p>
            <a:pPr eaLnBrk="1" hangingPunct="1"/>
            <a:r>
              <a:rPr lang="fr-FR" sz="3200" b="1" smtClean="0">
                <a:solidFill>
                  <a:srgbClr val="0000CC"/>
                </a:solidFill>
              </a:rPr>
              <a:t>Définition  2:</a:t>
            </a:r>
            <a:endParaRPr lang="fr-FR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8928100" cy="5516562"/>
          </a:xfrm>
        </p:spPr>
        <p:txBody>
          <a:bodyPr/>
          <a:lstStyle/>
          <a:p>
            <a:pPr eaLnBrk="1" hangingPunct="1"/>
            <a:r>
              <a:rPr lang="fr-FR" sz="2600" smtClean="0">
                <a:solidFill>
                  <a:srgbClr val="0000CC"/>
                </a:solidFill>
              </a:rPr>
              <a:t>Un mot ou une phrase</a:t>
            </a:r>
            <a:r>
              <a:rPr lang="fr-FR" sz="2600" smtClean="0"/>
              <a:t> sur un alphabet Σ, est une suite finie d’éléments de Σ. </a:t>
            </a:r>
          </a:p>
          <a:p>
            <a:pPr eaLnBrk="1" hangingPunct="1">
              <a:spcBef>
                <a:spcPct val="100000"/>
              </a:spcBef>
            </a:pPr>
            <a:r>
              <a:rPr lang="fr-FR" sz="2400" b="1" smtClean="0">
                <a:solidFill>
                  <a:srgbClr val="0000CC"/>
                </a:solidFill>
              </a:rPr>
              <a:t>Exemples 2 :</a:t>
            </a:r>
            <a:r>
              <a:rPr lang="fr-FR" sz="2400" smtClean="0"/>
              <a:t> </a:t>
            </a:r>
          </a:p>
          <a:p>
            <a:pPr eaLnBrk="1" hangingPunct="1"/>
            <a:r>
              <a:rPr lang="fr-FR" sz="2400" smtClean="0"/>
              <a:t>Sur  </a:t>
            </a:r>
            <a:r>
              <a:rPr lang="fr-FR" smtClean="0"/>
              <a:t>Σ </a:t>
            </a:r>
            <a:r>
              <a:rPr lang="fr-FR" sz="2400" smtClean="0"/>
              <a:t> = {a,b,c, …,n}, taille |</a:t>
            </a:r>
            <a:r>
              <a:rPr lang="fr-FR" smtClean="0"/>
              <a:t>Σ</a:t>
            </a:r>
            <a:r>
              <a:rPr lang="fr-FR" sz="2400" smtClean="0"/>
              <a:t>|= 14, on a les mots : a, balai, adeil, laide,mamambc, … </a:t>
            </a:r>
          </a:p>
          <a:p>
            <a:pPr eaLnBrk="1" hangingPunct="1"/>
            <a:r>
              <a:rPr lang="fr-FR" sz="2800" smtClean="0">
                <a:solidFill>
                  <a:srgbClr val="FF0000"/>
                </a:solidFill>
              </a:rPr>
              <a:t>|</a:t>
            </a:r>
            <a:r>
              <a:rPr lang="fr-FR" sz="2800" i="1" smtClean="0">
                <a:solidFill>
                  <a:srgbClr val="FF0000"/>
                </a:solidFill>
              </a:rPr>
              <a:t>x</a:t>
            </a:r>
            <a:r>
              <a:rPr lang="fr-FR" sz="2800" smtClean="0">
                <a:solidFill>
                  <a:srgbClr val="FF0000"/>
                </a:solidFill>
              </a:rPr>
              <a:t>|</a:t>
            </a:r>
            <a:r>
              <a:rPr lang="fr-FR" sz="2800" smtClean="0"/>
              <a:t>: la longueur du mot </a:t>
            </a:r>
            <a:r>
              <a:rPr lang="fr-FR" sz="2800" i="1" smtClean="0">
                <a:solidFill>
                  <a:srgbClr val="FF0000"/>
                </a:solidFill>
              </a:rPr>
              <a:t>x</a:t>
            </a:r>
            <a:r>
              <a:rPr lang="fr-FR" sz="2800" smtClean="0"/>
              <a:t> </a:t>
            </a:r>
          </a:p>
          <a:p>
            <a:pPr eaLnBrk="1" hangingPunct="1">
              <a:spcBef>
                <a:spcPct val="110000"/>
              </a:spcBef>
            </a:pPr>
            <a:r>
              <a:rPr lang="fr-FR" sz="2800" b="1" smtClean="0">
                <a:solidFill>
                  <a:srgbClr val="0000CC"/>
                </a:solidFill>
              </a:rPr>
              <a:t>Exemple 3 :</a:t>
            </a:r>
            <a:r>
              <a:rPr lang="fr-FR" sz="2800" smtClean="0"/>
              <a:t> Σ = {a,b}</a:t>
            </a:r>
          </a:p>
          <a:p>
            <a:pPr eaLnBrk="1" hangingPunct="1"/>
            <a:r>
              <a:rPr lang="fr-FR" sz="2400" smtClean="0"/>
              <a:t>mots de longueur </a:t>
            </a:r>
            <a:r>
              <a:rPr lang="fr-FR" sz="2400" smtClean="0">
                <a:solidFill>
                  <a:srgbClr val="FF0000"/>
                </a:solidFill>
              </a:rPr>
              <a:t>1</a:t>
            </a:r>
            <a:r>
              <a:rPr lang="fr-FR" sz="2400" smtClean="0"/>
              <a:t> : a et b</a:t>
            </a:r>
          </a:p>
          <a:p>
            <a:pPr eaLnBrk="1" hangingPunct="1"/>
            <a:r>
              <a:rPr lang="fr-FR" sz="2400" smtClean="0"/>
              <a:t>mots de longueur </a:t>
            </a:r>
            <a:r>
              <a:rPr lang="fr-FR" sz="2400" smtClean="0">
                <a:solidFill>
                  <a:srgbClr val="FF0000"/>
                </a:solidFill>
              </a:rPr>
              <a:t>2</a:t>
            </a:r>
            <a:r>
              <a:rPr lang="fr-FR" sz="2400" smtClean="0"/>
              <a:t> : aa, ab, ba, bb</a:t>
            </a:r>
          </a:p>
          <a:p>
            <a:pPr eaLnBrk="1" hangingPunct="1"/>
            <a:r>
              <a:rPr lang="fr-FR" sz="2400" smtClean="0"/>
              <a:t>mots de longueur </a:t>
            </a:r>
            <a:r>
              <a:rPr lang="fr-FR" sz="2400" smtClean="0">
                <a:solidFill>
                  <a:srgbClr val="FF0000"/>
                </a:solidFill>
              </a:rPr>
              <a:t>3</a:t>
            </a:r>
            <a:r>
              <a:rPr lang="fr-FR" sz="2400" smtClean="0"/>
              <a:t> : aaa, aab, aba, abb, baa, bab, bba, bbb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56B4D69-6489-4ADE-A07D-B050610C7922}" type="slidenum">
              <a:rPr lang="fr-FR"/>
              <a:pPr/>
              <a:t>4</a:t>
            </a:fld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620713"/>
            <a:ext cx="8928100" cy="61214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fr-FR" sz="2800" smtClean="0"/>
              <a:t>le </a:t>
            </a:r>
            <a:r>
              <a:rPr lang="fr-FR" sz="2800" smtClean="0">
                <a:solidFill>
                  <a:srgbClr val="0000CC"/>
                </a:solidFill>
              </a:rPr>
              <a:t>mot vide</a:t>
            </a:r>
            <a:r>
              <a:rPr lang="fr-FR" sz="2800" smtClean="0"/>
              <a:t> est le mot de longueur nulle. Noté </a:t>
            </a:r>
            <a:r>
              <a:rPr lang="fr-FR" sz="4000" b="1" u="sng" smtClean="0">
                <a:solidFill>
                  <a:srgbClr val="FF0000"/>
                </a:solidFill>
                <a:sym typeface="Symbol" pitchFamily="18" charset="2"/>
              </a:rPr>
              <a:t></a:t>
            </a:r>
            <a:r>
              <a:rPr lang="fr-FR" sz="2800" smtClean="0"/>
              <a:t>, ou </a:t>
            </a:r>
            <a:r>
              <a:rPr lang="fr-FR" sz="2800" smtClean="0">
                <a:solidFill>
                  <a:srgbClr val="FF0000"/>
                </a:solidFill>
              </a:rPr>
              <a:t>μ</a:t>
            </a:r>
            <a:r>
              <a:rPr lang="fr-FR" sz="2800" smtClean="0"/>
              <a:t>, ou λ, ou </a:t>
            </a:r>
            <a:r>
              <a:rPr lang="fr-FR" sz="2800" smtClean="0">
                <a:solidFill>
                  <a:srgbClr val="FF0000"/>
                </a:solidFill>
              </a:rPr>
              <a:t>e</a:t>
            </a:r>
            <a:r>
              <a:rPr lang="fr-FR" sz="2800" smtClean="0"/>
              <a:t>. </a:t>
            </a:r>
          </a:p>
          <a:p>
            <a:pPr eaLnBrk="1" hangingPunct="1">
              <a:lnSpc>
                <a:spcPct val="120000"/>
              </a:lnSpc>
            </a:pPr>
            <a:r>
              <a:rPr lang="fr-FR" sz="2800" smtClean="0"/>
              <a:t>La </a:t>
            </a:r>
            <a:r>
              <a:rPr lang="fr-FR" sz="2800" smtClean="0">
                <a:solidFill>
                  <a:srgbClr val="0000CC"/>
                </a:solidFill>
              </a:rPr>
              <a:t>concaténation</a:t>
            </a:r>
            <a:r>
              <a:rPr lang="fr-FR" sz="2800" smtClean="0"/>
              <a:t>: c’est l’opération de «mise bout à bout» :</a:t>
            </a:r>
          </a:p>
          <a:p>
            <a:pPr algn="ctr" eaLnBrk="1" hangingPunct="1"/>
            <a:r>
              <a:rPr lang="fr-FR" sz="2800" smtClean="0">
                <a:solidFill>
                  <a:srgbClr val="CC0000"/>
                </a:solidFill>
              </a:rPr>
              <a:t>w</a:t>
            </a:r>
            <a:r>
              <a:rPr lang="fr-FR" sz="2800" baseline="-25000" smtClean="0">
                <a:solidFill>
                  <a:srgbClr val="CC0000"/>
                </a:solidFill>
              </a:rPr>
              <a:t>1</a:t>
            </a:r>
            <a:r>
              <a:rPr lang="fr-FR" sz="2800" smtClean="0">
                <a:solidFill>
                  <a:srgbClr val="CC0000"/>
                </a:solidFill>
              </a:rPr>
              <a:t> = x</a:t>
            </a:r>
            <a:r>
              <a:rPr lang="fr-FR" sz="2800" baseline="-25000" smtClean="0">
                <a:solidFill>
                  <a:srgbClr val="CC0000"/>
                </a:solidFill>
              </a:rPr>
              <a:t>1</a:t>
            </a:r>
            <a:r>
              <a:rPr lang="fr-FR" sz="2800" smtClean="0">
                <a:solidFill>
                  <a:srgbClr val="CC0000"/>
                </a:solidFill>
              </a:rPr>
              <a:t>x</a:t>
            </a:r>
            <a:r>
              <a:rPr lang="fr-FR" sz="2800" baseline="-25000" smtClean="0">
                <a:solidFill>
                  <a:srgbClr val="CC0000"/>
                </a:solidFill>
              </a:rPr>
              <a:t>2</a:t>
            </a:r>
            <a:r>
              <a:rPr lang="fr-FR" sz="2800" smtClean="0">
                <a:solidFill>
                  <a:srgbClr val="CC0000"/>
                </a:solidFill>
              </a:rPr>
              <a:t>…x</a:t>
            </a:r>
            <a:r>
              <a:rPr lang="fr-FR" sz="2800" baseline="-25000" smtClean="0">
                <a:solidFill>
                  <a:srgbClr val="CC0000"/>
                </a:solidFill>
              </a:rPr>
              <a:t>p</a:t>
            </a:r>
            <a:r>
              <a:rPr lang="fr-FR" sz="2800" smtClean="0"/>
              <a:t>   	et    	</a:t>
            </a:r>
            <a:r>
              <a:rPr lang="fr-FR" sz="2800" smtClean="0">
                <a:solidFill>
                  <a:schemeClr val="hlink"/>
                </a:solidFill>
              </a:rPr>
              <a:t>w</a:t>
            </a:r>
            <a:r>
              <a:rPr lang="fr-FR" sz="2800" baseline="-25000" smtClean="0">
                <a:solidFill>
                  <a:schemeClr val="hlink"/>
                </a:solidFill>
              </a:rPr>
              <a:t>2</a:t>
            </a:r>
            <a:r>
              <a:rPr lang="fr-FR" sz="2800" smtClean="0">
                <a:solidFill>
                  <a:schemeClr val="hlink"/>
                </a:solidFill>
              </a:rPr>
              <a:t> = y</a:t>
            </a:r>
            <a:r>
              <a:rPr lang="fr-FR" sz="2800" baseline="-25000" smtClean="0">
                <a:solidFill>
                  <a:schemeClr val="hlink"/>
                </a:solidFill>
              </a:rPr>
              <a:t>1</a:t>
            </a:r>
            <a:r>
              <a:rPr lang="fr-FR" sz="2800" smtClean="0">
                <a:solidFill>
                  <a:schemeClr val="hlink"/>
                </a:solidFill>
              </a:rPr>
              <a:t>y</a:t>
            </a:r>
            <a:r>
              <a:rPr lang="fr-FR" sz="2800" baseline="-25000" smtClean="0">
                <a:solidFill>
                  <a:schemeClr val="hlink"/>
                </a:solidFill>
              </a:rPr>
              <a:t>2</a:t>
            </a:r>
            <a:r>
              <a:rPr lang="fr-FR" sz="2800" smtClean="0">
                <a:solidFill>
                  <a:schemeClr val="hlink"/>
                </a:solidFill>
              </a:rPr>
              <a:t>…y</a:t>
            </a:r>
            <a:r>
              <a:rPr lang="fr-FR" sz="2800" baseline="-25000" smtClean="0">
                <a:solidFill>
                  <a:schemeClr val="hlink"/>
                </a:solidFill>
              </a:rPr>
              <a:t>n</a:t>
            </a:r>
          </a:p>
          <a:p>
            <a:pPr algn="ctr" eaLnBrk="1" hangingPunct="1"/>
            <a:r>
              <a:rPr lang="fr-FR" sz="2800" smtClean="0"/>
              <a:t>w</a:t>
            </a:r>
            <a:r>
              <a:rPr lang="fr-FR" sz="2800" baseline="-25000" smtClean="0"/>
              <a:t>1</a:t>
            </a:r>
            <a:r>
              <a:rPr lang="fr-FR" sz="2800" smtClean="0"/>
              <a:t>w</a:t>
            </a:r>
            <a:r>
              <a:rPr lang="fr-FR" sz="2800" baseline="-25000" smtClean="0"/>
              <a:t>2</a:t>
            </a:r>
            <a:r>
              <a:rPr lang="fr-FR" sz="2800" smtClean="0"/>
              <a:t>  = </a:t>
            </a:r>
            <a:r>
              <a:rPr lang="fr-FR" sz="2800" smtClean="0">
                <a:solidFill>
                  <a:srgbClr val="CC0000"/>
                </a:solidFill>
              </a:rPr>
              <a:t>x</a:t>
            </a:r>
            <a:r>
              <a:rPr lang="fr-FR" sz="2800" baseline="-25000" smtClean="0">
                <a:solidFill>
                  <a:srgbClr val="CC0000"/>
                </a:solidFill>
              </a:rPr>
              <a:t>1</a:t>
            </a:r>
            <a:r>
              <a:rPr lang="fr-FR" sz="2800" smtClean="0">
                <a:solidFill>
                  <a:srgbClr val="CC0000"/>
                </a:solidFill>
              </a:rPr>
              <a:t>x</a:t>
            </a:r>
            <a:r>
              <a:rPr lang="fr-FR" sz="2800" baseline="-25000" smtClean="0">
                <a:solidFill>
                  <a:srgbClr val="CC0000"/>
                </a:solidFill>
              </a:rPr>
              <a:t>2</a:t>
            </a:r>
            <a:r>
              <a:rPr lang="fr-FR" sz="2800" smtClean="0">
                <a:solidFill>
                  <a:srgbClr val="CC0000"/>
                </a:solidFill>
              </a:rPr>
              <a:t>…x</a:t>
            </a:r>
            <a:r>
              <a:rPr lang="fr-FR" sz="2800" baseline="-25000" smtClean="0">
                <a:solidFill>
                  <a:srgbClr val="CC0000"/>
                </a:solidFill>
              </a:rPr>
              <a:t>p</a:t>
            </a:r>
            <a:r>
              <a:rPr lang="fr-FR" sz="2800" smtClean="0"/>
              <a:t> </a:t>
            </a:r>
            <a:r>
              <a:rPr lang="fr-FR" sz="2800" smtClean="0">
                <a:solidFill>
                  <a:schemeClr val="hlink"/>
                </a:solidFill>
              </a:rPr>
              <a:t>y</a:t>
            </a:r>
            <a:r>
              <a:rPr lang="fr-FR" sz="2800" baseline="-25000" smtClean="0">
                <a:solidFill>
                  <a:schemeClr val="hlink"/>
                </a:solidFill>
              </a:rPr>
              <a:t>1</a:t>
            </a:r>
            <a:r>
              <a:rPr lang="fr-FR" sz="2800" smtClean="0">
                <a:solidFill>
                  <a:schemeClr val="hlink"/>
                </a:solidFill>
              </a:rPr>
              <a:t>y</a:t>
            </a:r>
            <a:r>
              <a:rPr lang="fr-FR" sz="2800" baseline="-25000" smtClean="0">
                <a:solidFill>
                  <a:schemeClr val="hlink"/>
                </a:solidFill>
              </a:rPr>
              <a:t>2</a:t>
            </a:r>
            <a:r>
              <a:rPr lang="fr-FR" sz="2800" smtClean="0">
                <a:solidFill>
                  <a:schemeClr val="hlink"/>
                </a:solidFill>
              </a:rPr>
              <a:t>…y</a:t>
            </a:r>
            <a:r>
              <a:rPr lang="fr-FR" sz="2800" baseline="-25000" smtClean="0">
                <a:solidFill>
                  <a:schemeClr val="hlink"/>
                </a:solidFill>
              </a:rPr>
              <a:t>n</a:t>
            </a:r>
          </a:p>
          <a:p>
            <a:pPr eaLnBrk="1" hangingPunct="1">
              <a:spcBef>
                <a:spcPct val="120000"/>
              </a:spcBef>
            </a:pPr>
            <a:r>
              <a:rPr lang="fr-FR" sz="2400" smtClean="0"/>
              <a:t>que la concaténation est en général </a:t>
            </a:r>
            <a:r>
              <a:rPr lang="fr-FR" sz="2400" smtClean="0">
                <a:solidFill>
                  <a:srgbClr val="FF0000"/>
                </a:solidFill>
              </a:rPr>
              <a:t>non </a:t>
            </a:r>
            <a:r>
              <a:rPr lang="fr-FR" sz="2400" i="1" smtClean="0">
                <a:solidFill>
                  <a:srgbClr val="FF0000"/>
                </a:solidFill>
              </a:rPr>
              <a:t>commutative</a:t>
            </a:r>
            <a:r>
              <a:rPr lang="fr-FR" sz="2400" smtClean="0"/>
              <a:t> </a:t>
            </a:r>
          </a:p>
          <a:p>
            <a:pPr eaLnBrk="1" hangingPunct="1"/>
            <a:r>
              <a:rPr lang="fr-FR" sz="2400" smtClean="0"/>
              <a:t>C’est une opération </a:t>
            </a:r>
            <a:r>
              <a:rPr lang="fr-FR" sz="2400" smtClean="0">
                <a:solidFill>
                  <a:srgbClr val="FF0000"/>
                </a:solidFill>
              </a:rPr>
              <a:t>associative</a:t>
            </a:r>
            <a:r>
              <a:rPr lang="fr-FR" sz="2400" smtClean="0"/>
              <a:t>, son élément neutre est le mot vide :  	</a:t>
            </a:r>
            <a:r>
              <a:rPr lang="fr-FR" sz="2400" smtClean="0">
                <a:solidFill>
                  <a:srgbClr val="FF0000"/>
                </a:solidFill>
              </a:rPr>
              <a:t>wε = εw = 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264F6A8-018A-4FFE-921D-F2F0FC7AD72B}" type="slidenum">
              <a:rPr lang="fr-FR"/>
              <a:pPr/>
              <a:t>5</a:t>
            </a:fld>
            <a:endParaRPr 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036050" cy="6192838"/>
          </a:xfrm>
        </p:spPr>
        <p:txBody>
          <a:bodyPr/>
          <a:lstStyle/>
          <a:p>
            <a:pPr eaLnBrk="1" hangingPunct="1"/>
            <a:r>
              <a:rPr lang="fr-FR" sz="2400" dirty="0" smtClean="0"/>
              <a:t>L’ensemble des mots sur Σ, muni de la concaténation, est un monoïde que l’on appelle le  </a:t>
            </a:r>
            <a:r>
              <a:rPr lang="fr-FR" sz="2400" dirty="0" smtClean="0">
                <a:solidFill>
                  <a:srgbClr val="FF0000"/>
                </a:solidFill>
              </a:rPr>
              <a:t>monoïde libre</a:t>
            </a:r>
            <a:r>
              <a:rPr lang="fr-FR" sz="2400" dirty="0" smtClean="0"/>
              <a:t> engendré par Σ, et que l’on note </a:t>
            </a:r>
            <a:r>
              <a:rPr lang="fr-FR" sz="2400" dirty="0" smtClean="0">
                <a:solidFill>
                  <a:srgbClr val="FF0000"/>
                </a:solidFill>
              </a:rPr>
              <a:t>Σ*</a:t>
            </a:r>
            <a:r>
              <a:rPr lang="fr-FR" sz="2400" dirty="0" smtClean="0"/>
              <a:t>. </a:t>
            </a:r>
          </a:p>
          <a:p>
            <a:pPr eaLnBrk="1" hangingPunct="1"/>
            <a:r>
              <a:rPr lang="fr-FR" sz="2400" i="1" dirty="0" err="1" smtClean="0">
                <a:solidFill>
                  <a:srgbClr val="FF0000"/>
                </a:solidFill>
              </a:rPr>
              <a:t>x</a:t>
            </a:r>
            <a:r>
              <a:rPr lang="fr-FR" sz="2400" i="1" baseline="30000" dirty="0" err="1" smtClean="0">
                <a:solidFill>
                  <a:srgbClr val="FF0000"/>
                </a:solidFill>
              </a:rPr>
              <a:t>n</a:t>
            </a:r>
            <a:r>
              <a:rPr lang="fr-FR" sz="2400" dirty="0" smtClean="0"/>
              <a:t>: le mot </a:t>
            </a:r>
            <a:r>
              <a:rPr lang="fr-FR" sz="2400" i="1" dirty="0" smtClean="0"/>
              <a:t>x</a:t>
            </a:r>
            <a:r>
              <a:rPr lang="fr-FR" sz="2400" dirty="0" smtClean="0"/>
              <a:t> concaténé </a:t>
            </a:r>
            <a:r>
              <a:rPr lang="fr-FR" sz="2400" i="1" dirty="0" smtClean="0"/>
              <a:t>n</a:t>
            </a:r>
            <a:r>
              <a:rPr lang="fr-FR" sz="2400" dirty="0" smtClean="0"/>
              <a:t> fois (</a:t>
            </a:r>
            <a:r>
              <a:rPr lang="fr-FR" sz="2400" i="1" u="sng" dirty="0" smtClean="0">
                <a:solidFill>
                  <a:srgbClr val="FF0000"/>
                </a:solidFill>
              </a:rPr>
              <a:t>x</a:t>
            </a:r>
            <a:r>
              <a:rPr lang="fr-FR" sz="2400" i="1" u="sng" baseline="30000" dirty="0" smtClean="0">
                <a:solidFill>
                  <a:srgbClr val="FF0000"/>
                </a:solidFill>
              </a:rPr>
              <a:t>0 </a:t>
            </a:r>
            <a:r>
              <a:rPr lang="fr-FR" sz="2400" u="sng" dirty="0" smtClean="0"/>
              <a:t>= </a:t>
            </a:r>
            <a:r>
              <a:rPr lang="fr-FR" sz="2400" u="sng" dirty="0" smtClean="0">
                <a:sym typeface="Symbol" pitchFamily="18" charset="2"/>
              </a:rPr>
              <a:t></a:t>
            </a:r>
            <a:r>
              <a:rPr lang="fr-FR" sz="2400" dirty="0" smtClean="0"/>
              <a:t>, </a:t>
            </a:r>
            <a:r>
              <a:rPr lang="fr-FR" sz="2400" i="1" u="sng" dirty="0" smtClean="0">
                <a:solidFill>
                  <a:srgbClr val="FF0000"/>
                </a:solidFill>
              </a:rPr>
              <a:t>x</a:t>
            </a:r>
            <a:r>
              <a:rPr lang="fr-FR" sz="2400" i="1" u="sng" baseline="30000" dirty="0" smtClean="0">
                <a:solidFill>
                  <a:srgbClr val="FF0000"/>
                </a:solidFill>
              </a:rPr>
              <a:t>1</a:t>
            </a:r>
            <a:r>
              <a:rPr lang="fr-FR" sz="2400" u="sng" dirty="0" smtClean="0"/>
              <a:t> = </a:t>
            </a:r>
            <a:r>
              <a:rPr lang="fr-FR" sz="2400" i="1" u="sng" dirty="0" smtClean="0"/>
              <a:t>x</a:t>
            </a:r>
            <a:r>
              <a:rPr lang="fr-FR" sz="2400" dirty="0" smtClean="0"/>
              <a:t>, </a:t>
            </a:r>
            <a:r>
              <a:rPr lang="fr-FR" sz="2400" i="1" u="sng" dirty="0" smtClean="0">
                <a:solidFill>
                  <a:srgbClr val="FF0000"/>
                </a:solidFill>
              </a:rPr>
              <a:t>x</a:t>
            </a:r>
            <a:r>
              <a:rPr lang="fr-FR" sz="2400" i="1" u="sng" baseline="30000" dirty="0" smtClean="0">
                <a:solidFill>
                  <a:srgbClr val="FF0000"/>
                </a:solidFill>
              </a:rPr>
              <a:t>2 </a:t>
            </a:r>
            <a:r>
              <a:rPr lang="fr-FR" sz="2400" u="sng" dirty="0" smtClean="0"/>
              <a:t>= </a:t>
            </a:r>
            <a:r>
              <a:rPr lang="fr-FR" sz="2400" i="1" u="sng" dirty="0" smtClean="0"/>
              <a:t>xx</a:t>
            </a:r>
            <a:r>
              <a:rPr lang="fr-FR" sz="2400" dirty="0" smtClean="0"/>
              <a:t>, </a:t>
            </a:r>
            <a:r>
              <a:rPr lang="fr-FR" sz="2400" i="1" u="sng" dirty="0" smtClean="0">
                <a:solidFill>
                  <a:srgbClr val="FF0000"/>
                </a:solidFill>
              </a:rPr>
              <a:t>x</a:t>
            </a:r>
            <a:r>
              <a:rPr lang="fr-FR" sz="2400" i="1" u="sng" baseline="30000" dirty="0" smtClean="0">
                <a:solidFill>
                  <a:srgbClr val="FF0000"/>
                </a:solidFill>
              </a:rPr>
              <a:t>3</a:t>
            </a:r>
            <a:r>
              <a:rPr lang="fr-FR" sz="2400" u="sng" dirty="0" smtClean="0"/>
              <a:t>= </a:t>
            </a:r>
            <a:r>
              <a:rPr lang="fr-FR" sz="2400" i="1" u="sng" dirty="0" smtClean="0"/>
              <a:t>xxx</a:t>
            </a:r>
            <a:r>
              <a:rPr lang="fr-FR" sz="2400" dirty="0" smtClean="0"/>
              <a:t>, ...) </a:t>
            </a:r>
          </a:p>
          <a:p>
            <a:pPr eaLnBrk="1" hangingPunct="1"/>
            <a:r>
              <a:rPr lang="fr-FR" sz="2400" dirty="0" smtClean="0">
                <a:solidFill>
                  <a:srgbClr val="FF0000"/>
                </a:solidFill>
              </a:rPr>
              <a:t>Σ</a:t>
            </a:r>
            <a:r>
              <a:rPr lang="fr-FR" sz="2400" baseline="46000" dirty="0" smtClean="0">
                <a:solidFill>
                  <a:srgbClr val="FF0000"/>
                </a:solidFill>
              </a:rPr>
              <a:t>+</a:t>
            </a:r>
            <a:r>
              <a:rPr lang="fr-FR" sz="2400" dirty="0" smtClean="0"/>
              <a:t>: l'ensemble des mots de longueur  &gt;= 1 </a:t>
            </a:r>
          </a:p>
          <a:p>
            <a:pPr eaLnBrk="1" hangingPunct="1"/>
            <a:r>
              <a:rPr lang="fr-FR" sz="2400" dirty="0" smtClean="0">
                <a:solidFill>
                  <a:srgbClr val="FF0000"/>
                </a:solidFill>
              </a:rPr>
              <a:t>Σ</a:t>
            </a:r>
            <a:r>
              <a:rPr lang="fr-FR" sz="2400" baseline="30000" dirty="0" smtClean="0">
                <a:solidFill>
                  <a:srgbClr val="FF0000"/>
                </a:solidFill>
              </a:rPr>
              <a:t>*</a:t>
            </a:r>
            <a:r>
              <a:rPr lang="fr-FR" sz="2400" dirty="0" smtClean="0"/>
              <a:t>: l'ensemble des mots que l'on peut construire à partir de Σ, y compris le mot vide. </a:t>
            </a:r>
          </a:p>
          <a:p>
            <a:pPr eaLnBrk="1" hangingPunct="1">
              <a:buFont typeface="Wingdings" pitchFamily="2" charset="2"/>
              <a:buNone/>
            </a:pPr>
            <a:endParaRPr lang="fr-FR" sz="2400" dirty="0" smtClean="0"/>
          </a:p>
        </p:txBody>
      </p:sp>
      <p:pic>
        <p:nvPicPr>
          <p:cNvPr id="36660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644900"/>
            <a:ext cx="7044713" cy="110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3BE9523-7ABC-4548-85EF-686BB9646119}" type="slidenum">
              <a:rPr lang="fr-FR"/>
              <a:pPr/>
              <a:t>6</a:t>
            </a:fld>
            <a:endParaRPr 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975350"/>
          </a:xfrm>
        </p:spPr>
        <p:txBody>
          <a:bodyPr/>
          <a:lstStyle/>
          <a:p>
            <a:pPr eaLnBrk="1" hangingPunct="1">
              <a:lnSpc>
                <a:spcPct val="145000"/>
              </a:lnSpc>
              <a:spcBef>
                <a:spcPct val="95000"/>
              </a:spcBef>
            </a:pPr>
            <a:r>
              <a:rPr lang="fr-FR" sz="2400" dirty="0" smtClean="0"/>
              <a:t>On appelle </a:t>
            </a:r>
            <a:r>
              <a:rPr lang="fr-FR" sz="2400" dirty="0" smtClean="0">
                <a:solidFill>
                  <a:srgbClr val="0000CC"/>
                </a:solidFill>
              </a:rPr>
              <a:t>occurrence</a:t>
            </a:r>
            <a:r>
              <a:rPr lang="fr-FR" sz="2400" dirty="0" smtClean="0"/>
              <a:t> d’une lettre </a:t>
            </a:r>
            <a:r>
              <a:rPr lang="fr-FR" sz="2400" dirty="0" smtClean="0">
                <a:solidFill>
                  <a:srgbClr val="FF0000"/>
                </a:solidFill>
              </a:rPr>
              <a:t>a</a:t>
            </a:r>
            <a:r>
              <a:rPr lang="fr-FR" sz="2400" dirty="0" smtClean="0"/>
              <a:t>  dans un mot </a:t>
            </a:r>
            <a:r>
              <a:rPr lang="fr-FR" sz="2400" dirty="0" smtClean="0">
                <a:solidFill>
                  <a:srgbClr val="FF0000"/>
                </a:solidFill>
              </a:rPr>
              <a:t>w</a:t>
            </a:r>
            <a:r>
              <a:rPr lang="fr-FR" sz="2400" dirty="0" smtClean="0"/>
              <a:t>, son </a:t>
            </a:r>
            <a:r>
              <a:rPr lang="fr-FR" sz="2400" u="sng" dirty="0" smtClean="0">
                <a:solidFill>
                  <a:srgbClr val="FF0000"/>
                </a:solidFill>
              </a:rPr>
              <a:t>nombre d’apparition</a:t>
            </a:r>
            <a:r>
              <a:rPr lang="fr-FR" sz="2400" dirty="0" smtClean="0"/>
              <a:t> dans le mot w, notée   </a:t>
            </a:r>
            <a:r>
              <a:rPr lang="fr-FR" sz="2400" dirty="0" smtClean="0">
                <a:solidFill>
                  <a:srgbClr val="FF0000"/>
                </a:solidFill>
              </a:rPr>
              <a:t>|</a:t>
            </a:r>
            <a:r>
              <a:rPr lang="fr-FR" sz="2400" dirty="0" err="1" smtClean="0">
                <a:solidFill>
                  <a:srgbClr val="FF0000"/>
                </a:solidFill>
              </a:rPr>
              <a:t>w|</a:t>
            </a:r>
            <a:r>
              <a:rPr lang="fr-FR" sz="2400" baseline="-25000" dirty="0" err="1" smtClean="0">
                <a:solidFill>
                  <a:srgbClr val="FF0000"/>
                </a:solidFill>
              </a:rPr>
              <a:t>a</a:t>
            </a:r>
            <a:r>
              <a:rPr lang="fr-FR" sz="2400" dirty="0" smtClean="0"/>
              <a:t>. </a:t>
            </a:r>
          </a:p>
          <a:p>
            <a:pPr eaLnBrk="1" hangingPunct="1">
              <a:lnSpc>
                <a:spcPct val="145000"/>
              </a:lnSpc>
              <a:spcBef>
                <a:spcPct val="95000"/>
              </a:spcBef>
            </a:pPr>
            <a:r>
              <a:rPr lang="fr-FR" sz="2400" dirty="0" smtClean="0"/>
              <a:t>Soit Σ = {</a:t>
            </a:r>
            <a:r>
              <a:rPr lang="fr-FR" sz="2400" dirty="0" err="1" smtClean="0"/>
              <a:t>a,b,c</a:t>
            </a:r>
            <a:r>
              <a:rPr lang="fr-FR" sz="2400" dirty="0" smtClean="0"/>
              <a:t>}  et   le mot  ab.  	</a:t>
            </a:r>
          </a:p>
          <a:p>
            <a:pPr eaLnBrk="1" hangingPunct="1">
              <a:lnSpc>
                <a:spcPct val="145000"/>
              </a:lnSpc>
              <a:spcBef>
                <a:spcPct val="95000"/>
              </a:spcBef>
            </a:pPr>
            <a:r>
              <a:rPr lang="fr-FR" sz="2400" dirty="0" smtClean="0"/>
              <a:t>|ab| = 2;    	|</a:t>
            </a:r>
            <a:r>
              <a:rPr lang="fr-FR" sz="2400" dirty="0" err="1" smtClean="0"/>
              <a:t>ab|</a:t>
            </a:r>
            <a:r>
              <a:rPr lang="fr-FR" sz="2400" baseline="-25000" dirty="0" err="1" smtClean="0"/>
              <a:t>a</a:t>
            </a:r>
            <a:r>
              <a:rPr lang="fr-FR" sz="2400" dirty="0" smtClean="0"/>
              <a:t> = 1;	|</a:t>
            </a:r>
            <a:r>
              <a:rPr lang="fr-FR" sz="2400" dirty="0" err="1" smtClean="0"/>
              <a:t>ab|</a:t>
            </a:r>
            <a:r>
              <a:rPr lang="fr-FR" sz="2400" baseline="-25000" dirty="0" err="1" smtClean="0"/>
              <a:t>b</a:t>
            </a:r>
            <a:r>
              <a:rPr lang="fr-FR" sz="2400" dirty="0" smtClean="0"/>
              <a:t> = 1;  	|</a:t>
            </a:r>
            <a:r>
              <a:rPr lang="fr-FR" sz="2400" dirty="0" err="1" smtClean="0"/>
              <a:t>ab|</a:t>
            </a:r>
            <a:r>
              <a:rPr lang="fr-FR" sz="2400" baseline="-25000" dirty="0" err="1" smtClean="0"/>
              <a:t>c</a:t>
            </a:r>
            <a:r>
              <a:rPr lang="fr-FR" sz="2400" dirty="0" smtClean="0"/>
              <a:t> = 0 </a:t>
            </a:r>
          </a:p>
          <a:p>
            <a:pPr eaLnBrk="1" hangingPunct="1">
              <a:lnSpc>
                <a:spcPct val="145000"/>
              </a:lnSpc>
              <a:spcBef>
                <a:spcPct val="95000"/>
              </a:spcBef>
            </a:pPr>
            <a:r>
              <a:rPr lang="fr-FR" sz="2400" dirty="0" smtClean="0"/>
              <a:t>Le </a:t>
            </a:r>
            <a:r>
              <a:rPr lang="fr-FR" sz="2400" dirty="0" smtClean="0">
                <a:solidFill>
                  <a:srgbClr val="0000CC"/>
                </a:solidFill>
              </a:rPr>
              <a:t>miroir</a:t>
            </a:r>
            <a:r>
              <a:rPr lang="fr-FR" sz="2400" dirty="0" smtClean="0"/>
              <a:t> du mot  		x    =   x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x</a:t>
            </a:r>
            <a:r>
              <a:rPr lang="fr-FR" sz="2400" baseline="-25000" dirty="0" smtClean="0"/>
              <a:t>2  </a:t>
            </a:r>
            <a:r>
              <a:rPr lang="fr-FR" sz="2400" dirty="0" smtClean="0"/>
              <a:t> …  </a:t>
            </a:r>
            <a:r>
              <a:rPr lang="fr-FR" sz="2400" dirty="0" err="1" smtClean="0"/>
              <a:t>x</a:t>
            </a:r>
            <a:r>
              <a:rPr lang="fr-FR" sz="2400" baseline="-25000" dirty="0" err="1" smtClean="0"/>
              <a:t>n</a:t>
            </a:r>
            <a:r>
              <a:rPr lang="fr-FR" sz="2400" dirty="0" smtClean="0"/>
              <a:t>  </a:t>
            </a:r>
            <a:br>
              <a:rPr lang="fr-FR" sz="2400" dirty="0" smtClean="0"/>
            </a:br>
            <a:r>
              <a:rPr lang="fr-FR" sz="2400" dirty="0" smtClean="0"/>
              <a:t>	est défini par:  	</a:t>
            </a:r>
            <a:r>
              <a:rPr lang="fr-FR" sz="2400" dirty="0" err="1" smtClean="0">
                <a:solidFill>
                  <a:srgbClr val="FF0000"/>
                </a:solidFill>
              </a:rPr>
              <a:t>x</a:t>
            </a:r>
            <a:r>
              <a:rPr lang="fr-FR" sz="2400" baseline="30000" dirty="0" err="1" smtClean="0">
                <a:solidFill>
                  <a:srgbClr val="FF0000"/>
                </a:solidFill>
              </a:rPr>
              <a:t>R</a:t>
            </a:r>
            <a:r>
              <a:rPr lang="fr-FR" sz="2400" dirty="0" smtClean="0"/>
              <a:t>  =   </a:t>
            </a:r>
            <a:r>
              <a:rPr lang="fr-FR" sz="2400" dirty="0" err="1" smtClean="0"/>
              <a:t>x</a:t>
            </a:r>
            <a:r>
              <a:rPr lang="fr-FR" sz="2400" baseline="-25000" dirty="0" err="1" smtClean="0"/>
              <a:t>n</a:t>
            </a:r>
            <a:r>
              <a:rPr lang="fr-FR" sz="2400" dirty="0" smtClean="0"/>
              <a:t> </a:t>
            </a:r>
            <a:r>
              <a:rPr lang="fr-FR" sz="2400" dirty="0" err="1" smtClean="0"/>
              <a:t>x</a:t>
            </a:r>
            <a:r>
              <a:rPr lang="fr-FR" sz="2400" baseline="-25000" dirty="0" err="1" smtClean="0"/>
              <a:t>n</a:t>
            </a:r>
            <a:r>
              <a:rPr lang="fr-FR" sz="2400" baseline="-25000" dirty="0" smtClean="0"/>
              <a:t>-1</a:t>
            </a:r>
            <a:r>
              <a:rPr lang="fr-FR" sz="2400" dirty="0" smtClean="0"/>
              <a:t> … x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 x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</a:p>
          <a:p>
            <a:pPr eaLnBrk="1" hangingPunct="1">
              <a:lnSpc>
                <a:spcPct val="145000"/>
              </a:lnSpc>
              <a:spcBef>
                <a:spcPct val="95000"/>
              </a:spcBef>
            </a:pPr>
            <a:r>
              <a:rPr lang="fr-FR" sz="2800" dirty="0" smtClean="0"/>
              <a:t> </a:t>
            </a:r>
            <a:r>
              <a:rPr lang="fr-FR" sz="2800" dirty="0" smtClean="0">
                <a:solidFill>
                  <a:srgbClr val="0000CC"/>
                </a:solidFill>
              </a:rPr>
              <a:t>propriété</a:t>
            </a:r>
            <a:r>
              <a:rPr lang="fr-FR" sz="2800" dirty="0" smtClean="0"/>
              <a:t>: 	(x y)</a:t>
            </a:r>
            <a:r>
              <a:rPr lang="fr-FR" sz="2800" baseline="30000" dirty="0" smtClean="0"/>
              <a:t>R</a:t>
            </a:r>
            <a:r>
              <a:rPr lang="fr-FR" sz="2800" dirty="0" smtClean="0"/>
              <a:t> = </a:t>
            </a:r>
            <a:r>
              <a:rPr lang="fr-FR" sz="2800" dirty="0" err="1" smtClean="0"/>
              <a:t>y</a:t>
            </a:r>
            <a:r>
              <a:rPr lang="fr-FR" sz="2800" baseline="30000" dirty="0" err="1" smtClean="0"/>
              <a:t>R</a:t>
            </a:r>
            <a:r>
              <a:rPr lang="fr-FR" sz="2800" dirty="0" smtClean="0"/>
              <a:t> </a:t>
            </a:r>
            <a:r>
              <a:rPr lang="fr-FR" sz="2800" dirty="0" err="1" smtClean="0"/>
              <a:t>x</a:t>
            </a:r>
            <a:r>
              <a:rPr lang="fr-FR" sz="2800" baseline="30000" dirty="0" err="1" smtClean="0"/>
              <a:t>R</a:t>
            </a:r>
            <a:r>
              <a:rPr lang="fr-FR" sz="28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45AE95B-B36B-4548-8DC5-7905A25B8926}" type="slidenum">
              <a:rPr lang="fr-FR"/>
              <a:pPr/>
              <a:t>7</a:t>
            </a:fld>
            <a:endParaRPr lang="fr-FR"/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6192838"/>
          </a:xfrm>
        </p:spPr>
        <p:txBody>
          <a:bodyPr/>
          <a:lstStyle/>
          <a:p>
            <a:pPr eaLnBrk="1" hangingPunct="1">
              <a:spcAft>
                <a:spcPct val="50000"/>
              </a:spcAft>
            </a:pP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x</a:t>
            </a:r>
            <a:r>
              <a:rPr lang="fr-FR" sz="2400" dirty="0" smtClean="0">
                <a:sym typeface="Symbol" pitchFamily="18" charset="2"/>
              </a:rPr>
              <a:t> est un </a:t>
            </a:r>
            <a:r>
              <a:rPr lang="fr-FR" sz="2400" dirty="0" smtClean="0">
                <a:solidFill>
                  <a:srgbClr val="0000CC"/>
                </a:solidFill>
                <a:sym typeface="Symbol" pitchFamily="18" charset="2"/>
              </a:rPr>
              <a:t>facteur</a:t>
            </a:r>
            <a:r>
              <a:rPr lang="fr-FR" sz="2400" dirty="0" smtClean="0">
                <a:sym typeface="Symbol" pitchFamily="18" charset="2"/>
              </a:rPr>
              <a:t> du mot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y</a:t>
            </a:r>
            <a:r>
              <a:rPr lang="fr-FR" sz="2400" dirty="0" smtClean="0">
                <a:sym typeface="Symbol" pitchFamily="18" charset="2"/>
              </a:rPr>
              <a:t>  s’il existe des mots </a:t>
            </a:r>
            <a:r>
              <a:rPr lang="fr-FR" sz="2400" dirty="0" smtClean="0">
                <a:solidFill>
                  <a:srgbClr val="FF0000"/>
                </a:solidFill>
                <a:sym typeface="Symbol" pitchFamily="18" charset="2"/>
              </a:rPr>
              <a:t>u</a:t>
            </a:r>
            <a:r>
              <a:rPr lang="fr-FR" sz="2400" dirty="0" smtClean="0">
                <a:sym typeface="Symbol" pitchFamily="18" charset="2"/>
              </a:rPr>
              <a:t> et </a:t>
            </a:r>
            <a:r>
              <a:rPr lang="fr-FR" sz="2400" dirty="0" smtClean="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fr-FR" sz="2400" dirty="0" smtClean="0">
                <a:sym typeface="Symbol" pitchFamily="18" charset="2"/>
              </a:rPr>
              <a:t> tels que:  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y</a:t>
            </a:r>
            <a:r>
              <a:rPr lang="fr-FR" sz="2400" dirty="0" smtClean="0">
                <a:sym typeface="Symbol" pitchFamily="18" charset="2"/>
              </a:rPr>
              <a:t> =  </a:t>
            </a:r>
            <a:r>
              <a:rPr lang="fr-FR" sz="2400" dirty="0" err="1" smtClean="0">
                <a:solidFill>
                  <a:srgbClr val="FF0000"/>
                </a:solidFill>
                <a:sym typeface="Symbol" pitchFamily="18" charset="2"/>
              </a:rPr>
              <a:t>u</a:t>
            </a:r>
            <a:r>
              <a:rPr lang="fr-FR" sz="2400" u="sng" dirty="0" err="1" smtClean="0">
                <a:solidFill>
                  <a:srgbClr val="660033"/>
                </a:solidFill>
                <a:sym typeface="Symbol" pitchFamily="18" charset="2"/>
              </a:rPr>
              <a:t>x</a:t>
            </a:r>
            <a:r>
              <a:rPr lang="fr-FR" sz="2400" dirty="0" err="1" smtClean="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fr-FR" sz="2400" dirty="0" smtClean="0">
                <a:sym typeface="Symbol" pitchFamily="18" charset="2"/>
              </a:rPr>
              <a:t> 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x</a:t>
            </a:r>
            <a:r>
              <a:rPr lang="fr-FR" sz="2400" dirty="0" smtClean="0">
                <a:sym typeface="Symbol" pitchFamily="18" charset="2"/>
              </a:rPr>
              <a:t> est un </a:t>
            </a:r>
            <a:r>
              <a:rPr lang="fr-FR" sz="2400" dirty="0" smtClean="0">
                <a:solidFill>
                  <a:srgbClr val="0000CC"/>
                </a:solidFill>
                <a:sym typeface="Symbol" pitchFamily="18" charset="2"/>
              </a:rPr>
              <a:t>préfixe</a:t>
            </a:r>
            <a:r>
              <a:rPr lang="fr-FR" sz="2400" dirty="0" smtClean="0">
                <a:sym typeface="Symbol" pitchFamily="18" charset="2"/>
              </a:rPr>
              <a:t> (</a:t>
            </a:r>
            <a:r>
              <a:rPr lang="fr-FR" sz="2400" dirty="0" smtClean="0">
                <a:solidFill>
                  <a:srgbClr val="0000CC"/>
                </a:solidFill>
                <a:sym typeface="Symbol" pitchFamily="18" charset="2"/>
              </a:rPr>
              <a:t>facteur gauche</a:t>
            </a:r>
            <a:r>
              <a:rPr lang="fr-FR" sz="2400" dirty="0" smtClean="0">
                <a:sym typeface="Symbol" pitchFamily="18" charset="2"/>
              </a:rPr>
              <a:t>) du mot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y</a:t>
            </a:r>
            <a:r>
              <a:rPr lang="fr-FR" sz="2400" dirty="0" smtClean="0">
                <a:sym typeface="Symbol" pitchFamily="18" charset="2"/>
              </a:rPr>
              <a:t>  s’il existe un mot u tel que: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y</a:t>
            </a:r>
            <a:r>
              <a:rPr lang="fr-FR" sz="2400" dirty="0" smtClean="0">
                <a:sym typeface="Symbol" pitchFamily="18" charset="2"/>
              </a:rPr>
              <a:t> = </a:t>
            </a:r>
            <a:r>
              <a:rPr lang="fr-FR" sz="2400" u="sng" dirty="0" err="1" smtClean="0">
                <a:solidFill>
                  <a:srgbClr val="660033"/>
                </a:solidFill>
                <a:sym typeface="Symbol" pitchFamily="18" charset="2"/>
              </a:rPr>
              <a:t>x</a:t>
            </a:r>
            <a:r>
              <a:rPr lang="fr-FR" sz="2400" dirty="0" err="1" smtClean="0">
                <a:solidFill>
                  <a:srgbClr val="FF0000"/>
                </a:solidFill>
                <a:sym typeface="Symbol" pitchFamily="18" charset="2"/>
              </a:rPr>
              <a:t>u</a:t>
            </a:r>
            <a:r>
              <a:rPr lang="fr-FR" sz="2400" dirty="0" smtClean="0">
                <a:sym typeface="Symbol" pitchFamily="18" charset="2"/>
              </a:rPr>
              <a:t>.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x</a:t>
            </a:r>
            <a:r>
              <a:rPr lang="fr-FR" sz="2400" dirty="0" smtClean="0">
                <a:sym typeface="Symbol" pitchFamily="18" charset="2"/>
              </a:rPr>
              <a:t> est un </a:t>
            </a:r>
            <a:r>
              <a:rPr lang="fr-FR" sz="2400" dirty="0" smtClean="0">
                <a:solidFill>
                  <a:srgbClr val="0000CC"/>
                </a:solidFill>
                <a:sym typeface="Symbol" pitchFamily="18" charset="2"/>
              </a:rPr>
              <a:t>suffixe</a:t>
            </a:r>
            <a:r>
              <a:rPr lang="fr-FR" sz="2400" dirty="0" smtClean="0">
                <a:sym typeface="Symbol" pitchFamily="18" charset="2"/>
              </a:rPr>
              <a:t> (</a:t>
            </a:r>
            <a:r>
              <a:rPr lang="fr-FR" sz="2400" dirty="0" smtClean="0">
                <a:solidFill>
                  <a:srgbClr val="0000CC"/>
                </a:solidFill>
                <a:sym typeface="Symbol" pitchFamily="18" charset="2"/>
              </a:rPr>
              <a:t>facteur droit</a:t>
            </a:r>
            <a:r>
              <a:rPr lang="fr-FR" sz="2400" dirty="0" smtClean="0">
                <a:sym typeface="Symbol" pitchFamily="18" charset="2"/>
              </a:rPr>
              <a:t>) du mot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y</a:t>
            </a:r>
            <a:r>
              <a:rPr lang="fr-FR" sz="2400" dirty="0" smtClean="0">
                <a:sym typeface="Symbol" pitchFamily="18" charset="2"/>
              </a:rPr>
              <a:t>  s’il existe un mot </a:t>
            </a:r>
            <a:r>
              <a:rPr lang="fr-FR" sz="2400" dirty="0" smtClean="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fr-FR" sz="2400" dirty="0" smtClean="0">
                <a:sym typeface="Symbol" pitchFamily="18" charset="2"/>
              </a:rPr>
              <a:t> tel que: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y</a:t>
            </a:r>
            <a:r>
              <a:rPr lang="fr-FR" sz="2400" dirty="0" smtClean="0">
                <a:sym typeface="Symbol" pitchFamily="18" charset="2"/>
              </a:rPr>
              <a:t> = </a:t>
            </a:r>
            <a:r>
              <a:rPr lang="fr-FR" sz="2400" u="sng" dirty="0" smtClean="0">
                <a:solidFill>
                  <a:srgbClr val="FF0000"/>
                </a:solidFill>
                <a:sym typeface="Symbol" pitchFamily="18" charset="2"/>
              </a:rPr>
              <a:t>v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x</a:t>
            </a:r>
            <a:r>
              <a:rPr lang="fr-FR" sz="2400" dirty="0" smtClean="0">
                <a:sym typeface="Symbol" pitchFamily="18" charset="2"/>
              </a:rPr>
              <a:t> </a:t>
            </a:r>
          </a:p>
          <a:p>
            <a:pPr eaLnBrk="1" hangingPunct="1">
              <a:spcAft>
                <a:spcPct val="50000"/>
              </a:spcAft>
            </a:pP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 </a:t>
            </a:r>
            <a:r>
              <a:rPr lang="fr-FR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sous-mot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de v  si     v = v</a:t>
            </a:r>
            <a:r>
              <a:rPr lang="fr-FR" baseline="-250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baseline="-250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r>
              <a:rPr lang="fr-FR" baseline="-250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fr-FR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baseline="-250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· · · </a:t>
            </a:r>
            <a:r>
              <a:rPr lang="fr-FR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baseline="-25000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r>
              <a:rPr lang="fr-FR" baseline="-25000" dirty="0" err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b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</a:b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avec </a:t>
            </a:r>
            <a:r>
              <a:rPr lang="fr-FR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baseline="-250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v</a:t>
            </a:r>
            <a:r>
              <a:rPr lang="fr-FR" baseline="-250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 </a:t>
            </a:r>
            <a:r>
              <a:rPr lang="fr-FR" baseline="300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et </a:t>
            </a:r>
            <a:r>
              <a:rPr lang="fr-FR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 = u</a:t>
            </a:r>
            <a:r>
              <a:rPr lang="fr-FR" baseline="-2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fr-FR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baseline="-2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· · · u</a:t>
            </a:r>
            <a:r>
              <a:rPr lang="fr-FR" baseline="-2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</a:t>
            </a:r>
          </a:p>
          <a:p>
            <a:pPr eaLnBrk="1" hangingPunct="1"/>
            <a:r>
              <a:rPr lang="fr-FR" sz="2800" u="sng" dirty="0" smtClean="0">
                <a:solidFill>
                  <a:srgbClr val="0000CC"/>
                </a:solidFill>
                <a:sym typeface="Symbol" pitchFamily="18" charset="2"/>
              </a:rPr>
              <a:t>Calculer</a:t>
            </a:r>
            <a:r>
              <a:rPr lang="fr-FR" sz="2800" dirty="0" smtClean="0">
                <a:sym typeface="Symbol" pitchFamily="18" charset="2"/>
              </a:rPr>
              <a:t> le nombre de sous-mot d'un mot donné, le nombre de facteur, de préfixes et de suffixes?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0A9F7AF-BFA0-46CE-A416-028EC9D365E8}" type="slidenum">
              <a:rPr lang="fr-FR"/>
              <a:pPr/>
              <a:t>8</a:t>
            </a:fld>
            <a:endParaRPr 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549275"/>
            <a:ext cx="8785225" cy="6119813"/>
          </a:xfrm>
        </p:spPr>
        <p:txBody>
          <a:bodyPr/>
          <a:lstStyle/>
          <a:p>
            <a:pPr marL="533400" indent="-533400" eaLnBrk="1" hangingPunct="1"/>
            <a:r>
              <a:rPr lang="fr-FR" sz="2400" b="1" dirty="0" smtClean="0">
                <a:solidFill>
                  <a:srgbClr val="0000CC"/>
                </a:solidFill>
              </a:rPr>
              <a:t>Théorème:</a:t>
            </a:r>
            <a:endParaRPr lang="fr-FR" sz="2400" dirty="0" smtClean="0">
              <a:solidFill>
                <a:srgbClr val="0000CC"/>
              </a:solidFill>
            </a:endParaRPr>
          </a:p>
          <a:p>
            <a:pPr marL="533400" indent="-533400" eaLnBrk="1" hangingPunct="1">
              <a:spcAft>
                <a:spcPct val="50000"/>
              </a:spcAft>
              <a:buFont typeface="Wingdings" pitchFamily="2" charset="2"/>
              <a:buAutoNum type="arabicPeriod"/>
            </a:pPr>
            <a:r>
              <a:rPr lang="fr-FR" sz="2400" dirty="0" smtClean="0"/>
              <a:t>Σ* muni de la concaténation  a une structure de monoïde.  On dit alors que Σ* est le monoïde libre engendré par Σ.</a:t>
            </a:r>
          </a:p>
          <a:p>
            <a:pPr marL="533400" indent="-533400" eaLnBrk="1" hangingPunct="1">
              <a:spcAft>
                <a:spcPct val="50000"/>
              </a:spcAft>
              <a:buFont typeface="Wingdings" pitchFamily="2" charset="2"/>
              <a:buAutoNum type="arabicPeriod"/>
            </a:pPr>
            <a:r>
              <a:rPr lang="fr-FR" sz="2400" dirty="0" smtClean="0"/>
              <a:t>La fonction longueur est un morphisme de monoïde  Σ* </a:t>
            </a:r>
          </a:p>
          <a:p>
            <a:pPr marL="533400" indent="-533400" eaLnBrk="1" hangingPunct="1">
              <a:spcAft>
                <a:spcPct val="50000"/>
              </a:spcAft>
              <a:buFont typeface="Wingdings" pitchFamily="2" charset="2"/>
              <a:buAutoNum type="arabicPeriod"/>
            </a:pPr>
            <a:r>
              <a:rPr lang="fr-FR" sz="2400" dirty="0" smtClean="0"/>
              <a:t>La relation facteur est un ordre. </a:t>
            </a:r>
          </a:p>
          <a:p>
            <a:pPr marL="533400" indent="-533400" eaLnBrk="1" hangingPunct="1"/>
            <a:r>
              <a:rPr lang="fr-FR" sz="2400" b="1" dirty="0" smtClean="0">
                <a:solidFill>
                  <a:srgbClr val="0000CC"/>
                </a:solidFill>
              </a:rPr>
              <a:t>Lemme de Lévi:</a:t>
            </a:r>
            <a:endParaRPr lang="fr-FR" sz="2400" dirty="0" smtClean="0">
              <a:solidFill>
                <a:srgbClr val="0000CC"/>
              </a:solidFill>
            </a:endParaRPr>
          </a:p>
          <a:p>
            <a:pPr marL="533400" indent="-533400" eaLnBrk="1" hangingPunct="1"/>
            <a:r>
              <a:rPr lang="fr-FR" sz="2400" dirty="0" smtClean="0"/>
              <a:t> Soit Σ un alphabet et soient </a:t>
            </a:r>
            <a:r>
              <a:rPr lang="fr-FR" sz="2400" dirty="0" smtClean="0">
                <a:solidFill>
                  <a:srgbClr val="FF0000"/>
                </a:solidFill>
              </a:rPr>
              <a:t>a</a:t>
            </a:r>
            <a:r>
              <a:rPr lang="fr-FR" sz="2400" dirty="0" smtClean="0"/>
              <a:t>, </a:t>
            </a:r>
            <a:r>
              <a:rPr lang="fr-FR" sz="2400" dirty="0" smtClean="0">
                <a:solidFill>
                  <a:srgbClr val="FF0000"/>
                </a:solidFill>
              </a:rPr>
              <a:t>b</a:t>
            </a:r>
            <a:r>
              <a:rPr lang="fr-FR" sz="2400" dirty="0" smtClean="0"/>
              <a:t>, </a:t>
            </a:r>
            <a:r>
              <a:rPr lang="fr-FR" sz="2400" dirty="0" smtClean="0">
                <a:solidFill>
                  <a:srgbClr val="FF0000"/>
                </a:solidFill>
              </a:rPr>
              <a:t>c</a:t>
            </a:r>
            <a:r>
              <a:rPr lang="fr-FR" sz="2400" dirty="0" smtClean="0"/>
              <a:t> et </a:t>
            </a:r>
            <a:r>
              <a:rPr lang="fr-FR" sz="2400" dirty="0" smtClean="0">
                <a:solidFill>
                  <a:srgbClr val="FF0000"/>
                </a:solidFill>
              </a:rPr>
              <a:t>d</a:t>
            </a:r>
            <a:r>
              <a:rPr lang="fr-FR" sz="2400" dirty="0" smtClean="0"/>
              <a:t> quatre mots quelconques de Σ* tel que </a:t>
            </a:r>
            <a:r>
              <a:rPr lang="fr-FR" sz="2400" dirty="0" smtClean="0">
                <a:solidFill>
                  <a:srgbClr val="FF0000"/>
                </a:solidFill>
              </a:rPr>
              <a:t>ab=cd</a:t>
            </a:r>
            <a:r>
              <a:rPr lang="fr-FR" sz="2400" dirty="0" smtClean="0"/>
              <a:t>.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fr-FR" sz="2400" dirty="0" smtClean="0"/>
              <a:t>Il existe trois cas exprimant la relation entre </a:t>
            </a:r>
            <a:r>
              <a:rPr lang="fr-FR" sz="2400" dirty="0" err="1" smtClean="0"/>
              <a:t>a,b,c</a:t>
            </a:r>
            <a:r>
              <a:rPr lang="fr-FR" sz="2400" dirty="0" smtClean="0"/>
              <a:t> et d: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fr-FR" sz="2400" dirty="0" smtClean="0"/>
              <a:t>Si  |a| &lt; |c|    Alors   c=</a:t>
            </a:r>
            <a:r>
              <a:rPr lang="fr-FR" sz="2400" dirty="0" err="1" smtClean="0"/>
              <a:t>af</a:t>
            </a:r>
            <a:r>
              <a:rPr lang="fr-FR" sz="2400" dirty="0" smtClean="0"/>
              <a:t>   et   b=</a:t>
            </a:r>
            <a:r>
              <a:rPr lang="fr-FR" sz="2400" dirty="0" err="1" smtClean="0"/>
              <a:t>fd</a:t>
            </a:r>
            <a:endParaRPr lang="fr-FR" sz="2400" dirty="0" smtClean="0"/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fr-FR" sz="2400" dirty="0" smtClean="0"/>
              <a:t>Si  |a| = |c|    Alors   a=c    et   b = d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fr-FR" sz="2400" dirty="0" smtClean="0"/>
              <a:t>Si  |a| &gt; |c|    Alors   a=</a:t>
            </a:r>
            <a:r>
              <a:rPr lang="fr-FR" sz="2400" dirty="0" err="1" smtClean="0"/>
              <a:t>cf</a:t>
            </a:r>
            <a:r>
              <a:rPr lang="fr-FR" sz="2400" dirty="0" smtClean="0"/>
              <a:t>   et   d=fb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8D8326E-73B4-4EC2-9B38-D00C1599AF08}" type="slidenum">
              <a:rPr lang="fr-FR"/>
              <a:pPr/>
              <a:t>9</a:t>
            </a:fld>
            <a:endParaRPr 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785225" cy="5975350"/>
          </a:xfrm>
        </p:spPr>
        <p:txBody>
          <a:bodyPr/>
          <a:lstStyle/>
          <a:p>
            <a:pPr marL="609600" indent="-609600" eaLnBrk="1" hangingPunct="1">
              <a:spcAft>
                <a:spcPct val="40000"/>
              </a:spcAft>
            </a:pPr>
            <a:r>
              <a:rPr lang="fr-FR" sz="2800" b="1" dirty="0" smtClean="0">
                <a:solidFill>
                  <a:srgbClr val="0000CC"/>
                </a:solidFill>
              </a:rPr>
              <a:t>Conjugaison de mots</a:t>
            </a:r>
            <a:r>
              <a:rPr lang="fr-FR" sz="2800" dirty="0" smtClean="0">
                <a:solidFill>
                  <a:srgbClr val="0000CC"/>
                </a:solidFill>
              </a:rPr>
              <a:t>:</a:t>
            </a:r>
            <a:r>
              <a:rPr lang="fr-FR" sz="2800" dirty="0" smtClean="0"/>
              <a:t> On dit que deux mots </a:t>
            </a:r>
            <a:r>
              <a:rPr lang="fr-FR" sz="2800" dirty="0" smtClean="0">
                <a:solidFill>
                  <a:srgbClr val="FF0000"/>
                </a:solidFill>
              </a:rPr>
              <a:t>x</a:t>
            </a:r>
            <a:r>
              <a:rPr lang="fr-FR" sz="2800" dirty="0" smtClean="0"/>
              <a:t> et </a:t>
            </a:r>
            <a:r>
              <a:rPr lang="fr-FR" sz="2800" dirty="0" smtClean="0">
                <a:solidFill>
                  <a:srgbClr val="FF0000"/>
                </a:solidFill>
              </a:rPr>
              <a:t>y</a:t>
            </a:r>
            <a:r>
              <a:rPr lang="fr-FR" sz="2800" dirty="0" smtClean="0"/>
              <a:t> sont conjugués si il existe deux mots </a:t>
            </a:r>
            <a:r>
              <a:rPr lang="fr-FR" sz="2800" dirty="0" smtClean="0">
                <a:solidFill>
                  <a:schemeClr val="hlink"/>
                </a:solidFill>
              </a:rPr>
              <a:t>u</a:t>
            </a:r>
            <a:r>
              <a:rPr lang="fr-FR" sz="2800" dirty="0" smtClean="0"/>
              <a:t> et </a:t>
            </a:r>
            <a:r>
              <a:rPr lang="fr-FR" sz="2800" dirty="0" smtClean="0">
                <a:solidFill>
                  <a:schemeClr val="hlink"/>
                </a:solidFill>
              </a:rPr>
              <a:t>v </a:t>
            </a:r>
            <a:r>
              <a:rPr lang="fr-FR" sz="2800" dirty="0" smtClean="0"/>
              <a:t>de </a:t>
            </a:r>
            <a:r>
              <a:rPr lang="fr-FR" sz="2800" u="sng" dirty="0" smtClean="0">
                <a:solidFill>
                  <a:srgbClr val="660033"/>
                </a:solidFill>
              </a:rPr>
              <a:t>Σ</a:t>
            </a:r>
            <a:r>
              <a:rPr lang="fr-FR" sz="2800" u="sng" baseline="30000" dirty="0" smtClean="0">
                <a:solidFill>
                  <a:srgbClr val="660033"/>
                </a:solidFill>
              </a:rPr>
              <a:t>*</a:t>
            </a:r>
            <a:r>
              <a:rPr lang="fr-FR" sz="2800" dirty="0" smtClean="0"/>
              <a:t> tel que </a:t>
            </a:r>
            <a:r>
              <a:rPr lang="fr-FR" sz="2800" dirty="0" smtClean="0">
                <a:solidFill>
                  <a:srgbClr val="FF0000"/>
                </a:solidFill>
              </a:rPr>
              <a:t>x</a:t>
            </a:r>
            <a:r>
              <a:rPr lang="fr-FR" sz="2800" dirty="0" smtClean="0"/>
              <a:t> = </a:t>
            </a:r>
            <a:r>
              <a:rPr lang="fr-FR" sz="2800" dirty="0" err="1" smtClean="0">
                <a:solidFill>
                  <a:schemeClr val="hlink"/>
                </a:solidFill>
              </a:rPr>
              <a:t>uv</a:t>
            </a:r>
            <a:r>
              <a:rPr lang="fr-FR" sz="2800" dirty="0" smtClean="0"/>
              <a:t> et </a:t>
            </a:r>
            <a:r>
              <a:rPr lang="fr-FR" sz="2800" dirty="0" smtClean="0">
                <a:solidFill>
                  <a:srgbClr val="FF0000"/>
                </a:solidFill>
              </a:rPr>
              <a:t>y</a:t>
            </a:r>
            <a:r>
              <a:rPr lang="fr-FR" sz="2800" dirty="0" smtClean="0"/>
              <a:t> = </a:t>
            </a:r>
            <a:r>
              <a:rPr lang="fr-FR" sz="2800" dirty="0" smtClean="0">
                <a:solidFill>
                  <a:schemeClr val="hlink"/>
                </a:solidFill>
              </a:rPr>
              <a:t>vu</a:t>
            </a:r>
            <a:r>
              <a:rPr lang="fr-FR" sz="2800" dirty="0" smtClean="0"/>
              <a:t>.  </a:t>
            </a:r>
          </a:p>
          <a:p>
            <a:pPr marL="609600" indent="-609600" eaLnBrk="1" hangingPunct="1">
              <a:spcAft>
                <a:spcPct val="40000"/>
              </a:spcAft>
            </a:pPr>
            <a:r>
              <a:rPr lang="fr-FR" sz="2800" dirty="0" smtClean="0"/>
              <a:t>x et y sont conjugués propre si il existe deux mots u et v de </a:t>
            </a:r>
            <a:r>
              <a:rPr lang="fr-FR" sz="2800" u="sng" dirty="0" smtClean="0">
                <a:solidFill>
                  <a:srgbClr val="660033"/>
                </a:solidFill>
              </a:rPr>
              <a:t>Σ</a:t>
            </a:r>
            <a:r>
              <a:rPr lang="fr-FR" sz="2800" u="sng" baseline="46000" dirty="0" smtClean="0">
                <a:solidFill>
                  <a:srgbClr val="660033"/>
                </a:solidFill>
              </a:rPr>
              <a:t>+</a:t>
            </a:r>
            <a:r>
              <a:rPr lang="fr-FR" sz="2800" dirty="0" smtClean="0"/>
              <a:t> tel que x = </a:t>
            </a:r>
            <a:r>
              <a:rPr lang="fr-FR" sz="2800" dirty="0" err="1" smtClean="0"/>
              <a:t>uv</a:t>
            </a:r>
            <a:r>
              <a:rPr lang="fr-FR" sz="2800" dirty="0" smtClean="0"/>
              <a:t> et y = vu.</a:t>
            </a:r>
          </a:p>
          <a:p>
            <a:pPr marL="609600" indent="-609600" eaLnBrk="1" hangingPunct="1">
              <a:spcAft>
                <a:spcPct val="40000"/>
              </a:spcAft>
            </a:pPr>
            <a:r>
              <a:rPr lang="fr-FR" sz="2400" b="1" dirty="0" smtClean="0">
                <a:solidFill>
                  <a:srgbClr val="0000CC"/>
                </a:solidFill>
              </a:rPr>
              <a:t>Exemple 5 :</a:t>
            </a:r>
            <a:r>
              <a:rPr lang="fr-FR" sz="2400" b="1" dirty="0" smtClean="0"/>
              <a:t>  </a:t>
            </a:r>
            <a:endParaRPr lang="fr-FR" sz="2400" dirty="0" smtClean="0"/>
          </a:p>
          <a:p>
            <a:pPr marL="609600" indent="-609600" eaLnBrk="1" hangingPunct="1">
              <a:spcAft>
                <a:spcPct val="40000"/>
              </a:spcAft>
            </a:pPr>
            <a:r>
              <a:rPr lang="fr-FR" sz="2400" dirty="0" smtClean="0"/>
              <a:t>	Les conjugués </a:t>
            </a:r>
            <a:r>
              <a:rPr lang="fr-FR" sz="2400" u="sng" dirty="0" smtClean="0"/>
              <a:t>propre</a:t>
            </a:r>
            <a:r>
              <a:rPr lang="fr-FR" sz="2400" dirty="0" smtClean="0"/>
              <a:t> du mot x = </a:t>
            </a:r>
            <a:r>
              <a:rPr lang="fr-FR" sz="2400" dirty="0" err="1" smtClean="0"/>
              <a:t>abaa</a:t>
            </a:r>
            <a:endParaRPr lang="fr-FR" sz="2400" dirty="0" smtClean="0"/>
          </a:p>
          <a:p>
            <a:pPr marL="609600" indent="-609600" eaLnBrk="1" hangingPunct="1">
              <a:spcAft>
                <a:spcPct val="40000"/>
              </a:spcAft>
              <a:buFont typeface="Wingdings" pitchFamily="2" charset="2"/>
              <a:buAutoNum type="arabicPeriod"/>
            </a:pPr>
            <a:r>
              <a:rPr lang="fr-FR" sz="2400" dirty="0" smtClean="0"/>
              <a:t>		y1= </a:t>
            </a:r>
            <a:r>
              <a:rPr lang="fr-FR" sz="2400" dirty="0" err="1" smtClean="0"/>
              <a:t>baa</a:t>
            </a:r>
            <a:r>
              <a:rPr lang="fr-FR" sz="2400" dirty="0" err="1" smtClean="0">
                <a:solidFill>
                  <a:srgbClr val="FF0000"/>
                </a:solidFill>
              </a:rPr>
              <a:t>a</a:t>
            </a:r>
            <a:r>
              <a:rPr lang="fr-FR" sz="2400" dirty="0" smtClean="0"/>
              <a:t>		(u = a;  v = </a:t>
            </a:r>
            <a:r>
              <a:rPr lang="fr-FR" sz="2400" dirty="0" err="1" smtClean="0"/>
              <a:t>baa</a:t>
            </a:r>
            <a:r>
              <a:rPr lang="fr-FR" sz="2400" dirty="0" smtClean="0"/>
              <a:t>)</a:t>
            </a:r>
          </a:p>
          <a:p>
            <a:pPr marL="609600" indent="-609600" eaLnBrk="1" hangingPunct="1">
              <a:spcAft>
                <a:spcPct val="40000"/>
              </a:spcAft>
              <a:buFont typeface="Wingdings" pitchFamily="2" charset="2"/>
              <a:buAutoNum type="arabicPeriod"/>
            </a:pPr>
            <a:r>
              <a:rPr lang="fr-FR" sz="2400" dirty="0" smtClean="0"/>
              <a:t>		y2= </a:t>
            </a:r>
            <a:r>
              <a:rPr lang="fr-FR" sz="2400" dirty="0" err="1" smtClean="0"/>
              <a:t>aa</a:t>
            </a:r>
            <a:r>
              <a:rPr lang="fr-FR" sz="2400" dirty="0" err="1" smtClean="0">
                <a:solidFill>
                  <a:srgbClr val="FF0000"/>
                </a:solidFill>
              </a:rPr>
              <a:t>ab</a:t>
            </a:r>
            <a:r>
              <a:rPr lang="fr-FR" sz="2400" dirty="0" smtClean="0"/>
              <a:t>		(u = ab,  v = </a:t>
            </a:r>
            <a:r>
              <a:rPr lang="fr-FR" sz="2400" dirty="0" err="1" smtClean="0"/>
              <a:t>aa</a:t>
            </a:r>
            <a:r>
              <a:rPr lang="fr-FR" sz="2400" dirty="0" smtClean="0"/>
              <a:t>)</a:t>
            </a:r>
          </a:p>
          <a:p>
            <a:pPr marL="609600" indent="-609600" eaLnBrk="1" hangingPunct="1">
              <a:spcAft>
                <a:spcPct val="40000"/>
              </a:spcAft>
              <a:buFont typeface="Wingdings" pitchFamily="2" charset="2"/>
              <a:buAutoNum type="arabicPeriod"/>
            </a:pPr>
            <a:r>
              <a:rPr lang="fr-FR" sz="2400" dirty="0" smtClean="0"/>
              <a:t>		y3=</a:t>
            </a:r>
            <a:r>
              <a:rPr lang="fr-FR" sz="2400" dirty="0" err="1" smtClean="0"/>
              <a:t>a</a:t>
            </a:r>
            <a:r>
              <a:rPr lang="fr-FR" sz="2400" dirty="0" err="1" smtClean="0">
                <a:solidFill>
                  <a:srgbClr val="FF0000"/>
                </a:solidFill>
              </a:rPr>
              <a:t>aba</a:t>
            </a:r>
            <a:r>
              <a:rPr lang="fr-FR" sz="2400" dirty="0" smtClean="0"/>
              <a:t>		(u = </a:t>
            </a:r>
            <a:r>
              <a:rPr lang="fr-FR" sz="2400" dirty="0" err="1" smtClean="0"/>
              <a:t>aba</a:t>
            </a:r>
            <a:r>
              <a:rPr lang="fr-FR" sz="2400" dirty="0" smtClean="0"/>
              <a:t>,  v = 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0794A4E-F351-49D3-AF00-127F13E68EBF}" type="slidenum">
              <a:rPr lang="fr-FR"/>
              <a:pPr/>
              <a:t>10</a:t>
            </a:fld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549275"/>
            <a:ext cx="8713788" cy="5975350"/>
          </a:xfrm>
        </p:spPr>
        <p:txBody>
          <a:bodyPr/>
          <a:lstStyle/>
          <a:p>
            <a:pPr eaLnBrk="1" hangingPunct="1"/>
            <a:r>
              <a:rPr lang="fr-FR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 :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x  et  y conjugués 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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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h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Σ*   /   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hx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yh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/>
            <a:r>
              <a:rPr lang="fr-FR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Preuve: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polycopie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EEEA34C-43A2-4234-8A73-AEA4205AB2D6}" type="slidenum">
              <a:rPr lang="fr-FR"/>
              <a:pPr/>
              <a:t>11</a:t>
            </a:fld>
            <a:endParaRPr lang="fr-FR"/>
          </a:p>
        </p:txBody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549275"/>
            <a:ext cx="8713788" cy="5903913"/>
          </a:xfrm>
        </p:spPr>
        <p:txBody>
          <a:bodyPr/>
          <a:lstStyle/>
          <a:p>
            <a:pPr marL="609600" indent="-609600" eaLnBrk="1" hangingPunct="1"/>
            <a:r>
              <a:rPr lang="fr-FR" sz="2400" b="1" dirty="0" smtClean="0">
                <a:solidFill>
                  <a:srgbClr val="0000CC"/>
                </a:solidFill>
              </a:rPr>
              <a:t>Définitions 3 :</a:t>
            </a:r>
            <a:endParaRPr lang="fr-FR" sz="2400" dirty="0" smtClean="0">
              <a:solidFill>
                <a:srgbClr val="0000CC"/>
              </a:solidFill>
            </a:endParaRPr>
          </a:p>
          <a:p>
            <a:pPr marL="990600" lvl="1" indent="-533400" eaLnBrk="1" hangingPunct="1">
              <a:spcAft>
                <a:spcPct val="45000"/>
              </a:spcAft>
              <a:buFont typeface="Wingdings" pitchFamily="2" charset="2"/>
              <a:buAutoNum type="arabicPeriod"/>
            </a:pPr>
            <a:r>
              <a:rPr lang="fr-FR" sz="2400" dirty="0" smtClean="0"/>
              <a:t>Un mot w est primitif (c’est à dire non décomposable) Si w = </a:t>
            </a:r>
            <a:r>
              <a:rPr lang="fr-FR" sz="2400" dirty="0" err="1" smtClean="0"/>
              <a:t>y</a:t>
            </a:r>
            <a:r>
              <a:rPr lang="fr-FR" sz="2400" baseline="30000" dirty="0" err="1" smtClean="0"/>
              <a:t>n</a:t>
            </a:r>
            <a:r>
              <a:rPr lang="fr-FR" sz="2400" dirty="0" smtClean="0"/>
              <a:t>   Alors   n=1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dirty="0" smtClean="0"/>
              <a:t>Un mot w est périodique (c’est à dire décomposable) </a:t>
            </a:r>
            <a:br>
              <a:rPr lang="fr-FR" sz="2400" dirty="0" smtClean="0"/>
            </a:br>
            <a:r>
              <a:rPr lang="fr-FR" sz="2400" dirty="0" smtClean="0"/>
              <a:t>Si  k &gt; 1 	et  </a:t>
            </a:r>
            <a:r>
              <a:rPr lang="fr-FR" sz="2400" dirty="0" smtClean="0">
                <a:solidFill>
                  <a:schemeClr val="bg2"/>
                </a:solidFill>
              </a:rPr>
              <a:t>y   primitif  </a:t>
            </a:r>
            <a:r>
              <a:rPr lang="fr-FR" sz="2400" dirty="0" smtClean="0"/>
              <a:t>tel que  </a:t>
            </a:r>
            <a:br>
              <a:rPr lang="fr-FR" sz="2400" dirty="0" smtClean="0"/>
            </a:br>
            <a:r>
              <a:rPr lang="fr-FR" sz="2400" dirty="0" smtClean="0"/>
              <a:t>    w = </a:t>
            </a:r>
            <a:r>
              <a:rPr lang="fr-FR" sz="2400" dirty="0" err="1" smtClean="0"/>
              <a:t>y</a:t>
            </a:r>
            <a:r>
              <a:rPr lang="fr-FR" sz="2400" baseline="30000" dirty="0" err="1" smtClean="0"/>
              <a:t>k</a:t>
            </a:r>
            <a:r>
              <a:rPr lang="fr-FR" sz="2400" dirty="0" smtClean="0"/>
              <a:t>, 		y est dit le motif ou la période </a:t>
            </a:r>
          </a:p>
          <a:p>
            <a:pPr marL="609600" indent="-609600" eaLnBrk="1" hangingPunct="1">
              <a:spcBef>
                <a:spcPct val="140000"/>
              </a:spcBef>
              <a:spcAft>
                <a:spcPct val="35000"/>
              </a:spcAft>
            </a:pPr>
            <a:r>
              <a:rPr lang="fr-FR" sz="2400" b="1" dirty="0" smtClean="0">
                <a:solidFill>
                  <a:srgbClr val="0000CC"/>
                </a:solidFill>
              </a:rPr>
              <a:t>Exemples 6</a:t>
            </a:r>
            <a:r>
              <a:rPr lang="fr-FR" sz="2400" dirty="0" smtClean="0"/>
              <a:t> :	Soit Σ = {</a:t>
            </a:r>
            <a:r>
              <a:rPr lang="fr-FR" sz="2400" dirty="0" err="1" smtClean="0"/>
              <a:t>a,b</a:t>
            </a:r>
            <a:r>
              <a:rPr lang="fr-FR" sz="2400" dirty="0" smtClean="0"/>
              <a:t>} et soient   f, g </a:t>
            </a:r>
            <a:r>
              <a:rPr lang="fr-FR" dirty="0" smtClean="0">
                <a:sym typeface="Symbol" pitchFamily="18" charset="2"/>
              </a:rPr>
              <a:t></a:t>
            </a:r>
            <a:r>
              <a:rPr lang="fr-FR" dirty="0" smtClean="0"/>
              <a:t> </a:t>
            </a:r>
            <a:r>
              <a:rPr lang="fr-FR" sz="2400" dirty="0" smtClean="0"/>
              <a:t>Σ</a:t>
            </a:r>
            <a:r>
              <a:rPr lang="fr-FR" sz="2400" baseline="30000" dirty="0" smtClean="0"/>
              <a:t>*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fr-FR" sz="2400" dirty="0" smtClean="0"/>
              <a:t>f = </a:t>
            </a:r>
            <a:r>
              <a:rPr lang="fr-FR" sz="2400" dirty="0" err="1" smtClean="0"/>
              <a:t>aba</a:t>
            </a:r>
            <a:r>
              <a:rPr lang="fr-FR" sz="2400" dirty="0" smtClean="0"/>
              <a:t>; 		f est primitif;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fr-FR" sz="2400" dirty="0" smtClean="0"/>
              <a:t>g = </a:t>
            </a:r>
            <a:r>
              <a:rPr lang="fr-FR" sz="2400" u="sng" dirty="0" err="1" smtClean="0"/>
              <a:t>aba</a:t>
            </a:r>
            <a:r>
              <a:rPr lang="fr-FR" sz="2400" dirty="0" smtClean="0"/>
              <a:t> </a:t>
            </a:r>
            <a:r>
              <a:rPr lang="fr-FR" sz="2400" u="sng" dirty="0" err="1" smtClean="0"/>
              <a:t>aba</a:t>
            </a:r>
            <a:r>
              <a:rPr lang="fr-FR" sz="2400" dirty="0" smtClean="0"/>
              <a:t> = (</a:t>
            </a:r>
            <a:r>
              <a:rPr lang="fr-FR" sz="2400" dirty="0" err="1" smtClean="0"/>
              <a:t>aba</a:t>
            </a:r>
            <a:r>
              <a:rPr lang="fr-FR" sz="2400" dirty="0" smtClean="0"/>
              <a:t>)</a:t>
            </a:r>
            <a:r>
              <a:rPr lang="fr-FR" sz="2400" baseline="30000" dirty="0" smtClean="0"/>
              <a:t>2</a:t>
            </a:r>
            <a:r>
              <a:rPr lang="fr-FR" sz="2400" dirty="0" smtClean="0"/>
              <a:t> et donc périodique de période (</a:t>
            </a:r>
            <a:r>
              <a:rPr lang="fr-FR" sz="2400" dirty="0" err="1" smtClean="0"/>
              <a:t>aba</a:t>
            </a:r>
            <a:r>
              <a:rPr lang="fr-FR" sz="2400" dirty="0" smtClean="0"/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72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3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59F009D-B10F-43FE-A302-1A9DB560ED26}" type="slidenum">
              <a:rPr lang="fr-FR"/>
              <a:pPr/>
              <a:t>12</a:t>
            </a:fld>
            <a:endParaRPr 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150"/>
            <a:ext cx="8964613" cy="5976938"/>
          </a:xfrm>
        </p:spPr>
        <p:txBody>
          <a:bodyPr/>
          <a:lstStyle/>
          <a:p>
            <a:pPr eaLnBrk="1" hangingPunct="1"/>
            <a:r>
              <a:rPr lang="fr-FR" sz="2400" b="1" dirty="0" smtClean="0">
                <a:solidFill>
                  <a:srgbClr val="0000CC"/>
                </a:solidFill>
              </a:rPr>
              <a:t>Terminologie:</a:t>
            </a:r>
            <a:r>
              <a:rPr lang="fr-FR" sz="2400" b="1" dirty="0" smtClean="0"/>
              <a:t> </a:t>
            </a:r>
            <a:endParaRPr lang="fr-FR" sz="2400" dirty="0" smtClean="0"/>
          </a:p>
          <a:p>
            <a:pPr eaLnBrk="1" hangingPunct="1"/>
            <a:r>
              <a:rPr lang="fr-FR" sz="2400" dirty="0" smtClean="0"/>
              <a:t>Lors de </a:t>
            </a:r>
            <a:r>
              <a:rPr lang="fr-FR" sz="2400" dirty="0" smtClean="0">
                <a:solidFill>
                  <a:srgbClr val="0000CC"/>
                </a:solidFill>
              </a:rPr>
              <a:t>l'analyse lexicale</a:t>
            </a:r>
            <a:r>
              <a:rPr lang="fr-FR" sz="2400" dirty="0" smtClean="0"/>
              <a:t> d'un programme, </a:t>
            </a:r>
            <a:r>
              <a:rPr lang="fr-FR" sz="2400" dirty="0" smtClean="0">
                <a:solidFill>
                  <a:srgbClr val="FF0000"/>
                </a:solidFill>
              </a:rPr>
              <a:t>l'alphabet</a:t>
            </a:r>
            <a:r>
              <a:rPr lang="fr-FR" sz="2400" dirty="0" smtClean="0"/>
              <a:t> est l'ensemble des symboles du clavier, tandis que les </a:t>
            </a:r>
            <a:r>
              <a:rPr lang="fr-FR" sz="2400" dirty="0" smtClean="0">
                <a:solidFill>
                  <a:srgbClr val="FF0000"/>
                </a:solidFill>
              </a:rPr>
              <a:t>mots</a:t>
            </a:r>
            <a:r>
              <a:rPr lang="fr-FR" sz="2400" dirty="0" smtClean="0"/>
              <a:t> sont les mots clés, les identificateurs, les nombres, les opérateurs,... et sont généralement appelés </a:t>
            </a:r>
            <a:r>
              <a:rPr lang="fr-FR" sz="2400" dirty="0" smtClean="0">
                <a:solidFill>
                  <a:srgbClr val="FF0000"/>
                </a:solidFill>
              </a:rPr>
              <a:t>lexèmes</a:t>
            </a:r>
            <a:r>
              <a:rPr lang="fr-FR" sz="2400" dirty="0" smtClean="0"/>
              <a:t>. </a:t>
            </a:r>
          </a:p>
          <a:p>
            <a:pPr eaLnBrk="1" hangingPunct="1"/>
            <a:r>
              <a:rPr lang="fr-FR" sz="2400" dirty="0" smtClean="0"/>
              <a:t>Lors de </a:t>
            </a:r>
            <a:r>
              <a:rPr lang="fr-FR" sz="2400" dirty="0" smtClean="0">
                <a:solidFill>
                  <a:srgbClr val="0000CC"/>
                </a:solidFill>
              </a:rPr>
              <a:t>l'analyse syntaxique</a:t>
            </a:r>
            <a:r>
              <a:rPr lang="fr-FR" sz="2400" dirty="0" smtClean="0"/>
              <a:t> d'un programme, les éléments de base de l'alphabet sont les </a:t>
            </a:r>
            <a:r>
              <a:rPr lang="fr-FR" sz="2400" dirty="0" smtClean="0">
                <a:solidFill>
                  <a:srgbClr val="FF0000"/>
                </a:solidFill>
              </a:rPr>
              <a:t>mots clés</a:t>
            </a:r>
            <a:r>
              <a:rPr lang="fr-FR" sz="2400" dirty="0" smtClean="0"/>
              <a:t>, les identificateurs, les nombres, les opérateurs, ... (i.e., les </a:t>
            </a:r>
            <a:r>
              <a:rPr lang="fr-FR" sz="2400" dirty="0" smtClean="0">
                <a:solidFill>
                  <a:srgbClr val="FF0000"/>
                </a:solidFill>
              </a:rPr>
              <a:t>lexèmes</a:t>
            </a:r>
            <a:r>
              <a:rPr lang="fr-FR" sz="2400" dirty="0" smtClean="0"/>
              <a:t> de l'analyse lexicale), tandis qu'un </a:t>
            </a:r>
            <a:r>
              <a:rPr lang="fr-FR" sz="2400" dirty="0" smtClean="0">
                <a:solidFill>
                  <a:srgbClr val="FF0000"/>
                </a:solidFill>
              </a:rPr>
              <a:t>mot est une suite de lexèmes</a:t>
            </a:r>
            <a:r>
              <a:rPr lang="fr-FR" sz="2400" dirty="0" smtClean="0"/>
              <a:t> et forme un programme. </a:t>
            </a:r>
          </a:p>
          <a:p>
            <a:pPr eaLnBrk="1" hangingPunct="1"/>
            <a:r>
              <a:rPr lang="fr-FR" sz="2400" dirty="0" smtClean="0"/>
              <a:t>D'une façon plus générale, lorsque les éléments de l'ensemble de base Σ sont des mots au sens linguistique, on emploie le terme de </a:t>
            </a:r>
            <a:r>
              <a:rPr lang="fr-FR" sz="2400" dirty="0" smtClean="0">
                <a:solidFill>
                  <a:srgbClr val="FF0000"/>
                </a:solidFill>
              </a:rPr>
              <a:t>vocabulaire</a:t>
            </a:r>
            <a:r>
              <a:rPr lang="fr-FR" sz="2400" dirty="0" smtClean="0"/>
              <a:t> à la place d'alphabet pour désigner Σ, et le terme de </a:t>
            </a:r>
            <a:r>
              <a:rPr lang="fr-FR" sz="2400" dirty="0" smtClean="0">
                <a:solidFill>
                  <a:srgbClr val="FF0000"/>
                </a:solidFill>
              </a:rPr>
              <a:t>phrase</a:t>
            </a:r>
            <a:r>
              <a:rPr lang="fr-FR" sz="2400" dirty="0" smtClean="0"/>
              <a:t> (ou chaîne) à la place de mot pour désigner une séquence finie de mots linguistiques.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9B33D0A-1641-4E8A-B474-96D1DF767C5D}" type="slidenum">
              <a:rPr lang="fr-FR"/>
              <a:pPr/>
              <a:t>13</a:t>
            </a:fld>
            <a:endParaRPr lang="fr-FR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pPr eaLnBrk="1" hangingPunct="1"/>
            <a:r>
              <a:rPr lang="fr-FR" sz="3600" b="1" smtClean="0">
                <a:solidFill>
                  <a:srgbClr val="0000CC"/>
                </a:solidFill>
              </a:rPr>
              <a:t>2.  LANGAGES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975"/>
            <a:ext cx="8928100" cy="5545138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ct val="70000"/>
              </a:spcAft>
            </a:pPr>
            <a:r>
              <a:rPr lang="fr-FR" sz="2400" b="1" u="sng" dirty="0" smtClean="0">
                <a:solidFill>
                  <a:srgbClr val="0000CC"/>
                </a:solidFill>
              </a:rPr>
              <a:t>Définition 4 :</a:t>
            </a:r>
            <a:r>
              <a:rPr lang="fr-FR" sz="2400" dirty="0" smtClean="0"/>
              <a:t> Un langage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dirty="0" smtClean="0"/>
              <a:t>, défini sur un alphabet </a:t>
            </a:r>
            <a:r>
              <a:rPr lang="fr-FR" sz="2400" dirty="0" smtClean="0"/>
              <a:t>Σ</a:t>
            </a:r>
            <a:r>
              <a:rPr lang="fr-FR" sz="2400" dirty="0" smtClean="0"/>
              <a:t> </a:t>
            </a:r>
            <a:r>
              <a:rPr lang="fr-FR" sz="2400" dirty="0" smtClean="0"/>
              <a:t>est </a:t>
            </a:r>
            <a:r>
              <a:rPr lang="fr-FR" sz="2400" dirty="0" smtClean="0">
                <a:solidFill>
                  <a:srgbClr val="FF0000"/>
                </a:solidFill>
              </a:rPr>
              <a:t>un </a:t>
            </a:r>
            <a:r>
              <a:rPr lang="fr-FR" sz="2400" dirty="0" smtClean="0">
                <a:solidFill>
                  <a:srgbClr val="FF0000"/>
                </a:solidFill>
              </a:rPr>
              <a:t> 		     ensemble </a:t>
            </a:r>
            <a:r>
              <a:rPr lang="fr-FR" sz="2400" dirty="0" smtClean="0">
                <a:solidFill>
                  <a:srgbClr val="FF0000"/>
                </a:solidFill>
              </a:rPr>
              <a:t>de mot</a:t>
            </a:r>
            <a:r>
              <a:rPr lang="fr-FR" sz="2400" dirty="0" smtClean="0"/>
              <a:t> définis sur Σ. </a:t>
            </a:r>
            <a:br>
              <a:rPr lang="fr-FR" sz="2400" dirty="0" smtClean="0"/>
            </a:br>
            <a:r>
              <a:rPr lang="fr-FR" sz="2400" dirty="0" smtClean="0"/>
              <a:t>Autrement dit, un langage est un </a:t>
            </a:r>
            <a:r>
              <a:rPr lang="fr-FR" sz="2400" dirty="0" smtClean="0">
                <a:solidFill>
                  <a:srgbClr val="FF0000"/>
                </a:solidFill>
              </a:rPr>
              <a:t>sous-ensemble de Σ</a:t>
            </a:r>
            <a:r>
              <a:rPr lang="fr-FR" sz="2400" baseline="30000" dirty="0" smtClean="0">
                <a:solidFill>
                  <a:srgbClr val="FF0000"/>
                </a:solidFill>
              </a:rPr>
              <a:t>*</a:t>
            </a:r>
            <a:r>
              <a:rPr lang="fr-FR" sz="2400" dirty="0" smtClean="0">
                <a:solidFill>
                  <a:srgbClr val="FF0000"/>
                </a:solidFill>
              </a:rPr>
              <a:t>.</a:t>
            </a:r>
            <a:r>
              <a:rPr lang="fr-FR" sz="2400" dirty="0" smtClean="0"/>
              <a:t>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ct val="70000"/>
              </a:spcAft>
              <a:buFont typeface="Wingdings" pitchFamily="2" charset="2"/>
              <a:buChar char="Ø"/>
            </a:pPr>
            <a:r>
              <a:rPr lang="fr-FR" sz="2400" dirty="0" smtClean="0"/>
              <a:t>Le </a:t>
            </a:r>
            <a:r>
              <a:rPr lang="fr-FR" sz="2400" dirty="0" smtClean="0">
                <a:solidFill>
                  <a:srgbClr val="CC0000"/>
                </a:solidFill>
              </a:rPr>
              <a:t>langage vide</a:t>
            </a:r>
            <a:r>
              <a:rPr lang="fr-FR" sz="2400" dirty="0" smtClean="0"/>
              <a:t>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dirty="0" smtClean="0"/>
              <a:t> =</a:t>
            </a:r>
            <a:r>
              <a:rPr lang="fr-FR" sz="2400" dirty="0" smtClean="0">
                <a:sym typeface="Symbol" pitchFamily="18" charset="2"/>
              </a:rPr>
              <a:t></a:t>
            </a:r>
            <a:r>
              <a:rPr lang="fr-FR" sz="2400" dirty="0" smtClean="0"/>
              <a:t>)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ct val="70000"/>
              </a:spcAft>
              <a:buFont typeface="Wingdings" pitchFamily="2" charset="2"/>
              <a:buChar char="Ø"/>
            </a:pPr>
            <a:r>
              <a:rPr lang="fr-FR" sz="2400" dirty="0" smtClean="0"/>
              <a:t>et le langage contenant le seul mot vide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dirty="0" smtClean="0"/>
              <a:t> = {</a:t>
            </a:r>
            <a:r>
              <a:rPr lang="fr-FR" sz="2400" dirty="0" smtClean="0">
                <a:sym typeface="Symbol" pitchFamily="18" charset="2"/>
              </a:rPr>
              <a:t></a:t>
            </a:r>
            <a:r>
              <a:rPr lang="fr-FR" sz="2400" dirty="0" smtClean="0"/>
              <a:t>}).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ct val="70000"/>
              </a:spcAft>
              <a:buClr>
                <a:schemeClr val="tx1"/>
              </a:buClr>
            </a:pPr>
            <a:r>
              <a:rPr lang="fr-FR" sz="2400" dirty="0" smtClean="0"/>
              <a:t>Un langage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dirty="0" smtClean="0"/>
              <a:t> peut être défini en extension. Par exemple, c’est le cas pour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= {ε, a</a:t>
            </a:r>
            <a:r>
              <a:rPr lang="fr-FR" sz="2400" baseline="30000" dirty="0" smtClean="0"/>
              <a:t>2</a:t>
            </a:r>
            <a:r>
              <a:rPr lang="fr-FR" sz="2400" dirty="0" smtClean="0"/>
              <a:t>, a</a:t>
            </a:r>
            <a:r>
              <a:rPr lang="fr-FR" sz="2400" baseline="30000" dirty="0" smtClean="0"/>
              <a:t>4 </a:t>
            </a:r>
            <a:r>
              <a:rPr lang="fr-FR" sz="2400" dirty="0" smtClean="0"/>
              <a:t>}. </a:t>
            </a:r>
            <a:br>
              <a:rPr lang="fr-FR" sz="2400" dirty="0" smtClean="0"/>
            </a:br>
            <a:r>
              <a:rPr lang="fr-FR" sz="2400" dirty="0" smtClean="0"/>
              <a:t>Seuls les langages finis peuvent être définis de la sorte.</a:t>
            </a:r>
          </a:p>
          <a:p>
            <a:pPr eaLnBrk="1" hangingPunct="1">
              <a:buClr>
                <a:srgbClr val="0000CC"/>
              </a:buClr>
              <a:buFont typeface="Wingdings" pitchFamily="2" charset="2"/>
              <a:buChar char="§"/>
            </a:pPr>
            <a:endParaRPr lang="fr-FR" sz="2400" dirty="0" smtClean="0"/>
          </a:p>
          <a:p>
            <a:pPr eaLnBrk="1" hangingPunct="1">
              <a:buClr>
                <a:srgbClr val="0000CC"/>
              </a:buClr>
              <a:buFont typeface="Wingdings" pitchFamily="2" charset="2"/>
              <a:buChar char="§"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850D37E-B774-462E-95C4-AB89D1383384}" type="slidenum">
              <a:rPr lang="fr-FR"/>
              <a:pPr/>
              <a:t>14</a:t>
            </a:fld>
            <a:endParaRPr 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6048375"/>
          </a:xfrm>
        </p:spPr>
        <p:txBody>
          <a:bodyPr/>
          <a:lstStyle/>
          <a:p>
            <a:pPr marL="609600" indent="-609600" eaLnBrk="1" hangingPunct="1">
              <a:spcBef>
                <a:spcPct val="60000"/>
              </a:spcBef>
            </a:pPr>
            <a:r>
              <a:rPr lang="fr-FR" sz="2800" dirty="0" smtClean="0"/>
              <a:t>Un langage peut aussi être défini </a:t>
            </a:r>
            <a:r>
              <a:rPr lang="fr-FR" sz="2800" dirty="0" smtClean="0">
                <a:solidFill>
                  <a:srgbClr val="0000CC"/>
                </a:solidFill>
              </a:rPr>
              <a:t>en intention:</a:t>
            </a:r>
            <a:r>
              <a:rPr lang="fr-FR" sz="2800" dirty="0" smtClean="0"/>
              <a:t> </a:t>
            </a:r>
          </a:p>
          <a:p>
            <a:pPr marL="609600" indent="-609600" eaLnBrk="1" hangingPunct="1">
              <a:spcBef>
                <a:spcPct val="60000"/>
              </a:spcBef>
            </a:pPr>
            <a:r>
              <a:rPr lang="fr-FR" sz="2800" dirty="0" smtClean="0">
                <a:solidFill>
                  <a:srgbClr val="0000CC"/>
                </a:solidFill>
              </a:rPr>
              <a:t>Exemple:</a:t>
            </a:r>
            <a:r>
              <a:rPr lang="fr-FR" sz="2800" dirty="0" smtClean="0"/>
              <a:t> </a:t>
            </a:r>
          </a:p>
          <a:p>
            <a:pPr marL="609600" indent="-609600" eaLnBrk="1" hangingPunct="1">
              <a:spcBef>
                <a:spcPct val="60000"/>
              </a:spcBef>
              <a:buFont typeface="Wingdings" pitchFamily="2" charset="2"/>
              <a:buAutoNum type="arabicPeriod"/>
            </a:pP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3</a:t>
            </a:r>
            <a:r>
              <a:rPr lang="fr-FR" sz="2400" dirty="0" smtClean="0"/>
              <a:t>  est l’ensemble des mots composés d’un nombre pair de a </a:t>
            </a:r>
          </a:p>
          <a:p>
            <a:pPr marL="609600" indent="-609600" eaLnBrk="1" hangingPunct="1">
              <a:spcBef>
                <a:spcPct val="60000"/>
              </a:spcBef>
              <a:buFont typeface="Wingdings" pitchFamily="2" charset="2"/>
              <a:buAutoNum type="arabicPeriod"/>
            </a:pP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4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smtClean="0"/>
              <a:t> </a:t>
            </a:r>
            <a:r>
              <a:rPr lang="fr-FR" sz="2200" dirty="0" smtClean="0"/>
              <a:t>l'ensemble des entiers pairs écrits en base 10, inférieurs à 20 :</a:t>
            </a:r>
            <a:r>
              <a:rPr lang="fr-FR" sz="2400" dirty="0" smtClean="0"/>
              <a:t>	{0,2,4,6,8,10,12,14,16,18}</a:t>
            </a:r>
          </a:p>
          <a:p>
            <a:pPr marL="609600" indent="-609600" eaLnBrk="1" hangingPunct="1">
              <a:spcBef>
                <a:spcPct val="60000"/>
              </a:spcBef>
              <a:buFont typeface="Wingdings" pitchFamily="2" charset="2"/>
              <a:buAutoNum type="arabicPeriod"/>
            </a:pP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5</a:t>
            </a:r>
            <a:r>
              <a:rPr lang="fr-FR" sz="2400" dirty="0" smtClean="0"/>
              <a:t>  est, sur un alphabet à trois lettres, l’ensemble des mots de longueur première.</a:t>
            </a:r>
          </a:p>
          <a:p>
            <a:pPr marL="609600" indent="-609600" eaLnBrk="1" hangingPunct="1">
              <a:spcBef>
                <a:spcPct val="60000"/>
              </a:spcBef>
              <a:buFont typeface="Wingdings" pitchFamily="2" charset="2"/>
              <a:buAutoNum type="arabicPeriod"/>
            </a:pP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6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smtClean="0"/>
              <a:t>est l’ensemble des groupes de caractères séparés par des blancs dans ce chapitre.</a:t>
            </a:r>
          </a:p>
          <a:p>
            <a:pPr marL="609600" indent="-609600" eaLnBrk="1" hangingPunct="1">
              <a:spcBef>
                <a:spcPct val="60000"/>
              </a:spcBef>
              <a:buFont typeface="Wingdings" pitchFamily="2" charset="2"/>
              <a:buAutoNum type="arabicPeriod"/>
            </a:pP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7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smtClean="0"/>
              <a:t>est l’ensemble des programmes en langage C qui trient un tableau</a:t>
            </a:r>
            <a:r>
              <a:rPr lang="fr-FR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A90300E-592C-4129-A8D1-F34B6BB5A084}" type="slidenum">
              <a:rPr lang="fr-FR"/>
              <a:pPr/>
              <a:t>15</a:t>
            </a:fld>
            <a:endParaRPr lang="fr-FR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68338"/>
          </a:xfrm>
        </p:spPr>
        <p:txBody>
          <a:bodyPr/>
          <a:lstStyle/>
          <a:p>
            <a:pPr eaLnBrk="1" hangingPunct="1"/>
            <a:r>
              <a:rPr lang="fr-FR" sz="3200" b="1" smtClean="0">
                <a:solidFill>
                  <a:srgbClr val="0000CC"/>
                </a:solidFill>
              </a:rPr>
              <a:t>2.1  Description d'un langage: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856662" cy="5616575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Aft>
                <a:spcPct val="100000"/>
              </a:spcAft>
            </a:pPr>
            <a:r>
              <a:rPr lang="fr-FR" sz="2400" dirty="0" smtClean="0"/>
              <a:t>Un langage fini peut être décrit par </a:t>
            </a:r>
            <a:r>
              <a:rPr lang="fr-FR" sz="2400" dirty="0" smtClean="0">
                <a:solidFill>
                  <a:srgbClr val="FF0000"/>
                </a:solidFill>
              </a:rPr>
              <a:t>l'énumération des mots</a:t>
            </a:r>
            <a:r>
              <a:rPr lang="fr-FR" sz="2400" dirty="0" smtClean="0"/>
              <a:t> qui le composent. </a:t>
            </a:r>
          </a:p>
          <a:p>
            <a:pPr eaLnBrk="1" hangingPunct="1">
              <a:lnSpc>
                <a:spcPct val="120000"/>
              </a:lnSpc>
              <a:spcAft>
                <a:spcPct val="100000"/>
              </a:spcAft>
            </a:pPr>
            <a:r>
              <a:rPr lang="fr-FR" sz="2400" dirty="0" smtClean="0"/>
              <a:t>Certains langages infinis peuvent être décrits par l'application d</a:t>
            </a:r>
            <a:r>
              <a:rPr lang="fr-FR" sz="2400" dirty="0" smtClean="0">
                <a:solidFill>
                  <a:srgbClr val="FF0000"/>
                </a:solidFill>
              </a:rPr>
              <a:t>'opérations</a:t>
            </a:r>
            <a:r>
              <a:rPr lang="fr-FR" sz="2400" dirty="0" smtClean="0"/>
              <a:t> à des langages plus simples </a:t>
            </a:r>
          </a:p>
          <a:p>
            <a:pPr eaLnBrk="1" hangingPunct="1">
              <a:lnSpc>
                <a:spcPct val="120000"/>
              </a:lnSpc>
              <a:spcAft>
                <a:spcPct val="100000"/>
              </a:spcAft>
            </a:pPr>
            <a:r>
              <a:rPr lang="fr-FR" sz="2400" dirty="0" smtClean="0"/>
              <a:t>Certains langages infinis peuvent être décrits par un ensemble de règles appelé </a:t>
            </a:r>
            <a:r>
              <a:rPr lang="fr-FR" sz="2400" dirty="0" smtClean="0">
                <a:solidFill>
                  <a:srgbClr val="FF0000"/>
                </a:solidFill>
              </a:rPr>
              <a:t>grammaire</a:t>
            </a:r>
            <a:r>
              <a:rPr lang="fr-FR" sz="2400" dirty="0" smtClean="0"/>
              <a:t> </a:t>
            </a:r>
          </a:p>
          <a:p>
            <a:pPr eaLnBrk="1" hangingPunct="1">
              <a:lnSpc>
                <a:spcPct val="120000"/>
              </a:lnSpc>
              <a:spcAft>
                <a:spcPct val="100000"/>
              </a:spcAft>
            </a:pPr>
            <a:r>
              <a:rPr lang="fr-FR" sz="2400" dirty="0" smtClean="0"/>
              <a:t>Enfin, certains langages infinis ne peuvent pas être décrits, ni par l'application d'opérations, ni par un ensemble de règles. On parle alors de </a:t>
            </a:r>
            <a:r>
              <a:rPr lang="fr-FR" sz="2400" dirty="0" smtClean="0">
                <a:solidFill>
                  <a:srgbClr val="FF0000"/>
                </a:solidFill>
              </a:rPr>
              <a:t>langage indécidable</a:t>
            </a:r>
            <a:r>
              <a:rPr lang="fr-FR" sz="2400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310A9D0-FE7A-440F-BBFC-D69CD64F4592}" type="slidenum">
              <a:rPr lang="fr-FR"/>
              <a:pPr/>
              <a:t>16</a:t>
            </a:fld>
            <a:endParaRPr lang="fr-FR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57200"/>
            <a:ext cx="8856662" cy="523875"/>
          </a:xfrm>
        </p:spPr>
        <p:txBody>
          <a:bodyPr/>
          <a:lstStyle/>
          <a:p>
            <a:pPr eaLnBrk="1" hangingPunct="1"/>
            <a:r>
              <a:rPr lang="fr-FR" sz="2800" smtClean="0">
                <a:solidFill>
                  <a:srgbClr val="0000CC"/>
                </a:solidFill>
              </a:rPr>
              <a:t>2.2 Opérations définies sur les langages:</a:t>
            </a:r>
            <a:r>
              <a:rPr lang="fr-FR" sz="4000" smtClean="0"/>
              <a:t> 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9036050" cy="5256212"/>
          </a:xfrm>
        </p:spPr>
        <p:txBody>
          <a:bodyPr/>
          <a:lstStyle/>
          <a:p>
            <a:pPr eaLnBrk="1" hangingPunct="1"/>
            <a:r>
              <a:rPr lang="fr-FR" sz="2200" dirty="0" smtClean="0">
                <a:latin typeface="Times New Roman" pitchFamily="18" charset="0"/>
                <a:cs typeface="Times New Roman" pitchFamily="18" charset="0"/>
              </a:rPr>
              <a:t>Soient</a:t>
            </a:r>
            <a:r>
              <a:rPr lang="fr-FR" sz="2200" dirty="0" smtClean="0"/>
              <a:t> </a:t>
            </a:r>
            <a:r>
              <a:rPr lang="fr-FR" sz="22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200" baseline="-25000" dirty="0" smtClean="0">
                <a:solidFill>
                  <a:srgbClr val="FF0000"/>
                </a:solidFill>
              </a:rPr>
              <a:t>1</a:t>
            </a:r>
            <a:r>
              <a:rPr lang="fr-FR" sz="2200" dirty="0" smtClean="0"/>
              <a:t>  et  </a:t>
            </a:r>
            <a:r>
              <a:rPr lang="fr-FR" sz="22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200" baseline="-25000" dirty="0" smtClean="0">
                <a:solidFill>
                  <a:srgbClr val="FF0000"/>
                </a:solidFill>
              </a:rPr>
              <a:t>2</a:t>
            </a:r>
            <a:r>
              <a:rPr lang="fr-FR" sz="2200" dirty="0" smtClean="0"/>
              <a:t>   </a:t>
            </a:r>
            <a:r>
              <a:rPr lang="fr-FR" sz="2200" dirty="0" smtClean="0">
                <a:latin typeface="Times New Roman" pitchFamily="18" charset="0"/>
                <a:cs typeface="Times New Roman" pitchFamily="18" charset="0"/>
              </a:rPr>
              <a:t>respectivement définis sur les alphabets</a:t>
            </a:r>
            <a:r>
              <a:rPr lang="fr-FR" sz="2200" dirty="0" smtClean="0"/>
              <a:t> </a:t>
            </a:r>
            <a:r>
              <a:rPr lang="fr-FR" sz="2200" dirty="0" smtClean="0">
                <a:solidFill>
                  <a:srgbClr val="FF0000"/>
                </a:solidFill>
              </a:rPr>
              <a:t>Σ</a:t>
            </a:r>
            <a:r>
              <a:rPr lang="fr-FR" sz="2200" baseline="-25000" dirty="0" smtClean="0">
                <a:solidFill>
                  <a:srgbClr val="FF0000"/>
                </a:solidFill>
              </a:rPr>
              <a:t>1</a:t>
            </a:r>
            <a:r>
              <a:rPr lang="fr-FR" sz="2200" dirty="0" smtClean="0"/>
              <a:t>  </a:t>
            </a:r>
            <a:r>
              <a:rPr lang="fr-FR" sz="2200" dirty="0" smtClean="0"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200" dirty="0" smtClean="0"/>
              <a:t> </a:t>
            </a:r>
            <a:r>
              <a:rPr lang="fr-FR" sz="2200" dirty="0" smtClean="0">
                <a:solidFill>
                  <a:srgbClr val="FF0000"/>
                </a:solidFill>
              </a:rPr>
              <a:t>Σ</a:t>
            </a:r>
            <a:r>
              <a:rPr lang="fr-FR" sz="2200" baseline="-25000" dirty="0" smtClean="0">
                <a:solidFill>
                  <a:srgbClr val="FF0000"/>
                </a:solidFill>
              </a:rPr>
              <a:t>2</a:t>
            </a:r>
            <a:r>
              <a:rPr lang="fr-FR" sz="2200" dirty="0" smtClean="0"/>
              <a:t>: </a:t>
            </a:r>
          </a:p>
          <a:p>
            <a:pPr eaLnBrk="1" hangingPunct="1"/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+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 </a:t>
            </a:r>
            <a:r>
              <a:rPr lang="fr-FR" sz="2400" dirty="0" smtClean="0">
                <a:solidFill>
                  <a:srgbClr val="CC0000"/>
                </a:solidFill>
              </a:rPr>
              <a:t>=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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= {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 /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</a:rPr>
              <a:t> 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 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}  </a:t>
            </a:r>
            <a:r>
              <a:rPr lang="fr-FR" sz="2400" dirty="0" smtClean="0"/>
              <a:t>(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défini sur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sym typeface="Symbol" pitchFamily="18" charset="2"/>
              </a:rPr>
              <a:t>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)</a:t>
            </a:r>
          </a:p>
          <a:p>
            <a:pPr eaLnBrk="1" hangingPunct="1"/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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=  {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 /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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} 	      </a:t>
            </a:r>
            <a:r>
              <a:rPr lang="fr-FR" sz="2400" dirty="0" smtClean="0"/>
              <a:t>(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défini sur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sym typeface="Symbol" pitchFamily="18" charset="2"/>
              </a:rPr>
              <a:t>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)</a:t>
            </a:r>
            <a:endParaRPr lang="fr-FR" sz="2400" dirty="0" smtClean="0">
              <a:solidFill>
                <a:srgbClr val="CC0000"/>
              </a:solidFill>
            </a:endParaRPr>
          </a:p>
          <a:p>
            <a:pPr eaLnBrk="1" hangingPunct="1"/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-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 =  {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 /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</a:t>
            </a:r>
            <a:r>
              <a:rPr lang="fr-FR" sz="2400" dirty="0" smtClean="0">
                <a:solidFill>
                  <a:srgbClr val="CC0000"/>
                </a:solidFill>
              </a:rPr>
              <a:t> 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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} 	      </a:t>
            </a:r>
            <a:r>
              <a:rPr lang="fr-FR" sz="2400" dirty="0" smtClean="0"/>
              <a:t>(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défini sur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)</a:t>
            </a:r>
            <a:endParaRPr lang="fr-FR" sz="2400" dirty="0" smtClean="0">
              <a:solidFill>
                <a:srgbClr val="CC0000"/>
              </a:solidFill>
            </a:endParaRPr>
          </a:p>
          <a:p>
            <a:pPr eaLnBrk="1" hangingPunct="1"/>
            <a:r>
              <a:rPr lang="fr-FR" sz="2400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) =  {x  / x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}    =   </a:t>
            </a:r>
            <a:r>
              <a:rPr lang="fr-FR" sz="2200" dirty="0" smtClean="0">
                <a:solidFill>
                  <a:srgbClr val="CC0000"/>
                </a:solidFill>
              </a:rPr>
              <a:t>Σ</a:t>
            </a:r>
            <a:r>
              <a:rPr lang="fr-FR" sz="22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baseline="300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	       </a:t>
            </a:r>
            <a:r>
              <a:rPr lang="fr-FR" sz="2400" dirty="0" smtClean="0"/>
              <a:t>(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défini sur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)</a:t>
            </a:r>
            <a:endParaRPr lang="fr-FR" sz="2400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Concaténation: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/>
            </a:r>
            <a:b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</a:b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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=  { </a:t>
            </a:r>
            <a:r>
              <a:rPr lang="fr-FR" sz="2400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xy</a:t>
            </a:r>
            <a:r>
              <a:rPr lang="fr-FR" sz="2400" dirty="0" smtClean="0">
                <a:solidFill>
                  <a:srgbClr val="CC0000"/>
                </a:solidFill>
              </a:rPr>
              <a:t>  /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1</a:t>
            </a:r>
            <a:r>
              <a:rPr lang="fr-FR" sz="2400" dirty="0" smtClean="0">
                <a:solidFill>
                  <a:srgbClr val="CC0000"/>
                </a:solidFill>
              </a:rPr>
              <a:t>  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  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CC0000"/>
                </a:solidFill>
              </a:rPr>
              <a:t> </a:t>
            </a:r>
            <a:r>
              <a:rPr lang="fr-FR" sz="2400" dirty="0" smtClean="0">
                <a:solidFill>
                  <a:srgbClr val="CC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CC0000"/>
                </a:solidFill>
              </a:rPr>
              <a:t>2</a:t>
            </a:r>
            <a:r>
              <a:rPr lang="fr-FR" sz="2400" dirty="0" smtClean="0">
                <a:solidFill>
                  <a:srgbClr val="CC0000"/>
                </a:solidFill>
              </a:rPr>
              <a:t> }	      </a:t>
            </a:r>
            <a:r>
              <a:rPr lang="fr-FR" sz="2400" dirty="0" smtClean="0"/>
              <a:t>(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défini sur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sym typeface="Symbol" pitchFamily="18" charset="2"/>
              </a:rPr>
              <a:t></a:t>
            </a:r>
            <a:r>
              <a:rPr lang="fr-FR" sz="2400" dirty="0" smtClean="0"/>
              <a:t> Σ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)</a:t>
            </a:r>
            <a:endParaRPr lang="fr-FR" sz="2400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2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Opération étoile, ou fermeture réflexive et transitive, ou fermeture de </a:t>
            </a:r>
            <a:r>
              <a:rPr lang="fr-FR" sz="22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Kleene</a:t>
            </a:r>
            <a:r>
              <a:rPr lang="fr-FR" sz="22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fr-FR" sz="2200" dirty="0" smtClean="0">
                <a:solidFill>
                  <a:srgbClr val="0000CC"/>
                </a:solidFill>
                <a:latin typeface="Lucida Calligraphy" pitchFamily="66" charset="0"/>
              </a:rPr>
              <a:t>L</a:t>
            </a:r>
            <a:r>
              <a:rPr lang="fr-FR" sz="2200" baseline="-25000" dirty="0" smtClean="0">
                <a:solidFill>
                  <a:srgbClr val="0000CC"/>
                </a:solidFill>
              </a:rPr>
              <a:t>1</a:t>
            </a:r>
            <a:r>
              <a:rPr lang="fr-FR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err="1" smtClean="0">
                <a:solidFill>
                  <a:srgbClr val="FF0000"/>
                </a:solidFill>
              </a:rPr>
              <a:t>1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= {x /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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 et x</a:t>
            </a:r>
            <a:r>
              <a:rPr lang="fr-FR" sz="2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x</a:t>
            </a:r>
            <a:r>
              <a:rPr lang="fr-FR" sz="2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,…, </a:t>
            </a:r>
            <a:r>
              <a:rPr lang="fr-FR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tels que  x = x</a:t>
            </a:r>
            <a:r>
              <a:rPr lang="fr-FR" sz="2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fr-FR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}</a:t>
            </a:r>
          </a:p>
          <a:p>
            <a:pPr eaLnBrk="1" hangingPunct="1"/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4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4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4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…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4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(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4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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…. 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  </a:t>
            </a:r>
            <a:r>
              <a:rPr lang="fr-FR" sz="2400" dirty="0" smtClean="0">
                <a:solidFill>
                  <a:srgbClr val="FF0000"/>
                </a:solidFill>
              </a:rPr>
              <a:t>(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fois</a:t>
            </a:r>
            <a:r>
              <a:rPr lang="fr-FR" sz="2400" dirty="0" smtClean="0">
                <a:solidFill>
                  <a:srgbClr val="660033"/>
                </a:solidFill>
                <a:sym typeface="Symbol" pitchFamily="18" charset="2"/>
              </a:rPr>
              <a:t>))</a:t>
            </a:r>
          </a:p>
          <a:p>
            <a:pPr eaLnBrk="1" hangingPunct="1"/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{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85E4420-61C7-4A43-BB9C-682CF335E99C}" type="slidenum">
              <a:rPr lang="fr-FR"/>
              <a:pPr/>
              <a:t>17</a:t>
            </a:fld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620713"/>
            <a:ext cx="8928100" cy="6048375"/>
          </a:xfrm>
        </p:spPr>
        <p:txBody>
          <a:bodyPr/>
          <a:lstStyle/>
          <a:p>
            <a:pPr eaLnBrk="1" hangingPunct="1"/>
            <a:r>
              <a:rPr lang="fr-FR" sz="2400" dirty="0" smtClean="0"/>
              <a:t>exemple, si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= {a, ab, </a:t>
            </a:r>
            <a:r>
              <a:rPr lang="fr-FR" sz="2400" dirty="0" err="1" smtClean="0"/>
              <a:t>ba</a:t>
            </a:r>
            <a:r>
              <a:rPr lang="fr-FR" sz="2400" dirty="0" smtClean="0"/>
              <a:t>, </a:t>
            </a:r>
            <a:r>
              <a:rPr lang="fr-FR" sz="2400" dirty="0" err="1" smtClean="0"/>
              <a:t>ac</a:t>
            </a:r>
            <a:r>
              <a:rPr lang="fr-FR" sz="2400" dirty="0" smtClean="0"/>
              <a:t>}, alors </a:t>
            </a:r>
          </a:p>
          <a:p>
            <a:pPr eaLnBrk="1" hangingPunct="1"/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baseline="30000" dirty="0" smtClean="0"/>
              <a:t>2</a:t>
            </a:r>
            <a:r>
              <a:rPr lang="fr-FR" sz="2400" dirty="0" smtClean="0"/>
              <a:t>  = { </a:t>
            </a:r>
            <a:r>
              <a:rPr lang="fr-FR" sz="2400" dirty="0" err="1" smtClean="0">
                <a:solidFill>
                  <a:srgbClr val="FF0000"/>
                </a:solidFill>
              </a:rPr>
              <a:t>a</a:t>
            </a:r>
            <a:r>
              <a:rPr lang="fr-FR" sz="2400" dirty="0" err="1" smtClean="0"/>
              <a:t>a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</a:t>
            </a:r>
            <a:r>
              <a:rPr lang="fr-FR" sz="2400" dirty="0" err="1" smtClean="0"/>
              <a:t>ab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</a:t>
            </a:r>
            <a:r>
              <a:rPr lang="fr-FR" sz="2400" dirty="0" err="1" smtClean="0"/>
              <a:t>ba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</a:t>
            </a:r>
            <a:r>
              <a:rPr lang="fr-FR" sz="2400" dirty="0" err="1" smtClean="0"/>
              <a:t>ac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ab</a:t>
            </a:r>
            <a:r>
              <a:rPr lang="fr-FR" sz="2400" dirty="0" err="1" smtClean="0"/>
              <a:t>ab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ab</a:t>
            </a:r>
            <a:r>
              <a:rPr lang="fr-FR" sz="2400" dirty="0" err="1" smtClean="0"/>
              <a:t>ba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ab</a:t>
            </a:r>
            <a:r>
              <a:rPr lang="fr-FR" sz="2400" dirty="0" err="1" smtClean="0"/>
              <a:t>ac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ba</a:t>
            </a:r>
            <a:r>
              <a:rPr lang="fr-FR" sz="2400" dirty="0" err="1" smtClean="0"/>
              <a:t>a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ba</a:t>
            </a:r>
            <a:r>
              <a:rPr lang="fr-FR" sz="2400" dirty="0" err="1" smtClean="0"/>
              <a:t>ab</a:t>
            </a:r>
            <a:r>
              <a:rPr lang="fr-FR" sz="2400" dirty="0" smtClean="0"/>
              <a:t>, </a:t>
            </a:r>
            <a:r>
              <a:rPr lang="fr-FR" sz="2400" dirty="0" smtClean="0">
                <a:solidFill>
                  <a:srgbClr val="FF0000"/>
                </a:solidFill>
              </a:rPr>
              <a:t>ba</a:t>
            </a:r>
            <a:r>
              <a:rPr lang="fr-FR" sz="2400" dirty="0" smtClean="0"/>
              <a:t>ba, </a:t>
            </a:r>
            <a:r>
              <a:rPr lang="fr-FR" sz="2400" dirty="0" err="1" smtClean="0">
                <a:solidFill>
                  <a:srgbClr val="FF0000"/>
                </a:solidFill>
              </a:rPr>
              <a:t>ba</a:t>
            </a:r>
            <a:r>
              <a:rPr lang="fr-FR" sz="2400" dirty="0" err="1" smtClean="0"/>
              <a:t>ac</a:t>
            </a:r>
            <a:r>
              <a:rPr lang="fr-FR" sz="2400" dirty="0" smtClean="0"/>
              <a:t>, </a:t>
            </a:r>
            <a:r>
              <a:rPr lang="fr-FR" sz="2400" dirty="0" smtClean="0">
                <a:solidFill>
                  <a:srgbClr val="FF0000"/>
                </a:solidFill>
              </a:rPr>
              <a:t>ac</a:t>
            </a:r>
            <a:r>
              <a:rPr lang="fr-FR" sz="2400" dirty="0" smtClean="0"/>
              <a:t>a, </a:t>
            </a:r>
            <a:r>
              <a:rPr lang="fr-FR" sz="2400" dirty="0" err="1" smtClean="0">
                <a:solidFill>
                  <a:srgbClr val="FF0000"/>
                </a:solidFill>
              </a:rPr>
              <a:t>ac</a:t>
            </a:r>
            <a:r>
              <a:rPr lang="fr-FR" sz="2400" dirty="0" err="1" smtClean="0"/>
              <a:t>ab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ac</a:t>
            </a:r>
            <a:r>
              <a:rPr lang="fr-FR" sz="2400" dirty="0" err="1" smtClean="0"/>
              <a:t>ba</a:t>
            </a:r>
            <a:r>
              <a:rPr lang="fr-FR" sz="2400" dirty="0" smtClean="0"/>
              <a:t>, </a:t>
            </a:r>
            <a:r>
              <a:rPr lang="fr-FR" sz="2400" dirty="0" err="1" smtClean="0">
                <a:solidFill>
                  <a:srgbClr val="FF0000"/>
                </a:solidFill>
              </a:rPr>
              <a:t>ac</a:t>
            </a:r>
            <a:r>
              <a:rPr lang="fr-FR" sz="2400" dirty="0" err="1" smtClean="0"/>
              <a:t>ac</a:t>
            </a:r>
            <a:r>
              <a:rPr lang="fr-FR" sz="2400" dirty="0" smtClean="0"/>
              <a:t>}.</a:t>
            </a:r>
            <a:endParaRPr lang="fr-FR" sz="2400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Étoile stricte ou fermeture transitive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400" dirty="0" smtClean="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2400" baseline="-25000" dirty="0" smtClean="0">
                <a:solidFill>
                  <a:srgbClr val="FF0000"/>
                </a:solidFill>
              </a:rPr>
              <a:t>1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 {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}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Si   </a:t>
            </a:r>
            <a:r>
              <a:rPr lang="fr-FR" sz="2400" dirty="0" smtClean="0"/>
              <a:t>{</a:t>
            </a:r>
            <a:r>
              <a:rPr lang="fr-FR" sz="2400" dirty="0" smtClean="0">
                <a:sym typeface="Symbol" pitchFamily="18" charset="2"/>
              </a:rPr>
              <a:t></a:t>
            </a:r>
            <a:r>
              <a:rPr lang="fr-FR" sz="2400" dirty="0" smtClean="0"/>
              <a:t>} </a:t>
            </a:r>
            <a:r>
              <a:rPr lang="fr-FR" sz="2400" dirty="0" smtClean="0">
                <a:sym typeface="Symbol" pitchFamily="18" charset="2"/>
              </a:rPr>
              <a:t>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,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alors</a:t>
            </a:r>
            <a:r>
              <a:rPr lang="fr-FR" sz="2400" dirty="0" smtClean="0"/>
              <a:t> 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*  =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baseline="42000" dirty="0" smtClean="0"/>
              <a:t>+</a:t>
            </a:r>
            <a:r>
              <a:rPr lang="fr-FR" sz="2400" baseline="30000" dirty="0" smtClean="0"/>
              <a:t> </a:t>
            </a:r>
            <a:r>
              <a:rPr lang="fr-FR" sz="2400" dirty="0" smtClean="0"/>
              <a:t>+ {</a:t>
            </a:r>
            <a:r>
              <a:rPr lang="fr-FR" sz="2400" dirty="0" smtClean="0">
                <a:sym typeface="Symbol" pitchFamily="18" charset="2"/>
              </a:rPr>
              <a:t></a:t>
            </a:r>
            <a:r>
              <a:rPr lang="fr-FR" sz="2400" dirty="0" smtClean="0"/>
              <a:t>}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Le miroir d'un langage est l'ensemble des miroirs de ses mots </a:t>
            </a:r>
            <a:br>
              <a:rPr lang="fr-FR" sz="2400" dirty="0" smtClean="0">
                <a:latin typeface="Times New Roman" pitchFamily="18" charset="0"/>
                <a:cs typeface="Times New Roman" pitchFamily="18" charset="0"/>
              </a:rPr>
            </a:b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Proposition :</a:t>
            </a:r>
            <a:r>
              <a:rPr lang="fr-FR" sz="2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r>
              <a:rPr lang="fr-FR" sz="2400" dirty="0" smtClean="0"/>
              <a:t> 	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3</a:t>
            </a:r>
            <a:r>
              <a:rPr lang="fr-FR" sz="2400" dirty="0" smtClean="0"/>
              <a:t>)  = 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 )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3</a:t>
            </a:r>
            <a:r>
              <a:rPr lang="fr-FR" sz="2400" dirty="0" smtClean="0"/>
              <a:t> ,		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Associative</a:t>
            </a:r>
          </a:p>
          <a:p>
            <a:pPr eaLnBrk="1" hangingPunct="1"/>
            <a:r>
              <a:rPr lang="fr-FR" sz="2400" dirty="0" smtClean="0"/>
              <a:t>	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{</a:t>
            </a:r>
            <a:r>
              <a:rPr lang="fr-FR" sz="2400" dirty="0" smtClean="0">
                <a:sym typeface="Symbol" pitchFamily="18" charset="2"/>
              </a:rPr>
              <a:t></a:t>
            </a:r>
            <a:r>
              <a:rPr lang="fr-FR" sz="2400" dirty="0" smtClean="0"/>
              <a:t>} = {</a:t>
            </a:r>
            <a:r>
              <a:rPr lang="fr-FR" sz="2400" dirty="0" smtClean="0">
                <a:sym typeface="Symbol" pitchFamily="18" charset="2"/>
              </a:rPr>
              <a:t></a:t>
            </a:r>
            <a:r>
              <a:rPr lang="fr-FR" sz="2400" dirty="0" smtClean="0"/>
              <a:t>}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=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			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neutre</a:t>
            </a:r>
          </a:p>
          <a:p>
            <a:pPr eaLnBrk="1" hangingPunct="1"/>
            <a:r>
              <a:rPr lang="fr-FR" sz="2400" dirty="0" smtClean="0"/>
              <a:t>	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sym typeface="Symbol" pitchFamily="18" charset="2"/>
              </a:rPr>
              <a:t></a:t>
            </a:r>
            <a:r>
              <a:rPr lang="fr-FR" sz="2400" dirty="0" smtClean="0"/>
              <a:t> = </a:t>
            </a:r>
            <a:r>
              <a:rPr lang="fr-FR" sz="2400" dirty="0" smtClean="0">
                <a:sym typeface="Symbol" pitchFamily="18" charset="2"/>
              </a:rPr>
              <a:t>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= </a:t>
            </a:r>
            <a:r>
              <a:rPr lang="fr-FR" sz="2400" dirty="0" smtClean="0">
                <a:sym typeface="Symbol" pitchFamily="18" charset="2"/>
              </a:rPr>
              <a:t></a:t>
            </a:r>
            <a:r>
              <a:rPr lang="fr-FR" sz="2400" dirty="0" smtClean="0"/>
              <a:t> 			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Absorbant</a:t>
            </a:r>
          </a:p>
          <a:p>
            <a:pPr eaLnBrk="1" hangingPunct="1"/>
            <a:r>
              <a:rPr lang="fr-FR" sz="2400" dirty="0" smtClean="0"/>
              <a:t>	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 </a:t>
            </a:r>
            <a:r>
              <a:rPr lang="fr-FR" sz="2400" dirty="0" smtClean="0">
                <a:sym typeface="Symbol" pitchFamily="18" charset="2"/>
              </a:rPr>
              <a:t>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3</a:t>
            </a:r>
            <a:r>
              <a:rPr lang="fr-FR" sz="2400" dirty="0" smtClean="0"/>
              <a:t>) = 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) </a:t>
            </a:r>
            <a:r>
              <a:rPr lang="fr-FR" sz="2400" dirty="0" smtClean="0">
                <a:sym typeface="Symbol" pitchFamily="18" charset="2"/>
              </a:rPr>
              <a:t></a:t>
            </a:r>
            <a:r>
              <a:rPr lang="fr-FR" sz="2400" dirty="0" smtClean="0"/>
              <a:t>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3</a:t>
            </a:r>
            <a:r>
              <a:rPr lang="fr-FR" sz="2400" dirty="0" smtClean="0"/>
              <a:t>) 	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distributive à droite </a:t>
            </a:r>
          </a:p>
          <a:p>
            <a:pPr eaLnBrk="1" hangingPunct="1"/>
            <a:r>
              <a:rPr lang="fr-FR" sz="2400" dirty="0" smtClean="0"/>
              <a:t>	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sym typeface="Symbol" pitchFamily="18" charset="2"/>
              </a:rPr>
              <a:t>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 )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3</a:t>
            </a:r>
            <a:r>
              <a:rPr lang="fr-FR" sz="2400" dirty="0" smtClean="0"/>
              <a:t> =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3</a:t>
            </a:r>
            <a:r>
              <a:rPr lang="fr-FR" sz="2400" dirty="0" smtClean="0"/>
              <a:t>) </a:t>
            </a:r>
            <a:r>
              <a:rPr lang="fr-FR" sz="2400" dirty="0" smtClean="0">
                <a:sym typeface="Symbol" pitchFamily="18" charset="2"/>
              </a:rPr>
              <a:t></a:t>
            </a:r>
            <a:r>
              <a:rPr lang="fr-FR" sz="2400" dirty="0" smtClean="0"/>
              <a:t> (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 </a:t>
            </a:r>
            <a:r>
              <a:rPr lang="fr-FR" sz="2400" dirty="0" smtClean="0">
                <a:latin typeface="Lucida Calligraphy" pitchFamily="66" charset="0"/>
              </a:rPr>
              <a:t>L</a:t>
            </a:r>
            <a:r>
              <a:rPr lang="fr-FR" sz="2400" baseline="-25000" dirty="0" smtClean="0"/>
              <a:t>3</a:t>
            </a:r>
            <a:r>
              <a:rPr lang="fr-FR" sz="2400" dirty="0" smtClean="0"/>
              <a:t>)	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distributive à gauche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705D9CC-C35C-4CD2-8E81-FA7652E71B6A}" type="slidenum">
              <a:rPr lang="fr-FR"/>
              <a:pPr/>
              <a:t>18</a:t>
            </a:fld>
            <a:endParaRPr lang="fr-FR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68338"/>
          </a:xfrm>
        </p:spPr>
        <p:txBody>
          <a:bodyPr/>
          <a:lstStyle/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 Lemme  d’Arden :</a:t>
            </a:r>
            <a:r>
              <a:rPr lang="fr-FR" sz="4000" smtClean="0"/>
              <a:t> 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341438"/>
            <a:ext cx="8928100" cy="4525962"/>
          </a:xfrm>
        </p:spPr>
        <p:txBody>
          <a:bodyPr/>
          <a:lstStyle/>
          <a:p>
            <a:pPr eaLnBrk="1" hangingPunct="1"/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Soient A et B deux langages quelconques liés par l’équation </a:t>
            </a:r>
            <a:endParaRPr lang="fr-FR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b="1" dirty="0" smtClean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 = AX +B</a:t>
            </a:r>
            <a:endParaRPr lang="fr-FR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	Alors  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est </a:t>
            </a:r>
            <a:r>
              <a:rPr lang="fr-F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une solution minimale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de l’équation</a:t>
            </a:r>
          </a:p>
          <a:p>
            <a:pPr eaLnBrk="1" hangingPunct="1"/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	Si  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, alors cette </a:t>
            </a:r>
            <a:r>
              <a:rPr lang="fr-F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solution est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unique.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800" dirty="0" smtClean="0">
                <a:latin typeface="Times New Roman" pitchFamily="18" charset="0"/>
                <a:cs typeface="Times New Roman" pitchFamily="18" charset="0"/>
              </a:rPr>
            </a:br>
            <a:endParaRPr lang="fr-FR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Preuve: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voir polycopie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FF2F35E-5D8D-4734-9AE5-522D1668D12E}" type="slidenum">
              <a:rPr lang="fr-FR"/>
              <a:pPr/>
              <a:t>19</a:t>
            </a:fld>
            <a:endParaRPr lang="fr-FR"/>
          </a:p>
        </p:txBody>
      </p:sp>
      <p:sp>
        <p:nvSpPr>
          <p:cNvPr id="21507" name="WordArt 6"/>
          <p:cNvSpPr>
            <a:spLocks noChangeArrowheads="1" noChangeShapeType="1" noTextEdit="1"/>
          </p:cNvSpPr>
          <p:nvPr/>
        </p:nvSpPr>
        <p:spPr bwMode="auto">
          <a:xfrm>
            <a:off x="1763713" y="1700213"/>
            <a:ext cx="5688012" cy="33845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fr-FR" sz="3600" kern="10" spc="18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</a:p>
          <a:p>
            <a:pPr algn="ctr"/>
            <a:r>
              <a:rPr lang="fr-FR" sz="3600" kern="10" spc="18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Chapitre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1080</TotalTime>
  <Words>952</Words>
  <Application>Microsoft Office PowerPoint</Application>
  <PresentationFormat>Affichage à l'écran (4:3)</PresentationFormat>
  <Paragraphs>154</Paragraphs>
  <Slides>19</Slides>
  <Notes>19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Pixel</vt:lpstr>
      <vt:lpstr>Diapositive 1</vt:lpstr>
      <vt:lpstr>1.  ALPHABETS ET MOTS</vt:lpstr>
      <vt:lpstr>Définition  2: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2.  LANGAGES</vt:lpstr>
      <vt:lpstr>Diapositive 14</vt:lpstr>
      <vt:lpstr>2.1  Description d'un langage:</vt:lpstr>
      <vt:lpstr>2.2 Opérations définies sur les langages: </vt:lpstr>
      <vt:lpstr>Diapositive 17</vt:lpstr>
      <vt:lpstr>Le Lemme  d’Arden : </vt:lpstr>
      <vt:lpstr>Diapositive 19</vt:lpstr>
    </vt:vector>
  </TitlesOfParts>
  <Company>ABBAS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ABBAS</dc:creator>
  <cp:lastModifiedBy>Mehemmel Abbas</cp:lastModifiedBy>
  <cp:revision>81</cp:revision>
  <dcterms:created xsi:type="dcterms:W3CDTF">2005-10-07T20:53:41Z</dcterms:created>
  <dcterms:modified xsi:type="dcterms:W3CDTF">2007-11-13T21:47:38Z</dcterms:modified>
</cp:coreProperties>
</file>