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23"/>
  </p:notesMasterIdLst>
  <p:handoutMasterIdLst>
    <p:handoutMasterId r:id="rId24"/>
  </p:handoutMasterIdLst>
  <p:sldIdLst>
    <p:sldId id="350" r:id="rId2"/>
    <p:sldId id="348" r:id="rId3"/>
    <p:sldId id="393" r:id="rId4"/>
    <p:sldId id="394" r:id="rId5"/>
    <p:sldId id="372" r:id="rId6"/>
    <p:sldId id="373" r:id="rId7"/>
    <p:sldId id="374" r:id="rId8"/>
    <p:sldId id="375" r:id="rId9"/>
    <p:sldId id="376" r:id="rId10"/>
    <p:sldId id="377" r:id="rId11"/>
    <p:sldId id="384" r:id="rId12"/>
    <p:sldId id="395" r:id="rId13"/>
    <p:sldId id="378" r:id="rId14"/>
    <p:sldId id="379" r:id="rId15"/>
    <p:sldId id="388" r:id="rId16"/>
    <p:sldId id="385" r:id="rId17"/>
    <p:sldId id="389" r:id="rId18"/>
    <p:sldId id="390" r:id="rId19"/>
    <p:sldId id="396" r:id="rId20"/>
    <p:sldId id="386" r:id="rId21"/>
    <p:sldId id="397" r:id="rId22"/>
  </p:sldIdLst>
  <p:sldSz cx="9144000" cy="6858000" type="screen4x3"/>
  <p:notesSz cx="7315200" cy="9601200"/>
  <p:defaultTextStyle>
    <a:defPPr>
      <a:defRPr lang="en-US"/>
    </a:defPPr>
    <a:lvl1pPr algn="l" rtl="0" fontAlgn="base">
      <a:spcBef>
        <a:spcPct val="0"/>
      </a:spcBef>
      <a:spcAft>
        <a:spcPct val="0"/>
      </a:spcAft>
      <a:defRPr sz="2400" kern="1200">
        <a:solidFill>
          <a:schemeClr val="tx1"/>
        </a:solidFill>
        <a:latin typeface="Arial Rounded MT" charset="0"/>
        <a:ea typeface="+mn-ea"/>
        <a:cs typeface="+mn-cs"/>
      </a:defRPr>
    </a:lvl1pPr>
    <a:lvl2pPr marL="457200" algn="l" rtl="0" fontAlgn="base">
      <a:spcBef>
        <a:spcPct val="0"/>
      </a:spcBef>
      <a:spcAft>
        <a:spcPct val="0"/>
      </a:spcAft>
      <a:defRPr sz="2400" kern="1200">
        <a:solidFill>
          <a:schemeClr val="tx1"/>
        </a:solidFill>
        <a:latin typeface="Arial Rounded MT" charset="0"/>
        <a:ea typeface="+mn-ea"/>
        <a:cs typeface="+mn-cs"/>
      </a:defRPr>
    </a:lvl2pPr>
    <a:lvl3pPr marL="914400" algn="l" rtl="0" fontAlgn="base">
      <a:spcBef>
        <a:spcPct val="0"/>
      </a:spcBef>
      <a:spcAft>
        <a:spcPct val="0"/>
      </a:spcAft>
      <a:defRPr sz="2400" kern="1200">
        <a:solidFill>
          <a:schemeClr val="tx1"/>
        </a:solidFill>
        <a:latin typeface="Arial Rounded MT" charset="0"/>
        <a:ea typeface="+mn-ea"/>
        <a:cs typeface="+mn-cs"/>
      </a:defRPr>
    </a:lvl3pPr>
    <a:lvl4pPr marL="1371600" algn="l" rtl="0" fontAlgn="base">
      <a:spcBef>
        <a:spcPct val="0"/>
      </a:spcBef>
      <a:spcAft>
        <a:spcPct val="0"/>
      </a:spcAft>
      <a:defRPr sz="2400" kern="1200">
        <a:solidFill>
          <a:schemeClr val="tx1"/>
        </a:solidFill>
        <a:latin typeface="Arial Rounded MT" charset="0"/>
        <a:ea typeface="+mn-ea"/>
        <a:cs typeface="+mn-cs"/>
      </a:defRPr>
    </a:lvl4pPr>
    <a:lvl5pPr marL="1828800" algn="l" rtl="0" fontAlgn="base">
      <a:spcBef>
        <a:spcPct val="0"/>
      </a:spcBef>
      <a:spcAft>
        <a:spcPct val="0"/>
      </a:spcAft>
      <a:defRPr sz="2400" kern="1200">
        <a:solidFill>
          <a:schemeClr val="tx1"/>
        </a:solidFill>
        <a:latin typeface="Arial Rounded MT" charset="0"/>
        <a:ea typeface="+mn-ea"/>
        <a:cs typeface="+mn-cs"/>
      </a:defRPr>
    </a:lvl5pPr>
    <a:lvl6pPr marL="2286000" algn="l" defTabSz="914400" rtl="0" eaLnBrk="1" latinLnBrk="0" hangingPunct="1">
      <a:defRPr sz="2400" kern="1200">
        <a:solidFill>
          <a:schemeClr val="tx1"/>
        </a:solidFill>
        <a:latin typeface="Arial Rounded MT" charset="0"/>
        <a:ea typeface="+mn-ea"/>
        <a:cs typeface="+mn-cs"/>
      </a:defRPr>
    </a:lvl6pPr>
    <a:lvl7pPr marL="2743200" algn="l" defTabSz="914400" rtl="0" eaLnBrk="1" latinLnBrk="0" hangingPunct="1">
      <a:defRPr sz="2400" kern="1200">
        <a:solidFill>
          <a:schemeClr val="tx1"/>
        </a:solidFill>
        <a:latin typeface="Arial Rounded MT" charset="0"/>
        <a:ea typeface="+mn-ea"/>
        <a:cs typeface="+mn-cs"/>
      </a:defRPr>
    </a:lvl7pPr>
    <a:lvl8pPr marL="3200400" algn="l" defTabSz="914400" rtl="0" eaLnBrk="1" latinLnBrk="0" hangingPunct="1">
      <a:defRPr sz="2400" kern="1200">
        <a:solidFill>
          <a:schemeClr val="tx1"/>
        </a:solidFill>
        <a:latin typeface="Arial Rounded MT" charset="0"/>
        <a:ea typeface="+mn-ea"/>
        <a:cs typeface="+mn-cs"/>
      </a:defRPr>
    </a:lvl8pPr>
    <a:lvl9pPr marL="3657600" algn="l" defTabSz="914400" rtl="0" eaLnBrk="1" latinLnBrk="0" hangingPunct="1">
      <a:defRPr sz="2400" kern="1200">
        <a:solidFill>
          <a:schemeClr val="tx1"/>
        </a:solidFill>
        <a:latin typeface="Arial Rounded MT"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clrMru>
    <a:srgbClr val="292929"/>
    <a:srgbClr val="FF0000"/>
    <a:srgbClr val="012FCF"/>
    <a:srgbClr val="083A81"/>
    <a:srgbClr val="66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79" autoAdjust="0"/>
    <p:restoredTop sz="91228" autoAdjust="0"/>
  </p:normalViewPr>
  <p:slideViewPr>
    <p:cSldViewPr>
      <p:cViewPr varScale="1">
        <p:scale>
          <a:sx n="41" d="100"/>
          <a:sy n="41" d="100"/>
        </p:scale>
        <p:origin x="-127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376"/>
    </p:cViewPr>
  </p:sorterViewPr>
  <p:notesViewPr>
    <p:cSldViewPr>
      <p:cViewPr>
        <p:scale>
          <a:sx n="150" d="100"/>
          <a:sy n="150" d="100"/>
        </p:scale>
        <p:origin x="-72" y="216"/>
      </p:cViewPr>
      <p:guideLst>
        <p:guide orient="horz" pos="3024"/>
        <p:guide pos="2305"/>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25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defTabSz="942975">
              <a:defRPr sz="1200">
                <a:latin typeface="Times New Roman" pitchFamily="18" charset="0"/>
              </a:defRPr>
            </a:lvl1pPr>
          </a:lstStyle>
          <a:p>
            <a:pPr>
              <a:defRPr/>
            </a:pPr>
            <a:endParaRPr lang="en-NZ"/>
          </a:p>
        </p:txBody>
      </p:sp>
      <p:sp>
        <p:nvSpPr>
          <p:cNvPr id="96259" name="Rectangle 3"/>
          <p:cNvSpPr>
            <a:spLocks noGrp="1" noChangeArrowheads="1"/>
          </p:cNvSpPr>
          <p:nvPr>
            <p:ph type="dt" sz="quarter" idx="1"/>
          </p:nvPr>
        </p:nvSpPr>
        <p:spPr bwMode="auto">
          <a:xfrm>
            <a:off x="4143375" y="0"/>
            <a:ext cx="3170238" cy="479425"/>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algn="r" defTabSz="942975">
              <a:defRPr sz="1200">
                <a:latin typeface="Times New Roman" pitchFamily="18" charset="0"/>
              </a:defRPr>
            </a:lvl1pPr>
          </a:lstStyle>
          <a:p>
            <a:pPr>
              <a:defRPr/>
            </a:pPr>
            <a:endParaRPr lang="en-NZ"/>
          </a:p>
        </p:txBody>
      </p:sp>
      <p:sp>
        <p:nvSpPr>
          <p:cNvPr id="96260" name="Rectangle 4"/>
          <p:cNvSpPr>
            <a:spLocks noGrp="1" noChangeArrowheads="1"/>
          </p:cNvSpPr>
          <p:nvPr>
            <p:ph type="ftr" sz="quarter" idx="2"/>
          </p:nvPr>
        </p:nvSpPr>
        <p:spPr bwMode="auto">
          <a:xfrm>
            <a:off x="0" y="9120188"/>
            <a:ext cx="3170238" cy="479425"/>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defTabSz="942975">
              <a:defRPr sz="1200">
                <a:latin typeface="Times New Roman" pitchFamily="18" charset="0"/>
              </a:defRPr>
            </a:lvl1pPr>
          </a:lstStyle>
          <a:p>
            <a:pPr>
              <a:defRPr/>
            </a:pPr>
            <a:endParaRPr lang="en-NZ"/>
          </a:p>
        </p:txBody>
      </p:sp>
      <p:sp>
        <p:nvSpPr>
          <p:cNvPr id="96261" name="Rectangle 5"/>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algn="r" defTabSz="942975">
              <a:defRPr sz="1200">
                <a:latin typeface="Times New Roman" pitchFamily="18" charset="0"/>
              </a:defRPr>
            </a:lvl1pPr>
          </a:lstStyle>
          <a:p>
            <a:pPr>
              <a:defRPr/>
            </a:pPr>
            <a:fld id="{367AFB0B-2C10-4D41-A7BE-E7F13C791F25}" type="slidenum">
              <a:rPr lang="en-NZ"/>
              <a:pPr>
                <a:defRPr/>
              </a:pPr>
              <a:t>‹N°›</a:t>
            </a:fld>
            <a:endParaRPr lang="en-NZ"/>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defTabSz="942975">
              <a:defRPr sz="1200">
                <a:latin typeface="Times New Roman" pitchFamily="18" charset="0"/>
              </a:defRPr>
            </a:lvl1pPr>
          </a:lstStyle>
          <a:p>
            <a:pPr>
              <a:defRPr/>
            </a:pPr>
            <a:endParaRPr lang="en-US"/>
          </a:p>
        </p:txBody>
      </p:sp>
      <p:sp>
        <p:nvSpPr>
          <p:cNvPr id="12291" name="Rectangle 3"/>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algn="r" defTabSz="942975">
              <a:defRPr sz="1200">
                <a:latin typeface="Times New Roman" pitchFamily="18" charset="0"/>
              </a:defRPr>
            </a:lvl1pPr>
          </a:lstStyle>
          <a:p>
            <a:pPr>
              <a:defRPr/>
            </a:pPr>
            <a:endParaRPr lang="en-US"/>
          </a:p>
        </p:txBody>
      </p:sp>
      <p:sp>
        <p:nvSpPr>
          <p:cNvPr id="51204"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731838" y="4559300"/>
            <a:ext cx="5851525" cy="4321175"/>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9120188"/>
            <a:ext cx="3170238" cy="479425"/>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defTabSz="942975">
              <a:defRPr sz="1200">
                <a:latin typeface="Times New Roman" pitchFamily="18" charset="0"/>
              </a:defRPr>
            </a:lvl1pPr>
          </a:lstStyle>
          <a:p>
            <a:pPr>
              <a:defRPr/>
            </a:pPr>
            <a:endParaRPr lang="en-US"/>
          </a:p>
        </p:txBody>
      </p:sp>
      <p:sp>
        <p:nvSpPr>
          <p:cNvPr id="12295" name="Rectangle 7"/>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algn="r" defTabSz="942975">
              <a:defRPr sz="1200">
                <a:latin typeface="Times New Roman" pitchFamily="18" charset="0"/>
              </a:defRPr>
            </a:lvl1pPr>
          </a:lstStyle>
          <a:p>
            <a:pPr>
              <a:defRPr/>
            </a:pPr>
            <a:fld id="{AAAAD33A-6FC6-4EA4-93BB-858DE1527162}" type="slidenum">
              <a:rPr lang="en-US"/>
              <a:pPr>
                <a:defRPr/>
              </a:pPr>
              <a:t>‹N°›</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2FD536D0-210E-4974-AF75-392E3F2D6C4C}" type="slidenum">
              <a:rPr lang="ar-DZ" smtClean="0"/>
              <a:pPr/>
              <a:t>1</a:t>
            </a:fld>
            <a:endParaRPr lang="ar-DZ"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F09A8D6-64E0-4793-85B2-A93FF84CF567}" type="slidenum">
              <a:rPr lang="en-US" smtClean="0"/>
              <a:pPr/>
              <a:t>2</a:t>
            </a:fld>
            <a:endParaRPr lang="en-US" dirty="0"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175B2E8-0E24-46D6-95AC-36D168148504}"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defTabSz="966612" rtl="1" eaLnBrk="1" fontAlgn="auto" hangingPunct="1">
              <a:spcBef>
                <a:spcPts val="0"/>
              </a:spcBef>
              <a:spcAft>
                <a:spcPts val="0"/>
              </a:spcAft>
              <a:defRPr/>
            </a:pPr>
            <a:r>
              <a:rPr lang="fr-FR" sz="1300" dirty="0" smtClean="0">
                <a:solidFill>
                  <a:srgbClr val="0070C0"/>
                </a:solidFill>
                <a:latin typeface="Constantia" pitchFamily="18" charset="0"/>
              </a:rPr>
              <a:t>l’invention du réseau  d'Internet et l’utilisation  croissante de ce réseau pour les services de télécommunication</a:t>
            </a:r>
          </a:p>
          <a:p>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5</a:t>
            </a:fld>
            <a:endParaRPr lang="ar-D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lgn="l" rtl="0"/>
            <a:r>
              <a:rPr lang="fr-FR" sz="1300" dirty="0" smtClean="0">
                <a:solidFill>
                  <a:srgbClr val="0070C0"/>
                </a:solidFill>
                <a:latin typeface="Constantia" pitchFamily="18" charset="0"/>
              </a:rPr>
              <a:t>La téléphonie est un outil de </a:t>
            </a:r>
            <a:r>
              <a:rPr lang="fr-FR" sz="1300" dirty="0" smtClean="0">
                <a:solidFill>
                  <a:srgbClr val="0070C0"/>
                </a:solidFill>
                <a:latin typeface="Constantia" pitchFamily="18" charset="0"/>
                <a:cs typeface="Times New Roman" pitchFamily="18" charset="0"/>
              </a:rPr>
              <a:t>télécommunication</a:t>
            </a:r>
            <a:r>
              <a:rPr lang="fr-FR" sz="1300" dirty="0" smtClean="0">
                <a:solidFill>
                  <a:srgbClr val="0070C0"/>
                </a:solidFill>
                <a:latin typeface="Constantia" pitchFamily="18" charset="0"/>
              </a:rPr>
              <a:t> qui a pour but la transmission du son et en particulier la transmission de la parole.</a:t>
            </a:r>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6</a:t>
            </a:fld>
            <a:endParaRPr lang="ar-D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7</a:t>
            </a:fld>
            <a:endParaRPr lang="ar-D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8</a:t>
            </a:fld>
            <a:endParaRPr lang="ar-D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defTabSz="966612" rtl="1" eaLnBrk="1" fontAlgn="auto" hangingPunct="1">
              <a:spcBef>
                <a:spcPts val="0"/>
              </a:spcBef>
              <a:spcAft>
                <a:spcPts val="0"/>
              </a:spcAft>
              <a:defRPr/>
            </a:pPr>
            <a:r>
              <a:rPr lang="fr-FR" sz="1300" b="1" kern="0" dirty="0" smtClean="0">
                <a:solidFill>
                  <a:srgbClr val="0070C0"/>
                </a:solidFill>
                <a:latin typeface="Constantia" pitchFamily="18" charset="0"/>
              </a:rPr>
              <a:t>La VoIP: </a:t>
            </a:r>
            <a:r>
              <a:rPr lang="fr-FR" sz="1300" kern="0" dirty="0" smtClean="0">
                <a:solidFill>
                  <a:srgbClr val="0070C0"/>
                </a:solidFill>
                <a:latin typeface="Constantia" pitchFamily="18" charset="0"/>
              </a:rPr>
              <a:t>La Voix sur IP est une technologie qui permet d’acheminer, grâce au protocole IP, des paquets de données correspondant à des échantillons de voix </a:t>
            </a:r>
            <a:endParaRPr lang="fr-FR" sz="4800" u="sng" kern="0" dirty="0" smtClean="0">
              <a:solidFill>
                <a:schemeClr val="bg1"/>
              </a:solidFill>
              <a:latin typeface="Monotype Corsiva" pitchFamily="66" charset="0"/>
              <a:ea typeface="+mj-ea"/>
              <a:cs typeface="Times New Roman" pitchFamily="18" charset="0"/>
            </a:endParaRPr>
          </a:p>
          <a:p>
            <a:pPr defTabSz="966612" rtl="1" eaLnBrk="1" fontAlgn="auto" hangingPunct="1">
              <a:spcBef>
                <a:spcPts val="0"/>
              </a:spcBef>
              <a:spcAft>
                <a:spcPts val="0"/>
              </a:spcAft>
              <a:defRPr/>
            </a:pPr>
            <a:r>
              <a:rPr lang="fr-FR" sz="1300" kern="0" dirty="0" smtClean="0">
                <a:solidFill>
                  <a:srgbClr val="0070C0"/>
                </a:solidFill>
                <a:latin typeface="Constantia" pitchFamily="18" charset="0"/>
              </a:rPr>
              <a:t>numérisée  </a:t>
            </a:r>
          </a:p>
          <a:p>
            <a:pPr defTabSz="966612" rtl="1" eaLnBrk="1" fontAlgn="auto" hangingPunct="1">
              <a:spcBef>
                <a:spcPts val="0"/>
              </a:spcBef>
              <a:spcAft>
                <a:spcPts val="0"/>
              </a:spcAft>
              <a:defRPr/>
            </a:pPr>
            <a:r>
              <a:rPr lang="fr-FR" sz="1200" kern="1200" baseline="0" dirty="0" smtClean="0">
                <a:solidFill>
                  <a:schemeClr val="tx1"/>
                </a:solidFill>
                <a:latin typeface="Times New Roman" pitchFamily="18" charset="0"/>
                <a:ea typeface="+mn-ea"/>
                <a:cs typeface="+mn-cs"/>
              </a:rPr>
              <a:t>Rappelez-vous, la téléphonie classique utilise une paire de cuivre pour relier les abonnés au commutateur de circuit. Pendant la communication téléphonique, un circuit dédié est monopolisé entre les deux abonnées pendant toute la durée de la communication. </a:t>
            </a:r>
            <a:endParaRPr lang="fr-FR" sz="1300" kern="0" dirty="0" smtClean="0">
              <a:solidFill>
                <a:srgbClr val="0070C0"/>
              </a:solidFill>
              <a:latin typeface="Constantia" pitchFamily="18" charset="0"/>
            </a:endParaRPr>
          </a:p>
          <a:p>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9</a:t>
            </a:fld>
            <a:endParaRPr lang="ar-D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z="1200" kern="1200" baseline="0" dirty="0" smtClean="0">
                <a:solidFill>
                  <a:schemeClr val="tx1"/>
                </a:solidFill>
                <a:latin typeface="Times New Roman" pitchFamily="18" charset="0"/>
                <a:ea typeface="+mn-ea"/>
                <a:cs typeface="+mn-cs"/>
              </a:rPr>
              <a:t>Sur </a:t>
            </a:r>
            <a:r>
              <a:rPr lang="fr-FR" sz="1200" b="1" kern="1200" baseline="0" dirty="0" smtClean="0">
                <a:solidFill>
                  <a:schemeClr val="tx1"/>
                </a:solidFill>
                <a:latin typeface="Times New Roman" pitchFamily="18" charset="0"/>
                <a:ea typeface="+mn-ea"/>
                <a:cs typeface="+mn-cs"/>
              </a:rPr>
              <a:t>la téléphonie sur IP (ou </a:t>
            </a:r>
            <a:r>
              <a:rPr lang="fr-FR" sz="1200" b="1" kern="1200" baseline="0" dirty="0" err="1" smtClean="0">
                <a:solidFill>
                  <a:schemeClr val="tx1"/>
                </a:solidFill>
                <a:latin typeface="Times New Roman" pitchFamily="18" charset="0"/>
                <a:ea typeface="+mn-ea"/>
                <a:cs typeface="+mn-cs"/>
              </a:rPr>
              <a:t>VoIP</a:t>
            </a:r>
            <a:r>
              <a:rPr lang="fr-FR" sz="1200" b="1" kern="1200" baseline="0" dirty="0" smtClean="0">
                <a:solidFill>
                  <a:schemeClr val="tx1"/>
                </a:solidFill>
                <a:latin typeface="Times New Roman" pitchFamily="18" charset="0"/>
                <a:ea typeface="+mn-ea"/>
                <a:cs typeface="+mn-cs"/>
              </a:rPr>
              <a:t> pour Voix sur IP), la voix est numérisée puis acheminée sous forme de paquets IP comme n'importe quelles autres données. C’est une « commutation de paquets » et non pas une commutation de circuits. </a:t>
            </a:r>
          </a:p>
          <a:p>
            <a:r>
              <a:rPr lang="fr-FR" sz="1200" kern="1200" baseline="0" dirty="0" smtClean="0">
                <a:solidFill>
                  <a:schemeClr val="tx1"/>
                </a:solidFill>
                <a:latin typeface="Times New Roman" pitchFamily="18" charset="0"/>
                <a:ea typeface="+mn-ea"/>
                <a:cs typeface="+mn-cs"/>
              </a:rPr>
              <a:t>Dans le monde des entreprises aussi, tout le monde a migré vers la </a:t>
            </a:r>
            <a:r>
              <a:rPr lang="fr-FR" sz="1200" kern="1200" baseline="0" dirty="0" err="1" smtClean="0">
                <a:solidFill>
                  <a:schemeClr val="tx1"/>
                </a:solidFill>
                <a:latin typeface="Times New Roman" pitchFamily="18" charset="0"/>
                <a:ea typeface="+mn-ea"/>
                <a:cs typeface="+mn-cs"/>
              </a:rPr>
              <a:t>ToIP</a:t>
            </a:r>
            <a:r>
              <a:rPr lang="fr-FR" sz="1200" kern="1200" baseline="0" dirty="0" smtClean="0">
                <a:solidFill>
                  <a:schemeClr val="tx1"/>
                </a:solidFill>
                <a:latin typeface="Times New Roman" pitchFamily="18" charset="0"/>
                <a:ea typeface="+mn-ea"/>
                <a:cs typeface="+mn-cs"/>
              </a:rPr>
              <a:t>. Les </a:t>
            </a:r>
            <a:r>
              <a:rPr lang="fr-FR" sz="1200" b="1" kern="1200" baseline="0" dirty="0" smtClean="0">
                <a:solidFill>
                  <a:schemeClr val="tx1"/>
                </a:solidFill>
                <a:latin typeface="Times New Roman" pitchFamily="18" charset="0"/>
                <a:ea typeface="+mn-ea"/>
                <a:cs typeface="+mn-cs"/>
              </a:rPr>
              <a:t>IP-PBX ont remplacé les PBX ou PABX traditionnels. </a:t>
            </a:r>
            <a:endParaRPr lang="ar-DZ" dirty="0"/>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10</a:t>
            </a:fld>
            <a:endParaRPr lang="ar-D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13</a:t>
            </a:fld>
            <a:endParaRPr lang="ar-D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14</a:t>
            </a:fld>
            <a:endParaRPr lang="ar-D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a:p>
        </p:txBody>
      </p:sp>
      <p:sp>
        <p:nvSpPr>
          <p:cNvPr id="4" name="Espace réservé du numéro de diapositive 3"/>
          <p:cNvSpPr>
            <a:spLocks noGrp="1"/>
          </p:cNvSpPr>
          <p:nvPr>
            <p:ph type="sldNum" sz="quarter" idx="10"/>
          </p:nvPr>
        </p:nvSpPr>
        <p:spPr/>
        <p:txBody>
          <a:bodyPr/>
          <a:lstStyle/>
          <a:p>
            <a:fld id="{6918CA14-D5E3-40D6-AB61-607BB1424F23}" type="slidenum">
              <a:rPr lang="ar-DZ" smtClean="0"/>
              <a:pPr/>
              <a:t>15</a:t>
            </a:fld>
            <a:endParaRPr lang="ar-DZ"/>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1341438"/>
            <a:ext cx="2006600" cy="1993900"/>
          </a:xfrm>
          <a:prstGeom prst="rect">
            <a:avLst/>
          </a:prstGeom>
          <a:noFill/>
          <a:ln w="9525">
            <a:noFill/>
            <a:miter lim="800000"/>
            <a:headEnd/>
            <a:tailEnd/>
          </a:ln>
        </p:spPr>
      </p:pic>
      <p:pic>
        <p:nvPicPr>
          <p:cNvPr id="5" name="Picture 3"/>
          <p:cNvPicPr>
            <a:picLocks noChangeAspect="1" noChangeArrowheads="1"/>
          </p:cNvPicPr>
          <p:nvPr/>
        </p:nvPicPr>
        <p:blipFill>
          <a:blip r:embed="rId3"/>
          <a:srcRect/>
          <a:stretch>
            <a:fillRect/>
          </a:stretch>
        </p:blipFill>
        <p:spPr bwMode="auto">
          <a:xfrm>
            <a:off x="0" y="0"/>
            <a:ext cx="3302000" cy="1341438"/>
          </a:xfrm>
          <a:prstGeom prst="rect">
            <a:avLst/>
          </a:prstGeom>
          <a:noFill/>
          <a:ln w="9525">
            <a:noFill/>
            <a:miter lim="800000"/>
            <a:headEnd/>
            <a:tailEnd/>
          </a:ln>
        </p:spPr>
      </p:pic>
      <p:pic>
        <p:nvPicPr>
          <p:cNvPr id="6" name="Picture 4"/>
          <p:cNvPicPr>
            <a:picLocks noChangeAspect="1" noChangeArrowheads="1"/>
          </p:cNvPicPr>
          <p:nvPr/>
        </p:nvPicPr>
        <p:blipFill>
          <a:blip r:embed="rId4"/>
          <a:srcRect/>
          <a:stretch>
            <a:fillRect/>
          </a:stretch>
        </p:blipFill>
        <p:spPr bwMode="auto">
          <a:xfrm>
            <a:off x="3276600" y="0"/>
            <a:ext cx="5867400" cy="1341438"/>
          </a:xfrm>
          <a:prstGeom prst="rect">
            <a:avLst/>
          </a:prstGeom>
          <a:noFill/>
          <a:ln w="9525">
            <a:noFill/>
            <a:miter lim="800000"/>
            <a:headEnd/>
            <a:tailEnd/>
          </a:ln>
        </p:spPr>
      </p:pic>
      <p:pic>
        <p:nvPicPr>
          <p:cNvPr id="7" name="Picture 5" descr="Background"/>
          <p:cNvPicPr>
            <a:picLocks noChangeAspect="1" noChangeArrowheads="1"/>
          </p:cNvPicPr>
          <p:nvPr userDrawn="1"/>
        </p:nvPicPr>
        <p:blipFill>
          <a:blip r:embed="rId5"/>
          <a:srcRect/>
          <a:stretch>
            <a:fillRect/>
          </a:stretch>
        </p:blipFill>
        <p:spPr bwMode="auto">
          <a:xfrm>
            <a:off x="0" y="2133600"/>
            <a:ext cx="9144000" cy="4724400"/>
          </a:xfrm>
          <a:prstGeom prst="rect">
            <a:avLst/>
          </a:prstGeom>
          <a:noFill/>
          <a:ln w="9525">
            <a:noFill/>
            <a:miter lim="800000"/>
            <a:headEnd/>
            <a:tailEnd/>
          </a:ln>
        </p:spPr>
      </p:pic>
      <p:sp>
        <p:nvSpPr>
          <p:cNvPr id="59398" name="Rectangle 6"/>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dirty="0"/>
              <a:t>Click to edit Master subtitle style</a:t>
            </a:r>
          </a:p>
        </p:txBody>
      </p:sp>
      <p:sp>
        <p:nvSpPr>
          <p:cNvPr id="59400" name="Rectangle 8"/>
          <p:cNvSpPr>
            <a:spLocks noGrp="1" noChangeArrowheads="1"/>
          </p:cNvSpPr>
          <p:nvPr>
            <p:ph type="ctrTitle"/>
          </p:nvPr>
        </p:nvSpPr>
        <p:spPr>
          <a:xfrm>
            <a:off x="685800" y="2130425"/>
            <a:ext cx="7772400" cy="1470025"/>
          </a:xfrm>
        </p:spPr>
        <p:txBody>
          <a:bodyPr/>
          <a:lstStyle>
            <a:lvl1pPr algn="ctr">
              <a:defRPr/>
            </a:lvl1pPr>
          </a:lstStyle>
          <a:p>
            <a:r>
              <a:rPr lang="en-US" dirty="0"/>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84213" y="2060575"/>
            <a:ext cx="3848100" cy="3581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84713" y="2060575"/>
            <a:ext cx="3848100" cy="3581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70663" y="1341438"/>
            <a:ext cx="1962150" cy="430053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84213" y="1341438"/>
            <a:ext cx="5734050" cy="430053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re et texte sur contenu">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78486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84213" y="3927475"/>
            <a:ext cx="78486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p:cNvSpPr>
            <a:spLocks noGrp="1"/>
          </p:cNvSpPr>
          <p:nvPr>
            <p:ph type="title" sz="quarter"/>
          </p:nvPr>
        </p:nvSpPr>
        <p:spPr>
          <a:xfrm>
            <a:off x="684213" y="1341438"/>
            <a:ext cx="7848600" cy="685800"/>
          </a:xfrm>
        </p:spPr>
        <p:txBody>
          <a:bodyPr/>
          <a:lstStyle/>
          <a:p>
            <a:r>
              <a:rPr lang="fr-FR" smtClean="0"/>
              <a:t>Cliquez pour modifier le style du titre</a:t>
            </a:r>
            <a:endParaRPr lang="fr-FR"/>
          </a:p>
        </p:txBody>
      </p:sp>
      <p:sp>
        <p:nvSpPr>
          <p:cNvPr id="3" name="Espace réservé du contenu 2"/>
          <p:cNvSpPr>
            <a:spLocks noGrp="1"/>
          </p:cNvSpPr>
          <p:nvPr>
            <p:ph sz="quarter" idx="1"/>
          </p:nvPr>
        </p:nvSpPr>
        <p:spPr>
          <a:xfrm>
            <a:off x="6842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847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6842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contenu 5"/>
          <p:cNvSpPr>
            <a:spLocks noGrp="1"/>
          </p:cNvSpPr>
          <p:nvPr>
            <p:ph sz="quarter" idx="4"/>
          </p:nvPr>
        </p:nvSpPr>
        <p:spPr>
          <a:xfrm>
            <a:off x="46847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847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847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6847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ar-DZ"/>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ar-DZ" dirty="0"/>
          </a:p>
        </p:txBody>
      </p:sp>
      <p:sp>
        <p:nvSpPr>
          <p:cNvPr id="4" name="Espace réservé de la date 3"/>
          <p:cNvSpPr>
            <a:spLocks noGrp="1"/>
          </p:cNvSpPr>
          <p:nvPr>
            <p:ph type="dt" sz="half" idx="10"/>
          </p:nvPr>
        </p:nvSpPr>
        <p:spPr>
          <a:xfrm>
            <a:off x="6858000" y="0"/>
            <a:ext cx="2133600" cy="228600"/>
          </a:xfrm>
          <a:prstGeom prst="rect">
            <a:avLst/>
          </a:prstGeom>
        </p:spPr>
        <p:txBody>
          <a:bodyPr/>
          <a:lstStyle>
            <a:lvl1pPr>
              <a:defRPr/>
            </a:lvl1pPr>
          </a:lstStyle>
          <a:p>
            <a:endParaRPr lang="en-AU"/>
          </a:p>
        </p:txBody>
      </p:sp>
      <p:sp>
        <p:nvSpPr>
          <p:cNvPr id="5" name="Espace réservé du pied de page 4"/>
          <p:cNvSpPr>
            <a:spLocks noGrp="1"/>
          </p:cNvSpPr>
          <p:nvPr>
            <p:ph type="ftr" sz="quarter" idx="11"/>
          </p:nvPr>
        </p:nvSpPr>
        <p:spPr>
          <a:xfrm>
            <a:off x="5867400" y="6537325"/>
            <a:ext cx="2895600" cy="320675"/>
          </a:xfrm>
          <a:prstGeom prst="rect">
            <a:avLst/>
          </a:prstGeom>
        </p:spPr>
        <p:txBody>
          <a:bodyPr/>
          <a:lstStyle>
            <a:lvl1pPr>
              <a:defRPr/>
            </a:lvl1pPr>
          </a:lstStyle>
          <a:p>
            <a:endParaRPr lang="en-AU"/>
          </a:p>
        </p:txBody>
      </p:sp>
      <p:sp>
        <p:nvSpPr>
          <p:cNvPr id="6" name="Espace réservé du numéro de diapositive 5"/>
          <p:cNvSpPr>
            <a:spLocks noGrp="1"/>
          </p:cNvSpPr>
          <p:nvPr>
            <p:ph type="sldNum" sz="quarter" idx="12"/>
          </p:nvPr>
        </p:nvSpPr>
        <p:spPr>
          <a:xfrm>
            <a:off x="8072462" y="6500858"/>
            <a:ext cx="642942" cy="428604"/>
          </a:xfrm>
          <a:prstGeom prst="rect">
            <a:avLst/>
          </a:prstGeom>
        </p:spPr>
        <p:txBody>
          <a:bodyPr/>
          <a:lstStyle>
            <a:lvl1pPr>
              <a:defRPr sz="1800"/>
            </a:lvl1pPr>
          </a:lstStyle>
          <a:p>
            <a:fld id="{E083DE30-1EFA-4EE4-9782-F5D89B7305EF}" type="slidenum">
              <a:rPr lang="en-AU" smtClean="0"/>
              <a:pPr/>
              <a:t>‹N°›</a:t>
            </a:fld>
            <a:endParaRPr lang="en-AU" dirty="0"/>
          </a:p>
        </p:txBody>
      </p:sp>
      <p:sp>
        <p:nvSpPr>
          <p:cNvPr id="8" name="Espace réservé du contenu 7"/>
          <p:cNvSpPr>
            <a:spLocks noGrp="1"/>
          </p:cNvSpPr>
          <p:nvPr>
            <p:ph sz="quarter" idx="13"/>
          </p:nvPr>
        </p:nvSpPr>
        <p:spPr>
          <a:xfrm>
            <a:off x="8229600" y="6858000"/>
            <a:ext cx="914400" cy="9144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4.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5"/>
          <a:srcRect/>
          <a:stretch>
            <a:fillRect/>
          </a:stretch>
        </p:blipFill>
        <p:spPr bwMode="auto">
          <a:xfrm>
            <a:off x="0" y="1341438"/>
            <a:ext cx="2006600" cy="1993900"/>
          </a:xfrm>
          <a:prstGeom prst="rect">
            <a:avLst/>
          </a:prstGeom>
          <a:noFill/>
          <a:ln w="9525">
            <a:noFill/>
            <a:miter lim="800000"/>
            <a:headEnd/>
            <a:tailEnd/>
          </a:ln>
        </p:spPr>
      </p:pic>
      <p:pic>
        <p:nvPicPr>
          <p:cNvPr id="2051" name="Picture 3"/>
          <p:cNvPicPr>
            <a:picLocks noChangeAspect="1" noChangeArrowheads="1"/>
          </p:cNvPicPr>
          <p:nvPr/>
        </p:nvPicPr>
        <p:blipFill>
          <a:blip r:embed="rId26"/>
          <a:srcRect/>
          <a:stretch>
            <a:fillRect/>
          </a:stretch>
        </p:blipFill>
        <p:spPr bwMode="auto">
          <a:xfrm>
            <a:off x="0" y="0"/>
            <a:ext cx="3302000" cy="1341438"/>
          </a:xfrm>
          <a:prstGeom prst="rect">
            <a:avLst/>
          </a:prstGeom>
          <a:noFill/>
          <a:ln w="9525">
            <a:noFill/>
            <a:miter lim="800000"/>
            <a:headEnd/>
            <a:tailEnd/>
          </a:ln>
        </p:spPr>
      </p:pic>
      <p:pic>
        <p:nvPicPr>
          <p:cNvPr id="2052" name="Picture 4"/>
          <p:cNvPicPr>
            <a:picLocks noChangeAspect="1" noChangeArrowheads="1"/>
          </p:cNvPicPr>
          <p:nvPr/>
        </p:nvPicPr>
        <p:blipFill>
          <a:blip r:embed="rId27"/>
          <a:srcRect/>
          <a:stretch>
            <a:fillRect/>
          </a:stretch>
        </p:blipFill>
        <p:spPr bwMode="auto">
          <a:xfrm>
            <a:off x="3276600" y="0"/>
            <a:ext cx="5867400" cy="1341438"/>
          </a:xfrm>
          <a:prstGeom prst="rect">
            <a:avLst/>
          </a:prstGeom>
          <a:noFill/>
          <a:ln w="9525">
            <a:noFill/>
            <a:miter lim="800000"/>
            <a:headEnd/>
            <a:tailEnd/>
          </a:ln>
        </p:spPr>
      </p:pic>
      <p:pic>
        <p:nvPicPr>
          <p:cNvPr id="2053" name="Picture 5" descr="Background"/>
          <p:cNvPicPr>
            <a:picLocks noChangeAspect="1" noChangeArrowheads="1"/>
          </p:cNvPicPr>
          <p:nvPr userDrawn="1"/>
        </p:nvPicPr>
        <p:blipFill>
          <a:blip r:embed="rId28"/>
          <a:srcRect/>
          <a:stretch>
            <a:fillRect/>
          </a:stretch>
        </p:blipFill>
        <p:spPr bwMode="auto">
          <a:xfrm>
            <a:off x="0" y="2133600"/>
            <a:ext cx="9144000" cy="4724400"/>
          </a:xfrm>
          <a:prstGeom prst="rect">
            <a:avLst/>
          </a:prstGeom>
          <a:noFill/>
          <a:ln w="9525">
            <a:noFill/>
            <a:miter lim="800000"/>
            <a:headEnd/>
            <a:tailEnd/>
          </a:ln>
        </p:spPr>
      </p:pic>
      <p:sp>
        <p:nvSpPr>
          <p:cNvPr id="2054" name="Rectangle 6"/>
          <p:cNvSpPr>
            <a:spLocks noGrp="1" noChangeArrowheads="1"/>
          </p:cNvSpPr>
          <p:nvPr>
            <p:ph type="body" idx="1"/>
          </p:nvPr>
        </p:nvSpPr>
        <p:spPr bwMode="auto">
          <a:xfrm>
            <a:off x="684213" y="2060575"/>
            <a:ext cx="7848600" cy="3581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5" name="Rectangle 8"/>
          <p:cNvSpPr>
            <a:spLocks noGrp="1" noChangeArrowheads="1"/>
          </p:cNvSpPr>
          <p:nvPr>
            <p:ph type="title"/>
          </p:nvPr>
        </p:nvSpPr>
        <p:spPr bwMode="auto">
          <a:xfrm>
            <a:off x="684213" y="1341438"/>
            <a:ext cx="7848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96"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Lst>
  <p:hf hdr="0" ftr="0" dt="0"/>
  <p:txStyles>
    <p:titleStyle>
      <a:lvl1pPr algn="l" rtl="0" eaLnBrk="0" fontAlgn="base" hangingPunct="0">
        <a:spcBef>
          <a:spcPct val="0"/>
        </a:spcBef>
        <a:spcAft>
          <a:spcPct val="0"/>
        </a:spcAft>
        <a:defRPr sz="3200" b="1">
          <a:solidFill>
            <a:srgbClr val="083A81"/>
          </a:solidFill>
          <a:latin typeface="+mj-lt"/>
          <a:ea typeface="+mj-ea"/>
          <a:cs typeface="+mj-cs"/>
        </a:defRPr>
      </a:lvl1pPr>
      <a:lvl2pPr algn="l" rtl="0" eaLnBrk="0" fontAlgn="base" hangingPunct="0">
        <a:spcBef>
          <a:spcPct val="0"/>
        </a:spcBef>
        <a:spcAft>
          <a:spcPct val="0"/>
        </a:spcAft>
        <a:defRPr sz="3200" b="1">
          <a:solidFill>
            <a:srgbClr val="083A81"/>
          </a:solidFill>
          <a:latin typeface="Arial" charset="0"/>
        </a:defRPr>
      </a:lvl2pPr>
      <a:lvl3pPr algn="l" rtl="0" eaLnBrk="0" fontAlgn="base" hangingPunct="0">
        <a:spcBef>
          <a:spcPct val="0"/>
        </a:spcBef>
        <a:spcAft>
          <a:spcPct val="0"/>
        </a:spcAft>
        <a:defRPr sz="3200" b="1">
          <a:solidFill>
            <a:srgbClr val="083A81"/>
          </a:solidFill>
          <a:latin typeface="Arial" charset="0"/>
        </a:defRPr>
      </a:lvl3pPr>
      <a:lvl4pPr algn="l" rtl="0" eaLnBrk="0" fontAlgn="base" hangingPunct="0">
        <a:spcBef>
          <a:spcPct val="0"/>
        </a:spcBef>
        <a:spcAft>
          <a:spcPct val="0"/>
        </a:spcAft>
        <a:defRPr sz="3200" b="1">
          <a:solidFill>
            <a:srgbClr val="083A81"/>
          </a:solidFill>
          <a:latin typeface="Arial" charset="0"/>
        </a:defRPr>
      </a:lvl4pPr>
      <a:lvl5pPr algn="l" rtl="0" eaLnBrk="0" fontAlgn="base" hangingPunct="0">
        <a:spcBef>
          <a:spcPct val="0"/>
        </a:spcBef>
        <a:spcAft>
          <a:spcPct val="0"/>
        </a:spcAft>
        <a:defRPr sz="3200" b="1">
          <a:solidFill>
            <a:srgbClr val="083A81"/>
          </a:solidFill>
          <a:latin typeface="Arial" charset="0"/>
        </a:defRPr>
      </a:lvl5pPr>
      <a:lvl6pPr marL="457200" algn="l" rtl="0" fontAlgn="base">
        <a:spcBef>
          <a:spcPct val="0"/>
        </a:spcBef>
        <a:spcAft>
          <a:spcPct val="0"/>
        </a:spcAft>
        <a:defRPr sz="3200" b="1">
          <a:solidFill>
            <a:srgbClr val="083A81"/>
          </a:solidFill>
          <a:latin typeface="Arial" charset="0"/>
        </a:defRPr>
      </a:lvl6pPr>
      <a:lvl7pPr marL="914400" algn="l" rtl="0" fontAlgn="base">
        <a:spcBef>
          <a:spcPct val="0"/>
        </a:spcBef>
        <a:spcAft>
          <a:spcPct val="0"/>
        </a:spcAft>
        <a:defRPr sz="3200" b="1">
          <a:solidFill>
            <a:srgbClr val="083A81"/>
          </a:solidFill>
          <a:latin typeface="Arial" charset="0"/>
        </a:defRPr>
      </a:lvl7pPr>
      <a:lvl8pPr marL="1371600" algn="l" rtl="0" fontAlgn="base">
        <a:spcBef>
          <a:spcPct val="0"/>
        </a:spcBef>
        <a:spcAft>
          <a:spcPct val="0"/>
        </a:spcAft>
        <a:defRPr sz="3200" b="1">
          <a:solidFill>
            <a:srgbClr val="083A81"/>
          </a:solidFill>
          <a:latin typeface="Arial" charset="0"/>
        </a:defRPr>
      </a:lvl8pPr>
      <a:lvl9pPr marL="1828800" algn="l" rtl="0" fontAlgn="base">
        <a:spcBef>
          <a:spcPct val="0"/>
        </a:spcBef>
        <a:spcAft>
          <a:spcPct val="0"/>
        </a:spcAft>
        <a:defRPr sz="3200" b="1">
          <a:solidFill>
            <a:srgbClr val="083A81"/>
          </a:solidFill>
          <a:latin typeface="Arial" charset="0"/>
        </a:defRPr>
      </a:lvl9pPr>
    </p:titleStyle>
    <p:bodyStyle>
      <a:lvl1pPr marL="342900" indent="-342900" algn="l" rtl="0" eaLnBrk="0" fontAlgn="base" hangingPunct="0">
        <a:spcBef>
          <a:spcPct val="20000"/>
        </a:spcBef>
        <a:spcAft>
          <a:spcPct val="0"/>
        </a:spcAft>
        <a:buClr>
          <a:srgbClr val="083A81"/>
        </a:buClr>
        <a:buChar char="•"/>
        <a:defRPr sz="2000" b="1">
          <a:solidFill>
            <a:srgbClr val="083A81"/>
          </a:solidFill>
          <a:latin typeface="+mn-lt"/>
          <a:ea typeface="+mn-ea"/>
          <a:cs typeface="+mn-cs"/>
        </a:defRPr>
      </a:lvl1pPr>
      <a:lvl2pPr marL="742950" indent="-28575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2pPr>
      <a:lvl3pPr marL="1143000" indent="-228600" algn="l" rtl="0" eaLnBrk="0" fontAlgn="base" hangingPunct="0">
        <a:spcBef>
          <a:spcPct val="20000"/>
        </a:spcBef>
        <a:spcAft>
          <a:spcPct val="0"/>
        </a:spcAft>
        <a:buClr>
          <a:srgbClr val="083A81"/>
        </a:buClr>
        <a:buChar char="•"/>
        <a:defRPr sz="2000" b="1">
          <a:solidFill>
            <a:srgbClr val="083A81"/>
          </a:solidFill>
          <a:latin typeface="+mn-lt"/>
        </a:defRPr>
      </a:lvl3pPr>
      <a:lvl4pPr marL="1600200" indent="-22860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4pPr>
      <a:lvl5pPr marL="2057400" indent="-22860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5pPr>
      <a:lvl6pPr marL="25146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6pPr>
      <a:lvl7pPr marL="29718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7pPr>
      <a:lvl8pPr marL="34290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8pPr>
      <a:lvl9pPr marL="38862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8.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7.gi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gi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18.png"/><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18" Type="http://schemas.openxmlformats.org/officeDocument/2006/relationships/image" Target="../media/image38.gif"/><Relationship Id="rId3" Type="http://schemas.openxmlformats.org/officeDocument/2006/relationships/image" Target="../media/image23.png"/><Relationship Id="rId21" Type="http://schemas.openxmlformats.org/officeDocument/2006/relationships/image" Target="../media/image41.png"/><Relationship Id="rId7" Type="http://schemas.openxmlformats.org/officeDocument/2006/relationships/image" Target="../media/image27.gif"/><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notesSlide" Target="../notesSlides/notesSlide9.xml"/><Relationship Id="rId16" Type="http://schemas.openxmlformats.org/officeDocument/2006/relationships/image" Target="../media/image36.png"/><Relationship Id="rId20" Type="http://schemas.openxmlformats.org/officeDocument/2006/relationships/image" Target="../media/image40.png"/><Relationship Id="rId1" Type="http://schemas.openxmlformats.org/officeDocument/2006/relationships/slideLayout" Target="../slideLayouts/slideLayout21.xml"/><Relationship Id="rId6" Type="http://schemas.openxmlformats.org/officeDocument/2006/relationships/image" Target="../media/image26.gif"/><Relationship Id="rId11" Type="http://schemas.openxmlformats.org/officeDocument/2006/relationships/image" Target="../media/image31.png"/><Relationship Id="rId24" Type="http://schemas.openxmlformats.org/officeDocument/2006/relationships/image" Target="../media/image18.png"/><Relationship Id="rId5" Type="http://schemas.openxmlformats.org/officeDocument/2006/relationships/image" Target="../media/image25.png"/><Relationship Id="rId15" Type="http://schemas.openxmlformats.org/officeDocument/2006/relationships/image" Target="../media/image35.png"/><Relationship Id="rId23" Type="http://schemas.openxmlformats.org/officeDocument/2006/relationships/image" Target="../media/image6.pn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gif"/><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17.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2.xml"/><Relationship Id="rId5" Type="http://schemas.openxmlformats.org/officeDocument/2006/relationships/image" Target="../media/image42.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3.xml"/><Relationship Id="rId5" Type="http://schemas.openxmlformats.org/officeDocument/2006/relationships/image" Target="../media/image18.png"/><Relationship Id="rId4" Type="http://schemas.openxmlformats.org/officeDocument/2006/relationships/image" Target="../media/image17.gi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3.xml"/><Relationship Id="rId5" Type="http://schemas.openxmlformats.org/officeDocument/2006/relationships/image" Target="../media/image18.png"/><Relationship Id="rId4" Type="http://schemas.openxmlformats.org/officeDocument/2006/relationships/image" Target="../media/image17.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à coins arrondis 10"/>
          <p:cNvSpPr/>
          <p:nvPr/>
        </p:nvSpPr>
        <p:spPr>
          <a:xfrm>
            <a:off x="785786" y="1214422"/>
            <a:ext cx="8143932" cy="2571753"/>
          </a:xfrm>
          <a:prstGeom prst="roundRect">
            <a:avLst/>
          </a:prstGeom>
          <a:gradFill flip="none" rotWithShape="0">
            <a:gsLst>
              <a:gs pos="33000">
                <a:srgbClr val="92D050"/>
              </a:gs>
              <a:gs pos="35000">
                <a:schemeClr val="accent5">
                  <a:tint val="37000"/>
                  <a:satMod val="300000"/>
                </a:schemeClr>
              </a:gs>
              <a:gs pos="100000">
                <a:schemeClr val="accent5">
                  <a:tint val="15000"/>
                  <a:satMod val="350000"/>
                </a:schemeClr>
              </a:gs>
            </a:gsLst>
            <a:lin ang="15600000" scaled="0"/>
            <a:tileRect/>
          </a:gradFill>
          <a:ln>
            <a:solidFill>
              <a:srgbClr val="00B0F0">
                <a:alpha val="71000"/>
              </a:srgbClr>
            </a:solidFill>
          </a:ln>
        </p:spPr>
        <p:style>
          <a:lnRef idx="1">
            <a:schemeClr val="accent5"/>
          </a:lnRef>
          <a:fillRef idx="2">
            <a:schemeClr val="accent5"/>
          </a:fillRef>
          <a:effectRef idx="1">
            <a:schemeClr val="accent5"/>
          </a:effectRef>
          <a:fontRef idx="minor">
            <a:schemeClr val="dk1"/>
          </a:fontRef>
        </p:style>
        <p:txBody>
          <a:bodyPr anchor="ctr"/>
          <a:lstStyle/>
          <a:p>
            <a:pPr algn="ctr"/>
            <a:endParaRPr lang="fr-FR" sz="40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r>
              <a:rPr lang="fr-FR"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rPr>
              <a:t>TIC : Technologies de l’Information et de la communication </a:t>
            </a:r>
            <a:endParaRPr lang="ar-DZ"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defRPr/>
            </a:pPr>
            <a:endParaRPr lang="fr-FR" sz="4000" b="1" dirty="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p:txBody>
      </p:sp>
      <p:sp>
        <p:nvSpPr>
          <p:cNvPr id="10" name="Rectangle 9"/>
          <p:cNvSpPr/>
          <p:nvPr/>
        </p:nvSpPr>
        <p:spPr>
          <a:xfrm>
            <a:off x="357158" y="4143380"/>
            <a:ext cx="6357982" cy="2923877"/>
          </a:xfrm>
          <a:prstGeom prst="rect">
            <a:avLst/>
          </a:prstGeom>
        </p:spPr>
        <p:txBody>
          <a:bodyPr wrap="square">
            <a:spAutoFit/>
          </a:bodyPr>
          <a:lstStyle/>
          <a:p>
            <a:pPr algn="l" rtl="0"/>
            <a:r>
              <a:rPr lang="fr-FR" sz="2000" b="1" u="sng" dirty="0" smtClean="0">
                <a:solidFill>
                  <a:srgbClr val="FF0000"/>
                </a:solidFill>
              </a:rPr>
              <a:t>Présenté par: </a:t>
            </a:r>
          </a:p>
          <a:p>
            <a:r>
              <a:rPr lang="fr-FR" sz="2000" b="1" dirty="0" smtClean="0">
                <a:solidFill>
                  <a:srgbClr val="FF0000"/>
                </a:solidFill>
              </a:rPr>
              <a:t> </a:t>
            </a:r>
          </a:p>
          <a:p>
            <a:r>
              <a:rPr kumimoji="1" lang="fr-FR" sz="2000" b="1" dirty="0" smtClean="0">
                <a:latin typeface="Cataneo BT" pitchFamily="66" charset="0"/>
              </a:rPr>
              <a:t> Halima BEN HBIRECHE</a:t>
            </a:r>
          </a:p>
          <a:p>
            <a:r>
              <a:rPr lang="fr-FR" sz="2000" dirty="0" smtClean="0">
                <a:latin typeface="Times New Roman" pitchFamily="18" charset="0"/>
              </a:rPr>
              <a:t>Département des Mathématiques et d'Informatique</a:t>
            </a:r>
          </a:p>
          <a:p>
            <a:r>
              <a:rPr lang="fr-FR" sz="2000" dirty="0" smtClean="0">
                <a:latin typeface="Times New Roman" pitchFamily="18" charset="0"/>
              </a:rPr>
              <a:t>Faculté des Sciences et Sciences de l’Ingénieur</a:t>
            </a:r>
          </a:p>
          <a:p>
            <a:r>
              <a:rPr lang="fr-FR" sz="2000" dirty="0" smtClean="0">
                <a:latin typeface="Times New Roman" pitchFamily="18" charset="0"/>
              </a:rPr>
              <a:t>Université </a:t>
            </a:r>
            <a:r>
              <a:rPr lang="fr-FR" sz="2000" dirty="0" err="1" smtClean="0">
                <a:latin typeface="Times New Roman" pitchFamily="18" charset="0"/>
              </a:rPr>
              <a:t>Kasdi</a:t>
            </a:r>
            <a:r>
              <a:rPr lang="fr-FR" sz="2000" dirty="0" smtClean="0">
                <a:latin typeface="Times New Roman" pitchFamily="18" charset="0"/>
              </a:rPr>
              <a:t> </a:t>
            </a:r>
            <a:r>
              <a:rPr lang="fr-FR" sz="2000" dirty="0" err="1" smtClean="0">
                <a:latin typeface="Times New Roman" pitchFamily="18" charset="0"/>
              </a:rPr>
              <a:t>Merbah</a:t>
            </a:r>
            <a:r>
              <a:rPr lang="fr-FR" sz="2000" dirty="0" smtClean="0">
                <a:latin typeface="Times New Roman" pitchFamily="18" charset="0"/>
              </a:rPr>
              <a:t> -Ouargla</a:t>
            </a:r>
          </a:p>
          <a:p>
            <a:endParaRPr kumimoji="1" lang="fr-FR" sz="2000" b="1" dirty="0" smtClean="0">
              <a:latin typeface="Cataneo BT" pitchFamily="66" charset="0"/>
            </a:endParaRPr>
          </a:p>
          <a:p>
            <a:r>
              <a:rPr lang="fr-FR" sz="2000" b="1" dirty="0" smtClean="0"/>
              <a:t>Email </a:t>
            </a:r>
            <a:r>
              <a:rPr lang="fr-FR" sz="2000" b="1" smtClean="0"/>
              <a:t>: halima.benhbireche@gmail.com</a:t>
            </a:r>
            <a:r>
              <a:rPr lang="fr-FR" sz="2000" smtClean="0"/>
              <a:t> </a:t>
            </a:r>
            <a:endParaRPr lang="fr-FR" sz="2000" b="1" dirty="0" smtClean="0"/>
          </a:p>
          <a:p>
            <a:pPr algn="l" rtl="0"/>
            <a:endParaRPr kumimoji="1" lang="fr-FR" sz="2000" b="1" i="1" dirty="0" smtClean="0">
              <a:latin typeface="Cataneo BT"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57158" y="285728"/>
            <a:ext cx="7772400" cy="1470025"/>
          </a:xfrm>
        </p:spPr>
        <p:txBody>
          <a:bodyPr/>
          <a:lstStyle/>
          <a:p>
            <a:pPr eaLnBrk="1" hangingPunct="1"/>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Plan De cours </a:t>
            </a:r>
            <a: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
            </a:r>
            <a:b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br>
            <a:endParaRPr lang="fr-FR" dirty="0" smtClean="0">
              <a:solidFill>
                <a:schemeClr val="bg1"/>
              </a:solidFill>
              <a:latin typeface="Verdana" pitchFamily="34" charset="0"/>
            </a:endParaRPr>
          </a:p>
        </p:txBody>
      </p:sp>
      <p:cxnSp>
        <p:nvCxnSpPr>
          <p:cNvPr id="4" name="Connecteur droit 3"/>
          <p:cNvCxnSpPr/>
          <p:nvPr/>
        </p:nvCxnSpPr>
        <p:spPr bwMode="auto">
          <a:xfrm rot="5400000">
            <a:off x="-500892" y="3929066"/>
            <a:ext cx="4144198" cy="794"/>
          </a:xfrm>
          <a:prstGeom prst="line">
            <a:avLst/>
          </a:prstGeom>
          <a:ln>
            <a:headEnd type="none" w="med" len="med"/>
            <a:tailEnd type="none" w="med" len="med"/>
          </a:ln>
        </p:spPr>
        <p:style>
          <a:lnRef idx="3">
            <a:schemeClr val="accent2"/>
          </a:lnRef>
          <a:fillRef idx="0">
            <a:schemeClr val="accent2"/>
          </a:fillRef>
          <a:effectRef idx="2">
            <a:schemeClr val="accent2"/>
          </a:effectRef>
          <a:fontRef idx="minor">
            <a:schemeClr val="tx1"/>
          </a:fontRef>
        </p:style>
      </p:cxnSp>
      <p:sp>
        <p:nvSpPr>
          <p:cNvPr id="6" name="ZoneTexte 5"/>
          <p:cNvSpPr txBox="1"/>
          <p:nvPr/>
        </p:nvSpPr>
        <p:spPr>
          <a:xfrm>
            <a:off x="1714480" y="2000240"/>
            <a:ext cx="6429420" cy="4154984"/>
          </a:xfrm>
          <a:prstGeom prst="rect">
            <a:avLst/>
          </a:prstGeom>
          <a:noFill/>
        </p:spPr>
        <p:txBody>
          <a:bodyPr wrap="square" rtlCol="0">
            <a:spAutoFit/>
          </a:bodyPr>
          <a:lstStyle/>
          <a:p>
            <a:pPr marL="358775" eaLnBrk="0" hangingPunct="0">
              <a:tabLst>
                <a:tab pos="358775" algn="l"/>
              </a:tabLst>
            </a:pPr>
            <a:r>
              <a:rPr lang="fr-FR" dirty="0" smtClean="0">
                <a:solidFill>
                  <a:srgbClr val="292929"/>
                </a:solidFill>
                <a:latin typeface="Times New Roman" pitchFamily="18" charset="0"/>
                <a:cs typeface="Times New Roman" pitchFamily="18" charset="0"/>
              </a:rPr>
              <a:t>Convergence IP </a:t>
            </a:r>
          </a:p>
          <a:p>
            <a:pPr marL="358775">
              <a:tabLst>
                <a:tab pos="358775" algn="l"/>
              </a:tabLst>
            </a:pPr>
            <a:r>
              <a:rPr lang="fr-FR" dirty="0" smtClean="0">
                <a:solidFill>
                  <a:srgbClr val="292929"/>
                </a:solidFill>
                <a:latin typeface="Times New Roman" pitchFamily="18" charset="0"/>
                <a:cs typeface="Times New Roman" pitchFamily="18" charset="0"/>
              </a:rPr>
              <a:t>T- V </a:t>
            </a:r>
            <a:r>
              <a:rPr lang="fr-FR" dirty="0" err="1" smtClean="0">
                <a:solidFill>
                  <a:srgbClr val="292929"/>
                </a:solidFill>
                <a:latin typeface="Times New Roman" pitchFamily="18" charset="0"/>
                <a:cs typeface="Times New Roman" pitchFamily="18" charset="0"/>
              </a:rPr>
              <a:t>oIP</a:t>
            </a:r>
            <a:r>
              <a:rPr lang="fr-FR" dirty="0" smtClean="0">
                <a:solidFill>
                  <a:srgbClr val="292929"/>
                </a:solidFill>
                <a:latin typeface="Times New Roman" pitchFamily="18" charset="0"/>
                <a:cs typeface="Times New Roman" pitchFamily="18" charset="0"/>
              </a:rPr>
              <a:t>?</a:t>
            </a:r>
          </a:p>
          <a:p>
            <a:pPr marL="358775">
              <a:tabLst>
                <a:tab pos="358775" algn="l"/>
              </a:tabLst>
            </a:pPr>
            <a:r>
              <a:rPr lang="en-AU" dirty="0" smtClean="0">
                <a:solidFill>
                  <a:srgbClr val="292929"/>
                </a:solidFill>
                <a:latin typeface="Times New Roman" pitchFamily="18" charset="0"/>
                <a:cs typeface="Times New Roman" pitchFamily="18" charset="0"/>
              </a:rPr>
              <a:t>Les </a:t>
            </a:r>
            <a:r>
              <a:rPr lang="en-AU" dirty="0" err="1" smtClean="0">
                <a:solidFill>
                  <a:srgbClr val="292929"/>
                </a:solidFill>
                <a:latin typeface="Times New Roman" pitchFamily="18" charset="0"/>
                <a:cs typeface="Times New Roman" pitchFamily="18" charset="0"/>
              </a:rPr>
              <a:t>réseaux</a:t>
            </a:r>
            <a:r>
              <a:rPr lang="en-AU" dirty="0" smtClean="0">
                <a:solidFill>
                  <a:srgbClr val="292929"/>
                </a:solidFill>
                <a:latin typeface="Times New Roman" pitchFamily="18" charset="0"/>
                <a:cs typeface="Times New Roman" pitchFamily="18" charset="0"/>
              </a:rPr>
              <a:t> </a:t>
            </a:r>
            <a:r>
              <a:rPr lang="en-AU" dirty="0" err="1" smtClean="0">
                <a:solidFill>
                  <a:srgbClr val="292929"/>
                </a:solidFill>
                <a:latin typeface="Times New Roman" pitchFamily="18" charset="0"/>
                <a:cs typeface="Times New Roman" pitchFamily="18" charset="0"/>
              </a:rPr>
              <a:t>téléphonique</a:t>
            </a:r>
            <a:r>
              <a:rPr lang="fr-FR" dirty="0" smtClean="0">
                <a:solidFill>
                  <a:srgbClr val="292929"/>
                </a:solidFill>
                <a:latin typeface="Times New Roman" pitchFamily="18" charset="0"/>
                <a:cs typeface="Times New Roman" pitchFamily="18" charset="0"/>
              </a:rPr>
              <a:t>s </a:t>
            </a:r>
          </a:p>
          <a:p>
            <a:pPr marL="358775" rtl="1">
              <a:tabLst>
                <a:tab pos="358775" algn="l"/>
              </a:tabLst>
              <a:defRPr/>
            </a:pPr>
            <a:r>
              <a:rPr lang="en-AU" dirty="0" smtClean="0">
                <a:solidFill>
                  <a:srgbClr val="292929"/>
                </a:solidFill>
                <a:latin typeface="Times New Roman" pitchFamily="18" charset="0"/>
                <a:cs typeface="Times New Roman" pitchFamily="18" charset="0"/>
              </a:rPr>
              <a:t>     Les </a:t>
            </a:r>
            <a:r>
              <a:rPr lang="fr-FR" dirty="0" smtClean="0">
                <a:solidFill>
                  <a:srgbClr val="292929"/>
                </a:solidFill>
                <a:latin typeface="Times New Roman" pitchFamily="18" charset="0"/>
                <a:cs typeface="Times New Roman" pitchFamily="18" charset="0"/>
              </a:rPr>
              <a:t>réseaux</a:t>
            </a:r>
            <a:r>
              <a:rPr lang="en-AU" dirty="0" smtClean="0">
                <a:solidFill>
                  <a:srgbClr val="292929"/>
                </a:solidFill>
                <a:latin typeface="Times New Roman" pitchFamily="18" charset="0"/>
                <a:cs typeface="Times New Roman" pitchFamily="18" charset="0"/>
              </a:rPr>
              <a:t> </a:t>
            </a:r>
            <a:r>
              <a:rPr lang="fr-FR" dirty="0" smtClean="0">
                <a:solidFill>
                  <a:srgbClr val="292929"/>
                </a:solidFill>
                <a:latin typeface="Times New Roman" pitchFamily="18" charset="0"/>
                <a:cs typeface="Times New Roman" pitchFamily="18" charset="0"/>
              </a:rPr>
              <a:t>informatiques </a:t>
            </a:r>
          </a:p>
          <a:p>
            <a:pPr marL="358775" lvl="0">
              <a:tabLst>
                <a:tab pos="358775" algn="l"/>
              </a:tabLst>
            </a:pPr>
            <a:r>
              <a:rPr lang="fr-FR" dirty="0" smtClean="0">
                <a:solidFill>
                  <a:srgbClr val="292929"/>
                </a:solidFill>
                <a:latin typeface="Times New Roman" pitchFamily="18" charset="0"/>
                <a:cs typeface="Times New Roman" pitchFamily="18" charset="0"/>
              </a:rPr>
              <a:t>Principe de </a:t>
            </a:r>
            <a:r>
              <a:rPr lang="fr-FR" dirty="0" err="1" smtClean="0">
                <a:solidFill>
                  <a:srgbClr val="292929"/>
                </a:solidFill>
                <a:latin typeface="Times New Roman" pitchFamily="18" charset="0"/>
                <a:cs typeface="Times New Roman" pitchFamily="18" charset="0"/>
              </a:rPr>
              <a:t>ToIP</a:t>
            </a:r>
            <a:r>
              <a:rPr lang="fr-FR" dirty="0" smtClean="0">
                <a:solidFill>
                  <a:srgbClr val="292929"/>
                </a:solidFill>
                <a:latin typeface="Times New Roman" pitchFamily="18" charset="0"/>
                <a:cs typeface="Times New Roman" pitchFamily="18" charset="0"/>
              </a:rPr>
              <a:t> </a:t>
            </a:r>
            <a:endParaRPr lang="ar-DZ" dirty="0" smtClean="0">
              <a:solidFill>
                <a:srgbClr val="292929"/>
              </a:solidFill>
              <a:latin typeface="Times New Roman" pitchFamily="18" charset="0"/>
              <a:cs typeface="Times New Roman" pitchFamily="18" charset="0"/>
            </a:endParaRPr>
          </a:p>
          <a:p>
            <a:pPr marL="358775" lvl="0">
              <a:tabLst>
                <a:tab pos="358775" algn="l"/>
              </a:tabLst>
            </a:pPr>
            <a:r>
              <a:rPr lang="fr-FR" dirty="0" smtClean="0">
                <a:solidFill>
                  <a:srgbClr val="292929"/>
                </a:solidFill>
                <a:latin typeface="Times New Roman" pitchFamily="18" charset="0"/>
                <a:cs typeface="Times New Roman" pitchFamily="18" charset="0"/>
              </a:rPr>
              <a:t>Les différentes équipements d’une communication </a:t>
            </a:r>
            <a:r>
              <a:rPr lang="fr-FR" dirty="0" err="1" smtClean="0">
                <a:solidFill>
                  <a:srgbClr val="292929"/>
                </a:solidFill>
                <a:latin typeface="Times New Roman" pitchFamily="18" charset="0"/>
                <a:cs typeface="Times New Roman" pitchFamily="18" charset="0"/>
              </a:rPr>
              <a:t>ToIP</a:t>
            </a:r>
            <a:endParaRPr lang="ar-DZ" dirty="0" smtClean="0">
              <a:solidFill>
                <a:srgbClr val="292929"/>
              </a:solidFill>
              <a:latin typeface="Times New Roman" pitchFamily="18" charset="0"/>
              <a:cs typeface="Times New Roman" pitchFamily="18" charset="0"/>
            </a:endParaRPr>
          </a:p>
          <a:p>
            <a:pPr marL="358775">
              <a:tabLst>
                <a:tab pos="358775" algn="l"/>
              </a:tabLst>
            </a:pPr>
            <a:r>
              <a:rPr lang="fr-FR" dirty="0" smtClean="0">
                <a:solidFill>
                  <a:srgbClr val="292929"/>
                </a:solidFill>
                <a:latin typeface="Times New Roman" pitchFamily="18" charset="0"/>
                <a:cs typeface="Times New Roman" pitchFamily="18" charset="0"/>
              </a:rPr>
              <a:t>Avantages  des </a:t>
            </a:r>
            <a:r>
              <a:rPr lang="fr-FR" dirty="0" err="1" smtClean="0">
                <a:solidFill>
                  <a:srgbClr val="292929"/>
                </a:solidFill>
                <a:latin typeface="Times New Roman" pitchFamily="18" charset="0"/>
                <a:cs typeface="Times New Roman" pitchFamily="18" charset="0"/>
              </a:rPr>
              <a:t>VoIP</a:t>
            </a:r>
            <a:endParaRPr lang="fr-FR" dirty="0" smtClean="0">
              <a:solidFill>
                <a:srgbClr val="292929"/>
              </a:solidFill>
              <a:latin typeface="Times New Roman" pitchFamily="18" charset="0"/>
              <a:cs typeface="Times New Roman" pitchFamily="18" charset="0"/>
            </a:endParaRPr>
          </a:p>
          <a:p>
            <a:pPr marL="358775">
              <a:tabLst>
                <a:tab pos="358775" algn="l"/>
              </a:tabLst>
            </a:pPr>
            <a:r>
              <a:rPr lang="fr-FR" dirty="0" smtClean="0">
                <a:solidFill>
                  <a:srgbClr val="292929"/>
                </a:solidFill>
                <a:latin typeface="Times New Roman" pitchFamily="18" charset="0"/>
                <a:cs typeface="Times New Roman" pitchFamily="18" charset="0"/>
              </a:rPr>
              <a:t>Protocole SIP</a:t>
            </a:r>
          </a:p>
          <a:p>
            <a:pPr marL="358775">
              <a:tabLst>
                <a:tab pos="358775" algn="l"/>
              </a:tabLst>
            </a:pPr>
            <a:r>
              <a:rPr lang="fr-FR" dirty="0" smtClean="0">
                <a:solidFill>
                  <a:srgbClr val="292929"/>
                </a:solidFill>
                <a:latin typeface="Times New Roman" pitchFamily="18" charset="0"/>
                <a:cs typeface="Times New Roman" pitchFamily="18" charset="0"/>
              </a:rPr>
              <a:t>Principe du protocole SIP</a:t>
            </a:r>
          </a:p>
          <a:p>
            <a:pPr marL="358775">
              <a:tabLst>
                <a:tab pos="358775" algn="l"/>
              </a:tabLst>
            </a:pPr>
            <a:r>
              <a:rPr lang="fr-FR" dirty="0" smtClean="0">
                <a:solidFill>
                  <a:srgbClr val="292929"/>
                </a:solidFill>
                <a:latin typeface="Times New Roman" pitchFamily="18" charset="0"/>
                <a:cs typeface="Times New Roman" pitchFamily="18" charset="0"/>
              </a:rPr>
              <a:t>L’alimentation des postes IP</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1500174"/>
            <a:ext cx="8104217" cy="4141801"/>
          </a:xfrm>
        </p:spPr>
        <p:txBody>
          <a:bodyPr/>
          <a:lstStyle/>
          <a:p>
            <a:pPr marL="180000" indent="0">
              <a:spcBef>
                <a:spcPts val="0"/>
              </a:spcBef>
              <a:buNone/>
            </a:pPr>
            <a:r>
              <a:rPr lang="fr-FR" sz="2400" b="0" dirty="0" smtClean="0">
                <a:solidFill>
                  <a:srgbClr val="0070C0"/>
                </a:solidFill>
                <a:latin typeface="Constantia" pitchFamily="18" charset="0"/>
              </a:rPr>
              <a:t>Définitions </a:t>
            </a:r>
          </a:p>
          <a:p>
            <a:pPr marL="180000" indent="0">
              <a:spcBef>
                <a:spcPts val="0"/>
              </a:spcBef>
              <a:buNone/>
            </a:pPr>
            <a:r>
              <a:rPr lang="fr-FR" sz="2400" b="0" dirty="0" smtClean="0">
                <a:solidFill>
                  <a:srgbClr val="0070C0"/>
                </a:solidFill>
                <a:latin typeface="Constantia" pitchFamily="18" charset="0"/>
              </a:rPr>
              <a:t> « Action de tendre vers un même but. Convergence des idées, des efforts. ».</a:t>
            </a:r>
          </a:p>
          <a:p>
            <a:pPr marL="180000" indent="0">
              <a:spcBef>
                <a:spcPts val="0"/>
              </a:spcBef>
              <a:buNone/>
            </a:pPr>
            <a:r>
              <a:rPr lang="fr-FR" sz="2400" b="0" dirty="0" smtClean="0">
                <a:solidFill>
                  <a:srgbClr val="0070C0"/>
                </a:solidFill>
                <a:latin typeface="Constantia" pitchFamily="18" charset="0"/>
              </a:rPr>
              <a:t>l’évolution des services et des technologies vers le même standard qui utilise la famille des protocoles TCP / IP. Les équipements seront par conséquent compatibles entre eux. </a:t>
            </a:r>
          </a:p>
          <a:p>
            <a:pPr marL="180000" indent="0">
              <a:spcBef>
                <a:spcPts val="0"/>
              </a:spcBef>
            </a:pPr>
            <a:endParaRPr lang="fr-FR" sz="2400" b="0" dirty="0" smtClean="0">
              <a:solidFill>
                <a:srgbClr val="0070C0"/>
              </a:solidFill>
              <a:latin typeface="Constantia" pitchFamily="18" charset="0"/>
            </a:endParaRPr>
          </a:p>
          <a:p>
            <a:pPr marL="180000" indent="0">
              <a:spcBef>
                <a:spcPts val="0"/>
              </a:spcBef>
              <a:buNone/>
            </a:pPr>
            <a:r>
              <a:rPr lang="fr-FR" sz="2400" b="0" dirty="0" smtClean="0">
                <a:solidFill>
                  <a:srgbClr val="0070C0"/>
                </a:solidFill>
                <a:latin typeface="Constantia" pitchFamily="18" charset="0"/>
              </a:rPr>
              <a:t>La convergence IP (Voix/Données/Image) est devenue une réalité technique et commerciale. </a:t>
            </a:r>
          </a:p>
          <a:p>
            <a:pPr marL="180000" indent="0">
              <a:spcBef>
                <a:spcPts val="0"/>
              </a:spcBef>
              <a:buNone/>
            </a:pPr>
            <a:r>
              <a:rPr lang="fr-FR" sz="2400" b="0" dirty="0" smtClean="0">
                <a:solidFill>
                  <a:srgbClr val="0070C0"/>
                </a:solidFill>
                <a:latin typeface="Constantia" pitchFamily="18" charset="0"/>
              </a:rPr>
              <a:t>Les services de données traditionnels sont eux aussi en forte régression devant les nouvelles offres technologiques (VPN-IP, MPLS) garantes de la qualité de service (</a:t>
            </a:r>
            <a:r>
              <a:rPr lang="fr-FR" sz="2400" b="0" dirty="0" err="1" smtClean="0">
                <a:solidFill>
                  <a:srgbClr val="0070C0"/>
                </a:solidFill>
                <a:latin typeface="Constantia" pitchFamily="18" charset="0"/>
              </a:rPr>
              <a:t>QoS</a:t>
            </a:r>
            <a:r>
              <a:rPr lang="fr-FR" sz="2400" b="0" dirty="0" smtClean="0">
                <a:solidFill>
                  <a:srgbClr val="0070C0"/>
                </a:solidFill>
                <a:latin typeface="Constantia" pitchFamily="18" charset="0"/>
              </a:rPr>
              <a:t>) exigée. </a:t>
            </a:r>
          </a:p>
        </p:txBody>
      </p:sp>
      <p:sp>
        <p:nvSpPr>
          <p:cNvPr id="5" name="Rectangle 4"/>
          <p:cNvSpPr/>
          <p:nvPr/>
        </p:nvSpPr>
        <p:spPr>
          <a:xfrm>
            <a:off x="785786" y="71414"/>
            <a:ext cx="3406702" cy="769441"/>
          </a:xfrm>
          <a:prstGeom prst="rect">
            <a:avLst/>
          </a:prstGeom>
        </p:spPr>
        <p:txBody>
          <a:bodyPr wrap="none">
            <a:spAutoFit/>
          </a:bodyPr>
          <a:lstStyle/>
          <a:p>
            <a:pPr eaLnBrk="0" hangingPunct="0"/>
            <a:r>
              <a:rPr lang="fr-FR" sz="4400" b="1" u="sng" dirty="0" smtClean="0">
                <a:solidFill>
                  <a:schemeClr val="bg1"/>
                </a:solidFill>
                <a:latin typeface="Monotype Corsiva" pitchFamily="66" charset="0"/>
                <a:ea typeface="+mj-ea"/>
                <a:cs typeface="Times New Roman" pitchFamily="18" charset="0"/>
              </a:rPr>
              <a:t>Convergence IP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4294967295"/>
          </p:nvPr>
        </p:nvSpPr>
        <p:spPr>
          <a:xfrm>
            <a:off x="7092950" y="6248400"/>
            <a:ext cx="1905000" cy="457200"/>
          </a:xfrm>
          <a:prstGeom prst="rect">
            <a:avLst/>
          </a:prstGeom>
        </p:spPr>
        <p:txBody>
          <a:bodyPr/>
          <a:lstStyle/>
          <a:p>
            <a:fld id="{69EDF540-63D8-483F-8811-48D70124E6A3}" type="slidenum">
              <a:rPr lang="en-US" smtClean="0"/>
              <a:pPr/>
              <a:t>4</a:t>
            </a:fld>
            <a:endParaRPr lang="en-GB" dirty="0"/>
          </a:p>
        </p:txBody>
      </p:sp>
      <p:sp>
        <p:nvSpPr>
          <p:cNvPr id="3" name="ZoneTexte 2"/>
          <p:cNvSpPr txBox="1"/>
          <p:nvPr/>
        </p:nvSpPr>
        <p:spPr>
          <a:xfrm>
            <a:off x="1071538" y="285728"/>
            <a:ext cx="5786478" cy="830997"/>
          </a:xfrm>
          <a:prstGeom prst="rect">
            <a:avLst/>
          </a:prstGeom>
          <a:noFill/>
        </p:spPr>
        <p:txBody>
          <a:bodyPr wrap="square" rtlCol="1">
            <a:spAutoFit/>
          </a:bodyPr>
          <a:lstStyle/>
          <a:p>
            <a:pPr eaLnBrk="0" hangingPunct="0"/>
            <a:r>
              <a:rPr lang="fr-FR" sz="4800" b="1" u="sng" dirty="0" smtClean="0">
                <a:solidFill>
                  <a:schemeClr val="bg1"/>
                </a:solidFill>
                <a:latin typeface="Monotype Corsiva" pitchFamily="66" charset="0"/>
                <a:cs typeface="Times New Roman" pitchFamily="18" charset="0"/>
              </a:rPr>
              <a:t>Convergence IP </a:t>
            </a:r>
          </a:p>
        </p:txBody>
      </p:sp>
      <p:sp>
        <p:nvSpPr>
          <p:cNvPr id="4" name="ZoneTexte 3"/>
          <p:cNvSpPr txBox="1"/>
          <p:nvPr/>
        </p:nvSpPr>
        <p:spPr>
          <a:xfrm>
            <a:off x="571472" y="1357298"/>
            <a:ext cx="7858148" cy="5262979"/>
          </a:xfrm>
          <a:prstGeom prst="rect">
            <a:avLst/>
          </a:prstGeom>
          <a:noFill/>
        </p:spPr>
        <p:txBody>
          <a:bodyPr wrap="square" rtlCol="1">
            <a:spAutoFit/>
          </a:bodyPr>
          <a:lstStyle/>
          <a:p>
            <a:pPr algn="just">
              <a:buBlip>
                <a:blip r:embed="rId3"/>
              </a:buBlip>
            </a:pPr>
            <a:r>
              <a:rPr lang="fr-FR" dirty="0" smtClean="0">
                <a:solidFill>
                  <a:srgbClr val="0070C0"/>
                </a:solidFill>
                <a:latin typeface="Constantia" pitchFamily="18" charset="0"/>
              </a:rPr>
              <a:t>D’une manière générale, la convergence concerne tous les services et toutes les technologies. Beaucoup de spécialistes parlent de la « </a:t>
            </a:r>
            <a:r>
              <a:rPr lang="fr-FR" dirty="0" err="1" smtClean="0">
                <a:solidFill>
                  <a:srgbClr val="0070C0"/>
                </a:solidFill>
                <a:latin typeface="Constantia" pitchFamily="18" charset="0"/>
              </a:rPr>
              <a:t>EoIP</a:t>
            </a:r>
            <a:r>
              <a:rPr lang="fr-FR" dirty="0" smtClean="0">
                <a:solidFill>
                  <a:srgbClr val="0070C0"/>
                </a:solidFill>
                <a:latin typeface="Constantia" pitchFamily="18" charset="0"/>
              </a:rPr>
              <a:t> » pour « </a:t>
            </a:r>
            <a:r>
              <a:rPr lang="fr-FR" dirty="0" err="1" smtClean="0">
                <a:solidFill>
                  <a:srgbClr val="0070C0"/>
                </a:solidFill>
                <a:latin typeface="Constantia" pitchFamily="18" charset="0"/>
              </a:rPr>
              <a:t>Everything</a:t>
            </a:r>
            <a:r>
              <a:rPr lang="fr-FR" dirty="0" smtClean="0">
                <a:solidFill>
                  <a:srgbClr val="0070C0"/>
                </a:solidFill>
                <a:latin typeface="Constantia" pitchFamily="18" charset="0"/>
              </a:rPr>
              <a:t> over IP » ou « Tout sur IP ».</a:t>
            </a:r>
          </a:p>
          <a:p>
            <a:r>
              <a:rPr lang="fr-FR" dirty="0" smtClean="0">
                <a:solidFill>
                  <a:srgbClr val="0070C0"/>
                </a:solidFill>
                <a:latin typeface="Constantia" pitchFamily="18" charset="0"/>
              </a:rPr>
              <a:t>Il existe plusieurs services et technologies qui ont basculé sur IP. On cite plus particulièrement : </a:t>
            </a:r>
          </a:p>
          <a:p>
            <a:pPr marL="358775"/>
            <a:r>
              <a:rPr lang="fr-FR" dirty="0" smtClean="0">
                <a:solidFill>
                  <a:srgbClr val="0070C0"/>
                </a:solidFill>
                <a:latin typeface="Constantia" pitchFamily="18" charset="0"/>
              </a:rPr>
              <a:t>- La Voix ou la Téléphonie sur IP – </a:t>
            </a:r>
            <a:r>
              <a:rPr lang="fr-FR" dirty="0" err="1" smtClean="0">
                <a:solidFill>
                  <a:srgbClr val="0070C0"/>
                </a:solidFill>
                <a:latin typeface="Constantia" pitchFamily="18" charset="0"/>
              </a:rPr>
              <a:t>ToIP</a:t>
            </a:r>
            <a:r>
              <a:rPr lang="fr-FR" dirty="0" smtClean="0">
                <a:solidFill>
                  <a:srgbClr val="0070C0"/>
                </a:solidFill>
                <a:latin typeface="Constantia" pitchFamily="18" charset="0"/>
              </a:rPr>
              <a:t> ou </a:t>
            </a:r>
            <a:r>
              <a:rPr lang="fr-FR" dirty="0" err="1" smtClean="0">
                <a:solidFill>
                  <a:srgbClr val="0070C0"/>
                </a:solidFill>
                <a:latin typeface="Constantia" pitchFamily="18" charset="0"/>
              </a:rPr>
              <a:t>VoIP</a:t>
            </a:r>
            <a:r>
              <a:rPr lang="fr-FR" dirty="0" smtClean="0">
                <a:solidFill>
                  <a:srgbClr val="0070C0"/>
                </a:solidFill>
                <a:latin typeface="Constantia" pitchFamily="18" charset="0"/>
              </a:rPr>
              <a:t> </a:t>
            </a:r>
          </a:p>
          <a:p>
            <a:pPr marL="358775"/>
            <a:r>
              <a:rPr lang="fr-FR" dirty="0" smtClean="0">
                <a:solidFill>
                  <a:srgbClr val="0070C0"/>
                </a:solidFill>
                <a:latin typeface="Constantia" pitchFamily="18" charset="0"/>
              </a:rPr>
              <a:t>- Le Fax sur IP </a:t>
            </a:r>
          </a:p>
          <a:p>
            <a:pPr marL="358775"/>
            <a:r>
              <a:rPr lang="fr-FR" dirty="0" smtClean="0">
                <a:solidFill>
                  <a:srgbClr val="0070C0"/>
                </a:solidFill>
                <a:latin typeface="Constantia" pitchFamily="18" charset="0"/>
              </a:rPr>
              <a:t>- Visioconférence sur IP </a:t>
            </a:r>
          </a:p>
          <a:p>
            <a:pPr marL="358775"/>
            <a:r>
              <a:rPr lang="fr-FR" dirty="0" smtClean="0">
                <a:solidFill>
                  <a:srgbClr val="0070C0"/>
                </a:solidFill>
                <a:latin typeface="Constantia" pitchFamily="18" charset="0"/>
              </a:rPr>
              <a:t>- Télésurveillance et Vidéosurveillance sur IP </a:t>
            </a:r>
          </a:p>
          <a:p>
            <a:pPr marL="358775"/>
            <a:r>
              <a:rPr lang="fr-FR" dirty="0" smtClean="0">
                <a:solidFill>
                  <a:srgbClr val="0070C0"/>
                </a:solidFill>
                <a:latin typeface="Constantia" pitchFamily="18" charset="0"/>
              </a:rPr>
              <a:t>- IP-TV et la VOD </a:t>
            </a:r>
          </a:p>
          <a:p>
            <a:pPr marL="358775"/>
            <a:r>
              <a:rPr lang="fr-FR" dirty="0" smtClean="0">
                <a:solidFill>
                  <a:srgbClr val="0070C0"/>
                </a:solidFill>
                <a:latin typeface="Constantia" pitchFamily="18" charset="0"/>
              </a:rPr>
              <a:t>- Monétique sur IP </a:t>
            </a:r>
          </a:p>
          <a:p>
            <a:pPr marL="358775"/>
            <a:r>
              <a:rPr lang="fr-FR" dirty="0" smtClean="0">
                <a:solidFill>
                  <a:srgbClr val="0070C0"/>
                </a:solidFill>
                <a:latin typeface="Constantia" pitchFamily="18" charset="0"/>
              </a:rPr>
              <a:t>- Domotique / Contrôle d’accès sur IP </a:t>
            </a:r>
          </a:p>
          <a:p>
            <a:pPr marL="358775" algn="just"/>
            <a:r>
              <a:rPr lang="fr-FR" dirty="0" smtClean="0">
                <a:solidFill>
                  <a:srgbClr val="0070C0"/>
                </a:solidFill>
                <a:latin typeface="Constantia"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71472" y="1109683"/>
            <a:ext cx="8229600" cy="5248275"/>
          </a:xfrm>
        </p:spPr>
        <p:txBody>
          <a:bodyPr/>
          <a:lstStyle/>
          <a:p>
            <a:pPr algn="l" rtl="0">
              <a:buFont typeface="Wingdings"/>
              <a:buChar char="F"/>
            </a:pPr>
            <a:endParaRPr lang="fr-FR" sz="2400" b="0" dirty="0" smtClean="0">
              <a:solidFill>
                <a:srgbClr val="0070C0"/>
              </a:solidFill>
              <a:latin typeface="Constantia" pitchFamily="18" charset="0"/>
            </a:endParaRPr>
          </a:p>
          <a:p>
            <a:pPr algn="l" rtl="0">
              <a:buFont typeface="Wingdings"/>
              <a:buChar char="F"/>
            </a:pPr>
            <a:r>
              <a:rPr lang="fr-FR" sz="2400" b="0" dirty="0" smtClean="0">
                <a:solidFill>
                  <a:srgbClr val="0070C0"/>
                </a:solidFill>
                <a:latin typeface="Constantia" pitchFamily="18" charset="0"/>
              </a:rPr>
              <a:t>Invention de téléphone « classique » : </a:t>
            </a:r>
          </a:p>
          <a:p>
            <a:pPr algn="l" rtl="0">
              <a:buNone/>
            </a:pPr>
            <a:r>
              <a:rPr lang="fr-FR" sz="1600" b="0" dirty="0" smtClean="0">
                <a:solidFill>
                  <a:srgbClr val="0070C0"/>
                </a:solidFill>
                <a:latin typeface="Constantia" pitchFamily="18" charset="0"/>
              </a:rPr>
              <a:t>	par le Canadien Graham Bell à la fin du XIXe siècle.	</a:t>
            </a:r>
          </a:p>
          <a:p>
            <a:pPr algn="l" rtl="0">
              <a:buNone/>
            </a:pPr>
            <a:r>
              <a:rPr lang="fr-FR" sz="2400" b="0" dirty="0" smtClean="0">
                <a:solidFill>
                  <a:srgbClr val="0070C0"/>
                </a:solidFill>
                <a:latin typeface="Constantia" pitchFamily="18" charset="0"/>
              </a:rPr>
              <a:t>		Un nouveau outil « efficace » de communication  </a:t>
            </a:r>
            <a:r>
              <a:rPr lang="fr-FR" sz="3200" dirty="0" smtClean="0">
                <a:solidFill>
                  <a:srgbClr val="00B050"/>
                </a:solidFill>
                <a:latin typeface="Constantia" pitchFamily="18" charset="0"/>
                <a:sym typeface="Wingdings"/>
              </a:rPr>
              <a:t></a:t>
            </a:r>
            <a:endParaRPr lang="fr-FR" sz="2400" dirty="0" smtClean="0">
              <a:solidFill>
                <a:srgbClr val="00B050"/>
              </a:solidFill>
              <a:latin typeface="Constantia" pitchFamily="18" charset="0"/>
            </a:endParaRPr>
          </a:p>
          <a:p>
            <a:pPr algn="l" rtl="0">
              <a:buNone/>
            </a:pPr>
            <a:r>
              <a:rPr lang="fr-FR" sz="2400" b="0" dirty="0" smtClean="0">
                <a:solidFill>
                  <a:srgbClr val="0070C0"/>
                </a:solidFill>
                <a:latin typeface="Constantia" pitchFamily="18" charset="0"/>
              </a:rPr>
              <a:t>	</a:t>
            </a:r>
          </a:p>
          <a:p>
            <a:pPr algn="l" rtl="0">
              <a:buFont typeface="Wingdings"/>
              <a:buChar char="F"/>
            </a:pPr>
            <a:r>
              <a:rPr lang="fr-FR" sz="2400" b="0" dirty="0" smtClean="0">
                <a:solidFill>
                  <a:srgbClr val="0070C0"/>
                </a:solidFill>
                <a:latin typeface="Constantia" pitchFamily="18" charset="0"/>
              </a:rPr>
              <a:t>Développements  des réseaux informatiques </a:t>
            </a:r>
          </a:p>
          <a:p>
            <a:pPr algn="l" rtl="0">
              <a:buNone/>
            </a:pPr>
            <a:r>
              <a:rPr lang="fr-FR" sz="2400" b="0" dirty="0" smtClean="0">
                <a:solidFill>
                  <a:srgbClr val="0070C0"/>
                </a:solidFill>
                <a:latin typeface="Constantia" pitchFamily="18" charset="0"/>
              </a:rPr>
              <a:t>	(LAN et WAN) 	</a:t>
            </a:r>
          </a:p>
          <a:p>
            <a:pPr algn="l" rtl="0">
              <a:buNone/>
            </a:pPr>
            <a:r>
              <a:rPr lang="fr-FR" sz="2400" b="0" dirty="0" smtClean="0">
                <a:solidFill>
                  <a:srgbClr val="0070C0"/>
                </a:solidFill>
                <a:latin typeface="Constantia" pitchFamily="18" charset="0"/>
              </a:rPr>
              <a:t>	Internet  </a:t>
            </a:r>
            <a:r>
              <a:rPr lang="fr-FR" sz="2400" dirty="0" smtClean="0">
                <a:solidFill>
                  <a:srgbClr val="00B050"/>
                </a:solidFill>
                <a:latin typeface="Constantia" pitchFamily="18" charset="0"/>
                <a:sym typeface="Wingdings"/>
              </a:rPr>
              <a:t>  :                         	</a:t>
            </a:r>
            <a:r>
              <a:rPr lang="fr-FR" sz="3600" dirty="0" smtClean="0">
                <a:solidFill>
                  <a:srgbClr val="0070C0"/>
                </a:solidFill>
                <a:latin typeface="Constantia" pitchFamily="18" charset="0"/>
                <a:sym typeface="Wingdings"/>
              </a:rPr>
              <a:t>TCP / IP</a:t>
            </a:r>
            <a:endParaRPr lang="fr-FR" sz="2400" dirty="0" smtClean="0">
              <a:solidFill>
                <a:srgbClr val="0070C0"/>
              </a:solidFill>
              <a:latin typeface="Constantia" pitchFamily="18" charset="0"/>
              <a:sym typeface="Wingdings"/>
            </a:endParaRPr>
          </a:p>
          <a:p>
            <a:pPr algn="l" rtl="0">
              <a:buNone/>
            </a:pPr>
            <a:r>
              <a:rPr lang="fr-FR" sz="2400" b="0" dirty="0" smtClean="0">
                <a:solidFill>
                  <a:srgbClr val="00B050"/>
                </a:solidFill>
                <a:latin typeface="Constantia" pitchFamily="18" charset="0"/>
                <a:sym typeface="Wingdings"/>
              </a:rPr>
              <a:t>						    </a:t>
            </a:r>
            <a:r>
              <a:rPr lang="fr-FR" sz="2400" dirty="0" smtClean="0">
                <a:solidFill>
                  <a:srgbClr val="0033CC"/>
                </a:solidFill>
                <a:latin typeface="Constantia" pitchFamily="18" charset="0"/>
                <a:sym typeface="Wingdings"/>
              </a:rPr>
              <a:t>I</a:t>
            </a:r>
            <a:r>
              <a:rPr lang="fr-FR" sz="2400" b="0" dirty="0" smtClean="0">
                <a:solidFill>
                  <a:srgbClr val="00B050"/>
                </a:solidFill>
                <a:latin typeface="Constantia" pitchFamily="18" charset="0"/>
                <a:sym typeface="Wingdings"/>
              </a:rPr>
              <a:t>nternet </a:t>
            </a:r>
            <a:r>
              <a:rPr lang="fr-FR" sz="2400" dirty="0" smtClean="0">
                <a:solidFill>
                  <a:srgbClr val="0033CC"/>
                </a:solidFill>
                <a:latin typeface="Constantia" pitchFamily="18" charset="0"/>
                <a:sym typeface="Wingdings"/>
              </a:rPr>
              <a:t>P</a:t>
            </a:r>
            <a:r>
              <a:rPr lang="fr-FR" sz="2400" b="0" dirty="0" smtClean="0">
                <a:solidFill>
                  <a:srgbClr val="00B050"/>
                </a:solidFill>
                <a:latin typeface="Constantia" pitchFamily="18" charset="0"/>
                <a:sym typeface="Wingdings"/>
              </a:rPr>
              <a:t>rotocol</a:t>
            </a:r>
            <a:endParaRPr lang="fr-FR" sz="2400" b="0" dirty="0" smtClean="0">
              <a:solidFill>
                <a:srgbClr val="0070C0"/>
              </a:solidFill>
              <a:latin typeface="Constantia" pitchFamily="18" charset="0"/>
            </a:endParaRPr>
          </a:p>
          <a:p>
            <a:pPr algn="l" rtl="0">
              <a:buFont typeface="Wingdings" pitchFamily="2" charset="2"/>
              <a:buChar char="§"/>
            </a:pPr>
            <a:endParaRPr lang="fr-FR" sz="2400" b="0" dirty="0" smtClean="0">
              <a:solidFill>
                <a:srgbClr val="0070C0"/>
              </a:solidFill>
              <a:latin typeface="Constantia" pitchFamily="18" charset="0"/>
            </a:endParaRPr>
          </a:p>
          <a:p>
            <a:pPr algn="l" rtl="0">
              <a:buFont typeface="Wingdings" pitchFamily="2" charset="2"/>
              <a:buChar char="§"/>
            </a:pPr>
            <a:endParaRPr lang="fr-FR" sz="2400" b="0" dirty="0" smtClean="0">
              <a:solidFill>
                <a:srgbClr val="0070C0"/>
              </a:solidFill>
              <a:latin typeface="Constantia" pitchFamily="18" charset="0"/>
            </a:endParaRPr>
          </a:p>
          <a:p>
            <a:pPr algn="l" rtl="0">
              <a:buFont typeface="Wingdings" pitchFamily="2" charset="2"/>
              <a:buChar char="§"/>
            </a:pPr>
            <a:endParaRPr lang="fr-FR" sz="2400" b="0" dirty="0" smtClean="0">
              <a:solidFill>
                <a:srgbClr val="0070C0"/>
              </a:solidFill>
              <a:latin typeface="Constantia" pitchFamily="18" charset="0"/>
            </a:endParaRPr>
          </a:p>
          <a:p>
            <a:pPr algn="l" rtl="0"/>
            <a:endParaRPr lang="ar-DZ" sz="2400" dirty="0" smtClean="0">
              <a:solidFill>
                <a:srgbClr val="0070C0"/>
              </a:solidFill>
              <a:latin typeface="Constantia" pitchFamily="18" charset="0"/>
            </a:endParaRP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5</a:t>
            </a:fld>
            <a:endParaRPr lang="en-AU"/>
          </a:p>
        </p:txBody>
      </p:sp>
      <p:pic>
        <p:nvPicPr>
          <p:cNvPr id="6"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sp>
        <p:nvSpPr>
          <p:cNvPr id="8" name="Text Box 1037"/>
          <p:cNvSpPr txBox="1">
            <a:spLocks noChangeArrowheads="1"/>
          </p:cNvSpPr>
          <p:nvPr/>
        </p:nvSpPr>
        <p:spPr bwMode="auto">
          <a:xfrm>
            <a:off x="714348" y="5442228"/>
            <a:ext cx="7643866" cy="1120500"/>
          </a:xfrm>
          <a:prstGeom prst="rect">
            <a:avLst/>
          </a:prstGeom>
          <a:noFill/>
          <a:ln w="9525">
            <a:noFill/>
            <a:miter lim="800000"/>
            <a:headEnd/>
            <a:tailEnd/>
          </a:ln>
        </p:spPr>
        <p:txBody>
          <a:bodyPr wrap="square">
            <a:spAutoFit/>
          </a:bodyPr>
          <a:lstStyle/>
          <a:p>
            <a:pPr algn="ctr">
              <a:lnSpc>
                <a:spcPct val="150000"/>
              </a:lnSpc>
              <a:spcBef>
                <a:spcPts val="0"/>
              </a:spcBef>
            </a:pPr>
            <a:r>
              <a:rPr lang="fr-FR" sz="2000" b="1" dirty="0" smtClean="0">
                <a:solidFill>
                  <a:srgbClr val="0033CC"/>
                </a:solidFill>
                <a:latin typeface="Times New Roman" pitchFamily="18" charset="0"/>
                <a:cs typeface="Times New Roman" pitchFamily="18" charset="0"/>
              </a:rPr>
              <a:t>Convergence des solutions sur IP</a:t>
            </a:r>
          </a:p>
          <a:p>
            <a:pPr algn="ctr">
              <a:lnSpc>
                <a:spcPct val="150000"/>
              </a:lnSpc>
              <a:spcBef>
                <a:spcPts val="0"/>
              </a:spcBef>
            </a:pPr>
            <a:r>
              <a:rPr lang="fr-FR" sz="2800" b="1" dirty="0" smtClean="0">
                <a:solidFill>
                  <a:srgbClr val="0033CC"/>
                </a:solidFill>
                <a:latin typeface="Times New Roman" pitchFamily="18" charset="0"/>
                <a:cs typeface="Times New Roman" pitchFamily="18" charset="0"/>
              </a:rPr>
              <a:t>T- V </a:t>
            </a:r>
            <a:r>
              <a:rPr lang="fr-FR" sz="2800" b="1" dirty="0" err="1" smtClean="0">
                <a:solidFill>
                  <a:srgbClr val="0033CC"/>
                </a:solidFill>
                <a:latin typeface="Times New Roman" pitchFamily="18" charset="0"/>
                <a:cs typeface="Times New Roman" pitchFamily="18" charset="0"/>
              </a:rPr>
              <a:t>oIP</a:t>
            </a:r>
            <a:endParaRPr lang="fr-FR" sz="2800" b="1" dirty="0">
              <a:solidFill>
                <a:srgbClr val="0033CC"/>
              </a:solidFill>
              <a:latin typeface="Times New Roman" pitchFamily="18" charset="0"/>
              <a:cs typeface="Times New Roman" pitchFamily="18" charset="0"/>
            </a:endParaRPr>
          </a:p>
        </p:txBody>
      </p:sp>
      <p:sp>
        <p:nvSpPr>
          <p:cNvPr id="9" name="Titre 8"/>
          <p:cNvSpPr>
            <a:spLocks noGrp="1"/>
          </p:cNvSpPr>
          <p:nvPr>
            <p:ph type="title"/>
          </p:nvPr>
        </p:nvSpPr>
        <p:spPr>
          <a:xfrm>
            <a:off x="762000" y="285728"/>
            <a:ext cx="8382000" cy="563562"/>
          </a:xfrm>
        </p:spPr>
        <p:txBody>
          <a:bodyPr/>
          <a:lstStyle/>
          <a:p>
            <a:r>
              <a:rPr lang="fr-FR" sz="4400" u="sng" dirty="0" smtClean="0">
                <a:solidFill>
                  <a:schemeClr val="bg1"/>
                </a:solidFill>
                <a:latin typeface="Monotype Corsiva" pitchFamily="66" charset="0"/>
                <a:cs typeface="Times New Roman" pitchFamily="18" charset="0"/>
              </a:rPr>
              <a:t>T- V </a:t>
            </a:r>
            <a:r>
              <a:rPr lang="fr-FR" sz="4400" u="sng" dirty="0" err="1" smtClean="0">
                <a:solidFill>
                  <a:schemeClr val="bg1"/>
                </a:solidFill>
                <a:latin typeface="Monotype Corsiva" pitchFamily="66" charset="0"/>
                <a:cs typeface="Times New Roman" pitchFamily="18" charset="0"/>
              </a:rPr>
              <a:t>oIP</a:t>
            </a:r>
            <a:endParaRPr lang="ar-DZ" sz="4400" u="sng" dirty="0" smtClean="0">
              <a:solidFill>
                <a:schemeClr val="bg1"/>
              </a:solidFill>
              <a:latin typeface="Monotype Corsiva" pitchFamily="66" charset="0"/>
              <a:cs typeface="Times New Roman" pitchFamily="18" charset="0"/>
            </a:endParaRPr>
          </a:p>
        </p:txBody>
      </p:sp>
      <p:sp>
        <p:nvSpPr>
          <p:cNvPr id="10" name="Flèche vers le bas 9"/>
          <p:cNvSpPr/>
          <p:nvPr/>
        </p:nvSpPr>
        <p:spPr bwMode="auto">
          <a:xfrm>
            <a:off x="3286116" y="4786322"/>
            <a:ext cx="2428892" cy="500066"/>
          </a:xfrm>
          <a:prstGeom prst="downArrow">
            <a:avLst/>
          </a:prstGeom>
          <a:solidFill>
            <a:srgbClr val="743DF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grpSp>
        <p:nvGrpSpPr>
          <p:cNvPr id="2" name="Group 53"/>
          <p:cNvGrpSpPr>
            <a:grpSpLocks/>
          </p:cNvGrpSpPr>
          <p:nvPr/>
        </p:nvGrpSpPr>
        <p:grpSpPr bwMode="auto">
          <a:xfrm>
            <a:off x="500034" y="428604"/>
            <a:ext cx="381000" cy="381000"/>
            <a:chOff x="2078" y="1680"/>
            <a:chExt cx="1615" cy="1615"/>
          </a:xfrm>
        </p:grpSpPr>
        <p:sp>
          <p:nvSpPr>
            <p:cNvPr id="13"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4"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5"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6"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7"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8"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par>
                          <p:cTn id="8" fill="hold">
                            <p:stCondLst>
                              <p:cond delay="2000"/>
                            </p:stCondLst>
                            <p:childTnLst>
                              <p:par>
                                <p:cTn id="9" presetID="2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000" fill="hold"/>
                                        <p:tgtEl>
                                          <p:spTgt spid="9"/>
                                        </p:tgtEl>
                                        <p:attrNameLst>
                                          <p:attrName>ppt_w</p:attrName>
                                        </p:attrNameLst>
                                      </p:cBhvr>
                                      <p:tavLst>
                                        <p:tav tm="0">
                                          <p:val>
                                            <p:fltVal val="0"/>
                                          </p:val>
                                        </p:tav>
                                        <p:tav tm="100000">
                                          <p:val>
                                            <p:strVal val="#ppt_w"/>
                                          </p:val>
                                        </p:tav>
                                      </p:tavLst>
                                    </p:anim>
                                    <p:anim calcmode="lin" valueType="num">
                                      <p:cBhvr>
                                        <p:cTn id="12" dur="1000" fill="hold"/>
                                        <p:tgtEl>
                                          <p:spTgt spid="9"/>
                                        </p:tgtEl>
                                        <p:attrNameLst>
                                          <p:attrName>ppt_h</p:attrName>
                                        </p:attrNameLst>
                                      </p:cBhvr>
                                      <p:tavLst>
                                        <p:tav tm="0">
                                          <p:val>
                                            <p:fltVal val="0"/>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1" end="1"/>
                                            </p:txEl>
                                          </p:spTgt>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par>
                          <p:cTn id="22" fill="hold">
                            <p:stCondLst>
                              <p:cond delay="3500"/>
                            </p:stCondLst>
                            <p:childTnLst>
                              <p:par>
                                <p:cTn id="23" presetID="17" presetClass="entr" presetSubtype="10"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5" end="5"/>
                                            </p:txEl>
                                          </p:spTgt>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par>
                          <p:cTn id="37" fill="hold">
                            <p:stCondLst>
                              <p:cond delay="500"/>
                            </p:stCondLst>
                            <p:childTnLst>
                              <p:par>
                                <p:cTn id="38" presetID="17" presetClass="entr" presetSubtype="10"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p:cTn id="40"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par>
                          <p:cTn id="42" fill="hold">
                            <p:stCondLst>
                              <p:cond delay="1000"/>
                            </p:stCondLst>
                            <p:childTnLst>
                              <p:par>
                                <p:cTn id="43" presetID="17" presetClass="entr" presetSubtype="10"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p:cTn id="45"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47"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nodeType="afterEffect">
                                  <p:stCondLst>
                                    <p:cond delay="0"/>
                                  </p:stCondLst>
                                  <p:childTnLst>
                                    <p:set>
                                      <p:cBhvr>
                                        <p:cTn id="56" dur="1" fill="hold">
                                          <p:stCondLst>
                                            <p:cond delay="0"/>
                                          </p:stCondLst>
                                        </p:cTn>
                                        <p:tgtEl>
                                          <p:spTgt spid="8">
                                            <p:txEl>
                                              <p:pRg st="0" end="0"/>
                                            </p:txEl>
                                          </p:spTgt>
                                        </p:tgtEl>
                                        <p:attrNameLst>
                                          <p:attrName>style.visibility</p:attrName>
                                        </p:attrNameLst>
                                      </p:cBhvr>
                                      <p:to>
                                        <p:strVal val="visible"/>
                                      </p:to>
                                    </p:set>
                                    <p:animEffect transition="in" filter="fade">
                                      <p:cBhvr>
                                        <p:cTn id="57" dur="1000"/>
                                        <p:tgtEl>
                                          <p:spTgt spid="8">
                                            <p:txEl>
                                              <p:pRg st="0" end="0"/>
                                            </p:txEl>
                                          </p:spTgt>
                                        </p:tgtEl>
                                      </p:cBhvr>
                                    </p:animEffect>
                                    <p:anim calcmode="lin" valueType="num">
                                      <p:cBhvr>
                                        <p:cTn id="5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5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2" presetClass="entr" presetSubtype="0" fill="hold" nodeType="afterEffect">
                                  <p:stCondLst>
                                    <p:cond delay="0"/>
                                  </p:stCondLst>
                                  <p:childTnLst>
                                    <p:set>
                                      <p:cBhvr>
                                        <p:cTn id="62" dur="1" fill="hold">
                                          <p:stCondLst>
                                            <p:cond delay="0"/>
                                          </p:stCondLst>
                                        </p:cTn>
                                        <p:tgtEl>
                                          <p:spTgt spid="8">
                                            <p:txEl>
                                              <p:pRg st="1" end="1"/>
                                            </p:txEl>
                                          </p:spTgt>
                                        </p:tgtEl>
                                        <p:attrNameLst>
                                          <p:attrName>style.visibility</p:attrName>
                                        </p:attrNameLst>
                                      </p:cBhvr>
                                      <p:to>
                                        <p:strVal val="visible"/>
                                      </p:to>
                                    </p:set>
                                    <p:animEffect transition="in" filter="fade">
                                      <p:cBhvr>
                                        <p:cTn id="63" dur="1000"/>
                                        <p:tgtEl>
                                          <p:spTgt spid="8">
                                            <p:txEl>
                                              <p:pRg st="1" end="1"/>
                                            </p:txEl>
                                          </p:spTgt>
                                        </p:tgtEl>
                                      </p:cBhvr>
                                    </p:animEffect>
                                    <p:anim calcmode="lin" valueType="num">
                                      <p:cBhvr>
                                        <p:cTn id="64"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65"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57224" y="357166"/>
            <a:ext cx="4329114" cy="563562"/>
          </a:xfrm>
        </p:spPr>
        <p:txBody>
          <a:bodyPr/>
          <a:lstStyle/>
          <a:p>
            <a:r>
              <a:rPr lang="en-AU" sz="3600" b="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rPr>
              <a:t>Les réseaux téléphonique</a:t>
            </a:r>
            <a:r>
              <a:rPr lang="fr-FR" sz="3600" b="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rPr>
              <a:t>s</a:t>
            </a:r>
            <a:endParaRPr lang="en-AU" sz="3600" b="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otype Corsiva" pitchFamily="66" charset="0"/>
            </a:endParaRPr>
          </a:p>
        </p:txBody>
      </p:sp>
      <p:sp>
        <p:nvSpPr>
          <p:cNvPr id="9" name="TextBox 9"/>
          <p:cNvSpPr txBox="1"/>
          <p:nvPr/>
        </p:nvSpPr>
        <p:spPr>
          <a:xfrm>
            <a:off x="428596" y="1714488"/>
            <a:ext cx="8429684" cy="589072"/>
          </a:xfrm>
          <a:prstGeom prst="rect">
            <a:avLst/>
          </a:prstGeom>
          <a:noFill/>
        </p:spPr>
        <p:txBody>
          <a:bodyPr wrap="square" rtlCol="0">
            <a:spAutoFit/>
          </a:bodyPr>
          <a:lstStyle/>
          <a:p>
            <a:pPr marL="0" lvl="1" defTabSz="801688">
              <a:lnSpc>
                <a:spcPct val="150000"/>
              </a:lnSpc>
              <a:spcBef>
                <a:spcPct val="20000"/>
              </a:spcBef>
              <a:buClr>
                <a:schemeClr val="accent1"/>
              </a:buClr>
              <a:buSzPct val="90000"/>
              <a:defRPr/>
            </a:pPr>
            <a:r>
              <a:rPr lang="fr-FR" sz="2400" dirty="0" smtClean="0">
                <a:solidFill>
                  <a:srgbClr val="0070C0"/>
                </a:solidFill>
                <a:latin typeface="Constantia" pitchFamily="18" charset="0"/>
              </a:rPr>
              <a:t>   </a:t>
            </a:r>
            <a:endParaRPr lang="fr-FR" sz="2400" dirty="0">
              <a:solidFill>
                <a:srgbClr val="0070C0"/>
              </a:solidFill>
              <a:latin typeface="Constantia" pitchFamily="18" charset="0"/>
            </a:endParaRPr>
          </a:p>
        </p:txBody>
      </p:sp>
      <p:sp>
        <p:nvSpPr>
          <p:cNvPr id="13" name="Rectangle 12"/>
          <p:cNvSpPr/>
          <p:nvPr/>
        </p:nvSpPr>
        <p:spPr>
          <a:xfrm>
            <a:off x="1214414" y="1928802"/>
            <a:ext cx="4572000" cy="461665"/>
          </a:xfrm>
          <a:prstGeom prst="rect">
            <a:avLst/>
          </a:prstGeom>
        </p:spPr>
        <p:txBody>
          <a:bodyPr>
            <a:spAutoFit/>
          </a:bodyPr>
          <a:lstStyle/>
          <a:p>
            <a:pPr lvl="1">
              <a:buFont typeface="Wingdings" pitchFamily="2" charset="2"/>
              <a:buChar char="§"/>
            </a:pPr>
            <a:r>
              <a:rPr lang="fr-FR" sz="2400" dirty="0" smtClean="0">
                <a:solidFill>
                  <a:srgbClr val="0070C0"/>
                </a:solidFill>
                <a:latin typeface="Constantia" pitchFamily="18" charset="0"/>
              </a:rPr>
              <a:t> </a:t>
            </a:r>
            <a:r>
              <a:rPr lang="fr-FR" sz="2400" dirty="0" smtClean="0">
                <a:solidFill>
                  <a:srgbClr val="0070C0"/>
                </a:solidFill>
                <a:latin typeface="Constantia" pitchFamily="18" charset="0"/>
                <a:cs typeface="Times New Roman" pitchFamily="18" charset="0"/>
              </a:rPr>
              <a:t>Les terminaux</a:t>
            </a:r>
          </a:p>
        </p:txBody>
      </p:sp>
      <p:pic>
        <p:nvPicPr>
          <p:cNvPr id="4099" name="Picture 3"/>
          <p:cNvPicPr>
            <a:picLocks noChangeAspect="1" noChangeArrowheads="1"/>
          </p:cNvPicPr>
          <p:nvPr/>
        </p:nvPicPr>
        <p:blipFill>
          <a:blip r:embed="rId3"/>
          <a:srcRect/>
          <a:stretch>
            <a:fillRect/>
          </a:stretch>
        </p:blipFill>
        <p:spPr bwMode="auto">
          <a:xfrm>
            <a:off x="1071538" y="4929198"/>
            <a:ext cx="962025" cy="1076325"/>
          </a:xfrm>
          <a:prstGeom prst="rect">
            <a:avLst/>
          </a:prstGeom>
          <a:noFill/>
          <a:ln w="9525">
            <a:noFill/>
            <a:miter lim="800000"/>
            <a:headEnd/>
            <a:tailEnd/>
          </a:ln>
        </p:spPr>
      </p:pic>
      <p:pic>
        <p:nvPicPr>
          <p:cNvPr id="4101" name="Picture 5"/>
          <p:cNvPicPr>
            <a:picLocks noChangeAspect="1" noChangeArrowheads="1"/>
          </p:cNvPicPr>
          <p:nvPr/>
        </p:nvPicPr>
        <p:blipFill>
          <a:blip r:embed="rId4"/>
          <a:srcRect/>
          <a:stretch>
            <a:fillRect/>
          </a:stretch>
        </p:blipFill>
        <p:spPr bwMode="auto">
          <a:xfrm>
            <a:off x="2071670" y="5357826"/>
            <a:ext cx="1047750" cy="1019175"/>
          </a:xfrm>
          <a:prstGeom prst="rect">
            <a:avLst/>
          </a:prstGeom>
          <a:noFill/>
          <a:ln w="9525">
            <a:noFill/>
            <a:miter lim="800000"/>
            <a:headEnd/>
            <a:tailEnd/>
          </a:ln>
        </p:spPr>
      </p:pic>
      <p:pic>
        <p:nvPicPr>
          <p:cNvPr id="4102" name="Picture 6"/>
          <p:cNvPicPr>
            <a:picLocks noChangeAspect="1" noChangeArrowheads="1"/>
          </p:cNvPicPr>
          <p:nvPr/>
        </p:nvPicPr>
        <p:blipFill>
          <a:blip r:embed="rId5"/>
          <a:srcRect/>
          <a:stretch>
            <a:fillRect/>
          </a:stretch>
        </p:blipFill>
        <p:spPr bwMode="auto">
          <a:xfrm>
            <a:off x="1000100" y="3714752"/>
            <a:ext cx="1076325" cy="923925"/>
          </a:xfrm>
          <a:prstGeom prst="rect">
            <a:avLst/>
          </a:prstGeom>
          <a:noFill/>
          <a:ln w="9525">
            <a:noFill/>
            <a:miter lim="800000"/>
            <a:headEnd/>
            <a:tailEnd/>
          </a:ln>
        </p:spPr>
      </p:pic>
      <p:pic>
        <p:nvPicPr>
          <p:cNvPr id="4103" name="Picture 7"/>
          <p:cNvPicPr>
            <a:picLocks noChangeAspect="1" noChangeArrowheads="1"/>
          </p:cNvPicPr>
          <p:nvPr/>
        </p:nvPicPr>
        <p:blipFill>
          <a:blip r:embed="rId6"/>
          <a:srcRect/>
          <a:stretch>
            <a:fillRect/>
          </a:stretch>
        </p:blipFill>
        <p:spPr bwMode="auto">
          <a:xfrm>
            <a:off x="2714612" y="4429132"/>
            <a:ext cx="952500" cy="762000"/>
          </a:xfrm>
          <a:prstGeom prst="rect">
            <a:avLst/>
          </a:prstGeom>
          <a:noFill/>
          <a:ln w="9525">
            <a:noFill/>
            <a:miter lim="800000"/>
            <a:headEnd/>
            <a:tailEnd/>
          </a:ln>
        </p:spPr>
      </p:pic>
      <p:pic>
        <p:nvPicPr>
          <p:cNvPr id="4105" name="Picture 9"/>
          <p:cNvPicPr>
            <a:picLocks noChangeAspect="1" noChangeArrowheads="1"/>
          </p:cNvPicPr>
          <p:nvPr/>
        </p:nvPicPr>
        <p:blipFill>
          <a:blip r:embed="rId7"/>
          <a:srcRect/>
          <a:stretch>
            <a:fillRect/>
          </a:stretch>
        </p:blipFill>
        <p:spPr bwMode="auto">
          <a:xfrm>
            <a:off x="6572264" y="3429000"/>
            <a:ext cx="1714500" cy="1019175"/>
          </a:xfrm>
          <a:prstGeom prst="rect">
            <a:avLst/>
          </a:prstGeom>
          <a:noFill/>
          <a:ln w="9525">
            <a:noFill/>
            <a:miter lim="800000"/>
            <a:headEnd/>
            <a:tailEnd/>
          </a:ln>
        </p:spPr>
      </p:pic>
      <p:pic>
        <p:nvPicPr>
          <p:cNvPr id="4106" name="Picture 10"/>
          <p:cNvPicPr>
            <a:picLocks noChangeAspect="1" noChangeArrowheads="1"/>
          </p:cNvPicPr>
          <p:nvPr/>
        </p:nvPicPr>
        <p:blipFill>
          <a:blip r:embed="rId8"/>
          <a:srcRect/>
          <a:stretch>
            <a:fillRect/>
          </a:stretch>
        </p:blipFill>
        <p:spPr bwMode="auto">
          <a:xfrm>
            <a:off x="6429388" y="4643446"/>
            <a:ext cx="600075" cy="704850"/>
          </a:xfrm>
          <a:prstGeom prst="rect">
            <a:avLst/>
          </a:prstGeom>
          <a:noFill/>
          <a:ln w="9525">
            <a:noFill/>
            <a:miter lim="800000"/>
            <a:headEnd/>
            <a:tailEnd/>
          </a:ln>
        </p:spPr>
      </p:pic>
      <p:pic>
        <p:nvPicPr>
          <p:cNvPr id="4108" name="Picture 12"/>
          <p:cNvPicPr>
            <a:picLocks noChangeAspect="1" noChangeArrowheads="1"/>
          </p:cNvPicPr>
          <p:nvPr/>
        </p:nvPicPr>
        <p:blipFill>
          <a:blip r:embed="rId9"/>
          <a:srcRect/>
          <a:stretch>
            <a:fillRect/>
          </a:stretch>
        </p:blipFill>
        <p:spPr bwMode="auto">
          <a:xfrm>
            <a:off x="4167193" y="3500438"/>
            <a:ext cx="1190625" cy="1181100"/>
          </a:xfrm>
          <a:prstGeom prst="rect">
            <a:avLst/>
          </a:prstGeom>
          <a:noFill/>
          <a:ln w="9525">
            <a:noFill/>
            <a:miter lim="800000"/>
            <a:headEnd/>
            <a:tailEnd/>
          </a:ln>
        </p:spPr>
      </p:pic>
      <p:pic>
        <p:nvPicPr>
          <p:cNvPr id="4109" name="Picture 13"/>
          <p:cNvPicPr>
            <a:picLocks noChangeAspect="1" noChangeArrowheads="1"/>
          </p:cNvPicPr>
          <p:nvPr/>
        </p:nvPicPr>
        <p:blipFill>
          <a:blip r:embed="rId10"/>
          <a:srcRect/>
          <a:stretch>
            <a:fillRect/>
          </a:stretch>
        </p:blipFill>
        <p:spPr bwMode="auto">
          <a:xfrm>
            <a:off x="6143636" y="5143512"/>
            <a:ext cx="257175" cy="219075"/>
          </a:xfrm>
          <a:prstGeom prst="rect">
            <a:avLst/>
          </a:prstGeom>
          <a:noFill/>
          <a:ln w="9525">
            <a:noFill/>
            <a:miter lim="800000"/>
            <a:headEnd/>
            <a:tailEnd/>
          </a:ln>
        </p:spPr>
      </p:pic>
      <p:cxnSp>
        <p:nvCxnSpPr>
          <p:cNvPr id="30" name="Connecteur droit 29"/>
          <p:cNvCxnSpPr/>
          <p:nvPr/>
        </p:nvCxnSpPr>
        <p:spPr bwMode="auto">
          <a:xfrm>
            <a:off x="2000232" y="4286256"/>
            <a:ext cx="857256" cy="214314"/>
          </a:xfrm>
          <a:prstGeom prst="line">
            <a:avLst/>
          </a:prstGeom>
          <a:solidFill>
            <a:schemeClr val="accent1"/>
          </a:solidFill>
          <a:ln w="9525" cap="flat" cmpd="sng" algn="ctr">
            <a:solidFill>
              <a:srgbClr val="0070C0"/>
            </a:solidFill>
            <a:prstDash val="solid"/>
            <a:round/>
            <a:headEnd type="none" w="med" len="med"/>
            <a:tailEnd type="none" w="med" len="med"/>
          </a:ln>
          <a:effectLst/>
        </p:spPr>
      </p:cxnSp>
      <p:cxnSp>
        <p:nvCxnSpPr>
          <p:cNvPr id="37" name="Connecteur droit 36"/>
          <p:cNvCxnSpPr/>
          <p:nvPr/>
        </p:nvCxnSpPr>
        <p:spPr bwMode="auto">
          <a:xfrm rot="10800000" flipV="1">
            <a:off x="1785918" y="4714884"/>
            <a:ext cx="928694" cy="42862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2" name="Connecteur droit 41"/>
          <p:cNvCxnSpPr/>
          <p:nvPr/>
        </p:nvCxnSpPr>
        <p:spPr bwMode="auto">
          <a:xfrm rot="5400000">
            <a:off x="2821769" y="5107793"/>
            <a:ext cx="428628" cy="35719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7" name="Connecteur droit 56"/>
          <p:cNvCxnSpPr/>
          <p:nvPr/>
        </p:nvCxnSpPr>
        <p:spPr bwMode="auto">
          <a:xfrm>
            <a:off x="3500430" y="4929198"/>
            <a:ext cx="1857388" cy="142876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2" name="Connecteur droit 61"/>
          <p:cNvCxnSpPr/>
          <p:nvPr/>
        </p:nvCxnSpPr>
        <p:spPr bwMode="auto">
          <a:xfrm>
            <a:off x="5357818" y="6357958"/>
            <a:ext cx="50006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4111" name="Picture 15"/>
          <p:cNvPicPr>
            <a:picLocks noChangeAspect="1" noChangeArrowheads="1"/>
          </p:cNvPicPr>
          <p:nvPr/>
        </p:nvPicPr>
        <p:blipFill>
          <a:blip r:embed="rId11"/>
          <a:srcRect/>
          <a:stretch>
            <a:fillRect/>
          </a:stretch>
        </p:blipFill>
        <p:spPr bwMode="auto">
          <a:xfrm>
            <a:off x="5786446" y="5357826"/>
            <a:ext cx="723900" cy="1076325"/>
          </a:xfrm>
          <a:prstGeom prst="rect">
            <a:avLst/>
          </a:prstGeom>
          <a:noFill/>
          <a:ln w="9525">
            <a:noFill/>
            <a:miter lim="800000"/>
            <a:headEnd/>
            <a:tailEnd/>
          </a:ln>
        </p:spPr>
      </p:pic>
      <p:cxnSp>
        <p:nvCxnSpPr>
          <p:cNvPr id="76" name="Connecteur droit 75"/>
          <p:cNvCxnSpPr/>
          <p:nvPr/>
        </p:nvCxnSpPr>
        <p:spPr bwMode="auto">
          <a:xfrm flipV="1">
            <a:off x="3571868" y="4286256"/>
            <a:ext cx="64294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4114" name="Picture 18"/>
          <p:cNvPicPr>
            <a:picLocks noChangeAspect="1" noChangeArrowheads="1"/>
          </p:cNvPicPr>
          <p:nvPr/>
        </p:nvPicPr>
        <p:blipFill>
          <a:blip r:embed="rId12"/>
          <a:srcRect/>
          <a:stretch>
            <a:fillRect/>
          </a:stretch>
        </p:blipFill>
        <p:spPr bwMode="auto">
          <a:xfrm>
            <a:off x="5143504" y="4000504"/>
            <a:ext cx="1438275" cy="47625"/>
          </a:xfrm>
          <a:prstGeom prst="rect">
            <a:avLst/>
          </a:prstGeom>
          <a:noFill/>
          <a:ln w="9525">
            <a:noFill/>
            <a:miter lim="800000"/>
            <a:headEnd/>
            <a:tailEnd/>
          </a:ln>
        </p:spPr>
      </p:pic>
      <p:sp>
        <p:nvSpPr>
          <p:cNvPr id="26" name="Rectangle 25"/>
          <p:cNvSpPr/>
          <p:nvPr/>
        </p:nvSpPr>
        <p:spPr>
          <a:xfrm>
            <a:off x="1214446" y="2786058"/>
            <a:ext cx="4572000" cy="461665"/>
          </a:xfrm>
          <a:prstGeom prst="rect">
            <a:avLst/>
          </a:prstGeom>
        </p:spPr>
        <p:txBody>
          <a:bodyPr>
            <a:spAutoFit/>
          </a:bodyPr>
          <a:lstStyle/>
          <a:p>
            <a:pPr lvl="1">
              <a:buFont typeface="Wingdings" pitchFamily="2" charset="2"/>
              <a:buChar char="§"/>
            </a:pPr>
            <a:r>
              <a:rPr lang="fr-FR" sz="2400" dirty="0" smtClean="0">
                <a:solidFill>
                  <a:srgbClr val="0070C0"/>
                </a:solidFill>
                <a:latin typeface="Constantia" pitchFamily="18" charset="0"/>
              </a:rPr>
              <a:t> </a:t>
            </a:r>
            <a:r>
              <a:rPr lang="fr-FR" sz="2400" dirty="0" smtClean="0">
                <a:solidFill>
                  <a:srgbClr val="0070C0"/>
                </a:solidFill>
                <a:latin typeface="Constantia" pitchFamily="18" charset="0"/>
                <a:cs typeface="Times New Roman" pitchFamily="18" charset="0"/>
              </a:rPr>
              <a:t>Les liaisons</a:t>
            </a:r>
            <a:endParaRPr lang="en-US" sz="2400" dirty="0">
              <a:solidFill>
                <a:srgbClr val="0070C0"/>
              </a:solidFill>
              <a:latin typeface="Constantia" pitchFamily="18" charset="0"/>
              <a:cs typeface="Times New Roman" pitchFamily="18" charset="0"/>
            </a:endParaRPr>
          </a:p>
        </p:txBody>
      </p:sp>
      <p:sp>
        <p:nvSpPr>
          <p:cNvPr id="27" name="Rectangle 26"/>
          <p:cNvSpPr/>
          <p:nvPr/>
        </p:nvSpPr>
        <p:spPr>
          <a:xfrm>
            <a:off x="1214414" y="2357430"/>
            <a:ext cx="7500990" cy="461665"/>
          </a:xfrm>
          <a:prstGeom prst="rect">
            <a:avLst/>
          </a:prstGeom>
        </p:spPr>
        <p:txBody>
          <a:bodyPr wrap="square">
            <a:spAutoFit/>
          </a:bodyPr>
          <a:lstStyle/>
          <a:p>
            <a:pPr lvl="1">
              <a:buFont typeface="Wingdings" pitchFamily="2" charset="2"/>
              <a:buChar char="§"/>
            </a:pPr>
            <a:r>
              <a:rPr lang="fr-FR" sz="2400" dirty="0" smtClean="0">
                <a:solidFill>
                  <a:srgbClr val="0033CC"/>
                </a:solidFill>
                <a:latin typeface="Constantia" pitchFamily="18" charset="0"/>
              </a:rPr>
              <a:t> </a:t>
            </a:r>
            <a:r>
              <a:rPr lang="fr-FR" sz="2400" dirty="0" smtClean="0">
                <a:solidFill>
                  <a:srgbClr val="0070C0"/>
                </a:solidFill>
                <a:latin typeface="Constantia" pitchFamily="18" charset="0"/>
                <a:cs typeface="Times New Roman" pitchFamily="18" charset="0"/>
              </a:rPr>
              <a:t>Le système central (PABX – Autocommutateur )</a:t>
            </a:r>
          </a:p>
        </p:txBody>
      </p:sp>
      <p:pic>
        <p:nvPicPr>
          <p:cNvPr id="28" name="Picture 2"/>
          <p:cNvPicPr>
            <a:picLocks noChangeAspect="1" noChangeArrowheads="1"/>
          </p:cNvPicPr>
          <p:nvPr/>
        </p:nvPicPr>
        <p:blipFill>
          <a:blip r:embed="rId13"/>
          <a:srcRect/>
          <a:stretch>
            <a:fillRect/>
          </a:stretch>
        </p:blipFill>
        <p:spPr bwMode="auto">
          <a:xfrm>
            <a:off x="0" y="0"/>
            <a:ext cx="9144000" cy="266700"/>
          </a:xfrm>
          <a:prstGeom prst="rect">
            <a:avLst/>
          </a:prstGeom>
          <a:noFill/>
          <a:ln w="9525">
            <a:noFill/>
            <a:miter lim="800000"/>
            <a:headEnd/>
            <a:tailEnd/>
          </a:ln>
        </p:spPr>
      </p:pic>
      <p:sp>
        <p:nvSpPr>
          <p:cNvPr id="33" name="TextBox 9"/>
          <p:cNvSpPr txBox="1"/>
          <p:nvPr/>
        </p:nvSpPr>
        <p:spPr>
          <a:xfrm>
            <a:off x="714316" y="1214422"/>
            <a:ext cx="8429684" cy="523220"/>
          </a:xfrm>
          <a:prstGeom prst="rect">
            <a:avLst/>
          </a:prstGeom>
          <a:noFill/>
        </p:spPr>
        <p:style>
          <a:lnRef idx="0">
            <a:schemeClr val="accent3"/>
          </a:lnRef>
          <a:fillRef idx="3">
            <a:schemeClr val="accent3"/>
          </a:fillRef>
          <a:effectRef idx="3">
            <a:schemeClr val="accent3"/>
          </a:effectRef>
          <a:fontRef idx="minor">
            <a:schemeClr val="lt1"/>
          </a:fontRef>
        </p:style>
        <p:txBody>
          <a:bodyPr wrap="square" rtlCol="0">
            <a:spAutoFit/>
          </a:bodyPr>
          <a:lstStyle/>
          <a:p>
            <a:pPr marL="342900" indent="-342900">
              <a:spcBef>
                <a:spcPct val="20000"/>
              </a:spcBef>
              <a:buClr>
                <a:schemeClr val="hlink"/>
              </a:buClr>
              <a:buBlip>
                <a:blip r:embed="rId14"/>
              </a:buBlip>
              <a:defRPr/>
            </a:pPr>
            <a:r>
              <a:rPr lang="fr-FR" sz="2800" dirty="0" smtClean="0">
                <a:solidFill>
                  <a:srgbClr val="743DFD"/>
                </a:solidFill>
                <a:latin typeface="Times New Roman" pitchFamily="18" charset="0"/>
                <a:cs typeface="Times New Roman" pitchFamily="18" charset="0"/>
              </a:rPr>
              <a:t>Architecture</a:t>
            </a:r>
            <a:endParaRPr lang="ar-DZ" sz="2800" dirty="0" smtClean="0">
              <a:solidFill>
                <a:srgbClr val="743DFD"/>
              </a:solidFill>
              <a:latin typeface="Times New Roman" pitchFamily="18" charset="0"/>
              <a:cs typeface="Times New Roman" pitchFamily="18" charset="0"/>
            </a:endParaRPr>
          </a:p>
        </p:txBody>
      </p:sp>
      <p:pic>
        <p:nvPicPr>
          <p:cNvPr id="29" name="Picture 2"/>
          <p:cNvPicPr>
            <a:picLocks noGrp="1" noChangeAspect="1" noChangeArrowheads="1"/>
          </p:cNvPicPr>
          <p:nvPr>
            <p:ph idx="1"/>
          </p:nvPr>
        </p:nvPicPr>
        <p:blipFill>
          <a:blip r:embed="rId15"/>
          <a:srcRect/>
          <a:stretch>
            <a:fillRect/>
          </a:stretch>
        </p:blipFill>
        <p:spPr bwMode="auto">
          <a:xfrm>
            <a:off x="0" y="6430266"/>
            <a:ext cx="9144000" cy="427734"/>
          </a:xfrm>
          <a:prstGeom prst="rect">
            <a:avLst/>
          </a:prstGeom>
          <a:noFill/>
          <a:ln w="9525">
            <a:noFill/>
            <a:miter lim="800000"/>
            <a:headEnd/>
            <a:tailEnd/>
          </a:ln>
          <a:effectLst/>
        </p:spPr>
      </p:pic>
      <p:sp>
        <p:nvSpPr>
          <p:cNvPr id="31" name="Espace réservé du numéro de diapositive 30"/>
          <p:cNvSpPr>
            <a:spLocks noGrp="1"/>
          </p:cNvSpPr>
          <p:nvPr>
            <p:ph type="sldNum" sz="quarter" idx="12"/>
          </p:nvPr>
        </p:nvSpPr>
        <p:spPr>
          <a:xfrm>
            <a:off x="8215338" y="6429396"/>
            <a:ext cx="642942" cy="428604"/>
          </a:xfrm>
        </p:spPr>
        <p:txBody>
          <a:bodyPr/>
          <a:lstStyle/>
          <a:p>
            <a:fld id="{E083DE30-1EFA-4EE4-9782-F5D89B7305EF}" type="slidenum">
              <a:rPr lang="en-AU" sz="2400" smtClean="0"/>
              <a:pPr/>
              <a:t>6</a:t>
            </a:fld>
            <a:endParaRPr lang="en-AU" sz="2400" dirty="0"/>
          </a:p>
        </p:txBody>
      </p:sp>
      <p:sp>
        <p:nvSpPr>
          <p:cNvPr id="32" name="Titre 8"/>
          <p:cNvSpPr txBox="1">
            <a:spLocks/>
          </p:cNvSpPr>
          <p:nvPr/>
        </p:nvSpPr>
        <p:spPr bwMode="white">
          <a:xfrm>
            <a:off x="762000" y="293670"/>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ar-DZ" sz="4800" b="0" i="0" u="sng" strike="noStrike" kern="0" cap="none" spc="0" normalizeH="0" baseline="0" noProof="0" dirty="0" smtClean="0">
              <a:ln>
                <a:noFill/>
              </a:ln>
              <a:solidFill>
                <a:schemeClr val="bg1"/>
              </a:solidFill>
              <a:effectLst/>
              <a:uLnTx/>
              <a:uFillTx/>
              <a:latin typeface="Monotype Corsiva" pitchFamily="66" charset="0"/>
              <a:ea typeface="+mj-ea"/>
              <a:cs typeface="Times New Roman" pitchFamily="18" charset="0"/>
            </a:endParaRPr>
          </a:p>
        </p:txBody>
      </p:sp>
      <p:grpSp>
        <p:nvGrpSpPr>
          <p:cNvPr id="3" name="Group 53"/>
          <p:cNvGrpSpPr>
            <a:grpSpLocks/>
          </p:cNvGrpSpPr>
          <p:nvPr/>
        </p:nvGrpSpPr>
        <p:grpSpPr bwMode="auto">
          <a:xfrm>
            <a:off x="500034" y="428604"/>
            <a:ext cx="381000" cy="381000"/>
            <a:chOff x="2078" y="1680"/>
            <a:chExt cx="1615" cy="1615"/>
          </a:xfrm>
        </p:grpSpPr>
        <p:sp>
          <p:nvSpPr>
            <p:cNvPr id="35"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36"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38"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39"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40"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41"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par>
                                <p:cTn id="8" presetID="23" presetClass="entr" presetSubtype="16" fill="hold" grpId="0" nodeType="withEffect" nodePh="1">
                                  <p:stCondLst>
                                    <p:cond delay="0"/>
                                  </p:stCondLst>
                                  <p:endCondLst>
                                    <p:cond evt="begin" delay="0">
                                      <p:tn val="8"/>
                                    </p:cond>
                                  </p:end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anim calcmode="lin" valueType="num">
                                      <p:cBhvr>
                                        <p:cTn id="20" dur="500" fill="hold"/>
                                        <p:tgtEl>
                                          <p:spTgt spid="33"/>
                                        </p:tgtEl>
                                        <p:attrNameLst>
                                          <p:attrName>ppt_x</p:attrName>
                                        </p:attrNameLst>
                                      </p:cBhvr>
                                      <p:tavLst>
                                        <p:tav tm="0">
                                          <p:val>
                                            <p:strVal val="#ppt_x"/>
                                          </p:val>
                                        </p:tav>
                                        <p:tav tm="100000">
                                          <p:val>
                                            <p:strVal val="#ppt_x"/>
                                          </p:val>
                                        </p:tav>
                                      </p:tavLst>
                                    </p:anim>
                                    <p:anim calcmode="lin" valueType="num">
                                      <p:cBhvr>
                                        <p:cTn id="21" dur="500" fill="hold"/>
                                        <p:tgtEl>
                                          <p:spTgt spid="33"/>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0" fill="hold" grpId="0" nodeType="afterEffect">
                                  <p:stCondLst>
                                    <p:cond delay="0"/>
                                  </p:stCondLst>
                                  <p:iterate type="lt">
                                    <p:tmPct val="0"/>
                                  </p:iterate>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ppt_x-.2"/>
                                          </p:val>
                                        </p:tav>
                                        <p:tav tm="100000">
                                          <p:val>
                                            <p:strVal val="#ppt_x"/>
                                          </p:val>
                                        </p:tav>
                                      </p:tavLst>
                                    </p:anim>
                                    <p:anim calcmode="lin" valueType="num">
                                      <p:cBhvr>
                                        <p:cTn id="33"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4" dur="500"/>
                                        <p:tgtEl>
                                          <p:spTgt spid="13"/>
                                        </p:tgtEl>
                                      </p:cBhvr>
                                    </p:animEffect>
                                  </p:childTnLst>
                                </p:cTn>
                              </p:par>
                              <p:par>
                                <p:cTn id="35" presetID="53" presetClass="entr" presetSubtype="0" fill="hold" nodeType="withEffect">
                                  <p:stCondLst>
                                    <p:cond delay="0"/>
                                  </p:stCondLst>
                                  <p:childTnLst>
                                    <p:set>
                                      <p:cBhvr>
                                        <p:cTn id="36" dur="1" fill="hold">
                                          <p:stCondLst>
                                            <p:cond delay="0"/>
                                          </p:stCondLst>
                                        </p:cTn>
                                        <p:tgtEl>
                                          <p:spTgt spid="4102"/>
                                        </p:tgtEl>
                                        <p:attrNameLst>
                                          <p:attrName>style.visibility</p:attrName>
                                        </p:attrNameLst>
                                      </p:cBhvr>
                                      <p:to>
                                        <p:strVal val="visible"/>
                                      </p:to>
                                    </p:set>
                                    <p:anim calcmode="lin" valueType="num">
                                      <p:cBhvr>
                                        <p:cTn id="37" dur="500" fill="hold"/>
                                        <p:tgtEl>
                                          <p:spTgt spid="4102"/>
                                        </p:tgtEl>
                                        <p:attrNameLst>
                                          <p:attrName>ppt_w</p:attrName>
                                        </p:attrNameLst>
                                      </p:cBhvr>
                                      <p:tavLst>
                                        <p:tav tm="0">
                                          <p:val>
                                            <p:fltVal val="0"/>
                                          </p:val>
                                        </p:tav>
                                        <p:tav tm="100000">
                                          <p:val>
                                            <p:strVal val="#ppt_w"/>
                                          </p:val>
                                        </p:tav>
                                      </p:tavLst>
                                    </p:anim>
                                    <p:anim calcmode="lin" valueType="num">
                                      <p:cBhvr>
                                        <p:cTn id="38" dur="500" fill="hold"/>
                                        <p:tgtEl>
                                          <p:spTgt spid="4102"/>
                                        </p:tgtEl>
                                        <p:attrNameLst>
                                          <p:attrName>ppt_h</p:attrName>
                                        </p:attrNameLst>
                                      </p:cBhvr>
                                      <p:tavLst>
                                        <p:tav tm="0">
                                          <p:val>
                                            <p:fltVal val="0"/>
                                          </p:val>
                                        </p:tav>
                                        <p:tav tm="100000">
                                          <p:val>
                                            <p:strVal val="#ppt_h"/>
                                          </p:val>
                                        </p:tav>
                                      </p:tavLst>
                                    </p:anim>
                                    <p:animEffect transition="in" filter="fade">
                                      <p:cBhvr>
                                        <p:cTn id="39" dur="500"/>
                                        <p:tgtEl>
                                          <p:spTgt spid="4102"/>
                                        </p:tgtEl>
                                      </p:cBhvr>
                                    </p:animEffect>
                                  </p:childTnLst>
                                </p:cTn>
                              </p:par>
                              <p:par>
                                <p:cTn id="40" presetID="53" presetClass="entr" presetSubtype="0" fill="hold" nodeType="withEffect">
                                  <p:stCondLst>
                                    <p:cond delay="0"/>
                                  </p:stCondLst>
                                  <p:childTnLst>
                                    <p:set>
                                      <p:cBhvr>
                                        <p:cTn id="41" dur="1" fill="hold">
                                          <p:stCondLst>
                                            <p:cond delay="0"/>
                                          </p:stCondLst>
                                        </p:cTn>
                                        <p:tgtEl>
                                          <p:spTgt spid="4099"/>
                                        </p:tgtEl>
                                        <p:attrNameLst>
                                          <p:attrName>style.visibility</p:attrName>
                                        </p:attrNameLst>
                                      </p:cBhvr>
                                      <p:to>
                                        <p:strVal val="visible"/>
                                      </p:to>
                                    </p:set>
                                    <p:anim calcmode="lin" valueType="num">
                                      <p:cBhvr>
                                        <p:cTn id="42" dur="500" fill="hold"/>
                                        <p:tgtEl>
                                          <p:spTgt spid="4099"/>
                                        </p:tgtEl>
                                        <p:attrNameLst>
                                          <p:attrName>ppt_w</p:attrName>
                                        </p:attrNameLst>
                                      </p:cBhvr>
                                      <p:tavLst>
                                        <p:tav tm="0">
                                          <p:val>
                                            <p:fltVal val="0"/>
                                          </p:val>
                                        </p:tav>
                                        <p:tav tm="100000">
                                          <p:val>
                                            <p:strVal val="#ppt_w"/>
                                          </p:val>
                                        </p:tav>
                                      </p:tavLst>
                                    </p:anim>
                                    <p:anim calcmode="lin" valueType="num">
                                      <p:cBhvr>
                                        <p:cTn id="43" dur="500" fill="hold"/>
                                        <p:tgtEl>
                                          <p:spTgt spid="4099"/>
                                        </p:tgtEl>
                                        <p:attrNameLst>
                                          <p:attrName>ppt_h</p:attrName>
                                        </p:attrNameLst>
                                      </p:cBhvr>
                                      <p:tavLst>
                                        <p:tav tm="0">
                                          <p:val>
                                            <p:fltVal val="0"/>
                                          </p:val>
                                        </p:tav>
                                        <p:tav tm="100000">
                                          <p:val>
                                            <p:strVal val="#ppt_h"/>
                                          </p:val>
                                        </p:tav>
                                      </p:tavLst>
                                    </p:anim>
                                    <p:animEffect transition="in" filter="fade">
                                      <p:cBhvr>
                                        <p:cTn id="44" dur="500"/>
                                        <p:tgtEl>
                                          <p:spTgt spid="4099"/>
                                        </p:tgtEl>
                                      </p:cBhvr>
                                    </p:animEffect>
                                  </p:childTnLst>
                                </p:cTn>
                              </p:par>
                              <p:par>
                                <p:cTn id="45" presetID="53" presetClass="entr" presetSubtype="0" fill="hold" nodeType="withEffect">
                                  <p:stCondLst>
                                    <p:cond delay="0"/>
                                  </p:stCondLst>
                                  <p:childTnLst>
                                    <p:set>
                                      <p:cBhvr>
                                        <p:cTn id="46" dur="1" fill="hold">
                                          <p:stCondLst>
                                            <p:cond delay="0"/>
                                          </p:stCondLst>
                                        </p:cTn>
                                        <p:tgtEl>
                                          <p:spTgt spid="4101"/>
                                        </p:tgtEl>
                                        <p:attrNameLst>
                                          <p:attrName>style.visibility</p:attrName>
                                        </p:attrNameLst>
                                      </p:cBhvr>
                                      <p:to>
                                        <p:strVal val="visible"/>
                                      </p:to>
                                    </p:set>
                                    <p:anim calcmode="lin" valueType="num">
                                      <p:cBhvr>
                                        <p:cTn id="47" dur="500" fill="hold"/>
                                        <p:tgtEl>
                                          <p:spTgt spid="4101"/>
                                        </p:tgtEl>
                                        <p:attrNameLst>
                                          <p:attrName>ppt_w</p:attrName>
                                        </p:attrNameLst>
                                      </p:cBhvr>
                                      <p:tavLst>
                                        <p:tav tm="0">
                                          <p:val>
                                            <p:fltVal val="0"/>
                                          </p:val>
                                        </p:tav>
                                        <p:tav tm="100000">
                                          <p:val>
                                            <p:strVal val="#ppt_w"/>
                                          </p:val>
                                        </p:tav>
                                      </p:tavLst>
                                    </p:anim>
                                    <p:anim calcmode="lin" valueType="num">
                                      <p:cBhvr>
                                        <p:cTn id="48" dur="500" fill="hold"/>
                                        <p:tgtEl>
                                          <p:spTgt spid="4101"/>
                                        </p:tgtEl>
                                        <p:attrNameLst>
                                          <p:attrName>ppt_h</p:attrName>
                                        </p:attrNameLst>
                                      </p:cBhvr>
                                      <p:tavLst>
                                        <p:tav tm="0">
                                          <p:val>
                                            <p:fltVal val="0"/>
                                          </p:val>
                                        </p:tav>
                                        <p:tav tm="100000">
                                          <p:val>
                                            <p:strVal val="#ppt_h"/>
                                          </p:val>
                                        </p:tav>
                                      </p:tavLst>
                                    </p:anim>
                                    <p:animEffect transition="in" filter="fade">
                                      <p:cBhvr>
                                        <p:cTn id="49" dur="500"/>
                                        <p:tgtEl>
                                          <p:spTgt spid="4101"/>
                                        </p:tgtEl>
                                      </p:cBhvr>
                                    </p:animEffect>
                                  </p:childTnLst>
                                </p:cTn>
                              </p:par>
                              <p:par>
                                <p:cTn id="50" presetID="53" presetClass="entr" presetSubtype="0" fill="hold" nodeType="withEffect">
                                  <p:stCondLst>
                                    <p:cond delay="0"/>
                                  </p:stCondLst>
                                  <p:childTnLst>
                                    <p:set>
                                      <p:cBhvr>
                                        <p:cTn id="51" dur="1" fill="hold">
                                          <p:stCondLst>
                                            <p:cond delay="0"/>
                                          </p:stCondLst>
                                        </p:cTn>
                                        <p:tgtEl>
                                          <p:spTgt spid="4106"/>
                                        </p:tgtEl>
                                        <p:attrNameLst>
                                          <p:attrName>style.visibility</p:attrName>
                                        </p:attrNameLst>
                                      </p:cBhvr>
                                      <p:to>
                                        <p:strVal val="visible"/>
                                      </p:to>
                                    </p:set>
                                    <p:anim calcmode="lin" valueType="num">
                                      <p:cBhvr>
                                        <p:cTn id="52" dur="500" fill="hold"/>
                                        <p:tgtEl>
                                          <p:spTgt spid="4106"/>
                                        </p:tgtEl>
                                        <p:attrNameLst>
                                          <p:attrName>ppt_w</p:attrName>
                                        </p:attrNameLst>
                                      </p:cBhvr>
                                      <p:tavLst>
                                        <p:tav tm="0">
                                          <p:val>
                                            <p:fltVal val="0"/>
                                          </p:val>
                                        </p:tav>
                                        <p:tav tm="100000">
                                          <p:val>
                                            <p:strVal val="#ppt_w"/>
                                          </p:val>
                                        </p:tav>
                                      </p:tavLst>
                                    </p:anim>
                                    <p:anim calcmode="lin" valueType="num">
                                      <p:cBhvr>
                                        <p:cTn id="53" dur="500" fill="hold"/>
                                        <p:tgtEl>
                                          <p:spTgt spid="4106"/>
                                        </p:tgtEl>
                                        <p:attrNameLst>
                                          <p:attrName>ppt_h</p:attrName>
                                        </p:attrNameLst>
                                      </p:cBhvr>
                                      <p:tavLst>
                                        <p:tav tm="0">
                                          <p:val>
                                            <p:fltVal val="0"/>
                                          </p:val>
                                        </p:tav>
                                        <p:tav tm="100000">
                                          <p:val>
                                            <p:strVal val="#ppt_h"/>
                                          </p:val>
                                        </p:tav>
                                      </p:tavLst>
                                    </p:anim>
                                    <p:animEffect transition="in" filter="fade">
                                      <p:cBhvr>
                                        <p:cTn id="54" dur="500"/>
                                        <p:tgtEl>
                                          <p:spTgt spid="4106"/>
                                        </p:tgtEl>
                                      </p:cBhvr>
                                    </p:animEffect>
                                  </p:childTnLst>
                                </p:cTn>
                              </p:par>
                              <p:par>
                                <p:cTn id="55" presetID="53" presetClass="entr" presetSubtype="0" fill="hold" nodeType="withEffect">
                                  <p:stCondLst>
                                    <p:cond delay="0"/>
                                  </p:stCondLst>
                                  <p:childTnLst>
                                    <p:set>
                                      <p:cBhvr>
                                        <p:cTn id="56" dur="1" fill="hold">
                                          <p:stCondLst>
                                            <p:cond delay="0"/>
                                          </p:stCondLst>
                                        </p:cTn>
                                        <p:tgtEl>
                                          <p:spTgt spid="4111"/>
                                        </p:tgtEl>
                                        <p:attrNameLst>
                                          <p:attrName>style.visibility</p:attrName>
                                        </p:attrNameLst>
                                      </p:cBhvr>
                                      <p:to>
                                        <p:strVal val="visible"/>
                                      </p:to>
                                    </p:set>
                                    <p:anim calcmode="lin" valueType="num">
                                      <p:cBhvr>
                                        <p:cTn id="57" dur="500" fill="hold"/>
                                        <p:tgtEl>
                                          <p:spTgt spid="4111"/>
                                        </p:tgtEl>
                                        <p:attrNameLst>
                                          <p:attrName>ppt_w</p:attrName>
                                        </p:attrNameLst>
                                      </p:cBhvr>
                                      <p:tavLst>
                                        <p:tav tm="0">
                                          <p:val>
                                            <p:fltVal val="0"/>
                                          </p:val>
                                        </p:tav>
                                        <p:tav tm="100000">
                                          <p:val>
                                            <p:strVal val="#ppt_w"/>
                                          </p:val>
                                        </p:tav>
                                      </p:tavLst>
                                    </p:anim>
                                    <p:anim calcmode="lin" valueType="num">
                                      <p:cBhvr>
                                        <p:cTn id="58" dur="500" fill="hold"/>
                                        <p:tgtEl>
                                          <p:spTgt spid="4111"/>
                                        </p:tgtEl>
                                        <p:attrNameLst>
                                          <p:attrName>ppt_h</p:attrName>
                                        </p:attrNameLst>
                                      </p:cBhvr>
                                      <p:tavLst>
                                        <p:tav tm="0">
                                          <p:val>
                                            <p:fltVal val="0"/>
                                          </p:val>
                                        </p:tav>
                                        <p:tav tm="100000">
                                          <p:val>
                                            <p:strVal val="#ppt_h"/>
                                          </p:val>
                                        </p:tav>
                                      </p:tavLst>
                                    </p:anim>
                                    <p:animEffect transition="in" filter="fade">
                                      <p:cBhvr>
                                        <p:cTn id="59" dur="500"/>
                                        <p:tgtEl>
                                          <p:spTgt spid="4111"/>
                                        </p:tgtEl>
                                      </p:cBhvr>
                                    </p:animEffect>
                                  </p:childTnLst>
                                </p:cTn>
                              </p:par>
                            </p:childTnLst>
                          </p:cTn>
                        </p:par>
                      </p:childTnLst>
                    </p:cTn>
                  </p:par>
                  <p:par>
                    <p:cTn id="60" fill="hold">
                      <p:stCondLst>
                        <p:cond delay="indefinite"/>
                      </p:stCondLst>
                      <p:childTnLst>
                        <p:par>
                          <p:cTn id="61" fill="hold">
                            <p:stCondLst>
                              <p:cond delay="0"/>
                            </p:stCondLst>
                            <p:childTnLst>
                              <p:par>
                                <p:cTn id="62" presetID="29" presetClass="entr" presetSubtype="0" fill="hold" grpId="0"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1000" fill="hold"/>
                                        <p:tgtEl>
                                          <p:spTgt spid="27"/>
                                        </p:tgtEl>
                                        <p:attrNameLst>
                                          <p:attrName>ppt_x</p:attrName>
                                        </p:attrNameLst>
                                      </p:cBhvr>
                                      <p:tavLst>
                                        <p:tav tm="0">
                                          <p:val>
                                            <p:strVal val="#ppt_x-.2"/>
                                          </p:val>
                                        </p:tav>
                                        <p:tav tm="100000">
                                          <p:val>
                                            <p:strVal val="#ppt_x"/>
                                          </p:val>
                                        </p:tav>
                                      </p:tavLst>
                                    </p:anim>
                                    <p:anim calcmode="lin" valueType="num">
                                      <p:cBhvr>
                                        <p:cTn id="65" dur="10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66" dur="1000"/>
                                        <p:tgtEl>
                                          <p:spTgt spid="27"/>
                                        </p:tgtEl>
                                      </p:cBhvr>
                                    </p:animEffect>
                                  </p:childTnLst>
                                </p:cTn>
                              </p:par>
                              <p:par>
                                <p:cTn id="67" presetID="53" presetClass="entr" presetSubtype="0" fill="hold" nodeType="withEffect">
                                  <p:stCondLst>
                                    <p:cond delay="0"/>
                                  </p:stCondLst>
                                  <p:childTnLst>
                                    <p:set>
                                      <p:cBhvr>
                                        <p:cTn id="68" dur="1" fill="hold">
                                          <p:stCondLst>
                                            <p:cond delay="0"/>
                                          </p:stCondLst>
                                        </p:cTn>
                                        <p:tgtEl>
                                          <p:spTgt spid="4108"/>
                                        </p:tgtEl>
                                        <p:attrNameLst>
                                          <p:attrName>style.visibility</p:attrName>
                                        </p:attrNameLst>
                                      </p:cBhvr>
                                      <p:to>
                                        <p:strVal val="visible"/>
                                      </p:to>
                                    </p:set>
                                    <p:anim calcmode="lin" valueType="num">
                                      <p:cBhvr>
                                        <p:cTn id="69" dur="500" fill="hold"/>
                                        <p:tgtEl>
                                          <p:spTgt spid="4108"/>
                                        </p:tgtEl>
                                        <p:attrNameLst>
                                          <p:attrName>ppt_w</p:attrName>
                                        </p:attrNameLst>
                                      </p:cBhvr>
                                      <p:tavLst>
                                        <p:tav tm="0">
                                          <p:val>
                                            <p:fltVal val="0"/>
                                          </p:val>
                                        </p:tav>
                                        <p:tav tm="100000">
                                          <p:val>
                                            <p:strVal val="#ppt_w"/>
                                          </p:val>
                                        </p:tav>
                                      </p:tavLst>
                                    </p:anim>
                                    <p:anim calcmode="lin" valueType="num">
                                      <p:cBhvr>
                                        <p:cTn id="70" dur="500" fill="hold"/>
                                        <p:tgtEl>
                                          <p:spTgt spid="4108"/>
                                        </p:tgtEl>
                                        <p:attrNameLst>
                                          <p:attrName>ppt_h</p:attrName>
                                        </p:attrNameLst>
                                      </p:cBhvr>
                                      <p:tavLst>
                                        <p:tav tm="0">
                                          <p:val>
                                            <p:fltVal val="0"/>
                                          </p:val>
                                        </p:tav>
                                        <p:tav tm="100000">
                                          <p:val>
                                            <p:strVal val="#ppt_h"/>
                                          </p:val>
                                        </p:tav>
                                      </p:tavLst>
                                    </p:anim>
                                    <p:animEffect transition="in" filter="fade">
                                      <p:cBhvr>
                                        <p:cTn id="71" dur="500"/>
                                        <p:tgtEl>
                                          <p:spTgt spid="4108"/>
                                        </p:tgtEl>
                                      </p:cBhvr>
                                    </p:animEffect>
                                  </p:childTnLst>
                                </p:cTn>
                              </p:par>
                              <p:par>
                                <p:cTn id="72" presetID="53" presetClass="entr" presetSubtype="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fltVal val="0"/>
                                          </p:val>
                                        </p:tav>
                                        <p:tav tm="100000">
                                          <p:val>
                                            <p:strVal val="#ppt_h"/>
                                          </p:val>
                                        </p:tav>
                                      </p:tavLst>
                                    </p:anim>
                                    <p:animEffect transition="in" filter="fade">
                                      <p:cBhvr>
                                        <p:cTn id="76" dur="500"/>
                                        <p:tgtEl>
                                          <p:spTgt spid="4105"/>
                                        </p:tgtEl>
                                      </p:cBhvr>
                                    </p:animEffect>
                                  </p:childTnLst>
                                </p:cTn>
                              </p:par>
                            </p:childTnLst>
                          </p:cTn>
                        </p:par>
                      </p:childTnLst>
                    </p:cTn>
                  </p:par>
                  <p:par>
                    <p:cTn id="77" fill="hold">
                      <p:stCondLst>
                        <p:cond delay="indefinite"/>
                      </p:stCondLst>
                      <p:childTnLst>
                        <p:par>
                          <p:cTn id="78" fill="hold">
                            <p:stCondLst>
                              <p:cond delay="0"/>
                            </p:stCondLst>
                            <p:childTnLst>
                              <p:par>
                                <p:cTn id="79" presetID="29" presetClass="entr" presetSubtype="0" fill="hold" grpId="0" nodeType="click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p:cTn id="81" dur="1000" fill="hold"/>
                                        <p:tgtEl>
                                          <p:spTgt spid="26"/>
                                        </p:tgtEl>
                                        <p:attrNameLst>
                                          <p:attrName>ppt_x</p:attrName>
                                        </p:attrNameLst>
                                      </p:cBhvr>
                                      <p:tavLst>
                                        <p:tav tm="0">
                                          <p:val>
                                            <p:strVal val="#ppt_x-.2"/>
                                          </p:val>
                                        </p:tav>
                                        <p:tav tm="100000">
                                          <p:val>
                                            <p:strVal val="#ppt_x"/>
                                          </p:val>
                                        </p:tav>
                                      </p:tavLst>
                                    </p:anim>
                                    <p:anim calcmode="lin" valueType="num">
                                      <p:cBhvr>
                                        <p:cTn id="82"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26"/>
                                        </p:tgtEl>
                                      </p:cBhvr>
                                    </p:animEffect>
                                  </p:childTnLst>
                                </p:cTn>
                              </p:par>
                              <p:par>
                                <p:cTn id="84" presetID="53" presetClass="entr" presetSubtype="0" fill="hold" nodeType="withEffect">
                                  <p:stCondLst>
                                    <p:cond delay="0"/>
                                  </p:stCondLst>
                                  <p:childTnLst>
                                    <p:set>
                                      <p:cBhvr>
                                        <p:cTn id="85" dur="1" fill="hold">
                                          <p:stCondLst>
                                            <p:cond delay="0"/>
                                          </p:stCondLst>
                                        </p:cTn>
                                        <p:tgtEl>
                                          <p:spTgt spid="4103"/>
                                        </p:tgtEl>
                                        <p:attrNameLst>
                                          <p:attrName>style.visibility</p:attrName>
                                        </p:attrNameLst>
                                      </p:cBhvr>
                                      <p:to>
                                        <p:strVal val="visible"/>
                                      </p:to>
                                    </p:set>
                                    <p:anim calcmode="lin" valueType="num">
                                      <p:cBhvr>
                                        <p:cTn id="86" dur="500" fill="hold"/>
                                        <p:tgtEl>
                                          <p:spTgt spid="4103"/>
                                        </p:tgtEl>
                                        <p:attrNameLst>
                                          <p:attrName>ppt_w</p:attrName>
                                        </p:attrNameLst>
                                      </p:cBhvr>
                                      <p:tavLst>
                                        <p:tav tm="0">
                                          <p:val>
                                            <p:fltVal val="0"/>
                                          </p:val>
                                        </p:tav>
                                        <p:tav tm="100000">
                                          <p:val>
                                            <p:strVal val="#ppt_w"/>
                                          </p:val>
                                        </p:tav>
                                      </p:tavLst>
                                    </p:anim>
                                    <p:anim calcmode="lin" valueType="num">
                                      <p:cBhvr>
                                        <p:cTn id="87" dur="500" fill="hold"/>
                                        <p:tgtEl>
                                          <p:spTgt spid="4103"/>
                                        </p:tgtEl>
                                        <p:attrNameLst>
                                          <p:attrName>ppt_h</p:attrName>
                                        </p:attrNameLst>
                                      </p:cBhvr>
                                      <p:tavLst>
                                        <p:tav tm="0">
                                          <p:val>
                                            <p:fltVal val="0"/>
                                          </p:val>
                                        </p:tav>
                                        <p:tav tm="100000">
                                          <p:val>
                                            <p:strVal val="#ppt_h"/>
                                          </p:val>
                                        </p:tav>
                                      </p:tavLst>
                                    </p:anim>
                                    <p:animEffect transition="in" filter="fade">
                                      <p:cBhvr>
                                        <p:cTn id="88" dur="500"/>
                                        <p:tgtEl>
                                          <p:spTgt spid="4103"/>
                                        </p:tgtEl>
                                      </p:cBhvr>
                                    </p:animEffect>
                                  </p:childTnLst>
                                </p:cTn>
                              </p:par>
                              <p:par>
                                <p:cTn id="89" presetID="53" presetClass="entr" presetSubtype="0" fill="hold" nodeType="withEffect">
                                  <p:stCondLst>
                                    <p:cond delay="0"/>
                                  </p:stCondLst>
                                  <p:childTnLst>
                                    <p:set>
                                      <p:cBhvr>
                                        <p:cTn id="90" dur="1" fill="hold">
                                          <p:stCondLst>
                                            <p:cond delay="0"/>
                                          </p:stCondLst>
                                        </p:cTn>
                                        <p:tgtEl>
                                          <p:spTgt spid="76"/>
                                        </p:tgtEl>
                                        <p:attrNameLst>
                                          <p:attrName>style.visibility</p:attrName>
                                        </p:attrNameLst>
                                      </p:cBhvr>
                                      <p:to>
                                        <p:strVal val="visible"/>
                                      </p:to>
                                    </p:set>
                                    <p:anim calcmode="lin" valueType="num">
                                      <p:cBhvr>
                                        <p:cTn id="91" dur="500" fill="hold"/>
                                        <p:tgtEl>
                                          <p:spTgt spid="76"/>
                                        </p:tgtEl>
                                        <p:attrNameLst>
                                          <p:attrName>ppt_w</p:attrName>
                                        </p:attrNameLst>
                                      </p:cBhvr>
                                      <p:tavLst>
                                        <p:tav tm="0">
                                          <p:val>
                                            <p:fltVal val="0"/>
                                          </p:val>
                                        </p:tav>
                                        <p:tav tm="100000">
                                          <p:val>
                                            <p:strVal val="#ppt_w"/>
                                          </p:val>
                                        </p:tav>
                                      </p:tavLst>
                                    </p:anim>
                                    <p:anim calcmode="lin" valueType="num">
                                      <p:cBhvr>
                                        <p:cTn id="92" dur="500" fill="hold"/>
                                        <p:tgtEl>
                                          <p:spTgt spid="76"/>
                                        </p:tgtEl>
                                        <p:attrNameLst>
                                          <p:attrName>ppt_h</p:attrName>
                                        </p:attrNameLst>
                                      </p:cBhvr>
                                      <p:tavLst>
                                        <p:tav tm="0">
                                          <p:val>
                                            <p:fltVal val="0"/>
                                          </p:val>
                                        </p:tav>
                                        <p:tav tm="100000">
                                          <p:val>
                                            <p:strVal val="#ppt_h"/>
                                          </p:val>
                                        </p:tav>
                                      </p:tavLst>
                                    </p:anim>
                                    <p:animEffect transition="in" filter="fade">
                                      <p:cBhvr>
                                        <p:cTn id="93" dur="500"/>
                                        <p:tgtEl>
                                          <p:spTgt spid="76"/>
                                        </p:tgtEl>
                                      </p:cBhvr>
                                    </p:animEffect>
                                  </p:childTnLst>
                                </p:cTn>
                              </p:par>
                              <p:par>
                                <p:cTn id="94" presetID="53" presetClass="entr" presetSubtype="0" fill="hold" nodeType="withEffect">
                                  <p:stCondLst>
                                    <p:cond delay="0"/>
                                  </p:stCondLst>
                                  <p:childTnLst>
                                    <p:set>
                                      <p:cBhvr>
                                        <p:cTn id="95" dur="1" fill="hold">
                                          <p:stCondLst>
                                            <p:cond delay="0"/>
                                          </p:stCondLst>
                                        </p:cTn>
                                        <p:tgtEl>
                                          <p:spTgt spid="57"/>
                                        </p:tgtEl>
                                        <p:attrNameLst>
                                          <p:attrName>style.visibility</p:attrName>
                                        </p:attrNameLst>
                                      </p:cBhvr>
                                      <p:to>
                                        <p:strVal val="visible"/>
                                      </p:to>
                                    </p:set>
                                    <p:anim calcmode="lin" valueType="num">
                                      <p:cBhvr>
                                        <p:cTn id="96" dur="500" fill="hold"/>
                                        <p:tgtEl>
                                          <p:spTgt spid="57"/>
                                        </p:tgtEl>
                                        <p:attrNameLst>
                                          <p:attrName>ppt_w</p:attrName>
                                        </p:attrNameLst>
                                      </p:cBhvr>
                                      <p:tavLst>
                                        <p:tav tm="0">
                                          <p:val>
                                            <p:fltVal val="0"/>
                                          </p:val>
                                        </p:tav>
                                        <p:tav tm="100000">
                                          <p:val>
                                            <p:strVal val="#ppt_w"/>
                                          </p:val>
                                        </p:tav>
                                      </p:tavLst>
                                    </p:anim>
                                    <p:anim calcmode="lin" valueType="num">
                                      <p:cBhvr>
                                        <p:cTn id="97" dur="500" fill="hold"/>
                                        <p:tgtEl>
                                          <p:spTgt spid="57"/>
                                        </p:tgtEl>
                                        <p:attrNameLst>
                                          <p:attrName>ppt_h</p:attrName>
                                        </p:attrNameLst>
                                      </p:cBhvr>
                                      <p:tavLst>
                                        <p:tav tm="0">
                                          <p:val>
                                            <p:fltVal val="0"/>
                                          </p:val>
                                        </p:tav>
                                        <p:tav tm="100000">
                                          <p:val>
                                            <p:strVal val="#ppt_h"/>
                                          </p:val>
                                        </p:tav>
                                      </p:tavLst>
                                    </p:anim>
                                    <p:animEffect transition="in" filter="fade">
                                      <p:cBhvr>
                                        <p:cTn id="98" dur="500"/>
                                        <p:tgtEl>
                                          <p:spTgt spid="57"/>
                                        </p:tgtEl>
                                      </p:cBhvr>
                                    </p:animEffect>
                                  </p:childTnLst>
                                </p:cTn>
                              </p:par>
                              <p:par>
                                <p:cTn id="99" presetID="53" presetClass="entr" presetSubtype="0"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p:cTn id="101" dur="500" fill="hold"/>
                                        <p:tgtEl>
                                          <p:spTgt spid="42"/>
                                        </p:tgtEl>
                                        <p:attrNameLst>
                                          <p:attrName>ppt_w</p:attrName>
                                        </p:attrNameLst>
                                      </p:cBhvr>
                                      <p:tavLst>
                                        <p:tav tm="0">
                                          <p:val>
                                            <p:fltVal val="0"/>
                                          </p:val>
                                        </p:tav>
                                        <p:tav tm="100000">
                                          <p:val>
                                            <p:strVal val="#ppt_w"/>
                                          </p:val>
                                        </p:tav>
                                      </p:tavLst>
                                    </p:anim>
                                    <p:anim calcmode="lin" valueType="num">
                                      <p:cBhvr>
                                        <p:cTn id="102" dur="500" fill="hold"/>
                                        <p:tgtEl>
                                          <p:spTgt spid="42"/>
                                        </p:tgtEl>
                                        <p:attrNameLst>
                                          <p:attrName>ppt_h</p:attrName>
                                        </p:attrNameLst>
                                      </p:cBhvr>
                                      <p:tavLst>
                                        <p:tav tm="0">
                                          <p:val>
                                            <p:fltVal val="0"/>
                                          </p:val>
                                        </p:tav>
                                        <p:tav tm="100000">
                                          <p:val>
                                            <p:strVal val="#ppt_h"/>
                                          </p:val>
                                        </p:tav>
                                      </p:tavLst>
                                    </p:anim>
                                    <p:animEffect transition="in" filter="fade">
                                      <p:cBhvr>
                                        <p:cTn id="103" dur="500"/>
                                        <p:tgtEl>
                                          <p:spTgt spid="42"/>
                                        </p:tgtEl>
                                      </p:cBhvr>
                                    </p:animEffect>
                                  </p:childTnLst>
                                </p:cTn>
                              </p:par>
                              <p:par>
                                <p:cTn id="104" presetID="53" presetClass="entr" presetSubtype="0" fill="hold" nodeType="withEffect">
                                  <p:stCondLst>
                                    <p:cond delay="0"/>
                                  </p:stCondLst>
                                  <p:childTnLst>
                                    <p:set>
                                      <p:cBhvr>
                                        <p:cTn id="105" dur="1" fill="hold">
                                          <p:stCondLst>
                                            <p:cond delay="0"/>
                                          </p:stCondLst>
                                        </p:cTn>
                                        <p:tgtEl>
                                          <p:spTgt spid="37"/>
                                        </p:tgtEl>
                                        <p:attrNameLst>
                                          <p:attrName>style.visibility</p:attrName>
                                        </p:attrNameLst>
                                      </p:cBhvr>
                                      <p:to>
                                        <p:strVal val="visible"/>
                                      </p:to>
                                    </p:set>
                                    <p:anim calcmode="lin" valueType="num">
                                      <p:cBhvr>
                                        <p:cTn id="106" dur="500" fill="hold"/>
                                        <p:tgtEl>
                                          <p:spTgt spid="37"/>
                                        </p:tgtEl>
                                        <p:attrNameLst>
                                          <p:attrName>ppt_w</p:attrName>
                                        </p:attrNameLst>
                                      </p:cBhvr>
                                      <p:tavLst>
                                        <p:tav tm="0">
                                          <p:val>
                                            <p:fltVal val="0"/>
                                          </p:val>
                                        </p:tav>
                                        <p:tav tm="100000">
                                          <p:val>
                                            <p:strVal val="#ppt_w"/>
                                          </p:val>
                                        </p:tav>
                                      </p:tavLst>
                                    </p:anim>
                                    <p:anim calcmode="lin" valueType="num">
                                      <p:cBhvr>
                                        <p:cTn id="107" dur="500" fill="hold"/>
                                        <p:tgtEl>
                                          <p:spTgt spid="37"/>
                                        </p:tgtEl>
                                        <p:attrNameLst>
                                          <p:attrName>ppt_h</p:attrName>
                                        </p:attrNameLst>
                                      </p:cBhvr>
                                      <p:tavLst>
                                        <p:tav tm="0">
                                          <p:val>
                                            <p:fltVal val="0"/>
                                          </p:val>
                                        </p:tav>
                                        <p:tav tm="100000">
                                          <p:val>
                                            <p:strVal val="#ppt_h"/>
                                          </p:val>
                                        </p:tav>
                                      </p:tavLst>
                                    </p:anim>
                                    <p:animEffect transition="in" filter="fade">
                                      <p:cBhvr>
                                        <p:cTn id="108" dur="500"/>
                                        <p:tgtEl>
                                          <p:spTgt spid="37"/>
                                        </p:tgtEl>
                                      </p:cBhvr>
                                    </p:animEffect>
                                  </p:childTnLst>
                                </p:cTn>
                              </p:par>
                              <p:par>
                                <p:cTn id="109" presetID="53" presetClass="entr" presetSubtype="0" fill="hold" nodeType="withEffect">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500" fill="hold"/>
                                        <p:tgtEl>
                                          <p:spTgt spid="30"/>
                                        </p:tgtEl>
                                        <p:attrNameLst>
                                          <p:attrName>ppt_w</p:attrName>
                                        </p:attrNameLst>
                                      </p:cBhvr>
                                      <p:tavLst>
                                        <p:tav tm="0">
                                          <p:val>
                                            <p:fltVal val="0"/>
                                          </p:val>
                                        </p:tav>
                                        <p:tav tm="100000">
                                          <p:val>
                                            <p:strVal val="#ppt_w"/>
                                          </p:val>
                                        </p:tav>
                                      </p:tavLst>
                                    </p:anim>
                                    <p:anim calcmode="lin" valueType="num">
                                      <p:cBhvr>
                                        <p:cTn id="112" dur="500" fill="hold"/>
                                        <p:tgtEl>
                                          <p:spTgt spid="30"/>
                                        </p:tgtEl>
                                        <p:attrNameLst>
                                          <p:attrName>ppt_h</p:attrName>
                                        </p:attrNameLst>
                                      </p:cBhvr>
                                      <p:tavLst>
                                        <p:tav tm="0">
                                          <p:val>
                                            <p:fltVal val="0"/>
                                          </p:val>
                                        </p:tav>
                                        <p:tav tm="100000">
                                          <p:val>
                                            <p:strVal val="#ppt_h"/>
                                          </p:val>
                                        </p:tav>
                                      </p:tavLst>
                                    </p:anim>
                                    <p:animEffect transition="in" filter="fade">
                                      <p:cBhvr>
                                        <p:cTn id="113" dur="500"/>
                                        <p:tgtEl>
                                          <p:spTgt spid="30"/>
                                        </p:tgtEl>
                                      </p:cBhvr>
                                    </p:animEffect>
                                  </p:childTnLst>
                                </p:cTn>
                              </p:par>
                              <p:par>
                                <p:cTn id="114" presetID="53" presetClass="entr" presetSubtype="0" fill="hold" nodeType="withEffect">
                                  <p:stCondLst>
                                    <p:cond delay="0"/>
                                  </p:stCondLst>
                                  <p:childTnLst>
                                    <p:set>
                                      <p:cBhvr>
                                        <p:cTn id="115" dur="1" fill="hold">
                                          <p:stCondLst>
                                            <p:cond delay="0"/>
                                          </p:stCondLst>
                                        </p:cTn>
                                        <p:tgtEl>
                                          <p:spTgt spid="4114"/>
                                        </p:tgtEl>
                                        <p:attrNameLst>
                                          <p:attrName>style.visibility</p:attrName>
                                        </p:attrNameLst>
                                      </p:cBhvr>
                                      <p:to>
                                        <p:strVal val="visible"/>
                                      </p:to>
                                    </p:set>
                                    <p:anim calcmode="lin" valueType="num">
                                      <p:cBhvr>
                                        <p:cTn id="116" dur="500" fill="hold"/>
                                        <p:tgtEl>
                                          <p:spTgt spid="4114"/>
                                        </p:tgtEl>
                                        <p:attrNameLst>
                                          <p:attrName>ppt_w</p:attrName>
                                        </p:attrNameLst>
                                      </p:cBhvr>
                                      <p:tavLst>
                                        <p:tav tm="0">
                                          <p:val>
                                            <p:fltVal val="0"/>
                                          </p:val>
                                        </p:tav>
                                        <p:tav tm="100000">
                                          <p:val>
                                            <p:strVal val="#ppt_w"/>
                                          </p:val>
                                        </p:tav>
                                      </p:tavLst>
                                    </p:anim>
                                    <p:anim calcmode="lin" valueType="num">
                                      <p:cBhvr>
                                        <p:cTn id="117" dur="500" fill="hold"/>
                                        <p:tgtEl>
                                          <p:spTgt spid="4114"/>
                                        </p:tgtEl>
                                        <p:attrNameLst>
                                          <p:attrName>ppt_h</p:attrName>
                                        </p:attrNameLst>
                                      </p:cBhvr>
                                      <p:tavLst>
                                        <p:tav tm="0">
                                          <p:val>
                                            <p:fltVal val="0"/>
                                          </p:val>
                                        </p:tav>
                                        <p:tav tm="100000">
                                          <p:val>
                                            <p:strVal val="#ppt_h"/>
                                          </p:val>
                                        </p:tav>
                                      </p:tavLst>
                                    </p:anim>
                                    <p:animEffect transition="in" filter="fade">
                                      <p:cBhvr>
                                        <p:cTn id="118" dur="500"/>
                                        <p:tgtEl>
                                          <p:spTgt spid="4114"/>
                                        </p:tgtEl>
                                      </p:cBhvr>
                                    </p:animEffect>
                                  </p:childTnLst>
                                </p:cTn>
                              </p:par>
                              <p:par>
                                <p:cTn id="119" presetID="53" presetClass="entr" presetSubtype="0" fill="hold" nodeType="withEffect">
                                  <p:stCondLst>
                                    <p:cond delay="0"/>
                                  </p:stCondLst>
                                  <p:childTnLst>
                                    <p:set>
                                      <p:cBhvr>
                                        <p:cTn id="120" dur="1" fill="hold">
                                          <p:stCondLst>
                                            <p:cond delay="0"/>
                                          </p:stCondLst>
                                        </p:cTn>
                                        <p:tgtEl>
                                          <p:spTgt spid="76"/>
                                        </p:tgtEl>
                                        <p:attrNameLst>
                                          <p:attrName>style.visibility</p:attrName>
                                        </p:attrNameLst>
                                      </p:cBhvr>
                                      <p:to>
                                        <p:strVal val="visible"/>
                                      </p:to>
                                    </p:set>
                                    <p:anim calcmode="lin" valueType="num">
                                      <p:cBhvr>
                                        <p:cTn id="121" dur="500" fill="hold"/>
                                        <p:tgtEl>
                                          <p:spTgt spid="76"/>
                                        </p:tgtEl>
                                        <p:attrNameLst>
                                          <p:attrName>ppt_w</p:attrName>
                                        </p:attrNameLst>
                                      </p:cBhvr>
                                      <p:tavLst>
                                        <p:tav tm="0">
                                          <p:val>
                                            <p:fltVal val="0"/>
                                          </p:val>
                                        </p:tav>
                                        <p:tav tm="100000">
                                          <p:val>
                                            <p:strVal val="#ppt_w"/>
                                          </p:val>
                                        </p:tav>
                                      </p:tavLst>
                                    </p:anim>
                                    <p:anim calcmode="lin" valueType="num">
                                      <p:cBhvr>
                                        <p:cTn id="122" dur="500" fill="hold"/>
                                        <p:tgtEl>
                                          <p:spTgt spid="76"/>
                                        </p:tgtEl>
                                        <p:attrNameLst>
                                          <p:attrName>ppt_h</p:attrName>
                                        </p:attrNameLst>
                                      </p:cBhvr>
                                      <p:tavLst>
                                        <p:tav tm="0">
                                          <p:val>
                                            <p:fltVal val="0"/>
                                          </p:val>
                                        </p:tav>
                                        <p:tav tm="100000">
                                          <p:val>
                                            <p:strVal val="#ppt_h"/>
                                          </p:val>
                                        </p:tav>
                                      </p:tavLst>
                                    </p:anim>
                                    <p:animEffect transition="in" filter="fade">
                                      <p:cBhvr>
                                        <p:cTn id="123" dur="500"/>
                                        <p:tgtEl>
                                          <p:spTgt spid="76"/>
                                        </p:tgtEl>
                                      </p:cBhvr>
                                    </p:animEffect>
                                  </p:childTnLst>
                                </p:cTn>
                              </p:par>
                              <p:par>
                                <p:cTn id="124" presetID="53" presetClass="entr" presetSubtype="0" fill="hold"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ppt_w</p:attrName>
                                        </p:attrNameLst>
                                      </p:cBhvr>
                                      <p:tavLst>
                                        <p:tav tm="0">
                                          <p:val>
                                            <p:fltVal val="0"/>
                                          </p:val>
                                        </p:tav>
                                        <p:tav tm="100000">
                                          <p:val>
                                            <p:strVal val="#ppt_w"/>
                                          </p:val>
                                        </p:tav>
                                      </p:tavLst>
                                    </p:anim>
                                    <p:anim calcmode="lin" valueType="num">
                                      <p:cBhvr>
                                        <p:cTn id="127" dur="500" fill="hold"/>
                                        <p:tgtEl>
                                          <p:spTgt spid="57"/>
                                        </p:tgtEl>
                                        <p:attrNameLst>
                                          <p:attrName>ppt_h</p:attrName>
                                        </p:attrNameLst>
                                      </p:cBhvr>
                                      <p:tavLst>
                                        <p:tav tm="0">
                                          <p:val>
                                            <p:fltVal val="0"/>
                                          </p:val>
                                        </p:tav>
                                        <p:tav tm="100000">
                                          <p:val>
                                            <p:strVal val="#ppt_h"/>
                                          </p:val>
                                        </p:tav>
                                      </p:tavLst>
                                    </p:anim>
                                    <p:animEffect transition="in" filter="fade">
                                      <p:cBhvr>
                                        <p:cTn id="128" dur="500"/>
                                        <p:tgtEl>
                                          <p:spTgt spid="57"/>
                                        </p:tgtEl>
                                      </p:cBhvr>
                                    </p:animEffect>
                                  </p:childTnLst>
                                </p:cTn>
                              </p:par>
                              <p:par>
                                <p:cTn id="129" presetID="53" presetClass="entr" presetSubtype="0" fill="hold" nodeType="withEffect">
                                  <p:stCondLst>
                                    <p:cond delay="0"/>
                                  </p:stCondLst>
                                  <p:childTnLst>
                                    <p:set>
                                      <p:cBhvr>
                                        <p:cTn id="130" dur="1" fill="hold">
                                          <p:stCondLst>
                                            <p:cond delay="0"/>
                                          </p:stCondLst>
                                        </p:cTn>
                                        <p:tgtEl>
                                          <p:spTgt spid="62"/>
                                        </p:tgtEl>
                                        <p:attrNameLst>
                                          <p:attrName>style.visibility</p:attrName>
                                        </p:attrNameLst>
                                      </p:cBhvr>
                                      <p:to>
                                        <p:strVal val="visible"/>
                                      </p:to>
                                    </p:set>
                                    <p:anim calcmode="lin" valueType="num">
                                      <p:cBhvr>
                                        <p:cTn id="131" dur="500" fill="hold"/>
                                        <p:tgtEl>
                                          <p:spTgt spid="62"/>
                                        </p:tgtEl>
                                        <p:attrNameLst>
                                          <p:attrName>ppt_w</p:attrName>
                                        </p:attrNameLst>
                                      </p:cBhvr>
                                      <p:tavLst>
                                        <p:tav tm="0">
                                          <p:val>
                                            <p:fltVal val="0"/>
                                          </p:val>
                                        </p:tav>
                                        <p:tav tm="100000">
                                          <p:val>
                                            <p:strVal val="#ppt_w"/>
                                          </p:val>
                                        </p:tav>
                                      </p:tavLst>
                                    </p:anim>
                                    <p:anim calcmode="lin" valueType="num">
                                      <p:cBhvr>
                                        <p:cTn id="132" dur="500" fill="hold"/>
                                        <p:tgtEl>
                                          <p:spTgt spid="62"/>
                                        </p:tgtEl>
                                        <p:attrNameLst>
                                          <p:attrName>ppt_h</p:attrName>
                                        </p:attrNameLst>
                                      </p:cBhvr>
                                      <p:tavLst>
                                        <p:tav tm="0">
                                          <p:val>
                                            <p:fltVal val="0"/>
                                          </p:val>
                                        </p:tav>
                                        <p:tav tm="100000">
                                          <p:val>
                                            <p:strVal val="#ppt_h"/>
                                          </p:val>
                                        </p:tav>
                                      </p:tavLst>
                                    </p:anim>
                                    <p:animEffect transition="in" filter="fade">
                                      <p:cBhvr>
                                        <p:cTn id="133" dur="500"/>
                                        <p:tgtEl>
                                          <p:spTgt spid="62"/>
                                        </p:tgtEl>
                                      </p:cBhvr>
                                    </p:animEffect>
                                  </p:childTnLst>
                                </p:cTn>
                              </p:par>
                              <p:par>
                                <p:cTn id="134" presetID="53" presetClass="entr" presetSubtype="0" fill="hold" nodeType="withEffect">
                                  <p:stCondLst>
                                    <p:cond delay="0"/>
                                  </p:stCondLst>
                                  <p:childTnLst>
                                    <p:set>
                                      <p:cBhvr>
                                        <p:cTn id="135" dur="1" fill="hold">
                                          <p:stCondLst>
                                            <p:cond delay="0"/>
                                          </p:stCondLst>
                                        </p:cTn>
                                        <p:tgtEl>
                                          <p:spTgt spid="4109"/>
                                        </p:tgtEl>
                                        <p:attrNameLst>
                                          <p:attrName>style.visibility</p:attrName>
                                        </p:attrNameLst>
                                      </p:cBhvr>
                                      <p:to>
                                        <p:strVal val="visible"/>
                                      </p:to>
                                    </p:set>
                                    <p:anim calcmode="lin" valueType="num">
                                      <p:cBhvr>
                                        <p:cTn id="136" dur="500" fill="hold"/>
                                        <p:tgtEl>
                                          <p:spTgt spid="4109"/>
                                        </p:tgtEl>
                                        <p:attrNameLst>
                                          <p:attrName>ppt_w</p:attrName>
                                        </p:attrNameLst>
                                      </p:cBhvr>
                                      <p:tavLst>
                                        <p:tav tm="0">
                                          <p:val>
                                            <p:fltVal val="0"/>
                                          </p:val>
                                        </p:tav>
                                        <p:tav tm="100000">
                                          <p:val>
                                            <p:strVal val="#ppt_w"/>
                                          </p:val>
                                        </p:tav>
                                      </p:tavLst>
                                    </p:anim>
                                    <p:anim calcmode="lin" valueType="num">
                                      <p:cBhvr>
                                        <p:cTn id="137" dur="500" fill="hold"/>
                                        <p:tgtEl>
                                          <p:spTgt spid="4109"/>
                                        </p:tgtEl>
                                        <p:attrNameLst>
                                          <p:attrName>ppt_h</p:attrName>
                                        </p:attrNameLst>
                                      </p:cBhvr>
                                      <p:tavLst>
                                        <p:tav tm="0">
                                          <p:val>
                                            <p:fltVal val="0"/>
                                          </p:val>
                                        </p:tav>
                                        <p:tav tm="100000">
                                          <p:val>
                                            <p:strVal val="#ppt_h"/>
                                          </p:val>
                                        </p:tav>
                                      </p:tavLst>
                                    </p:anim>
                                    <p:animEffect transition="in" filter="fade">
                                      <p:cBhvr>
                                        <p:cTn id="138" dur="500"/>
                                        <p:tgtEl>
                                          <p:spTgt spid="4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3" grpId="0"/>
      <p:bldP spid="26" grpId="0"/>
      <p:bldP spid="27" grpId="0"/>
      <p:bldP spid="33"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sp>
        <p:nvSpPr>
          <p:cNvPr id="7" name="TextBox 9"/>
          <p:cNvSpPr txBox="1">
            <a:spLocks noGrp="1"/>
          </p:cNvSpPr>
          <p:nvPr>
            <p:ph type="title"/>
          </p:nvPr>
        </p:nvSpPr>
        <p:spPr>
          <a:xfrm>
            <a:off x="500034" y="1119830"/>
            <a:ext cx="8382000" cy="523220"/>
          </a:xfrm>
          <a:prstGeom prst="rect">
            <a:avLst/>
          </a:prstGeom>
          <a:noFill/>
        </p:spPr>
        <p:style>
          <a:lnRef idx="0">
            <a:schemeClr val="accent3"/>
          </a:lnRef>
          <a:fillRef idx="3">
            <a:schemeClr val="accent3"/>
          </a:fillRef>
          <a:effectRef idx="3">
            <a:schemeClr val="accent3"/>
          </a:effectRef>
          <a:fontRef idx="minor">
            <a:schemeClr val="lt1"/>
          </a:fontRef>
        </p:style>
        <p:txBody>
          <a:bodyPr wrap="square" rtlCol="0">
            <a:spAutoFit/>
          </a:bodyPr>
          <a:lstStyle/>
          <a:p>
            <a:pPr rtl="0">
              <a:buBlip>
                <a:blip r:embed="rId4"/>
              </a:buBlip>
            </a:pPr>
            <a:r>
              <a:rPr lang="fr-FR" sz="2800" dirty="0" smtClean="0">
                <a:solidFill>
                  <a:srgbClr val="743DFD"/>
                </a:solidFill>
                <a:latin typeface="Times New Roman" pitchFamily="18" charset="0"/>
                <a:cs typeface="Times New Roman" pitchFamily="18" charset="0"/>
              </a:rPr>
              <a:t> </a:t>
            </a:r>
            <a:r>
              <a:rPr lang="fr-FR" sz="2800" kern="1200" dirty="0" smtClean="0">
                <a:solidFill>
                  <a:srgbClr val="743DFD"/>
                </a:solidFill>
                <a:latin typeface="Times New Roman" pitchFamily="18" charset="0"/>
                <a:cs typeface="Times New Roman" pitchFamily="18" charset="0"/>
              </a:rPr>
              <a:t>Architecture</a:t>
            </a:r>
          </a:p>
        </p:txBody>
      </p:sp>
      <p:pic>
        <p:nvPicPr>
          <p:cNvPr id="9" name="Picture 2"/>
          <p:cNvPicPr>
            <a:picLocks noChangeAspect="1" noChangeArrowheads="1"/>
          </p:cNvPicPr>
          <p:nvPr/>
        </p:nvPicPr>
        <p:blipFill>
          <a:blip r:embed="rId5"/>
          <a:srcRect/>
          <a:stretch>
            <a:fillRect/>
          </a:stretch>
        </p:blipFill>
        <p:spPr bwMode="auto">
          <a:xfrm>
            <a:off x="0" y="6430266"/>
            <a:ext cx="9144000" cy="427734"/>
          </a:xfrm>
          <a:prstGeom prst="rect">
            <a:avLst/>
          </a:prstGeom>
          <a:noFill/>
          <a:ln w="9525">
            <a:noFill/>
            <a:miter lim="800000"/>
            <a:headEnd/>
            <a:tailEnd/>
          </a:ln>
          <a:effectLst/>
        </p:spPr>
      </p:pic>
      <p:sp>
        <p:nvSpPr>
          <p:cNvPr id="10" name="Espace réservé du numéro de diapositive 9"/>
          <p:cNvSpPr>
            <a:spLocks noGrp="1"/>
          </p:cNvSpPr>
          <p:nvPr>
            <p:ph type="sldNum" sz="quarter" idx="12"/>
          </p:nvPr>
        </p:nvSpPr>
        <p:spPr/>
        <p:txBody>
          <a:bodyPr/>
          <a:lstStyle/>
          <a:p>
            <a:fld id="{E083DE30-1EFA-4EE4-9782-F5D89B7305EF}" type="slidenum">
              <a:rPr lang="en-AU" smtClean="0"/>
              <a:pPr/>
              <a:t>7</a:t>
            </a:fld>
            <a:endParaRPr lang="en-AU" dirty="0"/>
          </a:p>
        </p:txBody>
      </p:sp>
      <p:pic>
        <p:nvPicPr>
          <p:cNvPr id="5122" name="Picture 2"/>
          <p:cNvPicPr>
            <a:picLocks noGrp="1" noChangeAspect="1" noChangeArrowheads="1"/>
          </p:cNvPicPr>
          <p:nvPr>
            <p:ph idx="1"/>
          </p:nvPr>
        </p:nvPicPr>
        <p:blipFill>
          <a:blip r:embed="rId6"/>
          <a:srcRect/>
          <a:stretch>
            <a:fillRect/>
          </a:stretch>
        </p:blipFill>
        <p:spPr bwMode="auto">
          <a:xfrm>
            <a:off x="1643042" y="1571612"/>
            <a:ext cx="6500858" cy="5000660"/>
          </a:xfrm>
          <a:prstGeom prst="rect">
            <a:avLst/>
          </a:prstGeom>
          <a:noFill/>
          <a:ln w="9525">
            <a:noFill/>
            <a:miter lim="800000"/>
            <a:headEnd/>
            <a:tailEnd/>
          </a:ln>
          <a:effectLst/>
        </p:spPr>
      </p:pic>
      <p:grpSp>
        <p:nvGrpSpPr>
          <p:cNvPr id="2" name="Group 53"/>
          <p:cNvGrpSpPr>
            <a:grpSpLocks/>
          </p:cNvGrpSpPr>
          <p:nvPr/>
        </p:nvGrpSpPr>
        <p:grpSpPr bwMode="auto">
          <a:xfrm>
            <a:off x="500034" y="428604"/>
            <a:ext cx="381000" cy="381000"/>
            <a:chOff x="2078" y="1680"/>
            <a:chExt cx="1615" cy="1615"/>
          </a:xfrm>
        </p:grpSpPr>
        <p:sp>
          <p:nvSpPr>
            <p:cNvPr id="12"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3"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4"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5"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6"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7"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18"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rtl="1">
              <a:defRPr/>
            </a:pPr>
            <a:r>
              <a:rPr lang="en-AU" sz="4000" u="sng" kern="0" dirty="0" smtClean="0">
                <a:solidFill>
                  <a:schemeClr val="bg1"/>
                </a:solidFill>
                <a:latin typeface="Monotype Corsiva" pitchFamily="66" charset="0"/>
                <a:ea typeface="+mj-ea"/>
                <a:cs typeface="Times New Roman" pitchFamily="18" charset="0"/>
              </a:rPr>
              <a:t>Les </a:t>
            </a:r>
            <a:r>
              <a:rPr lang="fr-FR" sz="4000" u="sng" kern="0" dirty="0" smtClean="0">
                <a:solidFill>
                  <a:schemeClr val="bg1"/>
                </a:solidFill>
                <a:latin typeface="Monotype Corsiva" pitchFamily="66" charset="0"/>
                <a:ea typeface="+mj-ea"/>
                <a:cs typeface="Times New Roman" pitchFamily="18" charset="0"/>
              </a:rPr>
              <a:t>réseaux</a:t>
            </a:r>
            <a:r>
              <a:rPr lang="en-AU" sz="4000" u="sng" kern="0" dirty="0" smtClean="0">
                <a:solidFill>
                  <a:schemeClr val="bg1"/>
                </a:solidFill>
                <a:latin typeface="Monotype Corsiva" pitchFamily="66" charset="0"/>
                <a:ea typeface="+mj-ea"/>
                <a:cs typeface="Times New Roman" pitchFamily="18" charset="0"/>
              </a:rPr>
              <a:t> </a:t>
            </a:r>
            <a:r>
              <a:rPr lang="fr-FR" sz="4000" u="sng" kern="0" dirty="0" smtClean="0">
                <a:solidFill>
                  <a:schemeClr val="bg1"/>
                </a:solidFill>
                <a:latin typeface="Monotype Corsiva" pitchFamily="66" charset="0"/>
                <a:ea typeface="+mj-ea"/>
                <a:cs typeface="Times New Roman" pitchFamily="18" charset="0"/>
              </a:rPr>
              <a:t>informatiques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1000" fill="hold"/>
                                        <p:tgtEl>
                                          <p:spTgt spid="18"/>
                                        </p:tgtEl>
                                        <p:attrNameLst>
                                          <p:attrName>ppt_w</p:attrName>
                                        </p:attrNameLst>
                                      </p:cBhvr>
                                      <p:tavLst>
                                        <p:tav tm="0">
                                          <p:val>
                                            <p:fltVal val="0"/>
                                          </p:val>
                                        </p:tav>
                                        <p:tav tm="100000">
                                          <p:val>
                                            <p:strVal val="#ppt_w"/>
                                          </p:val>
                                        </p:tav>
                                      </p:tavLst>
                                    </p:anim>
                                    <p:anim calcmode="lin" valueType="num">
                                      <p:cBhvr>
                                        <p:cTn id="11" dur="1000" fill="hold"/>
                                        <p:tgtEl>
                                          <p:spTgt spid="18"/>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47"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3000"/>
                            </p:stCondLst>
                            <p:childTnLst>
                              <p:par>
                                <p:cTn id="19" presetID="21" presetClass="entr" presetSubtype="4" fill="hold" nodeType="afterEffect">
                                  <p:stCondLst>
                                    <p:cond delay="0"/>
                                  </p:stCondLst>
                                  <p:childTnLst>
                                    <p:set>
                                      <p:cBhvr>
                                        <p:cTn id="20" dur="1" fill="hold">
                                          <p:stCondLst>
                                            <p:cond delay="0"/>
                                          </p:stCondLst>
                                        </p:cTn>
                                        <p:tgtEl>
                                          <p:spTgt spid="5122"/>
                                        </p:tgtEl>
                                        <p:attrNameLst>
                                          <p:attrName>style.visibility</p:attrName>
                                        </p:attrNameLst>
                                      </p:cBhvr>
                                      <p:to>
                                        <p:strVal val="visible"/>
                                      </p:to>
                                    </p:set>
                                    <p:animEffect transition="in" filter="wheel(4)">
                                      <p:cBhvr>
                                        <p:cTn id="21"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pic>
        <p:nvPicPr>
          <p:cNvPr id="27652" name="Picture 4"/>
          <p:cNvPicPr>
            <a:picLocks noGrp="1" noChangeAspect="1" noChangeArrowheads="1"/>
          </p:cNvPicPr>
          <p:nvPr>
            <p:ph idx="1"/>
          </p:nvPr>
        </p:nvPicPr>
        <p:blipFill>
          <a:blip r:embed="rId4"/>
          <a:srcRect/>
          <a:stretch>
            <a:fillRect/>
          </a:stretch>
        </p:blipFill>
        <p:spPr bwMode="auto">
          <a:xfrm>
            <a:off x="214282" y="1000108"/>
            <a:ext cx="4162425" cy="2686050"/>
          </a:xfrm>
          <a:prstGeom prst="rect">
            <a:avLst/>
          </a:prstGeom>
          <a:noFill/>
          <a:ln w="9525">
            <a:noFill/>
            <a:miter lim="800000"/>
            <a:headEnd/>
            <a:tailEnd/>
          </a:ln>
          <a:effectLst/>
        </p:spPr>
      </p:pic>
      <p:pic>
        <p:nvPicPr>
          <p:cNvPr id="13" name="Picture 1"/>
          <p:cNvPicPr>
            <a:picLocks noChangeAspect="1" noChangeArrowheads="1"/>
          </p:cNvPicPr>
          <p:nvPr/>
        </p:nvPicPr>
        <p:blipFill>
          <a:blip r:embed="rId5"/>
          <a:srcRect/>
          <a:stretch>
            <a:fillRect/>
          </a:stretch>
        </p:blipFill>
        <p:spPr bwMode="auto">
          <a:xfrm>
            <a:off x="357158" y="3571876"/>
            <a:ext cx="3786214" cy="2643206"/>
          </a:xfrm>
          <a:prstGeom prst="rect">
            <a:avLst/>
          </a:prstGeom>
          <a:noFill/>
          <a:ln w="9525">
            <a:noFill/>
            <a:miter lim="800000"/>
            <a:headEnd/>
            <a:tailEnd/>
          </a:ln>
          <a:effectLst/>
        </p:spPr>
      </p:pic>
      <p:sp>
        <p:nvSpPr>
          <p:cNvPr id="14" name="ZoneTexte 13"/>
          <p:cNvSpPr txBox="1"/>
          <p:nvPr/>
        </p:nvSpPr>
        <p:spPr>
          <a:xfrm>
            <a:off x="714348" y="6072206"/>
            <a:ext cx="2714644" cy="461665"/>
          </a:xfrm>
          <a:prstGeom prst="rect">
            <a:avLst/>
          </a:prstGeom>
          <a:noFill/>
        </p:spPr>
        <p:txBody>
          <a:bodyPr wrap="square" rtlCol="0">
            <a:spAutoFit/>
          </a:bodyPr>
          <a:lstStyle/>
          <a:p>
            <a:r>
              <a:rPr lang="fr-FR" sz="2400" b="1" dirty="0" smtClean="0">
                <a:solidFill>
                  <a:srgbClr val="349069"/>
                </a:solidFill>
                <a:latin typeface="Times New Roman" pitchFamily="18" charset="0"/>
                <a:cs typeface="Times New Roman" pitchFamily="18" charset="0"/>
              </a:rPr>
              <a:t>2 réseaux distincts</a:t>
            </a:r>
            <a:endParaRPr lang="fr-FR" sz="2400" b="1" dirty="0">
              <a:solidFill>
                <a:srgbClr val="349069"/>
              </a:solidFill>
              <a:latin typeface="Times New Roman" pitchFamily="18" charset="0"/>
              <a:cs typeface="Times New Roman" pitchFamily="18" charset="0"/>
            </a:endParaRPr>
          </a:p>
        </p:txBody>
      </p:sp>
      <p:cxnSp>
        <p:nvCxnSpPr>
          <p:cNvPr id="17" name="Connecteur droit avec flèche 16"/>
          <p:cNvCxnSpPr/>
          <p:nvPr/>
        </p:nvCxnSpPr>
        <p:spPr bwMode="auto">
          <a:xfrm>
            <a:off x="4857752" y="3929066"/>
            <a:ext cx="571504" cy="1588"/>
          </a:xfrm>
          <a:prstGeom prst="straightConnector1">
            <a:avLst/>
          </a:prstGeom>
          <a:ln>
            <a:headEnd type="none" w="med" len="med"/>
            <a:tailEnd type="arrow"/>
          </a:ln>
        </p:spPr>
        <p:style>
          <a:lnRef idx="3">
            <a:schemeClr val="dk1"/>
          </a:lnRef>
          <a:fillRef idx="0">
            <a:schemeClr val="dk1"/>
          </a:fillRef>
          <a:effectRef idx="2">
            <a:schemeClr val="dk1"/>
          </a:effectRef>
          <a:fontRef idx="minor">
            <a:schemeClr val="tx1"/>
          </a:fontRef>
        </p:style>
      </p:cxnSp>
      <p:cxnSp>
        <p:nvCxnSpPr>
          <p:cNvPr id="22" name="Connecteur droit avec flèche 21"/>
          <p:cNvCxnSpPr/>
          <p:nvPr/>
        </p:nvCxnSpPr>
        <p:spPr bwMode="auto">
          <a:xfrm rot="16200000" flipH="1">
            <a:off x="4143372" y="3214686"/>
            <a:ext cx="714380" cy="57150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26" name="Connecteur droit avec flèche 25"/>
          <p:cNvCxnSpPr/>
          <p:nvPr/>
        </p:nvCxnSpPr>
        <p:spPr bwMode="auto">
          <a:xfrm flipV="1">
            <a:off x="4000496" y="4000504"/>
            <a:ext cx="785818" cy="642942"/>
          </a:xfrm>
          <a:prstGeom prst="straightConnector1">
            <a:avLst/>
          </a:prstGeom>
          <a:solidFill>
            <a:schemeClr val="accent1"/>
          </a:solidFill>
          <a:ln w="9525" cap="flat" cmpd="sng" algn="ctr">
            <a:solidFill>
              <a:schemeClr val="tx1"/>
            </a:solidFill>
            <a:prstDash val="solid"/>
            <a:round/>
            <a:headEnd type="none" w="med" len="med"/>
            <a:tailEnd type="arrow"/>
          </a:ln>
          <a:effectLst/>
        </p:spPr>
      </p:cxnSp>
      <p:pic>
        <p:nvPicPr>
          <p:cNvPr id="27653" name="Picture 5"/>
          <p:cNvPicPr>
            <a:picLocks noChangeAspect="1" noChangeArrowheads="1"/>
          </p:cNvPicPr>
          <p:nvPr/>
        </p:nvPicPr>
        <p:blipFill>
          <a:blip r:embed="rId6"/>
          <a:srcRect/>
          <a:stretch>
            <a:fillRect/>
          </a:stretch>
        </p:blipFill>
        <p:spPr bwMode="auto">
          <a:xfrm>
            <a:off x="5572132" y="1000108"/>
            <a:ext cx="2552700" cy="5000660"/>
          </a:xfrm>
          <a:prstGeom prst="rect">
            <a:avLst/>
          </a:prstGeom>
          <a:noFill/>
          <a:ln w="9525">
            <a:noFill/>
            <a:miter lim="800000"/>
            <a:headEnd/>
            <a:tailEnd/>
          </a:ln>
          <a:effectLst/>
        </p:spPr>
      </p:pic>
      <p:sp>
        <p:nvSpPr>
          <p:cNvPr id="34" name="ZoneTexte 33"/>
          <p:cNvSpPr txBox="1"/>
          <p:nvPr/>
        </p:nvSpPr>
        <p:spPr>
          <a:xfrm>
            <a:off x="5429256" y="6000768"/>
            <a:ext cx="3071834" cy="461665"/>
          </a:xfrm>
          <a:prstGeom prst="rect">
            <a:avLst/>
          </a:prstGeom>
          <a:noFill/>
        </p:spPr>
        <p:txBody>
          <a:bodyPr wrap="square" rtlCol="0">
            <a:spAutoFit/>
          </a:bodyPr>
          <a:lstStyle/>
          <a:p>
            <a:r>
              <a:rPr lang="fr-FR" sz="2400" b="1" dirty="0" smtClean="0">
                <a:solidFill>
                  <a:srgbClr val="349069"/>
                </a:solidFill>
                <a:latin typeface="Times New Roman" pitchFamily="18" charset="0"/>
                <a:cs typeface="Times New Roman" pitchFamily="18" charset="0"/>
              </a:rPr>
              <a:t>Un seul réseau : ToIP</a:t>
            </a:r>
            <a:endParaRPr lang="fr-FR" sz="2400" b="1" dirty="0">
              <a:solidFill>
                <a:srgbClr val="349069"/>
              </a:solidFill>
              <a:latin typeface="Times New Roman" pitchFamily="18" charset="0"/>
              <a:cs typeface="Times New Roman" pitchFamily="18" charset="0"/>
            </a:endParaRPr>
          </a:p>
        </p:txBody>
      </p:sp>
      <p:pic>
        <p:nvPicPr>
          <p:cNvPr id="15" name="Picture 2"/>
          <p:cNvPicPr>
            <a:picLocks noChangeAspect="1" noChangeArrowheads="1"/>
          </p:cNvPicPr>
          <p:nvPr/>
        </p:nvPicPr>
        <p:blipFill>
          <a:blip r:embed="rId7"/>
          <a:srcRect/>
          <a:stretch>
            <a:fillRect/>
          </a:stretch>
        </p:blipFill>
        <p:spPr bwMode="auto">
          <a:xfrm>
            <a:off x="0" y="6430266"/>
            <a:ext cx="9144000" cy="427734"/>
          </a:xfrm>
          <a:prstGeom prst="rect">
            <a:avLst/>
          </a:prstGeom>
          <a:noFill/>
          <a:ln w="9525">
            <a:noFill/>
            <a:miter lim="800000"/>
            <a:headEnd/>
            <a:tailEnd/>
          </a:ln>
          <a:effectLst/>
        </p:spPr>
      </p:pic>
      <p:sp>
        <p:nvSpPr>
          <p:cNvPr id="16" name="Espace réservé du numéro de diapositive 15"/>
          <p:cNvSpPr>
            <a:spLocks noGrp="1"/>
          </p:cNvSpPr>
          <p:nvPr>
            <p:ph type="sldNum" sz="quarter" idx="12"/>
          </p:nvPr>
        </p:nvSpPr>
        <p:spPr/>
        <p:txBody>
          <a:bodyPr/>
          <a:lstStyle/>
          <a:p>
            <a:fld id="{E083DE30-1EFA-4EE4-9782-F5D89B7305EF}" type="slidenum">
              <a:rPr lang="en-AU" smtClean="0"/>
              <a:pPr/>
              <a:t>8</a:t>
            </a:fld>
            <a:endParaRPr lang="en-AU"/>
          </a:p>
        </p:txBody>
      </p:sp>
      <p:sp>
        <p:nvSpPr>
          <p:cNvPr id="18" name="ZoneTexte 17"/>
          <p:cNvSpPr txBox="1"/>
          <p:nvPr/>
        </p:nvSpPr>
        <p:spPr>
          <a:xfrm>
            <a:off x="428596" y="3357562"/>
            <a:ext cx="3000396" cy="338554"/>
          </a:xfrm>
          <a:prstGeom prst="rect">
            <a:avLst/>
          </a:prstGeom>
          <a:noFill/>
        </p:spPr>
        <p:txBody>
          <a:bodyPr wrap="square" rtlCol="0">
            <a:spAutoFit/>
          </a:bodyPr>
          <a:lstStyle/>
          <a:p>
            <a:r>
              <a:rPr lang="fr-FR" sz="1600" b="1" dirty="0" smtClean="0">
                <a:latin typeface="Times New Roman" pitchFamily="18" charset="0"/>
                <a:cs typeface="Times New Roman" pitchFamily="18" charset="0"/>
              </a:rPr>
              <a:t>Réseau Téléphonique : PABX</a:t>
            </a:r>
            <a:endParaRPr lang="fr-FR" sz="1600" b="1" dirty="0">
              <a:latin typeface="Times New Roman" pitchFamily="18" charset="0"/>
              <a:cs typeface="Times New Roman" pitchFamily="18" charset="0"/>
            </a:endParaRPr>
          </a:p>
        </p:txBody>
      </p:sp>
      <p:sp>
        <p:nvSpPr>
          <p:cNvPr id="19" name="ZoneTexte 18"/>
          <p:cNvSpPr txBox="1"/>
          <p:nvPr/>
        </p:nvSpPr>
        <p:spPr>
          <a:xfrm>
            <a:off x="357158" y="5857892"/>
            <a:ext cx="3000396" cy="338554"/>
          </a:xfrm>
          <a:prstGeom prst="rect">
            <a:avLst/>
          </a:prstGeom>
          <a:noFill/>
        </p:spPr>
        <p:txBody>
          <a:bodyPr wrap="square" rtlCol="0">
            <a:spAutoFit/>
          </a:bodyPr>
          <a:lstStyle/>
          <a:p>
            <a:r>
              <a:rPr lang="fr-FR" sz="1600" b="1" dirty="0" smtClean="0">
                <a:latin typeface="Times New Roman" pitchFamily="18" charset="0"/>
                <a:cs typeface="Times New Roman" pitchFamily="18" charset="0"/>
              </a:rPr>
              <a:t>Réseau Informatique : Switch</a:t>
            </a:r>
            <a:endParaRPr lang="fr-FR" sz="1600" b="1" dirty="0">
              <a:latin typeface="Times New Roman" pitchFamily="18" charset="0"/>
              <a:cs typeface="Times New Roman" pitchFamily="18" charset="0"/>
            </a:endParaRPr>
          </a:p>
        </p:txBody>
      </p:sp>
      <p:grpSp>
        <p:nvGrpSpPr>
          <p:cNvPr id="2" name="Group 53"/>
          <p:cNvGrpSpPr>
            <a:grpSpLocks/>
          </p:cNvGrpSpPr>
          <p:nvPr/>
        </p:nvGrpSpPr>
        <p:grpSpPr bwMode="auto">
          <a:xfrm>
            <a:off x="500034" y="428604"/>
            <a:ext cx="381000" cy="381000"/>
            <a:chOff x="2078" y="1680"/>
            <a:chExt cx="1615" cy="1615"/>
          </a:xfrm>
        </p:grpSpPr>
        <p:sp>
          <p:nvSpPr>
            <p:cNvPr id="21"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23"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24"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25"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27"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28"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30"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rtl="1">
              <a:defRPr/>
            </a:pPr>
            <a:r>
              <a:rPr lang="fr-FR" sz="4800" u="sng" kern="0" dirty="0" smtClean="0">
                <a:solidFill>
                  <a:schemeClr val="bg1"/>
                </a:solidFill>
                <a:latin typeface="Monotype Corsiva" pitchFamily="66" charset="0"/>
                <a:ea typeface="+mj-ea"/>
                <a:cs typeface="Times New Roman" pitchFamily="18" charset="0"/>
              </a:rPr>
              <a:t>La V  </a:t>
            </a:r>
            <a:r>
              <a:rPr lang="fr-FR" sz="4800" u="sng" kern="0" dirty="0" err="1" smtClean="0">
                <a:solidFill>
                  <a:schemeClr val="bg1"/>
                </a:solidFill>
                <a:latin typeface="Monotype Corsiva" pitchFamily="66" charset="0"/>
                <a:ea typeface="+mj-ea"/>
                <a:cs typeface="Times New Roman" pitchFamily="18" charset="0"/>
              </a:rPr>
              <a:t>oIP</a:t>
            </a:r>
            <a:endParaRPr lang="ar-DZ" sz="4800" u="sng" kern="0" dirty="0" smtClean="0">
              <a:solidFill>
                <a:schemeClr val="bg1"/>
              </a:solidFill>
              <a:latin typeface="Monotype Corsiva" pitchFamily="66" charset="0"/>
              <a:ea typeface="+mj-ea"/>
              <a:cs typeface="Times New Roman" pitchFamily="18" charset="0"/>
            </a:endParaRPr>
          </a:p>
        </p:txBody>
      </p:sp>
      <p:sp>
        <p:nvSpPr>
          <p:cNvPr id="31" name="Titre 1"/>
          <p:cNvSpPr txBox="1">
            <a:spLocks/>
          </p:cNvSpPr>
          <p:nvPr/>
        </p:nvSpPr>
        <p:spPr bwMode="white">
          <a:xfrm>
            <a:off x="4814886" y="714356"/>
            <a:ext cx="4329114"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r" defTabSz="914400" eaLnBrk="1" fontAlgn="base" latinLnBrk="0" hangingPunct="1">
              <a:lnSpc>
                <a:spcPct val="100000"/>
              </a:lnSpc>
              <a:spcBef>
                <a:spcPct val="0"/>
              </a:spcBef>
              <a:spcAft>
                <a:spcPct val="0"/>
              </a:spcAft>
              <a:buClrTx/>
              <a:buSzTx/>
              <a:buFontTx/>
              <a:buNone/>
              <a:tabLst/>
              <a:defRPr/>
            </a:pPr>
            <a:r>
              <a:rPr kumimoji="0" lang="en-AU" sz="3200" b="0" i="0" u="sng" strike="noStrike" kern="0" cap="none" spc="0" normalizeH="0" baseline="0" noProof="0" dirty="0" smtClean="0">
                <a:ln>
                  <a:noFill/>
                </a:ln>
                <a:solidFill>
                  <a:srgbClr val="0033CC"/>
                </a:solidFill>
                <a:effectLst/>
                <a:uLnTx/>
                <a:uFillTx/>
                <a:latin typeface="Monotype Corsiva" pitchFamily="66" charset="0"/>
                <a:ea typeface="+mj-ea"/>
                <a:cs typeface="+mj-cs"/>
              </a:rPr>
              <a:t>La</a:t>
            </a:r>
            <a:r>
              <a:rPr kumimoji="0" lang="en-AU" sz="3200" b="0" i="0" u="sng" strike="noStrike" kern="0" cap="none" spc="0" normalizeH="0" noProof="0" dirty="0" smtClean="0">
                <a:ln>
                  <a:noFill/>
                </a:ln>
                <a:solidFill>
                  <a:srgbClr val="0033CC"/>
                </a:solidFill>
                <a:effectLst/>
                <a:uLnTx/>
                <a:uFillTx/>
                <a:latin typeface="Monotype Corsiva" pitchFamily="66" charset="0"/>
                <a:ea typeface="+mj-ea"/>
                <a:cs typeface="+mj-cs"/>
              </a:rPr>
              <a:t> ToIP</a:t>
            </a:r>
            <a:endParaRPr kumimoji="0" lang="en-AU" sz="3200" b="0" i="0" u="sng" strike="noStrike" kern="0" cap="none" spc="0" normalizeH="0" baseline="0" noProof="0" dirty="0" smtClean="0">
              <a:ln>
                <a:noFill/>
              </a:ln>
              <a:solidFill>
                <a:srgbClr val="0033CC"/>
              </a:solidFill>
              <a:effectLst/>
              <a:uLnTx/>
              <a:uFillTx/>
              <a:latin typeface="Monotype Corsiva" pitchFamily="66" charset="0"/>
              <a:ea typeface="+mj-ea"/>
              <a:cs typeface="+mj-cs"/>
            </a:endParaRPr>
          </a:p>
        </p:txBody>
      </p:sp>
      <p:grpSp>
        <p:nvGrpSpPr>
          <p:cNvPr id="3" name="Group 74"/>
          <p:cNvGrpSpPr>
            <a:grpSpLocks/>
          </p:cNvGrpSpPr>
          <p:nvPr/>
        </p:nvGrpSpPr>
        <p:grpSpPr bwMode="auto">
          <a:xfrm>
            <a:off x="7429520" y="785794"/>
            <a:ext cx="381000" cy="381000"/>
            <a:chOff x="2078" y="1680"/>
            <a:chExt cx="1615" cy="1615"/>
          </a:xfrm>
        </p:grpSpPr>
        <p:sp>
          <p:nvSpPr>
            <p:cNvPr id="33" name="Oval 75"/>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35" name="Oval 76"/>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36" name="Oval 77"/>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37" name="Oval 78"/>
            <p:cNvSpPr>
              <a:spLocks noChangeArrowheads="1"/>
            </p:cNvSpPr>
            <p:nvPr/>
          </p:nvSpPr>
          <p:spPr bwMode="gray">
            <a:xfrm>
              <a:off x="2254" y="1856"/>
              <a:ext cx="1262" cy="1264"/>
            </a:xfrm>
            <a:prstGeom prst="ellipse">
              <a:avLst/>
            </a:prstGeom>
            <a:gradFill rotWithShape="1">
              <a:gsLst>
                <a:gs pos="0">
                  <a:srgbClr val="8D67E1">
                    <a:gamma/>
                    <a:shade val="0"/>
                    <a:invGamma/>
                  </a:srgbClr>
                </a:gs>
                <a:gs pos="100000">
                  <a:srgbClr val="8D67E1"/>
                </a:gs>
              </a:gsLst>
              <a:lin ang="2700000" scaled="1"/>
            </a:gradFill>
            <a:ln w="38100" algn="ctr">
              <a:noFill/>
              <a:round/>
              <a:headEnd/>
              <a:tailEnd/>
            </a:ln>
            <a:effectLst/>
          </p:spPr>
          <p:txBody>
            <a:bodyPr wrap="none" anchor="ctr">
              <a:spAutoFit/>
            </a:bodyPr>
            <a:lstStyle/>
            <a:p>
              <a:endParaRPr lang="ar-DZ"/>
            </a:p>
          </p:txBody>
        </p:sp>
        <p:sp>
          <p:nvSpPr>
            <p:cNvPr id="38" name="Oval 79"/>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39" name="Oval 80"/>
            <p:cNvSpPr>
              <a:spLocks noChangeArrowheads="1"/>
            </p:cNvSpPr>
            <p:nvPr/>
          </p:nvSpPr>
          <p:spPr bwMode="gray">
            <a:xfrm>
              <a:off x="2337" y="1939"/>
              <a:ext cx="1096" cy="1098"/>
            </a:xfrm>
            <a:prstGeom prst="ellipse">
              <a:avLst/>
            </a:prstGeom>
            <a:gradFill rotWithShape="1">
              <a:gsLst>
                <a:gs pos="0">
                  <a:srgbClr val="8D67E1"/>
                </a:gs>
                <a:gs pos="100000">
                  <a:srgbClr val="8D67E1">
                    <a:gamma/>
                    <a:shade val="48627"/>
                    <a:invGamma/>
                  </a:srgbClr>
                </a:gs>
              </a:gsLst>
              <a:lin ang="2700000" scaled="1"/>
            </a:gradFill>
            <a:ln w="38100" algn="ctr">
              <a:noFill/>
              <a:round/>
              <a:headEnd/>
              <a:tailEnd/>
            </a:ln>
            <a:effectLst/>
          </p:spPr>
          <p:txBody>
            <a:bodyPr anchor="ctr">
              <a:spAutoFit/>
            </a:bodyPr>
            <a:lstStyle/>
            <a:p>
              <a:endParaRPr lang="ar-DZ"/>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1000" fill="hold"/>
                                        <p:tgtEl>
                                          <p:spTgt spid="30"/>
                                        </p:tgtEl>
                                        <p:attrNameLst>
                                          <p:attrName>ppt_w</p:attrName>
                                        </p:attrNameLst>
                                      </p:cBhvr>
                                      <p:tavLst>
                                        <p:tav tm="0">
                                          <p:val>
                                            <p:fltVal val="0"/>
                                          </p:val>
                                        </p:tav>
                                        <p:tav tm="100000">
                                          <p:val>
                                            <p:strVal val="#ppt_w"/>
                                          </p:val>
                                        </p:tav>
                                      </p:tavLst>
                                    </p:anim>
                                    <p:anim calcmode="lin" valueType="num">
                                      <p:cBhvr>
                                        <p:cTn id="11" dur="1000" fill="hold"/>
                                        <p:tgtEl>
                                          <p:spTgt spid="30"/>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21"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4)">
                                      <p:cBhvr>
                                        <p:cTn id="15" dur="2000"/>
                                        <p:tgtEl>
                                          <p:spTgt spid="3"/>
                                        </p:tgtEl>
                                      </p:cBhvr>
                                    </p:animEffect>
                                  </p:childTnLst>
                                </p:cTn>
                              </p:par>
                              <p:par>
                                <p:cTn id="16" presetID="23" presetClass="entr" presetSubtype="16"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childTnLst>
                                </p:cTn>
                              </p:par>
                            </p:childTnLst>
                          </p:cTn>
                        </p:par>
                        <p:par>
                          <p:cTn id="20" fill="hold">
                            <p:stCondLst>
                              <p:cond delay="4000"/>
                            </p:stCondLst>
                            <p:childTnLst>
                              <p:par>
                                <p:cTn id="21" presetID="47" presetClass="entr" presetSubtype="0" fill="hold" nodeType="afterEffect">
                                  <p:stCondLst>
                                    <p:cond delay="0"/>
                                  </p:stCondLst>
                                  <p:childTnLst>
                                    <p:set>
                                      <p:cBhvr>
                                        <p:cTn id="22" dur="1" fill="hold">
                                          <p:stCondLst>
                                            <p:cond delay="0"/>
                                          </p:stCondLst>
                                        </p:cTn>
                                        <p:tgtEl>
                                          <p:spTgt spid="27652"/>
                                        </p:tgtEl>
                                        <p:attrNameLst>
                                          <p:attrName>style.visibility</p:attrName>
                                        </p:attrNameLst>
                                      </p:cBhvr>
                                      <p:to>
                                        <p:strVal val="visible"/>
                                      </p:to>
                                    </p:set>
                                    <p:animEffect transition="in" filter="fade">
                                      <p:cBhvr>
                                        <p:cTn id="23" dur="1000"/>
                                        <p:tgtEl>
                                          <p:spTgt spid="27652"/>
                                        </p:tgtEl>
                                      </p:cBhvr>
                                    </p:animEffect>
                                    <p:anim calcmode="lin" valueType="num">
                                      <p:cBhvr>
                                        <p:cTn id="24" dur="1000" fill="hold"/>
                                        <p:tgtEl>
                                          <p:spTgt spid="27652"/>
                                        </p:tgtEl>
                                        <p:attrNameLst>
                                          <p:attrName>ppt_x</p:attrName>
                                        </p:attrNameLst>
                                      </p:cBhvr>
                                      <p:tavLst>
                                        <p:tav tm="0">
                                          <p:val>
                                            <p:strVal val="#ppt_x"/>
                                          </p:val>
                                        </p:tav>
                                        <p:tav tm="100000">
                                          <p:val>
                                            <p:strVal val="#ppt_x"/>
                                          </p:val>
                                        </p:tav>
                                      </p:tavLst>
                                    </p:anim>
                                    <p:anim calcmode="lin" valueType="num">
                                      <p:cBhvr>
                                        <p:cTn id="25" dur="1000" fill="hold"/>
                                        <p:tgtEl>
                                          <p:spTgt spid="27652"/>
                                        </p:tgtEl>
                                        <p:attrNameLst>
                                          <p:attrName>ppt_y</p:attrName>
                                        </p:attrNameLst>
                                      </p:cBhvr>
                                      <p:tavLst>
                                        <p:tav tm="0">
                                          <p:val>
                                            <p:strVal val="#ppt_y-.1"/>
                                          </p:val>
                                        </p:tav>
                                        <p:tav tm="100000">
                                          <p:val>
                                            <p:strVal val="#ppt_y"/>
                                          </p:val>
                                        </p:tav>
                                      </p:tavLst>
                                    </p:anim>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1000" fill="hold"/>
                                        <p:tgtEl>
                                          <p:spTgt spid="18"/>
                                        </p:tgtEl>
                                        <p:attrNameLst>
                                          <p:attrName>ppt_x</p:attrName>
                                        </p:attrNameLst>
                                      </p:cBhvr>
                                      <p:tavLst>
                                        <p:tav tm="0">
                                          <p:val>
                                            <p:strVal val="#ppt_x-.2"/>
                                          </p:val>
                                        </p:tav>
                                        <p:tav tm="100000">
                                          <p:val>
                                            <p:strVal val="#ppt_x"/>
                                          </p:val>
                                        </p:tav>
                                      </p:tavLst>
                                    </p:anim>
                                    <p:anim calcmode="lin" valueType="num">
                                      <p:cBhvr>
                                        <p:cTn id="30"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29" presetClass="entr" presetSubtype="0"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1000" fill="hold"/>
                                        <p:tgtEl>
                                          <p:spTgt spid="19"/>
                                        </p:tgtEl>
                                        <p:attrNameLst>
                                          <p:attrName>ppt_x</p:attrName>
                                        </p:attrNameLst>
                                      </p:cBhvr>
                                      <p:tavLst>
                                        <p:tav tm="0">
                                          <p:val>
                                            <p:strVal val="#ppt_x-.2"/>
                                          </p:val>
                                        </p:tav>
                                        <p:tav tm="100000">
                                          <p:val>
                                            <p:strVal val="#ppt_x"/>
                                          </p:val>
                                        </p:tav>
                                      </p:tavLst>
                                    </p:anim>
                                    <p:anim calcmode="lin" valueType="num">
                                      <p:cBhvr>
                                        <p:cTn id="43"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44" dur="1000"/>
                                        <p:tgtEl>
                                          <p:spTgt spid="19"/>
                                        </p:tgtEl>
                                      </p:cBhvr>
                                    </p:animEffect>
                                  </p:childTnLst>
                                </p:cTn>
                              </p:par>
                            </p:childTnLst>
                          </p:cTn>
                        </p:par>
                        <p:par>
                          <p:cTn id="45" fill="hold">
                            <p:stCondLst>
                              <p:cond delay="2000"/>
                            </p:stCondLst>
                            <p:childTnLst>
                              <p:par>
                                <p:cTn id="46" presetID="53"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1000"/>
                                        <p:tgtEl>
                                          <p:spTgt spid="26"/>
                                        </p:tgtEl>
                                      </p:cBhvr>
                                    </p:animEffect>
                                    <p:anim calcmode="lin" valueType="num">
                                      <p:cBhvr>
                                        <p:cTn id="61" dur="1000" fill="hold"/>
                                        <p:tgtEl>
                                          <p:spTgt spid="26"/>
                                        </p:tgtEl>
                                        <p:attrNameLst>
                                          <p:attrName>ppt_x</p:attrName>
                                        </p:attrNameLst>
                                      </p:cBhvr>
                                      <p:tavLst>
                                        <p:tav tm="0">
                                          <p:val>
                                            <p:strVal val="#ppt_x"/>
                                          </p:val>
                                        </p:tav>
                                        <p:tav tm="100000">
                                          <p:val>
                                            <p:strVal val="#ppt_x"/>
                                          </p:val>
                                        </p:tav>
                                      </p:tavLst>
                                    </p:anim>
                                    <p:anim calcmode="lin" valueType="num">
                                      <p:cBhvr>
                                        <p:cTn id="62" dur="1000" fill="hold"/>
                                        <p:tgtEl>
                                          <p:spTgt spid="26"/>
                                        </p:tgtEl>
                                        <p:attrNameLst>
                                          <p:attrName>ppt_y</p:attrName>
                                        </p:attrNameLst>
                                      </p:cBhvr>
                                      <p:tavLst>
                                        <p:tav tm="0">
                                          <p:val>
                                            <p:strVal val="#ppt_y+.1"/>
                                          </p:val>
                                        </p:tav>
                                        <p:tav tm="100000">
                                          <p:val>
                                            <p:strVal val="#ppt_y"/>
                                          </p:val>
                                        </p:tav>
                                      </p:tavLst>
                                    </p:anim>
                                  </p:childTnLst>
                                </p:cTn>
                              </p:par>
                            </p:childTnLst>
                          </p:cTn>
                        </p:par>
                        <p:par>
                          <p:cTn id="63" fill="hold">
                            <p:stCondLst>
                              <p:cond delay="1000"/>
                            </p:stCondLst>
                            <p:childTnLst>
                              <p:par>
                                <p:cTn id="64" presetID="10" presetClass="entr" presetSubtype="0"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2000"/>
                                        <p:tgtEl>
                                          <p:spTgt spid="17"/>
                                        </p:tgtEl>
                                      </p:cBhvr>
                                    </p:animEffect>
                                  </p:childTnLst>
                                </p:cTn>
                              </p:par>
                            </p:childTnLst>
                          </p:cTn>
                        </p:par>
                        <p:par>
                          <p:cTn id="67" fill="hold">
                            <p:stCondLst>
                              <p:cond delay="3000"/>
                            </p:stCondLst>
                            <p:childTnLst>
                              <p:par>
                                <p:cTn id="68" presetID="21" presetClass="entr" presetSubtype="4" fill="hold" nodeType="afterEffect">
                                  <p:stCondLst>
                                    <p:cond delay="0"/>
                                  </p:stCondLst>
                                  <p:childTnLst>
                                    <p:set>
                                      <p:cBhvr>
                                        <p:cTn id="69" dur="1" fill="hold">
                                          <p:stCondLst>
                                            <p:cond delay="0"/>
                                          </p:stCondLst>
                                        </p:cTn>
                                        <p:tgtEl>
                                          <p:spTgt spid="27653"/>
                                        </p:tgtEl>
                                        <p:attrNameLst>
                                          <p:attrName>style.visibility</p:attrName>
                                        </p:attrNameLst>
                                      </p:cBhvr>
                                      <p:to>
                                        <p:strVal val="visible"/>
                                      </p:to>
                                    </p:set>
                                    <p:animEffect transition="in" filter="wheel(4)">
                                      <p:cBhvr>
                                        <p:cTn id="70" dur="2000"/>
                                        <p:tgtEl>
                                          <p:spTgt spid="27653"/>
                                        </p:tgtEl>
                                      </p:cBhvr>
                                    </p:animEffect>
                                  </p:childTnLst>
                                </p:cTn>
                              </p:par>
                            </p:childTnLst>
                          </p:cTn>
                        </p:par>
                        <p:par>
                          <p:cTn id="71" fill="hold">
                            <p:stCondLst>
                              <p:cond delay="5000"/>
                            </p:stCondLst>
                            <p:childTnLst>
                              <p:par>
                                <p:cTn id="72" presetID="53" presetClass="entr" presetSubtype="0" fill="hold" nodeType="afterEffect">
                                  <p:stCondLst>
                                    <p:cond delay="0"/>
                                  </p:stCondLst>
                                  <p:childTnLst>
                                    <p:set>
                                      <p:cBhvr>
                                        <p:cTn id="73" dur="1" fill="hold">
                                          <p:stCondLst>
                                            <p:cond delay="0"/>
                                          </p:stCondLst>
                                        </p:cTn>
                                        <p:tgtEl>
                                          <p:spTgt spid="34">
                                            <p:txEl>
                                              <p:pRg st="0" end="0"/>
                                            </p:txEl>
                                          </p:spTgt>
                                        </p:tgtEl>
                                        <p:attrNameLst>
                                          <p:attrName>style.visibility</p:attrName>
                                        </p:attrNameLst>
                                      </p:cBhvr>
                                      <p:to>
                                        <p:strVal val="visible"/>
                                      </p:to>
                                    </p:set>
                                    <p:anim calcmode="lin" valueType="num">
                                      <p:cBhvr>
                                        <p:cTn id="74"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76" dur="500"/>
                                        <p:tgtEl>
                                          <p:spTgt spid="34">
                                            <p:txEl>
                                              <p:pRg st="0" end="0"/>
                                            </p:txEl>
                                          </p:spTgt>
                                        </p:tgtEl>
                                      </p:cBhvr>
                                    </p:animEffect>
                                  </p:childTnLst>
                                </p:cTn>
                              </p:par>
                            </p:childTnLst>
                          </p:cTn>
                        </p:par>
                        <p:par>
                          <p:cTn id="77" fill="hold">
                            <p:stCondLst>
                              <p:cond delay="5500"/>
                            </p:stCondLst>
                            <p:childTnLst>
                              <p:par>
                                <p:cTn id="78" presetID="21" presetClass="entr" presetSubtype="4" fill="hold" nodeType="after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wheel(4)">
                                      <p:cBhvr>
                                        <p:cTn id="8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19" grpId="0"/>
      <p:bldP spid="30"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28662" y="2357430"/>
            <a:ext cx="7500989" cy="1569660"/>
          </a:xfrm>
          <a:prstGeom prst="rect">
            <a:avLst/>
          </a:prstGeom>
        </p:spPr>
        <p:txBody>
          <a:bodyPr wrap="square">
            <a:spAutoFit/>
          </a:bodyPr>
          <a:lstStyle/>
          <a:p>
            <a:pPr algn="just"/>
            <a:r>
              <a:rPr lang="fr-FR" sz="2400" b="1" kern="0" dirty="0" smtClean="0">
                <a:solidFill>
                  <a:srgbClr val="0070C0"/>
                </a:solidFill>
                <a:latin typeface="Constantia" pitchFamily="18" charset="0"/>
              </a:rPr>
              <a:t>La VoIP: </a:t>
            </a:r>
            <a:r>
              <a:rPr lang="fr-FR" sz="2400" kern="0" dirty="0" smtClean="0">
                <a:solidFill>
                  <a:srgbClr val="0070C0"/>
                </a:solidFill>
                <a:latin typeface="Constantia" pitchFamily="18" charset="0"/>
              </a:rPr>
              <a:t>La Voix sur IP est une technologie qui permet d’acheminer, grâce au protocole IP, des paquets de données correspondant à des échantillons de voix numérisée.  </a:t>
            </a:r>
          </a:p>
        </p:txBody>
      </p:sp>
      <p:sp>
        <p:nvSpPr>
          <p:cNvPr id="7" name="Rectangle 6"/>
          <p:cNvSpPr/>
          <p:nvPr/>
        </p:nvSpPr>
        <p:spPr>
          <a:xfrm>
            <a:off x="928662" y="4357694"/>
            <a:ext cx="8215338" cy="830997"/>
          </a:xfrm>
          <a:prstGeom prst="rect">
            <a:avLst/>
          </a:prstGeom>
        </p:spPr>
        <p:txBody>
          <a:bodyPr wrap="square">
            <a:spAutoFit/>
          </a:bodyPr>
          <a:lstStyle/>
          <a:p>
            <a:r>
              <a:rPr lang="fr-FR" sz="2400" b="1" kern="0" dirty="0" smtClean="0">
                <a:solidFill>
                  <a:srgbClr val="0070C0"/>
                </a:solidFill>
                <a:latin typeface="Constantia" pitchFamily="18" charset="0"/>
              </a:rPr>
              <a:t>La ToIP: </a:t>
            </a:r>
            <a:r>
              <a:rPr lang="fr-FR" sz="2400" kern="0" dirty="0" smtClean="0">
                <a:solidFill>
                  <a:srgbClr val="0070C0"/>
                </a:solidFill>
                <a:latin typeface="Constantia" pitchFamily="18" charset="0"/>
              </a:rPr>
              <a:t>La ToIP concerne uniquement la partie correspondante aux téléphones IP</a:t>
            </a:r>
          </a:p>
        </p:txBody>
      </p:sp>
      <p:pic>
        <p:nvPicPr>
          <p:cNvPr id="8"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sp>
        <p:nvSpPr>
          <p:cNvPr id="9" name="TextBox 9"/>
          <p:cNvSpPr txBox="1">
            <a:spLocks/>
          </p:cNvSpPr>
          <p:nvPr/>
        </p:nvSpPr>
        <p:spPr bwMode="white">
          <a:xfrm>
            <a:off x="428596" y="1214422"/>
            <a:ext cx="8382000" cy="707886"/>
          </a:xfrm>
          <a:prstGeom prst="rect">
            <a:avLst/>
          </a:prstGeom>
          <a:noFill/>
          <a:ln w="9525">
            <a:noFill/>
            <a:miter lim="800000"/>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Blip>
                <a:blip r:embed="rId4"/>
              </a:buBlip>
              <a:tabLst/>
              <a:defRPr/>
            </a:pPr>
            <a:r>
              <a:rPr lang="fr-FR" sz="4000" kern="0" dirty="0" smtClean="0">
                <a:solidFill>
                  <a:srgbClr val="743DFD"/>
                </a:solidFill>
                <a:latin typeface="Times New Roman" pitchFamily="18" charset="0"/>
                <a:cs typeface="Times New Roman" pitchFamily="18" charset="0"/>
              </a:rPr>
              <a:t> T – VoIP ?</a:t>
            </a:r>
            <a:endParaRPr kumimoji="0" lang="fr-FR" sz="4000" b="0" i="0" u="none" strike="noStrike" kern="0" cap="none" spc="0" normalizeH="0" baseline="0" noProof="0" dirty="0" smtClean="0">
              <a:ln>
                <a:noFill/>
              </a:ln>
              <a:solidFill>
                <a:srgbClr val="743DFD"/>
              </a:solidFill>
              <a:effectLst/>
              <a:uLnTx/>
              <a:uFillTx/>
              <a:latin typeface="Times New Roman" pitchFamily="18" charset="0"/>
              <a:ea typeface="+mn-ea"/>
              <a:cs typeface="Times New Roman" pitchFamily="18" charset="0"/>
            </a:endParaRPr>
          </a:p>
        </p:txBody>
      </p:sp>
      <p:pic>
        <p:nvPicPr>
          <p:cNvPr id="10" name="Picture 2"/>
          <p:cNvPicPr>
            <a:picLocks noChangeAspect="1" noChangeArrowheads="1"/>
          </p:cNvPicPr>
          <p:nvPr/>
        </p:nvPicPr>
        <p:blipFill>
          <a:blip r:embed="rId5"/>
          <a:srcRect/>
          <a:stretch>
            <a:fillRect/>
          </a:stretch>
        </p:blipFill>
        <p:spPr bwMode="auto">
          <a:xfrm>
            <a:off x="0" y="6430266"/>
            <a:ext cx="9144000" cy="427734"/>
          </a:xfrm>
          <a:prstGeom prst="rect">
            <a:avLst/>
          </a:prstGeom>
          <a:noFill/>
          <a:ln w="9525">
            <a:noFill/>
            <a:miter lim="800000"/>
            <a:headEnd/>
            <a:tailEnd/>
          </a:ln>
          <a:effectLst/>
        </p:spPr>
      </p:pic>
      <p:sp>
        <p:nvSpPr>
          <p:cNvPr id="11" name="Espace réservé du numéro de diapositive 10"/>
          <p:cNvSpPr>
            <a:spLocks noGrp="1"/>
          </p:cNvSpPr>
          <p:nvPr>
            <p:ph type="sldNum" sz="quarter" idx="12"/>
          </p:nvPr>
        </p:nvSpPr>
        <p:spPr/>
        <p:txBody>
          <a:bodyPr/>
          <a:lstStyle/>
          <a:p>
            <a:fld id="{E083DE30-1EFA-4EE4-9782-F5D89B7305EF}" type="slidenum">
              <a:rPr lang="en-AU" smtClean="0"/>
              <a:pPr/>
              <a:t>9</a:t>
            </a:fld>
            <a:endParaRPr lang="en-AU"/>
          </a:p>
        </p:txBody>
      </p:sp>
      <p:grpSp>
        <p:nvGrpSpPr>
          <p:cNvPr id="2" name="Group 53"/>
          <p:cNvGrpSpPr>
            <a:grpSpLocks/>
          </p:cNvGrpSpPr>
          <p:nvPr/>
        </p:nvGrpSpPr>
        <p:grpSpPr bwMode="auto">
          <a:xfrm>
            <a:off x="500034" y="428604"/>
            <a:ext cx="381000" cy="381000"/>
            <a:chOff x="2078" y="1680"/>
            <a:chExt cx="1615" cy="1615"/>
          </a:xfrm>
        </p:grpSpPr>
        <p:sp>
          <p:nvSpPr>
            <p:cNvPr id="14"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5"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6"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7"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8"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9"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20"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rtl="1">
              <a:defRPr/>
            </a:pPr>
            <a:r>
              <a:rPr lang="fr-FR" sz="4800" u="sng" kern="0" dirty="0" smtClean="0">
                <a:solidFill>
                  <a:schemeClr val="bg1"/>
                </a:solidFill>
                <a:latin typeface="Monotype Corsiva" pitchFamily="66" charset="0"/>
                <a:ea typeface="+mj-ea"/>
                <a:cs typeface="Times New Roman" pitchFamily="18" charset="0"/>
              </a:rPr>
              <a:t>La V  </a:t>
            </a:r>
            <a:r>
              <a:rPr lang="fr-FR" sz="4800" u="sng" kern="0" dirty="0" err="1" smtClean="0">
                <a:solidFill>
                  <a:schemeClr val="bg1"/>
                </a:solidFill>
                <a:latin typeface="Monotype Corsiva" pitchFamily="66" charset="0"/>
                <a:ea typeface="+mj-ea"/>
                <a:cs typeface="Times New Roman" pitchFamily="18" charset="0"/>
              </a:rPr>
              <a:t>oIP</a:t>
            </a:r>
            <a:endParaRPr lang="ar-DZ" sz="4800" u="sng" kern="0" dirty="0" smtClean="0">
              <a:solidFill>
                <a:schemeClr val="bg1"/>
              </a:solidFill>
              <a:latin typeface="Monotype Corsiva" pitchFamily="66" charset="0"/>
              <a:ea typeface="+mj-ea"/>
              <a:cs typeface="Times New Roman" pitchFamily="18" charset="0"/>
            </a:endParaRPr>
          </a:p>
        </p:txBody>
      </p:sp>
      <p:sp>
        <p:nvSpPr>
          <p:cNvPr id="21" name="Titre 1"/>
          <p:cNvSpPr txBox="1">
            <a:spLocks/>
          </p:cNvSpPr>
          <p:nvPr/>
        </p:nvSpPr>
        <p:spPr bwMode="white">
          <a:xfrm>
            <a:off x="4500562" y="785794"/>
            <a:ext cx="4329114"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r" defTabSz="914400" eaLnBrk="1" fontAlgn="base" latinLnBrk="0" hangingPunct="1">
              <a:lnSpc>
                <a:spcPct val="100000"/>
              </a:lnSpc>
              <a:spcBef>
                <a:spcPct val="0"/>
              </a:spcBef>
              <a:spcAft>
                <a:spcPct val="0"/>
              </a:spcAft>
              <a:buClrTx/>
              <a:buSzTx/>
              <a:buFontTx/>
              <a:buNone/>
              <a:tabLst/>
              <a:defRPr/>
            </a:pPr>
            <a:r>
              <a:rPr kumimoji="0" lang="en-AU" sz="3200" b="0" i="0" u="sng" strike="noStrike" kern="0" cap="none" spc="0" normalizeH="0" baseline="0" noProof="0" dirty="0" smtClean="0">
                <a:ln>
                  <a:noFill/>
                </a:ln>
                <a:solidFill>
                  <a:srgbClr val="0033CC"/>
                </a:solidFill>
                <a:effectLst/>
                <a:uLnTx/>
                <a:uFillTx/>
                <a:latin typeface="Monotype Corsiva" pitchFamily="66" charset="0"/>
                <a:ea typeface="+mj-ea"/>
                <a:cs typeface="+mj-cs"/>
              </a:rPr>
              <a:t>La</a:t>
            </a:r>
            <a:r>
              <a:rPr kumimoji="0" lang="en-AU" sz="3200" b="0" i="0" u="sng" strike="noStrike" kern="0" cap="none" spc="0" normalizeH="0" noProof="0" dirty="0" smtClean="0">
                <a:ln>
                  <a:noFill/>
                </a:ln>
                <a:solidFill>
                  <a:srgbClr val="0033CC"/>
                </a:solidFill>
                <a:effectLst/>
                <a:uLnTx/>
                <a:uFillTx/>
                <a:latin typeface="Monotype Corsiva" pitchFamily="66" charset="0"/>
                <a:ea typeface="+mj-ea"/>
                <a:cs typeface="+mj-cs"/>
              </a:rPr>
              <a:t> ToIP</a:t>
            </a:r>
            <a:endParaRPr kumimoji="0" lang="en-AU" sz="3200" b="0" i="0" u="sng" strike="noStrike" kern="0" cap="none" spc="0" normalizeH="0" baseline="0" noProof="0" dirty="0" smtClean="0">
              <a:ln>
                <a:noFill/>
              </a:ln>
              <a:solidFill>
                <a:srgbClr val="0033CC"/>
              </a:solidFill>
              <a:effectLst/>
              <a:uLnTx/>
              <a:uFillTx/>
              <a:latin typeface="Monotype Corsiva" pitchFamily="66"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1000" fill="hold"/>
                                        <p:tgtEl>
                                          <p:spTgt spid="20"/>
                                        </p:tgtEl>
                                        <p:attrNameLst>
                                          <p:attrName>ppt_w</p:attrName>
                                        </p:attrNameLst>
                                      </p:cBhvr>
                                      <p:tavLst>
                                        <p:tav tm="0">
                                          <p:val>
                                            <p:fltVal val="0"/>
                                          </p:val>
                                        </p:tav>
                                        <p:tav tm="100000">
                                          <p:val>
                                            <p:strVal val="#ppt_w"/>
                                          </p:val>
                                        </p:tav>
                                      </p:tavLst>
                                    </p:anim>
                                    <p:anim calcmode="lin" valueType="num">
                                      <p:cBhvr>
                                        <p:cTn id="11" dur="1000" fill="hold"/>
                                        <p:tgtEl>
                                          <p:spTgt spid="20"/>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7" dur="10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ppt_w</p:attrName>
                                        </p:attrNameLst>
                                      </p:cBhvr>
                                      <p:tavLst>
                                        <p:tav tm="0">
                                          <p:val>
                                            <p:fltVal val="0"/>
                                          </p:val>
                                        </p:tav>
                                        <p:tav tm="100000">
                                          <p:val>
                                            <p:strVal val="#ppt_w"/>
                                          </p:val>
                                        </p:tav>
                                      </p:tavLst>
                                    </p:anim>
                                    <p:anim calcmode="lin" valueType="num">
                                      <p:cBhvr>
                                        <p:cTn id="33" dur="1000" fill="hold"/>
                                        <p:tgtEl>
                                          <p:spTgt spid="7"/>
                                        </p:tgtEl>
                                        <p:attrNameLst>
                                          <p:attrName>ppt_h</p:attrName>
                                        </p:attrNameLst>
                                      </p:cBhvr>
                                      <p:tavLst>
                                        <p:tav tm="0">
                                          <p:val>
                                            <p:fltVal val="0"/>
                                          </p:val>
                                        </p:tav>
                                        <p:tav tm="100000">
                                          <p:val>
                                            <p:strVal val="#ppt_h"/>
                                          </p:val>
                                        </p:tav>
                                      </p:tavLst>
                                    </p:anim>
                                    <p:animEffect transition="in" filter="fade">
                                      <p:cBhvr>
                                        <p:cTn id="3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srcRect/>
          <a:stretch>
            <a:fillRect/>
          </a:stretch>
        </p:blipFill>
        <p:spPr bwMode="auto">
          <a:xfrm>
            <a:off x="214282" y="2428868"/>
            <a:ext cx="676275" cy="1057275"/>
          </a:xfrm>
          <a:prstGeom prst="rect">
            <a:avLst/>
          </a:prstGeom>
          <a:noFill/>
          <a:ln w="9525">
            <a:noFill/>
            <a:miter lim="800000"/>
            <a:headEnd/>
            <a:tailEnd/>
          </a:ln>
          <a:effectLst/>
        </p:spPr>
      </p:pic>
      <p:sp>
        <p:nvSpPr>
          <p:cNvPr id="7" name="Rectangle à coins arrondis 6"/>
          <p:cNvSpPr/>
          <p:nvPr/>
        </p:nvSpPr>
        <p:spPr bwMode="auto">
          <a:xfrm>
            <a:off x="2428860" y="2714620"/>
            <a:ext cx="1143008" cy="785818"/>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fr-FR" sz="1100" dirty="0" smtClean="0">
                <a:solidFill>
                  <a:schemeClr val="tx1"/>
                </a:solidFill>
                <a:latin typeface="Arial" pitchFamily="34" charset="0"/>
              </a:rPr>
              <a:t>Convertisseur  </a:t>
            </a:r>
          </a:p>
          <a:p>
            <a:pPr marL="0" marR="0" indent="0" algn="l" defTabSz="914400" rtl="0" eaLnBrk="1" fontAlgn="base" latinLnBrk="0" hangingPunct="1">
              <a:lnSpc>
                <a:spcPct val="100000"/>
              </a:lnSpc>
              <a:spcBef>
                <a:spcPct val="0"/>
              </a:spcBef>
              <a:spcAft>
                <a:spcPct val="0"/>
              </a:spcAft>
              <a:buClrTx/>
              <a:buSzTx/>
              <a:buFontTx/>
              <a:buNone/>
              <a:tabLst/>
            </a:pPr>
            <a:r>
              <a:rPr lang="fr-FR" sz="1100" dirty="0" smtClean="0">
                <a:solidFill>
                  <a:schemeClr val="tx1"/>
                </a:solidFill>
                <a:latin typeface="Arial" pitchFamily="34" charset="0"/>
              </a:rPr>
              <a:t>Analogique-</a:t>
            </a:r>
          </a:p>
          <a:p>
            <a:pPr marL="0" marR="0" indent="0" algn="l" defTabSz="914400" rtl="0" eaLnBrk="1" fontAlgn="base" latinLnBrk="0" hangingPunct="1">
              <a:lnSpc>
                <a:spcPct val="100000"/>
              </a:lnSpc>
              <a:spcBef>
                <a:spcPct val="0"/>
              </a:spcBef>
              <a:spcAft>
                <a:spcPct val="0"/>
              </a:spcAft>
              <a:buClrTx/>
              <a:buSzTx/>
              <a:buFontTx/>
              <a:buNone/>
              <a:tabLst/>
            </a:pPr>
            <a:r>
              <a:rPr lang="fr-FR" sz="1100" dirty="0" smtClean="0">
                <a:solidFill>
                  <a:schemeClr val="tx1"/>
                </a:solidFill>
                <a:latin typeface="Arial" pitchFamily="34" charset="0"/>
              </a:rPr>
              <a:t>numérique</a:t>
            </a:r>
            <a:r>
              <a:rPr lang="fr-FR" dirty="0" smtClean="0">
                <a:solidFill>
                  <a:schemeClr val="tx1"/>
                </a:solidFill>
                <a:latin typeface="Arial" pitchFamily="34" charset="0"/>
              </a:rPr>
              <a:t> </a:t>
            </a:r>
            <a:endParaRPr kumimoji="0" lang="fr-FR" sz="1800" i="0" u="none" strike="noStrike" cap="none" normalizeH="0" baseline="0" dirty="0" smtClean="0">
              <a:ln>
                <a:noFill/>
              </a:ln>
              <a:solidFill>
                <a:schemeClr val="tx1"/>
              </a:solidFill>
              <a:effectLst/>
              <a:latin typeface="Arial" pitchFamily="34" charset="0"/>
            </a:endParaRPr>
          </a:p>
        </p:txBody>
      </p:sp>
      <p:sp>
        <p:nvSpPr>
          <p:cNvPr id="8" name="Rectangle à coins arrondis 7"/>
          <p:cNvSpPr/>
          <p:nvPr/>
        </p:nvSpPr>
        <p:spPr bwMode="auto">
          <a:xfrm>
            <a:off x="4214810" y="2714620"/>
            <a:ext cx="1143008" cy="785818"/>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fr-FR" sz="1100" dirty="0" smtClean="0">
                <a:solidFill>
                  <a:schemeClr val="tx1"/>
                </a:solidFill>
                <a:latin typeface="Arial" pitchFamily="34" charset="0"/>
              </a:rPr>
              <a:t>Processeur DSP</a:t>
            </a:r>
            <a:r>
              <a:rPr lang="fr-FR" dirty="0" smtClean="0">
                <a:solidFill>
                  <a:schemeClr val="tx1"/>
                </a:solidFill>
                <a:latin typeface="Arial" pitchFamily="34" charset="0"/>
              </a:rPr>
              <a:t> </a:t>
            </a:r>
            <a:endParaRPr kumimoji="0" lang="fr-FR" sz="1800" b="0" i="0" u="none" strike="noStrike" cap="none" normalizeH="0" baseline="0" dirty="0" smtClean="0">
              <a:ln>
                <a:noFill/>
              </a:ln>
              <a:solidFill>
                <a:schemeClr val="tx1"/>
              </a:solidFill>
              <a:effectLst/>
              <a:latin typeface="Arial" pitchFamily="34" charset="0"/>
            </a:endParaRPr>
          </a:p>
        </p:txBody>
      </p:sp>
      <p:sp>
        <p:nvSpPr>
          <p:cNvPr id="9" name="Rectangle à coins arrondis 8"/>
          <p:cNvSpPr/>
          <p:nvPr/>
        </p:nvSpPr>
        <p:spPr bwMode="auto">
          <a:xfrm>
            <a:off x="6000760" y="2714620"/>
            <a:ext cx="1143008" cy="785818"/>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fr-FR" sz="1100" b="0" i="0" u="none" strike="noStrike" cap="none" normalizeH="0" baseline="0" dirty="0" smtClean="0">
                <a:ln>
                  <a:noFill/>
                </a:ln>
                <a:solidFill>
                  <a:schemeClr val="tx1"/>
                </a:solidFill>
                <a:effectLst/>
                <a:latin typeface="Arial" pitchFamily="34" charset="0"/>
              </a:rPr>
              <a:t>Ajout</a:t>
            </a:r>
            <a:r>
              <a:rPr kumimoji="0" lang="fr-FR" sz="1100" b="0" i="0" u="none" strike="noStrike" cap="none" normalizeH="0" dirty="0" smtClean="0">
                <a:ln>
                  <a:noFill/>
                </a:ln>
                <a:solidFill>
                  <a:schemeClr val="tx1"/>
                </a:solidFill>
                <a:effectLst/>
                <a:latin typeface="Arial" pitchFamily="34" charset="0"/>
              </a:rPr>
              <a:t> </a:t>
            </a:r>
          </a:p>
          <a:p>
            <a:pPr marL="0" marR="0" indent="0" algn="ctr" defTabSz="914400" rtl="0" eaLnBrk="1" fontAlgn="base" latinLnBrk="0" hangingPunct="1">
              <a:lnSpc>
                <a:spcPct val="100000"/>
              </a:lnSpc>
              <a:spcBef>
                <a:spcPct val="0"/>
              </a:spcBef>
              <a:spcAft>
                <a:spcPct val="0"/>
              </a:spcAft>
              <a:buClrTx/>
              <a:buSzTx/>
              <a:buFontTx/>
              <a:buNone/>
              <a:tabLst/>
            </a:pPr>
            <a:r>
              <a:rPr kumimoji="0" lang="fr-FR" sz="1100" b="0" i="0" u="none" strike="noStrike" cap="none" normalizeH="0" dirty="0" smtClean="0">
                <a:ln>
                  <a:noFill/>
                </a:ln>
                <a:solidFill>
                  <a:schemeClr val="tx1"/>
                </a:solidFill>
                <a:effectLst/>
                <a:latin typeface="Arial" pitchFamily="34" charset="0"/>
              </a:rPr>
              <a:t>d’</a:t>
            </a:r>
            <a:r>
              <a:rPr kumimoji="0" lang="fr-FR" sz="1100" b="0" i="0" u="none" strike="noStrike" cap="none" normalizeH="0" dirty="0" err="1" smtClean="0">
                <a:ln>
                  <a:noFill/>
                </a:ln>
                <a:solidFill>
                  <a:schemeClr val="tx1"/>
                </a:solidFill>
                <a:effectLst/>
                <a:latin typeface="Arial" pitchFamily="34" charset="0"/>
              </a:rPr>
              <a:t>en-tetes</a:t>
            </a:r>
            <a:endParaRPr kumimoji="0" lang="fr-FR" sz="1800" b="0" i="0" u="none" strike="noStrike" cap="none" normalizeH="0" baseline="0" dirty="0" smtClean="0">
              <a:ln>
                <a:noFill/>
              </a:ln>
              <a:solidFill>
                <a:schemeClr val="tx1"/>
              </a:solidFill>
              <a:effectLst/>
              <a:latin typeface="Arial" pitchFamily="34" charset="0"/>
            </a:endParaRPr>
          </a:p>
        </p:txBody>
      </p:sp>
      <p:sp>
        <p:nvSpPr>
          <p:cNvPr id="10" name="Rectangle à coins arrondis 9"/>
          <p:cNvSpPr/>
          <p:nvPr/>
        </p:nvSpPr>
        <p:spPr bwMode="auto">
          <a:xfrm>
            <a:off x="4643438" y="4643446"/>
            <a:ext cx="1143008" cy="785818"/>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fr-FR" sz="1100" dirty="0" smtClean="0">
                <a:solidFill>
                  <a:schemeClr val="tx1"/>
                </a:solidFill>
                <a:latin typeface="Arial" pitchFamily="34" charset="0"/>
              </a:rPr>
              <a:t>Convertisseur  </a:t>
            </a:r>
          </a:p>
          <a:p>
            <a:r>
              <a:rPr lang="fr-FR" sz="1100" dirty="0" smtClean="0">
                <a:solidFill>
                  <a:schemeClr val="tx1"/>
                </a:solidFill>
                <a:latin typeface="Arial" pitchFamily="34" charset="0"/>
              </a:rPr>
              <a:t>numérique</a:t>
            </a:r>
            <a:r>
              <a:rPr lang="fr-FR" dirty="0" smtClean="0">
                <a:solidFill>
                  <a:schemeClr val="tx1"/>
                </a:solidFill>
                <a:latin typeface="Arial" pitchFamily="34" charset="0"/>
              </a:rPr>
              <a:t> -</a:t>
            </a:r>
            <a:r>
              <a:rPr lang="fr-FR" sz="1100" dirty="0" smtClean="0">
                <a:solidFill>
                  <a:schemeClr val="tx1"/>
                </a:solidFill>
                <a:latin typeface="Arial" pitchFamily="34" charset="0"/>
              </a:rPr>
              <a:t>Analogique-</a:t>
            </a:r>
          </a:p>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endParaRPr>
          </a:p>
        </p:txBody>
      </p:sp>
      <p:pic>
        <p:nvPicPr>
          <p:cNvPr id="11" name="Image 10" descr="kkk.gif"/>
          <p:cNvPicPr>
            <a:picLocks noChangeAspect="1"/>
          </p:cNvPicPr>
          <p:nvPr/>
        </p:nvPicPr>
        <p:blipFill>
          <a:blip r:embed="rId4"/>
          <a:stretch>
            <a:fillRect/>
          </a:stretch>
        </p:blipFill>
        <p:spPr>
          <a:xfrm>
            <a:off x="785786" y="2643182"/>
            <a:ext cx="571504" cy="1009650"/>
          </a:xfrm>
          <a:prstGeom prst="rect">
            <a:avLst/>
          </a:prstGeom>
        </p:spPr>
      </p:pic>
      <p:pic>
        <p:nvPicPr>
          <p:cNvPr id="6" name="Picture 2"/>
          <p:cNvPicPr>
            <a:picLocks noChangeAspect="1" noChangeArrowheads="1"/>
          </p:cNvPicPr>
          <p:nvPr/>
        </p:nvPicPr>
        <p:blipFill>
          <a:blip r:embed="rId5"/>
          <a:srcRect/>
          <a:stretch>
            <a:fillRect/>
          </a:stretch>
        </p:blipFill>
        <p:spPr bwMode="auto">
          <a:xfrm>
            <a:off x="1214414" y="2819400"/>
            <a:ext cx="342900" cy="609600"/>
          </a:xfrm>
          <a:prstGeom prst="rect">
            <a:avLst/>
          </a:prstGeom>
          <a:noFill/>
          <a:ln w="9525">
            <a:noFill/>
            <a:miter lim="800000"/>
            <a:headEnd/>
            <a:tailEnd/>
          </a:ln>
          <a:effectLst/>
        </p:spPr>
      </p:pic>
      <p:pic>
        <p:nvPicPr>
          <p:cNvPr id="13" name="Image 12" descr="hh.gif"/>
          <p:cNvPicPr>
            <a:picLocks noChangeAspect="1"/>
          </p:cNvPicPr>
          <p:nvPr/>
        </p:nvPicPr>
        <p:blipFill>
          <a:blip r:embed="rId6"/>
          <a:stretch>
            <a:fillRect/>
          </a:stretch>
        </p:blipFill>
        <p:spPr>
          <a:xfrm>
            <a:off x="1476356" y="2700338"/>
            <a:ext cx="381000" cy="800100"/>
          </a:xfrm>
          <a:prstGeom prst="rect">
            <a:avLst/>
          </a:prstGeom>
        </p:spPr>
      </p:pic>
      <p:pic>
        <p:nvPicPr>
          <p:cNvPr id="14" name="Image 13" descr="yyy.gif"/>
          <p:cNvPicPr>
            <a:picLocks noChangeAspect="1"/>
          </p:cNvPicPr>
          <p:nvPr/>
        </p:nvPicPr>
        <p:blipFill>
          <a:blip r:embed="rId7"/>
          <a:stretch>
            <a:fillRect/>
          </a:stretch>
        </p:blipFill>
        <p:spPr>
          <a:xfrm>
            <a:off x="3643306" y="2500306"/>
            <a:ext cx="552452" cy="1214446"/>
          </a:xfrm>
          <a:prstGeom prst="rect">
            <a:avLst/>
          </a:prstGeom>
        </p:spPr>
      </p:pic>
      <p:pic>
        <p:nvPicPr>
          <p:cNvPr id="16" name="Image 15" descr="yyy.gif"/>
          <p:cNvPicPr>
            <a:picLocks noChangeAspect="1"/>
          </p:cNvPicPr>
          <p:nvPr/>
        </p:nvPicPr>
        <p:blipFill>
          <a:blip r:embed="rId7"/>
          <a:stretch>
            <a:fillRect/>
          </a:stretch>
        </p:blipFill>
        <p:spPr>
          <a:xfrm>
            <a:off x="5429256" y="2500306"/>
            <a:ext cx="552452" cy="1214446"/>
          </a:xfrm>
          <a:prstGeom prst="rect">
            <a:avLst/>
          </a:prstGeom>
        </p:spPr>
      </p:pic>
      <p:sp>
        <p:nvSpPr>
          <p:cNvPr id="23" name="Flèche droite 22"/>
          <p:cNvSpPr/>
          <p:nvPr/>
        </p:nvSpPr>
        <p:spPr bwMode="auto">
          <a:xfrm flipV="1">
            <a:off x="1928794" y="2928934"/>
            <a:ext cx="428628" cy="28575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sp>
        <p:nvSpPr>
          <p:cNvPr id="26" name="Flèche droite 25"/>
          <p:cNvSpPr/>
          <p:nvPr/>
        </p:nvSpPr>
        <p:spPr bwMode="auto">
          <a:xfrm flipV="1">
            <a:off x="7215206" y="2928934"/>
            <a:ext cx="428628" cy="28575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pic>
        <p:nvPicPr>
          <p:cNvPr id="4104" name="Picture 8"/>
          <p:cNvPicPr>
            <a:picLocks noChangeAspect="1" noChangeArrowheads="1"/>
          </p:cNvPicPr>
          <p:nvPr/>
        </p:nvPicPr>
        <p:blipFill>
          <a:blip r:embed="rId8"/>
          <a:srcRect/>
          <a:stretch>
            <a:fillRect/>
          </a:stretch>
        </p:blipFill>
        <p:spPr bwMode="auto">
          <a:xfrm>
            <a:off x="461936" y="1928802"/>
            <a:ext cx="1185863" cy="428628"/>
          </a:xfrm>
          <a:prstGeom prst="rect">
            <a:avLst/>
          </a:prstGeom>
          <a:noFill/>
          <a:ln w="9525">
            <a:noFill/>
            <a:miter lim="800000"/>
            <a:headEnd/>
            <a:tailEnd/>
          </a:ln>
          <a:effectLst/>
        </p:spPr>
      </p:pic>
      <p:pic>
        <p:nvPicPr>
          <p:cNvPr id="4105" name="Picture 9"/>
          <p:cNvPicPr>
            <a:picLocks noChangeAspect="1" noChangeArrowheads="1"/>
          </p:cNvPicPr>
          <p:nvPr/>
        </p:nvPicPr>
        <p:blipFill>
          <a:blip r:embed="rId9"/>
          <a:srcRect/>
          <a:stretch>
            <a:fillRect/>
          </a:stretch>
        </p:blipFill>
        <p:spPr bwMode="auto">
          <a:xfrm>
            <a:off x="2428860" y="1904746"/>
            <a:ext cx="1291738" cy="428383"/>
          </a:xfrm>
          <a:prstGeom prst="rect">
            <a:avLst/>
          </a:prstGeom>
          <a:noFill/>
          <a:ln w="9525">
            <a:noFill/>
            <a:miter lim="800000"/>
            <a:headEnd/>
            <a:tailEnd/>
          </a:ln>
          <a:effectLst/>
        </p:spPr>
      </p:pic>
      <p:pic>
        <p:nvPicPr>
          <p:cNvPr id="4106" name="Picture 10"/>
          <p:cNvPicPr>
            <a:picLocks noChangeAspect="1" noChangeArrowheads="1"/>
          </p:cNvPicPr>
          <p:nvPr/>
        </p:nvPicPr>
        <p:blipFill>
          <a:blip r:embed="rId10"/>
          <a:srcRect/>
          <a:stretch>
            <a:fillRect/>
          </a:stretch>
        </p:blipFill>
        <p:spPr bwMode="auto">
          <a:xfrm>
            <a:off x="4000496" y="1928802"/>
            <a:ext cx="1400171" cy="428627"/>
          </a:xfrm>
          <a:prstGeom prst="rect">
            <a:avLst/>
          </a:prstGeom>
          <a:noFill/>
          <a:ln w="9525">
            <a:noFill/>
            <a:miter lim="800000"/>
            <a:headEnd/>
            <a:tailEnd/>
          </a:ln>
          <a:effectLst/>
        </p:spPr>
      </p:pic>
      <p:pic>
        <p:nvPicPr>
          <p:cNvPr id="4107" name="Picture 11"/>
          <p:cNvPicPr>
            <a:picLocks noChangeAspect="1" noChangeArrowheads="1"/>
          </p:cNvPicPr>
          <p:nvPr/>
        </p:nvPicPr>
        <p:blipFill>
          <a:blip r:embed="rId11"/>
          <a:srcRect/>
          <a:stretch>
            <a:fillRect/>
          </a:stretch>
        </p:blipFill>
        <p:spPr bwMode="auto">
          <a:xfrm>
            <a:off x="6000760" y="1928802"/>
            <a:ext cx="1132098" cy="428628"/>
          </a:xfrm>
          <a:prstGeom prst="rect">
            <a:avLst/>
          </a:prstGeom>
          <a:noFill/>
          <a:ln w="9525">
            <a:noFill/>
            <a:miter lim="800000"/>
            <a:headEnd/>
            <a:tailEnd/>
          </a:ln>
          <a:effectLst/>
        </p:spPr>
      </p:pic>
      <p:pic>
        <p:nvPicPr>
          <p:cNvPr id="4108" name="Picture 12"/>
          <p:cNvPicPr>
            <a:picLocks noChangeAspect="1" noChangeArrowheads="1"/>
          </p:cNvPicPr>
          <p:nvPr/>
        </p:nvPicPr>
        <p:blipFill>
          <a:blip r:embed="rId12"/>
          <a:srcRect/>
          <a:stretch>
            <a:fillRect/>
          </a:stretch>
        </p:blipFill>
        <p:spPr bwMode="auto">
          <a:xfrm>
            <a:off x="7715272" y="1928802"/>
            <a:ext cx="1071570" cy="426441"/>
          </a:xfrm>
          <a:prstGeom prst="rect">
            <a:avLst/>
          </a:prstGeom>
          <a:noFill/>
          <a:ln w="9525">
            <a:noFill/>
            <a:miter lim="800000"/>
            <a:headEnd/>
            <a:tailEnd/>
          </a:ln>
          <a:effectLst/>
        </p:spPr>
      </p:pic>
      <p:pic>
        <p:nvPicPr>
          <p:cNvPr id="4110" name="Picture 14"/>
          <p:cNvPicPr>
            <a:picLocks noChangeAspect="1" noChangeArrowheads="1"/>
          </p:cNvPicPr>
          <p:nvPr/>
        </p:nvPicPr>
        <p:blipFill>
          <a:blip r:embed="rId13"/>
          <a:srcRect/>
          <a:stretch>
            <a:fillRect/>
          </a:stretch>
        </p:blipFill>
        <p:spPr bwMode="auto">
          <a:xfrm>
            <a:off x="1214414" y="4572008"/>
            <a:ext cx="171450" cy="219075"/>
          </a:xfrm>
          <a:prstGeom prst="rect">
            <a:avLst/>
          </a:prstGeom>
          <a:noFill/>
          <a:ln w="9525">
            <a:noFill/>
            <a:miter lim="800000"/>
            <a:headEnd/>
            <a:tailEnd/>
          </a:ln>
          <a:effectLst/>
        </p:spPr>
      </p:pic>
      <p:pic>
        <p:nvPicPr>
          <p:cNvPr id="4111" name="Picture 15"/>
          <p:cNvPicPr>
            <a:picLocks noChangeAspect="1" noChangeArrowheads="1"/>
          </p:cNvPicPr>
          <p:nvPr/>
        </p:nvPicPr>
        <p:blipFill>
          <a:blip r:embed="rId14"/>
          <a:srcRect/>
          <a:stretch>
            <a:fillRect/>
          </a:stretch>
        </p:blipFill>
        <p:spPr bwMode="auto">
          <a:xfrm>
            <a:off x="785786" y="4572008"/>
            <a:ext cx="200025" cy="200025"/>
          </a:xfrm>
          <a:prstGeom prst="rect">
            <a:avLst/>
          </a:prstGeom>
          <a:noFill/>
          <a:ln w="9525">
            <a:noFill/>
            <a:miter lim="800000"/>
            <a:headEnd/>
            <a:tailEnd/>
          </a:ln>
          <a:effectLst/>
        </p:spPr>
      </p:pic>
      <p:pic>
        <p:nvPicPr>
          <p:cNvPr id="4112" name="Picture 16"/>
          <p:cNvPicPr>
            <a:picLocks noChangeAspect="1" noChangeArrowheads="1"/>
          </p:cNvPicPr>
          <p:nvPr/>
        </p:nvPicPr>
        <p:blipFill>
          <a:blip r:embed="rId15"/>
          <a:srcRect/>
          <a:stretch>
            <a:fillRect/>
          </a:stretch>
        </p:blipFill>
        <p:spPr bwMode="auto">
          <a:xfrm>
            <a:off x="1071538" y="4929198"/>
            <a:ext cx="200025" cy="219075"/>
          </a:xfrm>
          <a:prstGeom prst="rect">
            <a:avLst/>
          </a:prstGeom>
          <a:noFill/>
          <a:ln w="9525">
            <a:noFill/>
            <a:miter lim="800000"/>
            <a:headEnd/>
            <a:tailEnd/>
          </a:ln>
          <a:effectLst/>
        </p:spPr>
      </p:pic>
      <p:pic>
        <p:nvPicPr>
          <p:cNvPr id="4113" name="Picture 17"/>
          <p:cNvPicPr>
            <a:picLocks noChangeAspect="1" noChangeArrowheads="1"/>
          </p:cNvPicPr>
          <p:nvPr/>
        </p:nvPicPr>
        <p:blipFill>
          <a:blip r:embed="rId16"/>
          <a:srcRect/>
          <a:stretch>
            <a:fillRect/>
          </a:stretch>
        </p:blipFill>
        <p:spPr bwMode="auto">
          <a:xfrm>
            <a:off x="1214414" y="5286388"/>
            <a:ext cx="214314" cy="224519"/>
          </a:xfrm>
          <a:prstGeom prst="rect">
            <a:avLst/>
          </a:prstGeom>
          <a:noFill/>
          <a:ln w="9525">
            <a:noFill/>
            <a:miter lim="800000"/>
            <a:headEnd/>
            <a:tailEnd/>
          </a:ln>
          <a:effectLst/>
        </p:spPr>
      </p:pic>
      <p:sp>
        <p:nvSpPr>
          <p:cNvPr id="37" name="Flèche droite 36"/>
          <p:cNvSpPr/>
          <p:nvPr/>
        </p:nvSpPr>
        <p:spPr bwMode="auto">
          <a:xfrm flipV="1">
            <a:off x="1785918" y="4929198"/>
            <a:ext cx="1357322" cy="214314"/>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pic>
        <p:nvPicPr>
          <p:cNvPr id="4114" name="Picture 18"/>
          <p:cNvPicPr>
            <a:picLocks noChangeAspect="1" noChangeArrowheads="1"/>
          </p:cNvPicPr>
          <p:nvPr/>
        </p:nvPicPr>
        <p:blipFill>
          <a:blip r:embed="rId17"/>
          <a:srcRect/>
          <a:stretch>
            <a:fillRect/>
          </a:stretch>
        </p:blipFill>
        <p:spPr bwMode="auto">
          <a:xfrm>
            <a:off x="571472" y="5715016"/>
            <a:ext cx="1285852" cy="475804"/>
          </a:xfrm>
          <a:prstGeom prst="rect">
            <a:avLst/>
          </a:prstGeom>
          <a:noFill/>
          <a:ln w="9525">
            <a:noFill/>
            <a:miter lim="800000"/>
            <a:headEnd/>
            <a:tailEnd/>
          </a:ln>
          <a:effectLst/>
        </p:spPr>
      </p:pic>
      <p:sp>
        <p:nvSpPr>
          <p:cNvPr id="39" name="ZoneTexte 38"/>
          <p:cNvSpPr txBox="1"/>
          <p:nvPr/>
        </p:nvSpPr>
        <p:spPr>
          <a:xfrm>
            <a:off x="1714480" y="5286388"/>
            <a:ext cx="1500198" cy="307777"/>
          </a:xfrm>
          <a:prstGeom prst="rect">
            <a:avLst/>
          </a:prstGeom>
          <a:noFill/>
        </p:spPr>
        <p:txBody>
          <a:bodyPr wrap="square" rtlCol="0">
            <a:spAutoFit/>
          </a:bodyPr>
          <a:lstStyle/>
          <a:p>
            <a:r>
              <a:rPr lang="fr-FR" sz="1400" b="1" dirty="0" smtClean="0">
                <a:latin typeface="Times New Roman" pitchFamily="18" charset="0"/>
                <a:cs typeface="Times New Roman" pitchFamily="18" charset="0"/>
              </a:rPr>
              <a:t>Remise en ordre</a:t>
            </a:r>
            <a:endParaRPr lang="fr-FR" sz="1400" b="1" dirty="0">
              <a:latin typeface="Times New Roman" pitchFamily="18" charset="0"/>
              <a:cs typeface="Times New Roman" pitchFamily="18" charset="0"/>
            </a:endParaRPr>
          </a:p>
        </p:txBody>
      </p:sp>
      <p:pic>
        <p:nvPicPr>
          <p:cNvPr id="44" name="Image 43" descr="bbbbb.gif"/>
          <p:cNvPicPr>
            <a:picLocks noChangeAspect="1"/>
          </p:cNvPicPr>
          <p:nvPr/>
        </p:nvPicPr>
        <p:blipFill>
          <a:blip r:embed="rId18"/>
          <a:stretch>
            <a:fillRect/>
          </a:stretch>
        </p:blipFill>
        <p:spPr>
          <a:xfrm>
            <a:off x="7643834" y="2895599"/>
            <a:ext cx="914400" cy="390525"/>
          </a:xfrm>
          <a:prstGeom prst="rect">
            <a:avLst/>
          </a:prstGeom>
        </p:spPr>
      </p:pic>
      <p:pic>
        <p:nvPicPr>
          <p:cNvPr id="46" name="Image 45" descr="yyy.gif"/>
          <p:cNvPicPr>
            <a:picLocks noChangeAspect="1"/>
          </p:cNvPicPr>
          <p:nvPr/>
        </p:nvPicPr>
        <p:blipFill>
          <a:blip r:embed="rId7"/>
          <a:stretch>
            <a:fillRect/>
          </a:stretch>
        </p:blipFill>
        <p:spPr>
          <a:xfrm>
            <a:off x="4019548" y="4429132"/>
            <a:ext cx="552452" cy="1214446"/>
          </a:xfrm>
          <a:prstGeom prst="rect">
            <a:avLst/>
          </a:prstGeom>
        </p:spPr>
      </p:pic>
      <p:pic>
        <p:nvPicPr>
          <p:cNvPr id="4120" name="Picture 24"/>
          <p:cNvPicPr>
            <a:picLocks noChangeAspect="1" noChangeArrowheads="1"/>
          </p:cNvPicPr>
          <p:nvPr/>
        </p:nvPicPr>
        <p:blipFill>
          <a:blip r:embed="rId19"/>
          <a:srcRect/>
          <a:stretch>
            <a:fillRect/>
          </a:stretch>
        </p:blipFill>
        <p:spPr bwMode="auto">
          <a:xfrm>
            <a:off x="4286248" y="5715016"/>
            <a:ext cx="1500198" cy="442913"/>
          </a:xfrm>
          <a:prstGeom prst="rect">
            <a:avLst/>
          </a:prstGeom>
          <a:noFill/>
          <a:ln w="9525">
            <a:noFill/>
            <a:miter lim="800000"/>
            <a:headEnd/>
            <a:tailEnd/>
          </a:ln>
          <a:effectLst/>
        </p:spPr>
      </p:pic>
      <p:sp>
        <p:nvSpPr>
          <p:cNvPr id="48" name="Flèche droite 47"/>
          <p:cNvSpPr/>
          <p:nvPr/>
        </p:nvSpPr>
        <p:spPr bwMode="auto">
          <a:xfrm flipV="1">
            <a:off x="5857884" y="4929198"/>
            <a:ext cx="571504" cy="214314"/>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pic>
        <p:nvPicPr>
          <p:cNvPr id="4121" name="Picture 25"/>
          <p:cNvPicPr>
            <a:picLocks noChangeAspect="1" noChangeArrowheads="1"/>
          </p:cNvPicPr>
          <p:nvPr/>
        </p:nvPicPr>
        <p:blipFill>
          <a:blip r:embed="rId20"/>
          <a:srcRect/>
          <a:stretch>
            <a:fillRect/>
          </a:stretch>
        </p:blipFill>
        <p:spPr bwMode="auto">
          <a:xfrm>
            <a:off x="6429388" y="4786322"/>
            <a:ext cx="276225" cy="504825"/>
          </a:xfrm>
          <a:prstGeom prst="rect">
            <a:avLst/>
          </a:prstGeom>
          <a:noFill/>
          <a:ln w="9525">
            <a:noFill/>
            <a:miter lim="800000"/>
            <a:headEnd/>
            <a:tailEnd/>
          </a:ln>
          <a:effectLst/>
        </p:spPr>
      </p:pic>
      <p:pic>
        <p:nvPicPr>
          <p:cNvPr id="50" name="Image 49" descr="kkk.gif"/>
          <p:cNvPicPr>
            <a:picLocks noChangeAspect="1"/>
          </p:cNvPicPr>
          <p:nvPr/>
        </p:nvPicPr>
        <p:blipFill>
          <a:blip r:embed="rId4"/>
          <a:stretch>
            <a:fillRect/>
          </a:stretch>
        </p:blipFill>
        <p:spPr>
          <a:xfrm>
            <a:off x="6715140" y="4429132"/>
            <a:ext cx="1357322" cy="1009650"/>
          </a:xfrm>
          <a:prstGeom prst="rect">
            <a:avLst/>
          </a:prstGeom>
        </p:spPr>
      </p:pic>
      <p:pic>
        <p:nvPicPr>
          <p:cNvPr id="4122" name="Picture 26"/>
          <p:cNvPicPr>
            <a:picLocks noChangeAspect="1" noChangeArrowheads="1"/>
          </p:cNvPicPr>
          <p:nvPr/>
        </p:nvPicPr>
        <p:blipFill>
          <a:blip r:embed="rId21"/>
          <a:srcRect/>
          <a:stretch>
            <a:fillRect/>
          </a:stretch>
        </p:blipFill>
        <p:spPr bwMode="auto">
          <a:xfrm>
            <a:off x="6691843" y="5715016"/>
            <a:ext cx="1666371" cy="481014"/>
          </a:xfrm>
          <a:prstGeom prst="rect">
            <a:avLst/>
          </a:prstGeom>
          <a:noFill/>
          <a:ln w="9525">
            <a:noFill/>
            <a:miter lim="800000"/>
            <a:headEnd/>
            <a:tailEnd/>
          </a:ln>
          <a:effectLst/>
        </p:spPr>
      </p:pic>
      <p:pic>
        <p:nvPicPr>
          <p:cNvPr id="53" name="Image 52" descr="bbbbb.gif"/>
          <p:cNvPicPr>
            <a:picLocks noChangeAspect="1"/>
          </p:cNvPicPr>
          <p:nvPr/>
        </p:nvPicPr>
        <p:blipFill>
          <a:blip r:embed="rId18"/>
          <a:stretch>
            <a:fillRect/>
          </a:stretch>
        </p:blipFill>
        <p:spPr>
          <a:xfrm>
            <a:off x="3143240" y="4857760"/>
            <a:ext cx="914400" cy="390525"/>
          </a:xfrm>
          <a:prstGeom prst="rect">
            <a:avLst/>
          </a:prstGeom>
        </p:spPr>
      </p:pic>
      <p:sp>
        <p:nvSpPr>
          <p:cNvPr id="36" name="TextBox 9"/>
          <p:cNvSpPr txBox="1">
            <a:spLocks/>
          </p:cNvSpPr>
          <p:nvPr/>
        </p:nvSpPr>
        <p:spPr bwMode="white">
          <a:xfrm>
            <a:off x="500034" y="1000108"/>
            <a:ext cx="8382000" cy="523220"/>
          </a:xfrm>
          <a:prstGeom prst="rect">
            <a:avLst/>
          </a:prstGeom>
          <a:noFill/>
          <a:ln w="9525">
            <a:noFill/>
            <a:miter lim="800000"/>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Blip>
                <a:blip r:embed="rId22"/>
              </a:buBlip>
              <a:tabLst/>
              <a:defRPr/>
            </a:pPr>
            <a:r>
              <a:rPr lang="fr-FR" sz="2800" kern="0" dirty="0" smtClean="0">
                <a:solidFill>
                  <a:srgbClr val="743DFD"/>
                </a:solidFill>
                <a:latin typeface="Times New Roman" pitchFamily="18" charset="0"/>
                <a:cs typeface="Times New Roman" pitchFamily="18" charset="0"/>
              </a:rPr>
              <a:t> </a:t>
            </a:r>
            <a:endParaRPr kumimoji="0" lang="fr-FR" sz="3000" b="0" i="0" u="none" strike="noStrike" kern="0" cap="none" spc="0" normalizeH="0" baseline="0" noProof="0" dirty="0" smtClean="0">
              <a:ln>
                <a:noFill/>
              </a:ln>
              <a:solidFill>
                <a:srgbClr val="743DFD"/>
              </a:solidFill>
              <a:effectLst/>
              <a:uLnTx/>
              <a:uFillTx/>
              <a:latin typeface="Times New Roman" pitchFamily="18" charset="0"/>
              <a:ea typeface="+mn-ea"/>
              <a:cs typeface="Times New Roman" pitchFamily="18" charset="0"/>
            </a:endParaRPr>
          </a:p>
        </p:txBody>
      </p:sp>
      <p:pic>
        <p:nvPicPr>
          <p:cNvPr id="40" name="Picture 2"/>
          <p:cNvPicPr>
            <a:picLocks noChangeAspect="1" noChangeArrowheads="1"/>
          </p:cNvPicPr>
          <p:nvPr/>
        </p:nvPicPr>
        <p:blipFill>
          <a:blip r:embed="rId23"/>
          <a:srcRect/>
          <a:stretch>
            <a:fillRect/>
          </a:stretch>
        </p:blipFill>
        <p:spPr bwMode="auto">
          <a:xfrm>
            <a:off x="0" y="0"/>
            <a:ext cx="9144000" cy="266700"/>
          </a:xfrm>
          <a:prstGeom prst="rect">
            <a:avLst/>
          </a:prstGeom>
          <a:noFill/>
          <a:ln w="9525">
            <a:noFill/>
            <a:miter lim="800000"/>
            <a:headEnd/>
            <a:tailEnd/>
          </a:ln>
        </p:spPr>
      </p:pic>
      <p:pic>
        <p:nvPicPr>
          <p:cNvPr id="41" name="Picture 2"/>
          <p:cNvPicPr>
            <a:picLocks noGrp="1" noChangeAspect="1" noChangeArrowheads="1"/>
          </p:cNvPicPr>
          <p:nvPr>
            <p:ph idx="1"/>
          </p:nvPr>
        </p:nvPicPr>
        <p:blipFill>
          <a:blip r:embed="rId24"/>
          <a:srcRect/>
          <a:stretch>
            <a:fillRect/>
          </a:stretch>
        </p:blipFill>
        <p:spPr bwMode="auto">
          <a:xfrm>
            <a:off x="0" y="6430266"/>
            <a:ext cx="9144000" cy="427734"/>
          </a:xfrm>
          <a:prstGeom prst="rect">
            <a:avLst/>
          </a:prstGeom>
          <a:noFill/>
          <a:ln w="9525">
            <a:noFill/>
            <a:miter lim="800000"/>
            <a:headEnd/>
            <a:tailEnd/>
          </a:ln>
          <a:effectLst/>
        </p:spPr>
      </p:pic>
      <p:sp>
        <p:nvSpPr>
          <p:cNvPr id="42" name="Espace réservé du numéro de diapositive 41"/>
          <p:cNvSpPr>
            <a:spLocks noGrp="1"/>
          </p:cNvSpPr>
          <p:nvPr>
            <p:ph type="sldNum" sz="quarter" idx="12"/>
          </p:nvPr>
        </p:nvSpPr>
        <p:spPr/>
        <p:txBody>
          <a:bodyPr/>
          <a:lstStyle/>
          <a:p>
            <a:fld id="{E083DE30-1EFA-4EE4-9782-F5D89B7305EF}" type="slidenum">
              <a:rPr lang="en-AU" smtClean="0"/>
              <a:pPr/>
              <a:t>10</a:t>
            </a:fld>
            <a:endParaRPr lang="en-AU"/>
          </a:p>
        </p:txBody>
      </p:sp>
      <p:pic>
        <p:nvPicPr>
          <p:cNvPr id="43" name="Picture 2"/>
          <p:cNvPicPr>
            <a:picLocks noChangeAspect="1" noChangeArrowheads="1"/>
          </p:cNvPicPr>
          <p:nvPr/>
        </p:nvPicPr>
        <p:blipFill>
          <a:blip r:embed="rId3"/>
          <a:srcRect/>
          <a:stretch>
            <a:fillRect/>
          </a:stretch>
        </p:blipFill>
        <p:spPr bwMode="auto">
          <a:xfrm>
            <a:off x="7786710" y="4286256"/>
            <a:ext cx="676275" cy="1057275"/>
          </a:xfrm>
          <a:prstGeom prst="rect">
            <a:avLst/>
          </a:prstGeom>
          <a:noFill/>
          <a:ln w="9525">
            <a:noFill/>
            <a:miter lim="800000"/>
            <a:headEnd/>
            <a:tailEnd/>
          </a:ln>
          <a:effectLst/>
        </p:spPr>
      </p:pic>
      <p:grpSp>
        <p:nvGrpSpPr>
          <p:cNvPr id="2" name="Group 53"/>
          <p:cNvGrpSpPr>
            <a:grpSpLocks/>
          </p:cNvGrpSpPr>
          <p:nvPr/>
        </p:nvGrpSpPr>
        <p:grpSpPr bwMode="auto">
          <a:xfrm>
            <a:off x="500034" y="428604"/>
            <a:ext cx="381000" cy="381000"/>
            <a:chOff x="2078" y="1680"/>
            <a:chExt cx="1615" cy="1615"/>
          </a:xfrm>
        </p:grpSpPr>
        <p:sp>
          <p:nvSpPr>
            <p:cNvPr id="47"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49"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51"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52"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54"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55"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57"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rtl="1">
              <a:defRPr/>
            </a:pPr>
            <a:r>
              <a:rPr lang="fr-FR" sz="4800" u="sng" kern="0" dirty="0" smtClean="0">
                <a:solidFill>
                  <a:schemeClr val="bg1"/>
                </a:solidFill>
                <a:latin typeface="Monotype Corsiva" pitchFamily="66" charset="0"/>
                <a:ea typeface="+mj-ea"/>
                <a:cs typeface="Times New Roman" pitchFamily="18" charset="0"/>
              </a:rPr>
              <a:t>Principe de </a:t>
            </a:r>
            <a:r>
              <a:rPr lang="fr-FR" sz="4800" u="sng" kern="0" dirty="0" err="1" smtClean="0">
                <a:solidFill>
                  <a:schemeClr val="bg1"/>
                </a:solidFill>
                <a:latin typeface="Monotype Corsiva" pitchFamily="66" charset="0"/>
                <a:ea typeface="+mj-ea"/>
                <a:cs typeface="Times New Roman" pitchFamily="18" charset="0"/>
              </a:rPr>
              <a:t>ToIP</a:t>
            </a:r>
            <a:r>
              <a:rPr lang="fr-FR" sz="4800" u="sng" kern="0" dirty="0" smtClean="0">
                <a:solidFill>
                  <a:schemeClr val="bg1"/>
                </a:solidFill>
                <a:latin typeface="Monotype Corsiva" pitchFamily="66" charset="0"/>
                <a:ea typeface="+mj-ea"/>
                <a:cs typeface="Times New Roman" pitchFamily="18" charset="0"/>
              </a:rPr>
              <a:t> </a:t>
            </a:r>
            <a:endParaRPr kumimoji="0" lang="ar-DZ" sz="4800" b="0" i="0" u="sng" strike="noStrike" kern="0" cap="none" spc="0" normalizeH="0" baseline="0" noProof="0" dirty="0" smtClean="0">
              <a:ln>
                <a:noFill/>
              </a:ln>
              <a:solidFill>
                <a:schemeClr val="bg1"/>
              </a:solidFill>
              <a:effectLst/>
              <a:uLnTx/>
              <a:uFillTx/>
              <a:latin typeface="Monotype Corsiva" pitchFamily="66"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path" presetSubtype="0" repeatCount="indefinite" accel="50000" decel="50000" fill="hold" nodeType="withEffect">
                                  <p:stCondLst>
                                    <p:cond delay="0"/>
                                  </p:stCondLst>
                                  <p:childTnLst>
                                    <p:animMotion origin="layout" path="M 0.01927 0.09838 L 0.05868 0.04838 " pathEditMode="relative" rAng="0" ptsTypes="AA">
                                      <p:cBhvr>
                                        <p:cTn id="6" dur="2000" fill="hold"/>
                                        <p:tgtEl>
                                          <p:spTgt spid="4110"/>
                                        </p:tgtEl>
                                        <p:attrNameLst>
                                          <p:attrName>ppt_x</p:attrName>
                                          <p:attrName>ppt_y</p:attrName>
                                        </p:attrNameLst>
                                      </p:cBhvr>
                                      <p:rCtr x="20" y="-25"/>
                                    </p:animMotion>
                                  </p:childTnLst>
                                </p:cTn>
                              </p:par>
                              <p:par>
                                <p:cTn id="7" presetID="63" presetClass="path" presetSubtype="0" repeatCount="indefinite" accel="50000" decel="50000" fill="hold" nodeType="withEffect">
                                  <p:stCondLst>
                                    <p:cond delay="0"/>
                                  </p:stCondLst>
                                  <p:childTnLst>
                                    <p:animMotion origin="layout" path="M -3.61111E-6 -2.22222E-6 L 0.06476 -0.0037 " pathEditMode="relative" rAng="0" ptsTypes="AA">
                                      <p:cBhvr>
                                        <p:cTn id="8" dur="2000" fill="hold"/>
                                        <p:tgtEl>
                                          <p:spTgt spid="4112"/>
                                        </p:tgtEl>
                                        <p:attrNameLst>
                                          <p:attrName>ppt_x</p:attrName>
                                          <p:attrName>ppt_y</p:attrName>
                                        </p:attrNameLst>
                                      </p:cBhvr>
                                      <p:rCtr x="32" y="-2"/>
                                    </p:animMotion>
                                  </p:childTnLst>
                                </p:cTn>
                              </p:par>
                              <p:par>
                                <p:cTn id="9" presetID="49" presetClass="path" presetSubtype="0" repeatCount="indefinite" accel="50000" decel="50000" fill="hold" nodeType="withEffect">
                                  <p:stCondLst>
                                    <p:cond delay="0"/>
                                  </p:stCondLst>
                                  <p:childTnLst>
                                    <p:animMotion origin="layout" path="M -3.61111E-6 1.11111E-6 L 0.07084 0.06319 " pathEditMode="relative" rAng="0" ptsTypes="AA">
                                      <p:cBhvr>
                                        <p:cTn id="10" dur="2000" fill="hold"/>
                                        <p:tgtEl>
                                          <p:spTgt spid="4110"/>
                                        </p:tgtEl>
                                        <p:attrNameLst>
                                          <p:attrName>ppt_x</p:attrName>
                                          <p:attrName>ppt_y</p:attrName>
                                        </p:attrNameLst>
                                      </p:cBhvr>
                                      <p:rCtr x="35" y="31"/>
                                    </p:animMotion>
                                  </p:childTnLst>
                                </p:cTn>
                              </p:par>
                              <p:par>
                                <p:cTn id="11" presetID="49" presetClass="path" presetSubtype="0" repeatCount="indefinite" accel="50000" decel="50000" fill="hold" nodeType="withEffect">
                                  <p:stCondLst>
                                    <p:cond delay="0"/>
                                  </p:stCondLst>
                                  <p:childTnLst>
                                    <p:animMotion origin="layout" path="M -0.01562 0.05 L 0.06458 0.09977 " pathEditMode="relative" rAng="0" ptsTypes="AA">
                                      <p:cBhvr>
                                        <p:cTn id="12" dur="2000" fill="hold"/>
                                        <p:tgtEl>
                                          <p:spTgt spid="4111"/>
                                        </p:tgtEl>
                                        <p:attrNameLst>
                                          <p:attrName>ppt_x</p:attrName>
                                          <p:attrName>ppt_y</p:attrName>
                                        </p:attrNameLst>
                                      </p:cBhvr>
                                      <p:rCtr x="40" y="25"/>
                                    </p:animMotion>
                                  </p:childTnLst>
                                </p:cTn>
                              </p:par>
                              <p:par>
                                <p:cTn id="13" presetID="56" presetClass="path" presetSubtype="0" repeatCount="indefinite" accel="50000" decel="50000" fill="hold" nodeType="withEffect">
                                  <p:stCondLst>
                                    <p:cond delay="0"/>
                                  </p:stCondLst>
                                  <p:childTnLst>
                                    <p:animMotion origin="layout" path="M 1.94444E-6 1.48148E-6 L 0.04722 -0.03148 " pathEditMode="relative" rAng="0" ptsTypes="AA">
                                      <p:cBhvr>
                                        <p:cTn id="14" dur="2000" fill="hold"/>
                                        <p:tgtEl>
                                          <p:spTgt spid="4113"/>
                                        </p:tgtEl>
                                        <p:attrNameLst>
                                          <p:attrName>ppt_x</p:attrName>
                                          <p:attrName>ppt_y</p:attrName>
                                        </p:attrNameLst>
                                      </p:cBhvr>
                                      <p:rCtr x="24" y="-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85720" y="1500174"/>
            <a:ext cx="7848600" cy="3581400"/>
          </a:xfrm>
        </p:spPr>
        <p:txBody>
          <a:bodyPr/>
          <a:lstStyle/>
          <a:p>
            <a:r>
              <a:rPr lang="fr-FR" sz="2400" b="0" dirty="0" smtClean="0">
                <a:solidFill>
                  <a:srgbClr val="0070C0"/>
                </a:solidFill>
                <a:latin typeface="Constantia" pitchFamily="18" charset="0"/>
              </a:rPr>
              <a:t>En téléphonie, la convergence est totale puisque elle concerne le réseau fixe RTC, les réseaux mobiles (GSM…) et l’informatique (</a:t>
            </a:r>
            <a:r>
              <a:rPr lang="fr-FR" sz="2400" b="0" dirty="0" err="1" smtClean="0">
                <a:solidFill>
                  <a:srgbClr val="0070C0"/>
                </a:solidFill>
                <a:latin typeface="Constantia" pitchFamily="18" charset="0"/>
              </a:rPr>
              <a:t>VoIP</a:t>
            </a:r>
            <a:r>
              <a:rPr lang="fr-FR" sz="2400" b="0" dirty="0" smtClean="0">
                <a:solidFill>
                  <a:srgbClr val="0070C0"/>
                </a:solidFill>
                <a:latin typeface="Constantia" pitchFamily="18" charset="0"/>
              </a:rPr>
              <a:t>). Pour l’abonnée, c’est totalement transparent.</a:t>
            </a:r>
          </a:p>
          <a:p>
            <a:endParaRPr lang="fr-FR" sz="2400" b="0" dirty="0" smtClean="0">
              <a:solidFill>
                <a:srgbClr val="0070C0"/>
              </a:solidFill>
              <a:latin typeface="Constantia" pitchFamily="18" charset="0"/>
            </a:endParaRPr>
          </a:p>
          <a:p>
            <a:r>
              <a:rPr lang="fr-FR" sz="2400" b="0" dirty="0" smtClean="0">
                <a:solidFill>
                  <a:srgbClr val="0070C0"/>
                </a:solidFill>
                <a:latin typeface="Constantia" pitchFamily="18" charset="0"/>
              </a:rPr>
              <a:t>On parle aussi parfois de la Téléphonie sur Internet liée au transport de la voix sur le réseau des réseaux (Internet). </a:t>
            </a:r>
          </a:p>
          <a:p>
            <a:pPr>
              <a:buNone/>
            </a:pPr>
            <a:r>
              <a:rPr lang="fr-FR" sz="2400" b="0" dirty="0" smtClean="0">
                <a:solidFill>
                  <a:srgbClr val="0070C0"/>
                </a:solidFill>
                <a:latin typeface="Constantia" pitchFamily="18" charset="0"/>
              </a:rPr>
              <a:t>Et d’une manière générale, on parle de la </a:t>
            </a:r>
            <a:r>
              <a:rPr lang="fr-FR" sz="2400" b="0" dirty="0" err="1" smtClean="0">
                <a:solidFill>
                  <a:srgbClr val="0070C0"/>
                </a:solidFill>
                <a:latin typeface="Constantia" pitchFamily="18" charset="0"/>
              </a:rPr>
              <a:t>CoIP</a:t>
            </a:r>
            <a:r>
              <a:rPr lang="fr-FR" sz="2400" b="0" dirty="0" smtClean="0">
                <a:solidFill>
                  <a:srgbClr val="0070C0"/>
                </a:solidFill>
                <a:latin typeface="Constantia" pitchFamily="18" charset="0"/>
              </a:rPr>
              <a:t> pour Communication sur IP.</a:t>
            </a: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11</a:t>
            </a:fld>
            <a:endParaRPr lang="en-AU" dirty="0"/>
          </a:p>
        </p:txBody>
      </p:sp>
      <p:sp>
        <p:nvSpPr>
          <p:cNvPr id="5" name="Espace réservé du contenu 4"/>
          <p:cNvSpPr>
            <a:spLocks noGrp="1"/>
          </p:cNvSpPr>
          <p:nvPr>
            <p:ph sz="quarter" idx="13"/>
          </p:nvPr>
        </p:nvSpPr>
        <p:spPr/>
        <p:txBody>
          <a:bodyPr/>
          <a:lstStyle/>
          <a:p>
            <a:endParaRPr lang="fr-FR"/>
          </a:p>
        </p:txBody>
      </p:sp>
      <p:sp>
        <p:nvSpPr>
          <p:cNvPr id="6" name="Rectangle 5"/>
          <p:cNvSpPr/>
          <p:nvPr/>
        </p:nvSpPr>
        <p:spPr>
          <a:xfrm>
            <a:off x="857224" y="142852"/>
            <a:ext cx="5429288" cy="830997"/>
          </a:xfrm>
          <a:prstGeom prst="rect">
            <a:avLst/>
          </a:prstGeom>
        </p:spPr>
        <p:txBody>
          <a:bodyPr wrap="square">
            <a:spAutoFit/>
          </a:bodyPr>
          <a:lstStyle/>
          <a:p>
            <a:pPr lvl="0" rtl="1">
              <a:defRPr/>
            </a:pPr>
            <a:r>
              <a:rPr lang="fr-FR" sz="4800" u="sng" kern="0" dirty="0" smtClean="0">
                <a:solidFill>
                  <a:schemeClr val="bg1"/>
                </a:solidFill>
                <a:latin typeface="Monotype Corsiva" pitchFamily="66" charset="0"/>
                <a:cs typeface="Times New Roman" pitchFamily="18" charset="0"/>
              </a:rPr>
              <a:t>Principe de </a:t>
            </a:r>
            <a:r>
              <a:rPr lang="fr-FR" sz="4800" u="sng" kern="0" dirty="0" err="1" smtClean="0">
                <a:solidFill>
                  <a:schemeClr val="bg1"/>
                </a:solidFill>
                <a:latin typeface="Monotype Corsiva" pitchFamily="66" charset="0"/>
                <a:cs typeface="Times New Roman" pitchFamily="18" charset="0"/>
              </a:rPr>
              <a:t>ToIP</a:t>
            </a:r>
            <a:r>
              <a:rPr lang="fr-FR" sz="4800" u="sng" kern="0" dirty="0" smtClean="0">
                <a:solidFill>
                  <a:schemeClr val="bg1"/>
                </a:solidFill>
                <a:latin typeface="Monotype Corsiva" pitchFamily="66" charset="0"/>
                <a:cs typeface="Times New Roman" pitchFamily="18" charset="0"/>
              </a:rPr>
              <a:t> </a:t>
            </a:r>
            <a:endParaRPr lang="ar-DZ" sz="4800" u="sng" kern="0" dirty="0" smtClean="0">
              <a:solidFill>
                <a:schemeClr val="bg1"/>
              </a:solidFill>
              <a:latin typeface="Monotype Corsiva" pitchFamily="66" charset="0"/>
              <a:cs typeface="Times New Roman" pitchFamily="18" charset="0"/>
            </a:endParaRPr>
          </a:p>
        </p:txBody>
      </p:sp>
      <p:grpSp>
        <p:nvGrpSpPr>
          <p:cNvPr id="7" name="Group 53"/>
          <p:cNvGrpSpPr>
            <a:grpSpLocks/>
          </p:cNvGrpSpPr>
          <p:nvPr/>
        </p:nvGrpSpPr>
        <p:grpSpPr bwMode="auto">
          <a:xfrm>
            <a:off x="500034" y="428604"/>
            <a:ext cx="381000" cy="381000"/>
            <a:chOff x="2078" y="1680"/>
            <a:chExt cx="1615" cy="1615"/>
          </a:xfrm>
        </p:grpSpPr>
        <p:sp>
          <p:nvSpPr>
            <p:cNvPr id="8"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9"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0"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1"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2"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3"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85720" y="1500174"/>
            <a:ext cx="7848600" cy="3581400"/>
          </a:xfrm>
        </p:spPr>
        <p:txBody>
          <a:bodyPr/>
          <a:lstStyle/>
          <a:p>
            <a:r>
              <a:rPr lang="fr-FR" sz="2400" b="0" dirty="0" smtClean="0">
                <a:solidFill>
                  <a:srgbClr val="0070C0"/>
                </a:solidFill>
                <a:latin typeface="Constantia" pitchFamily="18" charset="0"/>
              </a:rPr>
              <a:t>La voix sur IP utilise plusieurs protocoles afin de faire transiter la voix d'un équipement à un autre. Le premier étant évidemment le protocole IP sur lequel se basent internet et les réseaux locaux. </a:t>
            </a:r>
          </a:p>
          <a:p>
            <a:endParaRPr lang="fr-FR" sz="2400" b="0" dirty="0" smtClean="0">
              <a:solidFill>
                <a:srgbClr val="0070C0"/>
              </a:solidFill>
              <a:latin typeface="Constantia" pitchFamily="18" charset="0"/>
            </a:endParaRPr>
          </a:p>
          <a:p>
            <a:r>
              <a:rPr lang="fr-FR" sz="2400" b="0" dirty="0" smtClean="0">
                <a:solidFill>
                  <a:srgbClr val="0070C0"/>
                </a:solidFill>
                <a:latin typeface="Constantia" pitchFamily="18" charset="0"/>
              </a:rPr>
              <a:t>On distingue aussi plusieurs protocoles de transports et de connexions comme le RTP, RTCP, H.323, SIP et MGCP. On distingue aussi des normes de compressions de la voix appelées « codecs ». </a:t>
            </a:r>
          </a:p>
          <a:p>
            <a:endParaRPr lang="fr-FR" sz="2400" b="0" dirty="0" smtClean="0">
              <a:solidFill>
                <a:srgbClr val="0070C0"/>
              </a:solidFill>
              <a:latin typeface="Constantia" pitchFamily="18" charset="0"/>
            </a:endParaRPr>
          </a:p>
          <a:p>
            <a:r>
              <a:rPr lang="fr-FR" sz="2400" b="0" dirty="0" smtClean="0">
                <a:solidFill>
                  <a:srgbClr val="0070C0"/>
                </a:solidFill>
                <a:latin typeface="Constantia" pitchFamily="18" charset="0"/>
              </a:rPr>
              <a:t>Le protocole SIP est le plus utilisé aujourd’hui sur Internet et sur les réseaux locaux. </a:t>
            </a:r>
          </a:p>
          <a:p>
            <a:endParaRPr lang="fr-FR" sz="2400" dirty="0" smtClean="0"/>
          </a:p>
          <a:p>
            <a:endParaRPr lang="fr-FR" sz="2400" dirty="0" smtClean="0"/>
          </a:p>
          <a:p>
            <a:endParaRPr lang="fr-FR" sz="2400" b="0" dirty="0" smtClean="0">
              <a:solidFill>
                <a:srgbClr val="0070C0"/>
              </a:solidFill>
              <a:latin typeface="Constantia" pitchFamily="18" charset="0"/>
            </a:endParaRP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12</a:t>
            </a:fld>
            <a:endParaRPr lang="en-AU" dirty="0"/>
          </a:p>
        </p:txBody>
      </p:sp>
      <p:sp>
        <p:nvSpPr>
          <p:cNvPr id="6" name="Rectangle 5"/>
          <p:cNvSpPr/>
          <p:nvPr/>
        </p:nvSpPr>
        <p:spPr>
          <a:xfrm>
            <a:off x="857224" y="142852"/>
            <a:ext cx="5429288" cy="830997"/>
          </a:xfrm>
          <a:prstGeom prst="rect">
            <a:avLst/>
          </a:prstGeom>
        </p:spPr>
        <p:txBody>
          <a:bodyPr wrap="square">
            <a:spAutoFit/>
          </a:bodyPr>
          <a:lstStyle/>
          <a:p>
            <a:pPr lvl="0" rtl="1">
              <a:defRPr/>
            </a:pPr>
            <a:r>
              <a:rPr lang="fr-FR" sz="4800" u="sng" kern="0" dirty="0" smtClean="0">
                <a:solidFill>
                  <a:schemeClr val="bg1"/>
                </a:solidFill>
                <a:latin typeface="Monotype Corsiva" pitchFamily="66" charset="0"/>
                <a:cs typeface="Times New Roman" pitchFamily="18" charset="0"/>
              </a:rPr>
              <a:t>Principe de </a:t>
            </a:r>
            <a:r>
              <a:rPr lang="fr-FR" sz="4800" u="sng" kern="0" dirty="0" err="1" smtClean="0">
                <a:solidFill>
                  <a:schemeClr val="bg1"/>
                </a:solidFill>
                <a:latin typeface="Monotype Corsiva" pitchFamily="66" charset="0"/>
                <a:cs typeface="Times New Roman" pitchFamily="18" charset="0"/>
              </a:rPr>
              <a:t>ToIP</a:t>
            </a:r>
            <a:r>
              <a:rPr lang="fr-FR" sz="4800" u="sng" kern="0" dirty="0" smtClean="0">
                <a:solidFill>
                  <a:schemeClr val="bg1"/>
                </a:solidFill>
                <a:latin typeface="Monotype Corsiva" pitchFamily="66" charset="0"/>
                <a:cs typeface="Times New Roman" pitchFamily="18" charset="0"/>
              </a:rPr>
              <a:t> </a:t>
            </a:r>
            <a:endParaRPr lang="ar-DZ" sz="4800" u="sng" kern="0" dirty="0" smtClean="0">
              <a:solidFill>
                <a:schemeClr val="bg1"/>
              </a:solidFill>
              <a:latin typeface="Monotype Corsiva" pitchFamily="66" charset="0"/>
              <a:cs typeface="Times New Roman" pitchFamily="18" charset="0"/>
            </a:endParaRPr>
          </a:p>
        </p:txBody>
      </p:sp>
      <p:grpSp>
        <p:nvGrpSpPr>
          <p:cNvPr id="2" name="Group 53"/>
          <p:cNvGrpSpPr>
            <a:grpSpLocks/>
          </p:cNvGrpSpPr>
          <p:nvPr/>
        </p:nvGrpSpPr>
        <p:grpSpPr bwMode="auto">
          <a:xfrm>
            <a:off x="500034" y="428604"/>
            <a:ext cx="381000" cy="381000"/>
            <a:chOff x="2078" y="1680"/>
            <a:chExt cx="1615" cy="1615"/>
          </a:xfrm>
        </p:grpSpPr>
        <p:sp>
          <p:nvSpPr>
            <p:cNvPr id="8"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9"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0"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1"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2"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3"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pic>
        <p:nvPicPr>
          <p:cNvPr id="8" name="Picture 2"/>
          <p:cNvPicPr>
            <a:picLocks noGrp="1" noChangeAspect="1" noChangeArrowheads="1"/>
          </p:cNvPicPr>
          <p:nvPr>
            <p:ph idx="1"/>
          </p:nvPr>
        </p:nvPicPr>
        <p:blipFill>
          <a:blip r:embed="rId4"/>
          <a:srcRect/>
          <a:stretch>
            <a:fillRect/>
          </a:stretch>
        </p:blipFill>
        <p:spPr bwMode="auto">
          <a:xfrm>
            <a:off x="0" y="6430266"/>
            <a:ext cx="9144000" cy="427734"/>
          </a:xfrm>
          <a:prstGeom prst="rect">
            <a:avLst/>
          </a:prstGeom>
          <a:noFill/>
          <a:ln w="9525">
            <a:noFill/>
            <a:miter lim="800000"/>
            <a:headEnd/>
            <a:tailEnd/>
          </a:ln>
          <a:effectLst/>
        </p:spPr>
      </p:pic>
      <p:sp>
        <p:nvSpPr>
          <p:cNvPr id="10" name="Espace réservé du numéro de diapositive 9"/>
          <p:cNvSpPr>
            <a:spLocks noGrp="1"/>
          </p:cNvSpPr>
          <p:nvPr>
            <p:ph type="sldNum" sz="quarter" idx="12"/>
          </p:nvPr>
        </p:nvSpPr>
        <p:spPr/>
        <p:txBody>
          <a:bodyPr/>
          <a:lstStyle/>
          <a:p>
            <a:fld id="{E083DE30-1EFA-4EE4-9782-F5D89B7305EF}" type="slidenum">
              <a:rPr lang="en-AU" smtClean="0"/>
              <a:pPr/>
              <a:t>13</a:t>
            </a:fld>
            <a:endParaRPr lang="en-AU"/>
          </a:p>
        </p:txBody>
      </p:sp>
      <p:pic>
        <p:nvPicPr>
          <p:cNvPr id="4100" name="Picture 4"/>
          <p:cNvPicPr>
            <a:picLocks noChangeAspect="1" noChangeArrowheads="1"/>
          </p:cNvPicPr>
          <p:nvPr/>
        </p:nvPicPr>
        <p:blipFill>
          <a:blip r:embed="rId5"/>
          <a:srcRect/>
          <a:stretch>
            <a:fillRect/>
          </a:stretch>
        </p:blipFill>
        <p:spPr bwMode="auto">
          <a:xfrm>
            <a:off x="857224" y="1500174"/>
            <a:ext cx="7500990" cy="4786346"/>
          </a:xfrm>
          <a:prstGeom prst="rect">
            <a:avLst/>
          </a:prstGeom>
          <a:noFill/>
          <a:ln w="9525">
            <a:noFill/>
            <a:miter lim="800000"/>
            <a:headEnd/>
            <a:tailEnd/>
          </a:ln>
        </p:spPr>
      </p:pic>
      <p:grpSp>
        <p:nvGrpSpPr>
          <p:cNvPr id="2" name="Group 53"/>
          <p:cNvGrpSpPr>
            <a:grpSpLocks/>
          </p:cNvGrpSpPr>
          <p:nvPr/>
        </p:nvGrpSpPr>
        <p:grpSpPr bwMode="auto">
          <a:xfrm>
            <a:off x="500034" y="428604"/>
            <a:ext cx="381000" cy="381000"/>
            <a:chOff x="2078" y="1680"/>
            <a:chExt cx="1615" cy="1615"/>
          </a:xfrm>
        </p:grpSpPr>
        <p:sp>
          <p:nvSpPr>
            <p:cNvPr id="12"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3"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4"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5"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6"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7"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18"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rtl="1">
              <a:defRPr/>
            </a:pPr>
            <a:r>
              <a:rPr lang="fr-FR" sz="2800" u="sng" kern="0" dirty="0" smtClean="0">
                <a:solidFill>
                  <a:schemeClr val="bg1"/>
                </a:solidFill>
                <a:latin typeface="Monotype Corsiva" pitchFamily="66" charset="0"/>
                <a:ea typeface="+mj-ea"/>
                <a:cs typeface="Times New Roman" pitchFamily="18" charset="0"/>
              </a:rPr>
              <a:t>Les différentes équipements d’une communication </a:t>
            </a:r>
            <a:r>
              <a:rPr lang="fr-FR" sz="2800" u="sng" kern="0" dirty="0" err="1" smtClean="0">
                <a:solidFill>
                  <a:schemeClr val="bg1"/>
                </a:solidFill>
                <a:latin typeface="Monotype Corsiva" pitchFamily="66" charset="0"/>
                <a:ea typeface="+mj-ea"/>
                <a:cs typeface="Times New Roman" pitchFamily="18" charset="0"/>
              </a:rPr>
              <a:t>ToIP</a:t>
            </a:r>
            <a:endParaRPr lang="ar-DZ" sz="2800" u="sng" kern="0" dirty="0" smtClean="0">
              <a:solidFill>
                <a:schemeClr val="bg1"/>
              </a:solidFill>
              <a:latin typeface="Monotype Corsiva" pitchFamily="66"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1000" fill="hold"/>
                                        <p:tgtEl>
                                          <p:spTgt spid="18"/>
                                        </p:tgtEl>
                                        <p:attrNameLst>
                                          <p:attrName>ppt_w</p:attrName>
                                        </p:attrNameLst>
                                      </p:cBhvr>
                                      <p:tavLst>
                                        <p:tav tm="0">
                                          <p:val>
                                            <p:fltVal val="0"/>
                                          </p:val>
                                        </p:tav>
                                        <p:tav tm="100000">
                                          <p:val>
                                            <p:strVal val="#ppt_w"/>
                                          </p:val>
                                        </p:tav>
                                      </p:tavLst>
                                    </p:anim>
                                    <p:anim calcmode="lin" valueType="num">
                                      <p:cBhvr>
                                        <p:cTn id="11" dur="1000" fill="hold"/>
                                        <p:tgtEl>
                                          <p:spTgt spid="18"/>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21" presetClass="entr" presetSubtype="4" fill="hold" nodeType="afterEffect">
                                  <p:stCondLst>
                                    <p:cond delay="0"/>
                                  </p:stCondLst>
                                  <p:childTnLst>
                                    <p:set>
                                      <p:cBhvr>
                                        <p:cTn id="14" dur="1" fill="hold">
                                          <p:stCondLst>
                                            <p:cond delay="0"/>
                                          </p:stCondLst>
                                        </p:cTn>
                                        <p:tgtEl>
                                          <p:spTgt spid="4100"/>
                                        </p:tgtEl>
                                        <p:attrNameLst>
                                          <p:attrName>style.visibility</p:attrName>
                                        </p:attrNameLst>
                                      </p:cBhvr>
                                      <p:to>
                                        <p:strVal val="visible"/>
                                      </p:to>
                                    </p:set>
                                    <p:animEffect transition="in" filter="wheel(4)">
                                      <p:cBhvr>
                                        <p:cTn id="15"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0034" y="1714488"/>
            <a:ext cx="8329642" cy="4538673"/>
          </a:xfrm>
        </p:spPr>
        <p:txBody>
          <a:bodyPr/>
          <a:lstStyle/>
          <a:p>
            <a:pPr algn="l" rtl="0">
              <a:lnSpc>
                <a:spcPct val="150000"/>
              </a:lnSpc>
              <a:buFont typeface="Wingdings" pitchFamily="2" charset="2"/>
              <a:buChar char="ü"/>
            </a:pPr>
            <a:r>
              <a:rPr lang="fr-FR" sz="2400" b="0" dirty="0" smtClean="0">
                <a:solidFill>
                  <a:srgbClr val="0070C0"/>
                </a:solidFill>
                <a:latin typeface="Constantia" pitchFamily="18" charset="0"/>
              </a:rPr>
              <a:t>Flexibilité</a:t>
            </a:r>
          </a:p>
          <a:p>
            <a:pPr algn="l" rtl="0">
              <a:buFont typeface="Wingdings" pitchFamily="2" charset="2"/>
              <a:buChar char="ü"/>
            </a:pPr>
            <a:r>
              <a:rPr lang="en-US" sz="2400" b="0" dirty="0" smtClean="0">
                <a:solidFill>
                  <a:srgbClr val="0070C0"/>
                </a:solidFill>
                <a:latin typeface="Constantia" pitchFamily="18" charset="0"/>
              </a:rPr>
              <a:t>Unification des </a:t>
            </a:r>
            <a:r>
              <a:rPr lang="fr-FR" sz="2400" b="0" dirty="0" smtClean="0">
                <a:solidFill>
                  <a:srgbClr val="0070C0"/>
                </a:solidFill>
                <a:latin typeface="Constantia" pitchFamily="18" charset="0"/>
              </a:rPr>
              <a:t>réseaux informatiques et téléphoniques</a:t>
            </a:r>
          </a:p>
          <a:p>
            <a:pPr algn="l" rtl="0">
              <a:buFont typeface="Wingdings" pitchFamily="2" charset="2"/>
              <a:buChar char="ü"/>
            </a:pPr>
            <a:r>
              <a:rPr lang="fr-FR" sz="2400" b="0" dirty="0" smtClean="0">
                <a:solidFill>
                  <a:srgbClr val="0070C0"/>
                </a:solidFill>
                <a:latin typeface="Constantia" pitchFamily="18" charset="0"/>
              </a:rPr>
              <a:t>Réduction des coûts</a:t>
            </a:r>
          </a:p>
          <a:p>
            <a:pPr algn="l" rtl="0">
              <a:buFont typeface="Wingdings" pitchFamily="2" charset="2"/>
              <a:buChar char="ü"/>
            </a:pPr>
            <a:r>
              <a:rPr lang="fr-FR" sz="2400" b="0" dirty="0" smtClean="0">
                <a:solidFill>
                  <a:srgbClr val="0070C0"/>
                </a:solidFill>
                <a:latin typeface="Constantia" pitchFamily="18" charset="0"/>
              </a:rPr>
              <a:t>Services exclusifs :</a:t>
            </a:r>
            <a:r>
              <a:rPr lang="fr-FR" sz="2400" b="0" dirty="0" smtClean="0"/>
              <a:t> </a:t>
            </a:r>
            <a:r>
              <a:rPr lang="fr-FR" sz="2400" b="0" dirty="0" smtClean="0">
                <a:solidFill>
                  <a:srgbClr val="0070C0"/>
                </a:solidFill>
                <a:latin typeface="Constantia" pitchFamily="18" charset="0"/>
              </a:rPr>
              <a:t>la messagerie unifiée, Contrôle  de présence…</a:t>
            </a:r>
          </a:p>
          <a:p>
            <a:pPr algn="l" rtl="0">
              <a:buFont typeface="Wingdings" pitchFamily="2" charset="2"/>
              <a:buChar char="ü"/>
            </a:pPr>
            <a:r>
              <a:rPr lang="fr-FR" sz="2400" b="0" dirty="0" smtClean="0">
                <a:solidFill>
                  <a:srgbClr val="0070C0"/>
                </a:solidFill>
                <a:latin typeface="Constantia" pitchFamily="18" charset="0"/>
              </a:rPr>
              <a:t>Simplification de la gestion du réseau VDI</a:t>
            </a:r>
          </a:p>
          <a:p>
            <a:pPr algn="l" rtl="0">
              <a:buNone/>
            </a:pPr>
            <a:r>
              <a:rPr lang="fr-FR" sz="2400" b="0" dirty="0" smtClean="0">
                <a:solidFill>
                  <a:srgbClr val="0070C0"/>
                </a:solidFill>
                <a:latin typeface="Constantia" pitchFamily="18" charset="0"/>
              </a:rPr>
              <a:t>     Voix - Données - Image</a:t>
            </a:r>
          </a:p>
          <a:p>
            <a:pPr algn="l" rtl="0">
              <a:buFont typeface="Wingdings" pitchFamily="2" charset="2"/>
              <a:buChar char="ü"/>
            </a:pPr>
            <a:endParaRPr lang="fr-FR" sz="2400" dirty="0" smtClean="0">
              <a:solidFill>
                <a:srgbClr val="0070C0"/>
              </a:solidFill>
              <a:latin typeface="Constantia" pitchFamily="18" charset="0"/>
            </a:endParaRPr>
          </a:p>
        </p:txBody>
      </p:sp>
      <p:pic>
        <p:nvPicPr>
          <p:cNvPr id="6"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sp>
        <p:nvSpPr>
          <p:cNvPr id="7" name="TextBox 9"/>
          <p:cNvSpPr txBox="1">
            <a:spLocks/>
          </p:cNvSpPr>
          <p:nvPr/>
        </p:nvSpPr>
        <p:spPr bwMode="white">
          <a:xfrm>
            <a:off x="500034" y="1142984"/>
            <a:ext cx="8382000" cy="523220"/>
          </a:xfrm>
          <a:prstGeom prst="rect">
            <a:avLst/>
          </a:prstGeom>
          <a:noFill/>
          <a:ln w="9525">
            <a:noFill/>
            <a:miter lim="800000"/>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Blip>
                <a:blip r:embed="rId4"/>
              </a:buBlip>
              <a:tabLst/>
              <a:defRPr/>
            </a:pPr>
            <a:r>
              <a:rPr lang="fr-FR" sz="2800" kern="0" dirty="0" smtClean="0">
                <a:solidFill>
                  <a:srgbClr val="743DFD"/>
                </a:solidFill>
                <a:latin typeface="Times New Roman" pitchFamily="18" charset="0"/>
                <a:cs typeface="Times New Roman" pitchFamily="18" charset="0"/>
              </a:rPr>
              <a:t> Avantages</a:t>
            </a:r>
            <a:endParaRPr kumimoji="0" lang="fr-FR" sz="3000" b="0" i="0" u="none" strike="noStrike" kern="0" cap="none" spc="0" normalizeH="0" baseline="0" noProof="0" dirty="0" smtClean="0">
              <a:ln>
                <a:noFill/>
              </a:ln>
              <a:solidFill>
                <a:srgbClr val="743DFD"/>
              </a:solidFill>
              <a:effectLst/>
              <a:uLnTx/>
              <a:uFillTx/>
              <a:latin typeface="Times New Roman" pitchFamily="18" charset="0"/>
              <a:ea typeface="+mn-ea"/>
              <a:cs typeface="Times New Roman" pitchFamily="18" charset="0"/>
            </a:endParaRPr>
          </a:p>
        </p:txBody>
      </p:sp>
      <p:pic>
        <p:nvPicPr>
          <p:cNvPr id="10" name="Picture 2"/>
          <p:cNvPicPr>
            <a:picLocks noChangeAspect="1" noChangeArrowheads="1"/>
          </p:cNvPicPr>
          <p:nvPr/>
        </p:nvPicPr>
        <p:blipFill>
          <a:blip r:embed="rId5"/>
          <a:srcRect/>
          <a:stretch>
            <a:fillRect/>
          </a:stretch>
        </p:blipFill>
        <p:spPr bwMode="auto">
          <a:xfrm>
            <a:off x="0" y="6430266"/>
            <a:ext cx="9144000" cy="427734"/>
          </a:xfrm>
          <a:prstGeom prst="rect">
            <a:avLst/>
          </a:prstGeom>
          <a:noFill/>
          <a:ln w="9525">
            <a:noFill/>
            <a:miter lim="800000"/>
            <a:headEnd/>
            <a:tailEnd/>
          </a:ln>
          <a:effectLst/>
        </p:spPr>
      </p:pic>
      <p:sp>
        <p:nvSpPr>
          <p:cNvPr id="11" name="Espace réservé du numéro de diapositive 10"/>
          <p:cNvSpPr>
            <a:spLocks noGrp="1"/>
          </p:cNvSpPr>
          <p:nvPr>
            <p:ph type="sldNum" sz="quarter" idx="12"/>
          </p:nvPr>
        </p:nvSpPr>
        <p:spPr/>
        <p:txBody>
          <a:bodyPr/>
          <a:lstStyle/>
          <a:p>
            <a:fld id="{E083DE30-1EFA-4EE4-9782-F5D89B7305EF}" type="slidenum">
              <a:rPr lang="en-AU" smtClean="0"/>
              <a:pPr/>
              <a:t>14</a:t>
            </a:fld>
            <a:endParaRPr lang="en-AU"/>
          </a:p>
        </p:txBody>
      </p:sp>
      <p:grpSp>
        <p:nvGrpSpPr>
          <p:cNvPr id="2" name="Group 53"/>
          <p:cNvGrpSpPr>
            <a:grpSpLocks/>
          </p:cNvGrpSpPr>
          <p:nvPr/>
        </p:nvGrpSpPr>
        <p:grpSpPr bwMode="auto">
          <a:xfrm>
            <a:off x="500034" y="428604"/>
            <a:ext cx="381000" cy="381000"/>
            <a:chOff x="2078" y="1680"/>
            <a:chExt cx="1615" cy="1615"/>
          </a:xfrm>
        </p:grpSpPr>
        <p:sp>
          <p:nvSpPr>
            <p:cNvPr id="13"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4"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5"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6"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7"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8"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19" name="Titre 8"/>
          <p:cNvSpPr txBox="1">
            <a:spLocks/>
          </p:cNvSpPr>
          <p:nvPr/>
        </p:nvSpPr>
        <p:spPr bwMode="white">
          <a:xfrm>
            <a:off x="762000" y="650860"/>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rtl="1">
              <a:defRPr/>
            </a:pPr>
            <a:r>
              <a:rPr lang="fr-FR" sz="4000" u="sng" kern="0" dirty="0" smtClean="0">
                <a:solidFill>
                  <a:schemeClr val="bg1"/>
                </a:solidFill>
                <a:latin typeface="Monotype Corsiva" pitchFamily="66" charset="0"/>
                <a:ea typeface="+mj-ea"/>
                <a:cs typeface="Times New Roman" pitchFamily="18" charset="0"/>
              </a:rPr>
              <a:t>Avantages et inconvénients de la </a:t>
            </a:r>
            <a:r>
              <a:rPr lang="fr-FR" sz="4000" u="sng" kern="0" dirty="0" err="1" smtClean="0">
                <a:solidFill>
                  <a:schemeClr val="bg1"/>
                </a:solidFill>
                <a:latin typeface="Monotype Corsiva" pitchFamily="66" charset="0"/>
                <a:ea typeface="+mj-ea"/>
                <a:cs typeface="Times New Roman" pitchFamily="18" charset="0"/>
              </a:rPr>
              <a:t>ToIP</a:t>
            </a:r>
            <a:endParaRPr lang="fr-FR" sz="4000" u="sng" kern="0" dirty="0" smtClean="0">
              <a:solidFill>
                <a:schemeClr val="bg1"/>
              </a:solidFill>
              <a:latin typeface="Monotype Corsiva" pitchFamily="66" charset="0"/>
              <a:ea typeface="+mj-ea"/>
              <a:cs typeface="Times New Roman" pitchFamily="18" charset="0"/>
            </a:endParaRPr>
          </a:p>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ar-DZ" sz="4800" b="0" i="0" u="sng" strike="noStrike" kern="0" cap="none" spc="0" normalizeH="0" baseline="0" noProof="0" dirty="0" smtClean="0">
              <a:ln>
                <a:noFill/>
              </a:ln>
              <a:solidFill>
                <a:schemeClr val="bg1"/>
              </a:solidFill>
              <a:effectLst/>
              <a:uLnTx/>
              <a:uFillTx/>
              <a:latin typeface="Monotype Corsiva" pitchFamily="66"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47"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3000"/>
                            </p:stCondLst>
                            <p:childTnLst>
                              <p:par>
                                <p:cTn id="19" presetID="29" presetClass="entr" presetSubtype="0" fill="hold"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0" end="0"/>
                                            </p:txEl>
                                          </p:spTgt>
                                        </p:tgtEl>
                                      </p:cBhvr>
                                    </p:animEffect>
                                  </p:childTnLst>
                                </p:cTn>
                              </p:par>
                            </p:childTnLst>
                          </p:cTn>
                        </p:par>
                        <p:par>
                          <p:cTn id="24" fill="hold">
                            <p:stCondLst>
                              <p:cond delay="4000"/>
                            </p:stCondLst>
                            <p:childTnLst>
                              <p:par>
                                <p:cTn id="25" presetID="29" presetClass="entr" presetSubtype="0" fill="hold"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3">
                                            <p:txEl>
                                              <p:pRg st="1" end="1"/>
                                            </p:txEl>
                                          </p:spTgt>
                                        </p:tgtEl>
                                      </p:cBhvr>
                                    </p:animEffect>
                                  </p:childTnLst>
                                </p:cTn>
                              </p:par>
                            </p:childTnLst>
                          </p:cTn>
                        </p:par>
                        <p:par>
                          <p:cTn id="30" fill="hold">
                            <p:stCondLst>
                              <p:cond delay="5000"/>
                            </p:stCondLst>
                            <p:childTnLst>
                              <p:par>
                                <p:cTn id="31" presetID="29" presetClass="entr" presetSubtype="0" fill="hold" nodeType="after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3">
                                            <p:txEl>
                                              <p:pRg st="2" end="2"/>
                                            </p:txEl>
                                          </p:spTgt>
                                        </p:tgtEl>
                                      </p:cBhvr>
                                    </p:animEffect>
                                  </p:childTnLst>
                                </p:cTn>
                              </p:par>
                            </p:childTnLst>
                          </p:cTn>
                        </p:par>
                        <p:par>
                          <p:cTn id="36" fill="hold">
                            <p:stCondLst>
                              <p:cond delay="6000"/>
                            </p:stCondLst>
                            <p:childTnLst>
                              <p:par>
                                <p:cTn id="37" presetID="29" presetClass="entr" presetSubtype="0" fill="hold" nodeType="after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4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41" dur="1000"/>
                                        <p:tgtEl>
                                          <p:spTgt spid="3">
                                            <p:txEl>
                                              <p:pRg st="3" end="3"/>
                                            </p:txEl>
                                          </p:spTgt>
                                        </p:tgtEl>
                                      </p:cBhvr>
                                    </p:animEffect>
                                  </p:childTnLst>
                                </p:cTn>
                              </p:par>
                            </p:childTnLst>
                          </p:cTn>
                        </p:par>
                        <p:par>
                          <p:cTn id="42" fill="hold">
                            <p:stCondLst>
                              <p:cond delay="7000"/>
                            </p:stCondLst>
                            <p:childTnLst>
                              <p:par>
                                <p:cTn id="43" presetID="29" presetClass="entr" presetSubtype="0" fill="hold" nodeType="after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p:cTn id="45"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46"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7" dur="1000"/>
                                        <p:tgtEl>
                                          <p:spTgt spid="3">
                                            <p:txEl>
                                              <p:pRg st="4" end="4"/>
                                            </p:txEl>
                                          </p:spTgt>
                                        </p:tgtEl>
                                      </p:cBhvr>
                                    </p:animEffect>
                                  </p:childTnLst>
                                </p:cTn>
                              </p:par>
                            </p:childTnLst>
                          </p:cTn>
                        </p:par>
                        <p:par>
                          <p:cTn id="48" fill="hold">
                            <p:stCondLst>
                              <p:cond delay="8000"/>
                            </p:stCondLst>
                            <p:childTnLst>
                              <p:par>
                                <p:cTn id="49" presetID="29" presetClass="entr" presetSubtype="0" fill="hold" nodeType="after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anim calcmode="lin" valueType="num">
                                      <p:cBhvr>
                                        <p:cTn id="51" dur="1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52" dur="1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53" dur="1000"/>
                                        <p:tgtEl>
                                          <p:spTgt spid="3">
                                            <p:txEl>
                                              <p:pRg st="5" end="5"/>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3" presetClass="exit" presetSubtype="32" fill="hold" nodeType="clickEffect">
                                  <p:stCondLst>
                                    <p:cond delay="0"/>
                                  </p:stCondLst>
                                  <p:childTnLst>
                                    <p:anim calcmode="lin" valueType="num">
                                      <p:cBhvr>
                                        <p:cTn id="57" dur="500"/>
                                        <p:tgtEl>
                                          <p:spTgt spid="3">
                                            <p:txEl>
                                              <p:pRg st="0" end="0"/>
                                            </p:txEl>
                                          </p:spTgt>
                                        </p:tgtEl>
                                        <p:attrNameLst>
                                          <p:attrName>ppt_w</p:attrName>
                                        </p:attrNameLst>
                                      </p:cBhvr>
                                      <p:tavLst>
                                        <p:tav tm="0">
                                          <p:val>
                                            <p:strVal val="ppt_w"/>
                                          </p:val>
                                        </p:tav>
                                        <p:tav tm="100000">
                                          <p:val>
                                            <p:fltVal val="0"/>
                                          </p:val>
                                        </p:tav>
                                      </p:tavLst>
                                    </p:anim>
                                    <p:anim calcmode="lin" valueType="num">
                                      <p:cBhvr>
                                        <p:cTn id="58" dur="500"/>
                                        <p:tgtEl>
                                          <p:spTgt spid="3">
                                            <p:txEl>
                                              <p:pRg st="0" end="0"/>
                                            </p:txEl>
                                          </p:spTgt>
                                        </p:tgtEl>
                                        <p:attrNameLst>
                                          <p:attrName>ppt_h</p:attrName>
                                        </p:attrNameLst>
                                      </p:cBhvr>
                                      <p:tavLst>
                                        <p:tav tm="0">
                                          <p:val>
                                            <p:strVal val="ppt_h"/>
                                          </p:val>
                                        </p:tav>
                                        <p:tav tm="100000">
                                          <p:val>
                                            <p:fltVal val="0"/>
                                          </p:val>
                                        </p:tav>
                                      </p:tavLst>
                                    </p:anim>
                                    <p:set>
                                      <p:cBhvr>
                                        <p:cTn id="59" dur="1" fill="hold">
                                          <p:stCondLst>
                                            <p:cond delay="499"/>
                                          </p:stCondLst>
                                        </p:cTn>
                                        <p:tgtEl>
                                          <p:spTgt spid="3">
                                            <p:txEl>
                                              <p:pRg st="0" end="0"/>
                                            </p:txEl>
                                          </p:spTgt>
                                        </p:tgtEl>
                                        <p:attrNameLst>
                                          <p:attrName>style.visibility</p:attrName>
                                        </p:attrNameLst>
                                      </p:cBhvr>
                                      <p:to>
                                        <p:strVal val="hidden"/>
                                      </p:to>
                                    </p:set>
                                  </p:childTnLst>
                                </p:cTn>
                              </p:par>
                              <p:par>
                                <p:cTn id="60" presetID="23" presetClass="exit" presetSubtype="32" fill="hold" nodeType="withEffect">
                                  <p:stCondLst>
                                    <p:cond delay="0"/>
                                  </p:stCondLst>
                                  <p:childTnLst>
                                    <p:anim calcmode="lin" valueType="num">
                                      <p:cBhvr>
                                        <p:cTn id="61" dur="500"/>
                                        <p:tgtEl>
                                          <p:spTgt spid="3">
                                            <p:txEl>
                                              <p:pRg st="1" end="1"/>
                                            </p:txEl>
                                          </p:spTgt>
                                        </p:tgtEl>
                                        <p:attrNameLst>
                                          <p:attrName>ppt_w</p:attrName>
                                        </p:attrNameLst>
                                      </p:cBhvr>
                                      <p:tavLst>
                                        <p:tav tm="0">
                                          <p:val>
                                            <p:strVal val="ppt_w"/>
                                          </p:val>
                                        </p:tav>
                                        <p:tav tm="100000">
                                          <p:val>
                                            <p:fltVal val="0"/>
                                          </p:val>
                                        </p:tav>
                                      </p:tavLst>
                                    </p:anim>
                                    <p:anim calcmode="lin" valueType="num">
                                      <p:cBhvr>
                                        <p:cTn id="62" dur="500"/>
                                        <p:tgtEl>
                                          <p:spTgt spid="3">
                                            <p:txEl>
                                              <p:pRg st="1" end="1"/>
                                            </p:txEl>
                                          </p:spTgt>
                                        </p:tgtEl>
                                        <p:attrNameLst>
                                          <p:attrName>ppt_h</p:attrName>
                                        </p:attrNameLst>
                                      </p:cBhvr>
                                      <p:tavLst>
                                        <p:tav tm="0">
                                          <p:val>
                                            <p:strVal val="ppt_h"/>
                                          </p:val>
                                        </p:tav>
                                        <p:tav tm="100000">
                                          <p:val>
                                            <p:fltVal val="0"/>
                                          </p:val>
                                        </p:tav>
                                      </p:tavLst>
                                    </p:anim>
                                    <p:set>
                                      <p:cBhvr>
                                        <p:cTn id="63" dur="1" fill="hold">
                                          <p:stCondLst>
                                            <p:cond delay="499"/>
                                          </p:stCondLst>
                                        </p:cTn>
                                        <p:tgtEl>
                                          <p:spTgt spid="3">
                                            <p:txEl>
                                              <p:pRg st="1" end="1"/>
                                            </p:txEl>
                                          </p:spTgt>
                                        </p:tgtEl>
                                        <p:attrNameLst>
                                          <p:attrName>style.visibility</p:attrName>
                                        </p:attrNameLst>
                                      </p:cBhvr>
                                      <p:to>
                                        <p:strVal val="hidden"/>
                                      </p:to>
                                    </p:set>
                                  </p:childTnLst>
                                </p:cTn>
                              </p:par>
                              <p:par>
                                <p:cTn id="64" presetID="23" presetClass="exit" presetSubtype="32" fill="hold" nodeType="withEffect">
                                  <p:stCondLst>
                                    <p:cond delay="0"/>
                                  </p:stCondLst>
                                  <p:childTnLst>
                                    <p:anim calcmode="lin" valueType="num">
                                      <p:cBhvr>
                                        <p:cTn id="65" dur="500"/>
                                        <p:tgtEl>
                                          <p:spTgt spid="3">
                                            <p:txEl>
                                              <p:pRg st="2" end="2"/>
                                            </p:txEl>
                                          </p:spTgt>
                                        </p:tgtEl>
                                        <p:attrNameLst>
                                          <p:attrName>ppt_w</p:attrName>
                                        </p:attrNameLst>
                                      </p:cBhvr>
                                      <p:tavLst>
                                        <p:tav tm="0">
                                          <p:val>
                                            <p:strVal val="ppt_w"/>
                                          </p:val>
                                        </p:tav>
                                        <p:tav tm="100000">
                                          <p:val>
                                            <p:fltVal val="0"/>
                                          </p:val>
                                        </p:tav>
                                      </p:tavLst>
                                    </p:anim>
                                    <p:anim calcmode="lin" valueType="num">
                                      <p:cBhvr>
                                        <p:cTn id="66" dur="500"/>
                                        <p:tgtEl>
                                          <p:spTgt spid="3">
                                            <p:txEl>
                                              <p:pRg st="2" end="2"/>
                                            </p:txEl>
                                          </p:spTgt>
                                        </p:tgtEl>
                                        <p:attrNameLst>
                                          <p:attrName>ppt_h</p:attrName>
                                        </p:attrNameLst>
                                      </p:cBhvr>
                                      <p:tavLst>
                                        <p:tav tm="0">
                                          <p:val>
                                            <p:strVal val="ppt_h"/>
                                          </p:val>
                                        </p:tav>
                                        <p:tav tm="100000">
                                          <p:val>
                                            <p:fltVal val="0"/>
                                          </p:val>
                                        </p:tav>
                                      </p:tavLst>
                                    </p:anim>
                                    <p:set>
                                      <p:cBhvr>
                                        <p:cTn id="67" dur="1" fill="hold">
                                          <p:stCondLst>
                                            <p:cond delay="499"/>
                                          </p:stCondLst>
                                        </p:cTn>
                                        <p:tgtEl>
                                          <p:spTgt spid="3">
                                            <p:txEl>
                                              <p:pRg st="2" end="2"/>
                                            </p:txEl>
                                          </p:spTgt>
                                        </p:tgtEl>
                                        <p:attrNameLst>
                                          <p:attrName>style.visibility</p:attrName>
                                        </p:attrNameLst>
                                      </p:cBhvr>
                                      <p:to>
                                        <p:strVal val="hidden"/>
                                      </p:to>
                                    </p:set>
                                  </p:childTnLst>
                                </p:cTn>
                              </p:par>
                              <p:par>
                                <p:cTn id="68" presetID="23" presetClass="exit" presetSubtype="32" fill="hold" nodeType="withEffect">
                                  <p:stCondLst>
                                    <p:cond delay="0"/>
                                  </p:stCondLst>
                                  <p:childTnLst>
                                    <p:anim calcmode="lin" valueType="num">
                                      <p:cBhvr>
                                        <p:cTn id="69" dur="500"/>
                                        <p:tgtEl>
                                          <p:spTgt spid="3">
                                            <p:txEl>
                                              <p:pRg st="3" end="3"/>
                                            </p:txEl>
                                          </p:spTgt>
                                        </p:tgtEl>
                                        <p:attrNameLst>
                                          <p:attrName>ppt_w</p:attrName>
                                        </p:attrNameLst>
                                      </p:cBhvr>
                                      <p:tavLst>
                                        <p:tav tm="0">
                                          <p:val>
                                            <p:strVal val="ppt_w"/>
                                          </p:val>
                                        </p:tav>
                                        <p:tav tm="100000">
                                          <p:val>
                                            <p:fltVal val="0"/>
                                          </p:val>
                                        </p:tav>
                                      </p:tavLst>
                                    </p:anim>
                                    <p:anim calcmode="lin" valueType="num">
                                      <p:cBhvr>
                                        <p:cTn id="70" dur="500"/>
                                        <p:tgtEl>
                                          <p:spTgt spid="3">
                                            <p:txEl>
                                              <p:pRg st="3" end="3"/>
                                            </p:txEl>
                                          </p:spTgt>
                                        </p:tgtEl>
                                        <p:attrNameLst>
                                          <p:attrName>ppt_h</p:attrName>
                                        </p:attrNameLst>
                                      </p:cBhvr>
                                      <p:tavLst>
                                        <p:tav tm="0">
                                          <p:val>
                                            <p:strVal val="ppt_h"/>
                                          </p:val>
                                        </p:tav>
                                        <p:tav tm="100000">
                                          <p:val>
                                            <p:fltVal val="0"/>
                                          </p:val>
                                        </p:tav>
                                      </p:tavLst>
                                    </p:anim>
                                    <p:set>
                                      <p:cBhvr>
                                        <p:cTn id="71" dur="1" fill="hold">
                                          <p:stCondLst>
                                            <p:cond delay="499"/>
                                          </p:stCondLst>
                                        </p:cTn>
                                        <p:tgtEl>
                                          <p:spTgt spid="3">
                                            <p:txEl>
                                              <p:pRg st="3" end="3"/>
                                            </p:txEl>
                                          </p:spTgt>
                                        </p:tgtEl>
                                        <p:attrNameLst>
                                          <p:attrName>style.visibility</p:attrName>
                                        </p:attrNameLst>
                                      </p:cBhvr>
                                      <p:to>
                                        <p:strVal val="hidden"/>
                                      </p:to>
                                    </p:set>
                                  </p:childTnLst>
                                </p:cTn>
                              </p:par>
                              <p:par>
                                <p:cTn id="72" presetID="23" presetClass="exit" presetSubtype="32" fill="hold" nodeType="withEffect">
                                  <p:stCondLst>
                                    <p:cond delay="0"/>
                                  </p:stCondLst>
                                  <p:childTnLst>
                                    <p:anim calcmode="lin" valueType="num">
                                      <p:cBhvr>
                                        <p:cTn id="73" dur="500"/>
                                        <p:tgtEl>
                                          <p:spTgt spid="3">
                                            <p:txEl>
                                              <p:pRg st="4" end="4"/>
                                            </p:txEl>
                                          </p:spTgt>
                                        </p:tgtEl>
                                        <p:attrNameLst>
                                          <p:attrName>ppt_w</p:attrName>
                                        </p:attrNameLst>
                                      </p:cBhvr>
                                      <p:tavLst>
                                        <p:tav tm="0">
                                          <p:val>
                                            <p:strVal val="ppt_w"/>
                                          </p:val>
                                        </p:tav>
                                        <p:tav tm="100000">
                                          <p:val>
                                            <p:fltVal val="0"/>
                                          </p:val>
                                        </p:tav>
                                      </p:tavLst>
                                    </p:anim>
                                    <p:anim calcmode="lin" valueType="num">
                                      <p:cBhvr>
                                        <p:cTn id="74" dur="500"/>
                                        <p:tgtEl>
                                          <p:spTgt spid="3">
                                            <p:txEl>
                                              <p:pRg st="4" end="4"/>
                                            </p:txEl>
                                          </p:spTgt>
                                        </p:tgtEl>
                                        <p:attrNameLst>
                                          <p:attrName>ppt_h</p:attrName>
                                        </p:attrNameLst>
                                      </p:cBhvr>
                                      <p:tavLst>
                                        <p:tav tm="0">
                                          <p:val>
                                            <p:strVal val="ppt_h"/>
                                          </p:val>
                                        </p:tav>
                                        <p:tav tm="100000">
                                          <p:val>
                                            <p:fltVal val="0"/>
                                          </p:val>
                                        </p:tav>
                                      </p:tavLst>
                                    </p:anim>
                                    <p:set>
                                      <p:cBhvr>
                                        <p:cTn id="75" dur="1" fill="hold">
                                          <p:stCondLst>
                                            <p:cond delay="499"/>
                                          </p:stCondLst>
                                        </p:cTn>
                                        <p:tgtEl>
                                          <p:spTgt spid="3">
                                            <p:txEl>
                                              <p:pRg st="4" end="4"/>
                                            </p:txEl>
                                          </p:spTgt>
                                        </p:tgtEl>
                                        <p:attrNameLst>
                                          <p:attrName>style.visibility</p:attrName>
                                        </p:attrNameLst>
                                      </p:cBhvr>
                                      <p:to>
                                        <p:strVal val="hidden"/>
                                      </p:to>
                                    </p:set>
                                  </p:childTnLst>
                                </p:cTn>
                              </p:par>
                              <p:par>
                                <p:cTn id="76" presetID="23" presetClass="exit" presetSubtype="32" fill="hold" nodeType="withEffect">
                                  <p:stCondLst>
                                    <p:cond delay="0"/>
                                  </p:stCondLst>
                                  <p:childTnLst>
                                    <p:anim calcmode="lin" valueType="num">
                                      <p:cBhvr>
                                        <p:cTn id="77" dur="500"/>
                                        <p:tgtEl>
                                          <p:spTgt spid="3">
                                            <p:txEl>
                                              <p:pRg st="5" end="5"/>
                                            </p:txEl>
                                          </p:spTgt>
                                        </p:tgtEl>
                                        <p:attrNameLst>
                                          <p:attrName>ppt_w</p:attrName>
                                        </p:attrNameLst>
                                      </p:cBhvr>
                                      <p:tavLst>
                                        <p:tav tm="0">
                                          <p:val>
                                            <p:strVal val="ppt_w"/>
                                          </p:val>
                                        </p:tav>
                                        <p:tav tm="100000">
                                          <p:val>
                                            <p:fltVal val="0"/>
                                          </p:val>
                                        </p:tav>
                                      </p:tavLst>
                                    </p:anim>
                                    <p:anim calcmode="lin" valueType="num">
                                      <p:cBhvr>
                                        <p:cTn id="78" dur="500"/>
                                        <p:tgtEl>
                                          <p:spTgt spid="3">
                                            <p:txEl>
                                              <p:pRg st="5" end="5"/>
                                            </p:txEl>
                                          </p:spTgt>
                                        </p:tgtEl>
                                        <p:attrNameLst>
                                          <p:attrName>ppt_h</p:attrName>
                                        </p:attrNameLst>
                                      </p:cBhvr>
                                      <p:tavLst>
                                        <p:tav tm="0">
                                          <p:val>
                                            <p:strVal val="ppt_h"/>
                                          </p:val>
                                        </p:tav>
                                        <p:tav tm="100000">
                                          <p:val>
                                            <p:fltVal val="0"/>
                                          </p:val>
                                        </p:tav>
                                      </p:tavLst>
                                    </p:anim>
                                    <p:set>
                                      <p:cBhvr>
                                        <p:cTn id="79" dur="1" fill="hold">
                                          <p:stCondLst>
                                            <p:cond delay="499"/>
                                          </p:stCondLst>
                                        </p:cTn>
                                        <p:tgtEl>
                                          <p:spTgt spid="3">
                                            <p:txEl>
                                              <p:pRg st="5" end="5"/>
                                            </p:txEl>
                                          </p:spTgt>
                                        </p:tgtEl>
                                        <p:attrNameLst>
                                          <p:attrName>style.visibility</p:attrName>
                                        </p:attrNameLst>
                                      </p:cBhvr>
                                      <p:to>
                                        <p:strVal val="hidden"/>
                                      </p:to>
                                    </p:set>
                                  </p:childTnLst>
                                </p:cTn>
                              </p:par>
                              <p:par>
                                <p:cTn id="80" presetID="23" presetClass="exit" presetSubtype="32" fill="hold" grpId="1" nodeType="withEffect">
                                  <p:stCondLst>
                                    <p:cond delay="0"/>
                                  </p:stCondLst>
                                  <p:childTnLst>
                                    <p:anim calcmode="lin" valueType="num">
                                      <p:cBhvr>
                                        <p:cTn id="81" dur="500"/>
                                        <p:tgtEl>
                                          <p:spTgt spid="7"/>
                                        </p:tgtEl>
                                        <p:attrNameLst>
                                          <p:attrName>ppt_w</p:attrName>
                                        </p:attrNameLst>
                                      </p:cBhvr>
                                      <p:tavLst>
                                        <p:tav tm="0">
                                          <p:val>
                                            <p:strVal val="ppt_w"/>
                                          </p:val>
                                        </p:tav>
                                        <p:tav tm="100000">
                                          <p:val>
                                            <p:fltVal val="0"/>
                                          </p:val>
                                        </p:tav>
                                      </p:tavLst>
                                    </p:anim>
                                    <p:anim calcmode="lin" valueType="num">
                                      <p:cBhvr>
                                        <p:cTn id="82" dur="500"/>
                                        <p:tgtEl>
                                          <p:spTgt spid="7"/>
                                        </p:tgtEl>
                                        <p:attrNameLst>
                                          <p:attrName>ppt_h</p:attrName>
                                        </p:attrNameLst>
                                      </p:cBhvr>
                                      <p:tavLst>
                                        <p:tav tm="0">
                                          <p:val>
                                            <p:strVal val="ppt_h"/>
                                          </p:val>
                                        </p:tav>
                                        <p:tav tm="100000">
                                          <p:val>
                                            <p:fltVal val="0"/>
                                          </p:val>
                                        </p:tav>
                                      </p:tavLst>
                                    </p:anim>
                                    <p:set>
                                      <p:cBhvr>
                                        <p:cTn id="83"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srcRect/>
          <a:stretch>
            <a:fillRect/>
          </a:stretch>
        </p:blipFill>
        <p:spPr bwMode="auto">
          <a:xfrm>
            <a:off x="0" y="0"/>
            <a:ext cx="9144000" cy="266700"/>
          </a:xfrm>
          <a:prstGeom prst="rect">
            <a:avLst/>
          </a:prstGeom>
          <a:noFill/>
          <a:ln w="9525">
            <a:noFill/>
            <a:miter lim="800000"/>
            <a:headEnd/>
            <a:tailEnd/>
          </a:ln>
        </p:spPr>
      </p:pic>
      <p:sp>
        <p:nvSpPr>
          <p:cNvPr id="8" name="TextBox 9"/>
          <p:cNvSpPr txBox="1">
            <a:spLocks/>
          </p:cNvSpPr>
          <p:nvPr/>
        </p:nvSpPr>
        <p:spPr bwMode="white">
          <a:xfrm>
            <a:off x="500034" y="1214422"/>
            <a:ext cx="8382000" cy="523220"/>
          </a:xfrm>
          <a:prstGeom prst="rect">
            <a:avLst/>
          </a:prstGeom>
          <a:noFill/>
          <a:ln w="9525">
            <a:noFill/>
            <a:miter lim="800000"/>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Blip>
                <a:blip r:embed="rId4"/>
              </a:buBlip>
              <a:tabLst/>
              <a:defRPr/>
            </a:pPr>
            <a:r>
              <a:rPr lang="fr-FR" sz="2800" kern="0" dirty="0" smtClean="0">
                <a:solidFill>
                  <a:srgbClr val="743DFD"/>
                </a:solidFill>
                <a:latin typeface="Times New Roman" pitchFamily="18" charset="0"/>
                <a:cs typeface="Times New Roman" pitchFamily="18" charset="0"/>
              </a:rPr>
              <a:t> Inconvénients</a:t>
            </a:r>
            <a:endParaRPr kumimoji="0" lang="fr-FR" sz="3000" b="0" i="0" u="none" strike="noStrike" kern="0" cap="none" spc="0" normalizeH="0" baseline="0" noProof="0" dirty="0" smtClean="0">
              <a:ln>
                <a:noFill/>
              </a:ln>
              <a:solidFill>
                <a:srgbClr val="743DFD"/>
              </a:solidFill>
              <a:effectLst/>
              <a:uLnTx/>
              <a:uFillTx/>
              <a:latin typeface="Times New Roman" pitchFamily="18" charset="0"/>
              <a:ea typeface="+mn-ea"/>
              <a:cs typeface="Times New Roman" pitchFamily="18" charset="0"/>
            </a:endParaRPr>
          </a:p>
        </p:txBody>
      </p:sp>
      <p:sp>
        <p:nvSpPr>
          <p:cNvPr id="9" name="ZoneTexte 8"/>
          <p:cNvSpPr txBox="1"/>
          <p:nvPr/>
        </p:nvSpPr>
        <p:spPr>
          <a:xfrm>
            <a:off x="500034" y="1714488"/>
            <a:ext cx="6000760" cy="1143070"/>
          </a:xfrm>
          <a:prstGeom prst="rect">
            <a:avLst/>
          </a:prstGeom>
          <a:noFill/>
        </p:spPr>
        <p:txBody>
          <a:bodyPr wrap="square" rtlCol="0">
            <a:spAutoFit/>
          </a:bodyPr>
          <a:lstStyle/>
          <a:p>
            <a:pPr>
              <a:lnSpc>
                <a:spcPct val="150000"/>
              </a:lnSpc>
              <a:buFont typeface="Wingdings" pitchFamily="2" charset="2"/>
              <a:buChar char="ü"/>
            </a:pPr>
            <a:r>
              <a:rPr lang="fr-FR" sz="2400" dirty="0" smtClean="0">
                <a:solidFill>
                  <a:srgbClr val="0070C0"/>
                </a:solidFill>
                <a:latin typeface="Constantia" pitchFamily="18" charset="0"/>
              </a:rPr>
              <a:t> Fiabilité et qualité  sonore  !  </a:t>
            </a:r>
            <a:r>
              <a:rPr lang="fr-FR" sz="2400" dirty="0" err="1" smtClean="0">
                <a:solidFill>
                  <a:srgbClr val="0070C0"/>
                </a:solidFill>
                <a:latin typeface="Constantia" pitchFamily="18" charset="0"/>
              </a:rPr>
              <a:t>QoS</a:t>
            </a:r>
            <a:endParaRPr lang="fr-FR" sz="2400" dirty="0" smtClean="0">
              <a:solidFill>
                <a:srgbClr val="0070C0"/>
              </a:solidFill>
              <a:latin typeface="Constantia" pitchFamily="18" charset="0"/>
            </a:endParaRPr>
          </a:p>
          <a:p>
            <a:pPr>
              <a:lnSpc>
                <a:spcPct val="150000"/>
              </a:lnSpc>
              <a:buFont typeface="Wingdings" pitchFamily="2" charset="2"/>
              <a:buChar char="ü"/>
            </a:pPr>
            <a:r>
              <a:rPr lang="fr-FR" sz="2400" dirty="0" smtClean="0">
                <a:solidFill>
                  <a:srgbClr val="0070C0"/>
                </a:solidFill>
                <a:latin typeface="Constantia" pitchFamily="18" charset="0"/>
              </a:rPr>
              <a:t> La sécurité ?</a:t>
            </a:r>
          </a:p>
        </p:txBody>
      </p:sp>
      <p:pic>
        <p:nvPicPr>
          <p:cNvPr id="10" name="Picture 2"/>
          <p:cNvPicPr>
            <a:picLocks noChangeAspect="1" noChangeArrowheads="1"/>
          </p:cNvPicPr>
          <p:nvPr/>
        </p:nvPicPr>
        <p:blipFill>
          <a:blip r:embed="rId5"/>
          <a:srcRect/>
          <a:stretch>
            <a:fillRect/>
          </a:stretch>
        </p:blipFill>
        <p:spPr bwMode="auto">
          <a:xfrm>
            <a:off x="0" y="6430266"/>
            <a:ext cx="9144000" cy="427734"/>
          </a:xfrm>
          <a:prstGeom prst="rect">
            <a:avLst/>
          </a:prstGeom>
          <a:noFill/>
          <a:ln w="9525">
            <a:noFill/>
            <a:miter lim="800000"/>
            <a:headEnd/>
            <a:tailEnd/>
          </a:ln>
          <a:effectLst/>
        </p:spPr>
      </p:pic>
      <p:sp>
        <p:nvSpPr>
          <p:cNvPr id="11" name="Espace réservé du numéro de diapositive 10"/>
          <p:cNvSpPr>
            <a:spLocks noGrp="1"/>
          </p:cNvSpPr>
          <p:nvPr>
            <p:ph type="sldNum" sz="quarter" idx="12"/>
          </p:nvPr>
        </p:nvSpPr>
        <p:spPr/>
        <p:txBody>
          <a:bodyPr/>
          <a:lstStyle/>
          <a:p>
            <a:fld id="{E083DE30-1EFA-4EE4-9782-F5D89B7305EF}" type="slidenum">
              <a:rPr lang="en-AU" smtClean="0"/>
              <a:pPr/>
              <a:t>15</a:t>
            </a:fld>
            <a:endParaRPr lang="en-AU"/>
          </a:p>
        </p:txBody>
      </p:sp>
      <p:grpSp>
        <p:nvGrpSpPr>
          <p:cNvPr id="2" name="Group 53"/>
          <p:cNvGrpSpPr>
            <a:grpSpLocks/>
          </p:cNvGrpSpPr>
          <p:nvPr/>
        </p:nvGrpSpPr>
        <p:grpSpPr bwMode="auto">
          <a:xfrm>
            <a:off x="500034" y="428604"/>
            <a:ext cx="381000" cy="381000"/>
            <a:chOff x="2078" y="1680"/>
            <a:chExt cx="1615" cy="1615"/>
          </a:xfrm>
        </p:grpSpPr>
        <p:sp>
          <p:nvSpPr>
            <p:cNvPr id="13" name="Oval 54"/>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ar-DZ"/>
            </a:p>
          </p:txBody>
        </p:sp>
        <p:sp>
          <p:nvSpPr>
            <p:cNvPr id="14" name="Oval 55"/>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ar-DZ"/>
            </a:p>
          </p:txBody>
        </p:sp>
        <p:sp>
          <p:nvSpPr>
            <p:cNvPr id="15" name="Oval 56"/>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ar-DZ"/>
            </a:p>
          </p:txBody>
        </p:sp>
        <p:sp>
          <p:nvSpPr>
            <p:cNvPr id="16" name="Oval 57"/>
            <p:cNvSpPr>
              <a:spLocks noChangeArrowheads="1"/>
            </p:cNvSpPr>
            <p:nvPr/>
          </p:nvSpPr>
          <p:spPr bwMode="gray">
            <a:xfrm>
              <a:off x="2254" y="1856"/>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ar-DZ"/>
            </a:p>
          </p:txBody>
        </p:sp>
        <p:sp>
          <p:nvSpPr>
            <p:cNvPr id="17" name="Oval 58"/>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ar-DZ"/>
            </a:p>
          </p:txBody>
        </p:sp>
        <p:sp>
          <p:nvSpPr>
            <p:cNvPr id="18" name="Oval 59"/>
            <p:cNvSpPr>
              <a:spLocks noChangeArrowheads="1"/>
            </p:cNvSpPr>
            <p:nvPr/>
          </p:nvSpPr>
          <p:spPr bwMode="gray">
            <a:xfrm>
              <a:off x="2337" y="1939"/>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ar-DZ"/>
            </a:p>
          </p:txBody>
        </p:sp>
      </p:grpSp>
      <p:sp>
        <p:nvSpPr>
          <p:cNvPr id="19" name="Titre 8"/>
          <p:cNvSpPr txBox="1">
            <a:spLocks/>
          </p:cNvSpPr>
          <p:nvPr/>
        </p:nvSpPr>
        <p:spPr bwMode="white">
          <a:xfrm>
            <a:off x="762000" y="285728"/>
            <a:ext cx="83820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rtl="1">
              <a:defRPr/>
            </a:pPr>
            <a:endParaRPr lang="fr-FR" sz="4800" u="sng" kern="0" dirty="0" smtClean="0">
              <a:solidFill>
                <a:schemeClr val="bg1"/>
              </a:solidFill>
              <a:latin typeface="Monotype Corsiva" pitchFamily="66" charset="0"/>
              <a:ea typeface="+mj-ea"/>
              <a:cs typeface="Times New Roman" pitchFamily="18" charset="0"/>
            </a:endParaRPr>
          </a:p>
          <a:p>
            <a:pPr rtl="1">
              <a:defRPr/>
            </a:pPr>
            <a:r>
              <a:rPr lang="fr-FR" sz="3600" u="sng" kern="0" dirty="0" smtClean="0">
                <a:solidFill>
                  <a:schemeClr val="bg1"/>
                </a:solidFill>
                <a:latin typeface="Monotype Corsiva" pitchFamily="66" charset="0"/>
                <a:ea typeface="+mj-ea"/>
                <a:cs typeface="Times New Roman" pitchFamily="18" charset="0"/>
              </a:rPr>
              <a:t>Avantages et inconvénients de la </a:t>
            </a:r>
            <a:r>
              <a:rPr lang="fr-FR" sz="3600" u="sng" kern="0" dirty="0" err="1" smtClean="0">
                <a:solidFill>
                  <a:schemeClr val="bg1"/>
                </a:solidFill>
                <a:latin typeface="Monotype Corsiva" pitchFamily="66" charset="0"/>
                <a:ea typeface="+mj-ea"/>
                <a:cs typeface="Times New Roman" pitchFamily="18" charset="0"/>
              </a:rPr>
              <a:t>ToIP</a:t>
            </a:r>
            <a:endParaRPr lang="fr-FR" sz="3600" u="sng" kern="0" dirty="0" smtClean="0">
              <a:solidFill>
                <a:schemeClr val="bg1"/>
              </a:solidFill>
              <a:latin typeface="Monotype Corsiva" pitchFamily="66" charset="0"/>
              <a:ea typeface="+mj-ea"/>
              <a:cs typeface="Times New Roman" pitchFamily="18" charset="0"/>
            </a:endParaRPr>
          </a:p>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ar-DZ" sz="4800" b="0" i="0" u="sng" strike="noStrike" kern="0" cap="none" spc="0" normalizeH="0" baseline="0" noProof="0" dirty="0" smtClean="0">
              <a:ln>
                <a:noFill/>
              </a:ln>
              <a:solidFill>
                <a:schemeClr val="bg1"/>
              </a:solidFill>
              <a:effectLst/>
              <a:uLnTx/>
              <a:uFillTx/>
              <a:latin typeface="Monotype Corsiva" pitchFamily="66"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47"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par>
                          <p:cTn id="18" fill="hold">
                            <p:stCondLst>
                              <p:cond delay="3000"/>
                            </p:stCondLst>
                            <p:childTnLst>
                              <p:par>
                                <p:cTn id="19" presetID="29" presetClass="entr" presetSubtype="0" fill="hold" nodeType="after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p:cTn id="21" dur="1000" fill="hold"/>
                                        <p:tgtEl>
                                          <p:spTgt spid="9">
                                            <p:txEl>
                                              <p:pRg st="0" end="0"/>
                                            </p:txEl>
                                          </p:spTgt>
                                        </p:tgtEl>
                                        <p:attrNameLst>
                                          <p:attrName>ppt_x</p:attrName>
                                        </p:attrNameLst>
                                      </p:cBhvr>
                                      <p:tavLst>
                                        <p:tav tm="0">
                                          <p:val>
                                            <p:strVal val="#ppt_x-.2"/>
                                          </p:val>
                                        </p:tav>
                                        <p:tav tm="100000">
                                          <p:val>
                                            <p:strVal val="#ppt_x"/>
                                          </p:val>
                                        </p:tav>
                                      </p:tavLst>
                                    </p:anim>
                                    <p:anim calcmode="lin" valueType="num">
                                      <p:cBhvr>
                                        <p:cTn id="22" dur="1000" fill="hold"/>
                                        <p:tgtEl>
                                          <p:spTgt spid="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9">
                                            <p:txEl>
                                              <p:pRg st="0" end="0"/>
                                            </p:txEl>
                                          </p:spTgt>
                                        </p:tgtEl>
                                      </p:cBhvr>
                                    </p:animEffect>
                                  </p:childTnLst>
                                </p:cTn>
                              </p:par>
                            </p:childTnLst>
                          </p:cTn>
                        </p:par>
                        <p:par>
                          <p:cTn id="24" fill="hold">
                            <p:stCondLst>
                              <p:cond delay="4000"/>
                            </p:stCondLst>
                            <p:childTnLst>
                              <p:par>
                                <p:cTn id="25" presetID="29" presetClass="entr" presetSubtype="0" fill="hold" nodeType="after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 calcmode="lin" valueType="num">
                                      <p:cBhvr>
                                        <p:cTn id="27" dur="1000" fill="hold"/>
                                        <p:tgtEl>
                                          <p:spTgt spid="9">
                                            <p:txEl>
                                              <p:pRg st="1" end="1"/>
                                            </p:txEl>
                                          </p:spTgt>
                                        </p:tgtEl>
                                        <p:attrNameLst>
                                          <p:attrName>ppt_x</p:attrName>
                                        </p:attrNameLst>
                                      </p:cBhvr>
                                      <p:tavLst>
                                        <p:tav tm="0">
                                          <p:val>
                                            <p:strVal val="#ppt_x-.2"/>
                                          </p:val>
                                        </p:tav>
                                        <p:tav tm="100000">
                                          <p:val>
                                            <p:strVal val="#ppt_x"/>
                                          </p:val>
                                        </p:tav>
                                      </p:tavLst>
                                    </p:anim>
                                    <p:anim calcmode="lin" valueType="num">
                                      <p:cBhvr>
                                        <p:cTn id="28" dur="1000" fill="hold"/>
                                        <p:tgtEl>
                                          <p:spTgt spid="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4213" y="357166"/>
            <a:ext cx="7848600" cy="685800"/>
          </a:xfrm>
        </p:spPr>
        <p:txBody>
          <a:bodyPr/>
          <a:lstStyle/>
          <a:p>
            <a:r>
              <a:rPr lang="fr-FR" sz="3600" u="sng" dirty="0" smtClean="0">
                <a:solidFill>
                  <a:schemeClr val="bg1"/>
                </a:solidFill>
                <a:latin typeface="Monotype Corsiva" pitchFamily="66" charset="0"/>
                <a:cs typeface="Times New Roman" pitchFamily="18" charset="0"/>
              </a:rPr>
              <a:t>Principe du protocole SIP </a:t>
            </a:r>
          </a:p>
        </p:txBody>
      </p:sp>
      <p:sp>
        <p:nvSpPr>
          <p:cNvPr id="3" name="Espace réservé du contenu 2"/>
          <p:cNvSpPr>
            <a:spLocks noGrp="1"/>
          </p:cNvSpPr>
          <p:nvPr>
            <p:ph idx="1"/>
          </p:nvPr>
        </p:nvSpPr>
        <p:spPr>
          <a:xfrm>
            <a:off x="142844" y="1428736"/>
            <a:ext cx="8786874" cy="4070363"/>
          </a:xfrm>
        </p:spPr>
        <p:txBody>
          <a:bodyPr/>
          <a:lstStyle/>
          <a:p>
            <a:pPr>
              <a:lnSpc>
                <a:spcPct val="150000"/>
              </a:lnSpc>
            </a:pPr>
            <a:r>
              <a:rPr lang="fr-FR" sz="2400" b="0" dirty="0" smtClean="0">
                <a:solidFill>
                  <a:srgbClr val="0070C0"/>
                </a:solidFill>
                <a:latin typeface="Constantia" pitchFamily="18" charset="0"/>
              </a:rPr>
              <a:t>SIP (Session Initiation Protocol) a été spécifié en mars 1999. </a:t>
            </a:r>
          </a:p>
          <a:p>
            <a:pPr>
              <a:lnSpc>
                <a:spcPct val="150000"/>
              </a:lnSpc>
            </a:pPr>
            <a:r>
              <a:rPr lang="fr-FR" sz="2400" b="0" dirty="0" smtClean="0">
                <a:solidFill>
                  <a:srgbClr val="0070C0"/>
                </a:solidFill>
                <a:latin typeface="Constantia" pitchFamily="18" charset="0"/>
              </a:rPr>
              <a:t>SIP peut être utilisé pour le contrôle de conférences multimédia, d'appels téléphoniques sur IP et bien d'autres types de communications. Les communications peuvent être en unicast  ou en multicast.</a:t>
            </a:r>
          </a:p>
          <a:p>
            <a:pPr>
              <a:lnSpc>
                <a:spcPct val="150000"/>
              </a:lnSpc>
            </a:pPr>
            <a:r>
              <a:rPr lang="fr-FR" sz="2400" b="0" dirty="0" smtClean="0">
                <a:solidFill>
                  <a:srgbClr val="0070C0"/>
                </a:solidFill>
                <a:latin typeface="Constantia" pitchFamily="18" charset="0"/>
              </a:rPr>
              <a:t> Les participants sont des utilisateurs finaux, des serveurs de media (audio, vidé…), des serveurs de pure signalisation SIP, ou bien des passerelles vers d'autres réseaux . </a:t>
            </a:r>
          </a:p>
          <a:p>
            <a:r>
              <a:rPr lang="fr-FR" sz="2400" b="0" dirty="0" smtClean="0">
                <a:solidFill>
                  <a:srgbClr val="0070C0"/>
                </a:solidFill>
                <a:latin typeface="Constantia" pitchFamily="18" charset="0"/>
              </a:rPr>
              <a:t>Le protocole SIP utilise par défaut le numéro de port 5060 </a:t>
            </a:r>
          </a:p>
          <a:p>
            <a:endParaRPr lang="fr-FR" sz="2400" dirty="0" smtClean="0"/>
          </a:p>
          <a:p>
            <a:pPr>
              <a:lnSpc>
                <a:spcPct val="150000"/>
              </a:lnSpc>
            </a:pPr>
            <a:endParaRPr lang="fr-FR" sz="2400" b="0" dirty="0" smtClean="0">
              <a:solidFill>
                <a:srgbClr val="0070C0"/>
              </a:solidFill>
              <a:latin typeface="Constantia" pitchFamily="18" charset="0"/>
            </a:endParaRP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16</a:t>
            </a:fld>
            <a:endParaRPr lang="en-A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4213" y="357166"/>
            <a:ext cx="7848600" cy="685800"/>
          </a:xfrm>
        </p:spPr>
        <p:txBody>
          <a:bodyPr/>
          <a:lstStyle/>
          <a:p>
            <a:r>
              <a:rPr lang="fr-FR" sz="3600" u="sng" dirty="0" smtClean="0">
                <a:solidFill>
                  <a:schemeClr val="bg1"/>
                </a:solidFill>
                <a:latin typeface="Monotype Corsiva" pitchFamily="66" charset="0"/>
                <a:cs typeface="Times New Roman" pitchFamily="18" charset="0"/>
              </a:rPr>
              <a:t>Principe du protocole SIP </a:t>
            </a:r>
          </a:p>
        </p:txBody>
      </p:sp>
      <p:sp>
        <p:nvSpPr>
          <p:cNvPr id="3" name="Espace réservé du contenu 2"/>
          <p:cNvSpPr>
            <a:spLocks noGrp="1"/>
          </p:cNvSpPr>
          <p:nvPr>
            <p:ph idx="1"/>
          </p:nvPr>
        </p:nvSpPr>
        <p:spPr>
          <a:xfrm>
            <a:off x="142844" y="1571612"/>
            <a:ext cx="8786874" cy="4070363"/>
          </a:xfrm>
        </p:spPr>
        <p:txBody>
          <a:bodyPr/>
          <a:lstStyle/>
          <a:p>
            <a:pPr>
              <a:buNone/>
            </a:pPr>
            <a:r>
              <a:rPr lang="fr-FR" sz="2400" b="0" dirty="0" smtClean="0">
                <a:solidFill>
                  <a:srgbClr val="0070C0"/>
                </a:solidFill>
                <a:latin typeface="Constantia" pitchFamily="18" charset="0"/>
              </a:rPr>
              <a:t>Les principales fonctions d'un protocole de signalisation sont : </a:t>
            </a:r>
          </a:p>
          <a:p>
            <a:pPr indent="15875">
              <a:buNone/>
            </a:pPr>
            <a:endParaRPr lang="fr-FR" sz="2400" b="0" dirty="0" smtClean="0">
              <a:solidFill>
                <a:srgbClr val="0070C0"/>
              </a:solidFill>
              <a:latin typeface="Constantia" pitchFamily="18" charset="0"/>
            </a:endParaRPr>
          </a:p>
          <a:p>
            <a:pPr indent="15875">
              <a:buNone/>
            </a:pPr>
            <a:r>
              <a:rPr lang="fr-FR" sz="2400" b="0" dirty="0" smtClean="0">
                <a:solidFill>
                  <a:srgbClr val="0070C0"/>
                </a:solidFill>
                <a:latin typeface="Constantia" pitchFamily="18" charset="0"/>
              </a:rPr>
              <a:t>- localiser un terminal </a:t>
            </a:r>
          </a:p>
          <a:p>
            <a:pPr indent="15875">
              <a:buNone/>
            </a:pPr>
            <a:r>
              <a:rPr lang="fr-FR" sz="2400" b="0" dirty="0" smtClean="0">
                <a:solidFill>
                  <a:srgbClr val="0070C0"/>
                </a:solidFill>
                <a:latin typeface="Constantia" pitchFamily="18" charset="0"/>
              </a:rPr>
              <a:t>- contacter un terminal pour déterminer sa volonté d'établir une session. </a:t>
            </a:r>
          </a:p>
          <a:p>
            <a:pPr indent="15875">
              <a:buNone/>
            </a:pPr>
            <a:r>
              <a:rPr lang="fr-FR" sz="2400" b="0" dirty="0" smtClean="0">
                <a:solidFill>
                  <a:srgbClr val="0070C0"/>
                </a:solidFill>
                <a:latin typeface="Constantia" pitchFamily="18" charset="0"/>
              </a:rPr>
              <a:t>- échanger des informations sur les média pour permettre l'établissement d'une session </a:t>
            </a:r>
          </a:p>
          <a:p>
            <a:pPr indent="15875">
              <a:buNone/>
            </a:pPr>
            <a:r>
              <a:rPr lang="fr-FR" sz="2400" b="0" dirty="0" smtClean="0">
                <a:solidFill>
                  <a:srgbClr val="0070C0"/>
                </a:solidFill>
                <a:latin typeface="Constantia" pitchFamily="18" charset="0"/>
              </a:rPr>
              <a:t>- modifier des sessions media existantes </a:t>
            </a:r>
          </a:p>
          <a:p>
            <a:pPr indent="15875">
              <a:buNone/>
            </a:pPr>
            <a:r>
              <a:rPr lang="fr-FR" sz="2400" b="0" dirty="0" smtClean="0">
                <a:solidFill>
                  <a:srgbClr val="0070C0"/>
                </a:solidFill>
                <a:latin typeface="Constantia" pitchFamily="18" charset="0"/>
              </a:rPr>
              <a:t>- clore une session média existante </a:t>
            </a: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17</a:t>
            </a:fld>
            <a:endParaRPr lang="en-A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4213" y="357166"/>
            <a:ext cx="7848600" cy="685800"/>
          </a:xfrm>
        </p:spPr>
        <p:txBody>
          <a:bodyPr/>
          <a:lstStyle/>
          <a:p>
            <a:r>
              <a:rPr lang="fr-FR" sz="3600" u="sng" dirty="0" smtClean="0">
                <a:solidFill>
                  <a:schemeClr val="bg1"/>
                </a:solidFill>
                <a:latin typeface="Monotype Corsiva" pitchFamily="66" charset="0"/>
                <a:cs typeface="Times New Roman" pitchFamily="18" charset="0"/>
              </a:rPr>
              <a:t/>
            </a:r>
            <a:br>
              <a:rPr lang="fr-FR" sz="3600" u="sng" dirty="0" smtClean="0">
                <a:solidFill>
                  <a:schemeClr val="bg1"/>
                </a:solidFill>
                <a:latin typeface="Monotype Corsiva" pitchFamily="66" charset="0"/>
                <a:cs typeface="Times New Roman" pitchFamily="18" charset="0"/>
              </a:rPr>
            </a:br>
            <a:r>
              <a:rPr lang="fr-FR" sz="3600" u="sng" dirty="0" smtClean="0">
                <a:solidFill>
                  <a:schemeClr val="bg1"/>
                </a:solidFill>
                <a:latin typeface="Monotype Corsiva" pitchFamily="66" charset="0"/>
                <a:cs typeface="Times New Roman" pitchFamily="18" charset="0"/>
              </a:rPr>
              <a:t>Numéro de téléphone SIP ou adresse SIP </a:t>
            </a:r>
            <a:r>
              <a:rPr lang="fr-FR" sz="3600" b="0" dirty="0" smtClean="0">
                <a:solidFill>
                  <a:srgbClr val="0070C0"/>
                </a:solidFill>
                <a:latin typeface="Constantia" pitchFamily="18" charset="0"/>
              </a:rPr>
              <a:t>: </a:t>
            </a:r>
            <a:br>
              <a:rPr lang="fr-FR" sz="3600" b="0" dirty="0" smtClean="0">
                <a:solidFill>
                  <a:srgbClr val="0070C0"/>
                </a:solidFill>
                <a:latin typeface="Constantia" pitchFamily="18" charset="0"/>
              </a:rPr>
            </a:br>
            <a:endParaRPr lang="fr-FR" sz="3600" u="sng" dirty="0" smtClean="0">
              <a:solidFill>
                <a:schemeClr val="bg1"/>
              </a:solidFill>
              <a:latin typeface="Monotype Corsiva" pitchFamily="66" charset="0"/>
              <a:cs typeface="Times New Roman" pitchFamily="18" charset="0"/>
            </a:endParaRPr>
          </a:p>
        </p:txBody>
      </p:sp>
      <p:sp>
        <p:nvSpPr>
          <p:cNvPr id="3" name="Espace réservé du contenu 2"/>
          <p:cNvSpPr>
            <a:spLocks noGrp="1"/>
          </p:cNvSpPr>
          <p:nvPr>
            <p:ph idx="1"/>
          </p:nvPr>
        </p:nvSpPr>
        <p:spPr>
          <a:xfrm>
            <a:off x="142844" y="1571612"/>
            <a:ext cx="8786874" cy="4070363"/>
          </a:xfrm>
        </p:spPr>
        <p:txBody>
          <a:bodyPr/>
          <a:lstStyle/>
          <a:p>
            <a:pPr indent="15875">
              <a:buNone/>
            </a:pPr>
            <a:r>
              <a:rPr lang="fr-FR" sz="2400" b="0" dirty="0" smtClean="0">
                <a:solidFill>
                  <a:srgbClr val="0070C0"/>
                </a:solidFill>
                <a:latin typeface="Constantia" pitchFamily="18" charset="0"/>
              </a:rPr>
              <a:t>Une adresse SIP se présente comme suit : </a:t>
            </a:r>
          </a:p>
          <a:p>
            <a:pPr indent="15875">
              <a:buNone/>
            </a:pPr>
            <a:endParaRPr lang="fr-FR" sz="2400" b="0" dirty="0" smtClean="0">
              <a:solidFill>
                <a:srgbClr val="0070C0"/>
              </a:solidFill>
              <a:latin typeface="Constantia" pitchFamily="18" charset="0"/>
            </a:endParaRPr>
          </a:p>
          <a:p>
            <a:pPr indent="15875" algn="ctr">
              <a:buNone/>
            </a:pPr>
            <a:r>
              <a:rPr lang="fr-FR" sz="2800" dirty="0" err="1" smtClean="0">
                <a:solidFill>
                  <a:srgbClr val="0070C0"/>
                </a:solidFill>
                <a:latin typeface="Constantia" pitchFamily="18" charset="0"/>
              </a:rPr>
              <a:t>sip:utilisateur</a:t>
            </a:r>
            <a:r>
              <a:rPr lang="fr-FR" sz="2800" dirty="0" smtClean="0">
                <a:solidFill>
                  <a:srgbClr val="0070C0"/>
                </a:solidFill>
                <a:latin typeface="Constantia" pitchFamily="18" charset="0"/>
              </a:rPr>
              <a:t>@domaine </a:t>
            </a:r>
            <a:endParaRPr lang="fr-FR" sz="2400" dirty="0" smtClean="0">
              <a:solidFill>
                <a:srgbClr val="0070C0"/>
              </a:solidFill>
              <a:latin typeface="Constantia" pitchFamily="18" charset="0"/>
            </a:endParaRPr>
          </a:p>
          <a:p>
            <a:pPr indent="15875">
              <a:buNone/>
            </a:pPr>
            <a:r>
              <a:rPr lang="fr-FR" sz="2400" b="0" dirty="0" smtClean="0">
                <a:solidFill>
                  <a:srgbClr val="0070C0"/>
                </a:solidFill>
                <a:latin typeface="Constantia" pitchFamily="18" charset="0"/>
              </a:rPr>
              <a:t>Exemple : </a:t>
            </a:r>
          </a:p>
          <a:p>
            <a:pPr indent="15875">
              <a:buNone/>
            </a:pPr>
            <a:r>
              <a:rPr lang="fr-FR" sz="2400" b="0" dirty="0" err="1" smtClean="0">
                <a:solidFill>
                  <a:srgbClr val="0070C0"/>
                </a:solidFill>
                <a:latin typeface="Constantia" pitchFamily="18" charset="0"/>
              </a:rPr>
              <a:t>sip:driss@ippi.fr</a:t>
            </a:r>
            <a:r>
              <a:rPr lang="fr-FR" sz="2400" b="0" dirty="0" smtClean="0">
                <a:solidFill>
                  <a:srgbClr val="0070C0"/>
                </a:solidFill>
                <a:latin typeface="Constantia" pitchFamily="18" charset="0"/>
              </a:rPr>
              <a:t> </a:t>
            </a:r>
          </a:p>
          <a:p>
            <a:pPr indent="15875">
              <a:buNone/>
            </a:pPr>
            <a:r>
              <a:rPr lang="fr-FR" sz="2400" b="0" dirty="0" smtClean="0">
                <a:solidFill>
                  <a:srgbClr val="0070C0"/>
                </a:solidFill>
                <a:latin typeface="Constantia" pitchFamily="18" charset="0"/>
              </a:rPr>
              <a:t>sip:dris.korichi@83.105.2.5:8020 </a:t>
            </a: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18</a:t>
            </a:fld>
            <a:endParaRPr lang="en-A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4213" y="357166"/>
            <a:ext cx="7848600" cy="685800"/>
          </a:xfrm>
        </p:spPr>
        <p:txBody>
          <a:bodyPr/>
          <a:lstStyle/>
          <a:p>
            <a:r>
              <a:rPr lang="fr-FR" sz="3600" u="sng" dirty="0" smtClean="0">
                <a:solidFill>
                  <a:schemeClr val="bg1"/>
                </a:solidFill>
                <a:latin typeface="Monotype Corsiva" pitchFamily="66" charset="0"/>
                <a:cs typeface="Times New Roman" pitchFamily="18" charset="0"/>
              </a:rPr>
              <a:t/>
            </a:r>
            <a:br>
              <a:rPr lang="fr-FR" sz="3600" u="sng" dirty="0" smtClean="0">
                <a:solidFill>
                  <a:schemeClr val="bg1"/>
                </a:solidFill>
                <a:latin typeface="Monotype Corsiva" pitchFamily="66" charset="0"/>
                <a:cs typeface="Times New Roman" pitchFamily="18" charset="0"/>
              </a:rPr>
            </a:br>
            <a:r>
              <a:rPr lang="fr-FR" sz="3600" u="sng" dirty="0" smtClean="0">
                <a:solidFill>
                  <a:schemeClr val="bg1"/>
                </a:solidFill>
                <a:latin typeface="Monotype Corsiva" pitchFamily="66" charset="0"/>
                <a:cs typeface="Times New Roman" pitchFamily="18" charset="0"/>
              </a:rPr>
              <a:t>L’alimentation des postes IP: </a:t>
            </a:r>
            <a:br>
              <a:rPr lang="fr-FR" sz="3600" u="sng" dirty="0" smtClean="0">
                <a:solidFill>
                  <a:schemeClr val="bg1"/>
                </a:solidFill>
                <a:latin typeface="Monotype Corsiva" pitchFamily="66" charset="0"/>
                <a:cs typeface="Times New Roman" pitchFamily="18" charset="0"/>
              </a:rPr>
            </a:br>
            <a:endParaRPr lang="fr-FR" sz="3600" u="sng" dirty="0" smtClean="0">
              <a:solidFill>
                <a:schemeClr val="bg1"/>
              </a:solidFill>
              <a:latin typeface="Monotype Corsiva" pitchFamily="66" charset="0"/>
              <a:cs typeface="Times New Roman" pitchFamily="18" charset="0"/>
            </a:endParaRPr>
          </a:p>
        </p:txBody>
      </p:sp>
      <p:sp>
        <p:nvSpPr>
          <p:cNvPr id="3" name="Espace réservé du contenu 2"/>
          <p:cNvSpPr>
            <a:spLocks noGrp="1"/>
          </p:cNvSpPr>
          <p:nvPr>
            <p:ph idx="1"/>
          </p:nvPr>
        </p:nvSpPr>
        <p:spPr>
          <a:xfrm>
            <a:off x="142844" y="1571612"/>
            <a:ext cx="8786874" cy="4070363"/>
          </a:xfrm>
        </p:spPr>
        <p:txBody>
          <a:bodyPr/>
          <a:lstStyle/>
          <a:p>
            <a:pPr>
              <a:buNone/>
            </a:pPr>
            <a:r>
              <a:rPr lang="fr-FR" sz="2400" b="0" dirty="0" smtClean="0">
                <a:solidFill>
                  <a:srgbClr val="0070C0"/>
                </a:solidFill>
                <a:latin typeface="Constantia" pitchFamily="18" charset="0"/>
              </a:rPr>
              <a:t>Les téléphones IP ont besoin d'une alimentation électrique en 48 V, qui doit être prévue dès le départ.</a:t>
            </a:r>
          </a:p>
          <a:p>
            <a:pPr>
              <a:buNone/>
            </a:pPr>
            <a:r>
              <a:rPr lang="fr-FR" sz="2400" b="0" dirty="0" smtClean="0">
                <a:solidFill>
                  <a:srgbClr val="0070C0"/>
                </a:solidFill>
                <a:latin typeface="Constantia" pitchFamily="18" charset="0"/>
              </a:rPr>
              <a:t>Le courant peut être fourni au poste IP selon trois manières :</a:t>
            </a:r>
          </a:p>
          <a:p>
            <a:pPr lvl="0" indent="-157163" fontAlgn="auto" hangingPunct="1"/>
            <a:r>
              <a:rPr lang="fr-FR" sz="2400" b="0" dirty="0" smtClean="0">
                <a:solidFill>
                  <a:srgbClr val="0070C0"/>
                </a:solidFill>
                <a:latin typeface="Constantia" pitchFamily="18" charset="0"/>
              </a:rPr>
              <a:t>par un adaptateur local de courant : le poste dispose alors d’une alimentation externe DC de 48Volts, ce qui nécessite l’utilisation d’un petit transformateur 220V~/48VDC.</a:t>
            </a:r>
          </a:p>
          <a:p>
            <a:pPr lvl="0" indent="-157163" fontAlgn="auto" hangingPunct="1"/>
            <a:r>
              <a:rPr lang="fr-FR" sz="2400" b="0" dirty="0" smtClean="0">
                <a:solidFill>
                  <a:srgbClr val="0070C0"/>
                </a:solidFill>
                <a:latin typeface="Constantia" pitchFamily="18" charset="0"/>
              </a:rPr>
              <a:t> Par un injecteur d’alimentation spécifique à partir du panneau de brassage s'intercalant entre le commutateur Ethernet et les téléphones IP auxquels il fournit le courant.</a:t>
            </a:r>
          </a:p>
          <a:p>
            <a:pPr lvl="0" indent="-157163" fontAlgn="auto" hangingPunct="1"/>
            <a:r>
              <a:rPr lang="fr-FR" sz="2400" dirty="0" smtClean="0"/>
              <a:t> </a:t>
            </a:r>
            <a:r>
              <a:rPr lang="fr-FR" sz="2400" b="0" dirty="0" smtClean="0">
                <a:solidFill>
                  <a:srgbClr val="0070C0"/>
                </a:solidFill>
                <a:latin typeface="Constantia" pitchFamily="18" charset="0"/>
              </a:rPr>
              <a:t>par un commutateur intégrant des capacités de télé alimentation électrique via le câble Ethernet.</a:t>
            </a:r>
          </a:p>
          <a:p>
            <a:pPr indent="15875">
              <a:buNone/>
            </a:pPr>
            <a:endParaRPr lang="fr-FR" sz="2400" b="0" dirty="0" smtClean="0">
              <a:solidFill>
                <a:srgbClr val="0070C0"/>
              </a:solidFill>
              <a:latin typeface="Constantia" pitchFamily="18" charset="0"/>
            </a:endParaRP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19</a:t>
            </a:fld>
            <a:endParaRPr lang="en-A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20</a:t>
            </a:fld>
            <a:endParaRPr lang="en-AU" dirty="0"/>
          </a:p>
        </p:txBody>
      </p:sp>
      <p:sp>
        <p:nvSpPr>
          <p:cNvPr id="5" name="Espace réservé du contenu 4"/>
          <p:cNvSpPr>
            <a:spLocks noGrp="1"/>
          </p:cNvSpPr>
          <p:nvPr>
            <p:ph sz="quarter" idx="13"/>
          </p:nvPr>
        </p:nvSpPr>
        <p:spPr/>
        <p:txBody>
          <a:bodyPr/>
          <a:lstStyle/>
          <a:p>
            <a:endParaRPr lang="fr-FR"/>
          </a:p>
        </p:txBody>
      </p:sp>
      <p:pic>
        <p:nvPicPr>
          <p:cNvPr id="6" name="Image 5"/>
          <p:cNvPicPr/>
          <p:nvPr/>
        </p:nvPicPr>
        <p:blipFill>
          <a:blip r:embed="rId2"/>
          <a:srcRect/>
          <a:stretch>
            <a:fillRect/>
          </a:stretch>
        </p:blipFill>
        <p:spPr bwMode="auto">
          <a:xfrm>
            <a:off x="714348" y="1285860"/>
            <a:ext cx="7429552" cy="464347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4213" y="357166"/>
            <a:ext cx="7848600" cy="685800"/>
          </a:xfrm>
        </p:spPr>
        <p:txBody>
          <a:bodyPr/>
          <a:lstStyle/>
          <a:p>
            <a:r>
              <a:rPr lang="fr-FR" sz="3600" u="sng" dirty="0" smtClean="0">
                <a:solidFill>
                  <a:schemeClr val="bg1"/>
                </a:solidFill>
                <a:latin typeface="Monotype Corsiva" pitchFamily="66" charset="0"/>
                <a:cs typeface="Times New Roman" pitchFamily="18" charset="0"/>
              </a:rPr>
              <a:t/>
            </a:r>
            <a:br>
              <a:rPr lang="fr-FR" sz="3600" u="sng" dirty="0" smtClean="0">
                <a:solidFill>
                  <a:schemeClr val="bg1"/>
                </a:solidFill>
                <a:latin typeface="Monotype Corsiva" pitchFamily="66" charset="0"/>
                <a:cs typeface="Times New Roman" pitchFamily="18" charset="0"/>
              </a:rPr>
            </a:br>
            <a:r>
              <a:rPr lang="fr-FR" sz="3600" u="sng" dirty="0" smtClean="0">
                <a:solidFill>
                  <a:schemeClr val="bg1"/>
                </a:solidFill>
                <a:latin typeface="Monotype Corsiva" pitchFamily="66" charset="0"/>
                <a:cs typeface="Times New Roman" pitchFamily="18" charset="0"/>
              </a:rPr>
              <a:t>Architecture de </a:t>
            </a:r>
            <a:r>
              <a:rPr lang="fr-FR" sz="3600" u="sng" dirty="0" err="1" smtClean="0">
                <a:solidFill>
                  <a:schemeClr val="bg1"/>
                </a:solidFill>
                <a:latin typeface="Monotype Corsiva" pitchFamily="66" charset="0"/>
                <a:cs typeface="Times New Roman" pitchFamily="18" charset="0"/>
              </a:rPr>
              <a:t>ToIP</a:t>
            </a:r>
            <a:r>
              <a:rPr lang="fr-FR" sz="3600" u="sng" dirty="0" smtClean="0">
                <a:solidFill>
                  <a:schemeClr val="bg1"/>
                </a:solidFill>
                <a:latin typeface="Monotype Corsiva" pitchFamily="66" charset="0"/>
                <a:cs typeface="Times New Roman" pitchFamily="18" charset="0"/>
              </a:rPr>
              <a:t/>
            </a:r>
            <a:br>
              <a:rPr lang="fr-FR" sz="3600" u="sng" dirty="0" smtClean="0">
                <a:solidFill>
                  <a:schemeClr val="bg1"/>
                </a:solidFill>
                <a:latin typeface="Monotype Corsiva" pitchFamily="66" charset="0"/>
                <a:cs typeface="Times New Roman" pitchFamily="18" charset="0"/>
              </a:rPr>
            </a:br>
            <a:endParaRPr lang="fr-FR" sz="3600" u="sng" dirty="0" smtClean="0">
              <a:solidFill>
                <a:schemeClr val="bg1"/>
              </a:solidFill>
              <a:latin typeface="Monotype Corsiva" pitchFamily="66" charset="0"/>
              <a:cs typeface="Times New Roman" pitchFamily="18" charset="0"/>
            </a:endParaRPr>
          </a:p>
        </p:txBody>
      </p:sp>
      <p:sp>
        <p:nvSpPr>
          <p:cNvPr id="3" name="Espace réservé du contenu 2"/>
          <p:cNvSpPr>
            <a:spLocks noGrp="1"/>
          </p:cNvSpPr>
          <p:nvPr>
            <p:ph idx="1"/>
          </p:nvPr>
        </p:nvSpPr>
        <p:spPr>
          <a:xfrm>
            <a:off x="142844" y="1357299"/>
            <a:ext cx="8786874" cy="2214578"/>
          </a:xfrm>
        </p:spPr>
        <p:txBody>
          <a:bodyPr/>
          <a:lstStyle/>
          <a:p>
            <a:pPr>
              <a:buNone/>
            </a:pPr>
            <a:r>
              <a:rPr lang="fr-FR" sz="2400" b="0" dirty="0" smtClean="0">
                <a:solidFill>
                  <a:srgbClr val="0070C0"/>
                </a:solidFill>
                <a:latin typeface="Constantia" pitchFamily="18" charset="0"/>
              </a:rPr>
              <a:t>Trois grandes familles de </a:t>
            </a:r>
            <a:r>
              <a:rPr lang="fr-FR" sz="2400" b="0" dirty="0" err="1" smtClean="0">
                <a:solidFill>
                  <a:srgbClr val="0070C0"/>
                </a:solidFill>
                <a:latin typeface="Constantia" pitchFamily="18" charset="0"/>
              </a:rPr>
              <a:t>ToIP</a:t>
            </a:r>
            <a:r>
              <a:rPr lang="fr-FR" sz="2400" b="0" dirty="0" smtClean="0">
                <a:solidFill>
                  <a:srgbClr val="0070C0"/>
                </a:solidFill>
                <a:latin typeface="Constantia" pitchFamily="18" charset="0"/>
              </a:rPr>
              <a:t> traduisent le taux de convergence des réseaux voix-données :</a:t>
            </a:r>
          </a:p>
          <a:p>
            <a:pPr lvl="0" indent="-71438">
              <a:buFont typeface="Wingdings" pitchFamily="2" charset="2"/>
              <a:buChar char="§"/>
            </a:pPr>
            <a:r>
              <a:rPr lang="fr-FR" sz="2400" b="0" dirty="0" smtClean="0">
                <a:solidFill>
                  <a:srgbClr val="0070C0"/>
                </a:solidFill>
                <a:latin typeface="Constantia" pitchFamily="18" charset="0"/>
              </a:rPr>
              <a:t>la famille «  communication entièrement IP (IP to IP) » ;</a:t>
            </a:r>
          </a:p>
          <a:p>
            <a:pPr lvl="0" indent="-71438">
              <a:buFont typeface="Wingdings" pitchFamily="2" charset="2"/>
              <a:buChar char="§"/>
            </a:pPr>
            <a:r>
              <a:rPr lang="fr-FR" sz="2400" b="0" dirty="0" smtClean="0">
                <a:solidFill>
                  <a:srgbClr val="0070C0"/>
                </a:solidFill>
                <a:latin typeface="Constantia" pitchFamily="18" charset="0"/>
              </a:rPr>
              <a:t> la famille « de poste IP à téléphone classique» ;</a:t>
            </a:r>
          </a:p>
          <a:p>
            <a:pPr lvl="0" indent="-71438">
              <a:buFont typeface="Wingdings" pitchFamily="2" charset="2"/>
              <a:buChar char="§"/>
            </a:pPr>
            <a:r>
              <a:rPr lang="fr-FR" sz="2400" b="0" dirty="0" smtClean="0">
                <a:solidFill>
                  <a:srgbClr val="0070C0"/>
                </a:solidFill>
                <a:latin typeface="Constantia" pitchFamily="18" charset="0"/>
              </a:rPr>
              <a:t> la famille « de téléphone classique à téléphone classique  ».</a:t>
            </a:r>
          </a:p>
        </p:txBody>
      </p:sp>
      <p:sp>
        <p:nvSpPr>
          <p:cNvPr id="4" name="Espace réservé du numéro de diapositive 3"/>
          <p:cNvSpPr>
            <a:spLocks noGrp="1"/>
          </p:cNvSpPr>
          <p:nvPr>
            <p:ph type="sldNum" sz="quarter" idx="12"/>
          </p:nvPr>
        </p:nvSpPr>
        <p:spPr/>
        <p:txBody>
          <a:bodyPr/>
          <a:lstStyle/>
          <a:p>
            <a:fld id="{E083DE30-1EFA-4EE4-9782-F5D89B7305EF}" type="slidenum">
              <a:rPr lang="en-AU" smtClean="0"/>
              <a:pPr/>
              <a:t>21</a:t>
            </a:fld>
            <a:endParaRPr lang="en-AU" dirty="0"/>
          </a:p>
        </p:txBody>
      </p:sp>
      <p:pic>
        <p:nvPicPr>
          <p:cNvPr id="5" name="Image 4"/>
          <p:cNvPicPr/>
          <p:nvPr/>
        </p:nvPicPr>
        <p:blipFill>
          <a:blip r:embed="rId2"/>
          <a:srcRect/>
          <a:stretch>
            <a:fillRect/>
          </a:stretch>
        </p:blipFill>
        <p:spPr bwMode="auto">
          <a:xfrm>
            <a:off x="2501900" y="3571876"/>
            <a:ext cx="5141934" cy="2911476"/>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1_SA Template">
  <a:themeElements>
    <a:clrScheme name="1_SA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A Templat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Rounded MT"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Rounded MT" charset="0"/>
          </a:defRPr>
        </a:defPPr>
      </a:lstStyle>
    </a:lnDef>
  </a:objectDefaults>
  <a:extraClrSchemeLst>
    <a:extraClrScheme>
      <a:clrScheme name="1_SA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A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A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A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A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A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A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10300</TotalTime>
  <Words>1073</Words>
  <Application>Microsoft PowerPoint</Application>
  <PresentationFormat>Affichage à l'écran (4:3)</PresentationFormat>
  <Paragraphs>177</Paragraphs>
  <Slides>21</Slides>
  <Notes>12</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1_SA Template</vt:lpstr>
      <vt:lpstr>Diapositive 1</vt:lpstr>
      <vt:lpstr>Plan De cours  </vt:lpstr>
      <vt:lpstr>Diapositive 3</vt:lpstr>
      <vt:lpstr>Diapositive 4</vt:lpstr>
      <vt:lpstr>T- V oIP</vt:lpstr>
      <vt:lpstr>Les réseaux téléphoniques</vt:lpstr>
      <vt:lpstr> Architecture</vt:lpstr>
      <vt:lpstr>Diapositive 8</vt:lpstr>
      <vt:lpstr>Diapositive 9</vt:lpstr>
      <vt:lpstr>Diapositive 10</vt:lpstr>
      <vt:lpstr>Diapositive 11</vt:lpstr>
      <vt:lpstr>Diapositive 12</vt:lpstr>
      <vt:lpstr>Diapositive 13</vt:lpstr>
      <vt:lpstr>Diapositive 14</vt:lpstr>
      <vt:lpstr>Diapositive 15</vt:lpstr>
      <vt:lpstr>Principe du protocole SIP </vt:lpstr>
      <vt:lpstr>Principe du protocole SIP </vt:lpstr>
      <vt:lpstr> Numéro de téléphone SIP ou adresse SIP :  </vt:lpstr>
      <vt:lpstr> L’alimentation des postes IP:  </vt:lpstr>
      <vt:lpstr>Diapositive 20</vt:lpstr>
      <vt:lpstr> Architecture de ToIP </vt:lpstr>
    </vt:vector>
  </TitlesOfParts>
  <Company>EMS-Global Ltd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Company Profile</dc:title>
  <dc:creator>pbenson</dc:creator>
  <cp:lastModifiedBy>packard bell</cp:lastModifiedBy>
  <cp:revision>471</cp:revision>
  <dcterms:created xsi:type="dcterms:W3CDTF">2003-04-18T00:15:49Z</dcterms:created>
  <dcterms:modified xsi:type="dcterms:W3CDTF">2014-01-17T20:01:05Z</dcterms:modified>
</cp:coreProperties>
</file>