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8" r:id="rId6"/>
    <p:sldId id="260" r:id="rId7"/>
    <p:sldId id="261" r:id="rId8"/>
    <p:sldId id="263" r:id="rId9"/>
    <p:sldId id="264" r:id="rId10"/>
    <p:sldId id="265" r:id="rId11"/>
    <p:sldId id="282" r:id="rId12"/>
    <p:sldId id="266" r:id="rId13"/>
    <p:sldId id="281" r:id="rId14"/>
    <p:sldId id="262" r:id="rId15"/>
    <p:sldId id="267" r:id="rId16"/>
    <p:sldId id="269" r:id="rId17"/>
    <p:sldId id="270" r:id="rId18"/>
    <p:sldId id="271" r:id="rId19"/>
    <p:sldId id="272" r:id="rId20"/>
    <p:sldId id="273" r:id="rId21"/>
    <p:sldId id="274" r:id="rId22"/>
    <p:sldId id="275" r:id="rId23"/>
    <p:sldId id="276" r:id="rId24"/>
    <p:sldId id="277" r:id="rId25"/>
    <p:sldId id="278" r:id="rId26"/>
    <p:sldId id="280" r:id="rId27"/>
    <p:sldId id="279" r:id="rId2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79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A615FB-602C-409F-9E75-D150F8998B4C}" type="datetimeFigureOut">
              <a:rPr lang="fr-FR" smtClean="0"/>
              <a:pPr/>
              <a:t>27/04/2015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21B878-8B86-4C09-AE06-7925784BEDF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12</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14</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15</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16</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17</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18</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19</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20</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21</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22</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23</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24</a:t>
            </a:fld>
            <a:endParaRPr 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0821B878-8B86-4C09-AE06-7925784BEDF9}" type="slidenum">
              <a:rPr lang="fr-FR" smtClean="0"/>
              <a:pPr/>
              <a:t>25</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AAF41AB-8F4C-43D1-AEBA-BF4A129BC8CC}" type="datetime1">
              <a:rPr lang="fr-FR" smtClean="0"/>
              <a:pPr/>
              <a:t>27/04/2015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010913E-B624-4C70-8750-0FC0777D1006}" type="datetime1">
              <a:rPr lang="fr-FR" smtClean="0"/>
              <a:pPr/>
              <a:t>27/04/2015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DFD6B3D-F1BB-4336-A54D-4425A8D11AA9}" type="datetime1">
              <a:rPr lang="fr-FR" smtClean="0"/>
              <a:pPr/>
              <a:t>27/04/2015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D7E8E19-23AC-4F3D-9BAA-943B6757A476}" type="datetime1">
              <a:rPr lang="fr-FR" smtClean="0"/>
              <a:pPr/>
              <a:t>27/04/2015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8841008-4625-40AA-8E3B-DE0F1B680ACD}" type="datetime1">
              <a:rPr lang="fr-FR" smtClean="0"/>
              <a:pPr/>
              <a:t>27/04/2015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83344B04-2EE9-4E18-9838-4D8EB08CC395}" type="datetime1">
              <a:rPr lang="fr-FR" smtClean="0"/>
              <a:pPr/>
              <a:t>27/04/2015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D992A86-7607-4381-B387-0C813DE135F2}" type="datetime1">
              <a:rPr lang="fr-FR" smtClean="0"/>
              <a:pPr/>
              <a:t>27/04/2015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796D348-D85E-4C9C-8ABC-A0D5E830EA19}" type="datetime1">
              <a:rPr lang="fr-FR" smtClean="0"/>
              <a:pPr/>
              <a:t>27/04/2015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194ECFD-08AA-449B-B368-5BD4BE347290}" type="datetime1">
              <a:rPr lang="fr-FR" smtClean="0"/>
              <a:pPr/>
              <a:t>27/04/2015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CB07C8-1FFA-4753-BEC9-5C596C902652}" type="datetime1">
              <a:rPr lang="fr-FR" smtClean="0"/>
              <a:pPr/>
              <a:t>27/04/2015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A24C5C-6BDC-467D-B604-4B27F5D22B5E}" type="datetime1">
              <a:rPr lang="fr-FR" smtClean="0"/>
              <a:pPr/>
              <a:t>27/04/2015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C8D7FA-1ADA-4152-BBA6-3D396028BA75}"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EDBB42-D018-4B59-837E-8057415A7323}" type="datetime1">
              <a:rPr lang="fr-FR" smtClean="0"/>
              <a:pPr/>
              <a:t>27/04/2015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C8D7FA-1ADA-4152-BBA6-3D396028BA7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71472" y="214291"/>
            <a:ext cx="7358114" cy="1285884"/>
          </a:xfrm>
        </p:spPr>
        <p:txBody>
          <a:bodyPr>
            <a:normAutofit/>
          </a:bodyPr>
          <a:lstStyle/>
          <a:p>
            <a:r>
              <a:rPr lang="fr-FR" sz="3200" dirty="0" smtClean="0"/>
              <a:t>  Chapitre II. La Couche Physique</a:t>
            </a:r>
            <a:endParaRPr lang="fr-FR" sz="3200" dirty="0"/>
          </a:p>
        </p:txBody>
      </p:sp>
      <p:sp>
        <p:nvSpPr>
          <p:cNvPr id="3" name="Sous-titre 2"/>
          <p:cNvSpPr>
            <a:spLocks noGrp="1"/>
          </p:cNvSpPr>
          <p:nvPr>
            <p:ph type="subTitle" idx="1"/>
          </p:nvPr>
        </p:nvSpPr>
        <p:spPr>
          <a:xfrm>
            <a:off x="571472" y="1643050"/>
            <a:ext cx="7929618" cy="4857784"/>
          </a:xfrm>
        </p:spPr>
        <p:txBody>
          <a:bodyPr>
            <a:normAutofit fontScale="85000" lnSpcReduction="20000"/>
          </a:bodyPr>
          <a:lstStyle/>
          <a:p>
            <a:pPr marL="571500" lvl="0" indent="-571500">
              <a:buAutoNum type="romanUcPeriod"/>
            </a:pPr>
            <a:endParaRPr lang="fr-FR" b="1" dirty="0" smtClean="0"/>
          </a:p>
          <a:p>
            <a:pPr marL="571500" lvl="0" indent="-571500">
              <a:buAutoNum type="romanUcPeriod"/>
            </a:pPr>
            <a:r>
              <a:rPr lang="fr-FR" b="1" dirty="0" smtClean="0"/>
              <a:t>SUPPORT PHYSIQUE </a:t>
            </a:r>
          </a:p>
          <a:p>
            <a:pPr lvl="0" algn="just"/>
            <a:r>
              <a:rPr lang="fr-FR" sz="3500" b="1" dirty="0" smtClean="0"/>
              <a:t>Le </a:t>
            </a:r>
            <a:r>
              <a:rPr lang="fr-FR" sz="3500" b="1" dirty="0"/>
              <a:t>support physique est </a:t>
            </a:r>
            <a:r>
              <a:rPr lang="fr-FR" sz="3500" b="1" dirty="0" smtClean="0"/>
              <a:t>l’élément indispensable </a:t>
            </a:r>
            <a:r>
              <a:rPr lang="fr-FR" sz="3500" b="1" dirty="0"/>
              <a:t>pour transporter des signaux d’un </a:t>
            </a:r>
            <a:r>
              <a:rPr lang="fr-FR" sz="3500" b="1" dirty="0" smtClean="0"/>
              <a:t>émetteur </a:t>
            </a:r>
            <a:r>
              <a:rPr lang="fr-FR" sz="3500" b="1" dirty="0"/>
              <a:t>vers un </a:t>
            </a:r>
            <a:r>
              <a:rPr lang="fr-FR" sz="3500" b="1" dirty="0" smtClean="0"/>
              <a:t>récepteur.</a:t>
            </a:r>
          </a:p>
          <a:p>
            <a:pPr lvl="0" algn="just"/>
            <a:endParaRPr lang="fr-FR" sz="3500" b="1" dirty="0" smtClean="0"/>
          </a:p>
          <a:p>
            <a:pPr lvl="0" algn="just"/>
            <a:r>
              <a:rPr lang="fr-FR" sz="3500" b="1" dirty="0" smtClean="0"/>
              <a:t> </a:t>
            </a:r>
            <a:r>
              <a:rPr lang="fr-FR" sz="3500" b="1" dirty="0"/>
              <a:t>La transmission de données est faite sous forme d’éléments binaires (suite de 0 et de 1), sur des supports câblés ou hertziens.</a:t>
            </a:r>
          </a:p>
          <a:p>
            <a:pPr algn="just"/>
            <a:r>
              <a:rPr lang="fr-FR" dirty="0"/>
              <a:t> </a:t>
            </a:r>
          </a:p>
          <a:p>
            <a:pPr algn="just"/>
            <a:r>
              <a:rPr lang="fr-FR" dirty="0"/>
              <a:t> </a:t>
            </a:r>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a:t>
            </a:fld>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a:t>
            </a:r>
            <a:r>
              <a:rPr lang="fr-FR" dirty="0" smtClean="0"/>
              <a:t>quipements physiques</a:t>
            </a:r>
            <a:endParaRPr lang="fr-FR" dirty="0"/>
          </a:p>
        </p:txBody>
      </p:sp>
      <p:sp>
        <p:nvSpPr>
          <p:cNvPr id="3" name="Espace réservé du contenu 2"/>
          <p:cNvSpPr>
            <a:spLocks noGrp="1"/>
          </p:cNvSpPr>
          <p:nvPr>
            <p:ph idx="1"/>
          </p:nvPr>
        </p:nvSpPr>
        <p:spPr/>
        <p:txBody>
          <a:bodyPr>
            <a:normAutofit fontScale="92500" lnSpcReduction="20000"/>
          </a:bodyPr>
          <a:lstStyle/>
          <a:p>
            <a:pPr>
              <a:buNone/>
            </a:pPr>
            <a:endParaRPr lang="fr-FR" dirty="0" smtClean="0"/>
          </a:p>
          <a:p>
            <a:pPr lvl="1"/>
            <a:r>
              <a:rPr lang="fr-FR" dirty="0" smtClean="0"/>
              <a:t>les supports physiques pour acheminer des signaux transportant l’information.</a:t>
            </a:r>
          </a:p>
          <a:p>
            <a:pPr lvl="1"/>
            <a:r>
              <a:rPr lang="fr-FR" dirty="0" smtClean="0"/>
              <a:t>Les prises qui assurent les connexions</a:t>
            </a:r>
          </a:p>
          <a:p>
            <a:pPr lvl="1"/>
            <a:r>
              <a:rPr lang="fr-FR" dirty="0" smtClean="0"/>
              <a:t>Les adaptateurs (</a:t>
            </a:r>
            <a:r>
              <a:rPr lang="fr-FR" dirty="0" err="1" smtClean="0"/>
              <a:t>transceiver</a:t>
            </a:r>
            <a:r>
              <a:rPr lang="fr-FR" dirty="0" smtClean="0"/>
              <a:t>) qui se chargent du traitement des signaux à transmettre (codage, sérialisation, …</a:t>
            </a:r>
            <a:r>
              <a:rPr lang="fr-FR" dirty="0" err="1" smtClean="0"/>
              <a:t>etc</a:t>
            </a:r>
            <a:r>
              <a:rPr lang="fr-FR" dirty="0" smtClean="0"/>
              <a:t>)</a:t>
            </a:r>
          </a:p>
          <a:p>
            <a:pPr lvl="1"/>
            <a:r>
              <a:rPr lang="fr-FR" dirty="0" smtClean="0"/>
              <a:t>Les coupleurs (communicateurs) ou cartes de transmission  prennent en charge les fonctions de communication.</a:t>
            </a:r>
          </a:p>
          <a:p>
            <a:pPr lvl="1"/>
            <a:r>
              <a:rPr lang="fr-FR" dirty="0" smtClean="0"/>
              <a:t>Les </a:t>
            </a:r>
            <a:r>
              <a:rPr lang="fr-FR" b="1" dirty="0" smtClean="0"/>
              <a:t>interfaces utilisateurs</a:t>
            </a:r>
            <a:r>
              <a:rPr lang="fr-FR" dirty="0" smtClean="0"/>
              <a:t> assurent la liaison entre l’équipement à connecter et le coupleur.</a:t>
            </a:r>
          </a:p>
          <a:p>
            <a:pPr lvl="1"/>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a:t>
            </a:fld>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D</a:t>
            </a:r>
            <a:r>
              <a:rPr lang="fr-FR" b="1" dirty="0" smtClean="0"/>
              <a:t>ifférents supports physiques</a:t>
            </a:r>
            <a:endParaRPr lang="fr-FR" dirty="0"/>
          </a:p>
        </p:txBody>
      </p:sp>
      <p:sp>
        <p:nvSpPr>
          <p:cNvPr id="3" name="Espace réservé du contenu 2"/>
          <p:cNvSpPr>
            <a:spLocks noGrp="1"/>
          </p:cNvSpPr>
          <p:nvPr>
            <p:ph idx="1"/>
          </p:nvPr>
        </p:nvSpPr>
        <p:spPr/>
        <p:txBody>
          <a:bodyPr>
            <a:normAutofit fontScale="92500"/>
          </a:bodyPr>
          <a:lstStyle/>
          <a:p>
            <a:pPr algn="just">
              <a:buNone/>
            </a:pPr>
            <a:endParaRPr lang="fr-FR" dirty="0"/>
          </a:p>
          <a:p>
            <a:pPr lvl="1" algn="just"/>
            <a:r>
              <a:rPr lang="fr-FR" dirty="0"/>
              <a:t>la </a:t>
            </a:r>
            <a:r>
              <a:rPr lang="fr-FR" b="1" dirty="0"/>
              <a:t>paire de fils torsadés</a:t>
            </a:r>
            <a:r>
              <a:rPr lang="fr-FR" dirty="0"/>
              <a:t> : convient à la transmission analogique comme numérique</a:t>
            </a:r>
            <a:r>
              <a:rPr lang="fr-FR" dirty="0" smtClean="0"/>
              <a:t>.</a:t>
            </a:r>
          </a:p>
          <a:p>
            <a:pPr lvl="1" algn="just">
              <a:buNone/>
            </a:pPr>
            <a:endParaRPr lang="fr-FR" dirty="0"/>
          </a:p>
          <a:p>
            <a:pPr lvl="1" algn="just"/>
            <a:r>
              <a:rPr lang="fr-FR" dirty="0"/>
              <a:t>Le </a:t>
            </a:r>
            <a:r>
              <a:rPr lang="fr-FR" b="1" dirty="0"/>
              <a:t>câble coaxial</a:t>
            </a:r>
            <a:r>
              <a:rPr lang="fr-FR" dirty="0"/>
              <a:t> : il est constitué de deux conducteurs cylindriques de même axe (</a:t>
            </a:r>
            <a:r>
              <a:rPr lang="fr-FR" dirty="0" smtClean="0"/>
              <a:t>l’âme </a:t>
            </a:r>
            <a:r>
              <a:rPr lang="fr-FR" dirty="0"/>
              <a:t>et la tresse</a:t>
            </a:r>
            <a:r>
              <a:rPr lang="fr-FR" dirty="0" smtClean="0"/>
              <a:t>).</a:t>
            </a:r>
          </a:p>
          <a:p>
            <a:pPr lvl="1" algn="just">
              <a:buNone/>
            </a:pPr>
            <a:endParaRPr lang="fr-FR" dirty="0"/>
          </a:p>
          <a:p>
            <a:pPr lvl="1" algn="just"/>
            <a:r>
              <a:rPr lang="fr-FR" b="1" dirty="0"/>
              <a:t>La fibre optique :</a:t>
            </a:r>
            <a:r>
              <a:rPr lang="fr-FR" dirty="0"/>
              <a:t> faisceau lumineux modulé.</a:t>
            </a:r>
          </a:p>
          <a:p>
            <a:pPr algn="just">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3</a:t>
            </a:fld>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Les supports hertziens</a:t>
            </a:r>
            <a:endParaRPr lang="fr-FR" dirty="0"/>
          </a:p>
        </p:txBody>
      </p:sp>
      <p:sp>
        <p:nvSpPr>
          <p:cNvPr id="3" name="Espace réservé du contenu 2"/>
          <p:cNvSpPr>
            <a:spLocks noGrp="1"/>
          </p:cNvSpPr>
          <p:nvPr>
            <p:ph idx="1"/>
          </p:nvPr>
        </p:nvSpPr>
        <p:spPr/>
        <p:txBody>
          <a:bodyPr>
            <a:normAutofit fontScale="92500" lnSpcReduction="10000"/>
          </a:bodyPr>
          <a:lstStyle/>
          <a:p>
            <a:pPr>
              <a:buNone/>
            </a:pPr>
            <a:r>
              <a:rPr lang="fr-FR" dirty="0"/>
              <a:t> </a:t>
            </a:r>
          </a:p>
          <a:p>
            <a:pPr marL="0" indent="0" algn="just"/>
            <a:r>
              <a:rPr lang="fr-FR" b="1" dirty="0"/>
              <a:t>Le GSM</a:t>
            </a:r>
            <a:r>
              <a:rPr lang="fr-FR" dirty="0"/>
              <a:t> (Global System for </a:t>
            </a:r>
            <a:r>
              <a:rPr lang="fr-FR" dirty="0" smtClean="0"/>
              <a:t>Mobile communications</a:t>
            </a:r>
            <a:r>
              <a:rPr lang="fr-FR" dirty="0"/>
              <a:t>) est un système de communication européen normalisé recouvrant tous les </a:t>
            </a:r>
            <a:r>
              <a:rPr lang="fr-FR" dirty="0" smtClean="0"/>
              <a:t>éléments </a:t>
            </a:r>
            <a:r>
              <a:rPr lang="fr-FR" dirty="0"/>
              <a:t>nécessaires à la réalisation d’un système de communication numérique avec les mobiles</a:t>
            </a:r>
          </a:p>
          <a:p>
            <a:pPr algn="just">
              <a:buNone/>
            </a:pPr>
            <a:endParaRPr lang="fr-FR" dirty="0"/>
          </a:p>
          <a:p>
            <a:pPr algn="just"/>
            <a:r>
              <a:rPr lang="fr-FR" b="1" dirty="0"/>
              <a:t>Réseaux cellulaires</a:t>
            </a:r>
            <a:r>
              <a:rPr lang="fr-FR" dirty="0"/>
              <a:t> : une cellule est une zone géographique dont tous les points peuvent être atteints à partir d’une même antenne.</a:t>
            </a:r>
          </a:p>
          <a:p>
            <a:pPr algn="just"/>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4</a:t>
            </a:fld>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Génération de systèmes Mobiles</a:t>
            </a:r>
            <a:endParaRPr lang="fr-FR" dirty="0"/>
          </a:p>
        </p:txBody>
      </p:sp>
      <p:sp>
        <p:nvSpPr>
          <p:cNvPr id="3" name="Espace réservé du contenu 2"/>
          <p:cNvSpPr>
            <a:spLocks noGrp="1"/>
          </p:cNvSpPr>
          <p:nvPr>
            <p:ph idx="1"/>
          </p:nvPr>
        </p:nvSpPr>
        <p:spPr/>
        <p:txBody>
          <a:bodyPr/>
          <a:lstStyle/>
          <a:p>
            <a:r>
              <a:rPr lang="fr-FR" dirty="0" smtClean="0"/>
              <a:t>Les téléphones mobiles ont connu quatre générations appelées 1G, 2G, 3G, 4G</a:t>
            </a:r>
          </a:p>
          <a:p>
            <a:pPr>
              <a:buNone/>
            </a:pPr>
            <a:r>
              <a:rPr lang="fr-FR" dirty="0" smtClean="0"/>
              <a:t>1- Voix analogique</a:t>
            </a:r>
          </a:p>
          <a:p>
            <a:pPr>
              <a:buNone/>
            </a:pPr>
            <a:r>
              <a:rPr lang="fr-FR" dirty="0" smtClean="0"/>
              <a:t>2- Voix numérique</a:t>
            </a:r>
          </a:p>
          <a:p>
            <a:pPr>
              <a:buNone/>
            </a:pPr>
            <a:r>
              <a:rPr lang="fr-FR" dirty="0" smtClean="0"/>
              <a:t>3 - Voix et données numériques ( accès internet, courrier électronique, </a:t>
            </a:r>
            <a:r>
              <a:rPr lang="fr-FR" dirty="0" err="1" smtClean="0"/>
              <a:t>etc</a:t>
            </a:r>
            <a:endParaRPr lang="fr-FR" dirty="0" smtClean="0"/>
          </a:p>
          <a:p>
            <a:pPr>
              <a:buNone/>
            </a:pPr>
            <a:r>
              <a:rPr lang="fr-FR" dirty="0" smtClean="0"/>
              <a:t>4- Applications multimédia à haut débit</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5</a:t>
            </a:fld>
            <a:endParaRPr lang="fr-F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b="1" dirty="0" smtClean="0"/>
              <a:t>II</a:t>
            </a:r>
            <a:r>
              <a:rPr lang="fr-FR" b="1" dirty="0" smtClean="0"/>
              <a:t>. </a:t>
            </a:r>
            <a:r>
              <a:rPr lang="fr-FR" sz="3600" b="1" dirty="0" smtClean="0"/>
              <a:t>LES </a:t>
            </a:r>
            <a:r>
              <a:rPr lang="fr-FR" sz="3600" b="1" dirty="0"/>
              <a:t>EQUIPEMENTS </a:t>
            </a:r>
            <a:r>
              <a:rPr lang="fr-FR" sz="3600" b="1" dirty="0" smtClean="0"/>
              <a:t> INTERMEDIAIRES</a:t>
            </a:r>
            <a:r>
              <a:rPr lang="fr-FR" b="1" dirty="0"/>
              <a:t/>
            </a:r>
            <a:br>
              <a:rPr lang="fr-FR" b="1" dirty="0"/>
            </a:br>
            <a:endParaRPr lang="fr-FR" dirty="0"/>
          </a:p>
        </p:txBody>
      </p:sp>
      <p:sp>
        <p:nvSpPr>
          <p:cNvPr id="3" name="Espace réservé du contenu 2"/>
          <p:cNvSpPr>
            <a:spLocks noGrp="1"/>
          </p:cNvSpPr>
          <p:nvPr>
            <p:ph idx="1"/>
          </p:nvPr>
        </p:nvSpPr>
        <p:spPr/>
        <p:txBody>
          <a:bodyPr>
            <a:normAutofit fontScale="70000" lnSpcReduction="20000"/>
          </a:bodyPr>
          <a:lstStyle/>
          <a:p>
            <a:pPr algn="just"/>
            <a:r>
              <a:rPr lang="fr-FR" dirty="0"/>
              <a:t>Un système de télécommunications contient un support de transmission et des machines terminales. Pour les relier il faut des équipements </a:t>
            </a:r>
            <a:r>
              <a:rPr lang="fr-FR" dirty="0" smtClean="0"/>
              <a:t>intermédiaires</a:t>
            </a:r>
            <a:r>
              <a:rPr lang="fr-FR" dirty="0"/>
              <a:t>.</a:t>
            </a:r>
          </a:p>
          <a:p>
            <a:pPr algn="just">
              <a:buNone/>
            </a:pPr>
            <a:r>
              <a:rPr lang="fr-FR" dirty="0"/>
              <a:t> </a:t>
            </a:r>
          </a:p>
          <a:p>
            <a:pPr algn="just"/>
            <a:r>
              <a:rPr lang="fr-FR" b="1" dirty="0"/>
              <a:t>Le connecteur</a:t>
            </a:r>
            <a:r>
              <a:rPr lang="fr-FR" dirty="0"/>
              <a:t> : Le connecteur réalise la connexion mécanique, il permet  le branchement  sur le support.</a:t>
            </a:r>
          </a:p>
          <a:p>
            <a:pPr algn="just">
              <a:buNone/>
            </a:pPr>
            <a:r>
              <a:rPr lang="fr-FR" dirty="0"/>
              <a:t> </a:t>
            </a:r>
          </a:p>
          <a:p>
            <a:pPr algn="just"/>
            <a:r>
              <a:rPr lang="fr-FR" b="1" dirty="0"/>
              <a:t>L’adaptateur</a:t>
            </a:r>
            <a:r>
              <a:rPr lang="fr-FR" dirty="0"/>
              <a:t> (</a:t>
            </a:r>
            <a:r>
              <a:rPr lang="fr-FR" dirty="0" err="1"/>
              <a:t>transceiver</a:t>
            </a:r>
            <a:r>
              <a:rPr lang="fr-FR" dirty="0"/>
              <a:t> ou transmetteur) est responsable de la connexion physique. C’est un composant qui se trouve sur la carte qui gère l’interface entre l’équipement et  le support physique.</a:t>
            </a:r>
          </a:p>
          <a:p>
            <a:pPr algn="just">
              <a:buNone/>
            </a:pPr>
            <a:r>
              <a:rPr lang="fr-FR" dirty="0"/>
              <a:t> </a:t>
            </a:r>
          </a:p>
          <a:p>
            <a:pPr algn="just"/>
            <a:r>
              <a:rPr lang="fr-FR" b="1" dirty="0"/>
              <a:t>Le coupleur (</a:t>
            </a:r>
            <a:r>
              <a:rPr lang="fr-FR" dirty="0" smtClean="0"/>
              <a:t> </a:t>
            </a:r>
            <a:r>
              <a:rPr lang="fr-FR" b="1" dirty="0"/>
              <a:t>carte réseau</a:t>
            </a:r>
            <a:r>
              <a:rPr lang="fr-FR" dirty="0"/>
              <a:t> ou encore </a:t>
            </a:r>
            <a:r>
              <a:rPr lang="fr-FR" b="1" dirty="0"/>
              <a:t>carte </a:t>
            </a:r>
            <a:r>
              <a:rPr lang="fr-FR" b="1" dirty="0" smtClean="0"/>
              <a:t>d’accès)</a:t>
            </a:r>
            <a:r>
              <a:rPr lang="fr-FR" dirty="0" smtClean="0"/>
              <a:t>, </a:t>
            </a:r>
            <a:r>
              <a:rPr lang="fr-FR" dirty="0"/>
              <a:t>se charge de contrôler les transmissions sur le câble. Le coupleur assure le formatage et le </a:t>
            </a:r>
            <a:r>
              <a:rPr lang="fr-FR" dirty="0" err="1"/>
              <a:t>déformatage</a:t>
            </a:r>
            <a:r>
              <a:rPr lang="fr-FR" dirty="0"/>
              <a:t> de données des blocs de données à transmettre, la détection d’erreur.</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6</a:t>
            </a:fld>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Le coupleur ou carte réseau</a:t>
            </a:r>
            <a:endParaRPr lang="fr-FR" sz="3200" dirty="0"/>
          </a:p>
        </p:txBody>
      </p:sp>
      <p:sp>
        <p:nvSpPr>
          <p:cNvPr id="3" name="Espace réservé du contenu 2"/>
          <p:cNvSpPr>
            <a:spLocks noGrp="1"/>
          </p:cNvSpPr>
          <p:nvPr>
            <p:ph idx="1"/>
          </p:nvPr>
        </p:nvSpPr>
        <p:spPr/>
        <p:txBody>
          <a:bodyPr>
            <a:normAutofit fontScale="85000" lnSpcReduction="20000"/>
          </a:bodyPr>
          <a:lstStyle/>
          <a:p>
            <a:r>
              <a:rPr lang="fr-FR" dirty="0"/>
              <a:t>Il gère également les ressources telles </a:t>
            </a:r>
            <a:r>
              <a:rPr lang="fr-FR" dirty="0" smtClean="0"/>
              <a:t>que: </a:t>
            </a:r>
          </a:p>
          <a:p>
            <a:pPr>
              <a:buFontTx/>
              <a:buChar char="-"/>
            </a:pPr>
            <a:r>
              <a:rPr lang="fr-FR" dirty="0" smtClean="0"/>
              <a:t>les </a:t>
            </a:r>
            <a:r>
              <a:rPr lang="fr-FR" dirty="0"/>
              <a:t>zones </a:t>
            </a:r>
            <a:r>
              <a:rPr lang="fr-FR" dirty="0" smtClean="0"/>
              <a:t>mémoire</a:t>
            </a:r>
          </a:p>
          <a:p>
            <a:pPr>
              <a:buFontTx/>
              <a:buChar char="-"/>
            </a:pPr>
            <a:r>
              <a:rPr lang="fr-FR" dirty="0" smtClean="0"/>
              <a:t> </a:t>
            </a:r>
            <a:r>
              <a:rPr lang="fr-FR" dirty="0"/>
              <a:t>l’interface avec l’extérieur. </a:t>
            </a:r>
            <a:endParaRPr lang="fr-FR" dirty="0" smtClean="0"/>
          </a:p>
          <a:p>
            <a:pPr>
              <a:buNone/>
            </a:pPr>
            <a:endParaRPr lang="fr-FR" dirty="0"/>
          </a:p>
          <a:p>
            <a:pPr>
              <a:buNone/>
            </a:pPr>
            <a:r>
              <a:rPr lang="fr-FR" dirty="0" smtClean="0"/>
              <a:t>Le </a:t>
            </a:r>
            <a:r>
              <a:rPr lang="fr-FR" dirty="0"/>
              <a:t>débit du coupleur doit s’ajuster au débit permis par </a:t>
            </a:r>
            <a:r>
              <a:rPr lang="fr-FR" dirty="0" smtClean="0"/>
              <a:t>le câble</a:t>
            </a:r>
            <a:r>
              <a:rPr lang="fr-FR" dirty="0"/>
              <a:t>. </a:t>
            </a:r>
            <a:endParaRPr lang="fr-FR" dirty="0" smtClean="0"/>
          </a:p>
          <a:p>
            <a:pPr>
              <a:buNone/>
            </a:pPr>
            <a:r>
              <a:rPr lang="fr-FR" dirty="0" smtClean="0"/>
              <a:t>Exemple:  </a:t>
            </a:r>
            <a:r>
              <a:rPr lang="fr-FR" dirty="0"/>
              <a:t>sur un réseau Ethernet </a:t>
            </a:r>
            <a:r>
              <a:rPr lang="fr-FR" dirty="0" smtClean="0"/>
              <a:t>dont le </a:t>
            </a:r>
            <a:r>
              <a:rPr lang="fr-FR" dirty="0"/>
              <a:t>support physique </a:t>
            </a:r>
            <a:r>
              <a:rPr lang="fr-FR" dirty="0" smtClean="0"/>
              <a:t>est d’une  </a:t>
            </a:r>
            <a:r>
              <a:rPr lang="fr-FR" dirty="0"/>
              <a:t>capacité </a:t>
            </a:r>
            <a:r>
              <a:rPr lang="fr-FR" dirty="0" smtClean="0"/>
              <a:t>de transmission </a:t>
            </a:r>
            <a:r>
              <a:rPr lang="fr-FR" dirty="0"/>
              <a:t>de 10 </a:t>
            </a:r>
            <a:r>
              <a:rPr lang="fr-FR" dirty="0" smtClean="0"/>
              <a:t>Mbit/s   ===</a:t>
            </a:r>
            <a:r>
              <a:rPr lang="fr-FR" dirty="0" smtClean="0">
                <a:sym typeface="Wingdings" pitchFamily="2" charset="2"/>
              </a:rPr>
              <a:t></a:t>
            </a:r>
            <a:r>
              <a:rPr lang="fr-FR" dirty="0" smtClean="0"/>
              <a:t> </a:t>
            </a:r>
            <a:r>
              <a:rPr lang="fr-FR" dirty="0"/>
              <a:t>le coupleur doit émettre </a:t>
            </a:r>
            <a:r>
              <a:rPr lang="fr-FR" dirty="0" smtClean="0"/>
              <a:t>également à </a:t>
            </a:r>
            <a:r>
              <a:rPr lang="fr-FR" dirty="0"/>
              <a:t>cette même vitesse </a:t>
            </a:r>
            <a:r>
              <a:rPr lang="fr-FR" dirty="0" smtClean="0"/>
              <a:t>, soit de  </a:t>
            </a:r>
            <a:r>
              <a:rPr lang="fr-FR" dirty="0"/>
              <a:t>10 Mbit/s </a:t>
            </a:r>
          </a:p>
          <a:p>
            <a:pPr>
              <a:buNone/>
            </a:pPr>
            <a:r>
              <a:rPr lang="fr-FR" dirty="0"/>
              <a:t> </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7</a:t>
            </a:fld>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Options possibles</a:t>
            </a:r>
            <a:endParaRPr lang="fr-FR" dirty="0"/>
          </a:p>
        </p:txBody>
      </p:sp>
      <p:sp>
        <p:nvSpPr>
          <p:cNvPr id="3" name="Espace réservé du contenu 2"/>
          <p:cNvSpPr>
            <a:spLocks noGrp="1"/>
          </p:cNvSpPr>
          <p:nvPr>
            <p:ph idx="1"/>
          </p:nvPr>
        </p:nvSpPr>
        <p:spPr/>
        <p:txBody>
          <a:bodyPr/>
          <a:lstStyle/>
          <a:p>
            <a:endParaRPr lang="fr-FR" dirty="0"/>
          </a:p>
          <a:p>
            <a:r>
              <a:rPr lang="fr-FR" dirty="0" smtClean="0"/>
              <a:t> </a:t>
            </a:r>
            <a:r>
              <a:rPr lang="fr-FR" dirty="0"/>
              <a:t>V.24 (ou RS 232C) : interface série lente. Vitesse maximale 19,2 </a:t>
            </a:r>
            <a:r>
              <a:rPr lang="fr-FR" dirty="0" smtClean="0"/>
              <a:t>Kbit/s</a:t>
            </a:r>
          </a:p>
          <a:p>
            <a:endParaRPr lang="fr-FR" dirty="0"/>
          </a:p>
          <a:p>
            <a:r>
              <a:rPr lang="fr-FR" dirty="0" smtClean="0"/>
              <a:t> </a:t>
            </a:r>
            <a:r>
              <a:rPr lang="fr-FR" dirty="0"/>
              <a:t>Interfaces parallèles : </a:t>
            </a:r>
            <a:r>
              <a:rPr lang="fr-FR" dirty="0" smtClean="0"/>
              <a:t>équipements raccordés </a:t>
            </a:r>
            <a:r>
              <a:rPr lang="fr-FR" dirty="0"/>
              <a:t>par bloc de 8, 16, 32 , 64 voir 128 bits sur des fils parallèles.</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8</a:t>
            </a:fld>
            <a:endParaRPr lang="fr-F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LES EQUIPEMENTS RESEAU</a:t>
            </a:r>
            <a:endParaRPr lang="fr-FR" dirty="0"/>
          </a:p>
        </p:txBody>
      </p:sp>
      <p:sp>
        <p:nvSpPr>
          <p:cNvPr id="3" name="Espace réservé du contenu 2"/>
          <p:cNvSpPr>
            <a:spLocks noGrp="1"/>
          </p:cNvSpPr>
          <p:nvPr>
            <p:ph idx="1"/>
          </p:nvPr>
        </p:nvSpPr>
        <p:spPr/>
        <p:txBody>
          <a:bodyPr>
            <a:normAutofit fontScale="85000" lnSpcReduction="20000"/>
          </a:bodyPr>
          <a:lstStyle/>
          <a:p>
            <a:pPr>
              <a:buNone/>
            </a:pPr>
            <a:endParaRPr lang="fr-FR" dirty="0"/>
          </a:p>
          <a:p>
            <a:pPr algn="just"/>
            <a:r>
              <a:rPr lang="fr-FR" b="1" dirty="0"/>
              <a:t>Le nœud de transfert</a:t>
            </a:r>
            <a:r>
              <a:rPr lang="fr-FR" dirty="0"/>
              <a:t> : Il sert à transférer des blocs d’information ou trames d’une entrée dans le nœud vers une sortie desservant le nœud suivant. On signale l’existence d’un processeur de traitement qui détermine la bonne file de sortie du nœud</a:t>
            </a:r>
            <a:r>
              <a:rPr lang="fr-FR" dirty="0" smtClean="0"/>
              <a:t>.</a:t>
            </a:r>
          </a:p>
          <a:p>
            <a:endParaRPr lang="fr-FR" dirty="0"/>
          </a:p>
          <a:p>
            <a:r>
              <a:rPr lang="fr-FR" dirty="0"/>
              <a:t>Trame : bloc de données dans un protocole de liaison.</a:t>
            </a:r>
          </a:p>
          <a:p>
            <a:pPr>
              <a:buNone/>
            </a:pPr>
            <a:r>
              <a:rPr lang="fr-FR" dirty="0"/>
              <a:t> </a:t>
            </a:r>
          </a:p>
          <a:p>
            <a:r>
              <a:rPr lang="fr-FR" dirty="0"/>
              <a:t>Entrées = portes ou ports d’entrée</a:t>
            </a:r>
          </a:p>
          <a:p>
            <a:r>
              <a:rPr lang="fr-FR" dirty="0"/>
              <a:t>Sorties =  portes ou ports de sortie</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9</a:t>
            </a:fld>
            <a:endParaRPr lang="fr-F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Le répéteur ou le pont</a:t>
            </a:r>
            <a:r>
              <a:rPr lang="fr-FR" dirty="0" smtClean="0"/>
              <a:t> : </a:t>
            </a:r>
            <a:endParaRPr lang="fr-FR" dirty="0"/>
          </a:p>
        </p:txBody>
      </p:sp>
      <p:sp>
        <p:nvSpPr>
          <p:cNvPr id="3" name="Espace réservé du contenu 2"/>
          <p:cNvSpPr>
            <a:spLocks noGrp="1"/>
          </p:cNvSpPr>
          <p:nvPr>
            <p:ph idx="1"/>
          </p:nvPr>
        </p:nvSpPr>
        <p:spPr/>
        <p:txBody>
          <a:bodyPr>
            <a:normAutofit fontScale="77500" lnSpcReduction="20000"/>
          </a:bodyPr>
          <a:lstStyle/>
          <a:p>
            <a:pPr algn="just"/>
            <a:r>
              <a:rPr lang="fr-FR" dirty="0" smtClean="0"/>
              <a:t>Le répéteur </a:t>
            </a:r>
            <a:r>
              <a:rPr lang="fr-FR" dirty="0"/>
              <a:t>est le composant le plus simple de la couche physique du réseau. C’est un </a:t>
            </a:r>
            <a:r>
              <a:rPr lang="fr-FR" b="1" dirty="0"/>
              <a:t>organe non intelligent</a:t>
            </a:r>
            <a:r>
              <a:rPr lang="fr-FR" dirty="0"/>
              <a:t>, qui répète automatiquement tous les signaux qui lui arrivent et transitent d’un support vers un autre support.</a:t>
            </a:r>
          </a:p>
          <a:p>
            <a:pPr algn="just">
              <a:buNone/>
            </a:pPr>
            <a:r>
              <a:rPr lang="fr-FR" dirty="0"/>
              <a:t> </a:t>
            </a:r>
          </a:p>
          <a:p>
            <a:pPr algn="just"/>
            <a:r>
              <a:rPr lang="fr-FR" dirty="0"/>
              <a:t>Au </a:t>
            </a:r>
            <a:r>
              <a:rPr lang="fr-FR" b="1" dirty="0"/>
              <a:t>contraire d’un </a:t>
            </a:r>
            <a:r>
              <a:rPr lang="fr-FR" b="1" dirty="0" smtClean="0"/>
              <a:t>répéteur</a:t>
            </a:r>
            <a:r>
              <a:rPr lang="fr-FR" b="1" dirty="0"/>
              <a:t>, un pont</a:t>
            </a:r>
            <a:r>
              <a:rPr lang="fr-FR" dirty="0"/>
              <a:t> est un </a:t>
            </a:r>
            <a:r>
              <a:rPr lang="fr-FR" b="1" dirty="0"/>
              <a:t>organe intelligent</a:t>
            </a:r>
            <a:r>
              <a:rPr lang="fr-FR" dirty="0"/>
              <a:t>  capable de reconnaître les adresses des blocs d’information qui transitent sur les supports physiques</a:t>
            </a:r>
            <a:r>
              <a:rPr lang="fr-FR" dirty="0" smtClean="0"/>
              <a:t>.</a:t>
            </a:r>
          </a:p>
          <a:p>
            <a:pPr algn="just">
              <a:buNone/>
            </a:pPr>
            <a:endParaRPr lang="fr-FR" dirty="0"/>
          </a:p>
          <a:p>
            <a:pPr algn="just"/>
            <a:r>
              <a:rPr lang="fr-FR" dirty="0"/>
              <a:t>Un pont filtre les trames et laisse passer les blocs destinés au réseau raccordé (adresse correspondant à une machine située sur le réseau raccordé). En général un pont permet de passer d’un réseau vers un autre réseau de même type</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10</a:t>
            </a:fld>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Le pont : permet de connecter 2 réseaux A et B</a:t>
            </a:r>
            <a:endParaRPr lang="fr-FR" sz="2800"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11</a:t>
            </a:fld>
            <a:endParaRPr lang="fr-FR"/>
          </a:p>
        </p:txBody>
      </p:sp>
      <p:pic>
        <p:nvPicPr>
          <p:cNvPr id="2050" name="Picture 2" descr="C:\Users\boukerram\Pictures\reseau279.jpg"/>
          <p:cNvPicPr>
            <a:picLocks noGrp="1" noChangeAspect="1" noChangeArrowheads="1"/>
          </p:cNvPicPr>
          <p:nvPr>
            <p:ph idx="1"/>
          </p:nvPr>
        </p:nvPicPr>
        <p:blipFill>
          <a:blip r:embed="rId2" cstate="print"/>
          <a:srcRect/>
          <a:stretch>
            <a:fillRect/>
          </a:stretch>
        </p:blipFill>
        <p:spPr bwMode="auto">
          <a:xfrm>
            <a:off x="2583180" y="2781141"/>
            <a:ext cx="3977640" cy="216408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Concentrateur &amp; Hub</a:t>
            </a:r>
            <a:endParaRPr lang="fr-FR" dirty="0"/>
          </a:p>
        </p:txBody>
      </p:sp>
      <p:sp>
        <p:nvSpPr>
          <p:cNvPr id="3" name="Espace réservé du contenu 2"/>
          <p:cNvSpPr>
            <a:spLocks noGrp="1"/>
          </p:cNvSpPr>
          <p:nvPr>
            <p:ph idx="1"/>
          </p:nvPr>
        </p:nvSpPr>
        <p:spPr/>
        <p:txBody>
          <a:bodyPr>
            <a:normAutofit fontScale="92500" lnSpcReduction="20000"/>
          </a:bodyPr>
          <a:lstStyle/>
          <a:p>
            <a:pPr algn="just"/>
            <a:r>
              <a:rPr lang="fr-FR" b="1" dirty="0"/>
              <a:t>Le concentrateur</a:t>
            </a:r>
            <a:r>
              <a:rPr lang="fr-FR" dirty="0"/>
              <a:t> : un concentrateur permet de </a:t>
            </a:r>
            <a:r>
              <a:rPr lang="fr-FR" dirty="0" smtClean="0"/>
              <a:t>concentrer </a:t>
            </a:r>
            <a:r>
              <a:rPr lang="fr-FR" dirty="0"/>
              <a:t>le trafic provenant de différents équipements terminaux. Les concentrateurs peuvent être actifs ou passifs. Dans le premier cas le signal est </a:t>
            </a:r>
            <a:r>
              <a:rPr lang="fr-FR" dirty="0" smtClean="0"/>
              <a:t>ré-amplifié</a:t>
            </a:r>
            <a:r>
              <a:rPr lang="fr-FR" dirty="0"/>
              <a:t>, dans le second cas, il est juste régénéré.</a:t>
            </a:r>
          </a:p>
          <a:p>
            <a:pPr algn="just">
              <a:buNone/>
            </a:pPr>
            <a:r>
              <a:rPr lang="fr-FR" dirty="0"/>
              <a:t> </a:t>
            </a:r>
          </a:p>
          <a:p>
            <a:pPr algn="just"/>
            <a:r>
              <a:rPr lang="fr-FR" b="1" dirty="0"/>
              <a:t>Le hub</a:t>
            </a:r>
            <a:r>
              <a:rPr lang="fr-FR" dirty="0"/>
              <a:t> : </a:t>
            </a:r>
            <a:r>
              <a:rPr lang="fr-FR" dirty="0" smtClean="0"/>
              <a:t>dans </a:t>
            </a:r>
            <a:r>
              <a:rPr lang="fr-FR" dirty="0"/>
              <a:t>un réseau Ethernet , </a:t>
            </a:r>
            <a:r>
              <a:rPr lang="fr-FR" b="1" dirty="0"/>
              <a:t>un hub est un concentrateur</a:t>
            </a:r>
            <a:r>
              <a:rPr lang="fr-FR" dirty="0"/>
              <a:t>, qui récupère un signal arrivant par une entrée et le duplique (en le </a:t>
            </a:r>
            <a:r>
              <a:rPr lang="fr-FR" dirty="0" smtClean="0"/>
              <a:t>ré-amplifiant</a:t>
            </a:r>
            <a:r>
              <a:rPr lang="fr-FR" dirty="0"/>
              <a:t>) vers l’ensemble des portes de sorties.</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12</a:t>
            </a:fld>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HUB</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13</a:t>
            </a:fld>
            <a:endParaRPr lang="fr-FR"/>
          </a:p>
        </p:txBody>
      </p:sp>
      <p:pic>
        <p:nvPicPr>
          <p:cNvPr id="1026" name="Picture 2" descr="C:\Users\boukerram\Pictures\reseau277.jpg"/>
          <p:cNvPicPr>
            <a:picLocks noGrp="1" noChangeAspect="1" noChangeArrowheads="1"/>
          </p:cNvPicPr>
          <p:nvPr>
            <p:ph idx="1"/>
          </p:nvPr>
        </p:nvPicPr>
        <p:blipFill>
          <a:blip r:embed="rId2" cstate="print"/>
          <a:srcRect/>
          <a:stretch>
            <a:fillRect/>
          </a:stretch>
        </p:blipFill>
        <p:spPr bwMode="auto">
          <a:xfrm>
            <a:off x="1259633" y="1272528"/>
            <a:ext cx="7022280" cy="374064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L’interface d’accès au réseau</a:t>
            </a:r>
            <a:r>
              <a:rPr lang="fr-FR" dirty="0" smtClean="0"/>
              <a:t> </a:t>
            </a:r>
            <a:br>
              <a:rPr lang="fr-FR" dirty="0" smtClean="0"/>
            </a:br>
            <a:endParaRPr lang="fr-FR" dirty="0"/>
          </a:p>
        </p:txBody>
      </p:sp>
      <p:sp>
        <p:nvSpPr>
          <p:cNvPr id="3" name="Espace réservé du contenu 2"/>
          <p:cNvSpPr>
            <a:spLocks noGrp="1"/>
          </p:cNvSpPr>
          <p:nvPr>
            <p:ph idx="1"/>
          </p:nvPr>
        </p:nvSpPr>
        <p:spPr/>
        <p:txBody>
          <a:bodyPr/>
          <a:lstStyle/>
          <a:p>
            <a:r>
              <a:rPr lang="fr-FR" dirty="0" smtClean="0"/>
              <a:t>L’interface </a:t>
            </a:r>
            <a:r>
              <a:rPr lang="fr-FR" dirty="0"/>
              <a:t>d’accès au réseau représente une partie très importante du réseau. </a:t>
            </a:r>
            <a:endParaRPr lang="fr-FR" dirty="0" smtClean="0"/>
          </a:p>
          <a:p>
            <a:pPr>
              <a:buNone/>
            </a:pPr>
            <a:endParaRPr lang="fr-FR" dirty="0" smtClean="0"/>
          </a:p>
          <a:p>
            <a:pPr>
              <a:buNone/>
            </a:pPr>
            <a:r>
              <a:rPr lang="fr-FR" dirty="0" smtClean="0"/>
              <a:t>Dans </a:t>
            </a:r>
            <a:r>
              <a:rPr lang="fr-FR" dirty="0"/>
              <a:t>de nombreux cas, elle </a:t>
            </a:r>
            <a:r>
              <a:rPr lang="fr-FR" dirty="0" smtClean="0"/>
              <a:t>constitue </a:t>
            </a:r>
            <a:r>
              <a:rPr lang="fr-FR" dirty="0"/>
              <a:t>le goulet d’étranglement de l’accès au </a:t>
            </a:r>
            <a:r>
              <a:rPr lang="fr-FR" dirty="0" smtClean="0"/>
              <a:t>réseau,  surtout </a:t>
            </a:r>
            <a:r>
              <a:rPr lang="fr-FR" dirty="0"/>
              <a:t>quand </a:t>
            </a:r>
            <a:r>
              <a:rPr lang="fr-FR" dirty="0" smtClean="0"/>
              <a:t>cette interface  </a:t>
            </a:r>
            <a:r>
              <a:rPr lang="fr-FR" dirty="0"/>
              <a:t>travaille en mode bit-série.</a:t>
            </a:r>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14</a:t>
            </a:fld>
            <a:endParaRPr lang="fr-F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Réseau informatique</a:t>
            </a:r>
            <a:endParaRPr lang="fr-FR" dirty="0"/>
          </a:p>
        </p:txBody>
      </p:sp>
      <p:sp>
        <p:nvSpPr>
          <p:cNvPr id="3" name="Espace réservé du contenu 2"/>
          <p:cNvSpPr>
            <a:spLocks noGrp="1"/>
          </p:cNvSpPr>
          <p:nvPr>
            <p:ph idx="1"/>
          </p:nvPr>
        </p:nvSpPr>
        <p:spPr>
          <a:xfrm>
            <a:off x="467544" y="1556792"/>
            <a:ext cx="8229600" cy="4525963"/>
          </a:xfrm>
        </p:spPr>
        <p:txBody>
          <a:bodyPr>
            <a:normAutofit lnSpcReduction="10000"/>
          </a:bodyPr>
          <a:lstStyle/>
          <a:p>
            <a:pPr algn="just"/>
            <a:r>
              <a:rPr lang="fr-FR" dirty="0"/>
              <a:t>Un réseau informatique est constitué d'ordinateurs reliés entre eux grâce à des équipements de type (câblage, cartes réseau, et autres équipements permettant d'assurer la bonne circulation des données). L'arrangement physique de ces éléments est appelé topologie physique</a:t>
            </a:r>
            <a:r>
              <a:rPr lang="fr-FR" dirty="0" smtClean="0"/>
              <a:t>.  Avec ces équipements on obtient aisément toutes les topologies vues au chapitre 1 (bus, anneau, arbre, étoile ou tout autre maillage).</a:t>
            </a:r>
            <a:endParaRPr lang="fr-FR" dirty="0"/>
          </a:p>
          <a:p>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15</a:t>
            </a:fld>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85786" y="274638"/>
            <a:ext cx="7901014" cy="1582726"/>
          </a:xfrm>
        </p:spPr>
        <p:txBody>
          <a:bodyPr/>
          <a:lstStyle/>
          <a:p>
            <a:r>
              <a:rPr lang="fr-FR" dirty="0" smtClean="0"/>
              <a:t>Représentation d’un signal</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16</a:t>
            </a:fld>
            <a:endParaRPr lang="fr-FR"/>
          </a:p>
        </p:txBody>
      </p:sp>
      <p:pic>
        <p:nvPicPr>
          <p:cNvPr id="1026" name="Picture 2" descr="F:\reseau.scan\reseau269.jpg"/>
          <p:cNvPicPr>
            <a:picLocks noGrp="1" noChangeAspect="1" noChangeArrowheads="1"/>
          </p:cNvPicPr>
          <p:nvPr>
            <p:ph idx="1"/>
          </p:nvPr>
        </p:nvPicPr>
        <p:blipFill>
          <a:blip r:embed="rId3" cstate="print"/>
          <a:srcRect/>
          <a:stretch>
            <a:fillRect/>
          </a:stretch>
        </p:blipFill>
        <p:spPr bwMode="auto">
          <a:xfrm>
            <a:off x="1656588" y="2875628"/>
            <a:ext cx="7327844" cy="2482197"/>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Représentation d’un bit</a:t>
            </a:r>
            <a:endParaRPr lang="fr-FR" dirty="0"/>
          </a:p>
        </p:txBody>
      </p:sp>
      <p:sp>
        <p:nvSpPr>
          <p:cNvPr id="3" name="Espace réservé du contenu 2"/>
          <p:cNvSpPr>
            <a:spLocks noGrp="1"/>
          </p:cNvSpPr>
          <p:nvPr>
            <p:ph idx="1"/>
          </p:nvPr>
        </p:nvSpPr>
        <p:spPr/>
        <p:txBody>
          <a:bodyPr>
            <a:normAutofit/>
          </a:bodyPr>
          <a:lstStyle/>
          <a:p>
            <a:pPr algn="just"/>
            <a:r>
              <a:rPr lang="fr-FR" dirty="0" smtClean="0"/>
              <a:t>Le bloc d’information est un élément binaire, connu sous le nom de bit ou impulsion. Un bit dans un milieu </a:t>
            </a:r>
            <a:r>
              <a:rPr lang="fr-FR" dirty="0"/>
              <a:t>é</a:t>
            </a:r>
            <a:r>
              <a:rPr lang="fr-FR" dirty="0" smtClean="0"/>
              <a:t>lectrique, est un signal correspondant à un O binaire ou à un 1 binaire.</a:t>
            </a:r>
          </a:p>
          <a:p>
            <a:pPr algn="just">
              <a:buNone/>
            </a:pPr>
            <a:r>
              <a:rPr lang="fr-FR" dirty="0" smtClean="0"/>
              <a:t> </a:t>
            </a:r>
            <a:r>
              <a:rPr lang="fr-FR" i="1" dirty="0" smtClean="0"/>
              <a:t>Représentation:</a:t>
            </a:r>
          </a:p>
          <a:p>
            <a:pPr algn="just">
              <a:buNone/>
            </a:pPr>
            <a:r>
              <a:rPr lang="fr-FR" i="1" dirty="0" smtClean="0"/>
              <a:t>                   0 (zéro) volt pour un 0</a:t>
            </a:r>
          </a:p>
          <a:p>
            <a:pPr algn="just">
              <a:buNone/>
            </a:pPr>
            <a:r>
              <a:rPr lang="fr-FR" i="1" dirty="0"/>
              <a:t> </a:t>
            </a:r>
            <a:r>
              <a:rPr lang="fr-FR" i="1" dirty="0" smtClean="0"/>
              <a:t>                   5 Volts pour un 1 binaire</a:t>
            </a:r>
          </a:p>
          <a:p>
            <a:pPr algn="just"/>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17</a:t>
            </a:fld>
            <a:endParaRPr lang="fr-F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Câble à paires torsadées non blindées</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18</a:t>
            </a:fld>
            <a:endParaRPr lang="fr-FR"/>
          </a:p>
        </p:txBody>
      </p:sp>
      <p:pic>
        <p:nvPicPr>
          <p:cNvPr id="2050" name="Picture 2" descr="F:\reseau.scan\reseau270.jpg"/>
          <p:cNvPicPr>
            <a:picLocks noGrp="1" noChangeAspect="1" noChangeArrowheads="1"/>
          </p:cNvPicPr>
          <p:nvPr>
            <p:ph idx="1"/>
          </p:nvPr>
        </p:nvPicPr>
        <p:blipFill>
          <a:blip r:embed="rId3" cstate="print"/>
          <a:srcRect/>
          <a:stretch>
            <a:fillRect/>
          </a:stretch>
        </p:blipFill>
        <p:spPr bwMode="auto">
          <a:xfrm>
            <a:off x="152428" y="2143116"/>
            <a:ext cx="8627058" cy="335758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Câble à paires torsadées  blindées</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19</a:t>
            </a:fld>
            <a:endParaRPr lang="fr-FR"/>
          </a:p>
        </p:txBody>
      </p:sp>
      <p:pic>
        <p:nvPicPr>
          <p:cNvPr id="3074" name="Picture 2" descr="F:\reseau.scan\reseau271.jpg"/>
          <p:cNvPicPr>
            <a:picLocks noGrp="1" noChangeAspect="1" noChangeArrowheads="1"/>
          </p:cNvPicPr>
          <p:nvPr>
            <p:ph idx="1"/>
          </p:nvPr>
        </p:nvPicPr>
        <p:blipFill>
          <a:blip r:embed="rId3" cstate="print"/>
          <a:srcRect/>
          <a:stretch>
            <a:fillRect/>
          </a:stretch>
        </p:blipFill>
        <p:spPr bwMode="auto">
          <a:xfrm>
            <a:off x="32634" y="2235876"/>
            <a:ext cx="8825646" cy="362201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Le </a:t>
            </a:r>
            <a:r>
              <a:rPr lang="fr-FR" sz="3200" dirty="0"/>
              <a:t>c</a:t>
            </a:r>
            <a:r>
              <a:rPr lang="fr-FR" sz="3200" dirty="0" smtClean="0"/>
              <a:t>âble coaxial</a:t>
            </a:r>
            <a:endParaRPr lang="fr-FR" sz="3200"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20</a:t>
            </a:fld>
            <a:endParaRPr lang="fr-FR"/>
          </a:p>
        </p:txBody>
      </p:sp>
      <p:pic>
        <p:nvPicPr>
          <p:cNvPr id="4098" name="Picture 2" descr="F:\reseau.scan\reseau272.jpg"/>
          <p:cNvPicPr>
            <a:picLocks noGrp="1" noChangeAspect="1" noChangeArrowheads="1"/>
          </p:cNvPicPr>
          <p:nvPr>
            <p:ph idx="1"/>
          </p:nvPr>
        </p:nvPicPr>
        <p:blipFill>
          <a:blip r:embed="rId3" cstate="print"/>
          <a:srcRect/>
          <a:stretch>
            <a:fillRect/>
          </a:stretch>
        </p:blipFill>
        <p:spPr bwMode="auto">
          <a:xfrm>
            <a:off x="1071538" y="1678859"/>
            <a:ext cx="6786610" cy="45111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Les connecteurs RJ-45</a:t>
            </a:r>
            <a:endParaRPr lang="fr-FR" sz="3200"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21</a:t>
            </a:fld>
            <a:endParaRPr lang="fr-FR"/>
          </a:p>
        </p:txBody>
      </p:sp>
      <p:pic>
        <p:nvPicPr>
          <p:cNvPr id="5122" name="Picture 2" descr="F:\reseau.scan\reseau273.jpg"/>
          <p:cNvPicPr>
            <a:picLocks noGrp="1" noChangeAspect="1" noChangeArrowheads="1"/>
          </p:cNvPicPr>
          <p:nvPr>
            <p:ph idx="1"/>
          </p:nvPr>
        </p:nvPicPr>
        <p:blipFill>
          <a:blip r:embed="rId3" cstate="print"/>
          <a:srcRect/>
          <a:stretch>
            <a:fillRect/>
          </a:stretch>
        </p:blipFill>
        <p:spPr bwMode="auto">
          <a:xfrm>
            <a:off x="1000100" y="1142984"/>
            <a:ext cx="8069794" cy="5040491"/>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Câble optique</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22</a:t>
            </a:fld>
            <a:endParaRPr lang="fr-FR"/>
          </a:p>
        </p:txBody>
      </p:sp>
      <p:pic>
        <p:nvPicPr>
          <p:cNvPr id="6146" name="Picture 2" descr="F:\reseau.scan\reseau274.jpg"/>
          <p:cNvPicPr>
            <a:picLocks noGrp="1" noChangeAspect="1" noChangeArrowheads="1"/>
          </p:cNvPicPr>
          <p:nvPr>
            <p:ph idx="1"/>
          </p:nvPr>
        </p:nvPicPr>
        <p:blipFill>
          <a:blip r:embed="rId3" cstate="print"/>
          <a:srcRect/>
          <a:stretch>
            <a:fillRect/>
          </a:stretch>
        </p:blipFill>
        <p:spPr bwMode="auto">
          <a:xfrm>
            <a:off x="1181569" y="2428868"/>
            <a:ext cx="7212369" cy="328614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a:t>
            </a:r>
            <a:endParaRPr lang="fr-FR" dirty="0"/>
          </a:p>
        </p:txBody>
      </p:sp>
      <p:sp>
        <p:nvSpPr>
          <p:cNvPr id="3" name="Espace réservé du contenu 2"/>
          <p:cNvSpPr>
            <a:spLocks noGrp="1"/>
          </p:cNvSpPr>
          <p:nvPr>
            <p:ph idx="1"/>
          </p:nvPr>
        </p:nvSpPr>
        <p:spPr/>
        <p:txBody>
          <a:bodyPr>
            <a:normAutofit fontScale="92500"/>
          </a:bodyPr>
          <a:lstStyle/>
          <a:p>
            <a:pPr algn="just"/>
            <a:r>
              <a:rPr lang="fr-FR" dirty="0" smtClean="0"/>
              <a:t>La lumière est guidée dans le centre de la fibre, appelé cœur, composé de silicium dioxyde (silice) qui permet de véhiculer de l’information. </a:t>
            </a:r>
            <a:endParaRPr lang="fr-FR" dirty="0"/>
          </a:p>
          <a:p>
            <a:pPr algn="just"/>
            <a:r>
              <a:rPr lang="fr-FR" dirty="0" smtClean="0"/>
              <a:t>La fibre optique, demeure le meilleur média de transmission. On distingue:</a:t>
            </a:r>
          </a:p>
          <a:p>
            <a:pPr algn="just">
              <a:buNone/>
            </a:pPr>
            <a:r>
              <a:rPr lang="fr-FR" dirty="0" smtClean="0"/>
              <a:t> - La fibre monomode (transmission d’un seul rayon)</a:t>
            </a:r>
          </a:p>
          <a:p>
            <a:pPr algn="just">
              <a:buNone/>
            </a:pPr>
            <a:r>
              <a:rPr lang="fr-FR" dirty="0" smtClean="0"/>
              <a:t>-  La fibre </a:t>
            </a:r>
            <a:r>
              <a:rPr lang="fr-FR" dirty="0" err="1" smtClean="0"/>
              <a:t>multimode</a:t>
            </a:r>
            <a:r>
              <a:rPr lang="fr-FR" dirty="0" smtClean="0"/>
              <a:t> ( transmission de plusieurs rayons)</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23</a:t>
            </a:fld>
            <a:endParaRPr lang="fr-F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Médias sans fil</a:t>
            </a:r>
            <a:endParaRPr lang="fr-FR" dirty="0"/>
          </a:p>
        </p:txBody>
      </p:sp>
      <p:sp>
        <p:nvSpPr>
          <p:cNvPr id="3" name="Espace réservé du contenu 2"/>
          <p:cNvSpPr>
            <a:spLocks noGrp="1"/>
          </p:cNvSpPr>
          <p:nvPr>
            <p:ph idx="1"/>
          </p:nvPr>
        </p:nvSpPr>
        <p:spPr/>
        <p:txBody>
          <a:bodyPr>
            <a:normAutofit fontScale="77500" lnSpcReduction="20000"/>
          </a:bodyPr>
          <a:lstStyle/>
          <a:p>
            <a:pPr>
              <a:buNone/>
            </a:pPr>
            <a:r>
              <a:rPr lang="fr-FR" dirty="0" smtClean="0"/>
              <a:t>Les réseaux sans fil ou WLAN (Wireless WAN) conjuguent avantages des réseaux filaires sans la limitation de câbles.</a:t>
            </a:r>
          </a:p>
          <a:p>
            <a:pPr>
              <a:buNone/>
            </a:pPr>
            <a:endParaRPr lang="fr-FR" dirty="0" smtClean="0"/>
          </a:p>
          <a:p>
            <a:pPr>
              <a:buNone/>
            </a:pPr>
            <a:r>
              <a:rPr lang="fr-FR" dirty="0" smtClean="0"/>
              <a:t>La mobilité est aujourd’hui l’attrait principal de tous. </a:t>
            </a:r>
          </a:p>
          <a:p>
            <a:pPr>
              <a:buNone/>
            </a:pPr>
            <a:endParaRPr lang="fr-FR" dirty="0"/>
          </a:p>
          <a:p>
            <a:pPr>
              <a:buNone/>
            </a:pPr>
            <a:r>
              <a:rPr lang="fr-FR" dirty="0" smtClean="0"/>
              <a:t>Au lieu de câbles, les </a:t>
            </a:r>
            <a:r>
              <a:rPr lang="fr-FR" dirty="0" err="1" smtClean="0"/>
              <a:t>WLANs</a:t>
            </a:r>
            <a:r>
              <a:rPr lang="fr-FR" dirty="0" smtClean="0"/>
              <a:t> utilisent des fréquences radio de 2,4 </a:t>
            </a:r>
            <a:r>
              <a:rPr lang="fr-FR" dirty="0" err="1" smtClean="0"/>
              <a:t>Ghz</a:t>
            </a:r>
            <a:r>
              <a:rPr lang="fr-FR" dirty="0" smtClean="0"/>
              <a:t> et de 5 </a:t>
            </a:r>
            <a:r>
              <a:rPr lang="fr-FR" dirty="0" err="1" smtClean="0"/>
              <a:t>Ghz</a:t>
            </a:r>
            <a:r>
              <a:rPr lang="fr-FR" dirty="0" smtClean="0"/>
              <a:t>. </a:t>
            </a:r>
          </a:p>
          <a:p>
            <a:pPr>
              <a:buNone/>
            </a:pPr>
            <a:endParaRPr lang="fr-FR" dirty="0" smtClean="0"/>
          </a:p>
          <a:p>
            <a:pPr>
              <a:buNone/>
            </a:pPr>
            <a:r>
              <a:rPr lang="fr-FR" dirty="0" smtClean="0"/>
              <a:t>L’IEEE publie le standard 802.11 en 1970, pour les réseaux locaux sans fil.  </a:t>
            </a:r>
          </a:p>
          <a:p>
            <a:pPr>
              <a:buNone/>
            </a:pPr>
            <a:r>
              <a:rPr lang="fr-FR" dirty="0" smtClean="0"/>
              <a:t> ( IEEE « Institute of </a:t>
            </a:r>
            <a:r>
              <a:rPr lang="fr-FR" dirty="0" err="1"/>
              <a:t>E</a:t>
            </a:r>
            <a:r>
              <a:rPr lang="fr-FR" dirty="0" err="1" smtClean="0"/>
              <a:t>lectrical</a:t>
            </a:r>
            <a:r>
              <a:rPr lang="fr-FR" dirty="0" smtClean="0"/>
              <a:t> &amp; </a:t>
            </a:r>
            <a:r>
              <a:rPr lang="fr-FR" dirty="0" err="1" smtClean="0"/>
              <a:t>electronics</a:t>
            </a:r>
            <a:r>
              <a:rPr lang="fr-FR" dirty="0" smtClean="0"/>
              <a:t> </a:t>
            </a:r>
            <a:r>
              <a:rPr lang="fr-FR" dirty="0" err="1" smtClean="0"/>
              <a:t>Engineers</a:t>
            </a:r>
            <a:r>
              <a:rPr lang="fr-FR" dirty="0" smtClean="0"/>
              <a:t> »)</a:t>
            </a:r>
            <a:endParaRPr lang="fr-FR" dirty="0"/>
          </a:p>
          <a:p>
            <a:pPr>
              <a:buNone/>
            </a:pP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24</a:t>
            </a:fld>
            <a:endParaRPr lang="fr-F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Tableau de fréquences et de débits</a:t>
            </a:r>
            <a:endParaRPr lang="fr-FR" sz="3200" dirty="0"/>
          </a:p>
        </p:txBody>
      </p:sp>
      <p:graphicFrame>
        <p:nvGraphicFramePr>
          <p:cNvPr id="5" name="Espace réservé du contenu 4"/>
          <p:cNvGraphicFramePr>
            <a:graphicFrameLocks noGrp="1"/>
          </p:cNvGraphicFramePr>
          <p:nvPr>
            <p:ph idx="1"/>
          </p:nvPr>
        </p:nvGraphicFramePr>
        <p:xfrm>
          <a:off x="457200" y="1600200"/>
          <a:ext cx="8229600" cy="4325314"/>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endParaRPr lang="fr-FR" dirty="0"/>
                    </a:p>
                  </a:txBody>
                  <a:tcPr/>
                </a:tc>
                <a:tc>
                  <a:txBody>
                    <a:bodyPr/>
                    <a:lstStyle/>
                    <a:p>
                      <a:r>
                        <a:rPr lang="fr-FR" sz="2800" dirty="0" smtClean="0"/>
                        <a:t>802.11b</a:t>
                      </a:r>
                      <a:endParaRPr lang="fr-FR"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800" dirty="0" smtClean="0"/>
                        <a:t>802.11a</a:t>
                      </a:r>
                    </a:p>
                    <a:p>
                      <a:endParaRPr lang="fr-FR"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800" dirty="0" smtClean="0"/>
                        <a:t>802.11g</a:t>
                      </a:r>
                    </a:p>
                    <a:p>
                      <a:endParaRPr lang="fr-FR" sz="2800" dirty="0"/>
                    </a:p>
                  </a:txBody>
                  <a:tcPr/>
                </a:tc>
              </a:tr>
              <a:tr h="1617348">
                <a:tc>
                  <a:txBody>
                    <a:bodyPr/>
                    <a:lstStyle/>
                    <a:p>
                      <a:r>
                        <a:rPr lang="fr-FR" sz="2400" dirty="0" smtClean="0"/>
                        <a:t>Bande Fréquence</a:t>
                      </a:r>
                      <a:endParaRPr lang="fr-FR" sz="2400" dirty="0"/>
                    </a:p>
                  </a:txBody>
                  <a:tcPr/>
                </a:tc>
                <a:tc>
                  <a:txBody>
                    <a:bodyPr/>
                    <a:lstStyle/>
                    <a:p>
                      <a:r>
                        <a:rPr lang="fr-FR" sz="2800" dirty="0" smtClean="0"/>
                        <a:t>2.4 </a:t>
                      </a:r>
                      <a:r>
                        <a:rPr lang="fr-FR" sz="2800" dirty="0" err="1" smtClean="0"/>
                        <a:t>Ghz</a:t>
                      </a:r>
                      <a:endParaRPr lang="fr-FR" sz="2800" dirty="0"/>
                    </a:p>
                  </a:txBody>
                  <a:tcPr/>
                </a:tc>
                <a:tc>
                  <a:txBody>
                    <a:bodyPr/>
                    <a:lstStyle/>
                    <a:p>
                      <a:r>
                        <a:rPr lang="fr-FR" sz="2800" dirty="0" smtClean="0"/>
                        <a:t>5 </a:t>
                      </a:r>
                      <a:r>
                        <a:rPr lang="fr-FR" sz="2800" dirty="0" err="1" smtClean="0"/>
                        <a:t>Ghz</a:t>
                      </a:r>
                      <a:r>
                        <a:rPr lang="fr-FR" sz="2800" dirty="0" smtClean="0"/>
                        <a:t> </a:t>
                      </a:r>
                      <a:endParaRPr lang="fr-FR"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800" dirty="0" smtClean="0"/>
                        <a:t>2.4 </a:t>
                      </a:r>
                      <a:r>
                        <a:rPr lang="fr-FR" sz="2800" dirty="0" err="1" smtClean="0"/>
                        <a:t>Ghz</a:t>
                      </a:r>
                      <a:endParaRPr lang="fr-FR" sz="2800" dirty="0" smtClean="0"/>
                    </a:p>
                    <a:p>
                      <a:endParaRPr lang="fr-FR" sz="2800" dirty="0"/>
                    </a:p>
                  </a:txBody>
                  <a:tcPr/>
                </a:tc>
              </a:tr>
              <a:tr h="1763086">
                <a:tc>
                  <a:txBody>
                    <a:bodyPr/>
                    <a:lstStyle/>
                    <a:p>
                      <a:r>
                        <a:rPr lang="fr-FR" sz="2400" dirty="0" smtClean="0"/>
                        <a:t>Débit maximal</a:t>
                      </a:r>
                      <a:endParaRPr lang="fr-FR" sz="2400" dirty="0"/>
                    </a:p>
                  </a:txBody>
                  <a:tcPr/>
                </a:tc>
                <a:tc>
                  <a:txBody>
                    <a:bodyPr/>
                    <a:lstStyle/>
                    <a:p>
                      <a:r>
                        <a:rPr lang="fr-FR" sz="2800" dirty="0" smtClean="0"/>
                        <a:t>11 </a:t>
                      </a:r>
                      <a:r>
                        <a:rPr lang="fr-FR" sz="2800" dirty="0" err="1" smtClean="0"/>
                        <a:t>Mbps</a:t>
                      </a:r>
                      <a:r>
                        <a:rPr lang="fr-FR" sz="2800" dirty="0" smtClean="0"/>
                        <a:t> </a:t>
                      </a:r>
                      <a:endParaRPr lang="fr-FR" sz="2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800" dirty="0" smtClean="0"/>
                        <a:t>54 </a:t>
                      </a:r>
                      <a:r>
                        <a:rPr lang="fr-FR" sz="2800" dirty="0" err="1" smtClean="0"/>
                        <a:t>Mbps</a:t>
                      </a:r>
                      <a:endParaRPr lang="fr-FR" sz="2800" dirty="0" smtClean="0"/>
                    </a:p>
                    <a:p>
                      <a:endParaRPr lang="fr-FR" sz="2800" dirty="0"/>
                    </a:p>
                  </a:txBody>
                  <a:tcPr/>
                </a:tc>
                <a:tc>
                  <a:txBody>
                    <a:bodyPr/>
                    <a:lstStyle/>
                    <a:p>
                      <a:r>
                        <a:rPr lang="fr-FR" sz="2800" dirty="0" smtClean="0"/>
                        <a:t> 54 </a:t>
                      </a:r>
                      <a:r>
                        <a:rPr lang="fr-FR" sz="2800" dirty="0" err="1" smtClean="0"/>
                        <a:t>Mbps</a:t>
                      </a:r>
                      <a:endParaRPr lang="fr-FR" sz="2800" dirty="0"/>
                    </a:p>
                  </a:txBody>
                  <a:tcPr/>
                </a:tc>
              </a:tr>
            </a:tbl>
          </a:graphicData>
        </a:graphic>
      </p:graphicFrame>
      <p:sp>
        <p:nvSpPr>
          <p:cNvPr id="4" name="Espace réservé du numéro de diapositive 3"/>
          <p:cNvSpPr>
            <a:spLocks noGrp="1"/>
          </p:cNvSpPr>
          <p:nvPr>
            <p:ph type="sldNum" sz="quarter" idx="12"/>
          </p:nvPr>
        </p:nvSpPr>
        <p:spPr/>
        <p:txBody>
          <a:bodyPr/>
          <a:lstStyle/>
          <a:p>
            <a:fld id="{92C8D7FA-1ADA-4152-BBA6-3D396028BA75}" type="slidenum">
              <a:rPr lang="fr-FR" smtClean="0"/>
              <a:pPr/>
              <a:t>25</a:t>
            </a:fld>
            <a:endParaRPr lang="fr-F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a:t>
            </a:r>
            <a:r>
              <a:rPr lang="fr-FR" dirty="0" smtClean="0"/>
              <a:t>Concentrateur</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26</a:t>
            </a:fld>
            <a:endParaRPr lang="fr-FR"/>
          </a:p>
        </p:txBody>
      </p:sp>
      <p:pic>
        <p:nvPicPr>
          <p:cNvPr id="1026" name="Picture 2" descr="C:\Users\boukerram\Pictures\reseau278.jpg"/>
          <p:cNvPicPr>
            <a:picLocks noGrp="1" noChangeAspect="1" noChangeArrowheads="1"/>
          </p:cNvPicPr>
          <p:nvPr>
            <p:ph idx="1"/>
          </p:nvPr>
        </p:nvPicPr>
        <p:blipFill>
          <a:blip r:embed="rId2" cstate="print"/>
          <a:srcRect/>
          <a:stretch>
            <a:fillRect/>
          </a:stretch>
        </p:blipFill>
        <p:spPr bwMode="auto">
          <a:xfrm>
            <a:off x="1115616" y="1345871"/>
            <a:ext cx="5904656" cy="4300404"/>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Répéteur / concentrateur</a:t>
            </a:r>
            <a:endParaRPr lang="fr-FR" dirty="0"/>
          </a:p>
        </p:txBody>
      </p:sp>
      <p:sp>
        <p:nvSpPr>
          <p:cNvPr id="4" name="Espace réservé du numéro de diapositive 3"/>
          <p:cNvSpPr>
            <a:spLocks noGrp="1"/>
          </p:cNvSpPr>
          <p:nvPr>
            <p:ph type="sldNum" sz="quarter" idx="12"/>
          </p:nvPr>
        </p:nvSpPr>
        <p:spPr/>
        <p:txBody>
          <a:bodyPr/>
          <a:lstStyle/>
          <a:p>
            <a:fld id="{92C8D7FA-1ADA-4152-BBA6-3D396028BA75}" type="slidenum">
              <a:rPr lang="fr-FR" smtClean="0"/>
              <a:pPr/>
              <a:t>27</a:t>
            </a:fld>
            <a:endParaRPr lang="fr-FR"/>
          </a:p>
        </p:txBody>
      </p:sp>
      <p:pic>
        <p:nvPicPr>
          <p:cNvPr id="1026" name="Picture 2" descr="C:\Users\boukerram\Pictures\reseau276.jpg"/>
          <p:cNvPicPr>
            <a:picLocks noGrp="1" noChangeAspect="1" noChangeArrowheads="1"/>
          </p:cNvPicPr>
          <p:nvPr>
            <p:ph idx="1"/>
          </p:nvPr>
        </p:nvPicPr>
        <p:blipFill>
          <a:blip r:embed="rId2" cstate="print"/>
          <a:srcRect/>
          <a:stretch>
            <a:fillRect/>
          </a:stretch>
        </p:blipFill>
        <p:spPr bwMode="auto">
          <a:xfrm>
            <a:off x="1789262" y="1600200"/>
            <a:ext cx="5565475" cy="4525963"/>
          </a:xfrm>
          <a:prstGeom prst="rect">
            <a:avLst/>
          </a:prstGeom>
          <a:noFill/>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283</TotalTime>
  <Words>760</Words>
  <Application>Microsoft Office PowerPoint</Application>
  <PresentationFormat>Affichage à l'écran (4:3)</PresentationFormat>
  <Paragraphs>170</Paragraphs>
  <Slides>27</Slides>
  <Notes>23</Notes>
  <HiddenSlides>0</HiddenSlides>
  <MMClips>0</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Thème Office</vt:lpstr>
      <vt:lpstr>  Chapitre II. La Couche Physique</vt:lpstr>
      <vt:lpstr>Equipements physiques</vt:lpstr>
      <vt:lpstr>Différents supports physiques</vt:lpstr>
      <vt:lpstr>Les supports hertziens</vt:lpstr>
      <vt:lpstr>Génération de systèmes Mobiles</vt:lpstr>
      <vt:lpstr>II. LES EQUIPEMENTS  INTERMEDIAIRES </vt:lpstr>
      <vt:lpstr>Le coupleur ou carte réseau</vt:lpstr>
      <vt:lpstr>Options possibles</vt:lpstr>
      <vt:lpstr>LES EQUIPEMENTS RESEAU</vt:lpstr>
      <vt:lpstr>Le répéteur ou le pont : </vt:lpstr>
      <vt:lpstr>Le pont : permet de connecter 2 réseaux A et B</vt:lpstr>
      <vt:lpstr>Concentrateur &amp; Hub</vt:lpstr>
      <vt:lpstr>Le HUB</vt:lpstr>
      <vt:lpstr>L’interface d’accès au réseau  </vt:lpstr>
      <vt:lpstr>Réseau informatique</vt:lpstr>
      <vt:lpstr>Représentation d’un signal</vt:lpstr>
      <vt:lpstr>Représentation d’un bit</vt:lpstr>
      <vt:lpstr>Câble à paires torsadées non blindées</vt:lpstr>
      <vt:lpstr>Câble à paires torsadées  blindées</vt:lpstr>
      <vt:lpstr>Le câble coaxial</vt:lpstr>
      <vt:lpstr>Les connecteurs RJ-45</vt:lpstr>
      <vt:lpstr>Câble optique</vt:lpstr>
      <vt:lpstr>Fonctionnement</vt:lpstr>
      <vt:lpstr>Médias sans fil</vt:lpstr>
      <vt:lpstr>Tableau de fréquences et de débits</vt:lpstr>
      <vt:lpstr>Le Concentrateur</vt:lpstr>
      <vt:lpstr>Répéteur / concentrateur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Chapitre II. La Couche Physique</dc:title>
  <dc:creator>samia</dc:creator>
  <cp:lastModifiedBy>boukerram</cp:lastModifiedBy>
  <cp:revision>25</cp:revision>
  <dcterms:created xsi:type="dcterms:W3CDTF">2015-04-26T17:14:51Z</dcterms:created>
  <dcterms:modified xsi:type="dcterms:W3CDTF">2015-04-27T06:18:31Z</dcterms:modified>
</cp:coreProperties>
</file>