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Style moyen 1 - Accentuatio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6E537-9115-4245-9541-9B95D1BFDBDB}" type="datetimeFigureOut">
              <a:rPr lang="fr-FR" smtClean="0"/>
              <a:pPr/>
              <a:t>08/02/2014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78318-F89E-448C-95BB-C09DBD5D59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78318-F89E-448C-95BB-C09DBD5D59E7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06C7-77CF-46ED-ABE4-502CEC066D60}" type="datetime1">
              <a:rPr lang="fr-FR" smtClean="0"/>
              <a:t>08/02/2014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9F672-F416-4CE8-ADF6-DA3DDC8C3B17}" type="datetime1">
              <a:rPr lang="fr-FR" smtClean="0"/>
              <a:t>08/02/2014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32F5-CBC6-4858-9541-2EB0852762C4}" type="datetime1">
              <a:rPr lang="fr-FR" smtClean="0"/>
              <a:t>08/02/2014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3949D-91C8-4E67-9D7C-57738EE1DAE4}" type="datetime1">
              <a:rPr lang="fr-FR" smtClean="0"/>
              <a:t>08/02/2014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1ED2-360F-440E-8400-07D73429D0EA}" type="datetime1">
              <a:rPr lang="fr-FR" smtClean="0"/>
              <a:t>08/02/2014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D148-7514-4F8A-AB5D-57E3E2280F2A}" type="datetime1">
              <a:rPr lang="fr-FR" smtClean="0"/>
              <a:t>08/02/2014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092CE-087E-4519-AA17-2FDFE5825A3C}" type="datetime1">
              <a:rPr lang="fr-FR" smtClean="0"/>
              <a:t>08/02/2014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89259-810A-47BF-A08E-79A98CA98F38}" type="datetime1">
              <a:rPr lang="fr-FR" smtClean="0"/>
              <a:t>08/02/2014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2FFD9-FBDB-470A-AC3A-C9CA535F44D0}" type="datetime1">
              <a:rPr lang="fr-FR" smtClean="0"/>
              <a:t>08/02/2014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B05F2-9407-4624-8BAB-5781DE48029D}" type="datetime1">
              <a:rPr lang="fr-FR" smtClean="0"/>
              <a:t>08/02/2014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B89D-9250-4456-8AE2-E717D960B5C8}" type="datetime1">
              <a:rPr lang="fr-FR" smtClean="0"/>
              <a:t>08/02/2014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8795E-AC11-4DE4-810E-EB10FFE58A0E}" type="datetime1">
              <a:rPr lang="fr-FR" smtClean="0"/>
              <a:t>08/02/2014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A.Hammache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01466-E479-4FB6-B3E6-179692A2E35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Exercice AWT</a:t>
            </a:r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Exercice 2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r>
              <a:rPr lang="fr-FR" dirty="0" smtClean="0"/>
              <a:t>Ecrire </a:t>
            </a:r>
            <a:r>
              <a:rPr lang="fr-FR" dirty="0"/>
              <a:t>un programme JAVA qui affiche l’interface graphique suivante,  permettant de simuler le fonctionnement d’une citerne d’eau de </a:t>
            </a:r>
            <a:r>
              <a:rPr lang="fr-FR" dirty="0">
                <a:solidFill>
                  <a:srgbClr val="FF0000"/>
                </a:solidFill>
              </a:rPr>
              <a:t>rayon 1 mètre </a:t>
            </a:r>
            <a:r>
              <a:rPr lang="fr-FR" dirty="0"/>
              <a:t>et </a:t>
            </a:r>
            <a:r>
              <a:rPr lang="fr-FR" dirty="0">
                <a:solidFill>
                  <a:srgbClr val="FF0000"/>
                </a:solidFill>
              </a:rPr>
              <a:t>de hauteur de 3 mètres</a:t>
            </a:r>
            <a:r>
              <a:rPr lang="fr-FR" dirty="0" smtClean="0"/>
              <a:t>.</a:t>
            </a:r>
            <a:r>
              <a:rPr lang="fr-FR" dirty="0"/>
              <a:t> 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-16000" contrast="1000"/>
          </a:blip>
          <a:srcRect/>
          <a:stretch>
            <a:fillRect/>
          </a:stretch>
        </p:blipFill>
        <p:spPr bwMode="auto">
          <a:xfrm>
            <a:off x="1643042" y="3357562"/>
            <a:ext cx="616270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2910" y="928670"/>
            <a:ext cx="78581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lvl="0" indent="-265113">
              <a:buFont typeface="Arial" pitchFamily="34" charset="0"/>
              <a:buChar char="•"/>
            </a:pPr>
            <a:r>
              <a:rPr lang="fr-FR" sz="3200" dirty="0" smtClean="0"/>
              <a:t>Les boutons « Ajouter » et  « Retirer »  permettent respectivement  d’ajouter, de retirer  une quantité d’eau exprimée en litre et de mettre à jour le volume courant et le taux de remplissage de la citerne</a:t>
            </a:r>
          </a:p>
          <a:p>
            <a:pPr marL="265113" lvl="0" indent="-265113"/>
            <a:endParaRPr lang="fr-FR" sz="3200" dirty="0" smtClean="0"/>
          </a:p>
          <a:p>
            <a:pPr marL="354013" lvl="0" indent="-354013">
              <a:buFont typeface="Arial" pitchFamily="34" charset="0"/>
              <a:buChar char="•"/>
            </a:pPr>
            <a:r>
              <a:rPr lang="fr-FR" sz="3200" dirty="0" smtClean="0"/>
              <a:t>Le bouton « RAZ » permet de vider  la citerne. </a:t>
            </a:r>
            <a:endParaRPr lang="fr-FR" sz="3200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/>
          <p:cNvSpPr/>
          <p:nvPr/>
        </p:nvSpPr>
        <p:spPr>
          <a:xfrm>
            <a:off x="5357818" y="1500174"/>
            <a:ext cx="3786182" cy="207170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2">
            <a:lum bright="-16000" contrast="1000"/>
          </a:blip>
          <a:srcRect/>
          <a:stretch>
            <a:fillRect/>
          </a:stretch>
        </p:blipFill>
        <p:spPr bwMode="auto">
          <a:xfrm>
            <a:off x="5267340" y="1214422"/>
            <a:ext cx="401956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19"/>
          <p:cNvSpPr/>
          <p:nvPr/>
        </p:nvSpPr>
        <p:spPr>
          <a:xfrm>
            <a:off x="5357818" y="1928802"/>
            <a:ext cx="3786182" cy="10001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5357818" y="1500174"/>
            <a:ext cx="3786182" cy="3571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14348" y="785794"/>
            <a:ext cx="1500198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Panel</a:t>
            </a:r>
            <a:endParaRPr lang="fr-FR" sz="2000" dirty="0"/>
          </a:p>
        </p:txBody>
      </p:sp>
      <p:sp>
        <p:nvSpPr>
          <p:cNvPr id="7" name="Rectangle 6"/>
          <p:cNvSpPr/>
          <p:nvPr/>
        </p:nvSpPr>
        <p:spPr>
          <a:xfrm>
            <a:off x="928662" y="1571612"/>
            <a:ext cx="1500198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Panel</a:t>
            </a:r>
            <a:endParaRPr lang="fr-FR" sz="2000" dirty="0"/>
          </a:p>
        </p:txBody>
      </p:sp>
      <p:sp>
        <p:nvSpPr>
          <p:cNvPr id="10" name="Rectangle 9"/>
          <p:cNvSpPr/>
          <p:nvPr/>
        </p:nvSpPr>
        <p:spPr>
          <a:xfrm>
            <a:off x="928662" y="3000372"/>
            <a:ext cx="1500198" cy="428628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Panel</a:t>
            </a:r>
            <a:endParaRPr lang="fr-FR" sz="2000" dirty="0"/>
          </a:p>
        </p:txBody>
      </p:sp>
      <p:sp>
        <p:nvSpPr>
          <p:cNvPr id="11" name="Rectangle 10"/>
          <p:cNvSpPr/>
          <p:nvPr/>
        </p:nvSpPr>
        <p:spPr>
          <a:xfrm>
            <a:off x="928662" y="5000636"/>
            <a:ext cx="1500198" cy="428628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Panel</a:t>
            </a:r>
            <a:endParaRPr lang="fr-FR" sz="2000" dirty="0"/>
          </a:p>
        </p:txBody>
      </p:sp>
      <p:cxnSp>
        <p:nvCxnSpPr>
          <p:cNvPr id="13" name="Connecteur en angle 12"/>
          <p:cNvCxnSpPr>
            <a:stCxn id="5" idx="1"/>
            <a:endCxn id="7" idx="1"/>
          </p:cNvCxnSpPr>
          <p:nvPr/>
        </p:nvCxnSpPr>
        <p:spPr>
          <a:xfrm rot="10800000" flipH="1" flipV="1">
            <a:off x="714348" y="1000108"/>
            <a:ext cx="214314" cy="785818"/>
          </a:xfrm>
          <a:prstGeom prst="bentConnector3">
            <a:avLst>
              <a:gd name="adj1" fmla="val -106666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necteur en angle 14"/>
          <p:cNvCxnSpPr>
            <a:stCxn id="5" idx="1"/>
          </p:cNvCxnSpPr>
          <p:nvPr/>
        </p:nvCxnSpPr>
        <p:spPr>
          <a:xfrm rot="10800000" flipH="1" flipV="1">
            <a:off x="714347" y="1000108"/>
            <a:ext cx="199565" cy="2214578"/>
          </a:xfrm>
          <a:prstGeom prst="bentConnector4">
            <a:avLst>
              <a:gd name="adj1" fmla="val -114549"/>
              <a:gd name="adj2" fmla="val 99459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necteur en angle 16"/>
          <p:cNvCxnSpPr>
            <a:endCxn id="11" idx="1"/>
          </p:cNvCxnSpPr>
          <p:nvPr/>
        </p:nvCxnSpPr>
        <p:spPr>
          <a:xfrm rot="16200000" flipH="1">
            <a:off x="-1329009" y="2957279"/>
            <a:ext cx="4071966" cy="4433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5357818" y="3071810"/>
            <a:ext cx="3786182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643174" y="2000240"/>
            <a:ext cx="1500198" cy="3571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Label</a:t>
            </a:r>
            <a:endParaRPr lang="fr-FR" sz="2000" dirty="0"/>
          </a:p>
        </p:txBody>
      </p:sp>
      <p:sp>
        <p:nvSpPr>
          <p:cNvPr id="25" name="Rectangle 24"/>
          <p:cNvSpPr/>
          <p:nvPr/>
        </p:nvSpPr>
        <p:spPr>
          <a:xfrm>
            <a:off x="2643174" y="2428868"/>
            <a:ext cx="1500198" cy="3571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err="1" smtClean="0"/>
              <a:t>TextField</a:t>
            </a:r>
            <a:endParaRPr lang="fr-FR" sz="2000" dirty="0"/>
          </a:p>
        </p:txBody>
      </p:sp>
      <p:cxnSp>
        <p:nvCxnSpPr>
          <p:cNvPr id="26" name="Connecteur en angle 25"/>
          <p:cNvCxnSpPr>
            <a:endCxn id="24" idx="1"/>
          </p:cNvCxnSpPr>
          <p:nvPr/>
        </p:nvCxnSpPr>
        <p:spPr>
          <a:xfrm rot="16200000" flipH="1">
            <a:off x="2268125" y="1803785"/>
            <a:ext cx="535785" cy="21431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Connecteur en angle 27"/>
          <p:cNvCxnSpPr>
            <a:endCxn id="25" idx="1"/>
          </p:cNvCxnSpPr>
          <p:nvPr/>
        </p:nvCxnSpPr>
        <p:spPr>
          <a:xfrm rot="16200000" flipH="1">
            <a:off x="2018092" y="1982380"/>
            <a:ext cx="1035851" cy="21431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571736" y="3357562"/>
            <a:ext cx="1500198" cy="3571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Ajouter</a:t>
            </a:r>
            <a:endParaRPr lang="fr-FR" sz="2000" dirty="0"/>
          </a:p>
        </p:txBody>
      </p:sp>
      <p:sp>
        <p:nvSpPr>
          <p:cNvPr id="31" name="Rectangle 30"/>
          <p:cNvSpPr/>
          <p:nvPr/>
        </p:nvSpPr>
        <p:spPr>
          <a:xfrm>
            <a:off x="2571736" y="3786190"/>
            <a:ext cx="1500198" cy="3571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Retirer</a:t>
            </a:r>
          </a:p>
          <a:p>
            <a:pPr algn="ctr"/>
            <a:endParaRPr lang="fr-FR" sz="2000" dirty="0"/>
          </a:p>
        </p:txBody>
      </p:sp>
      <p:sp>
        <p:nvSpPr>
          <p:cNvPr id="32" name="Rectangle 31"/>
          <p:cNvSpPr/>
          <p:nvPr/>
        </p:nvSpPr>
        <p:spPr>
          <a:xfrm>
            <a:off x="2571736" y="4214818"/>
            <a:ext cx="1500198" cy="35719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RAZ</a:t>
            </a:r>
            <a:endParaRPr lang="fr-FR" sz="2000" dirty="0"/>
          </a:p>
        </p:txBody>
      </p:sp>
      <p:cxnSp>
        <p:nvCxnSpPr>
          <p:cNvPr id="34" name="Connecteur en angle 27"/>
          <p:cNvCxnSpPr>
            <a:endCxn id="30" idx="1"/>
          </p:cNvCxnSpPr>
          <p:nvPr/>
        </p:nvCxnSpPr>
        <p:spPr>
          <a:xfrm rot="16200000" flipH="1">
            <a:off x="2268125" y="3232545"/>
            <a:ext cx="464347" cy="1428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Connecteur en angle 27"/>
          <p:cNvCxnSpPr>
            <a:endCxn id="31" idx="1"/>
          </p:cNvCxnSpPr>
          <p:nvPr/>
        </p:nvCxnSpPr>
        <p:spPr>
          <a:xfrm rot="16200000" flipH="1">
            <a:off x="2096904" y="3489952"/>
            <a:ext cx="806789" cy="1428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Connecteur en angle 27"/>
          <p:cNvCxnSpPr>
            <a:endCxn id="32" idx="1"/>
          </p:cNvCxnSpPr>
          <p:nvPr/>
        </p:nvCxnSpPr>
        <p:spPr>
          <a:xfrm rot="16200000" flipH="1">
            <a:off x="1946654" y="3768330"/>
            <a:ext cx="1107289" cy="142875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2571736" y="4929198"/>
            <a:ext cx="2143140" cy="28575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Volume courant</a:t>
            </a:r>
            <a:endParaRPr lang="fr-FR" sz="2000" dirty="0"/>
          </a:p>
        </p:txBody>
      </p:sp>
      <p:sp>
        <p:nvSpPr>
          <p:cNvPr id="41" name="Rectangle 40"/>
          <p:cNvSpPr/>
          <p:nvPr/>
        </p:nvSpPr>
        <p:spPr>
          <a:xfrm>
            <a:off x="2571736" y="5286388"/>
            <a:ext cx="1428760" cy="28575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0</a:t>
            </a:r>
          </a:p>
          <a:p>
            <a:pPr algn="ctr"/>
            <a:endParaRPr lang="fr-FR" sz="2000" dirty="0"/>
          </a:p>
        </p:txBody>
      </p:sp>
      <p:sp>
        <p:nvSpPr>
          <p:cNvPr id="42" name="Rectangle 41"/>
          <p:cNvSpPr/>
          <p:nvPr/>
        </p:nvSpPr>
        <p:spPr>
          <a:xfrm>
            <a:off x="2571736" y="5643578"/>
            <a:ext cx="2357454" cy="21431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Litres</a:t>
            </a:r>
            <a:endParaRPr lang="fr-FR" sz="2000" dirty="0"/>
          </a:p>
        </p:txBody>
      </p:sp>
      <p:cxnSp>
        <p:nvCxnSpPr>
          <p:cNvPr id="43" name="Connecteur en angle 27"/>
          <p:cNvCxnSpPr/>
          <p:nvPr/>
        </p:nvCxnSpPr>
        <p:spPr>
          <a:xfrm rot="16200000" flipH="1">
            <a:off x="2089531" y="5590001"/>
            <a:ext cx="821536" cy="14287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 rot="5400000">
            <a:off x="6374643" y="3314469"/>
            <a:ext cx="499272" cy="1554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 rot="5400000">
            <a:off x="7616283" y="3313675"/>
            <a:ext cx="499272" cy="1554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Connecteur droit 52"/>
          <p:cNvCxnSpPr>
            <a:stCxn id="21" idx="3"/>
            <a:endCxn id="21" idx="1"/>
          </p:cNvCxnSpPr>
          <p:nvPr/>
        </p:nvCxnSpPr>
        <p:spPr>
          <a:xfrm flipH="1">
            <a:off x="5357818" y="3321843"/>
            <a:ext cx="3786182" cy="1588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2571736" y="5929330"/>
            <a:ext cx="2357454" cy="21431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Taux de </a:t>
            </a:r>
            <a:r>
              <a:rPr lang="fr-FR" sz="2000" dirty="0" err="1" smtClean="0"/>
              <a:t>rempliss</a:t>
            </a:r>
            <a:r>
              <a:rPr lang="fr-FR" sz="2000" dirty="0" smtClean="0"/>
              <a:t> </a:t>
            </a:r>
            <a:endParaRPr lang="fr-FR" sz="2000" dirty="0"/>
          </a:p>
        </p:txBody>
      </p:sp>
      <p:sp>
        <p:nvSpPr>
          <p:cNvPr id="58" name="Rectangle 57"/>
          <p:cNvSpPr/>
          <p:nvPr/>
        </p:nvSpPr>
        <p:spPr>
          <a:xfrm>
            <a:off x="2571736" y="6215082"/>
            <a:ext cx="2357454" cy="21431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0</a:t>
            </a:r>
            <a:endParaRPr lang="fr-FR" sz="2000" dirty="0"/>
          </a:p>
        </p:txBody>
      </p:sp>
      <p:sp>
        <p:nvSpPr>
          <p:cNvPr id="59" name="Rectangle 58"/>
          <p:cNvSpPr/>
          <p:nvPr/>
        </p:nvSpPr>
        <p:spPr>
          <a:xfrm>
            <a:off x="2571736" y="6500834"/>
            <a:ext cx="2357454" cy="21431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%</a:t>
            </a:r>
            <a:endParaRPr lang="fr-FR" sz="2000" dirty="0"/>
          </a:p>
        </p:txBody>
      </p:sp>
      <p:cxnSp>
        <p:nvCxnSpPr>
          <p:cNvPr id="61" name="Connecteur en angle 27"/>
          <p:cNvCxnSpPr/>
          <p:nvPr/>
        </p:nvCxnSpPr>
        <p:spPr>
          <a:xfrm rot="16200000" flipH="1">
            <a:off x="2089531" y="5804315"/>
            <a:ext cx="821536" cy="142874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Connecteur en angle 27"/>
          <p:cNvCxnSpPr>
            <a:endCxn id="59" idx="1"/>
          </p:cNvCxnSpPr>
          <p:nvPr/>
        </p:nvCxnSpPr>
        <p:spPr>
          <a:xfrm rot="16200000" flipH="1">
            <a:off x="1897838" y="5934092"/>
            <a:ext cx="1204921" cy="1428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Connecteur en angle 27"/>
          <p:cNvCxnSpPr>
            <a:endCxn id="42" idx="1"/>
          </p:cNvCxnSpPr>
          <p:nvPr/>
        </p:nvCxnSpPr>
        <p:spPr>
          <a:xfrm rot="16200000" flipH="1">
            <a:off x="2268125" y="5447123"/>
            <a:ext cx="464347" cy="1428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Connecteur en angle 27"/>
          <p:cNvCxnSpPr>
            <a:endCxn id="41" idx="1"/>
          </p:cNvCxnSpPr>
          <p:nvPr/>
        </p:nvCxnSpPr>
        <p:spPr>
          <a:xfrm rot="16200000" flipH="1">
            <a:off x="2357422" y="5214950"/>
            <a:ext cx="285752" cy="142876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Connecteur en angle 27"/>
          <p:cNvCxnSpPr>
            <a:stCxn id="11" idx="3"/>
            <a:endCxn id="40" idx="1"/>
          </p:cNvCxnSpPr>
          <p:nvPr/>
        </p:nvCxnSpPr>
        <p:spPr>
          <a:xfrm flipV="1">
            <a:off x="2428860" y="5072074"/>
            <a:ext cx="142876" cy="142876"/>
          </a:xfrm>
          <a:prstGeom prst="bentConnector3">
            <a:avLst>
              <a:gd name="adj1" fmla="val -1613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714348" y="0"/>
            <a:ext cx="1500198" cy="4286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000" dirty="0" smtClean="0"/>
              <a:t>Fenêtre</a:t>
            </a:r>
            <a:endParaRPr lang="fr-FR" sz="2000" dirty="0"/>
          </a:p>
        </p:txBody>
      </p:sp>
      <p:cxnSp>
        <p:nvCxnSpPr>
          <p:cNvPr id="63" name="Connecteur droit avec flèche 62"/>
          <p:cNvCxnSpPr>
            <a:stCxn id="56" idx="2"/>
            <a:endCxn id="5" idx="0"/>
          </p:cNvCxnSpPr>
          <p:nvPr/>
        </p:nvCxnSpPr>
        <p:spPr>
          <a:xfrm rot="5400000">
            <a:off x="1285864" y="607211"/>
            <a:ext cx="3571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Espace réservé du pied de page 4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3579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400" b="1" dirty="0"/>
              <a:t>import</a:t>
            </a:r>
            <a:r>
              <a:rPr lang="fr-FR" sz="2400" dirty="0"/>
              <a:t> java.awt.*;</a:t>
            </a:r>
          </a:p>
          <a:p>
            <a:pPr>
              <a:buNone/>
            </a:pPr>
            <a:r>
              <a:rPr lang="fr-FR" sz="2400" b="1" dirty="0"/>
              <a:t>import</a:t>
            </a:r>
            <a:r>
              <a:rPr lang="fr-FR" sz="2400" dirty="0"/>
              <a:t> java.awt.event.*;</a:t>
            </a:r>
          </a:p>
          <a:p>
            <a:pPr>
              <a:buNone/>
            </a:pPr>
            <a:r>
              <a:rPr lang="fr-FR" sz="2400" dirty="0"/>
              <a:t> </a:t>
            </a:r>
          </a:p>
          <a:p>
            <a:pPr>
              <a:buNone/>
            </a:pPr>
            <a:r>
              <a:rPr lang="en-US" sz="2400" b="1" dirty="0"/>
              <a:t>public</a:t>
            </a:r>
            <a:r>
              <a:rPr lang="en-US" sz="2400" dirty="0"/>
              <a:t> </a:t>
            </a:r>
            <a:r>
              <a:rPr lang="en-US" sz="2400" b="1" dirty="0"/>
              <a:t>class</a:t>
            </a:r>
            <a:r>
              <a:rPr lang="en-US" sz="2400" dirty="0"/>
              <a:t> </a:t>
            </a:r>
            <a:r>
              <a:rPr lang="en-US" sz="2400" dirty="0" err="1"/>
              <a:t>FenetreCiterne</a:t>
            </a:r>
            <a:r>
              <a:rPr lang="en-US" sz="2400" dirty="0"/>
              <a:t> </a:t>
            </a:r>
            <a:r>
              <a:rPr lang="en-US" sz="2400" b="1" dirty="0"/>
              <a:t>extends</a:t>
            </a:r>
            <a:r>
              <a:rPr lang="en-US" sz="2400" dirty="0"/>
              <a:t> Frame </a:t>
            </a:r>
            <a:r>
              <a:rPr lang="en-US" sz="2400" b="1" dirty="0"/>
              <a:t>implements</a:t>
            </a:r>
            <a:r>
              <a:rPr lang="en-US" sz="2400" dirty="0"/>
              <a:t> </a:t>
            </a:r>
            <a:r>
              <a:rPr lang="en-US" sz="2400" dirty="0" err="1"/>
              <a:t>ActionListener</a:t>
            </a:r>
            <a:r>
              <a:rPr lang="en-US" sz="2400" dirty="0"/>
              <a:t> {</a:t>
            </a:r>
            <a:endParaRPr lang="fr-FR" sz="2400" dirty="0"/>
          </a:p>
          <a:p>
            <a:pPr>
              <a:buNone/>
            </a:pPr>
            <a:r>
              <a:rPr lang="en-US" sz="2400" dirty="0"/>
              <a:t> </a:t>
            </a:r>
            <a:r>
              <a:rPr lang="fr-FR" sz="2400" dirty="0" smtClean="0"/>
              <a:t>	</a:t>
            </a:r>
            <a:r>
              <a:rPr lang="fr-FR" sz="2400" b="1" dirty="0" err="1" smtClean="0"/>
              <a:t>private</a:t>
            </a:r>
            <a:r>
              <a:rPr lang="fr-FR" sz="2400" dirty="0" smtClean="0"/>
              <a:t> </a:t>
            </a:r>
            <a:r>
              <a:rPr lang="fr-FR" sz="2400" b="1" dirty="0" smtClean="0"/>
              <a:t>double</a:t>
            </a:r>
            <a:r>
              <a:rPr lang="fr-FR" sz="2400" dirty="0" smtClean="0"/>
              <a:t> </a:t>
            </a:r>
            <a:r>
              <a:rPr lang="fr-FR" sz="2400" dirty="0" err="1" smtClean="0"/>
              <a:t>qttexist</a:t>
            </a:r>
            <a:r>
              <a:rPr lang="fr-FR" sz="2400" dirty="0" smtClean="0"/>
              <a:t> = 0; </a:t>
            </a:r>
            <a:r>
              <a:rPr lang="fr-FR" sz="2400" dirty="0" smtClean="0">
                <a:solidFill>
                  <a:srgbClr val="00B050"/>
                </a:solidFill>
              </a:rPr>
              <a:t>//quantité  existante</a:t>
            </a:r>
            <a:endParaRPr lang="fr-FR" sz="2400" dirty="0" smtClean="0"/>
          </a:p>
          <a:p>
            <a:pPr>
              <a:buNone/>
            </a:pPr>
            <a:r>
              <a:rPr lang="en-US" sz="2400" dirty="0"/>
              <a:t>	</a:t>
            </a:r>
            <a:r>
              <a:rPr lang="fr-FR" sz="2400" b="1" dirty="0" err="1"/>
              <a:t>private</a:t>
            </a:r>
            <a:r>
              <a:rPr lang="fr-FR" sz="2400" dirty="0"/>
              <a:t> </a:t>
            </a:r>
            <a:r>
              <a:rPr lang="fr-FR" sz="2400" b="1" dirty="0"/>
              <a:t>double</a:t>
            </a:r>
            <a:r>
              <a:rPr lang="fr-FR" sz="2400" dirty="0"/>
              <a:t> </a:t>
            </a:r>
            <a:r>
              <a:rPr lang="fr-FR" sz="2400" dirty="0" err="1"/>
              <a:t>qtt</a:t>
            </a:r>
            <a:r>
              <a:rPr lang="fr-FR" sz="2400" dirty="0"/>
              <a:t> = 0</a:t>
            </a:r>
            <a:r>
              <a:rPr lang="fr-FR" sz="2400" dirty="0" smtClean="0"/>
              <a:t>; </a:t>
            </a:r>
            <a:r>
              <a:rPr lang="fr-FR" sz="2400" dirty="0" smtClean="0">
                <a:solidFill>
                  <a:srgbClr val="00B050"/>
                </a:solidFill>
              </a:rPr>
              <a:t>//quantité  à ajouter</a:t>
            </a:r>
            <a:endParaRPr lang="fr-FR" sz="2400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fr-FR" sz="2400" dirty="0"/>
              <a:t> 	Label </a:t>
            </a:r>
            <a:r>
              <a:rPr lang="fr-FR" sz="2400" dirty="0" err="1"/>
              <a:t>lblQtt</a:t>
            </a:r>
            <a:r>
              <a:rPr lang="fr-FR" sz="2400" dirty="0"/>
              <a:t> = </a:t>
            </a:r>
            <a:r>
              <a:rPr lang="fr-FR" sz="2400" b="1" dirty="0"/>
              <a:t>new</a:t>
            </a:r>
            <a:r>
              <a:rPr lang="fr-FR" sz="2400" dirty="0"/>
              <a:t> Label("Quantité:");</a:t>
            </a:r>
          </a:p>
          <a:p>
            <a:pPr>
              <a:buNone/>
            </a:pPr>
            <a:r>
              <a:rPr lang="fr-FR" sz="2400" dirty="0"/>
              <a:t>	</a:t>
            </a:r>
            <a:r>
              <a:rPr lang="en-US" sz="2400" dirty="0" err="1"/>
              <a:t>TextField</a:t>
            </a:r>
            <a:r>
              <a:rPr lang="en-US" sz="2400" dirty="0"/>
              <a:t> </a:t>
            </a:r>
            <a:r>
              <a:rPr lang="en-US" sz="2400" dirty="0" err="1"/>
              <a:t>txtField</a:t>
            </a:r>
            <a:r>
              <a:rPr lang="en-US" sz="2400" dirty="0"/>
              <a:t> = </a:t>
            </a:r>
            <a:r>
              <a:rPr lang="en-US" sz="2400" b="1" dirty="0"/>
              <a:t>new</a:t>
            </a:r>
            <a:r>
              <a:rPr lang="en-US" sz="2400" dirty="0"/>
              <a:t> </a:t>
            </a:r>
            <a:r>
              <a:rPr lang="en-US" sz="2400" dirty="0" err="1"/>
              <a:t>TextField</a:t>
            </a:r>
            <a:r>
              <a:rPr lang="en-US" sz="2400" dirty="0"/>
              <a:t>("2000");</a:t>
            </a:r>
            <a:endParaRPr lang="fr-FR" sz="2400" dirty="0"/>
          </a:p>
          <a:p>
            <a:pPr>
              <a:buNone/>
            </a:pPr>
            <a:r>
              <a:rPr lang="en-US" sz="2400" dirty="0"/>
              <a:t>	</a:t>
            </a:r>
            <a:r>
              <a:rPr lang="en-US" sz="2400" b="1" dirty="0"/>
              <a:t>Panel </a:t>
            </a:r>
            <a:r>
              <a:rPr lang="en-US" sz="2400" b="1" dirty="0" err="1"/>
              <a:t>pnlHaut</a:t>
            </a:r>
            <a:r>
              <a:rPr lang="en-US" sz="2400" b="1" dirty="0"/>
              <a:t> = new Panel(new </a:t>
            </a:r>
            <a:r>
              <a:rPr lang="en-US" sz="2400" b="1" dirty="0" err="1"/>
              <a:t>FlowLayout</a:t>
            </a:r>
            <a:r>
              <a:rPr lang="en-US" sz="2400" b="1" dirty="0"/>
              <a:t>());</a:t>
            </a:r>
            <a:endParaRPr lang="fr-FR" sz="2400" b="1" dirty="0"/>
          </a:p>
          <a:p>
            <a:pPr>
              <a:buNone/>
            </a:pPr>
            <a:r>
              <a:rPr lang="en-US" sz="2400" dirty="0"/>
              <a:t> 	Button </a:t>
            </a:r>
            <a:r>
              <a:rPr lang="en-US" sz="2400" dirty="0" err="1"/>
              <a:t>btnAjouter</a:t>
            </a:r>
            <a:r>
              <a:rPr lang="en-US" sz="2400" dirty="0"/>
              <a:t> = </a:t>
            </a:r>
            <a:r>
              <a:rPr lang="en-US" sz="2400" b="1" dirty="0"/>
              <a:t>new</a:t>
            </a:r>
            <a:r>
              <a:rPr lang="en-US" sz="2400" dirty="0"/>
              <a:t> Button("</a:t>
            </a:r>
            <a:r>
              <a:rPr lang="en-US" sz="2400" dirty="0" err="1"/>
              <a:t>Ajouter</a:t>
            </a:r>
            <a:r>
              <a:rPr lang="en-US" sz="2400" dirty="0"/>
              <a:t>");</a:t>
            </a:r>
            <a:endParaRPr lang="fr-FR" sz="2400" dirty="0"/>
          </a:p>
          <a:p>
            <a:pPr>
              <a:buNone/>
            </a:pPr>
            <a:r>
              <a:rPr lang="en-US" sz="2400" dirty="0"/>
              <a:t>	Button </a:t>
            </a:r>
            <a:r>
              <a:rPr lang="en-US" sz="2400" dirty="0" err="1"/>
              <a:t>btnRetirer</a:t>
            </a:r>
            <a:r>
              <a:rPr lang="en-US" sz="2400" dirty="0"/>
              <a:t> = </a:t>
            </a:r>
            <a:r>
              <a:rPr lang="en-US" sz="2400" b="1" dirty="0"/>
              <a:t>new</a:t>
            </a:r>
            <a:r>
              <a:rPr lang="en-US" sz="2400" dirty="0"/>
              <a:t> Button("</a:t>
            </a:r>
            <a:r>
              <a:rPr lang="en-US" sz="2400" dirty="0" err="1"/>
              <a:t>Retirer</a:t>
            </a:r>
            <a:r>
              <a:rPr lang="en-US" sz="2400" dirty="0"/>
              <a:t>");</a:t>
            </a:r>
            <a:endParaRPr lang="fr-FR" sz="2400" dirty="0"/>
          </a:p>
          <a:p>
            <a:pPr>
              <a:buNone/>
            </a:pPr>
            <a:r>
              <a:rPr lang="en-US" sz="2400" dirty="0"/>
              <a:t>	Button </a:t>
            </a:r>
            <a:r>
              <a:rPr lang="en-US" sz="2400" dirty="0" err="1"/>
              <a:t>btnRAZ</a:t>
            </a:r>
            <a:r>
              <a:rPr lang="en-US" sz="2400" dirty="0"/>
              <a:t> = </a:t>
            </a:r>
            <a:r>
              <a:rPr lang="en-US" sz="2400" b="1" dirty="0"/>
              <a:t>new</a:t>
            </a:r>
            <a:r>
              <a:rPr lang="en-US" sz="2400" dirty="0"/>
              <a:t> Button("RAZ");</a:t>
            </a:r>
            <a:endParaRPr lang="fr-FR" sz="2400" dirty="0"/>
          </a:p>
          <a:p>
            <a:pPr>
              <a:buNone/>
            </a:pPr>
            <a:r>
              <a:rPr lang="en-US" sz="2400" b="1" dirty="0">
                <a:solidFill>
                  <a:srgbClr val="00B0F0"/>
                </a:solidFill>
              </a:rPr>
              <a:t>	Panel </a:t>
            </a:r>
            <a:r>
              <a:rPr lang="en-US" sz="2400" b="1" dirty="0" err="1">
                <a:solidFill>
                  <a:srgbClr val="00B0F0"/>
                </a:solidFill>
              </a:rPr>
              <a:t>pnlCentre</a:t>
            </a:r>
            <a:r>
              <a:rPr lang="en-US" sz="2400" b="1" dirty="0">
                <a:solidFill>
                  <a:srgbClr val="00B0F0"/>
                </a:solidFill>
              </a:rPr>
              <a:t> = new Panel(new </a:t>
            </a:r>
            <a:r>
              <a:rPr lang="en-US" sz="2400" b="1" dirty="0" err="1">
                <a:solidFill>
                  <a:srgbClr val="00B0F0"/>
                </a:solidFill>
              </a:rPr>
              <a:t>FlowLayout</a:t>
            </a:r>
            <a:r>
              <a:rPr lang="en-US" sz="2400" b="1" dirty="0" smtClean="0">
                <a:solidFill>
                  <a:srgbClr val="00B0F0"/>
                </a:solidFill>
              </a:rPr>
              <a:t>());</a:t>
            </a:r>
            <a:endParaRPr lang="fr-FR" sz="2400" b="1" dirty="0">
              <a:solidFill>
                <a:srgbClr val="00B0F0"/>
              </a:solidFill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6500826" y="2714620"/>
            <a:ext cx="2643174" cy="2214578"/>
            <a:chOff x="6000760" y="2714620"/>
            <a:chExt cx="4019568" cy="2428892"/>
          </a:xfrm>
        </p:grpSpPr>
        <p:sp>
          <p:nvSpPr>
            <p:cNvPr id="4" name="Rectangle 3"/>
            <p:cNvSpPr/>
            <p:nvPr/>
          </p:nvSpPr>
          <p:spPr>
            <a:xfrm>
              <a:off x="6091238" y="3000372"/>
              <a:ext cx="3786182" cy="2071702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lum bright="-16000" contrast="1000"/>
            </a:blip>
            <a:srcRect/>
            <a:stretch>
              <a:fillRect/>
            </a:stretch>
          </p:blipFill>
          <p:spPr bwMode="auto">
            <a:xfrm>
              <a:off x="6000760" y="2714620"/>
              <a:ext cx="4019568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Rectangle 5"/>
            <p:cNvSpPr/>
            <p:nvPr/>
          </p:nvSpPr>
          <p:spPr>
            <a:xfrm>
              <a:off x="6091238" y="3429000"/>
              <a:ext cx="3786182" cy="100013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091238" y="3000372"/>
              <a:ext cx="3786182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1238" y="4572008"/>
              <a:ext cx="3786182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9" name="Connecteur droit 8"/>
            <p:cNvCxnSpPr/>
            <p:nvPr/>
          </p:nvCxnSpPr>
          <p:spPr>
            <a:xfrm rot="5400000">
              <a:off x="7108063" y="4814667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5400000">
              <a:off x="8349703" y="4813873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>
              <a:stCxn id="8" idx="3"/>
              <a:endCxn id="8" idx="1"/>
            </p:cNvCxnSpPr>
            <p:nvPr/>
          </p:nvCxnSpPr>
          <p:spPr>
            <a:xfrm flipH="1">
              <a:off x="6091238" y="4822041"/>
              <a:ext cx="3786182" cy="158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2844" y="428604"/>
            <a:ext cx="8786874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/>
              <a:t>     Label </a:t>
            </a:r>
            <a:r>
              <a:rPr lang="en-US" sz="2800" dirty="0" err="1"/>
              <a:t>lblVolCourant</a:t>
            </a:r>
            <a:r>
              <a:rPr lang="en-US" sz="2800" dirty="0"/>
              <a:t> = </a:t>
            </a:r>
            <a:r>
              <a:rPr lang="en-US" sz="2800" b="1" dirty="0"/>
              <a:t>new</a:t>
            </a:r>
            <a:r>
              <a:rPr lang="en-US" sz="2800" dirty="0"/>
              <a:t> Label("Volume courant:");</a:t>
            </a:r>
            <a:endParaRPr lang="fr-FR" sz="2800" dirty="0"/>
          </a:p>
          <a:p>
            <a:pPr>
              <a:buNone/>
            </a:pPr>
            <a:r>
              <a:rPr lang="en-US" sz="2800" dirty="0"/>
              <a:t>	Label lblVolCourant1 = </a:t>
            </a:r>
            <a:r>
              <a:rPr lang="en-US" sz="2800" b="1" dirty="0"/>
              <a:t>new</a:t>
            </a:r>
            <a:r>
              <a:rPr lang="en-US" sz="2800" dirty="0"/>
              <a:t> Label("0");</a:t>
            </a:r>
            <a:endParaRPr lang="fr-FR" sz="2800" dirty="0"/>
          </a:p>
          <a:p>
            <a:pPr>
              <a:buNone/>
            </a:pPr>
            <a:r>
              <a:rPr lang="en-US" sz="2800" dirty="0"/>
              <a:t>	Label lblVolCourant2 = </a:t>
            </a:r>
            <a:r>
              <a:rPr lang="en-US" sz="2800" b="1" dirty="0"/>
              <a:t>new</a:t>
            </a:r>
            <a:r>
              <a:rPr lang="en-US" sz="2800" dirty="0"/>
              <a:t> Label("</a:t>
            </a:r>
            <a:r>
              <a:rPr lang="en-US" sz="2800" dirty="0" err="1"/>
              <a:t>Litres</a:t>
            </a:r>
            <a:r>
              <a:rPr lang="en-US" sz="2800" dirty="0"/>
              <a:t>");</a:t>
            </a:r>
            <a:endParaRPr lang="fr-FR" sz="2800" dirty="0"/>
          </a:p>
          <a:p>
            <a:pPr>
              <a:buNone/>
            </a:pPr>
            <a:r>
              <a:rPr lang="fr-FR" sz="2800" dirty="0"/>
              <a:t>	Label </a:t>
            </a:r>
            <a:r>
              <a:rPr lang="fr-FR" sz="2800" dirty="0" err="1"/>
              <a:t>lblTaux</a:t>
            </a:r>
            <a:r>
              <a:rPr lang="fr-FR" sz="2800" dirty="0"/>
              <a:t> = </a:t>
            </a:r>
            <a:r>
              <a:rPr lang="fr-FR" sz="2800" b="1" dirty="0"/>
              <a:t>new</a:t>
            </a:r>
            <a:r>
              <a:rPr lang="fr-FR" sz="2800" dirty="0"/>
              <a:t> Label("Taux de remplissage:");</a:t>
            </a:r>
          </a:p>
          <a:p>
            <a:pPr>
              <a:buNone/>
            </a:pPr>
            <a:r>
              <a:rPr lang="fr-FR" sz="2800" dirty="0"/>
              <a:t>	</a:t>
            </a:r>
            <a:r>
              <a:rPr lang="en-US" sz="2800" dirty="0"/>
              <a:t>Label lblTaux1 = </a:t>
            </a:r>
            <a:r>
              <a:rPr lang="en-US" sz="2800" b="1" dirty="0"/>
              <a:t>new</a:t>
            </a:r>
            <a:r>
              <a:rPr lang="en-US" sz="2800" dirty="0"/>
              <a:t> Label("0");</a:t>
            </a:r>
            <a:endParaRPr lang="fr-FR" sz="2800" dirty="0"/>
          </a:p>
          <a:p>
            <a:pPr>
              <a:buNone/>
            </a:pPr>
            <a:r>
              <a:rPr lang="en-US" sz="2800" dirty="0"/>
              <a:t>	Label lblTaux2 = </a:t>
            </a:r>
            <a:r>
              <a:rPr lang="en-US" sz="2800" b="1" dirty="0"/>
              <a:t>new</a:t>
            </a:r>
            <a:r>
              <a:rPr lang="en-US" sz="2800" dirty="0"/>
              <a:t> Label("%");</a:t>
            </a:r>
            <a:endParaRPr lang="fr-FR" sz="2800" dirty="0"/>
          </a:p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</a:rPr>
              <a:t>	Panel </a:t>
            </a:r>
            <a:r>
              <a:rPr lang="en-US" sz="2800" b="1" dirty="0" err="1">
                <a:solidFill>
                  <a:srgbClr val="FF0000"/>
                </a:solidFill>
              </a:rPr>
              <a:t>pnlBas</a:t>
            </a:r>
            <a:r>
              <a:rPr lang="en-US" sz="2800" b="1" dirty="0">
                <a:solidFill>
                  <a:srgbClr val="FF0000"/>
                </a:solidFill>
              </a:rPr>
              <a:t> = new Panel(new </a:t>
            </a:r>
            <a:r>
              <a:rPr lang="en-US" sz="2800" b="1" dirty="0" err="1">
                <a:solidFill>
                  <a:srgbClr val="FF0000"/>
                </a:solidFill>
              </a:rPr>
              <a:t>GridLayout</a:t>
            </a:r>
            <a:r>
              <a:rPr lang="en-US" sz="2800" b="1" dirty="0">
                <a:solidFill>
                  <a:srgbClr val="FF0000"/>
                </a:solidFill>
              </a:rPr>
              <a:t>(2, </a:t>
            </a:r>
            <a:r>
              <a:rPr lang="en-US" sz="2800" b="1" dirty="0" smtClean="0">
                <a:solidFill>
                  <a:srgbClr val="FF0000"/>
                </a:solidFill>
              </a:rPr>
              <a:t>3));</a:t>
            </a:r>
            <a:endParaRPr lang="fr-FR" sz="28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2800" dirty="0"/>
              <a:t> 	Panel </a:t>
            </a:r>
            <a:r>
              <a:rPr lang="en-US" sz="2800" dirty="0" err="1"/>
              <a:t>pnlFen</a:t>
            </a:r>
            <a:r>
              <a:rPr lang="en-US" sz="2800" dirty="0"/>
              <a:t> = </a:t>
            </a:r>
            <a:r>
              <a:rPr lang="en-US" sz="2800" b="1" dirty="0"/>
              <a:t>new</a:t>
            </a:r>
            <a:r>
              <a:rPr lang="en-US" sz="2800" dirty="0"/>
              <a:t> Panel(</a:t>
            </a:r>
            <a:r>
              <a:rPr lang="en-US" sz="2800" b="1" dirty="0"/>
              <a:t>new</a:t>
            </a:r>
            <a:r>
              <a:rPr lang="en-US" sz="2800" dirty="0"/>
              <a:t> </a:t>
            </a:r>
            <a:r>
              <a:rPr lang="en-US" sz="2800" dirty="0" err="1"/>
              <a:t>BorderLayout</a:t>
            </a:r>
            <a:r>
              <a:rPr lang="en-US" sz="2800" dirty="0"/>
              <a:t>());</a:t>
            </a:r>
            <a:endParaRPr lang="fr-FR" sz="2800" dirty="0"/>
          </a:p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3357554" y="4572008"/>
            <a:ext cx="4357718" cy="2071702"/>
            <a:chOff x="6000760" y="2714620"/>
            <a:chExt cx="4019568" cy="2428892"/>
          </a:xfrm>
        </p:grpSpPr>
        <p:sp>
          <p:nvSpPr>
            <p:cNvPr id="5" name="Rectangle 4"/>
            <p:cNvSpPr/>
            <p:nvPr/>
          </p:nvSpPr>
          <p:spPr>
            <a:xfrm>
              <a:off x="6091238" y="3000372"/>
              <a:ext cx="3786182" cy="2071702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lum bright="-16000" contrast="1000"/>
            </a:blip>
            <a:srcRect/>
            <a:stretch>
              <a:fillRect/>
            </a:stretch>
          </p:blipFill>
          <p:spPr bwMode="auto">
            <a:xfrm>
              <a:off x="6000760" y="2714620"/>
              <a:ext cx="4019568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Rectangle 6"/>
            <p:cNvSpPr/>
            <p:nvPr/>
          </p:nvSpPr>
          <p:spPr>
            <a:xfrm>
              <a:off x="6091238" y="3429000"/>
              <a:ext cx="3786182" cy="100013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1238" y="3000372"/>
              <a:ext cx="3786182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238" y="4572008"/>
              <a:ext cx="3786182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0" name="Connecteur droit 9"/>
            <p:cNvCxnSpPr/>
            <p:nvPr/>
          </p:nvCxnSpPr>
          <p:spPr>
            <a:xfrm rot="5400000">
              <a:off x="7108063" y="4814667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 rot="5400000">
              <a:off x="8349703" y="4813873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>
              <a:stCxn id="9" idx="3"/>
              <a:endCxn id="9" idx="1"/>
            </p:cNvCxnSpPr>
            <p:nvPr/>
          </p:nvCxnSpPr>
          <p:spPr>
            <a:xfrm flipH="1">
              <a:off x="6091238" y="4822041"/>
              <a:ext cx="3786182" cy="158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14290"/>
            <a:ext cx="8929718" cy="664371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n-US" sz="4500" b="1" dirty="0"/>
              <a:t>public</a:t>
            </a:r>
            <a:r>
              <a:rPr lang="en-US" sz="4500" dirty="0"/>
              <a:t> </a:t>
            </a:r>
            <a:r>
              <a:rPr lang="en-US" sz="4500" dirty="0" err="1"/>
              <a:t>FenetreCiterne</a:t>
            </a:r>
            <a:r>
              <a:rPr lang="en-US" sz="4500" dirty="0"/>
              <a:t>() </a:t>
            </a:r>
            <a:r>
              <a:rPr lang="en-US" sz="4500" dirty="0" smtClean="0"/>
              <a:t>{ </a:t>
            </a:r>
            <a:r>
              <a:rPr lang="en-US" sz="4500" b="1" dirty="0" smtClean="0">
                <a:solidFill>
                  <a:srgbClr val="00B050"/>
                </a:solidFill>
              </a:rPr>
              <a:t>// </a:t>
            </a:r>
            <a:r>
              <a:rPr lang="fr-FR" sz="4500" b="1" dirty="0" smtClean="0">
                <a:solidFill>
                  <a:srgbClr val="00B050"/>
                </a:solidFill>
              </a:rPr>
              <a:t>constructeur</a:t>
            </a:r>
            <a:r>
              <a:rPr lang="en-US" sz="4500" b="1" dirty="0" smtClean="0">
                <a:solidFill>
                  <a:srgbClr val="00B050"/>
                </a:solidFill>
              </a:rPr>
              <a:t> de la </a:t>
            </a:r>
            <a:r>
              <a:rPr lang="fr-FR" sz="4500" b="1" dirty="0" smtClean="0">
                <a:solidFill>
                  <a:srgbClr val="00B050"/>
                </a:solidFill>
              </a:rPr>
              <a:t>fenêtre</a:t>
            </a:r>
            <a:endParaRPr lang="fr-FR" sz="4500" b="1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b="1" dirty="0" err="1"/>
              <a:t>this</a:t>
            </a:r>
            <a:r>
              <a:rPr lang="en-US" sz="4500" dirty="0" err="1"/>
              <a:t>.setTitle</a:t>
            </a:r>
            <a:r>
              <a:rPr lang="en-US" sz="4500" dirty="0"/>
              <a:t>("</a:t>
            </a:r>
            <a:r>
              <a:rPr lang="en-US" sz="4500" dirty="0" err="1"/>
              <a:t>Citerne</a:t>
            </a:r>
            <a:r>
              <a:rPr lang="en-US" sz="4500" dirty="0"/>
              <a:t>");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 		</a:t>
            </a:r>
            <a:r>
              <a:rPr lang="en-US" sz="4500" b="1" dirty="0" err="1"/>
              <a:t>this</a:t>
            </a:r>
            <a:r>
              <a:rPr lang="en-US" sz="4500" dirty="0" err="1"/>
              <a:t>.setSize</a:t>
            </a:r>
            <a:r>
              <a:rPr lang="en-US" sz="4500" dirty="0"/>
              <a:t>(300, 200</a:t>
            </a:r>
            <a:r>
              <a:rPr lang="en-US" sz="4500" dirty="0" smtClean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dirty="0" err="1"/>
              <a:t>pnlHaut.add</a:t>
            </a:r>
            <a:r>
              <a:rPr lang="en-US" sz="4500" dirty="0"/>
              <a:t>(</a:t>
            </a:r>
            <a:r>
              <a:rPr lang="en-US" sz="4500" dirty="0" err="1"/>
              <a:t>lblQtt</a:t>
            </a:r>
            <a:r>
              <a:rPr lang="en-US" sz="4500" dirty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dirty="0" err="1"/>
              <a:t>pnlHaut.add</a:t>
            </a:r>
            <a:r>
              <a:rPr lang="en-US" sz="4500" dirty="0"/>
              <a:t>(</a:t>
            </a:r>
            <a:r>
              <a:rPr lang="en-US" sz="4500" dirty="0" err="1"/>
              <a:t>txtField</a:t>
            </a:r>
            <a:r>
              <a:rPr lang="en-US" sz="4500" dirty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dirty="0" err="1"/>
              <a:t>pnlFen.add</a:t>
            </a:r>
            <a:r>
              <a:rPr lang="en-US" sz="4500" dirty="0"/>
              <a:t>(</a:t>
            </a:r>
            <a:r>
              <a:rPr lang="en-US" sz="4500" dirty="0" err="1"/>
              <a:t>pnlHaut</a:t>
            </a:r>
            <a:r>
              <a:rPr lang="en-US" sz="4500" dirty="0"/>
              <a:t>, </a:t>
            </a:r>
            <a:r>
              <a:rPr lang="en-US" sz="4500" dirty="0" err="1"/>
              <a:t>BorderLayout.</a:t>
            </a:r>
            <a:r>
              <a:rPr lang="en-US" sz="4500" i="1" dirty="0" err="1"/>
              <a:t>NORTH</a:t>
            </a:r>
            <a:r>
              <a:rPr lang="en-US" sz="4500" dirty="0" smtClean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	</a:t>
            </a:r>
            <a:r>
              <a:rPr lang="fr-FR" sz="4500" dirty="0"/>
              <a:t>pnlCentre.add(</a:t>
            </a:r>
            <a:r>
              <a:rPr lang="fr-FR" sz="4500" dirty="0" err="1"/>
              <a:t>btnAjouter</a:t>
            </a:r>
            <a:r>
              <a:rPr lang="fr-FR" sz="4500" dirty="0"/>
              <a:t>);</a:t>
            </a:r>
          </a:p>
          <a:p>
            <a:pPr>
              <a:buNone/>
            </a:pPr>
            <a:r>
              <a:rPr lang="fr-FR" sz="4500" dirty="0"/>
              <a:t>		pnlCentre.add(</a:t>
            </a:r>
            <a:r>
              <a:rPr lang="fr-FR" sz="4500" dirty="0" err="1"/>
              <a:t>btnRetirer</a:t>
            </a:r>
            <a:r>
              <a:rPr lang="fr-FR" sz="4500" dirty="0"/>
              <a:t>);</a:t>
            </a:r>
          </a:p>
          <a:p>
            <a:pPr>
              <a:buNone/>
            </a:pPr>
            <a:r>
              <a:rPr lang="fr-FR" sz="4500" dirty="0"/>
              <a:t>		pnlCentre.add(</a:t>
            </a:r>
            <a:r>
              <a:rPr lang="fr-FR" sz="4500" dirty="0" err="1"/>
              <a:t>btnRAZ</a:t>
            </a:r>
            <a:r>
              <a:rPr lang="fr-FR" sz="4500" dirty="0"/>
              <a:t>);</a:t>
            </a:r>
          </a:p>
          <a:p>
            <a:pPr>
              <a:buNone/>
            </a:pPr>
            <a:r>
              <a:rPr lang="fr-FR" sz="4500" dirty="0"/>
              <a:t>		pnlFen.add(</a:t>
            </a:r>
            <a:r>
              <a:rPr lang="fr-FR" sz="4500" dirty="0" err="1"/>
              <a:t>pnlCentre</a:t>
            </a:r>
            <a:r>
              <a:rPr lang="fr-FR" sz="4500" dirty="0"/>
              <a:t>, </a:t>
            </a:r>
            <a:r>
              <a:rPr lang="fr-FR" sz="4500" dirty="0" err="1"/>
              <a:t>BorderLayout.</a:t>
            </a:r>
            <a:r>
              <a:rPr lang="fr-FR" sz="4500" i="1" dirty="0" err="1"/>
              <a:t>CENTER</a:t>
            </a:r>
            <a:r>
              <a:rPr lang="fr-FR" sz="4500" dirty="0" smtClean="0"/>
              <a:t>);</a:t>
            </a:r>
            <a:endParaRPr lang="fr-FR" sz="4500" dirty="0"/>
          </a:p>
          <a:p>
            <a:pPr>
              <a:buNone/>
            </a:pPr>
            <a:r>
              <a:rPr lang="fr-FR" sz="4500" dirty="0"/>
              <a:t>		pnlBas.add(</a:t>
            </a:r>
            <a:r>
              <a:rPr lang="fr-FR" sz="4500" dirty="0" err="1"/>
              <a:t>lblVolCourant</a:t>
            </a:r>
            <a:r>
              <a:rPr lang="fr-FR" sz="4500" dirty="0"/>
              <a:t>);</a:t>
            </a:r>
          </a:p>
          <a:p>
            <a:pPr>
              <a:buNone/>
            </a:pPr>
            <a:r>
              <a:rPr lang="fr-FR" sz="4500" dirty="0"/>
              <a:t>		pnlBas.add(lblVolCourant1);</a:t>
            </a:r>
          </a:p>
          <a:p>
            <a:pPr>
              <a:buNone/>
            </a:pPr>
            <a:r>
              <a:rPr lang="fr-FR" sz="4500" dirty="0"/>
              <a:t>		pnlBas.add(lblVolCourant2);</a:t>
            </a:r>
          </a:p>
          <a:p>
            <a:pPr>
              <a:buNone/>
            </a:pPr>
            <a:r>
              <a:rPr lang="fr-FR" sz="4500" dirty="0"/>
              <a:t>		pnlBas.add(</a:t>
            </a:r>
            <a:r>
              <a:rPr lang="fr-FR" sz="4500" dirty="0" err="1"/>
              <a:t>lblTaux</a:t>
            </a:r>
            <a:r>
              <a:rPr lang="fr-FR" sz="4500" dirty="0"/>
              <a:t>);</a:t>
            </a:r>
          </a:p>
          <a:p>
            <a:pPr>
              <a:buNone/>
            </a:pPr>
            <a:r>
              <a:rPr lang="fr-FR" sz="4500" dirty="0"/>
              <a:t>		pnlBas.add(lblTaux1);</a:t>
            </a:r>
          </a:p>
          <a:p>
            <a:pPr>
              <a:buNone/>
            </a:pPr>
            <a:r>
              <a:rPr lang="fr-FR" sz="4500" dirty="0"/>
              <a:t>		pnlBas.add(lblTaux2);</a:t>
            </a:r>
          </a:p>
          <a:p>
            <a:pPr>
              <a:buNone/>
            </a:pPr>
            <a:r>
              <a:rPr lang="fr-FR" sz="4500" dirty="0"/>
              <a:t>		</a:t>
            </a:r>
            <a:r>
              <a:rPr lang="en-US" sz="4500" dirty="0" err="1"/>
              <a:t>pnlFen.add</a:t>
            </a:r>
            <a:r>
              <a:rPr lang="en-US" sz="4500" dirty="0"/>
              <a:t>(</a:t>
            </a:r>
            <a:r>
              <a:rPr lang="en-US" sz="4500" dirty="0" err="1"/>
              <a:t>pnlBas</a:t>
            </a:r>
            <a:r>
              <a:rPr lang="en-US" sz="4500" dirty="0"/>
              <a:t>, </a:t>
            </a:r>
            <a:r>
              <a:rPr lang="en-US" sz="4500" dirty="0" err="1"/>
              <a:t>BorderLayout.</a:t>
            </a:r>
            <a:r>
              <a:rPr lang="en-US" sz="4500" i="1" dirty="0" err="1"/>
              <a:t>SOUTH</a:t>
            </a:r>
            <a:r>
              <a:rPr lang="en-US" sz="4500" dirty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 		</a:t>
            </a:r>
            <a:r>
              <a:rPr lang="en-US" sz="4500" b="1" dirty="0" err="1"/>
              <a:t>this</a:t>
            </a:r>
            <a:r>
              <a:rPr lang="en-US" sz="4500" dirty="0" err="1"/>
              <a:t>.add</a:t>
            </a:r>
            <a:r>
              <a:rPr lang="en-US" sz="4500" dirty="0"/>
              <a:t>(</a:t>
            </a:r>
            <a:r>
              <a:rPr lang="en-US" sz="4500" dirty="0" err="1"/>
              <a:t>pnlFen</a:t>
            </a:r>
            <a:r>
              <a:rPr lang="en-US" sz="4500" dirty="0" smtClean="0"/>
              <a:t>);</a:t>
            </a:r>
          </a:p>
          <a:p>
            <a:pPr>
              <a:buNone/>
            </a:pPr>
            <a:r>
              <a:rPr lang="en-US" sz="4500" dirty="0" smtClean="0"/>
              <a:t>		</a:t>
            </a:r>
            <a:r>
              <a:rPr lang="en-US" sz="4500" b="1" dirty="0" smtClean="0">
                <a:solidFill>
                  <a:srgbClr val="00B050"/>
                </a:solidFill>
              </a:rPr>
              <a:t>// </a:t>
            </a:r>
            <a:r>
              <a:rPr lang="fr-FR" sz="4500" b="1" dirty="0" smtClean="0">
                <a:solidFill>
                  <a:srgbClr val="00B050"/>
                </a:solidFill>
              </a:rPr>
              <a:t>ajout</a:t>
            </a:r>
            <a:r>
              <a:rPr lang="en-US" sz="4500" b="1" dirty="0" smtClean="0">
                <a:solidFill>
                  <a:srgbClr val="00B050"/>
                </a:solidFill>
              </a:rPr>
              <a:t> des </a:t>
            </a:r>
            <a:r>
              <a:rPr lang="fr-FR" sz="4500" b="1" dirty="0" smtClean="0">
                <a:solidFill>
                  <a:srgbClr val="00B050"/>
                </a:solidFill>
              </a:rPr>
              <a:t>écouteurs</a:t>
            </a:r>
            <a:endParaRPr lang="fr-FR" sz="4500" b="1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dirty="0" err="1"/>
              <a:t>btnAjouter.addActionListener</a:t>
            </a:r>
            <a:r>
              <a:rPr lang="en-US" sz="4500" dirty="0"/>
              <a:t>(</a:t>
            </a:r>
            <a:r>
              <a:rPr lang="en-US" sz="4500" b="1" dirty="0"/>
              <a:t>this</a:t>
            </a:r>
            <a:r>
              <a:rPr lang="en-US" sz="4500" dirty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dirty="0" err="1"/>
              <a:t>btnRetirer.addActionListener</a:t>
            </a:r>
            <a:r>
              <a:rPr lang="en-US" sz="4500" dirty="0"/>
              <a:t>(</a:t>
            </a:r>
            <a:r>
              <a:rPr lang="en-US" sz="4500" b="1" dirty="0"/>
              <a:t>this</a:t>
            </a:r>
            <a:r>
              <a:rPr lang="en-US" sz="4500" dirty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	</a:t>
            </a:r>
            <a:r>
              <a:rPr lang="en-US" sz="4500" dirty="0" err="1"/>
              <a:t>btnRAZ.addActionListener</a:t>
            </a:r>
            <a:r>
              <a:rPr lang="en-US" sz="4500" dirty="0"/>
              <a:t>(</a:t>
            </a:r>
            <a:r>
              <a:rPr lang="en-US" sz="4500" b="1" dirty="0"/>
              <a:t>this</a:t>
            </a:r>
            <a:r>
              <a:rPr lang="en-US" sz="4500" dirty="0"/>
              <a:t>);</a:t>
            </a:r>
            <a:endParaRPr lang="fr-FR" sz="4500" dirty="0"/>
          </a:p>
          <a:p>
            <a:pPr>
              <a:buNone/>
            </a:pPr>
            <a:r>
              <a:rPr lang="en-US" sz="4500" dirty="0"/>
              <a:t>	</a:t>
            </a:r>
            <a:r>
              <a:rPr lang="en-US" sz="4500" dirty="0" smtClean="0"/>
              <a:t>}</a:t>
            </a:r>
            <a:endParaRPr lang="fr-FR" sz="4500" dirty="0"/>
          </a:p>
          <a:p>
            <a:pPr>
              <a:buNone/>
            </a:pPr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5572132" y="2714620"/>
            <a:ext cx="3571868" cy="2214578"/>
            <a:chOff x="6000760" y="2714620"/>
            <a:chExt cx="4019568" cy="2428892"/>
          </a:xfrm>
        </p:grpSpPr>
        <p:sp>
          <p:nvSpPr>
            <p:cNvPr id="5" name="Rectangle 4"/>
            <p:cNvSpPr/>
            <p:nvPr/>
          </p:nvSpPr>
          <p:spPr>
            <a:xfrm>
              <a:off x="6091238" y="3000372"/>
              <a:ext cx="3786182" cy="2071702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lum bright="-16000" contrast="1000"/>
            </a:blip>
            <a:srcRect/>
            <a:stretch>
              <a:fillRect/>
            </a:stretch>
          </p:blipFill>
          <p:spPr bwMode="auto">
            <a:xfrm>
              <a:off x="6000760" y="2714620"/>
              <a:ext cx="4019568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Rectangle 6"/>
            <p:cNvSpPr/>
            <p:nvPr/>
          </p:nvSpPr>
          <p:spPr>
            <a:xfrm>
              <a:off x="6091238" y="3429000"/>
              <a:ext cx="3786182" cy="100013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1238" y="3000372"/>
              <a:ext cx="3786182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238" y="4572008"/>
              <a:ext cx="3786182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0" name="Connecteur droit 9"/>
            <p:cNvCxnSpPr/>
            <p:nvPr/>
          </p:nvCxnSpPr>
          <p:spPr>
            <a:xfrm rot="5400000">
              <a:off x="7108063" y="4814667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 rot="5400000">
              <a:off x="8349703" y="4813873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>
              <a:stCxn id="9" idx="3"/>
              <a:endCxn id="9" idx="1"/>
            </p:cNvCxnSpPr>
            <p:nvPr/>
          </p:nvCxnSpPr>
          <p:spPr>
            <a:xfrm flipH="1">
              <a:off x="6091238" y="4822041"/>
              <a:ext cx="3786182" cy="158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4282" y="285728"/>
            <a:ext cx="8472518" cy="635798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/>
              <a:t>public</a:t>
            </a:r>
            <a:r>
              <a:rPr lang="en-US" dirty="0"/>
              <a:t> </a:t>
            </a:r>
            <a:r>
              <a:rPr lang="en-US" b="1" dirty="0"/>
              <a:t>void</a:t>
            </a:r>
            <a:r>
              <a:rPr lang="en-US" dirty="0"/>
              <a:t> </a:t>
            </a:r>
            <a:r>
              <a:rPr lang="en-US" dirty="0" err="1"/>
              <a:t>actionPerformed</a:t>
            </a:r>
            <a:r>
              <a:rPr lang="en-US" dirty="0"/>
              <a:t>(</a:t>
            </a:r>
            <a:r>
              <a:rPr lang="en-US" dirty="0" err="1"/>
              <a:t>ActionEvent</a:t>
            </a:r>
            <a:r>
              <a:rPr lang="en-US" dirty="0"/>
              <a:t> arg0) </a:t>
            </a:r>
            <a:r>
              <a:rPr lang="en-US" dirty="0" smtClean="0"/>
              <a:t>{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b="1" dirty="0"/>
              <a:t>double</a:t>
            </a:r>
            <a:r>
              <a:rPr lang="en-US" dirty="0"/>
              <a:t> </a:t>
            </a:r>
            <a:r>
              <a:rPr lang="en-US" dirty="0" err="1"/>
              <a:t>vol</a:t>
            </a:r>
            <a:r>
              <a:rPr lang="en-US" dirty="0"/>
              <a:t> = </a:t>
            </a:r>
            <a:r>
              <a:rPr lang="en-US" dirty="0" err="1"/>
              <a:t>Math.</a:t>
            </a:r>
            <a:r>
              <a:rPr lang="en-US" i="1" dirty="0" err="1"/>
              <a:t>PI</a:t>
            </a:r>
            <a:r>
              <a:rPr lang="en-US" dirty="0"/>
              <a:t> * 1 * 3*10</a:t>
            </a:r>
            <a:r>
              <a:rPr lang="en-US" dirty="0" smtClean="0"/>
              <a:t>; </a:t>
            </a:r>
            <a:r>
              <a:rPr lang="en-US" b="1" dirty="0" smtClean="0">
                <a:solidFill>
                  <a:srgbClr val="00B050"/>
                </a:solidFill>
              </a:rPr>
              <a:t>//volume de la </a:t>
            </a:r>
            <a:r>
              <a:rPr lang="fr-FR" b="1" dirty="0" smtClean="0">
                <a:solidFill>
                  <a:srgbClr val="00B050"/>
                </a:solidFill>
              </a:rPr>
              <a:t>citerne</a:t>
            </a:r>
            <a:endParaRPr lang="fr-FR" b="1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dirty="0"/>
              <a:t>		</a:t>
            </a:r>
            <a:r>
              <a:rPr lang="en-US" dirty="0" err="1"/>
              <a:t>qtt</a:t>
            </a:r>
            <a:r>
              <a:rPr lang="en-US" dirty="0"/>
              <a:t> = </a:t>
            </a:r>
            <a:r>
              <a:rPr lang="en-US" dirty="0" err="1"/>
              <a:t>Double.</a:t>
            </a:r>
            <a:r>
              <a:rPr lang="en-US" i="1" dirty="0" err="1"/>
              <a:t>parseDouble</a:t>
            </a:r>
            <a:r>
              <a:rPr lang="en-US" dirty="0"/>
              <a:t>(</a:t>
            </a:r>
            <a:r>
              <a:rPr lang="en-US" dirty="0" err="1"/>
              <a:t>txtField.getText</a:t>
            </a:r>
            <a:r>
              <a:rPr lang="en-US" dirty="0" smtClean="0"/>
              <a:t>());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err="1"/>
              <a:t>qttexist</a:t>
            </a:r>
            <a:r>
              <a:rPr lang="en-US" dirty="0"/>
              <a:t>=</a:t>
            </a:r>
            <a:r>
              <a:rPr lang="en-US" dirty="0" err="1"/>
              <a:t>Double.</a:t>
            </a:r>
            <a:r>
              <a:rPr lang="en-US" i="1" dirty="0" err="1"/>
              <a:t>parseDouble</a:t>
            </a:r>
            <a:r>
              <a:rPr lang="en-US" dirty="0"/>
              <a:t>(lblVolCourant1.getText());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en-US" b="1" dirty="0" smtClean="0"/>
              <a:t>if</a:t>
            </a:r>
            <a:r>
              <a:rPr lang="en-US" dirty="0" smtClean="0"/>
              <a:t> </a:t>
            </a:r>
            <a:r>
              <a:rPr lang="en-US" dirty="0"/>
              <a:t>(arg0.getActionCommand().equals("</a:t>
            </a:r>
            <a:r>
              <a:rPr lang="en-US" dirty="0" err="1"/>
              <a:t>Ajouter</a:t>
            </a:r>
            <a:r>
              <a:rPr lang="en-US" dirty="0"/>
              <a:t>"))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{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err="1" smtClean="0"/>
              <a:t>qttexist</a:t>
            </a:r>
            <a:r>
              <a:rPr lang="en-US" dirty="0"/>
              <a:t>+=</a:t>
            </a:r>
            <a:r>
              <a:rPr lang="en-US" dirty="0" err="1"/>
              <a:t>qtt</a:t>
            </a:r>
            <a:r>
              <a:rPr lang="en-US" dirty="0" smtClean="0"/>
              <a:t>;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b="1" dirty="0" smtClean="0"/>
              <a:t>if</a:t>
            </a:r>
            <a:r>
              <a:rPr lang="en-US" dirty="0" smtClean="0"/>
              <a:t> </a:t>
            </a:r>
            <a:r>
              <a:rPr lang="en-US" dirty="0"/>
              <a:t>((</a:t>
            </a:r>
            <a:r>
              <a:rPr lang="en-US" dirty="0" err="1"/>
              <a:t>qttexist</a:t>
            </a:r>
            <a:r>
              <a:rPr lang="en-US" dirty="0"/>
              <a:t> / </a:t>
            </a:r>
            <a:r>
              <a:rPr lang="en-US" dirty="0" err="1"/>
              <a:t>vol</a:t>
            </a:r>
            <a:r>
              <a:rPr lang="en-US" dirty="0"/>
              <a:t>)&lt;100)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{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lblTaux1.setText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</a:t>
            </a:r>
            <a:r>
              <a:rPr lang="en-US" dirty="0" err="1"/>
              <a:t>qttexist</a:t>
            </a:r>
            <a:r>
              <a:rPr lang="en-US" dirty="0"/>
              <a:t> / </a:t>
            </a:r>
            <a:r>
              <a:rPr lang="en-US" dirty="0" err="1"/>
              <a:t>vol</a:t>
            </a:r>
            <a:r>
              <a:rPr lang="en-US" dirty="0"/>
              <a:t>));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lblVolCourant1.setText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</a:t>
            </a:r>
            <a:r>
              <a:rPr lang="en-US" dirty="0" err="1"/>
              <a:t>qttexist</a:t>
            </a:r>
            <a:r>
              <a:rPr lang="en-US" dirty="0"/>
              <a:t>));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}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b="1" dirty="0" smtClean="0"/>
              <a:t>else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{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lblTaux1.setText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(100));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lblVolCourant1.setText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</a:t>
            </a:r>
            <a:r>
              <a:rPr lang="en-US" dirty="0" err="1"/>
              <a:t>vol</a:t>
            </a:r>
            <a:r>
              <a:rPr lang="en-US" dirty="0"/>
              <a:t>*100));</a:t>
            </a:r>
            <a:endParaRPr lang="fr-FR" dirty="0"/>
          </a:p>
          <a:p>
            <a:pPr marL="176213" indent="-176213">
              <a:buNone/>
            </a:pPr>
            <a:r>
              <a:rPr lang="en-US" dirty="0"/>
              <a:t>		</a:t>
            </a:r>
            <a:r>
              <a:rPr lang="en-US" dirty="0" smtClean="0"/>
              <a:t>}</a:t>
            </a:r>
            <a:endParaRPr lang="fr-FR" dirty="0"/>
          </a:p>
          <a:p>
            <a:pPr>
              <a:buNone/>
            </a:pPr>
            <a:r>
              <a:rPr lang="en-US" dirty="0"/>
              <a:t>				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}</a:t>
            </a:r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6215074" y="1928802"/>
            <a:ext cx="2928926" cy="2214578"/>
            <a:chOff x="6000760" y="2714620"/>
            <a:chExt cx="4019568" cy="2428892"/>
          </a:xfrm>
        </p:grpSpPr>
        <p:sp>
          <p:nvSpPr>
            <p:cNvPr id="5" name="Rectangle 4"/>
            <p:cNvSpPr/>
            <p:nvPr/>
          </p:nvSpPr>
          <p:spPr>
            <a:xfrm>
              <a:off x="6091238" y="3000372"/>
              <a:ext cx="3786182" cy="2071702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lum bright="-16000" contrast="1000"/>
            </a:blip>
            <a:srcRect/>
            <a:stretch>
              <a:fillRect/>
            </a:stretch>
          </p:blipFill>
          <p:spPr bwMode="auto">
            <a:xfrm>
              <a:off x="6000760" y="2714620"/>
              <a:ext cx="4019568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Rectangle 6"/>
            <p:cNvSpPr/>
            <p:nvPr/>
          </p:nvSpPr>
          <p:spPr>
            <a:xfrm>
              <a:off x="6091238" y="3429000"/>
              <a:ext cx="3786182" cy="100013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1238" y="3000372"/>
              <a:ext cx="3786182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238" y="4572008"/>
              <a:ext cx="3786182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0" name="Connecteur droit 9"/>
            <p:cNvCxnSpPr/>
            <p:nvPr/>
          </p:nvCxnSpPr>
          <p:spPr>
            <a:xfrm rot="5400000">
              <a:off x="7108063" y="4814667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 rot="5400000">
              <a:off x="8349703" y="4813873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>
              <a:stCxn id="9" idx="3"/>
              <a:endCxn id="9" idx="1"/>
            </p:cNvCxnSpPr>
            <p:nvPr/>
          </p:nvCxnSpPr>
          <p:spPr>
            <a:xfrm flipH="1">
              <a:off x="6091238" y="4822041"/>
              <a:ext cx="3786182" cy="158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5720" y="0"/>
            <a:ext cx="8572560" cy="657227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b="1" dirty="0"/>
              <a:t>else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en-US" b="1" dirty="0" smtClean="0"/>
              <a:t>if</a:t>
            </a:r>
            <a:r>
              <a:rPr lang="en-US" dirty="0" smtClean="0"/>
              <a:t>(arg0.getActionCommand</a:t>
            </a:r>
            <a:r>
              <a:rPr lang="en-US" dirty="0"/>
              <a:t>().equals("</a:t>
            </a:r>
            <a:r>
              <a:rPr lang="en-US" dirty="0" err="1"/>
              <a:t>Retirer</a:t>
            </a:r>
            <a:r>
              <a:rPr lang="en-US" dirty="0"/>
              <a:t>"))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{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err="1" smtClean="0"/>
              <a:t>qttexist</a:t>
            </a:r>
            <a:r>
              <a:rPr lang="en-US" dirty="0" smtClean="0"/>
              <a:t>-</a:t>
            </a:r>
            <a:r>
              <a:rPr lang="en-US" dirty="0"/>
              <a:t>=</a:t>
            </a:r>
            <a:r>
              <a:rPr lang="en-US" dirty="0" err="1"/>
              <a:t>qtt</a:t>
            </a:r>
            <a:r>
              <a:rPr lang="en-US" dirty="0"/>
              <a:t>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b="1" dirty="0" smtClean="0"/>
              <a:t>if</a:t>
            </a:r>
            <a:r>
              <a:rPr lang="en-US" dirty="0" smtClean="0"/>
              <a:t> </a:t>
            </a:r>
            <a:r>
              <a:rPr lang="en-US" dirty="0"/>
              <a:t>((</a:t>
            </a:r>
            <a:r>
              <a:rPr lang="en-US" dirty="0" err="1"/>
              <a:t>qttexist</a:t>
            </a:r>
            <a:r>
              <a:rPr lang="en-US" dirty="0"/>
              <a:t> / </a:t>
            </a:r>
            <a:r>
              <a:rPr lang="en-US" dirty="0" err="1"/>
              <a:t>vol</a:t>
            </a:r>
            <a:r>
              <a:rPr lang="en-US" dirty="0"/>
              <a:t>)&gt;=0)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{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lblTaux1.setText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</a:t>
            </a:r>
            <a:r>
              <a:rPr lang="en-US" dirty="0" err="1"/>
              <a:t>qttexist</a:t>
            </a:r>
            <a:r>
              <a:rPr lang="en-US" dirty="0"/>
              <a:t> / </a:t>
            </a:r>
            <a:r>
              <a:rPr lang="en-US" dirty="0" err="1"/>
              <a:t>vol</a:t>
            </a:r>
            <a:r>
              <a:rPr lang="en-US" dirty="0"/>
              <a:t>));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lblVolCourant1.setText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</a:t>
            </a:r>
            <a:r>
              <a:rPr lang="en-US" dirty="0" err="1"/>
              <a:t>qttexist</a:t>
            </a:r>
            <a:r>
              <a:rPr lang="en-US" dirty="0"/>
              <a:t>));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}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b="1" dirty="0" smtClean="0"/>
              <a:t>else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{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lblTaux1.setText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(0.0));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lblVolCourant1.setText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(0.0));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}</a:t>
            </a:r>
            <a:r>
              <a:rPr lang="en-US" dirty="0"/>
              <a:t>	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}</a:t>
            </a:r>
            <a:endParaRPr lang="fr-FR" dirty="0"/>
          </a:p>
          <a:p>
            <a:pPr>
              <a:buNone/>
            </a:pPr>
            <a:r>
              <a:rPr lang="en-US" dirty="0"/>
              <a:t>			</a:t>
            </a:r>
            <a:endParaRPr lang="en-US" dirty="0" smtClean="0"/>
          </a:p>
          <a:p>
            <a:pPr>
              <a:buNone/>
            </a:pPr>
            <a:r>
              <a:rPr lang="en-US" b="1" dirty="0" smtClean="0"/>
              <a:t>	else</a:t>
            </a:r>
            <a:r>
              <a:rPr lang="en-US" dirty="0" smtClean="0"/>
              <a:t> </a:t>
            </a:r>
            <a:r>
              <a:rPr lang="en-US" b="1" dirty="0"/>
              <a:t>if</a:t>
            </a:r>
            <a:r>
              <a:rPr lang="en-US" dirty="0"/>
              <a:t>(arg0.getActionCommand().equals("RAZ"))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{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lblTaux1.setText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(0.0));</a:t>
            </a:r>
            <a:endParaRPr lang="fr-FR" dirty="0"/>
          </a:p>
          <a:p>
            <a:pPr>
              <a:buNone/>
            </a:pPr>
            <a:r>
              <a:rPr lang="en-US" dirty="0"/>
              <a:t>		</a:t>
            </a:r>
            <a:r>
              <a:rPr lang="en-US" dirty="0" smtClean="0"/>
              <a:t>lblVolCourant1.setText</a:t>
            </a:r>
            <a:r>
              <a:rPr lang="en-US" dirty="0"/>
              <a:t>( </a:t>
            </a:r>
            <a:r>
              <a:rPr lang="en-US" dirty="0" err="1"/>
              <a:t>String.</a:t>
            </a:r>
            <a:r>
              <a:rPr lang="en-US" i="1" dirty="0" err="1"/>
              <a:t>valueOf</a:t>
            </a:r>
            <a:r>
              <a:rPr lang="en-US" dirty="0"/>
              <a:t>(0.0));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}</a:t>
            </a:r>
            <a:endParaRPr lang="fr-FR" dirty="0"/>
          </a:p>
          <a:p>
            <a:pPr>
              <a:buNone/>
            </a:pPr>
            <a:r>
              <a:rPr lang="en-US" dirty="0" smtClean="0"/>
              <a:t>}</a:t>
            </a:r>
            <a:endParaRPr lang="fr-FR" dirty="0"/>
          </a:p>
          <a:p>
            <a:pPr>
              <a:buNone/>
            </a:pPr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5786446" y="2143116"/>
            <a:ext cx="3357554" cy="2643206"/>
            <a:chOff x="6000760" y="2714620"/>
            <a:chExt cx="4019568" cy="2428892"/>
          </a:xfrm>
        </p:grpSpPr>
        <p:sp>
          <p:nvSpPr>
            <p:cNvPr id="5" name="Rectangle 4"/>
            <p:cNvSpPr/>
            <p:nvPr/>
          </p:nvSpPr>
          <p:spPr>
            <a:xfrm>
              <a:off x="6091238" y="3000372"/>
              <a:ext cx="3786182" cy="2071702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lum bright="-16000" contrast="1000"/>
            </a:blip>
            <a:srcRect/>
            <a:stretch>
              <a:fillRect/>
            </a:stretch>
          </p:blipFill>
          <p:spPr bwMode="auto">
            <a:xfrm>
              <a:off x="6000760" y="2714620"/>
              <a:ext cx="4019568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Rectangle 6"/>
            <p:cNvSpPr/>
            <p:nvPr/>
          </p:nvSpPr>
          <p:spPr>
            <a:xfrm>
              <a:off x="6091238" y="3429000"/>
              <a:ext cx="3786182" cy="100013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1238" y="3000372"/>
              <a:ext cx="3786182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238" y="4572008"/>
              <a:ext cx="3786182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0" name="Connecteur droit 9"/>
            <p:cNvCxnSpPr/>
            <p:nvPr/>
          </p:nvCxnSpPr>
          <p:spPr>
            <a:xfrm rot="5400000">
              <a:off x="7108063" y="4814667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 rot="5400000">
              <a:off x="8349703" y="4813873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>
              <a:stCxn id="9" idx="3"/>
              <a:endCxn id="9" idx="1"/>
            </p:cNvCxnSpPr>
            <p:nvPr/>
          </p:nvCxnSpPr>
          <p:spPr>
            <a:xfrm flipH="1">
              <a:off x="6091238" y="4822041"/>
              <a:ext cx="3786182" cy="158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85729"/>
            <a:ext cx="8229600" cy="392909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/>
              <a:t>public</a:t>
            </a:r>
            <a:r>
              <a:rPr lang="en-US" dirty="0"/>
              <a:t> </a:t>
            </a:r>
            <a:r>
              <a:rPr lang="en-US" b="1" dirty="0"/>
              <a:t>static</a:t>
            </a:r>
            <a:r>
              <a:rPr lang="en-US" dirty="0"/>
              <a:t> </a:t>
            </a:r>
            <a:r>
              <a:rPr lang="en-US" b="1" dirty="0"/>
              <a:t>void</a:t>
            </a:r>
            <a:r>
              <a:rPr lang="en-US" dirty="0"/>
              <a:t>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  <a:endParaRPr lang="fr-FR" dirty="0"/>
          </a:p>
          <a:p>
            <a:pPr>
              <a:buNone/>
            </a:pPr>
            <a:r>
              <a:rPr lang="en-US" dirty="0"/>
              <a:t> 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r>
              <a:rPr lang="de-DE" dirty="0" err="1"/>
              <a:t>FenetreCiterne</a:t>
            </a:r>
            <a:r>
              <a:rPr lang="de-DE" dirty="0"/>
              <a:t> </a:t>
            </a:r>
            <a:r>
              <a:rPr lang="de-DE" dirty="0" err="1"/>
              <a:t>fn</a:t>
            </a:r>
            <a:r>
              <a:rPr lang="de-DE" dirty="0"/>
              <a:t>=</a:t>
            </a:r>
            <a:r>
              <a:rPr lang="de-DE" b="1" dirty="0" err="1"/>
              <a:t>new</a:t>
            </a:r>
            <a:r>
              <a:rPr lang="de-DE" dirty="0"/>
              <a:t> </a:t>
            </a:r>
            <a:r>
              <a:rPr lang="de-DE" dirty="0" err="1"/>
              <a:t>FenetreCiterne</a:t>
            </a:r>
            <a:r>
              <a:rPr lang="de-DE" dirty="0"/>
              <a:t>();</a:t>
            </a:r>
            <a:endParaRPr lang="fr-FR" dirty="0"/>
          </a:p>
          <a:p>
            <a:pPr>
              <a:buNone/>
            </a:pPr>
            <a:r>
              <a:rPr lang="de-DE" dirty="0"/>
              <a:t>	</a:t>
            </a:r>
            <a:r>
              <a:rPr lang="de-DE" dirty="0" err="1"/>
              <a:t>fn.setVisible</a:t>
            </a:r>
            <a:r>
              <a:rPr lang="de-DE" dirty="0"/>
              <a:t>(</a:t>
            </a:r>
            <a:r>
              <a:rPr lang="de-DE" b="1" dirty="0" err="1"/>
              <a:t>true</a:t>
            </a:r>
            <a:r>
              <a:rPr lang="de-DE" dirty="0"/>
              <a:t>);</a:t>
            </a:r>
            <a:endParaRPr lang="fr-FR" dirty="0"/>
          </a:p>
          <a:p>
            <a:pPr>
              <a:buNone/>
            </a:pPr>
            <a:r>
              <a:rPr lang="de-DE" dirty="0"/>
              <a:t> </a:t>
            </a:r>
            <a:endParaRPr lang="fr-FR" dirty="0"/>
          </a:p>
          <a:p>
            <a:pPr>
              <a:buNone/>
            </a:pPr>
            <a:r>
              <a:rPr lang="de-DE" dirty="0"/>
              <a:t>	}</a:t>
            </a:r>
            <a:endParaRPr lang="fr-FR" dirty="0"/>
          </a:p>
          <a:p>
            <a:pPr>
              <a:buNone/>
            </a:pPr>
            <a:r>
              <a:rPr lang="en-US" dirty="0"/>
              <a:t>	</a:t>
            </a:r>
            <a:endParaRPr lang="fr-FR" dirty="0"/>
          </a:p>
          <a:p>
            <a:pPr>
              <a:buNone/>
            </a:pPr>
            <a:r>
              <a:rPr lang="fr-FR" dirty="0"/>
              <a:t>}</a:t>
            </a:r>
          </a:p>
          <a:p>
            <a:pPr>
              <a:buNone/>
            </a:pPr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2857488" y="3000372"/>
            <a:ext cx="4000496" cy="2786082"/>
            <a:chOff x="6000760" y="2714620"/>
            <a:chExt cx="4019568" cy="2428892"/>
          </a:xfrm>
        </p:grpSpPr>
        <p:sp>
          <p:nvSpPr>
            <p:cNvPr id="5" name="Rectangle 4"/>
            <p:cNvSpPr/>
            <p:nvPr/>
          </p:nvSpPr>
          <p:spPr>
            <a:xfrm>
              <a:off x="6091238" y="3000372"/>
              <a:ext cx="3786182" cy="2071702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lum bright="-16000" contrast="1000"/>
            </a:blip>
            <a:srcRect/>
            <a:stretch>
              <a:fillRect/>
            </a:stretch>
          </p:blipFill>
          <p:spPr bwMode="auto">
            <a:xfrm>
              <a:off x="6000760" y="2714620"/>
              <a:ext cx="4019568" cy="2428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Rectangle 6"/>
            <p:cNvSpPr/>
            <p:nvPr/>
          </p:nvSpPr>
          <p:spPr>
            <a:xfrm>
              <a:off x="6091238" y="3429000"/>
              <a:ext cx="3786182" cy="100013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1238" y="3000372"/>
              <a:ext cx="3786182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238" y="4572008"/>
              <a:ext cx="3786182" cy="50006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0" name="Connecteur droit 9"/>
            <p:cNvCxnSpPr/>
            <p:nvPr/>
          </p:nvCxnSpPr>
          <p:spPr>
            <a:xfrm rot="5400000">
              <a:off x="7108063" y="4814667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 rot="5400000">
              <a:off x="8349703" y="4813873"/>
              <a:ext cx="499272" cy="15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>
              <a:stCxn id="9" idx="3"/>
              <a:endCxn id="9" idx="1"/>
            </p:cNvCxnSpPr>
            <p:nvPr/>
          </p:nvCxnSpPr>
          <p:spPr>
            <a:xfrm flipH="1">
              <a:off x="6091238" y="4822041"/>
              <a:ext cx="3786182" cy="1588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3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A.Hammache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106</Words>
  <Application>Microsoft Office PowerPoint</Application>
  <PresentationFormat>Affichage à l'écran (4:3)</PresentationFormat>
  <Paragraphs>128</Paragraphs>
  <Slides>10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Exercice AWT</vt:lpstr>
      <vt:lpstr>Exercice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Company>GMBH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Hammache</dc:creator>
  <cp:lastModifiedBy>poste</cp:lastModifiedBy>
  <cp:revision>28</cp:revision>
  <dcterms:created xsi:type="dcterms:W3CDTF">2014-02-01T16:27:26Z</dcterms:created>
  <dcterms:modified xsi:type="dcterms:W3CDTF">2014-02-08T09:06:13Z</dcterms:modified>
</cp:coreProperties>
</file>