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slides/slide79.xml" ContentType="application/vnd.openxmlformats-officedocument.presentationml.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56" r:id="rId2"/>
    <p:sldId id="266" r:id="rId3"/>
    <p:sldId id="353" r:id="rId4"/>
    <p:sldId id="354" r:id="rId5"/>
    <p:sldId id="270" r:id="rId6"/>
    <p:sldId id="269" r:id="rId7"/>
    <p:sldId id="267" r:id="rId8"/>
    <p:sldId id="268" r:id="rId9"/>
    <p:sldId id="265" r:id="rId10"/>
    <p:sldId id="295" r:id="rId11"/>
    <p:sldId id="261" r:id="rId12"/>
    <p:sldId id="294" r:id="rId13"/>
    <p:sldId id="355" r:id="rId14"/>
    <p:sldId id="263" r:id="rId15"/>
    <p:sldId id="275" r:id="rId16"/>
    <p:sldId id="260" r:id="rId17"/>
    <p:sldId id="346" r:id="rId18"/>
    <p:sldId id="279" r:id="rId19"/>
    <p:sldId id="286" r:id="rId20"/>
    <p:sldId id="285" r:id="rId21"/>
    <p:sldId id="284" r:id="rId22"/>
    <p:sldId id="298" r:id="rId23"/>
    <p:sldId id="283" r:id="rId24"/>
    <p:sldId id="257" r:id="rId25"/>
    <p:sldId id="306" r:id="rId26"/>
    <p:sldId id="305" r:id="rId27"/>
    <p:sldId id="356" r:id="rId28"/>
    <p:sldId id="282" r:id="rId29"/>
    <p:sldId id="308" r:id="rId30"/>
    <p:sldId id="287" r:id="rId31"/>
    <p:sldId id="309" r:id="rId32"/>
    <p:sldId id="292" r:id="rId33"/>
    <p:sldId id="310" r:id="rId34"/>
    <p:sldId id="296" r:id="rId35"/>
    <p:sldId id="304" r:id="rId36"/>
    <p:sldId id="321" r:id="rId37"/>
    <p:sldId id="323" r:id="rId38"/>
    <p:sldId id="307" r:id="rId39"/>
    <p:sldId id="325" r:id="rId40"/>
    <p:sldId id="359" r:id="rId41"/>
    <p:sldId id="289" r:id="rId42"/>
    <p:sldId id="360" r:id="rId43"/>
    <p:sldId id="290" r:id="rId44"/>
    <p:sldId id="322" r:id="rId45"/>
    <p:sldId id="319" r:id="rId46"/>
    <p:sldId id="326" r:id="rId47"/>
    <p:sldId id="327" r:id="rId48"/>
    <p:sldId id="315" r:id="rId49"/>
    <p:sldId id="328" r:id="rId50"/>
    <p:sldId id="329" r:id="rId51"/>
    <p:sldId id="277" r:id="rId52"/>
    <p:sldId id="362" r:id="rId53"/>
    <p:sldId id="314" r:id="rId54"/>
    <p:sldId id="313" r:id="rId55"/>
    <p:sldId id="330" r:id="rId56"/>
    <p:sldId id="312" r:id="rId57"/>
    <p:sldId id="303" r:id="rId58"/>
    <p:sldId id="334" r:id="rId59"/>
    <p:sldId id="335" r:id="rId60"/>
    <p:sldId id="281" r:id="rId61"/>
    <p:sldId id="363" r:id="rId62"/>
    <p:sldId id="288" r:id="rId63"/>
    <p:sldId id="333" r:id="rId64"/>
    <p:sldId id="299" r:id="rId65"/>
    <p:sldId id="258" r:id="rId66"/>
    <p:sldId id="302" r:id="rId67"/>
    <p:sldId id="364" r:id="rId68"/>
    <p:sldId id="342" r:id="rId69"/>
    <p:sldId id="349" r:id="rId70"/>
    <p:sldId id="341" r:id="rId71"/>
    <p:sldId id="300" r:id="rId72"/>
    <p:sldId id="301" r:id="rId73"/>
    <p:sldId id="351" r:id="rId74"/>
    <p:sldId id="340" r:id="rId75"/>
    <p:sldId id="324" r:id="rId76"/>
    <p:sldId id="293" r:id="rId77"/>
    <p:sldId id="291" r:id="rId78"/>
    <p:sldId id="311" r:id="rId79"/>
    <p:sldId id="331" r:id="rId80"/>
    <p:sldId id="332" r:id="rId8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074" autoAdjust="0"/>
  </p:normalViewPr>
  <p:slideViewPr>
    <p:cSldViewPr>
      <p:cViewPr>
        <p:scale>
          <a:sx n="64" d="100"/>
          <a:sy n="64" d="100"/>
        </p:scale>
        <p:origin x="-1338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110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A961C2-CDC4-438C-AF9A-BA77F36157A5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3D150AFF-6DB1-4E43-96E4-AEF835B40E1E}">
      <dgm:prSet phldrT="[Texte]"/>
      <dgm:spPr/>
      <dgm:t>
        <a:bodyPr/>
        <a:lstStyle/>
        <a:p>
          <a:r>
            <a:rPr lang="fr-FR" dirty="0" smtClean="0"/>
            <a:t>Pédiatre </a:t>
          </a:r>
          <a:endParaRPr lang="fr-FR" dirty="0"/>
        </a:p>
      </dgm:t>
    </dgm:pt>
    <dgm:pt modelId="{459B9E73-8CAB-4954-9D7E-F5594A9D8281}" type="parTrans" cxnId="{7ED1C103-78F3-4151-AFA8-4C84C3FD66F8}">
      <dgm:prSet/>
      <dgm:spPr/>
      <dgm:t>
        <a:bodyPr/>
        <a:lstStyle/>
        <a:p>
          <a:endParaRPr lang="fr-FR"/>
        </a:p>
      </dgm:t>
    </dgm:pt>
    <dgm:pt modelId="{5B39A638-1E89-44B0-8929-F63B72AF922E}" type="sibTrans" cxnId="{7ED1C103-78F3-4151-AFA8-4C84C3FD66F8}">
      <dgm:prSet/>
      <dgm:spPr/>
      <dgm:t>
        <a:bodyPr/>
        <a:lstStyle/>
        <a:p>
          <a:endParaRPr lang="fr-FR"/>
        </a:p>
      </dgm:t>
    </dgm:pt>
    <dgm:pt modelId="{969DEDCC-116B-4F0B-9A82-B69509E00CD5}">
      <dgm:prSet phldrT="[Texte]" custT="1"/>
      <dgm:spPr/>
      <dgm:t>
        <a:bodyPr/>
        <a:lstStyle/>
        <a:p>
          <a:r>
            <a:rPr lang="fr-FR" sz="2400" b="1" dirty="0" smtClean="0"/>
            <a:t>Psychologie:</a:t>
          </a:r>
        </a:p>
      </dgm:t>
    </dgm:pt>
    <dgm:pt modelId="{2AEE6D13-4BE6-494C-B2C0-26479134EDDA}" type="parTrans" cxnId="{0B3DC3FC-A69D-4C69-92D8-F8106FCCD8E1}">
      <dgm:prSet/>
      <dgm:spPr/>
      <dgm:t>
        <a:bodyPr/>
        <a:lstStyle/>
        <a:p>
          <a:endParaRPr lang="fr-FR"/>
        </a:p>
      </dgm:t>
    </dgm:pt>
    <dgm:pt modelId="{AD80580F-FAE2-4D84-A749-364487622597}" type="sibTrans" cxnId="{0B3DC3FC-A69D-4C69-92D8-F8106FCCD8E1}">
      <dgm:prSet/>
      <dgm:spPr/>
      <dgm:t>
        <a:bodyPr/>
        <a:lstStyle/>
        <a:p>
          <a:endParaRPr lang="fr-FR"/>
        </a:p>
      </dgm:t>
    </dgm:pt>
    <dgm:pt modelId="{207C19F8-4BCE-45EF-ABD1-5A1ACBA86F04}">
      <dgm:prSet phldrT="[Texte]" custT="1"/>
      <dgm:spPr/>
      <dgm:t>
        <a:bodyPr/>
        <a:lstStyle/>
        <a:p>
          <a:r>
            <a:rPr lang="fr-FR" sz="2400" dirty="0" smtClean="0"/>
            <a:t>Ophtalmologie:</a:t>
          </a:r>
        </a:p>
      </dgm:t>
    </dgm:pt>
    <dgm:pt modelId="{19A848EF-96F3-488F-9D88-3418523D7F6F}" type="parTrans" cxnId="{1EDED14F-3DF8-4D3E-BC9D-EA64BF779580}">
      <dgm:prSet/>
      <dgm:spPr/>
      <dgm:t>
        <a:bodyPr/>
        <a:lstStyle/>
        <a:p>
          <a:endParaRPr lang="fr-FR"/>
        </a:p>
      </dgm:t>
    </dgm:pt>
    <dgm:pt modelId="{5165774E-AF00-407E-A90B-3102DCB6A142}" type="sibTrans" cxnId="{1EDED14F-3DF8-4D3E-BC9D-EA64BF779580}">
      <dgm:prSet/>
      <dgm:spPr/>
      <dgm:t>
        <a:bodyPr/>
        <a:lstStyle/>
        <a:p>
          <a:endParaRPr lang="fr-FR"/>
        </a:p>
      </dgm:t>
    </dgm:pt>
    <dgm:pt modelId="{48BF094A-6E02-41DB-BF5F-C062F83A2CDC}">
      <dgm:prSet phldrT="[Texte]" custT="1"/>
      <dgm:spPr/>
      <dgm:t>
        <a:bodyPr/>
        <a:lstStyle/>
        <a:p>
          <a:r>
            <a:rPr lang="fr-FR" sz="2400" dirty="0" smtClean="0"/>
            <a:t>Rééducation:</a:t>
          </a:r>
        </a:p>
      </dgm:t>
    </dgm:pt>
    <dgm:pt modelId="{0174399E-C5AE-49DE-8544-4289E496E034}" type="parTrans" cxnId="{5CD38F63-0863-43EB-AEAE-9AE6FCD69FB7}">
      <dgm:prSet/>
      <dgm:spPr/>
      <dgm:t>
        <a:bodyPr/>
        <a:lstStyle/>
        <a:p>
          <a:endParaRPr lang="fr-FR"/>
        </a:p>
      </dgm:t>
    </dgm:pt>
    <dgm:pt modelId="{DFCC6C2B-0C79-4C1E-884C-2ADC30D3EF85}" type="sibTrans" cxnId="{5CD38F63-0863-43EB-AEAE-9AE6FCD69FB7}">
      <dgm:prSet/>
      <dgm:spPr/>
      <dgm:t>
        <a:bodyPr/>
        <a:lstStyle/>
        <a:p>
          <a:endParaRPr lang="fr-FR"/>
        </a:p>
      </dgm:t>
    </dgm:pt>
    <dgm:pt modelId="{10C1127A-805A-494F-81F6-CB0C3F23DF72}" type="pres">
      <dgm:prSet presAssocID="{EAA961C2-CDC4-438C-AF9A-BA77F36157A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3576D617-4219-407E-93AC-36F6F1A9DDF6}" type="pres">
      <dgm:prSet presAssocID="{3D150AFF-6DB1-4E43-96E4-AEF835B40E1E}" presName="centerShape" presStyleLbl="node0" presStyleIdx="0" presStyleCnt="1" custLinFactNeighborX="-3022" custLinFactNeighborY="-3495"/>
      <dgm:spPr/>
      <dgm:t>
        <a:bodyPr/>
        <a:lstStyle/>
        <a:p>
          <a:endParaRPr lang="fr-FR"/>
        </a:p>
      </dgm:t>
    </dgm:pt>
    <dgm:pt modelId="{218839B6-0741-4B1B-A28A-34E0A85F1B21}" type="pres">
      <dgm:prSet presAssocID="{969DEDCC-116B-4F0B-9A82-B69509E00CD5}" presName="node" presStyleLbl="node1" presStyleIdx="0" presStyleCnt="3" custScaleX="236688" custScaleY="10636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45C4599-0CB1-4D53-A6FE-C09E659D276A}" type="pres">
      <dgm:prSet presAssocID="{969DEDCC-116B-4F0B-9A82-B69509E00CD5}" presName="dummy" presStyleCnt="0"/>
      <dgm:spPr/>
    </dgm:pt>
    <dgm:pt modelId="{F38A1233-1350-4689-8F61-235626431F80}" type="pres">
      <dgm:prSet presAssocID="{AD80580F-FAE2-4D84-A749-364487622597}" presName="sibTrans" presStyleLbl="sibTrans2D1" presStyleIdx="0" presStyleCnt="3"/>
      <dgm:spPr/>
      <dgm:t>
        <a:bodyPr/>
        <a:lstStyle/>
        <a:p>
          <a:endParaRPr lang="fr-FR"/>
        </a:p>
      </dgm:t>
    </dgm:pt>
    <dgm:pt modelId="{FF97DC11-3D35-4E5D-BF12-6023332DC927}" type="pres">
      <dgm:prSet presAssocID="{207C19F8-4BCE-45EF-ABD1-5A1ACBA86F04}" presName="node" presStyleLbl="node1" presStyleIdx="1" presStyleCnt="3" custScaleX="213849" custScaleY="110547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72DC911-55DA-4436-8488-BC1582C0542B}" type="pres">
      <dgm:prSet presAssocID="{207C19F8-4BCE-45EF-ABD1-5A1ACBA86F04}" presName="dummy" presStyleCnt="0"/>
      <dgm:spPr/>
    </dgm:pt>
    <dgm:pt modelId="{DA851D54-048E-49ED-99E5-2F9CF251E4DD}" type="pres">
      <dgm:prSet presAssocID="{5165774E-AF00-407E-A90B-3102DCB6A142}" presName="sibTrans" presStyleLbl="sibTrans2D1" presStyleIdx="1" presStyleCnt="3"/>
      <dgm:spPr/>
      <dgm:t>
        <a:bodyPr/>
        <a:lstStyle/>
        <a:p>
          <a:endParaRPr lang="fr-FR"/>
        </a:p>
      </dgm:t>
    </dgm:pt>
    <dgm:pt modelId="{4CFEFF6F-F300-44C3-9B2E-068A58B8F975}" type="pres">
      <dgm:prSet presAssocID="{48BF094A-6E02-41DB-BF5F-C062F83A2CDC}" presName="node" presStyleLbl="node1" presStyleIdx="2" presStyleCnt="3" custScaleX="19816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188CC73-4D54-4F6D-A42A-146FFD0AA70B}" type="pres">
      <dgm:prSet presAssocID="{48BF094A-6E02-41DB-BF5F-C062F83A2CDC}" presName="dummy" presStyleCnt="0"/>
      <dgm:spPr/>
    </dgm:pt>
    <dgm:pt modelId="{D09305E1-E4DF-44C8-8E97-6B82D51D3D4D}" type="pres">
      <dgm:prSet presAssocID="{DFCC6C2B-0C79-4C1E-884C-2ADC30D3EF85}" presName="sibTrans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7ED1C103-78F3-4151-AFA8-4C84C3FD66F8}" srcId="{EAA961C2-CDC4-438C-AF9A-BA77F36157A5}" destId="{3D150AFF-6DB1-4E43-96E4-AEF835B40E1E}" srcOrd="0" destOrd="0" parTransId="{459B9E73-8CAB-4954-9D7E-F5594A9D8281}" sibTransId="{5B39A638-1E89-44B0-8929-F63B72AF922E}"/>
    <dgm:cxn modelId="{F23A499C-EE2B-4EFF-A8A2-098AA6F6361D}" type="presOf" srcId="{EAA961C2-CDC4-438C-AF9A-BA77F36157A5}" destId="{10C1127A-805A-494F-81F6-CB0C3F23DF72}" srcOrd="0" destOrd="0" presId="urn:microsoft.com/office/officeart/2005/8/layout/radial6"/>
    <dgm:cxn modelId="{0B3DC3FC-A69D-4C69-92D8-F8106FCCD8E1}" srcId="{3D150AFF-6DB1-4E43-96E4-AEF835B40E1E}" destId="{969DEDCC-116B-4F0B-9A82-B69509E00CD5}" srcOrd="0" destOrd="0" parTransId="{2AEE6D13-4BE6-494C-B2C0-26479134EDDA}" sibTransId="{AD80580F-FAE2-4D84-A749-364487622597}"/>
    <dgm:cxn modelId="{C31EB4D2-9748-4FA6-B44D-0BD6372FBCB7}" type="presOf" srcId="{3D150AFF-6DB1-4E43-96E4-AEF835B40E1E}" destId="{3576D617-4219-407E-93AC-36F6F1A9DDF6}" srcOrd="0" destOrd="0" presId="urn:microsoft.com/office/officeart/2005/8/layout/radial6"/>
    <dgm:cxn modelId="{5CD38F63-0863-43EB-AEAE-9AE6FCD69FB7}" srcId="{3D150AFF-6DB1-4E43-96E4-AEF835B40E1E}" destId="{48BF094A-6E02-41DB-BF5F-C062F83A2CDC}" srcOrd="2" destOrd="0" parTransId="{0174399E-C5AE-49DE-8544-4289E496E034}" sibTransId="{DFCC6C2B-0C79-4C1E-884C-2ADC30D3EF85}"/>
    <dgm:cxn modelId="{13A9F3DA-D752-413D-A8FC-EB34A2D49D9D}" type="presOf" srcId="{207C19F8-4BCE-45EF-ABD1-5A1ACBA86F04}" destId="{FF97DC11-3D35-4E5D-BF12-6023332DC927}" srcOrd="0" destOrd="0" presId="urn:microsoft.com/office/officeart/2005/8/layout/radial6"/>
    <dgm:cxn modelId="{D618D99C-9F07-41FF-820B-4CF593F0913A}" type="presOf" srcId="{DFCC6C2B-0C79-4C1E-884C-2ADC30D3EF85}" destId="{D09305E1-E4DF-44C8-8E97-6B82D51D3D4D}" srcOrd="0" destOrd="0" presId="urn:microsoft.com/office/officeart/2005/8/layout/radial6"/>
    <dgm:cxn modelId="{17E366F4-E787-411B-B494-24B69366E428}" type="presOf" srcId="{48BF094A-6E02-41DB-BF5F-C062F83A2CDC}" destId="{4CFEFF6F-F300-44C3-9B2E-068A58B8F975}" srcOrd="0" destOrd="0" presId="urn:microsoft.com/office/officeart/2005/8/layout/radial6"/>
    <dgm:cxn modelId="{16CC4BC0-6D37-4763-BF30-8A1D1F7F3243}" type="presOf" srcId="{AD80580F-FAE2-4D84-A749-364487622597}" destId="{F38A1233-1350-4689-8F61-235626431F80}" srcOrd="0" destOrd="0" presId="urn:microsoft.com/office/officeart/2005/8/layout/radial6"/>
    <dgm:cxn modelId="{1EDED14F-3DF8-4D3E-BC9D-EA64BF779580}" srcId="{3D150AFF-6DB1-4E43-96E4-AEF835B40E1E}" destId="{207C19F8-4BCE-45EF-ABD1-5A1ACBA86F04}" srcOrd="1" destOrd="0" parTransId="{19A848EF-96F3-488F-9D88-3418523D7F6F}" sibTransId="{5165774E-AF00-407E-A90B-3102DCB6A142}"/>
    <dgm:cxn modelId="{E95ECD41-1890-4EB9-B447-00C5042CE3B7}" type="presOf" srcId="{5165774E-AF00-407E-A90B-3102DCB6A142}" destId="{DA851D54-048E-49ED-99E5-2F9CF251E4DD}" srcOrd="0" destOrd="0" presId="urn:microsoft.com/office/officeart/2005/8/layout/radial6"/>
    <dgm:cxn modelId="{8EFC4AFD-DBC5-439C-9CE0-0B8B0C86628B}" type="presOf" srcId="{969DEDCC-116B-4F0B-9A82-B69509E00CD5}" destId="{218839B6-0741-4B1B-A28A-34E0A85F1B21}" srcOrd="0" destOrd="0" presId="urn:microsoft.com/office/officeart/2005/8/layout/radial6"/>
    <dgm:cxn modelId="{28CDCDFA-24E0-4FC2-B00D-3CDD7BC40CB2}" type="presParOf" srcId="{10C1127A-805A-494F-81F6-CB0C3F23DF72}" destId="{3576D617-4219-407E-93AC-36F6F1A9DDF6}" srcOrd="0" destOrd="0" presId="urn:microsoft.com/office/officeart/2005/8/layout/radial6"/>
    <dgm:cxn modelId="{7C4EF8DC-595F-4722-89E4-1A6C2C738E73}" type="presParOf" srcId="{10C1127A-805A-494F-81F6-CB0C3F23DF72}" destId="{218839B6-0741-4B1B-A28A-34E0A85F1B21}" srcOrd="1" destOrd="0" presId="urn:microsoft.com/office/officeart/2005/8/layout/radial6"/>
    <dgm:cxn modelId="{F3E7B28C-524F-4A78-9BC7-E35EB6F7D4F1}" type="presParOf" srcId="{10C1127A-805A-494F-81F6-CB0C3F23DF72}" destId="{145C4599-0CB1-4D53-A6FE-C09E659D276A}" srcOrd="2" destOrd="0" presId="urn:microsoft.com/office/officeart/2005/8/layout/radial6"/>
    <dgm:cxn modelId="{22AE4A1E-407E-447A-B40F-6E0784ED1441}" type="presParOf" srcId="{10C1127A-805A-494F-81F6-CB0C3F23DF72}" destId="{F38A1233-1350-4689-8F61-235626431F80}" srcOrd="3" destOrd="0" presId="urn:microsoft.com/office/officeart/2005/8/layout/radial6"/>
    <dgm:cxn modelId="{C4199263-F070-42FB-A4E4-D196B202D573}" type="presParOf" srcId="{10C1127A-805A-494F-81F6-CB0C3F23DF72}" destId="{FF97DC11-3D35-4E5D-BF12-6023332DC927}" srcOrd="4" destOrd="0" presId="urn:microsoft.com/office/officeart/2005/8/layout/radial6"/>
    <dgm:cxn modelId="{7BDD0AD2-DA09-45B6-A8CA-081E8D27DE5E}" type="presParOf" srcId="{10C1127A-805A-494F-81F6-CB0C3F23DF72}" destId="{472DC911-55DA-4436-8488-BC1582C0542B}" srcOrd="5" destOrd="0" presId="urn:microsoft.com/office/officeart/2005/8/layout/radial6"/>
    <dgm:cxn modelId="{8BD2215A-F2BB-41C3-8D40-09F794BBE648}" type="presParOf" srcId="{10C1127A-805A-494F-81F6-CB0C3F23DF72}" destId="{DA851D54-048E-49ED-99E5-2F9CF251E4DD}" srcOrd="6" destOrd="0" presId="urn:microsoft.com/office/officeart/2005/8/layout/radial6"/>
    <dgm:cxn modelId="{F7E8C5DE-FF00-49C4-94CC-7374BBB41650}" type="presParOf" srcId="{10C1127A-805A-494F-81F6-CB0C3F23DF72}" destId="{4CFEFF6F-F300-44C3-9B2E-068A58B8F975}" srcOrd="7" destOrd="0" presId="urn:microsoft.com/office/officeart/2005/8/layout/radial6"/>
    <dgm:cxn modelId="{3A3FF11B-4CAE-40E8-AA59-E39A199EFBE2}" type="presParOf" srcId="{10C1127A-805A-494F-81F6-CB0C3F23DF72}" destId="{5188CC73-4D54-4F6D-A42A-146FFD0AA70B}" srcOrd="8" destOrd="0" presId="urn:microsoft.com/office/officeart/2005/8/layout/radial6"/>
    <dgm:cxn modelId="{54BB36A6-FF49-40B9-903F-A9931C137859}" type="presParOf" srcId="{10C1127A-805A-494F-81F6-CB0C3F23DF72}" destId="{D09305E1-E4DF-44C8-8E97-6B82D51D3D4D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E1BD1C-5792-473C-B271-2FE5519CE4CE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6D4A8763-9DE7-4638-9522-BCE818327DF2}">
      <dgm:prSet phldrT="[Texte]"/>
      <dgm:spPr/>
      <dgm:t>
        <a:bodyPr/>
        <a:lstStyle/>
        <a:p>
          <a:r>
            <a:rPr lang="fr-FR" dirty="0" smtClean="0"/>
            <a:t>MTX</a:t>
          </a:r>
          <a:endParaRPr lang="fr-FR" dirty="0"/>
        </a:p>
      </dgm:t>
    </dgm:pt>
    <dgm:pt modelId="{1CC47E8B-8623-4C2A-8550-BBC0437A769E}" type="parTrans" cxnId="{1B6C33CC-1BB9-416A-9D3B-D441EAB0A96E}">
      <dgm:prSet/>
      <dgm:spPr/>
      <dgm:t>
        <a:bodyPr/>
        <a:lstStyle/>
        <a:p>
          <a:endParaRPr lang="fr-FR"/>
        </a:p>
      </dgm:t>
    </dgm:pt>
    <dgm:pt modelId="{6574F0DD-6A7A-4557-8D24-CDFAEE457598}" type="sibTrans" cxnId="{1B6C33CC-1BB9-416A-9D3B-D441EAB0A96E}">
      <dgm:prSet/>
      <dgm:spPr/>
      <dgm:t>
        <a:bodyPr/>
        <a:lstStyle/>
        <a:p>
          <a:endParaRPr lang="fr-FR"/>
        </a:p>
      </dgm:t>
    </dgm:pt>
    <dgm:pt modelId="{E14AE424-5E44-44B2-A8B0-5A310A17ECB2}">
      <dgm:prSet phldrT="[Texte]"/>
      <dgm:spPr/>
      <dgm:t>
        <a:bodyPr/>
        <a:lstStyle/>
        <a:p>
          <a:r>
            <a:rPr lang="fr-FR" dirty="0" smtClean="0"/>
            <a:t>CORTICOIDES</a:t>
          </a:r>
          <a:endParaRPr lang="fr-FR" dirty="0"/>
        </a:p>
      </dgm:t>
    </dgm:pt>
    <dgm:pt modelId="{C2426442-F8B6-4955-B3CA-623D5B0CE118}" type="parTrans" cxnId="{865C24CE-12A9-4A81-9C8A-4DB355596ACE}">
      <dgm:prSet/>
      <dgm:spPr/>
      <dgm:t>
        <a:bodyPr/>
        <a:lstStyle/>
        <a:p>
          <a:endParaRPr lang="fr-FR"/>
        </a:p>
      </dgm:t>
    </dgm:pt>
    <dgm:pt modelId="{A8EE2A8A-F0B6-4212-B829-F8C86CB49C1B}" type="sibTrans" cxnId="{865C24CE-12A9-4A81-9C8A-4DB355596ACE}">
      <dgm:prSet/>
      <dgm:spPr/>
      <dgm:t>
        <a:bodyPr/>
        <a:lstStyle/>
        <a:p>
          <a:endParaRPr lang="fr-FR"/>
        </a:p>
      </dgm:t>
    </dgm:pt>
    <dgm:pt modelId="{3103D1A7-0A2D-4482-9E2C-3B09E68D4C70}">
      <dgm:prSet phldrT="[Texte]"/>
      <dgm:spPr/>
      <dgm:t>
        <a:bodyPr/>
        <a:lstStyle/>
        <a:p>
          <a:r>
            <a:rPr lang="fr-FR" dirty="0" smtClean="0"/>
            <a:t>AINS</a:t>
          </a:r>
          <a:endParaRPr lang="fr-FR" dirty="0"/>
        </a:p>
      </dgm:t>
    </dgm:pt>
    <dgm:pt modelId="{0591A0A0-32C7-45C8-9875-F701DB3F590F}" type="parTrans" cxnId="{8AE66A1D-90C7-49D7-8766-3A5135857AFE}">
      <dgm:prSet/>
      <dgm:spPr/>
      <dgm:t>
        <a:bodyPr/>
        <a:lstStyle/>
        <a:p>
          <a:endParaRPr lang="fr-FR"/>
        </a:p>
      </dgm:t>
    </dgm:pt>
    <dgm:pt modelId="{A33E73CA-A469-4635-BB1B-FF1B229B31EE}" type="sibTrans" cxnId="{8AE66A1D-90C7-49D7-8766-3A5135857AFE}">
      <dgm:prSet/>
      <dgm:spPr/>
      <dgm:t>
        <a:bodyPr/>
        <a:lstStyle/>
        <a:p>
          <a:endParaRPr lang="fr-FR"/>
        </a:p>
      </dgm:t>
    </dgm:pt>
    <dgm:pt modelId="{4EE11405-E7D7-458D-BECD-0D3D0313DE37}">
      <dgm:prSet/>
      <dgm:spPr/>
      <dgm:t>
        <a:bodyPr/>
        <a:lstStyle/>
        <a:p>
          <a:r>
            <a:rPr lang="fr-FR" dirty="0" smtClean="0"/>
            <a:t>BIOTHERAPIE</a:t>
          </a:r>
          <a:endParaRPr lang="fr-FR" dirty="0"/>
        </a:p>
      </dgm:t>
    </dgm:pt>
    <dgm:pt modelId="{A5DBF3BA-15F7-4845-B0C3-079607B585D9}" type="parTrans" cxnId="{E3949916-7F12-490A-B632-A5DBA0CA5EBF}">
      <dgm:prSet/>
      <dgm:spPr/>
      <dgm:t>
        <a:bodyPr/>
        <a:lstStyle/>
        <a:p>
          <a:endParaRPr lang="fr-FR"/>
        </a:p>
      </dgm:t>
    </dgm:pt>
    <dgm:pt modelId="{DC68C32B-E525-4150-B3DF-5073FC0EE189}" type="sibTrans" cxnId="{E3949916-7F12-490A-B632-A5DBA0CA5EBF}">
      <dgm:prSet/>
      <dgm:spPr/>
      <dgm:t>
        <a:bodyPr/>
        <a:lstStyle/>
        <a:p>
          <a:endParaRPr lang="fr-FR"/>
        </a:p>
      </dgm:t>
    </dgm:pt>
    <dgm:pt modelId="{871F3E05-A4D7-4641-8B9B-848CDA4DF74A}" type="pres">
      <dgm:prSet presAssocID="{07E1BD1C-5792-473C-B271-2FE5519CE4CE}" presName="compositeShape" presStyleCnt="0">
        <dgm:presLayoutVars>
          <dgm:dir/>
          <dgm:resizeHandles/>
        </dgm:presLayoutVars>
      </dgm:prSet>
      <dgm:spPr/>
    </dgm:pt>
    <dgm:pt modelId="{3E5694FE-50DF-4E40-9441-2942F30DDBB9}" type="pres">
      <dgm:prSet presAssocID="{07E1BD1C-5792-473C-B271-2FE5519CE4CE}" presName="pyramid" presStyleLbl="node1" presStyleIdx="0" presStyleCnt="1"/>
      <dgm:spPr/>
    </dgm:pt>
    <dgm:pt modelId="{70E5C273-7DDB-41FA-8F14-67EE83D85714}" type="pres">
      <dgm:prSet presAssocID="{07E1BD1C-5792-473C-B271-2FE5519CE4CE}" presName="theList" presStyleCnt="0"/>
      <dgm:spPr/>
    </dgm:pt>
    <dgm:pt modelId="{20A96724-B223-4D60-ACA0-C5644315B7D1}" type="pres">
      <dgm:prSet presAssocID="{4EE11405-E7D7-458D-BECD-0D3D0313DE37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3D195E5-B26F-47CD-B667-ABB6C56B21A4}" type="pres">
      <dgm:prSet presAssocID="{4EE11405-E7D7-458D-BECD-0D3D0313DE37}" presName="aSpace" presStyleCnt="0"/>
      <dgm:spPr/>
    </dgm:pt>
    <dgm:pt modelId="{D8A1C673-F10B-400D-A824-FE533E8B990C}" type="pres">
      <dgm:prSet presAssocID="{6D4A8763-9DE7-4638-9522-BCE818327DF2}" presName="aNode" presStyleLbl="fgAcc1" presStyleIdx="1" presStyleCnt="4" custLinFactNeighborX="-700" custLinFactNeighborY="4197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087E5C6-ACE9-4F4E-BB09-D2CEF89F762C}" type="pres">
      <dgm:prSet presAssocID="{6D4A8763-9DE7-4638-9522-BCE818327DF2}" presName="aSpace" presStyleCnt="0"/>
      <dgm:spPr/>
    </dgm:pt>
    <dgm:pt modelId="{B5EA559D-BDA6-4ADA-912B-652FE72B2A1E}" type="pres">
      <dgm:prSet presAssocID="{E14AE424-5E44-44B2-A8B0-5A310A17ECB2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D796FA8-D3C1-423F-988D-F06C228CCE95}" type="pres">
      <dgm:prSet presAssocID="{E14AE424-5E44-44B2-A8B0-5A310A17ECB2}" presName="aSpace" presStyleCnt="0"/>
      <dgm:spPr/>
    </dgm:pt>
    <dgm:pt modelId="{3CBB1D63-C2EE-46FA-BF53-2914B542DC53}" type="pres">
      <dgm:prSet presAssocID="{3103D1A7-0A2D-4482-9E2C-3B09E68D4C70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D4475F8-0177-4306-B55E-26E2C55BB2F6}" type="pres">
      <dgm:prSet presAssocID="{3103D1A7-0A2D-4482-9E2C-3B09E68D4C70}" presName="aSpace" presStyleCnt="0"/>
      <dgm:spPr/>
    </dgm:pt>
  </dgm:ptLst>
  <dgm:cxnLst>
    <dgm:cxn modelId="{8AE66A1D-90C7-49D7-8766-3A5135857AFE}" srcId="{07E1BD1C-5792-473C-B271-2FE5519CE4CE}" destId="{3103D1A7-0A2D-4482-9E2C-3B09E68D4C70}" srcOrd="3" destOrd="0" parTransId="{0591A0A0-32C7-45C8-9875-F701DB3F590F}" sibTransId="{A33E73CA-A469-4635-BB1B-FF1B229B31EE}"/>
    <dgm:cxn modelId="{F5F8C655-88A7-4027-99D9-1A377F4D3F79}" type="presOf" srcId="{6D4A8763-9DE7-4638-9522-BCE818327DF2}" destId="{D8A1C673-F10B-400D-A824-FE533E8B990C}" srcOrd="0" destOrd="0" presId="urn:microsoft.com/office/officeart/2005/8/layout/pyramid2"/>
    <dgm:cxn modelId="{4C41899B-835F-4538-9929-FD370588ECC8}" type="presOf" srcId="{4EE11405-E7D7-458D-BECD-0D3D0313DE37}" destId="{20A96724-B223-4D60-ACA0-C5644315B7D1}" srcOrd="0" destOrd="0" presId="urn:microsoft.com/office/officeart/2005/8/layout/pyramid2"/>
    <dgm:cxn modelId="{E3949916-7F12-490A-B632-A5DBA0CA5EBF}" srcId="{07E1BD1C-5792-473C-B271-2FE5519CE4CE}" destId="{4EE11405-E7D7-458D-BECD-0D3D0313DE37}" srcOrd="0" destOrd="0" parTransId="{A5DBF3BA-15F7-4845-B0C3-079607B585D9}" sibTransId="{DC68C32B-E525-4150-B3DF-5073FC0EE189}"/>
    <dgm:cxn modelId="{19D37B4E-E448-4817-9B56-1F73E7905E43}" type="presOf" srcId="{07E1BD1C-5792-473C-B271-2FE5519CE4CE}" destId="{871F3E05-A4D7-4641-8B9B-848CDA4DF74A}" srcOrd="0" destOrd="0" presId="urn:microsoft.com/office/officeart/2005/8/layout/pyramid2"/>
    <dgm:cxn modelId="{1B6C33CC-1BB9-416A-9D3B-D441EAB0A96E}" srcId="{07E1BD1C-5792-473C-B271-2FE5519CE4CE}" destId="{6D4A8763-9DE7-4638-9522-BCE818327DF2}" srcOrd="1" destOrd="0" parTransId="{1CC47E8B-8623-4C2A-8550-BBC0437A769E}" sibTransId="{6574F0DD-6A7A-4557-8D24-CDFAEE457598}"/>
    <dgm:cxn modelId="{B7BB2A09-4D8A-4C4B-A481-1E7D930387B1}" type="presOf" srcId="{E14AE424-5E44-44B2-A8B0-5A310A17ECB2}" destId="{B5EA559D-BDA6-4ADA-912B-652FE72B2A1E}" srcOrd="0" destOrd="0" presId="urn:microsoft.com/office/officeart/2005/8/layout/pyramid2"/>
    <dgm:cxn modelId="{F82F2EAA-0410-425E-A10C-AD1D848ED222}" type="presOf" srcId="{3103D1A7-0A2D-4482-9E2C-3B09E68D4C70}" destId="{3CBB1D63-C2EE-46FA-BF53-2914B542DC53}" srcOrd="0" destOrd="0" presId="urn:microsoft.com/office/officeart/2005/8/layout/pyramid2"/>
    <dgm:cxn modelId="{865C24CE-12A9-4A81-9C8A-4DB355596ACE}" srcId="{07E1BD1C-5792-473C-B271-2FE5519CE4CE}" destId="{E14AE424-5E44-44B2-A8B0-5A310A17ECB2}" srcOrd="2" destOrd="0" parTransId="{C2426442-F8B6-4955-B3CA-623D5B0CE118}" sibTransId="{A8EE2A8A-F0B6-4212-B829-F8C86CB49C1B}"/>
    <dgm:cxn modelId="{5249FD29-C17E-40F1-A8E5-257F67B43821}" type="presParOf" srcId="{871F3E05-A4D7-4641-8B9B-848CDA4DF74A}" destId="{3E5694FE-50DF-4E40-9441-2942F30DDBB9}" srcOrd="0" destOrd="0" presId="urn:microsoft.com/office/officeart/2005/8/layout/pyramid2"/>
    <dgm:cxn modelId="{7BC1501E-D59C-48A6-9A2A-1F23242C8221}" type="presParOf" srcId="{871F3E05-A4D7-4641-8B9B-848CDA4DF74A}" destId="{70E5C273-7DDB-41FA-8F14-67EE83D85714}" srcOrd="1" destOrd="0" presId="urn:microsoft.com/office/officeart/2005/8/layout/pyramid2"/>
    <dgm:cxn modelId="{48D69776-6F1D-4328-B7B2-2CC00817F1B4}" type="presParOf" srcId="{70E5C273-7DDB-41FA-8F14-67EE83D85714}" destId="{20A96724-B223-4D60-ACA0-C5644315B7D1}" srcOrd="0" destOrd="0" presId="urn:microsoft.com/office/officeart/2005/8/layout/pyramid2"/>
    <dgm:cxn modelId="{90B391E1-F94E-44E6-A089-D21DF5457366}" type="presParOf" srcId="{70E5C273-7DDB-41FA-8F14-67EE83D85714}" destId="{C3D195E5-B26F-47CD-B667-ABB6C56B21A4}" srcOrd="1" destOrd="0" presId="urn:microsoft.com/office/officeart/2005/8/layout/pyramid2"/>
    <dgm:cxn modelId="{27F06D41-DF9B-4F25-8B8F-F26BEAB25D20}" type="presParOf" srcId="{70E5C273-7DDB-41FA-8F14-67EE83D85714}" destId="{D8A1C673-F10B-400D-A824-FE533E8B990C}" srcOrd="2" destOrd="0" presId="urn:microsoft.com/office/officeart/2005/8/layout/pyramid2"/>
    <dgm:cxn modelId="{A0DF295F-5DAB-4893-AF6B-F993DA124F11}" type="presParOf" srcId="{70E5C273-7DDB-41FA-8F14-67EE83D85714}" destId="{6087E5C6-ACE9-4F4E-BB09-D2CEF89F762C}" srcOrd="3" destOrd="0" presId="urn:microsoft.com/office/officeart/2005/8/layout/pyramid2"/>
    <dgm:cxn modelId="{B0A79D5A-8F6D-4E55-B137-9BC26EDE2471}" type="presParOf" srcId="{70E5C273-7DDB-41FA-8F14-67EE83D85714}" destId="{B5EA559D-BDA6-4ADA-912B-652FE72B2A1E}" srcOrd="4" destOrd="0" presId="urn:microsoft.com/office/officeart/2005/8/layout/pyramid2"/>
    <dgm:cxn modelId="{851A9934-00AD-43DD-A456-6410BB1EB8ED}" type="presParOf" srcId="{70E5C273-7DDB-41FA-8F14-67EE83D85714}" destId="{5D796FA8-D3C1-423F-988D-F06C228CCE95}" srcOrd="5" destOrd="0" presId="urn:microsoft.com/office/officeart/2005/8/layout/pyramid2"/>
    <dgm:cxn modelId="{48A12731-F983-4218-BB3A-10BF2A4237CB}" type="presParOf" srcId="{70E5C273-7DDB-41FA-8F14-67EE83D85714}" destId="{3CBB1D63-C2EE-46FA-BF53-2914B542DC53}" srcOrd="6" destOrd="0" presId="urn:microsoft.com/office/officeart/2005/8/layout/pyramid2"/>
    <dgm:cxn modelId="{8CFB302B-B345-4340-A082-3E7BA9431BC1}" type="presParOf" srcId="{70E5C273-7DDB-41FA-8F14-67EE83D85714}" destId="{1D4475F8-0177-4306-B55E-26E2C55BB2F6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49D23B-EBF8-426B-A685-3A99BBEBBFE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C6D3D2B7-1440-488A-A778-DFCE6145E5C2}">
      <dgm:prSet phldrT="[Texte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fr-FR" sz="2800" i="1" dirty="0" smtClean="0"/>
            <a:t>Escalade Thérapeutique</a:t>
          </a:r>
          <a:endParaRPr lang="fr-FR" sz="2800" i="1" dirty="0"/>
        </a:p>
      </dgm:t>
    </dgm:pt>
    <dgm:pt modelId="{E00AEE3F-CA3C-401A-86D6-5353B3F4FD41}" type="parTrans" cxnId="{8966CB85-7139-457C-91C9-DB71E8541D56}">
      <dgm:prSet/>
      <dgm:spPr/>
      <dgm:t>
        <a:bodyPr/>
        <a:lstStyle/>
        <a:p>
          <a:endParaRPr lang="fr-FR"/>
        </a:p>
      </dgm:t>
    </dgm:pt>
    <dgm:pt modelId="{D5136E46-B976-48D6-A582-DEA17ED9A752}" type="sibTrans" cxnId="{8966CB85-7139-457C-91C9-DB71E8541D56}">
      <dgm:prSet/>
      <dgm:spPr/>
      <dgm:t>
        <a:bodyPr/>
        <a:lstStyle/>
        <a:p>
          <a:endParaRPr lang="fr-FR"/>
        </a:p>
      </dgm:t>
    </dgm:pt>
    <dgm:pt modelId="{264A7DB5-891C-47D3-AD96-A42E038B6289}">
      <dgm:prSet phldrT="[Texte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fr-FR" sz="2800" i="1" dirty="0" smtClean="0"/>
            <a:t>Niveau d’activité de la maladie</a:t>
          </a:r>
          <a:endParaRPr lang="fr-FR" sz="2800" i="1" dirty="0"/>
        </a:p>
      </dgm:t>
    </dgm:pt>
    <dgm:pt modelId="{B2DC695D-16F2-4912-9F57-76359B49D5E5}" type="parTrans" cxnId="{8BB65251-6FBF-4928-9B2E-988F48A2614B}">
      <dgm:prSet/>
      <dgm:spPr/>
      <dgm:t>
        <a:bodyPr/>
        <a:lstStyle/>
        <a:p>
          <a:endParaRPr lang="fr-FR"/>
        </a:p>
      </dgm:t>
    </dgm:pt>
    <dgm:pt modelId="{5D1334BE-B926-4C60-96A0-5B292CB890B7}" type="sibTrans" cxnId="{8BB65251-6FBF-4928-9B2E-988F48A2614B}">
      <dgm:prSet/>
      <dgm:spPr/>
      <dgm:t>
        <a:bodyPr/>
        <a:lstStyle/>
        <a:p>
          <a:endParaRPr lang="fr-FR"/>
        </a:p>
      </dgm:t>
    </dgm:pt>
    <dgm:pt modelId="{0629570B-239E-44FB-9505-8EDC56A5B2B6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fr-FR" sz="2800" i="1" dirty="0" smtClean="0"/>
            <a:t>Existence de Signes mauvais Pronostic</a:t>
          </a:r>
          <a:endParaRPr lang="fr-FR" sz="2800" i="1" dirty="0"/>
        </a:p>
      </dgm:t>
    </dgm:pt>
    <dgm:pt modelId="{0DF93F90-916C-4FD7-A1E1-7E3A89B43B3D}" type="parTrans" cxnId="{5E5AEBEF-DE16-44DC-AA33-2CB17CB1FCAC}">
      <dgm:prSet/>
      <dgm:spPr/>
      <dgm:t>
        <a:bodyPr/>
        <a:lstStyle/>
        <a:p>
          <a:endParaRPr lang="fr-FR"/>
        </a:p>
      </dgm:t>
    </dgm:pt>
    <dgm:pt modelId="{4C61CFA4-F391-460A-9FA9-E17CD603C216}" type="sibTrans" cxnId="{5E5AEBEF-DE16-44DC-AA33-2CB17CB1FCAC}">
      <dgm:prSet/>
      <dgm:spPr/>
      <dgm:t>
        <a:bodyPr/>
        <a:lstStyle/>
        <a:p>
          <a:endParaRPr lang="fr-FR"/>
        </a:p>
      </dgm:t>
    </dgm:pt>
    <dgm:pt modelId="{46EF2C89-7634-4FA6-82A3-9ACEA8038249}" type="pres">
      <dgm:prSet presAssocID="{9249D23B-EBF8-426B-A685-3A99BBEBBFE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85070C9A-DEF7-44B2-A0AD-73D5DC59915D}" type="pres">
      <dgm:prSet presAssocID="{C6D3D2B7-1440-488A-A778-DFCE6145E5C2}" presName="parentLin" presStyleCnt="0"/>
      <dgm:spPr/>
    </dgm:pt>
    <dgm:pt modelId="{E0C187F6-E9FD-4E38-9CC3-D61A76AEDDAF}" type="pres">
      <dgm:prSet presAssocID="{C6D3D2B7-1440-488A-A778-DFCE6145E5C2}" presName="parentLeftMargin" presStyleLbl="node1" presStyleIdx="0" presStyleCnt="3"/>
      <dgm:spPr/>
      <dgm:t>
        <a:bodyPr/>
        <a:lstStyle/>
        <a:p>
          <a:endParaRPr lang="fr-FR"/>
        </a:p>
      </dgm:t>
    </dgm:pt>
    <dgm:pt modelId="{175E54B0-32C4-47CB-96FF-7E214B4FBECF}" type="pres">
      <dgm:prSet presAssocID="{C6D3D2B7-1440-488A-A778-DFCE6145E5C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580A70B-0BEC-4D1D-827F-D8FF559DF658}" type="pres">
      <dgm:prSet presAssocID="{C6D3D2B7-1440-488A-A778-DFCE6145E5C2}" presName="negativeSpace" presStyleCnt="0"/>
      <dgm:spPr/>
    </dgm:pt>
    <dgm:pt modelId="{0F7F33BF-937A-48EC-B97A-AC5245CC7293}" type="pres">
      <dgm:prSet presAssocID="{C6D3D2B7-1440-488A-A778-DFCE6145E5C2}" presName="childText" presStyleLbl="conFgAcc1" presStyleIdx="0" presStyleCnt="3">
        <dgm:presLayoutVars>
          <dgm:bulletEnabled val="1"/>
        </dgm:presLayoutVars>
      </dgm:prSet>
      <dgm:spPr/>
    </dgm:pt>
    <dgm:pt modelId="{0BB575C7-C554-4D8F-8E56-B27CCADC447A}" type="pres">
      <dgm:prSet presAssocID="{D5136E46-B976-48D6-A582-DEA17ED9A752}" presName="spaceBetweenRectangles" presStyleCnt="0"/>
      <dgm:spPr/>
    </dgm:pt>
    <dgm:pt modelId="{6653175D-B424-4BFD-9075-2BCC148782AA}" type="pres">
      <dgm:prSet presAssocID="{264A7DB5-891C-47D3-AD96-A42E038B6289}" presName="parentLin" presStyleCnt="0"/>
      <dgm:spPr/>
    </dgm:pt>
    <dgm:pt modelId="{82ADEA61-EC58-40B6-B665-05F8C971E25A}" type="pres">
      <dgm:prSet presAssocID="{264A7DB5-891C-47D3-AD96-A42E038B6289}" presName="parentLeftMargin" presStyleLbl="node1" presStyleIdx="0" presStyleCnt="3"/>
      <dgm:spPr/>
      <dgm:t>
        <a:bodyPr/>
        <a:lstStyle/>
        <a:p>
          <a:endParaRPr lang="fr-FR"/>
        </a:p>
      </dgm:t>
    </dgm:pt>
    <dgm:pt modelId="{ED5B95DC-A77B-4CFF-AE9C-3FC1CF2FB77C}" type="pres">
      <dgm:prSet presAssocID="{264A7DB5-891C-47D3-AD96-A42E038B6289}" presName="parentText" presStyleLbl="node1" presStyleIdx="1" presStyleCnt="3" custScaleX="112455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1275A6F-E1E7-4079-8CB9-1C64FFE3184A}" type="pres">
      <dgm:prSet presAssocID="{264A7DB5-891C-47D3-AD96-A42E038B6289}" presName="negativeSpace" presStyleCnt="0"/>
      <dgm:spPr/>
    </dgm:pt>
    <dgm:pt modelId="{6E6D3665-6E74-4941-9AA0-1DEC2FBE6BBA}" type="pres">
      <dgm:prSet presAssocID="{264A7DB5-891C-47D3-AD96-A42E038B6289}" presName="childText" presStyleLbl="conFgAcc1" presStyleIdx="1" presStyleCnt="3">
        <dgm:presLayoutVars>
          <dgm:bulletEnabled val="1"/>
        </dgm:presLayoutVars>
      </dgm:prSet>
      <dgm:spPr/>
    </dgm:pt>
    <dgm:pt modelId="{87DE8A6D-51DF-4D33-9E32-FA4B1E2A622C}" type="pres">
      <dgm:prSet presAssocID="{5D1334BE-B926-4C60-96A0-5B292CB890B7}" presName="spaceBetweenRectangles" presStyleCnt="0"/>
      <dgm:spPr/>
    </dgm:pt>
    <dgm:pt modelId="{580C970B-D96E-4A88-93F3-78C2B1D571A5}" type="pres">
      <dgm:prSet presAssocID="{0629570B-239E-44FB-9505-8EDC56A5B2B6}" presName="parentLin" presStyleCnt="0"/>
      <dgm:spPr/>
    </dgm:pt>
    <dgm:pt modelId="{56409BE9-091A-470E-992B-EB69CAF31146}" type="pres">
      <dgm:prSet presAssocID="{0629570B-239E-44FB-9505-8EDC56A5B2B6}" presName="parentLeftMargin" presStyleLbl="node1" presStyleIdx="1" presStyleCnt="3"/>
      <dgm:spPr/>
      <dgm:t>
        <a:bodyPr/>
        <a:lstStyle/>
        <a:p>
          <a:endParaRPr lang="fr-FR"/>
        </a:p>
      </dgm:t>
    </dgm:pt>
    <dgm:pt modelId="{D7C65B2D-5DD1-44DB-A546-725BAAF89446}" type="pres">
      <dgm:prSet presAssocID="{0629570B-239E-44FB-9505-8EDC56A5B2B6}" presName="parentText" presStyleLbl="node1" presStyleIdx="2" presStyleCnt="3" custScaleX="142412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67440B0-4ABD-4D9F-9955-B872A7026A8C}" type="pres">
      <dgm:prSet presAssocID="{0629570B-239E-44FB-9505-8EDC56A5B2B6}" presName="negativeSpace" presStyleCnt="0"/>
      <dgm:spPr/>
    </dgm:pt>
    <dgm:pt modelId="{E444041E-2FAB-4BC8-A388-560B2459D4EE}" type="pres">
      <dgm:prSet presAssocID="{0629570B-239E-44FB-9505-8EDC56A5B2B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966CB85-7139-457C-91C9-DB71E8541D56}" srcId="{9249D23B-EBF8-426B-A685-3A99BBEBBFEC}" destId="{C6D3D2B7-1440-488A-A778-DFCE6145E5C2}" srcOrd="0" destOrd="0" parTransId="{E00AEE3F-CA3C-401A-86D6-5353B3F4FD41}" sibTransId="{D5136E46-B976-48D6-A582-DEA17ED9A752}"/>
    <dgm:cxn modelId="{8BB65251-6FBF-4928-9B2E-988F48A2614B}" srcId="{9249D23B-EBF8-426B-A685-3A99BBEBBFEC}" destId="{264A7DB5-891C-47D3-AD96-A42E038B6289}" srcOrd="1" destOrd="0" parTransId="{B2DC695D-16F2-4912-9F57-76359B49D5E5}" sibTransId="{5D1334BE-B926-4C60-96A0-5B292CB890B7}"/>
    <dgm:cxn modelId="{B45ED1BF-DE40-481C-813A-D62D7E5AFB55}" type="presOf" srcId="{264A7DB5-891C-47D3-AD96-A42E038B6289}" destId="{ED5B95DC-A77B-4CFF-AE9C-3FC1CF2FB77C}" srcOrd="1" destOrd="0" presId="urn:microsoft.com/office/officeart/2005/8/layout/list1"/>
    <dgm:cxn modelId="{C7BB0D86-35FF-4754-A756-F1274AB6E00B}" type="presOf" srcId="{0629570B-239E-44FB-9505-8EDC56A5B2B6}" destId="{D7C65B2D-5DD1-44DB-A546-725BAAF89446}" srcOrd="1" destOrd="0" presId="urn:microsoft.com/office/officeart/2005/8/layout/list1"/>
    <dgm:cxn modelId="{5E5AEBEF-DE16-44DC-AA33-2CB17CB1FCAC}" srcId="{9249D23B-EBF8-426B-A685-3A99BBEBBFEC}" destId="{0629570B-239E-44FB-9505-8EDC56A5B2B6}" srcOrd="2" destOrd="0" parTransId="{0DF93F90-916C-4FD7-A1E1-7E3A89B43B3D}" sibTransId="{4C61CFA4-F391-460A-9FA9-E17CD603C216}"/>
    <dgm:cxn modelId="{D28A4087-6DA5-453A-BCAF-8C075F238806}" type="presOf" srcId="{C6D3D2B7-1440-488A-A778-DFCE6145E5C2}" destId="{175E54B0-32C4-47CB-96FF-7E214B4FBECF}" srcOrd="1" destOrd="0" presId="urn:microsoft.com/office/officeart/2005/8/layout/list1"/>
    <dgm:cxn modelId="{050A574E-30EF-41B3-B92F-DBF8EA5F2322}" type="presOf" srcId="{264A7DB5-891C-47D3-AD96-A42E038B6289}" destId="{82ADEA61-EC58-40B6-B665-05F8C971E25A}" srcOrd="0" destOrd="0" presId="urn:microsoft.com/office/officeart/2005/8/layout/list1"/>
    <dgm:cxn modelId="{B630FFAE-2E89-4865-A493-D4B4F3C85D12}" type="presOf" srcId="{0629570B-239E-44FB-9505-8EDC56A5B2B6}" destId="{56409BE9-091A-470E-992B-EB69CAF31146}" srcOrd="0" destOrd="0" presId="urn:microsoft.com/office/officeart/2005/8/layout/list1"/>
    <dgm:cxn modelId="{92E29560-50DC-49B2-9EB4-5DC21B68A891}" type="presOf" srcId="{C6D3D2B7-1440-488A-A778-DFCE6145E5C2}" destId="{E0C187F6-E9FD-4E38-9CC3-D61A76AEDDAF}" srcOrd="0" destOrd="0" presId="urn:microsoft.com/office/officeart/2005/8/layout/list1"/>
    <dgm:cxn modelId="{905023A7-2169-4A2F-BDEE-CC48C069C977}" type="presOf" srcId="{9249D23B-EBF8-426B-A685-3A99BBEBBFEC}" destId="{46EF2C89-7634-4FA6-82A3-9ACEA8038249}" srcOrd="0" destOrd="0" presId="urn:microsoft.com/office/officeart/2005/8/layout/list1"/>
    <dgm:cxn modelId="{A8F65B7A-655F-4D6F-B494-CC91BC3F3288}" type="presParOf" srcId="{46EF2C89-7634-4FA6-82A3-9ACEA8038249}" destId="{85070C9A-DEF7-44B2-A0AD-73D5DC59915D}" srcOrd="0" destOrd="0" presId="urn:microsoft.com/office/officeart/2005/8/layout/list1"/>
    <dgm:cxn modelId="{A5C439F4-7969-4D16-A0ED-654F26C20C0E}" type="presParOf" srcId="{85070C9A-DEF7-44B2-A0AD-73D5DC59915D}" destId="{E0C187F6-E9FD-4E38-9CC3-D61A76AEDDAF}" srcOrd="0" destOrd="0" presId="urn:microsoft.com/office/officeart/2005/8/layout/list1"/>
    <dgm:cxn modelId="{0170FD51-ADA6-47B4-9BAF-CC59C2B2D5A0}" type="presParOf" srcId="{85070C9A-DEF7-44B2-A0AD-73D5DC59915D}" destId="{175E54B0-32C4-47CB-96FF-7E214B4FBECF}" srcOrd="1" destOrd="0" presId="urn:microsoft.com/office/officeart/2005/8/layout/list1"/>
    <dgm:cxn modelId="{31D6B340-CB61-42D5-B65A-ECA08ED5BF92}" type="presParOf" srcId="{46EF2C89-7634-4FA6-82A3-9ACEA8038249}" destId="{1580A70B-0BEC-4D1D-827F-D8FF559DF658}" srcOrd="1" destOrd="0" presId="urn:microsoft.com/office/officeart/2005/8/layout/list1"/>
    <dgm:cxn modelId="{033E1A17-AE93-4C60-967E-A3B862E6A1F0}" type="presParOf" srcId="{46EF2C89-7634-4FA6-82A3-9ACEA8038249}" destId="{0F7F33BF-937A-48EC-B97A-AC5245CC7293}" srcOrd="2" destOrd="0" presId="urn:microsoft.com/office/officeart/2005/8/layout/list1"/>
    <dgm:cxn modelId="{F45BA666-3FCB-43B8-9A29-D0BED891870A}" type="presParOf" srcId="{46EF2C89-7634-4FA6-82A3-9ACEA8038249}" destId="{0BB575C7-C554-4D8F-8E56-B27CCADC447A}" srcOrd="3" destOrd="0" presId="urn:microsoft.com/office/officeart/2005/8/layout/list1"/>
    <dgm:cxn modelId="{1DAC21B0-6FBA-4E46-BAF6-645CA5E8561F}" type="presParOf" srcId="{46EF2C89-7634-4FA6-82A3-9ACEA8038249}" destId="{6653175D-B424-4BFD-9075-2BCC148782AA}" srcOrd="4" destOrd="0" presId="urn:microsoft.com/office/officeart/2005/8/layout/list1"/>
    <dgm:cxn modelId="{9606F17D-E49A-4102-8CFA-6AACB38AADF0}" type="presParOf" srcId="{6653175D-B424-4BFD-9075-2BCC148782AA}" destId="{82ADEA61-EC58-40B6-B665-05F8C971E25A}" srcOrd="0" destOrd="0" presId="urn:microsoft.com/office/officeart/2005/8/layout/list1"/>
    <dgm:cxn modelId="{C3AA8F3A-3424-402A-9433-2DD6B01EB48E}" type="presParOf" srcId="{6653175D-B424-4BFD-9075-2BCC148782AA}" destId="{ED5B95DC-A77B-4CFF-AE9C-3FC1CF2FB77C}" srcOrd="1" destOrd="0" presId="urn:microsoft.com/office/officeart/2005/8/layout/list1"/>
    <dgm:cxn modelId="{36AFA04A-F766-4BE6-BAC6-E6E7853DC5D3}" type="presParOf" srcId="{46EF2C89-7634-4FA6-82A3-9ACEA8038249}" destId="{01275A6F-E1E7-4079-8CB9-1C64FFE3184A}" srcOrd="5" destOrd="0" presId="urn:microsoft.com/office/officeart/2005/8/layout/list1"/>
    <dgm:cxn modelId="{4BD59294-B318-49C4-BAE9-9952E09C0568}" type="presParOf" srcId="{46EF2C89-7634-4FA6-82A3-9ACEA8038249}" destId="{6E6D3665-6E74-4941-9AA0-1DEC2FBE6BBA}" srcOrd="6" destOrd="0" presId="urn:microsoft.com/office/officeart/2005/8/layout/list1"/>
    <dgm:cxn modelId="{10C8BE33-128F-4EC6-94FA-B389155F19F6}" type="presParOf" srcId="{46EF2C89-7634-4FA6-82A3-9ACEA8038249}" destId="{87DE8A6D-51DF-4D33-9E32-FA4B1E2A622C}" srcOrd="7" destOrd="0" presId="urn:microsoft.com/office/officeart/2005/8/layout/list1"/>
    <dgm:cxn modelId="{41592AED-FCAB-4258-B0E0-5993A93A741A}" type="presParOf" srcId="{46EF2C89-7634-4FA6-82A3-9ACEA8038249}" destId="{580C970B-D96E-4A88-93F3-78C2B1D571A5}" srcOrd="8" destOrd="0" presId="urn:microsoft.com/office/officeart/2005/8/layout/list1"/>
    <dgm:cxn modelId="{EA800D73-9073-44F6-B794-7F423002FEB1}" type="presParOf" srcId="{580C970B-D96E-4A88-93F3-78C2B1D571A5}" destId="{56409BE9-091A-470E-992B-EB69CAF31146}" srcOrd="0" destOrd="0" presId="urn:microsoft.com/office/officeart/2005/8/layout/list1"/>
    <dgm:cxn modelId="{BC30FEC2-6194-44FE-A41A-9A0D15446CA7}" type="presParOf" srcId="{580C970B-D96E-4A88-93F3-78C2B1D571A5}" destId="{D7C65B2D-5DD1-44DB-A546-725BAAF89446}" srcOrd="1" destOrd="0" presId="urn:microsoft.com/office/officeart/2005/8/layout/list1"/>
    <dgm:cxn modelId="{EAC8E164-4E36-4E6E-A343-7DAD60FFA020}" type="presParOf" srcId="{46EF2C89-7634-4FA6-82A3-9ACEA8038249}" destId="{A67440B0-4ABD-4D9F-9955-B872A7026A8C}" srcOrd="9" destOrd="0" presId="urn:microsoft.com/office/officeart/2005/8/layout/list1"/>
    <dgm:cxn modelId="{B4DF0146-CB4F-46E5-9EBF-03F78FE7340F}" type="presParOf" srcId="{46EF2C89-7634-4FA6-82A3-9ACEA8038249}" destId="{E444041E-2FAB-4BC8-A388-560B2459D4E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0D7231-A067-4AB3-A0BE-CF765F0C1C5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3021FFC4-A3EB-4F76-8B73-ACDB5184BEEF}">
      <dgm:prSet phldrT="[Texte]" custT="1"/>
      <dgm:spPr/>
      <dgm:t>
        <a:bodyPr/>
        <a:lstStyle/>
        <a:p>
          <a:r>
            <a:rPr lang="fr-FR" sz="2800" i="1" dirty="0" smtClean="0"/>
            <a:t>Maladie Inactive </a:t>
          </a:r>
          <a:endParaRPr lang="fr-FR" sz="2800" i="1" dirty="0"/>
        </a:p>
      </dgm:t>
    </dgm:pt>
    <dgm:pt modelId="{459A0DEE-992E-46E9-80AA-2D7216510AE4}" type="parTrans" cxnId="{F7DE24CE-6B20-483A-810B-F1685BABF6B0}">
      <dgm:prSet/>
      <dgm:spPr/>
      <dgm:t>
        <a:bodyPr/>
        <a:lstStyle/>
        <a:p>
          <a:endParaRPr lang="fr-FR"/>
        </a:p>
      </dgm:t>
    </dgm:pt>
    <dgm:pt modelId="{D4C3EE84-119E-4CE1-AF78-89F0C82DCB7A}" type="sibTrans" cxnId="{F7DE24CE-6B20-483A-810B-F1685BABF6B0}">
      <dgm:prSet/>
      <dgm:spPr/>
      <dgm:t>
        <a:bodyPr/>
        <a:lstStyle/>
        <a:p>
          <a:endParaRPr lang="fr-FR"/>
        </a:p>
      </dgm:t>
    </dgm:pt>
    <dgm:pt modelId="{7EB0C651-58C3-4FB9-9BFA-4B6017F66731}">
      <dgm:prSet phldrT="[Texte]" custT="1"/>
      <dgm:spPr/>
      <dgm:t>
        <a:bodyPr/>
        <a:lstStyle/>
        <a:p>
          <a:r>
            <a:rPr lang="fr-FR" sz="1600" i="1" dirty="0" smtClean="0"/>
            <a:t>Pas d’Arthrite </a:t>
          </a:r>
          <a:endParaRPr lang="fr-FR" sz="1600" i="1" dirty="0"/>
        </a:p>
      </dgm:t>
    </dgm:pt>
    <dgm:pt modelId="{5ED629EA-528B-4F36-8281-DC5C80F054B4}" type="parTrans" cxnId="{7E7EE521-D7AA-4BC8-9877-556B7D0C9E50}">
      <dgm:prSet/>
      <dgm:spPr/>
      <dgm:t>
        <a:bodyPr/>
        <a:lstStyle/>
        <a:p>
          <a:endParaRPr lang="fr-FR"/>
        </a:p>
      </dgm:t>
    </dgm:pt>
    <dgm:pt modelId="{C2FA44A2-143C-4150-A8F1-FF3150308580}" type="sibTrans" cxnId="{7E7EE521-D7AA-4BC8-9877-556B7D0C9E50}">
      <dgm:prSet/>
      <dgm:spPr/>
      <dgm:t>
        <a:bodyPr/>
        <a:lstStyle/>
        <a:p>
          <a:endParaRPr lang="fr-FR"/>
        </a:p>
      </dgm:t>
    </dgm:pt>
    <dgm:pt modelId="{801B7B14-A71C-4B44-BD0E-22D173E6AE3C}">
      <dgm:prSet phldrT="[Texte]" custT="1"/>
      <dgm:spPr/>
      <dgm:t>
        <a:bodyPr/>
        <a:lstStyle/>
        <a:p>
          <a:r>
            <a:rPr lang="fr-FR" sz="1600" i="1" dirty="0" smtClean="0"/>
            <a:t>Aucun signe systémique </a:t>
          </a:r>
          <a:endParaRPr lang="fr-FR" sz="1600" i="1" dirty="0"/>
        </a:p>
      </dgm:t>
    </dgm:pt>
    <dgm:pt modelId="{46090D9C-31F9-4E45-96EA-28A5F3BA7017}" type="parTrans" cxnId="{E8A0BF19-E17E-4A6F-B71A-34A012588C87}">
      <dgm:prSet/>
      <dgm:spPr/>
      <dgm:t>
        <a:bodyPr/>
        <a:lstStyle/>
        <a:p>
          <a:endParaRPr lang="fr-FR"/>
        </a:p>
      </dgm:t>
    </dgm:pt>
    <dgm:pt modelId="{6DFBB4E3-AE12-48A2-9197-A908A19B1454}" type="sibTrans" cxnId="{E8A0BF19-E17E-4A6F-B71A-34A012588C87}">
      <dgm:prSet/>
      <dgm:spPr/>
      <dgm:t>
        <a:bodyPr/>
        <a:lstStyle/>
        <a:p>
          <a:endParaRPr lang="fr-FR"/>
        </a:p>
      </dgm:t>
    </dgm:pt>
    <dgm:pt modelId="{6455C9AF-1466-4B20-AEB4-5D390845561D}">
      <dgm:prSet custT="1"/>
      <dgm:spPr/>
      <dgm:t>
        <a:bodyPr/>
        <a:lstStyle/>
        <a:p>
          <a:r>
            <a:rPr lang="fr-FR" sz="1600" i="1" dirty="0" smtClean="0"/>
            <a:t>VS et ou CRP Normale</a:t>
          </a:r>
          <a:endParaRPr lang="fr-FR" sz="1600" i="1" dirty="0"/>
        </a:p>
      </dgm:t>
    </dgm:pt>
    <dgm:pt modelId="{F0AA147E-C062-4C0C-AFA3-A56C2D9DCB93}" type="parTrans" cxnId="{5FBFC1F5-B0CA-4EBD-B27F-AAA7D4330FEE}">
      <dgm:prSet/>
      <dgm:spPr/>
      <dgm:t>
        <a:bodyPr/>
        <a:lstStyle/>
        <a:p>
          <a:endParaRPr lang="fr-FR"/>
        </a:p>
      </dgm:t>
    </dgm:pt>
    <dgm:pt modelId="{4CC90668-B107-4411-8F96-9235D2A3B7C2}" type="sibTrans" cxnId="{5FBFC1F5-B0CA-4EBD-B27F-AAA7D4330FEE}">
      <dgm:prSet/>
      <dgm:spPr/>
      <dgm:t>
        <a:bodyPr/>
        <a:lstStyle/>
        <a:p>
          <a:endParaRPr lang="fr-FR"/>
        </a:p>
      </dgm:t>
    </dgm:pt>
    <dgm:pt modelId="{10B5919C-6B48-4BE3-ACE5-BA4FD35C5E2F}">
      <dgm:prSet custT="1"/>
      <dgm:spPr/>
      <dgm:t>
        <a:bodyPr/>
        <a:lstStyle/>
        <a:p>
          <a:r>
            <a:rPr lang="fr-FR" sz="1600" i="1" dirty="0" smtClean="0">
              <a:solidFill>
                <a:schemeClr val="accent2"/>
              </a:solidFill>
            </a:rPr>
            <a:t>Pas d’Uvéite Active</a:t>
          </a:r>
          <a:endParaRPr lang="fr-FR" sz="1600" i="1" dirty="0">
            <a:solidFill>
              <a:schemeClr val="accent2"/>
            </a:solidFill>
          </a:endParaRPr>
        </a:p>
      </dgm:t>
    </dgm:pt>
    <dgm:pt modelId="{1413C531-5B1E-4532-BE33-806791DCD26F}" type="parTrans" cxnId="{4802785A-A4C7-46CF-9B05-A686BE0F3AC6}">
      <dgm:prSet/>
      <dgm:spPr/>
      <dgm:t>
        <a:bodyPr/>
        <a:lstStyle/>
        <a:p>
          <a:endParaRPr lang="fr-FR"/>
        </a:p>
      </dgm:t>
    </dgm:pt>
    <dgm:pt modelId="{963F329F-76FA-4F2B-8E47-9A8656F748A6}" type="sibTrans" cxnId="{4802785A-A4C7-46CF-9B05-A686BE0F3AC6}">
      <dgm:prSet/>
      <dgm:spPr/>
      <dgm:t>
        <a:bodyPr/>
        <a:lstStyle/>
        <a:p>
          <a:endParaRPr lang="fr-FR"/>
        </a:p>
      </dgm:t>
    </dgm:pt>
    <dgm:pt modelId="{71B72AF6-DBAC-4165-AA6A-419D027BC2F4}">
      <dgm:prSet custT="1"/>
      <dgm:spPr/>
      <dgm:t>
        <a:bodyPr/>
        <a:lstStyle/>
        <a:p>
          <a:r>
            <a:rPr lang="fr-FR" sz="1600" i="1" dirty="0" smtClean="0"/>
            <a:t>EVA Normal</a:t>
          </a:r>
          <a:endParaRPr lang="fr-FR" sz="1600" i="1" dirty="0"/>
        </a:p>
      </dgm:t>
    </dgm:pt>
    <dgm:pt modelId="{A2419B1D-CD30-4484-87EA-00FD494CD9AD}" type="parTrans" cxnId="{7D1640CA-AF78-43A8-ABAC-AACC4D26B0DD}">
      <dgm:prSet/>
      <dgm:spPr/>
      <dgm:t>
        <a:bodyPr/>
        <a:lstStyle/>
        <a:p>
          <a:endParaRPr lang="fr-FR"/>
        </a:p>
      </dgm:t>
    </dgm:pt>
    <dgm:pt modelId="{D6C1811A-70D3-4397-A831-390C93CEDF90}" type="sibTrans" cxnId="{7D1640CA-AF78-43A8-ABAC-AACC4D26B0DD}">
      <dgm:prSet/>
      <dgm:spPr/>
      <dgm:t>
        <a:bodyPr/>
        <a:lstStyle/>
        <a:p>
          <a:endParaRPr lang="fr-FR"/>
        </a:p>
      </dgm:t>
    </dgm:pt>
    <dgm:pt modelId="{3455AC1E-C3F6-424F-BA68-78C65D3C86EB}" type="pres">
      <dgm:prSet presAssocID="{110D7231-A067-4AB3-A0BE-CF765F0C1C5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647860E8-1A3D-4B2A-8649-2B6E10A6728A}" type="pres">
      <dgm:prSet presAssocID="{3021FFC4-A3EB-4F76-8B73-ACDB5184BEEF}" presName="root" presStyleCnt="0"/>
      <dgm:spPr/>
    </dgm:pt>
    <dgm:pt modelId="{B9BE6EE0-B5B2-44D5-AED4-00E9FA0743FB}" type="pres">
      <dgm:prSet presAssocID="{3021FFC4-A3EB-4F76-8B73-ACDB5184BEEF}" presName="rootComposite" presStyleCnt="0"/>
      <dgm:spPr/>
    </dgm:pt>
    <dgm:pt modelId="{132CD1B3-E39A-4C93-85CC-8E27AFF78F98}" type="pres">
      <dgm:prSet presAssocID="{3021FFC4-A3EB-4F76-8B73-ACDB5184BEEF}" presName="rootText" presStyleLbl="node1" presStyleIdx="0" presStyleCnt="1" custScaleX="159414" custScaleY="84786"/>
      <dgm:spPr/>
      <dgm:t>
        <a:bodyPr/>
        <a:lstStyle/>
        <a:p>
          <a:endParaRPr lang="fr-FR"/>
        </a:p>
      </dgm:t>
    </dgm:pt>
    <dgm:pt modelId="{4B9F174E-F31E-481F-B6FA-91ABEB1FE935}" type="pres">
      <dgm:prSet presAssocID="{3021FFC4-A3EB-4F76-8B73-ACDB5184BEEF}" presName="rootConnector" presStyleLbl="node1" presStyleIdx="0" presStyleCnt="1"/>
      <dgm:spPr/>
      <dgm:t>
        <a:bodyPr/>
        <a:lstStyle/>
        <a:p>
          <a:endParaRPr lang="fr-FR"/>
        </a:p>
      </dgm:t>
    </dgm:pt>
    <dgm:pt modelId="{44522D5A-6A9C-4C41-A7B8-0D2166072EFE}" type="pres">
      <dgm:prSet presAssocID="{3021FFC4-A3EB-4F76-8B73-ACDB5184BEEF}" presName="childShape" presStyleCnt="0"/>
      <dgm:spPr/>
    </dgm:pt>
    <dgm:pt modelId="{C64FCDC1-0B98-4246-9323-6725825DCF17}" type="pres">
      <dgm:prSet presAssocID="{5ED629EA-528B-4F36-8281-DC5C80F054B4}" presName="Name13" presStyleLbl="parChTrans1D2" presStyleIdx="0" presStyleCnt="5"/>
      <dgm:spPr/>
      <dgm:t>
        <a:bodyPr/>
        <a:lstStyle/>
        <a:p>
          <a:endParaRPr lang="fr-FR"/>
        </a:p>
      </dgm:t>
    </dgm:pt>
    <dgm:pt modelId="{07327600-13F1-468D-A700-1B4486868298}" type="pres">
      <dgm:prSet presAssocID="{7EB0C651-58C3-4FB9-9BFA-4B6017F66731}" presName="childText" presStyleLbl="bgAcc1" presStyleIdx="0" presStyleCnt="5" custScaleX="97143" custScaleY="52287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E8C346C-C48D-45AB-9234-DD54B6A7B7D4}" type="pres">
      <dgm:prSet presAssocID="{46090D9C-31F9-4E45-96EA-28A5F3BA7017}" presName="Name13" presStyleLbl="parChTrans1D2" presStyleIdx="1" presStyleCnt="5"/>
      <dgm:spPr/>
      <dgm:t>
        <a:bodyPr/>
        <a:lstStyle/>
        <a:p>
          <a:endParaRPr lang="fr-FR"/>
        </a:p>
      </dgm:t>
    </dgm:pt>
    <dgm:pt modelId="{ACF02586-D265-495E-8473-F081238B7DCD}" type="pres">
      <dgm:prSet presAssocID="{801B7B14-A71C-4B44-BD0E-22D173E6AE3C}" presName="childText" presStyleLbl="bgAcc1" presStyleIdx="1" presStyleCnt="5" custScaleX="120348" custScaleY="7559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342BCA1-6FB0-465E-93D7-17755A4AA3D1}" type="pres">
      <dgm:prSet presAssocID="{F0AA147E-C062-4C0C-AFA3-A56C2D9DCB93}" presName="Name13" presStyleLbl="parChTrans1D2" presStyleIdx="2" presStyleCnt="5"/>
      <dgm:spPr/>
      <dgm:t>
        <a:bodyPr/>
        <a:lstStyle/>
        <a:p>
          <a:endParaRPr lang="fr-FR"/>
        </a:p>
      </dgm:t>
    </dgm:pt>
    <dgm:pt modelId="{AFCD23C7-E934-4DE3-9FB4-6EE04879C66E}" type="pres">
      <dgm:prSet presAssocID="{6455C9AF-1466-4B20-AEB4-5D390845561D}" presName="childText" presStyleLbl="bgAcc1" presStyleIdx="2" presStyleCnt="5" custScaleX="122844" custScaleY="6583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F7FE1EE-13CA-439F-BD74-87AC0B1F00E0}" type="pres">
      <dgm:prSet presAssocID="{A2419B1D-CD30-4484-87EA-00FD494CD9AD}" presName="Name13" presStyleLbl="parChTrans1D2" presStyleIdx="3" presStyleCnt="5"/>
      <dgm:spPr/>
      <dgm:t>
        <a:bodyPr/>
        <a:lstStyle/>
        <a:p>
          <a:endParaRPr lang="fr-FR"/>
        </a:p>
      </dgm:t>
    </dgm:pt>
    <dgm:pt modelId="{A1A41480-D783-4672-BD7B-E9E184FB96A4}" type="pres">
      <dgm:prSet presAssocID="{71B72AF6-DBAC-4165-AA6A-419D027BC2F4}" presName="childText" presStyleLbl="bgAcc1" presStyleIdx="3" presStyleCnt="5" custScaleX="131631" custScaleY="5552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6D621B0-AA03-420B-A5A4-5BFBCA1499E3}" type="pres">
      <dgm:prSet presAssocID="{1413C531-5B1E-4532-BE33-806791DCD26F}" presName="Name13" presStyleLbl="parChTrans1D2" presStyleIdx="4" presStyleCnt="5"/>
      <dgm:spPr/>
      <dgm:t>
        <a:bodyPr/>
        <a:lstStyle/>
        <a:p>
          <a:endParaRPr lang="fr-FR"/>
        </a:p>
      </dgm:t>
    </dgm:pt>
    <dgm:pt modelId="{9D840ED9-7774-41B9-834D-89375385FF1D}" type="pres">
      <dgm:prSet presAssocID="{10B5919C-6B48-4BE3-ACE5-BA4FD35C5E2F}" presName="childText" presStyleLbl="bgAcc1" presStyleIdx="4" presStyleCnt="5" custScaleX="138918" custScaleY="6985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60EC04A3-71AA-448C-9DCE-46AA8CFEF1A6}" type="presOf" srcId="{71B72AF6-DBAC-4165-AA6A-419D027BC2F4}" destId="{A1A41480-D783-4672-BD7B-E9E184FB96A4}" srcOrd="0" destOrd="0" presId="urn:microsoft.com/office/officeart/2005/8/layout/hierarchy3"/>
    <dgm:cxn modelId="{7E7EE521-D7AA-4BC8-9877-556B7D0C9E50}" srcId="{3021FFC4-A3EB-4F76-8B73-ACDB5184BEEF}" destId="{7EB0C651-58C3-4FB9-9BFA-4B6017F66731}" srcOrd="0" destOrd="0" parTransId="{5ED629EA-528B-4F36-8281-DC5C80F054B4}" sibTransId="{C2FA44A2-143C-4150-A8F1-FF3150308580}"/>
    <dgm:cxn modelId="{6978CB2C-4667-46FD-BCA6-21BF5B75094A}" type="presOf" srcId="{10B5919C-6B48-4BE3-ACE5-BA4FD35C5E2F}" destId="{9D840ED9-7774-41B9-834D-89375385FF1D}" srcOrd="0" destOrd="0" presId="urn:microsoft.com/office/officeart/2005/8/layout/hierarchy3"/>
    <dgm:cxn modelId="{742902B9-277B-4906-BEF5-D9C57159EC5C}" type="presOf" srcId="{7EB0C651-58C3-4FB9-9BFA-4B6017F66731}" destId="{07327600-13F1-468D-A700-1B4486868298}" srcOrd="0" destOrd="0" presId="urn:microsoft.com/office/officeart/2005/8/layout/hierarchy3"/>
    <dgm:cxn modelId="{705DB4CC-89B7-4328-A1D1-8AA4125CC495}" type="presOf" srcId="{1413C531-5B1E-4532-BE33-806791DCD26F}" destId="{66D621B0-AA03-420B-A5A4-5BFBCA1499E3}" srcOrd="0" destOrd="0" presId="urn:microsoft.com/office/officeart/2005/8/layout/hierarchy3"/>
    <dgm:cxn modelId="{4802785A-A4C7-46CF-9B05-A686BE0F3AC6}" srcId="{3021FFC4-A3EB-4F76-8B73-ACDB5184BEEF}" destId="{10B5919C-6B48-4BE3-ACE5-BA4FD35C5E2F}" srcOrd="4" destOrd="0" parTransId="{1413C531-5B1E-4532-BE33-806791DCD26F}" sibTransId="{963F329F-76FA-4F2B-8E47-9A8656F748A6}"/>
    <dgm:cxn modelId="{75A83C94-0032-4B64-A523-C57F0ABD6DE2}" type="presOf" srcId="{3021FFC4-A3EB-4F76-8B73-ACDB5184BEEF}" destId="{4B9F174E-F31E-481F-B6FA-91ABEB1FE935}" srcOrd="1" destOrd="0" presId="urn:microsoft.com/office/officeart/2005/8/layout/hierarchy3"/>
    <dgm:cxn modelId="{F7DE24CE-6B20-483A-810B-F1685BABF6B0}" srcId="{110D7231-A067-4AB3-A0BE-CF765F0C1C55}" destId="{3021FFC4-A3EB-4F76-8B73-ACDB5184BEEF}" srcOrd="0" destOrd="0" parTransId="{459A0DEE-992E-46E9-80AA-2D7216510AE4}" sibTransId="{D4C3EE84-119E-4CE1-AF78-89F0C82DCB7A}"/>
    <dgm:cxn modelId="{AD058E3A-4BD5-41CA-82C0-DD4D40B5922B}" type="presOf" srcId="{46090D9C-31F9-4E45-96EA-28A5F3BA7017}" destId="{9E8C346C-C48D-45AB-9234-DD54B6A7B7D4}" srcOrd="0" destOrd="0" presId="urn:microsoft.com/office/officeart/2005/8/layout/hierarchy3"/>
    <dgm:cxn modelId="{750EB975-C24D-4783-80C7-0CAB2376CE9B}" type="presOf" srcId="{F0AA147E-C062-4C0C-AFA3-A56C2D9DCB93}" destId="{C342BCA1-6FB0-465E-93D7-17755A4AA3D1}" srcOrd="0" destOrd="0" presId="urn:microsoft.com/office/officeart/2005/8/layout/hierarchy3"/>
    <dgm:cxn modelId="{0D37EB0A-E330-4426-A87F-DBBBD556A744}" type="presOf" srcId="{110D7231-A067-4AB3-A0BE-CF765F0C1C55}" destId="{3455AC1E-C3F6-424F-BA68-78C65D3C86EB}" srcOrd="0" destOrd="0" presId="urn:microsoft.com/office/officeart/2005/8/layout/hierarchy3"/>
    <dgm:cxn modelId="{1E5661E9-D72D-4B69-B506-68168FD93931}" type="presOf" srcId="{6455C9AF-1466-4B20-AEB4-5D390845561D}" destId="{AFCD23C7-E934-4DE3-9FB4-6EE04879C66E}" srcOrd="0" destOrd="0" presId="urn:microsoft.com/office/officeart/2005/8/layout/hierarchy3"/>
    <dgm:cxn modelId="{B77569DE-EE2B-4FB8-B899-D0E79C0ADD3C}" type="presOf" srcId="{5ED629EA-528B-4F36-8281-DC5C80F054B4}" destId="{C64FCDC1-0B98-4246-9323-6725825DCF17}" srcOrd="0" destOrd="0" presId="urn:microsoft.com/office/officeart/2005/8/layout/hierarchy3"/>
    <dgm:cxn modelId="{21141BBC-C7D3-487D-982F-05373E2BACA0}" type="presOf" srcId="{801B7B14-A71C-4B44-BD0E-22D173E6AE3C}" destId="{ACF02586-D265-495E-8473-F081238B7DCD}" srcOrd="0" destOrd="0" presId="urn:microsoft.com/office/officeart/2005/8/layout/hierarchy3"/>
    <dgm:cxn modelId="{33755C5A-9E13-4C24-AFFF-619CA2438BBE}" type="presOf" srcId="{A2419B1D-CD30-4484-87EA-00FD494CD9AD}" destId="{0F7FE1EE-13CA-439F-BD74-87AC0B1F00E0}" srcOrd="0" destOrd="0" presId="urn:microsoft.com/office/officeart/2005/8/layout/hierarchy3"/>
    <dgm:cxn modelId="{DC472DA1-6C29-4BA6-B046-FAB4267C9D85}" type="presOf" srcId="{3021FFC4-A3EB-4F76-8B73-ACDB5184BEEF}" destId="{132CD1B3-E39A-4C93-85CC-8E27AFF78F98}" srcOrd="0" destOrd="0" presId="urn:microsoft.com/office/officeart/2005/8/layout/hierarchy3"/>
    <dgm:cxn modelId="{5FBFC1F5-B0CA-4EBD-B27F-AAA7D4330FEE}" srcId="{3021FFC4-A3EB-4F76-8B73-ACDB5184BEEF}" destId="{6455C9AF-1466-4B20-AEB4-5D390845561D}" srcOrd="2" destOrd="0" parTransId="{F0AA147E-C062-4C0C-AFA3-A56C2D9DCB93}" sibTransId="{4CC90668-B107-4411-8F96-9235D2A3B7C2}"/>
    <dgm:cxn modelId="{E8A0BF19-E17E-4A6F-B71A-34A012588C87}" srcId="{3021FFC4-A3EB-4F76-8B73-ACDB5184BEEF}" destId="{801B7B14-A71C-4B44-BD0E-22D173E6AE3C}" srcOrd="1" destOrd="0" parTransId="{46090D9C-31F9-4E45-96EA-28A5F3BA7017}" sibTransId="{6DFBB4E3-AE12-48A2-9197-A908A19B1454}"/>
    <dgm:cxn modelId="{7D1640CA-AF78-43A8-ABAC-AACC4D26B0DD}" srcId="{3021FFC4-A3EB-4F76-8B73-ACDB5184BEEF}" destId="{71B72AF6-DBAC-4165-AA6A-419D027BC2F4}" srcOrd="3" destOrd="0" parTransId="{A2419B1D-CD30-4484-87EA-00FD494CD9AD}" sibTransId="{D6C1811A-70D3-4397-A831-390C93CEDF90}"/>
    <dgm:cxn modelId="{32F2F905-4E42-42D1-A327-9B1F733C0BF3}" type="presParOf" srcId="{3455AC1E-C3F6-424F-BA68-78C65D3C86EB}" destId="{647860E8-1A3D-4B2A-8649-2B6E10A6728A}" srcOrd="0" destOrd="0" presId="urn:microsoft.com/office/officeart/2005/8/layout/hierarchy3"/>
    <dgm:cxn modelId="{8F7ED93C-B474-42A5-9CD3-DA4A1C236EC3}" type="presParOf" srcId="{647860E8-1A3D-4B2A-8649-2B6E10A6728A}" destId="{B9BE6EE0-B5B2-44D5-AED4-00E9FA0743FB}" srcOrd="0" destOrd="0" presId="urn:microsoft.com/office/officeart/2005/8/layout/hierarchy3"/>
    <dgm:cxn modelId="{53987EA7-4376-407F-B246-B5B49BCB619D}" type="presParOf" srcId="{B9BE6EE0-B5B2-44D5-AED4-00E9FA0743FB}" destId="{132CD1B3-E39A-4C93-85CC-8E27AFF78F98}" srcOrd="0" destOrd="0" presId="urn:microsoft.com/office/officeart/2005/8/layout/hierarchy3"/>
    <dgm:cxn modelId="{66E0F4EA-2064-4FE9-8B37-6573F2D06976}" type="presParOf" srcId="{B9BE6EE0-B5B2-44D5-AED4-00E9FA0743FB}" destId="{4B9F174E-F31E-481F-B6FA-91ABEB1FE935}" srcOrd="1" destOrd="0" presId="urn:microsoft.com/office/officeart/2005/8/layout/hierarchy3"/>
    <dgm:cxn modelId="{04B733A3-1AF8-44BA-9BC4-548B1C4221C9}" type="presParOf" srcId="{647860E8-1A3D-4B2A-8649-2B6E10A6728A}" destId="{44522D5A-6A9C-4C41-A7B8-0D2166072EFE}" srcOrd="1" destOrd="0" presId="urn:microsoft.com/office/officeart/2005/8/layout/hierarchy3"/>
    <dgm:cxn modelId="{E1AB639D-3CE2-4017-B6E1-533B6A6A6405}" type="presParOf" srcId="{44522D5A-6A9C-4C41-A7B8-0D2166072EFE}" destId="{C64FCDC1-0B98-4246-9323-6725825DCF17}" srcOrd="0" destOrd="0" presId="urn:microsoft.com/office/officeart/2005/8/layout/hierarchy3"/>
    <dgm:cxn modelId="{FC5079C9-D2CB-45DF-BED1-4D2A745DF1DE}" type="presParOf" srcId="{44522D5A-6A9C-4C41-A7B8-0D2166072EFE}" destId="{07327600-13F1-468D-A700-1B4486868298}" srcOrd="1" destOrd="0" presId="urn:microsoft.com/office/officeart/2005/8/layout/hierarchy3"/>
    <dgm:cxn modelId="{5AA6954C-1383-42EC-9A43-913ECEEF1D09}" type="presParOf" srcId="{44522D5A-6A9C-4C41-A7B8-0D2166072EFE}" destId="{9E8C346C-C48D-45AB-9234-DD54B6A7B7D4}" srcOrd="2" destOrd="0" presId="urn:microsoft.com/office/officeart/2005/8/layout/hierarchy3"/>
    <dgm:cxn modelId="{9548C4AA-9E02-48B8-BC69-E60109C54422}" type="presParOf" srcId="{44522D5A-6A9C-4C41-A7B8-0D2166072EFE}" destId="{ACF02586-D265-495E-8473-F081238B7DCD}" srcOrd="3" destOrd="0" presId="urn:microsoft.com/office/officeart/2005/8/layout/hierarchy3"/>
    <dgm:cxn modelId="{33BB2FA9-5F72-4AEA-AB1F-5EECAB6D28B3}" type="presParOf" srcId="{44522D5A-6A9C-4C41-A7B8-0D2166072EFE}" destId="{C342BCA1-6FB0-465E-93D7-17755A4AA3D1}" srcOrd="4" destOrd="0" presId="urn:microsoft.com/office/officeart/2005/8/layout/hierarchy3"/>
    <dgm:cxn modelId="{B844299D-AF50-4647-BF70-86DFD36F7084}" type="presParOf" srcId="{44522D5A-6A9C-4C41-A7B8-0D2166072EFE}" destId="{AFCD23C7-E934-4DE3-9FB4-6EE04879C66E}" srcOrd="5" destOrd="0" presId="urn:microsoft.com/office/officeart/2005/8/layout/hierarchy3"/>
    <dgm:cxn modelId="{DDA7B0F4-B444-4445-AA1E-705FA3A9C2D6}" type="presParOf" srcId="{44522D5A-6A9C-4C41-A7B8-0D2166072EFE}" destId="{0F7FE1EE-13CA-439F-BD74-87AC0B1F00E0}" srcOrd="6" destOrd="0" presId="urn:microsoft.com/office/officeart/2005/8/layout/hierarchy3"/>
    <dgm:cxn modelId="{4E5CA755-A483-46EE-9741-D97D40C41E6B}" type="presParOf" srcId="{44522D5A-6A9C-4C41-A7B8-0D2166072EFE}" destId="{A1A41480-D783-4672-BD7B-E9E184FB96A4}" srcOrd="7" destOrd="0" presId="urn:microsoft.com/office/officeart/2005/8/layout/hierarchy3"/>
    <dgm:cxn modelId="{1640A59D-9947-42F8-917C-E62B0525F29B}" type="presParOf" srcId="{44522D5A-6A9C-4C41-A7B8-0D2166072EFE}" destId="{66D621B0-AA03-420B-A5A4-5BFBCA1499E3}" srcOrd="8" destOrd="0" presId="urn:microsoft.com/office/officeart/2005/8/layout/hierarchy3"/>
    <dgm:cxn modelId="{A74B1EE0-64E6-407B-BFBB-783CAA351E2F}" type="presParOf" srcId="{44522D5A-6A9C-4C41-A7B8-0D2166072EFE}" destId="{9D840ED9-7774-41B9-834D-89375385FF1D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6719481-7687-47CB-8F6B-5EAA79F4CF78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B218DF49-BD0C-49C9-8260-AF835E8572DF}">
      <dgm:prSet phldrT="[Texte]" custT="1"/>
      <dgm:spPr/>
      <dgm:t>
        <a:bodyPr/>
        <a:lstStyle/>
        <a:p>
          <a:r>
            <a:rPr lang="fr-FR" sz="2800" i="1" dirty="0" smtClean="0"/>
            <a:t>Rémission</a:t>
          </a:r>
          <a:endParaRPr lang="fr-FR" sz="2800" i="1" dirty="0"/>
        </a:p>
      </dgm:t>
    </dgm:pt>
    <dgm:pt modelId="{BEF67EA0-ACCC-4A12-8EC3-427747A533D8}" type="parTrans" cxnId="{667C5D45-DE0E-47F1-BB2C-0E599257C0EE}">
      <dgm:prSet/>
      <dgm:spPr/>
      <dgm:t>
        <a:bodyPr/>
        <a:lstStyle/>
        <a:p>
          <a:endParaRPr lang="fr-FR"/>
        </a:p>
      </dgm:t>
    </dgm:pt>
    <dgm:pt modelId="{00845562-2ED0-4E5D-8269-F798660C1F36}" type="sibTrans" cxnId="{667C5D45-DE0E-47F1-BB2C-0E599257C0EE}">
      <dgm:prSet/>
      <dgm:spPr/>
      <dgm:t>
        <a:bodyPr/>
        <a:lstStyle/>
        <a:p>
          <a:endParaRPr lang="fr-FR"/>
        </a:p>
      </dgm:t>
    </dgm:pt>
    <dgm:pt modelId="{A234324F-69E3-45E4-9CC9-2BB9FEE816EA}">
      <dgm:prSet phldrT="[Texte]" custT="1"/>
      <dgm:spPr/>
      <dgm:t>
        <a:bodyPr/>
        <a:lstStyle/>
        <a:p>
          <a:r>
            <a:rPr lang="fr-FR" sz="1800" i="1" dirty="0" smtClean="0">
              <a:solidFill>
                <a:srgbClr val="7030A0"/>
              </a:solidFill>
            </a:rPr>
            <a:t> Maladie Inactive Sous Traitement:</a:t>
          </a:r>
        </a:p>
        <a:p>
          <a:r>
            <a:rPr lang="fr-FR" sz="1800" i="1" dirty="0" smtClean="0">
              <a:solidFill>
                <a:srgbClr val="7030A0"/>
              </a:solidFill>
            </a:rPr>
            <a:t>6mois </a:t>
          </a:r>
          <a:endParaRPr lang="fr-FR" sz="1800" i="1" dirty="0">
            <a:solidFill>
              <a:srgbClr val="7030A0"/>
            </a:solidFill>
          </a:endParaRPr>
        </a:p>
      </dgm:t>
    </dgm:pt>
    <dgm:pt modelId="{3FD075D1-B53F-40C9-9994-493D6AF7056E}" type="parTrans" cxnId="{011BD266-5084-4B00-8C6C-14BEC6624673}">
      <dgm:prSet/>
      <dgm:spPr/>
      <dgm:t>
        <a:bodyPr/>
        <a:lstStyle/>
        <a:p>
          <a:endParaRPr lang="fr-FR"/>
        </a:p>
      </dgm:t>
    </dgm:pt>
    <dgm:pt modelId="{35D53A19-5FA2-42B2-A716-BE844DC42B44}" type="sibTrans" cxnId="{011BD266-5084-4B00-8C6C-14BEC6624673}">
      <dgm:prSet/>
      <dgm:spPr/>
      <dgm:t>
        <a:bodyPr/>
        <a:lstStyle/>
        <a:p>
          <a:endParaRPr lang="fr-FR"/>
        </a:p>
      </dgm:t>
    </dgm:pt>
    <dgm:pt modelId="{34B9FDC7-13A6-4F06-BB26-98C6E97FFE19}">
      <dgm:prSet phldrT="[Texte]" custT="1"/>
      <dgm:spPr/>
      <dgm:t>
        <a:bodyPr/>
        <a:lstStyle/>
        <a:p>
          <a:r>
            <a:rPr lang="fr-FR" sz="1800" i="1" dirty="0" smtClean="0">
              <a:solidFill>
                <a:schemeClr val="accent2"/>
              </a:solidFill>
            </a:rPr>
            <a:t>Maladie Inactive </a:t>
          </a:r>
        </a:p>
        <a:p>
          <a:r>
            <a:rPr lang="fr-FR" sz="1800" i="1" dirty="0" smtClean="0">
              <a:solidFill>
                <a:schemeClr val="accent2"/>
              </a:solidFill>
            </a:rPr>
            <a:t>En l’absence d’un Traitement:</a:t>
          </a:r>
        </a:p>
        <a:p>
          <a:r>
            <a:rPr lang="fr-FR" sz="1800" i="1" dirty="0" smtClean="0">
              <a:solidFill>
                <a:schemeClr val="accent2"/>
              </a:solidFill>
            </a:rPr>
            <a:t>12 mois </a:t>
          </a:r>
          <a:endParaRPr lang="fr-FR" sz="1800" i="1" dirty="0">
            <a:solidFill>
              <a:schemeClr val="accent2"/>
            </a:solidFill>
          </a:endParaRPr>
        </a:p>
      </dgm:t>
    </dgm:pt>
    <dgm:pt modelId="{9891E3A3-4283-44B7-86BF-162FBEE74CC9}" type="parTrans" cxnId="{0175532C-820D-404B-BC3B-D75E3A16C25E}">
      <dgm:prSet/>
      <dgm:spPr/>
      <dgm:t>
        <a:bodyPr/>
        <a:lstStyle/>
        <a:p>
          <a:endParaRPr lang="fr-FR"/>
        </a:p>
      </dgm:t>
    </dgm:pt>
    <dgm:pt modelId="{84CE905A-1E2D-4A39-A331-C65A21F5E456}" type="sibTrans" cxnId="{0175532C-820D-404B-BC3B-D75E3A16C25E}">
      <dgm:prSet/>
      <dgm:spPr/>
      <dgm:t>
        <a:bodyPr/>
        <a:lstStyle/>
        <a:p>
          <a:endParaRPr lang="fr-FR"/>
        </a:p>
      </dgm:t>
    </dgm:pt>
    <dgm:pt modelId="{69465CD0-E3A0-45FF-B221-ABC761C07D1C}" type="pres">
      <dgm:prSet presAssocID="{F6719481-7687-47CB-8F6B-5EAA79F4CF7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AB0FB705-260C-4077-8241-C868CB52A0FA}" type="pres">
      <dgm:prSet presAssocID="{B218DF49-BD0C-49C9-8260-AF835E8572DF}" presName="root" presStyleCnt="0"/>
      <dgm:spPr/>
    </dgm:pt>
    <dgm:pt modelId="{4592E59B-3129-49A1-AB87-19D7E7A45403}" type="pres">
      <dgm:prSet presAssocID="{B218DF49-BD0C-49C9-8260-AF835E8572DF}" presName="rootComposite" presStyleCnt="0"/>
      <dgm:spPr/>
    </dgm:pt>
    <dgm:pt modelId="{75BD7E01-9812-4C99-8189-5716A617D220}" type="pres">
      <dgm:prSet presAssocID="{B218DF49-BD0C-49C9-8260-AF835E8572DF}" presName="rootText" presStyleLbl="node1" presStyleIdx="0" presStyleCnt="1" custScaleX="104490" custScaleY="61849" custLinFactNeighborX="-1194" custLinFactNeighborY="6097"/>
      <dgm:spPr/>
      <dgm:t>
        <a:bodyPr/>
        <a:lstStyle/>
        <a:p>
          <a:endParaRPr lang="fr-FR"/>
        </a:p>
      </dgm:t>
    </dgm:pt>
    <dgm:pt modelId="{C910D114-EB94-44FD-9CEA-F5950F7DDDC0}" type="pres">
      <dgm:prSet presAssocID="{B218DF49-BD0C-49C9-8260-AF835E8572DF}" presName="rootConnector" presStyleLbl="node1" presStyleIdx="0" presStyleCnt="1"/>
      <dgm:spPr/>
      <dgm:t>
        <a:bodyPr/>
        <a:lstStyle/>
        <a:p>
          <a:endParaRPr lang="fr-FR"/>
        </a:p>
      </dgm:t>
    </dgm:pt>
    <dgm:pt modelId="{31041225-1E60-4678-9555-0B7640D55027}" type="pres">
      <dgm:prSet presAssocID="{B218DF49-BD0C-49C9-8260-AF835E8572DF}" presName="childShape" presStyleCnt="0"/>
      <dgm:spPr/>
    </dgm:pt>
    <dgm:pt modelId="{149136F2-DDF7-4109-BE31-A450676A87B1}" type="pres">
      <dgm:prSet presAssocID="{3FD075D1-B53F-40C9-9994-493D6AF7056E}" presName="Name13" presStyleLbl="parChTrans1D2" presStyleIdx="0" presStyleCnt="2"/>
      <dgm:spPr/>
      <dgm:t>
        <a:bodyPr/>
        <a:lstStyle/>
        <a:p>
          <a:endParaRPr lang="fr-FR"/>
        </a:p>
      </dgm:t>
    </dgm:pt>
    <dgm:pt modelId="{1CC1E31D-C136-4122-82DB-5271273E5FDD}" type="pres">
      <dgm:prSet presAssocID="{A234324F-69E3-45E4-9CC9-2BB9FEE816EA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AC23E54-6182-4D56-A7E7-7088DED5F84F}" type="pres">
      <dgm:prSet presAssocID="{9891E3A3-4283-44B7-86BF-162FBEE74CC9}" presName="Name13" presStyleLbl="parChTrans1D2" presStyleIdx="1" presStyleCnt="2"/>
      <dgm:spPr/>
      <dgm:t>
        <a:bodyPr/>
        <a:lstStyle/>
        <a:p>
          <a:endParaRPr lang="fr-FR"/>
        </a:p>
      </dgm:t>
    </dgm:pt>
    <dgm:pt modelId="{96485BF4-27EE-494A-AF12-D53AE64ACF5A}" type="pres">
      <dgm:prSet presAssocID="{34B9FDC7-13A6-4F06-BB26-98C6E97FFE19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3589C08F-2419-450F-9909-1627047C627B}" type="presOf" srcId="{3FD075D1-B53F-40C9-9994-493D6AF7056E}" destId="{149136F2-DDF7-4109-BE31-A450676A87B1}" srcOrd="0" destOrd="0" presId="urn:microsoft.com/office/officeart/2005/8/layout/hierarchy3"/>
    <dgm:cxn modelId="{958B5FF1-8804-4E64-BF0F-DD00F7E989B1}" type="presOf" srcId="{9891E3A3-4283-44B7-86BF-162FBEE74CC9}" destId="{CAC23E54-6182-4D56-A7E7-7088DED5F84F}" srcOrd="0" destOrd="0" presId="urn:microsoft.com/office/officeart/2005/8/layout/hierarchy3"/>
    <dgm:cxn modelId="{24529D37-A012-412A-B316-674D7A4FCB15}" type="presOf" srcId="{B218DF49-BD0C-49C9-8260-AF835E8572DF}" destId="{C910D114-EB94-44FD-9CEA-F5950F7DDDC0}" srcOrd="1" destOrd="0" presId="urn:microsoft.com/office/officeart/2005/8/layout/hierarchy3"/>
    <dgm:cxn modelId="{667C5D45-DE0E-47F1-BB2C-0E599257C0EE}" srcId="{F6719481-7687-47CB-8F6B-5EAA79F4CF78}" destId="{B218DF49-BD0C-49C9-8260-AF835E8572DF}" srcOrd="0" destOrd="0" parTransId="{BEF67EA0-ACCC-4A12-8EC3-427747A533D8}" sibTransId="{00845562-2ED0-4E5D-8269-F798660C1F36}"/>
    <dgm:cxn modelId="{E275346A-F3FB-471B-8CAA-874F28395589}" type="presOf" srcId="{34B9FDC7-13A6-4F06-BB26-98C6E97FFE19}" destId="{96485BF4-27EE-494A-AF12-D53AE64ACF5A}" srcOrd="0" destOrd="0" presId="urn:microsoft.com/office/officeart/2005/8/layout/hierarchy3"/>
    <dgm:cxn modelId="{D4C05F60-F7A7-486E-AA8F-1643E6822DD4}" type="presOf" srcId="{B218DF49-BD0C-49C9-8260-AF835E8572DF}" destId="{75BD7E01-9812-4C99-8189-5716A617D220}" srcOrd="0" destOrd="0" presId="urn:microsoft.com/office/officeart/2005/8/layout/hierarchy3"/>
    <dgm:cxn modelId="{011BD266-5084-4B00-8C6C-14BEC6624673}" srcId="{B218DF49-BD0C-49C9-8260-AF835E8572DF}" destId="{A234324F-69E3-45E4-9CC9-2BB9FEE816EA}" srcOrd="0" destOrd="0" parTransId="{3FD075D1-B53F-40C9-9994-493D6AF7056E}" sibTransId="{35D53A19-5FA2-42B2-A716-BE844DC42B44}"/>
    <dgm:cxn modelId="{9FB09681-FC2F-4C24-9A8B-719D7239D612}" type="presOf" srcId="{F6719481-7687-47CB-8F6B-5EAA79F4CF78}" destId="{69465CD0-E3A0-45FF-B221-ABC761C07D1C}" srcOrd="0" destOrd="0" presId="urn:microsoft.com/office/officeart/2005/8/layout/hierarchy3"/>
    <dgm:cxn modelId="{0175532C-820D-404B-BC3B-D75E3A16C25E}" srcId="{B218DF49-BD0C-49C9-8260-AF835E8572DF}" destId="{34B9FDC7-13A6-4F06-BB26-98C6E97FFE19}" srcOrd="1" destOrd="0" parTransId="{9891E3A3-4283-44B7-86BF-162FBEE74CC9}" sibTransId="{84CE905A-1E2D-4A39-A331-C65A21F5E456}"/>
    <dgm:cxn modelId="{E7685A1E-9663-4A20-9BC2-7CCA9F846C9C}" type="presOf" srcId="{A234324F-69E3-45E4-9CC9-2BB9FEE816EA}" destId="{1CC1E31D-C136-4122-82DB-5271273E5FDD}" srcOrd="0" destOrd="0" presId="urn:microsoft.com/office/officeart/2005/8/layout/hierarchy3"/>
    <dgm:cxn modelId="{263A57C5-D506-49BE-8AF6-49FF21710E21}" type="presParOf" srcId="{69465CD0-E3A0-45FF-B221-ABC761C07D1C}" destId="{AB0FB705-260C-4077-8241-C868CB52A0FA}" srcOrd="0" destOrd="0" presId="urn:microsoft.com/office/officeart/2005/8/layout/hierarchy3"/>
    <dgm:cxn modelId="{5CAB0DC2-DAF6-49CD-9487-90EC5014774F}" type="presParOf" srcId="{AB0FB705-260C-4077-8241-C868CB52A0FA}" destId="{4592E59B-3129-49A1-AB87-19D7E7A45403}" srcOrd="0" destOrd="0" presId="urn:microsoft.com/office/officeart/2005/8/layout/hierarchy3"/>
    <dgm:cxn modelId="{F432D418-5F4F-49B1-9887-D90653A983BD}" type="presParOf" srcId="{4592E59B-3129-49A1-AB87-19D7E7A45403}" destId="{75BD7E01-9812-4C99-8189-5716A617D220}" srcOrd="0" destOrd="0" presId="urn:microsoft.com/office/officeart/2005/8/layout/hierarchy3"/>
    <dgm:cxn modelId="{055BB19F-9E60-46FE-BB93-F3CDA747E375}" type="presParOf" srcId="{4592E59B-3129-49A1-AB87-19D7E7A45403}" destId="{C910D114-EB94-44FD-9CEA-F5950F7DDDC0}" srcOrd="1" destOrd="0" presId="urn:microsoft.com/office/officeart/2005/8/layout/hierarchy3"/>
    <dgm:cxn modelId="{445028BF-797C-4312-96C3-8E88AAE034F8}" type="presParOf" srcId="{AB0FB705-260C-4077-8241-C868CB52A0FA}" destId="{31041225-1E60-4678-9555-0B7640D55027}" srcOrd="1" destOrd="0" presId="urn:microsoft.com/office/officeart/2005/8/layout/hierarchy3"/>
    <dgm:cxn modelId="{6D5DC631-E9D6-471D-B9D1-A2EED6B06A60}" type="presParOf" srcId="{31041225-1E60-4678-9555-0B7640D55027}" destId="{149136F2-DDF7-4109-BE31-A450676A87B1}" srcOrd="0" destOrd="0" presId="urn:microsoft.com/office/officeart/2005/8/layout/hierarchy3"/>
    <dgm:cxn modelId="{84084DE3-BDD4-4685-A842-0995633579CC}" type="presParOf" srcId="{31041225-1E60-4678-9555-0B7640D55027}" destId="{1CC1E31D-C136-4122-82DB-5271273E5FDD}" srcOrd="1" destOrd="0" presId="urn:microsoft.com/office/officeart/2005/8/layout/hierarchy3"/>
    <dgm:cxn modelId="{922F76E5-D965-4DD9-8D4F-79B9C3D8D85E}" type="presParOf" srcId="{31041225-1E60-4678-9555-0B7640D55027}" destId="{CAC23E54-6182-4D56-A7E7-7088DED5F84F}" srcOrd="2" destOrd="0" presId="urn:microsoft.com/office/officeart/2005/8/layout/hierarchy3"/>
    <dgm:cxn modelId="{60A2AC0A-CEEB-4E26-91B4-BBEFCD3E9C59}" type="presParOf" srcId="{31041225-1E60-4678-9555-0B7640D55027}" destId="{96485BF4-27EE-494A-AF12-D53AE64ACF5A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09305E1-E4DF-44C8-8E97-6B82D51D3D4D}">
      <dsp:nvSpPr>
        <dsp:cNvPr id="0" name=""/>
        <dsp:cNvSpPr/>
      </dsp:nvSpPr>
      <dsp:spPr>
        <a:xfrm>
          <a:off x="1124081" y="650237"/>
          <a:ext cx="4194248" cy="4194248"/>
        </a:xfrm>
        <a:prstGeom prst="blockArc">
          <a:avLst>
            <a:gd name="adj1" fmla="val 9000000"/>
            <a:gd name="adj2" fmla="val 162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851D54-048E-49ED-99E5-2F9CF251E4DD}">
      <dsp:nvSpPr>
        <dsp:cNvPr id="0" name=""/>
        <dsp:cNvSpPr/>
      </dsp:nvSpPr>
      <dsp:spPr>
        <a:xfrm>
          <a:off x="1124081" y="650237"/>
          <a:ext cx="4194248" cy="4194248"/>
        </a:xfrm>
        <a:prstGeom prst="blockArc">
          <a:avLst>
            <a:gd name="adj1" fmla="val 1800000"/>
            <a:gd name="adj2" fmla="val 90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8A1233-1350-4689-8F61-235626431F80}">
      <dsp:nvSpPr>
        <dsp:cNvPr id="0" name=""/>
        <dsp:cNvSpPr/>
      </dsp:nvSpPr>
      <dsp:spPr>
        <a:xfrm>
          <a:off x="1124081" y="650237"/>
          <a:ext cx="4194248" cy="4194248"/>
        </a:xfrm>
        <a:prstGeom prst="blockArc">
          <a:avLst>
            <a:gd name="adj1" fmla="val 16200000"/>
            <a:gd name="adj2" fmla="val 18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76D617-4219-407E-93AC-36F6F1A9DDF6}">
      <dsp:nvSpPr>
        <dsp:cNvPr id="0" name=""/>
        <dsp:cNvSpPr/>
      </dsp:nvSpPr>
      <dsp:spPr>
        <a:xfrm>
          <a:off x="2131755" y="1638532"/>
          <a:ext cx="1931284" cy="19312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900" kern="1200" dirty="0" smtClean="0"/>
            <a:t>Pédiatre </a:t>
          </a:r>
          <a:endParaRPr lang="fr-FR" sz="2900" kern="1200" dirty="0"/>
        </a:p>
      </dsp:txBody>
      <dsp:txXfrm>
        <a:off x="2131755" y="1638532"/>
        <a:ext cx="1931284" cy="1931284"/>
      </dsp:txXfrm>
    </dsp:sp>
    <dsp:sp modelId="{218839B6-0741-4B1B-A28A-34E0A85F1B21}">
      <dsp:nvSpPr>
        <dsp:cNvPr id="0" name=""/>
        <dsp:cNvSpPr/>
      </dsp:nvSpPr>
      <dsp:spPr>
        <a:xfrm>
          <a:off x="1621314" y="-20067"/>
          <a:ext cx="3199783" cy="14379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b="1" kern="1200" dirty="0" smtClean="0"/>
            <a:t>Psychologie:</a:t>
          </a:r>
        </a:p>
      </dsp:txBody>
      <dsp:txXfrm>
        <a:off x="1621314" y="-20067"/>
        <a:ext cx="3199783" cy="1437947"/>
      </dsp:txXfrm>
    </dsp:sp>
    <dsp:sp modelId="{FF97DC11-3D35-4E5D-BF12-6023332DC927}">
      <dsp:nvSpPr>
        <dsp:cNvPr id="0" name=""/>
        <dsp:cNvSpPr/>
      </dsp:nvSpPr>
      <dsp:spPr>
        <a:xfrm>
          <a:off x="3549709" y="3024348"/>
          <a:ext cx="2891023" cy="14944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 smtClean="0"/>
            <a:t>Ophtalmologie:</a:t>
          </a:r>
        </a:p>
      </dsp:txBody>
      <dsp:txXfrm>
        <a:off x="3549709" y="3024348"/>
        <a:ext cx="2891023" cy="1494484"/>
      </dsp:txXfrm>
    </dsp:sp>
    <dsp:sp modelId="{4CFEFF6F-F300-44C3-9B2E-068A58B8F975}">
      <dsp:nvSpPr>
        <dsp:cNvPr id="0" name=""/>
        <dsp:cNvSpPr/>
      </dsp:nvSpPr>
      <dsp:spPr>
        <a:xfrm>
          <a:off x="107729" y="3095640"/>
          <a:ext cx="2678923" cy="13518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 smtClean="0"/>
            <a:t>Rééducation:</a:t>
          </a:r>
        </a:p>
      </dsp:txBody>
      <dsp:txXfrm>
        <a:off x="107729" y="3095640"/>
        <a:ext cx="2678923" cy="135189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5694FE-50DF-4E40-9441-2942F30DDBB9}">
      <dsp:nvSpPr>
        <dsp:cNvPr id="0" name=""/>
        <dsp:cNvSpPr/>
      </dsp:nvSpPr>
      <dsp:spPr>
        <a:xfrm>
          <a:off x="1512371" y="0"/>
          <a:ext cx="4525963" cy="452596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A96724-B223-4D60-ACA0-C5644315B7D1}">
      <dsp:nvSpPr>
        <dsp:cNvPr id="0" name=""/>
        <dsp:cNvSpPr/>
      </dsp:nvSpPr>
      <dsp:spPr>
        <a:xfrm>
          <a:off x="3775352" y="453038"/>
          <a:ext cx="2941875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300" kern="1200" dirty="0" smtClean="0"/>
            <a:t>BIOTHERAPIE</a:t>
          </a:r>
          <a:endParaRPr lang="fr-FR" sz="3300" kern="1200" dirty="0"/>
        </a:p>
      </dsp:txBody>
      <dsp:txXfrm>
        <a:off x="3775352" y="453038"/>
        <a:ext cx="2941875" cy="804419"/>
      </dsp:txXfrm>
    </dsp:sp>
    <dsp:sp modelId="{D8A1C673-F10B-400D-A824-FE533E8B990C}">
      <dsp:nvSpPr>
        <dsp:cNvPr id="0" name=""/>
        <dsp:cNvSpPr/>
      </dsp:nvSpPr>
      <dsp:spPr>
        <a:xfrm>
          <a:off x="3754759" y="1362230"/>
          <a:ext cx="2941875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300" kern="1200" dirty="0" smtClean="0"/>
            <a:t>MTX</a:t>
          </a:r>
          <a:endParaRPr lang="fr-FR" sz="3300" kern="1200" dirty="0"/>
        </a:p>
      </dsp:txBody>
      <dsp:txXfrm>
        <a:off x="3754759" y="1362230"/>
        <a:ext cx="2941875" cy="804419"/>
      </dsp:txXfrm>
    </dsp:sp>
    <dsp:sp modelId="{B5EA559D-BDA6-4ADA-912B-652FE72B2A1E}">
      <dsp:nvSpPr>
        <dsp:cNvPr id="0" name=""/>
        <dsp:cNvSpPr/>
      </dsp:nvSpPr>
      <dsp:spPr>
        <a:xfrm>
          <a:off x="3775352" y="2262981"/>
          <a:ext cx="2941875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300" kern="1200" dirty="0" smtClean="0"/>
            <a:t>CORTICOIDES</a:t>
          </a:r>
          <a:endParaRPr lang="fr-FR" sz="3300" kern="1200" dirty="0"/>
        </a:p>
      </dsp:txBody>
      <dsp:txXfrm>
        <a:off x="3775352" y="2262981"/>
        <a:ext cx="2941875" cy="804419"/>
      </dsp:txXfrm>
    </dsp:sp>
    <dsp:sp modelId="{3CBB1D63-C2EE-46FA-BF53-2914B542DC53}">
      <dsp:nvSpPr>
        <dsp:cNvPr id="0" name=""/>
        <dsp:cNvSpPr/>
      </dsp:nvSpPr>
      <dsp:spPr>
        <a:xfrm>
          <a:off x="3775352" y="3167953"/>
          <a:ext cx="2941875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300" kern="1200" dirty="0" smtClean="0"/>
            <a:t>AINS</a:t>
          </a:r>
          <a:endParaRPr lang="fr-FR" sz="3300" kern="1200" dirty="0"/>
        </a:p>
      </dsp:txBody>
      <dsp:txXfrm>
        <a:off x="3775352" y="3167953"/>
        <a:ext cx="2941875" cy="80441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F7F33BF-937A-48EC-B97A-AC5245CC7293}">
      <dsp:nvSpPr>
        <dsp:cNvPr id="0" name=""/>
        <dsp:cNvSpPr/>
      </dsp:nvSpPr>
      <dsp:spPr>
        <a:xfrm>
          <a:off x="0" y="464019"/>
          <a:ext cx="697709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5E54B0-32C4-47CB-96FF-7E214B4FBECF}">
      <dsp:nvSpPr>
        <dsp:cNvPr id="0" name=""/>
        <dsp:cNvSpPr/>
      </dsp:nvSpPr>
      <dsp:spPr>
        <a:xfrm>
          <a:off x="348854" y="6459"/>
          <a:ext cx="4883963" cy="915120"/>
        </a:xfrm>
        <a:prstGeom prst="roundRect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602" tIns="0" rIns="18460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i="1" kern="1200" dirty="0" smtClean="0"/>
            <a:t>Escalade Thérapeutique</a:t>
          </a:r>
          <a:endParaRPr lang="fr-FR" sz="2800" i="1" kern="1200" dirty="0"/>
        </a:p>
      </dsp:txBody>
      <dsp:txXfrm>
        <a:off x="348854" y="6459"/>
        <a:ext cx="4883963" cy="915120"/>
      </dsp:txXfrm>
    </dsp:sp>
    <dsp:sp modelId="{6E6D3665-6E74-4941-9AA0-1DEC2FBE6BBA}">
      <dsp:nvSpPr>
        <dsp:cNvPr id="0" name=""/>
        <dsp:cNvSpPr/>
      </dsp:nvSpPr>
      <dsp:spPr>
        <a:xfrm>
          <a:off x="0" y="1870179"/>
          <a:ext cx="697709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5B95DC-A77B-4CFF-AE9C-3FC1CF2FB77C}">
      <dsp:nvSpPr>
        <dsp:cNvPr id="0" name=""/>
        <dsp:cNvSpPr/>
      </dsp:nvSpPr>
      <dsp:spPr>
        <a:xfrm>
          <a:off x="348854" y="1412619"/>
          <a:ext cx="5492260" cy="915120"/>
        </a:xfrm>
        <a:prstGeom prst="roundRect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602" tIns="0" rIns="18460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i="1" kern="1200" dirty="0" smtClean="0"/>
            <a:t>Niveau d’activité de la maladie</a:t>
          </a:r>
          <a:endParaRPr lang="fr-FR" sz="2800" i="1" kern="1200" dirty="0"/>
        </a:p>
      </dsp:txBody>
      <dsp:txXfrm>
        <a:off x="348854" y="1412619"/>
        <a:ext cx="5492260" cy="915120"/>
      </dsp:txXfrm>
    </dsp:sp>
    <dsp:sp modelId="{E444041E-2FAB-4BC8-A388-560B2459D4EE}">
      <dsp:nvSpPr>
        <dsp:cNvPr id="0" name=""/>
        <dsp:cNvSpPr/>
      </dsp:nvSpPr>
      <dsp:spPr>
        <a:xfrm>
          <a:off x="0" y="3276340"/>
          <a:ext cx="697709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C65B2D-5DD1-44DB-A546-725BAAF89446}">
      <dsp:nvSpPr>
        <dsp:cNvPr id="0" name=""/>
        <dsp:cNvSpPr/>
      </dsp:nvSpPr>
      <dsp:spPr>
        <a:xfrm>
          <a:off x="333183" y="2818780"/>
          <a:ext cx="6642902" cy="915120"/>
        </a:xfrm>
        <a:prstGeom prst="roundRect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602" tIns="0" rIns="18460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i="1" kern="1200" dirty="0" smtClean="0"/>
            <a:t>Existence de Signes mauvais Pronostic</a:t>
          </a:r>
          <a:endParaRPr lang="fr-FR" sz="2800" i="1" kern="1200" dirty="0"/>
        </a:p>
      </dsp:txBody>
      <dsp:txXfrm>
        <a:off x="333183" y="2818780"/>
        <a:ext cx="6642902" cy="91512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2CD1B3-E39A-4C93-85CC-8E27AFF78F98}">
      <dsp:nvSpPr>
        <dsp:cNvPr id="0" name=""/>
        <dsp:cNvSpPr/>
      </dsp:nvSpPr>
      <dsp:spPr>
        <a:xfrm>
          <a:off x="438140" y="9"/>
          <a:ext cx="2580103" cy="6861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i="1" kern="1200" dirty="0" smtClean="0"/>
            <a:t>Maladie Inactive </a:t>
          </a:r>
          <a:endParaRPr lang="fr-FR" sz="2800" i="1" kern="1200" dirty="0"/>
        </a:p>
      </dsp:txBody>
      <dsp:txXfrm>
        <a:off x="438140" y="9"/>
        <a:ext cx="2580103" cy="686127"/>
      </dsp:txXfrm>
    </dsp:sp>
    <dsp:sp modelId="{C64FCDC1-0B98-4246-9323-6725825DCF17}">
      <dsp:nvSpPr>
        <dsp:cNvPr id="0" name=""/>
        <dsp:cNvSpPr/>
      </dsp:nvSpPr>
      <dsp:spPr>
        <a:xfrm>
          <a:off x="696150" y="686136"/>
          <a:ext cx="258010" cy="4138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3876"/>
              </a:lnTo>
              <a:lnTo>
                <a:pt x="258010" y="4138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327600-13F1-468D-A700-1B4486868298}">
      <dsp:nvSpPr>
        <dsp:cNvPr id="0" name=""/>
        <dsp:cNvSpPr/>
      </dsp:nvSpPr>
      <dsp:spPr>
        <a:xfrm>
          <a:off x="954160" y="888448"/>
          <a:ext cx="1257801" cy="42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i="1" kern="1200" dirty="0" smtClean="0"/>
            <a:t>Pas d’Arthrite </a:t>
          </a:r>
          <a:endParaRPr lang="fr-FR" sz="1600" i="1" kern="1200" dirty="0"/>
        </a:p>
      </dsp:txBody>
      <dsp:txXfrm>
        <a:off x="954160" y="888448"/>
        <a:ext cx="1257801" cy="423130"/>
      </dsp:txXfrm>
    </dsp:sp>
    <dsp:sp modelId="{9E8C346C-C48D-45AB-9234-DD54B6A7B7D4}">
      <dsp:nvSpPr>
        <dsp:cNvPr id="0" name=""/>
        <dsp:cNvSpPr/>
      </dsp:nvSpPr>
      <dsp:spPr>
        <a:xfrm>
          <a:off x="696150" y="686136"/>
          <a:ext cx="258010" cy="11336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3628"/>
              </a:lnTo>
              <a:lnTo>
                <a:pt x="258010" y="113362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F02586-D265-495E-8473-F081238B7DCD}">
      <dsp:nvSpPr>
        <dsp:cNvPr id="0" name=""/>
        <dsp:cNvSpPr/>
      </dsp:nvSpPr>
      <dsp:spPr>
        <a:xfrm>
          <a:off x="954160" y="1513890"/>
          <a:ext cx="1558258" cy="611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i="1" kern="1200" dirty="0" smtClean="0"/>
            <a:t>Aucun signe systémique </a:t>
          </a:r>
          <a:endParaRPr lang="fr-FR" sz="1600" i="1" kern="1200" dirty="0"/>
        </a:p>
      </dsp:txBody>
      <dsp:txXfrm>
        <a:off x="954160" y="1513890"/>
        <a:ext cx="1558258" cy="611749"/>
      </dsp:txXfrm>
    </dsp:sp>
    <dsp:sp modelId="{C342BCA1-6FB0-465E-93D7-17755A4AA3D1}">
      <dsp:nvSpPr>
        <dsp:cNvPr id="0" name=""/>
        <dsp:cNvSpPr/>
      </dsp:nvSpPr>
      <dsp:spPr>
        <a:xfrm>
          <a:off x="696150" y="686136"/>
          <a:ext cx="258010" cy="19082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08214"/>
              </a:lnTo>
              <a:lnTo>
                <a:pt x="258010" y="19082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CD23C7-E934-4DE3-9FB4-6EE04879C66E}">
      <dsp:nvSpPr>
        <dsp:cNvPr id="0" name=""/>
        <dsp:cNvSpPr/>
      </dsp:nvSpPr>
      <dsp:spPr>
        <a:xfrm>
          <a:off x="954160" y="2327951"/>
          <a:ext cx="1590576" cy="5327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i="1" kern="1200" dirty="0" smtClean="0"/>
            <a:t>VS et ou CRP Normale</a:t>
          </a:r>
          <a:endParaRPr lang="fr-FR" sz="1600" i="1" kern="1200" dirty="0"/>
        </a:p>
      </dsp:txBody>
      <dsp:txXfrm>
        <a:off x="954160" y="2327951"/>
        <a:ext cx="1590576" cy="532799"/>
      </dsp:txXfrm>
    </dsp:sp>
    <dsp:sp modelId="{0F7FE1EE-13CA-439F-BD74-87AC0B1F00E0}">
      <dsp:nvSpPr>
        <dsp:cNvPr id="0" name=""/>
        <dsp:cNvSpPr/>
      </dsp:nvSpPr>
      <dsp:spPr>
        <a:xfrm>
          <a:off x="696150" y="686136"/>
          <a:ext cx="258010" cy="26015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01596"/>
              </a:lnTo>
              <a:lnTo>
                <a:pt x="258010" y="26015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A41480-D783-4672-BD7B-E9E184FB96A4}">
      <dsp:nvSpPr>
        <dsp:cNvPr id="0" name=""/>
        <dsp:cNvSpPr/>
      </dsp:nvSpPr>
      <dsp:spPr>
        <a:xfrm>
          <a:off x="954160" y="3063062"/>
          <a:ext cx="1704350" cy="4493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i="1" kern="1200" dirty="0" smtClean="0"/>
            <a:t>EVA Normal</a:t>
          </a:r>
          <a:endParaRPr lang="fr-FR" sz="1600" i="1" kern="1200" dirty="0"/>
        </a:p>
      </dsp:txBody>
      <dsp:txXfrm>
        <a:off x="954160" y="3063062"/>
        <a:ext cx="1704350" cy="449342"/>
      </dsp:txXfrm>
    </dsp:sp>
    <dsp:sp modelId="{66D621B0-AA03-420B-A5A4-5BFBCA1499E3}">
      <dsp:nvSpPr>
        <dsp:cNvPr id="0" name=""/>
        <dsp:cNvSpPr/>
      </dsp:nvSpPr>
      <dsp:spPr>
        <a:xfrm>
          <a:off x="696150" y="686136"/>
          <a:ext cx="258010" cy="3311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1228"/>
              </a:lnTo>
              <a:lnTo>
                <a:pt x="258010" y="331122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840ED9-7774-41B9-834D-89375385FF1D}">
      <dsp:nvSpPr>
        <dsp:cNvPr id="0" name=""/>
        <dsp:cNvSpPr/>
      </dsp:nvSpPr>
      <dsp:spPr>
        <a:xfrm>
          <a:off x="954160" y="3714716"/>
          <a:ext cx="1798701" cy="5652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i="1" kern="1200" dirty="0" smtClean="0">
              <a:solidFill>
                <a:schemeClr val="accent2"/>
              </a:solidFill>
            </a:rPr>
            <a:t>Pas d’Uvéite Active</a:t>
          </a:r>
          <a:endParaRPr lang="fr-FR" sz="1600" i="1" kern="1200" dirty="0">
            <a:solidFill>
              <a:schemeClr val="accent2"/>
            </a:solidFill>
          </a:endParaRPr>
        </a:p>
      </dsp:txBody>
      <dsp:txXfrm>
        <a:off x="954160" y="3714716"/>
        <a:ext cx="1798701" cy="565298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5BD7E01-9812-4C99-8189-5716A617D220}">
      <dsp:nvSpPr>
        <dsp:cNvPr id="0" name=""/>
        <dsp:cNvSpPr/>
      </dsp:nvSpPr>
      <dsp:spPr>
        <a:xfrm>
          <a:off x="0" y="144015"/>
          <a:ext cx="2661582" cy="787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i="1" kern="1200" dirty="0" smtClean="0"/>
            <a:t>Rémission</a:t>
          </a:r>
          <a:endParaRPr lang="fr-FR" sz="2800" i="1" kern="1200" dirty="0"/>
        </a:p>
      </dsp:txBody>
      <dsp:txXfrm>
        <a:off x="0" y="144015"/>
        <a:ext cx="2661582" cy="787712"/>
      </dsp:txXfrm>
    </dsp:sp>
    <dsp:sp modelId="{149136F2-DDF7-4109-BE31-A450676A87B1}">
      <dsp:nvSpPr>
        <dsp:cNvPr id="0" name=""/>
        <dsp:cNvSpPr/>
      </dsp:nvSpPr>
      <dsp:spPr>
        <a:xfrm>
          <a:off x="266158" y="931728"/>
          <a:ext cx="267514" cy="8775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7552"/>
              </a:lnTo>
              <a:lnTo>
                <a:pt x="267514" y="87755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C1E31D-C136-4122-82DB-5271273E5FDD}">
      <dsp:nvSpPr>
        <dsp:cNvPr id="0" name=""/>
        <dsp:cNvSpPr/>
      </dsp:nvSpPr>
      <dsp:spPr>
        <a:xfrm>
          <a:off x="533673" y="1172478"/>
          <a:ext cx="2037770" cy="12736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i="1" kern="1200" dirty="0" smtClean="0">
              <a:solidFill>
                <a:srgbClr val="7030A0"/>
              </a:solidFill>
            </a:rPr>
            <a:t> Maladie Inactive Sous Traitement: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i="1" kern="1200" dirty="0" smtClean="0">
              <a:solidFill>
                <a:srgbClr val="7030A0"/>
              </a:solidFill>
            </a:rPr>
            <a:t>6mois </a:t>
          </a:r>
          <a:endParaRPr lang="fr-FR" sz="1800" i="1" kern="1200" dirty="0">
            <a:solidFill>
              <a:srgbClr val="7030A0"/>
            </a:solidFill>
          </a:endParaRPr>
        </a:p>
      </dsp:txBody>
      <dsp:txXfrm>
        <a:off x="533673" y="1172478"/>
        <a:ext cx="2037770" cy="1273606"/>
      </dsp:txXfrm>
    </dsp:sp>
    <dsp:sp modelId="{CAC23E54-6182-4D56-A7E7-7088DED5F84F}">
      <dsp:nvSpPr>
        <dsp:cNvPr id="0" name=""/>
        <dsp:cNvSpPr/>
      </dsp:nvSpPr>
      <dsp:spPr>
        <a:xfrm>
          <a:off x="266158" y="931728"/>
          <a:ext cx="267514" cy="2469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9560"/>
              </a:lnTo>
              <a:lnTo>
                <a:pt x="267514" y="24695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485BF4-27EE-494A-AF12-D53AE64ACF5A}">
      <dsp:nvSpPr>
        <dsp:cNvPr id="0" name=""/>
        <dsp:cNvSpPr/>
      </dsp:nvSpPr>
      <dsp:spPr>
        <a:xfrm>
          <a:off x="533673" y="2764485"/>
          <a:ext cx="2037770" cy="12736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i="1" kern="1200" dirty="0" smtClean="0">
              <a:solidFill>
                <a:schemeClr val="accent2"/>
              </a:solidFill>
            </a:rPr>
            <a:t>Maladie Inactive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i="1" kern="1200" dirty="0" smtClean="0">
              <a:solidFill>
                <a:schemeClr val="accent2"/>
              </a:solidFill>
            </a:rPr>
            <a:t>En l’absence d’un Traitement: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i="1" kern="1200" dirty="0" smtClean="0">
              <a:solidFill>
                <a:schemeClr val="accent2"/>
              </a:solidFill>
            </a:rPr>
            <a:t>12 mois </a:t>
          </a:r>
          <a:endParaRPr lang="fr-FR" sz="1800" i="1" kern="1200" dirty="0">
            <a:solidFill>
              <a:schemeClr val="accent2"/>
            </a:solidFill>
          </a:endParaRPr>
        </a:p>
      </dsp:txBody>
      <dsp:txXfrm>
        <a:off x="533673" y="2764485"/>
        <a:ext cx="2037770" cy="12736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BB9C98-210D-48F8-BF35-CD0B74475D18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03FF4-008F-427E-B924-DA0019EEAF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dirty="0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49469E-4EAA-4969-9D33-17CB0A93BE1A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553EB-F108-4806-A36C-36F6CA010731}" type="datetimeFigureOut">
              <a:rPr lang="fr-FR" smtClean="0"/>
              <a:pPr/>
              <a:t>19/02/2015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DDE4E-1122-43C0-A284-7E169A61D5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895079"/>
            <a:ext cx="7772400" cy="1470025"/>
          </a:xfrm>
        </p:spPr>
        <p:txBody>
          <a:bodyPr/>
          <a:lstStyle/>
          <a:p>
            <a:r>
              <a:rPr lang="fr-FR" dirty="0" smtClean="0"/>
              <a:t>Les Arthrites Juvéniles Idiopathiques :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4628728"/>
            <a:ext cx="6400800" cy="1752600"/>
          </a:xfrm>
        </p:spPr>
        <p:txBody>
          <a:bodyPr/>
          <a:lstStyle/>
          <a:p>
            <a:r>
              <a:rPr lang="fr-FR" i="1" dirty="0" smtClean="0">
                <a:solidFill>
                  <a:schemeClr val="accent5">
                    <a:lumMod val="50000"/>
                  </a:schemeClr>
                </a:solidFill>
              </a:rPr>
              <a:t>La problématique de la prise en charge </a:t>
            </a:r>
            <a:endParaRPr lang="fr-FR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331979" y="6084004"/>
            <a:ext cx="91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Maoudj</a:t>
            </a:r>
            <a:endParaRPr lang="fr-F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t="22134"/>
          <a:stretch>
            <a:fillRect/>
          </a:stretch>
        </p:blipFill>
        <p:spPr bwMode="auto">
          <a:xfrm>
            <a:off x="144016" y="72008"/>
            <a:ext cx="3563888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    Pourquoi c’est important: Devenir de      l’AJI    :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251520" y="1700808"/>
            <a:ext cx="8496944" cy="4896544"/>
          </a:xfrm>
          <a:ln w="28575">
            <a:solidFill>
              <a:srgbClr val="FF0000"/>
            </a:solidFill>
          </a:ln>
        </p:spPr>
        <p:txBody>
          <a:bodyPr/>
          <a:lstStyle/>
          <a:p>
            <a:endParaRPr lang="fr-FR" dirty="0" smtClean="0"/>
          </a:p>
          <a:p>
            <a:r>
              <a:rPr lang="fr-FR" sz="2400" dirty="0" smtClean="0"/>
              <a:t>50 à 70 % des formes systémiques sont encore actives à l’âge adulte </a:t>
            </a:r>
          </a:p>
          <a:p>
            <a:r>
              <a:rPr lang="fr-FR" sz="2400" dirty="0" smtClean="0"/>
              <a:t>30 à 40 % présenteront une incapacité fonctionnelle</a:t>
            </a:r>
          </a:p>
          <a:p>
            <a:r>
              <a:rPr lang="fr-FR" sz="2400" dirty="0" smtClean="0"/>
              <a:t>25 %  ont eu recours à une chirurgie de remplacement</a:t>
            </a:r>
          </a:p>
          <a:p>
            <a:r>
              <a:rPr lang="fr-FR" sz="2400" dirty="0" smtClean="0"/>
              <a:t>Mortalité : 0.4 – 2 % ( SAM , Amylose ) </a:t>
            </a:r>
            <a:endParaRPr lang="fr-FR" sz="2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221088"/>
            <a:ext cx="2702074" cy="229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509120"/>
            <a:ext cx="1330796" cy="1602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509120"/>
            <a:ext cx="131777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509120"/>
            <a:ext cx="136362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cap="small" dirty="0" err="1" smtClean="0">
                <a:solidFill>
                  <a:schemeClr val="accent1">
                    <a:lumMod val="75000"/>
                  </a:schemeClr>
                </a:solidFill>
              </a:rPr>
              <a:t>Epidemiologie</a:t>
            </a:r>
            <a:endParaRPr lang="fr-FR" cap="smal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291" name="Espace réservé du contenu 2"/>
          <p:cNvSpPr>
            <a:spLocks noGrp="1"/>
          </p:cNvSpPr>
          <p:nvPr>
            <p:ph idx="1"/>
          </p:nvPr>
        </p:nvSpPr>
        <p:spPr>
          <a:xfrm>
            <a:off x="457200" y="2359421"/>
            <a:ext cx="8229600" cy="4525963"/>
          </a:xfrm>
        </p:spPr>
        <p:txBody>
          <a:bodyPr/>
          <a:lstStyle/>
          <a:p>
            <a:r>
              <a:rPr lang="fr-FR" dirty="0" smtClean="0"/>
              <a:t>Europe et Amérique du Nord</a:t>
            </a:r>
          </a:p>
          <a:p>
            <a:r>
              <a:rPr lang="fr-FR" dirty="0" smtClean="0"/>
              <a:t>Incidence: 2 à 20 sur 100 000 enfants</a:t>
            </a:r>
          </a:p>
          <a:p>
            <a:r>
              <a:rPr lang="fr-FR" dirty="0" smtClean="0"/>
              <a:t>Prévalence: 16 à 150 sur 100 000 enfants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b="1" cap="small" dirty="0" smtClean="0">
                <a:solidFill>
                  <a:schemeClr val="accent1">
                    <a:lumMod val="75000"/>
                  </a:schemeClr>
                </a:solidFill>
              </a:rPr>
              <a:t>physiopathologie imprécise</a:t>
            </a:r>
            <a:endParaRPr lang="fr-FR" b="1" cap="smal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315" name="Espace réservé du contenu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4946650"/>
          </a:xfrm>
        </p:spPr>
        <p:txBody>
          <a:bodyPr/>
          <a:lstStyle/>
          <a:p>
            <a:r>
              <a:rPr lang="fr-FR" dirty="0" smtClean="0"/>
              <a:t>Origine Multifactorielle</a:t>
            </a:r>
          </a:p>
          <a:p>
            <a:r>
              <a:rPr lang="fr-FR" dirty="0" smtClean="0"/>
              <a:t>Facteurs environnementaux : </a:t>
            </a:r>
          </a:p>
          <a:p>
            <a:pPr lvl="1"/>
            <a:r>
              <a:rPr lang="fr-FR" dirty="0" smtClean="0"/>
              <a:t>infectieux? </a:t>
            </a:r>
          </a:p>
          <a:p>
            <a:pPr lvl="1"/>
            <a:r>
              <a:rPr lang="fr-FR" dirty="0" smtClean="0"/>
              <a:t>toxiques? </a:t>
            </a:r>
          </a:p>
          <a:p>
            <a:pPr lvl="1"/>
            <a:r>
              <a:rPr lang="fr-FR" dirty="0" smtClean="0"/>
              <a:t>traumatiques?</a:t>
            </a:r>
          </a:p>
          <a:p>
            <a:r>
              <a:rPr lang="fr-FR" dirty="0" smtClean="0"/>
              <a:t>Facteurs </a:t>
            </a:r>
            <a:r>
              <a:rPr lang="fr-FR" dirty="0" err="1" smtClean="0"/>
              <a:t>neuro-endocriniens</a:t>
            </a:r>
            <a:r>
              <a:rPr lang="fr-FR" dirty="0" smtClean="0"/>
              <a:t>?</a:t>
            </a:r>
          </a:p>
          <a:p>
            <a:r>
              <a:rPr lang="fr-FR" dirty="0" err="1" smtClean="0"/>
              <a:t>Dysrégulation</a:t>
            </a:r>
            <a:r>
              <a:rPr lang="fr-FR" dirty="0" smtClean="0"/>
              <a:t> immunitaire</a:t>
            </a:r>
          </a:p>
          <a:p>
            <a:r>
              <a:rPr lang="fr-FR" dirty="0" smtClean="0"/>
              <a:t>Prédisposition génétique (</a:t>
            </a:r>
            <a:r>
              <a:rPr lang="fr-FR" dirty="0" err="1" smtClean="0"/>
              <a:t>AgHLA</a:t>
            </a:r>
            <a:r>
              <a:rPr lang="fr-FR" dirty="0" smtClean="0"/>
              <a:t> DR1, DR4, B27…)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/>
              <a:t>C’est Quoi une AJI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AJI </a:t>
            </a:r>
            <a:r>
              <a:rPr lang="fr-FR" dirty="0"/>
              <a:t>regroupe  plusieurs entités  ayant en commun  la présence  d’arthrites,  un début  avant l’âge de 16 ans,  une durée  d’évolution  de plus de six semaines  et l’absence  de causes  identifiées.</a:t>
            </a:r>
          </a:p>
          <a:p>
            <a:endParaRPr lang="fr-FR" dirty="0" smtClean="0"/>
          </a:p>
          <a:p>
            <a:r>
              <a:rPr lang="fr-FR" dirty="0" smtClean="0"/>
              <a:t>Son </a:t>
            </a:r>
            <a:r>
              <a:rPr lang="fr-FR" dirty="0"/>
              <a:t>diagnostic ne peut être retenu qu’après avoir éliminé toutes les autres causes </a:t>
            </a:r>
            <a:r>
              <a:rPr lang="fr-FR" dirty="0" smtClean="0"/>
              <a:t>d’arthrites.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755577" y="1052737"/>
          <a:ext cx="7848871" cy="5019664"/>
        </p:xfrm>
        <a:graphic>
          <a:graphicData uri="http://schemas.openxmlformats.org/drawingml/2006/table">
            <a:tbl>
              <a:tblPr/>
              <a:tblGrid>
                <a:gridCol w="2461645"/>
                <a:gridCol w="2747274"/>
                <a:gridCol w="2639952"/>
              </a:tblGrid>
              <a:tr h="792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b="1" dirty="0" smtClean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Arthrite </a:t>
                      </a:r>
                      <a:r>
                        <a:rPr lang="fr-FR" sz="1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mono articulaire</a:t>
                      </a:r>
                      <a:endParaRPr lang="fr-FR" sz="1800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b="1" dirty="0" smtClean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Arthrite </a:t>
                      </a:r>
                      <a:r>
                        <a:rPr lang="fr-FR" sz="1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poly articulaire</a:t>
                      </a:r>
                      <a:endParaRPr lang="fr-FR" sz="1800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b="1" dirty="0" smtClean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Forme  </a:t>
                      </a:r>
                      <a:r>
                        <a:rPr lang="fr-FR" sz="1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systémique</a:t>
                      </a:r>
                      <a:endParaRPr lang="fr-FR" sz="1800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24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Septique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</a:t>
                      </a:r>
                      <a:r>
                        <a:rPr lang="fr-FR" sz="1600" dirty="0" smtClean="0">
                          <a:latin typeface="Arial"/>
                          <a:ea typeface="Calibri"/>
                          <a:cs typeface="Arial"/>
                        </a:rPr>
                        <a:t>RAA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Arthrites réactionnelles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Leucémie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</a:t>
                      </a:r>
                      <a:r>
                        <a:rPr lang="fr-FR" sz="1600" dirty="0" err="1">
                          <a:latin typeface="Arial"/>
                          <a:ea typeface="Calibri"/>
                          <a:cs typeface="Arial"/>
                        </a:rPr>
                        <a:t>Neuroblastome</a:t>
                      </a: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Hémophilie  (hémarthrose)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Maladie  inflammatoire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Sarcoïdose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Tumeurs osseuses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 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Rhumatisme articulaire aigu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maladie LYME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Arthrites réactionnelles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Colites inflammatoires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Maladie de système (lupus)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Sarcoïdose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     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Infectieuse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Colites inflammatoires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Leucémie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LEAD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Dermatomyosite  juvénile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Maladie CASTELMEN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La fièvre  méditerranéenne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     familiale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.  Syndrome Hyper </a:t>
                      </a:r>
                      <a:r>
                        <a:rPr lang="fr-FR" sz="1600" dirty="0" err="1">
                          <a:latin typeface="Arial"/>
                          <a:ea typeface="Calibri"/>
                          <a:cs typeface="Arial"/>
                        </a:rPr>
                        <a:t>IgD</a:t>
                      </a:r>
                      <a:r>
                        <a:rPr lang="fr-FR" sz="1600" dirty="0">
                          <a:latin typeface="Arial"/>
                          <a:ea typeface="Calibri"/>
                          <a:cs typeface="Arial"/>
                        </a:rPr>
                        <a:t> </a:t>
                      </a:r>
                      <a:endParaRPr lang="fr-FR" sz="16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339752" y="260648"/>
            <a:ext cx="51569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i="1" dirty="0" smtClean="0">
                <a:solidFill>
                  <a:srgbClr val="7030A0"/>
                </a:solidFill>
              </a:rPr>
              <a:t>Diagnostic  différentiel de l’AJI</a:t>
            </a:r>
            <a:endParaRPr lang="fr-FR" sz="3200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fr-FR" dirty="0" smtClean="0"/>
              <a:t>Classification ILAR : 1997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63688" y="1916832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1. Forme Systémique </a:t>
            </a:r>
          </a:p>
          <a:p>
            <a:r>
              <a:rPr lang="fr-FR" dirty="0" smtClean="0"/>
              <a:t>2. </a:t>
            </a:r>
            <a:r>
              <a:rPr lang="fr-FR" dirty="0" err="1" smtClean="0"/>
              <a:t>Oligo</a:t>
            </a:r>
            <a:r>
              <a:rPr lang="fr-FR" dirty="0" smtClean="0"/>
              <a:t>-articulaire </a:t>
            </a:r>
          </a:p>
          <a:p>
            <a:pPr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  • Persistante </a:t>
            </a:r>
          </a:p>
          <a:p>
            <a:pPr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  • Extensive </a:t>
            </a:r>
          </a:p>
          <a:p>
            <a:r>
              <a:rPr lang="fr-FR" dirty="0" smtClean="0"/>
              <a:t>3. Poly-articulaire avec FR positif</a:t>
            </a:r>
          </a:p>
          <a:p>
            <a:r>
              <a:rPr lang="fr-FR" dirty="0" smtClean="0"/>
              <a:t>4. Poly-articulaire  avec FR négatif</a:t>
            </a:r>
          </a:p>
          <a:p>
            <a:r>
              <a:rPr lang="fr-FR" dirty="0" smtClean="0"/>
              <a:t>5. </a:t>
            </a:r>
            <a:r>
              <a:rPr lang="fr-FR" dirty="0" err="1" smtClean="0"/>
              <a:t>Enthésite</a:t>
            </a:r>
            <a:r>
              <a:rPr lang="fr-FR" dirty="0" smtClean="0"/>
              <a:t> </a:t>
            </a:r>
          </a:p>
          <a:p>
            <a:r>
              <a:rPr lang="fr-FR" dirty="0" smtClean="0"/>
              <a:t>6 .Arthrite Psoriasique </a:t>
            </a:r>
          </a:p>
          <a:p>
            <a:r>
              <a:rPr lang="fr-FR" dirty="0" smtClean="0"/>
              <a:t>7. </a:t>
            </a:r>
            <a:r>
              <a:rPr lang="fr-FR" dirty="0" err="1" smtClean="0"/>
              <a:t>Inclassée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fr-FR" dirty="0" smtClean="0"/>
              <a:t>Forme Systémique : </a:t>
            </a:r>
            <a:r>
              <a:rPr lang="fr-FR" dirty="0" err="1" smtClean="0"/>
              <a:t>Still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908720"/>
            <a:ext cx="8229600" cy="4525963"/>
          </a:xfrm>
        </p:spPr>
        <p:txBody>
          <a:bodyPr>
            <a:normAutofit/>
          </a:bodyPr>
          <a:lstStyle/>
          <a:p>
            <a:endParaRPr lang="fr-FR" sz="2800" dirty="0"/>
          </a:p>
          <a:p>
            <a:endParaRPr lang="fr-FR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340768"/>
            <a:ext cx="324036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869160"/>
            <a:ext cx="4968552" cy="175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51520" y="1268760"/>
            <a:ext cx="4572000" cy="347787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dirty="0" smtClean="0"/>
              <a:t>15 à 20 % des AJI	   </a:t>
            </a:r>
            <a:r>
              <a:rPr lang="fr-FR" sz="2000" dirty="0" err="1" smtClean="0"/>
              <a:t>Sex</a:t>
            </a:r>
            <a:r>
              <a:rPr lang="fr-FR" sz="2000" dirty="0" smtClean="0"/>
              <a:t> Ratio: 1        Début: 1 à 7 ans</a:t>
            </a:r>
          </a:p>
          <a:p>
            <a:pPr fontAlgn="auto">
              <a:spcAft>
                <a:spcPts val="0"/>
              </a:spcAft>
              <a:defRPr/>
            </a:pPr>
            <a:r>
              <a:rPr lang="fr-FR" sz="2000" dirty="0" smtClean="0"/>
              <a:t>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b="1" dirty="0" smtClean="0"/>
              <a:t>Signes extra articulaires intenses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Éruption fugace, macules rosées (tronc, racine des membres)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endParaRPr lang="fr-FR" sz="2000" dirty="0" smtClean="0"/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 Atteinte des séreuses (Péricardite++, pleurésie, péritonite)</a:t>
            </a:r>
          </a:p>
          <a:p>
            <a:pPr fontAlgn="auto">
              <a:spcAft>
                <a:spcPts val="0"/>
              </a:spcAft>
              <a:defRPr/>
            </a:pPr>
            <a:r>
              <a:rPr lang="fr-FR" sz="2000" b="1" dirty="0" smtClean="0"/>
              <a:t>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b="1" dirty="0" smtClean="0"/>
              <a:t>Arthrite </a:t>
            </a:r>
            <a:endParaRPr lang="fr-F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Forme </a:t>
            </a:r>
            <a:r>
              <a:rPr lang="fr-FR" sz="3200" dirty="0" err="1" smtClean="0"/>
              <a:t>Oligo</a:t>
            </a:r>
            <a:r>
              <a:rPr lang="fr-FR" sz="3200" dirty="0" smtClean="0"/>
              <a:t>-articulaire</a:t>
            </a:r>
            <a:endParaRPr lang="fr-FR" sz="3200" dirty="0"/>
          </a:p>
        </p:txBody>
      </p:sp>
      <p:pic>
        <p:nvPicPr>
          <p:cNvPr id="5" name="Picture 2" descr="http://www.canal-u.tv/var/canalu/storage/images/producteurs/canal_u_medecine/programmes_temporaires/jfp_chu_brabois_arthrites_juveniles_idiopathiques/diapositive19/1415572-1-fre-FR/diapositive19.jpg"/>
          <p:cNvPicPr>
            <a:picLocks noChangeAspect="1" noChangeArrowheads="1"/>
          </p:cNvPicPr>
          <p:nvPr/>
        </p:nvPicPr>
        <p:blipFill>
          <a:blip r:embed="rId2" cstate="print"/>
          <a:srcRect l="69511" t="40244" r="3963" b="1219"/>
          <a:stretch>
            <a:fillRect/>
          </a:stretch>
        </p:blipFill>
        <p:spPr bwMode="auto">
          <a:xfrm>
            <a:off x="827584" y="1196752"/>
            <a:ext cx="1484313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4698740"/>
            <a:ext cx="2088232" cy="1394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627784" y="1196753"/>
            <a:ext cx="4572000" cy="2923877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fr-FR" sz="20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dirty="0" smtClean="0"/>
              <a:t>50 à 60% des AJI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dirty="0" smtClean="0"/>
              <a:t>Petite fille &lt; 5ans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dirty="0" smtClean="0"/>
              <a:t>Atteinte articulaire asymétrique   peu   </a:t>
            </a:r>
          </a:p>
          <a:p>
            <a:pPr fontAlgn="auto">
              <a:spcAft>
                <a:spcPts val="0"/>
              </a:spcAft>
              <a:defRPr/>
            </a:pPr>
            <a:r>
              <a:rPr lang="fr-FR" sz="2000" dirty="0" smtClean="0"/>
              <a:t>    douloureuse: 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endParaRPr lang="fr-FR" sz="2000" dirty="0" smtClean="0"/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Genoux 70%,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Maximum: 4 articulations</a:t>
            </a:r>
            <a:endParaRPr lang="fr-FR" sz="24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fr-FR" sz="2400" dirty="0"/>
          </a:p>
        </p:txBody>
      </p:sp>
      <p:sp>
        <p:nvSpPr>
          <p:cNvPr id="7" name="Rectangle 6"/>
          <p:cNvSpPr/>
          <p:nvPr/>
        </p:nvSpPr>
        <p:spPr>
          <a:xfrm>
            <a:off x="2699792" y="5013176"/>
            <a:ext cx="4572000" cy="1015663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fr-FR" b="1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400" b="1" dirty="0" smtClean="0"/>
              <a:t>Uvéite chronique +++antérieure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fr-FR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http://www.canal-u.tv/var/canalu/storage/images/producteurs/canal_u_medecine/programmes_temporaires/jfp_chu_brabois_arthrites_juveniles_idiopathiques/diapositive23/1415600-1-fre-FR/diapositive23.jpg"/>
          <p:cNvPicPr>
            <a:picLocks noChangeAspect="1" noChangeArrowheads="1"/>
          </p:cNvPicPr>
          <p:nvPr/>
        </p:nvPicPr>
        <p:blipFill>
          <a:blip r:embed="rId2" cstate="print"/>
          <a:srcRect t="56252" r="60156" b="6248"/>
          <a:stretch>
            <a:fillRect/>
          </a:stretch>
        </p:blipFill>
        <p:spPr bwMode="auto">
          <a:xfrm>
            <a:off x="6429375" y="285750"/>
            <a:ext cx="2428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z="3600" dirty="0">
                <a:solidFill>
                  <a:schemeClr val="accent1">
                    <a:lumMod val="7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Uvéite chronique</a:t>
            </a:r>
          </a:p>
        </p:txBody>
      </p:sp>
      <p:sp>
        <p:nvSpPr>
          <p:cNvPr id="53252" name="Espace réservé du contenu 4"/>
          <p:cNvSpPr>
            <a:spLocks noGrp="1"/>
          </p:cNvSpPr>
          <p:nvPr>
            <p:ph idx="1"/>
          </p:nvPr>
        </p:nvSpPr>
        <p:spPr>
          <a:xfrm>
            <a:off x="304800" y="2000250"/>
            <a:ext cx="8553450" cy="4079875"/>
          </a:xfrm>
        </p:spPr>
        <p:txBody>
          <a:bodyPr/>
          <a:lstStyle/>
          <a:p>
            <a:r>
              <a:rPr lang="fr-FR" dirty="0" smtClean="0"/>
              <a:t>AJI </a:t>
            </a:r>
            <a:r>
              <a:rPr lang="fr-FR" dirty="0" err="1" smtClean="0"/>
              <a:t>oligoA</a:t>
            </a:r>
            <a:r>
              <a:rPr lang="fr-FR" dirty="0" smtClean="0"/>
              <a:t> ou </a:t>
            </a:r>
            <a:r>
              <a:rPr lang="fr-FR" dirty="0" err="1" smtClean="0"/>
              <a:t>PolyA</a:t>
            </a:r>
            <a:endParaRPr lang="fr-FR" dirty="0" smtClean="0"/>
          </a:p>
          <a:p>
            <a:r>
              <a:rPr lang="fr-FR" dirty="0" err="1" smtClean="0"/>
              <a:t>Uveite</a:t>
            </a:r>
            <a:r>
              <a:rPr lang="fr-FR" dirty="0" smtClean="0"/>
              <a:t> antérieure ou Pan-Uvéite</a:t>
            </a:r>
          </a:p>
          <a:p>
            <a:r>
              <a:rPr lang="fr-FR" dirty="0" smtClean="0"/>
              <a:t>Parfois asymptomatique, à rechercher</a:t>
            </a:r>
            <a:r>
              <a:rPr lang="fr-FR" dirty="0" smtClean="0">
                <a:solidFill>
                  <a:srgbClr val="FF0000"/>
                </a:solidFill>
              </a:rPr>
              <a:t>+++</a:t>
            </a:r>
          </a:p>
          <a:p>
            <a:r>
              <a:rPr lang="fr-FR" dirty="0" smtClean="0"/>
              <a:t>Evolution pour son propre compte</a:t>
            </a:r>
          </a:p>
          <a:p>
            <a:r>
              <a:rPr lang="fr-FR" dirty="0" smtClean="0"/>
              <a:t>Complication: synéchies, cataracte, kératite, glaucome, cécité</a:t>
            </a:r>
          </a:p>
        </p:txBody>
      </p:sp>
      <p:pic>
        <p:nvPicPr>
          <p:cNvPr id="53253" name="Picture 4" descr="http://www.canal-u.tv/var/canalu/storage/images/producteurs/canal_u_medecine/programmes_temporaires/jfp_chu_brabois_arthrites_juveniles_idiopathiques/diapositive23/1415600-1-fre-FR/diapositive23.jpg"/>
          <p:cNvPicPr>
            <a:picLocks noChangeAspect="1" noChangeArrowheads="1"/>
          </p:cNvPicPr>
          <p:nvPr/>
        </p:nvPicPr>
        <p:blipFill>
          <a:blip r:embed="rId2" cstate="print"/>
          <a:srcRect l="43359" t="76563"/>
          <a:stretch>
            <a:fillRect/>
          </a:stretch>
        </p:blipFill>
        <p:spPr bwMode="auto">
          <a:xfrm>
            <a:off x="3635896" y="5013176"/>
            <a:ext cx="5294312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/>
          <a:lstStyle/>
          <a:p>
            <a:r>
              <a:rPr lang="fr-FR" sz="3200" dirty="0" smtClean="0"/>
              <a:t>Forme Poly-articulaire </a:t>
            </a:r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547664" y="2104395"/>
            <a:ext cx="4518248" cy="4708981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dirty="0" smtClean="0"/>
              <a:t>30%, Plus de 4 articulations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fr-FR" sz="20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dirty="0" smtClean="0"/>
              <a:t>FR+ : rares (10%)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F&gt; G, &gt; 10 ans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HLA DR4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Mauvais pronostic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fr-FR" sz="20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dirty="0" smtClean="0"/>
              <a:t>FR -: plus fréquentes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 F&gt; G, tout âge, plusieurs entités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Syndrome inflammatoire marqué+ atteinte articulaire +++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Formes avec AAN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sz="2000" dirty="0" smtClean="0"/>
              <a:t>Formes avec HLA B27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fr-FR" sz="20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fr-FR" sz="2000" dirty="0" smtClean="0"/>
              <a:t>risque d’uvéite chronique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1111" t="43658"/>
          <a:stretch>
            <a:fillRect/>
          </a:stretch>
        </p:blipFill>
        <p:spPr bwMode="auto">
          <a:xfrm>
            <a:off x="6660232" y="2492896"/>
            <a:ext cx="1800200" cy="2678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canal-u.tv/var/canalu/storage/images/producteurs/canal_u_medecine/programmes_temporaires/jfp_chu_brabois_arthrites_juveniles_idiopathiques/diapositive25/1415614-1-fre-FR/diapositive25.jpg"/>
          <p:cNvPicPr>
            <a:picLocks noChangeAspect="1" noChangeArrowheads="1"/>
          </p:cNvPicPr>
          <p:nvPr/>
        </p:nvPicPr>
        <p:blipFill>
          <a:blip r:embed="rId3" cstate="print"/>
          <a:srcRect l="3693" t="60307" r="3999" b="307"/>
          <a:stretch>
            <a:fillRect/>
          </a:stretch>
        </p:blipFill>
        <p:spPr bwMode="auto">
          <a:xfrm>
            <a:off x="179512" y="836712"/>
            <a:ext cx="400876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 t="3522" r="20842" b="1408"/>
          <a:stretch>
            <a:fillRect/>
          </a:stretch>
        </p:blipFill>
        <p:spPr bwMode="auto">
          <a:xfrm>
            <a:off x="251520" y="1916832"/>
            <a:ext cx="8359353" cy="335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ChangeArrowheads="1"/>
          </p:cNvSpPr>
          <p:nvPr/>
        </p:nvSpPr>
        <p:spPr bwMode="auto">
          <a:xfrm>
            <a:off x="0" y="5657850"/>
            <a:ext cx="9501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dirty="0">
                <a:latin typeface="Calibri" pitchFamily="34" charset="0"/>
              </a:rPr>
              <a:t>Forme avec présence de facteur rhumatoïde, ayant débuté à l’âge de 6 ans.</a:t>
            </a:r>
          </a:p>
          <a:p>
            <a:r>
              <a:rPr lang="fr-FR" b="1" dirty="0">
                <a:latin typeface="Calibri" pitchFamily="34" charset="0"/>
              </a:rPr>
              <a:t>A. 1 an d’évolution : ostéoporose </a:t>
            </a:r>
            <a:r>
              <a:rPr lang="fr-FR" dirty="0">
                <a:latin typeface="Calibri" pitchFamily="34" charset="0"/>
              </a:rPr>
              <a:t>mineure.</a:t>
            </a:r>
          </a:p>
          <a:p>
            <a:r>
              <a:rPr lang="fr-FR" b="1" dirty="0">
                <a:latin typeface="Calibri" pitchFamily="34" charset="0"/>
              </a:rPr>
              <a:t>B. 3 ans d’évolution : ostéoporose, </a:t>
            </a:r>
            <a:r>
              <a:rPr lang="fr-FR" dirty="0">
                <a:latin typeface="Calibri" pitchFamily="34" charset="0"/>
              </a:rPr>
              <a:t>pincements </a:t>
            </a:r>
            <a:r>
              <a:rPr lang="fr-FR" dirty="0" err="1">
                <a:latin typeface="Calibri" pitchFamily="34" charset="0"/>
              </a:rPr>
              <a:t>articulaires,irrégularités</a:t>
            </a:r>
            <a:r>
              <a:rPr lang="fr-FR" dirty="0">
                <a:latin typeface="Calibri" pitchFamily="34" charset="0"/>
              </a:rPr>
              <a:t> des points d’ossification.</a:t>
            </a:r>
          </a:p>
          <a:p>
            <a:r>
              <a:rPr lang="fr-FR" b="1" dirty="0">
                <a:latin typeface="Calibri" pitchFamily="34" charset="0"/>
              </a:rPr>
              <a:t>C. 5 ans d’évolution : bloc </a:t>
            </a:r>
            <a:r>
              <a:rPr lang="fr-FR" dirty="0">
                <a:latin typeface="Calibri" pitchFamily="34" charset="0"/>
              </a:rPr>
              <a:t>carpien presque complet</a:t>
            </a: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231904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La forme  </a:t>
            </a:r>
            <a:r>
              <a:rPr kumimoji="0" lang="fr-FR" sz="2000" b="1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séro-positive</a:t>
            </a: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n’est retenue qu’après 3 examens espacés d’un intervalle de un mois affirmant la présence de facteurs </a:t>
            </a:r>
            <a:r>
              <a:rPr kumimoji="0" lang="fr-FR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rhumatoides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: Latex&gt;1/40 et </a:t>
            </a:r>
            <a:r>
              <a:rPr kumimoji="0" lang="fr-FR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Waler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Rose à 1 /32.</a:t>
            </a:r>
            <a:endParaRPr kumimoji="0" 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fr-FR" sz="3600" dirty="0" err="1" smtClean="0"/>
              <a:t>Enthésiopathie</a:t>
            </a:r>
            <a:r>
              <a:rPr lang="fr-FR" sz="3600" dirty="0" smtClean="0"/>
              <a:t> en rapport avec une ERA</a:t>
            </a:r>
            <a:endParaRPr lang="fr-FR" sz="3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268760"/>
            <a:ext cx="1718539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581128"/>
            <a:ext cx="145261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http://www.cri-net.com/prive/base_images/spondilar/grande/spa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725144"/>
            <a:ext cx="1910556" cy="1432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6948264" y="6237312"/>
            <a:ext cx="1929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Calibri" pitchFamily="34" charset="0"/>
              </a:rPr>
              <a:t>Orteils en Saucisse</a:t>
            </a:r>
            <a:endParaRPr lang="fr-FR" dirty="0">
              <a:latin typeface="Calibri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83568" y="1052736"/>
            <a:ext cx="3200107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800" dirty="0" smtClean="0"/>
              <a:t>Arthrite  + </a:t>
            </a:r>
            <a:r>
              <a:rPr lang="fr-FR" sz="2800" dirty="0" err="1" smtClean="0"/>
              <a:t>Enthésite</a:t>
            </a:r>
            <a:r>
              <a:rPr lang="fr-FR" sz="2800" dirty="0" smtClean="0"/>
              <a:t> </a:t>
            </a:r>
            <a:endParaRPr lang="fr-FR" sz="2800" dirty="0"/>
          </a:p>
        </p:txBody>
      </p:sp>
      <p:sp>
        <p:nvSpPr>
          <p:cNvPr id="10" name="ZoneTexte 9"/>
          <p:cNvSpPr txBox="1"/>
          <p:nvPr/>
        </p:nvSpPr>
        <p:spPr>
          <a:xfrm>
            <a:off x="1619672" y="1844824"/>
            <a:ext cx="617477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3200" dirty="0" smtClean="0"/>
              <a:t>ou</a:t>
            </a:r>
            <a:endParaRPr lang="fr-FR" sz="3200" dirty="0"/>
          </a:p>
        </p:txBody>
      </p:sp>
      <p:sp>
        <p:nvSpPr>
          <p:cNvPr id="11" name="ZoneTexte 10"/>
          <p:cNvSpPr txBox="1"/>
          <p:nvPr/>
        </p:nvSpPr>
        <p:spPr>
          <a:xfrm>
            <a:off x="611560" y="2636912"/>
            <a:ext cx="265380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dirty="0" smtClean="0"/>
              <a:t>Arthrite + 2 Critères</a:t>
            </a:r>
            <a:endParaRPr lang="fr-FR" sz="2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1619672" y="3212976"/>
            <a:ext cx="617477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3200" dirty="0" smtClean="0"/>
              <a:t>ou</a:t>
            </a:r>
            <a:endParaRPr lang="fr-FR" sz="32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39552" y="3933056"/>
            <a:ext cx="2913811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dirty="0" err="1" smtClean="0"/>
              <a:t>Enthesite</a:t>
            </a:r>
            <a:r>
              <a:rPr lang="fr-FR" sz="2400" dirty="0" smtClean="0"/>
              <a:t> + 2 Critères </a:t>
            </a:r>
            <a:endParaRPr lang="fr-FR" sz="2400" dirty="0"/>
          </a:p>
        </p:txBody>
      </p:sp>
      <p:sp>
        <p:nvSpPr>
          <p:cNvPr id="14" name="Rectangle 13"/>
          <p:cNvSpPr/>
          <p:nvPr/>
        </p:nvSpPr>
        <p:spPr>
          <a:xfrm>
            <a:off x="395536" y="4725144"/>
            <a:ext cx="4572000" cy="1754326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b="1" dirty="0" smtClean="0"/>
              <a:t>Garçon &gt; 8 ans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dirty="0" smtClean="0"/>
              <a:t>Sensibilité des </a:t>
            </a:r>
            <a:r>
              <a:rPr lang="fr-FR" b="1" dirty="0" smtClean="0"/>
              <a:t>Sacro-iliaques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dirty="0" smtClean="0"/>
              <a:t>Rachialgies inflammatoires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dirty="0" smtClean="0"/>
              <a:t>HLA B27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dirty="0" smtClean="0"/>
              <a:t>Famille ( uvéite, SA, colopathie </a:t>
            </a:r>
            <a:r>
              <a:rPr lang="fr-FR" dirty="0" err="1" smtClean="0"/>
              <a:t>infl</a:t>
            </a:r>
            <a:r>
              <a:rPr lang="fr-FR" dirty="0" smtClean="0"/>
              <a:t>)</a:t>
            </a:r>
          </a:p>
          <a:p>
            <a:pPr lvl="1" fontAlgn="auto">
              <a:spcAft>
                <a:spcPts val="0"/>
              </a:spcAft>
              <a:buFont typeface="Wingdings 2"/>
              <a:buChar char=""/>
              <a:defRPr/>
            </a:pPr>
            <a:r>
              <a:rPr lang="fr-FR" dirty="0" smtClean="0"/>
              <a:t>Uvéite antérieure aiguë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/>
              <a:t>Forme Psoriasique </a:t>
            </a:r>
            <a:r>
              <a:rPr lang="fr-FR" sz="3200" dirty="0" smtClean="0"/>
              <a:t>:</a:t>
            </a:r>
            <a:endParaRPr lang="fr-FR" sz="3200" dirty="0"/>
          </a:p>
        </p:txBody>
      </p:sp>
      <p:sp>
        <p:nvSpPr>
          <p:cNvPr id="5" name="Rectangle 4"/>
          <p:cNvSpPr/>
          <p:nvPr/>
        </p:nvSpPr>
        <p:spPr>
          <a:xfrm>
            <a:off x="323528" y="1772816"/>
            <a:ext cx="4572000" cy="458587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r>
              <a:rPr lang="fr-FR" sz="2800" dirty="0" smtClean="0"/>
              <a:t>       - </a:t>
            </a:r>
            <a:r>
              <a:rPr lang="fr-FR" sz="2400" dirty="0" smtClean="0"/>
              <a:t>Arthrite et psoriasis</a:t>
            </a:r>
          </a:p>
          <a:p>
            <a:endParaRPr lang="fr-FR" sz="2400" dirty="0" smtClean="0"/>
          </a:p>
          <a:p>
            <a:r>
              <a:rPr lang="fr-FR" sz="2400" dirty="0" smtClean="0"/>
              <a:t>Ou en l’absence de psoriasis, - </a:t>
            </a:r>
          </a:p>
          <a:p>
            <a:endParaRPr lang="fr-FR" sz="2400" dirty="0" smtClean="0"/>
          </a:p>
          <a:p>
            <a:r>
              <a:rPr lang="fr-FR" sz="2400" dirty="0" smtClean="0"/>
              <a:t>             - Arthrite avec au moins </a:t>
            </a:r>
          </a:p>
          <a:p>
            <a:r>
              <a:rPr lang="fr-FR" sz="2400" dirty="0" smtClean="0"/>
              <a:t>               2 critères suivants :</a:t>
            </a:r>
          </a:p>
          <a:p>
            <a:pPr lvl="1"/>
            <a:endParaRPr lang="fr-FR" sz="2400" dirty="0" smtClean="0"/>
          </a:p>
          <a:p>
            <a:pPr lvl="1"/>
            <a:r>
              <a:rPr lang="fr-FR" sz="2400" dirty="0" smtClean="0"/>
              <a:t>.</a:t>
            </a:r>
            <a:r>
              <a:rPr lang="fr-FR" sz="2400" dirty="0" err="1" smtClean="0"/>
              <a:t>Dactylite</a:t>
            </a:r>
            <a:r>
              <a:rPr lang="fr-FR" sz="2400" dirty="0" smtClean="0"/>
              <a:t> </a:t>
            </a:r>
          </a:p>
          <a:p>
            <a:pPr lvl="1"/>
            <a:r>
              <a:rPr lang="fr-FR" sz="2400" dirty="0" smtClean="0"/>
              <a:t>.Piqueté unguéal ou .</a:t>
            </a:r>
            <a:r>
              <a:rPr lang="fr-FR" sz="2400" dirty="0" err="1" smtClean="0"/>
              <a:t>onycholyse</a:t>
            </a:r>
            <a:endParaRPr lang="fr-FR" sz="2400" dirty="0" smtClean="0"/>
          </a:p>
          <a:p>
            <a:pPr lvl="1"/>
            <a:r>
              <a:rPr lang="fr-FR" sz="2400" dirty="0" smtClean="0"/>
              <a:t>.Psoriasis dans la famille</a:t>
            </a:r>
          </a:p>
          <a:p>
            <a:endParaRPr lang="fr-FR" sz="24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700808"/>
            <a:ext cx="3143250" cy="20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sports-sante.com/images/sante/psoriasis/psoriasis-genou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365104"/>
            <a:ext cx="3071813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lèche droite 7"/>
          <p:cNvSpPr/>
          <p:nvPr/>
        </p:nvSpPr>
        <p:spPr>
          <a:xfrm>
            <a:off x="539552" y="1988840"/>
            <a:ext cx="28803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 droite 8"/>
          <p:cNvSpPr/>
          <p:nvPr/>
        </p:nvSpPr>
        <p:spPr>
          <a:xfrm>
            <a:off x="539552" y="3429000"/>
            <a:ext cx="28803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142976" y="0"/>
            <a:ext cx="6843674" cy="969983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fr-FR" sz="3200" i="1" dirty="0" smtClean="0">
                <a:solidFill>
                  <a:srgbClr val="FF0000"/>
                </a:solidFill>
              </a:rPr>
              <a:t>Prise en Charge Multi disciplinaire ? </a:t>
            </a:r>
            <a:endParaRPr lang="fr-FR" sz="3200" i="1" dirty="0">
              <a:solidFill>
                <a:srgbClr val="FF0000"/>
              </a:solidFill>
            </a:endParaRPr>
          </a:p>
        </p:txBody>
      </p:sp>
      <p:graphicFrame>
        <p:nvGraphicFramePr>
          <p:cNvPr id="15" name="Diagramme 14"/>
          <p:cNvGraphicFramePr/>
          <p:nvPr/>
        </p:nvGraphicFramePr>
        <p:xfrm>
          <a:off x="1331640" y="1196752"/>
          <a:ext cx="6548462" cy="5094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907704" y="3933056"/>
            <a:ext cx="5688632" cy="25202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i="1" dirty="0" smtClean="0"/>
              <a:t>Prise en charge de l’AJI</a:t>
            </a:r>
            <a:endParaRPr lang="fr-FR" i="1" dirty="0"/>
          </a:p>
        </p:txBody>
      </p:sp>
      <p:sp>
        <p:nvSpPr>
          <p:cNvPr id="4" name="ZoneTexte 3"/>
          <p:cNvSpPr txBox="1"/>
          <p:nvPr/>
        </p:nvSpPr>
        <p:spPr>
          <a:xfrm>
            <a:off x="1043608" y="2060848"/>
            <a:ext cx="725615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Globale et Multidisciplinaire+++</a:t>
            </a:r>
          </a:p>
          <a:p>
            <a:endParaRPr lang="fr-FR" sz="3200" dirty="0" smtClean="0"/>
          </a:p>
          <a:p>
            <a:r>
              <a:rPr lang="fr-FR" sz="3200" dirty="0" smtClean="0"/>
              <a:t>Quel rôle joue le pédiatre dans cette PEC ?</a:t>
            </a:r>
          </a:p>
          <a:p>
            <a:endParaRPr lang="fr-FR" sz="3200" dirty="0" smtClean="0"/>
          </a:p>
          <a:p>
            <a:r>
              <a:rPr lang="fr-FR" sz="3200" dirty="0" smtClean="0"/>
              <a:t>               • </a:t>
            </a:r>
            <a:r>
              <a:rPr lang="fr-FR" sz="3200" i="1" dirty="0" smtClean="0"/>
              <a:t>Le choix du traitement </a:t>
            </a:r>
          </a:p>
          <a:p>
            <a:r>
              <a:rPr lang="fr-FR" sz="3200" i="1" dirty="0" smtClean="0"/>
              <a:t>               • L’ évaluation du traitement</a:t>
            </a:r>
          </a:p>
          <a:p>
            <a:r>
              <a:rPr lang="fr-FR" sz="3200" i="1" dirty="0" smtClean="0"/>
              <a:t>               • Surveillance du traitement </a:t>
            </a:r>
          </a:p>
          <a:p>
            <a:r>
              <a:rPr lang="fr-FR" sz="3200" i="1" dirty="0" smtClean="0"/>
              <a:t>                •Quelle stratégie ?   </a:t>
            </a:r>
            <a:endParaRPr lang="fr-FR" sz="3200" i="1" dirty="0"/>
          </a:p>
        </p:txBody>
      </p:sp>
      <p:sp>
        <p:nvSpPr>
          <p:cNvPr id="5" name="Flèche droite 4"/>
          <p:cNvSpPr/>
          <p:nvPr/>
        </p:nvSpPr>
        <p:spPr>
          <a:xfrm>
            <a:off x="539552" y="2276872"/>
            <a:ext cx="36004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droite 5"/>
          <p:cNvSpPr/>
          <p:nvPr/>
        </p:nvSpPr>
        <p:spPr>
          <a:xfrm>
            <a:off x="683568" y="3212976"/>
            <a:ext cx="36004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Prise en charge pyramidale  :  </a:t>
            </a:r>
            <a:r>
              <a:rPr lang="fr-FR" b="1" i="1" dirty="0" smtClean="0">
                <a:solidFill>
                  <a:srgbClr val="FF0000"/>
                </a:solidFill>
              </a:rPr>
              <a:t>NON </a:t>
            </a:r>
            <a:endParaRPr lang="fr-FR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Connecteur droit 6"/>
          <p:cNvCxnSpPr/>
          <p:nvPr/>
        </p:nvCxnSpPr>
        <p:spPr>
          <a:xfrm flipH="1">
            <a:off x="1187624" y="2060848"/>
            <a:ext cx="1584176" cy="144016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>
            <a:off x="1043608" y="2204864"/>
            <a:ext cx="1872208" cy="122413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28596" y="285728"/>
            <a:ext cx="776584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i="1" dirty="0" smtClean="0">
                <a:solidFill>
                  <a:srgbClr val="FF0000"/>
                </a:solidFill>
              </a:rPr>
              <a:t>Bases  Thérapeutiques des Recommandations</a:t>
            </a:r>
          </a:p>
          <a:p>
            <a:r>
              <a:rPr lang="fr-FR" sz="3200" i="1" dirty="0" smtClean="0">
                <a:solidFill>
                  <a:srgbClr val="FF0000"/>
                </a:solidFill>
              </a:rPr>
              <a:t>  ACR 2011</a:t>
            </a:r>
            <a:endParaRPr lang="fr-FR" sz="3200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Diagramme 5"/>
          <p:cNvGraphicFramePr/>
          <p:nvPr/>
        </p:nvGraphicFramePr>
        <p:xfrm>
          <a:off x="1428728" y="1785926"/>
          <a:ext cx="697709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525963"/>
          </a:xfrm>
        </p:spPr>
        <p:txBody>
          <a:bodyPr/>
          <a:lstStyle/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>
              <a:buNone/>
            </a:pPr>
            <a:r>
              <a:rPr lang="fr-FR" dirty="0" smtClean="0"/>
              <a:t>                         </a:t>
            </a:r>
            <a:r>
              <a:rPr lang="fr-FR" sz="5400" dirty="0" smtClean="0"/>
              <a:t>Cas Cliniques : </a:t>
            </a:r>
            <a:endParaRPr lang="fr-F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979712" y="692696"/>
            <a:ext cx="5194920" cy="5904656"/>
          </a:xfrm>
          <a:ln w="28575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fr-FR" sz="2400" dirty="0" err="1" smtClean="0"/>
              <a:t>Najet</a:t>
            </a:r>
            <a:r>
              <a:rPr lang="fr-FR" sz="2400" dirty="0" smtClean="0"/>
              <a:t>, âgée de 5 ans ,présente depuis 3 mois des arthralgies du coude droit, poignet gauche et genoux gauche  sans fièvre et sans autres signes associés.</a:t>
            </a:r>
          </a:p>
          <a:p>
            <a:endParaRPr lang="fr-FR" sz="2400" b="1" dirty="0" smtClean="0"/>
          </a:p>
          <a:p>
            <a:r>
              <a:rPr lang="fr-FR" sz="2400" b="1" dirty="0" smtClean="0"/>
              <a:t>L’examen ;</a:t>
            </a:r>
            <a:r>
              <a:rPr lang="fr-FR" sz="2400" dirty="0" smtClean="0"/>
              <a:t> </a:t>
            </a:r>
          </a:p>
          <a:p>
            <a:pPr>
              <a:buNone/>
            </a:pPr>
            <a:r>
              <a:rPr lang="fr-FR" sz="2400" dirty="0" smtClean="0"/>
              <a:t>                         - </a:t>
            </a:r>
            <a:r>
              <a:rPr lang="fr-FR" sz="2400" b="1" dirty="0" smtClean="0">
                <a:solidFill>
                  <a:srgbClr val="FF0000"/>
                </a:solidFill>
              </a:rPr>
              <a:t>1Gros genoux</a:t>
            </a:r>
            <a:r>
              <a:rPr lang="fr-FR" sz="2400" b="1" dirty="0" smtClean="0"/>
              <a:t> </a:t>
            </a:r>
            <a:r>
              <a:rPr lang="fr-FR" sz="2400" dirty="0" smtClean="0"/>
              <a:t>droit </a:t>
            </a:r>
          </a:p>
          <a:p>
            <a:pPr>
              <a:buNone/>
            </a:pPr>
            <a:r>
              <a:rPr lang="fr-FR" sz="2400" dirty="0" smtClean="0"/>
              <a:t>                        -  Légèrement douloureux </a:t>
            </a:r>
          </a:p>
          <a:p>
            <a:pPr>
              <a:buNone/>
            </a:pPr>
            <a:r>
              <a:rPr lang="fr-FR" sz="2400" dirty="0" smtClean="0"/>
              <a:t>                        -  Les autres articulations  </a:t>
            </a:r>
          </a:p>
          <a:p>
            <a:pPr>
              <a:buNone/>
            </a:pPr>
            <a:r>
              <a:rPr lang="fr-FR" sz="2400" dirty="0" smtClean="0"/>
              <a:t>                            sont libres </a:t>
            </a:r>
          </a:p>
          <a:p>
            <a:pPr>
              <a:buNone/>
            </a:pPr>
            <a:r>
              <a:rPr lang="fr-FR" sz="2400" dirty="0" smtClean="0"/>
              <a:t>Biologie  :  VS = 35 mm   CRP= 6 mg/l</a:t>
            </a:r>
          </a:p>
          <a:p>
            <a:pPr>
              <a:buNone/>
            </a:pPr>
            <a:r>
              <a:rPr lang="fr-FR" sz="2400" dirty="0" smtClean="0"/>
              <a:t>Immunologique </a:t>
            </a:r>
            <a:r>
              <a:rPr lang="fr-FR" sz="2400" b="1" dirty="0" smtClean="0"/>
              <a:t>:  </a:t>
            </a:r>
            <a:r>
              <a:rPr lang="fr-FR" sz="2400" b="1" dirty="0" smtClean="0">
                <a:solidFill>
                  <a:srgbClr val="FF0000"/>
                </a:solidFill>
              </a:rPr>
              <a:t>FAN ++  </a:t>
            </a:r>
          </a:p>
          <a:p>
            <a:pPr>
              <a:buNone/>
            </a:pPr>
            <a:r>
              <a:rPr lang="fr-FR" sz="2400" dirty="0" smtClean="0"/>
              <a:t>Radio : Stade  I          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0"/>
            <a:ext cx="25729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1cas Clinique :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525658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fr-FR" sz="2600" dirty="0" smtClean="0"/>
              <a:t>Après avoir éliminé les autres diagnostics vous retenez  l’AJI :</a:t>
            </a:r>
          </a:p>
          <a:p>
            <a:endParaRPr lang="fr-FR" sz="2600" dirty="0" smtClean="0"/>
          </a:p>
          <a:p>
            <a:r>
              <a:rPr lang="fr-FR" sz="2600" dirty="0" smtClean="0"/>
              <a:t>1. Car la durée de l’évolution de la symptomatologie a  dépassé 3 mois </a:t>
            </a:r>
          </a:p>
          <a:p>
            <a:endParaRPr lang="fr-FR" sz="2600" dirty="0" smtClean="0"/>
          </a:p>
          <a:p>
            <a:r>
              <a:rPr lang="fr-FR" sz="2600" dirty="0" smtClean="0"/>
              <a:t>2. Car la durée de l’évolution de la symptomatologie a dépassé 6 semaines </a:t>
            </a:r>
          </a:p>
          <a:p>
            <a:endParaRPr lang="fr-FR" sz="2600" dirty="0" smtClean="0"/>
          </a:p>
          <a:p>
            <a:r>
              <a:rPr lang="fr-FR" sz="2600" dirty="0" smtClean="0"/>
              <a:t>3. Dans sa forme </a:t>
            </a:r>
            <a:r>
              <a:rPr lang="fr-FR" sz="2600" dirty="0" err="1" smtClean="0"/>
              <a:t>oligo</a:t>
            </a:r>
            <a:r>
              <a:rPr lang="fr-FR" sz="2600" dirty="0" smtClean="0"/>
              <a:t>-articulaire persistante </a:t>
            </a:r>
          </a:p>
          <a:p>
            <a:endParaRPr lang="fr-FR" sz="2600" dirty="0" smtClean="0"/>
          </a:p>
          <a:p>
            <a:r>
              <a:rPr lang="fr-FR" sz="2600" dirty="0" smtClean="0"/>
              <a:t>4. Dans sa forme </a:t>
            </a:r>
            <a:r>
              <a:rPr lang="fr-FR" sz="2600" dirty="0" err="1" smtClean="0"/>
              <a:t>oligo</a:t>
            </a:r>
            <a:r>
              <a:rPr lang="fr-FR" sz="2600" dirty="0" smtClean="0"/>
              <a:t>-articulaire  Extensive </a:t>
            </a:r>
          </a:p>
          <a:p>
            <a:endParaRPr lang="fr-FR" sz="2600" dirty="0" smtClean="0"/>
          </a:p>
          <a:p>
            <a:r>
              <a:rPr lang="fr-FR" sz="2600" dirty="0" smtClean="0"/>
              <a:t>5. il s’agit d’une AJI </a:t>
            </a:r>
            <a:r>
              <a:rPr lang="fr-FR" sz="2600" dirty="0" err="1" smtClean="0"/>
              <a:t>oligo</a:t>
            </a:r>
            <a:r>
              <a:rPr lang="fr-FR" sz="2600" dirty="0" smtClean="0"/>
              <a:t>-articulaire mais il faut attendre encore une évolution de 6 mois avant de retenir  la forme </a:t>
            </a:r>
          </a:p>
          <a:p>
            <a:endParaRPr lang="fr-FR" sz="2800" dirty="0"/>
          </a:p>
        </p:txBody>
      </p:sp>
      <p:sp>
        <p:nvSpPr>
          <p:cNvPr id="4" name="ZoneTexte 3"/>
          <p:cNvSpPr txBox="1"/>
          <p:nvPr/>
        </p:nvSpPr>
        <p:spPr>
          <a:xfrm>
            <a:off x="2339752" y="188640"/>
            <a:ext cx="3409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        1 cas Clinique :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525658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fr-FR" sz="2600" dirty="0" smtClean="0"/>
              <a:t>Après avoir éliminé les autres diagnostics vous retenez  l’AJI :</a:t>
            </a:r>
          </a:p>
          <a:p>
            <a:endParaRPr lang="fr-FR" sz="2600" dirty="0" smtClean="0"/>
          </a:p>
          <a:p>
            <a:pPr>
              <a:buNone/>
            </a:pPr>
            <a:r>
              <a:rPr lang="fr-FR" sz="2600" dirty="0" smtClean="0"/>
              <a:t>1. Car la durée de l’évolution de la symptomatologie a  dépassé 3 mois </a:t>
            </a:r>
          </a:p>
          <a:p>
            <a:pPr>
              <a:buNone/>
            </a:pPr>
            <a:endParaRPr lang="fr-FR" sz="2600" dirty="0" smtClean="0"/>
          </a:p>
          <a:p>
            <a:pPr>
              <a:buNone/>
            </a:pPr>
            <a:r>
              <a:rPr lang="fr-FR" sz="2600" dirty="0" smtClean="0"/>
              <a:t>2</a:t>
            </a:r>
            <a:r>
              <a:rPr lang="fr-FR" sz="2600" dirty="0" smtClean="0">
                <a:solidFill>
                  <a:srgbClr val="7030A0"/>
                </a:solidFill>
              </a:rPr>
              <a:t>. </a:t>
            </a:r>
            <a:r>
              <a:rPr lang="fr-FR" sz="2600" b="1" dirty="0" smtClean="0">
                <a:solidFill>
                  <a:srgbClr val="7030A0"/>
                </a:solidFill>
              </a:rPr>
              <a:t>Car la durée de l’évolution de la symptomatologie a dépassé 6 semaines </a:t>
            </a:r>
          </a:p>
          <a:p>
            <a:endParaRPr lang="fr-FR" sz="2600" dirty="0" smtClean="0"/>
          </a:p>
          <a:p>
            <a:pPr>
              <a:buNone/>
            </a:pPr>
            <a:r>
              <a:rPr lang="fr-FR" sz="2600" dirty="0" smtClean="0"/>
              <a:t>3. Dans sa forme </a:t>
            </a:r>
            <a:r>
              <a:rPr lang="fr-FR" sz="2600" dirty="0" err="1" smtClean="0"/>
              <a:t>oligo</a:t>
            </a:r>
            <a:r>
              <a:rPr lang="fr-FR" sz="2600" dirty="0" smtClean="0"/>
              <a:t>-articulaire persistante </a:t>
            </a:r>
          </a:p>
          <a:p>
            <a:pPr>
              <a:buNone/>
            </a:pPr>
            <a:endParaRPr lang="fr-FR" sz="2600" dirty="0" smtClean="0"/>
          </a:p>
          <a:p>
            <a:pPr>
              <a:buNone/>
            </a:pPr>
            <a:r>
              <a:rPr lang="fr-FR" sz="2600" dirty="0" smtClean="0"/>
              <a:t>4. Dans sa forme </a:t>
            </a:r>
            <a:r>
              <a:rPr lang="fr-FR" sz="2600" dirty="0" err="1" smtClean="0"/>
              <a:t>oligo</a:t>
            </a:r>
            <a:r>
              <a:rPr lang="fr-FR" sz="2600" dirty="0" smtClean="0"/>
              <a:t>-articulaire  Extensive </a:t>
            </a:r>
          </a:p>
          <a:p>
            <a:pPr>
              <a:buNone/>
            </a:pPr>
            <a:endParaRPr lang="fr-FR" sz="2600" dirty="0" smtClean="0"/>
          </a:p>
          <a:p>
            <a:pPr>
              <a:buNone/>
            </a:pPr>
            <a:r>
              <a:rPr lang="fr-FR" sz="2600" dirty="0" smtClean="0"/>
              <a:t>5</a:t>
            </a:r>
            <a:r>
              <a:rPr lang="fr-FR" sz="2600" b="1" dirty="0" smtClean="0">
                <a:solidFill>
                  <a:srgbClr val="7030A0"/>
                </a:solidFill>
              </a:rPr>
              <a:t>. il s’agit d’une AJI </a:t>
            </a:r>
            <a:r>
              <a:rPr lang="fr-FR" sz="2600" b="1" dirty="0" err="1" smtClean="0">
                <a:solidFill>
                  <a:srgbClr val="7030A0"/>
                </a:solidFill>
              </a:rPr>
              <a:t>oligo</a:t>
            </a:r>
            <a:r>
              <a:rPr lang="fr-FR" sz="2600" b="1" dirty="0" smtClean="0">
                <a:solidFill>
                  <a:srgbClr val="7030A0"/>
                </a:solidFill>
              </a:rPr>
              <a:t>-articulaire mais il faut attendre encore une évolution de 6 mois avant de retenir  la forme </a:t>
            </a:r>
          </a:p>
          <a:p>
            <a:endParaRPr lang="fr-FR" sz="2800" b="1" dirty="0">
              <a:solidFill>
                <a:srgbClr val="7030A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339752" y="188640"/>
            <a:ext cx="31307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     1 cas Clinique :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1 cas Clinique :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fr-FR" sz="2400" dirty="0" smtClean="0"/>
              <a:t>Votre prise en charge serait :</a:t>
            </a:r>
          </a:p>
          <a:p>
            <a:endParaRPr lang="fr-FR" sz="2400" dirty="0" smtClean="0"/>
          </a:p>
          <a:p>
            <a:r>
              <a:rPr lang="fr-FR" sz="2400" dirty="0" smtClean="0"/>
              <a:t>1. Un traitement par des AINS pendant 2 à 3 mois</a:t>
            </a:r>
          </a:p>
          <a:p>
            <a:endParaRPr lang="fr-FR" sz="2400" dirty="0" smtClean="0"/>
          </a:p>
          <a:p>
            <a:r>
              <a:rPr lang="fr-FR" sz="2400" dirty="0" smtClean="0"/>
              <a:t>2.Un traitement par de l’Aspirine  pendant 3 à 4 mois </a:t>
            </a:r>
          </a:p>
          <a:p>
            <a:endParaRPr lang="fr-FR" sz="2400" dirty="0" smtClean="0"/>
          </a:p>
          <a:p>
            <a:r>
              <a:rPr lang="fr-FR" sz="2400" dirty="0" smtClean="0"/>
              <a:t>3. Un traitement par injection locale de corticoïdes associé à un AINS pendant 3 à 4 mois </a:t>
            </a:r>
          </a:p>
          <a:p>
            <a:endParaRPr lang="fr-FR" sz="2400" dirty="0" smtClean="0"/>
          </a:p>
          <a:p>
            <a:r>
              <a:rPr lang="fr-FR" sz="2400" dirty="0" smtClean="0"/>
              <a:t>4.Un traitement par injection locale de corticoïdes associé à l’Aspirine  pendant 3 à 4 mois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331640" y="4437112"/>
            <a:ext cx="6552728" cy="18002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 Cas Clinique 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1844824"/>
            <a:ext cx="8229600" cy="4525963"/>
          </a:xfrm>
        </p:spPr>
        <p:txBody>
          <a:bodyPr>
            <a:normAutofit/>
          </a:bodyPr>
          <a:lstStyle/>
          <a:p>
            <a:r>
              <a:rPr lang="fr-FR" dirty="0" smtClean="0"/>
              <a:t>Problème ; comment choisir le traitement ? </a:t>
            </a:r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                              </a:t>
            </a:r>
          </a:p>
          <a:p>
            <a:pPr>
              <a:buNone/>
            </a:pPr>
            <a:r>
              <a:rPr lang="fr-FR" dirty="0" smtClean="0"/>
              <a:t>                                   2 impératifs : 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              </a:t>
            </a:r>
            <a:r>
              <a:rPr lang="fr-FR" i="1" dirty="0" smtClean="0"/>
              <a:t>• Niveau de l’activité de la maladie </a:t>
            </a:r>
          </a:p>
          <a:p>
            <a:pPr>
              <a:buNone/>
            </a:pPr>
            <a:r>
              <a:rPr lang="fr-FR" i="1" dirty="0" smtClean="0"/>
              <a:t>              • Signes de mauvais pronostic</a:t>
            </a:r>
            <a:endParaRPr lang="fr-FR" i="1" dirty="0"/>
          </a:p>
        </p:txBody>
      </p:sp>
      <p:sp>
        <p:nvSpPr>
          <p:cNvPr id="5" name="Rectangle avec flèche vers le bas 4"/>
          <p:cNvSpPr/>
          <p:nvPr/>
        </p:nvSpPr>
        <p:spPr>
          <a:xfrm>
            <a:off x="3635896" y="2852936"/>
            <a:ext cx="1872208" cy="720080"/>
          </a:xfrm>
          <a:prstGeom prst="downArrow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915816" y="1628800"/>
            <a:ext cx="3699346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Evaluer le Niveau d’activité 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1259632" y="2708920"/>
          <a:ext cx="7029994" cy="2661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2899"/>
                <a:gridCol w="1918711"/>
                <a:gridCol w="1870885"/>
                <a:gridCol w="1757499"/>
              </a:tblGrid>
              <a:tr h="766821"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Activité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Faible 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Modérée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   Forte </a:t>
                      </a:r>
                    </a:p>
                    <a:p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1838765">
                <a:tc>
                  <a:txBody>
                    <a:bodyPr/>
                    <a:lstStyle/>
                    <a:p>
                      <a:endParaRPr lang="fr-FR" sz="2400" b="1" i="1" dirty="0" smtClean="0"/>
                    </a:p>
                    <a:p>
                      <a:endParaRPr lang="fr-FR" sz="2400" b="1" i="1" dirty="0" smtClean="0"/>
                    </a:p>
                    <a:p>
                      <a:r>
                        <a:rPr lang="fr-FR" sz="2400" b="1" i="1" dirty="0" err="1" smtClean="0"/>
                        <a:t>Oligo</a:t>
                      </a:r>
                      <a:endParaRPr lang="fr-FR" sz="2400" b="1" i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fr-FR" b="1" dirty="0" smtClean="0"/>
                        <a:t> 1 Articulation</a:t>
                      </a:r>
                    </a:p>
                    <a:p>
                      <a:pPr>
                        <a:buFontTx/>
                        <a:buChar char="-"/>
                      </a:pPr>
                      <a:endParaRPr lang="fr-FR" b="1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fr-FR" b="1" dirty="0" smtClean="0"/>
                        <a:t> EVA   </a:t>
                      </a:r>
                      <a:r>
                        <a:rPr lang="fr-FR" b="1" dirty="0" smtClean="0">
                          <a:latin typeface="Calibri"/>
                        </a:rPr>
                        <a:t>&lt; 3</a:t>
                      </a:r>
                    </a:p>
                    <a:p>
                      <a:pPr>
                        <a:buFontTx/>
                        <a:buChar char="-"/>
                      </a:pPr>
                      <a:endParaRPr lang="fr-FR" dirty="0" smtClean="0">
                        <a:latin typeface="Calibri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fr-FR" b="1" dirty="0" smtClean="0"/>
                        <a:t> VS /CRP</a:t>
                      </a:r>
                      <a:r>
                        <a:rPr lang="fr-FR" dirty="0" smtClean="0"/>
                        <a:t>: </a:t>
                      </a:r>
                      <a:r>
                        <a:rPr lang="fr-FR" b="1" dirty="0" err="1" smtClean="0"/>
                        <a:t>Nle</a:t>
                      </a:r>
                      <a:r>
                        <a:rPr lang="fr-FR" b="1" dirty="0" smtClean="0"/>
                        <a:t> </a:t>
                      </a:r>
                      <a:endParaRPr lang="fr-FR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1ou 2élements</a:t>
                      </a:r>
                    </a:p>
                    <a:p>
                      <a:r>
                        <a:rPr lang="fr-FR" dirty="0" smtClean="0"/>
                        <a:t>De Faible Activité et </a:t>
                      </a:r>
                      <a:r>
                        <a:rPr lang="fr-FR" dirty="0" smtClean="0">
                          <a:latin typeface="Calibri"/>
                        </a:rPr>
                        <a:t>&lt;</a:t>
                      </a:r>
                      <a:r>
                        <a:rPr lang="fr-FR" dirty="0" smtClean="0"/>
                        <a:t> 3  (Activité Forte)</a:t>
                      </a:r>
                      <a:endParaRPr lang="fr-FR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fr-FR" b="1" dirty="0" smtClean="0"/>
                        <a:t>≥2 Art</a:t>
                      </a:r>
                    </a:p>
                    <a:p>
                      <a:pPr>
                        <a:buFontTx/>
                        <a:buNone/>
                      </a:pPr>
                      <a:endParaRPr lang="fr-FR" dirty="0" smtClean="0"/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 -</a:t>
                      </a:r>
                      <a:r>
                        <a:rPr lang="fr-FR" b="1" dirty="0" smtClean="0"/>
                        <a:t>EVA≥7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 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- </a:t>
                      </a:r>
                      <a:r>
                        <a:rPr lang="fr-FR" b="1" dirty="0" smtClean="0"/>
                        <a:t>VS/CRP≥ 2 fois</a:t>
                      </a:r>
                      <a:endParaRPr lang="fr-FR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2575658" y="1628800"/>
            <a:ext cx="340158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1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5720" y="285728"/>
            <a:ext cx="50442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/>
              <a:t>Recommandations de l’ACR 2011</a:t>
            </a:r>
            <a:endParaRPr lang="fr-FR" sz="2800" dirty="0"/>
          </a:p>
        </p:txBody>
      </p:sp>
      <p:sp>
        <p:nvSpPr>
          <p:cNvPr id="7" name="ZoneTexte 6"/>
          <p:cNvSpPr txBox="1"/>
          <p:nvPr/>
        </p:nvSpPr>
        <p:spPr>
          <a:xfrm>
            <a:off x="2771800" y="6021288"/>
            <a:ext cx="1488934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dirty="0" smtClean="0"/>
              <a:t>les  3 critères </a:t>
            </a:r>
            <a:endParaRPr lang="fr-FR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6660232" y="6093296"/>
            <a:ext cx="151926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dirty="0" smtClean="0"/>
              <a:t>Les  3 critères </a:t>
            </a:r>
            <a:endParaRPr lang="fr-FR" b="1" dirty="0"/>
          </a:p>
        </p:txBody>
      </p:sp>
      <p:sp>
        <p:nvSpPr>
          <p:cNvPr id="10" name="Flèche vers le haut 9"/>
          <p:cNvSpPr/>
          <p:nvPr/>
        </p:nvSpPr>
        <p:spPr>
          <a:xfrm>
            <a:off x="3275856" y="5589240"/>
            <a:ext cx="360040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lèche vers le haut 11"/>
          <p:cNvSpPr/>
          <p:nvPr/>
        </p:nvSpPr>
        <p:spPr>
          <a:xfrm>
            <a:off x="7164288" y="5589240"/>
            <a:ext cx="360040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539552" y="2492896"/>
          <a:ext cx="7920879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/>
                <a:gridCol w="2640293"/>
                <a:gridCol w="2640293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Forme 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Cliniques /Biologiques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Radiologiques </a:t>
                      </a:r>
                      <a:endParaRPr lang="fr-F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fr-FR" sz="2400" dirty="0" smtClean="0"/>
                    </a:p>
                    <a:p>
                      <a:endParaRPr lang="fr-FR" sz="2400" dirty="0" smtClean="0"/>
                    </a:p>
                    <a:p>
                      <a:r>
                        <a:rPr lang="fr-FR" sz="2400" dirty="0" err="1" smtClean="0"/>
                        <a:t>Oligo</a:t>
                      </a:r>
                      <a:r>
                        <a:rPr lang="fr-FR" sz="2400" dirty="0" smtClean="0"/>
                        <a:t>-articulaire 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2400" dirty="0" smtClean="0"/>
                    </a:p>
                    <a:p>
                      <a:r>
                        <a:rPr lang="fr-FR" sz="2400" dirty="0" smtClean="0"/>
                        <a:t>•Hanche </a:t>
                      </a:r>
                    </a:p>
                    <a:p>
                      <a:r>
                        <a:rPr lang="fr-FR" sz="2400" dirty="0" smtClean="0"/>
                        <a:t>•Cervicale </a:t>
                      </a:r>
                    </a:p>
                    <a:p>
                      <a:r>
                        <a:rPr lang="fr-FR" sz="2400" dirty="0" smtClean="0"/>
                        <a:t>•Arrière pied</a:t>
                      </a:r>
                    </a:p>
                    <a:p>
                      <a:r>
                        <a:rPr lang="fr-FR" sz="2400" dirty="0" smtClean="0"/>
                        <a:t>•Poignet + Bilan  inflammatoire positif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2400" dirty="0" smtClean="0"/>
                    </a:p>
                    <a:p>
                      <a:r>
                        <a:rPr lang="fr-FR" sz="2400" dirty="0" smtClean="0"/>
                        <a:t>•Erosions </a:t>
                      </a:r>
                    </a:p>
                    <a:p>
                      <a:endParaRPr lang="fr-FR" sz="2400" dirty="0" smtClean="0"/>
                    </a:p>
                    <a:p>
                      <a:r>
                        <a:rPr lang="fr-FR" sz="2400" dirty="0" smtClean="0"/>
                        <a:t>•Pincement</a:t>
                      </a:r>
                      <a:endParaRPr lang="fr-FR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2699792" y="1340768"/>
            <a:ext cx="3779689" cy="461665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Signes de mauvais pronostic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5536" y="332656"/>
            <a:ext cx="32381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i="1" dirty="0" smtClean="0"/>
              <a:t>Recommandations de l’ACR 2011</a:t>
            </a:r>
            <a:endParaRPr lang="fr-FR" sz="2400" dirty="0"/>
          </a:p>
        </p:txBody>
      </p:sp>
      <p:sp>
        <p:nvSpPr>
          <p:cNvPr id="9" name="ZoneTexte 8"/>
          <p:cNvSpPr txBox="1"/>
          <p:nvPr/>
        </p:nvSpPr>
        <p:spPr>
          <a:xfrm>
            <a:off x="2411760" y="1340768"/>
            <a:ext cx="340158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2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412776"/>
            <a:ext cx="7776864" cy="28083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fr-FR" dirty="0" smtClean="0"/>
              <a:t>1 cas clinique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836712"/>
            <a:ext cx="8229600" cy="4525963"/>
          </a:xfrm>
        </p:spPr>
        <p:txBody>
          <a:bodyPr>
            <a:normAutofit/>
          </a:bodyPr>
          <a:lstStyle/>
          <a:p>
            <a:r>
              <a:rPr lang="fr-FR" dirty="0" smtClean="0"/>
              <a:t>Au total:    </a:t>
            </a:r>
            <a:r>
              <a:rPr lang="fr-FR" sz="2800" dirty="0" err="1" smtClean="0"/>
              <a:t>Najet</a:t>
            </a:r>
            <a:r>
              <a:rPr lang="fr-FR" sz="2800" dirty="0" smtClean="0"/>
              <a:t>  présente </a:t>
            </a:r>
          </a:p>
          <a:p>
            <a:pPr>
              <a:buNone/>
            </a:pPr>
            <a:r>
              <a:rPr lang="fr-FR" dirty="0" smtClean="0"/>
              <a:t>        </a:t>
            </a:r>
            <a:r>
              <a:rPr lang="fr-FR" sz="2800" dirty="0" smtClean="0"/>
              <a:t>1 seule articulation atteinte </a:t>
            </a:r>
          </a:p>
          <a:p>
            <a:r>
              <a:rPr lang="fr-FR" sz="2800" dirty="0" smtClean="0"/>
              <a:t>    Peu douloureuse </a:t>
            </a:r>
          </a:p>
          <a:p>
            <a:r>
              <a:rPr lang="fr-FR" sz="2800" dirty="0" smtClean="0"/>
              <a:t>    Bilan inflammatoire presque normal</a:t>
            </a:r>
          </a:p>
          <a:p>
            <a:r>
              <a:rPr lang="fr-FR" sz="2800" dirty="0" smtClean="0"/>
              <a:t>    Sans lésions radiologique (érosions ou  </a:t>
            </a:r>
          </a:p>
          <a:p>
            <a:pPr>
              <a:buNone/>
            </a:pPr>
            <a:r>
              <a:rPr lang="fr-FR" sz="2800" dirty="0" smtClean="0"/>
              <a:t>       pincement ) </a:t>
            </a:r>
            <a:endParaRPr lang="fr-FR" sz="2800" dirty="0"/>
          </a:p>
        </p:txBody>
      </p:sp>
      <p:sp>
        <p:nvSpPr>
          <p:cNvPr id="5" name="Flèche courbée vers la droite 4"/>
          <p:cNvSpPr/>
          <p:nvPr/>
        </p:nvSpPr>
        <p:spPr>
          <a:xfrm>
            <a:off x="539552" y="4725144"/>
            <a:ext cx="432048" cy="72008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602381" y="4653136"/>
            <a:ext cx="5561907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800" b="1" i="1" dirty="0" smtClean="0"/>
              <a:t>Forme </a:t>
            </a:r>
            <a:r>
              <a:rPr lang="fr-FR" sz="2800" b="1" i="1" dirty="0" err="1" smtClean="0"/>
              <a:t>Oligo</a:t>
            </a:r>
            <a:r>
              <a:rPr lang="fr-FR" sz="2800" b="1" i="1" dirty="0" smtClean="0"/>
              <a:t>-articulaire avec:</a:t>
            </a:r>
          </a:p>
          <a:p>
            <a:r>
              <a:rPr lang="fr-FR" sz="2800" b="1" i="1" dirty="0" smtClean="0"/>
              <a:t>    - Un niveau d’activité faible </a:t>
            </a:r>
          </a:p>
          <a:p>
            <a:r>
              <a:rPr lang="fr-FR" sz="2800" b="1" i="1" dirty="0" smtClean="0"/>
              <a:t>   -  Sans signe de mauvais pronostic</a:t>
            </a:r>
            <a:r>
              <a:rPr lang="fr-FR" sz="2400" b="1" dirty="0" smtClean="0"/>
              <a:t> </a:t>
            </a:r>
            <a:endParaRPr lang="fr-F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à coins arrondis 25"/>
          <p:cNvSpPr/>
          <p:nvPr/>
        </p:nvSpPr>
        <p:spPr>
          <a:xfrm>
            <a:off x="3491310" y="6079015"/>
            <a:ext cx="1428760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3276996" y="5007445"/>
            <a:ext cx="1857388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à coins arrondis 20"/>
          <p:cNvSpPr/>
          <p:nvPr/>
        </p:nvSpPr>
        <p:spPr>
          <a:xfrm>
            <a:off x="3276996" y="3792999"/>
            <a:ext cx="1857388" cy="71438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>
            <a:off x="5420136" y="2935743"/>
            <a:ext cx="2143140" cy="78581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7532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1" dirty="0" smtClean="0"/>
              <a:t>      Recommandations de l’ACR 2011</a:t>
            </a:r>
            <a:endParaRPr lang="fr-FR" sz="2400" dirty="0"/>
          </a:p>
        </p:txBody>
      </p:sp>
      <p:sp>
        <p:nvSpPr>
          <p:cNvPr id="10" name="ZoneTexte 9"/>
          <p:cNvSpPr txBox="1"/>
          <p:nvPr/>
        </p:nvSpPr>
        <p:spPr>
          <a:xfrm>
            <a:off x="3491310" y="649727"/>
            <a:ext cx="2143140" cy="40011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fr-FR" sz="2000" b="1" i="1" dirty="0" smtClean="0"/>
              <a:t>  </a:t>
            </a:r>
            <a:r>
              <a:rPr lang="fr-FR" sz="2000" b="1" i="1" dirty="0" err="1" smtClean="0"/>
              <a:t>Oligo</a:t>
            </a:r>
            <a:r>
              <a:rPr lang="fr-FR" sz="2000" b="1" i="1" dirty="0" smtClean="0"/>
              <a:t>-articulaire </a:t>
            </a:r>
            <a:endParaRPr lang="fr-FR" sz="2000" b="1" i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2276864" y="1435545"/>
            <a:ext cx="1857388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7030A0"/>
                </a:solidFill>
              </a:rPr>
              <a:t>- Forte Activité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- Signes mauvais   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    Pronostic</a:t>
            </a:r>
            <a:endParaRPr lang="fr-FR" b="1" i="1" dirty="0">
              <a:solidFill>
                <a:srgbClr val="7030A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5420136" y="1435545"/>
            <a:ext cx="2326471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>
                <a:solidFill>
                  <a:srgbClr val="7030A0"/>
                </a:solidFill>
              </a:rPr>
              <a:t>- Basse activité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- Pas  Signes  mauvais 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      Pronostic</a:t>
            </a:r>
            <a:endParaRPr lang="fr-FR" b="1" i="1" dirty="0">
              <a:solidFill>
                <a:srgbClr val="7030A0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5420136" y="3003792"/>
            <a:ext cx="220464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dirty="0" smtClean="0"/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Anti inflammatoires 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 2 mois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3419872" y="3861048"/>
            <a:ext cx="1643074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0000"/>
                </a:solidFill>
              </a:rPr>
              <a:t>  </a:t>
            </a:r>
            <a:r>
              <a:rPr lang="fr-FR" b="1" i="1" dirty="0" smtClean="0">
                <a:solidFill>
                  <a:srgbClr val="FF0000"/>
                </a:solidFill>
              </a:rPr>
              <a:t>Corticoïdes 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Injectables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 flipH="1">
            <a:off x="3348434" y="5078883"/>
            <a:ext cx="171451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0000"/>
                </a:solidFill>
              </a:rPr>
              <a:t> </a:t>
            </a:r>
            <a:r>
              <a:rPr lang="fr-FR" b="1" i="1" dirty="0" err="1" smtClean="0">
                <a:solidFill>
                  <a:srgbClr val="FF0000"/>
                </a:solidFill>
              </a:rPr>
              <a:t>Methotrexate</a:t>
            </a:r>
            <a:endParaRPr lang="fr-FR" b="1" i="1" dirty="0" smtClean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     3- 6 mois  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3491310" y="6150453"/>
            <a:ext cx="1371097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  </a:t>
            </a:r>
            <a:r>
              <a:rPr lang="fr-FR" b="1" i="1" dirty="0" smtClean="0">
                <a:solidFill>
                  <a:srgbClr val="FF0000"/>
                </a:solidFill>
              </a:rPr>
              <a:t>TNF alpha</a:t>
            </a:r>
            <a:endParaRPr lang="fr-FR" b="1" i="1" dirty="0">
              <a:solidFill>
                <a:srgbClr val="FF0000"/>
              </a:solidFill>
            </a:endParaRPr>
          </a:p>
        </p:txBody>
      </p:sp>
      <p:cxnSp>
        <p:nvCxnSpPr>
          <p:cNvPr id="39" name="Connecteur droit avec flèche 38"/>
          <p:cNvCxnSpPr/>
          <p:nvPr/>
        </p:nvCxnSpPr>
        <p:spPr>
          <a:xfrm rot="5400000">
            <a:off x="6241673" y="2614272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en angle 40"/>
          <p:cNvCxnSpPr/>
          <p:nvPr/>
        </p:nvCxnSpPr>
        <p:spPr>
          <a:xfrm rot="10800000" flipV="1">
            <a:off x="5277260" y="3935875"/>
            <a:ext cx="1143008" cy="50006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necteur en angle 69"/>
          <p:cNvCxnSpPr/>
          <p:nvPr/>
        </p:nvCxnSpPr>
        <p:spPr>
          <a:xfrm rot="16200000" flipH="1">
            <a:off x="2419740" y="2578553"/>
            <a:ext cx="1428760" cy="100013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necteur droit 71"/>
          <p:cNvCxnSpPr/>
          <p:nvPr/>
        </p:nvCxnSpPr>
        <p:spPr>
          <a:xfrm rot="5400000">
            <a:off x="1491046" y="4078751"/>
            <a:ext cx="228601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necteur droit avec flèche 74"/>
          <p:cNvCxnSpPr/>
          <p:nvPr/>
        </p:nvCxnSpPr>
        <p:spPr>
          <a:xfrm>
            <a:off x="2634054" y="5221759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necteur droit avec flèche 78"/>
          <p:cNvCxnSpPr/>
          <p:nvPr/>
        </p:nvCxnSpPr>
        <p:spPr>
          <a:xfrm rot="5400000">
            <a:off x="4027889" y="5899626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necteur droit avec flèche 82"/>
          <p:cNvCxnSpPr/>
          <p:nvPr/>
        </p:nvCxnSpPr>
        <p:spPr>
          <a:xfrm rot="5400000">
            <a:off x="3992170" y="4720899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necteur droit 84"/>
          <p:cNvCxnSpPr/>
          <p:nvPr/>
        </p:nvCxnSpPr>
        <p:spPr>
          <a:xfrm rot="5400000" flipH="1" flipV="1">
            <a:off x="6384549" y="3900156"/>
            <a:ext cx="714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necteur droit 86"/>
          <p:cNvCxnSpPr/>
          <p:nvPr/>
        </p:nvCxnSpPr>
        <p:spPr>
          <a:xfrm rot="10800000">
            <a:off x="2991244" y="864041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necteur droit avec flèche 89"/>
          <p:cNvCxnSpPr/>
          <p:nvPr/>
        </p:nvCxnSpPr>
        <p:spPr>
          <a:xfrm rot="5400000">
            <a:off x="2776930" y="1078355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Connecteur droit 93"/>
          <p:cNvCxnSpPr/>
          <p:nvPr/>
        </p:nvCxnSpPr>
        <p:spPr>
          <a:xfrm>
            <a:off x="5777326" y="864041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eur droit avec flèche 95"/>
          <p:cNvCxnSpPr/>
          <p:nvPr/>
        </p:nvCxnSpPr>
        <p:spPr>
          <a:xfrm rot="5400000">
            <a:off x="6027359" y="1042636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1 cas Clinique :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fr-FR" sz="2400" dirty="0" smtClean="0"/>
              <a:t>Votre prise en charge serait :</a:t>
            </a:r>
          </a:p>
          <a:p>
            <a:endParaRPr lang="fr-FR" sz="2400" dirty="0" smtClean="0"/>
          </a:p>
          <a:p>
            <a:r>
              <a:rPr lang="fr-FR" sz="2400" b="1" i="1" dirty="0" smtClean="0">
                <a:solidFill>
                  <a:srgbClr val="7030A0"/>
                </a:solidFill>
              </a:rPr>
              <a:t>1. Un traitement par des AINS pendant 2- 3 mois </a:t>
            </a:r>
          </a:p>
          <a:p>
            <a:endParaRPr lang="fr-FR" sz="2400" dirty="0" smtClean="0"/>
          </a:p>
          <a:p>
            <a:r>
              <a:rPr lang="fr-FR" sz="2400" dirty="0" smtClean="0"/>
              <a:t>2.Un traitement par de l’Aspirine  pendant 3 à 4 mois </a:t>
            </a:r>
          </a:p>
          <a:p>
            <a:endParaRPr lang="fr-FR" sz="2400" dirty="0" smtClean="0"/>
          </a:p>
          <a:p>
            <a:r>
              <a:rPr lang="fr-FR" sz="2400" dirty="0" smtClean="0"/>
              <a:t>3. Un traitement par injection locale de corticoïdes associé à un AINS pendant 3 à 4 mois </a:t>
            </a:r>
          </a:p>
          <a:p>
            <a:endParaRPr lang="fr-FR" sz="2400" dirty="0" smtClean="0"/>
          </a:p>
          <a:p>
            <a:r>
              <a:rPr lang="fr-FR" sz="2400" dirty="0" smtClean="0"/>
              <a:t>4.Un traitement par injection locale de corticoïdes associé à l’Aspirine  pendant 3 à 4 mois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 cas Clinique 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608" y="1916832"/>
            <a:ext cx="7067128" cy="2764904"/>
          </a:xfrm>
          <a:ln w="28575">
            <a:solidFill>
              <a:srgbClr val="FF0000"/>
            </a:solidFill>
          </a:ln>
        </p:spPr>
        <p:txBody>
          <a:bodyPr>
            <a:normAutofit/>
          </a:bodyPr>
          <a:lstStyle/>
          <a:p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Au bout du 3éme  mois , on note :</a:t>
            </a:r>
          </a:p>
          <a:p>
            <a:r>
              <a:rPr lang="fr-FR" sz="2400" dirty="0" smtClean="0"/>
              <a:t>L’absence d’arthrite</a:t>
            </a:r>
          </a:p>
          <a:p>
            <a:r>
              <a:rPr lang="fr-FR" sz="2400" dirty="0" smtClean="0"/>
              <a:t>Le genoux est mobile non douloureux</a:t>
            </a:r>
          </a:p>
          <a:p>
            <a:r>
              <a:rPr lang="fr-FR" sz="2400" dirty="0" smtClean="0"/>
              <a:t> VS : 50 mm 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608" y="1268760"/>
            <a:ext cx="7067128" cy="4968552"/>
          </a:xfrm>
          <a:ln w="28575">
            <a:solidFill>
              <a:srgbClr val="FF0000"/>
            </a:solidFill>
          </a:ln>
        </p:spPr>
        <p:txBody>
          <a:bodyPr>
            <a:normAutofit fontScale="92500" lnSpcReduction="20000"/>
          </a:bodyPr>
          <a:lstStyle/>
          <a:p>
            <a:endParaRPr lang="fr-FR" sz="2400" dirty="0" smtClean="0"/>
          </a:p>
          <a:p>
            <a:r>
              <a:rPr lang="fr-FR" sz="2600" dirty="0" smtClean="0"/>
              <a:t>1. L’enfant est en rémission et donc vous arrêtez le traitement</a:t>
            </a:r>
          </a:p>
          <a:p>
            <a:endParaRPr lang="fr-FR" sz="2600" dirty="0" smtClean="0"/>
          </a:p>
          <a:p>
            <a:r>
              <a:rPr lang="fr-FR" sz="2600" dirty="0" smtClean="0"/>
              <a:t>2. Son bilan inflammatoire reste positif et donc vous allez poursuivre le même traitement</a:t>
            </a:r>
          </a:p>
          <a:p>
            <a:endParaRPr lang="fr-FR" sz="2600" dirty="0" smtClean="0"/>
          </a:p>
          <a:p>
            <a:r>
              <a:rPr lang="fr-FR" sz="2600" dirty="0" smtClean="0"/>
              <a:t>3. On considère que l’enfant n’est pas encore en rémission , le traitement anti inflammatoire  sera arrêté même si la VS reste  élevée.</a:t>
            </a:r>
          </a:p>
          <a:p>
            <a:endParaRPr lang="fr-FR" sz="2600" dirty="0" smtClean="0"/>
          </a:p>
          <a:p>
            <a:r>
              <a:rPr lang="fr-FR" sz="2600" dirty="0" smtClean="0"/>
              <a:t>4.  L’</a:t>
            </a:r>
            <a:r>
              <a:rPr lang="fr-FR" sz="2600" dirty="0" err="1" smtClean="0"/>
              <a:t>evolution</a:t>
            </a:r>
            <a:r>
              <a:rPr lang="fr-FR" sz="2600" dirty="0" smtClean="0"/>
              <a:t> est favorable ,le traitement sera arrêté mais la surveillance oculaire reste impérative : 3 mois   </a:t>
            </a:r>
            <a:endParaRPr lang="fr-FR" sz="2600" dirty="0"/>
          </a:p>
        </p:txBody>
      </p:sp>
      <p:sp>
        <p:nvSpPr>
          <p:cNvPr id="5" name="ZoneTexte 4"/>
          <p:cNvSpPr txBox="1"/>
          <p:nvPr/>
        </p:nvSpPr>
        <p:spPr>
          <a:xfrm>
            <a:off x="2771800" y="260648"/>
            <a:ext cx="2820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1. Cas Clinique :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oneTexte 15"/>
          <p:cNvSpPr txBox="1"/>
          <p:nvPr/>
        </p:nvSpPr>
        <p:spPr>
          <a:xfrm>
            <a:off x="785786" y="285728"/>
            <a:ext cx="72356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i="1" dirty="0" smtClean="0">
                <a:solidFill>
                  <a:srgbClr val="FF0000"/>
                </a:solidFill>
                <a:sym typeface="Wingdings"/>
              </a:rPr>
              <a:t>  </a:t>
            </a:r>
            <a:r>
              <a:rPr lang="fr-FR" sz="3200" i="1" dirty="0" smtClean="0">
                <a:solidFill>
                  <a:srgbClr val="FF0000"/>
                </a:solidFill>
              </a:rPr>
              <a:t>Sur quels critères retenir la Rémission ?</a:t>
            </a:r>
            <a:endParaRPr lang="fr-FR" sz="3200" i="1" dirty="0">
              <a:solidFill>
                <a:srgbClr val="FF000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4788024" y="6021288"/>
            <a:ext cx="35564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/>
              <a:t>Conférence de Consensus </a:t>
            </a:r>
          </a:p>
          <a:p>
            <a:r>
              <a:rPr lang="fr-FR" i="1" dirty="0" smtClean="0"/>
              <a:t>WALLACE. J </a:t>
            </a:r>
            <a:r>
              <a:rPr lang="fr-FR" i="1" dirty="0" err="1" smtClean="0"/>
              <a:t>Rheumatol</a:t>
            </a:r>
            <a:r>
              <a:rPr lang="fr-FR" i="1" dirty="0" smtClean="0"/>
              <a:t> 2004;31:229</a:t>
            </a:r>
            <a:endParaRPr lang="fr-FR" sz="1400" i="1" dirty="0"/>
          </a:p>
        </p:txBody>
      </p:sp>
      <p:graphicFrame>
        <p:nvGraphicFramePr>
          <p:cNvPr id="9" name="Diagramme 8"/>
          <p:cNvGraphicFramePr/>
          <p:nvPr/>
        </p:nvGraphicFramePr>
        <p:xfrm>
          <a:off x="1043608" y="1577868"/>
          <a:ext cx="3456384" cy="4280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me 9"/>
          <p:cNvGraphicFramePr/>
          <p:nvPr/>
        </p:nvGraphicFramePr>
        <p:xfrm>
          <a:off x="5292080" y="1428736"/>
          <a:ext cx="266429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608" y="1268760"/>
            <a:ext cx="7067128" cy="4968552"/>
          </a:xfrm>
          <a:ln w="28575">
            <a:solidFill>
              <a:srgbClr val="FF0000"/>
            </a:solidFill>
          </a:ln>
        </p:spPr>
        <p:txBody>
          <a:bodyPr>
            <a:normAutofit fontScale="92500" lnSpcReduction="20000"/>
          </a:bodyPr>
          <a:lstStyle/>
          <a:p>
            <a:endParaRPr lang="fr-FR" sz="2400" dirty="0" smtClean="0"/>
          </a:p>
          <a:p>
            <a:r>
              <a:rPr lang="fr-FR" sz="2600" dirty="0" smtClean="0"/>
              <a:t>1. L’enfant est en rémission et donc vous arrêterez le traitement</a:t>
            </a:r>
          </a:p>
          <a:p>
            <a:endParaRPr lang="fr-FR" sz="2600" dirty="0" smtClean="0"/>
          </a:p>
          <a:p>
            <a:r>
              <a:rPr lang="fr-FR" sz="2600" dirty="0" smtClean="0"/>
              <a:t>2. Son bilan inflammatoire reste positif et donc vous allez poursuivre le même traitement</a:t>
            </a:r>
          </a:p>
          <a:p>
            <a:endParaRPr lang="fr-FR" sz="2600" dirty="0" smtClean="0"/>
          </a:p>
          <a:p>
            <a:r>
              <a:rPr lang="fr-FR" sz="2600" dirty="0" smtClean="0"/>
              <a:t>3. </a:t>
            </a:r>
            <a:r>
              <a:rPr lang="fr-FR" sz="2600" b="1" dirty="0" smtClean="0">
                <a:solidFill>
                  <a:srgbClr val="7030A0"/>
                </a:solidFill>
              </a:rPr>
              <a:t>On considère que l’enfant n’est pas encore en rémission , le traitement anti inflammatoire  sera arrêté même si la VS reste  élevée.</a:t>
            </a:r>
          </a:p>
          <a:p>
            <a:endParaRPr lang="fr-FR" sz="2600" dirty="0" smtClean="0"/>
          </a:p>
          <a:p>
            <a:r>
              <a:rPr lang="fr-FR" sz="2600" dirty="0" smtClean="0"/>
              <a:t>4.  </a:t>
            </a:r>
            <a:r>
              <a:rPr lang="fr-FR" sz="2600" b="1" dirty="0" smtClean="0">
                <a:solidFill>
                  <a:srgbClr val="7030A0"/>
                </a:solidFill>
              </a:rPr>
              <a:t>L’évolution est favorable ,le traitement sera arrêté mais la surveillance oculaire reste impérative/3 mois  </a:t>
            </a:r>
            <a:endParaRPr lang="fr-FR" sz="2600" b="1" dirty="0">
              <a:solidFill>
                <a:srgbClr val="7030A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771800" y="260648"/>
            <a:ext cx="2820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1. Cas Clinique :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50" y="49213"/>
            <a:ext cx="8572500" cy="50006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z="3600" dirty="0" smtClean="0"/>
              <a:t>ATTEINTE OCULAIRE </a:t>
            </a:r>
            <a:endParaRPr lang="fr-FR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2875" y="642938"/>
            <a:ext cx="8786813" cy="221456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fr-FR" sz="2800" smtClean="0"/>
          </a:p>
          <a:p>
            <a:pPr lvl="1">
              <a:lnSpc>
                <a:spcPct val="80000"/>
              </a:lnSpc>
              <a:buFont typeface="Arial" charset="0"/>
              <a:buNone/>
            </a:pPr>
            <a:endParaRPr lang="fr-FR" sz="1100" smtClean="0"/>
          </a:p>
        </p:txBody>
      </p:sp>
      <p:graphicFrame>
        <p:nvGraphicFramePr>
          <p:cNvPr id="21533" name="Group 29"/>
          <p:cNvGraphicFramePr>
            <a:graphicFrameLocks noGrp="1"/>
          </p:cNvGraphicFramePr>
          <p:nvPr/>
        </p:nvGraphicFramePr>
        <p:xfrm>
          <a:off x="755576" y="1772816"/>
          <a:ext cx="7704856" cy="3733992"/>
        </p:xfrm>
        <a:graphic>
          <a:graphicData uri="http://schemas.openxmlformats.org/drawingml/2006/table">
            <a:tbl>
              <a:tblPr/>
              <a:tblGrid>
                <a:gridCol w="1180868"/>
                <a:gridCol w="5137080"/>
                <a:gridCol w="1386908"/>
              </a:tblGrid>
              <a:tr h="8741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Risque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Formes cliniques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Rythme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</a:tr>
              <a:tr h="720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Elevé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Oligo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et polyarthrites  début </a:t>
                      </a: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&lt; 7ans et AAN (+)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Tous les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03 mois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  <a:tr h="1316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Modéré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Oligo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et polyarthrites  début &lt; 7ans et AAN (-)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Oligo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et polyarthrites début &gt; 7ans  et AAN (-) ou (+)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Tous les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06 mois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761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Faible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Formes systémiques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Tous les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ans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</a:tbl>
          </a:graphicData>
        </a:graphic>
      </p:graphicFrame>
      <p:sp>
        <p:nvSpPr>
          <p:cNvPr id="21529" name="ZoneTexte 6"/>
          <p:cNvSpPr txBox="1">
            <a:spLocks noChangeArrowheads="1"/>
          </p:cNvSpPr>
          <p:nvPr/>
        </p:nvSpPr>
        <p:spPr bwMode="auto">
          <a:xfrm>
            <a:off x="3347864" y="6027003"/>
            <a:ext cx="55006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 dirty="0">
                <a:latin typeface="Calibri" pitchFamily="34" charset="0"/>
              </a:rPr>
              <a:t>Am </a:t>
            </a:r>
            <a:r>
              <a:rPr lang="fr-FR" sz="2400" i="1" dirty="0" err="1">
                <a:latin typeface="Calibri" pitchFamily="34" charset="0"/>
              </a:rPr>
              <a:t>Academy</a:t>
            </a:r>
            <a:r>
              <a:rPr lang="fr-FR" sz="2400" i="1" dirty="0">
                <a:latin typeface="Calibri" pitchFamily="34" charset="0"/>
              </a:rPr>
              <a:t> of </a:t>
            </a:r>
            <a:r>
              <a:rPr lang="fr-FR" sz="2400" i="1" dirty="0" err="1">
                <a:latin typeface="Calibri" pitchFamily="34" charset="0"/>
              </a:rPr>
              <a:t>Pediatrics</a:t>
            </a:r>
            <a:r>
              <a:rPr lang="fr-FR" sz="2400" i="1" dirty="0">
                <a:latin typeface="Calibri" pitchFamily="34" charset="0"/>
              </a:rPr>
              <a:t>, </a:t>
            </a:r>
            <a:r>
              <a:rPr lang="fr-FR" sz="2400" i="1" dirty="0" err="1">
                <a:latin typeface="Calibri" pitchFamily="34" charset="0"/>
              </a:rPr>
              <a:t>Pediatrics</a:t>
            </a:r>
            <a:r>
              <a:rPr lang="fr-FR" sz="2400" i="1" dirty="0">
                <a:latin typeface="Calibri" pitchFamily="34" charset="0"/>
              </a:rPr>
              <a:t> 1993; 92: 295-296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611560" y="908720"/>
            <a:ext cx="7993062" cy="4826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>
                <a:solidFill>
                  <a:srgbClr val="FF0000"/>
                </a:solidFill>
              </a:rPr>
              <a:t>             SURVEILLANCE SYSTÉMATIQUE ET RÉGULIÈRE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692696"/>
            <a:ext cx="8229600" cy="5904656"/>
          </a:xfrm>
        </p:spPr>
        <p:txBody>
          <a:bodyPr>
            <a:normAutofit fontScale="92500" lnSpcReduction="10000"/>
          </a:bodyPr>
          <a:lstStyle/>
          <a:p>
            <a:r>
              <a:rPr lang="fr-FR" sz="2400" dirty="0" smtClean="0"/>
              <a:t>Kenza est âgée de 8 ans présente depuis quelques mois des </a:t>
            </a:r>
            <a:r>
              <a:rPr lang="fr-FR" sz="2400" dirty="0" err="1" smtClean="0"/>
              <a:t>poyarthrlagies</a:t>
            </a:r>
            <a:r>
              <a:rPr lang="fr-FR" sz="2400" dirty="0" smtClean="0"/>
              <a:t> intéressant les 2 genoux, la hanche et les 2 épaules. On note un enraidissement matinal , une impotence fonctionnelle et un épisode de boiterie ayant duré quelques jours.</a:t>
            </a:r>
          </a:p>
          <a:p>
            <a:endParaRPr lang="fr-FR" sz="2400" dirty="0" smtClean="0"/>
          </a:p>
          <a:p>
            <a:r>
              <a:rPr lang="fr-FR" sz="2400" dirty="0" smtClean="0"/>
              <a:t>L’examen note un enfant très algique</a:t>
            </a:r>
          </a:p>
          <a:p>
            <a:pPr marL="457200" indent="-457200">
              <a:buNone/>
            </a:pPr>
            <a:r>
              <a:rPr lang="fr-FR" sz="2400" dirty="0" smtClean="0"/>
              <a:t>               - Une atteinte </a:t>
            </a:r>
            <a:r>
              <a:rPr lang="fr-FR" sz="2400" dirty="0" err="1" smtClean="0"/>
              <a:t>metacarpo</a:t>
            </a:r>
            <a:r>
              <a:rPr lang="fr-FR" sz="2400" dirty="0" smtClean="0"/>
              <a:t>-phalangienne bilatérale </a:t>
            </a:r>
          </a:p>
          <a:p>
            <a:pPr>
              <a:buNone/>
            </a:pPr>
            <a:r>
              <a:rPr lang="fr-FR" sz="2400" dirty="0" smtClean="0"/>
              <a:t>               - Une arthrite des 2 poignets </a:t>
            </a:r>
          </a:p>
          <a:p>
            <a:pPr>
              <a:buNone/>
            </a:pPr>
            <a:r>
              <a:rPr lang="fr-FR" sz="2400" dirty="0" smtClean="0"/>
              <a:t>               - Un torticolis </a:t>
            </a:r>
          </a:p>
          <a:p>
            <a:pPr>
              <a:buNone/>
            </a:pPr>
            <a:r>
              <a:rPr lang="fr-FR" sz="2400" dirty="0" smtClean="0"/>
              <a:t>               - Une raideur du rachis </a:t>
            </a:r>
            <a:r>
              <a:rPr lang="fr-FR" sz="2400" dirty="0" err="1" smtClean="0"/>
              <a:t>dorso-lombaire</a:t>
            </a:r>
            <a:r>
              <a:rPr lang="fr-FR" sz="2400" dirty="0" smtClean="0"/>
              <a:t> </a:t>
            </a:r>
          </a:p>
          <a:p>
            <a:pPr>
              <a:buNone/>
            </a:pPr>
            <a:r>
              <a:rPr lang="fr-FR" sz="2400" dirty="0" smtClean="0"/>
              <a:t>               - Une hanche douloureuse </a:t>
            </a:r>
          </a:p>
          <a:p>
            <a:pPr>
              <a:buNone/>
            </a:pPr>
            <a:r>
              <a:rPr lang="fr-FR" sz="2400" dirty="0" smtClean="0"/>
              <a:t>               - Une arthrite des 2 pieds </a:t>
            </a:r>
          </a:p>
          <a:p>
            <a:pPr>
              <a:buNone/>
            </a:pPr>
            <a:r>
              <a:rPr lang="fr-FR" sz="2400" dirty="0" smtClean="0"/>
              <a:t> </a:t>
            </a:r>
          </a:p>
          <a:p>
            <a:pPr>
              <a:buNone/>
            </a:pPr>
            <a:r>
              <a:rPr lang="fr-FR" sz="2400" dirty="0" smtClean="0"/>
              <a:t> • Biologie: VS: 70   CRP: 48 mg/l  </a:t>
            </a:r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 Facteur </a:t>
            </a:r>
            <a:r>
              <a:rPr lang="fr-FR" sz="2400" dirty="0" err="1" smtClean="0"/>
              <a:t>Rhumatoide</a:t>
            </a:r>
            <a:r>
              <a:rPr lang="fr-FR" sz="2400" dirty="0" smtClean="0"/>
              <a:t>: Négatif Radiologie : ostéoporose </a:t>
            </a:r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2987824" y="188640"/>
            <a:ext cx="2475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/>
              <a:t>2 Cas Clinique  :</a:t>
            </a:r>
            <a:endParaRPr lang="fr-FR" sz="2800" dirty="0"/>
          </a:p>
        </p:txBody>
      </p:sp>
      <p:pic>
        <p:nvPicPr>
          <p:cNvPr id="5" name="Picture 2" descr="C:\Users\TOSHIBA\Documents\photo kabyle sall A AJI\Photo01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7164288" y="5013175"/>
            <a:ext cx="1637311" cy="1368152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245719"/>
            <a:ext cx="1665935" cy="2551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509120"/>
            <a:ext cx="2283132" cy="1399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43808" y="404664"/>
            <a:ext cx="2720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   2 Cas Clinique  :</a:t>
            </a:r>
            <a:endParaRPr lang="fr-FR" sz="2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857" y="1412776"/>
            <a:ext cx="858414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Il s’agit d’une AJI dans sa forme poly-articulaire  et votre choix </a:t>
            </a:r>
          </a:p>
          <a:p>
            <a:r>
              <a:rPr lang="fr-FR" sz="2400" dirty="0" smtClean="0"/>
              <a:t>thérapeutique sera le suivant :</a:t>
            </a:r>
          </a:p>
          <a:p>
            <a:pPr marL="342900" indent="-342900">
              <a:buAutoNum type="arabicPeriod"/>
            </a:pPr>
            <a:endParaRPr lang="fr-FR" sz="2400" dirty="0" smtClean="0"/>
          </a:p>
          <a:p>
            <a:pPr marL="342900" indent="-342900">
              <a:buAutoNum type="arabicPeriod"/>
            </a:pPr>
            <a:r>
              <a:rPr lang="fr-FR" sz="2400" dirty="0" smtClean="0"/>
              <a:t>Tenter les AINS pendant 2 à 3 mois  et puis vous </a:t>
            </a:r>
          </a:p>
          <a:p>
            <a:pPr marL="342900" indent="-342900"/>
            <a:r>
              <a:rPr lang="fr-FR" sz="2400" dirty="0" smtClean="0"/>
              <a:t>      réévaluer la situation </a:t>
            </a:r>
          </a:p>
          <a:p>
            <a:pPr marL="342900" indent="-342900">
              <a:buAutoNum type="arabicPeriod"/>
            </a:pPr>
            <a:endParaRPr lang="fr-FR" sz="2400" dirty="0" smtClean="0"/>
          </a:p>
          <a:p>
            <a:pPr marL="342900" indent="-342900"/>
            <a:r>
              <a:rPr lang="fr-FR" sz="2400" dirty="0" smtClean="0"/>
              <a:t>2.   Vue la gravité du tableau clinique  vous indiqueriez  d’emblée </a:t>
            </a:r>
          </a:p>
          <a:p>
            <a:pPr marL="342900" indent="-342900"/>
            <a:r>
              <a:rPr lang="fr-FR" sz="2400" dirty="0" smtClean="0"/>
              <a:t>       une corticothérapie </a:t>
            </a:r>
          </a:p>
          <a:p>
            <a:pPr marL="342900" indent="-342900">
              <a:buAutoNum type="arabicPeriod"/>
            </a:pPr>
            <a:endParaRPr lang="fr-FR" sz="2400" dirty="0" smtClean="0"/>
          </a:p>
          <a:p>
            <a:pPr marL="342900" indent="-342900"/>
            <a:r>
              <a:rPr lang="fr-FR" sz="2400" dirty="0" smtClean="0"/>
              <a:t>3.   Vous allez prescrire du </a:t>
            </a:r>
            <a:r>
              <a:rPr lang="fr-FR" sz="2400" dirty="0" err="1" smtClean="0"/>
              <a:t>méthotrexate</a:t>
            </a:r>
            <a:r>
              <a:rPr lang="fr-FR" sz="2400" dirty="0" smtClean="0"/>
              <a:t> en première intention </a:t>
            </a:r>
          </a:p>
          <a:p>
            <a:pPr marL="342900" indent="-342900">
              <a:buAutoNum type="arabicPeriod"/>
            </a:pPr>
            <a:endParaRPr lang="fr-FR" sz="2400" dirty="0" smtClean="0"/>
          </a:p>
          <a:p>
            <a:pPr marL="342900" indent="-342900"/>
            <a:r>
              <a:rPr lang="fr-FR" sz="2400" dirty="0" smtClean="0"/>
              <a:t> 4.  Vous s allez indiquez du </a:t>
            </a:r>
            <a:r>
              <a:rPr lang="fr-FR" sz="2400" dirty="0" err="1" smtClean="0"/>
              <a:t>methotrexate</a:t>
            </a:r>
            <a:r>
              <a:rPr lang="fr-FR" sz="2400" dirty="0" smtClean="0"/>
              <a:t>  qu’après échec des AINS 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331640" y="4437112"/>
            <a:ext cx="6552728" cy="18002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2 Cas Clinique 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1844824"/>
            <a:ext cx="8229600" cy="4525963"/>
          </a:xfrm>
        </p:spPr>
        <p:txBody>
          <a:bodyPr>
            <a:normAutofit/>
          </a:bodyPr>
          <a:lstStyle/>
          <a:p>
            <a:r>
              <a:rPr lang="fr-FR" dirty="0" smtClean="0"/>
              <a:t>Problème ; comment choisir le traitement ? </a:t>
            </a:r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                              </a:t>
            </a:r>
          </a:p>
          <a:p>
            <a:pPr>
              <a:buNone/>
            </a:pPr>
            <a:r>
              <a:rPr lang="fr-FR" dirty="0" smtClean="0"/>
              <a:t>                                   2 impératifs : 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              </a:t>
            </a:r>
            <a:r>
              <a:rPr lang="fr-FR" i="1" dirty="0" smtClean="0"/>
              <a:t>• Niveau de l’activité de la maladie </a:t>
            </a:r>
          </a:p>
          <a:p>
            <a:pPr>
              <a:buNone/>
            </a:pPr>
            <a:r>
              <a:rPr lang="fr-FR" i="1" dirty="0" smtClean="0"/>
              <a:t>              • Signes de mauvais pronostic</a:t>
            </a:r>
            <a:endParaRPr lang="fr-FR" i="1" dirty="0"/>
          </a:p>
        </p:txBody>
      </p:sp>
      <p:sp>
        <p:nvSpPr>
          <p:cNvPr id="5" name="Rectangle avec flèche vers le bas 4"/>
          <p:cNvSpPr/>
          <p:nvPr/>
        </p:nvSpPr>
        <p:spPr>
          <a:xfrm>
            <a:off x="3635896" y="2852936"/>
            <a:ext cx="1872208" cy="720080"/>
          </a:xfrm>
          <a:prstGeom prst="downArrow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915816" y="1340768"/>
            <a:ext cx="3699346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Evaluer le Niveau d’activité 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1187624" y="2204864"/>
          <a:ext cx="6643734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422"/>
                <a:gridCol w="1813288"/>
                <a:gridCol w="1768090"/>
                <a:gridCol w="1660934"/>
              </a:tblGrid>
              <a:tr h="837488"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Activité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Faible 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Modérée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 Forte </a:t>
                      </a:r>
                    </a:p>
                    <a:p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2313517">
                <a:tc>
                  <a:txBody>
                    <a:bodyPr/>
                    <a:lstStyle/>
                    <a:p>
                      <a:endParaRPr lang="fr-FR" sz="2400" b="1" i="1" dirty="0" smtClean="0"/>
                    </a:p>
                    <a:p>
                      <a:endParaRPr lang="fr-FR" sz="2400" b="1" i="1" dirty="0" smtClean="0"/>
                    </a:p>
                    <a:p>
                      <a:r>
                        <a:rPr lang="fr-FR" sz="2400" b="1" i="1" dirty="0" smtClean="0"/>
                        <a:t>Poly</a:t>
                      </a:r>
                      <a:r>
                        <a:rPr lang="fr-FR" sz="2400" b="1" dirty="0" smtClean="0"/>
                        <a:t> </a:t>
                      </a:r>
                      <a:endParaRPr lang="fr-FR" sz="2400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b="1" dirty="0" smtClean="0"/>
                        <a:t>- 4 Art</a:t>
                      </a:r>
                    </a:p>
                    <a:p>
                      <a:pPr>
                        <a:buFontTx/>
                        <a:buChar char="-"/>
                      </a:pPr>
                      <a:endParaRPr lang="fr-FR" sz="2000" b="1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fr-FR" sz="2000" b="1" dirty="0" smtClean="0"/>
                        <a:t>EVA </a:t>
                      </a:r>
                      <a:r>
                        <a:rPr lang="fr-FR" sz="2000" b="1" dirty="0" smtClean="0">
                          <a:latin typeface="Calibri"/>
                        </a:rPr>
                        <a:t>&lt;4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fr-FR" sz="2000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sz="2000" b="1" dirty="0" smtClean="0"/>
                        <a:t>VS /CRP: </a:t>
                      </a:r>
                      <a:r>
                        <a:rPr lang="fr-FR" sz="2000" b="1" dirty="0" err="1" smtClean="0"/>
                        <a:t>Nle</a:t>
                      </a:r>
                      <a:r>
                        <a:rPr lang="fr-FR" sz="2000" b="1" dirty="0" smtClean="0"/>
                        <a:t> </a:t>
                      </a:r>
                    </a:p>
                    <a:p>
                      <a:pPr>
                        <a:buFontTx/>
                        <a:buNone/>
                      </a:pPr>
                      <a:endParaRPr lang="fr-FR" sz="2000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     </a:t>
                      </a:r>
                      <a:r>
                        <a:rPr lang="fr-FR" sz="2400" dirty="0" smtClean="0"/>
                        <a:t>Idem</a:t>
                      </a:r>
                      <a:endParaRPr lang="fr-FR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fr-FR" sz="1800" b="1" dirty="0" smtClean="0"/>
                        <a:t>  ≥ 8 Art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sz="1800" b="1" dirty="0" smtClean="0"/>
                        <a:t> 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sz="1800" b="1" dirty="0" smtClean="0"/>
                        <a:t>- EVA  ≥  7  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sz="1800" b="1" dirty="0" smtClean="0"/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fr-FR" sz="1800" b="1" dirty="0" smtClean="0"/>
                        <a:t>VS/CRP ≥ 2   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sz="1800" b="1" dirty="0" smtClean="0"/>
                        <a:t>      fois</a:t>
                      </a:r>
                    </a:p>
                    <a:p>
                      <a:pPr>
                        <a:buFontTx/>
                        <a:buChar char="-"/>
                      </a:pPr>
                      <a:endParaRPr lang="fr-FR" sz="18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7387">
                <a:tc>
                  <a:txBody>
                    <a:bodyPr/>
                    <a:lstStyle/>
                    <a:p>
                      <a:endParaRPr lang="fr-FR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2483768" y="1340768"/>
            <a:ext cx="340158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1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5720" y="285728"/>
            <a:ext cx="51435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/>
              <a:t>Recommandations de l’ACR 2011:</a:t>
            </a:r>
            <a:endParaRPr lang="fr-FR" sz="2800" dirty="0"/>
          </a:p>
        </p:txBody>
      </p:sp>
      <p:sp>
        <p:nvSpPr>
          <p:cNvPr id="6" name="ZoneTexte 5"/>
          <p:cNvSpPr txBox="1"/>
          <p:nvPr/>
        </p:nvSpPr>
        <p:spPr>
          <a:xfrm>
            <a:off x="2771800" y="5373216"/>
            <a:ext cx="1255857" cy="4001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3 Critères </a:t>
            </a:r>
            <a:endParaRPr lang="fr-FR" sz="2000" dirty="0"/>
          </a:p>
        </p:txBody>
      </p:sp>
      <p:sp>
        <p:nvSpPr>
          <p:cNvPr id="7" name="ZoneTexte 6"/>
          <p:cNvSpPr txBox="1"/>
          <p:nvPr/>
        </p:nvSpPr>
        <p:spPr>
          <a:xfrm>
            <a:off x="6372200" y="5363924"/>
            <a:ext cx="118904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 3 Critères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611560" y="2708920"/>
          <a:ext cx="7920879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/>
                <a:gridCol w="2640293"/>
                <a:gridCol w="2640293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Forme 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Cliniques /Biologiques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Radiologiques </a:t>
                      </a:r>
                      <a:endParaRPr lang="fr-F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fr-FR" sz="2400" dirty="0" smtClean="0"/>
                    </a:p>
                    <a:p>
                      <a:endParaRPr lang="fr-FR" sz="2400" dirty="0" smtClean="0"/>
                    </a:p>
                    <a:p>
                      <a:r>
                        <a:rPr lang="fr-FR" sz="2400" dirty="0" smtClean="0"/>
                        <a:t>Poly-articulaire 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2400" dirty="0" smtClean="0"/>
                    </a:p>
                    <a:p>
                      <a:r>
                        <a:rPr lang="fr-FR" sz="2400" dirty="0" smtClean="0"/>
                        <a:t>•Hanche </a:t>
                      </a:r>
                    </a:p>
                    <a:p>
                      <a:r>
                        <a:rPr lang="fr-FR" sz="2400" dirty="0" smtClean="0"/>
                        <a:t>•Cervicale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2400" dirty="0" smtClean="0"/>
                    </a:p>
                    <a:p>
                      <a:r>
                        <a:rPr lang="fr-FR" sz="2400" dirty="0" smtClean="0"/>
                        <a:t>•Erosions </a:t>
                      </a:r>
                    </a:p>
                    <a:p>
                      <a:endParaRPr lang="fr-FR" sz="2400" dirty="0" smtClean="0"/>
                    </a:p>
                    <a:p>
                      <a:r>
                        <a:rPr lang="fr-FR" sz="2400" dirty="0" smtClean="0"/>
                        <a:t>•Pincement</a:t>
                      </a:r>
                      <a:endParaRPr lang="fr-FR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2843808" y="1772816"/>
            <a:ext cx="3779689" cy="461665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Signes de mauvais pronostic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5536" y="332656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/>
              <a:t>Recommandations de l’ACR 2011</a:t>
            </a:r>
            <a:endParaRPr lang="fr-FR" sz="2800" dirty="0"/>
          </a:p>
        </p:txBody>
      </p:sp>
      <p:sp>
        <p:nvSpPr>
          <p:cNvPr id="9" name="ZoneTexte 8"/>
          <p:cNvSpPr txBox="1"/>
          <p:nvPr/>
        </p:nvSpPr>
        <p:spPr>
          <a:xfrm>
            <a:off x="2483768" y="1772816"/>
            <a:ext cx="340158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2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2 cas clinique  : Kenza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55576" y="1340768"/>
            <a:ext cx="7776864" cy="273630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dirty="0" smtClean="0"/>
              <a:t>Au total :</a:t>
            </a:r>
          </a:p>
          <a:p>
            <a:r>
              <a:rPr lang="fr-FR" dirty="0" smtClean="0"/>
              <a:t>   Plus de 8 articulations atteintes </a:t>
            </a:r>
          </a:p>
          <a:p>
            <a:r>
              <a:rPr lang="fr-FR" dirty="0" smtClean="0"/>
              <a:t>  Très douloureuses</a:t>
            </a:r>
          </a:p>
          <a:p>
            <a:r>
              <a:rPr lang="fr-FR" dirty="0" smtClean="0"/>
              <a:t>  Bilan inflammatoires ≥  2 fois la normale </a:t>
            </a:r>
          </a:p>
          <a:p>
            <a:r>
              <a:rPr lang="fr-FR" dirty="0" smtClean="0"/>
              <a:t>  Atteinte hanche et cervicale</a:t>
            </a:r>
            <a:endParaRPr lang="fr-FR" dirty="0"/>
          </a:p>
        </p:txBody>
      </p:sp>
      <p:sp>
        <p:nvSpPr>
          <p:cNvPr id="4" name="Flèche courbée vers la droite 3"/>
          <p:cNvSpPr/>
          <p:nvPr/>
        </p:nvSpPr>
        <p:spPr>
          <a:xfrm>
            <a:off x="251520" y="4437112"/>
            <a:ext cx="432048" cy="79208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259632" y="4797152"/>
            <a:ext cx="6910418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800" b="1" i="1" dirty="0" smtClean="0"/>
              <a:t>Forme poly-articulaire : </a:t>
            </a:r>
          </a:p>
          <a:p>
            <a:r>
              <a:rPr lang="fr-FR" sz="2800" b="1" i="1" dirty="0" smtClean="0"/>
              <a:t>         - Un niveau d’activité Fort </a:t>
            </a:r>
          </a:p>
          <a:p>
            <a:r>
              <a:rPr lang="fr-FR" sz="2800" b="1" i="1" dirty="0" smtClean="0"/>
              <a:t>        - Présence de signe de mauvais pronostic</a:t>
            </a:r>
            <a:endParaRPr lang="fr-FR" sz="2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à coins arrondis 19"/>
          <p:cNvSpPr/>
          <p:nvPr/>
        </p:nvSpPr>
        <p:spPr>
          <a:xfrm>
            <a:off x="2630064" y="5624768"/>
            <a:ext cx="135732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>
            <a:off x="2701502" y="4267446"/>
            <a:ext cx="1643074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à coins arrondis 15"/>
          <p:cNvSpPr/>
          <p:nvPr/>
        </p:nvSpPr>
        <p:spPr>
          <a:xfrm>
            <a:off x="4630328" y="3481628"/>
            <a:ext cx="2214578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1520" y="188640"/>
            <a:ext cx="43396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1" dirty="0" smtClean="0"/>
              <a:t>Recommandations de l’ACR 2011</a:t>
            </a:r>
            <a:endParaRPr lang="fr-FR" sz="2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2915816" y="1052736"/>
            <a:ext cx="1841273" cy="400110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fr-FR" sz="2000" b="1" i="1" dirty="0" smtClean="0"/>
              <a:t>Poly articulaire </a:t>
            </a:r>
            <a:endParaRPr lang="fr-FR" sz="2000" b="1" i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1487056" y="1981430"/>
            <a:ext cx="2000264" cy="9233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7030A0"/>
                </a:solidFill>
              </a:rPr>
              <a:t>- Forte  Activité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- Signes mauvais    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       Pronostic</a:t>
            </a:r>
            <a:endParaRPr lang="fr-FR" b="1" i="1" dirty="0">
              <a:solidFill>
                <a:srgbClr val="7030A0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701766" y="2052868"/>
            <a:ext cx="2204642" cy="9233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>
                <a:solidFill>
                  <a:srgbClr val="7030A0"/>
                </a:solidFill>
              </a:rPr>
              <a:t>- Basse Activité 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- Pas signes mauvais 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       Pronostic</a:t>
            </a:r>
            <a:endParaRPr lang="fr-FR" b="1" i="1" dirty="0">
              <a:solidFill>
                <a:srgbClr val="7030A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630328" y="3549677"/>
            <a:ext cx="2151743" cy="64633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Anti inflammatoires 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 1 à 2 mois 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701502" y="4410322"/>
            <a:ext cx="1560877" cy="64633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fr-FR" b="1" i="1" dirty="0" err="1" smtClean="0">
                <a:solidFill>
                  <a:srgbClr val="FF0000"/>
                </a:solidFill>
              </a:rPr>
              <a:t>Methotrexate</a:t>
            </a:r>
            <a:r>
              <a:rPr lang="fr-FR" b="1" i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 3 à 6 mois 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701502" y="5755502"/>
            <a:ext cx="1223412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TNF Alpha </a:t>
            </a:r>
            <a:endParaRPr lang="fr-FR" b="1" i="1" dirty="0">
              <a:solidFill>
                <a:srgbClr val="FF0000"/>
              </a:solidFill>
            </a:endParaRPr>
          </a:p>
        </p:txBody>
      </p:sp>
      <p:cxnSp>
        <p:nvCxnSpPr>
          <p:cNvPr id="22" name="Connecteur droit 21"/>
          <p:cNvCxnSpPr/>
          <p:nvPr/>
        </p:nvCxnSpPr>
        <p:spPr>
          <a:xfrm rot="10800000">
            <a:off x="2272874" y="1267050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 rot="5400000">
            <a:off x="2022841" y="1517083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>
            <a:off x="4844642" y="1265462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/>
          <p:cNvCxnSpPr/>
          <p:nvPr/>
        </p:nvCxnSpPr>
        <p:spPr>
          <a:xfrm rot="5400000">
            <a:off x="5523303" y="1517083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/>
          <p:cNvCxnSpPr/>
          <p:nvPr/>
        </p:nvCxnSpPr>
        <p:spPr>
          <a:xfrm rot="5400000">
            <a:off x="5701898" y="3195876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35"/>
          <p:cNvCxnSpPr/>
          <p:nvPr/>
        </p:nvCxnSpPr>
        <p:spPr>
          <a:xfrm rot="5400000">
            <a:off x="5630460" y="4623842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/>
          <p:cNvCxnSpPr/>
          <p:nvPr/>
        </p:nvCxnSpPr>
        <p:spPr>
          <a:xfrm rot="10800000">
            <a:off x="4416014" y="4767512"/>
            <a:ext cx="135732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/>
          <p:cNvCxnSpPr/>
          <p:nvPr/>
        </p:nvCxnSpPr>
        <p:spPr>
          <a:xfrm rot="5400000">
            <a:off x="3237287" y="5445379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41"/>
          <p:cNvCxnSpPr/>
          <p:nvPr/>
        </p:nvCxnSpPr>
        <p:spPr>
          <a:xfrm rot="5400000">
            <a:off x="1344180" y="3838818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avec flèche 43"/>
          <p:cNvCxnSpPr/>
          <p:nvPr/>
        </p:nvCxnSpPr>
        <p:spPr>
          <a:xfrm>
            <a:off x="2201436" y="4696074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/>
              <a:t>Etude Princeps :  </a:t>
            </a:r>
            <a:r>
              <a:rPr lang="fr-FR" dirty="0" err="1" smtClean="0"/>
              <a:t>Methotrexate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556792"/>
            <a:ext cx="3106688" cy="4569371"/>
          </a:xfrm>
          <a:ln>
            <a:solidFill>
              <a:srgbClr val="FF0000"/>
            </a:solidFill>
          </a:ln>
        </p:spPr>
        <p:txBody>
          <a:bodyPr>
            <a:normAutofit fontScale="70000" lnSpcReduction="20000"/>
          </a:bodyPr>
          <a:lstStyle/>
          <a:p>
            <a:endParaRPr lang="fr-FR" sz="2800" dirty="0" smtClean="0"/>
          </a:p>
          <a:p>
            <a:r>
              <a:rPr lang="fr-FR" sz="2800" dirty="0" smtClean="0"/>
              <a:t>Etude randomisée </a:t>
            </a:r>
          </a:p>
          <a:p>
            <a:r>
              <a:rPr lang="fr-FR" sz="2800" dirty="0" smtClean="0"/>
              <a:t>Double aveugle</a:t>
            </a:r>
          </a:p>
          <a:p>
            <a:r>
              <a:rPr lang="fr-FR" sz="2800" dirty="0" smtClean="0"/>
              <a:t>Effectif : 127</a:t>
            </a:r>
          </a:p>
          <a:p>
            <a:r>
              <a:rPr lang="fr-FR" sz="2800" dirty="0" smtClean="0"/>
              <a:t>Forme réfractaire aux AINS</a:t>
            </a:r>
          </a:p>
          <a:p>
            <a:endParaRPr lang="fr-FR" sz="2800" dirty="0" smtClean="0"/>
          </a:p>
          <a:p>
            <a:r>
              <a:rPr lang="fr-FR" sz="2800" dirty="0" smtClean="0"/>
              <a:t>3 groupes :</a:t>
            </a:r>
          </a:p>
          <a:p>
            <a:pPr>
              <a:buNone/>
            </a:pPr>
            <a:r>
              <a:rPr lang="fr-FR" sz="2800" dirty="0" smtClean="0"/>
              <a:t>    -  Placebo</a:t>
            </a:r>
          </a:p>
          <a:p>
            <a:pPr>
              <a:buNone/>
            </a:pPr>
            <a:r>
              <a:rPr lang="fr-FR" sz="2800" dirty="0" smtClean="0"/>
              <a:t>    - </a:t>
            </a:r>
            <a:r>
              <a:rPr lang="fr-FR" sz="2800" dirty="0" err="1" smtClean="0"/>
              <a:t>Mtx</a:t>
            </a:r>
            <a:r>
              <a:rPr lang="fr-FR" sz="2800" dirty="0" smtClean="0"/>
              <a:t> = 5mg/ m2</a:t>
            </a:r>
          </a:p>
          <a:p>
            <a:pPr>
              <a:buNone/>
            </a:pPr>
            <a:r>
              <a:rPr lang="fr-FR" sz="2800" dirty="0" smtClean="0"/>
              <a:t>    - </a:t>
            </a:r>
            <a:r>
              <a:rPr lang="fr-FR" sz="2800" dirty="0" err="1" smtClean="0"/>
              <a:t>Mtx</a:t>
            </a:r>
            <a:r>
              <a:rPr lang="fr-FR" sz="2800" dirty="0" smtClean="0"/>
              <a:t> = 10 mg/ m2</a:t>
            </a:r>
          </a:p>
          <a:p>
            <a:pPr>
              <a:buNone/>
            </a:pPr>
            <a:endParaRPr lang="fr-FR" sz="2800" dirty="0" smtClean="0"/>
          </a:p>
          <a:p>
            <a:pPr>
              <a:buNone/>
            </a:pPr>
            <a:r>
              <a:rPr lang="fr-FR" sz="2800" dirty="0" smtClean="0"/>
              <a:t>Critère de jugement :</a:t>
            </a:r>
          </a:p>
          <a:p>
            <a:pPr>
              <a:buNone/>
            </a:pPr>
            <a:r>
              <a:rPr lang="fr-FR" sz="2800" dirty="0" smtClean="0"/>
              <a:t>  Score clinique</a:t>
            </a:r>
            <a:endParaRPr lang="fr-FR" sz="2800" dirty="0"/>
          </a:p>
        </p:txBody>
      </p:sp>
      <p:sp>
        <p:nvSpPr>
          <p:cNvPr id="4" name="Rectangle 3"/>
          <p:cNvSpPr/>
          <p:nvPr/>
        </p:nvSpPr>
        <p:spPr>
          <a:xfrm>
            <a:off x="683568" y="6396335"/>
            <a:ext cx="4886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1" dirty="0" err="1" smtClean="0"/>
              <a:t>Giannini</a:t>
            </a:r>
            <a:r>
              <a:rPr lang="fr-FR" sz="2400" b="1" i="1" dirty="0" smtClean="0"/>
              <a:t> .</a:t>
            </a:r>
            <a:r>
              <a:rPr lang="fr-FR" sz="2400" i="1" dirty="0" smtClean="0"/>
              <a:t>N </a:t>
            </a:r>
            <a:r>
              <a:rPr lang="fr-FR" sz="2400" i="1" dirty="0" err="1" smtClean="0"/>
              <a:t>Engl</a:t>
            </a:r>
            <a:r>
              <a:rPr lang="fr-FR" sz="2400" i="1" dirty="0" smtClean="0"/>
              <a:t> </a:t>
            </a:r>
            <a:r>
              <a:rPr lang="fr-FR" sz="2400" i="1" dirty="0" err="1" smtClean="0"/>
              <a:t>JMed</a:t>
            </a:r>
            <a:r>
              <a:rPr lang="fr-FR" sz="2400" i="1" dirty="0" smtClean="0"/>
              <a:t> 1992;326:1043</a:t>
            </a:r>
            <a:endParaRPr lang="fr-FR" sz="2400" i="1" dirty="0"/>
          </a:p>
        </p:txBody>
      </p:sp>
      <p:cxnSp>
        <p:nvCxnSpPr>
          <p:cNvPr id="6" name="Connecteur droit 5"/>
          <p:cNvCxnSpPr/>
          <p:nvPr/>
        </p:nvCxnSpPr>
        <p:spPr>
          <a:xfrm>
            <a:off x="4283968" y="1988840"/>
            <a:ext cx="0" cy="3744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>
            <a:off x="4283968" y="5733256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4211960" y="5733256"/>
            <a:ext cx="5155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0          1          2           3            4            5            6 mois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3707904" y="1628800"/>
            <a:ext cx="542136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</a:p>
          <a:p>
            <a:r>
              <a:rPr lang="fr-FR" dirty="0" smtClean="0"/>
              <a:t>  0</a:t>
            </a:r>
          </a:p>
          <a:p>
            <a:endParaRPr lang="fr-FR" dirty="0" smtClean="0"/>
          </a:p>
          <a:p>
            <a:r>
              <a:rPr lang="fr-FR" dirty="0" smtClean="0"/>
              <a:t>-10</a:t>
            </a:r>
          </a:p>
          <a:p>
            <a:endParaRPr lang="fr-FR" dirty="0" smtClean="0"/>
          </a:p>
          <a:p>
            <a:r>
              <a:rPr lang="fr-FR" dirty="0" smtClean="0"/>
              <a:t>-20</a:t>
            </a:r>
          </a:p>
          <a:p>
            <a:endParaRPr lang="fr-FR" dirty="0" smtClean="0"/>
          </a:p>
          <a:p>
            <a:r>
              <a:rPr lang="fr-FR" dirty="0" smtClean="0"/>
              <a:t>-30</a:t>
            </a:r>
          </a:p>
          <a:p>
            <a:endParaRPr lang="fr-FR" dirty="0" smtClean="0"/>
          </a:p>
          <a:p>
            <a:r>
              <a:rPr lang="fr-FR" dirty="0" smtClean="0"/>
              <a:t>-40</a:t>
            </a:r>
          </a:p>
          <a:p>
            <a:endParaRPr lang="fr-FR" dirty="0" smtClean="0"/>
          </a:p>
          <a:p>
            <a:r>
              <a:rPr lang="fr-FR" dirty="0" smtClean="0"/>
              <a:t>-50</a:t>
            </a:r>
          </a:p>
          <a:p>
            <a:endParaRPr lang="fr-FR" dirty="0" smtClean="0"/>
          </a:p>
          <a:p>
            <a:r>
              <a:rPr lang="fr-FR" dirty="0" smtClean="0"/>
              <a:t>-60</a:t>
            </a:r>
          </a:p>
          <a:p>
            <a:endParaRPr lang="fr-FR" dirty="0" smtClean="0"/>
          </a:p>
          <a:p>
            <a:r>
              <a:rPr lang="fr-FR" dirty="0" smtClean="0"/>
              <a:t>- 70</a:t>
            </a:r>
          </a:p>
          <a:p>
            <a:r>
              <a:rPr lang="fr-FR" dirty="0" smtClean="0"/>
              <a:t>  </a:t>
            </a:r>
            <a:endParaRPr lang="fr-FR" dirty="0"/>
          </a:p>
        </p:txBody>
      </p:sp>
      <p:cxnSp>
        <p:nvCxnSpPr>
          <p:cNvPr id="14" name="Connecteur droit 13"/>
          <p:cNvCxnSpPr/>
          <p:nvPr/>
        </p:nvCxnSpPr>
        <p:spPr>
          <a:xfrm>
            <a:off x="4283968" y="1988840"/>
            <a:ext cx="648072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>
            <a:off x="4932040" y="2924944"/>
            <a:ext cx="720080" cy="144016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>
            <a:off x="5652120" y="4365104"/>
            <a:ext cx="1152128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/>
          <p:cNvCxnSpPr/>
          <p:nvPr/>
        </p:nvCxnSpPr>
        <p:spPr>
          <a:xfrm>
            <a:off x="6804248" y="5301208"/>
            <a:ext cx="1944216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>
            <a:off x="7812360" y="5085184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Mtx</a:t>
            </a:r>
            <a:r>
              <a:rPr lang="fr-FR" b="1" dirty="0" smtClean="0">
                <a:solidFill>
                  <a:srgbClr val="FF0000"/>
                </a:solidFill>
              </a:rPr>
              <a:t> : 10</a:t>
            </a:r>
            <a:endParaRPr lang="fr-FR" b="1" dirty="0">
              <a:solidFill>
                <a:srgbClr val="FF0000"/>
              </a:solidFill>
            </a:endParaRPr>
          </a:p>
        </p:txBody>
      </p:sp>
      <p:cxnSp>
        <p:nvCxnSpPr>
          <p:cNvPr id="23" name="Connecteur droit 22"/>
          <p:cNvCxnSpPr/>
          <p:nvPr/>
        </p:nvCxnSpPr>
        <p:spPr>
          <a:xfrm>
            <a:off x="4283968" y="1988840"/>
            <a:ext cx="864096" cy="1008112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>
            <a:off x="5148064" y="2996952"/>
            <a:ext cx="864096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/>
          <p:nvPr/>
        </p:nvCxnSpPr>
        <p:spPr>
          <a:xfrm flipV="1">
            <a:off x="6012160" y="2708920"/>
            <a:ext cx="1512168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>
            <a:off x="7524328" y="2708920"/>
            <a:ext cx="115212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/>
          <p:cNvSpPr txBox="1"/>
          <p:nvPr/>
        </p:nvSpPr>
        <p:spPr>
          <a:xfrm>
            <a:off x="7954251" y="2276872"/>
            <a:ext cx="93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Placebo</a:t>
            </a:r>
            <a:endParaRPr lang="fr-FR" dirty="0">
              <a:solidFill>
                <a:srgbClr val="0070C0"/>
              </a:solidFill>
            </a:endParaRPr>
          </a:p>
        </p:txBody>
      </p:sp>
      <p:cxnSp>
        <p:nvCxnSpPr>
          <p:cNvPr id="41" name="Connecteur droit 40"/>
          <p:cNvCxnSpPr/>
          <p:nvPr/>
        </p:nvCxnSpPr>
        <p:spPr>
          <a:xfrm>
            <a:off x="4283968" y="1988840"/>
            <a:ext cx="864096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42"/>
          <p:cNvCxnSpPr/>
          <p:nvPr/>
        </p:nvCxnSpPr>
        <p:spPr>
          <a:xfrm flipV="1">
            <a:off x="5148064" y="2204864"/>
            <a:ext cx="1008112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/>
          <p:nvPr/>
        </p:nvCxnSpPr>
        <p:spPr>
          <a:xfrm>
            <a:off x="6156176" y="2204864"/>
            <a:ext cx="1008112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/>
          <p:nvPr/>
        </p:nvCxnSpPr>
        <p:spPr>
          <a:xfrm>
            <a:off x="7164288" y="2636912"/>
            <a:ext cx="792088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/>
          <p:nvPr/>
        </p:nvCxnSpPr>
        <p:spPr>
          <a:xfrm flipV="1">
            <a:off x="7956376" y="2996952"/>
            <a:ext cx="792088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ZoneTexte 53"/>
          <p:cNvSpPr txBox="1"/>
          <p:nvPr/>
        </p:nvSpPr>
        <p:spPr>
          <a:xfrm>
            <a:off x="8028384" y="3212976"/>
            <a:ext cx="859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Mtx</a:t>
            </a:r>
            <a:r>
              <a:rPr lang="fr-FR" b="1" dirty="0" smtClean="0"/>
              <a:t> : 5</a:t>
            </a:r>
            <a:endParaRPr lang="fr-FR" b="1" dirty="0"/>
          </a:p>
        </p:txBody>
      </p:sp>
      <p:sp>
        <p:nvSpPr>
          <p:cNvPr id="60" name="ZoneTexte 59"/>
          <p:cNvSpPr txBox="1"/>
          <p:nvPr/>
        </p:nvSpPr>
        <p:spPr>
          <a:xfrm>
            <a:off x="3779912" y="1484784"/>
            <a:ext cx="1569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Score Clinique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99592" y="0"/>
            <a:ext cx="193033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i="1" dirty="0" smtClean="0"/>
              <a:t>   </a:t>
            </a:r>
          </a:p>
          <a:p>
            <a:r>
              <a:rPr lang="fr-FR" sz="2400" i="1" dirty="0" smtClean="0">
                <a:solidFill>
                  <a:srgbClr val="7030A0"/>
                </a:solidFill>
              </a:rPr>
              <a:t>    </a:t>
            </a:r>
          </a:p>
          <a:p>
            <a:r>
              <a:rPr lang="fr-FR" dirty="0" smtClean="0"/>
              <a:t>                                 </a:t>
            </a:r>
            <a:endParaRPr lang="fr-FR" sz="2000" i="1" dirty="0"/>
          </a:p>
        </p:txBody>
      </p:sp>
      <p:sp>
        <p:nvSpPr>
          <p:cNvPr id="16" name="Rectangle 15"/>
          <p:cNvSpPr/>
          <p:nvPr/>
        </p:nvSpPr>
        <p:spPr>
          <a:xfrm>
            <a:off x="785786" y="285728"/>
            <a:ext cx="80724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i="1" dirty="0" smtClean="0"/>
              <a:t>Réponse Thérapeutique Intéressante:</a:t>
            </a:r>
            <a:r>
              <a:rPr lang="fr-FR" sz="2400" dirty="0" smtClean="0"/>
              <a:t>        </a:t>
            </a:r>
            <a:r>
              <a:rPr lang="fr-FR" sz="2400" dirty="0" smtClean="0">
                <a:solidFill>
                  <a:srgbClr val="FF0000"/>
                </a:solidFill>
              </a:rPr>
              <a:t>   </a:t>
            </a:r>
            <a:r>
              <a:rPr lang="fr-FR" sz="2400" dirty="0" smtClean="0"/>
              <a:t>                   </a:t>
            </a:r>
          </a:p>
          <a:p>
            <a:r>
              <a:rPr lang="fr-FR" sz="2400" i="1" dirty="0" smtClean="0"/>
              <a:t>         </a:t>
            </a:r>
            <a:r>
              <a:rPr lang="fr-FR" sz="2000" i="1" dirty="0" err="1" smtClean="0"/>
              <a:t>Giannini</a:t>
            </a:r>
            <a:r>
              <a:rPr lang="fr-FR" sz="2000" i="1" dirty="0" smtClean="0"/>
              <a:t> :   63%    </a:t>
            </a:r>
            <a:r>
              <a:rPr lang="fr-FR" sz="2000" i="1" dirty="0" err="1" smtClean="0"/>
              <a:t>Ruperto</a:t>
            </a:r>
            <a:r>
              <a:rPr lang="fr-FR" sz="2000" i="1" dirty="0" smtClean="0"/>
              <a:t>  :  72 %      Chedeville: 77,8%</a:t>
            </a:r>
            <a:endParaRPr lang="fr-FR" sz="2000" i="1" dirty="0"/>
          </a:p>
        </p:txBody>
      </p:sp>
      <p:sp>
        <p:nvSpPr>
          <p:cNvPr id="17" name="Rectangle 16"/>
          <p:cNvSpPr/>
          <p:nvPr/>
        </p:nvSpPr>
        <p:spPr>
          <a:xfrm>
            <a:off x="642910" y="2928934"/>
            <a:ext cx="7358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i="1" dirty="0" smtClean="0"/>
              <a:t>   Réponse Thérapeutique à 6 mois est Prédictive :d’une    </a:t>
            </a:r>
          </a:p>
          <a:p>
            <a:r>
              <a:rPr lang="fr-FR" sz="2400" b="1" i="1" dirty="0" smtClean="0"/>
              <a:t>         Rémission à 5 ans </a:t>
            </a:r>
            <a:r>
              <a:rPr lang="fr-FR" dirty="0" smtClean="0"/>
              <a:t>        </a:t>
            </a:r>
            <a:r>
              <a:rPr lang="fr-FR" sz="1600" i="1" dirty="0" smtClean="0"/>
              <a:t>BARTOLI M .Ann </a:t>
            </a:r>
            <a:r>
              <a:rPr lang="fr-FR" sz="1600" i="1" dirty="0" err="1" smtClean="0"/>
              <a:t>Rheum</a:t>
            </a:r>
            <a:r>
              <a:rPr lang="fr-FR" sz="1600" i="1" dirty="0" smtClean="0"/>
              <a:t> Dis 2008;67: 370</a:t>
            </a:r>
            <a:endParaRPr lang="fr-FR" sz="1600" i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714348" y="1500174"/>
            <a:ext cx="80623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  </a:t>
            </a:r>
            <a:r>
              <a:rPr lang="fr-FR" sz="2400" b="1" i="1" dirty="0" smtClean="0"/>
              <a:t>Introduction précoce du MTX  est corrélée à une </a:t>
            </a:r>
          </a:p>
          <a:p>
            <a:r>
              <a:rPr lang="fr-FR" sz="2400" b="1" i="1" dirty="0" smtClean="0"/>
              <a:t>       meilleure réponse Thérapeutique </a:t>
            </a:r>
          </a:p>
          <a:p>
            <a:r>
              <a:rPr lang="fr-FR" sz="1600" i="1" dirty="0" smtClean="0"/>
              <a:t>                                                                               ALBERS . </a:t>
            </a:r>
            <a:r>
              <a:rPr lang="fr-FR" sz="1600" i="1" dirty="0" err="1" smtClean="0"/>
              <a:t>Arthritis</a:t>
            </a:r>
            <a:r>
              <a:rPr lang="fr-FR" sz="1600" i="1" dirty="0" smtClean="0"/>
              <a:t> and </a:t>
            </a:r>
            <a:r>
              <a:rPr lang="fr-FR" sz="1600" i="1" dirty="0" err="1" smtClean="0"/>
              <a:t>Rheumatism</a:t>
            </a:r>
            <a:r>
              <a:rPr lang="fr-FR" sz="1600" i="1" dirty="0" smtClean="0"/>
              <a:t> 2009;61:46-51 </a:t>
            </a:r>
            <a:endParaRPr lang="fr-FR" sz="1600" i="1" dirty="0"/>
          </a:p>
        </p:txBody>
      </p:sp>
      <p:sp>
        <p:nvSpPr>
          <p:cNvPr id="15" name="Flèche droite 14"/>
          <p:cNvSpPr/>
          <p:nvPr/>
        </p:nvSpPr>
        <p:spPr>
          <a:xfrm>
            <a:off x="500034" y="428604"/>
            <a:ext cx="14287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714348" y="4071942"/>
            <a:ext cx="75009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   </a:t>
            </a:r>
            <a:r>
              <a:rPr lang="fr-FR" sz="2400" b="1" i="1" dirty="0" smtClean="0"/>
              <a:t>Effet sur  la croissance  Staturo-pondérale démontré  :</a:t>
            </a:r>
          </a:p>
          <a:p>
            <a:r>
              <a:rPr lang="fr-FR" dirty="0" smtClean="0"/>
              <a:t>                              Chedeville G, Revue du Rhumatisme 2005;72:807</a:t>
            </a:r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928662" y="5000636"/>
            <a:ext cx="73581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   </a:t>
            </a:r>
          </a:p>
          <a:p>
            <a:r>
              <a:rPr lang="fr-FR" dirty="0" smtClean="0"/>
              <a:t> </a:t>
            </a:r>
            <a:r>
              <a:rPr lang="fr-FR" sz="2400" b="1" i="1" dirty="0" smtClean="0"/>
              <a:t>Effet sur les lésions Radiologiques :</a:t>
            </a:r>
          </a:p>
          <a:p>
            <a:r>
              <a:rPr lang="fr-FR" dirty="0" smtClean="0"/>
              <a:t>                                                            </a:t>
            </a:r>
            <a:r>
              <a:rPr lang="fr-FR" dirty="0" err="1" smtClean="0"/>
              <a:t>Harel</a:t>
            </a:r>
            <a:r>
              <a:rPr lang="fr-FR" dirty="0" smtClean="0"/>
              <a:t> L, </a:t>
            </a:r>
            <a:r>
              <a:rPr lang="fr-FR" dirty="0" err="1" smtClean="0"/>
              <a:t>Arhritis</a:t>
            </a:r>
            <a:r>
              <a:rPr lang="fr-FR" dirty="0" smtClean="0"/>
              <a:t> </a:t>
            </a:r>
            <a:r>
              <a:rPr lang="fr-FR" dirty="0" err="1" smtClean="0"/>
              <a:t>Rheum</a:t>
            </a:r>
            <a:r>
              <a:rPr lang="fr-FR" dirty="0" smtClean="0"/>
              <a:t> 1993;36:137</a:t>
            </a:r>
          </a:p>
          <a:p>
            <a:r>
              <a:rPr lang="fr-FR" dirty="0" smtClean="0"/>
              <a:t>                                                                 </a:t>
            </a:r>
            <a:r>
              <a:rPr lang="fr-FR" dirty="0" err="1" smtClean="0"/>
              <a:t>Ravelli</a:t>
            </a:r>
            <a:r>
              <a:rPr lang="fr-FR" dirty="0" smtClean="0"/>
              <a:t> A; J </a:t>
            </a:r>
            <a:r>
              <a:rPr lang="fr-FR" dirty="0" err="1" smtClean="0"/>
              <a:t>Pediatr</a:t>
            </a:r>
            <a:r>
              <a:rPr lang="fr-FR" dirty="0" smtClean="0"/>
              <a:t> 1998;133:262-5</a:t>
            </a:r>
          </a:p>
          <a:p>
            <a:r>
              <a:rPr lang="fr-FR" dirty="0" smtClean="0"/>
              <a:t>                                                                     </a:t>
            </a:r>
            <a:endParaRPr lang="fr-FR" dirty="0"/>
          </a:p>
        </p:txBody>
      </p:sp>
      <p:sp>
        <p:nvSpPr>
          <p:cNvPr id="18" name="Flèche droite 17"/>
          <p:cNvSpPr/>
          <p:nvPr/>
        </p:nvSpPr>
        <p:spPr>
          <a:xfrm>
            <a:off x="500034" y="1643050"/>
            <a:ext cx="14287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lèche droite 21"/>
          <p:cNvSpPr/>
          <p:nvPr/>
        </p:nvSpPr>
        <p:spPr>
          <a:xfrm>
            <a:off x="571472" y="3000372"/>
            <a:ext cx="14287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lèche droite 22"/>
          <p:cNvSpPr/>
          <p:nvPr/>
        </p:nvSpPr>
        <p:spPr>
          <a:xfrm>
            <a:off x="642910" y="4214818"/>
            <a:ext cx="14287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lèche droite 23"/>
          <p:cNvSpPr/>
          <p:nvPr/>
        </p:nvSpPr>
        <p:spPr>
          <a:xfrm>
            <a:off x="642910" y="5429264"/>
            <a:ext cx="14287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43808" y="404664"/>
            <a:ext cx="2720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   2 Cas Clinique  :</a:t>
            </a:r>
            <a:endParaRPr lang="fr-FR" sz="2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857" y="1412776"/>
            <a:ext cx="858414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Il s’agit d’une AJI dans sa forme poly-articulaire  et votre choix </a:t>
            </a:r>
          </a:p>
          <a:p>
            <a:r>
              <a:rPr lang="fr-FR" sz="2400" dirty="0" smtClean="0"/>
              <a:t>Thérapeutique sera le suivant :</a:t>
            </a:r>
          </a:p>
          <a:p>
            <a:pPr marL="342900" indent="-342900">
              <a:buAutoNum type="arabicPeriod"/>
            </a:pPr>
            <a:endParaRPr lang="fr-FR" sz="2400" dirty="0" smtClean="0"/>
          </a:p>
          <a:p>
            <a:pPr marL="342900" indent="-342900">
              <a:buAutoNum type="arabicPeriod"/>
            </a:pPr>
            <a:r>
              <a:rPr lang="fr-FR" sz="2400" dirty="0" smtClean="0"/>
              <a:t>Tenter les AINS pendant 2 à 3 mois  et puis vous </a:t>
            </a:r>
          </a:p>
          <a:p>
            <a:pPr marL="342900" indent="-342900"/>
            <a:r>
              <a:rPr lang="fr-FR" sz="2400" dirty="0" smtClean="0"/>
              <a:t>      réévaluer la situation </a:t>
            </a:r>
          </a:p>
          <a:p>
            <a:pPr marL="342900" indent="-342900">
              <a:buAutoNum type="arabicPeriod"/>
            </a:pPr>
            <a:endParaRPr lang="fr-FR" sz="2400" dirty="0" smtClean="0"/>
          </a:p>
          <a:p>
            <a:pPr marL="342900" indent="-342900"/>
            <a:r>
              <a:rPr lang="fr-FR" sz="2400" dirty="0" smtClean="0"/>
              <a:t>2.   Vue la gravité du tableau clinique  vous indiqueriez  d’emblée </a:t>
            </a:r>
          </a:p>
          <a:p>
            <a:pPr marL="342900" indent="-342900"/>
            <a:r>
              <a:rPr lang="fr-FR" sz="2400" dirty="0" smtClean="0"/>
              <a:t>       une corticothérapie </a:t>
            </a:r>
          </a:p>
          <a:p>
            <a:pPr marL="342900" indent="-342900">
              <a:buAutoNum type="arabicPeriod"/>
            </a:pPr>
            <a:endParaRPr lang="fr-FR" sz="2400" dirty="0" smtClean="0"/>
          </a:p>
          <a:p>
            <a:pPr marL="342900" indent="-342900"/>
            <a:r>
              <a:rPr lang="fr-FR" sz="2400" dirty="0" smtClean="0"/>
              <a:t>3.   </a:t>
            </a:r>
            <a:r>
              <a:rPr lang="fr-FR" sz="2400" b="1" i="1" dirty="0" smtClean="0">
                <a:solidFill>
                  <a:srgbClr val="7030A0"/>
                </a:solidFill>
              </a:rPr>
              <a:t>Vous allez prescrire du </a:t>
            </a:r>
            <a:r>
              <a:rPr lang="fr-FR" sz="2400" b="1" i="1" dirty="0" err="1" smtClean="0">
                <a:solidFill>
                  <a:srgbClr val="7030A0"/>
                </a:solidFill>
              </a:rPr>
              <a:t>méthotrexate</a:t>
            </a:r>
            <a:r>
              <a:rPr lang="fr-FR" sz="2400" b="1" i="1" dirty="0" smtClean="0">
                <a:solidFill>
                  <a:srgbClr val="7030A0"/>
                </a:solidFill>
              </a:rPr>
              <a:t> en première intention </a:t>
            </a:r>
          </a:p>
          <a:p>
            <a:pPr marL="342900" indent="-342900">
              <a:buAutoNum type="arabicPeriod"/>
            </a:pPr>
            <a:endParaRPr lang="fr-FR" sz="2400" dirty="0" smtClean="0"/>
          </a:p>
          <a:p>
            <a:pPr marL="342900" indent="-342900"/>
            <a:r>
              <a:rPr lang="fr-FR" sz="2400" dirty="0" smtClean="0"/>
              <a:t> 4.  Vous s allez indiquez du </a:t>
            </a:r>
            <a:r>
              <a:rPr lang="fr-FR" sz="2400" dirty="0" err="1" smtClean="0"/>
              <a:t>methotrexate</a:t>
            </a:r>
            <a:r>
              <a:rPr lang="fr-FR" sz="2400" dirty="0" smtClean="0"/>
              <a:t>  qu’après échec des AINS 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84984"/>
          </a:xfrm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fr-FR" sz="2800" dirty="0" smtClean="0"/>
              <a:t>Après  1mois de traitement par le MTX</a:t>
            </a:r>
          </a:p>
          <a:p>
            <a:endParaRPr lang="fr-FR" sz="2800" dirty="0" smtClean="0"/>
          </a:p>
          <a:p>
            <a:r>
              <a:rPr lang="fr-FR" sz="2800" dirty="0" smtClean="0"/>
              <a:t>On note l’absence d’arthrite , les articulations des poignets et des genoux  présentent une mobilité réduite  et enfin son bilan biologique reste élevé( VS: 60 mm et CRP 24 mg/l</a:t>
            </a:r>
            <a:r>
              <a:rPr lang="fr-FR" dirty="0" smtClean="0"/>
              <a:t>).    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3059832" y="260648"/>
            <a:ext cx="24868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2 .Cas clinique :</a:t>
            </a:r>
            <a:endParaRPr lang="fr-F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8511"/>
          </a:xfrm>
          <a:ln w="28575">
            <a:solidFill>
              <a:srgbClr val="FF0000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fr-FR" sz="2800" dirty="0" smtClean="0"/>
              <a:t>1. Arrêter le MTX pour discuter un autre traitement</a:t>
            </a:r>
          </a:p>
          <a:p>
            <a:endParaRPr lang="fr-FR" sz="2800" dirty="0" smtClean="0"/>
          </a:p>
          <a:p>
            <a:r>
              <a:rPr lang="fr-FR" sz="2800" dirty="0" smtClean="0"/>
              <a:t>2.Renforcer le MTX par les AINS</a:t>
            </a:r>
          </a:p>
          <a:p>
            <a:endParaRPr lang="fr-FR" sz="2800" dirty="0" smtClean="0"/>
          </a:p>
          <a:p>
            <a:r>
              <a:rPr lang="fr-FR" sz="2800" dirty="0" smtClean="0"/>
              <a:t>3 .Rajouter au MTX des corticoïdes</a:t>
            </a:r>
          </a:p>
          <a:p>
            <a:endParaRPr lang="fr-FR" sz="2800" dirty="0" smtClean="0"/>
          </a:p>
          <a:p>
            <a:r>
              <a:rPr lang="fr-FR" sz="2800" dirty="0" smtClean="0"/>
              <a:t>4. Prescrire les corticoïdes seuls  </a:t>
            </a:r>
          </a:p>
          <a:p>
            <a:endParaRPr lang="fr-FR" sz="2800" dirty="0" smtClean="0"/>
          </a:p>
          <a:p>
            <a:r>
              <a:rPr lang="fr-FR" sz="2800" dirty="0" smtClean="0"/>
              <a:t>5.Laisser le même traitement (MTX) et vous rajouter des antalgiques</a:t>
            </a:r>
            <a:endParaRPr lang="fr-FR" sz="2800" dirty="0"/>
          </a:p>
        </p:txBody>
      </p:sp>
      <p:sp>
        <p:nvSpPr>
          <p:cNvPr id="4" name="ZoneTexte 3"/>
          <p:cNvSpPr txBox="1"/>
          <p:nvPr/>
        </p:nvSpPr>
        <p:spPr>
          <a:xfrm>
            <a:off x="3059832" y="260648"/>
            <a:ext cx="24398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/>
              <a:t>2 .Cas clinique :</a:t>
            </a:r>
            <a:endParaRPr lang="fr-F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8511"/>
          </a:xfrm>
          <a:ln w="28575">
            <a:solidFill>
              <a:srgbClr val="FF0000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fr-FR" sz="2800" dirty="0" smtClean="0"/>
              <a:t>1. Arrêter le MTX pour discuter un autre traitement</a:t>
            </a:r>
          </a:p>
          <a:p>
            <a:endParaRPr lang="fr-FR" sz="2800" dirty="0" smtClean="0"/>
          </a:p>
          <a:p>
            <a:r>
              <a:rPr lang="fr-FR" sz="2800" dirty="0" smtClean="0"/>
              <a:t>2.Renforcer le MTX par les AINS</a:t>
            </a:r>
          </a:p>
          <a:p>
            <a:endParaRPr lang="fr-FR" sz="2800" dirty="0" smtClean="0"/>
          </a:p>
          <a:p>
            <a:r>
              <a:rPr lang="fr-FR" sz="2800" dirty="0" smtClean="0"/>
              <a:t>3 .Rajouter au MTX des corticoïdes</a:t>
            </a:r>
          </a:p>
          <a:p>
            <a:endParaRPr lang="fr-FR" sz="2800" dirty="0" smtClean="0"/>
          </a:p>
          <a:p>
            <a:r>
              <a:rPr lang="fr-FR" sz="2800" dirty="0" smtClean="0"/>
              <a:t>4. Prescrire les corticoïdes seuls  </a:t>
            </a:r>
          </a:p>
          <a:p>
            <a:endParaRPr lang="fr-FR" sz="2800" dirty="0" smtClean="0"/>
          </a:p>
          <a:p>
            <a:r>
              <a:rPr lang="fr-FR" sz="2800" b="1" i="1" dirty="0" smtClean="0">
                <a:solidFill>
                  <a:srgbClr val="7030A0"/>
                </a:solidFill>
              </a:rPr>
              <a:t>5.Laisser le même traitement (MTX) et vous rajouter des antalgiques</a:t>
            </a:r>
            <a:endParaRPr lang="fr-FR" sz="2800" b="1" i="1" dirty="0">
              <a:solidFill>
                <a:srgbClr val="7030A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059832" y="260648"/>
            <a:ext cx="24398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/>
              <a:t>2 .Cas clinique :</a:t>
            </a:r>
            <a:endParaRPr lang="fr-F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2692895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fr-FR" sz="2800" dirty="0" smtClean="0"/>
              <a:t>A 6 mois on note :</a:t>
            </a:r>
          </a:p>
          <a:p>
            <a:endParaRPr lang="fr-FR" sz="2800" dirty="0" smtClean="0"/>
          </a:p>
          <a:p>
            <a:r>
              <a:rPr lang="fr-FR" sz="2800" dirty="0" smtClean="0"/>
              <a:t>La disparition des arthrites</a:t>
            </a:r>
          </a:p>
          <a:p>
            <a:r>
              <a:rPr lang="fr-FR" sz="2800" dirty="0" smtClean="0"/>
              <a:t>Toutes les articulations sont libres  non douloureuses</a:t>
            </a:r>
          </a:p>
          <a:p>
            <a:r>
              <a:rPr lang="fr-FR" sz="2800" dirty="0" smtClean="0"/>
              <a:t>VS : 23       CRP : négative </a:t>
            </a:r>
            <a:endParaRPr lang="fr-FR" sz="2800" dirty="0"/>
          </a:p>
        </p:txBody>
      </p:sp>
      <p:sp>
        <p:nvSpPr>
          <p:cNvPr id="4" name="ZoneTexte 3"/>
          <p:cNvSpPr txBox="1"/>
          <p:nvPr/>
        </p:nvSpPr>
        <p:spPr>
          <a:xfrm>
            <a:off x="2627784" y="692696"/>
            <a:ext cx="29913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    2 cas clinique :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3744416"/>
          </a:xfrm>
          <a:ln>
            <a:solidFill>
              <a:srgbClr val="FF0000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fr-FR" sz="2800" dirty="0" smtClean="0"/>
              <a:t>1</a:t>
            </a:r>
            <a:r>
              <a:rPr lang="fr-FR" sz="3400" dirty="0" smtClean="0"/>
              <a:t>. L’enfant est en rémission sous traitement et alors le MTX sera arrêté </a:t>
            </a:r>
          </a:p>
          <a:p>
            <a:endParaRPr lang="fr-FR" sz="3400" dirty="0" smtClean="0"/>
          </a:p>
          <a:p>
            <a:r>
              <a:rPr lang="fr-FR" sz="3400" dirty="0" smtClean="0"/>
              <a:t>2. Nous allons poursuivre le traitement pendant encore  6 mois pour l’arrêter  ensuite </a:t>
            </a:r>
          </a:p>
          <a:p>
            <a:endParaRPr lang="fr-FR" sz="3400" dirty="0" smtClean="0"/>
          </a:p>
          <a:p>
            <a:endParaRPr lang="fr-FR" sz="3400" dirty="0" smtClean="0"/>
          </a:p>
          <a:p>
            <a:r>
              <a:rPr lang="fr-FR" sz="3400" dirty="0" smtClean="0"/>
              <a:t>3. Si le MTX est bien toléré, il sera poursuivi pour une durée non déterminée et serait éventuellement arrêté après </a:t>
            </a:r>
            <a:endParaRPr lang="fr-FR" sz="3400" dirty="0"/>
          </a:p>
        </p:txBody>
      </p:sp>
      <p:sp>
        <p:nvSpPr>
          <p:cNvPr id="4" name="ZoneTexte 3"/>
          <p:cNvSpPr txBox="1"/>
          <p:nvPr/>
        </p:nvSpPr>
        <p:spPr>
          <a:xfrm>
            <a:off x="2627784" y="692696"/>
            <a:ext cx="30843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     2 cas clinique :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3888432"/>
          </a:xfrm>
          <a:ln>
            <a:solidFill>
              <a:srgbClr val="FF0000"/>
            </a:solidFill>
          </a:ln>
        </p:spPr>
        <p:txBody>
          <a:bodyPr>
            <a:normAutofit fontScale="70000" lnSpcReduction="20000"/>
          </a:bodyPr>
          <a:lstStyle/>
          <a:p>
            <a:endParaRPr lang="fr-FR" sz="2800" b="1" dirty="0" smtClean="0"/>
          </a:p>
          <a:p>
            <a:r>
              <a:rPr lang="fr-FR" sz="2800" b="1" dirty="0" smtClean="0"/>
              <a:t>1</a:t>
            </a:r>
            <a:r>
              <a:rPr lang="fr-FR" sz="3400" dirty="0" smtClean="0"/>
              <a:t>. l’enfant est en rémission sous traitement et alors le MTX sera arrêté </a:t>
            </a:r>
          </a:p>
          <a:p>
            <a:endParaRPr lang="fr-FR" sz="3400" dirty="0" smtClean="0"/>
          </a:p>
          <a:p>
            <a:r>
              <a:rPr lang="fr-FR" sz="3400" dirty="0" smtClean="0"/>
              <a:t>2. Nous allons poursuivre le traitement pendant encore  6 mois pour l’arrêter  ensuite </a:t>
            </a:r>
          </a:p>
          <a:p>
            <a:endParaRPr lang="fr-FR" sz="3400" dirty="0" smtClean="0"/>
          </a:p>
          <a:p>
            <a:endParaRPr lang="fr-FR" sz="3400" dirty="0" smtClean="0"/>
          </a:p>
          <a:p>
            <a:r>
              <a:rPr lang="fr-FR" sz="3400" dirty="0" smtClean="0"/>
              <a:t>3. </a:t>
            </a:r>
            <a:r>
              <a:rPr lang="fr-FR" sz="3400" dirty="0" smtClean="0">
                <a:solidFill>
                  <a:srgbClr val="7030A0"/>
                </a:solidFill>
              </a:rPr>
              <a:t>S</a:t>
            </a:r>
            <a:r>
              <a:rPr lang="fr-FR" sz="3400" b="1" i="1" dirty="0" smtClean="0">
                <a:solidFill>
                  <a:srgbClr val="7030A0"/>
                </a:solidFill>
              </a:rPr>
              <a:t>i le MTX est bien toléré, il sera poursuivi pour une durée non déterminée et serait éventuellement arrêté après </a:t>
            </a:r>
            <a:endParaRPr lang="fr-FR" sz="3400" b="1" i="1" dirty="0">
              <a:solidFill>
                <a:srgbClr val="7030A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627784" y="692696"/>
            <a:ext cx="30843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     2 cas clinique :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7772400" cy="1470025"/>
          </a:xfrm>
        </p:spPr>
        <p:txBody>
          <a:bodyPr/>
          <a:lstStyle/>
          <a:p>
            <a:r>
              <a:rPr lang="fr-FR" i="1" dirty="0" err="1" smtClean="0">
                <a:solidFill>
                  <a:srgbClr val="7030A0"/>
                </a:solidFill>
              </a:rPr>
              <a:t>Methotrexate</a:t>
            </a:r>
            <a:r>
              <a:rPr lang="fr-FR" i="1" dirty="0" smtClean="0">
                <a:solidFill>
                  <a:srgbClr val="7030A0"/>
                </a:solidFill>
              </a:rPr>
              <a:t>  Dose ,Voie  et Durée  </a:t>
            </a:r>
            <a:endParaRPr lang="fr-FR" i="1" dirty="0">
              <a:solidFill>
                <a:srgbClr val="7030A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331640" y="1916832"/>
            <a:ext cx="595361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i="1" dirty="0" smtClean="0"/>
              <a:t>                            </a:t>
            </a:r>
            <a:r>
              <a:rPr lang="fr-FR" sz="2000" i="1" dirty="0" smtClean="0"/>
              <a:t>Dose : 10-15 mg/m2/ Semaine</a:t>
            </a:r>
          </a:p>
          <a:p>
            <a:endParaRPr lang="fr-FR" sz="2000" i="1" dirty="0" smtClean="0"/>
          </a:p>
          <a:p>
            <a:r>
              <a:rPr lang="fr-FR" sz="2000" i="1" dirty="0" smtClean="0"/>
              <a:t>                                 Voie : Per Os ou S/C + ACIDE FOLIQUE </a:t>
            </a:r>
          </a:p>
          <a:p>
            <a:endParaRPr lang="fr-FR" sz="2400" i="1" dirty="0" smtClean="0"/>
          </a:p>
          <a:p>
            <a:r>
              <a:rPr lang="fr-FR" sz="2800" i="1" dirty="0" smtClean="0"/>
              <a:t>Durée:  </a:t>
            </a:r>
            <a:r>
              <a:rPr lang="fr-FR" sz="2800" i="1" dirty="0" smtClean="0">
                <a:solidFill>
                  <a:srgbClr val="FF0000"/>
                </a:solidFill>
              </a:rPr>
              <a:t>2 questions ? </a:t>
            </a:r>
            <a:endParaRPr lang="fr-FR" sz="2800" i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619672" y="4293096"/>
            <a:ext cx="701647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i="1" dirty="0" smtClean="0"/>
              <a:t> Quelle est la durée nécessaire avant </a:t>
            </a:r>
          </a:p>
          <a:p>
            <a:r>
              <a:rPr lang="fr-FR" sz="2400" i="1" dirty="0" smtClean="0"/>
              <a:t>  d’obtenir une rémission ?</a:t>
            </a:r>
          </a:p>
          <a:p>
            <a:endParaRPr lang="fr-FR" sz="2400" i="1" dirty="0" smtClean="0"/>
          </a:p>
          <a:p>
            <a:r>
              <a:rPr lang="fr-FR" sz="2400" i="1" dirty="0" smtClean="0"/>
              <a:t>Quelle est la durée optimale de traitement permettant </a:t>
            </a:r>
          </a:p>
          <a:p>
            <a:r>
              <a:rPr lang="fr-FR" sz="2400" i="1" dirty="0" smtClean="0"/>
              <a:t>le maintien d’une rémission avant d’envisager l’arrêt </a:t>
            </a:r>
          </a:p>
          <a:p>
            <a:r>
              <a:rPr lang="fr-FR" sz="2400" i="1" dirty="0" smtClean="0"/>
              <a:t>du traitement </a:t>
            </a:r>
            <a:endParaRPr lang="fr-FR" sz="2400" i="1" dirty="0"/>
          </a:p>
        </p:txBody>
      </p:sp>
      <p:sp>
        <p:nvSpPr>
          <p:cNvPr id="7" name="Flèche droite 6"/>
          <p:cNvSpPr/>
          <p:nvPr/>
        </p:nvSpPr>
        <p:spPr>
          <a:xfrm>
            <a:off x="1403648" y="4509120"/>
            <a:ext cx="28803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droite 7"/>
          <p:cNvSpPr/>
          <p:nvPr/>
        </p:nvSpPr>
        <p:spPr>
          <a:xfrm>
            <a:off x="1403648" y="5517232"/>
            <a:ext cx="28803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>
            <a:spLocks noChangeArrowheads="1"/>
          </p:cNvSpPr>
          <p:nvPr/>
        </p:nvSpPr>
        <p:spPr bwMode="auto">
          <a:xfrm>
            <a:off x="251520" y="-819250"/>
            <a:ext cx="10357707" cy="7394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1200" b="1" i="1" dirty="0" smtClean="0"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1200" b="1" i="1" dirty="0" smtClean="0"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Le </a:t>
            </a:r>
            <a:r>
              <a:rPr kumimoji="0" lang="fr-FR" sz="3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Methotrexate</a:t>
            </a:r>
            <a:r>
              <a:rPr kumimoji="0" lang="fr-FR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 : </a:t>
            </a:r>
            <a:endParaRPr kumimoji="0" lang="fr-F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•  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Dose :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0.5 mg/Kg/semaine  ou 10 mg/m</a:t>
            </a:r>
            <a:r>
              <a:rPr kumimoji="0" lang="fr-FR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2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/ semaine  par voie orale </a:t>
            </a:r>
            <a:endParaRPr kumimoji="0" lang="fr-F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•  La dose peut être augmentée à 15 mg/Kg/ semaine 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.  </a:t>
            </a:r>
            <a:endParaRPr kumimoji="0" lang="fr-F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Acide folique : 5 mg/ semaine, 24 à48 heures après la prise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du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methotrexate</a:t>
            </a:r>
            <a:r>
              <a:rPr kumimoji="0" lang="fr-FR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Durée du traitement :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fr-FR" sz="2800" i="1" dirty="0" smtClean="0">
                <a:latin typeface="Calibri" pitchFamily="34" charset="0"/>
                <a:ea typeface="Calibri" pitchFamily="34" charset="0"/>
                <a:cs typeface="Arial" pitchFamily="34" charset="0"/>
              </a:rPr>
              <a:t>6 mois</a:t>
            </a:r>
            <a:r>
              <a:rPr kumimoji="0" lang="fr-FR" sz="32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au minimum </a:t>
            </a:r>
            <a:r>
              <a:rPr kumimoji="0" lang="fr-FR" sz="2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600" b="1" i="1" dirty="0" smtClean="0">
              <a:latin typeface="Calibri" pitchFamily="34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sz="2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En cas de réponse, il sera prolongé de 6 mois pour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sz="2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certains et de 1 année voire plus pour d’autres. </a:t>
            </a:r>
            <a:endParaRPr kumimoji="0" lang="fr-FR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</a:t>
            </a:r>
            <a:endParaRPr kumimoji="0" lang="fr-FR" sz="3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19672" y="1052736"/>
            <a:ext cx="6120680" cy="5544616"/>
          </a:xfrm>
          <a:ln w="28575">
            <a:solidFill>
              <a:srgbClr val="FF0000"/>
            </a:solidFill>
          </a:ln>
        </p:spPr>
        <p:txBody>
          <a:bodyPr>
            <a:normAutofit fontScale="70000" lnSpcReduction="20000"/>
          </a:bodyPr>
          <a:lstStyle/>
          <a:p>
            <a:endParaRPr lang="fr-FR" dirty="0" smtClean="0"/>
          </a:p>
          <a:p>
            <a:r>
              <a:rPr lang="fr-FR" dirty="0" smtClean="0"/>
              <a:t>Poids:15kg	taille 112 cm</a:t>
            </a:r>
          </a:p>
          <a:p>
            <a:r>
              <a:rPr lang="fr-FR" dirty="0" smtClean="0"/>
              <a:t>État général moyen</a:t>
            </a:r>
          </a:p>
          <a:p>
            <a:r>
              <a:rPr lang="fr-FR" dirty="0" smtClean="0"/>
              <a:t>Fièvre prolongée &gt; 15j. </a:t>
            </a:r>
          </a:p>
          <a:p>
            <a:r>
              <a:rPr lang="fr-FR" dirty="0" err="1" smtClean="0"/>
              <a:t>Rasch</a:t>
            </a:r>
            <a:r>
              <a:rPr lang="fr-FR" dirty="0" smtClean="0"/>
              <a:t> cutanée.</a:t>
            </a:r>
          </a:p>
          <a:p>
            <a:endParaRPr lang="fr-FR" dirty="0" smtClean="0"/>
          </a:p>
          <a:p>
            <a:r>
              <a:rPr lang="fr-FR" dirty="0" smtClean="0"/>
              <a:t>Arthrite des 2chevilles.</a:t>
            </a:r>
          </a:p>
          <a:p>
            <a:r>
              <a:rPr lang="fr-FR" dirty="0" smtClean="0"/>
              <a:t>Absence d’hépatomégalie ou de splénomégalie.</a:t>
            </a:r>
          </a:p>
          <a:p>
            <a:endParaRPr lang="fr-FR" dirty="0" smtClean="0"/>
          </a:p>
          <a:p>
            <a:r>
              <a:rPr lang="fr-FR" dirty="0" smtClean="0"/>
              <a:t>GB :12000</a:t>
            </a:r>
          </a:p>
          <a:p>
            <a:r>
              <a:rPr lang="fr-FR" dirty="0" smtClean="0"/>
              <a:t>Plaquettes: 500000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VS: 111mm</a:t>
            </a:r>
          </a:p>
          <a:p>
            <a:r>
              <a:rPr lang="fr-FR" dirty="0" smtClean="0"/>
              <a:t>CRP&gt; 24 mg/l</a:t>
            </a:r>
          </a:p>
          <a:p>
            <a:endParaRPr lang="fr-FR" dirty="0" smtClean="0"/>
          </a:p>
          <a:p>
            <a:r>
              <a:rPr lang="fr-FR" dirty="0" smtClean="0"/>
              <a:t>Radiographie des 2chevilles. Stade I</a:t>
            </a:r>
          </a:p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 flipH="1">
            <a:off x="2843808" y="0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      </a:t>
            </a:r>
            <a:r>
              <a:rPr lang="fr-FR" sz="2400" b="1" dirty="0" smtClean="0"/>
              <a:t>3 Cas clinique : </a:t>
            </a:r>
          </a:p>
          <a:p>
            <a:r>
              <a:rPr lang="fr-FR" sz="2400" b="1" dirty="0" err="1" smtClean="0"/>
              <a:t>Imene</a:t>
            </a:r>
            <a:r>
              <a:rPr lang="fr-FR" sz="2400" b="1" dirty="0" smtClean="0"/>
              <a:t>  4ans et demi</a:t>
            </a:r>
            <a:endParaRPr lang="fr-F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fr-FR" b="1" dirty="0" smtClean="0"/>
              <a:t> </a:t>
            </a:r>
            <a:r>
              <a:rPr lang="fr-FR" sz="2200" b="1" dirty="0" smtClean="0"/>
              <a:t>3 Cas clinique : </a:t>
            </a:r>
            <a:br>
              <a:rPr lang="fr-FR" sz="2200" b="1" dirty="0" smtClean="0"/>
            </a:br>
            <a:r>
              <a:rPr lang="fr-FR" sz="2200" b="1" dirty="0" err="1" smtClean="0"/>
              <a:t>Imene</a:t>
            </a:r>
            <a:r>
              <a:rPr lang="fr-FR" sz="2200" b="1" dirty="0" smtClean="0"/>
              <a:t>  4ans et demi</a:t>
            </a:r>
            <a:endParaRPr lang="fr-FR" sz="22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78112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2400" dirty="0" err="1" smtClean="0"/>
              <a:t>Imene</a:t>
            </a:r>
            <a:r>
              <a:rPr lang="fr-FR" sz="2400" dirty="0" smtClean="0"/>
              <a:t> présente une AJI dans sa forme systémique  car :</a:t>
            </a:r>
          </a:p>
          <a:p>
            <a:endParaRPr lang="fr-FR" sz="2400" dirty="0" smtClean="0"/>
          </a:p>
          <a:p>
            <a:r>
              <a:rPr lang="fr-FR" sz="2400" dirty="0" smtClean="0"/>
              <a:t>1. Elle présente une fièvre depuis 15 jours associée à un rash cutané</a:t>
            </a:r>
          </a:p>
          <a:p>
            <a:endParaRPr lang="fr-FR" sz="2400" dirty="0" smtClean="0"/>
          </a:p>
          <a:p>
            <a:r>
              <a:rPr lang="fr-FR" sz="2400" dirty="0" smtClean="0"/>
              <a:t>2. Une fièvre depuis 15 jours associée à une arthrite </a:t>
            </a:r>
          </a:p>
          <a:p>
            <a:endParaRPr lang="fr-FR" sz="2400" dirty="0" smtClean="0"/>
          </a:p>
          <a:p>
            <a:r>
              <a:rPr lang="fr-FR" sz="2400" dirty="0" smtClean="0"/>
              <a:t>3. Une fièvre depuis 15 jours  associée à une arthrite et rash cutané</a:t>
            </a:r>
          </a:p>
          <a:p>
            <a:endParaRPr lang="fr-FR" sz="2400" dirty="0" smtClean="0"/>
          </a:p>
          <a:p>
            <a:r>
              <a:rPr lang="fr-FR" sz="2400" dirty="0" smtClean="0"/>
              <a:t>4. Il n’ya pas de signes systémiques et alors le diagnostic de maladie de </a:t>
            </a:r>
            <a:r>
              <a:rPr lang="fr-FR" sz="2400" dirty="0" err="1" smtClean="0"/>
              <a:t>Still</a:t>
            </a:r>
            <a:r>
              <a:rPr lang="fr-FR" sz="2400" dirty="0" smtClean="0"/>
              <a:t> est remis en question 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 </a:t>
            </a:r>
            <a:r>
              <a:rPr lang="fr-FR" sz="2800" b="1" dirty="0" smtClean="0"/>
              <a:t>3 Cas clinique : </a:t>
            </a:r>
            <a:br>
              <a:rPr lang="fr-FR" sz="2800" b="1" dirty="0" smtClean="0"/>
            </a:br>
            <a:r>
              <a:rPr lang="fr-FR" sz="2800" b="1" dirty="0" err="1" smtClean="0"/>
              <a:t>Imene</a:t>
            </a:r>
            <a:r>
              <a:rPr lang="fr-FR" sz="2800" b="1" dirty="0" smtClean="0"/>
              <a:t>  4ans et demi</a:t>
            </a:r>
            <a:endParaRPr lang="fr-FR" sz="28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78112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2400" dirty="0" err="1" smtClean="0"/>
              <a:t>Imene</a:t>
            </a:r>
            <a:r>
              <a:rPr lang="fr-FR" sz="2400" dirty="0" smtClean="0"/>
              <a:t> présente une AJI dans sa forme systémique  car :</a:t>
            </a:r>
          </a:p>
          <a:p>
            <a:endParaRPr lang="fr-FR" sz="2400" dirty="0" smtClean="0"/>
          </a:p>
          <a:p>
            <a:r>
              <a:rPr lang="fr-FR" sz="2400" dirty="0" smtClean="0"/>
              <a:t>1. Elle présente une fièvre depuis 15 jours associée à un rash cutané</a:t>
            </a:r>
          </a:p>
          <a:p>
            <a:endParaRPr lang="fr-FR" sz="2400" dirty="0" smtClean="0"/>
          </a:p>
          <a:p>
            <a:r>
              <a:rPr lang="fr-FR" sz="2400" dirty="0" smtClean="0"/>
              <a:t>2. Une fièvre depuis 15 jours associée à une arthrite </a:t>
            </a:r>
          </a:p>
          <a:p>
            <a:endParaRPr lang="fr-FR" sz="2400" dirty="0" smtClean="0"/>
          </a:p>
          <a:p>
            <a:r>
              <a:rPr lang="fr-FR" sz="2400" dirty="0" smtClean="0"/>
              <a:t>3. </a:t>
            </a:r>
            <a:r>
              <a:rPr lang="fr-FR" sz="2400" b="1" i="1" dirty="0" smtClean="0">
                <a:solidFill>
                  <a:srgbClr val="7030A0"/>
                </a:solidFill>
              </a:rPr>
              <a:t>Une fièvre depuis 15 jours  associée à une arthrite et rash cutané</a:t>
            </a:r>
          </a:p>
          <a:p>
            <a:endParaRPr lang="fr-FR" sz="2400" dirty="0" smtClean="0"/>
          </a:p>
          <a:p>
            <a:r>
              <a:rPr lang="fr-FR" sz="2400" dirty="0" smtClean="0"/>
              <a:t>4. Il n’ya pas de signes systémiques et alors le diagnostic de maladie de </a:t>
            </a:r>
            <a:r>
              <a:rPr lang="fr-FR" sz="2400" dirty="0" err="1" smtClean="0"/>
              <a:t>Still</a:t>
            </a:r>
            <a:r>
              <a:rPr lang="fr-FR" sz="2400" dirty="0" smtClean="0"/>
              <a:t> est remis en question 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fr-FR" i="1" dirty="0" smtClean="0"/>
              <a:t>Critères diagnostiques de l’AJI-FS</a:t>
            </a:r>
            <a:endParaRPr lang="fr-FR" i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Arthrites  + Fièvre </a:t>
            </a:r>
            <a:r>
              <a:rPr lang="fr-FR" dirty="0" smtClean="0"/>
              <a:t>quotidienne durant  au moins </a:t>
            </a:r>
            <a:r>
              <a:rPr lang="fr-FR" dirty="0" smtClean="0">
                <a:solidFill>
                  <a:srgbClr val="FF0000"/>
                </a:solidFill>
              </a:rPr>
              <a:t>2 semaines</a:t>
            </a:r>
            <a:r>
              <a:rPr lang="fr-FR" dirty="0" smtClean="0"/>
              <a:t> et accompagnée d’au moins un des signes suivants :</a:t>
            </a:r>
          </a:p>
          <a:p>
            <a:pPr>
              <a:buNone/>
            </a:pPr>
            <a:r>
              <a:rPr lang="fr-FR" dirty="0" smtClean="0"/>
              <a:t>          </a:t>
            </a:r>
          </a:p>
          <a:p>
            <a:pPr>
              <a:buNone/>
            </a:pPr>
            <a:r>
              <a:rPr lang="fr-FR" dirty="0" smtClean="0"/>
              <a:t>          1 - Erythème fugace</a:t>
            </a:r>
          </a:p>
          <a:p>
            <a:pPr>
              <a:buNone/>
            </a:pPr>
            <a:r>
              <a:rPr lang="fr-FR" dirty="0" smtClean="0"/>
              <a:t>          2 -Splénomégalie ou hépatomégalie ou  </a:t>
            </a:r>
          </a:p>
          <a:p>
            <a:pPr>
              <a:buNone/>
            </a:pPr>
            <a:r>
              <a:rPr lang="fr-FR" dirty="0" smtClean="0"/>
              <a:t>              adénopathies ou  épanchements séreux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fr-FR" sz="3200" i="1" dirty="0" smtClean="0">
                <a:solidFill>
                  <a:srgbClr val="7030A0"/>
                </a:solidFill>
              </a:rPr>
              <a:t>Quelle serait votre stratégie thérapeutique ?</a:t>
            </a:r>
            <a:endParaRPr lang="fr-FR" sz="3200" i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rmAutofit lnSpcReduction="10000"/>
          </a:bodyPr>
          <a:lstStyle/>
          <a:p>
            <a:r>
              <a:rPr lang="fr-FR" sz="2600" dirty="0" smtClean="0"/>
              <a:t>1.Essayer d’abord les AINS 2 à 3 semaines et qui seront diminués progressivement en quelques mois  si  l’évolution clinique est  favorable . </a:t>
            </a:r>
          </a:p>
          <a:p>
            <a:endParaRPr lang="fr-FR" sz="2600" dirty="0" smtClean="0"/>
          </a:p>
          <a:p>
            <a:r>
              <a:rPr lang="fr-FR" sz="2600" dirty="0" smtClean="0"/>
              <a:t>2.AINS d’abord pendant 2 à 3 semaines et si échec introduire la corticothérapie per os </a:t>
            </a:r>
          </a:p>
          <a:p>
            <a:endParaRPr lang="fr-FR" sz="2600" dirty="0" smtClean="0"/>
          </a:p>
          <a:p>
            <a:r>
              <a:rPr lang="fr-FR" sz="2600" dirty="0" smtClean="0"/>
              <a:t>3. </a:t>
            </a:r>
            <a:r>
              <a:rPr lang="fr-FR" sz="2600" dirty="0" err="1" smtClean="0"/>
              <a:t>Corticothtérapie</a:t>
            </a:r>
            <a:r>
              <a:rPr lang="fr-FR" sz="2600" dirty="0" smtClean="0"/>
              <a:t> d’emblée</a:t>
            </a:r>
          </a:p>
          <a:p>
            <a:endParaRPr lang="fr-FR" sz="2600" dirty="0" smtClean="0"/>
          </a:p>
          <a:p>
            <a:r>
              <a:rPr lang="fr-FR" sz="2600" dirty="0" smtClean="0"/>
              <a:t>4.Indométacine à la dose quotidienne de 3 mg/Kg /j en 2 à 3 prises </a:t>
            </a:r>
          </a:p>
          <a:p>
            <a:endParaRPr lang="fr-FR" sz="2600" dirty="0" smtClean="0"/>
          </a:p>
          <a:p>
            <a:r>
              <a:rPr lang="fr-FR" sz="2600" dirty="0" smtClean="0"/>
              <a:t>5.Eventuellement l’association AINS avec les corticoïdes </a:t>
            </a:r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331640" y="4437112"/>
            <a:ext cx="6552728" cy="18002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3 Cas Clinique 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1844824"/>
            <a:ext cx="8229600" cy="4525963"/>
          </a:xfrm>
        </p:spPr>
        <p:txBody>
          <a:bodyPr>
            <a:normAutofit/>
          </a:bodyPr>
          <a:lstStyle/>
          <a:p>
            <a:r>
              <a:rPr lang="fr-FR" dirty="0" smtClean="0"/>
              <a:t>Problème ; comment choisir le traitement ? </a:t>
            </a:r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                              </a:t>
            </a:r>
          </a:p>
          <a:p>
            <a:pPr>
              <a:buNone/>
            </a:pPr>
            <a:r>
              <a:rPr lang="fr-FR" dirty="0" smtClean="0"/>
              <a:t>                                   2 impératifs : 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              </a:t>
            </a:r>
            <a:r>
              <a:rPr lang="fr-FR" i="1" dirty="0" smtClean="0"/>
              <a:t>• Niveau de l’activité de la maladie </a:t>
            </a:r>
          </a:p>
          <a:p>
            <a:pPr>
              <a:buNone/>
            </a:pPr>
            <a:r>
              <a:rPr lang="fr-FR" i="1" dirty="0" smtClean="0"/>
              <a:t>              • Signes de mauvais pronostic</a:t>
            </a:r>
            <a:endParaRPr lang="fr-FR" i="1" dirty="0"/>
          </a:p>
        </p:txBody>
      </p:sp>
      <p:sp>
        <p:nvSpPr>
          <p:cNvPr id="5" name="Rectangle avec flèche vers le bas 4"/>
          <p:cNvSpPr/>
          <p:nvPr/>
        </p:nvSpPr>
        <p:spPr>
          <a:xfrm>
            <a:off x="3635896" y="2852936"/>
            <a:ext cx="1872208" cy="720080"/>
          </a:xfrm>
          <a:prstGeom prst="downArrow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3059832" y="1556792"/>
            <a:ext cx="3699346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Evaluer le Niveau d’activité 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827584" y="2636912"/>
          <a:ext cx="7776865" cy="2844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0444"/>
                <a:gridCol w="2122555"/>
                <a:gridCol w="1421577"/>
                <a:gridCol w="2592289"/>
              </a:tblGrid>
              <a:tr h="924134"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Activité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Faible 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Modérée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 Forte </a:t>
                      </a:r>
                    </a:p>
                    <a:p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1585456">
                <a:tc>
                  <a:txBody>
                    <a:bodyPr/>
                    <a:lstStyle/>
                    <a:p>
                      <a:endParaRPr lang="fr-FR" sz="2400" b="1" i="1" dirty="0" smtClean="0"/>
                    </a:p>
                    <a:p>
                      <a:endParaRPr lang="fr-FR" sz="2400" b="1" i="1" dirty="0" smtClean="0"/>
                    </a:p>
                    <a:p>
                      <a:r>
                        <a:rPr lang="fr-FR" sz="2400" b="1" i="1" dirty="0" smtClean="0"/>
                        <a:t>Systémique </a:t>
                      </a:r>
                      <a:endParaRPr lang="fr-FR" sz="2400" b="1" i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b="1" i="1" dirty="0" smtClean="0"/>
                        <a:t>Niveau 1: </a:t>
                      </a:r>
                    </a:p>
                    <a:p>
                      <a:r>
                        <a:rPr lang="fr-FR" sz="2400" dirty="0" smtClean="0"/>
                        <a:t>  </a:t>
                      </a:r>
                    </a:p>
                    <a:p>
                      <a:r>
                        <a:rPr lang="fr-FR" sz="2400" dirty="0" smtClean="0"/>
                        <a:t>  Fièvre et</a:t>
                      </a:r>
                    </a:p>
                    <a:p>
                      <a:r>
                        <a:rPr lang="fr-FR" sz="2400" dirty="0" smtClean="0"/>
                        <a:t>  EVA </a:t>
                      </a:r>
                      <a:r>
                        <a:rPr lang="fr-FR" sz="2400" dirty="0" smtClean="0">
                          <a:latin typeface="Calibri"/>
                        </a:rPr>
                        <a:t>&lt; 7</a:t>
                      </a:r>
                      <a:endParaRPr lang="fr-FR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b="1" i="1" dirty="0" smtClean="0"/>
                        <a:t>Niveau 2: </a:t>
                      </a:r>
                    </a:p>
                    <a:p>
                      <a:endParaRPr lang="fr-FR" sz="2400" dirty="0" smtClean="0"/>
                    </a:p>
                    <a:p>
                      <a:r>
                        <a:rPr lang="fr-FR" sz="2400" dirty="0" smtClean="0"/>
                        <a:t>Fièvre+</a:t>
                      </a:r>
                      <a:r>
                        <a:rPr lang="fr-FR" sz="2400" b="1" i="1" dirty="0" smtClean="0"/>
                        <a:t>Systémique</a:t>
                      </a:r>
                      <a:r>
                        <a:rPr lang="fr-FR" sz="2400" dirty="0" smtClean="0"/>
                        <a:t>+ </a:t>
                      </a:r>
                    </a:p>
                    <a:p>
                      <a:r>
                        <a:rPr lang="fr-FR" sz="2400" dirty="0" smtClean="0"/>
                        <a:t>EVA ≥ 7</a:t>
                      </a:r>
                      <a:endParaRPr lang="fr-FR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2699792" y="1556792"/>
            <a:ext cx="340158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1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5720" y="285728"/>
            <a:ext cx="50442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/>
              <a:t>Recommandations de l’ACR 2011</a:t>
            </a:r>
            <a:endParaRPr lang="fr-FR" sz="2800" dirty="0"/>
          </a:p>
        </p:txBody>
      </p:sp>
      <p:cxnSp>
        <p:nvCxnSpPr>
          <p:cNvPr id="7" name="Connecteur droit 6"/>
          <p:cNvCxnSpPr/>
          <p:nvPr/>
        </p:nvCxnSpPr>
        <p:spPr>
          <a:xfrm flipH="1">
            <a:off x="5004048" y="3933056"/>
            <a:ext cx="720080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4860032" y="4005064"/>
            <a:ext cx="1008112" cy="7920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835696" y="1484784"/>
            <a:ext cx="5657254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Rechercher les signes de mauvais pronostic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1775103"/>
              </p:ext>
            </p:extLst>
          </p:nvPr>
        </p:nvGraphicFramePr>
        <p:xfrm>
          <a:off x="827584" y="2564904"/>
          <a:ext cx="7072362" cy="201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7454"/>
                <a:gridCol w="3000396"/>
                <a:gridCol w="1714512"/>
              </a:tblGrid>
              <a:tr h="1008112">
                <a:tc>
                  <a:txBody>
                    <a:bodyPr/>
                    <a:lstStyle/>
                    <a:p>
                      <a:r>
                        <a:rPr lang="fr-FR" sz="2000" dirty="0" smtClean="0"/>
                        <a:t>FORME</a:t>
                      </a:r>
                      <a:endParaRPr lang="fr-FR" sz="20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dirty="0" smtClean="0"/>
                        <a:t>    Eléments cliniques                    </a:t>
                      </a:r>
                    </a:p>
                    <a:p>
                      <a:r>
                        <a:rPr lang="fr-FR" sz="2000" dirty="0" smtClean="0"/>
                        <a:t>               /Biologiques </a:t>
                      </a:r>
                      <a:endParaRPr lang="fr-FR" sz="20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dirty="0" smtClean="0"/>
                        <a:t> Radiologiques </a:t>
                      </a:r>
                      <a:endParaRPr lang="fr-FR" sz="20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008112">
                <a:tc>
                  <a:txBody>
                    <a:bodyPr/>
                    <a:lstStyle/>
                    <a:p>
                      <a:endParaRPr lang="fr-FR" b="1" i="1" dirty="0" smtClean="0"/>
                    </a:p>
                    <a:p>
                      <a:r>
                        <a:rPr lang="fr-FR" b="1" i="1" dirty="0" smtClean="0"/>
                        <a:t>       SYSTEMIQUE</a:t>
                      </a:r>
                      <a:endParaRPr lang="fr-FR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dirty="0" smtClean="0"/>
                        <a:t>Maladie active depuis 6   </a:t>
                      </a:r>
                    </a:p>
                    <a:p>
                      <a:r>
                        <a:rPr lang="fr-FR" sz="2000" dirty="0" smtClean="0"/>
                        <a:t>                  mois </a:t>
                      </a:r>
                      <a:endParaRPr lang="fr-FR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475656" y="1484784"/>
            <a:ext cx="340158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2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14290"/>
            <a:ext cx="54529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/>
              <a:t>     Recommandations de l’ACR 2011</a:t>
            </a:r>
            <a:endParaRPr lang="fr-F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3 Cas clinique : </a:t>
            </a:r>
            <a:r>
              <a:rPr lang="fr-FR" dirty="0" err="1" smtClean="0"/>
              <a:t>Imene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3124944"/>
          </a:xfrm>
        </p:spPr>
        <p:txBody>
          <a:bodyPr/>
          <a:lstStyle/>
          <a:p>
            <a:r>
              <a:rPr lang="fr-FR" dirty="0" smtClean="0"/>
              <a:t>Au Total :</a:t>
            </a:r>
          </a:p>
          <a:p>
            <a:r>
              <a:rPr lang="fr-FR" dirty="0" smtClean="0"/>
              <a:t>C’est une forme systémique :</a:t>
            </a:r>
          </a:p>
          <a:p>
            <a:pPr>
              <a:buNone/>
            </a:pPr>
            <a:r>
              <a:rPr lang="fr-FR" dirty="0" smtClean="0"/>
              <a:t>                - Niveau d’activité 1</a:t>
            </a:r>
          </a:p>
          <a:p>
            <a:pPr>
              <a:buNone/>
            </a:pPr>
            <a:r>
              <a:rPr lang="fr-FR" dirty="0" smtClean="0"/>
              <a:t>                - Sans signes de mauvais pronostic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à coins arrondis 19"/>
          <p:cNvSpPr/>
          <p:nvPr/>
        </p:nvSpPr>
        <p:spPr>
          <a:xfrm>
            <a:off x="3202138" y="6053966"/>
            <a:ext cx="1285884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>
            <a:off x="3202138" y="4839520"/>
            <a:ext cx="142876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à coins arrondis 15"/>
          <p:cNvSpPr/>
          <p:nvPr/>
        </p:nvSpPr>
        <p:spPr>
          <a:xfrm>
            <a:off x="4630898" y="3625074"/>
            <a:ext cx="2214578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332656"/>
            <a:ext cx="45515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 </a:t>
            </a:r>
            <a:r>
              <a:rPr lang="fr-FR" sz="2400" b="1" i="1" dirty="0" smtClean="0"/>
              <a:t>Recommandations  de l’ACR 2011</a:t>
            </a:r>
            <a:endParaRPr lang="fr-FR" sz="2400" b="1" i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2987824" y="1124744"/>
            <a:ext cx="1706493" cy="461665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/>
              <a:t>Systémique </a:t>
            </a:r>
            <a:endParaRPr lang="fr-FR" sz="2400" b="1" i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1701940" y="2124876"/>
            <a:ext cx="1834156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>
                <a:solidFill>
                  <a:srgbClr val="7030A0"/>
                </a:solidFill>
              </a:rPr>
              <a:t>- Forte Activité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- Signes mauvais 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      Pronostic</a:t>
            </a:r>
            <a:endParaRPr lang="fr-FR" b="1" i="1" dirty="0">
              <a:solidFill>
                <a:srgbClr val="7030A0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702336" y="2124876"/>
            <a:ext cx="2204642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>
                <a:solidFill>
                  <a:srgbClr val="7030A0"/>
                </a:solidFill>
              </a:rPr>
              <a:t>- Basse Activité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- Pas signes mauvais </a:t>
            </a:r>
          </a:p>
          <a:p>
            <a:r>
              <a:rPr lang="fr-FR" b="1" i="1" dirty="0" smtClean="0">
                <a:solidFill>
                  <a:srgbClr val="7030A0"/>
                </a:solidFill>
              </a:rPr>
              <a:t>         Pronostic</a:t>
            </a:r>
            <a:endParaRPr lang="fr-FR" b="1" i="1" dirty="0">
              <a:solidFill>
                <a:srgbClr val="7030A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630898" y="3696512"/>
            <a:ext cx="2116477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Anti-inflammatoires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     2  semaines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3250504" y="4910958"/>
            <a:ext cx="1237518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Corticoïdes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   PO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3273576" y="6113262"/>
            <a:ext cx="1112805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err="1" smtClean="0">
                <a:solidFill>
                  <a:srgbClr val="FF0000"/>
                </a:solidFill>
              </a:rPr>
              <a:t>Anakinra</a:t>
            </a:r>
            <a:r>
              <a:rPr lang="fr-FR" b="1" i="1" dirty="0" smtClean="0">
                <a:solidFill>
                  <a:srgbClr val="FF0000"/>
                </a:solidFill>
              </a:rPr>
              <a:t> </a:t>
            </a:r>
            <a:endParaRPr lang="fr-FR" b="1" i="1" dirty="0">
              <a:solidFill>
                <a:srgbClr val="FF0000"/>
              </a:solidFill>
            </a:endParaRPr>
          </a:p>
        </p:txBody>
      </p:sp>
      <p:cxnSp>
        <p:nvCxnSpPr>
          <p:cNvPr id="22" name="Connecteur droit 21"/>
          <p:cNvCxnSpPr/>
          <p:nvPr/>
        </p:nvCxnSpPr>
        <p:spPr>
          <a:xfrm>
            <a:off x="4845212" y="1339058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 rot="5400000">
            <a:off x="5345278" y="1624810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 rot="10800000">
            <a:off x="2416320" y="1339058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 rot="5400000">
            <a:off x="2166287" y="158909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/>
          <p:cNvCxnSpPr/>
          <p:nvPr/>
        </p:nvCxnSpPr>
        <p:spPr>
          <a:xfrm rot="5400000">
            <a:off x="5523873" y="330360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/>
          <p:cNvCxnSpPr/>
          <p:nvPr/>
        </p:nvCxnSpPr>
        <p:spPr>
          <a:xfrm rot="5400000">
            <a:off x="5380997" y="4946677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avec flèche 34"/>
          <p:cNvCxnSpPr/>
          <p:nvPr/>
        </p:nvCxnSpPr>
        <p:spPr>
          <a:xfrm rot="10800000">
            <a:off x="4773774" y="5268148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/>
          <p:cNvCxnSpPr/>
          <p:nvPr/>
        </p:nvCxnSpPr>
        <p:spPr>
          <a:xfrm rot="5400000">
            <a:off x="3631560" y="5838858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38"/>
          <p:cNvCxnSpPr/>
          <p:nvPr/>
        </p:nvCxnSpPr>
        <p:spPr>
          <a:xfrm rot="5400000">
            <a:off x="1238387" y="4160065"/>
            <a:ext cx="2213784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avec flèche 40"/>
          <p:cNvCxnSpPr/>
          <p:nvPr/>
        </p:nvCxnSpPr>
        <p:spPr>
          <a:xfrm>
            <a:off x="2344882" y="5266560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Quelle serait votre stratégie thérapeutique ?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rmAutofit lnSpcReduction="10000"/>
          </a:bodyPr>
          <a:lstStyle/>
          <a:p>
            <a:r>
              <a:rPr lang="fr-FR" sz="2600" dirty="0" smtClean="0"/>
              <a:t>1.</a:t>
            </a:r>
            <a:r>
              <a:rPr lang="fr-FR" sz="2600" b="1" i="1" dirty="0" smtClean="0">
                <a:solidFill>
                  <a:srgbClr val="7030A0"/>
                </a:solidFill>
              </a:rPr>
              <a:t>Essayer d’abord les AINS 2 à 3 semaines et qui seront diminués progressivement en quelques mois  si  l’évolution clinique est  favorable . </a:t>
            </a:r>
          </a:p>
          <a:p>
            <a:endParaRPr lang="fr-FR" sz="2600" dirty="0" smtClean="0"/>
          </a:p>
          <a:p>
            <a:r>
              <a:rPr lang="fr-FR" sz="2600" b="1" i="1" dirty="0" smtClean="0">
                <a:solidFill>
                  <a:srgbClr val="7030A0"/>
                </a:solidFill>
              </a:rPr>
              <a:t>2.AINS d’abord pendant 2 à 3 semaines et si échec introduire la corticothérapie per os </a:t>
            </a:r>
          </a:p>
          <a:p>
            <a:endParaRPr lang="fr-FR" sz="2600" dirty="0" smtClean="0"/>
          </a:p>
          <a:p>
            <a:r>
              <a:rPr lang="fr-FR" sz="2600" dirty="0" smtClean="0"/>
              <a:t>3.  </a:t>
            </a:r>
            <a:r>
              <a:rPr lang="fr-FR" sz="2600" dirty="0" err="1" smtClean="0"/>
              <a:t>Corticothtérapie</a:t>
            </a:r>
            <a:r>
              <a:rPr lang="fr-FR" sz="2600" dirty="0" smtClean="0"/>
              <a:t> d’emblée</a:t>
            </a:r>
          </a:p>
          <a:p>
            <a:endParaRPr lang="fr-FR" sz="2600" dirty="0" smtClean="0"/>
          </a:p>
          <a:p>
            <a:r>
              <a:rPr lang="fr-FR" sz="2600" dirty="0" smtClean="0"/>
              <a:t>4.Indométacine à la dose quotidienne de 3 mg/Kg /j en 2 à 3 prises </a:t>
            </a:r>
          </a:p>
          <a:p>
            <a:endParaRPr lang="fr-FR" sz="2600" dirty="0" smtClean="0"/>
          </a:p>
          <a:p>
            <a:r>
              <a:rPr lang="fr-FR" sz="2600" i="1" dirty="0" smtClean="0"/>
              <a:t>5.Eventuellement l’association AINS avec les corticoïdes </a:t>
            </a:r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llipse 21"/>
          <p:cNvSpPr/>
          <p:nvPr/>
        </p:nvSpPr>
        <p:spPr>
          <a:xfrm>
            <a:off x="6464325" y="2420888"/>
            <a:ext cx="2160240" cy="72008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251520" y="5157192"/>
            <a:ext cx="80648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127621" y="5373216"/>
            <a:ext cx="9016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    </a:t>
            </a:r>
            <a:r>
              <a:rPr lang="fr-FR" b="1" dirty="0" smtClean="0"/>
              <a:t>18 mois          2 ans                 2ans et 1/2                3 ans                   4 ans        4ans  et  3moi</a:t>
            </a:r>
            <a:r>
              <a:rPr lang="fr-FR" dirty="0" smtClean="0"/>
              <a:t>s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631677" y="3212976"/>
            <a:ext cx="1259897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AINS  + CTC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919709" y="1844824"/>
            <a:ext cx="1005596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Poussée 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215853" y="3212976"/>
            <a:ext cx="162076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CTC : 1,5mg/Kg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3944045" y="3212976"/>
            <a:ext cx="1728192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CTC: 1,5mg/Kg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2987824" y="4077072"/>
            <a:ext cx="2376264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Corticodépendance</a:t>
            </a:r>
            <a:r>
              <a:rPr lang="fr-FR" b="1" dirty="0" smtClean="0"/>
              <a:t> :       </a:t>
            </a:r>
          </a:p>
          <a:p>
            <a:r>
              <a:rPr lang="fr-FR" b="1" dirty="0" smtClean="0"/>
              <a:t>          0,8 mg/Kg</a:t>
            </a:r>
            <a:endParaRPr lang="fr-FR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3656013" y="1916832"/>
            <a:ext cx="1005596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Poussée </a:t>
            </a:r>
            <a:endParaRPr lang="fr-FR" dirty="0"/>
          </a:p>
        </p:txBody>
      </p:sp>
      <p:sp>
        <p:nvSpPr>
          <p:cNvPr id="19" name="ZoneTexte 18"/>
          <p:cNvSpPr txBox="1"/>
          <p:nvPr/>
        </p:nvSpPr>
        <p:spPr>
          <a:xfrm>
            <a:off x="5096173" y="1916832"/>
            <a:ext cx="1005596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Poussée </a:t>
            </a:r>
            <a:endParaRPr lang="fr-FR" dirty="0"/>
          </a:p>
        </p:txBody>
      </p:sp>
      <p:cxnSp>
        <p:nvCxnSpPr>
          <p:cNvPr id="23" name="Connecteur droit avec flèche 22"/>
          <p:cNvCxnSpPr/>
          <p:nvPr/>
        </p:nvCxnSpPr>
        <p:spPr>
          <a:xfrm flipV="1">
            <a:off x="251520" y="620688"/>
            <a:ext cx="0" cy="4536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èche vers le bas 23"/>
          <p:cNvSpPr/>
          <p:nvPr/>
        </p:nvSpPr>
        <p:spPr>
          <a:xfrm>
            <a:off x="1855813" y="2564904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lèche vers le bas 24"/>
          <p:cNvSpPr/>
          <p:nvPr/>
        </p:nvSpPr>
        <p:spPr>
          <a:xfrm>
            <a:off x="3584005" y="2492896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lèche vers le bas 25"/>
          <p:cNvSpPr/>
          <p:nvPr/>
        </p:nvSpPr>
        <p:spPr>
          <a:xfrm>
            <a:off x="5672237" y="2564904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/>
          <p:cNvSpPr txBox="1"/>
          <p:nvPr/>
        </p:nvSpPr>
        <p:spPr>
          <a:xfrm>
            <a:off x="6608341" y="2564904"/>
            <a:ext cx="18887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Quel traitement</a:t>
            </a:r>
            <a:endParaRPr lang="fr-FR" dirty="0"/>
          </a:p>
        </p:txBody>
      </p:sp>
      <p:cxnSp>
        <p:nvCxnSpPr>
          <p:cNvPr id="29" name="Connecteur droit avec flèche 28"/>
          <p:cNvCxnSpPr/>
          <p:nvPr/>
        </p:nvCxnSpPr>
        <p:spPr>
          <a:xfrm>
            <a:off x="6104285" y="3573016"/>
            <a:ext cx="25922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/>
          <p:cNvSpPr txBox="1"/>
          <p:nvPr/>
        </p:nvSpPr>
        <p:spPr>
          <a:xfrm>
            <a:off x="7328421" y="3140968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?</a:t>
            </a:r>
            <a:endParaRPr lang="fr-FR" sz="2800" b="1" dirty="0"/>
          </a:p>
        </p:txBody>
      </p:sp>
      <p:sp>
        <p:nvSpPr>
          <p:cNvPr id="31" name="ZoneTexte 30"/>
          <p:cNvSpPr txBox="1"/>
          <p:nvPr/>
        </p:nvSpPr>
        <p:spPr>
          <a:xfrm>
            <a:off x="6372200" y="548680"/>
            <a:ext cx="2663550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/>
              <a:t>- Impotence fonctionnelle </a:t>
            </a:r>
          </a:p>
          <a:p>
            <a:r>
              <a:rPr lang="fr-FR" dirty="0" smtClean="0"/>
              <a:t>- Poly arthrite arthrites  </a:t>
            </a:r>
          </a:p>
          <a:p>
            <a:r>
              <a:rPr lang="fr-FR" dirty="0" smtClean="0"/>
              <a:t>- Pas signes systémiques </a:t>
            </a:r>
          </a:p>
          <a:p>
            <a:r>
              <a:rPr lang="fr-FR" dirty="0" smtClean="0"/>
              <a:t>       VS:122 mm</a:t>
            </a:r>
            <a:endParaRPr lang="fr-FR" dirty="0"/>
          </a:p>
        </p:txBody>
      </p:sp>
      <p:sp>
        <p:nvSpPr>
          <p:cNvPr id="32" name="ZoneTexte 31"/>
          <p:cNvSpPr txBox="1"/>
          <p:nvPr/>
        </p:nvSpPr>
        <p:spPr>
          <a:xfrm>
            <a:off x="467544" y="188640"/>
            <a:ext cx="2168479" cy="646331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none" rtlCol="0">
            <a:spAutoFit/>
          </a:bodyPr>
          <a:lstStyle/>
          <a:p>
            <a:r>
              <a:rPr lang="fr-FR" sz="3600" i="1" dirty="0" smtClean="0"/>
              <a:t>Evolution :</a:t>
            </a:r>
            <a:endParaRPr lang="fr-FR" sz="3600" i="1" dirty="0"/>
          </a:p>
        </p:txBody>
      </p:sp>
      <p:cxnSp>
        <p:nvCxnSpPr>
          <p:cNvPr id="34" name="Connecteur en angle 33"/>
          <p:cNvCxnSpPr/>
          <p:nvPr/>
        </p:nvCxnSpPr>
        <p:spPr>
          <a:xfrm rot="16200000" flipH="1">
            <a:off x="1691680" y="3573016"/>
            <a:ext cx="648072" cy="21602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en angle 35"/>
          <p:cNvCxnSpPr/>
          <p:nvPr/>
        </p:nvCxnSpPr>
        <p:spPr>
          <a:xfrm rot="16200000" flipH="1">
            <a:off x="3707904" y="3573016"/>
            <a:ext cx="504056" cy="21602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en angle 36"/>
          <p:cNvCxnSpPr/>
          <p:nvPr/>
        </p:nvCxnSpPr>
        <p:spPr>
          <a:xfrm rot="16200000" flipH="1">
            <a:off x="5544108" y="3537012"/>
            <a:ext cx="648072" cy="28803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Corticothérapie Problématique :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   </a:t>
            </a:r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       </a:t>
            </a:r>
            <a:r>
              <a:rPr lang="fr-FR" dirty="0" smtClean="0">
                <a:solidFill>
                  <a:srgbClr val="FF0000"/>
                </a:solidFill>
              </a:rPr>
              <a:t>•</a:t>
            </a:r>
            <a:r>
              <a:rPr lang="fr-FR" sz="2400" dirty="0" smtClean="0"/>
              <a:t> Difficulté de diminuer une CTC en dessous de </a:t>
            </a:r>
          </a:p>
          <a:p>
            <a:pPr>
              <a:buNone/>
            </a:pPr>
            <a:r>
              <a:rPr lang="fr-FR" sz="2400" dirty="0" smtClean="0"/>
              <a:t>          1 mg/kg après une durée de la maladie de  3 mois </a:t>
            </a:r>
          </a:p>
          <a:p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       </a:t>
            </a:r>
            <a:r>
              <a:rPr lang="fr-FR" dirty="0" smtClean="0">
                <a:solidFill>
                  <a:srgbClr val="FF0000"/>
                </a:solidFill>
              </a:rPr>
              <a:t>•</a:t>
            </a:r>
            <a:r>
              <a:rPr lang="fr-FR" sz="2400" dirty="0" smtClean="0"/>
              <a:t> Difficulté de diminuer une CTC à moins de 0,3 mg/Kg/j   </a:t>
            </a:r>
          </a:p>
          <a:p>
            <a:pPr>
              <a:buNone/>
            </a:pPr>
            <a:r>
              <a:rPr lang="fr-FR" sz="2400" dirty="0" smtClean="0"/>
              <a:t>           après  une durée de 6 mois (Avis Expert</a:t>
            </a:r>
            <a:r>
              <a:rPr lang="fr-FR" dirty="0" smtClean="0"/>
              <a:t>) </a:t>
            </a:r>
            <a:endParaRPr lang="fr-FR" dirty="0"/>
          </a:p>
        </p:txBody>
      </p:sp>
      <p:sp>
        <p:nvSpPr>
          <p:cNvPr id="6" name="Rectangle avec flèche vers le bas 5"/>
          <p:cNvSpPr/>
          <p:nvPr/>
        </p:nvSpPr>
        <p:spPr>
          <a:xfrm>
            <a:off x="3347864" y="1700808"/>
            <a:ext cx="2304256" cy="93610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03648" y="620688"/>
            <a:ext cx="4733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               Quel traitement  ?</a:t>
            </a:r>
            <a:endParaRPr lang="fr-FR" sz="3200" dirty="0"/>
          </a:p>
        </p:txBody>
      </p:sp>
      <p:sp>
        <p:nvSpPr>
          <p:cNvPr id="3" name="ZoneTexte 2"/>
          <p:cNvSpPr txBox="1"/>
          <p:nvPr/>
        </p:nvSpPr>
        <p:spPr>
          <a:xfrm>
            <a:off x="395536" y="2060848"/>
            <a:ext cx="708501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fr-FR" sz="3200" dirty="0" smtClean="0"/>
              <a:t>Introduire le MTX </a:t>
            </a:r>
          </a:p>
          <a:p>
            <a:pPr marL="342900" indent="-342900">
              <a:buAutoNum type="arabicPeriod"/>
            </a:pPr>
            <a:endParaRPr lang="fr-FR" sz="3200" dirty="0" smtClean="0"/>
          </a:p>
          <a:p>
            <a:pPr marL="342900" indent="-342900">
              <a:buAutoNum type="arabicPeriod"/>
            </a:pPr>
            <a:r>
              <a:rPr lang="fr-FR" sz="3200" dirty="0" smtClean="0"/>
              <a:t>Discuter une  biothérapie </a:t>
            </a:r>
          </a:p>
          <a:p>
            <a:pPr marL="342900" indent="-342900">
              <a:buAutoNum type="arabicPeriod"/>
            </a:pPr>
            <a:endParaRPr lang="fr-FR" sz="3200" dirty="0" smtClean="0"/>
          </a:p>
          <a:p>
            <a:pPr marL="342900" indent="-342900">
              <a:buAutoNum type="arabicPeriod"/>
            </a:pPr>
            <a:r>
              <a:rPr lang="fr-FR" sz="3200" dirty="0" smtClean="0"/>
              <a:t>Remettre une dose de corticothérapie </a:t>
            </a:r>
          </a:p>
          <a:p>
            <a:pPr marL="342900" indent="-342900"/>
            <a:r>
              <a:rPr lang="fr-FR" sz="3200" dirty="0" smtClean="0"/>
              <a:t>     supérieure  à 0,8 mg/Kg/j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03648" y="620688"/>
            <a:ext cx="4733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               Quel traitement  ?</a:t>
            </a:r>
            <a:endParaRPr lang="fr-FR" sz="3200" dirty="0"/>
          </a:p>
        </p:txBody>
      </p:sp>
      <p:sp>
        <p:nvSpPr>
          <p:cNvPr id="3" name="ZoneTexte 2"/>
          <p:cNvSpPr txBox="1"/>
          <p:nvPr/>
        </p:nvSpPr>
        <p:spPr>
          <a:xfrm>
            <a:off x="395536" y="2060848"/>
            <a:ext cx="708501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fr-FR" sz="3200" dirty="0" smtClean="0"/>
              <a:t>Introduire le MTX </a:t>
            </a:r>
          </a:p>
          <a:p>
            <a:pPr marL="342900" indent="-342900">
              <a:buAutoNum type="arabicPeriod"/>
            </a:pPr>
            <a:endParaRPr lang="fr-FR" sz="3200" dirty="0" smtClean="0"/>
          </a:p>
          <a:p>
            <a:pPr marL="342900" indent="-342900">
              <a:buAutoNum type="arabicPeriod"/>
            </a:pPr>
            <a:r>
              <a:rPr lang="fr-FR" sz="3200" dirty="0" smtClean="0">
                <a:solidFill>
                  <a:srgbClr val="7030A0"/>
                </a:solidFill>
              </a:rPr>
              <a:t>Discuter une  biothérapie </a:t>
            </a:r>
          </a:p>
          <a:p>
            <a:pPr marL="342900" indent="-342900">
              <a:buAutoNum type="arabicPeriod"/>
            </a:pPr>
            <a:endParaRPr lang="fr-FR" sz="3200" dirty="0" smtClean="0"/>
          </a:p>
          <a:p>
            <a:pPr marL="342900" indent="-342900">
              <a:buAutoNum type="arabicPeriod"/>
            </a:pPr>
            <a:r>
              <a:rPr lang="fr-FR" sz="3200" dirty="0" smtClean="0"/>
              <a:t>Remettre une dose de corticothérapie </a:t>
            </a:r>
          </a:p>
          <a:p>
            <a:pPr marL="342900" indent="-342900"/>
            <a:r>
              <a:rPr lang="fr-FR" sz="3200" dirty="0" smtClean="0"/>
              <a:t>     supérieure  à 0,8 mg/Kg/j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cteur droit avec flèche 6"/>
          <p:cNvCxnSpPr/>
          <p:nvPr/>
        </p:nvCxnSpPr>
        <p:spPr>
          <a:xfrm>
            <a:off x="395536" y="5589240"/>
            <a:ext cx="80648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179512" y="5733256"/>
            <a:ext cx="9016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    </a:t>
            </a:r>
            <a:r>
              <a:rPr lang="fr-FR" b="1" dirty="0" smtClean="0"/>
              <a:t>18 mois          2 ans                 2ans et 1/2                3 ans                   4 ans        4ans  et  3moi</a:t>
            </a:r>
            <a:r>
              <a:rPr lang="fr-FR" dirty="0" smtClean="0"/>
              <a:t>s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683568" y="2924944"/>
            <a:ext cx="1259897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AINS  + CTC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971600" y="1556792"/>
            <a:ext cx="100527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Rechute 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267744" y="2924944"/>
            <a:ext cx="162076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CTC : 1,5mg/Kg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3995936" y="2924944"/>
            <a:ext cx="1728192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CTC: 1,5mg/Kg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3203848" y="3645024"/>
            <a:ext cx="2376264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Corticodépendance</a:t>
            </a:r>
            <a:r>
              <a:rPr lang="fr-FR" b="1" dirty="0" smtClean="0"/>
              <a:t> :       </a:t>
            </a:r>
          </a:p>
          <a:p>
            <a:r>
              <a:rPr lang="fr-FR" b="1" dirty="0" smtClean="0"/>
              <a:t>          0,8 mg/Kg</a:t>
            </a:r>
            <a:endParaRPr lang="fr-FR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6156176" y="3284984"/>
            <a:ext cx="132767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Biothérapie 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3707904" y="1628800"/>
            <a:ext cx="100527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Rechute </a:t>
            </a:r>
            <a:endParaRPr lang="fr-FR" dirty="0"/>
          </a:p>
        </p:txBody>
      </p:sp>
      <p:sp>
        <p:nvSpPr>
          <p:cNvPr id="19" name="ZoneTexte 18"/>
          <p:cNvSpPr txBox="1"/>
          <p:nvPr/>
        </p:nvSpPr>
        <p:spPr>
          <a:xfrm>
            <a:off x="5148064" y="1628800"/>
            <a:ext cx="100527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Rechute </a:t>
            </a:r>
            <a:endParaRPr lang="fr-FR" dirty="0"/>
          </a:p>
        </p:txBody>
      </p:sp>
      <p:cxnSp>
        <p:nvCxnSpPr>
          <p:cNvPr id="23" name="Connecteur droit avec flèche 22"/>
          <p:cNvCxnSpPr/>
          <p:nvPr/>
        </p:nvCxnSpPr>
        <p:spPr>
          <a:xfrm flipV="1">
            <a:off x="395536" y="1052736"/>
            <a:ext cx="0" cy="4536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èche vers le bas 23"/>
          <p:cNvSpPr/>
          <p:nvPr/>
        </p:nvSpPr>
        <p:spPr>
          <a:xfrm>
            <a:off x="1907704" y="2276872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lèche vers le bas 24"/>
          <p:cNvSpPr/>
          <p:nvPr/>
        </p:nvSpPr>
        <p:spPr>
          <a:xfrm>
            <a:off x="3635896" y="2204864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lèche vers le bas 25"/>
          <p:cNvSpPr/>
          <p:nvPr/>
        </p:nvSpPr>
        <p:spPr>
          <a:xfrm>
            <a:off x="5724128" y="2276872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7772400" cy="1470025"/>
          </a:xfrm>
        </p:spPr>
        <p:txBody>
          <a:bodyPr>
            <a:normAutofit/>
          </a:bodyPr>
          <a:lstStyle/>
          <a:p>
            <a:r>
              <a:rPr lang="fr-FR" dirty="0" smtClean="0"/>
              <a:t>  </a:t>
            </a:r>
            <a:r>
              <a:rPr lang="fr-FR" dirty="0" smtClean="0">
                <a:solidFill>
                  <a:srgbClr val="FF0000"/>
                </a:solidFill>
              </a:rPr>
              <a:t>Autres Volets Thérapeutiques:</a:t>
            </a:r>
            <a:br>
              <a:rPr lang="fr-FR" dirty="0" smtClean="0">
                <a:solidFill>
                  <a:srgbClr val="FF0000"/>
                </a:solidFill>
              </a:rPr>
            </a:br>
            <a:endParaRPr lang="fr-FR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836295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Connecteur droit avec flèche 4"/>
          <p:cNvCxnSpPr/>
          <p:nvPr/>
        </p:nvCxnSpPr>
        <p:spPr>
          <a:xfrm flipH="1">
            <a:off x="4860032" y="1412776"/>
            <a:ext cx="1368152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6300192" y="836712"/>
            <a:ext cx="121520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/>
              <a:t>Anti TNF:</a:t>
            </a:r>
          </a:p>
          <a:p>
            <a:r>
              <a:rPr lang="fr-FR" b="1" i="1" dirty="0" err="1" smtClean="0"/>
              <a:t>Etanarcept</a:t>
            </a:r>
            <a:endParaRPr lang="fr-FR" b="1" i="1" dirty="0"/>
          </a:p>
        </p:txBody>
      </p:sp>
      <p:cxnSp>
        <p:nvCxnSpPr>
          <p:cNvPr id="8" name="Connecteur droit avec flèche 7"/>
          <p:cNvCxnSpPr/>
          <p:nvPr/>
        </p:nvCxnSpPr>
        <p:spPr>
          <a:xfrm flipH="1">
            <a:off x="6300192" y="2708920"/>
            <a:ext cx="1656184" cy="12241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7956376" y="2060848"/>
            <a:ext cx="1059906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/>
              <a:t>Anti IL 1:</a:t>
            </a:r>
          </a:p>
          <a:p>
            <a:r>
              <a:rPr lang="fr-FR" b="1" i="1" dirty="0" err="1" smtClean="0"/>
              <a:t>Anakinra</a:t>
            </a:r>
            <a:endParaRPr lang="fr-FR" b="1" i="1" dirty="0"/>
          </a:p>
        </p:txBody>
      </p:sp>
      <p:cxnSp>
        <p:nvCxnSpPr>
          <p:cNvPr id="11" name="Connecteur droit avec flèche 10"/>
          <p:cNvCxnSpPr/>
          <p:nvPr/>
        </p:nvCxnSpPr>
        <p:spPr>
          <a:xfrm flipH="1">
            <a:off x="6012160" y="5085184"/>
            <a:ext cx="1800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7771060" y="4365104"/>
            <a:ext cx="1307217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i="1" dirty="0" smtClean="0"/>
              <a:t>Anti IL6:</a:t>
            </a:r>
          </a:p>
          <a:p>
            <a:r>
              <a:rPr lang="fr-FR" b="1" i="1" dirty="0" err="1" smtClean="0"/>
              <a:t>Tocilizumab</a:t>
            </a:r>
            <a:endParaRPr lang="fr-FR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851920" y="1484784"/>
            <a:ext cx="129614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   AJI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1520" y="2996952"/>
            <a:ext cx="234230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err="1" smtClean="0"/>
              <a:t>Oligo</a:t>
            </a:r>
            <a:r>
              <a:rPr lang="fr-FR" sz="2400" b="1" i="1" dirty="0" smtClean="0"/>
              <a:t>-articulaire </a:t>
            </a:r>
            <a:endParaRPr lang="fr-FR" sz="2400" b="1" i="1" dirty="0"/>
          </a:p>
        </p:txBody>
      </p:sp>
      <p:sp>
        <p:nvSpPr>
          <p:cNvPr id="6" name="ZoneTexte 5"/>
          <p:cNvSpPr txBox="1"/>
          <p:nvPr/>
        </p:nvSpPr>
        <p:spPr>
          <a:xfrm>
            <a:off x="3059832" y="2996952"/>
            <a:ext cx="213378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/>
              <a:t>Poly-articulaire</a:t>
            </a:r>
            <a:endParaRPr lang="fr-FR" b="1" i="1" dirty="0"/>
          </a:p>
        </p:txBody>
      </p:sp>
      <p:sp>
        <p:nvSpPr>
          <p:cNvPr id="7" name="ZoneTexte 6"/>
          <p:cNvSpPr txBox="1"/>
          <p:nvPr/>
        </p:nvSpPr>
        <p:spPr>
          <a:xfrm>
            <a:off x="6084168" y="2996952"/>
            <a:ext cx="169046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/>
              <a:t>Systémique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767842" y="4365104"/>
            <a:ext cx="128387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 Echec </a:t>
            </a:r>
            <a:r>
              <a:rPr lang="fr-FR" dirty="0" err="1" smtClean="0"/>
              <a:t>MTx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753961" y="4437112"/>
            <a:ext cx="117807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Echec </a:t>
            </a:r>
            <a:r>
              <a:rPr lang="fr-FR" dirty="0" err="1" smtClean="0"/>
              <a:t>MTx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5940152" y="4221088"/>
            <a:ext cx="2956515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                </a:t>
            </a:r>
            <a:r>
              <a:rPr lang="fr-FR" dirty="0" err="1" smtClean="0"/>
              <a:t>Corticoides</a:t>
            </a:r>
            <a:r>
              <a:rPr lang="fr-FR" dirty="0" smtClean="0"/>
              <a:t>:</a:t>
            </a:r>
          </a:p>
          <a:p>
            <a:r>
              <a:rPr lang="fr-FR" dirty="0" smtClean="0"/>
              <a:t>   - Dépendance </a:t>
            </a:r>
          </a:p>
          <a:p>
            <a:r>
              <a:rPr lang="fr-FR" dirty="0" smtClean="0"/>
              <a:t>   - Effets secondaires majeurs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827584" y="5805264"/>
            <a:ext cx="1199046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Anti TNF/</a:t>
            </a:r>
          </a:p>
          <a:p>
            <a:r>
              <a:rPr lang="fr-FR" dirty="0" err="1" smtClean="0"/>
              <a:t>Etanarcept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3660986" y="5805264"/>
            <a:ext cx="1199046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Anti TNF/</a:t>
            </a:r>
          </a:p>
          <a:p>
            <a:r>
              <a:rPr lang="fr-FR" dirty="0" err="1" smtClean="0"/>
              <a:t>Etanarcept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6084168" y="5805264"/>
            <a:ext cx="233455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Anti IL 1 : </a:t>
            </a:r>
            <a:r>
              <a:rPr lang="fr-FR" dirty="0" err="1" smtClean="0"/>
              <a:t>Anakinra</a:t>
            </a:r>
            <a:endParaRPr lang="fr-FR" dirty="0" smtClean="0"/>
          </a:p>
          <a:p>
            <a:r>
              <a:rPr lang="fr-FR" dirty="0" smtClean="0"/>
              <a:t>Anti IL 6  : </a:t>
            </a:r>
            <a:r>
              <a:rPr lang="fr-FR" dirty="0" err="1" smtClean="0"/>
              <a:t>Tociluzumab</a:t>
            </a:r>
            <a:endParaRPr lang="fr-FR" dirty="0"/>
          </a:p>
        </p:txBody>
      </p:sp>
      <p:cxnSp>
        <p:nvCxnSpPr>
          <p:cNvPr id="16" name="Connecteur droit avec flèche 15"/>
          <p:cNvCxnSpPr/>
          <p:nvPr/>
        </p:nvCxnSpPr>
        <p:spPr>
          <a:xfrm flipH="1">
            <a:off x="2051720" y="2348880"/>
            <a:ext cx="136815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>
            <a:off x="4427984" y="2348880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>
            <a:off x="5436096" y="2276872"/>
            <a:ext cx="108012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>
            <a:off x="1403648" y="3717032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>
            <a:off x="4283968" y="3645024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>
            <a:off x="7092280" y="3645024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/>
          <p:cNvCxnSpPr/>
          <p:nvPr/>
        </p:nvCxnSpPr>
        <p:spPr>
          <a:xfrm>
            <a:off x="1403648" y="4941168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avec flèche 29"/>
          <p:cNvCxnSpPr/>
          <p:nvPr/>
        </p:nvCxnSpPr>
        <p:spPr>
          <a:xfrm>
            <a:off x="4283968" y="5013176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/>
          <p:cNvCxnSpPr/>
          <p:nvPr/>
        </p:nvCxnSpPr>
        <p:spPr>
          <a:xfrm>
            <a:off x="7092280" y="522920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itre 3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fr-FR" b="1" i="1" dirty="0" smtClean="0"/>
              <a:t>Biothérapie : Indication</a:t>
            </a:r>
            <a:endParaRPr lang="fr-FR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6700" i="1" dirty="0" smtClean="0"/>
              <a:t>    Merci …..</a:t>
            </a:r>
            <a:br>
              <a:rPr lang="fr-FR" sz="6700" i="1" dirty="0" smtClean="0"/>
            </a:br>
            <a:r>
              <a:rPr lang="fr-FR" sz="6700" i="1" dirty="0" smtClean="0"/>
              <a:t>Des questions  </a:t>
            </a:r>
            <a:r>
              <a:rPr lang="fr-FR" sz="7300" dirty="0" smtClean="0"/>
              <a:t>?</a:t>
            </a:r>
            <a:endParaRPr lang="fr-FR" sz="7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Biothérapie n’est discuter qu’après avoir essayer un traitement de fond</a:t>
            </a:r>
          </a:p>
          <a:p>
            <a:endParaRPr lang="fr-FR" dirty="0" smtClean="0"/>
          </a:p>
          <a:p>
            <a:r>
              <a:rPr lang="fr-FR" dirty="0" smtClean="0"/>
              <a:t>Y’a-t-il une place pour le MTX ? </a:t>
            </a:r>
          </a:p>
          <a:p>
            <a:pPr>
              <a:buNone/>
            </a:pPr>
            <a:r>
              <a:rPr lang="fr-FR" dirty="0" smtClean="0"/>
              <a:t> </a:t>
            </a:r>
          </a:p>
          <a:p>
            <a:pPr>
              <a:buNone/>
            </a:pPr>
            <a:r>
              <a:rPr lang="fr-FR" sz="2400" dirty="0" smtClean="0"/>
              <a:t>En principe elle n’est pas l’indication préférentielle , cependant si la forme systémique évolue vers une forme purement articulaire , le MTX peut être tenté </a:t>
            </a:r>
          </a:p>
          <a:p>
            <a:pPr>
              <a:buNone/>
            </a:pPr>
            <a:r>
              <a:rPr lang="fr-FR" sz="2400" dirty="0" smtClean="0"/>
              <a:t>  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571480"/>
            <a:ext cx="7992888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285852" y="0"/>
            <a:ext cx="60953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i="1" dirty="0" smtClean="0">
                <a:solidFill>
                  <a:srgbClr val="FF0000"/>
                </a:solidFill>
              </a:rPr>
              <a:t>   </a:t>
            </a:r>
            <a:r>
              <a:rPr lang="fr-FR" sz="2800" b="1" i="1" dirty="0" err="1" smtClean="0">
                <a:solidFill>
                  <a:srgbClr val="FF0000"/>
                </a:solidFill>
              </a:rPr>
              <a:t>Systemic</a:t>
            </a:r>
            <a:r>
              <a:rPr lang="fr-FR" sz="2800" b="1" i="1" dirty="0" smtClean="0">
                <a:solidFill>
                  <a:srgbClr val="FF0000"/>
                </a:solidFill>
              </a:rPr>
              <a:t> </a:t>
            </a:r>
            <a:r>
              <a:rPr lang="fr-FR" sz="2800" b="1" i="1" dirty="0" err="1" smtClean="0">
                <a:solidFill>
                  <a:srgbClr val="FF0000"/>
                </a:solidFill>
              </a:rPr>
              <a:t>Arthritis</a:t>
            </a:r>
            <a:r>
              <a:rPr lang="fr-FR" sz="2800" b="1" i="1" dirty="0" smtClean="0">
                <a:solidFill>
                  <a:srgbClr val="FF0000"/>
                </a:solidFill>
              </a:rPr>
              <a:t> </a:t>
            </a:r>
            <a:r>
              <a:rPr lang="fr-FR" sz="2800" b="1" i="1" dirty="0" err="1" smtClean="0">
                <a:solidFill>
                  <a:srgbClr val="FF0000"/>
                </a:solidFill>
              </a:rPr>
              <a:t>with</a:t>
            </a:r>
            <a:r>
              <a:rPr lang="fr-FR" sz="2800" b="1" i="1" dirty="0" smtClean="0">
                <a:solidFill>
                  <a:srgbClr val="FF0000"/>
                </a:solidFill>
              </a:rPr>
              <a:t> Active </a:t>
            </a:r>
            <a:r>
              <a:rPr lang="fr-FR" sz="2800" b="1" i="1" dirty="0" err="1" smtClean="0">
                <a:solidFill>
                  <a:srgbClr val="FF0000"/>
                </a:solidFill>
              </a:rPr>
              <a:t>Arthritis</a:t>
            </a:r>
            <a:endParaRPr lang="fr-FR" sz="2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cteur droit avec flèche 6"/>
          <p:cNvCxnSpPr/>
          <p:nvPr/>
        </p:nvCxnSpPr>
        <p:spPr>
          <a:xfrm>
            <a:off x="395536" y="5589240"/>
            <a:ext cx="80648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179512" y="5733256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</a:t>
            </a:r>
            <a:r>
              <a:rPr lang="fr-FR" b="1" dirty="0" smtClean="0"/>
              <a:t>18 mois          2 ans                 2ans et 1/2                3 ans              4 ans              4ans  et  3moi</a:t>
            </a:r>
            <a:r>
              <a:rPr lang="fr-FR" dirty="0" smtClean="0"/>
              <a:t>s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683568" y="2924944"/>
            <a:ext cx="1259897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AINS  + CTC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971600" y="1556792"/>
            <a:ext cx="100527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Rechute 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267744" y="2924944"/>
            <a:ext cx="162076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CTC : 1,5mg/Kg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3995936" y="2924944"/>
            <a:ext cx="1728192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CTC: 1,5mg/Kg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3419872" y="3933056"/>
            <a:ext cx="2376264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Corticodépendance</a:t>
            </a:r>
            <a:r>
              <a:rPr lang="fr-FR" b="1" dirty="0" smtClean="0"/>
              <a:t> :       </a:t>
            </a:r>
          </a:p>
          <a:p>
            <a:r>
              <a:rPr lang="fr-FR" b="1" dirty="0" smtClean="0"/>
              <a:t>          0,8 mg/Kg</a:t>
            </a:r>
            <a:endParaRPr lang="fr-FR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3275856" y="1628800"/>
            <a:ext cx="100527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Rechute </a:t>
            </a:r>
            <a:endParaRPr lang="fr-FR" dirty="0"/>
          </a:p>
        </p:txBody>
      </p:sp>
      <p:sp>
        <p:nvSpPr>
          <p:cNvPr id="19" name="ZoneTexte 18"/>
          <p:cNvSpPr txBox="1"/>
          <p:nvPr/>
        </p:nvSpPr>
        <p:spPr>
          <a:xfrm>
            <a:off x="5292080" y="1700808"/>
            <a:ext cx="100527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Rechute </a:t>
            </a:r>
            <a:endParaRPr lang="fr-FR" dirty="0"/>
          </a:p>
        </p:txBody>
      </p:sp>
      <p:cxnSp>
        <p:nvCxnSpPr>
          <p:cNvPr id="23" name="Connecteur droit avec flèche 22"/>
          <p:cNvCxnSpPr/>
          <p:nvPr/>
        </p:nvCxnSpPr>
        <p:spPr>
          <a:xfrm flipV="1">
            <a:off x="395536" y="1052736"/>
            <a:ext cx="0" cy="4536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èche vers le bas 23"/>
          <p:cNvSpPr/>
          <p:nvPr/>
        </p:nvSpPr>
        <p:spPr>
          <a:xfrm>
            <a:off x="1907704" y="2276872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lèche vers le bas 24"/>
          <p:cNvSpPr/>
          <p:nvPr/>
        </p:nvSpPr>
        <p:spPr>
          <a:xfrm>
            <a:off x="3635896" y="2204864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lèche vers le bas 25"/>
          <p:cNvSpPr/>
          <p:nvPr/>
        </p:nvSpPr>
        <p:spPr>
          <a:xfrm>
            <a:off x="5724128" y="2276872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539552" y="188640"/>
            <a:ext cx="1930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i="1" dirty="0" smtClean="0"/>
              <a:t>Evolution :</a:t>
            </a:r>
            <a:endParaRPr lang="fr-FR" sz="3200" i="1" dirty="0"/>
          </a:p>
        </p:txBody>
      </p:sp>
      <p:sp>
        <p:nvSpPr>
          <p:cNvPr id="20" name="ZoneTexte 19"/>
          <p:cNvSpPr txBox="1"/>
          <p:nvPr/>
        </p:nvSpPr>
        <p:spPr>
          <a:xfrm>
            <a:off x="6588224" y="2852936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/>
              <a:t>?</a:t>
            </a:r>
            <a:endParaRPr lang="fr-FR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3071802" y="1071546"/>
            <a:ext cx="3699346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Evaluer le Niveau d’activité 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1214414" y="1928802"/>
          <a:ext cx="6643734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422"/>
                <a:gridCol w="1813288"/>
                <a:gridCol w="1768090"/>
                <a:gridCol w="1660934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Activité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Faible 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Modérée</a:t>
                      </a:r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    Forte </a:t>
                      </a:r>
                    </a:p>
                    <a:p>
                      <a:endParaRPr lang="fr-FR" sz="2400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2400" b="1" i="1" dirty="0" err="1" smtClean="0"/>
                        <a:t>Oligo</a:t>
                      </a:r>
                      <a:endParaRPr lang="fr-FR" sz="2400" b="1" i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fr-FR" dirty="0" smtClean="0"/>
                        <a:t>1 Articulation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fr-FR" dirty="0" smtClean="0"/>
                        <a:t>-</a:t>
                      </a:r>
                      <a:r>
                        <a:rPr lang="fr-FR" b="1" dirty="0" smtClean="0"/>
                        <a:t>EVA </a:t>
                      </a:r>
                      <a:r>
                        <a:rPr lang="fr-FR" dirty="0" smtClean="0">
                          <a:latin typeface="Calibri"/>
                        </a:rPr>
                        <a:t>&lt; 3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fr-FR" dirty="0" smtClean="0">
                          <a:latin typeface="Calibri"/>
                        </a:rPr>
                        <a:t>-EVA Parent &lt;2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fr-FR" b="1" dirty="0" smtClean="0"/>
                        <a:t>- VS /CRP</a:t>
                      </a:r>
                      <a:r>
                        <a:rPr lang="fr-FR" dirty="0" smtClean="0"/>
                        <a:t>: </a:t>
                      </a:r>
                      <a:r>
                        <a:rPr lang="fr-FR" dirty="0" err="1" smtClean="0"/>
                        <a:t>Nle</a:t>
                      </a:r>
                      <a:r>
                        <a:rPr lang="fr-FR" dirty="0" smtClean="0"/>
                        <a:t> </a:t>
                      </a:r>
                      <a:endParaRPr lang="fr-FR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1ou 2élements</a:t>
                      </a:r>
                    </a:p>
                    <a:p>
                      <a:r>
                        <a:rPr lang="fr-FR" dirty="0" smtClean="0"/>
                        <a:t>De Faible Activité et </a:t>
                      </a:r>
                      <a:r>
                        <a:rPr lang="fr-FR" dirty="0" smtClean="0">
                          <a:latin typeface="Calibri"/>
                        </a:rPr>
                        <a:t>&lt;</a:t>
                      </a:r>
                      <a:r>
                        <a:rPr lang="fr-FR" dirty="0" smtClean="0"/>
                        <a:t> 3  (Activité Forte)</a:t>
                      </a:r>
                      <a:endParaRPr lang="fr-FR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fr-FR" dirty="0" smtClean="0"/>
                        <a:t>≥2 Art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 -EVA≥7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 -EVA Parent ≥4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- VS/CRP≥ 2 fois</a:t>
                      </a:r>
                      <a:endParaRPr lang="fr-FR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2400" b="1" i="1" dirty="0" smtClean="0"/>
                        <a:t>Poly</a:t>
                      </a:r>
                      <a:r>
                        <a:rPr lang="fr-FR" sz="2400" b="1" dirty="0" smtClean="0"/>
                        <a:t> </a:t>
                      </a:r>
                      <a:endParaRPr lang="fr-FR" sz="24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- 4 Art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fr-FR" dirty="0" smtClean="0"/>
                        <a:t>EVA </a:t>
                      </a:r>
                      <a:r>
                        <a:rPr lang="fr-FR" dirty="0" smtClean="0">
                          <a:latin typeface="Calibri"/>
                        </a:rPr>
                        <a:t>&lt;4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fr-FR" dirty="0" smtClean="0">
                          <a:latin typeface="Calibri"/>
                        </a:rPr>
                        <a:t> EVA Parent&lt;4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dirty="0" smtClean="0"/>
                        <a:t> VS /CRP: </a:t>
                      </a:r>
                      <a:r>
                        <a:rPr lang="fr-FR" dirty="0" err="1" smtClean="0"/>
                        <a:t>Nle</a:t>
                      </a:r>
                      <a:r>
                        <a:rPr lang="fr-FR" dirty="0" smtClean="0"/>
                        <a:t> </a:t>
                      </a:r>
                    </a:p>
                    <a:p>
                      <a:pPr>
                        <a:buFontTx/>
                        <a:buNone/>
                      </a:pPr>
                      <a:endParaRPr lang="fr-FR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     Idem</a:t>
                      </a:r>
                      <a:endParaRPr lang="fr-FR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fr-FR" dirty="0" smtClean="0"/>
                        <a:t>≥8 Art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 -EVA≥7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 -EVA Parent ≥5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dirty="0" smtClean="0"/>
                        <a:t>- VS/CRP≥ 2 fois</a:t>
                      </a:r>
                    </a:p>
                    <a:p>
                      <a:endParaRPr lang="fr-FR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2000" b="1" i="1" dirty="0" smtClean="0"/>
                        <a:t>Systémique</a:t>
                      </a:r>
                      <a:r>
                        <a:rPr lang="fr-FR" b="1" i="1" dirty="0" smtClean="0"/>
                        <a:t> </a:t>
                      </a:r>
                      <a:endParaRPr lang="fr-FR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Niveau 1: Fièvre et EVA </a:t>
                      </a:r>
                      <a:r>
                        <a:rPr lang="fr-FR" dirty="0" smtClean="0">
                          <a:latin typeface="Calibri"/>
                        </a:rPr>
                        <a:t>&lt; 7</a:t>
                      </a:r>
                      <a:endParaRPr lang="fr-FR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Niveau 2: Fièvre+Systémique+ EVA ≥ 7</a:t>
                      </a:r>
                      <a:endParaRPr lang="fr-FR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2714612" y="1071546"/>
            <a:ext cx="340158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2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5720" y="285728"/>
            <a:ext cx="36479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i="1" dirty="0" smtClean="0"/>
              <a:t>Recommandations de l’ACR 2011</a:t>
            </a:r>
            <a:endParaRPr lang="fr-F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350"/>
            <a:ext cx="323850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25" y="357188"/>
            <a:ext cx="3100388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3513" y="1857375"/>
            <a:ext cx="2630487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1" name="ZoneTexte 4"/>
          <p:cNvSpPr txBox="1">
            <a:spLocks noChangeArrowheads="1"/>
          </p:cNvSpPr>
          <p:nvPr/>
        </p:nvSpPr>
        <p:spPr bwMode="auto">
          <a:xfrm>
            <a:off x="0" y="4857750"/>
            <a:ext cx="628650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>
              <a:latin typeface="Calibri" pitchFamily="34" charset="0"/>
            </a:endParaRPr>
          </a:p>
          <a:p>
            <a:endParaRPr lang="fr-FR" sz="2400">
              <a:latin typeface="Calibri" pitchFamily="34" charset="0"/>
            </a:endParaRPr>
          </a:p>
          <a:p>
            <a:r>
              <a:rPr lang="fr-FR" sz="2400">
                <a:latin typeface="Calibri" pitchFamily="34" charset="0"/>
              </a:rPr>
              <a:t>Anomalies de croissance de la main </a:t>
            </a:r>
          </a:p>
          <a:p>
            <a:r>
              <a:rPr lang="fr-FR" sz="2400">
                <a:latin typeface="Calibri" pitchFamily="34" charset="0"/>
              </a:rPr>
              <a:t>Carpite rhumatoïde de l’enfant</a:t>
            </a:r>
          </a:p>
          <a:p>
            <a:r>
              <a:rPr lang="fr-FR" sz="2400">
                <a:latin typeface="Calibri" pitchFamily="34" charset="0"/>
              </a:rPr>
              <a:t>Destruction du poignet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785786" y="-285776"/>
            <a:ext cx="7772400" cy="1470025"/>
          </a:xfrm>
        </p:spPr>
        <p:txBody>
          <a:bodyPr>
            <a:normAutofit/>
          </a:bodyPr>
          <a:lstStyle/>
          <a:p>
            <a:r>
              <a:rPr lang="fr-FR" sz="3600" b="1" i="1" dirty="0" smtClean="0"/>
              <a:t>Recommandations de l’ACR 2011</a:t>
            </a:r>
            <a:endParaRPr lang="fr-FR" sz="3600" b="1" i="1" dirty="0"/>
          </a:p>
        </p:txBody>
      </p:sp>
      <p:sp>
        <p:nvSpPr>
          <p:cNvPr id="4" name="ZoneTexte 3"/>
          <p:cNvSpPr txBox="1"/>
          <p:nvPr/>
        </p:nvSpPr>
        <p:spPr>
          <a:xfrm>
            <a:off x="1928794" y="642918"/>
            <a:ext cx="5024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 smtClean="0"/>
              <a:t>     </a:t>
            </a:r>
            <a:r>
              <a:rPr lang="fr-FR" sz="3200" i="1" dirty="0" smtClean="0"/>
              <a:t>5 Groupes Thérapeutiques</a:t>
            </a:r>
            <a:endParaRPr lang="fr-FR" sz="3200" i="1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5214942" y="1857364"/>
          <a:ext cx="2786082" cy="2571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82"/>
              </a:tblGrid>
              <a:tr h="778298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ym typeface="Wingdings"/>
                        </a:rPr>
                        <a:t></a:t>
                      </a:r>
                      <a:r>
                        <a:rPr lang="fr-FR" sz="2000" dirty="0" err="1" smtClean="0"/>
                        <a:t>History</a:t>
                      </a:r>
                      <a:r>
                        <a:rPr lang="fr-FR" sz="2000" dirty="0" smtClean="0"/>
                        <a:t> of </a:t>
                      </a:r>
                      <a:r>
                        <a:rPr lang="fr-FR" sz="2000" dirty="0" err="1" smtClean="0"/>
                        <a:t>Arthritis</a:t>
                      </a:r>
                      <a:r>
                        <a:rPr lang="fr-FR" sz="2000" dirty="0" smtClean="0"/>
                        <a:t> of   </a:t>
                      </a:r>
                    </a:p>
                    <a:p>
                      <a:r>
                        <a:rPr lang="fr-FR" sz="2000" dirty="0" smtClean="0"/>
                        <a:t>      5 or more joints </a:t>
                      </a:r>
                      <a:endParaRPr lang="fr-FR" sz="2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1793470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fr-FR" sz="2000" dirty="0" err="1" smtClean="0"/>
                        <a:t>Extended</a:t>
                      </a:r>
                      <a:r>
                        <a:rPr lang="fr-FR" sz="2000" dirty="0" smtClean="0"/>
                        <a:t> </a:t>
                      </a:r>
                      <a:r>
                        <a:rPr lang="fr-FR" sz="2000" dirty="0" err="1" smtClean="0"/>
                        <a:t>Oligoarthritis</a:t>
                      </a:r>
                      <a:endParaRPr lang="fr-FR" sz="200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fr-FR" sz="2000" dirty="0" err="1" smtClean="0"/>
                        <a:t>Polyarthritis</a:t>
                      </a:r>
                      <a:r>
                        <a:rPr lang="fr-FR" sz="2000" dirty="0" smtClean="0"/>
                        <a:t>  RF +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fr-FR" sz="2000" dirty="0" smtClean="0"/>
                        <a:t> </a:t>
                      </a:r>
                      <a:r>
                        <a:rPr lang="fr-FR" sz="2000" dirty="0" err="1" smtClean="0"/>
                        <a:t>Polyarthritis</a:t>
                      </a:r>
                      <a:r>
                        <a:rPr lang="fr-FR" sz="2000" dirty="0" smtClean="0"/>
                        <a:t> RF –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fr-FR" sz="2000" dirty="0" err="1" smtClean="0"/>
                        <a:t>Enthesitis</a:t>
                      </a:r>
                      <a:endParaRPr lang="fr-FR" sz="200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fr-FR" sz="2000" dirty="0" err="1" smtClean="0"/>
                        <a:t>Undifferntiated</a:t>
                      </a:r>
                      <a:endParaRPr lang="fr-FR" sz="2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1285852" y="1857364"/>
          <a:ext cx="2786082" cy="2571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82"/>
              </a:tblGrid>
              <a:tr h="778298">
                <a:tc>
                  <a:txBody>
                    <a:bodyPr/>
                    <a:lstStyle/>
                    <a:p>
                      <a:pPr>
                        <a:buFont typeface="Wingdings"/>
                        <a:buChar char="F"/>
                      </a:pPr>
                      <a:r>
                        <a:rPr lang="fr-FR" sz="2000" i="1" dirty="0" err="1" smtClean="0">
                          <a:solidFill>
                            <a:schemeClr val="bg1"/>
                          </a:solidFill>
                          <a:sym typeface="Wingdings"/>
                        </a:rPr>
                        <a:t>History</a:t>
                      </a:r>
                      <a:r>
                        <a:rPr lang="fr-FR" sz="2000" i="1" dirty="0" smtClean="0">
                          <a:solidFill>
                            <a:schemeClr val="bg1"/>
                          </a:solidFill>
                          <a:sym typeface="Wingdings"/>
                        </a:rPr>
                        <a:t> of </a:t>
                      </a:r>
                      <a:r>
                        <a:rPr lang="fr-FR" sz="2000" i="1" dirty="0" err="1" smtClean="0">
                          <a:solidFill>
                            <a:schemeClr val="bg1"/>
                          </a:solidFill>
                          <a:sym typeface="Wingdings"/>
                        </a:rPr>
                        <a:t>arthritis</a:t>
                      </a:r>
                      <a:r>
                        <a:rPr lang="fr-FR" sz="2000" i="1" dirty="0" smtClean="0">
                          <a:solidFill>
                            <a:schemeClr val="bg1"/>
                          </a:solidFill>
                          <a:sym typeface="Wingdings"/>
                        </a:rPr>
                        <a:t> of      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fr-FR" sz="2000" i="1" dirty="0" smtClean="0">
                          <a:solidFill>
                            <a:schemeClr val="bg1"/>
                          </a:solidFill>
                          <a:sym typeface="Wingdings"/>
                        </a:rPr>
                        <a:t>     4 or </a:t>
                      </a:r>
                      <a:r>
                        <a:rPr lang="fr-FR" sz="2000" i="1" dirty="0" err="1" smtClean="0">
                          <a:solidFill>
                            <a:schemeClr val="bg1"/>
                          </a:solidFill>
                          <a:sym typeface="Wingdings"/>
                        </a:rPr>
                        <a:t>fewer</a:t>
                      </a:r>
                      <a:r>
                        <a:rPr lang="fr-FR" sz="2000" i="1" dirty="0" smtClean="0">
                          <a:solidFill>
                            <a:schemeClr val="bg1"/>
                          </a:solidFill>
                          <a:sym typeface="Wingdings"/>
                        </a:rPr>
                        <a:t> Joints </a:t>
                      </a:r>
                      <a:endParaRPr lang="fr-FR" sz="2000" i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1793470">
                <a:tc>
                  <a:txBody>
                    <a:bodyPr/>
                    <a:lstStyle/>
                    <a:p>
                      <a:r>
                        <a:rPr lang="fr-FR" sz="2000" dirty="0" smtClean="0"/>
                        <a:t> -Persistent </a:t>
                      </a:r>
                      <a:r>
                        <a:rPr lang="fr-FR" sz="2000" dirty="0" err="1" smtClean="0"/>
                        <a:t>Oligoarthritis</a:t>
                      </a:r>
                      <a:endParaRPr lang="fr-FR" sz="2000" dirty="0" smtClean="0"/>
                    </a:p>
                    <a:p>
                      <a:r>
                        <a:rPr lang="fr-FR" sz="2000" dirty="0" smtClean="0"/>
                        <a:t> - </a:t>
                      </a:r>
                      <a:r>
                        <a:rPr lang="fr-FR" sz="2000" dirty="0" err="1" smtClean="0"/>
                        <a:t>Psoriatic</a:t>
                      </a:r>
                      <a:endParaRPr lang="fr-FR" sz="2000" dirty="0" smtClean="0"/>
                    </a:p>
                    <a:p>
                      <a:r>
                        <a:rPr lang="fr-FR" sz="2000" dirty="0" smtClean="0"/>
                        <a:t> - </a:t>
                      </a:r>
                      <a:r>
                        <a:rPr lang="fr-FR" sz="2000" dirty="0" err="1" smtClean="0"/>
                        <a:t>Enthesitis</a:t>
                      </a:r>
                      <a:endParaRPr lang="fr-FR" sz="2000" dirty="0" smtClean="0"/>
                    </a:p>
                    <a:p>
                      <a:r>
                        <a:rPr lang="fr-FR" sz="2000" dirty="0" smtClean="0"/>
                        <a:t> - </a:t>
                      </a:r>
                      <a:r>
                        <a:rPr lang="fr-FR" sz="2000" dirty="0" err="1" smtClean="0"/>
                        <a:t>Undifferentiated</a:t>
                      </a:r>
                      <a:endParaRPr lang="fr-FR" sz="2000" dirty="0" smtClean="0"/>
                    </a:p>
                    <a:p>
                      <a:endParaRPr lang="fr-FR" sz="2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1357290" y="4714884"/>
          <a:ext cx="2714644" cy="1785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4"/>
              </a:tblGrid>
              <a:tr h="595317">
                <a:tc>
                  <a:txBody>
                    <a:bodyPr/>
                    <a:lstStyle/>
                    <a:p>
                      <a:r>
                        <a:rPr lang="fr-FR" sz="2000" dirty="0" smtClean="0"/>
                        <a:t> </a:t>
                      </a:r>
                      <a:r>
                        <a:rPr lang="fr-FR" sz="2000" dirty="0" smtClean="0">
                          <a:sym typeface="Wingdings"/>
                        </a:rPr>
                        <a:t></a:t>
                      </a:r>
                      <a:r>
                        <a:rPr lang="fr-FR" sz="2000" dirty="0" smtClean="0"/>
                        <a:t> </a:t>
                      </a:r>
                      <a:r>
                        <a:rPr lang="fr-FR" sz="2000" dirty="0" err="1" smtClean="0"/>
                        <a:t>Systemic</a:t>
                      </a:r>
                      <a:r>
                        <a:rPr lang="fr-FR" sz="2000" dirty="0" smtClean="0"/>
                        <a:t> </a:t>
                      </a:r>
                      <a:r>
                        <a:rPr lang="fr-FR" sz="2000" dirty="0" err="1" smtClean="0"/>
                        <a:t>arthritis</a:t>
                      </a:r>
                      <a:endParaRPr lang="fr-FR" sz="2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595317">
                <a:tc>
                  <a:txBody>
                    <a:bodyPr/>
                    <a:lstStyle/>
                    <a:p>
                      <a:r>
                        <a:rPr lang="fr-FR" sz="2000" dirty="0" smtClean="0"/>
                        <a:t>- </a:t>
                      </a:r>
                      <a:r>
                        <a:rPr lang="fr-FR" sz="2000" dirty="0" err="1" smtClean="0"/>
                        <a:t>With</a:t>
                      </a:r>
                      <a:r>
                        <a:rPr lang="fr-FR" sz="2000" dirty="0" smtClean="0"/>
                        <a:t> active </a:t>
                      </a:r>
                      <a:r>
                        <a:rPr lang="fr-FR" sz="2000" dirty="0" err="1" smtClean="0"/>
                        <a:t>systemic</a:t>
                      </a:r>
                      <a:endParaRPr lang="fr-FR" sz="2000" dirty="0"/>
                    </a:p>
                  </a:txBody>
                  <a:tcPr/>
                </a:tc>
              </a:tr>
              <a:tr h="595317">
                <a:tc>
                  <a:txBody>
                    <a:bodyPr/>
                    <a:lstStyle/>
                    <a:p>
                      <a:r>
                        <a:rPr lang="fr-FR" sz="2000" dirty="0" smtClean="0"/>
                        <a:t>- </a:t>
                      </a:r>
                      <a:r>
                        <a:rPr lang="fr-FR" sz="2000" dirty="0" err="1" smtClean="0"/>
                        <a:t>With</a:t>
                      </a:r>
                      <a:r>
                        <a:rPr lang="fr-FR" sz="2000" dirty="0" smtClean="0"/>
                        <a:t> active </a:t>
                      </a:r>
                      <a:r>
                        <a:rPr lang="fr-FR" sz="2000" dirty="0" err="1" smtClean="0"/>
                        <a:t>arthritis</a:t>
                      </a:r>
                      <a:endParaRPr lang="fr-FR" sz="2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5286380" y="4786322"/>
          <a:ext cx="2500330" cy="140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33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ym typeface="Wingdings"/>
                        </a:rPr>
                        <a:t></a:t>
                      </a:r>
                      <a:r>
                        <a:rPr lang="fr-FR" sz="2000" dirty="0" smtClean="0"/>
                        <a:t>Active </a:t>
                      </a:r>
                      <a:r>
                        <a:rPr lang="fr-FR" sz="2000" dirty="0" err="1" smtClean="0"/>
                        <a:t>sacroiliac</a:t>
                      </a:r>
                      <a:r>
                        <a:rPr lang="fr-FR" sz="2000" dirty="0" smtClean="0"/>
                        <a:t>    </a:t>
                      </a:r>
                    </a:p>
                    <a:p>
                      <a:r>
                        <a:rPr lang="fr-FR" sz="2000" dirty="0" smtClean="0"/>
                        <a:t>          </a:t>
                      </a:r>
                      <a:r>
                        <a:rPr lang="fr-FR" sz="2000" dirty="0" err="1" smtClean="0"/>
                        <a:t>arthritis</a:t>
                      </a:r>
                      <a:endParaRPr lang="fr-FR" sz="2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fr-FR" sz="2000" dirty="0" err="1" smtClean="0"/>
                        <a:t>Enthesitis</a:t>
                      </a:r>
                      <a:endParaRPr lang="fr-FR" sz="200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fr-FR" sz="2000" dirty="0" err="1" smtClean="0"/>
                        <a:t>Psoriatic</a:t>
                      </a:r>
                      <a:endParaRPr lang="fr-FR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571472" y="1071546"/>
            <a:ext cx="444562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1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71538" y="1071546"/>
            <a:ext cx="1156086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Classer 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fr-FR" sz="3200" dirty="0" smtClean="0"/>
              <a:t>Vous retenez le diagnostic de l’AJI-FS dans sa forme non compliquée par un SAM : 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170080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                       </a:t>
            </a:r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                          </a:t>
            </a:r>
            <a:r>
              <a:rPr lang="fr-FR" sz="3600" dirty="0" smtClean="0"/>
              <a:t>1.</a:t>
            </a:r>
            <a:r>
              <a:rPr lang="fr-FR" dirty="0" smtClean="0"/>
              <a:t> Oui</a:t>
            </a:r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                          </a:t>
            </a:r>
            <a:r>
              <a:rPr lang="fr-FR" sz="3600" dirty="0" smtClean="0"/>
              <a:t>2</a:t>
            </a:r>
            <a:r>
              <a:rPr lang="fr-FR" dirty="0" smtClean="0"/>
              <a:t>. Non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fr-FR" sz="3200" dirty="0" smtClean="0"/>
              <a:t>Vous retenez le diagnostic de l’AJI-FS dans sa forme non compliquée par un SAM : 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170080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                       </a:t>
            </a:r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                          </a:t>
            </a:r>
            <a:r>
              <a:rPr lang="fr-FR" sz="3600" b="1" i="1" dirty="0" smtClean="0">
                <a:solidFill>
                  <a:srgbClr val="7030A0"/>
                </a:solidFill>
              </a:rPr>
              <a:t>1.</a:t>
            </a:r>
            <a:r>
              <a:rPr lang="fr-FR" b="1" i="1" dirty="0" smtClean="0">
                <a:solidFill>
                  <a:srgbClr val="7030A0"/>
                </a:solidFill>
              </a:rPr>
              <a:t> Oui</a:t>
            </a:r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                          </a:t>
            </a:r>
            <a:r>
              <a:rPr lang="fr-FR" sz="3600" dirty="0" smtClean="0"/>
              <a:t>2</a:t>
            </a:r>
            <a:r>
              <a:rPr lang="fr-FR" dirty="0" smtClean="0"/>
              <a:t>. Non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1043608" y="188640"/>
            <a:ext cx="6801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/>
              <a:t>SAM : Syndrome d’activation </a:t>
            </a:r>
            <a:r>
              <a:rPr lang="fr-FR" sz="2800" dirty="0" err="1" smtClean="0"/>
              <a:t>macrophagique</a:t>
            </a:r>
            <a:r>
              <a:rPr lang="fr-FR" sz="2800" dirty="0" smtClean="0"/>
              <a:t> </a:t>
            </a:r>
            <a:endParaRPr lang="fr-FR" sz="2800" dirty="0"/>
          </a:p>
        </p:txBody>
      </p:sp>
      <p:sp>
        <p:nvSpPr>
          <p:cNvPr id="9" name="ZoneTexte 8"/>
          <p:cNvSpPr txBox="1"/>
          <p:nvPr/>
        </p:nvSpPr>
        <p:spPr>
          <a:xfrm>
            <a:off x="1115616" y="908720"/>
            <a:ext cx="7103611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fr-FR" sz="2400" dirty="0" smtClean="0"/>
              <a:t>• 5 à 8 %  dans la forme systémique </a:t>
            </a:r>
          </a:p>
          <a:p>
            <a:r>
              <a:rPr lang="fr-FR" sz="2400" dirty="0" smtClean="0"/>
              <a:t>• Mortalité  de 0,4 -2 %</a:t>
            </a:r>
          </a:p>
          <a:p>
            <a:r>
              <a:rPr lang="fr-FR" sz="2400" dirty="0" smtClean="0"/>
              <a:t>• Peut se voir d’emblée ou apparaitre lors du traitement</a:t>
            </a:r>
            <a:endParaRPr lang="fr-FR" sz="2400" dirty="0"/>
          </a:p>
        </p:txBody>
      </p:sp>
      <p:sp>
        <p:nvSpPr>
          <p:cNvPr id="10" name="ZoneTexte 9"/>
          <p:cNvSpPr txBox="1"/>
          <p:nvPr/>
        </p:nvSpPr>
        <p:spPr>
          <a:xfrm>
            <a:off x="5436096" y="2564904"/>
            <a:ext cx="2959656" cy="4001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fr-FR" sz="2000" dirty="0" smtClean="0"/>
              <a:t>Quand suspecter le SAM </a:t>
            </a:r>
            <a:r>
              <a:rPr lang="fr-FR" dirty="0" smtClean="0"/>
              <a:t>? 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1115616" y="3140968"/>
            <a:ext cx="3096344" cy="22159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Habituellement   dans  AJI-FS:</a:t>
            </a:r>
          </a:p>
          <a:p>
            <a:endParaRPr lang="fr-FR" sz="2000" dirty="0" smtClean="0"/>
          </a:p>
          <a:p>
            <a:r>
              <a:rPr lang="fr-FR" sz="2000" dirty="0" smtClean="0"/>
              <a:t>      - Hyper leucocytose</a:t>
            </a:r>
          </a:p>
          <a:p>
            <a:r>
              <a:rPr lang="fr-FR" sz="2000" dirty="0" smtClean="0"/>
              <a:t>      - Hyper </a:t>
            </a:r>
            <a:r>
              <a:rPr lang="fr-FR" sz="2000" dirty="0" err="1" smtClean="0"/>
              <a:t>plaquettose</a:t>
            </a:r>
            <a:endParaRPr lang="fr-FR" sz="2000" dirty="0" smtClean="0"/>
          </a:p>
          <a:p>
            <a:r>
              <a:rPr lang="fr-FR" sz="2000" dirty="0" smtClean="0"/>
              <a:t>     - Hyper </a:t>
            </a:r>
            <a:r>
              <a:rPr lang="fr-FR" sz="2000" dirty="0" err="1" smtClean="0"/>
              <a:t>fibriongénémie</a:t>
            </a:r>
            <a:r>
              <a:rPr lang="fr-FR" sz="2000" dirty="0" smtClean="0"/>
              <a:t> </a:t>
            </a:r>
          </a:p>
          <a:p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6084168" y="3573016"/>
            <a:ext cx="1868460" cy="1323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/>
              <a:t>- </a:t>
            </a:r>
            <a:r>
              <a:rPr lang="fr-FR" sz="2000" dirty="0" smtClean="0"/>
              <a:t>Leucopénie </a:t>
            </a:r>
          </a:p>
          <a:p>
            <a:r>
              <a:rPr lang="fr-FR" sz="2000" dirty="0" smtClean="0"/>
              <a:t>-Thrombopénie </a:t>
            </a:r>
          </a:p>
          <a:p>
            <a:r>
              <a:rPr lang="fr-FR" sz="2000" dirty="0" smtClean="0"/>
              <a:t>- </a:t>
            </a:r>
            <a:r>
              <a:rPr lang="fr-FR" sz="2000" dirty="0" err="1" smtClean="0"/>
              <a:t>Fibrinopénie</a:t>
            </a:r>
            <a:r>
              <a:rPr lang="fr-FR" sz="2000" dirty="0" smtClean="0"/>
              <a:t> </a:t>
            </a:r>
          </a:p>
          <a:p>
            <a:r>
              <a:rPr lang="fr-FR" sz="2000" dirty="0" smtClean="0"/>
              <a:t>- Hyponatrémie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5652120" y="5085184"/>
            <a:ext cx="2736304" cy="1323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          Compléter :</a:t>
            </a:r>
          </a:p>
          <a:p>
            <a:pPr>
              <a:buFontTx/>
              <a:buChar char="-"/>
            </a:pPr>
            <a:r>
              <a:rPr lang="fr-FR" sz="2000" dirty="0" smtClean="0"/>
              <a:t>Triglycérides élevés  </a:t>
            </a:r>
          </a:p>
          <a:p>
            <a:pPr>
              <a:buFontTx/>
              <a:buChar char="-"/>
            </a:pPr>
            <a:r>
              <a:rPr lang="fr-FR" sz="2000" dirty="0" smtClean="0"/>
              <a:t> Transaminases élevées</a:t>
            </a:r>
          </a:p>
          <a:p>
            <a:r>
              <a:rPr lang="fr-FR" sz="2000" dirty="0" smtClean="0"/>
              <a:t>- </a:t>
            </a:r>
            <a:r>
              <a:rPr lang="fr-FR" sz="2000" dirty="0" err="1" smtClean="0"/>
              <a:t>Féritinémie</a:t>
            </a:r>
            <a:r>
              <a:rPr lang="fr-FR" sz="2000" dirty="0" smtClean="0"/>
              <a:t> élevée</a:t>
            </a:r>
            <a:endParaRPr lang="fr-FR" sz="2000" dirty="0"/>
          </a:p>
        </p:txBody>
      </p:sp>
      <p:sp>
        <p:nvSpPr>
          <p:cNvPr id="14" name="Flèche vers le bas 13"/>
          <p:cNvSpPr/>
          <p:nvPr/>
        </p:nvSpPr>
        <p:spPr>
          <a:xfrm>
            <a:off x="6660232" y="3068960"/>
            <a:ext cx="360040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courbée vers la droite 14"/>
          <p:cNvSpPr/>
          <p:nvPr/>
        </p:nvSpPr>
        <p:spPr>
          <a:xfrm>
            <a:off x="5292080" y="4437112"/>
            <a:ext cx="432048" cy="5040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6859</TotalTime>
  <Words>3602</Words>
  <Application>Microsoft Office PowerPoint</Application>
  <PresentationFormat>Affichage à l'écran (4:3)</PresentationFormat>
  <Paragraphs>911</Paragraphs>
  <Slides>80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80</vt:i4>
      </vt:variant>
    </vt:vector>
  </HeadingPairs>
  <TitlesOfParts>
    <vt:vector size="81" baseType="lpstr">
      <vt:lpstr>Thème Office</vt:lpstr>
      <vt:lpstr>Les Arthrites Juvéniles Idiopathiques :</vt:lpstr>
      <vt:lpstr>    Pourquoi c’est important: Devenir de      l’AJI    :</vt:lpstr>
      <vt:lpstr>Epidemiologie</vt:lpstr>
      <vt:lpstr>physiopathologie imprécise</vt:lpstr>
      <vt:lpstr>C’est Quoi une AJI ?</vt:lpstr>
      <vt:lpstr>Diapositive 6</vt:lpstr>
      <vt:lpstr>Classification ILAR : 1997</vt:lpstr>
      <vt:lpstr>Forme Systémique : Still</vt:lpstr>
      <vt:lpstr>Forme Oligo-articulaire</vt:lpstr>
      <vt:lpstr>Diapositive 10</vt:lpstr>
      <vt:lpstr>Forme Poly-articulaire :</vt:lpstr>
      <vt:lpstr>Diapositive 12</vt:lpstr>
      <vt:lpstr>Enthésiopathie en rapport avec une ERA</vt:lpstr>
      <vt:lpstr>Forme Psoriasique :</vt:lpstr>
      <vt:lpstr>Prise en Charge Multi disciplinaire ? </vt:lpstr>
      <vt:lpstr>Prise en charge de l’AJI</vt:lpstr>
      <vt:lpstr>Prise en charge pyramidale  :  NON </vt:lpstr>
      <vt:lpstr>Diapositive 18</vt:lpstr>
      <vt:lpstr>Diapositive 19</vt:lpstr>
      <vt:lpstr>Diapositive 20</vt:lpstr>
      <vt:lpstr>Diapositive 21</vt:lpstr>
      <vt:lpstr>Diapositive 22</vt:lpstr>
      <vt:lpstr>1 cas Clinique : </vt:lpstr>
      <vt:lpstr>1 Cas Clinique :</vt:lpstr>
      <vt:lpstr>Diapositive 25</vt:lpstr>
      <vt:lpstr>Diapositive 26</vt:lpstr>
      <vt:lpstr>1 cas clinique </vt:lpstr>
      <vt:lpstr>Diapositive 28</vt:lpstr>
      <vt:lpstr>1 cas Clinique : </vt:lpstr>
      <vt:lpstr>1 cas Clinique :</vt:lpstr>
      <vt:lpstr>Diapositive 31</vt:lpstr>
      <vt:lpstr>Diapositive 32</vt:lpstr>
      <vt:lpstr>Diapositive 33</vt:lpstr>
      <vt:lpstr>ATTEINTE OCULAIRE </vt:lpstr>
      <vt:lpstr>Diapositive 35</vt:lpstr>
      <vt:lpstr>Diapositive 36</vt:lpstr>
      <vt:lpstr>2 Cas Clinique :</vt:lpstr>
      <vt:lpstr>Diapositive 38</vt:lpstr>
      <vt:lpstr>Diapositive 39</vt:lpstr>
      <vt:lpstr>2 cas clinique  : Kenza </vt:lpstr>
      <vt:lpstr>Diapositive 41</vt:lpstr>
      <vt:lpstr>Etude Princeps :  Methotrexate 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Methotrexate  Dose ,Voie  et Durée  </vt:lpstr>
      <vt:lpstr>Diapositive 52</vt:lpstr>
      <vt:lpstr>Diapositive 53</vt:lpstr>
      <vt:lpstr> 3 Cas clinique :  Imene  4ans et demi</vt:lpstr>
      <vt:lpstr> 3 Cas clinique :  Imene  4ans et demi</vt:lpstr>
      <vt:lpstr>Critères diagnostiques de l’AJI-FS</vt:lpstr>
      <vt:lpstr>Quelle serait votre stratégie thérapeutique ?</vt:lpstr>
      <vt:lpstr>3 Cas Clinique :</vt:lpstr>
      <vt:lpstr>Diapositive 59</vt:lpstr>
      <vt:lpstr>Diapositive 60</vt:lpstr>
      <vt:lpstr>3 Cas clinique : Imene</vt:lpstr>
      <vt:lpstr>Diapositive 62</vt:lpstr>
      <vt:lpstr>Quelle serait votre stratégie thérapeutique ?</vt:lpstr>
      <vt:lpstr>Diapositive 64</vt:lpstr>
      <vt:lpstr> Corticothérapie Problématique : </vt:lpstr>
      <vt:lpstr>Diapositive 66</vt:lpstr>
      <vt:lpstr>Diapositive 67</vt:lpstr>
      <vt:lpstr>Diapositive 68</vt:lpstr>
      <vt:lpstr>  Autres Volets Thérapeutiques: </vt:lpstr>
      <vt:lpstr>Biothérapie : Indication</vt:lpstr>
      <vt:lpstr>    Merci ….. Des questions  ?</vt:lpstr>
      <vt:lpstr>Diapositive 72</vt:lpstr>
      <vt:lpstr>Diapositive 73</vt:lpstr>
      <vt:lpstr>Diapositive 74</vt:lpstr>
      <vt:lpstr>Diapositive 75</vt:lpstr>
      <vt:lpstr>Diapositive 76</vt:lpstr>
      <vt:lpstr>Recommandations de l’ACR 2011</vt:lpstr>
      <vt:lpstr>Vous retenez le diagnostic de l’AJI-FS dans sa forme non compliquée par un SAM : </vt:lpstr>
      <vt:lpstr>Vous retenez le diagnostic de l’AJI-FS dans sa forme non compliquée par un SAM : </vt:lpstr>
      <vt:lpstr>Diapositive 80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Arthrites juvéniles Idiopathiques</dc:title>
  <dc:creator>pc</dc:creator>
  <cp:lastModifiedBy>ATILACOM</cp:lastModifiedBy>
  <cp:revision>441</cp:revision>
  <dcterms:created xsi:type="dcterms:W3CDTF">2013-06-09T13:02:29Z</dcterms:created>
  <dcterms:modified xsi:type="dcterms:W3CDTF">2015-02-19T13:21:41Z</dcterms:modified>
</cp:coreProperties>
</file>