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05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notesSlides/notesSlide57.xml" ContentType="application/vnd.openxmlformats-officedocument.presentationml.notesSlide+xml"/>
  <Override PartName="/ppt/notesSlides/notesSlide102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notesSlides/notesSlide46.xml" ContentType="application/vnd.openxmlformats-officedocument.presentationml.notesSlide+xml"/>
  <Override PartName="/ppt/notesSlides/notesSlide93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107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110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90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notesSlides/notesSlide108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104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11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109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notesSlides/notesSlide112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notesSlides/notesSlide106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notesSlides/notesSlide97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114"/>
  </p:notesMasterIdLst>
  <p:sldIdLst>
    <p:sldId id="268" r:id="rId2"/>
    <p:sldId id="284" r:id="rId3"/>
    <p:sldId id="286" r:id="rId4"/>
    <p:sldId id="285" r:id="rId5"/>
    <p:sldId id="283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4" r:id="rId21"/>
    <p:sldId id="305" r:id="rId22"/>
    <p:sldId id="306" r:id="rId23"/>
    <p:sldId id="301" r:id="rId24"/>
    <p:sldId id="302" r:id="rId25"/>
    <p:sldId id="303" r:id="rId26"/>
    <p:sldId id="307" r:id="rId27"/>
    <p:sldId id="308" r:id="rId28"/>
    <p:sldId id="309" r:id="rId29"/>
    <p:sldId id="310" r:id="rId30"/>
    <p:sldId id="311" r:id="rId31"/>
    <p:sldId id="312" r:id="rId32"/>
    <p:sldId id="326" r:id="rId33"/>
    <p:sldId id="313" r:id="rId34"/>
    <p:sldId id="322" r:id="rId35"/>
    <p:sldId id="323" r:id="rId36"/>
    <p:sldId id="324" r:id="rId37"/>
    <p:sldId id="325" r:id="rId38"/>
    <p:sldId id="327" r:id="rId39"/>
    <p:sldId id="329" r:id="rId40"/>
    <p:sldId id="330" r:id="rId41"/>
    <p:sldId id="328" r:id="rId42"/>
    <p:sldId id="331" r:id="rId43"/>
    <p:sldId id="332" r:id="rId44"/>
    <p:sldId id="333" r:id="rId45"/>
    <p:sldId id="334" r:id="rId46"/>
    <p:sldId id="335" r:id="rId47"/>
    <p:sldId id="336" r:id="rId48"/>
    <p:sldId id="337" r:id="rId49"/>
    <p:sldId id="403" r:id="rId50"/>
    <p:sldId id="339" r:id="rId51"/>
    <p:sldId id="340" r:id="rId52"/>
    <p:sldId id="342" r:id="rId53"/>
    <p:sldId id="343" r:id="rId54"/>
    <p:sldId id="344" r:id="rId55"/>
    <p:sldId id="314" r:id="rId56"/>
    <p:sldId id="315" r:id="rId57"/>
    <p:sldId id="316" r:id="rId58"/>
    <p:sldId id="317" r:id="rId59"/>
    <p:sldId id="353" r:id="rId60"/>
    <p:sldId id="352" r:id="rId61"/>
    <p:sldId id="351" r:id="rId62"/>
    <p:sldId id="350" r:id="rId63"/>
    <p:sldId id="349" r:id="rId64"/>
    <p:sldId id="348" r:id="rId65"/>
    <p:sldId id="347" r:id="rId66"/>
    <p:sldId id="346" r:id="rId67"/>
    <p:sldId id="345" r:id="rId68"/>
    <p:sldId id="361" r:id="rId69"/>
    <p:sldId id="360" r:id="rId70"/>
    <p:sldId id="359" r:id="rId71"/>
    <p:sldId id="358" r:id="rId72"/>
    <p:sldId id="357" r:id="rId73"/>
    <p:sldId id="356" r:id="rId74"/>
    <p:sldId id="355" r:id="rId75"/>
    <p:sldId id="362" r:id="rId76"/>
    <p:sldId id="374" r:id="rId77"/>
    <p:sldId id="373" r:id="rId78"/>
    <p:sldId id="372" r:id="rId79"/>
    <p:sldId id="371" r:id="rId80"/>
    <p:sldId id="370" r:id="rId81"/>
    <p:sldId id="369" r:id="rId82"/>
    <p:sldId id="368" r:id="rId83"/>
    <p:sldId id="367" r:id="rId84"/>
    <p:sldId id="366" r:id="rId85"/>
    <p:sldId id="365" r:id="rId86"/>
    <p:sldId id="364" r:id="rId87"/>
    <p:sldId id="363" r:id="rId88"/>
    <p:sldId id="375" r:id="rId89"/>
    <p:sldId id="318" r:id="rId90"/>
    <p:sldId id="319" r:id="rId91"/>
    <p:sldId id="320" r:id="rId92"/>
    <p:sldId id="321" r:id="rId93"/>
    <p:sldId id="376" r:id="rId94"/>
    <p:sldId id="377" r:id="rId95"/>
    <p:sldId id="393" r:id="rId96"/>
    <p:sldId id="394" r:id="rId97"/>
    <p:sldId id="378" r:id="rId98"/>
    <p:sldId id="379" r:id="rId99"/>
    <p:sldId id="380" r:id="rId100"/>
    <p:sldId id="381" r:id="rId101"/>
    <p:sldId id="382" r:id="rId102"/>
    <p:sldId id="383" r:id="rId103"/>
    <p:sldId id="398" r:id="rId104"/>
    <p:sldId id="399" r:id="rId105"/>
    <p:sldId id="400" r:id="rId106"/>
    <p:sldId id="401" r:id="rId107"/>
    <p:sldId id="385" r:id="rId108"/>
    <p:sldId id="386" r:id="rId109"/>
    <p:sldId id="402" r:id="rId110"/>
    <p:sldId id="388" r:id="rId111"/>
    <p:sldId id="389" r:id="rId112"/>
    <p:sldId id="281" r:id="rId113"/>
  </p:sldIdLst>
  <p:sldSz cx="9144000" cy="6858000" type="screen4x3"/>
  <p:notesSz cx="6858000" cy="910748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Symbol" pitchFamily="18" charset="2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BAF8D2"/>
    <a:srgbClr val="FF0000"/>
    <a:srgbClr val="FF0066"/>
    <a:srgbClr val="0000CC"/>
    <a:srgbClr val="66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7" autoAdjust="0"/>
    <p:restoredTop sz="94670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686" y="-96"/>
      </p:cViewPr>
      <p:guideLst>
        <p:guide orient="horz" pos="286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heme" Target="theme/theme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340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82625"/>
            <a:ext cx="4554538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0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25938"/>
            <a:ext cx="54864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40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340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62D9872-7BFA-414E-B959-DE17813A367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42</a:t>
            </a:fld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43</a:t>
            </a:fld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44</a:t>
            </a:fld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46</a:t>
            </a:fld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47</a:t>
            </a:fld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48</a:t>
            </a:fld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49</a:t>
            </a:fld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50</a:t>
            </a:fld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51</a:t>
            </a:fld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52</a:t>
            </a:fld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53</a:t>
            </a:fld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54</a:t>
            </a:fld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55</a:t>
            </a:fld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56</a:t>
            </a:fld>
            <a:endParaRPr lang="fr-F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57</a:t>
            </a:fld>
            <a:endParaRPr lang="fr-F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58</a:t>
            </a:fld>
            <a:endParaRPr lang="fr-F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59</a:t>
            </a:fld>
            <a:endParaRPr lang="fr-FR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60</a:t>
            </a:fld>
            <a:endParaRPr lang="fr-FR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61</a:t>
            </a:fld>
            <a:endParaRPr lang="fr-FR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62</a:t>
            </a:fld>
            <a:endParaRPr lang="fr-FR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63</a:t>
            </a:fld>
            <a:endParaRPr lang="fr-FR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64</a:t>
            </a:fld>
            <a:endParaRPr lang="fr-FR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65</a:t>
            </a:fld>
            <a:endParaRPr lang="fr-FR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66</a:t>
            </a:fld>
            <a:endParaRPr lang="fr-FR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67</a:t>
            </a:fld>
            <a:endParaRPr lang="fr-FR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68</a:t>
            </a:fld>
            <a:endParaRPr lang="fr-FR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69</a:t>
            </a:fld>
            <a:endParaRPr lang="fr-FR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70</a:t>
            </a:fld>
            <a:endParaRPr lang="fr-FR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71</a:t>
            </a:fld>
            <a:endParaRPr lang="fr-FR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72</a:t>
            </a:fld>
            <a:endParaRPr lang="fr-FR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73</a:t>
            </a:fld>
            <a:endParaRPr lang="fr-FR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74</a:t>
            </a:fld>
            <a:endParaRPr lang="fr-FR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75</a:t>
            </a:fld>
            <a:endParaRPr lang="fr-FR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76</a:t>
            </a:fld>
            <a:endParaRPr lang="fr-FR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77</a:t>
            </a:fld>
            <a:endParaRPr lang="fr-FR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78</a:t>
            </a:fld>
            <a:endParaRPr lang="fr-FR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79</a:t>
            </a:fld>
            <a:endParaRPr lang="fr-FR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80</a:t>
            </a:fld>
            <a:endParaRPr lang="fr-FR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81</a:t>
            </a:fld>
            <a:endParaRPr lang="fr-FR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82</a:t>
            </a:fld>
            <a:endParaRPr lang="fr-FR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83</a:t>
            </a:fld>
            <a:endParaRPr lang="fr-FR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84</a:t>
            </a:fld>
            <a:endParaRPr lang="fr-FR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85</a:t>
            </a:fld>
            <a:endParaRPr lang="fr-FR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86</a:t>
            </a:fld>
            <a:endParaRPr lang="fr-FR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87</a:t>
            </a:fld>
            <a:endParaRPr lang="fr-FR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88</a:t>
            </a:fld>
            <a:endParaRPr lang="fr-FR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89</a:t>
            </a:fld>
            <a:endParaRPr lang="fr-FR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90</a:t>
            </a:fld>
            <a:endParaRPr lang="fr-FR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91</a:t>
            </a:fld>
            <a:endParaRPr lang="fr-FR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92</a:t>
            </a:fld>
            <a:endParaRPr lang="fr-FR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93</a:t>
            </a:fld>
            <a:endParaRPr lang="fr-FR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94</a:t>
            </a:fld>
            <a:endParaRPr lang="fr-FR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95</a:t>
            </a:fld>
            <a:endParaRPr lang="fr-FR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96</a:t>
            </a:fld>
            <a:endParaRPr lang="fr-FR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97</a:t>
            </a:fld>
            <a:endParaRPr lang="fr-FR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98</a:t>
            </a:fld>
            <a:endParaRPr lang="fr-FR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99</a:t>
            </a:fld>
            <a:endParaRPr lang="fr-FR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100</a:t>
            </a:fld>
            <a:endParaRPr lang="fr-FR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101</a:t>
            </a:fld>
            <a:endParaRPr lang="fr-FR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102</a:t>
            </a:fld>
            <a:endParaRPr lang="fr-FR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103</a:t>
            </a:fld>
            <a:endParaRPr lang="fr-FR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104</a:t>
            </a:fld>
            <a:endParaRPr lang="fr-FR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105</a:t>
            </a:fld>
            <a:endParaRPr lang="fr-FR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106</a:t>
            </a:fld>
            <a:endParaRPr lang="fr-FR"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107</a:t>
            </a:fld>
            <a:endParaRPr lang="fr-FR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108</a:t>
            </a:fld>
            <a:endParaRPr lang="fr-FR"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109</a:t>
            </a:fld>
            <a:endParaRPr lang="fr-FR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110</a:t>
            </a:fld>
            <a:endParaRPr lang="fr-FR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111</a:t>
            </a:fld>
            <a:endParaRPr lang="fr-FR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D9872-7BFA-414E-B959-DE17813A3679}" type="slidenum">
              <a:rPr lang="fr-FR" smtClean="0"/>
              <a:pPr/>
              <a:t>112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2768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768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grpSp>
          <p:nvGrpSpPr>
            <p:cNvPr id="32768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2768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2769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E92FCA4-F1E4-40FD-BFD4-6C7C3C47CD7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3276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277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9" grpId="0"/>
      <p:bldP spid="32770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593E27F-D8A1-4946-9C6E-7F19BB502A83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6E35B2-3A1C-47AF-8F6F-EB0D17758685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45A7BB-A3A6-4C4E-AFE6-E9E6E5AD5CC8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CB5112-F601-4D98-92D6-69A645F8048D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472C21-76FB-4FD7-AE29-65D5ADB75172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DDC6CA-45BD-4C5D-855C-A4DA2B432988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E2D7BB0-8C29-4E54-B028-C743917A96A0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5089BD7-1E5A-44FD-991B-D269BEB7883B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E2001D1-91E9-4706-89D4-7867C44D7DA7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9E3AC5-8169-4865-B807-3B8DB14BA4D0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C10B91E-5BD0-473D-AE74-D109171FE16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200E37A-07A4-41DE-B9F1-C92A8C51CCF5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A91E7411-6218-4EF3-BE7E-DEDFB6742984}" type="slidenum">
              <a:rPr lang="fr-FR"/>
              <a:pPr/>
              <a:t>‹N°›</a:t>
            </a:fld>
            <a:endParaRPr lang="fr-FR"/>
          </a:p>
        </p:txBody>
      </p:sp>
      <p:grpSp>
        <p:nvGrpSpPr>
          <p:cNvPr id="32666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266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3266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3266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3266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3266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3266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3266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266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66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0" grpId="0"/>
      <p:bldP spid="3266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Documents%20and%20Settings\Administrateur\Mes%20documents\theorie_langages\chap4\D&#233;terminisation%20d'un%20AFN%20qui%20ne%20contient%20pas%20d'-transitions_fichiers\img942.gif" TargetMode="Externa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E092B3-57D3-4EBD-ADE4-335E620CDA82}" type="slidenum">
              <a:rPr lang="fr-FR"/>
              <a:pPr/>
              <a:t>1</a:t>
            </a:fld>
            <a:endParaRPr lang="fr-FR"/>
          </a:p>
        </p:txBody>
      </p:sp>
      <p:sp>
        <p:nvSpPr>
          <p:cNvPr id="360452" name="WordArt 4"/>
          <p:cNvSpPr>
            <a:spLocks noChangeArrowheads="1" noChangeShapeType="1" noTextEdit="1"/>
          </p:cNvSpPr>
          <p:nvPr/>
        </p:nvSpPr>
        <p:spPr bwMode="auto">
          <a:xfrm>
            <a:off x="3203575" y="908050"/>
            <a:ext cx="2232025" cy="108108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dern No. 20"/>
              </a:rPr>
              <a:t>CHAP IV</a:t>
            </a:r>
          </a:p>
        </p:txBody>
      </p:sp>
      <p:sp>
        <p:nvSpPr>
          <p:cNvPr id="360453" name="WordArt 5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7345363" cy="1944687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Les Langages réguliers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170F4C-F912-4038-8B37-E240529B7853}" type="slidenum">
              <a:rPr lang="fr-FR"/>
              <a:pPr/>
              <a:t>2</a:t>
            </a:fld>
            <a:endParaRPr lang="fr-FR"/>
          </a:p>
        </p:txBody>
      </p:sp>
      <p:sp>
        <p:nvSpPr>
          <p:cNvPr id="433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r>
              <a:rPr lang="fr-FR" sz="3600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Problème:</a:t>
            </a:r>
            <a:endParaRPr lang="fr-FR" sz="3600"/>
          </a:p>
        </p:txBody>
      </p:sp>
      <p:sp>
        <p:nvSpPr>
          <p:cNvPr id="43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238625"/>
          </a:xfrm>
        </p:spPr>
        <p:txBody>
          <a:bodyPr/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étant donné un langage,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comment décrire tous les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mots acceptables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?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Comment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décrire un langage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461440-4EEA-4176-8A54-6C8709EA248A}" type="slidenum">
              <a:rPr lang="fr-FR"/>
              <a:pPr/>
              <a:t>3</a:t>
            </a:fld>
            <a:endParaRPr lang="fr-FR"/>
          </a:p>
        </p:txBody>
      </p:sp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Définition: 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réguliers.</a:t>
            </a:r>
          </a:p>
        </p:txBody>
      </p:sp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85225" cy="54721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Un langages réguliers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sur un alphabet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défini récursivement de la manière suivantes: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- Le langage réduit au mot vide </a:t>
            </a:r>
            <a:r>
              <a:rPr lang="fr-FR" sz="28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régulier sur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- Si  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est une lettre de l’alphabet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	  	le langage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{a}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régulier sur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- Si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'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sont deux langages réguliers sur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		alors il en est de même pour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',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'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Les langages réguliers se décrivent facilement par une expression régulière.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DD02D1-2140-4644-8942-2161B04D72A7}" type="slidenum">
              <a:rPr lang="fr-FR"/>
              <a:pPr/>
              <a:t>4</a:t>
            </a:fld>
            <a:endParaRPr lang="fr-FR"/>
          </a:p>
        </p:txBody>
      </p:sp>
      <p:sp>
        <p:nvSpPr>
          <p:cNvPr id="435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507412" cy="595313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Expressions régulières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4000"/>
              <a:t> </a:t>
            </a:r>
          </a:p>
        </p:txBody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85225" cy="54006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Les expressions régulières (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sur un alphabet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les langages qu’elles décrivent sont définis récursivement de manière suivante: 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une lettre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de l'alphabet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 alors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 alors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qui décrit le langage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sont deux E.R. qui décrivent respectivement les langages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alors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ou s) est une E.R. décrivant 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sont deux E.R. qui décrivent respectivement les langages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alors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une E.R. décrivant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R.S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Il n’y a pas d’autres expressions régulières.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Une expression régulière représente un langage régulier: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83248A-315B-416F-97CA-F0685CFF4B48}" type="slidenum">
              <a:rPr lang="fr-FR"/>
              <a:pPr/>
              <a:t>5</a:t>
            </a:fld>
            <a:endParaRPr lang="fr-FR"/>
          </a:p>
        </p:txBody>
      </p:sp>
      <p:sp>
        <p:nvSpPr>
          <p:cNvPr id="432133" name="Rectangle 5"/>
          <p:cNvSpPr>
            <a:spLocks noChangeArrowheads="1"/>
          </p:cNvSpPr>
          <p:nvPr/>
        </p:nvSpPr>
        <p:spPr bwMode="auto">
          <a:xfrm>
            <a:off x="0" y="549275"/>
            <a:ext cx="8964613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fr-FR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Remarques 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On conviendra des priorités décroissantes suivantes :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concaténation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, </a:t>
            </a:r>
          </a:p>
        </p:txBody>
      </p:sp>
      <p:sp>
        <p:nvSpPr>
          <p:cNvPr id="432134" name="Rectangle 6"/>
          <p:cNvSpPr>
            <a:spLocks noChangeArrowheads="1"/>
          </p:cNvSpPr>
          <p:nvPr/>
        </p:nvSpPr>
        <p:spPr bwMode="auto">
          <a:xfrm>
            <a:off x="107950" y="1484313"/>
            <a:ext cx="2343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0000CC"/>
                </a:solidFill>
                <a:latin typeface="Arial" charset="0"/>
              </a:rPr>
              <a:t>par exemple :</a:t>
            </a:r>
          </a:p>
        </p:txBody>
      </p:sp>
      <p:pic>
        <p:nvPicPr>
          <p:cNvPr id="43213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1700213"/>
            <a:ext cx="4124325" cy="742950"/>
          </a:xfrm>
          <a:prstGeom prst="rect">
            <a:avLst/>
          </a:prstGeom>
          <a:noFill/>
        </p:spPr>
      </p:pic>
      <p:sp>
        <p:nvSpPr>
          <p:cNvPr id="432136" name="Rectangle 8"/>
          <p:cNvSpPr>
            <a:spLocks noChangeArrowheads="1"/>
          </p:cNvSpPr>
          <p:nvPr/>
        </p:nvSpPr>
        <p:spPr bwMode="auto">
          <a:xfrm>
            <a:off x="0" y="2492375"/>
            <a:ext cx="89281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En outre, la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concaténation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distributive par rapport à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 :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rs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  et 	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sr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</a:t>
            </a:r>
          </a:p>
        </p:txBody>
      </p:sp>
      <p:sp>
        <p:nvSpPr>
          <p:cNvPr id="432137" name="Rectangle 9"/>
          <p:cNvSpPr>
            <a:spLocks noChangeArrowheads="1"/>
          </p:cNvSpPr>
          <p:nvPr/>
        </p:nvSpPr>
        <p:spPr bwMode="auto">
          <a:xfrm>
            <a:off x="107950" y="3429000"/>
            <a:ext cx="18621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Exemples: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432138" name="Rectangle 10"/>
          <p:cNvSpPr>
            <a:spLocks noChangeArrowheads="1"/>
          </p:cNvSpPr>
          <p:nvPr/>
        </p:nvSpPr>
        <p:spPr bwMode="auto">
          <a:xfrm>
            <a:off x="107950" y="3933825"/>
            <a:ext cx="2881313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 = 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2139" name="Rectangle 11"/>
          <p:cNvSpPr>
            <a:spLocks noChangeArrowheads="1"/>
          </p:cNvSpPr>
          <p:nvPr/>
        </p:nvSpPr>
        <p:spPr bwMode="auto">
          <a:xfrm>
            <a:off x="179388" y="4797425"/>
            <a:ext cx="3455987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Ø"/>
            </a:pP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a|b*c = (a)|((b)*(c))</a:t>
            </a:r>
            <a:endParaRPr lang="fr-FR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2140" name="Rectangle 12"/>
          <p:cNvSpPr>
            <a:spLocks noChangeArrowheads="1"/>
          </p:cNvSpPr>
          <p:nvPr/>
        </p:nvSpPr>
        <p:spPr bwMode="auto">
          <a:xfrm>
            <a:off x="2987675" y="3789363"/>
            <a:ext cx="56896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est le langage régulier des mots de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et de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ou le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 vide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32141" name="Rectangle 13"/>
          <p:cNvSpPr>
            <a:spLocks noChangeArrowheads="1"/>
          </p:cNvSpPr>
          <p:nvPr/>
        </p:nvSpPr>
        <p:spPr bwMode="auto">
          <a:xfrm>
            <a:off x="1258888" y="5229225"/>
            <a:ext cx="74168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est soit le mot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soit les mots formés de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ou plusieurs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suivi d’un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	C'est-à-dire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a,c,bc,bbc,bbbc,bbbbc,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3" grpId="0"/>
      <p:bldP spid="432134" grpId="0"/>
      <p:bldP spid="432136" grpId="0"/>
      <p:bldP spid="432137" grpId="0"/>
      <p:bldP spid="432138" grpId="0"/>
      <p:bldP spid="432139" grpId="0"/>
      <p:bldP spid="432140" grpId="0"/>
      <p:bldP spid="4321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8E5927-50BC-43D6-9776-CA0E718139D9}" type="slidenum">
              <a:rPr lang="fr-FR"/>
              <a:pPr/>
              <a:t>6</a:t>
            </a:fld>
            <a:endParaRPr lang="fr-FR"/>
          </a:p>
        </p:txBody>
      </p:sp>
      <p:sp>
        <p:nvSpPr>
          <p:cNvPr id="438276" name="Rectangle 4"/>
          <p:cNvSpPr>
            <a:spLocks noChangeArrowheads="1"/>
          </p:cNvSpPr>
          <p:nvPr/>
        </p:nvSpPr>
        <p:spPr bwMode="auto">
          <a:xfrm>
            <a:off x="179388" y="476250"/>
            <a:ext cx="41068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*)* = 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 = ((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|a)b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)*</a:t>
            </a:r>
            <a:r>
              <a:rPr lang="fr-FR">
                <a:latin typeface="Arial" charset="0"/>
                <a:sym typeface="Symbol" pitchFamily="18" charset="2"/>
              </a:rPr>
              <a:t>   </a:t>
            </a:r>
          </a:p>
        </p:txBody>
      </p:sp>
      <p:sp>
        <p:nvSpPr>
          <p:cNvPr id="438277" name="Rectangle 5"/>
          <p:cNvSpPr>
            <a:spLocks noChangeArrowheads="1"/>
          </p:cNvSpPr>
          <p:nvPr/>
        </p:nvSpPr>
        <p:spPr bwMode="auto">
          <a:xfrm>
            <a:off x="2843213" y="981075"/>
            <a:ext cx="6156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Low">
              <a:buFont typeface="Courier New" pitchFamily="49" charset="0"/>
              <a:buChar char="o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décrit tous les mots sur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= {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a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} ou encore 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438279" name="Rectangle 7"/>
          <p:cNvSpPr>
            <a:spLocks noChangeArrowheads="1"/>
          </p:cNvSpPr>
          <p:nvPr/>
        </p:nvSpPr>
        <p:spPr bwMode="auto">
          <a:xfrm>
            <a:off x="179388" y="1341438"/>
            <a:ext cx="128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38280" name="Rectangle 8"/>
          <p:cNvSpPr>
            <a:spLocks noChangeArrowheads="1"/>
          </p:cNvSpPr>
          <p:nvPr/>
        </p:nvSpPr>
        <p:spPr bwMode="auto">
          <a:xfrm>
            <a:off x="323850" y="1773238"/>
            <a:ext cx="8602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est le langage régulier des mots commençant par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et finissant par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38281" name="Rectangle 9"/>
          <p:cNvSpPr>
            <a:spLocks noChangeArrowheads="1"/>
          </p:cNvSpPr>
          <p:nvPr/>
        </p:nvSpPr>
        <p:spPr bwMode="auto">
          <a:xfrm>
            <a:off x="179388" y="2420938"/>
            <a:ext cx="193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*)(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*)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 </a:t>
            </a:r>
          </a:p>
        </p:txBody>
      </p:sp>
      <p:sp>
        <p:nvSpPr>
          <p:cNvPr id="438282" name="Rectangle 10"/>
          <p:cNvSpPr>
            <a:spLocks noChangeArrowheads="1"/>
          </p:cNvSpPr>
          <p:nvPr/>
        </p:nvSpPr>
        <p:spPr bwMode="auto">
          <a:xfrm>
            <a:off x="395288" y="2852738"/>
            <a:ext cx="8569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est le langage régulier des mots soit vide, soit commençant par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finissant par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qui ne contiennent pas plusieurs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consécutifs, soit ne contenant que des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38283" name="Rectangle 11"/>
          <p:cNvSpPr>
            <a:spLocks noChangeArrowheads="1"/>
          </p:cNvSpPr>
          <p:nvPr/>
        </p:nvSpPr>
        <p:spPr bwMode="auto">
          <a:xfrm>
            <a:off x="250825" y="4195763"/>
            <a:ext cx="2019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)*(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</a:t>
            </a:r>
          </a:p>
        </p:txBody>
      </p:sp>
      <p:sp>
        <p:nvSpPr>
          <p:cNvPr id="438284" name="Rectangle 12"/>
          <p:cNvSpPr>
            <a:spLocks noChangeArrowheads="1"/>
          </p:cNvSpPr>
          <p:nvPr/>
        </p:nvSpPr>
        <p:spPr bwMode="auto">
          <a:xfrm>
            <a:off x="468313" y="458152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Low">
              <a:buFont typeface="Courier New" pitchFamily="49" charset="0"/>
              <a:buChar char="o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est le langage des mots ne contenant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  2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consécutifs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  2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consécutifs.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8276" grpId="0"/>
      <p:bldP spid="438277" grpId="0"/>
      <p:bldP spid="438279" grpId="0"/>
      <p:bldP spid="438280" grpId="0"/>
      <p:bldP spid="438281" grpId="0"/>
      <p:bldP spid="438282" grpId="0"/>
      <p:bldP spid="438283" grpId="0"/>
      <p:bldP spid="4382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B15CF-F637-4719-96A4-41B1459B8CD9}" type="slidenum">
              <a:rPr lang="fr-FR"/>
              <a:pPr/>
              <a:t>7</a:t>
            </a:fld>
            <a:endParaRPr lang="fr-FR"/>
          </a:p>
        </p:txBody>
      </p:sp>
      <p:sp>
        <p:nvSpPr>
          <p:cNvPr id="439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507412" cy="450850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Ambiguïté 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39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85225" cy="4608512"/>
          </a:xfrm>
        </p:spPr>
        <p:txBody>
          <a:bodyPr/>
          <a:lstStyle/>
          <a:p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, qui décrit les mots sur {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} ayant au mois un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le mot  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abaab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colle à l’expression régulière de plusieurs manières : </a:t>
            </a:r>
          </a:p>
          <a:p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- 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baab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.baab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avec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baab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-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ab.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.ab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avec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ab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ab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-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aba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aba.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.b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avec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aba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L’expression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est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ambiguë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l’ER 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décrit le même langage et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n’est pas </a:t>
            </a:r>
            <a:r>
              <a:rPr lang="fr-FR" sz="2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ambiguë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baab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.baab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avec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)*  et 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baab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)*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FD07EB-91BE-4F12-93D0-184D3C33CC02}" type="slidenum">
              <a:rPr lang="fr-FR"/>
              <a:pPr/>
              <a:t>8</a:t>
            </a:fld>
            <a:endParaRPr lang="fr-FR"/>
          </a:p>
        </p:txBody>
      </p:sp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23875"/>
          </a:xfrm>
        </p:spPr>
        <p:txBody>
          <a:bodyPr/>
          <a:lstStyle/>
          <a:p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Automates: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981075"/>
            <a:ext cx="8928100" cy="2160588"/>
          </a:xfrm>
        </p:spPr>
        <p:txBody>
          <a:bodyPr/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Utiles pour résoudre certains problèmes informatiques (ex. recherche de chaînes de caractères dans un texte).</a:t>
            </a:r>
            <a:r>
              <a:rPr lang="fr-FR" sz="2400"/>
              <a:t> </a:t>
            </a:r>
          </a:p>
          <a:p>
            <a:r>
              <a:rPr lang="fr-FR" sz="2400" b="1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Idée</a:t>
            </a:r>
            <a:r>
              <a:rPr lang="fr-FR" sz="2400" b="1" u="sng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l’automate va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reconnaître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le langage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Un automate est une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machine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qui lit des suites de caractères, appelés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44032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2997200"/>
            <a:ext cx="2057400" cy="2552700"/>
          </a:xfrm>
          <a:prstGeom prst="rect">
            <a:avLst/>
          </a:prstGeom>
          <a:noFill/>
        </p:spPr>
      </p:pic>
      <p:sp>
        <p:nvSpPr>
          <p:cNvPr id="440326" name="Rectangle 6"/>
          <p:cNvSpPr>
            <a:spLocks noChangeArrowheads="1"/>
          </p:cNvSpPr>
          <p:nvPr/>
        </p:nvSpPr>
        <p:spPr bwMode="auto">
          <a:xfrm>
            <a:off x="107950" y="5878513"/>
            <a:ext cx="892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Selon le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caractère qu’il lit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son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il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change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(ou non)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d’état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EA5CE25-2CE8-48AE-ADBB-47000B222C19}" type="slidenum">
              <a:rPr lang="fr-FR"/>
              <a:pPr/>
              <a:t>9</a:t>
            </a:fld>
            <a:endParaRPr lang="fr-FR"/>
          </a:p>
        </p:txBody>
      </p:sp>
      <p:sp>
        <p:nvSpPr>
          <p:cNvPr id="441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620713"/>
            <a:ext cx="8856663" cy="2879725"/>
          </a:xfrm>
        </p:spPr>
        <p:txBody>
          <a:bodyPr/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Il procède ainsi pour les autres caractères jusque la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 du mot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• Si quand il a fini de lire le mot, l’automate se trouve dans un état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acceptant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le mot est dit accepté par l’automate.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• Sinon, il est dit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non-accepté.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2:</a:t>
            </a:r>
            <a:r>
              <a:rPr lang="fr-FR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un automate permettant de reconnaître les nombres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                       binaires impairs :</a:t>
            </a:r>
          </a:p>
        </p:txBody>
      </p:sp>
      <p:grpSp>
        <p:nvGrpSpPr>
          <p:cNvPr id="441350" name="Group 6"/>
          <p:cNvGrpSpPr>
            <a:grpSpLocks/>
          </p:cNvGrpSpPr>
          <p:nvPr/>
        </p:nvGrpSpPr>
        <p:grpSpPr bwMode="auto">
          <a:xfrm>
            <a:off x="1835150" y="4868863"/>
            <a:ext cx="649288" cy="576262"/>
            <a:chOff x="1156" y="3067"/>
            <a:chExt cx="409" cy="363"/>
          </a:xfrm>
        </p:grpSpPr>
        <p:sp>
          <p:nvSpPr>
            <p:cNvPr id="441348" name="Oval 4"/>
            <p:cNvSpPr>
              <a:spLocks noChangeArrowheads="1"/>
            </p:cNvSpPr>
            <p:nvPr/>
          </p:nvSpPr>
          <p:spPr bwMode="auto">
            <a:xfrm>
              <a:off x="1156" y="3067"/>
              <a:ext cx="409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41349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292" y="3113"/>
              <a:ext cx="178" cy="272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13236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</a:p>
          </p:txBody>
        </p:sp>
      </p:grpSp>
      <p:sp>
        <p:nvSpPr>
          <p:cNvPr id="441354" name="Line 10"/>
          <p:cNvSpPr>
            <a:spLocks noChangeShapeType="1"/>
          </p:cNvSpPr>
          <p:nvPr/>
        </p:nvSpPr>
        <p:spPr bwMode="auto">
          <a:xfrm flipV="1">
            <a:off x="1116013" y="5229225"/>
            <a:ext cx="71913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41356" name="Group 12"/>
          <p:cNvGrpSpPr>
            <a:grpSpLocks/>
          </p:cNvGrpSpPr>
          <p:nvPr/>
        </p:nvGrpSpPr>
        <p:grpSpPr bwMode="auto">
          <a:xfrm>
            <a:off x="5076825" y="4724400"/>
            <a:ext cx="790575" cy="720725"/>
            <a:chOff x="3198" y="2976"/>
            <a:chExt cx="498" cy="454"/>
          </a:xfrm>
        </p:grpSpPr>
        <p:grpSp>
          <p:nvGrpSpPr>
            <p:cNvPr id="441353" name="Group 9"/>
            <p:cNvGrpSpPr>
              <a:grpSpLocks/>
            </p:cNvGrpSpPr>
            <p:nvPr/>
          </p:nvGrpSpPr>
          <p:grpSpPr bwMode="auto">
            <a:xfrm>
              <a:off x="3243" y="3022"/>
              <a:ext cx="408" cy="363"/>
              <a:chOff x="3243" y="3022"/>
              <a:chExt cx="408" cy="363"/>
            </a:xfrm>
          </p:grpSpPr>
          <p:sp>
            <p:nvSpPr>
              <p:cNvPr id="441351" name="Oval 7"/>
              <p:cNvSpPr>
                <a:spLocks noChangeArrowheads="1"/>
              </p:cNvSpPr>
              <p:nvPr/>
            </p:nvSpPr>
            <p:spPr bwMode="auto">
              <a:xfrm>
                <a:off x="3243" y="3022"/>
                <a:ext cx="408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1352" name="WordArt 8"/>
              <p:cNvSpPr>
                <a:spLocks noChangeArrowheads="1" noChangeShapeType="1" noTextEdit="1"/>
              </p:cNvSpPr>
              <p:nvPr/>
            </p:nvSpPr>
            <p:spPr bwMode="auto">
              <a:xfrm rot="5400000">
                <a:off x="3363" y="3128"/>
                <a:ext cx="204" cy="81"/>
              </a:xfrm>
              <a:prstGeom prst="rect">
                <a:avLst/>
              </a:prstGeom>
            </p:spPr>
            <p:txBody>
              <a:bodyPr vert="wordArtVert"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 fontAlgn="auto"/>
                <a:r>
                  <a:rPr lang="fr-FR" sz="1800" kern="10"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solidFill>
                      <a:srgbClr val="000000"/>
                    </a:solidFill>
                    <a:latin typeface="Times New Roman"/>
                    <a:cs typeface="Times New Roman"/>
                  </a:rPr>
                  <a:t>I</a:t>
                </a:r>
              </a:p>
            </p:txBody>
          </p:sp>
        </p:grpSp>
        <p:sp>
          <p:nvSpPr>
            <p:cNvPr id="441355" name="Oval 11"/>
            <p:cNvSpPr>
              <a:spLocks noChangeArrowheads="1"/>
            </p:cNvSpPr>
            <p:nvPr/>
          </p:nvSpPr>
          <p:spPr bwMode="auto">
            <a:xfrm>
              <a:off x="3198" y="2976"/>
              <a:ext cx="498" cy="45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441365" name="Group 21"/>
          <p:cNvGrpSpPr>
            <a:grpSpLocks/>
          </p:cNvGrpSpPr>
          <p:nvPr/>
        </p:nvGrpSpPr>
        <p:grpSpPr bwMode="auto">
          <a:xfrm>
            <a:off x="2160588" y="3789363"/>
            <a:ext cx="3032125" cy="1079500"/>
            <a:chOff x="1361" y="2387"/>
            <a:chExt cx="1910" cy="680"/>
          </a:xfrm>
        </p:grpSpPr>
        <p:cxnSp>
          <p:nvCxnSpPr>
            <p:cNvPr id="441357" name="AutoShape 13"/>
            <p:cNvCxnSpPr>
              <a:cxnSpLocks noChangeShapeType="1"/>
              <a:stCxn id="441348" idx="0"/>
              <a:endCxn id="441355" idx="1"/>
            </p:cNvCxnSpPr>
            <p:nvPr/>
          </p:nvCxnSpPr>
          <p:spPr bwMode="auto">
            <a:xfrm rot="16200000">
              <a:off x="2303" y="2100"/>
              <a:ext cx="25" cy="1910"/>
            </a:xfrm>
            <a:prstGeom prst="curvedConnector3">
              <a:avLst>
                <a:gd name="adj1" fmla="val 1708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1361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2381" y="2387"/>
              <a:ext cx="66" cy="14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2199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1</a:t>
              </a:r>
            </a:p>
          </p:txBody>
        </p:sp>
      </p:grpSp>
      <p:grpSp>
        <p:nvGrpSpPr>
          <p:cNvPr id="441368" name="Group 24"/>
          <p:cNvGrpSpPr>
            <a:grpSpLocks/>
          </p:cNvGrpSpPr>
          <p:nvPr/>
        </p:nvGrpSpPr>
        <p:grpSpPr bwMode="auto">
          <a:xfrm>
            <a:off x="5751513" y="4292600"/>
            <a:ext cx="869950" cy="792163"/>
            <a:chOff x="3623" y="2704"/>
            <a:chExt cx="548" cy="499"/>
          </a:xfrm>
        </p:grpSpPr>
        <p:cxnSp>
          <p:nvCxnSpPr>
            <p:cNvPr id="441359" name="AutoShape 15"/>
            <p:cNvCxnSpPr>
              <a:cxnSpLocks noChangeShapeType="1"/>
              <a:stCxn id="441355" idx="6"/>
              <a:endCxn id="441355" idx="7"/>
            </p:cNvCxnSpPr>
            <p:nvPr/>
          </p:nvCxnSpPr>
          <p:spPr bwMode="auto">
            <a:xfrm flipH="1" flipV="1">
              <a:off x="3623" y="3042"/>
              <a:ext cx="73" cy="161"/>
            </a:xfrm>
            <a:prstGeom prst="curvedConnector4">
              <a:avLst>
                <a:gd name="adj1" fmla="val -500000"/>
                <a:gd name="adj2" fmla="val 28695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1362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4105" y="2704"/>
              <a:ext cx="66" cy="14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2199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1</a:t>
              </a:r>
            </a:p>
          </p:txBody>
        </p:sp>
      </p:grpSp>
      <p:grpSp>
        <p:nvGrpSpPr>
          <p:cNvPr id="441366" name="Group 22"/>
          <p:cNvGrpSpPr>
            <a:grpSpLocks/>
          </p:cNvGrpSpPr>
          <p:nvPr/>
        </p:nvGrpSpPr>
        <p:grpSpPr bwMode="auto">
          <a:xfrm>
            <a:off x="1187450" y="4292600"/>
            <a:ext cx="742950" cy="865188"/>
            <a:chOff x="748" y="2704"/>
            <a:chExt cx="468" cy="545"/>
          </a:xfrm>
        </p:grpSpPr>
        <p:cxnSp>
          <p:nvCxnSpPr>
            <p:cNvPr id="441358" name="AutoShape 14"/>
            <p:cNvCxnSpPr>
              <a:cxnSpLocks noChangeShapeType="1"/>
              <a:stCxn id="441348" idx="2"/>
              <a:endCxn id="441348" idx="1"/>
            </p:cNvCxnSpPr>
            <p:nvPr/>
          </p:nvCxnSpPr>
          <p:spPr bwMode="auto">
            <a:xfrm rot="10800000" flipH="1">
              <a:off x="1156" y="3120"/>
              <a:ext cx="60" cy="129"/>
            </a:xfrm>
            <a:prstGeom prst="curvedConnector4">
              <a:avLst>
                <a:gd name="adj1" fmla="val -553333"/>
                <a:gd name="adj2" fmla="val 364338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1363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748" y="2704"/>
              <a:ext cx="54" cy="12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0</a:t>
              </a:r>
            </a:p>
          </p:txBody>
        </p:sp>
      </p:grpSp>
      <p:grpSp>
        <p:nvGrpSpPr>
          <p:cNvPr id="441367" name="Group 23"/>
          <p:cNvGrpSpPr>
            <a:grpSpLocks/>
          </p:cNvGrpSpPr>
          <p:nvPr/>
        </p:nvGrpSpPr>
        <p:grpSpPr bwMode="auto">
          <a:xfrm>
            <a:off x="2160588" y="5445125"/>
            <a:ext cx="3311525" cy="847725"/>
            <a:chOff x="1361" y="3430"/>
            <a:chExt cx="2086" cy="534"/>
          </a:xfrm>
        </p:grpSpPr>
        <p:cxnSp>
          <p:nvCxnSpPr>
            <p:cNvPr id="441360" name="AutoShape 16"/>
            <p:cNvCxnSpPr>
              <a:cxnSpLocks noChangeShapeType="1"/>
              <a:stCxn id="441355" idx="4"/>
              <a:endCxn id="441348" idx="4"/>
            </p:cNvCxnSpPr>
            <p:nvPr/>
          </p:nvCxnSpPr>
          <p:spPr bwMode="auto">
            <a:xfrm rot="5400000">
              <a:off x="2403" y="2388"/>
              <a:ext cx="1" cy="2086"/>
            </a:xfrm>
            <a:prstGeom prst="curvedConnector3">
              <a:avLst>
                <a:gd name="adj1" fmla="val 3500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1364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2336" y="3838"/>
              <a:ext cx="54" cy="12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135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417FAC-4F1E-465D-9310-299AA89CFE8B}" type="slidenum">
              <a:rPr lang="fr-FR"/>
              <a:pPr/>
              <a:t>10</a:t>
            </a:fld>
            <a:endParaRPr lang="fr-FR"/>
          </a:p>
        </p:txBody>
      </p:sp>
      <p:sp>
        <p:nvSpPr>
          <p:cNvPr id="442372" name="Rectangle 4"/>
          <p:cNvSpPr>
            <a:spLocks noChangeArrowheads="1"/>
          </p:cNvSpPr>
          <p:nvPr/>
        </p:nvSpPr>
        <p:spPr bwMode="auto">
          <a:xfrm>
            <a:off x="0" y="538163"/>
            <a:ext cx="89646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3 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un automate permettant de reconnaître un entier positif inférieur ou égal à 138 : </a:t>
            </a:r>
          </a:p>
        </p:txBody>
      </p:sp>
      <p:grpSp>
        <p:nvGrpSpPr>
          <p:cNvPr id="442397" name="Group 29"/>
          <p:cNvGrpSpPr>
            <a:grpSpLocks/>
          </p:cNvGrpSpPr>
          <p:nvPr/>
        </p:nvGrpSpPr>
        <p:grpSpPr bwMode="auto">
          <a:xfrm>
            <a:off x="1546225" y="3429000"/>
            <a:ext cx="431800" cy="431800"/>
            <a:chOff x="884" y="2931"/>
            <a:chExt cx="272" cy="272"/>
          </a:xfrm>
        </p:grpSpPr>
        <p:sp>
          <p:nvSpPr>
            <p:cNvPr id="442375" name="Oval 7"/>
            <p:cNvSpPr>
              <a:spLocks noChangeArrowheads="1"/>
            </p:cNvSpPr>
            <p:nvPr/>
          </p:nvSpPr>
          <p:spPr bwMode="auto">
            <a:xfrm>
              <a:off x="884" y="2931"/>
              <a:ext cx="272" cy="272"/>
            </a:xfrm>
            <a:prstGeom prst="ellipse">
              <a:avLst/>
            </a:prstGeom>
            <a:noFill/>
            <a:ln w="9525">
              <a:solidFill>
                <a:srgbClr val="0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42383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975" y="3067"/>
              <a:ext cx="91" cy="9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A</a:t>
              </a:r>
            </a:p>
          </p:txBody>
        </p:sp>
      </p:grpSp>
      <p:grpSp>
        <p:nvGrpSpPr>
          <p:cNvPr id="442437" name="Group 69"/>
          <p:cNvGrpSpPr>
            <a:grpSpLocks/>
          </p:cNvGrpSpPr>
          <p:nvPr/>
        </p:nvGrpSpPr>
        <p:grpSpPr bwMode="auto">
          <a:xfrm>
            <a:off x="2482850" y="1916113"/>
            <a:ext cx="576263" cy="576262"/>
            <a:chOff x="612" y="1525"/>
            <a:chExt cx="363" cy="363"/>
          </a:xfrm>
        </p:grpSpPr>
        <p:grpSp>
          <p:nvGrpSpPr>
            <p:cNvPr id="442377" name="Group 9"/>
            <p:cNvGrpSpPr>
              <a:grpSpLocks/>
            </p:cNvGrpSpPr>
            <p:nvPr/>
          </p:nvGrpSpPr>
          <p:grpSpPr bwMode="auto">
            <a:xfrm>
              <a:off x="612" y="1525"/>
              <a:ext cx="363" cy="363"/>
              <a:chOff x="657" y="2568"/>
              <a:chExt cx="363" cy="363"/>
            </a:xfrm>
          </p:grpSpPr>
          <p:sp>
            <p:nvSpPr>
              <p:cNvPr id="442378" name="Oval 10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379" name="Oval 11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42384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748" y="1706"/>
              <a:ext cx="91" cy="45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0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B</a:t>
              </a:r>
            </a:p>
          </p:txBody>
        </p:sp>
      </p:grpSp>
      <p:grpSp>
        <p:nvGrpSpPr>
          <p:cNvPr id="442428" name="Group 60"/>
          <p:cNvGrpSpPr>
            <a:grpSpLocks/>
          </p:cNvGrpSpPr>
          <p:nvPr/>
        </p:nvGrpSpPr>
        <p:grpSpPr bwMode="auto">
          <a:xfrm>
            <a:off x="3851275" y="2708275"/>
            <a:ext cx="576263" cy="576263"/>
            <a:chOff x="1791" y="2069"/>
            <a:chExt cx="363" cy="363"/>
          </a:xfrm>
        </p:grpSpPr>
        <p:grpSp>
          <p:nvGrpSpPr>
            <p:cNvPr id="442380" name="Group 12"/>
            <p:cNvGrpSpPr>
              <a:grpSpLocks/>
            </p:cNvGrpSpPr>
            <p:nvPr/>
          </p:nvGrpSpPr>
          <p:grpSpPr bwMode="auto">
            <a:xfrm>
              <a:off x="1791" y="2069"/>
              <a:ext cx="363" cy="363"/>
              <a:chOff x="657" y="2568"/>
              <a:chExt cx="363" cy="363"/>
            </a:xfrm>
          </p:grpSpPr>
          <p:sp>
            <p:nvSpPr>
              <p:cNvPr id="442381" name="Oval 13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382" name="Oval 14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42385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927" y="2251"/>
              <a:ext cx="90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2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C</a:t>
              </a:r>
            </a:p>
          </p:txBody>
        </p:sp>
      </p:grpSp>
      <p:grpSp>
        <p:nvGrpSpPr>
          <p:cNvPr id="442429" name="Group 61"/>
          <p:cNvGrpSpPr>
            <a:grpSpLocks/>
          </p:cNvGrpSpPr>
          <p:nvPr/>
        </p:nvGrpSpPr>
        <p:grpSpPr bwMode="auto">
          <a:xfrm>
            <a:off x="5867400" y="1916113"/>
            <a:ext cx="576263" cy="576262"/>
            <a:chOff x="2789" y="1888"/>
            <a:chExt cx="363" cy="363"/>
          </a:xfrm>
        </p:grpSpPr>
        <p:grpSp>
          <p:nvGrpSpPr>
            <p:cNvPr id="442376" name="Group 8"/>
            <p:cNvGrpSpPr>
              <a:grpSpLocks/>
            </p:cNvGrpSpPr>
            <p:nvPr/>
          </p:nvGrpSpPr>
          <p:grpSpPr bwMode="auto">
            <a:xfrm>
              <a:off x="2789" y="1888"/>
              <a:ext cx="363" cy="363"/>
              <a:chOff x="657" y="2568"/>
              <a:chExt cx="363" cy="363"/>
            </a:xfrm>
          </p:grpSpPr>
          <p:sp>
            <p:nvSpPr>
              <p:cNvPr id="442373" name="Oval 5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374" name="Oval 6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42386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2925" y="2069"/>
              <a:ext cx="91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D</a:t>
              </a:r>
            </a:p>
          </p:txBody>
        </p:sp>
      </p:grpSp>
      <p:sp>
        <p:nvSpPr>
          <p:cNvPr id="442395" name="Line 27"/>
          <p:cNvSpPr>
            <a:spLocks noChangeShapeType="1"/>
          </p:cNvSpPr>
          <p:nvPr/>
        </p:nvSpPr>
        <p:spPr bwMode="auto">
          <a:xfrm flipV="1">
            <a:off x="1114425" y="3789363"/>
            <a:ext cx="4318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42434" name="Group 66"/>
          <p:cNvGrpSpPr>
            <a:grpSpLocks/>
          </p:cNvGrpSpPr>
          <p:nvPr/>
        </p:nvGrpSpPr>
        <p:grpSpPr bwMode="auto">
          <a:xfrm>
            <a:off x="5291138" y="5084763"/>
            <a:ext cx="576262" cy="576262"/>
            <a:chOff x="4014" y="2568"/>
            <a:chExt cx="363" cy="363"/>
          </a:xfrm>
        </p:grpSpPr>
        <p:sp>
          <p:nvSpPr>
            <p:cNvPr id="442391" name="WordArt 23"/>
            <p:cNvSpPr>
              <a:spLocks noChangeArrowheads="1" noChangeShapeType="1" noTextEdit="1"/>
            </p:cNvSpPr>
            <p:nvPr/>
          </p:nvSpPr>
          <p:spPr bwMode="auto">
            <a:xfrm flipH="1" flipV="1">
              <a:off x="4150" y="2704"/>
              <a:ext cx="45" cy="4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852576"/>
                </a:avLst>
              </a:prstTxWarp>
            </a:bodyPr>
            <a:lstStyle/>
            <a:p>
              <a:pPr algn="ctr"/>
              <a:r>
                <a:rPr lang="fr-FR" sz="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I</a:t>
              </a:r>
            </a:p>
          </p:txBody>
        </p:sp>
        <p:grpSp>
          <p:nvGrpSpPr>
            <p:cNvPr id="442398" name="Group 30"/>
            <p:cNvGrpSpPr>
              <a:grpSpLocks/>
            </p:cNvGrpSpPr>
            <p:nvPr/>
          </p:nvGrpSpPr>
          <p:grpSpPr bwMode="auto">
            <a:xfrm>
              <a:off x="4014" y="2568"/>
              <a:ext cx="363" cy="363"/>
              <a:chOff x="657" y="2568"/>
              <a:chExt cx="363" cy="363"/>
            </a:xfrm>
          </p:grpSpPr>
          <p:sp>
            <p:nvSpPr>
              <p:cNvPr id="442399" name="Oval 31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00" name="Oval 32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30" name="Group 62"/>
          <p:cNvGrpSpPr>
            <a:grpSpLocks/>
          </p:cNvGrpSpPr>
          <p:nvPr/>
        </p:nvGrpSpPr>
        <p:grpSpPr bwMode="auto">
          <a:xfrm>
            <a:off x="3419475" y="4076700"/>
            <a:ext cx="576263" cy="576263"/>
            <a:chOff x="2608" y="2387"/>
            <a:chExt cx="363" cy="363"/>
          </a:xfrm>
        </p:grpSpPr>
        <p:sp>
          <p:nvSpPr>
            <p:cNvPr id="442387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2744" y="2568"/>
              <a:ext cx="90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E</a:t>
              </a:r>
            </a:p>
          </p:txBody>
        </p:sp>
        <p:grpSp>
          <p:nvGrpSpPr>
            <p:cNvPr id="442404" name="Group 36"/>
            <p:cNvGrpSpPr>
              <a:grpSpLocks/>
            </p:cNvGrpSpPr>
            <p:nvPr/>
          </p:nvGrpSpPr>
          <p:grpSpPr bwMode="auto">
            <a:xfrm>
              <a:off x="2608" y="2387"/>
              <a:ext cx="363" cy="363"/>
              <a:chOff x="657" y="2568"/>
              <a:chExt cx="363" cy="363"/>
            </a:xfrm>
          </p:grpSpPr>
          <p:sp>
            <p:nvSpPr>
              <p:cNvPr id="442405" name="Oval 37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06" name="Oval 38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31" name="Group 63"/>
          <p:cNvGrpSpPr>
            <a:grpSpLocks/>
          </p:cNvGrpSpPr>
          <p:nvPr/>
        </p:nvGrpSpPr>
        <p:grpSpPr bwMode="auto">
          <a:xfrm>
            <a:off x="5075238" y="3500438"/>
            <a:ext cx="576262" cy="576262"/>
            <a:chOff x="3515" y="2115"/>
            <a:chExt cx="363" cy="363"/>
          </a:xfrm>
        </p:grpSpPr>
        <p:sp>
          <p:nvSpPr>
            <p:cNvPr id="442388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3651" y="2296"/>
              <a:ext cx="90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F</a:t>
              </a:r>
            </a:p>
          </p:txBody>
        </p:sp>
        <p:grpSp>
          <p:nvGrpSpPr>
            <p:cNvPr id="442407" name="Group 39"/>
            <p:cNvGrpSpPr>
              <a:grpSpLocks/>
            </p:cNvGrpSpPr>
            <p:nvPr/>
          </p:nvGrpSpPr>
          <p:grpSpPr bwMode="auto">
            <a:xfrm>
              <a:off x="3515" y="2115"/>
              <a:ext cx="363" cy="363"/>
              <a:chOff x="657" y="2568"/>
              <a:chExt cx="363" cy="363"/>
            </a:xfrm>
          </p:grpSpPr>
          <p:sp>
            <p:nvSpPr>
              <p:cNvPr id="442408" name="Oval 40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09" name="Oval 41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35" name="Group 67"/>
          <p:cNvGrpSpPr>
            <a:grpSpLocks/>
          </p:cNvGrpSpPr>
          <p:nvPr/>
        </p:nvGrpSpPr>
        <p:grpSpPr bwMode="auto">
          <a:xfrm>
            <a:off x="7596188" y="4005263"/>
            <a:ext cx="576262" cy="576262"/>
            <a:chOff x="3651" y="3612"/>
            <a:chExt cx="363" cy="363"/>
          </a:xfrm>
        </p:grpSpPr>
        <p:sp>
          <p:nvSpPr>
            <p:cNvPr id="442392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3833" y="3793"/>
              <a:ext cx="47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J</a:t>
              </a:r>
            </a:p>
          </p:txBody>
        </p:sp>
        <p:grpSp>
          <p:nvGrpSpPr>
            <p:cNvPr id="442419" name="Group 51"/>
            <p:cNvGrpSpPr>
              <a:grpSpLocks/>
            </p:cNvGrpSpPr>
            <p:nvPr/>
          </p:nvGrpSpPr>
          <p:grpSpPr bwMode="auto">
            <a:xfrm>
              <a:off x="3651" y="3612"/>
              <a:ext cx="363" cy="363"/>
              <a:chOff x="657" y="2568"/>
              <a:chExt cx="363" cy="363"/>
            </a:xfrm>
          </p:grpSpPr>
          <p:sp>
            <p:nvSpPr>
              <p:cNvPr id="442420" name="Oval 52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21" name="Oval 53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33" name="Group 65"/>
          <p:cNvGrpSpPr>
            <a:grpSpLocks/>
          </p:cNvGrpSpPr>
          <p:nvPr/>
        </p:nvGrpSpPr>
        <p:grpSpPr bwMode="auto">
          <a:xfrm>
            <a:off x="5651500" y="4076700"/>
            <a:ext cx="576263" cy="576263"/>
            <a:chOff x="4332" y="3339"/>
            <a:chExt cx="363" cy="363"/>
          </a:xfrm>
        </p:grpSpPr>
        <p:sp>
          <p:nvSpPr>
            <p:cNvPr id="442390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4468" y="3521"/>
              <a:ext cx="92" cy="4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H</a:t>
              </a:r>
            </a:p>
          </p:txBody>
        </p:sp>
        <p:grpSp>
          <p:nvGrpSpPr>
            <p:cNvPr id="442422" name="Group 54"/>
            <p:cNvGrpSpPr>
              <a:grpSpLocks/>
            </p:cNvGrpSpPr>
            <p:nvPr/>
          </p:nvGrpSpPr>
          <p:grpSpPr bwMode="auto">
            <a:xfrm>
              <a:off x="4332" y="3339"/>
              <a:ext cx="363" cy="363"/>
              <a:chOff x="657" y="2568"/>
              <a:chExt cx="363" cy="363"/>
            </a:xfrm>
          </p:grpSpPr>
          <p:sp>
            <p:nvSpPr>
              <p:cNvPr id="442423" name="Oval 55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24" name="Oval 56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32" name="Group 64"/>
          <p:cNvGrpSpPr>
            <a:grpSpLocks/>
          </p:cNvGrpSpPr>
          <p:nvPr/>
        </p:nvGrpSpPr>
        <p:grpSpPr bwMode="auto">
          <a:xfrm>
            <a:off x="7019925" y="3068638"/>
            <a:ext cx="576263" cy="576262"/>
            <a:chOff x="3470" y="3702"/>
            <a:chExt cx="363" cy="363"/>
          </a:xfrm>
        </p:grpSpPr>
        <p:sp>
          <p:nvSpPr>
            <p:cNvPr id="442389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3606" y="3884"/>
              <a:ext cx="46" cy="9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G</a:t>
              </a:r>
            </a:p>
          </p:txBody>
        </p:sp>
        <p:grpSp>
          <p:nvGrpSpPr>
            <p:cNvPr id="442425" name="Group 57"/>
            <p:cNvGrpSpPr>
              <a:grpSpLocks/>
            </p:cNvGrpSpPr>
            <p:nvPr/>
          </p:nvGrpSpPr>
          <p:grpSpPr bwMode="auto">
            <a:xfrm>
              <a:off x="3470" y="3702"/>
              <a:ext cx="363" cy="363"/>
              <a:chOff x="657" y="2568"/>
              <a:chExt cx="363" cy="363"/>
            </a:xfrm>
          </p:grpSpPr>
          <p:sp>
            <p:nvSpPr>
              <p:cNvPr id="442426" name="Oval 58"/>
              <p:cNvSpPr>
                <a:spLocks noChangeArrowheads="1"/>
              </p:cNvSpPr>
              <p:nvPr/>
            </p:nvSpPr>
            <p:spPr bwMode="auto">
              <a:xfrm>
                <a:off x="703" y="2614"/>
                <a:ext cx="272" cy="272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42427" name="Oval 59"/>
              <p:cNvSpPr>
                <a:spLocks noChangeArrowheads="1"/>
              </p:cNvSpPr>
              <p:nvPr/>
            </p:nvSpPr>
            <p:spPr bwMode="auto">
              <a:xfrm>
                <a:off x="657" y="2568"/>
                <a:ext cx="363" cy="363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42440" name="Group 72"/>
          <p:cNvGrpSpPr>
            <a:grpSpLocks/>
          </p:cNvGrpSpPr>
          <p:nvPr/>
        </p:nvGrpSpPr>
        <p:grpSpPr bwMode="auto">
          <a:xfrm>
            <a:off x="1906588" y="2492375"/>
            <a:ext cx="720725" cy="936625"/>
            <a:chOff x="1020" y="2069"/>
            <a:chExt cx="454" cy="590"/>
          </a:xfrm>
        </p:grpSpPr>
        <p:sp>
          <p:nvSpPr>
            <p:cNvPr id="442438" name="Line 70"/>
            <p:cNvSpPr>
              <a:spLocks noChangeShapeType="1"/>
            </p:cNvSpPr>
            <p:nvPr/>
          </p:nvSpPr>
          <p:spPr bwMode="auto">
            <a:xfrm flipV="1">
              <a:off x="1020" y="2069"/>
              <a:ext cx="454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39" name="WordArt 71"/>
            <p:cNvSpPr>
              <a:spLocks noChangeArrowheads="1" noChangeShapeType="1" noTextEdit="1"/>
            </p:cNvSpPr>
            <p:nvPr/>
          </p:nvSpPr>
          <p:spPr bwMode="auto">
            <a:xfrm>
              <a:off x="1156" y="2205"/>
              <a:ext cx="46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667"/>
                </a:avLst>
              </a:prstTxWarp>
            </a:bodyPr>
            <a:lstStyle/>
            <a:p>
              <a:pPr algn="ctr"/>
              <a:r>
                <a:rPr lang="fr-FR" sz="10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0</a:t>
              </a:r>
            </a:p>
          </p:txBody>
        </p:sp>
      </p:grpSp>
      <p:grpSp>
        <p:nvGrpSpPr>
          <p:cNvPr id="442443" name="Group 75"/>
          <p:cNvGrpSpPr>
            <a:grpSpLocks/>
          </p:cNvGrpSpPr>
          <p:nvPr/>
        </p:nvGrpSpPr>
        <p:grpSpPr bwMode="auto">
          <a:xfrm rot="1007122">
            <a:off x="2122488" y="2852738"/>
            <a:ext cx="1584325" cy="1008062"/>
            <a:chOff x="1066" y="2160"/>
            <a:chExt cx="998" cy="635"/>
          </a:xfrm>
        </p:grpSpPr>
        <p:sp>
          <p:nvSpPr>
            <p:cNvPr id="442441" name="Line 73"/>
            <p:cNvSpPr>
              <a:spLocks noChangeShapeType="1"/>
            </p:cNvSpPr>
            <p:nvPr/>
          </p:nvSpPr>
          <p:spPr bwMode="auto">
            <a:xfrm flipV="1">
              <a:off x="1066" y="2160"/>
              <a:ext cx="998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42" name="WordArt 74"/>
            <p:cNvSpPr>
              <a:spLocks noChangeArrowheads="1" noChangeShapeType="1" noTextEdit="1"/>
            </p:cNvSpPr>
            <p:nvPr/>
          </p:nvSpPr>
          <p:spPr bwMode="auto">
            <a:xfrm rot="-1801102">
              <a:off x="1383" y="2251"/>
              <a:ext cx="42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8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Console"/>
                </a:rPr>
                <a:t>2 à 9</a:t>
              </a:r>
            </a:p>
          </p:txBody>
        </p:sp>
      </p:grpSp>
      <p:grpSp>
        <p:nvGrpSpPr>
          <p:cNvPr id="442446" name="Group 78"/>
          <p:cNvGrpSpPr>
            <a:grpSpLocks/>
          </p:cNvGrpSpPr>
          <p:nvPr/>
        </p:nvGrpSpPr>
        <p:grpSpPr bwMode="auto">
          <a:xfrm>
            <a:off x="4427538" y="2349500"/>
            <a:ext cx="1441450" cy="576263"/>
            <a:chOff x="2426" y="1570"/>
            <a:chExt cx="908" cy="363"/>
          </a:xfrm>
        </p:grpSpPr>
        <p:sp>
          <p:nvSpPr>
            <p:cNvPr id="442444" name="Line 76"/>
            <p:cNvSpPr>
              <a:spLocks noChangeShapeType="1"/>
            </p:cNvSpPr>
            <p:nvPr/>
          </p:nvSpPr>
          <p:spPr bwMode="auto">
            <a:xfrm flipV="1">
              <a:off x="2426" y="1570"/>
              <a:ext cx="908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45" name="WordArt 77"/>
            <p:cNvSpPr>
              <a:spLocks noChangeArrowheads="1" noChangeShapeType="1" noTextEdit="1"/>
            </p:cNvSpPr>
            <p:nvPr/>
          </p:nvSpPr>
          <p:spPr bwMode="auto">
            <a:xfrm rot="-967468">
              <a:off x="2653" y="1570"/>
              <a:ext cx="276" cy="14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38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0 à 9</a:t>
              </a:r>
            </a:p>
          </p:txBody>
        </p:sp>
      </p:grpSp>
      <p:grpSp>
        <p:nvGrpSpPr>
          <p:cNvPr id="442466" name="Group 98"/>
          <p:cNvGrpSpPr>
            <a:grpSpLocks/>
          </p:cNvGrpSpPr>
          <p:nvPr/>
        </p:nvGrpSpPr>
        <p:grpSpPr bwMode="auto">
          <a:xfrm>
            <a:off x="1979613" y="3789363"/>
            <a:ext cx="1439862" cy="503237"/>
            <a:chOff x="1247" y="2387"/>
            <a:chExt cx="907" cy="317"/>
          </a:xfrm>
        </p:grpSpPr>
        <p:sp>
          <p:nvSpPr>
            <p:cNvPr id="442447" name="WordArt 79"/>
            <p:cNvSpPr>
              <a:spLocks noChangeArrowheads="1" noChangeShapeType="1" noTextEdit="1"/>
            </p:cNvSpPr>
            <p:nvPr/>
          </p:nvSpPr>
          <p:spPr bwMode="auto">
            <a:xfrm rot="961930">
              <a:off x="1620" y="2387"/>
              <a:ext cx="48" cy="9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9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1</a:t>
              </a:r>
            </a:p>
          </p:txBody>
        </p:sp>
        <p:sp>
          <p:nvSpPr>
            <p:cNvPr id="442448" name="Line 80"/>
            <p:cNvSpPr>
              <a:spLocks noChangeShapeType="1"/>
            </p:cNvSpPr>
            <p:nvPr/>
          </p:nvSpPr>
          <p:spPr bwMode="auto">
            <a:xfrm>
              <a:off x="1247" y="2387"/>
              <a:ext cx="907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442452" name="Group 84"/>
          <p:cNvGrpSpPr>
            <a:grpSpLocks/>
          </p:cNvGrpSpPr>
          <p:nvPr/>
        </p:nvGrpSpPr>
        <p:grpSpPr bwMode="auto">
          <a:xfrm>
            <a:off x="3995738" y="3789363"/>
            <a:ext cx="1079500" cy="503237"/>
            <a:chOff x="2336" y="2886"/>
            <a:chExt cx="680" cy="317"/>
          </a:xfrm>
        </p:grpSpPr>
        <p:sp>
          <p:nvSpPr>
            <p:cNvPr id="442449" name="WordArt 81"/>
            <p:cNvSpPr>
              <a:spLocks noChangeArrowheads="1" noChangeShapeType="1" noTextEdit="1"/>
            </p:cNvSpPr>
            <p:nvPr/>
          </p:nvSpPr>
          <p:spPr bwMode="auto">
            <a:xfrm rot="-1226694">
              <a:off x="2426" y="2886"/>
              <a:ext cx="348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38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0  1  2</a:t>
              </a:r>
            </a:p>
          </p:txBody>
        </p:sp>
        <p:sp>
          <p:nvSpPr>
            <p:cNvPr id="442450" name="Line 82"/>
            <p:cNvSpPr>
              <a:spLocks noChangeShapeType="1"/>
            </p:cNvSpPr>
            <p:nvPr/>
          </p:nvSpPr>
          <p:spPr bwMode="auto">
            <a:xfrm flipV="1">
              <a:off x="2336" y="2931"/>
              <a:ext cx="68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442456" name="Group 88"/>
          <p:cNvGrpSpPr>
            <a:grpSpLocks/>
          </p:cNvGrpSpPr>
          <p:nvPr/>
        </p:nvGrpSpPr>
        <p:grpSpPr bwMode="auto">
          <a:xfrm>
            <a:off x="5651500" y="3213100"/>
            <a:ext cx="1368425" cy="431800"/>
            <a:chOff x="3379" y="2523"/>
            <a:chExt cx="862" cy="272"/>
          </a:xfrm>
        </p:grpSpPr>
        <p:sp>
          <p:nvSpPr>
            <p:cNvPr id="442453" name="Line 85"/>
            <p:cNvSpPr>
              <a:spLocks noChangeShapeType="1"/>
            </p:cNvSpPr>
            <p:nvPr/>
          </p:nvSpPr>
          <p:spPr bwMode="auto">
            <a:xfrm flipV="1">
              <a:off x="3379" y="2659"/>
              <a:ext cx="862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54" name="WordArt 86"/>
            <p:cNvSpPr>
              <a:spLocks noChangeArrowheads="1" noChangeShapeType="1" noTextEdit="1"/>
            </p:cNvSpPr>
            <p:nvPr/>
          </p:nvSpPr>
          <p:spPr bwMode="auto">
            <a:xfrm rot="-385128">
              <a:off x="3560" y="2523"/>
              <a:ext cx="384" cy="16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2356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0  à   9</a:t>
              </a:r>
            </a:p>
          </p:txBody>
        </p:sp>
      </p:grpSp>
      <p:grpSp>
        <p:nvGrpSpPr>
          <p:cNvPr id="442458" name="Group 90"/>
          <p:cNvGrpSpPr>
            <a:grpSpLocks/>
          </p:cNvGrpSpPr>
          <p:nvPr/>
        </p:nvGrpSpPr>
        <p:grpSpPr bwMode="auto">
          <a:xfrm>
            <a:off x="3995738" y="4149725"/>
            <a:ext cx="1655762" cy="358775"/>
            <a:chOff x="2336" y="3113"/>
            <a:chExt cx="1043" cy="226"/>
          </a:xfrm>
        </p:grpSpPr>
        <p:sp>
          <p:nvSpPr>
            <p:cNvPr id="442455" name="Line 87"/>
            <p:cNvSpPr>
              <a:spLocks noChangeShapeType="1"/>
            </p:cNvSpPr>
            <p:nvPr/>
          </p:nvSpPr>
          <p:spPr bwMode="auto">
            <a:xfrm flipV="1">
              <a:off x="2336" y="3294"/>
              <a:ext cx="104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57" name="WordArt 89"/>
            <p:cNvSpPr>
              <a:spLocks noChangeArrowheads="1" noChangeShapeType="1" noTextEdit="1"/>
            </p:cNvSpPr>
            <p:nvPr/>
          </p:nvSpPr>
          <p:spPr bwMode="auto">
            <a:xfrm>
              <a:off x="2925" y="3113"/>
              <a:ext cx="81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3</a:t>
              </a:r>
            </a:p>
          </p:txBody>
        </p:sp>
      </p:grpSp>
      <p:grpSp>
        <p:nvGrpSpPr>
          <p:cNvPr id="442461" name="Group 93"/>
          <p:cNvGrpSpPr>
            <a:grpSpLocks/>
          </p:cNvGrpSpPr>
          <p:nvPr/>
        </p:nvGrpSpPr>
        <p:grpSpPr bwMode="auto">
          <a:xfrm>
            <a:off x="3779838" y="4652963"/>
            <a:ext cx="1511300" cy="720725"/>
            <a:chOff x="2200" y="3430"/>
            <a:chExt cx="952" cy="454"/>
          </a:xfrm>
        </p:grpSpPr>
        <p:sp>
          <p:nvSpPr>
            <p:cNvPr id="442459" name="Line 91"/>
            <p:cNvSpPr>
              <a:spLocks noChangeShapeType="1"/>
            </p:cNvSpPr>
            <p:nvPr/>
          </p:nvSpPr>
          <p:spPr bwMode="auto">
            <a:xfrm>
              <a:off x="2200" y="3430"/>
              <a:ext cx="952" cy="4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60" name="WordArt 92"/>
            <p:cNvSpPr>
              <a:spLocks noChangeArrowheads="1" noChangeShapeType="1" noTextEdit="1"/>
            </p:cNvSpPr>
            <p:nvPr/>
          </p:nvSpPr>
          <p:spPr bwMode="auto">
            <a:xfrm rot="1261870">
              <a:off x="2472" y="3475"/>
              <a:ext cx="384" cy="160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671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4  à  9 </a:t>
              </a:r>
            </a:p>
          </p:txBody>
        </p:sp>
      </p:grpSp>
      <p:grpSp>
        <p:nvGrpSpPr>
          <p:cNvPr id="442465" name="Group 97"/>
          <p:cNvGrpSpPr>
            <a:grpSpLocks/>
          </p:cNvGrpSpPr>
          <p:nvPr/>
        </p:nvGrpSpPr>
        <p:grpSpPr bwMode="auto">
          <a:xfrm>
            <a:off x="6227763" y="4149725"/>
            <a:ext cx="1368425" cy="215900"/>
            <a:chOff x="3923" y="2614"/>
            <a:chExt cx="862" cy="136"/>
          </a:xfrm>
        </p:grpSpPr>
        <p:sp>
          <p:nvSpPr>
            <p:cNvPr id="442462" name="Line 94"/>
            <p:cNvSpPr>
              <a:spLocks noChangeShapeType="1"/>
            </p:cNvSpPr>
            <p:nvPr/>
          </p:nvSpPr>
          <p:spPr bwMode="auto">
            <a:xfrm>
              <a:off x="3923" y="2750"/>
              <a:ext cx="8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2463" name="WordArt 95"/>
            <p:cNvSpPr>
              <a:spLocks noChangeArrowheads="1" noChangeShapeType="1" noTextEdit="1"/>
            </p:cNvSpPr>
            <p:nvPr/>
          </p:nvSpPr>
          <p:spPr bwMode="auto">
            <a:xfrm>
              <a:off x="4150" y="2614"/>
              <a:ext cx="348" cy="11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38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0  à  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44239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6F6B59-5F58-4C71-B73A-D1639D8DE2C1}" type="slidenum">
              <a:rPr lang="fr-FR"/>
              <a:pPr/>
              <a:t>11</a:t>
            </a:fld>
            <a:endParaRPr lang="fr-FR"/>
          </a:p>
        </p:txBody>
      </p:sp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r>
              <a:rPr lang="fr-FR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2.1.  Automates finis déterministes</a:t>
            </a:r>
            <a:r>
              <a:rPr lang="fr-FR" sz="4000"/>
              <a:t> 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341438"/>
            <a:ext cx="9036050" cy="5256212"/>
          </a:xfrm>
        </p:spPr>
        <p:txBody>
          <a:bodyPr/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automate à états finis (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défini par </a:t>
            </a:r>
          </a:p>
          <a:p>
            <a:pPr lvl="1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alphabet fini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(l’alphabet) </a:t>
            </a:r>
          </a:p>
          <a:p>
            <a:pPr lvl="1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ensemble fini non vide d'états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Une fonction de transition  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1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état initial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l'ensemble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des états où l'on veut aller (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états de sortie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fr-FR" dirty="0">
                <a:solidFill>
                  <a:srgbClr val="0000CC"/>
                </a:solidFill>
              </a:rPr>
              <a:t>F </a:t>
            </a:r>
            <a:r>
              <a:rPr lang="fr-FR" dirty="0">
                <a:solidFill>
                  <a:srgbClr val="0000CC"/>
                </a:solidFill>
                <a:sym typeface="Symbol" pitchFamily="18" charset="2"/>
              </a:rPr>
              <a:t></a:t>
            </a:r>
            <a:r>
              <a:rPr lang="fr-FR" dirty="0">
                <a:solidFill>
                  <a:srgbClr val="0000CC"/>
                </a:solidFill>
              </a:rPr>
              <a:t> Q</a:t>
            </a:r>
            <a:r>
              <a:rPr lang="fr-FR" dirty="0"/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un 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quintuplet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= (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,Q,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F)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q,x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peut ne pas être partout définie.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 elle est définie pour le couple (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q,x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Q x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et si sa valeur est l'état q', on écrit :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q,x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 q'.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On s’autorise à écrire  </a:t>
            </a:r>
            <a:r>
              <a:rPr lang="fr-FR" sz="2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q.x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au lieu de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q,x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si aucune confusion n’est possible.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A24CFB-EB9B-42DD-9A94-A5ED41B0E880}" type="slidenum">
              <a:rPr lang="fr-FR"/>
              <a:pPr/>
              <a:t>12</a:t>
            </a:fld>
            <a:endParaRPr lang="fr-FR"/>
          </a:p>
        </p:txBody>
      </p:sp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5238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4:</a:t>
            </a:r>
            <a:r>
              <a:rPr lang="fr-FR" sz="4000"/>
              <a:t> </a:t>
            </a:r>
          </a:p>
        </p:txBody>
      </p:sp>
      <p:sp>
        <p:nvSpPr>
          <p:cNvPr id="444420" name="Rectangle 4"/>
          <p:cNvSpPr>
            <a:spLocks noChangeArrowheads="1"/>
          </p:cNvSpPr>
          <p:nvPr/>
        </p:nvSpPr>
        <p:spPr bwMode="auto">
          <a:xfrm>
            <a:off x="179388" y="1196975"/>
            <a:ext cx="8785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= {a, b}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Q = {1, 2, 3};		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1;		F = {3} </a:t>
            </a:r>
          </a:p>
        </p:txBody>
      </p:sp>
      <p:pic>
        <p:nvPicPr>
          <p:cNvPr id="4444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1700213"/>
            <a:ext cx="3960812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4422" name="Rectangle 6"/>
          <p:cNvSpPr>
            <a:spLocks noChangeArrowheads="1"/>
          </p:cNvSpPr>
          <p:nvPr/>
        </p:nvSpPr>
        <p:spPr bwMode="auto">
          <a:xfrm>
            <a:off x="468313" y="2852738"/>
            <a:ext cx="25638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Table de transition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444452" name="Rectangle 36"/>
          <p:cNvSpPr>
            <a:spLocks noChangeArrowheads="1"/>
          </p:cNvSpPr>
          <p:nvPr/>
        </p:nvSpPr>
        <p:spPr bwMode="auto">
          <a:xfrm>
            <a:off x="3059113" y="4005263"/>
            <a:ext cx="4537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signifie : "transition non définie" </a:t>
            </a:r>
          </a:p>
        </p:txBody>
      </p:sp>
      <p:sp>
        <p:nvSpPr>
          <p:cNvPr id="444453" name="Rectangle 37"/>
          <p:cNvSpPr>
            <a:spLocks noChangeArrowheads="1"/>
          </p:cNvSpPr>
          <p:nvPr/>
        </p:nvSpPr>
        <p:spPr bwMode="auto">
          <a:xfrm>
            <a:off x="2484438" y="5949950"/>
            <a:ext cx="6407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IL reconnaît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{a(</a:t>
            </a:r>
            <a:r>
              <a:rPr lang="fr-F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 n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} qui s'écrit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fr-F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444482" name="WordArt 66"/>
          <p:cNvSpPr>
            <a:spLocks noChangeArrowheads="1" noChangeShapeType="1" noTextEdit="1"/>
          </p:cNvSpPr>
          <p:nvPr/>
        </p:nvSpPr>
        <p:spPr bwMode="auto">
          <a:xfrm>
            <a:off x="900113" y="3644900"/>
            <a:ext cx="144462" cy="2873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63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Symbol"/>
              </a:rPr>
              <a:t>d</a:t>
            </a:r>
          </a:p>
        </p:txBody>
      </p:sp>
      <p:sp>
        <p:nvSpPr>
          <p:cNvPr id="444484" name="WordArt 68"/>
          <p:cNvSpPr>
            <a:spLocks noChangeArrowheads="1" noChangeShapeType="1" noTextEdit="1"/>
          </p:cNvSpPr>
          <p:nvPr/>
        </p:nvSpPr>
        <p:spPr bwMode="auto">
          <a:xfrm>
            <a:off x="2268538" y="4581525"/>
            <a:ext cx="71437" cy="3270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088"/>
              </a:avLst>
            </a:prstTxWarp>
          </a:bodyPr>
          <a:lstStyle/>
          <a:p>
            <a:pPr algn="ctr"/>
            <a:r>
              <a:rPr lang="fr-FR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1</a:t>
            </a:r>
          </a:p>
        </p:txBody>
      </p:sp>
      <p:sp>
        <p:nvSpPr>
          <p:cNvPr id="444485" name="WordArt 69"/>
          <p:cNvSpPr>
            <a:spLocks noChangeArrowheads="1" noChangeShapeType="1" noTextEdit="1"/>
          </p:cNvSpPr>
          <p:nvPr/>
        </p:nvSpPr>
        <p:spPr bwMode="auto">
          <a:xfrm>
            <a:off x="971550" y="4076700"/>
            <a:ext cx="71438" cy="3270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088"/>
              </a:avLst>
            </a:prstTxWarp>
          </a:bodyPr>
          <a:lstStyle/>
          <a:p>
            <a:pPr algn="ctr"/>
            <a:r>
              <a:rPr lang="fr-FR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1</a:t>
            </a:r>
          </a:p>
        </p:txBody>
      </p:sp>
      <p:sp>
        <p:nvSpPr>
          <p:cNvPr id="444486" name="WordArt 70"/>
          <p:cNvSpPr>
            <a:spLocks noChangeArrowheads="1" noChangeShapeType="1" noTextEdit="1"/>
          </p:cNvSpPr>
          <p:nvPr/>
        </p:nvSpPr>
        <p:spPr bwMode="auto">
          <a:xfrm>
            <a:off x="971550" y="4581525"/>
            <a:ext cx="128588" cy="3095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2</a:t>
            </a:r>
          </a:p>
        </p:txBody>
      </p:sp>
      <p:sp>
        <p:nvSpPr>
          <p:cNvPr id="444487" name="WordArt 71"/>
          <p:cNvSpPr>
            <a:spLocks noChangeArrowheads="1" noChangeShapeType="1" noTextEdit="1"/>
          </p:cNvSpPr>
          <p:nvPr/>
        </p:nvSpPr>
        <p:spPr bwMode="auto">
          <a:xfrm>
            <a:off x="1619250" y="4076700"/>
            <a:ext cx="128588" cy="3095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2</a:t>
            </a:r>
          </a:p>
        </p:txBody>
      </p:sp>
      <p:sp>
        <p:nvSpPr>
          <p:cNvPr id="444488" name="WordArt 72"/>
          <p:cNvSpPr>
            <a:spLocks noChangeArrowheads="1" noChangeShapeType="1" noTextEdit="1"/>
          </p:cNvSpPr>
          <p:nvPr/>
        </p:nvSpPr>
        <p:spPr bwMode="auto">
          <a:xfrm>
            <a:off x="1619250" y="3573463"/>
            <a:ext cx="128588" cy="330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a</a:t>
            </a:r>
          </a:p>
        </p:txBody>
      </p:sp>
      <p:sp>
        <p:nvSpPr>
          <p:cNvPr id="444489" name="WordArt 73"/>
          <p:cNvSpPr>
            <a:spLocks noChangeArrowheads="1" noChangeShapeType="1" noTextEdit="1"/>
          </p:cNvSpPr>
          <p:nvPr/>
        </p:nvSpPr>
        <p:spPr bwMode="auto">
          <a:xfrm>
            <a:off x="2268538" y="3573463"/>
            <a:ext cx="90487" cy="3095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b</a:t>
            </a:r>
          </a:p>
        </p:txBody>
      </p:sp>
      <p:sp>
        <p:nvSpPr>
          <p:cNvPr id="444490" name="WordArt 74"/>
          <p:cNvSpPr>
            <a:spLocks noChangeArrowheads="1" noChangeShapeType="1" noTextEdit="1"/>
          </p:cNvSpPr>
          <p:nvPr/>
        </p:nvSpPr>
        <p:spPr bwMode="auto">
          <a:xfrm>
            <a:off x="971550" y="5084763"/>
            <a:ext cx="128588" cy="3095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3</a:t>
            </a:r>
          </a:p>
        </p:txBody>
      </p:sp>
      <p:sp>
        <p:nvSpPr>
          <p:cNvPr id="444491" name="WordArt 75"/>
          <p:cNvSpPr>
            <a:spLocks noChangeArrowheads="1" noChangeShapeType="1" noTextEdit="1"/>
          </p:cNvSpPr>
          <p:nvPr/>
        </p:nvSpPr>
        <p:spPr bwMode="auto">
          <a:xfrm>
            <a:off x="1619250" y="4581525"/>
            <a:ext cx="128588" cy="3095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fr-FR" sz="1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Lucida Sans"/>
              </a:rPr>
              <a:t>3</a:t>
            </a:r>
          </a:p>
        </p:txBody>
      </p:sp>
      <p:sp>
        <p:nvSpPr>
          <p:cNvPr id="444492" name="Line 76"/>
          <p:cNvSpPr>
            <a:spLocks noChangeShapeType="1"/>
          </p:cNvSpPr>
          <p:nvPr/>
        </p:nvSpPr>
        <p:spPr bwMode="auto">
          <a:xfrm>
            <a:off x="1547813" y="5229225"/>
            <a:ext cx="14287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44493" name="Line 77"/>
          <p:cNvSpPr>
            <a:spLocks noChangeShapeType="1"/>
          </p:cNvSpPr>
          <p:nvPr/>
        </p:nvSpPr>
        <p:spPr bwMode="auto">
          <a:xfrm>
            <a:off x="2268538" y="5229225"/>
            <a:ext cx="14287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44494" name="Line 78"/>
          <p:cNvSpPr>
            <a:spLocks noChangeShapeType="1"/>
          </p:cNvSpPr>
          <p:nvPr/>
        </p:nvSpPr>
        <p:spPr bwMode="auto">
          <a:xfrm>
            <a:off x="2195513" y="4221163"/>
            <a:ext cx="14287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44498" name="Group 82"/>
          <p:cNvGrpSpPr>
            <a:grpSpLocks/>
          </p:cNvGrpSpPr>
          <p:nvPr/>
        </p:nvGrpSpPr>
        <p:grpSpPr bwMode="auto">
          <a:xfrm>
            <a:off x="684213" y="3500438"/>
            <a:ext cx="1943100" cy="1944687"/>
            <a:chOff x="431" y="2205"/>
            <a:chExt cx="1224" cy="1225"/>
          </a:xfrm>
        </p:grpSpPr>
        <p:grpSp>
          <p:nvGrpSpPr>
            <p:cNvPr id="444483" name="Group 67"/>
            <p:cNvGrpSpPr>
              <a:grpSpLocks/>
            </p:cNvGrpSpPr>
            <p:nvPr/>
          </p:nvGrpSpPr>
          <p:grpSpPr bwMode="auto">
            <a:xfrm>
              <a:off x="431" y="2205"/>
              <a:ext cx="1224" cy="1225"/>
              <a:chOff x="431" y="2205"/>
              <a:chExt cx="1224" cy="1225"/>
            </a:xfrm>
          </p:grpSpPr>
          <p:sp>
            <p:nvSpPr>
              <p:cNvPr id="444471" name="Line 55"/>
              <p:cNvSpPr>
                <a:spLocks noChangeShapeType="1"/>
              </p:cNvSpPr>
              <p:nvPr/>
            </p:nvSpPr>
            <p:spPr bwMode="auto">
              <a:xfrm>
                <a:off x="431" y="2205"/>
                <a:ext cx="0" cy="12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2" name="Line 56"/>
              <p:cNvSpPr>
                <a:spLocks noChangeShapeType="1"/>
              </p:cNvSpPr>
              <p:nvPr/>
            </p:nvSpPr>
            <p:spPr bwMode="auto">
              <a:xfrm>
                <a:off x="1655" y="2205"/>
                <a:ext cx="0" cy="12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3" name="Line 57"/>
              <p:cNvSpPr>
                <a:spLocks noChangeShapeType="1"/>
              </p:cNvSpPr>
              <p:nvPr/>
            </p:nvSpPr>
            <p:spPr bwMode="auto">
              <a:xfrm>
                <a:off x="431" y="2205"/>
                <a:ext cx="120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4" name="Line 58"/>
              <p:cNvSpPr>
                <a:spLocks noChangeShapeType="1"/>
              </p:cNvSpPr>
              <p:nvPr/>
            </p:nvSpPr>
            <p:spPr bwMode="auto">
              <a:xfrm>
                <a:off x="1247" y="2205"/>
                <a:ext cx="0" cy="122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5" name="Line 59"/>
              <p:cNvSpPr>
                <a:spLocks noChangeShapeType="1"/>
              </p:cNvSpPr>
              <p:nvPr/>
            </p:nvSpPr>
            <p:spPr bwMode="auto">
              <a:xfrm>
                <a:off x="431" y="2840"/>
                <a:ext cx="12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6" name="Line 60"/>
              <p:cNvSpPr>
                <a:spLocks noChangeShapeType="1"/>
              </p:cNvSpPr>
              <p:nvPr/>
            </p:nvSpPr>
            <p:spPr bwMode="auto">
              <a:xfrm>
                <a:off x="431" y="3158"/>
                <a:ext cx="12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77" name="Line 61"/>
              <p:cNvSpPr>
                <a:spLocks noChangeShapeType="1"/>
              </p:cNvSpPr>
              <p:nvPr/>
            </p:nvSpPr>
            <p:spPr bwMode="auto">
              <a:xfrm>
                <a:off x="431" y="3430"/>
                <a:ext cx="12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80" name="Line 64"/>
              <p:cNvSpPr>
                <a:spLocks noChangeShapeType="1"/>
              </p:cNvSpPr>
              <p:nvPr/>
            </p:nvSpPr>
            <p:spPr bwMode="auto">
              <a:xfrm>
                <a:off x="431" y="2523"/>
                <a:ext cx="122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44481" name="Line 65"/>
              <p:cNvSpPr>
                <a:spLocks noChangeShapeType="1"/>
              </p:cNvSpPr>
              <p:nvPr/>
            </p:nvSpPr>
            <p:spPr bwMode="auto">
              <a:xfrm>
                <a:off x="839" y="2205"/>
                <a:ext cx="0" cy="122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444497" name="Line 81"/>
            <p:cNvSpPr>
              <a:spLocks noChangeShapeType="1"/>
            </p:cNvSpPr>
            <p:nvPr/>
          </p:nvSpPr>
          <p:spPr bwMode="auto">
            <a:xfrm>
              <a:off x="884" y="2205"/>
              <a:ext cx="0" cy="1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44499" name="Rectangle 83"/>
          <p:cNvSpPr>
            <a:spLocks noChangeArrowheads="1"/>
          </p:cNvSpPr>
          <p:nvPr/>
        </p:nvSpPr>
        <p:spPr bwMode="auto">
          <a:xfrm>
            <a:off x="3635375" y="5373688"/>
            <a:ext cx="2928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Que fait cet automate?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20" grpId="0"/>
      <p:bldP spid="444422" grpId="0"/>
      <p:bldP spid="444452" grpId="0"/>
      <p:bldP spid="444453" grpId="0"/>
      <p:bldP spid="444482" grpId="0" animBg="1"/>
      <p:bldP spid="444484" grpId="0" animBg="1"/>
      <p:bldP spid="444485" grpId="0" animBg="1"/>
      <p:bldP spid="444486" grpId="0" animBg="1"/>
      <p:bldP spid="444487" grpId="0" animBg="1"/>
      <p:bldP spid="444488" grpId="0" animBg="1"/>
      <p:bldP spid="444489" grpId="0" animBg="1"/>
      <p:bldP spid="444490" grpId="0" animBg="1"/>
      <p:bldP spid="444491" grpId="0" animBg="1"/>
      <p:bldP spid="444492" grpId="0" animBg="1"/>
      <p:bldP spid="444493" grpId="0" animBg="1"/>
      <p:bldP spid="444494" grpId="0" animBg="1"/>
      <p:bldP spid="4444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355A77-882F-4AD1-A6D2-80AD184157B6}" type="slidenum">
              <a:rPr lang="fr-FR"/>
              <a:pPr/>
              <a:t>13</a:t>
            </a:fld>
            <a:endParaRPr lang="fr-FR"/>
          </a:p>
        </p:txBody>
      </p:sp>
      <p:sp>
        <p:nvSpPr>
          <p:cNvPr id="447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3311525" cy="523875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Extension:</a:t>
            </a:r>
            <a:r>
              <a:rPr lang="fr-FR" sz="4000"/>
              <a:t> </a:t>
            </a:r>
          </a:p>
        </p:txBody>
      </p:sp>
      <p:sp>
        <p:nvSpPr>
          <p:cNvPr id="447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8893175" cy="5400675"/>
          </a:xfrm>
        </p:spPr>
        <p:txBody>
          <a:bodyPr/>
          <a:lstStyle/>
          <a:p>
            <a:r>
              <a:rPr lang="fr-FR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fr-FR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Q on définit : </a:t>
            </a:r>
            <a:r>
              <a:rPr lang="fr-FR" sz="28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(q, 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q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 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(q, w) = q’, et si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(q’, x) (x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est définie, on écrit :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(q, 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wx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 = 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(q, w), x)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 ou encore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q.(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w.x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(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q.w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).x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Dans l'exemple précédent :</a:t>
            </a:r>
          </a:p>
          <a:p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(1,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  = 1 </a:t>
            </a:r>
          </a:p>
          <a:p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(1, ab) = 1 </a:t>
            </a:r>
          </a:p>
          <a:p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(1, a)   = 2 </a:t>
            </a:r>
          </a:p>
          <a:p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(1, 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abb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  n'est pas définie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Dans un automate fini déterministe (AFD) , il 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part </a:t>
            </a:r>
            <a:r>
              <a:rPr lang="fr-FR" sz="28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au plus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une seule flèche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étiquetée par une lettre donnée.</a:t>
            </a:r>
          </a:p>
        </p:txBody>
      </p:sp>
      <p:pic>
        <p:nvPicPr>
          <p:cNvPr id="4474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33375"/>
            <a:ext cx="3960813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CA0E6F-20D6-4303-9906-BC4654732A25}" type="slidenum">
              <a:rPr lang="fr-FR"/>
              <a:pPr/>
              <a:t>14</a:t>
            </a:fld>
            <a:endParaRPr lang="fr-FR"/>
          </a:p>
        </p:txBody>
      </p:sp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5746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2.2.1.  Automates complètement spécifiés</a:t>
            </a:r>
            <a:r>
              <a:rPr lang="fr-FR" sz="4000"/>
              <a:t> 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30972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Si,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 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</a:t>
            </a:r>
            <a:r>
              <a:rPr lang="el-G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alors  </a:t>
            </a:r>
            <a:r>
              <a:rPr lang="fr-FR" sz="2400" b="1" dirty="0">
                <a:solidFill>
                  <a:srgbClr val="CC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(q, x)  est définie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on dit que l'automate est 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complètement spécifié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(ou complet)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Sinon, on peut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construire un automate complètement spécifié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équivalent en lui ajoutant un nouvel état p, appelé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l'</a:t>
            </a:r>
            <a:r>
              <a:rPr lang="fr-FR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état-puits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et en prolongeant la fonction de transition de la façon suivante :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-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si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(q, x)  n'est pas défini,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alors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(q, x)  = p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-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(p, x)  = p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Automate complet équivalent à l’automate de l’exemple précédent :</a:t>
            </a:r>
          </a:p>
        </p:txBody>
      </p:sp>
      <p:grpSp>
        <p:nvGrpSpPr>
          <p:cNvPr id="448555" name="Group 43"/>
          <p:cNvGrpSpPr>
            <a:grpSpLocks/>
          </p:cNvGrpSpPr>
          <p:nvPr/>
        </p:nvGrpSpPr>
        <p:grpSpPr bwMode="auto">
          <a:xfrm>
            <a:off x="395288" y="4437063"/>
            <a:ext cx="2016125" cy="2232025"/>
            <a:chOff x="249" y="2795"/>
            <a:chExt cx="1270" cy="1406"/>
          </a:xfrm>
        </p:grpSpPr>
        <p:sp>
          <p:nvSpPr>
            <p:cNvPr id="448516" name="WordArt 4"/>
            <p:cNvSpPr>
              <a:spLocks noChangeArrowheads="1" noChangeShapeType="1" noTextEdit="1"/>
            </p:cNvSpPr>
            <p:nvPr/>
          </p:nvSpPr>
          <p:spPr bwMode="auto">
            <a:xfrm>
              <a:off x="431" y="2840"/>
              <a:ext cx="91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630"/>
                </a:avLst>
              </a:prstTxWarp>
            </a:bodyPr>
            <a:lstStyle/>
            <a:p>
              <a:pPr algn="ctr"/>
              <a:r>
                <a:rPr lang="fr-FR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Symbol"/>
                </a:rPr>
                <a:t>d</a:t>
              </a:r>
            </a:p>
          </p:txBody>
        </p:sp>
        <p:sp>
          <p:nvSpPr>
            <p:cNvPr id="448517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293" y="3385"/>
              <a:ext cx="45" cy="20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088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1</a:t>
              </a:r>
            </a:p>
          </p:txBody>
        </p:sp>
        <p:sp>
          <p:nvSpPr>
            <p:cNvPr id="448518" name="WordArt 6"/>
            <p:cNvSpPr>
              <a:spLocks noChangeArrowheads="1" noChangeShapeType="1" noTextEdit="1"/>
            </p:cNvSpPr>
            <p:nvPr/>
          </p:nvSpPr>
          <p:spPr bwMode="auto">
            <a:xfrm>
              <a:off x="476" y="3113"/>
              <a:ext cx="45" cy="20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088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1</a:t>
              </a:r>
            </a:p>
          </p:txBody>
        </p:sp>
        <p:sp>
          <p:nvSpPr>
            <p:cNvPr id="448519" name="WordArt 7"/>
            <p:cNvSpPr>
              <a:spLocks noChangeArrowheads="1" noChangeShapeType="1" noTextEdit="1"/>
            </p:cNvSpPr>
            <p:nvPr/>
          </p:nvSpPr>
          <p:spPr bwMode="auto">
            <a:xfrm>
              <a:off x="476" y="3385"/>
              <a:ext cx="81" cy="19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2</a:t>
              </a:r>
            </a:p>
          </p:txBody>
        </p:sp>
        <p:sp>
          <p:nvSpPr>
            <p:cNvPr id="448520" name="WordArt 8"/>
            <p:cNvSpPr>
              <a:spLocks noChangeArrowheads="1" noChangeShapeType="1" noTextEdit="1"/>
            </p:cNvSpPr>
            <p:nvPr/>
          </p:nvSpPr>
          <p:spPr bwMode="auto">
            <a:xfrm>
              <a:off x="884" y="3113"/>
              <a:ext cx="81" cy="19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2</a:t>
              </a:r>
            </a:p>
          </p:txBody>
        </p:sp>
        <p:sp>
          <p:nvSpPr>
            <p:cNvPr id="448521" name="WordArt 9"/>
            <p:cNvSpPr>
              <a:spLocks noChangeArrowheads="1" noChangeShapeType="1" noTextEdit="1"/>
            </p:cNvSpPr>
            <p:nvPr/>
          </p:nvSpPr>
          <p:spPr bwMode="auto">
            <a:xfrm>
              <a:off x="884" y="2840"/>
              <a:ext cx="81" cy="20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a</a:t>
              </a:r>
            </a:p>
          </p:txBody>
        </p:sp>
        <p:sp>
          <p:nvSpPr>
            <p:cNvPr id="448522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1292" y="2827"/>
              <a:ext cx="57" cy="19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b</a:t>
              </a:r>
            </a:p>
          </p:txBody>
        </p:sp>
        <p:sp>
          <p:nvSpPr>
            <p:cNvPr id="448523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486" y="3643"/>
              <a:ext cx="81" cy="19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3</a:t>
              </a:r>
            </a:p>
          </p:txBody>
        </p:sp>
        <p:sp>
          <p:nvSpPr>
            <p:cNvPr id="448524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884" y="3385"/>
              <a:ext cx="81" cy="19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Lucida Sans"/>
                </a:rPr>
                <a:t>3</a:t>
              </a:r>
            </a:p>
          </p:txBody>
        </p:sp>
        <p:sp>
          <p:nvSpPr>
            <p:cNvPr id="448530" name="Line 18"/>
            <p:cNvSpPr>
              <a:spLocks noChangeShapeType="1"/>
            </p:cNvSpPr>
            <p:nvPr/>
          </p:nvSpPr>
          <p:spPr bwMode="auto">
            <a:xfrm>
              <a:off x="249" y="2795"/>
              <a:ext cx="0" cy="14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1" name="Line 19"/>
            <p:cNvSpPr>
              <a:spLocks noChangeShapeType="1"/>
            </p:cNvSpPr>
            <p:nvPr/>
          </p:nvSpPr>
          <p:spPr bwMode="auto">
            <a:xfrm>
              <a:off x="1519" y="2795"/>
              <a:ext cx="0" cy="14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2" name="Line 20"/>
            <p:cNvSpPr>
              <a:spLocks noChangeShapeType="1"/>
            </p:cNvSpPr>
            <p:nvPr/>
          </p:nvSpPr>
          <p:spPr bwMode="auto">
            <a:xfrm>
              <a:off x="249" y="2795"/>
              <a:ext cx="124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3" name="Line 21"/>
            <p:cNvSpPr>
              <a:spLocks noChangeShapeType="1"/>
            </p:cNvSpPr>
            <p:nvPr/>
          </p:nvSpPr>
          <p:spPr bwMode="auto">
            <a:xfrm>
              <a:off x="1096" y="2795"/>
              <a:ext cx="0" cy="14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4" name="Line 22"/>
            <p:cNvSpPr>
              <a:spLocks noChangeShapeType="1"/>
            </p:cNvSpPr>
            <p:nvPr/>
          </p:nvSpPr>
          <p:spPr bwMode="auto">
            <a:xfrm>
              <a:off x="249" y="3339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5" name="Line 23"/>
            <p:cNvSpPr>
              <a:spLocks noChangeShapeType="1"/>
            </p:cNvSpPr>
            <p:nvPr/>
          </p:nvSpPr>
          <p:spPr bwMode="auto">
            <a:xfrm>
              <a:off x="249" y="3612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6" name="Line 24"/>
            <p:cNvSpPr>
              <a:spLocks noChangeShapeType="1"/>
            </p:cNvSpPr>
            <p:nvPr/>
          </p:nvSpPr>
          <p:spPr bwMode="auto">
            <a:xfrm>
              <a:off x="249" y="4201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7" name="Line 25"/>
            <p:cNvSpPr>
              <a:spLocks noChangeShapeType="1"/>
            </p:cNvSpPr>
            <p:nvPr/>
          </p:nvSpPr>
          <p:spPr bwMode="auto">
            <a:xfrm>
              <a:off x="249" y="3067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8" name="Line 26"/>
            <p:cNvSpPr>
              <a:spLocks noChangeShapeType="1"/>
            </p:cNvSpPr>
            <p:nvPr/>
          </p:nvSpPr>
          <p:spPr bwMode="auto">
            <a:xfrm>
              <a:off x="672" y="2795"/>
              <a:ext cx="0" cy="14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39" name="Line 27"/>
            <p:cNvSpPr>
              <a:spLocks noChangeShapeType="1"/>
            </p:cNvSpPr>
            <p:nvPr/>
          </p:nvSpPr>
          <p:spPr bwMode="auto">
            <a:xfrm>
              <a:off x="719" y="2795"/>
              <a:ext cx="0" cy="14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40" name="Line 28"/>
            <p:cNvSpPr>
              <a:spLocks noChangeShapeType="1"/>
            </p:cNvSpPr>
            <p:nvPr/>
          </p:nvSpPr>
          <p:spPr bwMode="auto">
            <a:xfrm>
              <a:off x="249" y="3884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48545" name="WordArt 33"/>
            <p:cNvSpPr>
              <a:spLocks noChangeArrowheads="1" noChangeShapeType="1" noTextEdit="1"/>
            </p:cNvSpPr>
            <p:nvPr/>
          </p:nvSpPr>
          <p:spPr bwMode="auto">
            <a:xfrm>
              <a:off x="1292" y="3113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  <p:sp>
          <p:nvSpPr>
            <p:cNvPr id="448548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884" y="3657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  <p:sp>
          <p:nvSpPr>
            <p:cNvPr id="448549" name="WordArt 37"/>
            <p:cNvSpPr>
              <a:spLocks noChangeArrowheads="1" noChangeShapeType="1" noTextEdit="1"/>
            </p:cNvSpPr>
            <p:nvPr/>
          </p:nvSpPr>
          <p:spPr bwMode="auto">
            <a:xfrm>
              <a:off x="1247" y="3657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  <p:sp>
          <p:nvSpPr>
            <p:cNvPr id="448550" name="WordArt 38"/>
            <p:cNvSpPr>
              <a:spLocks noChangeArrowheads="1" noChangeShapeType="1" noTextEdit="1"/>
            </p:cNvSpPr>
            <p:nvPr/>
          </p:nvSpPr>
          <p:spPr bwMode="auto">
            <a:xfrm>
              <a:off x="431" y="3929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  <p:sp>
          <p:nvSpPr>
            <p:cNvPr id="448551" name="WordArt 39"/>
            <p:cNvSpPr>
              <a:spLocks noChangeArrowheads="1" noChangeShapeType="1" noTextEdit="1"/>
            </p:cNvSpPr>
            <p:nvPr/>
          </p:nvSpPr>
          <p:spPr bwMode="auto">
            <a:xfrm>
              <a:off x="930" y="3929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  <p:sp>
          <p:nvSpPr>
            <p:cNvPr id="448552" name="WordArt 40"/>
            <p:cNvSpPr>
              <a:spLocks noChangeArrowheads="1" noChangeShapeType="1" noTextEdit="1"/>
            </p:cNvSpPr>
            <p:nvPr/>
          </p:nvSpPr>
          <p:spPr bwMode="auto">
            <a:xfrm>
              <a:off x="1247" y="3929"/>
              <a:ext cx="78" cy="18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600" kern="10">
                  <a:ln w="9525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Lucida Sans"/>
                </a:rPr>
                <a:t>4</a:t>
              </a:r>
            </a:p>
          </p:txBody>
        </p:sp>
      </p:grpSp>
      <p:pic>
        <p:nvPicPr>
          <p:cNvPr id="448558" name="Picture 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4516438"/>
            <a:ext cx="3578225" cy="2058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32CAFD-99EA-485E-8489-5A50A9D9C5C9}" type="slidenum">
              <a:rPr lang="fr-FR"/>
              <a:pPr/>
              <a:t>15</a:t>
            </a:fld>
            <a:endParaRPr lang="fr-FR"/>
          </a:p>
        </p:txBody>
      </p:sp>
      <p:sp>
        <p:nvSpPr>
          <p:cNvPr id="449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2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2.2.2.  Langage reconnu par un AFD</a:t>
            </a:r>
          </a:p>
        </p:txBody>
      </p:sp>
      <p:sp>
        <p:nvSpPr>
          <p:cNvPr id="449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25538"/>
            <a:ext cx="8928100" cy="5543550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langage reconnu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par l'automate A = (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,Q,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,q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,F) est le langage :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b="1" dirty="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(A) = { w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w)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F}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C.à.d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l'ensemble des mots qui font passer l'automate de l'état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d'entrée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à un état de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sortie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Le langage reconnu par un automate fini est un 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langage régulier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fr-F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L'automate de l'exemple précédent  reconnaît le langage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{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fr-F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/ n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N} 		qui s'écrit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a(ab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On dit qu'un mot 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w= w</a:t>
            </a:r>
            <a:r>
              <a:rPr lang="fr-FR" sz="24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.w</a:t>
            </a:r>
            <a:r>
              <a:rPr lang="fr-FR" sz="24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.w</a:t>
            </a:r>
            <a:r>
              <a:rPr lang="fr-FR" sz="2400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....</a:t>
            </a:r>
            <a:r>
              <a:rPr lang="fr-FR" sz="24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i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reconnu par l'automate lorsqu'il existe une suite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,...., 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d'états telle que:  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est l'état initial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	- pour tout i de (0 . . n) on a	 </a:t>
            </a:r>
            <a:r>
              <a:rPr lang="fr-FR" sz="28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8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q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i+1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est un état final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6A7D62-F9A3-40C3-9BA7-5987E3381447}" type="slidenum">
              <a:rPr lang="fr-FR"/>
              <a:pPr/>
              <a:t>16</a:t>
            </a:fld>
            <a:endParaRPr lang="fr-FR"/>
          </a:p>
        </p:txBody>
      </p:sp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5: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automate reconnaissant les entiers pairs lus de gauche à droite :</a:t>
            </a:r>
            <a:r>
              <a:rPr lang="fr-FR"/>
              <a:t> </a:t>
            </a:r>
          </a:p>
        </p:txBody>
      </p:sp>
      <p:sp>
        <p:nvSpPr>
          <p:cNvPr id="450565" name="Rectangle 5"/>
          <p:cNvSpPr>
            <a:spLocks noChangeArrowheads="1"/>
          </p:cNvSpPr>
          <p:nvPr/>
        </p:nvSpPr>
        <p:spPr bwMode="auto">
          <a:xfrm>
            <a:off x="0" y="2981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450568" name="Rectangle 8"/>
          <p:cNvSpPr>
            <a:spLocks noChangeArrowheads="1"/>
          </p:cNvSpPr>
          <p:nvPr/>
        </p:nvSpPr>
        <p:spPr bwMode="auto">
          <a:xfrm>
            <a:off x="107950" y="1989138"/>
            <a:ext cx="4527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-  Le dernier chiffre lu doit être pair</a:t>
            </a:r>
          </a:p>
        </p:txBody>
      </p:sp>
      <p:sp>
        <p:nvSpPr>
          <p:cNvPr id="450569" name="Rectangle 9"/>
          <p:cNvSpPr>
            <a:spLocks noChangeArrowheads="1"/>
          </p:cNvSpPr>
          <p:nvPr/>
        </p:nvSpPr>
        <p:spPr bwMode="auto">
          <a:xfrm>
            <a:off x="468313" y="2565400"/>
            <a:ext cx="3887787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 p : chiffre pair 0,2,4,6,8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 i : chiffre impair 1,3,5,7,9</a:t>
            </a:r>
            <a:r>
              <a:rPr lang="fr-FR" dirty="0">
                <a:latin typeface="Arial" charset="0"/>
              </a:rPr>
              <a:t>   </a:t>
            </a:r>
          </a:p>
        </p:txBody>
      </p:sp>
      <p:sp>
        <p:nvSpPr>
          <p:cNvPr id="450577" name="Line 17"/>
          <p:cNvSpPr>
            <a:spLocks noChangeShapeType="1"/>
          </p:cNvSpPr>
          <p:nvPr/>
        </p:nvSpPr>
        <p:spPr bwMode="auto">
          <a:xfrm flipV="1">
            <a:off x="1692275" y="4652963"/>
            <a:ext cx="719138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50590" name="Group 30"/>
          <p:cNvGrpSpPr>
            <a:grpSpLocks/>
          </p:cNvGrpSpPr>
          <p:nvPr/>
        </p:nvGrpSpPr>
        <p:grpSpPr bwMode="auto">
          <a:xfrm>
            <a:off x="2411413" y="4292600"/>
            <a:ext cx="576262" cy="576263"/>
            <a:chOff x="2517" y="2432"/>
            <a:chExt cx="363" cy="363"/>
          </a:xfrm>
        </p:grpSpPr>
        <p:sp>
          <p:nvSpPr>
            <p:cNvPr id="450570" name="Oval 10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0584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grpSp>
        <p:nvGrpSpPr>
          <p:cNvPr id="450595" name="Group 35"/>
          <p:cNvGrpSpPr>
            <a:grpSpLocks/>
          </p:cNvGrpSpPr>
          <p:nvPr/>
        </p:nvGrpSpPr>
        <p:grpSpPr bwMode="auto">
          <a:xfrm>
            <a:off x="2903538" y="4784725"/>
            <a:ext cx="2244725" cy="619125"/>
            <a:chOff x="2827" y="2742"/>
            <a:chExt cx="1414" cy="390"/>
          </a:xfrm>
        </p:grpSpPr>
        <p:cxnSp>
          <p:nvCxnSpPr>
            <p:cNvPr id="450581" name="AutoShape 21"/>
            <p:cNvCxnSpPr>
              <a:cxnSpLocks noChangeShapeType="1"/>
              <a:stCxn id="450574" idx="4"/>
              <a:endCxn id="450570" idx="5"/>
            </p:cNvCxnSpPr>
            <p:nvPr/>
          </p:nvCxnSpPr>
          <p:spPr bwMode="auto">
            <a:xfrm rot="16200000" flipV="1">
              <a:off x="3507" y="2062"/>
              <a:ext cx="53" cy="1414"/>
            </a:xfrm>
            <a:prstGeom prst="curvedConnector3">
              <a:avLst>
                <a:gd name="adj1" fmla="val -26981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50585" name="WordArt 25"/>
            <p:cNvSpPr>
              <a:spLocks noChangeArrowheads="1" noChangeShapeType="1" noTextEdit="1"/>
            </p:cNvSpPr>
            <p:nvPr/>
          </p:nvSpPr>
          <p:spPr bwMode="auto">
            <a:xfrm>
              <a:off x="3470" y="2976"/>
              <a:ext cx="45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i</a:t>
              </a:r>
            </a:p>
          </p:txBody>
        </p:sp>
      </p:grpSp>
      <p:grpSp>
        <p:nvGrpSpPr>
          <p:cNvPr id="450591" name="Group 31"/>
          <p:cNvGrpSpPr>
            <a:grpSpLocks/>
          </p:cNvGrpSpPr>
          <p:nvPr/>
        </p:nvGrpSpPr>
        <p:grpSpPr bwMode="auto">
          <a:xfrm>
            <a:off x="4859338" y="4292600"/>
            <a:ext cx="576262" cy="576263"/>
            <a:chOff x="4059" y="2432"/>
            <a:chExt cx="363" cy="363"/>
          </a:xfrm>
        </p:grpSpPr>
        <p:grpSp>
          <p:nvGrpSpPr>
            <p:cNvPr id="450576" name="Group 16"/>
            <p:cNvGrpSpPr>
              <a:grpSpLocks/>
            </p:cNvGrpSpPr>
            <p:nvPr/>
          </p:nvGrpSpPr>
          <p:grpSpPr bwMode="auto">
            <a:xfrm>
              <a:off x="4059" y="2432"/>
              <a:ext cx="363" cy="363"/>
              <a:chOff x="3923" y="2387"/>
              <a:chExt cx="363" cy="363"/>
            </a:xfrm>
          </p:grpSpPr>
          <p:sp>
            <p:nvSpPr>
              <p:cNvPr id="450573" name="Oval 13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0574" name="Oval 14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50586" name="WordArt 26"/>
            <p:cNvSpPr>
              <a:spLocks noChangeArrowheads="1" noChangeShapeType="1" noTextEdit="1"/>
            </p:cNvSpPr>
            <p:nvPr/>
          </p:nvSpPr>
          <p:spPr bwMode="auto">
            <a:xfrm>
              <a:off x="4195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grpSp>
        <p:nvGrpSpPr>
          <p:cNvPr id="450594" name="Group 34"/>
          <p:cNvGrpSpPr>
            <a:grpSpLocks/>
          </p:cNvGrpSpPr>
          <p:nvPr/>
        </p:nvGrpSpPr>
        <p:grpSpPr bwMode="auto">
          <a:xfrm>
            <a:off x="2903538" y="4117975"/>
            <a:ext cx="2244725" cy="258763"/>
            <a:chOff x="2827" y="2322"/>
            <a:chExt cx="1414" cy="163"/>
          </a:xfrm>
        </p:grpSpPr>
        <p:cxnSp>
          <p:nvCxnSpPr>
            <p:cNvPr id="450580" name="AutoShape 20"/>
            <p:cNvCxnSpPr>
              <a:cxnSpLocks noChangeShapeType="1"/>
              <a:stCxn id="450570" idx="7"/>
              <a:endCxn id="450574" idx="0"/>
            </p:cNvCxnSpPr>
            <p:nvPr/>
          </p:nvCxnSpPr>
          <p:spPr bwMode="auto">
            <a:xfrm rot="16200000">
              <a:off x="3507" y="1752"/>
              <a:ext cx="53" cy="1414"/>
            </a:xfrm>
            <a:prstGeom prst="curvedConnector3">
              <a:avLst>
                <a:gd name="adj1" fmla="val 37169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50588" name="WordArt 28"/>
            <p:cNvSpPr>
              <a:spLocks noChangeArrowheads="1" noChangeShapeType="1" noTextEdit="1"/>
            </p:cNvSpPr>
            <p:nvPr/>
          </p:nvSpPr>
          <p:spPr bwMode="auto">
            <a:xfrm>
              <a:off x="3470" y="2322"/>
              <a:ext cx="45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</a:p>
          </p:txBody>
        </p:sp>
      </p:grpSp>
      <p:grpSp>
        <p:nvGrpSpPr>
          <p:cNvPr id="450597" name="Group 37"/>
          <p:cNvGrpSpPr>
            <a:grpSpLocks/>
          </p:cNvGrpSpPr>
          <p:nvPr/>
        </p:nvGrpSpPr>
        <p:grpSpPr bwMode="auto">
          <a:xfrm>
            <a:off x="2495550" y="4784725"/>
            <a:ext cx="276225" cy="692150"/>
            <a:chOff x="2570" y="2742"/>
            <a:chExt cx="174" cy="436"/>
          </a:xfrm>
        </p:grpSpPr>
        <p:cxnSp>
          <p:nvCxnSpPr>
            <p:cNvPr id="450582" name="AutoShape 22"/>
            <p:cNvCxnSpPr>
              <a:cxnSpLocks noChangeShapeType="1"/>
              <a:stCxn id="450570" idx="3"/>
              <a:endCxn id="450570" idx="4"/>
            </p:cNvCxnSpPr>
            <p:nvPr/>
          </p:nvCxnSpPr>
          <p:spPr bwMode="auto">
            <a:xfrm rot="16200000" flipH="1">
              <a:off x="2608" y="2704"/>
              <a:ext cx="53" cy="129"/>
            </a:xfrm>
            <a:prstGeom prst="curvedConnector3">
              <a:avLst>
                <a:gd name="adj1" fmla="val 71320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50589" name="WordArt 29"/>
            <p:cNvSpPr>
              <a:spLocks noChangeArrowheads="1" noChangeShapeType="1" noTextEdit="1"/>
            </p:cNvSpPr>
            <p:nvPr/>
          </p:nvSpPr>
          <p:spPr bwMode="auto">
            <a:xfrm>
              <a:off x="2699" y="3022"/>
              <a:ext cx="45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i</a:t>
              </a:r>
            </a:p>
          </p:txBody>
        </p:sp>
      </p:grpSp>
      <p:grpSp>
        <p:nvGrpSpPr>
          <p:cNvPr id="450596" name="Group 36"/>
          <p:cNvGrpSpPr>
            <a:grpSpLocks/>
          </p:cNvGrpSpPr>
          <p:nvPr/>
        </p:nvGrpSpPr>
        <p:grpSpPr bwMode="auto">
          <a:xfrm>
            <a:off x="5351463" y="4376738"/>
            <a:ext cx="876300" cy="407987"/>
            <a:chOff x="4369" y="2485"/>
            <a:chExt cx="552" cy="257"/>
          </a:xfrm>
        </p:grpSpPr>
        <p:sp>
          <p:nvSpPr>
            <p:cNvPr id="450587" name="WordArt 27"/>
            <p:cNvSpPr>
              <a:spLocks noChangeArrowheads="1" noChangeShapeType="1" noTextEdit="1"/>
            </p:cNvSpPr>
            <p:nvPr/>
          </p:nvSpPr>
          <p:spPr bwMode="auto">
            <a:xfrm>
              <a:off x="4876" y="2523"/>
              <a:ext cx="45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</a:p>
          </p:txBody>
        </p:sp>
        <p:cxnSp>
          <p:nvCxnSpPr>
            <p:cNvPr id="450593" name="AutoShape 33"/>
            <p:cNvCxnSpPr>
              <a:cxnSpLocks noChangeShapeType="1"/>
              <a:stCxn id="450574" idx="7"/>
              <a:endCxn id="450574" idx="5"/>
            </p:cNvCxnSpPr>
            <p:nvPr/>
          </p:nvCxnSpPr>
          <p:spPr bwMode="auto">
            <a:xfrm rot="5400000" flipV="1">
              <a:off x="4241" y="2613"/>
              <a:ext cx="257" cy="1"/>
            </a:xfrm>
            <a:prstGeom prst="curvedConnector5">
              <a:avLst>
                <a:gd name="adj1" fmla="val -76653"/>
                <a:gd name="adj2" fmla="val 48000000"/>
                <a:gd name="adj3" fmla="val 17626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  <p:sp>
        <p:nvSpPr>
          <p:cNvPr id="450598" name="Rectangle 38"/>
          <p:cNvSpPr>
            <a:spLocks noChangeArrowheads="1"/>
          </p:cNvSpPr>
          <p:nvPr/>
        </p:nvSpPr>
        <p:spPr bwMode="auto">
          <a:xfrm>
            <a:off x="2268538" y="5661025"/>
            <a:ext cx="33115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3200">
                <a:solidFill>
                  <a:srgbClr val="FF0000"/>
                </a:solidFill>
                <a:latin typeface="Lucida Calligraphy" pitchFamily="66" charset="0"/>
              </a:rPr>
              <a:t>L</a:t>
            </a:r>
            <a:r>
              <a:rPr lang="fr-FR" sz="32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3200">
                <a:solidFill>
                  <a:srgbClr val="FF0000"/>
                </a:solidFill>
                <a:latin typeface="Arial" charset="0"/>
              </a:rPr>
              <a:t>  = 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(p|i)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68" grpId="0"/>
      <p:bldP spid="450569" grpId="0"/>
      <p:bldP spid="450577" grpId="0" animBg="1"/>
      <p:bldP spid="45059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A316B4-966B-42E3-8494-677957239EB0}" type="slidenum">
              <a:rPr lang="fr-FR"/>
              <a:pPr/>
              <a:t>17</a:t>
            </a:fld>
            <a:endParaRPr lang="fr-FR"/>
          </a:p>
        </p:txBody>
      </p:sp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713787" cy="884238"/>
          </a:xfrm>
        </p:spPr>
        <p:txBody>
          <a:bodyPr/>
          <a:lstStyle/>
          <a:p>
            <a:pPr>
              <a:lnSpc>
                <a:spcPct val="75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6 </a:t>
            </a: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automate reconnaissant les entiers pairs lus de droite à  		gauche</a:t>
            </a:r>
            <a:r>
              <a:rPr lang="fr-FR" sz="4000"/>
              <a:t> </a:t>
            </a:r>
          </a:p>
        </p:txBody>
      </p:sp>
      <p:sp>
        <p:nvSpPr>
          <p:cNvPr id="451588" name="Rectangle 4"/>
          <p:cNvSpPr>
            <a:spLocks noChangeArrowheads="1"/>
          </p:cNvSpPr>
          <p:nvPr/>
        </p:nvSpPr>
        <p:spPr bwMode="auto">
          <a:xfrm>
            <a:off x="250825" y="1628775"/>
            <a:ext cx="4408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le premier chiffre lu doit être pair  </a:t>
            </a:r>
          </a:p>
        </p:txBody>
      </p:sp>
      <p:grpSp>
        <p:nvGrpSpPr>
          <p:cNvPr id="451590" name="Group 6"/>
          <p:cNvGrpSpPr>
            <a:grpSpLocks/>
          </p:cNvGrpSpPr>
          <p:nvPr/>
        </p:nvGrpSpPr>
        <p:grpSpPr bwMode="auto">
          <a:xfrm>
            <a:off x="2482850" y="2565400"/>
            <a:ext cx="576263" cy="576263"/>
            <a:chOff x="2517" y="2432"/>
            <a:chExt cx="363" cy="363"/>
          </a:xfrm>
        </p:grpSpPr>
        <p:sp>
          <p:nvSpPr>
            <p:cNvPr id="451591" name="Oval 7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1592" name="WordArt 8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grpSp>
        <p:nvGrpSpPr>
          <p:cNvPr id="451593" name="Group 9"/>
          <p:cNvGrpSpPr>
            <a:grpSpLocks/>
          </p:cNvGrpSpPr>
          <p:nvPr/>
        </p:nvGrpSpPr>
        <p:grpSpPr bwMode="auto">
          <a:xfrm>
            <a:off x="4859338" y="2565400"/>
            <a:ext cx="576262" cy="576263"/>
            <a:chOff x="4059" y="2432"/>
            <a:chExt cx="363" cy="363"/>
          </a:xfrm>
        </p:grpSpPr>
        <p:grpSp>
          <p:nvGrpSpPr>
            <p:cNvPr id="451594" name="Group 10"/>
            <p:cNvGrpSpPr>
              <a:grpSpLocks/>
            </p:cNvGrpSpPr>
            <p:nvPr/>
          </p:nvGrpSpPr>
          <p:grpSpPr bwMode="auto">
            <a:xfrm>
              <a:off x="4059" y="2432"/>
              <a:ext cx="363" cy="363"/>
              <a:chOff x="3923" y="2387"/>
              <a:chExt cx="363" cy="363"/>
            </a:xfrm>
          </p:grpSpPr>
          <p:sp>
            <p:nvSpPr>
              <p:cNvPr id="451595" name="Oval 11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1596" name="Oval 12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51597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4195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sp>
        <p:nvSpPr>
          <p:cNvPr id="451598" name="Line 14"/>
          <p:cNvSpPr>
            <a:spLocks noChangeShapeType="1"/>
          </p:cNvSpPr>
          <p:nvPr/>
        </p:nvSpPr>
        <p:spPr bwMode="auto">
          <a:xfrm flipV="1">
            <a:off x="1763713" y="2925763"/>
            <a:ext cx="719137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51603" name="Group 19"/>
          <p:cNvGrpSpPr>
            <a:grpSpLocks/>
          </p:cNvGrpSpPr>
          <p:nvPr/>
        </p:nvGrpSpPr>
        <p:grpSpPr bwMode="auto">
          <a:xfrm>
            <a:off x="3059113" y="2493963"/>
            <a:ext cx="1800225" cy="288925"/>
            <a:chOff x="1882" y="2296"/>
            <a:chExt cx="1134" cy="182"/>
          </a:xfrm>
        </p:grpSpPr>
        <p:sp>
          <p:nvSpPr>
            <p:cNvPr id="451599" name="Line 15"/>
            <p:cNvSpPr>
              <a:spLocks noChangeShapeType="1"/>
            </p:cNvSpPr>
            <p:nvPr/>
          </p:nvSpPr>
          <p:spPr bwMode="auto">
            <a:xfrm>
              <a:off x="1882" y="2478"/>
              <a:ext cx="113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451601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2426" y="2296"/>
              <a:ext cx="121" cy="143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</a:p>
          </p:txBody>
        </p:sp>
      </p:grpSp>
      <p:grpSp>
        <p:nvGrpSpPr>
          <p:cNvPr id="451604" name="Group 20"/>
          <p:cNvGrpSpPr>
            <a:grpSpLocks/>
          </p:cNvGrpSpPr>
          <p:nvPr/>
        </p:nvGrpSpPr>
        <p:grpSpPr bwMode="auto">
          <a:xfrm>
            <a:off x="5351463" y="2649538"/>
            <a:ext cx="1165225" cy="407987"/>
            <a:chOff x="3326" y="2394"/>
            <a:chExt cx="734" cy="257"/>
          </a:xfrm>
        </p:grpSpPr>
        <p:cxnSp>
          <p:nvCxnSpPr>
            <p:cNvPr id="451600" name="AutoShape 16"/>
            <p:cNvCxnSpPr>
              <a:cxnSpLocks noChangeShapeType="1"/>
              <a:stCxn id="451596" idx="7"/>
              <a:endCxn id="451596" idx="5"/>
            </p:cNvCxnSpPr>
            <p:nvPr/>
          </p:nvCxnSpPr>
          <p:spPr bwMode="auto">
            <a:xfrm rot="5400000" flipV="1">
              <a:off x="3198" y="2522"/>
              <a:ext cx="257" cy="1"/>
            </a:xfrm>
            <a:prstGeom prst="curvedConnector5">
              <a:avLst>
                <a:gd name="adj1" fmla="val -76653"/>
                <a:gd name="adj2" fmla="val 45400000"/>
                <a:gd name="adj3" fmla="val 17626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51602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3833" y="2432"/>
              <a:ext cx="227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2463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p,i</a:t>
              </a:r>
            </a:p>
          </p:txBody>
        </p:sp>
      </p:grpSp>
      <p:sp>
        <p:nvSpPr>
          <p:cNvPr id="451605" name="Rectangle 21"/>
          <p:cNvSpPr>
            <a:spLocks noChangeArrowheads="1"/>
          </p:cNvSpPr>
          <p:nvPr/>
        </p:nvSpPr>
        <p:spPr bwMode="auto">
          <a:xfrm>
            <a:off x="2843213" y="3482975"/>
            <a:ext cx="2520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32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32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p(p|i)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>
                <a:latin typeface="Arial" charset="0"/>
              </a:rPr>
              <a:t> </a:t>
            </a:r>
          </a:p>
        </p:txBody>
      </p:sp>
      <p:sp>
        <p:nvSpPr>
          <p:cNvPr id="451606" name="Rectangle 22"/>
          <p:cNvSpPr>
            <a:spLocks noChangeArrowheads="1"/>
          </p:cNvSpPr>
          <p:nvPr/>
        </p:nvSpPr>
        <p:spPr bwMode="auto">
          <a:xfrm>
            <a:off x="179388" y="5013325"/>
            <a:ext cx="8748712" cy="124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4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deux automates sont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équivalents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s'ils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reconnaissent le  		même langage.</a:t>
            </a:r>
          </a:p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C’est une relation d’équivalence</a:t>
            </a:r>
            <a:r>
              <a:rPr lang="fr-FR">
                <a:latin typeface="Arial" charset="0"/>
              </a:rPr>
              <a:t>,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51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8" grpId="0"/>
      <p:bldP spid="451598" grpId="0" animBg="1"/>
      <p:bldP spid="451605" grpId="0"/>
      <p:bldP spid="45160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1DD3CA-66AD-4502-A066-B0FBAD2BCBC7}" type="slidenum">
              <a:rPr lang="fr-FR"/>
              <a:pPr/>
              <a:t>18</a:t>
            </a:fld>
            <a:endParaRPr lang="fr-FR"/>
          </a:p>
        </p:txBody>
      </p:sp>
      <p:sp>
        <p:nvSpPr>
          <p:cNvPr id="452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2.2.3.  Automates émondés</a:t>
            </a:r>
            <a:r>
              <a:rPr lang="fr-FR" sz="4000"/>
              <a:t> </a:t>
            </a:r>
          </a:p>
        </p:txBody>
      </p:sp>
      <p:sp>
        <p:nvSpPr>
          <p:cNvPr id="452613" name="Rectangle 5"/>
          <p:cNvSpPr>
            <a:spLocks noChangeArrowheads="1"/>
          </p:cNvSpPr>
          <p:nvPr/>
        </p:nvSpPr>
        <p:spPr bwMode="auto">
          <a:xfrm>
            <a:off x="179388" y="1460500"/>
            <a:ext cx="86407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automate fini déterministe est 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émondé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si tous ses états sont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accessibles à partir de l'état initial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:</a:t>
            </a:r>
          </a:p>
        </p:txBody>
      </p:sp>
      <p:pic>
        <p:nvPicPr>
          <p:cNvPr id="4526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163888"/>
            <a:ext cx="4678362" cy="2052637"/>
          </a:xfrm>
          <a:prstGeom prst="rect">
            <a:avLst/>
          </a:prstGeom>
          <a:noFill/>
        </p:spPr>
      </p:pic>
      <p:sp>
        <p:nvSpPr>
          <p:cNvPr id="452614" name="Rectangle 6"/>
          <p:cNvSpPr>
            <a:spLocks noChangeArrowheads="1"/>
          </p:cNvSpPr>
          <p:nvPr/>
        </p:nvSpPr>
        <p:spPr bwMode="auto">
          <a:xfrm>
            <a:off x="250825" y="2349500"/>
            <a:ext cx="590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	 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w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fr-FR" sz="2400" baseline="300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	</a:t>
            </a:r>
            <a:r>
              <a:rPr lang="fr-FR" sz="2400" b="1" dirty="0">
                <a:solidFill>
                  <a:srgbClr val="CC0000"/>
                </a:solidFill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dirty="0">
                <a:solidFill>
                  <a:srgbClr val="CC0000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(q</a:t>
            </a:r>
            <a:r>
              <a:rPr lang="fr-FR" sz="2400" baseline="-300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,w) = q</a:t>
            </a:r>
          </a:p>
        </p:txBody>
      </p:sp>
      <p:sp>
        <p:nvSpPr>
          <p:cNvPr id="452615" name="Rectangle 7"/>
          <p:cNvSpPr>
            <a:spLocks noChangeArrowheads="1"/>
          </p:cNvSpPr>
          <p:nvPr/>
        </p:nvSpPr>
        <p:spPr bwMode="auto">
          <a:xfrm>
            <a:off x="107950" y="3068638"/>
            <a:ext cx="4554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7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: automate non émondé :</a:t>
            </a:r>
          </a:p>
        </p:txBody>
      </p:sp>
      <p:sp>
        <p:nvSpPr>
          <p:cNvPr id="452616" name="Rectangle 8"/>
          <p:cNvSpPr>
            <a:spLocks noChangeArrowheads="1"/>
          </p:cNvSpPr>
          <p:nvPr/>
        </p:nvSpPr>
        <p:spPr bwMode="auto">
          <a:xfrm>
            <a:off x="107950" y="4149725"/>
            <a:ext cx="4810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Seuls les états 1 et 2  sont accessibles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2613" grpId="0"/>
      <p:bldP spid="452614" grpId="0"/>
      <p:bldP spid="452615" grpId="0"/>
      <p:bldP spid="4526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176523-CB82-4752-9F2F-9A72D5E52917}" type="slidenum">
              <a:rPr lang="fr-FR"/>
              <a:pPr/>
              <a:t>19</a:t>
            </a:fld>
            <a:endParaRPr lang="fr-FR"/>
          </a:p>
        </p:txBody>
      </p:sp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036050" cy="450850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  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Automates</a:t>
            </a:r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Finis non Déterministes</a:t>
            </a:r>
            <a:r>
              <a:rPr lang="fr-FR" sz="4000"/>
              <a:t> 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AFND</a:t>
            </a:r>
          </a:p>
        </p:txBody>
      </p:sp>
      <p:sp>
        <p:nvSpPr>
          <p:cNvPr id="453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280400" cy="2159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8: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automates reconnaissant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{(ab)</a:t>
            </a:r>
            <a:r>
              <a:rPr lang="fr-FR" sz="24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/n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1},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noté 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ou 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ou 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ab(ab)</a:t>
            </a:r>
            <a:r>
              <a:rPr lang="fr-FR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ou 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fr-FR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="1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53636" name="Rectangle 4"/>
          <p:cNvSpPr>
            <a:spLocks noChangeArrowheads="1"/>
          </p:cNvSpPr>
          <p:nvPr/>
        </p:nvSpPr>
        <p:spPr bwMode="auto">
          <a:xfrm>
            <a:off x="107950" y="3409950"/>
            <a:ext cx="82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u="sng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grpSp>
        <p:nvGrpSpPr>
          <p:cNvPr id="453637" name="Group 5"/>
          <p:cNvGrpSpPr>
            <a:grpSpLocks/>
          </p:cNvGrpSpPr>
          <p:nvPr/>
        </p:nvGrpSpPr>
        <p:grpSpPr bwMode="auto">
          <a:xfrm>
            <a:off x="971550" y="4365625"/>
            <a:ext cx="576263" cy="576263"/>
            <a:chOff x="2517" y="2432"/>
            <a:chExt cx="363" cy="363"/>
          </a:xfrm>
        </p:grpSpPr>
        <p:sp>
          <p:nvSpPr>
            <p:cNvPr id="453638" name="Oval 6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3639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sp>
        <p:nvSpPr>
          <p:cNvPr id="453640" name="Line 8"/>
          <p:cNvSpPr>
            <a:spLocks noChangeShapeType="1"/>
          </p:cNvSpPr>
          <p:nvPr/>
        </p:nvSpPr>
        <p:spPr bwMode="auto">
          <a:xfrm flipV="1">
            <a:off x="252413" y="4725988"/>
            <a:ext cx="719137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453650" name="Group 18"/>
          <p:cNvGrpSpPr>
            <a:grpSpLocks/>
          </p:cNvGrpSpPr>
          <p:nvPr/>
        </p:nvGrpSpPr>
        <p:grpSpPr bwMode="auto">
          <a:xfrm>
            <a:off x="4211638" y="4437063"/>
            <a:ext cx="576262" cy="576262"/>
            <a:chOff x="2653" y="2795"/>
            <a:chExt cx="363" cy="363"/>
          </a:xfrm>
        </p:grpSpPr>
        <p:sp>
          <p:nvSpPr>
            <p:cNvPr id="453643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2789" y="2886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3</a:t>
              </a:r>
            </a:p>
          </p:txBody>
        </p:sp>
        <p:grpSp>
          <p:nvGrpSpPr>
            <p:cNvPr id="453645" name="Group 13"/>
            <p:cNvGrpSpPr>
              <a:grpSpLocks/>
            </p:cNvGrpSpPr>
            <p:nvPr/>
          </p:nvGrpSpPr>
          <p:grpSpPr bwMode="auto">
            <a:xfrm>
              <a:off x="2653" y="2795"/>
              <a:ext cx="363" cy="363"/>
              <a:chOff x="3923" y="2387"/>
              <a:chExt cx="363" cy="363"/>
            </a:xfrm>
          </p:grpSpPr>
          <p:sp>
            <p:nvSpPr>
              <p:cNvPr id="453646" name="Oval 14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3647" name="Oval 15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53649" name="Group 17"/>
          <p:cNvGrpSpPr>
            <a:grpSpLocks/>
          </p:cNvGrpSpPr>
          <p:nvPr/>
        </p:nvGrpSpPr>
        <p:grpSpPr bwMode="auto">
          <a:xfrm>
            <a:off x="2555875" y="4365625"/>
            <a:ext cx="576263" cy="576263"/>
            <a:chOff x="1610" y="2750"/>
            <a:chExt cx="363" cy="363"/>
          </a:xfrm>
        </p:grpSpPr>
        <p:sp>
          <p:nvSpPr>
            <p:cNvPr id="453642" name="Oval 10"/>
            <p:cNvSpPr>
              <a:spLocks noChangeArrowheads="1"/>
            </p:cNvSpPr>
            <p:nvPr/>
          </p:nvSpPr>
          <p:spPr bwMode="auto">
            <a:xfrm>
              <a:off x="1610" y="2750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364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746" y="2840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cxnSp>
        <p:nvCxnSpPr>
          <p:cNvPr id="453651" name="AutoShape 19"/>
          <p:cNvCxnSpPr>
            <a:cxnSpLocks noChangeShapeType="1"/>
            <a:stCxn id="453638" idx="0"/>
            <a:endCxn id="453642" idx="0"/>
          </p:cNvCxnSpPr>
          <p:nvPr/>
        </p:nvCxnSpPr>
        <p:spPr bwMode="auto">
          <a:xfrm rot="5400000" flipV="1">
            <a:off x="2051844" y="3574256"/>
            <a:ext cx="1588" cy="1584325"/>
          </a:xfrm>
          <a:prstGeom prst="curvedConnector3">
            <a:avLst>
              <a:gd name="adj1" fmla="val -21200000"/>
            </a:avLst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53652" name="AutoShape 20"/>
          <p:cNvCxnSpPr>
            <a:cxnSpLocks noChangeShapeType="1"/>
            <a:stCxn id="453642" idx="4"/>
            <a:endCxn id="453638" idx="4"/>
          </p:cNvCxnSpPr>
          <p:nvPr/>
        </p:nvCxnSpPr>
        <p:spPr bwMode="auto">
          <a:xfrm rot="5400000">
            <a:off x="2051844" y="4150519"/>
            <a:ext cx="1587" cy="1584325"/>
          </a:xfrm>
          <a:prstGeom prst="curvedConnector3">
            <a:avLst>
              <a:gd name="adj1" fmla="val 21900000"/>
            </a:avLst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453653" name="Line 21"/>
          <p:cNvSpPr>
            <a:spLocks noChangeShapeType="1"/>
          </p:cNvSpPr>
          <p:nvPr/>
        </p:nvSpPr>
        <p:spPr bwMode="auto">
          <a:xfrm>
            <a:off x="3132138" y="4724400"/>
            <a:ext cx="1079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53654" name="Text Box 22"/>
          <p:cNvSpPr txBox="1">
            <a:spLocks noChangeArrowheads="1"/>
          </p:cNvSpPr>
          <p:nvPr/>
        </p:nvSpPr>
        <p:spPr bwMode="auto">
          <a:xfrm>
            <a:off x="1908175" y="3860800"/>
            <a:ext cx="36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3655" name="Text Box 23"/>
          <p:cNvSpPr txBox="1">
            <a:spLocks noChangeArrowheads="1"/>
          </p:cNvSpPr>
          <p:nvPr/>
        </p:nvSpPr>
        <p:spPr bwMode="auto">
          <a:xfrm rot="10800000" flipV="1">
            <a:off x="1908175" y="48688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3661" name="Text Box 29"/>
          <p:cNvSpPr txBox="1">
            <a:spLocks noChangeArrowheads="1"/>
          </p:cNvSpPr>
          <p:nvPr/>
        </p:nvSpPr>
        <p:spPr bwMode="auto">
          <a:xfrm rot="10800000" flipV="1">
            <a:off x="3492500" y="4292600"/>
            <a:ext cx="382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3662" name="Text Box 30"/>
          <p:cNvSpPr txBox="1">
            <a:spLocks noChangeArrowheads="1"/>
          </p:cNvSpPr>
          <p:nvPr/>
        </p:nvSpPr>
        <p:spPr bwMode="auto">
          <a:xfrm>
            <a:off x="1258888" y="5589588"/>
            <a:ext cx="2160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d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(2,b)={1,3}</a:t>
            </a:r>
            <a:endParaRPr lang="fr-FR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5" grpId="0" build="p"/>
      <p:bldP spid="453636" grpId="0"/>
      <p:bldP spid="453640" grpId="0" animBg="1"/>
      <p:bldP spid="453653" grpId="0" animBg="1"/>
      <p:bldP spid="453654" grpId="0"/>
      <p:bldP spid="453655" grpId="0"/>
      <p:bldP spid="453661" grpId="0"/>
      <p:bldP spid="4536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A36249-5CD6-42F4-BF23-6F0360FDEF9A}" type="slidenum">
              <a:rPr lang="fr-FR"/>
              <a:pPr/>
              <a:t>20</a:t>
            </a:fld>
            <a:endParaRPr lang="fr-FR"/>
          </a:p>
        </p:txBody>
      </p:sp>
      <p:sp>
        <p:nvSpPr>
          <p:cNvPr id="45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036050" cy="450850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  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Automates</a:t>
            </a:r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Finis non Déterministes</a:t>
            </a:r>
            <a:r>
              <a:rPr lang="fr-FR" sz="4000"/>
              <a:t> 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AFND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280400" cy="2159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8: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automates reconnaissant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{(ab)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1},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noté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a(ba)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57732" name="Rectangle 4"/>
          <p:cNvSpPr>
            <a:spLocks noChangeArrowheads="1"/>
          </p:cNvSpPr>
          <p:nvPr/>
        </p:nvSpPr>
        <p:spPr bwMode="auto">
          <a:xfrm>
            <a:off x="107950" y="3213100"/>
            <a:ext cx="113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u="sng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</a:p>
        </p:txBody>
      </p:sp>
      <p:grpSp>
        <p:nvGrpSpPr>
          <p:cNvPr id="457733" name="Group 5"/>
          <p:cNvGrpSpPr>
            <a:grpSpLocks/>
          </p:cNvGrpSpPr>
          <p:nvPr/>
        </p:nvGrpSpPr>
        <p:grpSpPr bwMode="auto">
          <a:xfrm>
            <a:off x="1116013" y="4005263"/>
            <a:ext cx="576262" cy="576262"/>
            <a:chOff x="2517" y="2432"/>
            <a:chExt cx="363" cy="363"/>
          </a:xfrm>
        </p:grpSpPr>
        <p:sp>
          <p:nvSpPr>
            <p:cNvPr id="457734" name="Oval 6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7735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grpSp>
        <p:nvGrpSpPr>
          <p:cNvPr id="457762" name="Group 34"/>
          <p:cNvGrpSpPr>
            <a:grpSpLocks/>
          </p:cNvGrpSpPr>
          <p:nvPr/>
        </p:nvGrpSpPr>
        <p:grpSpPr bwMode="auto">
          <a:xfrm>
            <a:off x="3419475" y="3932238"/>
            <a:ext cx="576263" cy="576262"/>
            <a:chOff x="2200" y="2568"/>
            <a:chExt cx="363" cy="363"/>
          </a:xfrm>
        </p:grpSpPr>
        <p:sp>
          <p:nvSpPr>
            <p:cNvPr id="457738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2336" y="2659"/>
              <a:ext cx="90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3</a:t>
              </a:r>
            </a:p>
          </p:txBody>
        </p:sp>
        <p:sp>
          <p:nvSpPr>
            <p:cNvPr id="457743" name="Oval 15"/>
            <p:cNvSpPr>
              <a:spLocks noChangeArrowheads="1"/>
            </p:cNvSpPr>
            <p:nvPr/>
          </p:nvSpPr>
          <p:spPr bwMode="auto">
            <a:xfrm>
              <a:off x="2200" y="2568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457747" name="Line 19"/>
          <p:cNvSpPr>
            <a:spLocks noChangeShapeType="1"/>
          </p:cNvSpPr>
          <p:nvPr/>
        </p:nvSpPr>
        <p:spPr bwMode="auto">
          <a:xfrm>
            <a:off x="3995738" y="4221163"/>
            <a:ext cx="1079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57748" name="Text Box 20"/>
          <p:cNvSpPr txBox="1">
            <a:spLocks noChangeArrowheads="1"/>
          </p:cNvSpPr>
          <p:nvPr/>
        </p:nvSpPr>
        <p:spPr bwMode="auto">
          <a:xfrm>
            <a:off x="827088" y="4941888"/>
            <a:ext cx="3603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7749" name="Text Box 21"/>
          <p:cNvSpPr txBox="1">
            <a:spLocks noChangeArrowheads="1"/>
          </p:cNvSpPr>
          <p:nvPr/>
        </p:nvSpPr>
        <p:spPr bwMode="auto">
          <a:xfrm rot="10800000" flipV="1">
            <a:off x="1908175" y="48688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7750" name="Text Box 22"/>
          <p:cNvSpPr txBox="1">
            <a:spLocks noChangeArrowheads="1"/>
          </p:cNvSpPr>
          <p:nvPr/>
        </p:nvSpPr>
        <p:spPr bwMode="auto">
          <a:xfrm rot="10800000" flipV="1">
            <a:off x="4356100" y="37893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7751" name="Text Box 23"/>
          <p:cNvSpPr txBox="1">
            <a:spLocks noChangeArrowheads="1"/>
          </p:cNvSpPr>
          <p:nvPr/>
        </p:nvSpPr>
        <p:spPr bwMode="auto">
          <a:xfrm>
            <a:off x="2771775" y="5229225"/>
            <a:ext cx="2160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d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(1,a)={2,3}</a:t>
            </a:r>
            <a:endParaRPr lang="fr-FR">
              <a:solidFill>
                <a:srgbClr val="FF0000"/>
              </a:solidFill>
            </a:endParaRPr>
          </a:p>
        </p:txBody>
      </p:sp>
      <p:grpSp>
        <p:nvGrpSpPr>
          <p:cNvPr id="457764" name="Group 36"/>
          <p:cNvGrpSpPr>
            <a:grpSpLocks/>
          </p:cNvGrpSpPr>
          <p:nvPr/>
        </p:nvGrpSpPr>
        <p:grpSpPr bwMode="auto">
          <a:xfrm>
            <a:off x="5075238" y="3933825"/>
            <a:ext cx="576262" cy="576263"/>
            <a:chOff x="3197" y="2478"/>
            <a:chExt cx="363" cy="363"/>
          </a:xfrm>
        </p:grpSpPr>
        <p:grpSp>
          <p:nvGrpSpPr>
            <p:cNvPr id="457739" name="Group 11"/>
            <p:cNvGrpSpPr>
              <a:grpSpLocks/>
            </p:cNvGrpSpPr>
            <p:nvPr/>
          </p:nvGrpSpPr>
          <p:grpSpPr bwMode="auto">
            <a:xfrm>
              <a:off x="3197" y="2478"/>
              <a:ext cx="363" cy="363"/>
              <a:chOff x="3923" y="2387"/>
              <a:chExt cx="363" cy="363"/>
            </a:xfrm>
          </p:grpSpPr>
          <p:sp>
            <p:nvSpPr>
              <p:cNvPr id="457740" name="Oval 12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7741" name="Oval 13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57752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3334" y="2568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4</a:t>
              </a:r>
            </a:p>
          </p:txBody>
        </p:sp>
      </p:grpSp>
      <p:grpSp>
        <p:nvGrpSpPr>
          <p:cNvPr id="457753" name="Group 25"/>
          <p:cNvGrpSpPr>
            <a:grpSpLocks/>
          </p:cNvGrpSpPr>
          <p:nvPr/>
        </p:nvGrpSpPr>
        <p:grpSpPr bwMode="auto">
          <a:xfrm>
            <a:off x="1187450" y="5734050"/>
            <a:ext cx="576263" cy="576263"/>
            <a:chOff x="1610" y="2750"/>
            <a:chExt cx="363" cy="363"/>
          </a:xfrm>
        </p:grpSpPr>
        <p:sp>
          <p:nvSpPr>
            <p:cNvPr id="457754" name="Oval 26"/>
            <p:cNvSpPr>
              <a:spLocks noChangeArrowheads="1"/>
            </p:cNvSpPr>
            <p:nvPr/>
          </p:nvSpPr>
          <p:spPr bwMode="auto">
            <a:xfrm>
              <a:off x="1610" y="2750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7755" name="WordArt 27"/>
            <p:cNvSpPr>
              <a:spLocks noChangeArrowheads="1" noChangeShapeType="1" noTextEdit="1"/>
            </p:cNvSpPr>
            <p:nvPr/>
          </p:nvSpPr>
          <p:spPr bwMode="auto">
            <a:xfrm>
              <a:off x="1746" y="2840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sp>
        <p:nvSpPr>
          <p:cNvPr id="457756" name="Rectangle 28"/>
          <p:cNvSpPr>
            <a:spLocks noChangeArrowheads="1"/>
          </p:cNvSpPr>
          <p:nvPr/>
        </p:nvSpPr>
        <p:spPr bwMode="auto">
          <a:xfrm>
            <a:off x="2411413" y="3789363"/>
            <a:ext cx="382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7759" name="Line 31"/>
          <p:cNvSpPr>
            <a:spLocks noChangeShapeType="1"/>
          </p:cNvSpPr>
          <p:nvPr/>
        </p:nvSpPr>
        <p:spPr bwMode="auto">
          <a:xfrm>
            <a:off x="684213" y="4076700"/>
            <a:ext cx="431800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cxnSp>
        <p:nvCxnSpPr>
          <p:cNvPr id="457760" name="AutoShape 32"/>
          <p:cNvCxnSpPr>
            <a:cxnSpLocks noChangeShapeType="1"/>
            <a:stCxn id="457734" idx="2"/>
            <a:endCxn id="457754" idx="2"/>
          </p:cNvCxnSpPr>
          <p:nvPr/>
        </p:nvCxnSpPr>
        <p:spPr bwMode="auto">
          <a:xfrm rot="10800000" flipH="1" flipV="1">
            <a:off x="1116013" y="4294188"/>
            <a:ext cx="71437" cy="1728787"/>
          </a:xfrm>
          <a:prstGeom prst="curvedConnector3">
            <a:avLst>
              <a:gd name="adj1" fmla="val -320000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57761" name="AutoShape 33"/>
          <p:cNvCxnSpPr>
            <a:cxnSpLocks noChangeShapeType="1"/>
            <a:stCxn id="457754" idx="6"/>
            <a:endCxn id="457734" idx="6"/>
          </p:cNvCxnSpPr>
          <p:nvPr/>
        </p:nvCxnSpPr>
        <p:spPr bwMode="auto">
          <a:xfrm flipH="1" flipV="1">
            <a:off x="1692275" y="4294188"/>
            <a:ext cx="71438" cy="1728787"/>
          </a:xfrm>
          <a:prstGeom prst="curvedConnector3">
            <a:avLst>
              <a:gd name="adj1" fmla="val -317778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457763" name="Line 35"/>
          <p:cNvSpPr>
            <a:spLocks noChangeShapeType="1"/>
          </p:cNvSpPr>
          <p:nvPr/>
        </p:nvSpPr>
        <p:spPr bwMode="auto">
          <a:xfrm>
            <a:off x="1692275" y="4221163"/>
            <a:ext cx="1727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7731" grpId="0" build="p"/>
      <p:bldP spid="457732" grpId="0"/>
      <p:bldP spid="457747" grpId="0" animBg="1"/>
      <p:bldP spid="457748" grpId="0"/>
      <p:bldP spid="457749" grpId="0"/>
      <p:bldP spid="457750" grpId="0"/>
      <p:bldP spid="457751" grpId="0"/>
      <p:bldP spid="457756" grpId="0"/>
      <p:bldP spid="457759" grpId="0" animBg="1"/>
      <p:bldP spid="45776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A749B8-40E6-4FEB-9326-A91BD732F96C}" type="slidenum">
              <a:rPr lang="fr-FR"/>
              <a:pPr/>
              <a:t>21</a:t>
            </a:fld>
            <a:endParaRPr lang="fr-FR"/>
          </a:p>
        </p:txBody>
      </p:sp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036050" cy="450850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  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Automates</a:t>
            </a:r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Finis non Déterministes</a:t>
            </a:r>
            <a:r>
              <a:rPr lang="fr-FR" sz="4000"/>
              <a:t> 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AFND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280400" cy="2159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8: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automates reconnaissant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{(ab)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1},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noté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a(ba)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58756" name="Rectangle 4"/>
          <p:cNvSpPr>
            <a:spLocks noChangeArrowheads="1"/>
          </p:cNvSpPr>
          <p:nvPr/>
        </p:nvSpPr>
        <p:spPr bwMode="auto">
          <a:xfrm>
            <a:off x="107950" y="3213100"/>
            <a:ext cx="118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a(ba)*b</a:t>
            </a:r>
          </a:p>
        </p:txBody>
      </p:sp>
      <p:grpSp>
        <p:nvGrpSpPr>
          <p:cNvPr id="458757" name="Group 5"/>
          <p:cNvGrpSpPr>
            <a:grpSpLocks/>
          </p:cNvGrpSpPr>
          <p:nvPr/>
        </p:nvGrpSpPr>
        <p:grpSpPr bwMode="auto">
          <a:xfrm>
            <a:off x="1116013" y="3860800"/>
            <a:ext cx="576262" cy="576263"/>
            <a:chOff x="2517" y="2432"/>
            <a:chExt cx="363" cy="363"/>
          </a:xfrm>
        </p:grpSpPr>
        <p:sp>
          <p:nvSpPr>
            <p:cNvPr id="458758" name="Oval 6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8759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grpSp>
        <p:nvGrpSpPr>
          <p:cNvPr id="458760" name="Group 8"/>
          <p:cNvGrpSpPr>
            <a:grpSpLocks/>
          </p:cNvGrpSpPr>
          <p:nvPr/>
        </p:nvGrpSpPr>
        <p:grpSpPr bwMode="auto">
          <a:xfrm>
            <a:off x="3419475" y="5734050"/>
            <a:ext cx="576263" cy="576263"/>
            <a:chOff x="2200" y="2568"/>
            <a:chExt cx="363" cy="363"/>
          </a:xfrm>
        </p:grpSpPr>
        <p:sp>
          <p:nvSpPr>
            <p:cNvPr id="458761" name="WordArt 9"/>
            <p:cNvSpPr>
              <a:spLocks noChangeArrowheads="1" noChangeShapeType="1" noTextEdit="1"/>
            </p:cNvSpPr>
            <p:nvPr/>
          </p:nvSpPr>
          <p:spPr bwMode="auto">
            <a:xfrm>
              <a:off x="2336" y="2659"/>
              <a:ext cx="90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3</a:t>
              </a:r>
            </a:p>
          </p:txBody>
        </p:sp>
        <p:sp>
          <p:nvSpPr>
            <p:cNvPr id="458762" name="Oval 10"/>
            <p:cNvSpPr>
              <a:spLocks noChangeArrowheads="1"/>
            </p:cNvSpPr>
            <p:nvPr/>
          </p:nvSpPr>
          <p:spPr bwMode="auto">
            <a:xfrm>
              <a:off x="2200" y="2568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458763" name="Line 11"/>
          <p:cNvSpPr>
            <a:spLocks noChangeShapeType="1"/>
          </p:cNvSpPr>
          <p:nvPr/>
        </p:nvSpPr>
        <p:spPr bwMode="auto">
          <a:xfrm>
            <a:off x="3995738" y="4149725"/>
            <a:ext cx="1079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58764" name="Text Box 12"/>
          <p:cNvSpPr txBox="1">
            <a:spLocks noChangeArrowheads="1"/>
          </p:cNvSpPr>
          <p:nvPr/>
        </p:nvSpPr>
        <p:spPr bwMode="auto">
          <a:xfrm>
            <a:off x="4140200" y="4797425"/>
            <a:ext cx="36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8765" name="Text Box 13"/>
          <p:cNvSpPr txBox="1">
            <a:spLocks noChangeArrowheads="1"/>
          </p:cNvSpPr>
          <p:nvPr/>
        </p:nvSpPr>
        <p:spPr bwMode="auto">
          <a:xfrm rot="10800000" flipV="1">
            <a:off x="3132138" y="4797425"/>
            <a:ext cx="382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8766" name="Text Box 14"/>
          <p:cNvSpPr txBox="1">
            <a:spLocks noChangeArrowheads="1"/>
          </p:cNvSpPr>
          <p:nvPr/>
        </p:nvSpPr>
        <p:spPr bwMode="auto">
          <a:xfrm rot="10800000" flipV="1">
            <a:off x="4356100" y="3716338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8767" name="Text Box 15"/>
          <p:cNvSpPr txBox="1">
            <a:spLocks noChangeArrowheads="1"/>
          </p:cNvSpPr>
          <p:nvPr/>
        </p:nvSpPr>
        <p:spPr bwMode="auto">
          <a:xfrm>
            <a:off x="4787900" y="5445125"/>
            <a:ext cx="2160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d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(2, b)={3,4}</a:t>
            </a:r>
            <a:endParaRPr lang="fr-FR">
              <a:solidFill>
                <a:srgbClr val="FF0000"/>
              </a:solidFill>
            </a:endParaRPr>
          </a:p>
        </p:txBody>
      </p:sp>
      <p:grpSp>
        <p:nvGrpSpPr>
          <p:cNvPr id="458768" name="Group 16"/>
          <p:cNvGrpSpPr>
            <a:grpSpLocks/>
          </p:cNvGrpSpPr>
          <p:nvPr/>
        </p:nvGrpSpPr>
        <p:grpSpPr bwMode="auto">
          <a:xfrm>
            <a:off x="5075238" y="3860800"/>
            <a:ext cx="576262" cy="576263"/>
            <a:chOff x="3197" y="2478"/>
            <a:chExt cx="363" cy="363"/>
          </a:xfrm>
        </p:grpSpPr>
        <p:grpSp>
          <p:nvGrpSpPr>
            <p:cNvPr id="458769" name="Group 17"/>
            <p:cNvGrpSpPr>
              <a:grpSpLocks/>
            </p:cNvGrpSpPr>
            <p:nvPr/>
          </p:nvGrpSpPr>
          <p:grpSpPr bwMode="auto">
            <a:xfrm>
              <a:off x="3197" y="2478"/>
              <a:ext cx="363" cy="363"/>
              <a:chOff x="3923" y="2387"/>
              <a:chExt cx="363" cy="363"/>
            </a:xfrm>
          </p:grpSpPr>
          <p:sp>
            <p:nvSpPr>
              <p:cNvPr id="458770" name="Oval 18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8771" name="Oval 19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458772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3334" y="2568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4</a:t>
              </a:r>
            </a:p>
          </p:txBody>
        </p:sp>
      </p:grpSp>
      <p:grpSp>
        <p:nvGrpSpPr>
          <p:cNvPr id="458773" name="Group 21"/>
          <p:cNvGrpSpPr>
            <a:grpSpLocks/>
          </p:cNvGrpSpPr>
          <p:nvPr/>
        </p:nvGrpSpPr>
        <p:grpSpPr bwMode="auto">
          <a:xfrm>
            <a:off x="3419475" y="3933825"/>
            <a:ext cx="576263" cy="576263"/>
            <a:chOff x="1610" y="2750"/>
            <a:chExt cx="363" cy="363"/>
          </a:xfrm>
        </p:grpSpPr>
        <p:sp>
          <p:nvSpPr>
            <p:cNvPr id="458774" name="Oval 22"/>
            <p:cNvSpPr>
              <a:spLocks noChangeArrowheads="1"/>
            </p:cNvSpPr>
            <p:nvPr/>
          </p:nvSpPr>
          <p:spPr bwMode="auto">
            <a:xfrm>
              <a:off x="1610" y="2750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8775" name="WordArt 23"/>
            <p:cNvSpPr>
              <a:spLocks noChangeArrowheads="1" noChangeShapeType="1" noTextEdit="1"/>
            </p:cNvSpPr>
            <p:nvPr/>
          </p:nvSpPr>
          <p:spPr bwMode="auto">
            <a:xfrm>
              <a:off x="1746" y="2840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sp>
        <p:nvSpPr>
          <p:cNvPr id="458776" name="Rectangle 24"/>
          <p:cNvSpPr>
            <a:spLocks noChangeArrowheads="1"/>
          </p:cNvSpPr>
          <p:nvPr/>
        </p:nvSpPr>
        <p:spPr bwMode="auto">
          <a:xfrm>
            <a:off x="2411413" y="3716338"/>
            <a:ext cx="382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8777" name="Line 25"/>
          <p:cNvSpPr>
            <a:spLocks noChangeShapeType="1"/>
          </p:cNvSpPr>
          <p:nvPr/>
        </p:nvSpPr>
        <p:spPr bwMode="auto">
          <a:xfrm>
            <a:off x="684213" y="4005263"/>
            <a:ext cx="431800" cy="144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58780" name="Line 28"/>
          <p:cNvSpPr>
            <a:spLocks noChangeShapeType="1"/>
          </p:cNvSpPr>
          <p:nvPr/>
        </p:nvSpPr>
        <p:spPr bwMode="auto">
          <a:xfrm>
            <a:off x="1692275" y="4149725"/>
            <a:ext cx="1727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cxnSp>
        <p:nvCxnSpPr>
          <p:cNvPr id="458782" name="AutoShape 30"/>
          <p:cNvCxnSpPr>
            <a:cxnSpLocks noChangeShapeType="1"/>
            <a:stCxn id="458774" idx="2"/>
            <a:endCxn id="458762" idx="2"/>
          </p:cNvCxnSpPr>
          <p:nvPr/>
        </p:nvCxnSpPr>
        <p:spPr bwMode="auto">
          <a:xfrm rot="10800000" flipH="1" flipV="1">
            <a:off x="3419475" y="4222750"/>
            <a:ext cx="1588" cy="1800225"/>
          </a:xfrm>
          <a:prstGeom prst="curvedConnector3">
            <a:avLst>
              <a:gd name="adj1" fmla="val -14400000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58783" name="AutoShape 31"/>
          <p:cNvCxnSpPr>
            <a:cxnSpLocks noChangeShapeType="1"/>
            <a:stCxn id="458762" idx="6"/>
            <a:endCxn id="458774" idx="6"/>
          </p:cNvCxnSpPr>
          <p:nvPr/>
        </p:nvCxnSpPr>
        <p:spPr bwMode="auto">
          <a:xfrm flipV="1">
            <a:off x="3995738" y="4222750"/>
            <a:ext cx="1587" cy="1800225"/>
          </a:xfrm>
          <a:prstGeom prst="curvedConnector3">
            <a:avLst>
              <a:gd name="adj1" fmla="val 14300000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8755" grpId="0" build="p"/>
      <p:bldP spid="458756" grpId="0"/>
      <p:bldP spid="458763" grpId="0" animBg="1"/>
      <p:bldP spid="458764" grpId="0"/>
      <p:bldP spid="458765" grpId="0"/>
      <p:bldP spid="458766" grpId="0"/>
      <p:bldP spid="458767" grpId="0"/>
      <p:bldP spid="458776" grpId="0"/>
      <p:bldP spid="458777" grpId="0" animBg="1"/>
      <p:bldP spid="45878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3FA3D0-2D26-4783-A0FA-DEBFB619D7A3}" type="slidenum">
              <a:rPr lang="fr-FR"/>
              <a:pPr/>
              <a:t>22</a:t>
            </a:fld>
            <a:endParaRPr lang="fr-FR"/>
          </a:p>
        </p:txBody>
      </p:sp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036050" cy="450850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  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Automates</a:t>
            </a:r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Finis non Déterministes</a:t>
            </a:r>
            <a:r>
              <a:rPr lang="fr-FR" sz="4000"/>
              <a:t> 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AFND</a:t>
            </a:r>
          </a:p>
        </p:txBody>
      </p:sp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280400" cy="2159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8: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automates reconnaissant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{(ab)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1},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noté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ab(ab)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ou 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a(ba)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59780" name="Rectangle 4"/>
          <p:cNvSpPr>
            <a:spLocks noChangeArrowheads="1"/>
          </p:cNvSpPr>
          <p:nvPr/>
        </p:nvSpPr>
        <p:spPr bwMode="auto">
          <a:xfrm>
            <a:off x="107950" y="3213100"/>
            <a:ext cx="113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ab(ab)</a:t>
            </a:r>
            <a:r>
              <a:rPr lang="fr-FR" sz="2400" b="1" u="sng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grpSp>
        <p:nvGrpSpPr>
          <p:cNvPr id="459781" name="Group 5"/>
          <p:cNvGrpSpPr>
            <a:grpSpLocks/>
          </p:cNvGrpSpPr>
          <p:nvPr/>
        </p:nvGrpSpPr>
        <p:grpSpPr bwMode="auto">
          <a:xfrm>
            <a:off x="1116013" y="4005263"/>
            <a:ext cx="576262" cy="576262"/>
            <a:chOff x="2517" y="2432"/>
            <a:chExt cx="363" cy="363"/>
          </a:xfrm>
        </p:grpSpPr>
        <p:sp>
          <p:nvSpPr>
            <p:cNvPr id="459782" name="Oval 6"/>
            <p:cNvSpPr>
              <a:spLocks noChangeArrowheads="1"/>
            </p:cNvSpPr>
            <p:nvPr/>
          </p:nvSpPr>
          <p:spPr bwMode="auto">
            <a:xfrm>
              <a:off x="2517" y="2432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9783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653" y="2523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1</a:t>
              </a:r>
            </a:p>
          </p:txBody>
        </p:sp>
      </p:grpSp>
      <p:sp>
        <p:nvSpPr>
          <p:cNvPr id="459787" name="Line 11"/>
          <p:cNvSpPr>
            <a:spLocks noChangeShapeType="1"/>
          </p:cNvSpPr>
          <p:nvPr/>
        </p:nvSpPr>
        <p:spPr bwMode="auto">
          <a:xfrm>
            <a:off x="3995738" y="4221163"/>
            <a:ext cx="1079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459788" name="Text Box 12"/>
          <p:cNvSpPr txBox="1">
            <a:spLocks noChangeArrowheads="1"/>
          </p:cNvSpPr>
          <p:nvPr/>
        </p:nvSpPr>
        <p:spPr bwMode="auto">
          <a:xfrm>
            <a:off x="4787900" y="4868863"/>
            <a:ext cx="3603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9789" name="Text Box 13"/>
          <p:cNvSpPr txBox="1">
            <a:spLocks noChangeArrowheads="1"/>
          </p:cNvSpPr>
          <p:nvPr/>
        </p:nvSpPr>
        <p:spPr bwMode="auto">
          <a:xfrm rot="10800000" flipV="1">
            <a:off x="5867400" y="48688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9790" name="Text Box 14"/>
          <p:cNvSpPr txBox="1">
            <a:spLocks noChangeArrowheads="1"/>
          </p:cNvSpPr>
          <p:nvPr/>
        </p:nvSpPr>
        <p:spPr bwMode="auto">
          <a:xfrm rot="10800000" flipV="1">
            <a:off x="4356100" y="37893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Arial" charset="0"/>
              </a:rPr>
              <a:t>b</a:t>
            </a:r>
          </a:p>
        </p:txBody>
      </p:sp>
      <p:sp>
        <p:nvSpPr>
          <p:cNvPr id="459791" name="Text Box 15"/>
          <p:cNvSpPr txBox="1">
            <a:spLocks noChangeArrowheads="1"/>
          </p:cNvSpPr>
          <p:nvPr/>
        </p:nvSpPr>
        <p:spPr bwMode="auto">
          <a:xfrm>
            <a:off x="2124075" y="5229225"/>
            <a:ext cx="2160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déterministe</a:t>
            </a:r>
          </a:p>
        </p:txBody>
      </p:sp>
      <p:grpSp>
        <p:nvGrpSpPr>
          <p:cNvPr id="459806" name="Group 30"/>
          <p:cNvGrpSpPr>
            <a:grpSpLocks/>
          </p:cNvGrpSpPr>
          <p:nvPr/>
        </p:nvGrpSpPr>
        <p:grpSpPr bwMode="auto">
          <a:xfrm>
            <a:off x="5075238" y="3933825"/>
            <a:ext cx="576262" cy="576263"/>
            <a:chOff x="3197" y="2478"/>
            <a:chExt cx="363" cy="363"/>
          </a:xfrm>
        </p:grpSpPr>
        <p:sp>
          <p:nvSpPr>
            <p:cNvPr id="459785" name="WordArt 9"/>
            <p:cNvSpPr>
              <a:spLocks noChangeArrowheads="1" noChangeShapeType="1" noTextEdit="1"/>
            </p:cNvSpPr>
            <p:nvPr/>
          </p:nvSpPr>
          <p:spPr bwMode="auto">
            <a:xfrm>
              <a:off x="3334" y="2568"/>
              <a:ext cx="90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3</a:t>
              </a:r>
            </a:p>
          </p:txBody>
        </p:sp>
        <p:grpSp>
          <p:nvGrpSpPr>
            <p:cNvPr id="459793" name="Group 17"/>
            <p:cNvGrpSpPr>
              <a:grpSpLocks/>
            </p:cNvGrpSpPr>
            <p:nvPr/>
          </p:nvGrpSpPr>
          <p:grpSpPr bwMode="auto">
            <a:xfrm>
              <a:off x="3197" y="2478"/>
              <a:ext cx="363" cy="363"/>
              <a:chOff x="3923" y="2387"/>
              <a:chExt cx="363" cy="363"/>
            </a:xfrm>
          </p:grpSpPr>
          <p:sp>
            <p:nvSpPr>
              <p:cNvPr id="459794" name="Oval 18"/>
              <p:cNvSpPr>
                <a:spLocks noChangeArrowheads="1"/>
              </p:cNvSpPr>
              <p:nvPr/>
            </p:nvSpPr>
            <p:spPr bwMode="auto">
              <a:xfrm>
                <a:off x="3969" y="2433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459795" name="Oval 19"/>
              <p:cNvSpPr>
                <a:spLocks noChangeArrowheads="1"/>
              </p:cNvSpPr>
              <p:nvPr/>
            </p:nvSpPr>
            <p:spPr bwMode="auto">
              <a:xfrm>
                <a:off x="3923" y="2387"/>
                <a:ext cx="363" cy="363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459807" name="Group 31"/>
          <p:cNvGrpSpPr>
            <a:grpSpLocks/>
          </p:cNvGrpSpPr>
          <p:nvPr/>
        </p:nvGrpSpPr>
        <p:grpSpPr bwMode="auto">
          <a:xfrm>
            <a:off x="5148263" y="5805488"/>
            <a:ext cx="576262" cy="576262"/>
            <a:chOff x="3243" y="3657"/>
            <a:chExt cx="363" cy="363"/>
          </a:xfrm>
        </p:grpSpPr>
        <p:sp>
          <p:nvSpPr>
            <p:cNvPr id="459796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3379" y="3748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4</a:t>
              </a:r>
            </a:p>
          </p:txBody>
        </p:sp>
        <p:sp>
          <p:nvSpPr>
            <p:cNvPr id="459798" name="Oval 22"/>
            <p:cNvSpPr>
              <a:spLocks noChangeArrowheads="1"/>
            </p:cNvSpPr>
            <p:nvPr/>
          </p:nvSpPr>
          <p:spPr bwMode="auto">
            <a:xfrm>
              <a:off x="3243" y="3657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459805" name="Group 29"/>
          <p:cNvGrpSpPr>
            <a:grpSpLocks/>
          </p:cNvGrpSpPr>
          <p:nvPr/>
        </p:nvGrpSpPr>
        <p:grpSpPr bwMode="auto">
          <a:xfrm>
            <a:off x="3419475" y="3932238"/>
            <a:ext cx="576263" cy="576262"/>
            <a:chOff x="2154" y="2477"/>
            <a:chExt cx="363" cy="363"/>
          </a:xfrm>
        </p:grpSpPr>
        <p:sp>
          <p:nvSpPr>
            <p:cNvPr id="459786" name="Oval 10"/>
            <p:cNvSpPr>
              <a:spLocks noChangeArrowheads="1"/>
            </p:cNvSpPr>
            <p:nvPr/>
          </p:nvSpPr>
          <p:spPr bwMode="auto">
            <a:xfrm>
              <a:off x="2154" y="2477"/>
              <a:ext cx="36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459799" name="WordArt 23"/>
            <p:cNvSpPr>
              <a:spLocks noChangeArrowheads="1" noChangeShapeType="1" noTextEdit="1"/>
            </p:cNvSpPr>
            <p:nvPr/>
          </p:nvSpPr>
          <p:spPr bwMode="auto">
            <a:xfrm>
              <a:off x="2290" y="2568"/>
              <a:ext cx="81" cy="15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fr-FR" sz="14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Verdana"/>
                </a:rPr>
                <a:t>2</a:t>
              </a:r>
            </a:p>
          </p:txBody>
        </p:sp>
      </p:grpSp>
      <p:sp>
        <p:nvSpPr>
          <p:cNvPr id="459800" name="Rectangle 24"/>
          <p:cNvSpPr>
            <a:spLocks noChangeArrowheads="1"/>
          </p:cNvSpPr>
          <p:nvPr/>
        </p:nvSpPr>
        <p:spPr bwMode="auto">
          <a:xfrm>
            <a:off x="2411413" y="3789363"/>
            <a:ext cx="382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</a:rPr>
              <a:t>a</a:t>
            </a:r>
          </a:p>
        </p:txBody>
      </p:sp>
      <p:sp>
        <p:nvSpPr>
          <p:cNvPr id="459801" name="Line 25"/>
          <p:cNvSpPr>
            <a:spLocks noChangeShapeType="1"/>
          </p:cNvSpPr>
          <p:nvPr/>
        </p:nvSpPr>
        <p:spPr bwMode="auto">
          <a:xfrm>
            <a:off x="684213" y="4076700"/>
            <a:ext cx="431800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cxnSp>
        <p:nvCxnSpPr>
          <p:cNvPr id="459802" name="AutoShape 26"/>
          <p:cNvCxnSpPr>
            <a:cxnSpLocks noChangeShapeType="1"/>
          </p:cNvCxnSpPr>
          <p:nvPr/>
        </p:nvCxnSpPr>
        <p:spPr bwMode="auto">
          <a:xfrm rot="10800000" flipH="1" flipV="1">
            <a:off x="5076825" y="4292600"/>
            <a:ext cx="71438" cy="1728788"/>
          </a:xfrm>
          <a:prstGeom prst="curvedConnector3">
            <a:avLst>
              <a:gd name="adj1" fmla="val -320000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459803" name="AutoShape 27"/>
          <p:cNvCxnSpPr>
            <a:cxnSpLocks noChangeShapeType="1"/>
          </p:cNvCxnSpPr>
          <p:nvPr/>
        </p:nvCxnSpPr>
        <p:spPr bwMode="auto">
          <a:xfrm flipH="1" flipV="1">
            <a:off x="5653088" y="4292600"/>
            <a:ext cx="71437" cy="1728788"/>
          </a:xfrm>
          <a:prstGeom prst="curvedConnector3">
            <a:avLst>
              <a:gd name="adj1" fmla="val -317778"/>
            </a:avLst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459804" name="Line 28"/>
          <p:cNvSpPr>
            <a:spLocks noChangeShapeType="1"/>
          </p:cNvSpPr>
          <p:nvPr/>
        </p:nvSpPr>
        <p:spPr bwMode="auto">
          <a:xfrm>
            <a:off x="1692275" y="4221163"/>
            <a:ext cx="1727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779" grpId="0" build="p"/>
      <p:bldP spid="459780" grpId="0"/>
      <p:bldP spid="459787" grpId="0" animBg="1"/>
      <p:bldP spid="459788" grpId="0"/>
      <p:bldP spid="459789" grpId="0"/>
      <p:bldP spid="459790" grpId="0"/>
      <p:bldP spid="459791" grpId="0"/>
      <p:bldP spid="459800" grpId="0"/>
      <p:bldP spid="459801" grpId="0" animBg="1"/>
      <p:bldP spid="45980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DB8060-07C8-409C-87E2-8F8F29BDF9F1}" type="slidenum">
              <a:rPr lang="fr-FR"/>
              <a:pPr/>
              <a:t>23</a:t>
            </a:fld>
            <a:endParaRPr lang="fr-FR"/>
          </a:p>
        </p:txBody>
      </p:sp>
      <p:sp>
        <p:nvSpPr>
          <p:cNvPr id="454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785225" cy="5543550"/>
          </a:xfrm>
        </p:spPr>
        <p:txBody>
          <a:bodyPr/>
          <a:lstStyle/>
          <a:p>
            <a:pPr>
              <a:lnSpc>
                <a:spcPct val="120000"/>
              </a:lnSpc>
              <a:spcAft>
                <a:spcPct val="7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il peut y avoir le choix entre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plusieurs chemins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lors de la lecture d’un mot.</a:t>
            </a:r>
          </a:p>
          <a:p>
            <a:pPr>
              <a:lnSpc>
                <a:spcPct val="120000"/>
              </a:lnSpc>
              <a:spcAft>
                <a:spcPct val="7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Pour qu’un mot soit accepté, il suffit qu’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 existe un chemin d’un état initial à un état final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>
              <a:lnSpc>
                <a:spcPct val="120000"/>
              </a:lnSpc>
              <a:spcAft>
                <a:spcPct val="7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Il ne s'agit plus d'une fonction de transition.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6066D8-F775-4AE7-9F6B-896987E15C36}" type="slidenum">
              <a:rPr lang="fr-FR"/>
              <a:pPr/>
              <a:t>24</a:t>
            </a:fld>
            <a:endParaRPr lang="fr-FR"/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8893175" cy="5545137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automate fini non déterministe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AFND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 est un </a:t>
            </a:r>
            <a:r>
              <a:rPr lang="fr-FR" sz="2400" dirty="0" err="1">
                <a:latin typeface="Times New Roman" pitchFamily="18" charset="0"/>
                <a:cs typeface="Times New Roman" pitchFamily="18" charset="0"/>
              </a:rPr>
              <a:t>quintuplet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= (Q, I, F, 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où 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 : est l’alphabet fini des lettres sur lequel l’automate travaillera,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 : est un ensemble fini dont les éléments sont les états de l’automate.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: désigne l'ensemble des états finals,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 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:  est un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ensemble non vide d'états initiaux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est une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application  de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Q x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dans  P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(Q)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P(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désigne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 l'ensemble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des parties de Q, il contient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baseline="3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|Q|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éléments.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/>
              <a:t>		</a:t>
            </a:r>
            <a:r>
              <a:rPr lang="fr-FR" sz="28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,a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{q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i1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…, </a:t>
            </a:r>
            <a:r>
              <a:rPr lang="fr-FR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 sz="2400" dirty="0"/>
              <a:t>  </a:t>
            </a:r>
          </a:p>
          <a:p>
            <a:pPr>
              <a:lnSpc>
                <a:spcPct val="90000"/>
              </a:lnSpc>
              <a:spcAft>
                <a:spcPct val="4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L’exécution d’un   AFND  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n’est pas unique.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/>
          </a:p>
        </p:txBody>
      </p:sp>
      <p:sp>
        <p:nvSpPr>
          <p:cNvPr id="455684" name="Rectangle 4"/>
          <p:cNvSpPr>
            <a:spLocks noChangeArrowheads="1"/>
          </p:cNvSpPr>
          <p:nvPr/>
        </p:nvSpPr>
        <p:spPr bwMode="auto">
          <a:xfrm>
            <a:off x="0" y="476250"/>
            <a:ext cx="2241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00CC"/>
                </a:solidFill>
                <a:latin typeface="Arial" charset="0"/>
              </a:rPr>
              <a:t>Définition 5: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3C06C-9E25-410D-A53D-59DC2C72208F}" type="slidenum">
              <a:rPr lang="fr-FR"/>
              <a:pPr/>
              <a:t>25</a:t>
            </a:fld>
            <a:endParaRPr lang="fr-FR"/>
          </a:p>
        </p:txBody>
      </p:sp>
      <p:sp>
        <p:nvSpPr>
          <p:cNvPr id="456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668338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9: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l’automate suivant est un AFND.</a:t>
            </a:r>
            <a:r>
              <a:rPr lang="fr-FR" sz="4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5670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1303338"/>
            <a:ext cx="4752975" cy="215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09" name="Rectangle 5"/>
          <p:cNvSpPr>
            <a:spLocks noChangeArrowheads="1"/>
          </p:cNvSpPr>
          <p:nvPr/>
        </p:nvSpPr>
        <p:spPr bwMode="auto">
          <a:xfrm>
            <a:off x="107950" y="5373688"/>
            <a:ext cx="9036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Le calcul d’un automate non déterministe consiste donc à mener en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parallèle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tous les calculs possibles.</a:t>
            </a:r>
          </a:p>
        </p:txBody>
      </p:sp>
      <p:sp>
        <p:nvSpPr>
          <p:cNvPr id="456712" name="Rectangle 8"/>
          <p:cNvSpPr>
            <a:spLocks noChangeArrowheads="1"/>
          </p:cNvSpPr>
          <p:nvPr/>
        </p:nvSpPr>
        <p:spPr bwMode="auto">
          <a:xfrm>
            <a:off x="250825" y="3213100"/>
            <a:ext cx="84978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calcul d’un automate fini non déterministe A correspond à la fonction :</a:t>
            </a:r>
          </a:p>
          <a:p>
            <a:pPr eaLnBrk="0" hangingPunct="0"/>
            <a:r>
              <a:rPr lang="fr-FR" sz="2400" dirty="0">
                <a:solidFill>
                  <a:srgbClr val="000000"/>
                </a:solidFill>
                <a:cs typeface="Times New Roman" pitchFamily="18" charset="0"/>
              </a:rPr>
              <a:t>d</a:t>
            </a:r>
            <a:r>
              <a:rPr lang="fr-FR" sz="240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: Q x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(Q)  définie par:</a:t>
            </a:r>
            <a:r>
              <a:rPr lang="fr-FR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/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Q,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dirty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(q, 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= {q} </a:t>
            </a:r>
            <a:endParaRPr lang="fr-FR" sz="24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/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q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Q,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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,  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x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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fr-FR" sz="2400" dirty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(q, </a:t>
            </a:r>
            <a:r>
              <a:rPr lang="fr-FR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ux</a:t>
            </a:r>
            <a:r>
              <a:rPr lang="fr-FR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=  </a:t>
            </a:r>
          </a:p>
        </p:txBody>
      </p:sp>
      <p:graphicFrame>
        <p:nvGraphicFramePr>
          <p:cNvPr id="456711" name="Object 7"/>
          <p:cNvGraphicFramePr>
            <a:graphicFrameLocks noChangeAspect="1"/>
          </p:cNvGraphicFramePr>
          <p:nvPr/>
        </p:nvGraphicFramePr>
        <p:xfrm>
          <a:off x="6300788" y="4581525"/>
          <a:ext cx="1655762" cy="768350"/>
        </p:xfrm>
        <a:graphic>
          <a:graphicData uri="http://schemas.openxmlformats.org/presentationml/2006/ole">
            <p:oleObj spid="_x0000_s456711" name="Equation" r:id="rId5" imgW="800100" imgH="3683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A7A128-7FDD-4CE4-A06B-BD511CB23766}" type="slidenum">
              <a:rPr lang="fr-FR"/>
              <a:pPr/>
              <a:t>26</a:t>
            </a:fld>
            <a:endParaRPr lang="fr-FR"/>
          </a:p>
        </p:txBody>
      </p:sp>
      <p:sp>
        <p:nvSpPr>
          <p:cNvPr id="460805" name="Rectangle 5"/>
          <p:cNvSpPr>
            <a:spLocks noChangeArrowheads="1"/>
          </p:cNvSpPr>
          <p:nvPr/>
        </p:nvSpPr>
        <p:spPr bwMode="auto">
          <a:xfrm>
            <a:off x="179388" y="2198688"/>
            <a:ext cx="89646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ctr"/>
            <a:r>
              <a:rPr lang="fr-FR" sz="2400">
                <a:latin typeface="Times New Roman" pitchFamily="18" charset="0"/>
                <a:cs typeface="Times New Roman" pitchFamily="18" charset="0"/>
              </a:rPr>
              <a:t>Le langage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reconnu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par un automate fini non déterministe A est</a:t>
            </a:r>
          </a:p>
          <a:p>
            <a:pPr indent="450850" algn="ctr"/>
            <a:r>
              <a:rPr lang="fr-FR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indent="450850" algn="ctr"/>
            <a:r>
              <a:rPr lang="fr-FR" sz="2400" b="1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(A) = { w / w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et 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fr-FR" sz="2400" b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tel que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/ </a:t>
            </a:r>
            <a:r>
              <a:rPr lang="fr-FR" sz="2400" b="1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(q</a:t>
            </a:r>
            <a:r>
              <a:rPr lang="fr-FR" sz="24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w)  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 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</a:t>
            </a:r>
            <a:r>
              <a:rPr lang="fr-F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537871-7FA2-4472-B003-9DCBE4B32EDF}" type="slidenum">
              <a:rPr lang="fr-FR"/>
              <a:pPr/>
              <a:t>27</a:t>
            </a:fld>
            <a:endParaRPr lang="fr-FR"/>
          </a:p>
        </p:txBody>
      </p:sp>
      <p:sp>
        <p:nvSpPr>
          <p:cNvPr id="461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9036050" cy="595313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2.3.1.  Les automates avec </a:t>
            </a:r>
            <a:r>
              <a:rPr lang="fr-FR" sz="3200" b="1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-transitions</a:t>
            </a:r>
            <a:r>
              <a:rPr lang="fr-FR" sz="4000"/>
              <a:t> </a:t>
            </a:r>
          </a:p>
        </p:txBody>
      </p:sp>
      <p:sp>
        <p:nvSpPr>
          <p:cNvPr id="461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036050" cy="1511300"/>
          </a:xfrm>
        </p:spPr>
        <p:txBody>
          <a:bodyPr/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il contiennent des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transitions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sur le mot vide </a:t>
            </a:r>
            <a:r>
              <a:rPr lang="fr-FR" sz="24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fr-FR" sz="2400" dirty="0">
                <a:latin typeface="Symbol" pitchFamily="18" charset="2"/>
                <a:cs typeface="Times New Roman" pitchFamily="18" charset="0"/>
              </a:rPr>
              <a:t> 	</a:t>
            </a:r>
            <a:r>
              <a:rPr lang="fr-FR" sz="24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  <a:sym typeface="Symbol" pitchFamily="18" charset="2"/>
              </a:rPr>
              <a:t>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q /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q,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q’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 b="1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10:</a:t>
            </a:r>
            <a:r>
              <a:rPr lang="fr-FR" sz="280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618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65400"/>
            <a:ext cx="835342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829" name="Rectangle 5"/>
          <p:cNvSpPr>
            <a:spLocks noChangeArrowheads="1"/>
          </p:cNvSpPr>
          <p:nvPr/>
        </p:nvSpPr>
        <p:spPr bwMode="auto">
          <a:xfrm>
            <a:off x="323850" y="6237288"/>
            <a:ext cx="52597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b="1" dirty="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(N) = mots se terminant par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1830" name="Text Box 6"/>
          <p:cNvSpPr txBox="1">
            <a:spLocks noChangeArrowheads="1"/>
          </p:cNvSpPr>
          <p:nvPr/>
        </p:nvSpPr>
        <p:spPr bwMode="auto">
          <a:xfrm>
            <a:off x="5651500" y="6165850"/>
            <a:ext cx="2808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i.e.   (a|b)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829" grpId="0"/>
      <p:bldP spid="4618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796705E-3317-472C-951B-41104FF8E46D}" type="slidenum">
              <a:rPr lang="fr-FR"/>
              <a:pPr/>
              <a:t>28</a:t>
            </a:fld>
            <a:endParaRPr lang="fr-FR"/>
          </a:p>
        </p:txBody>
      </p:sp>
      <p:sp>
        <p:nvSpPr>
          <p:cNvPr id="462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6308725"/>
          </a:xfrm>
        </p:spPr>
        <p:txBody>
          <a:bodyPr/>
          <a:lstStyle/>
          <a:p>
            <a:pPr>
              <a:spcAft>
                <a:spcPct val="100000"/>
              </a:spcAft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Si </a:t>
            </a:r>
            <a:r>
              <a:rPr lang="fr-FR" sz="2400" b="1" dirty="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accepté par un AFND avec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-transitions, alors il est accepté par un AFND sans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-transitions.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100000"/>
              </a:spcAft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Corollaire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Les langages acceptés par les AFD, les AFND sans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-transitions et les AFND avec 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-transitions coïncident.</a:t>
            </a:r>
          </a:p>
          <a:p>
            <a:pPr>
              <a:spcAft>
                <a:spcPct val="100000"/>
              </a:spcAft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2.3.2.  Détermination d'un AFND qui ne contient pas </a:t>
            </a:r>
            <a:b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    d' </a:t>
            </a:r>
            <a:r>
              <a:rPr lang="fr-FR" sz="2400" b="1" dirty="0">
                <a:solidFill>
                  <a:srgbClr val="0000CC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-transitions </a:t>
            </a:r>
          </a:p>
          <a:p>
            <a:pPr>
              <a:spcAft>
                <a:spcPct val="100000"/>
              </a:spcAft>
            </a:pP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Principe 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considérer l' </a:t>
            </a:r>
            <a:r>
              <a:rPr lang="fr-FR" sz="24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-fermeture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des ensembles d'états 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100000"/>
              </a:spcAft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6 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 On appelle </a:t>
            </a:r>
            <a:r>
              <a:rPr lang="fr-FR" sz="24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fermeture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de l'ensemble d'états 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Q’ = {e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,e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,…,e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} l'ensemble des états accessibles depuis un état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i="1" dirty="0" err="1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i="1" baseline="-25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de Q’  par des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2A82E7-832B-4A2F-9B59-9CFE977D28EA}" type="slidenum">
              <a:rPr lang="fr-FR"/>
              <a:pPr/>
              <a:t>29</a:t>
            </a:fld>
            <a:endParaRPr lang="fr-FR"/>
          </a:p>
        </p:txBody>
      </p:sp>
      <p:sp>
        <p:nvSpPr>
          <p:cNvPr id="463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r>
              <a:rPr lang="fr-FR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Calcul de l' </a:t>
            </a:r>
            <a:r>
              <a:rPr lang="fr-FR" sz="3200">
                <a:solidFill>
                  <a:srgbClr val="0000CC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-fermeture de   </a:t>
            </a:r>
            <a:r>
              <a:rPr lang="fr-FR" sz="32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Q’ = {e</a:t>
            </a:r>
            <a:r>
              <a:rPr lang="fr-FR" sz="3200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32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,e</a:t>
            </a:r>
            <a:r>
              <a:rPr lang="fr-FR" sz="3200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32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,…,e</a:t>
            </a:r>
            <a:r>
              <a:rPr lang="fr-FR" sz="3200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32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}: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036050" cy="5473700"/>
          </a:xfrm>
        </p:spPr>
        <p:txBody>
          <a:bodyPr/>
          <a:lstStyle/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Mettre tous les états de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Q’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dans une pile </a:t>
            </a:r>
            <a:r>
              <a:rPr lang="fr-FR" sz="2400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fr-FR" sz="24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Initialiser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-fermeture(Q’) à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Q’</a:t>
            </a:r>
          </a:p>
          <a:p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Tant que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non vide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faire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Soit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l'état en sommet de </a:t>
            </a:r>
            <a:r>
              <a:rPr lang="fr-FR" sz="2400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fr-FR" sz="24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Dépiler </a:t>
            </a:r>
            <a:r>
              <a:rPr lang="fr-FR" sz="2400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fr-FR" sz="24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Pour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chaque état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tel qu'il y a une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-transition entre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faire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n'est pas déjà dans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-fermeture(Q’)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		ajouter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à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-fermeture(Q’)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		empiler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dans </a:t>
            </a:r>
            <a:r>
              <a:rPr lang="fr-FR" sz="2400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fr-FR" sz="24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finsi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finpour</a:t>
            </a:r>
            <a:endParaRPr lang="fr-F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 </a:t>
            </a:r>
            <a:r>
              <a:rPr lang="fr-FR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tantque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C7C2D6-D124-4C2F-A940-542F7AACD6BE}" type="slidenum">
              <a:rPr lang="fr-FR"/>
              <a:pPr/>
              <a:t>30</a:t>
            </a:fld>
            <a:endParaRPr lang="fr-FR"/>
          </a:p>
        </p:txBody>
      </p:sp>
      <p:sp>
        <p:nvSpPr>
          <p:cNvPr id="464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2400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11: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Soit l'AFND</a:t>
            </a:r>
            <a:r>
              <a:rPr lang="fr-FR" sz="4000"/>
              <a:t> </a:t>
            </a:r>
          </a:p>
        </p:txBody>
      </p: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0" y="200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 sz="1800">
              <a:latin typeface="Arial" charset="0"/>
            </a:endParaRPr>
          </a:p>
        </p:txBody>
      </p:sp>
      <p:graphicFrame>
        <p:nvGraphicFramePr>
          <p:cNvPr id="465138" name="Group 242"/>
          <p:cNvGraphicFramePr>
            <a:graphicFrameLocks noGrp="1"/>
          </p:cNvGraphicFramePr>
          <p:nvPr/>
        </p:nvGraphicFramePr>
        <p:xfrm>
          <a:off x="827088" y="1196975"/>
          <a:ext cx="5329237" cy="3114675"/>
        </p:xfrm>
        <a:graphic>
          <a:graphicData uri="http://schemas.openxmlformats.org/drawingml/2006/table">
            <a:tbl>
              <a:tblPr/>
              <a:tblGrid>
                <a:gridCol w="646112"/>
                <a:gridCol w="452438"/>
                <a:gridCol w="438150"/>
                <a:gridCol w="585787"/>
                <a:gridCol w="514350"/>
                <a:gridCol w="2692400"/>
              </a:tblGrid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24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5139" name="Rectangle 243"/>
          <p:cNvSpPr>
            <a:spLocks noChangeArrowheads="1"/>
          </p:cNvSpPr>
          <p:nvPr/>
        </p:nvSpPr>
        <p:spPr bwMode="auto">
          <a:xfrm>
            <a:off x="179388" y="4497388"/>
            <a:ext cx="63373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On a par exemple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dirty="0">
                <a:cs typeface="Times New Roman" pitchFamily="18" charset="0"/>
              </a:rPr>
              <a:t>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-fermeture ({0}) = {0,1} , </a:t>
            </a:r>
          </a:p>
          <a:p>
            <a:r>
              <a:rPr lang="fr-FR" dirty="0">
                <a:cs typeface="Times New Roman" pitchFamily="18" charset="0"/>
              </a:rPr>
              <a:t>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-fermeture ({1,2}) = {1,2,0},  </a:t>
            </a:r>
            <a:br>
              <a:rPr lang="fr-FR" dirty="0">
                <a:latin typeface="Times New Roman" pitchFamily="18" charset="0"/>
                <a:cs typeface="Times New Roman" pitchFamily="18" charset="0"/>
              </a:rPr>
            </a:br>
            <a:r>
              <a:rPr lang="fr-FR" dirty="0">
                <a:cs typeface="Times New Roman" pitchFamily="18" charset="0"/>
              </a:rPr>
              <a:t>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-fermeture ({3,4}) = {3,4,2,0,1}, 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CEFBA2-756D-4D9A-B33C-3545CF995850}" type="slidenum">
              <a:rPr lang="fr-FR"/>
              <a:pPr/>
              <a:t>31</a:t>
            </a:fld>
            <a:endParaRPr lang="fr-FR"/>
          </a:p>
        </p:txBody>
      </p:sp>
      <p:sp>
        <p:nvSpPr>
          <p:cNvPr id="465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Déterminisation :</a:t>
            </a:r>
          </a:p>
        </p:txBody>
      </p:sp>
      <p:sp>
        <p:nvSpPr>
          <p:cNvPr id="465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13787" cy="56165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Principe 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considérer des ensembles d'états plutôt que des états.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2800" dirty="0">
              <a:latin typeface="Times New Roman" pitchFamily="18" charset="0"/>
              <a:cs typeface="Times New Roman" pitchFamily="18" charset="0"/>
            </a:endParaRPr>
          </a:p>
          <a:p>
            <a:pPr lvl="2">
              <a:lnSpc>
                <a:spcPct val="90000"/>
              </a:lnSpc>
              <a:spcAft>
                <a:spcPct val="5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Partir de l'</a:t>
            </a:r>
            <a:r>
              <a:rPr lang="fr-FR" sz="28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-fermeture de l'état initial</a:t>
            </a:r>
          </a:p>
          <a:p>
            <a:pPr lvl="2">
              <a:lnSpc>
                <a:spcPct val="90000"/>
              </a:lnSpc>
              <a:spcAft>
                <a:spcPct val="5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Rajouter dans la table de transition toutes les </a:t>
            </a:r>
            <a:br>
              <a:rPr lang="fr-FR" sz="2800" dirty="0">
                <a:latin typeface="Times New Roman" pitchFamily="18" charset="0"/>
                <a:cs typeface="Times New Roman" pitchFamily="18" charset="0"/>
              </a:rPr>
            </a:br>
            <a:r>
              <a:rPr lang="fr-FR" sz="2800" dirty="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-fermetures des nouveaux "états" produits, avec</a:t>
            </a:r>
            <a:br>
              <a:rPr lang="fr-FR" sz="2800" dirty="0">
                <a:latin typeface="Times New Roman" pitchFamily="18" charset="0"/>
                <a:cs typeface="Times New Roman" pitchFamily="18" charset="0"/>
              </a:rPr>
            </a:b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leurs transitions</a:t>
            </a:r>
          </a:p>
          <a:p>
            <a:pPr lvl="2">
              <a:lnSpc>
                <a:spcPct val="90000"/>
              </a:lnSpc>
              <a:spcAft>
                <a:spcPct val="5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Recommencer 2 jusqu'à ce qu'il n'y ait plus de nouvel "état"</a:t>
            </a:r>
          </a:p>
          <a:p>
            <a:pPr lvl="2">
              <a:lnSpc>
                <a:spcPct val="90000"/>
              </a:lnSpc>
              <a:spcAft>
                <a:spcPct val="5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Tous les "états" contenant au moins un état terminal deviennent terminaux</a:t>
            </a:r>
          </a:p>
          <a:p>
            <a:pPr lvl="2">
              <a:lnSpc>
                <a:spcPct val="90000"/>
              </a:lnSpc>
              <a:spcAft>
                <a:spcPct val="50000"/>
              </a:spcAft>
            </a:pP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Renuméroter alors les états.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3981C6-1E06-4EF9-84BC-38A1DC981190}" type="slidenum">
              <a:rPr lang="fr-FR"/>
              <a:pPr/>
              <a:t>32</a:t>
            </a:fld>
            <a:endParaRPr lang="fr-FR"/>
          </a:p>
        </p:txBody>
      </p:sp>
      <p:graphicFrame>
        <p:nvGraphicFramePr>
          <p:cNvPr id="482426" name="Group 122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2427" name="Group 123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2951163" cy="2025333"/>
        </p:xfrm>
        <a:graphic>
          <a:graphicData uri="http://schemas.openxmlformats.org/drawingml/2006/table">
            <a:tbl>
              <a:tblPr/>
              <a:tblGrid>
                <a:gridCol w="647700"/>
                <a:gridCol w="792163"/>
                <a:gridCol w="792162"/>
                <a:gridCol w="71913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2415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4BD1A4-2F05-4160-B2BB-7D5EDB479006}" type="slidenum">
              <a:rPr lang="fr-FR"/>
              <a:pPr/>
              <a:t>33</a:t>
            </a:fld>
            <a:endParaRPr lang="fr-FR"/>
          </a:p>
        </p:txBody>
      </p:sp>
      <p:graphicFrame>
        <p:nvGraphicFramePr>
          <p:cNvPr id="467138" name="Group 194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67139" name="Group 195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2951163" cy="2025333"/>
        </p:xfrm>
        <a:graphic>
          <a:graphicData uri="http://schemas.openxmlformats.org/drawingml/2006/table">
            <a:tbl>
              <a:tblPr/>
              <a:tblGrid>
                <a:gridCol w="647700"/>
                <a:gridCol w="792163"/>
                <a:gridCol w="792162"/>
                <a:gridCol w="71913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7126" name="Rectangle 182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03F850-F83C-44C8-80BA-7E3EF223E732}" type="slidenum">
              <a:rPr lang="fr-FR"/>
              <a:pPr/>
              <a:t>34</a:t>
            </a:fld>
            <a:endParaRPr lang="fr-FR"/>
          </a:p>
        </p:txBody>
      </p:sp>
      <p:graphicFrame>
        <p:nvGraphicFramePr>
          <p:cNvPr id="478330" name="Group 122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78331" name="Group 123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2951163" cy="2025333"/>
        </p:xfrm>
        <a:graphic>
          <a:graphicData uri="http://schemas.openxmlformats.org/drawingml/2006/table">
            <a:tbl>
              <a:tblPr/>
              <a:tblGrid>
                <a:gridCol w="647700"/>
                <a:gridCol w="792163"/>
                <a:gridCol w="792162"/>
                <a:gridCol w="71913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8319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7B5CEA-870A-4D36-BAC4-71BC7DC387C6}" type="slidenum">
              <a:rPr lang="fr-FR"/>
              <a:pPr/>
              <a:t>35</a:t>
            </a:fld>
            <a:endParaRPr lang="fr-FR"/>
          </a:p>
        </p:txBody>
      </p:sp>
      <p:graphicFrame>
        <p:nvGraphicFramePr>
          <p:cNvPr id="479354" name="Group 122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79355" name="Group 123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2951163" cy="2025333"/>
        </p:xfrm>
        <a:graphic>
          <a:graphicData uri="http://schemas.openxmlformats.org/drawingml/2006/table">
            <a:tbl>
              <a:tblPr/>
              <a:tblGrid>
                <a:gridCol w="647700"/>
                <a:gridCol w="792163"/>
                <a:gridCol w="792162"/>
                <a:gridCol w="71913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9343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7ED274-D670-4B85-952C-218E0527263F}" type="slidenum">
              <a:rPr lang="fr-FR"/>
              <a:pPr/>
              <a:t>36</a:t>
            </a:fld>
            <a:endParaRPr lang="fr-FR"/>
          </a:p>
        </p:txBody>
      </p:sp>
      <p:graphicFrame>
        <p:nvGraphicFramePr>
          <p:cNvPr id="480378" name="Group 122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0379" name="Group 123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2951163" cy="2025333"/>
        </p:xfrm>
        <a:graphic>
          <a:graphicData uri="http://schemas.openxmlformats.org/drawingml/2006/table">
            <a:tbl>
              <a:tblPr/>
              <a:tblGrid>
                <a:gridCol w="647700"/>
                <a:gridCol w="792163"/>
                <a:gridCol w="792162"/>
                <a:gridCol w="719138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036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B9541D-FDDE-48BF-B162-7CC8509B118A}" type="slidenum">
              <a:rPr lang="fr-FR"/>
              <a:pPr/>
              <a:t>37</a:t>
            </a:fld>
            <a:endParaRPr lang="fr-FR"/>
          </a:p>
        </p:txBody>
      </p:sp>
      <p:graphicFrame>
        <p:nvGraphicFramePr>
          <p:cNvPr id="481414" name="Group 134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1403" name="Group 123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240088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86360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1391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C5EEF7-9B96-4BCE-9F30-48572B16EE5E}" type="slidenum">
              <a:rPr lang="fr-FR"/>
              <a:pPr/>
              <a:t>38</a:t>
            </a:fld>
            <a:endParaRPr lang="fr-FR"/>
          </a:p>
        </p:txBody>
      </p:sp>
      <p:graphicFrame>
        <p:nvGraphicFramePr>
          <p:cNvPr id="483451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61975"/>
                <a:gridCol w="403225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3440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240088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86360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3439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AFCC32-E782-435D-905D-9B798D406DF2}" type="slidenum">
              <a:rPr lang="fr-FR"/>
              <a:pPr/>
              <a:t>39</a:t>
            </a:fld>
            <a:endParaRPr lang="fr-FR"/>
          </a:p>
        </p:txBody>
      </p:sp>
      <p:graphicFrame>
        <p:nvGraphicFramePr>
          <p:cNvPr id="485499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5488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548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B4050F-858C-4051-A2F9-234ECB0DCD3F}" type="slidenum">
              <a:rPr lang="fr-FR"/>
              <a:pPr/>
              <a:t>40</a:t>
            </a:fld>
            <a:endParaRPr lang="fr-FR"/>
          </a:p>
        </p:txBody>
      </p:sp>
      <p:graphicFrame>
        <p:nvGraphicFramePr>
          <p:cNvPr id="486523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6512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6511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1EB1F0-EBFF-46EF-9F06-AE1BF358765B}" type="slidenum">
              <a:rPr lang="fr-FR"/>
              <a:pPr/>
              <a:t>41</a:t>
            </a:fld>
            <a:endParaRPr lang="fr-FR"/>
          </a:p>
        </p:txBody>
      </p:sp>
      <p:graphicFrame>
        <p:nvGraphicFramePr>
          <p:cNvPr id="484478" name="Group 126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4467" name="Group 115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4463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F397B-54EF-4884-926D-C1565EC70718}" type="slidenum">
              <a:rPr lang="fr-FR"/>
              <a:pPr/>
              <a:t>42</a:t>
            </a:fld>
            <a:endParaRPr lang="fr-FR"/>
          </a:p>
        </p:txBody>
      </p:sp>
      <p:graphicFrame>
        <p:nvGraphicFramePr>
          <p:cNvPr id="487547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7536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7535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3E51CC-937E-4EC5-8FBD-CAFC829E5ECB}" type="slidenum">
              <a:rPr lang="fr-FR"/>
              <a:pPr/>
              <a:t>43</a:t>
            </a:fld>
            <a:endParaRPr lang="fr-FR"/>
          </a:p>
        </p:txBody>
      </p:sp>
      <p:graphicFrame>
        <p:nvGraphicFramePr>
          <p:cNvPr id="488571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8560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8559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429269-1611-4EC9-B66B-1DECF4CC81F6}" type="slidenum">
              <a:rPr lang="fr-FR"/>
              <a:pPr/>
              <a:t>44</a:t>
            </a:fld>
            <a:endParaRPr lang="fr-FR"/>
          </a:p>
        </p:txBody>
      </p:sp>
      <p:graphicFrame>
        <p:nvGraphicFramePr>
          <p:cNvPr id="489595" name="Group 123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9584" name="Group 112"/>
          <p:cNvGraphicFramePr>
            <a:graphicFrameLocks noGrp="1"/>
          </p:cNvGraphicFramePr>
          <p:nvPr>
            <p:ph sz="half" idx="2"/>
          </p:nvPr>
        </p:nvGraphicFramePr>
        <p:xfrm>
          <a:off x="4140200" y="1052513"/>
          <a:ext cx="3384550" cy="2025333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792163"/>
                <a:gridCol w="1008062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9583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0EA8AC-AE5B-4BB3-98E0-400537770118}" type="slidenum">
              <a:rPr lang="fr-FR"/>
              <a:pPr/>
              <a:t>45</a:t>
            </a:fld>
            <a:endParaRPr lang="fr-FR"/>
          </a:p>
        </p:txBody>
      </p:sp>
      <p:graphicFrame>
        <p:nvGraphicFramePr>
          <p:cNvPr id="490625" name="Group 129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0614" name="Group 118"/>
          <p:cNvGraphicFramePr>
            <a:graphicFrameLocks noGrp="1"/>
          </p:cNvGraphicFramePr>
          <p:nvPr>
            <p:ph sz="half" idx="2"/>
          </p:nvPr>
        </p:nvGraphicFramePr>
        <p:xfrm>
          <a:off x="3995738" y="1052513"/>
          <a:ext cx="3529012" cy="2025333"/>
        </p:xfrm>
        <a:graphic>
          <a:graphicData uri="http://schemas.openxmlformats.org/drawingml/2006/table">
            <a:tbl>
              <a:tblPr/>
              <a:tblGrid>
                <a:gridCol w="1008062"/>
                <a:gridCol w="792163"/>
                <a:gridCol w="792162"/>
                <a:gridCol w="936625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060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CA39F9-5F1D-4CE6-80B5-12B06B7D45FD}" type="slidenum">
              <a:rPr lang="fr-FR"/>
              <a:pPr/>
              <a:t>46</a:t>
            </a:fld>
            <a:endParaRPr lang="fr-FR"/>
          </a:p>
        </p:txBody>
      </p:sp>
      <p:graphicFrame>
        <p:nvGraphicFramePr>
          <p:cNvPr id="491645" name="Group 125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1634" name="Group 114"/>
          <p:cNvGraphicFramePr>
            <a:graphicFrameLocks noGrp="1"/>
          </p:cNvGraphicFramePr>
          <p:nvPr>
            <p:ph sz="half" idx="2"/>
          </p:nvPr>
        </p:nvGraphicFramePr>
        <p:xfrm>
          <a:off x="3995738" y="1052513"/>
          <a:ext cx="3529012" cy="2025333"/>
        </p:xfrm>
        <a:graphic>
          <a:graphicData uri="http://schemas.openxmlformats.org/drawingml/2006/table">
            <a:tbl>
              <a:tblPr/>
              <a:tblGrid>
                <a:gridCol w="1008062"/>
                <a:gridCol w="792163"/>
                <a:gridCol w="792162"/>
                <a:gridCol w="936625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631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9FC6DA-3FC0-432B-A0C5-F4247B9C3DAD}" type="slidenum">
              <a:rPr lang="fr-FR"/>
              <a:pPr/>
              <a:t>47</a:t>
            </a:fld>
            <a:endParaRPr lang="fr-FR"/>
          </a:p>
        </p:txBody>
      </p:sp>
      <p:graphicFrame>
        <p:nvGraphicFramePr>
          <p:cNvPr id="492670" name="Group 126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2659" name="Group 115"/>
          <p:cNvGraphicFramePr>
            <a:graphicFrameLocks noGrp="1"/>
          </p:cNvGraphicFramePr>
          <p:nvPr>
            <p:ph sz="half" idx="2"/>
          </p:nvPr>
        </p:nvGraphicFramePr>
        <p:xfrm>
          <a:off x="3995738" y="1052513"/>
          <a:ext cx="3671887" cy="2025333"/>
        </p:xfrm>
        <a:graphic>
          <a:graphicData uri="http://schemas.openxmlformats.org/drawingml/2006/table">
            <a:tbl>
              <a:tblPr/>
              <a:tblGrid>
                <a:gridCol w="1008062"/>
                <a:gridCol w="792163"/>
                <a:gridCol w="936625"/>
                <a:gridCol w="935037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2655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26CD5F-CF1B-40CE-BDF5-B16418C09FB0}" type="slidenum">
              <a:rPr lang="fr-FR"/>
              <a:pPr/>
              <a:t>48</a:t>
            </a:fld>
            <a:endParaRPr lang="fr-FR"/>
          </a:p>
        </p:txBody>
      </p:sp>
      <p:graphicFrame>
        <p:nvGraphicFramePr>
          <p:cNvPr id="493693" name="Group 125"/>
          <p:cNvGraphicFramePr>
            <a:graphicFrameLocks noGrp="1"/>
          </p:cNvGraphicFramePr>
          <p:nvPr>
            <p:ph sz="half" idx="1"/>
          </p:nvPr>
        </p:nvGraphicFramePr>
        <p:xfrm>
          <a:off x="107950" y="1052513"/>
          <a:ext cx="3754438" cy="2023919"/>
        </p:xfrm>
        <a:graphic>
          <a:graphicData uri="http://schemas.openxmlformats.org/drawingml/2006/table">
            <a:tbl>
              <a:tblPr/>
              <a:tblGrid>
                <a:gridCol w="574675"/>
                <a:gridCol w="322263"/>
                <a:gridCol w="323850"/>
                <a:gridCol w="506412"/>
                <a:gridCol w="458788"/>
                <a:gridCol w="15684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3682" name="Group 114"/>
          <p:cNvGraphicFramePr>
            <a:graphicFrameLocks noGrp="1"/>
          </p:cNvGraphicFramePr>
          <p:nvPr>
            <p:ph sz="half" idx="2"/>
          </p:nvPr>
        </p:nvGraphicFramePr>
        <p:xfrm>
          <a:off x="3995738" y="1052513"/>
          <a:ext cx="3671887" cy="2025333"/>
        </p:xfrm>
        <a:graphic>
          <a:graphicData uri="http://schemas.openxmlformats.org/drawingml/2006/table">
            <a:tbl>
              <a:tblPr/>
              <a:tblGrid>
                <a:gridCol w="1008062"/>
                <a:gridCol w="792163"/>
                <a:gridCol w="936625"/>
                <a:gridCol w="935037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3679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E27CB2-5673-4C56-89AE-B239E855782F}" type="slidenum">
              <a:rPr lang="fr-FR"/>
              <a:pPr/>
              <a:t>49</a:t>
            </a:fld>
            <a:endParaRPr lang="fr-FR"/>
          </a:p>
        </p:txBody>
      </p:sp>
      <p:graphicFrame>
        <p:nvGraphicFramePr>
          <p:cNvPr id="495816" name="Group 200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5804" name="Group 188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572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495805" name="Group 189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302418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2E27CB2-5673-4C56-89AE-B239E855782F}" type="slidenum">
              <a:rPr lang="fr-FR"/>
              <a:pPr/>
              <a:t>50</a:t>
            </a:fld>
            <a:endParaRPr lang="fr-FR"/>
          </a:p>
        </p:txBody>
      </p:sp>
      <p:graphicFrame>
        <p:nvGraphicFramePr>
          <p:cNvPr id="495816" name="Group 200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5804" name="Group 188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572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495805" name="Group 189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302418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CEAC51-933A-4199-AF64-08FF855C24B7}" type="slidenum">
              <a:rPr lang="fr-FR"/>
              <a:pPr/>
              <a:t>51</a:t>
            </a:fld>
            <a:endParaRPr lang="fr-FR"/>
          </a:p>
        </p:txBody>
      </p:sp>
      <p:graphicFrame>
        <p:nvGraphicFramePr>
          <p:cNvPr id="497832" name="Group 168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7821" name="Group 157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7775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497820" name="Group 156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302418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7EF504-D5B9-4671-B2F2-97C434F02255}" type="slidenum">
              <a:rPr lang="fr-FR"/>
              <a:pPr/>
              <a:t>52</a:t>
            </a:fld>
            <a:endParaRPr lang="fr-FR"/>
          </a:p>
        </p:txBody>
      </p:sp>
      <p:graphicFrame>
        <p:nvGraphicFramePr>
          <p:cNvPr id="499880" name="Group 168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9868" name="Group 156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9823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499869" name="Group 157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302418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6165EC-796E-48B8-B3DE-CE0356E6A85F}" type="slidenum">
              <a:rPr lang="fr-FR"/>
              <a:pPr/>
              <a:t>53</a:t>
            </a:fld>
            <a:endParaRPr lang="fr-FR"/>
          </a:p>
        </p:txBody>
      </p:sp>
      <p:graphicFrame>
        <p:nvGraphicFramePr>
          <p:cNvPr id="500923" name="Group 187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0912" name="Group 176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0847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500911" name="Group 175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640873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  <a:gridCol w="33845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q</a:t>
                      </a:r>
                      <a:r>
                        <a:rPr kumimoji="0" lang="fr-FR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=0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F707DA-82A2-4255-8F1C-4097C18B636D}" type="slidenum">
              <a:rPr lang="fr-FR"/>
              <a:pPr/>
              <a:t>54</a:t>
            </a:fld>
            <a:endParaRPr lang="fr-FR"/>
          </a:p>
        </p:txBody>
      </p:sp>
      <p:graphicFrame>
        <p:nvGraphicFramePr>
          <p:cNvPr id="501936" name="Group 176"/>
          <p:cNvGraphicFramePr>
            <a:graphicFrameLocks noGrp="1"/>
          </p:cNvGraphicFramePr>
          <p:nvPr>
            <p:ph sz="half" idx="1"/>
          </p:nvPr>
        </p:nvGraphicFramePr>
        <p:xfrm>
          <a:off x="179388" y="1125538"/>
          <a:ext cx="4038600" cy="2015982"/>
        </p:xfrm>
        <a:graphic>
          <a:graphicData uri="http://schemas.openxmlformats.org/drawingml/2006/table">
            <a:tbl>
              <a:tblPr/>
              <a:tblGrid>
                <a:gridCol w="617537"/>
                <a:gridCol w="347663"/>
                <a:gridCol w="347662"/>
                <a:gridCol w="544513"/>
                <a:gridCol w="493712"/>
                <a:gridCol w="1687513"/>
              </a:tblGrid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(4)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1600" b="0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 et  F = {4}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1925" name="Group 165"/>
          <p:cNvGraphicFramePr>
            <a:graphicFrameLocks noGrp="1"/>
          </p:cNvGraphicFramePr>
          <p:nvPr>
            <p:ph sz="quarter" idx="2"/>
          </p:nvPr>
        </p:nvGraphicFramePr>
        <p:xfrm>
          <a:off x="4572000" y="1125538"/>
          <a:ext cx="3600450" cy="2011680"/>
        </p:xfrm>
        <a:graphic>
          <a:graphicData uri="http://schemas.openxmlformats.org/drawingml/2006/table">
            <a:tbl>
              <a:tblPr/>
              <a:tblGrid>
                <a:gridCol w="958850"/>
                <a:gridCol w="754063"/>
                <a:gridCol w="890587"/>
                <a:gridCol w="9969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4,1,2,0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0,1,4,3,2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1871" name="Rectangle 111"/>
          <p:cNvSpPr>
            <a:spLocks noChangeArrowheads="1"/>
          </p:cNvSpPr>
          <p:nvPr/>
        </p:nvSpPr>
        <p:spPr bwMode="auto">
          <a:xfrm>
            <a:off x="468313" y="506413"/>
            <a:ext cx="330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Sur l'exemple, on obtient </a:t>
            </a:r>
          </a:p>
        </p:txBody>
      </p:sp>
      <p:graphicFrame>
        <p:nvGraphicFramePr>
          <p:cNvPr id="501924" name="Group 164"/>
          <p:cNvGraphicFramePr>
            <a:graphicFrameLocks noGrp="1"/>
          </p:cNvGraphicFramePr>
          <p:nvPr>
            <p:ph sz="quarter" idx="3"/>
          </p:nvPr>
        </p:nvGraphicFramePr>
        <p:xfrm>
          <a:off x="1908175" y="3644900"/>
          <a:ext cx="6408738" cy="2286000"/>
        </p:xfrm>
        <a:graphic>
          <a:graphicData uri="http://schemas.openxmlformats.org/drawingml/2006/table">
            <a:tbl>
              <a:tblPr/>
              <a:tblGrid>
                <a:gridCol w="908050"/>
                <a:gridCol w="747713"/>
                <a:gridCol w="576262"/>
                <a:gridCol w="792163"/>
                <a:gridCol w="3384550"/>
              </a:tblGrid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r>
                        <a:rPr kumimoji="0" lang="fr-FR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=0;     F={2,3}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226BE9-2057-4DF5-87AB-339357032674}" type="slidenum">
              <a:rPr lang="fr-FR"/>
              <a:pPr/>
              <a:t>55</a:t>
            </a:fld>
            <a:endParaRPr lang="fr-FR"/>
          </a:p>
        </p:txBody>
      </p:sp>
      <p:sp>
        <p:nvSpPr>
          <p:cNvPr id="467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2.3.3.  Détermination des automates finis</a:t>
            </a:r>
            <a:r>
              <a:rPr lang="fr-FR" sz="4000"/>
              <a:t> </a:t>
            </a:r>
          </a:p>
        </p:txBody>
      </p:sp>
      <p:sp>
        <p:nvSpPr>
          <p:cNvPr id="46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036050" cy="54721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[Rabin-Scott]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Tout langage reconnu par un automate fini non déterministe peut aussi être reconnu par un automate fini déterministe. </a:t>
            </a:r>
          </a:p>
          <a:p>
            <a:pPr>
              <a:lnSpc>
                <a:spcPct val="90000"/>
              </a:lnSpc>
            </a:pPr>
            <a:r>
              <a:rPr lang="fr-FR" sz="2400" u="sng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Démonstration: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on considère l'automate déterministe défini sur 2</a:t>
            </a:r>
            <a:r>
              <a:rPr lang="fr-FR" sz="2400" i="1" baseline="30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en prenant {q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} comme état initial et </a:t>
            </a:r>
            <a:r>
              <a:rPr lang="fr-FR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comme ensemble de fin.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Algorithme pratique pour "rendre déterministe" un automate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endParaRPr lang="fr-FR" sz="24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Soit A = (Q, I, F,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*)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un automate non déterministe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construire un automate déterministe A’ = (Q’, q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F’, </a:t>
            </a:r>
            <a:r>
              <a:rPr lang="fr-FR" sz="24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dont les états seront des sous-ensembles de Q, 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l'état d'entrée q</a:t>
            </a:r>
            <a:r>
              <a:rPr lang="fr-FR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de A' sera l'ensemble des états d'entrée I de A, et l'ensemble F' des sorties de A' sera constitué d'ensembles d'états de A qui contiennent une sortie de 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CD42E9-2612-4BF5-8F8F-5FAECE15BEF5}" type="slidenum">
              <a:rPr lang="fr-FR"/>
              <a:pPr/>
              <a:t>56</a:t>
            </a:fld>
            <a:endParaRPr lang="fr-FR"/>
          </a:p>
        </p:txBody>
      </p:sp>
      <p:sp>
        <p:nvSpPr>
          <p:cNvPr id="4689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668338"/>
          </a:xfrm>
        </p:spPr>
        <p:txBody>
          <a:bodyPr/>
          <a:lstStyle/>
          <a:p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Principe 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considérer des ensembles d'états plutôt que des états.</a:t>
            </a:r>
          </a:p>
        </p:txBody>
      </p:sp>
      <p:sp>
        <p:nvSpPr>
          <p:cNvPr id="468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8964613" cy="4032250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1. 	Partir de l'ensemble des états d'entrée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2. 	Rajouter dans la table de transition tout les nouveaux 	"états" produits, avec leur transition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3. 	Recommencer 2 jusqu'à ce qu'il n'y ait plus de nouvel   	"état"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4. 	Tous les "états" contenant au moins un état terminal 	deviennent terminaux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5. 	Renuméroter alors les états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6B938A-22ED-4B7D-A701-54B03A8025CB}" type="slidenum">
              <a:rPr lang="fr-FR"/>
              <a:pPr/>
              <a:t>57</a:t>
            </a:fld>
            <a:endParaRPr lang="fr-FR"/>
          </a:p>
        </p:txBody>
      </p:sp>
      <p:sp>
        <p:nvSpPr>
          <p:cNvPr id="4700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036050" cy="739775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12: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l'automate représenté par la table de transition</a:t>
            </a:r>
            <a:r>
              <a:rPr lang="fr-FR" sz="4000"/>
              <a:t> </a:t>
            </a:r>
          </a:p>
        </p:txBody>
      </p:sp>
      <p:sp>
        <p:nvSpPr>
          <p:cNvPr id="470021" name="Rectangle 5"/>
          <p:cNvSpPr>
            <a:spLocks noChangeArrowheads="1"/>
          </p:cNvSpPr>
          <p:nvPr/>
        </p:nvSpPr>
        <p:spPr bwMode="auto">
          <a:xfrm>
            <a:off x="0" y="1830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470020" name="Picture 4" descr="\begin{figure}\centerline{\epsfbox{det1.eps}}\end{figure}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2987675" y="2362200"/>
            <a:ext cx="5799138" cy="3911600"/>
          </a:xfrm>
          <a:prstGeom prst="rect">
            <a:avLst/>
          </a:prstGeom>
          <a:noFill/>
        </p:spPr>
      </p:pic>
      <p:graphicFrame>
        <p:nvGraphicFramePr>
          <p:cNvPr id="470217" name="Group 201"/>
          <p:cNvGraphicFramePr>
            <a:graphicFrameLocks noGrp="1"/>
          </p:cNvGraphicFramePr>
          <p:nvPr/>
        </p:nvGraphicFramePr>
        <p:xfrm>
          <a:off x="250825" y="1412875"/>
          <a:ext cx="2233613" cy="2918461"/>
        </p:xfrm>
        <a:graphic>
          <a:graphicData uri="http://schemas.openxmlformats.org/drawingml/2006/table">
            <a:tbl>
              <a:tblPr/>
              <a:tblGrid>
                <a:gridCol w="792163"/>
                <a:gridCol w="792162"/>
                <a:gridCol w="649288"/>
              </a:tblGrid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0201" name="Rectangle 185"/>
          <p:cNvSpPr>
            <a:spLocks noChangeArrowheads="1"/>
          </p:cNvSpPr>
          <p:nvPr/>
        </p:nvSpPr>
        <p:spPr bwMode="auto">
          <a:xfrm>
            <a:off x="2771775" y="1412875"/>
            <a:ext cx="1038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0</a:t>
            </a:r>
          </a:p>
        </p:txBody>
      </p:sp>
      <p:sp>
        <p:nvSpPr>
          <p:cNvPr id="470202" name="Rectangle 186"/>
          <p:cNvSpPr>
            <a:spLocks noChangeArrowheads="1"/>
          </p:cNvSpPr>
          <p:nvPr/>
        </p:nvSpPr>
        <p:spPr bwMode="auto">
          <a:xfrm>
            <a:off x="4140200" y="1412875"/>
            <a:ext cx="2000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  T = {2,3}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201" grpId="0"/>
      <p:bldP spid="47020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9F2B4F-660E-4444-AF9E-31CEE508A054}" type="slidenum">
              <a:rPr lang="fr-FR"/>
              <a:pPr/>
              <a:t>58</a:t>
            </a:fld>
            <a:endParaRPr lang="fr-FR"/>
          </a:p>
        </p:txBody>
      </p:sp>
      <p:graphicFrame>
        <p:nvGraphicFramePr>
          <p:cNvPr id="471365" name="Group 325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71364" name="Group 32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13CC52-156D-421D-8078-C24DCB36DFDD}" type="slidenum">
              <a:rPr lang="fr-FR"/>
              <a:pPr/>
              <a:t>59</a:t>
            </a:fld>
            <a:endParaRPr lang="fr-FR"/>
          </a:p>
        </p:txBody>
      </p:sp>
      <p:graphicFrame>
        <p:nvGraphicFramePr>
          <p:cNvPr id="528386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8448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9E55CC-448A-4511-8FC0-5B29D21980F9}" type="slidenum">
              <a:rPr lang="fr-FR"/>
              <a:pPr/>
              <a:t>60</a:t>
            </a:fld>
            <a:endParaRPr lang="fr-FR"/>
          </a:p>
        </p:txBody>
      </p:sp>
      <p:graphicFrame>
        <p:nvGraphicFramePr>
          <p:cNvPr id="527362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7424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EB2F4B-19E0-4705-8A88-4BA5DE315136}" type="slidenum">
              <a:rPr lang="fr-FR"/>
              <a:pPr/>
              <a:t>61</a:t>
            </a:fld>
            <a:endParaRPr lang="fr-FR"/>
          </a:p>
        </p:txBody>
      </p:sp>
      <p:graphicFrame>
        <p:nvGraphicFramePr>
          <p:cNvPr id="526338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6400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2C1194-7EB7-4E9E-AAEC-3B66238AD9A7}" type="slidenum">
              <a:rPr lang="fr-FR"/>
              <a:pPr/>
              <a:t>62</a:t>
            </a:fld>
            <a:endParaRPr lang="fr-FR"/>
          </a:p>
        </p:txBody>
      </p:sp>
      <p:graphicFrame>
        <p:nvGraphicFramePr>
          <p:cNvPr id="525314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5376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32FE3A-A355-4528-9C09-2328DA4637D0}" type="slidenum">
              <a:rPr lang="fr-FR"/>
              <a:pPr/>
              <a:t>63</a:t>
            </a:fld>
            <a:endParaRPr lang="fr-FR"/>
          </a:p>
        </p:txBody>
      </p:sp>
      <p:graphicFrame>
        <p:nvGraphicFramePr>
          <p:cNvPr id="524290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4352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4AF117-F95B-4D08-9C6A-389515F95B7C}" type="slidenum">
              <a:rPr lang="fr-FR"/>
              <a:pPr/>
              <a:t>64</a:t>
            </a:fld>
            <a:endParaRPr lang="fr-FR"/>
          </a:p>
        </p:txBody>
      </p:sp>
      <p:graphicFrame>
        <p:nvGraphicFramePr>
          <p:cNvPr id="523266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3328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464AFB-AD9C-4121-8068-E148CAAE36C7}" type="slidenum">
              <a:rPr lang="fr-FR"/>
              <a:pPr/>
              <a:t>65</a:t>
            </a:fld>
            <a:endParaRPr lang="fr-FR"/>
          </a:p>
        </p:txBody>
      </p:sp>
      <p:graphicFrame>
        <p:nvGraphicFramePr>
          <p:cNvPr id="522242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2304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57BACC-39E5-4DEC-992A-A76438237DF9}" type="slidenum">
              <a:rPr lang="fr-FR"/>
              <a:pPr/>
              <a:t>66</a:t>
            </a:fld>
            <a:endParaRPr lang="fr-FR"/>
          </a:p>
        </p:txBody>
      </p:sp>
      <p:graphicFrame>
        <p:nvGraphicFramePr>
          <p:cNvPr id="521218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1280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EC932D6-6810-4983-AA52-4EC9292BF94F}" type="slidenum">
              <a:rPr lang="fr-FR"/>
              <a:pPr/>
              <a:t>67</a:t>
            </a:fld>
            <a:endParaRPr lang="fr-FR"/>
          </a:p>
        </p:txBody>
      </p:sp>
      <p:graphicFrame>
        <p:nvGraphicFramePr>
          <p:cNvPr id="520194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20256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874F03-AEC8-4E43-A4EC-5D3423086D2D}" type="slidenum">
              <a:rPr lang="fr-FR"/>
              <a:pPr/>
              <a:t>68</a:t>
            </a:fld>
            <a:endParaRPr lang="fr-FR"/>
          </a:p>
        </p:txBody>
      </p:sp>
      <p:graphicFrame>
        <p:nvGraphicFramePr>
          <p:cNvPr id="536578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6640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8055B87-C9D6-474C-A6B9-01396FC75501}" type="slidenum">
              <a:rPr lang="fr-FR"/>
              <a:pPr/>
              <a:t>69</a:t>
            </a:fld>
            <a:endParaRPr lang="fr-FR"/>
          </a:p>
        </p:txBody>
      </p:sp>
      <p:graphicFrame>
        <p:nvGraphicFramePr>
          <p:cNvPr id="535554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5616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C3110F-4294-4FEF-B51A-268A3D965092}" type="slidenum">
              <a:rPr lang="fr-FR"/>
              <a:pPr/>
              <a:t>70</a:t>
            </a:fld>
            <a:endParaRPr lang="fr-FR"/>
          </a:p>
        </p:txBody>
      </p:sp>
      <p:graphicFrame>
        <p:nvGraphicFramePr>
          <p:cNvPr id="534530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4592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0B712C-5A30-44EB-B443-6679B5F42E36}" type="slidenum">
              <a:rPr lang="fr-FR"/>
              <a:pPr/>
              <a:t>71</a:t>
            </a:fld>
            <a:endParaRPr lang="fr-FR"/>
          </a:p>
        </p:txBody>
      </p:sp>
      <p:graphicFrame>
        <p:nvGraphicFramePr>
          <p:cNvPr id="533506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3568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EE8428-BFC2-4A9A-8D94-19932EF58B4F}" type="slidenum">
              <a:rPr lang="fr-FR"/>
              <a:pPr/>
              <a:t>72</a:t>
            </a:fld>
            <a:endParaRPr lang="fr-FR"/>
          </a:p>
        </p:txBody>
      </p:sp>
      <p:graphicFrame>
        <p:nvGraphicFramePr>
          <p:cNvPr id="532482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2544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A1EE43-1A50-456F-834D-B2B1E342DAAE}" type="slidenum">
              <a:rPr lang="fr-FR"/>
              <a:pPr/>
              <a:t>73</a:t>
            </a:fld>
            <a:endParaRPr lang="fr-FR"/>
          </a:p>
        </p:txBody>
      </p:sp>
      <p:graphicFrame>
        <p:nvGraphicFramePr>
          <p:cNvPr id="531557" name="Group 101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1520" name="Group 64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61310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319E61-F84F-40F2-B500-9463946CC9D3}" type="slidenum">
              <a:rPr lang="fr-FR"/>
              <a:pPr/>
              <a:t>74</a:t>
            </a:fld>
            <a:endParaRPr lang="fr-FR"/>
          </a:p>
        </p:txBody>
      </p:sp>
      <p:graphicFrame>
        <p:nvGraphicFramePr>
          <p:cNvPr id="530434" name="Group 2"/>
          <p:cNvGraphicFramePr>
            <a:graphicFrameLocks noGrp="1"/>
          </p:cNvGraphicFramePr>
          <p:nvPr>
            <p:ph sz="half" idx="1"/>
          </p:nvPr>
        </p:nvGraphicFramePr>
        <p:xfrm>
          <a:off x="4932363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7"/>
                <a:gridCol w="1189038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0533" name="Group 101"/>
          <p:cNvGraphicFramePr>
            <a:graphicFrameLocks noGrp="1"/>
          </p:cNvGraphicFramePr>
          <p:nvPr>
            <p:ph sz="half" idx="2"/>
          </p:nvPr>
        </p:nvGraphicFramePr>
        <p:xfrm>
          <a:off x="250825" y="765175"/>
          <a:ext cx="2747963" cy="2870835"/>
        </p:xfrm>
        <a:graphic>
          <a:graphicData uri="http://schemas.openxmlformats.org/drawingml/2006/table">
            <a:tbl>
              <a:tblPr/>
              <a:tblGrid>
                <a:gridCol w="881063"/>
                <a:gridCol w="1025525"/>
                <a:gridCol w="8413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27E4ED-FCDB-4C81-ABE5-59F478B6ED14}" type="slidenum">
              <a:rPr lang="fr-FR"/>
              <a:pPr/>
              <a:t>75</a:t>
            </a:fld>
            <a:endParaRPr lang="fr-FR"/>
          </a:p>
        </p:txBody>
      </p:sp>
      <p:graphicFrame>
        <p:nvGraphicFramePr>
          <p:cNvPr id="537602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7772" name="Group 172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7773" name="Text Box 173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3F9071-D3C1-4E49-BD08-069C90F2A9A3}" type="slidenum">
              <a:rPr lang="fr-FR"/>
              <a:pPr/>
              <a:t>76</a:t>
            </a:fld>
            <a:endParaRPr lang="fr-FR"/>
          </a:p>
        </p:txBody>
      </p:sp>
      <p:graphicFrame>
        <p:nvGraphicFramePr>
          <p:cNvPr id="549890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9952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0014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411674-9E92-4A49-929A-8A03BBAEA121}" type="slidenum">
              <a:rPr lang="fr-FR"/>
              <a:pPr/>
              <a:t>77</a:t>
            </a:fld>
            <a:endParaRPr lang="fr-FR"/>
          </a:p>
        </p:txBody>
      </p:sp>
      <p:graphicFrame>
        <p:nvGraphicFramePr>
          <p:cNvPr id="548866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8928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8990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7EC981-B8F3-4BAF-8854-EAB0FF860229}" type="slidenum">
              <a:rPr lang="fr-FR"/>
              <a:pPr/>
              <a:t>78</a:t>
            </a:fld>
            <a:endParaRPr lang="fr-FR"/>
          </a:p>
        </p:txBody>
      </p:sp>
      <p:graphicFrame>
        <p:nvGraphicFramePr>
          <p:cNvPr id="547842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7904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7966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10E18C-6705-4B34-84B3-D660D6E4ED90}" type="slidenum">
              <a:rPr lang="fr-FR"/>
              <a:pPr/>
              <a:t>79</a:t>
            </a:fld>
            <a:endParaRPr lang="fr-FR"/>
          </a:p>
        </p:txBody>
      </p:sp>
      <p:graphicFrame>
        <p:nvGraphicFramePr>
          <p:cNvPr id="546818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6880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6942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166890-F4D5-41EA-8E9B-BA30252755EF}" type="slidenum">
              <a:rPr lang="fr-FR"/>
              <a:pPr/>
              <a:t>80</a:t>
            </a:fld>
            <a:endParaRPr lang="fr-FR"/>
          </a:p>
        </p:txBody>
      </p:sp>
      <p:graphicFrame>
        <p:nvGraphicFramePr>
          <p:cNvPr id="545794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5856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5918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C8E2FF-A5AB-4417-A53F-6C8D3AA32E24}" type="slidenum">
              <a:rPr lang="fr-FR"/>
              <a:pPr/>
              <a:t>81</a:t>
            </a:fld>
            <a:endParaRPr lang="fr-FR"/>
          </a:p>
        </p:txBody>
      </p:sp>
      <p:graphicFrame>
        <p:nvGraphicFramePr>
          <p:cNvPr id="544770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4832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4894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7506B3-16F4-454B-B312-B84AA4FDCED5}" type="slidenum">
              <a:rPr lang="fr-FR"/>
              <a:pPr/>
              <a:t>82</a:t>
            </a:fld>
            <a:endParaRPr lang="fr-FR"/>
          </a:p>
        </p:txBody>
      </p:sp>
      <p:graphicFrame>
        <p:nvGraphicFramePr>
          <p:cNvPr id="543746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3808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870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84B331-095A-4C50-A977-06CB2DE48F7B}" type="slidenum">
              <a:rPr lang="fr-FR"/>
              <a:pPr/>
              <a:t>83</a:t>
            </a:fld>
            <a:endParaRPr lang="fr-FR"/>
          </a:p>
        </p:txBody>
      </p:sp>
      <p:graphicFrame>
        <p:nvGraphicFramePr>
          <p:cNvPr id="542722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2784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2846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C2F619-CB7D-463B-B33C-7C43F2A20424}" type="slidenum">
              <a:rPr lang="fr-FR"/>
              <a:pPr/>
              <a:t>84</a:t>
            </a:fld>
            <a:endParaRPr lang="fr-FR"/>
          </a:p>
        </p:txBody>
      </p:sp>
      <p:graphicFrame>
        <p:nvGraphicFramePr>
          <p:cNvPr id="541698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1760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1822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99CD8E-CD10-40E5-90CB-3678EDAF9E1E}" type="slidenum">
              <a:rPr lang="fr-FR"/>
              <a:pPr/>
              <a:t>85</a:t>
            </a:fld>
            <a:endParaRPr lang="fr-FR"/>
          </a:p>
        </p:txBody>
      </p:sp>
      <p:graphicFrame>
        <p:nvGraphicFramePr>
          <p:cNvPr id="540674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0736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0798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C82357-B6BA-4725-BE4E-0B303C6E65CE}" type="slidenum">
              <a:rPr lang="fr-FR"/>
              <a:pPr/>
              <a:t>86</a:t>
            </a:fld>
            <a:endParaRPr lang="fr-FR"/>
          </a:p>
        </p:txBody>
      </p:sp>
      <p:graphicFrame>
        <p:nvGraphicFramePr>
          <p:cNvPr id="539650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9712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9774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5EC006-2DC4-41EE-A2A9-62B73029452E}" type="slidenum">
              <a:rPr lang="fr-FR"/>
              <a:pPr/>
              <a:t>87</a:t>
            </a:fld>
            <a:endParaRPr lang="fr-FR"/>
          </a:p>
        </p:txBody>
      </p:sp>
      <p:graphicFrame>
        <p:nvGraphicFramePr>
          <p:cNvPr id="538626" name="Group 2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60045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38688" name="Group 64"/>
          <p:cNvGraphicFramePr>
            <a:graphicFrameLocks noGrp="1"/>
          </p:cNvGraphicFramePr>
          <p:nvPr>
            <p:ph sz="half" idx="2"/>
          </p:nvPr>
        </p:nvGraphicFramePr>
        <p:xfrm>
          <a:off x="5508625" y="476250"/>
          <a:ext cx="2808288" cy="60045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8750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0BFC00-997D-48B0-B56B-9DF2CF7B5816}" type="slidenum">
              <a:rPr lang="fr-FR"/>
              <a:pPr/>
              <a:t>88</a:t>
            </a:fld>
            <a:endParaRPr lang="fr-FR"/>
          </a:p>
        </p:txBody>
      </p:sp>
      <p:graphicFrame>
        <p:nvGraphicFramePr>
          <p:cNvPr id="551043" name="Group 131"/>
          <p:cNvGraphicFramePr>
            <a:graphicFrameLocks noGrp="1"/>
          </p:cNvGraphicFramePr>
          <p:nvPr>
            <p:ph sz="half" idx="1"/>
          </p:nvPr>
        </p:nvGraphicFramePr>
        <p:xfrm>
          <a:off x="250825" y="476250"/>
          <a:ext cx="4038600" cy="5547360"/>
        </p:xfrm>
        <a:graphic>
          <a:graphicData uri="http://schemas.openxmlformats.org/drawingml/2006/table">
            <a:tbl>
              <a:tblPr/>
              <a:tblGrid>
                <a:gridCol w="1595438"/>
                <a:gridCol w="1189037"/>
                <a:gridCol w="1254125"/>
              </a:tblGrid>
              <a:tr h="3603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8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2,3,4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51044" name="Group 132"/>
          <p:cNvGraphicFramePr>
            <a:graphicFrameLocks noGrp="1"/>
          </p:cNvGraphicFramePr>
          <p:nvPr>
            <p:ph sz="half" idx="2"/>
          </p:nvPr>
        </p:nvGraphicFramePr>
        <p:xfrm>
          <a:off x="5508625" y="549275"/>
          <a:ext cx="2808288" cy="554736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65188"/>
              </a:tblGrid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"état"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4000" marR="54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1038" name="Text Box 126"/>
          <p:cNvSpPr txBox="1">
            <a:spLocks noChangeArrowheads="1"/>
          </p:cNvSpPr>
          <p:nvPr/>
        </p:nvSpPr>
        <p:spPr bwMode="auto">
          <a:xfrm>
            <a:off x="4572000" y="3429000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latin typeface="Arial" charset="0"/>
                <a:sym typeface="Wingdings" pitchFamily="2" charset="2"/>
              </a:rPr>
              <a:t></a:t>
            </a:r>
            <a:endParaRPr lang="fr-FR">
              <a:latin typeface="Arial" charset="0"/>
            </a:endParaRPr>
          </a:p>
        </p:txBody>
      </p:sp>
      <p:sp>
        <p:nvSpPr>
          <p:cNvPr id="551045" name="Rectangle 133"/>
          <p:cNvSpPr>
            <a:spLocks noChangeArrowheads="1"/>
          </p:cNvSpPr>
          <p:nvPr/>
        </p:nvSpPr>
        <p:spPr bwMode="auto">
          <a:xfrm>
            <a:off x="971550" y="6165850"/>
            <a:ext cx="2160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avec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=0       et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51046" name="Rectangle 134"/>
          <p:cNvSpPr>
            <a:spLocks noChangeArrowheads="1"/>
          </p:cNvSpPr>
          <p:nvPr/>
        </p:nvSpPr>
        <p:spPr bwMode="auto">
          <a:xfrm>
            <a:off x="3563938" y="6165850"/>
            <a:ext cx="4040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 = {1, 3,4,5,6,7,8,9,10,11,12}</a:t>
            </a:r>
            <a:r>
              <a:rPr lang="fr-FR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045" grpId="0"/>
      <p:bldP spid="551046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DBBC24-C130-47C4-A153-A04836F62329}" type="slidenum">
              <a:rPr lang="fr-FR"/>
              <a:pPr/>
              <a:t>89</a:t>
            </a:fld>
            <a:endParaRPr lang="fr-FR"/>
          </a:p>
        </p:txBody>
      </p:sp>
      <p:pic>
        <p:nvPicPr>
          <p:cNvPr id="4720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" y="146050"/>
            <a:ext cx="8326438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9294F6-AC07-4B97-BD41-BD8438D9E7C9}" type="slidenum">
              <a:rPr lang="fr-FR"/>
              <a:pPr/>
              <a:t>90</a:t>
            </a:fld>
            <a:endParaRPr lang="fr-FR"/>
          </a:p>
        </p:txBody>
      </p:sp>
      <p:sp>
        <p:nvSpPr>
          <p:cNvPr id="473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2.3.4.  Automates miroirs</a:t>
            </a:r>
            <a:r>
              <a:rPr lang="fr-FR" sz="4000"/>
              <a:t> </a:t>
            </a:r>
          </a:p>
        </p:txBody>
      </p:sp>
      <p:sp>
        <p:nvSpPr>
          <p:cNvPr id="473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8964613" cy="5329237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Proposition 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Si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un langage accepté par un automate fini, alors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baseline="4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(Miroir de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est aussi accepté par un automate fini.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800" b="1">
                <a:latin typeface="Times New Roman" pitchFamily="18" charset="0"/>
                <a:cs typeface="Times New Roman" pitchFamily="18" charset="0"/>
              </a:rPr>
              <a:t>Preuve : 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	Soit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= (Q,I,F,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un AFND  acceptant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l’automate 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= (Q, F,I,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 où 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est défini par: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	Si   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(q,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= q’  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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(q’,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= q    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est le mot miroir de w) est un automate acceptant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En effet, s’il existe un chemin de I à F dans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A,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alors il existe un chemin inverse de F à I dans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R.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fr-FR" sz="2400"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400" baseline="42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construit sur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où on a retourné tous les arcs et inversé les statuts initial/final des états.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E9255E-3E57-4A68-AC1B-B11C279982C6}" type="slidenum">
              <a:rPr lang="fr-FR"/>
              <a:pPr/>
              <a:t>91</a:t>
            </a:fld>
            <a:endParaRPr lang="fr-FR"/>
          </a:p>
        </p:txBody>
      </p:sp>
      <p:sp>
        <p:nvSpPr>
          <p:cNvPr id="4741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250"/>
            <a:ext cx="9144000" cy="576263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un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alors en général, </a:t>
            </a:r>
            <a:r>
              <a:rPr lang="fr-FR" sz="28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A</a:t>
            </a:r>
            <a:r>
              <a:rPr lang="fr-FR" sz="2800" baseline="4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est non déterministe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4000"/>
              <a:t> </a:t>
            </a:r>
          </a:p>
        </p:txBody>
      </p:sp>
      <p:pic>
        <p:nvPicPr>
          <p:cNvPr id="4741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2060575"/>
            <a:ext cx="7561263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2ED7A7-8B4B-4C55-B512-9DD7CC50D235}" type="slidenum">
              <a:rPr lang="fr-FR"/>
              <a:pPr/>
              <a:t>92</a:t>
            </a:fld>
            <a:endParaRPr lang="fr-FR"/>
          </a:p>
        </p:txBody>
      </p:sp>
      <p:sp>
        <p:nvSpPr>
          <p:cNvPr id="475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595313"/>
          </a:xfrm>
        </p:spPr>
        <p:txBody>
          <a:bodyPr/>
          <a:lstStyle/>
          <a:p>
            <a:r>
              <a:rPr lang="fr-FR" sz="28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2.3.5.  </a:t>
            </a:r>
            <a:r>
              <a:rPr lang="fr-FR" sz="2800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Minimisation d'un AFD</a:t>
            </a:r>
            <a:r>
              <a:rPr lang="fr-FR" sz="4000"/>
              <a:t> </a:t>
            </a:r>
          </a:p>
        </p:txBody>
      </p:sp>
      <p:sp>
        <p:nvSpPr>
          <p:cNvPr id="475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4968875"/>
          </a:xfrm>
        </p:spPr>
        <p:txBody>
          <a:bodyPr/>
          <a:lstStyle/>
          <a:p>
            <a:pPr>
              <a:spcAft>
                <a:spcPct val="30000"/>
              </a:spcAft>
            </a:pPr>
            <a:r>
              <a:rPr lang="fr-FR" sz="2400" b="1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But: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obtenir un automate ayant le 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minimum d'états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possible. En effet, certains états peuvent être équivalents. </a:t>
            </a:r>
          </a:p>
          <a:p>
            <a:pPr>
              <a:spcAft>
                <a:spcPct val="30000"/>
              </a:spcAft>
            </a:pPr>
            <a:r>
              <a:rPr lang="fr-FR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fr-FR" sz="24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Myhill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fr-FR" sz="24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Nerode</a:t>
            </a:r>
            <a:r>
              <a:rPr lang="fr-FR" sz="24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L'automate minimal reconnaissant un langage </a:t>
            </a:r>
            <a:r>
              <a:rPr lang="fr-FR" sz="2400" i="1" dirty="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est unique à un isomorphisme près sur le nom des états. </a:t>
            </a:r>
          </a:p>
          <a:p>
            <a:pPr>
              <a:spcAft>
                <a:spcPct val="30000"/>
              </a:spcAft>
            </a:pP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Preuve …? </a:t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dirty="0">
                <a:latin typeface="Times New Roman" pitchFamily="18" charset="0"/>
                <a:cs typeface="Times New Roman" pitchFamily="18" charset="0"/>
              </a:rPr>
            </a:b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30000"/>
              </a:spcAft>
            </a:pPr>
            <a:r>
              <a:rPr lang="fr-FR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Construction de l'automate minimal </a:t>
            </a:r>
          </a:p>
          <a:p>
            <a:pPr>
              <a:spcAft>
                <a:spcPct val="30000"/>
              </a:spcAft>
            </a:pPr>
            <a:r>
              <a:rPr lang="fr-FR" sz="2400" b="1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Principe :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On définit des classes d'équivalence d'états par raffinements successifs. Chaque classe d'équivalence obtenue forme un seul même état du nouvel automate.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3ACD3F-1163-4162-9F38-98BD5E5010EB}" type="slidenum">
              <a:rPr lang="fr-FR"/>
              <a:pPr/>
              <a:t>93</a:t>
            </a:fld>
            <a:endParaRPr lang="fr-FR"/>
          </a:p>
        </p:txBody>
      </p:sp>
      <p:sp>
        <p:nvSpPr>
          <p:cNvPr id="552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20713"/>
            <a:ext cx="9144000" cy="6048375"/>
          </a:xfrm>
        </p:spPr>
        <p:txBody>
          <a:bodyPr/>
          <a:lstStyle/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1 - Faire deux classes 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contenant les états terminaux </a:t>
            </a:r>
            <a:br>
              <a:rPr lang="fr-FR" sz="2800" dirty="0">
                <a:latin typeface="Times New Roman" pitchFamily="18" charset="0"/>
                <a:cs typeface="Times New Roman" pitchFamily="18" charset="0"/>
              </a:rPr>
            </a:b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	et 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contenant les états non terminaux </a:t>
            </a:r>
          </a:p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2 - </a:t>
            </a:r>
            <a:r>
              <a:rPr lang="fr-FR" sz="280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S'il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existe un symbole 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et deux états 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d'une même 	classe tels que </a:t>
            </a:r>
            <a:r>
              <a:rPr lang="fr-FR" sz="28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800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 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,a)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800" b="1" dirty="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,a)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 n'appartiennent pas à 	la même classe, </a:t>
            </a:r>
            <a:r>
              <a:rPr lang="fr-FR" sz="2800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alors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créer une nouvelle classe et 	séparer </a:t>
            </a:r>
            <a:r>
              <a:rPr lang="fr-FR" sz="28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 i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fr-FR" sz="2800" dirty="0">
                <a:latin typeface="Times New Roman" pitchFamily="18" charset="0"/>
                <a:cs typeface="Times New Roman" pitchFamily="18" charset="0"/>
              </a:rPr>
            </a:b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fr-FR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 laisse dans la même classe tous les états qui donnent 	un état d’arrivée dans la même classe </a:t>
            </a:r>
          </a:p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3 - Recommencer  2  jusqu'à ce qu'il n'y ait plus de classes 	à séparer </a:t>
            </a:r>
          </a:p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4 - Chaque classe restante forme un état du nouvel automate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FBB71A-68DE-41E9-B21F-8DA45E1EF53A}" type="slidenum">
              <a:rPr lang="fr-FR"/>
              <a:pPr/>
              <a:t>94</a:t>
            </a:fld>
            <a:endParaRPr lang="fr-FR"/>
          </a:p>
        </p:txBody>
      </p:sp>
      <p:sp>
        <p:nvSpPr>
          <p:cNvPr id="553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686800" cy="5238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13:</a:t>
            </a:r>
            <a:r>
              <a:rPr lang="fr-FR" sz="4000"/>
              <a:t> </a:t>
            </a:r>
          </a:p>
        </p:txBody>
      </p:sp>
      <p:pic>
        <p:nvPicPr>
          <p:cNvPr id="553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7913"/>
            <a:ext cx="8101013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413665-49E8-404F-9AB3-F5C33146DC67}" type="slidenum">
              <a:rPr lang="fr-FR"/>
              <a:pPr/>
              <a:t>95</a:t>
            </a:fld>
            <a:endParaRPr lang="fr-FR"/>
          </a:p>
        </p:txBody>
      </p:sp>
      <p:sp>
        <p:nvSpPr>
          <p:cNvPr id="5703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686800" cy="5238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13:</a:t>
            </a:r>
            <a:r>
              <a:rPr lang="fr-FR" sz="4000"/>
              <a:t> </a:t>
            </a:r>
          </a:p>
        </p:txBody>
      </p:sp>
      <p:pic>
        <p:nvPicPr>
          <p:cNvPr id="5703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981075"/>
            <a:ext cx="5402263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0372" name="Rectangle 4"/>
          <p:cNvSpPr>
            <a:spLocks noChangeArrowheads="1"/>
          </p:cNvSpPr>
          <p:nvPr/>
        </p:nvSpPr>
        <p:spPr bwMode="auto">
          <a:xfrm>
            <a:off x="107950" y="1196975"/>
            <a:ext cx="39751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A = {0,2}  et 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B = {1,3,4,5,6,7,8,9,10,11,12} </a:t>
            </a:r>
          </a:p>
        </p:txBody>
      </p:sp>
      <p:sp>
        <p:nvSpPr>
          <p:cNvPr id="570373" name="Rectangle 5"/>
          <p:cNvSpPr>
            <a:spLocks noChangeArrowheads="1"/>
          </p:cNvSpPr>
          <p:nvPr/>
        </p:nvSpPr>
        <p:spPr bwMode="auto">
          <a:xfrm>
            <a:off x="0" y="2205038"/>
            <a:ext cx="43926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b="1">
                <a:solidFill>
                  <a:srgbClr val="FF0000"/>
                </a:solidFill>
                <a:cs typeface="Times New Roman" pitchFamily="18" charset="0"/>
              </a:rPr>
              <a:t>d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(0,b)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b="1">
                <a:solidFill>
                  <a:srgbClr val="FF0000"/>
                </a:solidFill>
                <a:cs typeface="Times New Roman" pitchFamily="18" charset="0"/>
              </a:rPr>
              <a:t>d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(2,b 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n'appartiennent pas à la même classe, alors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se casse en  </a:t>
            </a: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 = {0}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et  </a:t>
            </a: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 = {2}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70374" name="Rectangle 6"/>
          <p:cNvSpPr>
            <a:spLocks noChangeArrowheads="1"/>
          </p:cNvSpPr>
          <p:nvPr/>
        </p:nvSpPr>
        <p:spPr bwMode="auto">
          <a:xfrm>
            <a:off x="107950" y="3573463"/>
            <a:ext cx="399573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et  </a:t>
            </a:r>
            <a:r>
              <a:rPr lang="fr-FR" sz="2400" b="1">
                <a:solidFill>
                  <a:srgbClr val="FF0000"/>
                </a:solidFill>
                <a:cs typeface="Times New Roman" pitchFamily="18" charset="0"/>
              </a:rPr>
              <a:t>d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(5,b)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et </a:t>
            </a:r>
            <a:r>
              <a:rPr lang="fr-FR" sz="2400" b="1">
                <a:solidFill>
                  <a:srgbClr val="FF0000"/>
                </a:solidFill>
                <a:cs typeface="Times New Roman" pitchFamily="18" charset="0"/>
              </a:rPr>
              <a:t>d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(1,b)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n'appartiennent pas à la même classe, alors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se casse en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 = {1,3,4,6,7,8,9,10,11,12}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 = {5}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70375" name="Rectangle 7"/>
          <p:cNvSpPr>
            <a:spLocks noChangeArrowheads="1"/>
          </p:cNvSpPr>
          <p:nvPr/>
        </p:nvSpPr>
        <p:spPr bwMode="auto">
          <a:xfrm>
            <a:off x="0" y="5578475"/>
            <a:ext cx="6011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Ça ne bouge plus.  On obtient donc l'automate à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états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(correspondants aux 4 classes).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3FC4E8-BDAD-4F21-A1E8-3AB349A85FFF}" type="slidenum">
              <a:rPr lang="fr-FR"/>
              <a:pPr/>
              <a:t>96</a:t>
            </a:fld>
            <a:endParaRPr lang="fr-FR"/>
          </a:p>
        </p:txBody>
      </p:sp>
      <p:pic>
        <p:nvPicPr>
          <p:cNvPr id="5713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333375"/>
            <a:ext cx="5219700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1397" name="Rectangle 5"/>
          <p:cNvSpPr>
            <a:spLocks noChangeArrowheads="1"/>
          </p:cNvSpPr>
          <p:nvPr/>
        </p:nvSpPr>
        <p:spPr bwMode="auto">
          <a:xfrm>
            <a:off x="0" y="1125538"/>
            <a:ext cx="38512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 = {0}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,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 = {2}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,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 = {1,3,4,6,7,8,9,10,11,12}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 = {5}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571413" name="Group 21"/>
          <p:cNvGrpSpPr>
            <a:grpSpLocks/>
          </p:cNvGrpSpPr>
          <p:nvPr/>
        </p:nvGrpSpPr>
        <p:grpSpPr bwMode="auto">
          <a:xfrm>
            <a:off x="755650" y="4581525"/>
            <a:ext cx="503238" cy="503238"/>
            <a:chOff x="521" y="3385"/>
            <a:chExt cx="317" cy="317"/>
          </a:xfrm>
        </p:grpSpPr>
        <p:sp>
          <p:nvSpPr>
            <p:cNvPr id="571400" name="Oval 8"/>
            <p:cNvSpPr>
              <a:spLocks noChangeArrowheads="1"/>
            </p:cNvSpPr>
            <p:nvPr/>
          </p:nvSpPr>
          <p:spPr bwMode="auto">
            <a:xfrm>
              <a:off x="521" y="3385"/>
              <a:ext cx="317" cy="31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1409" name="Rectangle 17"/>
            <p:cNvSpPr>
              <a:spLocks noChangeArrowheads="1"/>
            </p:cNvSpPr>
            <p:nvPr/>
          </p:nvSpPr>
          <p:spPr bwMode="auto">
            <a:xfrm>
              <a:off x="549" y="3386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</p:grpSp>
      <p:grpSp>
        <p:nvGrpSpPr>
          <p:cNvPr id="571414" name="Group 22"/>
          <p:cNvGrpSpPr>
            <a:grpSpLocks/>
          </p:cNvGrpSpPr>
          <p:nvPr/>
        </p:nvGrpSpPr>
        <p:grpSpPr bwMode="auto">
          <a:xfrm>
            <a:off x="2555875" y="3573463"/>
            <a:ext cx="503238" cy="503237"/>
            <a:chOff x="1020" y="3748"/>
            <a:chExt cx="317" cy="317"/>
          </a:xfrm>
        </p:grpSpPr>
        <p:sp>
          <p:nvSpPr>
            <p:cNvPr id="571402" name="Oval 10"/>
            <p:cNvSpPr>
              <a:spLocks noChangeArrowheads="1"/>
            </p:cNvSpPr>
            <p:nvPr/>
          </p:nvSpPr>
          <p:spPr bwMode="auto">
            <a:xfrm>
              <a:off x="1020" y="3748"/>
              <a:ext cx="317" cy="31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1410" name="Rectangle 18"/>
            <p:cNvSpPr>
              <a:spLocks noChangeArrowheads="1"/>
            </p:cNvSpPr>
            <p:nvPr/>
          </p:nvSpPr>
          <p:spPr bwMode="auto">
            <a:xfrm>
              <a:off x="1066" y="374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latin typeface="Times New Roman" pitchFamily="18" charset="0"/>
                  <a:cs typeface="Times New Roman" pitchFamily="18" charset="0"/>
                </a:rPr>
                <a:t>C</a:t>
              </a:r>
            </a:p>
          </p:txBody>
        </p:sp>
      </p:grpSp>
      <p:grpSp>
        <p:nvGrpSpPr>
          <p:cNvPr id="571415" name="Group 23"/>
          <p:cNvGrpSpPr>
            <a:grpSpLocks/>
          </p:cNvGrpSpPr>
          <p:nvPr/>
        </p:nvGrpSpPr>
        <p:grpSpPr bwMode="auto">
          <a:xfrm>
            <a:off x="2627313" y="5229225"/>
            <a:ext cx="647700" cy="647700"/>
            <a:chOff x="2018" y="3113"/>
            <a:chExt cx="408" cy="408"/>
          </a:xfrm>
        </p:grpSpPr>
        <p:grpSp>
          <p:nvGrpSpPr>
            <p:cNvPr id="571405" name="Group 13"/>
            <p:cNvGrpSpPr>
              <a:grpSpLocks/>
            </p:cNvGrpSpPr>
            <p:nvPr/>
          </p:nvGrpSpPr>
          <p:grpSpPr bwMode="auto">
            <a:xfrm>
              <a:off x="2018" y="3113"/>
              <a:ext cx="408" cy="408"/>
              <a:chOff x="1746" y="3339"/>
              <a:chExt cx="408" cy="408"/>
            </a:xfrm>
          </p:grpSpPr>
          <p:sp>
            <p:nvSpPr>
              <p:cNvPr id="571403" name="Oval 11"/>
              <p:cNvSpPr>
                <a:spLocks noChangeArrowheads="1"/>
              </p:cNvSpPr>
              <p:nvPr/>
            </p:nvSpPr>
            <p:spPr bwMode="auto">
              <a:xfrm>
                <a:off x="1791" y="3385"/>
                <a:ext cx="317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1404" name="Oval 12"/>
              <p:cNvSpPr>
                <a:spLocks noChangeArrowheads="1"/>
              </p:cNvSpPr>
              <p:nvPr/>
            </p:nvSpPr>
            <p:spPr bwMode="auto">
              <a:xfrm>
                <a:off x="1746" y="3339"/>
                <a:ext cx="408" cy="40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71411" name="Rectangle 19"/>
            <p:cNvSpPr>
              <a:spLocks noChangeArrowheads="1"/>
            </p:cNvSpPr>
            <p:nvPr/>
          </p:nvSpPr>
          <p:spPr bwMode="auto">
            <a:xfrm>
              <a:off x="2092" y="315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latin typeface="Times New Roman" pitchFamily="18" charset="0"/>
                  <a:cs typeface="Times New Roman" pitchFamily="18" charset="0"/>
                </a:rPr>
                <a:t>B</a:t>
              </a:r>
            </a:p>
          </p:txBody>
        </p:sp>
      </p:grpSp>
      <p:grpSp>
        <p:nvGrpSpPr>
          <p:cNvPr id="571416" name="Group 24"/>
          <p:cNvGrpSpPr>
            <a:grpSpLocks/>
          </p:cNvGrpSpPr>
          <p:nvPr/>
        </p:nvGrpSpPr>
        <p:grpSpPr bwMode="auto">
          <a:xfrm>
            <a:off x="4572000" y="4652963"/>
            <a:ext cx="647700" cy="647700"/>
            <a:chOff x="2245" y="3612"/>
            <a:chExt cx="408" cy="408"/>
          </a:xfrm>
        </p:grpSpPr>
        <p:grpSp>
          <p:nvGrpSpPr>
            <p:cNvPr id="571406" name="Group 14"/>
            <p:cNvGrpSpPr>
              <a:grpSpLocks/>
            </p:cNvGrpSpPr>
            <p:nvPr/>
          </p:nvGrpSpPr>
          <p:grpSpPr bwMode="auto">
            <a:xfrm>
              <a:off x="2245" y="3612"/>
              <a:ext cx="408" cy="408"/>
              <a:chOff x="1746" y="3339"/>
              <a:chExt cx="408" cy="408"/>
            </a:xfrm>
          </p:grpSpPr>
          <p:sp>
            <p:nvSpPr>
              <p:cNvPr id="571407" name="Oval 15"/>
              <p:cNvSpPr>
                <a:spLocks noChangeArrowheads="1"/>
              </p:cNvSpPr>
              <p:nvPr/>
            </p:nvSpPr>
            <p:spPr bwMode="auto">
              <a:xfrm>
                <a:off x="1791" y="3385"/>
                <a:ext cx="317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1408" name="Oval 16"/>
              <p:cNvSpPr>
                <a:spLocks noChangeArrowheads="1"/>
              </p:cNvSpPr>
              <p:nvPr/>
            </p:nvSpPr>
            <p:spPr bwMode="auto">
              <a:xfrm>
                <a:off x="1746" y="3339"/>
                <a:ext cx="408" cy="40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71412" name="Rectangle 20"/>
            <p:cNvSpPr>
              <a:spLocks noChangeArrowheads="1"/>
            </p:cNvSpPr>
            <p:nvPr/>
          </p:nvSpPr>
          <p:spPr bwMode="auto">
            <a:xfrm>
              <a:off x="2336" y="3657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latin typeface="Times New Roman" pitchFamily="18" charset="0"/>
                  <a:cs typeface="Times New Roman" pitchFamily="18" charset="0"/>
                </a:rPr>
                <a:t>D</a:t>
              </a:r>
            </a:p>
          </p:txBody>
        </p:sp>
      </p:grpSp>
      <p:sp>
        <p:nvSpPr>
          <p:cNvPr id="571417" name="Line 25"/>
          <p:cNvSpPr>
            <a:spLocks noChangeShapeType="1"/>
          </p:cNvSpPr>
          <p:nvPr/>
        </p:nvSpPr>
        <p:spPr bwMode="auto">
          <a:xfrm flipV="1">
            <a:off x="323850" y="4941888"/>
            <a:ext cx="43180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571438" name="Group 46"/>
          <p:cNvGrpSpPr>
            <a:grpSpLocks/>
          </p:cNvGrpSpPr>
          <p:nvPr/>
        </p:nvGrpSpPr>
        <p:grpSpPr bwMode="auto">
          <a:xfrm>
            <a:off x="1258888" y="3933825"/>
            <a:ext cx="1296987" cy="720725"/>
            <a:chOff x="793" y="2478"/>
            <a:chExt cx="817" cy="454"/>
          </a:xfrm>
        </p:grpSpPr>
        <p:sp>
          <p:nvSpPr>
            <p:cNvPr id="571420" name="Line 28"/>
            <p:cNvSpPr>
              <a:spLocks noChangeShapeType="1"/>
            </p:cNvSpPr>
            <p:nvPr/>
          </p:nvSpPr>
          <p:spPr bwMode="auto">
            <a:xfrm flipV="1">
              <a:off x="793" y="2478"/>
              <a:ext cx="817" cy="45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1421" name="Text Box 29"/>
            <p:cNvSpPr txBox="1">
              <a:spLocks noChangeArrowheads="1"/>
            </p:cNvSpPr>
            <p:nvPr/>
          </p:nvSpPr>
          <p:spPr bwMode="auto">
            <a:xfrm>
              <a:off x="1020" y="2523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</p:grpSp>
      <p:grpSp>
        <p:nvGrpSpPr>
          <p:cNvPr id="571445" name="Group 53"/>
          <p:cNvGrpSpPr>
            <a:grpSpLocks/>
          </p:cNvGrpSpPr>
          <p:nvPr/>
        </p:nvGrpSpPr>
        <p:grpSpPr bwMode="auto">
          <a:xfrm>
            <a:off x="1258888" y="4941888"/>
            <a:ext cx="1368425" cy="647700"/>
            <a:chOff x="793" y="3113"/>
            <a:chExt cx="862" cy="408"/>
          </a:xfrm>
        </p:grpSpPr>
        <p:sp>
          <p:nvSpPr>
            <p:cNvPr id="571422" name="Line 30"/>
            <p:cNvSpPr>
              <a:spLocks noChangeShapeType="1"/>
            </p:cNvSpPr>
            <p:nvPr/>
          </p:nvSpPr>
          <p:spPr bwMode="auto">
            <a:xfrm>
              <a:off x="793" y="3113"/>
              <a:ext cx="862" cy="4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1425" name="Text Box 33"/>
            <p:cNvSpPr txBox="1">
              <a:spLocks noChangeArrowheads="1"/>
            </p:cNvSpPr>
            <p:nvPr/>
          </p:nvSpPr>
          <p:spPr bwMode="auto">
            <a:xfrm>
              <a:off x="1066" y="3249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</p:grpSp>
      <p:grpSp>
        <p:nvGrpSpPr>
          <p:cNvPr id="571441" name="Group 49"/>
          <p:cNvGrpSpPr>
            <a:grpSpLocks/>
          </p:cNvGrpSpPr>
          <p:nvPr/>
        </p:nvGrpSpPr>
        <p:grpSpPr bwMode="auto">
          <a:xfrm>
            <a:off x="3016250" y="3802063"/>
            <a:ext cx="1879600" cy="850900"/>
            <a:chOff x="1900" y="2395"/>
            <a:chExt cx="1184" cy="536"/>
          </a:xfrm>
        </p:grpSpPr>
        <p:sp>
          <p:nvSpPr>
            <p:cNvPr id="571424" name="Text Box 32"/>
            <p:cNvSpPr txBox="1">
              <a:spLocks noChangeArrowheads="1"/>
            </p:cNvSpPr>
            <p:nvPr/>
          </p:nvSpPr>
          <p:spPr bwMode="auto">
            <a:xfrm>
              <a:off x="2426" y="2432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  <p:cxnSp>
          <p:nvCxnSpPr>
            <p:cNvPr id="571427" name="AutoShape 35"/>
            <p:cNvCxnSpPr>
              <a:cxnSpLocks noChangeShapeType="1"/>
              <a:stCxn id="571410" idx="3"/>
              <a:endCxn id="571408" idx="0"/>
            </p:cNvCxnSpPr>
            <p:nvPr/>
          </p:nvCxnSpPr>
          <p:spPr bwMode="auto">
            <a:xfrm>
              <a:off x="1900" y="2395"/>
              <a:ext cx="1184" cy="536"/>
            </a:xfrm>
            <a:prstGeom prst="curvedConnector2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  <p:grpSp>
        <p:nvGrpSpPr>
          <p:cNvPr id="571440" name="Group 48"/>
          <p:cNvGrpSpPr>
            <a:grpSpLocks/>
          </p:cNvGrpSpPr>
          <p:nvPr/>
        </p:nvGrpSpPr>
        <p:grpSpPr bwMode="auto">
          <a:xfrm>
            <a:off x="2808288" y="4076700"/>
            <a:ext cx="1763712" cy="900113"/>
            <a:chOff x="1769" y="2568"/>
            <a:chExt cx="1111" cy="567"/>
          </a:xfrm>
        </p:grpSpPr>
        <p:sp>
          <p:nvSpPr>
            <p:cNvPr id="571423" name="Text Box 31"/>
            <p:cNvSpPr txBox="1">
              <a:spLocks noChangeArrowheads="1"/>
            </p:cNvSpPr>
            <p:nvPr/>
          </p:nvSpPr>
          <p:spPr bwMode="auto">
            <a:xfrm>
              <a:off x="2109" y="2795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  <p:cxnSp>
          <p:nvCxnSpPr>
            <p:cNvPr id="571429" name="AutoShape 37"/>
            <p:cNvCxnSpPr>
              <a:cxnSpLocks noChangeShapeType="1"/>
              <a:stCxn id="571408" idx="2"/>
              <a:endCxn id="571402" idx="4"/>
            </p:cNvCxnSpPr>
            <p:nvPr/>
          </p:nvCxnSpPr>
          <p:spPr bwMode="auto">
            <a:xfrm rot="10800000">
              <a:off x="1769" y="2568"/>
              <a:ext cx="1111" cy="567"/>
            </a:xfrm>
            <a:prstGeom prst="curvedConnector2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  <p:grpSp>
        <p:nvGrpSpPr>
          <p:cNvPr id="571442" name="Group 50"/>
          <p:cNvGrpSpPr>
            <a:grpSpLocks/>
          </p:cNvGrpSpPr>
          <p:nvPr/>
        </p:nvGrpSpPr>
        <p:grpSpPr bwMode="auto">
          <a:xfrm>
            <a:off x="3203575" y="5084763"/>
            <a:ext cx="1368425" cy="431800"/>
            <a:chOff x="2018" y="3203"/>
            <a:chExt cx="862" cy="272"/>
          </a:xfrm>
        </p:grpSpPr>
        <p:sp>
          <p:nvSpPr>
            <p:cNvPr id="571430" name="Line 38"/>
            <p:cNvSpPr>
              <a:spLocks noChangeShapeType="1"/>
            </p:cNvSpPr>
            <p:nvPr/>
          </p:nvSpPr>
          <p:spPr bwMode="auto">
            <a:xfrm flipH="1">
              <a:off x="2018" y="3203"/>
              <a:ext cx="862" cy="22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1431" name="Text Box 39"/>
            <p:cNvSpPr txBox="1">
              <a:spLocks noChangeArrowheads="1"/>
            </p:cNvSpPr>
            <p:nvPr/>
          </p:nvSpPr>
          <p:spPr bwMode="auto">
            <a:xfrm>
              <a:off x="2381" y="3225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</p:grpSp>
      <p:grpSp>
        <p:nvGrpSpPr>
          <p:cNvPr id="571443" name="Group 51"/>
          <p:cNvGrpSpPr>
            <a:grpSpLocks/>
          </p:cNvGrpSpPr>
          <p:nvPr/>
        </p:nvGrpSpPr>
        <p:grpSpPr bwMode="auto">
          <a:xfrm>
            <a:off x="3179763" y="5553075"/>
            <a:ext cx="528637" cy="649288"/>
            <a:chOff x="2003" y="3498"/>
            <a:chExt cx="333" cy="409"/>
          </a:xfrm>
        </p:grpSpPr>
        <p:cxnSp>
          <p:nvCxnSpPr>
            <p:cNvPr id="571434" name="AutoShape 42"/>
            <p:cNvCxnSpPr>
              <a:cxnSpLocks noChangeShapeType="1"/>
              <a:stCxn id="571404" idx="6"/>
              <a:endCxn id="571404" idx="5"/>
            </p:cNvCxnSpPr>
            <p:nvPr/>
          </p:nvCxnSpPr>
          <p:spPr bwMode="auto">
            <a:xfrm flipH="1">
              <a:off x="2003" y="3498"/>
              <a:ext cx="60" cy="144"/>
            </a:xfrm>
            <a:prstGeom prst="curvedConnector4">
              <a:avLst>
                <a:gd name="adj1" fmla="val -240000"/>
                <a:gd name="adj2" fmla="val 241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71436" name="Text Box 44"/>
            <p:cNvSpPr txBox="1">
              <a:spLocks noChangeArrowheads="1"/>
            </p:cNvSpPr>
            <p:nvPr/>
          </p:nvSpPr>
          <p:spPr bwMode="auto">
            <a:xfrm>
              <a:off x="2154" y="3657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</p:grpSp>
      <p:grpSp>
        <p:nvGrpSpPr>
          <p:cNvPr id="571444" name="Group 52"/>
          <p:cNvGrpSpPr>
            <a:grpSpLocks/>
          </p:cNvGrpSpPr>
          <p:nvPr/>
        </p:nvGrpSpPr>
        <p:grpSpPr bwMode="auto">
          <a:xfrm>
            <a:off x="2484438" y="5781675"/>
            <a:ext cx="466725" cy="708025"/>
            <a:chOff x="1565" y="3642"/>
            <a:chExt cx="294" cy="446"/>
          </a:xfrm>
        </p:grpSpPr>
        <p:cxnSp>
          <p:nvCxnSpPr>
            <p:cNvPr id="571435" name="AutoShape 43"/>
            <p:cNvCxnSpPr>
              <a:cxnSpLocks noChangeShapeType="1"/>
              <a:stCxn id="571404" idx="4"/>
              <a:endCxn id="571404" idx="3"/>
            </p:cNvCxnSpPr>
            <p:nvPr/>
          </p:nvCxnSpPr>
          <p:spPr bwMode="auto">
            <a:xfrm rot="16200000" flipV="1">
              <a:off x="1757" y="3600"/>
              <a:ext cx="60" cy="144"/>
            </a:xfrm>
            <a:prstGeom prst="curvedConnector3">
              <a:avLst>
                <a:gd name="adj1" fmla="val -75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71437" name="Text Box 45"/>
            <p:cNvSpPr txBox="1">
              <a:spLocks noChangeArrowheads="1"/>
            </p:cNvSpPr>
            <p:nvPr/>
          </p:nvSpPr>
          <p:spPr bwMode="auto">
            <a:xfrm>
              <a:off x="1565" y="3838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</p:grpSp>
      <p:grpSp>
        <p:nvGrpSpPr>
          <p:cNvPr id="571447" name="Group 55"/>
          <p:cNvGrpSpPr>
            <a:grpSpLocks/>
          </p:cNvGrpSpPr>
          <p:nvPr/>
        </p:nvGrpSpPr>
        <p:grpSpPr bwMode="auto">
          <a:xfrm>
            <a:off x="2484438" y="4076700"/>
            <a:ext cx="358775" cy="1223963"/>
            <a:chOff x="1565" y="2568"/>
            <a:chExt cx="226" cy="771"/>
          </a:xfrm>
        </p:grpSpPr>
        <p:sp>
          <p:nvSpPr>
            <p:cNvPr id="571433" name="Text Box 41"/>
            <p:cNvSpPr txBox="1">
              <a:spLocks noChangeArrowheads="1"/>
            </p:cNvSpPr>
            <p:nvPr/>
          </p:nvSpPr>
          <p:spPr bwMode="auto">
            <a:xfrm>
              <a:off x="1565" y="2886"/>
              <a:ext cx="1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  <p:sp>
          <p:nvSpPr>
            <p:cNvPr id="571446" name="Line 54"/>
            <p:cNvSpPr>
              <a:spLocks noChangeShapeType="1"/>
            </p:cNvSpPr>
            <p:nvPr/>
          </p:nvSpPr>
          <p:spPr bwMode="auto">
            <a:xfrm>
              <a:off x="1701" y="2568"/>
              <a:ext cx="90" cy="77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71448" name="Rectangle 56"/>
          <p:cNvSpPr>
            <a:spLocks noChangeArrowheads="1"/>
          </p:cNvSpPr>
          <p:nvPr/>
        </p:nvSpPr>
        <p:spPr bwMode="auto">
          <a:xfrm>
            <a:off x="3132138" y="6165850"/>
            <a:ext cx="5219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Cet automate reconnaît le même langage</a:t>
            </a:r>
            <a:r>
              <a:rPr lang="fr-FR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417" grpId="0" animBg="1"/>
      <p:bldP spid="571448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F3BCC4-DEA7-4EFC-A6F1-89180BE15F2F}" type="slidenum">
              <a:rPr lang="fr-FR"/>
              <a:pPr/>
              <a:t>97</a:t>
            </a:fld>
            <a:endParaRPr lang="fr-FR"/>
          </a:p>
        </p:txBody>
      </p:sp>
      <p:sp>
        <p:nvSpPr>
          <p:cNvPr id="555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686800" cy="668338"/>
          </a:xfrm>
        </p:spPr>
        <p:txBody>
          <a:bodyPr/>
          <a:lstStyle/>
          <a:p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2.4.  Automates et langages rationnels</a:t>
            </a:r>
            <a:r>
              <a:rPr lang="fr-FR" sz="4000"/>
              <a:t> </a:t>
            </a:r>
          </a:p>
        </p:txBody>
      </p:sp>
      <p:sp>
        <p:nvSpPr>
          <p:cNvPr id="555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3671887"/>
          </a:xfrm>
        </p:spPr>
        <p:txBody>
          <a:bodyPr/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Théorème.</a:t>
            </a:r>
            <a:r>
              <a:rPr lang="fr-FR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Les langages réguliers sont les mots reconnus par un automate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décrit successivement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l'union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le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produit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l'étoile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d'automates.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Pour une expression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on note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A(s)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un automate reconnaissant cette expression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la chaîne vide : 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5012" name="Group 4"/>
          <p:cNvGrpSpPr>
            <a:grpSpLocks/>
          </p:cNvGrpSpPr>
          <p:nvPr/>
        </p:nvGrpSpPr>
        <p:grpSpPr bwMode="auto">
          <a:xfrm>
            <a:off x="4067175" y="5229225"/>
            <a:ext cx="647700" cy="647700"/>
            <a:chOff x="2245" y="3612"/>
            <a:chExt cx="408" cy="408"/>
          </a:xfrm>
        </p:grpSpPr>
        <p:grpSp>
          <p:nvGrpSpPr>
            <p:cNvPr id="555013" name="Group 5"/>
            <p:cNvGrpSpPr>
              <a:grpSpLocks/>
            </p:cNvGrpSpPr>
            <p:nvPr/>
          </p:nvGrpSpPr>
          <p:grpSpPr bwMode="auto">
            <a:xfrm>
              <a:off x="2245" y="3612"/>
              <a:ext cx="408" cy="408"/>
              <a:chOff x="1746" y="3339"/>
              <a:chExt cx="408" cy="408"/>
            </a:xfrm>
          </p:grpSpPr>
          <p:sp>
            <p:nvSpPr>
              <p:cNvPr id="555014" name="Oval 6"/>
              <p:cNvSpPr>
                <a:spLocks noChangeArrowheads="1"/>
              </p:cNvSpPr>
              <p:nvPr/>
            </p:nvSpPr>
            <p:spPr bwMode="auto">
              <a:xfrm>
                <a:off x="1791" y="3385"/>
                <a:ext cx="317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5015" name="Oval 7"/>
              <p:cNvSpPr>
                <a:spLocks noChangeArrowheads="1"/>
              </p:cNvSpPr>
              <p:nvPr/>
            </p:nvSpPr>
            <p:spPr bwMode="auto">
              <a:xfrm>
                <a:off x="1746" y="3339"/>
                <a:ext cx="408" cy="40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5016" name="Rectangle 8"/>
            <p:cNvSpPr>
              <a:spLocks noChangeArrowheads="1"/>
            </p:cNvSpPr>
            <p:nvPr/>
          </p:nvSpPr>
          <p:spPr bwMode="auto">
            <a:xfrm>
              <a:off x="2336" y="3657"/>
              <a:ext cx="1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fr-FR" sz="24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55017" name="Group 9"/>
          <p:cNvGrpSpPr>
            <a:grpSpLocks/>
          </p:cNvGrpSpPr>
          <p:nvPr/>
        </p:nvGrpSpPr>
        <p:grpSpPr bwMode="auto">
          <a:xfrm>
            <a:off x="1763713" y="5300663"/>
            <a:ext cx="503237" cy="503237"/>
            <a:chOff x="521" y="3385"/>
            <a:chExt cx="317" cy="317"/>
          </a:xfrm>
        </p:grpSpPr>
        <p:sp>
          <p:nvSpPr>
            <p:cNvPr id="555018" name="Oval 10"/>
            <p:cNvSpPr>
              <a:spLocks noChangeArrowheads="1"/>
            </p:cNvSpPr>
            <p:nvPr/>
          </p:nvSpPr>
          <p:spPr bwMode="auto">
            <a:xfrm>
              <a:off x="521" y="3385"/>
              <a:ext cx="317" cy="31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5019" name="Rectangle 11"/>
            <p:cNvSpPr>
              <a:spLocks noChangeArrowheads="1"/>
            </p:cNvSpPr>
            <p:nvPr/>
          </p:nvSpPr>
          <p:spPr bwMode="auto">
            <a:xfrm>
              <a:off x="549" y="3386"/>
              <a:ext cx="1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fr-FR" sz="24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55020" name="Line 12"/>
          <p:cNvSpPr>
            <a:spLocks noChangeShapeType="1"/>
          </p:cNvSpPr>
          <p:nvPr/>
        </p:nvSpPr>
        <p:spPr bwMode="auto">
          <a:xfrm>
            <a:off x="1331913" y="5589588"/>
            <a:ext cx="431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555023" name="Group 15"/>
          <p:cNvGrpSpPr>
            <a:grpSpLocks/>
          </p:cNvGrpSpPr>
          <p:nvPr/>
        </p:nvGrpSpPr>
        <p:grpSpPr bwMode="auto">
          <a:xfrm>
            <a:off x="2268538" y="5157788"/>
            <a:ext cx="1798637" cy="519112"/>
            <a:chOff x="1429" y="3249"/>
            <a:chExt cx="1133" cy="327"/>
          </a:xfrm>
        </p:grpSpPr>
        <p:sp>
          <p:nvSpPr>
            <p:cNvPr id="555021" name="Line 13"/>
            <p:cNvSpPr>
              <a:spLocks noChangeShapeType="1"/>
            </p:cNvSpPr>
            <p:nvPr/>
          </p:nvSpPr>
          <p:spPr bwMode="auto">
            <a:xfrm>
              <a:off x="1429" y="3521"/>
              <a:ext cx="113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55022" name="Text Box 14"/>
            <p:cNvSpPr txBox="1">
              <a:spLocks noChangeArrowheads="1"/>
            </p:cNvSpPr>
            <p:nvPr/>
          </p:nvSpPr>
          <p:spPr bwMode="auto">
            <a:xfrm>
              <a:off x="1837" y="3249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5011" grpId="0" build="p"/>
      <p:bldP spid="555020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D03A66-3E1F-4FA3-A476-3FA310764B4A}" type="slidenum">
              <a:rPr lang="fr-FR"/>
              <a:pPr/>
              <a:t>98</a:t>
            </a:fld>
            <a:endParaRPr lang="fr-FR"/>
          </a:p>
        </p:txBody>
      </p:sp>
      <p:sp>
        <p:nvSpPr>
          <p:cNvPr id="556036" name="Rectangle 4"/>
          <p:cNvSpPr>
            <a:spLocks noChangeArrowheads="1"/>
          </p:cNvSpPr>
          <p:nvPr/>
        </p:nvSpPr>
        <p:spPr bwMode="auto">
          <a:xfrm>
            <a:off x="0" y="506413"/>
            <a:ext cx="4364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la lettre a :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556037" name="Group 5"/>
          <p:cNvGrpSpPr>
            <a:grpSpLocks/>
          </p:cNvGrpSpPr>
          <p:nvPr/>
        </p:nvGrpSpPr>
        <p:grpSpPr bwMode="auto">
          <a:xfrm>
            <a:off x="6875463" y="909638"/>
            <a:ext cx="647700" cy="647700"/>
            <a:chOff x="2245" y="3612"/>
            <a:chExt cx="408" cy="408"/>
          </a:xfrm>
        </p:grpSpPr>
        <p:grpSp>
          <p:nvGrpSpPr>
            <p:cNvPr id="556038" name="Group 6"/>
            <p:cNvGrpSpPr>
              <a:grpSpLocks/>
            </p:cNvGrpSpPr>
            <p:nvPr/>
          </p:nvGrpSpPr>
          <p:grpSpPr bwMode="auto">
            <a:xfrm>
              <a:off x="2245" y="3612"/>
              <a:ext cx="408" cy="408"/>
              <a:chOff x="1746" y="3339"/>
              <a:chExt cx="408" cy="408"/>
            </a:xfrm>
          </p:grpSpPr>
          <p:sp>
            <p:nvSpPr>
              <p:cNvPr id="556039" name="Oval 7"/>
              <p:cNvSpPr>
                <a:spLocks noChangeArrowheads="1"/>
              </p:cNvSpPr>
              <p:nvPr/>
            </p:nvSpPr>
            <p:spPr bwMode="auto">
              <a:xfrm>
                <a:off x="1791" y="3385"/>
                <a:ext cx="317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40" name="Oval 8"/>
              <p:cNvSpPr>
                <a:spLocks noChangeArrowheads="1"/>
              </p:cNvSpPr>
              <p:nvPr/>
            </p:nvSpPr>
            <p:spPr bwMode="auto">
              <a:xfrm>
                <a:off x="1746" y="3339"/>
                <a:ext cx="408" cy="40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6041" name="Rectangle 9"/>
            <p:cNvSpPr>
              <a:spLocks noChangeArrowheads="1"/>
            </p:cNvSpPr>
            <p:nvPr/>
          </p:nvSpPr>
          <p:spPr bwMode="auto">
            <a:xfrm>
              <a:off x="2336" y="3657"/>
              <a:ext cx="1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fr-FR" sz="24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56042" name="Group 10"/>
          <p:cNvGrpSpPr>
            <a:grpSpLocks/>
          </p:cNvGrpSpPr>
          <p:nvPr/>
        </p:nvGrpSpPr>
        <p:grpSpPr bwMode="auto">
          <a:xfrm>
            <a:off x="4572000" y="981075"/>
            <a:ext cx="503238" cy="503238"/>
            <a:chOff x="521" y="3385"/>
            <a:chExt cx="317" cy="317"/>
          </a:xfrm>
        </p:grpSpPr>
        <p:sp>
          <p:nvSpPr>
            <p:cNvPr id="556043" name="Oval 11"/>
            <p:cNvSpPr>
              <a:spLocks noChangeArrowheads="1"/>
            </p:cNvSpPr>
            <p:nvPr/>
          </p:nvSpPr>
          <p:spPr bwMode="auto">
            <a:xfrm>
              <a:off x="521" y="3385"/>
              <a:ext cx="317" cy="31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44" name="Rectangle 12"/>
            <p:cNvSpPr>
              <a:spLocks noChangeArrowheads="1"/>
            </p:cNvSpPr>
            <p:nvPr/>
          </p:nvSpPr>
          <p:spPr bwMode="auto">
            <a:xfrm>
              <a:off x="549" y="3386"/>
              <a:ext cx="1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fr-FR" sz="24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56045" name="Line 13"/>
          <p:cNvSpPr>
            <a:spLocks noChangeShapeType="1"/>
          </p:cNvSpPr>
          <p:nvPr/>
        </p:nvSpPr>
        <p:spPr bwMode="auto">
          <a:xfrm>
            <a:off x="4140200" y="1270000"/>
            <a:ext cx="431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556046" name="Group 14"/>
          <p:cNvGrpSpPr>
            <a:grpSpLocks/>
          </p:cNvGrpSpPr>
          <p:nvPr/>
        </p:nvGrpSpPr>
        <p:grpSpPr bwMode="auto">
          <a:xfrm>
            <a:off x="5076825" y="838200"/>
            <a:ext cx="1798638" cy="519113"/>
            <a:chOff x="1429" y="3249"/>
            <a:chExt cx="1133" cy="327"/>
          </a:xfrm>
        </p:grpSpPr>
        <p:sp>
          <p:nvSpPr>
            <p:cNvPr id="556047" name="Line 15"/>
            <p:cNvSpPr>
              <a:spLocks noChangeShapeType="1"/>
            </p:cNvSpPr>
            <p:nvPr/>
          </p:nvSpPr>
          <p:spPr bwMode="auto">
            <a:xfrm>
              <a:off x="1429" y="3521"/>
              <a:ext cx="113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56048" name="Text Box 16"/>
            <p:cNvSpPr txBox="1">
              <a:spLocks noChangeArrowheads="1"/>
            </p:cNvSpPr>
            <p:nvPr/>
          </p:nvSpPr>
          <p:spPr bwMode="auto">
            <a:xfrm>
              <a:off x="1837" y="3249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>
                  <a:latin typeface="Times New Roman" pitchFamily="18" charset="0"/>
                  <a:cs typeface="Times New Roman" pitchFamily="18" charset="0"/>
                </a:rPr>
                <a:t>a</a:t>
              </a:r>
            </a:p>
          </p:txBody>
        </p:sp>
      </p:grpSp>
      <p:sp>
        <p:nvSpPr>
          <p:cNvPr id="556049" name="Rectangle 17"/>
          <p:cNvSpPr>
            <a:spLocks noChangeArrowheads="1"/>
          </p:cNvSpPr>
          <p:nvPr/>
        </p:nvSpPr>
        <p:spPr bwMode="auto">
          <a:xfrm>
            <a:off x="179388" y="1844675"/>
            <a:ext cx="3813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(r)(s) :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56050" name="Rectangle 18"/>
          <p:cNvSpPr>
            <a:spLocks noChangeArrowheads="1"/>
          </p:cNvSpPr>
          <p:nvPr/>
        </p:nvSpPr>
        <p:spPr bwMode="auto">
          <a:xfrm>
            <a:off x="179388" y="2492375"/>
            <a:ext cx="8689975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Mettre une </a:t>
            </a:r>
            <a:r>
              <a:rPr lang="fr-FR" sz="2400"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-transition de chaque état terminal de A(r) vers l’état initial de A(s)</a:t>
            </a:r>
          </a:p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les états terminaux de A(r) ne sont plus terminaux</a:t>
            </a:r>
          </a:p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 nouvel état initial est celui de A(r) </a:t>
            </a:r>
          </a:p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l’ancien état initial de A(s) n’est plus état initial</a:t>
            </a:r>
            <a:r>
              <a:rPr lang="fr-FR">
                <a:latin typeface="Arial" charset="0"/>
              </a:rPr>
              <a:t> </a:t>
            </a:r>
          </a:p>
        </p:txBody>
      </p:sp>
      <p:grpSp>
        <p:nvGrpSpPr>
          <p:cNvPr id="556082" name="Group 50"/>
          <p:cNvGrpSpPr>
            <a:grpSpLocks/>
          </p:cNvGrpSpPr>
          <p:nvPr/>
        </p:nvGrpSpPr>
        <p:grpSpPr bwMode="auto">
          <a:xfrm>
            <a:off x="0" y="4797425"/>
            <a:ext cx="3779838" cy="1897063"/>
            <a:chOff x="0" y="3022"/>
            <a:chExt cx="2381" cy="1195"/>
          </a:xfrm>
        </p:grpSpPr>
        <p:sp>
          <p:nvSpPr>
            <p:cNvPr id="556052" name="Oval 20"/>
            <p:cNvSpPr>
              <a:spLocks noChangeArrowheads="1"/>
            </p:cNvSpPr>
            <p:nvPr/>
          </p:nvSpPr>
          <p:spPr bwMode="auto">
            <a:xfrm>
              <a:off x="68" y="3022"/>
              <a:ext cx="2313" cy="117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54" name="Rectangle 22"/>
            <p:cNvSpPr>
              <a:spLocks noChangeArrowheads="1"/>
            </p:cNvSpPr>
            <p:nvPr/>
          </p:nvSpPr>
          <p:spPr bwMode="auto">
            <a:xfrm>
              <a:off x="1111" y="3929"/>
              <a:ext cx="1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</a:p>
          </p:txBody>
        </p:sp>
        <p:sp>
          <p:nvSpPr>
            <p:cNvPr id="556056" name="Oval 24"/>
            <p:cNvSpPr>
              <a:spLocks noChangeArrowheads="1"/>
            </p:cNvSpPr>
            <p:nvPr/>
          </p:nvSpPr>
          <p:spPr bwMode="auto">
            <a:xfrm>
              <a:off x="158" y="3475"/>
              <a:ext cx="182" cy="22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57" name="Line 25"/>
            <p:cNvSpPr>
              <a:spLocks noChangeShapeType="1"/>
            </p:cNvSpPr>
            <p:nvPr/>
          </p:nvSpPr>
          <p:spPr bwMode="auto">
            <a:xfrm flipV="1">
              <a:off x="0" y="3612"/>
              <a:ext cx="158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grpSp>
          <p:nvGrpSpPr>
            <p:cNvPr id="556060" name="Group 28"/>
            <p:cNvGrpSpPr>
              <a:grpSpLocks/>
            </p:cNvGrpSpPr>
            <p:nvPr/>
          </p:nvGrpSpPr>
          <p:grpSpPr bwMode="auto">
            <a:xfrm>
              <a:off x="1429" y="3113"/>
              <a:ext cx="226" cy="227"/>
              <a:chOff x="1655" y="3294"/>
              <a:chExt cx="226" cy="227"/>
            </a:xfrm>
          </p:grpSpPr>
          <p:sp>
            <p:nvSpPr>
              <p:cNvPr id="556058" name="Oval 26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59" name="Oval 27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6061" name="Group 29"/>
            <p:cNvGrpSpPr>
              <a:grpSpLocks/>
            </p:cNvGrpSpPr>
            <p:nvPr/>
          </p:nvGrpSpPr>
          <p:grpSpPr bwMode="auto">
            <a:xfrm>
              <a:off x="1519" y="3385"/>
              <a:ext cx="226" cy="227"/>
              <a:chOff x="1655" y="3294"/>
              <a:chExt cx="226" cy="227"/>
            </a:xfrm>
          </p:grpSpPr>
          <p:sp>
            <p:nvSpPr>
              <p:cNvPr id="556062" name="Oval 30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63" name="Oval 31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6064" name="Group 32"/>
            <p:cNvGrpSpPr>
              <a:grpSpLocks/>
            </p:cNvGrpSpPr>
            <p:nvPr/>
          </p:nvGrpSpPr>
          <p:grpSpPr bwMode="auto">
            <a:xfrm>
              <a:off x="1519" y="3793"/>
              <a:ext cx="226" cy="227"/>
              <a:chOff x="1655" y="3294"/>
              <a:chExt cx="226" cy="227"/>
            </a:xfrm>
          </p:grpSpPr>
          <p:sp>
            <p:nvSpPr>
              <p:cNvPr id="556065" name="Oval 33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66" name="Oval 34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6067" name="Oval 35"/>
            <p:cNvSpPr>
              <a:spLocks noChangeArrowheads="1"/>
            </p:cNvSpPr>
            <p:nvPr/>
          </p:nvSpPr>
          <p:spPr bwMode="auto">
            <a:xfrm>
              <a:off x="748" y="3702"/>
              <a:ext cx="182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68" name="Oval 36"/>
            <p:cNvSpPr>
              <a:spLocks noChangeArrowheads="1"/>
            </p:cNvSpPr>
            <p:nvPr/>
          </p:nvSpPr>
          <p:spPr bwMode="auto">
            <a:xfrm>
              <a:off x="748" y="3294"/>
              <a:ext cx="182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556083" name="Group 51"/>
          <p:cNvGrpSpPr>
            <a:grpSpLocks/>
          </p:cNvGrpSpPr>
          <p:nvPr/>
        </p:nvGrpSpPr>
        <p:grpSpPr bwMode="auto">
          <a:xfrm>
            <a:off x="4608513" y="4724400"/>
            <a:ext cx="3922712" cy="1898650"/>
            <a:chOff x="2903" y="2976"/>
            <a:chExt cx="2471" cy="1196"/>
          </a:xfrm>
        </p:grpSpPr>
        <p:sp>
          <p:nvSpPr>
            <p:cNvPr id="556053" name="Oval 21"/>
            <p:cNvSpPr>
              <a:spLocks noChangeArrowheads="1"/>
            </p:cNvSpPr>
            <p:nvPr/>
          </p:nvSpPr>
          <p:spPr bwMode="auto">
            <a:xfrm>
              <a:off x="3061" y="2976"/>
              <a:ext cx="2313" cy="117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55" name="Rectangle 23"/>
            <p:cNvSpPr>
              <a:spLocks noChangeArrowheads="1"/>
            </p:cNvSpPr>
            <p:nvPr/>
          </p:nvSpPr>
          <p:spPr bwMode="auto">
            <a:xfrm>
              <a:off x="4195" y="3884"/>
              <a:ext cx="19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</a:p>
          </p:txBody>
        </p:sp>
        <p:sp>
          <p:nvSpPr>
            <p:cNvPr id="556069" name="Oval 37"/>
            <p:cNvSpPr>
              <a:spLocks noChangeArrowheads="1"/>
            </p:cNvSpPr>
            <p:nvPr/>
          </p:nvSpPr>
          <p:spPr bwMode="auto">
            <a:xfrm>
              <a:off x="3061" y="3475"/>
              <a:ext cx="182" cy="227"/>
            </a:xfrm>
            <a:prstGeom prst="ellipse">
              <a:avLst/>
            </a:prstGeom>
            <a:noFill/>
            <a:ln w="9525" cap="rnd">
              <a:solidFill>
                <a:srgbClr val="FF0000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556070" name="Line 38"/>
            <p:cNvSpPr>
              <a:spLocks noChangeShapeType="1"/>
            </p:cNvSpPr>
            <p:nvPr/>
          </p:nvSpPr>
          <p:spPr bwMode="auto">
            <a:xfrm flipV="1">
              <a:off x="2903" y="3612"/>
              <a:ext cx="158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grpSp>
          <p:nvGrpSpPr>
            <p:cNvPr id="556071" name="Group 39"/>
            <p:cNvGrpSpPr>
              <a:grpSpLocks/>
            </p:cNvGrpSpPr>
            <p:nvPr/>
          </p:nvGrpSpPr>
          <p:grpSpPr bwMode="auto">
            <a:xfrm>
              <a:off x="4558" y="3113"/>
              <a:ext cx="226" cy="227"/>
              <a:chOff x="1655" y="3294"/>
              <a:chExt cx="226" cy="227"/>
            </a:xfrm>
          </p:grpSpPr>
          <p:sp>
            <p:nvSpPr>
              <p:cNvPr id="556072" name="Oval 40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73" name="Oval 41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6074" name="Group 42"/>
            <p:cNvGrpSpPr>
              <a:grpSpLocks/>
            </p:cNvGrpSpPr>
            <p:nvPr/>
          </p:nvGrpSpPr>
          <p:grpSpPr bwMode="auto">
            <a:xfrm>
              <a:off x="4648" y="3385"/>
              <a:ext cx="226" cy="227"/>
              <a:chOff x="1655" y="3294"/>
              <a:chExt cx="226" cy="227"/>
            </a:xfrm>
          </p:grpSpPr>
          <p:sp>
            <p:nvSpPr>
              <p:cNvPr id="556075" name="Oval 43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76" name="Oval 44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6077" name="Group 45"/>
            <p:cNvGrpSpPr>
              <a:grpSpLocks/>
            </p:cNvGrpSpPr>
            <p:nvPr/>
          </p:nvGrpSpPr>
          <p:grpSpPr bwMode="auto">
            <a:xfrm>
              <a:off x="4648" y="3793"/>
              <a:ext cx="226" cy="227"/>
              <a:chOff x="1655" y="3294"/>
              <a:chExt cx="226" cy="227"/>
            </a:xfrm>
          </p:grpSpPr>
          <p:sp>
            <p:nvSpPr>
              <p:cNvPr id="556078" name="Oval 46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6079" name="Oval 47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6080" name="Oval 48"/>
            <p:cNvSpPr>
              <a:spLocks noChangeArrowheads="1"/>
            </p:cNvSpPr>
            <p:nvPr/>
          </p:nvSpPr>
          <p:spPr bwMode="auto">
            <a:xfrm>
              <a:off x="4014" y="3702"/>
              <a:ext cx="182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6081" name="Oval 49"/>
            <p:cNvSpPr>
              <a:spLocks noChangeArrowheads="1"/>
            </p:cNvSpPr>
            <p:nvPr/>
          </p:nvSpPr>
          <p:spPr bwMode="auto">
            <a:xfrm>
              <a:off x="4014" y="3294"/>
              <a:ext cx="182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556091" name="Group 59"/>
          <p:cNvGrpSpPr>
            <a:grpSpLocks/>
          </p:cNvGrpSpPr>
          <p:nvPr/>
        </p:nvGrpSpPr>
        <p:grpSpPr bwMode="auto">
          <a:xfrm>
            <a:off x="2717800" y="4941888"/>
            <a:ext cx="2184400" cy="627062"/>
            <a:chOff x="1712" y="3113"/>
            <a:chExt cx="1376" cy="395"/>
          </a:xfrm>
        </p:grpSpPr>
        <p:cxnSp>
          <p:nvCxnSpPr>
            <p:cNvPr id="556085" name="AutoShape 53"/>
            <p:cNvCxnSpPr>
              <a:cxnSpLocks noChangeShapeType="1"/>
              <a:stCxn id="556063" idx="7"/>
              <a:endCxn id="556069" idx="1"/>
            </p:cNvCxnSpPr>
            <p:nvPr/>
          </p:nvCxnSpPr>
          <p:spPr bwMode="auto">
            <a:xfrm rot="5400000" flipV="1">
              <a:off x="2355" y="2775"/>
              <a:ext cx="90" cy="1376"/>
            </a:xfrm>
            <a:prstGeom prst="curvedConnector3">
              <a:avLst>
                <a:gd name="adj1" fmla="val -2222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6087" name="Text Box 55"/>
            <p:cNvSpPr txBox="1">
              <a:spLocks noChangeArrowheads="1"/>
            </p:cNvSpPr>
            <p:nvPr/>
          </p:nvSpPr>
          <p:spPr bwMode="auto">
            <a:xfrm>
              <a:off x="2381" y="3113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  <p:grpSp>
        <p:nvGrpSpPr>
          <p:cNvPr id="556090" name="Group 58"/>
          <p:cNvGrpSpPr>
            <a:grpSpLocks/>
          </p:cNvGrpSpPr>
          <p:nvPr/>
        </p:nvGrpSpPr>
        <p:grpSpPr bwMode="auto">
          <a:xfrm>
            <a:off x="2447925" y="4652963"/>
            <a:ext cx="2555875" cy="863600"/>
            <a:chOff x="1542" y="2931"/>
            <a:chExt cx="1610" cy="544"/>
          </a:xfrm>
        </p:grpSpPr>
        <p:cxnSp>
          <p:nvCxnSpPr>
            <p:cNvPr id="556084" name="AutoShape 52"/>
            <p:cNvCxnSpPr>
              <a:cxnSpLocks noChangeShapeType="1"/>
              <a:stCxn id="556059" idx="0"/>
              <a:endCxn id="556069" idx="0"/>
            </p:cNvCxnSpPr>
            <p:nvPr/>
          </p:nvCxnSpPr>
          <p:spPr bwMode="auto">
            <a:xfrm rot="5400000" flipV="1">
              <a:off x="2166" y="2489"/>
              <a:ext cx="362" cy="1610"/>
            </a:xfrm>
            <a:prstGeom prst="curvedConnector3">
              <a:avLst>
                <a:gd name="adj1" fmla="val -801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6088" name="Text Box 56"/>
            <p:cNvSpPr txBox="1">
              <a:spLocks noChangeArrowheads="1"/>
            </p:cNvSpPr>
            <p:nvPr/>
          </p:nvSpPr>
          <p:spPr bwMode="auto">
            <a:xfrm>
              <a:off x="2835" y="2931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  <p:grpSp>
        <p:nvGrpSpPr>
          <p:cNvPr id="556092" name="Group 60"/>
          <p:cNvGrpSpPr>
            <a:grpSpLocks/>
          </p:cNvGrpSpPr>
          <p:nvPr/>
        </p:nvGrpSpPr>
        <p:grpSpPr bwMode="auto">
          <a:xfrm>
            <a:off x="2717800" y="5805488"/>
            <a:ext cx="2184400" cy="523875"/>
            <a:chOff x="1712" y="3657"/>
            <a:chExt cx="1376" cy="330"/>
          </a:xfrm>
        </p:grpSpPr>
        <p:cxnSp>
          <p:nvCxnSpPr>
            <p:cNvPr id="556086" name="AutoShape 54"/>
            <p:cNvCxnSpPr>
              <a:cxnSpLocks noChangeShapeType="1"/>
              <a:stCxn id="556066" idx="5"/>
              <a:endCxn id="556069" idx="3"/>
            </p:cNvCxnSpPr>
            <p:nvPr/>
          </p:nvCxnSpPr>
          <p:spPr bwMode="auto">
            <a:xfrm rot="5400000" flipH="1" flipV="1">
              <a:off x="2241" y="3140"/>
              <a:ext cx="318" cy="1376"/>
            </a:xfrm>
            <a:prstGeom prst="curvedConnector3">
              <a:avLst>
                <a:gd name="adj1" fmla="val 15093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6089" name="Text Box 57"/>
            <p:cNvSpPr txBox="1">
              <a:spLocks noChangeArrowheads="1"/>
            </p:cNvSpPr>
            <p:nvPr/>
          </p:nvSpPr>
          <p:spPr bwMode="auto">
            <a:xfrm>
              <a:off x="2472" y="3657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6045" grpId="0" animBg="1"/>
      <p:bldP spid="556049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169AFA-979C-4594-90BE-29FAF2691B48}" type="slidenum">
              <a:rPr lang="fr-FR"/>
              <a:pPr/>
              <a:t>99</a:t>
            </a:fld>
            <a:endParaRPr lang="fr-FR"/>
          </a:p>
        </p:txBody>
      </p:sp>
      <p:sp>
        <p:nvSpPr>
          <p:cNvPr id="557060" name="Rectangle 4"/>
          <p:cNvSpPr>
            <a:spLocks noChangeArrowheads="1"/>
          </p:cNvSpPr>
          <p:nvPr/>
        </p:nvSpPr>
        <p:spPr bwMode="auto">
          <a:xfrm>
            <a:off x="0" y="476250"/>
            <a:ext cx="4184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  r|s :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57061" name="Rectangle 5"/>
          <p:cNvSpPr>
            <a:spLocks noChangeArrowheads="1"/>
          </p:cNvSpPr>
          <p:nvPr/>
        </p:nvSpPr>
        <p:spPr bwMode="auto">
          <a:xfrm>
            <a:off x="179388" y="1125538"/>
            <a:ext cx="86407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créer un nouvel état initial q </a:t>
            </a:r>
          </a:p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mettre une </a:t>
            </a:r>
            <a:r>
              <a:rPr lang="fr-FR" sz="2400"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-transition de q vers les états initiaux de A(r) et A(s) </a:t>
            </a:r>
          </a:p>
          <a:p>
            <a:pPr marL="342900" indent="-342900">
              <a:buFontTx/>
              <a:buAutoNum type="arabicPeriod"/>
              <a:tabLst>
                <a:tab pos="571500" algn="l"/>
              </a:tabLst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les états initiaux de A(r) et A(s) ne sont plus initiaux </a:t>
            </a:r>
          </a:p>
        </p:txBody>
      </p:sp>
      <p:grpSp>
        <p:nvGrpSpPr>
          <p:cNvPr id="557103" name="Group 47"/>
          <p:cNvGrpSpPr>
            <a:grpSpLocks/>
          </p:cNvGrpSpPr>
          <p:nvPr/>
        </p:nvGrpSpPr>
        <p:grpSpPr bwMode="auto">
          <a:xfrm>
            <a:off x="4814888" y="2924175"/>
            <a:ext cx="3357562" cy="1733550"/>
            <a:chOff x="3033" y="1842"/>
            <a:chExt cx="2115" cy="1092"/>
          </a:xfrm>
        </p:grpSpPr>
        <p:sp>
          <p:nvSpPr>
            <p:cNvPr id="557063" name="Oval 7"/>
            <p:cNvSpPr>
              <a:spLocks noChangeArrowheads="1"/>
            </p:cNvSpPr>
            <p:nvPr/>
          </p:nvSpPr>
          <p:spPr bwMode="auto">
            <a:xfrm>
              <a:off x="3033" y="1842"/>
              <a:ext cx="2115" cy="10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7064" name="Rectangle 8"/>
            <p:cNvSpPr>
              <a:spLocks noChangeArrowheads="1"/>
            </p:cNvSpPr>
            <p:nvPr/>
          </p:nvSpPr>
          <p:spPr bwMode="auto">
            <a:xfrm>
              <a:off x="3987" y="2646"/>
              <a:ext cx="1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</a:p>
          </p:txBody>
        </p:sp>
        <p:sp>
          <p:nvSpPr>
            <p:cNvPr id="557065" name="Oval 9"/>
            <p:cNvSpPr>
              <a:spLocks noChangeArrowheads="1"/>
            </p:cNvSpPr>
            <p:nvPr/>
          </p:nvSpPr>
          <p:spPr bwMode="auto">
            <a:xfrm>
              <a:off x="3061" y="2251"/>
              <a:ext cx="167" cy="201"/>
            </a:xfrm>
            <a:prstGeom prst="ellipse">
              <a:avLst/>
            </a:prstGeom>
            <a:noFill/>
            <a:ln w="9525" cap="rnd">
              <a:solidFill>
                <a:srgbClr val="FF0000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57067" name="Group 11"/>
            <p:cNvGrpSpPr>
              <a:grpSpLocks/>
            </p:cNvGrpSpPr>
            <p:nvPr/>
          </p:nvGrpSpPr>
          <p:grpSpPr bwMode="auto">
            <a:xfrm>
              <a:off x="4278" y="1923"/>
              <a:ext cx="206" cy="201"/>
              <a:chOff x="1655" y="3294"/>
              <a:chExt cx="226" cy="227"/>
            </a:xfrm>
          </p:grpSpPr>
          <p:sp>
            <p:nvSpPr>
              <p:cNvPr id="557068" name="Oval 12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7069" name="Oval 13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7070" name="Group 14"/>
            <p:cNvGrpSpPr>
              <a:grpSpLocks/>
            </p:cNvGrpSpPr>
            <p:nvPr/>
          </p:nvGrpSpPr>
          <p:grpSpPr bwMode="auto">
            <a:xfrm>
              <a:off x="4360" y="2164"/>
              <a:ext cx="206" cy="201"/>
              <a:chOff x="1655" y="3294"/>
              <a:chExt cx="226" cy="227"/>
            </a:xfrm>
          </p:grpSpPr>
          <p:sp>
            <p:nvSpPr>
              <p:cNvPr id="557071" name="Oval 15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7072" name="Oval 16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7073" name="Group 17"/>
            <p:cNvGrpSpPr>
              <a:grpSpLocks/>
            </p:cNvGrpSpPr>
            <p:nvPr/>
          </p:nvGrpSpPr>
          <p:grpSpPr bwMode="auto">
            <a:xfrm>
              <a:off x="4360" y="2525"/>
              <a:ext cx="206" cy="202"/>
              <a:chOff x="1655" y="3294"/>
              <a:chExt cx="226" cy="227"/>
            </a:xfrm>
          </p:grpSpPr>
          <p:sp>
            <p:nvSpPr>
              <p:cNvPr id="557074" name="Oval 18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7075" name="Oval 19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7076" name="Oval 20"/>
            <p:cNvSpPr>
              <a:spLocks noChangeArrowheads="1"/>
            </p:cNvSpPr>
            <p:nvPr/>
          </p:nvSpPr>
          <p:spPr bwMode="auto">
            <a:xfrm>
              <a:off x="3655" y="2445"/>
              <a:ext cx="166" cy="20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7077" name="Oval 21"/>
            <p:cNvSpPr>
              <a:spLocks noChangeArrowheads="1"/>
            </p:cNvSpPr>
            <p:nvPr/>
          </p:nvSpPr>
          <p:spPr bwMode="auto">
            <a:xfrm>
              <a:off x="3655" y="2083"/>
              <a:ext cx="166" cy="20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557113" name="Group 57"/>
          <p:cNvGrpSpPr>
            <a:grpSpLocks/>
          </p:cNvGrpSpPr>
          <p:nvPr/>
        </p:nvGrpSpPr>
        <p:grpSpPr bwMode="auto">
          <a:xfrm>
            <a:off x="4837113" y="4941888"/>
            <a:ext cx="3335337" cy="1733550"/>
            <a:chOff x="3047" y="3113"/>
            <a:chExt cx="2101" cy="1092"/>
          </a:xfrm>
        </p:grpSpPr>
        <p:sp>
          <p:nvSpPr>
            <p:cNvPr id="557080" name="Rectangle 24"/>
            <p:cNvSpPr>
              <a:spLocks noChangeArrowheads="1"/>
            </p:cNvSpPr>
            <p:nvPr/>
          </p:nvSpPr>
          <p:spPr bwMode="auto">
            <a:xfrm>
              <a:off x="4077" y="3917"/>
              <a:ext cx="19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</a:p>
          </p:txBody>
        </p:sp>
        <p:grpSp>
          <p:nvGrpSpPr>
            <p:cNvPr id="557104" name="Group 48"/>
            <p:cNvGrpSpPr>
              <a:grpSpLocks/>
            </p:cNvGrpSpPr>
            <p:nvPr/>
          </p:nvGrpSpPr>
          <p:grpSpPr bwMode="auto">
            <a:xfrm>
              <a:off x="3047" y="3113"/>
              <a:ext cx="2101" cy="1044"/>
              <a:chOff x="3047" y="3113"/>
              <a:chExt cx="2101" cy="1044"/>
            </a:xfrm>
          </p:grpSpPr>
          <p:sp>
            <p:nvSpPr>
              <p:cNvPr id="557079" name="Oval 23"/>
              <p:cNvSpPr>
                <a:spLocks noChangeArrowheads="1"/>
              </p:cNvSpPr>
              <p:nvPr/>
            </p:nvSpPr>
            <p:spPr bwMode="auto">
              <a:xfrm>
                <a:off x="3047" y="3113"/>
                <a:ext cx="2101" cy="1044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7081" name="Oval 25"/>
              <p:cNvSpPr>
                <a:spLocks noChangeArrowheads="1"/>
              </p:cNvSpPr>
              <p:nvPr/>
            </p:nvSpPr>
            <p:spPr bwMode="auto">
              <a:xfrm>
                <a:off x="3047" y="3555"/>
                <a:ext cx="165" cy="201"/>
              </a:xfrm>
              <a:prstGeom prst="ellipse">
                <a:avLst/>
              </a:prstGeom>
              <a:noFill/>
              <a:ln w="9525" cap="rnd">
                <a:solidFill>
                  <a:srgbClr val="FF0000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fr-FR">
                  <a:solidFill>
                    <a:srgbClr val="FF0000"/>
                  </a:solidFill>
                  <a:latin typeface="Arial" charset="0"/>
                </a:endParaRPr>
              </a:p>
            </p:txBody>
          </p:sp>
          <p:grpSp>
            <p:nvGrpSpPr>
              <p:cNvPr id="557083" name="Group 27"/>
              <p:cNvGrpSpPr>
                <a:grpSpLocks/>
              </p:cNvGrpSpPr>
              <p:nvPr/>
            </p:nvGrpSpPr>
            <p:grpSpPr bwMode="auto">
              <a:xfrm>
                <a:off x="4407" y="3234"/>
                <a:ext cx="205" cy="201"/>
                <a:chOff x="1655" y="3294"/>
                <a:chExt cx="226" cy="227"/>
              </a:xfrm>
            </p:grpSpPr>
            <p:sp>
              <p:nvSpPr>
                <p:cNvPr id="557084" name="Oval 28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7085" name="Oval 29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557086" name="Group 30"/>
              <p:cNvGrpSpPr>
                <a:grpSpLocks/>
              </p:cNvGrpSpPr>
              <p:nvPr/>
            </p:nvGrpSpPr>
            <p:grpSpPr bwMode="auto">
              <a:xfrm>
                <a:off x="4488" y="3475"/>
                <a:ext cx="206" cy="201"/>
                <a:chOff x="1655" y="3294"/>
                <a:chExt cx="226" cy="227"/>
              </a:xfrm>
            </p:grpSpPr>
            <p:sp>
              <p:nvSpPr>
                <p:cNvPr id="557087" name="Oval 31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7088" name="Oval 32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557089" name="Group 33"/>
              <p:cNvGrpSpPr>
                <a:grpSpLocks/>
              </p:cNvGrpSpPr>
              <p:nvPr/>
            </p:nvGrpSpPr>
            <p:grpSpPr bwMode="auto">
              <a:xfrm>
                <a:off x="4488" y="3837"/>
                <a:ext cx="206" cy="201"/>
                <a:chOff x="1655" y="3294"/>
                <a:chExt cx="226" cy="227"/>
              </a:xfrm>
            </p:grpSpPr>
            <p:sp>
              <p:nvSpPr>
                <p:cNvPr id="557090" name="Oval 34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7091" name="Oval 35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557092" name="Oval 36"/>
              <p:cNvSpPr>
                <a:spLocks noChangeArrowheads="1"/>
              </p:cNvSpPr>
              <p:nvPr/>
            </p:nvSpPr>
            <p:spPr bwMode="auto">
              <a:xfrm>
                <a:off x="3912" y="3756"/>
                <a:ext cx="166" cy="20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7093" name="Oval 37"/>
              <p:cNvSpPr>
                <a:spLocks noChangeArrowheads="1"/>
              </p:cNvSpPr>
              <p:nvPr/>
            </p:nvSpPr>
            <p:spPr bwMode="auto">
              <a:xfrm>
                <a:off x="3912" y="3395"/>
                <a:ext cx="166" cy="20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557105" name="Oval 49"/>
          <p:cNvSpPr>
            <a:spLocks noChangeArrowheads="1"/>
          </p:cNvSpPr>
          <p:nvPr/>
        </p:nvSpPr>
        <p:spPr bwMode="auto">
          <a:xfrm>
            <a:off x="2771775" y="4437063"/>
            <a:ext cx="576263" cy="576262"/>
          </a:xfrm>
          <a:prstGeom prst="ellips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57106" name="Line 50"/>
          <p:cNvSpPr>
            <a:spLocks noChangeShapeType="1"/>
          </p:cNvSpPr>
          <p:nvPr/>
        </p:nvSpPr>
        <p:spPr bwMode="auto">
          <a:xfrm flipV="1">
            <a:off x="2268538" y="4797425"/>
            <a:ext cx="503237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557112" name="Group 56"/>
          <p:cNvGrpSpPr>
            <a:grpSpLocks/>
          </p:cNvGrpSpPr>
          <p:nvPr/>
        </p:nvGrpSpPr>
        <p:grpSpPr bwMode="auto">
          <a:xfrm>
            <a:off x="3348038" y="4868863"/>
            <a:ext cx="1511300" cy="936625"/>
            <a:chOff x="2109" y="3067"/>
            <a:chExt cx="952" cy="590"/>
          </a:xfrm>
        </p:grpSpPr>
        <p:sp>
          <p:nvSpPr>
            <p:cNvPr id="557108" name="Line 52"/>
            <p:cNvSpPr>
              <a:spLocks noChangeShapeType="1"/>
            </p:cNvSpPr>
            <p:nvPr/>
          </p:nvSpPr>
          <p:spPr bwMode="auto">
            <a:xfrm>
              <a:off x="2109" y="3067"/>
              <a:ext cx="952" cy="5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57109" name="Text Box 53"/>
            <p:cNvSpPr txBox="1">
              <a:spLocks noChangeArrowheads="1"/>
            </p:cNvSpPr>
            <p:nvPr/>
          </p:nvSpPr>
          <p:spPr bwMode="auto">
            <a:xfrm>
              <a:off x="2608" y="3148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  <p:grpSp>
        <p:nvGrpSpPr>
          <p:cNvPr id="557111" name="Group 55"/>
          <p:cNvGrpSpPr>
            <a:grpSpLocks/>
          </p:cNvGrpSpPr>
          <p:nvPr/>
        </p:nvGrpSpPr>
        <p:grpSpPr bwMode="auto">
          <a:xfrm>
            <a:off x="3348038" y="3789363"/>
            <a:ext cx="1511300" cy="792162"/>
            <a:chOff x="2109" y="2387"/>
            <a:chExt cx="952" cy="499"/>
          </a:xfrm>
        </p:grpSpPr>
        <p:sp>
          <p:nvSpPr>
            <p:cNvPr id="557107" name="Line 51"/>
            <p:cNvSpPr>
              <a:spLocks noChangeShapeType="1"/>
            </p:cNvSpPr>
            <p:nvPr/>
          </p:nvSpPr>
          <p:spPr bwMode="auto">
            <a:xfrm flipV="1">
              <a:off x="2109" y="2387"/>
              <a:ext cx="952" cy="4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57110" name="Text Box 54"/>
            <p:cNvSpPr txBox="1">
              <a:spLocks noChangeArrowheads="1"/>
            </p:cNvSpPr>
            <p:nvPr/>
          </p:nvSpPr>
          <p:spPr bwMode="auto">
            <a:xfrm>
              <a:off x="2426" y="2387"/>
              <a:ext cx="22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7105" grpId="0" animBg="1"/>
      <p:bldP spid="557106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E348C3-98D1-4D5E-8FE1-32740C5787ED}" type="slidenum">
              <a:rPr lang="fr-FR"/>
              <a:pPr/>
              <a:t>100</a:t>
            </a:fld>
            <a:endParaRPr lang="fr-FR"/>
          </a:p>
        </p:txBody>
      </p:sp>
      <p:sp>
        <p:nvSpPr>
          <p:cNvPr id="558085" name="Rectangle 5"/>
          <p:cNvSpPr>
            <a:spLocks noChangeArrowheads="1"/>
          </p:cNvSpPr>
          <p:nvPr/>
        </p:nvSpPr>
        <p:spPr bwMode="auto">
          <a:xfrm>
            <a:off x="0" y="2862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 sz="1800">
              <a:latin typeface="Arial" charset="0"/>
            </a:endParaRPr>
          </a:p>
        </p:txBody>
      </p:sp>
      <p:sp>
        <p:nvSpPr>
          <p:cNvPr id="558086" name="Rectangle 6"/>
          <p:cNvSpPr>
            <a:spLocks noChangeArrowheads="1"/>
          </p:cNvSpPr>
          <p:nvPr/>
        </p:nvSpPr>
        <p:spPr bwMode="auto">
          <a:xfrm>
            <a:off x="250825" y="404813"/>
            <a:ext cx="397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 r</a:t>
            </a:r>
            <a:r>
              <a:rPr lang="fr-FR" b="1" baseline="30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r>
              <a:rPr lang="fr-FR" b="1" baseline="30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8102" name="Rectangle 22"/>
          <p:cNvSpPr>
            <a:spLocks noChangeArrowheads="1"/>
          </p:cNvSpPr>
          <p:nvPr/>
        </p:nvSpPr>
        <p:spPr bwMode="auto">
          <a:xfrm>
            <a:off x="179388" y="981075"/>
            <a:ext cx="84963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Mettre des </a:t>
            </a:r>
            <a:r>
              <a:rPr lang="fr-FR" sz="2400"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-transition de chaque état terminal de A(r) vers son état initial</a:t>
            </a:r>
            <a:r>
              <a:rPr lang="fr-FR">
                <a:latin typeface="Arial" charset="0"/>
              </a:rPr>
              <a:t> </a:t>
            </a:r>
          </a:p>
        </p:txBody>
      </p:sp>
      <p:grpSp>
        <p:nvGrpSpPr>
          <p:cNvPr id="558113" name="Group 33"/>
          <p:cNvGrpSpPr>
            <a:grpSpLocks/>
          </p:cNvGrpSpPr>
          <p:nvPr/>
        </p:nvGrpSpPr>
        <p:grpSpPr bwMode="auto">
          <a:xfrm>
            <a:off x="2700338" y="2924175"/>
            <a:ext cx="3789362" cy="1733550"/>
            <a:chOff x="1701" y="1842"/>
            <a:chExt cx="2387" cy="1092"/>
          </a:xfrm>
        </p:grpSpPr>
        <p:sp>
          <p:nvSpPr>
            <p:cNvPr id="558088" name="Oval 8"/>
            <p:cNvSpPr>
              <a:spLocks noChangeArrowheads="1"/>
            </p:cNvSpPr>
            <p:nvPr/>
          </p:nvSpPr>
          <p:spPr bwMode="auto">
            <a:xfrm>
              <a:off x="1973" y="1842"/>
              <a:ext cx="2115" cy="10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8089" name="Rectangle 9"/>
            <p:cNvSpPr>
              <a:spLocks noChangeArrowheads="1"/>
            </p:cNvSpPr>
            <p:nvPr/>
          </p:nvSpPr>
          <p:spPr bwMode="auto">
            <a:xfrm>
              <a:off x="2927" y="2646"/>
              <a:ext cx="1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</a:p>
          </p:txBody>
        </p:sp>
        <p:sp>
          <p:nvSpPr>
            <p:cNvPr id="558090" name="Oval 10"/>
            <p:cNvSpPr>
              <a:spLocks noChangeArrowheads="1"/>
            </p:cNvSpPr>
            <p:nvPr/>
          </p:nvSpPr>
          <p:spPr bwMode="auto">
            <a:xfrm>
              <a:off x="2001" y="2251"/>
              <a:ext cx="167" cy="201"/>
            </a:xfrm>
            <a:prstGeom prst="ellipse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58091" name="Group 11"/>
            <p:cNvGrpSpPr>
              <a:grpSpLocks/>
            </p:cNvGrpSpPr>
            <p:nvPr/>
          </p:nvGrpSpPr>
          <p:grpSpPr bwMode="auto">
            <a:xfrm>
              <a:off x="3243" y="1933"/>
              <a:ext cx="206" cy="201"/>
              <a:chOff x="1655" y="3294"/>
              <a:chExt cx="226" cy="227"/>
            </a:xfrm>
          </p:grpSpPr>
          <p:sp>
            <p:nvSpPr>
              <p:cNvPr id="558092" name="Oval 12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8093" name="Oval 13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8094" name="Group 14"/>
            <p:cNvGrpSpPr>
              <a:grpSpLocks/>
            </p:cNvGrpSpPr>
            <p:nvPr/>
          </p:nvGrpSpPr>
          <p:grpSpPr bwMode="auto">
            <a:xfrm>
              <a:off x="3560" y="2205"/>
              <a:ext cx="206" cy="201"/>
              <a:chOff x="1655" y="3294"/>
              <a:chExt cx="226" cy="227"/>
            </a:xfrm>
          </p:grpSpPr>
          <p:sp>
            <p:nvSpPr>
              <p:cNvPr id="558095" name="Oval 15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8096" name="Oval 16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8097" name="Group 17"/>
            <p:cNvGrpSpPr>
              <a:grpSpLocks/>
            </p:cNvGrpSpPr>
            <p:nvPr/>
          </p:nvGrpSpPr>
          <p:grpSpPr bwMode="auto">
            <a:xfrm>
              <a:off x="3379" y="2568"/>
              <a:ext cx="206" cy="202"/>
              <a:chOff x="1655" y="3294"/>
              <a:chExt cx="226" cy="227"/>
            </a:xfrm>
          </p:grpSpPr>
          <p:sp>
            <p:nvSpPr>
              <p:cNvPr id="558098" name="Oval 18"/>
              <p:cNvSpPr>
                <a:spLocks noChangeArrowheads="1"/>
              </p:cNvSpPr>
              <p:nvPr/>
            </p:nvSpPr>
            <p:spPr bwMode="auto">
              <a:xfrm>
                <a:off x="1701" y="3339"/>
                <a:ext cx="136" cy="136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8099" name="Oval 19"/>
              <p:cNvSpPr>
                <a:spLocks noChangeArrowheads="1"/>
              </p:cNvSpPr>
              <p:nvPr/>
            </p:nvSpPr>
            <p:spPr bwMode="auto">
              <a:xfrm>
                <a:off x="1655" y="3294"/>
                <a:ext cx="226" cy="22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58100" name="Oval 20"/>
            <p:cNvSpPr>
              <a:spLocks noChangeArrowheads="1"/>
            </p:cNvSpPr>
            <p:nvPr/>
          </p:nvSpPr>
          <p:spPr bwMode="auto">
            <a:xfrm>
              <a:off x="2595" y="2445"/>
              <a:ext cx="166" cy="20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8101" name="Oval 21"/>
            <p:cNvSpPr>
              <a:spLocks noChangeArrowheads="1"/>
            </p:cNvSpPr>
            <p:nvPr/>
          </p:nvSpPr>
          <p:spPr bwMode="auto">
            <a:xfrm>
              <a:off x="2595" y="2083"/>
              <a:ext cx="166" cy="20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8103" name="Line 23"/>
            <p:cNvSpPr>
              <a:spLocks noChangeShapeType="1"/>
            </p:cNvSpPr>
            <p:nvPr/>
          </p:nvSpPr>
          <p:spPr bwMode="auto">
            <a:xfrm flipV="1">
              <a:off x="1701" y="2387"/>
              <a:ext cx="317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58111" name="Group 31"/>
          <p:cNvGrpSpPr>
            <a:grpSpLocks/>
          </p:cNvGrpSpPr>
          <p:nvPr/>
        </p:nvGrpSpPr>
        <p:grpSpPr bwMode="auto">
          <a:xfrm>
            <a:off x="3224213" y="2708275"/>
            <a:ext cx="2087562" cy="857250"/>
            <a:chOff x="2031" y="1706"/>
            <a:chExt cx="1315" cy="540"/>
          </a:xfrm>
        </p:grpSpPr>
        <p:cxnSp>
          <p:nvCxnSpPr>
            <p:cNvPr id="558104" name="AutoShape 24"/>
            <p:cNvCxnSpPr>
              <a:cxnSpLocks noChangeShapeType="1"/>
              <a:stCxn id="558093" idx="0"/>
              <a:endCxn id="558090" idx="0"/>
            </p:cNvCxnSpPr>
            <p:nvPr/>
          </p:nvCxnSpPr>
          <p:spPr bwMode="auto">
            <a:xfrm rot="16200000" flipH="1" flipV="1">
              <a:off x="2559" y="1459"/>
              <a:ext cx="313" cy="1261"/>
            </a:xfrm>
            <a:prstGeom prst="curvedConnector3">
              <a:avLst>
                <a:gd name="adj1" fmla="val -8275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8107" name="Rectangle 27"/>
            <p:cNvSpPr>
              <a:spLocks noChangeArrowheads="1"/>
            </p:cNvSpPr>
            <p:nvPr/>
          </p:nvSpPr>
          <p:spPr bwMode="auto">
            <a:xfrm>
              <a:off x="2031" y="1706"/>
              <a:ext cx="21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/>
                <a:t>e</a:t>
              </a:r>
            </a:p>
          </p:txBody>
        </p:sp>
      </p:grpSp>
      <p:grpSp>
        <p:nvGrpSpPr>
          <p:cNvPr id="558112" name="Group 32"/>
          <p:cNvGrpSpPr>
            <a:grpSpLocks/>
          </p:cNvGrpSpPr>
          <p:nvPr/>
        </p:nvGrpSpPr>
        <p:grpSpPr bwMode="auto">
          <a:xfrm>
            <a:off x="3276600" y="3933825"/>
            <a:ext cx="2217738" cy="1166813"/>
            <a:chOff x="2064" y="2478"/>
            <a:chExt cx="1397" cy="735"/>
          </a:xfrm>
        </p:grpSpPr>
        <p:cxnSp>
          <p:nvCxnSpPr>
            <p:cNvPr id="558106" name="AutoShape 26"/>
            <p:cNvCxnSpPr>
              <a:cxnSpLocks noChangeShapeType="1"/>
            </p:cNvCxnSpPr>
            <p:nvPr/>
          </p:nvCxnSpPr>
          <p:spPr bwMode="auto">
            <a:xfrm rot="16200000" flipV="1">
              <a:off x="2606" y="1936"/>
              <a:ext cx="313" cy="1397"/>
            </a:xfrm>
            <a:prstGeom prst="curvedConnector3">
              <a:avLst>
                <a:gd name="adj1" fmla="val -90736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8108" name="Rectangle 28"/>
            <p:cNvSpPr>
              <a:spLocks noChangeArrowheads="1"/>
            </p:cNvSpPr>
            <p:nvPr/>
          </p:nvSpPr>
          <p:spPr bwMode="auto">
            <a:xfrm>
              <a:off x="2381" y="2886"/>
              <a:ext cx="21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/>
                <a:t>e</a:t>
              </a:r>
            </a:p>
          </p:txBody>
        </p:sp>
      </p:grpSp>
      <p:grpSp>
        <p:nvGrpSpPr>
          <p:cNvPr id="558110" name="Group 30"/>
          <p:cNvGrpSpPr>
            <a:grpSpLocks/>
          </p:cNvGrpSpPr>
          <p:nvPr/>
        </p:nvGrpSpPr>
        <p:grpSpPr bwMode="auto">
          <a:xfrm>
            <a:off x="2987675" y="2276475"/>
            <a:ext cx="2827338" cy="1477963"/>
            <a:chOff x="1882" y="1434"/>
            <a:chExt cx="1781" cy="931"/>
          </a:xfrm>
        </p:grpSpPr>
        <p:cxnSp>
          <p:nvCxnSpPr>
            <p:cNvPr id="558105" name="AutoShape 25"/>
            <p:cNvCxnSpPr>
              <a:cxnSpLocks noChangeShapeType="1"/>
              <a:stCxn id="558096" idx="0"/>
              <a:endCxn id="558088" idx="2"/>
            </p:cNvCxnSpPr>
            <p:nvPr/>
          </p:nvCxnSpPr>
          <p:spPr bwMode="auto">
            <a:xfrm rot="16200000" flipH="1" flipV="1">
              <a:off x="2738" y="1440"/>
              <a:ext cx="160" cy="1690"/>
            </a:xfrm>
            <a:prstGeom prst="curvedConnector4">
              <a:avLst>
                <a:gd name="adj1" fmla="val -434375"/>
                <a:gd name="adj2" fmla="val 10851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58109" name="Rectangle 29"/>
            <p:cNvSpPr>
              <a:spLocks noChangeArrowheads="1"/>
            </p:cNvSpPr>
            <p:nvPr/>
          </p:nvSpPr>
          <p:spPr bwMode="auto">
            <a:xfrm>
              <a:off x="1882" y="1434"/>
              <a:ext cx="21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810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776B5E-6182-40D0-A9CC-BE6DEF9A84CC}" type="slidenum">
              <a:rPr lang="fr-FR"/>
              <a:pPr/>
              <a:t>101</a:t>
            </a:fld>
            <a:endParaRPr lang="fr-FR"/>
          </a:p>
        </p:txBody>
      </p:sp>
      <p:sp>
        <p:nvSpPr>
          <p:cNvPr id="559108" name="Rectangle 4"/>
          <p:cNvSpPr>
            <a:spLocks noChangeArrowheads="1"/>
          </p:cNvSpPr>
          <p:nvPr/>
        </p:nvSpPr>
        <p:spPr bwMode="auto">
          <a:xfrm>
            <a:off x="107950" y="476250"/>
            <a:ext cx="3771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Automate acceptant  r* :</a:t>
            </a:r>
            <a:r>
              <a:rPr lang="fr-FR">
                <a:latin typeface="Arial" charset="0"/>
              </a:rPr>
              <a:t> </a:t>
            </a:r>
          </a:p>
        </p:txBody>
      </p:sp>
      <p:grpSp>
        <p:nvGrpSpPr>
          <p:cNvPr id="559142" name="Group 38"/>
          <p:cNvGrpSpPr>
            <a:grpSpLocks/>
          </p:cNvGrpSpPr>
          <p:nvPr/>
        </p:nvGrpSpPr>
        <p:grpSpPr bwMode="auto">
          <a:xfrm>
            <a:off x="3040063" y="2743200"/>
            <a:ext cx="3502025" cy="2862263"/>
            <a:chOff x="1915" y="1728"/>
            <a:chExt cx="2206" cy="1803"/>
          </a:xfrm>
        </p:grpSpPr>
        <p:grpSp>
          <p:nvGrpSpPr>
            <p:cNvPr id="559141" name="Group 37"/>
            <p:cNvGrpSpPr>
              <a:grpSpLocks/>
            </p:cNvGrpSpPr>
            <p:nvPr/>
          </p:nvGrpSpPr>
          <p:grpSpPr bwMode="auto">
            <a:xfrm>
              <a:off x="2006" y="2160"/>
              <a:ext cx="2115" cy="1092"/>
              <a:chOff x="2006" y="2160"/>
              <a:chExt cx="2115" cy="1092"/>
            </a:xfrm>
          </p:grpSpPr>
          <p:sp>
            <p:nvSpPr>
              <p:cNvPr id="559110" name="Oval 6"/>
              <p:cNvSpPr>
                <a:spLocks noChangeArrowheads="1"/>
              </p:cNvSpPr>
              <p:nvPr/>
            </p:nvSpPr>
            <p:spPr bwMode="auto">
              <a:xfrm>
                <a:off x="2006" y="2160"/>
                <a:ext cx="2115" cy="104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9111" name="Rectangle 7"/>
              <p:cNvSpPr>
                <a:spLocks noChangeArrowheads="1"/>
              </p:cNvSpPr>
              <p:nvPr/>
            </p:nvSpPr>
            <p:spPr bwMode="auto">
              <a:xfrm>
                <a:off x="2960" y="2964"/>
                <a:ext cx="18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fr-FR" sz="240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r</a:t>
                </a:r>
              </a:p>
            </p:txBody>
          </p:sp>
          <p:sp>
            <p:nvSpPr>
              <p:cNvPr id="559112" name="Oval 8"/>
              <p:cNvSpPr>
                <a:spLocks noChangeArrowheads="1"/>
              </p:cNvSpPr>
              <p:nvPr/>
            </p:nvSpPr>
            <p:spPr bwMode="auto">
              <a:xfrm>
                <a:off x="2034" y="2569"/>
                <a:ext cx="167" cy="201"/>
              </a:xfrm>
              <a:prstGeom prst="ellipse">
                <a:avLst/>
              </a:prstGeom>
              <a:noFill/>
              <a:ln w="158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559113" name="Group 9"/>
              <p:cNvGrpSpPr>
                <a:grpSpLocks/>
              </p:cNvGrpSpPr>
              <p:nvPr/>
            </p:nvGrpSpPr>
            <p:grpSpPr bwMode="auto">
              <a:xfrm>
                <a:off x="3276" y="2251"/>
                <a:ext cx="206" cy="201"/>
                <a:chOff x="1655" y="3294"/>
                <a:chExt cx="226" cy="227"/>
              </a:xfrm>
            </p:grpSpPr>
            <p:sp>
              <p:nvSpPr>
                <p:cNvPr id="559114" name="Oval 10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9115" name="Oval 11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559116" name="Group 12"/>
              <p:cNvGrpSpPr>
                <a:grpSpLocks/>
              </p:cNvGrpSpPr>
              <p:nvPr/>
            </p:nvGrpSpPr>
            <p:grpSpPr bwMode="auto">
              <a:xfrm>
                <a:off x="3593" y="2523"/>
                <a:ext cx="206" cy="201"/>
                <a:chOff x="1655" y="3294"/>
                <a:chExt cx="226" cy="227"/>
              </a:xfrm>
            </p:grpSpPr>
            <p:sp>
              <p:nvSpPr>
                <p:cNvPr id="559117" name="Oval 13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9118" name="Oval 14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559119" name="Group 15"/>
              <p:cNvGrpSpPr>
                <a:grpSpLocks/>
              </p:cNvGrpSpPr>
              <p:nvPr/>
            </p:nvGrpSpPr>
            <p:grpSpPr bwMode="auto">
              <a:xfrm>
                <a:off x="3412" y="2886"/>
                <a:ext cx="206" cy="202"/>
                <a:chOff x="1655" y="3294"/>
                <a:chExt cx="226" cy="227"/>
              </a:xfrm>
            </p:grpSpPr>
            <p:sp>
              <p:nvSpPr>
                <p:cNvPr id="559120" name="Oval 16"/>
                <p:cNvSpPr>
                  <a:spLocks noChangeArrowheads="1"/>
                </p:cNvSpPr>
                <p:nvPr/>
              </p:nvSpPr>
              <p:spPr bwMode="auto">
                <a:xfrm>
                  <a:off x="1701" y="3339"/>
                  <a:ext cx="136" cy="13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59121" name="Oval 17"/>
                <p:cNvSpPr>
                  <a:spLocks noChangeArrowheads="1"/>
                </p:cNvSpPr>
                <p:nvPr/>
              </p:nvSpPr>
              <p:spPr bwMode="auto">
                <a:xfrm>
                  <a:off x="1655" y="3294"/>
                  <a:ext cx="226" cy="22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559122" name="Oval 18"/>
              <p:cNvSpPr>
                <a:spLocks noChangeArrowheads="1"/>
              </p:cNvSpPr>
              <p:nvPr/>
            </p:nvSpPr>
            <p:spPr bwMode="auto">
              <a:xfrm>
                <a:off x="2628" y="2763"/>
                <a:ext cx="166" cy="20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59123" name="Oval 19"/>
              <p:cNvSpPr>
                <a:spLocks noChangeArrowheads="1"/>
              </p:cNvSpPr>
              <p:nvPr/>
            </p:nvSpPr>
            <p:spPr bwMode="auto">
              <a:xfrm>
                <a:off x="2628" y="2401"/>
                <a:ext cx="166" cy="20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559125" name="Group 21"/>
            <p:cNvGrpSpPr>
              <a:grpSpLocks/>
            </p:cNvGrpSpPr>
            <p:nvPr/>
          </p:nvGrpSpPr>
          <p:grpSpPr bwMode="auto">
            <a:xfrm>
              <a:off x="2064" y="2024"/>
              <a:ext cx="1315" cy="540"/>
              <a:chOff x="2031" y="1706"/>
              <a:chExt cx="1315" cy="540"/>
            </a:xfrm>
          </p:grpSpPr>
          <p:cxnSp>
            <p:nvCxnSpPr>
              <p:cNvPr id="559126" name="AutoShape 22"/>
              <p:cNvCxnSpPr>
                <a:cxnSpLocks noChangeShapeType="1"/>
                <a:stCxn id="559115" idx="0"/>
                <a:endCxn id="559112" idx="0"/>
              </p:cNvCxnSpPr>
              <p:nvPr/>
            </p:nvCxnSpPr>
            <p:spPr bwMode="auto">
              <a:xfrm rot="16200000" flipH="1" flipV="1">
                <a:off x="2559" y="1459"/>
                <a:ext cx="313" cy="1261"/>
              </a:xfrm>
              <a:prstGeom prst="curvedConnector3">
                <a:avLst>
                  <a:gd name="adj1" fmla="val -8275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59127" name="Rectangle 23"/>
              <p:cNvSpPr>
                <a:spLocks noChangeArrowheads="1"/>
              </p:cNvSpPr>
              <p:nvPr/>
            </p:nvSpPr>
            <p:spPr bwMode="auto">
              <a:xfrm>
                <a:off x="2031" y="1706"/>
                <a:ext cx="214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fr-FR"/>
                  <a:t>e</a:t>
                </a:r>
              </a:p>
            </p:txBody>
          </p:sp>
        </p:grpSp>
        <p:grpSp>
          <p:nvGrpSpPr>
            <p:cNvPr id="559128" name="Group 24"/>
            <p:cNvGrpSpPr>
              <a:grpSpLocks/>
            </p:cNvGrpSpPr>
            <p:nvPr/>
          </p:nvGrpSpPr>
          <p:grpSpPr bwMode="auto">
            <a:xfrm>
              <a:off x="2097" y="2796"/>
              <a:ext cx="1397" cy="735"/>
              <a:chOff x="2064" y="2478"/>
              <a:chExt cx="1397" cy="735"/>
            </a:xfrm>
          </p:grpSpPr>
          <p:cxnSp>
            <p:nvCxnSpPr>
              <p:cNvPr id="559129" name="AutoShape 25"/>
              <p:cNvCxnSpPr>
                <a:cxnSpLocks noChangeShapeType="1"/>
              </p:cNvCxnSpPr>
              <p:nvPr/>
            </p:nvCxnSpPr>
            <p:spPr bwMode="auto">
              <a:xfrm rot="16200000" flipV="1">
                <a:off x="2606" y="1936"/>
                <a:ext cx="313" cy="1397"/>
              </a:xfrm>
              <a:prstGeom prst="curvedConnector3">
                <a:avLst>
                  <a:gd name="adj1" fmla="val -90736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59130" name="Rectangle 26"/>
              <p:cNvSpPr>
                <a:spLocks noChangeArrowheads="1"/>
              </p:cNvSpPr>
              <p:nvPr/>
            </p:nvSpPr>
            <p:spPr bwMode="auto">
              <a:xfrm>
                <a:off x="2381" y="2886"/>
                <a:ext cx="214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fr-FR"/>
                  <a:t>e</a:t>
                </a:r>
              </a:p>
            </p:txBody>
          </p:sp>
        </p:grpSp>
        <p:grpSp>
          <p:nvGrpSpPr>
            <p:cNvPr id="559131" name="Group 27"/>
            <p:cNvGrpSpPr>
              <a:grpSpLocks/>
            </p:cNvGrpSpPr>
            <p:nvPr/>
          </p:nvGrpSpPr>
          <p:grpSpPr bwMode="auto">
            <a:xfrm>
              <a:off x="1915" y="1728"/>
              <a:ext cx="1781" cy="931"/>
              <a:chOff x="1882" y="1434"/>
              <a:chExt cx="1781" cy="931"/>
            </a:xfrm>
          </p:grpSpPr>
          <p:cxnSp>
            <p:nvCxnSpPr>
              <p:cNvPr id="559132" name="AutoShape 28"/>
              <p:cNvCxnSpPr>
                <a:cxnSpLocks noChangeShapeType="1"/>
                <a:stCxn id="559118" idx="0"/>
                <a:endCxn id="559110" idx="2"/>
              </p:cNvCxnSpPr>
              <p:nvPr/>
            </p:nvCxnSpPr>
            <p:spPr bwMode="auto">
              <a:xfrm rot="16200000" flipH="1" flipV="1">
                <a:off x="2738" y="1440"/>
                <a:ext cx="160" cy="1690"/>
              </a:xfrm>
              <a:prstGeom prst="curvedConnector4">
                <a:avLst>
                  <a:gd name="adj1" fmla="val -434375"/>
                  <a:gd name="adj2" fmla="val 108519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59133" name="Rectangle 29"/>
              <p:cNvSpPr>
                <a:spLocks noChangeArrowheads="1"/>
              </p:cNvSpPr>
              <p:nvPr/>
            </p:nvSpPr>
            <p:spPr bwMode="auto">
              <a:xfrm>
                <a:off x="1882" y="1434"/>
                <a:ext cx="214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fr-FR"/>
                  <a:t>e</a:t>
                </a:r>
              </a:p>
            </p:txBody>
          </p:sp>
        </p:grpSp>
      </p:grpSp>
      <p:grpSp>
        <p:nvGrpSpPr>
          <p:cNvPr id="559134" name="Group 30"/>
          <p:cNvGrpSpPr>
            <a:grpSpLocks/>
          </p:cNvGrpSpPr>
          <p:nvPr/>
        </p:nvGrpSpPr>
        <p:grpSpPr bwMode="auto">
          <a:xfrm>
            <a:off x="2195513" y="4221163"/>
            <a:ext cx="327025" cy="320675"/>
            <a:chOff x="1655" y="3294"/>
            <a:chExt cx="226" cy="227"/>
          </a:xfrm>
        </p:grpSpPr>
        <p:sp>
          <p:nvSpPr>
            <p:cNvPr id="559135" name="Oval 31"/>
            <p:cNvSpPr>
              <a:spLocks noChangeArrowheads="1"/>
            </p:cNvSpPr>
            <p:nvPr/>
          </p:nvSpPr>
          <p:spPr bwMode="auto">
            <a:xfrm>
              <a:off x="1701" y="3339"/>
              <a:ext cx="136" cy="1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59136" name="Oval 32"/>
            <p:cNvSpPr>
              <a:spLocks noChangeArrowheads="1"/>
            </p:cNvSpPr>
            <p:nvPr/>
          </p:nvSpPr>
          <p:spPr bwMode="auto">
            <a:xfrm>
              <a:off x="1655" y="3294"/>
              <a:ext cx="226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559137" name="Line 33"/>
          <p:cNvSpPr>
            <a:spLocks noChangeShapeType="1"/>
          </p:cNvSpPr>
          <p:nvPr/>
        </p:nvSpPr>
        <p:spPr bwMode="auto">
          <a:xfrm>
            <a:off x="1763713" y="4365625"/>
            <a:ext cx="433387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grpSp>
        <p:nvGrpSpPr>
          <p:cNvPr id="559143" name="Group 39"/>
          <p:cNvGrpSpPr>
            <a:grpSpLocks/>
          </p:cNvGrpSpPr>
          <p:nvPr/>
        </p:nvGrpSpPr>
        <p:grpSpPr bwMode="auto">
          <a:xfrm>
            <a:off x="2555875" y="3932238"/>
            <a:ext cx="647700" cy="457200"/>
            <a:chOff x="1610" y="2477"/>
            <a:chExt cx="408" cy="288"/>
          </a:xfrm>
        </p:grpSpPr>
        <p:sp>
          <p:nvSpPr>
            <p:cNvPr id="559138" name="Line 34"/>
            <p:cNvSpPr>
              <a:spLocks noChangeShapeType="1"/>
            </p:cNvSpPr>
            <p:nvPr/>
          </p:nvSpPr>
          <p:spPr bwMode="auto">
            <a:xfrm flipV="1">
              <a:off x="1610" y="2704"/>
              <a:ext cx="408" cy="46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59139" name="Rectangle 35"/>
            <p:cNvSpPr>
              <a:spLocks noChangeArrowheads="1"/>
            </p:cNvSpPr>
            <p:nvPr/>
          </p:nvSpPr>
          <p:spPr bwMode="auto">
            <a:xfrm>
              <a:off x="1655" y="2477"/>
              <a:ext cx="2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/>
                <a:t>e</a:t>
              </a:r>
            </a:p>
          </p:txBody>
        </p:sp>
      </p:grpSp>
      <p:sp>
        <p:nvSpPr>
          <p:cNvPr id="559140" name="Rectangle 36"/>
          <p:cNvSpPr>
            <a:spLocks noChangeArrowheads="1"/>
          </p:cNvSpPr>
          <p:nvPr/>
        </p:nvSpPr>
        <p:spPr bwMode="auto">
          <a:xfrm>
            <a:off x="107950" y="1125538"/>
            <a:ext cx="87868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L’état initial de cet automate est un nouvel état. Les états finals sont ceux de A ainsi que le nouvel état initial (cela permet l’acceptation du mot vide).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9137" grpId="0" animBg="1"/>
      <p:bldP spid="55914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FADCA94-407A-4253-8F9B-85445D90FC31}" type="slidenum">
              <a:rPr lang="fr-FR"/>
              <a:pPr/>
              <a:t>102</a:t>
            </a:fld>
            <a:endParaRPr lang="fr-FR"/>
          </a:p>
        </p:txBody>
      </p:sp>
      <p:sp>
        <p:nvSpPr>
          <p:cNvPr id="560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7397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 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4000"/>
              <a:t> </a:t>
            </a:r>
          </a:p>
        </p:txBody>
      </p:sp>
      <p:sp>
        <p:nvSpPr>
          <p:cNvPr id="560185" name="Rectangle 57"/>
          <p:cNvSpPr>
            <a:spLocks noChangeArrowheads="1"/>
          </p:cNvSpPr>
          <p:nvPr/>
        </p:nvSpPr>
        <p:spPr bwMode="auto">
          <a:xfrm>
            <a:off x="468313" y="1484313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</a:p>
        </p:txBody>
      </p:sp>
      <p:grpSp>
        <p:nvGrpSpPr>
          <p:cNvPr id="560186" name="Group 58"/>
          <p:cNvGrpSpPr>
            <a:grpSpLocks/>
          </p:cNvGrpSpPr>
          <p:nvPr/>
        </p:nvGrpSpPr>
        <p:grpSpPr bwMode="auto">
          <a:xfrm>
            <a:off x="2124075" y="1484313"/>
            <a:ext cx="1943100" cy="503237"/>
            <a:chOff x="930" y="1117"/>
            <a:chExt cx="1224" cy="317"/>
          </a:xfrm>
        </p:grpSpPr>
        <p:sp>
          <p:nvSpPr>
            <p:cNvPr id="560187" name="Oval 59"/>
            <p:cNvSpPr>
              <a:spLocks noChangeArrowheads="1"/>
            </p:cNvSpPr>
            <p:nvPr/>
          </p:nvSpPr>
          <p:spPr bwMode="auto">
            <a:xfrm>
              <a:off x="1429" y="1253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188" name="Oval 60"/>
            <p:cNvSpPr>
              <a:spLocks noChangeArrowheads="1"/>
            </p:cNvSpPr>
            <p:nvPr/>
          </p:nvSpPr>
          <p:spPr bwMode="auto">
            <a:xfrm>
              <a:off x="1973" y="1253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189" name="Oval 61"/>
            <p:cNvSpPr>
              <a:spLocks noChangeArrowheads="1"/>
            </p:cNvSpPr>
            <p:nvPr/>
          </p:nvSpPr>
          <p:spPr bwMode="auto">
            <a:xfrm>
              <a:off x="930" y="1253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190" name="Line 62"/>
            <p:cNvSpPr>
              <a:spLocks noChangeShapeType="1"/>
            </p:cNvSpPr>
            <p:nvPr/>
          </p:nvSpPr>
          <p:spPr bwMode="auto">
            <a:xfrm>
              <a:off x="1111" y="1344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0191" name="Line 63"/>
            <p:cNvSpPr>
              <a:spLocks noChangeShapeType="1"/>
            </p:cNvSpPr>
            <p:nvPr/>
          </p:nvSpPr>
          <p:spPr bwMode="auto">
            <a:xfrm>
              <a:off x="1610" y="1344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0192" name="Text Box 64"/>
            <p:cNvSpPr txBox="1">
              <a:spLocks noChangeArrowheads="1"/>
            </p:cNvSpPr>
            <p:nvPr/>
          </p:nvSpPr>
          <p:spPr bwMode="auto">
            <a:xfrm>
              <a:off x="1156" y="1117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  <p:sp>
          <p:nvSpPr>
            <p:cNvPr id="560193" name="Text Box 65"/>
            <p:cNvSpPr txBox="1">
              <a:spLocks noChangeArrowheads="1"/>
            </p:cNvSpPr>
            <p:nvPr/>
          </p:nvSpPr>
          <p:spPr bwMode="auto">
            <a:xfrm>
              <a:off x="1655" y="1117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</p:grpSp>
      <p:sp>
        <p:nvSpPr>
          <p:cNvPr id="560194" name="Rectangle 66"/>
          <p:cNvSpPr>
            <a:spLocks noChangeArrowheads="1"/>
          </p:cNvSpPr>
          <p:nvPr/>
        </p:nvSpPr>
        <p:spPr bwMode="auto">
          <a:xfrm>
            <a:off x="468313" y="2420938"/>
            <a:ext cx="6969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</a:p>
        </p:txBody>
      </p:sp>
      <p:grpSp>
        <p:nvGrpSpPr>
          <p:cNvPr id="560195" name="Group 67"/>
          <p:cNvGrpSpPr>
            <a:grpSpLocks/>
          </p:cNvGrpSpPr>
          <p:nvPr/>
        </p:nvGrpSpPr>
        <p:grpSpPr bwMode="auto">
          <a:xfrm>
            <a:off x="2051050" y="2349500"/>
            <a:ext cx="2735263" cy="503238"/>
            <a:chOff x="930" y="1752"/>
            <a:chExt cx="1723" cy="317"/>
          </a:xfrm>
        </p:grpSpPr>
        <p:sp>
          <p:nvSpPr>
            <p:cNvPr id="560196" name="Text Box 68"/>
            <p:cNvSpPr txBox="1">
              <a:spLocks noChangeArrowheads="1"/>
            </p:cNvSpPr>
            <p:nvPr/>
          </p:nvSpPr>
          <p:spPr bwMode="auto">
            <a:xfrm>
              <a:off x="2154" y="1752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  <p:sp>
          <p:nvSpPr>
            <p:cNvPr id="560197" name="Oval 69"/>
            <p:cNvSpPr>
              <a:spLocks noChangeArrowheads="1"/>
            </p:cNvSpPr>
            <p:nvPr/>
          </p:nvSpPr>
          <p:spPr bwMode="auto">
            <a:xfrm>
              <a:off x="1429" y="1888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198" name="Oval 70"/>
            <p:cNvSpPr>
              <a:spLocks noChangeArrowheads="1"/>
            </p:cNvSpPr>
            <p:nvPr/>
          </p:nvSpPr>
          <p:spPr bwMode="auto">
            <a:xfrm>
              <a:off x="1973" y="1888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199" name="Oval 71"/>
            <p:cNvSpPr>
              <a:spLocks noChangeArrowheads="1"/>
            </p:cNvSpPr>
            <p:nvPr/>
          </p:nvSpPr>
          <p:spPr bwMode="auto">
            <a:xfrm>
              <a:off x="930" y="1888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200" name="Line 72"/>
            <p:cNvSpPr>
              <a:spLocks noChangeShapeType="1"/>
            </p:cNvSpPr>
            <p:nvPr/>
          </p:nvSpPr>
          <p:spPr bwMode="auto">
            <a:xfrm>
              <a:off x="1111" y="1979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0201" name="Line 73"/>
            <p:cNvSpPr>
              <a:spLocks noChangeShapeType="1"/>
            </p:cNvSpPr>
            <p:nvPr/>
          </p:nvSpPr>
          <p:spPr bwMode="auto">
            <a:xfrm>
              <a:off x="1610" y="1979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0202" name="Text Box 74"/>
            <p:cNvSpPr txBox="1">
              <a:spLocks noChangeArrowheads="1"/>
            </p:cNvSpPr>
            <p:nvPr/>
          </p:nvSpPr>
          <p:spPr bwMode="auto">
            <a:xfrm>
              <a:off x="1156" y="1752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  <p:sp>
          <p:nvSpPr>
            <p:cNvPr id="560203" name="Text Box 75"/>
            <p:cNvSpPr txBox="1">
              <a:spLocks noChangeArrowheads="1"/>
            </p:cNvSpPr>
            <p:nvPr/>
          </p:nvSpPr>
          <p:spPr bwMode="auto">
            <a:xfrm>
              <a:off x="1655" y="1752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c</a:t>
              </a:r>
            </a:p>
          </p:txBody>
        </p:sp>
        <p:sp>
          <p:nvSpPr>
            <p:cNvPr id="560204" name="Oval 76"/>
            <p:cNvSpPr>
              <a:spLocks noChangeArrowheads="1"/>
            </p:cNvSpPr>
            <p:nvPr/>
          </p:nvSpPr>
          <p:spPr bwMode="auto">
            <a:xfrm>
              <a:off x="2472" y="1888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0205" name="Line 77"/>
            <p:cNvSpPr>
              <a:spLocks noChangeShapeType="1"/>
            </p:cNvSpPr>
            <p:nvPr/>
          </p:nvSpPr>
          <p:spPr bwMode="auto">
            <a:xfrm>
              <a:off x="2154" y="1979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60206" name="Rectangle 78"/>
          <p:cNvSpPr>
            <a:spLocks noChangeArrowheads="1"/>
          </p:cNvSpPr>
          <p:nvPr/>
        </p:nvSpPr>
        <p:spPr bwMode="auto">
          <a:xfrm>
            <a:off x="250825" y="3573463"/>
            <a:ext cx="13620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grpSp>
        <p:nvGrpSpPr>
          <p:cNvPr id="560232" name="Group 104"/>
          <p:cNvGrpSpPr>
            <a:grpSpLocks/>
          </p:cNvGrpSpPr>
          <p:nvPr/>
        </p:nvGrpSpPr>
        <p:grpSpPr bwMode="auto">
          <a:xfrm>
            <a:off x="2195513" y="2998788"/>
            <a:ext cx="3167062" cy="1366837"/>
            <a:chOff x="1111" y="2433"/>
            <a:chExt cx="2131" cy="952"/>
          </a:xfrm>
        </p:grpSpPr>
        <p:grpSp>
          <p:nvGrpSpPr>
            <p:cNvPr id="560207" name="Group 79"/>
            <p:cNvGrpSpPr>
              <a:grpSpLocks/>
            </p:cNvGrpSpPr>
            <p:nvPr/>
          </p:nvGrpSpPr>
          <p:grpSpPr bwMode="auto">
            <a:xfrm>
              <a:off x="1519" y="2433"/>
              <a:ext cx="1224" cy="317"/>
              <a:chOff x="930" y="1117"/>
              <a:chExt cx="1224" cy="317"/>
            </a:xfrm>
          </p:grpSpPr>
          <p:sp>
            <p:nvSpPr>
              <p:cNvPr id="560208" name="Oval 80"/>
              <p:cNvSpPr>
                <a:spLocks noChangeArrowheads="1"/>
              </p:cNvSpPr>
              <p:nvPr/>
            </p:nvSpPr>
            <p:spPr bwMode="auto">
              <a:xfrm>
                <a:off x="1429" y="1253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09" name="Oval 81"/>
              <p:cNvSpPr>
                <a:spLocks noChangeArrowheads="1"/>
              </p:cNvSpPr>
              <p:nvPr/>
            </p:nvSpPr>
            <p:spPr bwMode="auto">
              <a:xfrm>
                <a:off x="1973" y="1253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10" name="Oval 82"/>
              <p:cNvSpPr>
                <a:spLocks noChangeArrowheads="1"/>
              </p:cNvSpPr>
              <p:nvPr/>
            </p:nvSpPr>
            <p:spPr bwMode="auto">
              <a:xfrm>
                <a:off x="930" y="1253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11" name="Line 83"/>
              <p:cNvSpPr>
                <a:spLocks noChangeShapeType="1"/>
              </p:cNvSpPr>
              <p:nvPr/>
            </p:nvSpPr>
            <p:spPr bwMode="auto">
              <a:xfrm>
                <a:off x="1111" y="1344"/>
                <a:ext cx="31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60212" name="Line 84"/>
              <p:cNvSpPr>
                <a:spLocks noChangeShapeType="1"/>
              </p:cNvSpPr>
              <p:nvPr/>
            </p:nvSpPr>
            <p:spPr bwMode="auto">
              <a:xfrm>
                <a:off x="1610" y="1344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60213" name="Text Box 85"/>
              <p:cNvSpPr txBox="1">
                <a:spLocks noChangeArrowheads="1"/>
              </p:cNvSpPr>
              <p:nvPr/>
            </p:nvSpPr>
            <p:spPr bwMode="auto">
              <a:xfrm>
                <a:off x="1156" y="1117"/>
                <a:ext cx="181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a</a:t>
                </a:r>
              </a:p>
            </p:txBody>
          </p:sp>
          <p:sp>
            <p:nvSpPr>
              <p:cNvPr id="560214" name="Text Box 86"/>
              <p:cNvSpPr txBox="1">
                <a:spLocks noChangeArrowheads="1"/>
              </p:cNvSpPr>
              <p:nvPr/>
            </p:nvSpPr>
            <p:spPr bwMode="auto">
              <a:xfrm>
                <a:off x="1655" y="1117"/>
                <a:ext cx="227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60215" name="Group 87"/>
            <p:cNvGrpSpPr>
              <a:grpSpLocks/>
            </p:cNvGrpSpPr>
            <p:nvPr/>
          </p:nvGrpSpPr>
          <p:grpSpPr bwMode="auto">
            <a:xfrm>
              <a:off x="1519" y="3068"/>
              <a:ext cx="1723" cy="317"/>
              <a:chOff x="930" y="1752"/>
              <a:chExt cx="1723" cy="317"/>
            </a:xfrm>
          </p:grpSpPr>
          <p:sp>
            <p:nvSpPr>
              <p:cNvPr id="560216" name="Text Box 88"/>
              <p:cNvSpPr txBox="1">
                <a:spLocks noChangeArrowheads="1"/>
              </p:cNvSpPr>
              <p:nvPr/>
            </p:nvSpPr>
            <p:spPr bwMode="auto">
              <a:xfrm>
                <a:off x="2154" y="1752"/>
                <a:ext cx="227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a</a:t>
                </a:r>
              </a:p>
            </p:txBody>
          </p:sp>
          <p:sp>
            <p:nvSpPr>
              <p:cNvPr id="560217" name="Oval 89"/>
              <p:cNvSpPr>
                <a:spLocks noChangeArrowheads="1"/>
              </p:cNvSpPr>
              <p:nvPr/>
            </p:nvSpPr>
            <p:spPr bwMode="auto">
              <a:xfrm>
                <a:off x="1429" y="1888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18" name="Oval 90"/>
              <p:cNvSpPr>
                <a:spLocks noChangeArrowheads="1"/>
              </p:cNvSpPr>
              <p:nvPr/>
            </p:nvSpPr>
            <p:spPr bwMode="auto">
              <a:xfrm>
                <a:off x="1973" y="1888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19" name="Oval 91"/>
              <p:cNvSpPr>
                <a:spLocks noChangeArrowheads="1"/>
              </p:cNvSpPr>
              <p:nvPr/>
            </p:nvSpPr>
            <p:spPr bwMode="auto">
              <a:xfrm>
                <a:off x="930" y="1888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20" name="Line 92"/>
              <p:cNvSpPr>
                <a:spLocks noChangeShapeType="1"/>
              </p:cNvSpPr>
              <p:nvPr/>
            </p:nvSpPr>
            <p:spPr bwMode="auto">
              <a:xfrm>
                <a:off x="1111" y="1979"/>
                <a:ext cx="31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60221" name="Line 93"/>
              <p:cNvSpPr>
                <a:spLocks noChangeShapeType="1"/>
              </p:cNvSpPr>
              <p:nvPr/>
            </p:nvSpPr>
            <p:spPr bwMode="auto">
              <a:xfrm>
                <a:off x="1610" y="1979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60222" name="Text Box 94"/>
              <p:cNvSpPr txBox="1">
                <a:spLocks noChangeArrowheads="1"/>
              </p:cNvSpPr>
              <p:nvPr/>
            </p:nvSpPr>
            <p:spPr bwMode="auto">
              <a:xfrm>
                <a:off x="1156" y="1752"/>
                <a:ext cx="181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60223" name="Text Box 95"/>
              <p:cNvSpPr txBox="1">
                <a:spLocks noChangeArrowheads="1"/>
              </p:cNvSpPr>
              <p:nvPr/>
            </p:nvSpPr>
            <p:spPr bwMode="auto">
              <a:xfrm>
                <a:off x="1655" y="1752"/>
                <a:ext cx="227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c</a:t>
                </a:r>
              </a:p>
            </p:txBody>
          </p:sp>
          <p:sp>
            <p:nvSpPr>
              <p:cNvPr id="560224" name="Oval 96"/>
              <p:cNvSpPr>
                <a:spLocks noChangeArrowheads="1"/>
              </p:cNvSpPr>
              <p:nvPr/>
            </p:nvSpPr>
            <p:spPr bwMode="auto">
              <a:xfrm>
                <a:off x="2472" y="1888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25" name="Line 97"/>
              <p:cNvSpPr>
                <a:spLocks noChangeShapeType="1"/>
              </p:cNvSpPr>
              <p:nvPr/>
            </p:nvSpPr>
            <p:spPr bwMode="auto">
              <a:xfrm>
                <a:off x="2154" y="1979"/>
                <a:ext cx="31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560226" name="Line 98"/>
            <p:cNvSpPr>
              <a:spLocks noChangeShapeType="1"/>
            </p:cNvSpPr>
            <p:nvPr/>
          </p:nvSpPr>
          <p:spPr bwMode="auto">
            <a:xfrm>
              <a:off x="1246" y="3113"/>
              <a:ext cx="273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grpSp>
          <p:nvGrpSpPr>
            <p:cNvPr id="560227" name="Group 99"/>
            <p:cNvGrpSpPr>
              <a:grpSpLocks/>
            </p:cNvGrpSpPr>
            <p:nvPr/>
          </p:nvGrpSpPr>
          <p:grpSpPr bwMode="auto">
            <a:xfrm>
              <a:off x="1111" y="2614"/>
              <a:ext cx="408" cy="662"/>
              <a:chOff x="522" y="1298"/>
              <a:chExt cx="408" cy="662"/>
            </a:xfrm>
          </p:grpSpPr>
          <p:sp>
            <p:nvSpPr>
              <p:cNvPr id="560228" name="Oval 100"/>
              <p:cNvSpPr>
                <a:spLocks noChangeArrowheads="1"/>
              </p:cNvSpPr>
              <p:nvPr/>
            </p:nvSpPr>
            <p:spPr bwMode="auto">
              <a:xfrm>
                <a:off x="522" y="1616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0229" name="Line 101"/>
              <p:cNvSpPr>
                <a:spLocks noChangeShapeType="1"/>
              </p:cNvSpPr>
              <p:nvPr/>
            </p:nvSpPr>
            <p:spPr bwMode="auto">
              <a:xfrm flipV="1">
                <a:off x="657" y="1389"/>
                <a:ext cx="273" cy="2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60230" name="Text Box 102"/>
              <p:cNvSpPr txBox="1">
                <a:spLocks noChangeArrowheads="1"/>
              </p:cNvSpPr>
              <p:nvPr/>
            </p:nvSpPr>
            <p:spPr bwMode="auto">
              <a:xfrm>
                <a:off x="703" y="1683"/>
                <a:ext cx="227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60231" name="Text Box 103"/>
              <p:cNvSpPr txBox="1">
                <a:spLocks noChangeArrowheads="1"/>
              </p:cNvSpPr>
              <p:nvPr/>
            </p:nvSpPr>
            <p:spPr bwMode="auto">
              <a:xfrm>
                <a:off x="657" y="1298"/>
                <a:ext cx="227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</p:grpSp>
      <p:sp>
        <p:nvSpPr>
          <p:cNvPr id="560233" name="Rectangle 105"/>
          <p:cNvSpPr>
            <a:spLocks noChangeArrowheads="1"/>
          </p:cNvSpPr>
          <p:nvPr/>
        </p:nvSpPr>
        <p:spPr bwMode="auto">
          <a:xfrm>
            <a:off x="250825" y="5516563"/>
            <a:ext cx="149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grpSp>
        <p:nvGrpSpPr>
          <p:cNvPr id="560264" name="Group 136"/>
          <p:cNvGrpSpPr>
            <a:grpSpLocks/>
          </p:cNvGrpSpPr>
          <p:nvPr/>
        </p:nvGrpSpPr>
        <p:grpSpPr bwMode="auto">
          <a:xfrm>
            <a:off x="2700338" y="4437063"/>
            <a:ext cx="3095625" cy="2268537"/>
            <a:chOff x="1701" y="2795"/>
            <a:chExt cx="1950" cy="1429"/>
          </a:xfrm>
        </p:grpSpPr>
        <p:grpSp>
          <p:nvGrpSpPr>
            <p:cNvPr id="560234" name="Group 106"/>
            <p:cNvGrpSpPr>
              <a:grpSpLocks/>
            </p:cNvGrpSpPr>
            <p:nvPr/>
          </p:nvGrpSpPr>
          <p:grpSpPr bwMode="auto">
            <a:xfrm>
              <a:off x="1701" y="3067"/>
              <a:ext cx="1950" cy="861"/>
              <a:chOff x="1111" y="2433"/>
              <a:chExt cx="2131" cy="952"/>
            </a:xfrm>
          </p:grpSpPr>
          <p:grpSp>
            <p:nvGrpSpPr>
              <p:cNvPr id="560235" name="Group 107"/>
              <p:cNvGrpSpPr>
                <a:grpSpLocks/>
              </p:cNvGrpSpPr>
              <p:nvPr/>
            </p:nvGrpSpPr>
            <p:grpSpPr bwMode="auto">
              <a:xfrm>
                <a:off x="1519" y="2433"/>
                <a:ext cx="1224" cy="317"/>
                <a:chOff x="930" y="1117"/>
                <a:chExt cx="1224" cy="317"/>
              </a:xfrm>
            </p:grpSpPr>
            <p:sp>
              <p:nvSpPr>
                <p:cNvPr id="560236" name="Oval 108"/>
                <p:cNvSpPr>
                  <a:spLocks noChangeArrowheads="1"/>
                </p:cNvSpPr>
                <p:nvPr/>
              </p:nvSpPr>
              <p:spPr bwMode="auto">
                <a:xfrm>
                  <a:off x="1429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37" name="Oval 109"/>
                <p:cNvSpPr>
                  <a:spLocks noChangeArrowheads="1"/>
                </p:cNvSpPr>
                <p:nvPr/>
              </p:nvSpPr>
              <p:spPr bwMode="auto">
                <a:xfrm>
                  <a:off x="1973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38" name="Oval 110"/>
                <p:cNvSpPr>
                  <a:spLocks noChangeArrowheads="1"/>
                </p:cNvSpPr>
                <p:nvPr/>
              </p:nvSpPr>
              <p:spPr bwMode="auto">
                <a:xfrm>
                  <a:off x="930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39" name="Line 111"/>
                <p:cNvSpPr>
                  <a:spLocks noChangeShapeType="1"/>
                </p:cNvSpPr>
                <p:nvPr/>
              </p:nvSpPr>
              <p:spPr bwMode="auto">
                <a:xfrm>
                  <a:off x="1111" y="1344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60240" name="Line 112"/>
                <p:cNvSpPr>
                  <a:spLocks noChangeShapeType="1"/>
                </p:cNvSpPr>
                <p:nvPr/>
              </p:nvSpPr>
              <p:spPr bwMode="auto">
                <a:xfrm>
                  <a:off x="1610" y="1344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60241" name="Text Box 113"/>
                <p:cNvSpPr txBox="1">
                  <a:spLocks noChangeArrowheads="1"/>
                </p:cNvSpPr>
                <p:nvPr/>
              </p:nvSpPr>
              <p:spPr bwMode="auto">
                <a:xfrm>
                  <a:off x="1156" y="1117"/>
                  <a:ext cx="181" cy="2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a</a:t>
                  </a:r>
                </a:p>
              </p:txBody>
            </p:sp>
            <p:sp>
              <p:nvSpPr>
                <p:cNvPr id="560242" name="Text Box 114"/>
                <p:cNvSpPr txBox="1">
                  <a:spLocks noChangeArrowheads="1"/>
                </p:cNvSpPr>
                <p:nvPr/>
              </p:nvSpPr>
              <p:spPr bwMode="auto">
                <a:xfrm>
                  <a:off x="1655" y="1117"/>
                  <a:ext cx="227" cy="2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</p:grpSp>
          <p:grpSp>
            <p:nvGrpSpPr>
              <p:cNvPr id="560243" name="Group 115"/>
              <p:cNvGrpSpPr>
                <a:grpSpLocks/>
              </p:cNvGrpSpPr>
              <p:nvPr/>
            </p:nvGrpSpPr>
            <p:grpSpPr bwMode="auto">
              <a:xfrm>
                <a:off x="1519" y="3068"/>
                <a:ext cx="1723" cy="317"/>
                <a:chOff x="930" y="1752"/>
                <a:chExt cx="1723" cy="317"/>
              </a:xfrm>
            </p:grpSpPr>
            <p:sp>
              <p:nvSpPr>
                <p:cNvPr id="560244" name="Text Box 116"/>
                <p:cNvSpPr txBox="1">
                  <a:spLocks noChangeArrowheads="1"/>
                </p:cNvSpPr>
                <p:nvPr/>
              </p:nvSpPr>
              <p:spPr bwMode="auto">
                <a:xfrm>
                  <a:off x="2154" y="1752"/>
                  <a:ext cx="227" cy="2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a</a:t>
                  </a:r>
                </a:p>
              </p:txBody>
            </p:sp>
            <p:sp>
              <p:nvSpPr>
                <p:cNvPr id="560245" name="Oval 117"/>
                <p:cNvSpPr>
                  <a:spLocks noChangeArrowheads="1"/>
                </p:cNvSpPr>
                <p:nvPr/>
              </p:nvSpPr>
              <p:spPr bwMode="auto">
                <a:xfrm>
                  <a:off x="1429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46" name="Oval 118"/>
                <p:cNvSpPr>
                  <a:spLocks noChangeArrowheads="1"/>
                </p:cNvSpPr>
                <p:nvPr/>
              </p:nvSpPr>
              <p:spPr bwMode="auto">
                <a:xfrm>
                  <a:off x="1973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47" name="Oval 119"/>
                <p:cNvSpPr>
                  <a:spLocks noChangeArrowheads="1"/>
                </p:cNvSpPr>
                <p:nvPr/>
              </p:nvSpPr>
              <p:spPr bwMode="auto">
                <a:xfrm>
                  <a:off x="930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48" name="Line 120"/>
                <p:cNvSpPr>
                  <a:spLocks noChangeShapeType="1"/>
                </p:cNvSpPr>
                <p:nvPr/>
              </p:nvSpPr>
              <p:spPr bwMode="auto">
                <a:xfrm>
                  <a:off x="1111" y="1979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60249" name="Line 121"/>
                <p:cNvSpPr>
                  <a:spLocks noChangeShapeType="1"/>
                </p:cNvSpPr>
                <p:nvPr/>
              </p:nvSpPr>
              <p:spPr bwMode="auto">
                <a:xfrm>
                  <a:off x="1610" y="1979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60250" name="Text Box 122"/>
                <p:cNvSpPr txBox="1">
                  <a:spLocks noChangeArrowheads="1"/>
                </p:cNvSpPr>
                <p:nvPr/>
              </p:nvSpPr>
              <p:spPr bwMode="auto">
                <a:xfrm>
                  <a:off x="1156" y="1752"/>
                  <a:ext cx="182" cy="2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  <p:sp>
              <p:nvSpPr>
                <p:cNvPr id="560251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1655" y="1752"/>
                  <a:ext cx="227" cy="27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c</a:t>
                  </a:r>
                </a:p>
              </p:txBody>
            </p:sp>
            <p:sp>
              <p:nvSpPr>
                <p:cNvPr id="560252" name="Oval 124"/>
                <p:cNvSpPr>
                  <a:spLocks noChangeArrowheads="1"/>
                </p:cNvSpPr>
                <p:nvPr/>
              </p:nvSpPr>
              <p:spPr bwMode="auto">
                <a:xfrm>
                  <a:off x="2472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53" name="Line 125"/>
                <p:cNvSpPr>
                  <a:spLocks noChangeShapeType="1"/>
                </p:cNvSpPr>
                <p:nvPr/>
              </p:nvSpPr>
              <p:spPr bwMode="auto">
                <a:xfrm>
                  <a:off x="2154" y="1979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560254" name="Line 126"/>
              <p:cNvSpPr>
                <a:spLocks noChangeShapeType="1"/>
              </p:cNvSpPr>
              <p:nvPr/>
            </p:nvSpPr>
            <p:spPr bwMode="auto">
              <a:xfrm>
                <a:off x="1246" y="3113"/>
                <a:ext cx="273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560255" name="Group 127"/>
              <p:cNvGrpSpPr>
                <a:grpSpLocks/>
              </p:cNvGrpSpPr>
              <p:nvPr/>
            </p:nvGrpSpPr>
            <p:grpSpPr bwMode="auto">
              <a:xfrm>
                <a:off x="1111" y="2614"/>
                <a:ext cx="408" cy="662"/>
                <a:chOff x="522" y="1298"/>
                <a:chExt cx="408" cy="662"/>
              </a:xfrm>
            </p:grpSpPr>
            <p:sp>
              <p:nvSpPr>
                <p:cNvPr id="560256" name="Oval 128"/>
                <p:cNvSpPr>
                  <a:spLocks noChangeArrowheads="1"/>
                </p:cNvSpPr>
                <p:nvPr/>
              </p:nvSpPr>
              <p:spPr bwMode="auto">
                <a:xfrm>
                  <a:off x="522" y="1616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60257" name="Line 129"/>
                <p:cNvSpPr>
                  <a:spLocks noChangeShapeType="1"/>
                </p:cNvSpPr>
                <p:nvPr/>
              </p:nvSpPr>
              <p:spPr bwMode="auto">
                <a:xfrm flipV="1">
                  <a:off x="657" y="1389"/>
                  <a:ext cx="273" cy="22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60258" name="Text Box 130"/>
                <p:cNvSpPr txBox="1">
                  <a:spLocks noChangeArrowheads="1"/>
                </p:cNvSpPr>
                <p:nvPr/>
              </p:nvSpPr>
              <p:spPr bwMode="auto">
                <a:xfrm>
                  <a:off x="702" y="1683"/>
                  <a:ext cx="228" cy="2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  <p:sp>
              <p:nvSpPr>
                <p:cNvPr id="560259" name="Text Box 131"/>
                <p:cNvSpPr txBox="1">
                  <a:spLocks noChangeArrowheads="1"/>
                </p:cNvSpPr>
                <p:nvPr/>
              </p:nvSpPr>
              <p:spPr bwMode="auto">
                <a:xfrm>
                  <a:off x="657" y="1298"/>
                  <a:ext cx="227" cy="2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</p:grpSp>
        </p:grpSp>
        <p:cxnSp>
          <p:nvCxnSpPr>
            <p:cNvPr id="560260" name="AutoShape 132"/>
            <p:cNvCxnSpPr>
              <a:cxnSpLocks noChangeShapeType="1"/>
              <a:stCxn id="560237" idx="0"/>
              <a:endCxn id="560256" idx="1"/>
            </p:cNvCxnSpPr>
            <p:nvPr/>
          </p:nvCxnSpPr>
          <p:spPr bwMode="auto">
            <a:xfrm rot="16200000" flipH="1" flipV="1">
              <a:off x="2242" y="2673"/>
              <a:ext cx="352" cy="1386"/>
            </a:xfrm>
            <a:prstGeom prst="curvedConnector3">
              <a:avLst>
                <a:gd name="adj1" fmla="val -6506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560261" name="AutoShape 133"/>
            <p:cNvCxnSpPr>
              <a:cxnSpLocks noChangeShapeType="1"/>
              <a:stCxn id="560252" idx="4"/>
              <a:endCxn id="560256" idx="3"/>
            </p:cNvCxnSpPr>
            <p:nvPr/>
          </p:nvCxnSpPr>
          <p:spPr bwMode="auto">
            <a:xfrm rot="16200000" flipV="1">
              <a:off x="2512" y="2871"/>
              <a:ext cx="270" cy="1843"/>
            </a:xfrm>
            <a:prstGeom prst="curvedConnector3">
              <a:avLst>
                <a:gd name="adj1" fmla="val -8963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60262" name="Text Box 134"/>
            <p:cNvSpPr txBox="1">
              <a:spLocks noChangeArrowheads="1"/>
            </p:cNvSpPr>
            <p:nvPr/>
          </p:nvSpPr>
          <p:spPr bwMode="auto">
            <a:xfrm>
              <a:off x="2064" y="2795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60263" name="Text Box 135"/>
            <p:cNvSpPr txBox="1">
              <a:spLocks noChangeArrowheads="1"/>
            </p:cNvSpPr>
            <p:nvPr/>
          </p:nvSpPr>
          <p:spPr bwMode="auto">
            <a:xfrm>
              <a:off x="2562" y="3974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0185" grpId="0"/>
      <p:bldP spid="560194" grpId="0"/>
      <p:bldP spid="560206" grpId="0"/>
      <p:bldP spid="560233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444744-94A1-42DD-A442-F499D1FA5D47}" type="slidenum">
              <a:rPr lang="fr-FR"/>
              <a:pPr/>
              <a:t>103</a:t>
            </a:fld>
            <a:endParaRPr lang="fr-FR"/>
          </a:p>
        </p:txBody>
      </p:sp>
      <p:sp>
        <p:nvSpPr>
          <p:cNvPr id="575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7397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 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4000"/>
              <a:t> </a:t>
            </a:r>
          </a:p>
        </p:txBody>
      </p:sp>
      <p:sp>
        <p:nvSpPr>
          <p:cNvPr id="575539" name="Rectangle 51"/>
          <p:cNvSpPr>
            <a:spLocks noChangeArrowheads="1"/>
          </p:cNvSpPr>
          <p:nvPr/>
        </p:nvSpPr>
        <p:spPr bwMode="auto">
          <a:xfrm>
            <a:off x="250825" y="1557338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fr-FR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75540" name="Group 52"/>
          <p:cNvGrpSpPr>
            <a:grpSpLocks/>
          </p:cNvGrpSpPr>
          <p:nvPr/>
        </p:nvGrpSpPr>
        <p:grpSpPr bwMode="auto">
          <a:xfrm>
            <a:off x="611188" y="2349500"/>
            <a:ext cx="3960812" cy="2847975"/>
            <a:chOff x="1701" y="2795"/>
            <a:chExt cx="1950" cy="1370"/>
          </a:xfrm>
        </p:grpSpPr>
        <p:grpSp>
          <p:nvGrpSpPr>
            <p:cNvPr id="575541" name="Group 53"/>
            <p:cNvGrpSpPr>
              <a:grpSpLocks/>
            </p:cNvGrpSpPr>
            <p:nvPr/>
          </p:nvGrpSpPr>
          <p:grpSpPr bwMode="auto">
            <a:xfrm>
              <a:off x="1701" y="3067"/>
              <a:ext cx="1950" cy="861"/>
              <a:chOff x="1111" y="2433"/>
              <a:chExt cx="2131" cy="952"/>
            </a:xfrm>
          </p:grpSpPr>
          <p:grpSp>
            <p:nvGrpSpPr>
              <p:cNvPr id="575542" name="Group 54"/>
              <p:cNvGrpSpPr>
                <a:grpSpLocks/>
              </p:cNvGrpSpPr>
              <p:nvPr/>
            </p:nvGrpSpPr>
            <p:grpSpPr bwMode="auto">
              <a:xfrm>
                <a:off x="1519" y="2433"/>
                <a:ext cx="1224" cy="317"/>
                <a:chOff x="930" y="1117"/>
                <a:chExt cx="1224" cy="317"/>
              </a:xfrm>
            </p:grpSpPr>
            <p:sp>
              <p:nvSpPr>
                <p:cNvPr id="575543" name="Oval 55"/>
                <p:cNvSpPr>
                  <a:spLocks noChangeArrowheads="1"/>
                </p:cNvSpPr>
                <p:nvPr/>
              </p:nvSpPr>
              <p:spPr bwMode="auto">
                <a:xfrm>
                  <a:off x="1429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44" name="Oval 56"/>
                <p:cNvSpPr>
                  <a:spLocks noChangeArrowheads="1"/>
                </p:cNvSpPr>
                <p:nvPr/>
              </p:nvSpPr>
              <p:spPr bwMode="auto">
                <a:xfrm>
                  <a:off x="1973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45" name="Oval 57"/>
                <p:cNvSpPr>
                  <a:spLocks noChangeArrowheads="1"/>
                </p:cNvSpPr>
                <p:nvPr/>
              </p:nvSpPr>
              <p:spPr bwMode="auto">
                <a:xfrm>
                  <a:off x="930" y="1253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46" name="Line 58"/>
                <p:cNvSpPr>
                  <a:spLocks noChangeShapeType="1"/>
                </p:cNvSpPr>
                <p:nvPr/>
              </p:nvSpPr>
              <p:spPr bwMode="auto">
                <a:xfrm>
                  <a:off x="1111" y="1344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5547" name="Line 59"/>
                <p:cNvSpPr>
                  <a:spLocks noChangeShapeType="1"/>
                </p:cNvSpPr>
                <p:nvPr/>
              </p:nvSpPr>
              <p:spPr bwMode="auto">
                <a:xfrm>
                  <a:off x="1610" y="1344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5548" name="Text Box 60"/>
                <p:cNvSpPr txBox="1">
                  <a:spLocks noChangeArrowheads="1"/>
                </p:cNvSpPr>
                <p:nvPr/>
              </p:nvSpPr>
              <p:spPr bwMode="auto">
                <a:xfrm>
                  <a:off x="1156" y="1117"/>
                  <a:ext cx="181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a</a:t>
                  </a:r>
                </a:p>
              </p:txBody>
            </p:sp>
            <p:sp>
              <p:nvSpPr>
                <p:cNvPr id="575549" name="Text Box 61"/>
                <p:cNvSpPr txBox="1">
                  <a:spLocks noChangeArrowheads="1"/>
                </p:cNvSpPr>
                <p:nvPr/>
              </p:nvSpPr>
              <p:spPr bwMode="auto">
                <a:xfrm>
                  <a:off x="1655" y="1117"/>
                  <a:ext cx="227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</p:grpSp>
          <p:grpSp>
            <p:nvGrpSpPr>
              <p:cNvPr id="575550" name="Group 62"/>
              <p:cNvGrpSpPr>
                <a:grpSpLocks/>
              </p:cNvGrpSpPr>
              <p:nvPr/>
            </p:nvGrpSpPr>
            <p:grpSpPr bwMode="auto">
              <a:xfrm>
                <a:off x="1519" y="3068"/>
                <a:ext cx="1723" cy="317"/>
                <a:chOff x="930" y="1752"/>
                <a:chExt cx="1723" cy="317"/>
              </a:xfrm>
            </p:grpSpPr>
            <p:sp>
              <p:nvSpPr>
                <p:cNvPr id="575551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2154" y="1752"/>
                  <a:ext cx="227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a</a:t>
                  </a:r>
                </a:p>
              </p:txBody>
            </p:sp>
            <p:sp>
              <p:nvSpPr>
                <p:cNvPr id="575552" name="Oval 64"/>
                <p:cNvSpPr>
                  <a:spLocks noChangeArrowheads="1"/>
                </p:cNvSpPr>
                <p:nvPr/>
              </p:nvSpPr>
              <p:spPr bwMode="auto">
                <a:xfrm>
                  <a:off x="1429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53" name="Oval 65"/>
                <p:cNvSpPr>
                  <a:spLocks noChangeArrowheads="1"/>
                </p:cNvSpPr>
                <p:nvPr/>
              </p:nvSpPr>
              <p:spPr bwMode="auto">
                <a:xfrm>
                  <a:off x="1973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54" name="Oval 66"/>
                <p:cNvSpPr>
                  <a:spLocks noChangeArrowheads="1"/>
                </p:cNvSpPr>
                <p:nvPr/>
              </p:nvSpPr>
              <p:spPr bwMode="auto">
                <a:xfrm>
                  <a:off x="930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55" name="Line 67"/>
                <p:cNvSpPr>
                  <a:spLocks noChangeShapeType="1"/>
                </p:cNvSpPr>
                <p:nvPr/>
              </p:nvSpPr>
              <p:spPr bwMode="auto">
                <a:xfrm>
                  <a:off x="1111" y="1979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5556" name="Line 68"/>
                <p:cNvSpPr>
                  <a:spLocks noChangeShapeType="1"/>
                </p:cNvSpPr>
                <p:nvPr/>
              </p:nvSpPr>
              <p:spPr bwMode="auto">
                <a:xfrm>
                  <a:off x="1610" y="1979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5557" name="Text Box 69"/>
                <p:cNvSpPr txBox="1">
                  <a:spLocks noChangeArrowheads="1"/>
                </p:cNvSpPr>
                <p:nvPr/>
              </p:nvSpPr>
              <p:spPr bwMode="auto">
                <a:xfrm>
                  <a:off x="1156" y="1752"/>
                  <a:ext cx="182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  <p:sp>
              <p:nvSpPr>
                <p:cNvPr id="575558" name="Text Box 70"/>
                <p:cNvSpPr txBox="1">
                  <a:spLocks noChangeArrowheads="1"/>
                </p:cNvSpPr>
                <p:nvPr/>
              </p:nvSpPr>
              <p:spPr bwMode="auto">
                <a:xfrm>
                  <a:off x="1655" y="1752"/>
                  <a:ext cx="227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c</a:t>
                  </a:r>
                </a:p>
              </p:txBody>
            </p:sp>
            <p:sp>
              <p:nvSpPr>
                <p:cNvPr id="575559" name="Oval 71"/>
                <p:cNvSpPr>
                  <a:spLocks noChangeArrowheads="1"/>
                </p:cNvSpPr>
                <p:nvPr/>
              </p:nvSpPr>
              <p:spPr bwMode="auto">
                <a:xfrm>
                  <a:off x="2472" y="1888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60" name="Line 72"/>
                <p:cNvSpPr>
                  <a:spLocks noChangeShapeType="1"/>
                </p:cNvSpPr>
                <p:nvPr/>
              </p:nvSpPr>
              <p:spPr bwMode="auto">
                <a:xfrm>
                  <a:off x="2154" y="1979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</p:grpSp>
          <p:sp>
            <p:nvSpPr>
              <p:cNvPr id="575561" name="Line 73"/>
              <p:cNvSpPr>
                <a:spLocks noChangeShapeType="1"/>
              </p:cNvSpPr>
              <p:nvPr/>
            </p:nvSpPr>
            <p:spPr bwMode="auto">
              <a:xfrm>
                <a:off x="1246" y="3113"/>
                <a:ext cx="273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grpSp>
            <p:nvGrpSpPr>
              <p:cNvPr id="575562" name="Group 74"/>
              <p:cNvGrpSpPr>
                <a:grpSpLocks/>
              </p:cNvGrpSpPr>
              <p:nvPr/>
            </p:nvGrpSpPr>
            <p:grpSpPr bwMode="auto">
              <a:xfrm>
                <a:off x="1111" y="2614"/>
                <a:ext cx="408" cy="595"/>
                <a:chOff x="522" y="1298"/>
                <a:chExt cx="408" cy="595"/>
              </a:xfrm>
            </p:grpSpPr>
            <p:sp>
              <p:nvSpPr>
                <p:cNvPr id="575563" name="Oval 75"/>
                <p:cNvSpPr>
                  <a:spLocks noChangeArrowheads="1"/>
                </p:cNvSpPr>
                <p:nvPr/>
              </p:nvSpPr>
              <p:spPr bwMode="auto">
                <a:xfrm>
                  <a:off x="522" y="1616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5564" name="Line 76"/>
                <p:cNvSpPr>
                  <a:spLocks noChangeShapeType="1"/>
                </p:cNvSpPr>
                <p:nvPr/>
              </p:nvSpPr>
              <p:spPr bwMode="auto">
                <a:xfrm flipV="1">
                  <a:off x="657" y="1389"/>
                  <a:ext cx="273" cy="22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5565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702" y="1683"/>
                  <a:ext cx="228" cy="2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  <p:sp>
              <p:nvSpPr>
                <p:cNvPr id="575566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657" y="1298"/>
                  <a:ext cx="227" cy="2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</p:grpSp>
        </p:grpSp>
        <p:cxnSp>
          <p:nvCxnSpPr>
            <p:cNvPr id="575567" name="AutoShape 79"/>
            <p:cNvCxnSpPr>
              <a:cxnSpLocks noChangeShapeType="1"/>
              <a:stCxn id="575544" idx="0"/>
              <a:endCxn id="575563" idx="1"/>
            </p:cNvCxnSpPr>
            <p:nvPr/>
          </p:nvCxnSpPr>
          <p:spPr bwMode="auto">
            <a:xfrm rot="16200000" flipH="1" flipV="1">
              <a:off x="2242" y="2673"/>
              <a:ext cx="352" cy="1386"/>
            </a:xfrm>
            <a:prstGeom prst="curvedConnector3">
              <a:avLst>
                <a:gd name="adj1" fmla="val -6506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575568" name="AutoShape 80"/>
            <p:cNvCxnSpPr>
              <a:cxnSpLocks noChangeShapeType="1"/>
              <a:stCxn id="575559" idx="4"/>
              <a:endCxn id="575563" idx="3"/>
            </p:cNvCxnSpPr>
            <p:nvPr/>
          </p:nvCxnSpPr>
          <p:spPr bwMode="auto">
            <a:xfrm rot="16200000" flipV="1">
              <a:off x="2512" y="2871"/>
              <a:ext cx="270" cy="1843"/>
            </a:xfrm>
            <a:prstGeom prst="curvedConnector3">
              <a:avLst>
                <a:gd name="adj1" fmla="val -8963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75569" name="Text Box 81"/>
            <p:cNvSpPr txBox="1">
              <a:spLocks noChangeArrowheads="1"/>
            </p:cNvSpPr>
            <p:nvPr/>
          </p:nvSpPr>
          <p:spPr bwMode="auto">
            <a:xfrm>
              <a:off x="2064" y="2795"/>
              <a:ext cx="227" cy="1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5570" name="Text Box 82"/>
            <p:cNvSpPr txBox="1">
              <a:spLocks noChangeArrowheads="1"/>
            </p:cNvSpPr>
            <p:nvPr/>
          </p:nvSpPr>
          <p:spPr bwMode="auto">
            <a:xfrm>
              <a:off x="2562" y="3974"/>
              <a:ext cx="227" cy="1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  <p:sp>
        <p:nvSpPr>
          <p:cNvPr id="575571" name="Oval 83"/>
          <p:cNvSpPr>
            <a:spLocks noChangeArrowheads="1"/>
          </p:cNvSpPr>
          <p:nvPr/>
        </p:nvSpPr>
        <p:spPr bwMode="auto">
          <a:xfrm>
            <a:off x="5003800" y="3573463"/>
            <a:ext cx="287338" cy="2873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575583" name="Group 95"/>
          <p:cNvGrpSpPr>
            <a:grpSpLocks/>
          </p:cNvGrpSpPr>
          <p:nvPr/>
        </p:nvGrpSpPr>
        <p:grpSpPr bwMode="auto">
          <a:xfrm>
            <a:off x="3635375" y="3141663"/>
            <a:ext cx="1368425" cy="503237"/>
            <a:chOff x="2290" y="1979"/>
            <a:chExt cx="862" cy="317"/>
          </a:xfrm>
        </p:grpSpPr>
        <p:sp>
          <p:nvSpPr>
            <p:cNvPr id="575578" name="Text Box 90"/>
            <p:cNvSpPr txBox="1">
              <a:spLocks noChangeArrowheads="1"/>
            </p:cNvSpPr>
            <p:nvPr/>
          </p:nvSpPr>
          <p:spPr bwMode="auto">
            <a:xfrm>
              <a:off x="2608" y="1979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5581" name="Line 93"/>
            <p:cNvSpPr>
              <a:spLocks noChangeShapeType="1"/>
            </p:cNvSpPr>
            <p:nvPr/>
          </p:nvSpPr>
          <p:spPr bwMode="auto">
            <a:xfrm>
              <a:off x="2290" y="2069"/>
              <a:ext cx="862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75584" name="Group 96"/>
          <p:cNvGrpSpPr>
            <a:grpSpLocks/>
          </p:cNvGrpSpPr>
          <p:nvPr/>
        </p:nvGrpSpPr>
        <p:grpSpPr bwMode="auto">
          <a:xfrm>
            <a:off x="4572000" y="3860800"/>
            <a:ext cx="504825" cy="576263"/>
            <a:chOff x="2880" y="2432"/>
            <a:chExt cx="318" cy="363"/>
          </a:xfrm>
        </p:grpSpPr>
        <p:sp>
          <p:nvSpPr>
            <p:cNvPr id="575579" name="Text Box 91"/>
            <p:cNvSpPr txBox="1">
              <a:spLocks noChangeArrowheads="1"/>
            </p:cNvSpPr>
            <p:nvPr/>
          </p:nvSpPr>
          <p:spPr bwMode="auto">
            <a:xfrm>
              <a:off x="2880" y="2432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5582" name="Line 94"/>
            <p:cNvSpPr>
              <a:spLocks noChangeShapeType="1"/>
            </p:cNvSpPr>
            <p:nvPr/>
          </p:nvSpPr>
          <p:spPr bwMode="auto">
            <a:xfrm flipV="1">
              <a:off x="2880" y="2432"/>
              <a:ext cx="318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75587" name="Group 99"/>
          <p:cNvGrpSpPr>
            <a:grpSpLocks/>
          </p:cNvGrpSpPr>
          <p:nvPr/>
        </p:nvGrpSpPr>
        <p:grpSpPr bwMode="auto">
          <a:xfrm>
            <a:off x="5292725" y="3357563"/>
            <a:ext cx="1654175" cy="503237"/>
            <a:chOff x="3334" y="2115"/>
            <a:chExt cx="1042" cy="317"/>
          </a:xfrm>
        </p:grpSpPr>
        <p:sp>
          <p:nvSpPr>
            <p:cNvPr id="575572" name="Oval 84"/>
            <p:cNvSpPr>
              <a:spLocks noChangeArrowheads="1"/>
            </p:cNvSpPr>
            <p:nvPr/>
          </p:nvSpPr>
          <p:spPr bwMode="auto">
            <a:xfrm>
              <a:off x="3696" y="2251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5573" name="Oval 85"/>
            <p:cNvSpPr>
              <a:spLocks noChangeArrowheads="1"/>
            </p:cNvSpPr>
            <p:nvPr/>
          </p:nvSpPr>
          <p:spPr bwMode="auto">
            <a:xfrm>
              <a:off x="4195" y="2251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5576" name="Text Box 88"/>
            <p:cNvSpPr txBox="1">
              <a:spLocks noChangeArrowheads="1"/>
            </p:cNvSpPr>
            <p:nvPr/>
          </p:nvSpPr>
          <p:spPr bwMode="auto">
            <a:xfrm>
              <a:off x="3923" y="2115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  <p:sp>
          <p:nvSpPr>
            <p:cNvPr id="575577" name="Text Box 89"/>
            <p:cNvSpPr txBox="1">
              <a:spLocks noChangeArrowheads="1"/>
            </p:cNvSpPr>
            <p:nvPr/>
          </p:nvSpPr>
          <p:spPr bwMode="auto">
            <a:xfrm>
              <a:off x="3379" y="2115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  <p:sp>
          <p:nvSpPr>
            <p:cNvPr id="575585" name="Line 97"/>
            <p:cNvSpPr>
              <a:spLocks noChangeShapeType="1"/>
            </p:cNvSpPr>
            <p:nvPr/>
          </p:nvSpPr>
          <p:spPr bwMode="auto">
            <a:xfrm>
              <a:off x="3334" y="2341"/>
              <a:ext cx="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5586" name="Line 98"/>
            <p:cNvSpPr>
              <a:spLocks noChangeShapeType="1"/>
            </p:cNvSpPr>
            <p:nvPr/>
          </p:nvSpPr>
          <p:spPr bwMode="auto">
            <a:xfrm>
              <a:off x="3878" y="2341"/>
              <a:ext cx="3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75588" name="Rectangle 100"/>
          <p:cNvSpPr>
            <a:spLocks noChangeArrowheads="1"/>
          </p:cNvSpPr>
          <p:nvPr/>
        </p:nvSpPr>
        <p:spPr bwMode="auto">
          <a:xfrm>
            <a:off x="1547813" y="155733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5539" grpId="0"/>
      <p:bldP spid="575571" grpId="0" animBg="1"/>
      <p:bldP spid="575588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7C985E-60CD-43CD-8F8B-4867D80AE578}" type="slidenum">
              <a:rPr lang="fr-FR"/>
              <a:pPr/>
              <a:t>104</a:t>
            </a:fld>
            <a:endParaRPr lang="fr-FR"/>
          </a:p>
        </p:txBody>
      </p:sp>
      <p:sp>
        <p:nvSpPr>
          <p:cNvPr id="576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7397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 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4000"/>
              <a:t> </a:t>
            </a:r>
          </a:p>
        </p:txBody>
      </p:sp>
      <p:sp>
        <p:nvSpPr>
          <p:cNvPr id="576515" name="Rectangle 3"/>
          <p:cNvSpPr>
            <a:spLocks noChangeArrowheads="1"/>
          </p:cNvSpPr>
          <p:nvPr/>
        </p:nvSpPr>
        <p:spPr bwMode="auto">
          <a:xfrm>
            <a:off x="250825" y="1557338"/>
            <a:ext cx="2017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</a:p>
        </p:txBody>
      </p:sp>
      <p:grpSp>
        <p:nvGrpSpPr>
          <p:cNvPr id="576562" name="Group 50"/>
          <p:cNvGrpSpPr>
            <a:grpSpLocks/>
          </p:cNvGrpSpPr>
          <p:nvPr/>
        </p:nvGrpSpPr>
        <p:grpSpPr bwMode="auto">
          <a:xfrm>
            <a:off x="323850" y="2276475"/>
            <a:ext cx="4392613" cy="2289175"/>
            <a:chOff x="385" y="1480"/>
            <a:chExt cx="3991" cy="1867"/>
          </a:xfrm>
        </p:grpSpPr>
        <p:grpSp>
          <p:nvGrpSpPr>
            <p:cNvPr id="576516" name="Group 4"/>
            <p:cNvGrpSpPr>
              <a:grpSpLocks/>
            </p:cNvGrpSpPr>
            <p:nvPr/>
          </p:nvGrpSpPr>
          <p:grpSpPr bwMode="auto">
            <a:xfrm>
              <a:off x="385" y="1480"/>
              <a:ext cx="2495" cy="1867"/>
              <a:chOff x="1701" y="2795"/>
              <a:chExt cx="1950" cy="1426"/>
            </a:xfrm>
          </p:grpSpPr>
          <p:grpSp>
            <p:nvGrpSpPr>
              <p:cNvPr id="576517" name="Group 5"/>
              <p:cNvGrpSpPr>
                <a:grpSpLocks/>
              </p:cNvGrpSpPr>
              <p:nvPr/>
            </p:nvGrpSpPr>
            <p:grpSpPr bwMode="auto">
              <a:xfrm>
                <a:off x="1701" y="3067"/>
                <a:ext cx="1950" cy="861"/>
                <a:chOff x="1111" y="2433"/>
                <a:chExt cx="2131" cy="952"/>
              </a:xfrm>
            </p:grpSpPr>
            <p:grpSp>
              <p:nvGrpSpPr>
                <p:cNvPr id="576518" name="Group 6"/>
                <p:cNvGrpSpPr>
                  <a:grpSpLocks/>
                </p:cNvGrpSpPr>
                <p:nvPr/>
              </p:nvGrpSpPr>
              <p:grpSpPr bwMode="auto">
                <a:xfrm>
                  <a:off x="1519" y="2433"/>
                  <a:ext cx="1224" cy="317"/>
                  <a:chOff x="930" y="1117"/>
                  <a:chExt cx="1224" cy="317"/>
                </a:xfrm>
              </p:grpSpPr>
              <p:sp>
                <p:nvSpPr>
                  <p:cNvPr id="576519" name="Oval 7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20" name="Oval 8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21" name="Oval 9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22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344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6523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344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6524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117"/>
                    <a:ext cx="181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6525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5" y="1117"/>
                    <a:ext cx="227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</p:grpSp>
            <p:grpSp>
              <p:nvGrpSpPr>
                <p:cNvPr id="576526" name="Group 14"/>
                <p:cNvGrpSpPr>
                  <a:grpSpLocks/>
                </p:cNvGrpSpPr>
                <p:nvPr/>
              </p:nvGrpSpPr>
              <p:grpSpPr bwMode="auto">
                <a:xfrm>
                  <a:off x="1519" y="3068"/>
                  <a:ext cx="1723" cy="317"/>
                  <a:chOff x="930" y="1752"/>
                  <a:chExt cx="1723" cy="317"/>
                </a:xfrm>
              </p:grpSpPr>
              <p:sp>
                <p:nvSpPr>
                  <p:cNvPr id="576527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54" y="1752"/>
                    <a:ext cx="227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6528" name="Oval 16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29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30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31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6532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979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6533" name="Text Box 2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752"/>
                    <a:ext cx="182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  <p:sp>
                <p:nvSpPr>
                  <p:cNvPr id="576534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5" y="1752"/>
                    <a:ext cx="229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c</a:t>
                    </a:r>
                  </a:p>
                </p:txBody>
              </p:sp>
              <p:sp>
                <p:nvSpPr>
                  <p:cNvPr id="576535" name="Oval 23"/>
                  <p:cNvSpPr>
                    <a:spLocks noChangeArrowheads="1"/>
                  </p:cNvSpPr>
                  <p:nvPr/>
                </p:nvSpPr>
                <p:spPr bwMode="auto">
                  <a:xfrm>
                    <a:off x="2472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36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2154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576537" name="Line 25"/>
                <p:cNvSpPr>
                  <a:spLocks noChangeShapeType="1"/>
                </p:cNvSpPr>
                <p:nvPr/>
              </p:nvSpPr>
              <p:spPr bwMode="auto">
                <a:xfrm>
                  <a:off x="1246" y="3113"/>
                  <a:ext cx="273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576538" name="Group 26"/>
                <p:cNvGrpSpPr>
                  <a:grpSpLocks/>
                </p:cNvGrpSpPr>
                <p:nvPr/>
              </p:nvGrpSpPr>
              <p:grpSpPr bwMode="auto">
                <a:xfrm>
                  <a:off x="1111" y="2614"/>
                  <a:ext cx="408" cy="658"/>
                  <a:chOff x="522" y="1298"/>
                  <a:chExt cx="408" cy="658"/>
                </a:xfrm>
              </p:grpSpPr>
              <p:sp>
                <p:nvSpPr>
                  <p:cNvPr id="576539" name="Oval 27"/>
                  <p:cNvSpPr>
                    <a:spLocks noChangeArrowheads="1"/>
                  </p:cNvSpPr>
                  <p:nvPr/>
                </p:nvSpPr>
                <p:spPr bwMode="auto">
                  <a:xfrm>
                    <a:off x="522" y="1616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6540" name="Line 2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57" y="1389"/>
                    <a:ext cx="273" cy="227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6541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2" y="1683"/>
                    <a:ext cx="228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  <p:sp>
                <p:nvSpPr>
                  <p:cNvPr id="576542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8" y="1298"/>
                    <a:ext cx="226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</p:grpSp>
          </p:grpSp>
          <p:cxnSp>
            <p:nvCxnSpPr>
              <p:cNvPr id="576543" name="AutoShape 31"/>
              <p:cNvCxnSpPr>
                <a:cxnSpLocks noChangeShapeType="1"/>
                <a:stCxn id="576520" idx="0"/>
                <a:endCxn id="576539" idx="1"/>
              </p:cNvCxnSpPr>
              <p:nvPr/>
            </p:nvCxnSpPr>
            <p:spPr bwMode="auto">
              <a:xfrm rot="16200000" flipH="1" flipV="1">
                <a:off x="2242" y="2673"/>
                <a:ext cx="352" cy="1386"/>
              </a:xfrm>
              <a:prstGeom prst="curvedConnector3">
                <a:avLst>
                  <a:gd name="adj1" fmla="val -6506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576544" name="AutoShape 32"/>
              <p:cNvCxnSpPr>
                <a:cxnSpLocks noChangeShapeType="1"/>
                <a:stCxn id="576535" idx="4"/>
                <a:endCxn id="576539" idx="3"/>
              </p:cNvCxnSpPr>
              <p:nvPr/>
            </p:nvCxnSpPr>
            <p:spPr bwMode="auto">
              <a:xfrm rot="16200000" flipV="1">
                <a:off x="2512" y="2871"/>
                <a:ext cx="270" cy="1843"/>
              </a:xfrm>
              <a:prstGeom prst="curvedConnector3">
                <a:avLst>
                  <a:gd name="adj1" fmla="val -8963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6545" name="Text Box 33"/>
              <p:cNvSpPr txBox="1">
                <a:spLocks noChangeArrowheads="1"/>
              </p:cNvSpPr>
              <p:nvPr/>
            </p:nvSpPr>
            <p:spPr bwMode="auto">
              <a:xfrm>
                <a:off x="2063" y="2795"/>
                <a:ext cx="228" cy="2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6546" name="Text Box 34"/>
              <p:cNvSpPr txBox="1">
                <a:spLocks noChangeArrowheads="1"/>
              </p:cNvSpPr>
              <p:nvPr/>
            </p:nvSpPr>
            <p:spPr bwMode="auto">
              <a:xfrm>
                <a:off x="2562" y="3974"/>
                <a:ext cx="226" cy="2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  <p:sp>
          <p:nvSpPr>
            <p:cNvPr id="576547" name="Oval 35"/>
            <p:cNvSpPr>
              <a:spLocks noChangeArrowheads="1"/>
            </p:cNvSpPr>
            <p:nvPr/>
          </p:nvSpPr>
          <p:spPr bwMode="auto">
            <a:xfrm>
              <a:off x="3152" y="2251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76548" name="Group 36"/>
            <p:cNvGrpSpPr>
              <a:grpSpLocks/>
            </p:cNvGrpSpPr>
            <p:nvPr/>
          </p:nvGrpSpPr>
          <p:grpSpPr bwMode="auto">
            <a:xfrm>
              <a:off x="2290" y="1979"/>
              <a:ext cx="862" cy="323"/>
              <a:chOff x="2290" y="1979"/>
              <a:chExt cx="862" cy="323"/>
            </a:xfrm>
          </p:grpSpPr>
          <p:sp>
            <p:nvSpPr>
              <p:cNvPr id="576549" name="Text Box 37"/>
              <p:cNvSpPr txBox="1">
                <a:spLocks noChangeArrowheads="1"/>
              </p:cNvSpPr>
              <p:nvPr/>
            </p:nvSpPr>
            <p:spPr bwMode="auto">
              <a:xfrm>
                <a:off x="2609" y="1979"/>
                <a:ext cx="224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6550" name="Line 38"/>
              <p:cNvSpPr>
                <a:spLocks noChangeShapeType="1"/>
              </p:cNvSpPr>
              <p:nvPr/>
            </p:nvSpPr>
            <p:spPr bwMode="auto">
              <a:xfrm>
                <a:off x="2290" y="2069"/>
                <a:ext cx="862" cy="2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6551" name="Group 39"/>
            <p:cNvGrpSpPr>
              <a:grpSpLocks/>
            </p:cNvGrpSpPr>
            <p:nvPr/>
          </p:nvGrpSpPr>
          <p:grpSpPr bwMode="auto">
            <a:xfrm>
              <a:off x="2880" y="2432"/>
              <a:ext cx="318" cy="363"/>
              <a:chOff x="2880" y="2432"/>
              <a:chExt cx="318" cy="363"/>
            </a:xfrm>
          </p:grpSpPr>
          <p:sp>
            <p:nvSpPr>
              <p:cNvPr id="576552" name="Text Box 40"/>
              <p:cNvSpPr txBox="1">
                <a:spLocks noChangeArrowheads="1"/>
              </p:cNvSpPr>
              <p:nvPr/>
            </p:nvSpPr>
            <p:spPr bwMode="auto">
              <a:xfrm>
                <a:off x="2880" y="2432"/>
                <a:ext cx="227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6553" name="Line 41"/>
              <p:cNvSpPr>
                <a:spLocks noChangeShapeType="1"/>
              </p:cNvSpPr>
              <p:nvPr/>
            </p:nvSpPr>
            <p:spPr bwMode="auto">
              <a:xfrm flipV="1">
                <a:off x="2880" y="2432"/>
                <a:ext cx="318" cy="3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6554" name="Group 42"/>
            <p:cNvGrpSpPr>
              <a:grpSpLocks/>
            </p:cNvGrpSpPr>
            <p:nvPr/>
          </p:nvGrpSpPr>
          <p:grpSpPr bwMode="auto">
            <a:xfrm>
              <a:off x="3334" y="2115"/>
              <a:ext cx="1042" cy="323"/>
              <a:chOff x="3334" y="2115"/>
              <a:chExt cx="1042" cy="323"/>
            </a:xfrm>
          </p:grpSpPr>
          <p:sp>
            <p:nvSpPr>
              <p:cNvPr id="576555" name="Oval 43"/>
              <p:cNvSpPr>
                <a:spLocks noChangeArrowheads="1"/>
              </p:cNvSpPr>
              <p:nvPr/>
            </p:nvSpPr>
            <p:spPr bwMode="auto">
              <a:xfrm>
                <a:off x="3696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6556" name="Oval 44"/>
              <p:cNvSpPr>
                <a:spLocks noChangeArrowheads="1"/>
              </p:cNvSpPr>
              <p:nvPr/>
            </p:nvSpPr>
            <p:spPr bwMode="auto">
              <a:xfrm>
                <a:off x="4195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6557" name="Text Box 45"/>
              <p:cNvSpPr txBox="1">
                <a:spLocks noChangeArrowheads="1"/>
              </p:cNvSpPr>
              <p:nvPr/>
            </p:nvSpPr>
            <p:spPr bwMode="auto">
              <a:xfrm>
                <a:off x="3923" y="2115"/>
                <a:ext cx="226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6558" name="Text Box 46"/>
              <p:cNvSpPr txBox="1">
                <a:spLocks noChangeArrowheads="1"/>
              </p:cNvSpPr>
              <p:nvPr/>
            </p:nvSpPr>
            <p:spPr bwMode="auto">
              <a:xfrm>
                <a:off x="3379" y="2115"/>
                <a:ext cx="225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6559" name="Line 47"/>
              <p:cNvSpPr>
                <a:spLocks noChangeShapeType="1"/>
              </p:cNvSpPr>
              <p:nvPr/>
            </p:nvSpPr>
            <p:spPr bwMode="auto">
              <a:xfrm>
                <a:off x="3334" y="2341"/>
                <a:ext cx="36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6560" name="Line 48"/>
              <p:cNvSpPr>
                <a:spLocks noChangeShapeType="1"/>
              </p:cNvSpPr>
              <p:nvPr/>
            </p:nvSpPr>
            <p:spPr bwMode="auto">
              <a:xfrm>
                <a:off x="3878" y="2341"/>
                <a:ext cx="3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</p:grpSp>
      <p:sp>
        <p:nvSpPr>
          <p:cNvPr id="576563" name="Rectangle 51"/>
          <p:cNvSpPr>
            <a:spLocks noChangeArrowheads="1"/>
          </p:cNvSpPr>
          <p:nvPr/>
        </p:nvSpPr>
        <p:spPr bwMode="auto">
          <a:xfrm>
            <a:off x="3419475" y="1558925"/>
            <a:ext cx="946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</a:p>
        </p:txBody>
      </p:sp>
      <p:grpSp>
        <p:nvGrpSpPr>
          <p:cNvPr id="576585" name="Group 73"/>
          <p:cNvGrpSpPr>
            <a:grpSpLocks/>
          </p:cNvGrpSpPr>
          <p:nvPr/>
        </p:nvGrpSpPr>
        <p:grpSpPr bwMode="auto">
          <a:xfrm>
            <a:off x="6011863" y="2492375"/>
            <a:ext cx="1943100" cy="503238"/>
            <a:chOff x="3787" y="1389"/>
            <a:chExt cx="1224" cy="317"/>
          </a:xfrm>
        </p:grpSpPr>
        <p:sp>
          <p:nvSpPr>
            <p:cNvPr id="576564" name="Oval 52"/>
            <p:cNvSpPr>
              <a:spLocks noChangeArrowheads="1"/>
            </p:cNvSpPr>
            <p:nvPr/>
          </p:nvSpPr>
          <p:spPr bwMode="auto">
            <a:xfrm>
              <a:off x="4286" y="1525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65" name="Oval 53"/>
            <p:cNvSpPr>
              <a:spLocks noChangeArrowheads="1"/>
            </p:cNvSpPr>
            <p:nvPr/>
          </p:nvSpPr>
          <p:spPr bwMode="auto">
            <a:xfrm>
              <a:off x="4830" y="1525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66" name="Oval 54"/>
            <p:cNvSpPr>
              <a:spLocks noChangeArrowheads="1"/>
            </p:cNvSpPr>
            <p:nvPr/>
          </p:nvSpPr>
          <p:spPr bwMode="auto">
            <a:xfrm>
              <a:off x="3787" y="1525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67" name="Line 55"/>
            <p:cNvSpPr>
              <a:spLocks noChangeShapeType="1"/>
            </p:cNvSpPr>
            <p:nvPr/>
          </p:nvSpPr>
          <p:spPr bwMode="auto">
            <a:xfrm>
              <a:off x="3968" y="1616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68" name="Line 56"/>
            <p:cNvSpPr>
              <a:spLocks noChangeShapeType="1"/>
            </p:cNvSpPr>
            <p:nvPr/>
          </p:nvSpPr>
          <p:spPr bwMode="auto">
            <a:xfrm>
              <a:off x="4467" y="1616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69" name="Text Box 57"/>
            <p:cNvSpPr txBox="1">
              <a:spLocks noChangeArrowheads="1"/>
            </p:cNvSpPr>
            <p:nvPr/>
          </p:nvSpPr>
          <p:spPr bwMode="auto">
            <a:xfrm>
              <a:off x="4013" y="1389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  <p:sp>
          <p:nvSpPr>
            <p:cNvPr id="576570" name="Text Box 58"/>
            <p:cNvSpPr txBox="1">
              <a:spLocks noChangeArrowheads="1"/>
            </p:cNvSpPr>
            <p:nvPr/>
          </p:nvSpPr>
          <p:spPr bwMode="auto">
            <a:xfrm>
              <a:off x="4512" y="1389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</p:grpSp>
      <p:grpSp>
        <p:nvGrpSpPr>
          <p:cNvPr id="576587" name="Group 75"/>
          <p:cNvGrpSpPr>
            <a:grpSpLocks/>
          </p:cNvGrpSpPr>
          <p:nvPr/>
        </p:nvGrpSpPr>
        <p:grpSpPr bwMode="auto">
          <a:xfrm>
            <a:off x="6084888" y="3357563"/>
            <a:ext cx="1943100" cy="503237"/>
            <a:chOff x="3833" y="2478"/>
            <a:chExt cx="1224" cy="317"/>
          </a:xfrm>
        </p:grpSpPr>
        <p:sp>
          <p:nvSpPr>
            <p:cNvPr id="576578" name="Oval 66"/>
            <p:cNvSpPr>
              <a:spLocks noChangeArrowheads="1"/>
            </p:cNvSpPr>
            <p:nvPr/>
          </p:nvSpPr>
          <p:spPr bwMode="auto">
            <a:xfrm>
              <a:off x="4332" y="2614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79" name="Oval 67"/>
            <p:cNvSpPr>
              <a:spLocks noChangeArrowheads="1"/>
            </p:cNvSpPr>
            <p:nvPr/>
          </p:nvSpPr>
          <p:spPr bwMode="auto">
            <a:xfrm>
              <a:off x="4876" y="2614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80" name="Oval 68"/>
            <p:cNvSpPr>
              <a:spLocks noChangeArrowheads="1"/>
            </p:cNvSpPr>
            <p:nvPr/>
          </p:nvSpPr>
          <p:spPr bwMode="auto">
            <a:xfrm>
              <a:off x="3833" y="2614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81" name="Line 69"/>
            <p:cNvSpPr>
              <a:spLocks noChangeShapeType="1"/>
            </p:cNvSpPr>
            <p:nvPr/>
          </p:nvSpPr>
          <p:spPr bwMode="auto">
            <a:xfrm>
              <a:off x="4014" y="2704"/>
              <a:ext cx="31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82" name="Line 70"/>
            <p:cNvSpPr>
              <a:spLocks noChangeShapeType="1"/>
            </p:cNvSpPr>
            <p:nvPr/>
          </p:nvSpPr>
          <p:spPr bwMode="auto">
            <a:xfrm>
              <a:off x="4513" y="2705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83" name="Text Box 71"/>
            <p:cNvSpPr txBox="1">
              <a:spLocks noChangeArrowheads="1"/>
            </p:cNvSpPr>
            <p:nvPr/>
          </p:nvSpPr>
          <p:spPr bwMode="auto">
            <a:xfrm>
              <a:off x="4059" y="2478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c</a:t>
              </a:r>
            </a:p>
          </p:txBody>
        </p:sp>
        <p:sp>
          <p:nvSpPr>
            <p:cNvPr id="576584" name="Text Box 72"/>
            <p:cNvSpPr txBox="1">
              <a:spLocks noChangeArrowheads="1"/>
            </p:cNvSpPr>
            <p:nvPr/>
          </p:nvSpPr>
          <p:spPr bwMode="auto">
            <a:xfrm>
              <a:off x="4558" y="2478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b</a:t>
              </a:r>
            </a:p>
          </p:txBody>
        </p:sp>
      </p:grpSp>
      <p:grpSp>
        <p:nvGrpSpPr>
          <p:cNvPr id="576594" name="Group 82"/>
          <p:cNvGrpSpPr>
            <a:grpSpLocks/>
          </p:cNvGrpSpPr>
          <p:nvPr/>
        </p:nvGrpSpPr>
        <p:grpSpPr bwMode="auto">
          <a:xfrm>
            <a:off x="5292725" y="2781300"/>
            <a:ext cx="792163" cy="935038"/>
            <a:chOff x="3334" y="1752"/>
            <a:chExt cx="499" cy="589"/>
          </a:xfrm>
        </p:grpSpPr>
        <p:sp>
          <p:nvSpPr>
            <p:cNvPr id="576588" name="Oval 76"/>
            <p:cNvSpPr>
              <a:spLocks noChangeArrowheads="1"/>
            </p:cNvSpPr>
            <p:nvPr/>
          </p:nvSpPr>
          <p:spPr bwMode="auto">
            <a:xfrm>
              <a:off x="3334" y="2024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6589" name="Line 77"/>
            <p:cNvSpPr>
              <a:spLocks noChangeShapeType="1"/>
            </p:cNvSpPr>
            <p:nvPr/>
          </p:nvSpPr>
          <p:spPr bwMode="auto">
            <a:xfrm flipV="1">
              <a:off x="3470" y="1842"/>
              <a:ext cx="317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91" name="Line 79"/>
            <p:cNvSpPr>
              <a:spLocks noChangeShapeType="1"/>
            </p:cNvSpPr>
            <p:nvPr/>
          </p:nvSpPr>
          <p:spPr bwMode="auto">
            <a:xfrm>
              <a:off x="3470" y="2205"/>
              <a:ext cx="363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6592" name="Text Box 80"/>
            <p:cNvSpPr txBox="1">
              <a:spLocks noChangeArrowheads="1"/>
            </p:cNvSpPr>
            <p:nvPr/>
          </p:nvSpPr>
          <p:spPr bwMode="auto">
            <a:xfrm>
              <a:off x="3515" y="1752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6593" name="Text Box 81"/>
            <p:cNvSpPr txBox="1">
              <a:spLocks noChangeArrowheads="1"/>
            </p:cNvSpPr>
            <p:nvPr/>
          </p:nvSpPr>
          <p:spPr bwMode="auto">
            <a:xfrm>
              <a:off x="3606" y="2069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6563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A67A02-3F53-464C-B92F-1955902BBB0A}" type="slidenum">
              <a:rPr lang="fr-FR"/>
              <a:pPr/>
              <a:t>105</a:t>
            </a:fld>
            <a:endParaRPr lang="fr-FR"/>
          </a:p>
        </p:txBody>
      </p:sp>
      <p:sp>
        <p:nvSpPr>
          <p:cNvPr id="577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7397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 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4000"/>
              <a:t> </a:t>
            </a:r>
          </a:p>
        </p:txBody>
      </p:sp>
      <p:sp>
        <p:nvSpPr>
          <p:cNvPr id="577539" name="Rectangle 3"/>
          <p:cNvSpPr>
            <a:spLocks noChangeArrowheads="1"/>
          </p:cNvSpPr>
          <p:nvPr/>
        </p:nvSpPr>
        <p:spPr bwMode="auto">
          <a:xfrm>
            <a:off x="250825" y="1557338"/>
            <a:ext cx="2017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</a:p>
        </p:txBody>
      </p:sp>
      <p:grpSp>
        <p:nvGrpSpPr>
          <p:cNvPr id="577540" name="Group 4"/>
          <p:cNvGrpSpPr>
            <a:grpSpLocks/>
          </p:cNvGrpSpPr>
          <p:nvPr/>
        </p:nvGrpSpPr>
        <p:grpSpPr bwMode="auto">
          <a:xfrm>
            <a:off x="323850" y="2276475"/>
            <a:ext cx="4392613" cy="2289175"/>
            <a:chOff x="385" y="1480"/>
            <a:chExt cx="3991" cy="1867"/>
          </a:xfrm>
        </p:grpSpPr>
        <p:grpSp>
          <p:nvGrpSpPr>
            <p:cNvPr id="577541" name="Group 5"/>
            <p:cNvGrpSpPr>
              <a:grpSpLocks/>
            </p:cNvGrpSpPr>
            <p:nvPr/>
          </p:nvGrpSpPr>
          <p:grpSpPr bwMode="auto">
            <a:xfrm>
              <a:off x="385" y="1480"/>
              <a:ext cx="2495" cy="1867"/>
              <a:chOff x="1701" y="2795"/>
              <a:chExt cx="1950" cy="1426"/>
            </a:xfrm>
          </p:grpSpPr>
          <p:grpSp>
            <p:nvGrpSpPr>
              <p:cNvPr id="577542" name="Group 6"/>
              <p:cNvGrpSpPr>
                <a:grpSpLocks/>
              </p:cNvGrpSpPr>
              <p:nvPr/>
            </p:nvGrpSpPr>
            <p:grpSpPr bwMode="auto">
              <a:xfrm>
                <a:off x="1701" y="3067"/>
                <a:ext cx="1950" cy="861"/>
                <a:chOff x="1111" y="2433"/>
                <a:chExt cx="2131" cy="952"/>
              </a:xfrm>
            </p:grpSpPr>
            <p:grpSp>
              <p:nvGrpSpPr>
                <p:cNvPr id="577543" name="Group 7"/>
                <p:cNvGrpSpPr>
                  <a:grpSpLocks/>
                </p:cNvGrpSpPr>
                <p:nvPr/>
              </p:nvGrpSpPr>
              <p:grpSpPr bwMode="auto">
                <a:xfrm>
                  <a:off x="1519" y="2433"/>
                  <a:ext cx="1224" cy="317"/>
                  <a:chOff x="930" y="1117"/>
                  <a:chExt cx="1224" cy="317"/>
                </a:xfrm>
              </p:grpSpPr>
              <p:sp>
                <p:nvSpPr>
                  <p:cNvPr id="577544" name="Oval 8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45" name="Oval 9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46" name="Oval 10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47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344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7548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344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754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117"/>
                    <a:ext cx="181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7550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5" y="1117"/>
                    <a:ext cx="227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</p:grpSp>
            <p:grpSp>
              <p:nvGrpSpPr>
                <p:cNvPr id="577551" name="Group 15"/>
                <p:cNvGrpSpPr>
                  <a:grpSpLocks/>
                </p:cNvGrpSpPr>
                <p:nvPr/>
              </p:nvGrpSpPr>
              <p:grpSpPr bwMode="auto">
                <a:xfrm>
                  <a:off x="1519" y="3068"/>
                  <a:ext cx="1723" cy="317"/>
                  <a:chOff x="930" y="1752"/>
                  <a:chExt cx="1723" cy="317"/>
                </a:xfrm>
              </p:grpSpPr>
              <p:sp>
                <p:nvSpPr>
                  <p:cNvPr id="577552" name="Text Box 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54" y="1752"/>
                    <a:ext cx="227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7553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54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55" name="Oval 19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56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755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979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7558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752"/>
                    <a:ext cx="182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  <p:sp>
                <p:nvSpPr>
                  <p:cNvPr id="577559" name="Text 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5" y="1752"/>
                    <a:ext cx="229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c</a:t>
                    </a:r>
                  </a:p>
                </p:txBody>
              </p:sp>
              <p:sp>
                <p:nvSpPr>
                  <p:cNvPr id="577560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2472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61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2154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577562" name="Line 26"/>
                <p:cNvSpPr>
                  <a:spLocks noChangeShapeType="1"/>
                </p:cNvSpPr>
                <p:nvPr/>
              </p:nvSpPr>
              <p:spPr bwMode="auto">
                <a:xfrm>
                  <a:off x="1246" y="3113"/>
                  <a:ext cx="273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577563" name="Group 27"/>
                <p:cNvGrpSpPr>
                  <a:grpSpLocks/>
                </p:cNvGrpSpPr>
                <p:nvPr/>
              </p:nvGrpSpPr>
              <p:grpSpPr bwMode="auto">
                <a:xfrm>
                  <a:off x="1111" y="2614"/>
                  <a:ext cx="408" cy="658"/>
                  <a:chOff x="522" y="1298"/>
                  <a:chExt cx="408" cy="658"/>
                </a:xfrm>
              </p:grpSpPr>
              <p:sp>
                <p:nvSpPr>
                  <p:cNvPr id="577564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522" y="1616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7565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57" y="1389"/>
                    <a:ext cx="273" cy="227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7566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2" y="1683"/>
                    <a:ext cx="228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  <p:sp>
                <p:nvSpPr>
                  <p:cNvPr id="577567" name="Text 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8" y="1298"/>
                    <a:ext cx="226" cy="2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</p:grpSp>
          </p:grpSp>
          <p:cxnSp>
            <p:nvCxnSpPr>
              <p:cNvPr id="577568" name="AutoShape 32"/>
              <p:cNvCxnSpPr>
                <a:cxnSpLocks noChangeShapeType="1"/>
                <a:stCxn id="577545" idx="0"/>
                <a:endCxn id="577564" idx="1"/>
              </p:cNvCxnSpPr>
              <p:nvPr/>
            </p:nvCxnSpPr>
            <p:spPr bwMode="auto">
              <a:xfrm rot="16200000" flipH="1" flipV="1">
                <a:off x="2242" y="2673"/>
                <a:ext cx="352" cy="1386"/>
              </a:xfrm>
              <a:prstGeom prst="curvedConnector3">
                <a:avLst>
                  <a:gd name="adj1" fmla="val -6506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577569" name="AutoShape 33"/>
              <p:cNvCxnSpPr>
                <a:cxnSpLocks noChangeShapeType="1"/>
                <a:stCxn id="577560" idx="4"/>
                <a:endCxn id="577564" idx="3"/>
              </p:cNvCxnSpPr>
              <p:nvPr/>
            </p:nvCxnSpPr>
            <p:spPr bwMode="auto">
              <a:xfrm rot="16200000" flipV="1">
                <a:off x="2512" y="2871"/>
                <a:ext cx="270" cy="1843"/>
              </a:xfrm>
              <a:prstGeom prst="curvedConnector3">
                <a:avLst>
                  <a:gd name="adj1" fmla="val -8963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7570" name="Text Box 34"/>
              <p:cNvSpPr txBox="1">
                <a:spLocks noChangeArrowheads="1"/>
              </p:cNvSpPr>
              <p:nvPr/>
            </p:nvSpPr>
            <p:spPr bwMode="auto">
              <a:xfrm>
                <a:off x="2063" y="2795"/>
                <a:ext cx="228" cy="2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7571" name="Text Box 35"/>
              <p:cNvSpPr txBox="1">
                <a:spLocks noChangeArrowheads="1"/>
              </p:cNvSpPr>
              <p:nvPr/>
            </p:nvSpPr>
            <p:spPr bwMode="auto">
              <a:xfrm>
                <a:off x="2562" y="3974"/>
                <a:ext cx="226" cy="2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  <p:sp>
          <p:nvSpPr>
            <p:cNvPr id="577572" name="Oval 36"/>
            <p:cNvSpPr>
              <a:spLocks noChangeArrowheads="1"/>
            </p:cNvSpPr>
            <p:nvPr/>
          </p:nvSpPr>
          <p:spPr bwMode="auto">
            <a:xfrm>
              <a:off x="3152" y="2251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77573" name="Group 37"/>
            <p:cNvGrpSpPr>
              <a:grpSpLocks/>
            </p:cNvGrpSpPr>
            <p:nvPr/>
          </p:nvGrpSpPr>
          <p:grpSpPr bwMode="auto">
            <a:xfrm>
              <a:off x="2290" y="1979"/>
              <a:ext cx="862" cy="323"/>
              <a:chOff x="2290" y="1979"/>
              <a:chExt cx="862" cy="323"/>
            </a:xfrm>
          </p:grpSpPr>
          <p:sp>
            <p:nvSpPr>
              <p:cNvPr id="577574" name="Text Box 38"/>
              <p:cNvSpPr txBox="1">
                <a:spLocks noChangeArrowheads="1"/>
              </p:cNvSpPr>
              <p:nvPr/>
            </p:nvSpPr>
            <p:spPr bwMode="auto">
              <a:xfrm>
                <a:off x="2609" y="1979"/>
                <a:ext cx="224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7575" name="Line 39"/>
              <p:cNvSpPr>
                <a:spLocks noChangeShapeType="1"/>
              </p:cNvSpPr>
              <p:nvPr/>
            </p:nvSpPr>
            <p:spPr bwMode="auto">
              <a:xfrm>
                <a:off x="2290" y="2069"/>
                <a:ext cx="862" cy="2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7576" name="Group 40"/>
            <p:cNvGrpSpPr>
              <a:grpSpLocks/>
            </p:cNvGrpSpPr>
            <p:nvPr/>
          </p:nvGrpSpPr>
          <p:grpSpPr bwMode="auto">
            <a:xfrm>
              <a:off x="2880" y="2432"/>
              <a:ext cx="318" cy="363"/>
              <a:chOff x="2880" y="2432"/>
              <a:chExt cx="318" cy="363"/>
            </a:xfrm>
          </p:grpSpPr>
          <p:sp>
            <p:nvSpPr>
              <p:cNvPr id="577577" name="Text Box 41"/>
              <p:cNvSpPr txBox="1">
                <a:spLocks noChangeArrowheads="1"/>
              </p:cNvSpPr>
              <p:nvPr/>
            </p:nvSpPr>
            <p:spPr bwMode="auto">
              <a:xfrm>
                <a:off x="2880" y="2432"/>
                <a:ext cx="227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7578" name="Line 42"/>
              <p:cNvSpPr>
                <a:spLocks noChangeShapeType="1"/>
              </p:cNvSpPr>
              <p:nvPr/>
            </p:nvSpPr>
            <p:spPr bwMode="auto">
              <a:xfrm flipV="1">
                <a:off x="2880" y="2432"/>
                <a:ext cx="318" cy="3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7579" name="Group 43"/>
            <p:cNvGrpSpPr>
              <a:grpSpLocks/>
            </p:cNvGrpSpPr>
            <p:nvPr/>
          </p:nvGrpSpPr>
          <p:grpSpPr bwMode="auto">
            <a:xfrm>
              <a:off x="3334" y="2115"/>
              <a:ext cx="1042" cy="323"/>
              <a:chOff x="3334" y="2115"/>
              <a:chExt cx="1042" cy="323"/>
            </a:xfrm>
          </p:grpSpPr>
          <p:sp>
            <p:nvSpPr>
              <p:cNvPr id="577580" name="Oval 44"/>
              <p:cNvSpPr>
                <a:spLocks noChangeArrowheads="1"/>
              </p:cNvSpPr>
              <p:nvPr/>
            </p:nvSpPr>
            <p:spPr bwMode="auto">
              <a:xfrm>
                <a:off x="3696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81" name="Oval 45"/>
              <p:cNvSpPr>
                <a:spLocks noChangeArrowheads="1"/>
              </p:cNvSpPr>
              <p:nvPr/>
            </p:nvSpPr>
            <p:spPr bwMode="auto">
              <a:xfrm>
                <a:off x="4195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82" name="Text Box 46"/>
              <p:cNvSpPr txBox="1">
                <a:spLocks noChangeArrowheads="1"/>
              </p:cNvSpPr>
              <p:nvPr/>
            </p:nvSpPr>
            <p:spPr bwMode="auto">
              <a:xfrm>
                <a:off x="3923" y="2115"/>
                <a:ext cx="226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7583" name="Text Box 47"/>
              <p:cNvSpPr txBox="1">
                <a:spLocks noChangeArrowheads="1"/>
              </p:cNvSpPr>
              <p:nvPr/>
            </p:nvSpPr>
            <p:spPr bwMode="auto">
              <a:xfrm>
                <a:off x="3379" y="2115"/>
                <a:ext cx="225" cy="3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7584" name="Line 48"/>
              <p:cNvSpPr>
                <a:spLocks noChangeShapeType="1"/>
              </p:cNvSpPr>
              <p:nvPr/>
            </p:nvSpPr>
            <p:spPr bwMode="auto">
              <a:xfrm>
                <a:off x="3334" y="2341"/>
                <a:ext cx="36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585" name="Line 49"/>
              <p:cNvSpPr>
                <a:spLocks noChangeShapeType="1"/>
              </p:cNvSpPr>
              <p:nvPr/>
            </p:nvSpPr>
            <p:spPr bwMode="auto">
              <a:xfrm>
                <a:off x="3878" y="2341"/>
                <a:ext cx="3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</p:grpSp>
      <p:sp>
        <p:nvSpPr>
          <p:cNvPr id="577586" name="Rectangle 50"/>
          <p:cNvSpPr>
            <a:spLocks noChangeArrowheads="1"/>
          </p:cNvSpPr>
          <p:nvPr/>
        </p:nvSpPr>
        <p:spPr bwMode="auto">
          <a:xfrm>
            <a:off x="3419475" y="1558925"/>
            <a:ext cx="1657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grpSp>
        <p:nvGrpSpPr>
          <p:cNvPr id="577609" name="Group 73"/>
          <p:cNvGrpSpPr>
            <a:grpSpLocks/>
          </p:cNvGrpSpPr>
          <p:nvPr/>
        </p:nvGrpSpPr>
        <p:grpSpPr bwMode="auto">
          <a:xfrm>
            <a:off x="5148263" y="2492375"/>
            <a:ext cx="2735262" cy="1368425"/>
            <a:chOff x="3334" y="1570"/>
            <a:chExt cx="1723" cy="862"/>
          </a:xfrm>
        </p:grpSpPr>
        <p:grpSp>
          <p:nvGrpSpPr>
            <p:cNvPr id="577587" name="Group 51"/>
            <p:cNvGrpSpPr>
              <a:grpSpLocks/>
            </p:cNvGrpSpPr>
            <p:nvPr/>
          </p:nvGrpSpPr>
          <p:grpSpPr bwMode="auto">
            <a:xfrm>
              <a:off x="3787" y="1570"/>
              <a:ext cx="1224" cy="317"/>
              <a:chOff x="3787" y="1389"/>
              <a:chExt cx="1224" cy="317"/>
            </a:xfrm>
          </p:grpSpPr>
          <p:sp>
            <p:nvSpPr>
              <p:cNvPr id="577588" name="Oval 52"/>
              <p:cNvSpPr>
                <a:spLocks noChangeArrowheads="1"/>
              </p:cNvSpPr>
              <p:nvPr/>
            </p:nvSpPr>
            <p:spPr bwMode="auto">
              <a:xfrm>
                <a:off x="4286" y="152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89" name="Oval 53"/>
              <p:cNvSpPr>
                <a:spLocks noChangeArrowheads="1"/>
              </p:cNvSpPr>
              <p:nvPr/>
            </p:nvSpPr>
            <p:spPr bwMode="auto">
              <a:xfrm>
                <a:off x="4830" y="152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90" name="Oval 54"/>
              <p:cNvSpPr>
                <a:spLocks noChangeArrowheads="1"/>
              </p:cNvSpPr>
              <p:nvPr/>
            </p:nvSpPr>
            <p:spPr bwMode="auto">
              <a:xfrm>
                <a:off x="3787" y="152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91" name="Line 55"/>
              <p:cNvSpPr>
                <a:spLocks noChangeShapeType="1"/>
              </p:cNvSpPr>
              <p:nvPr/>
            </p:nvSpPr>
            <p:spPr bwMode="auto">
              <a:xfrm>
                <a:off x="3968" y="1616"/>
                <a:ext cx="31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592" name="Line 56"/>
              <p:cNvSpPr>
                <a:spLocks noChangeShapeType="1"/>
              </p:cNvSpPr>
              <p:nvPr/>
            </p:nvSpPr>
            <p:spPr bwMode="auto">
              <a:xfrm>
                <a:off x="4467" y="1616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593" name="Text Box 57"/>
              <p:cNvSpPr txBox="1">
                <a:spLocks noChangeArrowheads="1"/>
              </p:cNvSpPr>
              <p:nvPr/>
            </p:nvSpPr>
            <p:spPr bwMode="auto">
              <a:xfrm>
                <a:off x="4013" y="1389"/>
                <a:ext cx="1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a</a:t>
                </a:r>
              </a:p>
            </p:txBody>
          </p:sp>
          <p:sp>
            <p:nvSpPr>
              <p:cNvPr id="577594" name="Text Box 58"/>
              <p:cNvSpPr txBox="1">
                <a:spLocks noChangeArrowheads="1"/>
              </p:cNvSpPr>
              <p:nvPr/>
            </p:nvSpPr>
            <p:spPr bwMode="auto">
              <a:xfrm>
                <a:off x="4512" y="1389"/>
                <a:ext cx="227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77595" name="Group 59"/>
            <p:cNvGrpSpPr>
              <a:grpSpLocks/>
            </p:cNvGrpSpPr>
            <p:nvPr/>
          </p:nvGrpSpPr>
          <p:grpSpPr bwMode="auto">
            <a:xfrm>
              <a:off x="3833" y="2115"/>
              <a:ext cx="1224" cy="317"/>
              <a:chOff x="3833" y="2478"/>
              <a:chExt cx="1224" cy="317"/>
            </a:xfrm>
          </p:grpSpPr>
          <p:sp>
            <p:nvSpPr>
              <p:cNvPr id="577596" name="Oval 60"/>
              <p:cNvSpPr>
                <a:spLocks noChangeArrowheads="1"/>
              </p:cNvSpPr>
              <p:nvPr/>
            </p:nvSpPr>
            <p:spPr bwMode="auto">
              <a:xfrm>
                <a:off x="4332" y="261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97" name="Oval 61"/>
              <p:cNvSpPr>
                <a:spLocks noChangeArrowheads="1"/>
              </p:cNvSpPr>
              <p:nvPr/>
            </p:nvSpPr>
            <p:spPr bwMode="auto">
              <a:xfrm>
                <a:off x="4876" y="261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98" name="Oval 62"/>
              <p:cNvSpPr>
                <a:spLocks noChangeArrowheads="1"/>
              </p:cNvSpPr>
              <p:nvPr/>
            </p:nvSpPr>
            <p:spPr bwMode="auto">
              <a:xfrm>
                <a:off x="3833" y="261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599" name="Line 63"/>
              <p:cNvSpPr>
                <a:spLocks noChangeShapeType="1"/>
              </p:cNvSpPr>
              <p:nvPr/>
            </p:nvSpPr>
            <p:spPr bwMode="auto">
              <a:xfrm>
                <a:off x="4014" y="2704"/>
                <a:ext cx="31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600" name="Line 64"/>
              <p:cNvSpPr>
                <a:spLocks noChangeShapeType="1"/>
              </p:cNvSpPr>
              <p:nvPr/>
            </p:nvSpPr>
            <p:spPr bwMode="auto">
              <a:xfrm>
                <a:off x="4513" y="2705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601" name="Text Box 65"/>
              <p:cNvSpPr txBox="1">
                <a:spLocks noChangeArrowheads="1"/>
              </p:cNvSpPr>
              <p:nvPr/>
            </p:nvSpPr>
            <p:spPr bwMode="auto">
              <a:xfrm>
                <a:off x="4059" y="2478"/>
                <a:ext cx="1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c</a:t>
                </a:r>
              </a:p>
            </p:txBody>
          </p:sp>
          <p:sp>
            <p:nvSpPr>
              <p:cNvPr id="577602" name="Text Box 66"/>
              <p:cNvSpPr txBox="1">
                <a:spLocks noChangeArrowheads="1"/>
              </p:cNvSpPr>
              <p:nvPr/>
            </p:nvSpPr>
            <p:spPr bwMode="auto">
              <a:xfrm>
                <a:off x="4558" y="2478"/>
                <a:ext cx="227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77603" name="Group 67"/>
            <p:cNvGrpSpPr>
              <a:grpSpLocks/>
            </p:cNvGrpSpPr>
            <p:nvPr/>
          </p:nvGrpSpPr>
          <p:grpSpPr bwMode="auto">
            <a:xfrm>
              <a:off x="3334" y="1752"/>
              <a:ext cx="499" cy="589"/>
              <a:chOff x="3334" y="1752"/>
              <a:chExt cx="499" cy="589"/>
            </a:xfrm>
          </p:grpSpPr>
          <p:sp>
            <p:nvSpPr>
              <p:cNvPr id="577604" name="Oval 68"/>
              <p:cNvSpPr>
                <a:spLocks noChangeArrowheads="1"/>
              </p:cNvSpPr>
              <p:nvPr/>
            </p:nvSpPr>
            <p:spPr bwMode="auto">
              <a:xfrm>
                <a:off x="3334" y="202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7605" name="Line 69"/>
              <p:cNvSpPr>
                <a:spLocks noChangeShapeType="1"/>
              </p:cNvSpPr>
              <p:nvPr/>
            </p:nvSpPr>
            <p:spPr bwMode="auto">
              <a:xfrm flipV="1">
                <a:off x="3470" y="1842"/>
                <a:ext cx="317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606" name="Line 70"/>
              <p:cNvSpPr>
                <a:spLocks noChangeShapeType="1"/>
              </p:cNvSpPr>
              <p:nvPr/>
            </p:nvSpPr>
            <p:spPr bwMode="auto">
              <a:xfrm>
                <a:off x="3470" y="2205"/>
                <a:ext cx="363" cy="1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7607" name="Text Box 71"/>
              <p:cNvSpPr txBox="1">
                <a:spLocks noChangeArrowheads="1"/>
              </p:cNvSpPr>
              <p:nvPr/>
            </p:nvSpPr>
            <p:spPr bwMode="auto">
              <a:xfrm>
                <a:off x="3515" y="1752"/>
                <a:ext cx="1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7608" name="Text Box 72"/>
              <p:cNvSpPr txBox="1">
                <a:spLocks noChangeArrowheads="1"/>
              </p:cNvSpPr>
              <p:nvPr/>
            </p:nvSpPr>
            <p:spPr bwMode="auto">
              <a:xfrm>
                <a:off x="3606" y="2069"/>
                <a:ext cx="136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</p:grpSp>
      <p:sp>
        <p:nvSpPr>
          <p:cNvPr id="577610" name="Oval 74"/>
          <p:cNvSpPr>
            <a:spLocks noChangeArrowheads="1"/>
          </p:cNvSpPr>
          <p:nvPr/>
        </p:nvSpPr>
        <p:spPr bwMode="auto">
          <a:xfrm>
            <a:off x="8461375" y="3068638"/>
            <a:ext cx="287338" cy="2873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577615" name="Group 79"/>
          <p:cNvGrpSpPr>
            <a:grpSpLocks/>
          </p:cNvGrpSpPr>
          <p:nvPr/>
        </p:nvGrpSpPr>
        <p:grpSpPr bwMode="auto">
          <a:xfrm>
            <a:off x="7812088" y="2671763"/>
            <a:ext cx="720725" cy="468312"/>
            <a:chOff x="4059" y="2908"/>
            <a:chExt cx="454" cy="295"/>
          </a:xfrm>
        </p:grpSpPr>
        <p:sp>
          <p:nvSpPr>
            <p:cNvPr id="577612" name="Text Box 76"/>
            <p:cNvSpPr txBox="1">
              <a:spLocks noChangeArrowheads="1"/>
            </p:cNvSpPr>
            <p:nvPr/>
          </p:nvSpPr>
          <p:spPr bwMode="auto">
            <a:xfrm>
              <a:off x="4195" y="2908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7613" name="Line 77"/>
            <p:cNvSpPr>
              <a:spLocks noChangeShapeType="1"/>
            </p:cNvSpPr>
            <p:nvPr/>
          </p:nvSpPr>
          <p:spPr bwMode="auto">
            <a:xfrm>
              <a:off x="4059" y="3022"/>
              <a:ext cx="454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77616" name="Group 80"/>
          <p:cNvGrpSpPr>
            <a:grpSpLocks/>
          </p:cNvGrpSpPr>
          <p:nvPr/>
        </p:nvGrpSpPr>
        <p:grpSpPr bwMode="auto">
          <a:xfrm>
            <a:off x="7885113" y="3175000"/>
            <a:ext cx="647700" cy="541338"/>
            <a:chOff x="4105" y="3225"/>
            <a:chExt cx="408" cy="341"/>
          </a:xfrm>
        </p:grpSpPr>
        <p:sp>
          <p:nvSpPr>
            <p:cNvPr id="577611" name="Text Box 75"/>
            <p:cNvSpPr txBox="1">
              <a:spLocks noChangeArrowheads="1"/>
            </p:cNvSpPr>
            <p:nvPr/>
          </p:nvSpPr>
          <p:spPr bwMode="auto">
            <a:xfrm>
              <a:off x="4195" y="3225"/>
              <a:ext cx="2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sp>
          <p:nvSpPr>
            <p:cNvPr id="577614" name="Line 78"/>
            <p:cNvSpPr>
              <a:spLocks noChangeShapeType="1"/>
            </p:cNvSpPr>
            <p:nvPr/>
          </p:nvSpPr>
          <p:spPr bwMode="auto">
            <a:xfrm flipV="1">
              <a:off x="4105" y="3294"/>
              <a:ext cx="408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77624" name="Group 88"/>
          <p:cNvGrpSpPr>
            <a:grpSpLocks/>
          </p:cNvGrpSpPr>
          <p:nvPr/>
        </p:nvGrpSpPr>
        <p:grpSpPr bwMode="auto">
          <a:xfrm>
            <a:off x="5292725" y="3500438"/>
            <a:ext cx="2547938" cy="901700"/>
            <a:chOff x="2472" y="3430"/>
            <a:chExt cx="1605" cy="568"/>
          </a:xfrm>
        </p:grpSpPr>
        <p:cxnSp>
          <p:nvCxnSpPr>
            <p:cNvPr id="577618" name="AutoShape 82"/>
            <p:cNvCxnSpPr>
              <a:cxnSpLocks noChangeShapeType="1"/>
              <a:stCxn id="577597" idx="5"/>
              <a:endCxn id="577604" idx="4"/>
            </p:cNvCxnSpPr>
            <p:nvPr/>
          </p:nvCxnSpPr>
          <p:spPr bwMode="auto">
            <a:xfrm rot="16200000" flipV="1">
              <a:off x="3175" y="2727"/>
              <a:ext cx="200" cy="1605"/>
            </a:xfrm>
            <a:prstGeom prst="curvedConnector3">
              <a:avLst>
                <a:gd name="adj1" fmla="val -100505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77619" name="Text Box 83"/>
            <p:cNvSpPr txBox="1">
              <a:spLocks noChangeArrowheads="1"/>
            </p:cNvSpPr>
            <p:nvPr/>
          </p:nvSpPr>
          <p:spPr bwMode="auto">
            <a:xfrm>
              <a:off x="3198" y="3748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  <p:grpSp>
        <p:nvGrpSpPr>
          <p:cNvPr id="577625" name="Group 89"/>
          <p:cNvGrpSpPr>
            <a:grpSpLocks/>
          </p:cNvGrpSpPr>
          <p:nvPr/>
        </p:nvGrpSpPr>
        <p:grpSpPr bwMode="auto">
          <a:xfrm>
            <a:off x="5292725" y="2060575"/>
            <a:ext cx="2474913" cy="1152525"/>
            <a:chOff x="2472" y="2523"/>
            <a:chExt cx="1559" cy="726"/>
          </a:xfrm>
        </p:grpSpPr>
        <p:cxnSp>
          <p:nvCxnSpPr>
            <p:cNvPr id="577617" name="AutoShape 81"/>
            <p:cNvCxnSpPr>
              <a:cxnSpLocks noChangeShapeType="1"/>
              <a:stCxn id="577589" idx="7"/>
              <a:endCxn id="577604" idx="0"/>
            </p:cNvCxnSpPr>
            <p:nvPr/>
          </p:nvCxnSpPr>
          <p:spPr bwMode="auto">
            <a:xfrm rot="16200000" flipH="1" flipV="1">
              <a:off x="3106" y="2324"/>
              <a:ext cx="291" cy="1559"/>
            </a:xfrm>
            <a:prstGeom prst="curvedConnector3">
              <a:avLst>
                <a:gd name="adj1" fmla="val -7732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77620" name="Text Box 84"/>
            <p:cNvSpPr txBox="1">
              <a:spLocks noChangeArrowheads="1"/>
            </p:cNvSpPr>
            <p:nvPr/>
          </p:nvSpPr>
          <p:spPr bwMode="auto">
            <a:xfrm>
              <a:off x="3107" y="2523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  <p:grpSp>
        <p:nvGrpSpPr>
          <p:cNvPr id="577623" name="Group 87"/>
          <p:cNvGrpSpPr>
            <a:grpSpLocks/>
          </p:cNvGrpSpPr>
          <p:nvPr/>
        </p:nvGrpSpPr>
        <p:grpSpPr bwMode="auto">
          <a:xfrm>
            <a:off x="5219700" y="3357563"/>
            <a:ext cx="3455988" cy="1439862"/>
            <a:chOff x="2408" y="3312"/>
            <a:chExt cx="2214" cy="912"/>
          </a:xfrm>
        </p:grpSpPr>
        <p:sp>
          <p:nvSpPr>
            <p:cNvPr id="577621" name="Text Box 85"/>
            <p:cNvSpPr txBox="1">
              <a:spLocks noChangeArrowheads="1"/>
            </p:cNvSpPr>
            <p:nvPr/>
          </p:nvSpPr>
          <p:spPr bwMode="auto">
            <a:xfrm>
              <a:off x="3696" y="3974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  <p:cxnSp>
          <p:nvCxnSpPr>
            <p:cNvPr id="577622" name="AutoShape 86"/>
            <p:cNvCxnSpPr>
              <a:cxnSpLocks noChangeShapeType="1"/>
              <a:stCxn id="577604" idx="3"/>
              <a:endCxn id="577610" idx="5"/>
            </p:cNvCxnSpPr>
            <p:nvPr/>
          </p:nvCxnSpPr>
          <p:spPr bwMode="auto">
            <a:xfrm rot="5400000" flipH="1" flipV="1">
              <a:off x="3469" y="2251"/>
              <a:ext cx="91" cy="2214"/>
            </a:xfrm>
            <a:prstGeom prst="curvedConnector3">
              <a:avLst>
                <a:gd name="adj1" fmla="val -74066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610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AD3BC5-06EB-4847-B732-C9E639C311DB}" type="slidenum">
              <a:rPr lang="fr-FR"/>
              <a:pPr/>
              <a:t>106</a:t>
            </a:fld>
            <a:endParaRPr lang="fr-FR"/>
          </a:p>
        </p:txBody>
      </p:sp>
      <p:sp>
        <p:nvSpPr>
          <p:cNvPr id="578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578850" cy="739775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14 :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32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32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4000"/>
              <a:t> </a:t>
            </a:r>
          </a:p>
        </p:txBody>
      </p:sp>
      <p:sp>
        <p:nvSpPr>
          <p:cNvPr id="578563" name="Rectangle 3"/>
          <p:cNvSpPr>
            <a:spLocks noChangeArrowheads="1"/>
          </p:cNvSpPr>
          <p:nvPr/>
        </p:nvSpPr>
        <p:spPr bwMode="auto">
          <a:xfrm>
            <a:off x="250825" y="1557338"/>
            <a:ext cx="3241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)*</a:t>
            </a:r>
          </a:p>
        </p:txBody>
      </p:sp>
      <p:grpSp>
        <p:nvGrpSpPr>
          <p:cNvPr id="578564" name="Group 4"/>
          <p:cNvGrpSpPr>
            <a:grpSpLocks/>
          </p:cNvGrpSpPr>
          <p:nvPr/>
        </p:nvGrpSpPr>
        <p:grpSpPr bwMode="auto">
          <a:xfrm>
            <a:off x="539750" y="2349500"/>
            <a:ext cx="3960813" cy="2227263"/>
            <a:chOff x="385" y="1480"/>
            <a:chExt cx="3991" cy="1877"/>
          </a:xfrm>
        </p:grpSpPr>
        <p:grpSp>
          <p:nvGrpSpPr>
            <p:cNvPr id="578565" name="Group 5"/>
            <p:cNvGrpSpPr>
              <a:grpSpLocks/>
            </p:cNvGrpSpPr>
            <p:nvPr/>
          </p:nvGrpSpPr>
          <p:grpSpPr bwMode="auto">
            <a:xfrm>
              <a:off x="385" y="1480"/>
              <a:ext cx="2495" cy="1877"/>
              <a:chOff x="1701" y="2795"/>
              <a:chExt cx="1950" cy="1434"/>
            </a:xfrm>
          </p:grpSpPr>
          <p:grpSp>
            <p:nvGrpSpPr>
              <p:cNvPr id="578566" name="Group 6"/>
              <p:cNvGrpSpPr>
                <a:grpSpLocks/>
              </p:cNvGrpSpPr>
              <p:nvPr/>
            </p:nvGrpSpPr>
            <p:grpSpPr bwMode="auto">
              <a:xfrm>
                <a:off x="1701" y="3067"/>
                <a:ext cx="1950" cy="861"/>
                <a:chOff x="1111" y="2433"/>
                <a:chExt cx="2131" cy="952"/>
              </a:xfrm>
            </p:grpSpPr>
            <p:grpSp>
              <p:nvGrpSpPr>
                <p:cNvPr id="578567" name="Group 7"/>
                <p:cNvGrpSpPr>
                  <a:grpSpLocks/>
                </p:cNvGrpSpPr>
                <p:nvPr/>
              </p:nvGrpSpPr>
              <p:grpSpPr bwMode="auto">
                <a:xfrm>
                  <a:off x="1519" y="2433"/>
                  <a:ext cx="1224" cy="317"/>
                  <a:chOff x="930" y="1117"/>
                  <a:chExt cx="1224" cy="317"/>
                </a:xfrm>
              </p:grpSpPr>
              <p:sp>
                <p:nvSpPr>
                  <p:cNvPr id="578568" name="Oval 8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69" name="Oval 9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70" name="Oval 10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253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71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344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8572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344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8573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117"/>
                    <a:ext cx="181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8574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5" y="1117"/>
                    <a:ext cx="227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</p:grpSp>
            <p:grpSp>
              <p:nvGrpSpPr>
                <p:cNvPr id="578575" name="Group 15"/>
                <p:cNvGrpSpPr>
                  <a:grpSpLocks/>
                </p:cNvGrpSpPr>
                <p:nvPr/>
              </p:nvGrpSpPr>
              <p:grpSpPr bwMode="auto">
                <a:xfrm>
                  <a:off x="1519" y="3068"/>
                  <a:ext cx="1723" cy="317"/>
                  <a:chOff x="930" y="1752"/>
                  <a:chExt cx="1723" cy="317"/>
                </a:xfrm>
              </p:grpSpPr>
              <p:sp>
                <p:nvSpPr>
                  <p:cNvPr id="578576" name="Text Box 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54" y="1752"/>
                    <a:ext cx="227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a</a:t>
                    </a:r>
                  </a:p>
                </p:txBody>
              </p:sp>
              <p:sp>
                <p:nvSpPr>
                  <p:cNvPr id="578577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1429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78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1973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79" name="Oval 19"/>
                  <p:cNvSpPr>
                    <a:spLocks noChangeArrowheads="1"/>
                  </p:cNvSpPr>
                  <p:nvPr/>
                </p:nvSpPr>
                <p:spPr bwMode="auto">
                  <a:xfrm>
                    <a:off x="930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80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8581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610" y="1979"/>
                    <a:ext cx="363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8582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7" y="1752"/>
                    <a:ext cx="182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b</a:t>
                    </a:r>
                  </a:p>
                </p:txBody>
              </p:sp>
              <p:sp>
                <p:nvSpPr>
                  <p:cNvPr id="578583" name="Text 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56" y="1752"/>
                    <a:ext cx="228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>
                        <a:latin typeface="Arial" charset="0"/>
                      </a:rPr>
                      <a:t>c</a:t>
                    </a:r>
                  </a:p>
                </p:txBody>
              </p:sp>
              <p:sp>
                <p:nvSpPr>
                  <p:cNvPr id="578584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2472" y="1888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85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2154" y="1979"/>
                    <a:ext cx="318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</p:grpSp>
            <p:sp>
              <p:nvSpPr>
                <p:cNvPr id="578586" name="Line 26"/>
                <p:cNvSpPr>
                  <a:spLocks noChangeShapeType="1"/>
                </p:cNvSpPr>
                <p:nvPr/>
              </p:nvSpPr>
              <p:spPr bwMode="auto">
                <a:xfrm>
                  <a:off x="1246" y="3113"/>
                  <a:ext cx="273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grpSp>
              <p:nvGrpSpPr>
                <p:cNvPr id="578587" name="Group 27"/>
                <p:cNvGrpSpPr>
                  <a:grpSpLocks/>
                </p:cNvGrpSpPr>
                <p:nvPr/>
              </p:nvGrpSpPr>
              <p:grpSpPr bwMode="auto">
                <a:xfrm>
                  <a:off x="1111" y="2614"/>
                  <a:ext cx="408" cy="667"/>
                  <a:chOff x="522" y="1298"/>
                  <a:chExt cx="408" cy="667"/>
                </a:xfrm>
              </p:grpSpPr>
              <p:sp>
                <p:nvSpPr>
                  <p:cNvPr id="578588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522" y="1616"/>
                    <a:ext cx="181" cy="181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578589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57" y="1389"/>
                    <a:ext cx="273" cy="227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</p:spPr>
                <p:txBody>
                  <a:bodyPr/>
                  <a:lstStyle/>
                  <a:p>
                    <a:endParaRPr lang="fr-FR"/>
                  </a:p>
                </p:txBody>
              </p:sp>
              <p:sp>
                <p:nvSpPr>
                  <p:cNvPr id="578590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2" y="1683"/>
                    <a:ext cx="228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  <p:sp>
                <p:nvSpPr>
                  <p:cNvPr id="578591" name="Text 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8" y="1298"/>
                    <a:ext cx="226" cy="28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fr-FR" sz="2000"/>
                      <a:t>e</a:t>
                    </a:r>
                  </a:p>
                </p:txBody>
              </p:sp>
            </p:grpSp>
          </p:grpSp>
          <p:cxnSp>
            <p:nvCxnSpPr>
              <p:cNvPr id="578592" name="AutoShape 32"/>
              <p:cNvCxnSpPr>
                <a:cxnSpLocks noChangeShapeType="1"/>
                <a:stCxn id="578569" idx="0"/>
                <a:endCxn id="578588" idx="1"/>
              </p:cNvCxnSpPr>
              <p:nvPr/>
            </p:nvCxnSpPr>
            <p:spPr bwMode="auto">
              <a:xfrm rot="16200000" flipH="1" flipV="1">
                <a:off x="2242" y="2673"/>
                <a:ext cx="352" cy="1386"/>
              </a:xfrm>
              <a:prstGeom prst="curvedConnector3">
                <a:avLst>
                  <a:gd name="adj1" fmla="val -6506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578593" name="AutoShape 33"/>
              <p:cNvCxnSpPr>
                <a:cxnSpLocks noChangeShapeType="1"/>
                <a:stCxn id="578584" idx="4"/>
                <a:endCxn id="578588" idx="3"/>
              </p:cNvCxnSpPr>
              <p:nvPr/>
            </p:nvCxnSpPr>
            <p:spPr bwMode="auto">
              <a:xfrm rot="16200000" flipV="1">
                <a:off x="2512" y="2871"/>
                <a:ext cx="270" cy="1843"/>
              </a:xfrm>
              <a:prstGeom prst="curvedConnector3">
                <a:avLst>
                  <a:gd name="adj1" fmla="val -8963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8594" name="Text Box 34"/>
              <p:cNvSpPr txBox="1">
                <a:spLocks noChangeArrowheads="1"/>
              </p:cNvSpPr>
              <p:nvPr/>
            </p:nvSpPr>
            <p:spPr bwMode="auto">
              <a:xfrm>
                <a:off x="2064" y="2795"/>
                <a:ext cx="227" cy="2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8595" name="Text Box 35"/>
              <p:cNvSpPr txBox="1">
                <a:spLocks noChangeArrowheads="1"/>
              </p:cNvSpPr>
              <p:nvPr/>
            </p:nvSpPr>
            <p:spPr bwMode="auto">
              <a:xfrm>
                <a:off x="2562" y="3974"/>
                <a:ext cx="227" cy="2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  <p:sp>
          <p:nvSpPr>
            <p:cNvPr id="578596" name="Oval 36"/>
            <p:cNvSpPr>
              <a:spLocks noChangeArrowheads="1"/>
            </p:cNvSpPr>
            <p:nvPr/>
          </p:nvSpPr>
          <p:spPr bwMode="auto">
            <a:xfrm>
              <a:off x="3152" y="2251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78597" name="Group 37"/>
            <p:cNvGrpSpPr>
              <a:grpSpLocks/>
            </p:cNvGrpSpPr>
            <p:nvPr/>
          </p:nvGrpSpPr>
          <p:grpSpPr bwMode="auto">
            <a:xfrm>
              <a:off x="2290" y="1979"/>
              <a:ext cx="862" cy="334"/>
              <a:chOff x="2290" y="1979"/>
              <a:chExt cx="862" cy="334"/>
            </a:xfrm>
          </p:grpSpPr>
          <p:sp>
            <p:nvSpPr>
              <p:cNvPr id="578598" name="Text Box 38"/>
              <p:cNvSpPr txBox="1">
                <a:spLocks noChangeArrowheads="1"/>
              </p:cNvSpPr>
              <p:nvPr/>
            </p:nvSpPr>
            <p:spPr bwMode="auto">
              <a:xfrm>
                <a:off x="2608" y="1979"/>
                <a:ext cx="226" cy="3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8599" name="Line 39"/>
              <p:cNvSpPr>
                <a:spLocks noChangeShapeType="1"/>
              </p:cNvSpPr>
              <p:nvPr/>
            </p:nvSpPr>
            <p:spPr bwMode="auto">
              <a:xfrm>
                <a:off x="2290" y="2069"/>
                <a:ext cx="862" cy="22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8600" name="Group 40"/>
            <p:cNvGrpSpPr>
              <a:grpSpLocks/>
            </p:cNvGrpSpPr>
            <p:nvPr/>
          </p:nvGrpSpPr>
          <p:grpSpPr bwMode="auto">
            <a:xfrm>
              <a:off x="2880" y="2432"/>
              <a:ext cx="318" cy="363"/>
              <a:chOff x="2880" y="2432"/>
              <a:chExt cx="318" cy="363"/>
            </a:xfrm>
          </p:grpSpPr>
          <p:sp>
            <p:nvSpPr>
              <p:cNvPr id="578601" name="Text Box 41"/>
              <p:cNvSpPr txBox="1">
                <a:spLocks noChangeArrowheads="1"/>
              </p:cNvSpPr>
              <p:nvPr/>
            </p:nvSpPr>
            <p:spPr bwMode="auto">
              <a:xfrm>
                <a:off x="2880" y="2432"/>
                <a:ext cx="227" cy="3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8602" name="Line 42"/>
              <p:cNvSpPr>
                <a:spLocks noChangeShapeType="1"/>
              </p:cNvSpPr>
              <p:nvPr/>
            </p:nvSpPr>
            <p:spPr bwMode="auto">
              <a:xfrm flipV="1">
                <a:off x="2880" y="2432"/>
                <a:ext cx="318" cy="3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8603" name="Group 43"/>
            <p:cNvGrpSpPr>
              <a:grpSpLocks/>
            </p:cNvGrpSpPr>
            <p:nvPr/>
          </p:nvGrpSpPr>
          <p:grpSpPr bwMode="auto">
            <a:xfrm>
              <a:off x="3334" y="2115"/>
              <a:ext cx="1042" cy="335"/>
              <a:chOff x="3334" y="2115"/>
              <a:chExt cx="1042" cy="335"/>
            </a:xfrm>
          </p:grpSpPr>
          <p:sp>
            <p:nvSpPr>
              <p:cNvPr id="578604" name="Oval 44"/>
              <p:cNvSpPr>
                <a:spLocks noChangeArrowheads="1"/>
              </p:cNvSpPr>
              <p:nvPr/>
            </p:nvSpPr>
            <p:spPr bwMode="auto">
              <a:xfrm>
                <a:off x="3696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8605" name="Oval 45"/>
              <p:cNvSpPr>
                <a:spLocks noChangeArrowheads="1"/>
              </p:cNvSpPr>
              <p:nvPr/>
            </p:nvSpPr>
            <p:spPr bwMode="auto">
              <a:xfrm>
                <a:off x="4195" y="2251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8606" name="Text Box 46"/>
              <p:cNvSpPr txBox="1">
                <a:spLocks noChangeArrowheads="1"/>
              </p:cNvSpPr>
              <p:nvPr/>
            </p:nvSpPr>
            <p:spPr bwMode="auto">
              <a:xfrm>
                <a:off x="3923" y="2115"/>
                <a:ext cx="226" cy="3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8607" name="Text Box 47"/>
              <p:cNvSpPr txBox="1">
                <a:spLocks noChangeArrowheads="1"/>
              </p:cNvSpPr>
              <p:nvPr/>
            </p:nvSpPr>
            <p:spPr bwMode="auto">
              <a:xfrm>
                <a:off x="3379" y="2115"/>
                <a:ext cx="226" cy="3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>
                    <a:latin typeface="Arial" charset="0"/>
                  </a:rPr>
                  <a:t>b</a:t>
                </a:r>
              </a:p>
            </p:txBody>
          </p:sp>
          <p:sp>
            <p:nvSpPr>
              <p:cNvPr id="578608" name="Line 48"/>
              <p:cNvSpPr>
                <a:spLocks noChangeShapeType="1"/>
              </p:cNvSpPr>
              <p:nvPr/>
            </p:nvSpPr>
            <p:spPr bwMode="auto">
              <a:xfrm>
                <a:off x="3334" y="2341"/>
                <a:ext cx="36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8609" name="Line 49"/>
              <p:cNvSpPr>
                <a:spLocks noChangeShapeType="1"/>
              </p:cNvSpPr>
              <p:nvPr/>
            </p:nvSpPr>
            <p:spPr bwMode="auto">
              <a:xfrm>
                <a:off x="3878" y="2341"/>
                <a:ext cx="3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578650" name="Group 90"/>
          <p:cNvGrpSpPr>
            <a:grpSpLocks/>
          </p:cNvGrpSpPr>
          <p:nvPr/>
        </p:nvGrpSpPr>
        <p:grpSpPr bwMode="auto">
          <a:xfrm>
            <a:off x="5003800" y="2276475"/>
            <a:ext cx="3097213" cy="2311400"/>
            <a:chOff x="3243" y="1298"/>
            <a:chExt cx="2268" cy="1781"/>
          </a:xfrm>
        </p:grpSpPr>
        <p:grpSp>
          <p:nvGrpSpPr>
            <p:cNvPr id="578611" name="Group 51"/>
            <p:cNvGrpSpPr>
              <a:grpSpLocks/>
            </p:cNvGrpSpPr>
            <p:nvPr/>
          </p:nvGrpSpPr>
          <p:grpSpPr bwMode="auto">
            <a:xfrm>
              <a:off x="3243" y="1570"/>
              <a:ext cx="1723" cy="862"/>
              <a:chOff x="3334" y="1570"/>
              <a:chExt cx="1723" cy="862"/>
            </a:xfrm>
          </p:grpSpPr>
          <p:grpSp>
            <p:nvGrpSpPr>
              <p:cNvPr id="578612" name="Group 52"/>
              <p:cNvGrpSpPr>
                <a:grpSpLocks/>
              </p:cNvGrpSpPr>
              <p:nvPr/>
            </p:nvGrpSpPr>
            <p:grpSpPr bwMode="auto">
              <a:xfrm>
                <a:off x="3787" y="1570"/>
                <a:ext cx="1224" cy="317"/>
                <a:chOff x="3787" y="1389"/>
                <a:chExt cx="1224" cy="317"/>
              </a:xfrm>
            </p:grpSpPr>
            <p:sp>
              <p:nvSpPr>
                <p:cNvPr id="578613" name="Oval 53"/>
                <p:cNvSpPr>
                  <a:spLocks noChangeArrowheads="1"/>
                </p:cNvSpPr>
                <p:nvPr/>
              </p:nvSpPr>
              <p:spPr bwMode="auto">
                <a:xfrm>
                  <a:off x="4286" y="1525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14" name="Oval 54"/>
                <p:cNvSpPr>
                  <a:spLocks noChangeArrowheads="1"/>
                </p:cNvSpPr>
                <p:nvPr/>
              </p:nvSpPr>
              <p:spPr bwMode="auto">
                <a:xfrm>
                  <a:off x="4830" y="1525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15" name="Oval 55"/>
                <p:cNvSpPr>
                  <a:spLocks noChangeArrowheads="1"/>
                </p:cNvSpPr>
                <p:nvPr/>
              </p:nvSpPr>
              <p:spPr bwMode="auto">
                <a:xfrm>
                  <a:off x="3787" y="1525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16" name="Line 56"/>
                <p:cNvSpPr>
                  <a:spLocks noChangeShapeType="1"/>
                </p:cNvSpPr>
                <p:nvPr/>
              </p:nvSpPr>
              <p:spPr bwMode="auto">
                <a:xfrm>
                  <a:off x="3968" y="1616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17" name="Line 57"/>
                <p:cNvSpPr>
                  <a:spLocks noChangeShapeType="1"/>
                </p:cNvSpPr>
                <p:nvPr/>
              </p:nvSpPr>
              <p:spPr bwMode="auto">
                <a:xfrm>
                  <a:off x="4467" y="161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18" name="Text Box 58"/>
                <p:cNvSpPr txBox="1">
                  <a:spLocks noChangeArrowheads="1"/>
                </p:cNvSpPr>
                <p:nvPr/>
              </p:nvSpPr>
              <p:spPr bwMode="auto">
                <a:xfrm>
                  <a:off x="4012" y="1389"/>
                  <a:ext cx="182" cy="3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a</a:t>
                  </a:r>
                </a:p>
              </p:txBody>
            </p:sp>
            <p:sp>
              <p:nvSpPr>
                <p:cNvPr id="578619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4512" y="1389"/>
                  <a:ext cx="227" cy="3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</p:grpSp>
          <p:grpSp>
            <p:nvGrpSpPr>
              <p:cNvPr id="578620" name="Group 60"/>
              <p:cNvGrpSpPr>
                <a:grpSpLocks/>
              </p:cNvGrpSpPr>
              <p:nvPr/>
            </p:nvGrpSpPr>
            <p:grpSpPr bwMode="auto">
              <a:xfrm>
                <a:off x="3833" y="2115"/>
                <a:ext cx="1224" cy="317"/>
                <a:chOff x="3833" y="2478"/>
                <a:chExt cx="1224" cy="317"/>
              </a:xfrm>
            </p:grpSpPr>
            <p:sp>
              <p:nvSpPr>
                <p:cNvPr id="578621" name="Oval 61"/>
                <p:cNvSpPr>
                  <a:spLocks noChangeArrowheads="1"/>
                </p:cNvSpPr>
                <p:nvPr/>
              </p:nvSpPr>
              <p:spPr bwMode="auto">
                <a:xfrm>
                  <a:off x="4332" y="2614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22" name="Oval 62"/>
                <p:cNvSpPr>
                  <a:spLocks noChangeArrowheads="1"/>
                </p:cNvSpPr>
                <p:nvPr/>
              </p:nvSpPr>
              <p:spPr bwMode="auto">
                <a:xfrm>
                  <a:off x="4876" y="2614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23" name="Oval 63"/>
                <p:cNvSpPr>
                  <a:spLocks noChangeArrowheads="1"/>
                </p:cNvSpPr>
                <p:nvPr/>
              </p:nvSpPr>
              <p:spPr bwMode="auto">
                <a:xfrm>
                  <a:off x="3833" y="2614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24" name="Line 64"/>
                <p:cNvSpPr>
                  <a:spLocks noChangeShapeType="1"/>
                </p:cNvSpPr>
                <p:nvPr/>
              </p:nvSpPr>
              <p:spPr bwMode="auto">
                <a:xfrm>
                  <a:off x="4014" y="2704"/>
                  <a:ext cx="31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25" name="Line 65"/>
                <p:cNvSpPr>
                  <a:spLocks noChangeShapeType="1"/>
                </p:cNvSpPr>
                <p:nvPr/>
              </p:nvSpPr>
              <p:spPr bwMode="auto">
                <a:xfrm>
                  <a:off x="4513" y="2705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26" name="Text Box 66"/>
                <p:cNvSpPr txBox="1">
                  <a:spLocks noChangeArrowheads="1"/>
                </p:cNvSpPr>
                <p:nvPr/>
              </p:nvSpPr>
              <p:spPr bwMode="auto">
                <a:xfrm>
                  <a:off x="4059" y="2478"/>
                  <a:ext cx="181" cy="3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c</a:t>
                  </a:r>
                </a:p>
              </p:txBody>
            </p:sp>
            <p:sp>
              <p:nvSpPr>
                <p:cNvPr id="578627" name="Text Box 67"/>
                <p:cNvSpPr txBox="1">
                  <a:spLocks noChangeArrowheads="1"/>
                </p:cNvSpPr>
                <p:nvPr/>
              </p:nvSpPr>
              <p:spPr bwMode="auto">
                <a:xfrm>
                  <a:off x="4558" y="2478"/>
                  <a:ext cx="227" cy="3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>
                      <a:latin typeface="Arial" charset="0"/>
                    </a:rPr>
                    <a:t>b</a:t>
                  </a:r>
                </a:p>
              </p:txBody>
            </p:sp>
          </p:grpSp>
          <p:grpSp>
            <p:nvGrpSpPr>
              <p:cNvPr id="578628" name="Group 68"/>
              <p:cNvGrpSpPr>
                <a:grpSpLocks/>
              </p:cNvGrpSpPr>
              <p:nvPr/>
            </p:nvGrpSpPr>
            <p:grpSpPr bwMode="auto">
              <a:xfrm>
                <a:off x="3334" y="1752"/>
                <a:ext cx="499" cy="622"/>
                <a:chOff x="3334" y="1752"/>
                <a:chExt cx="499" cy="622"/>
              </a:xfrm>
            </p:grpSpPr>
            <p:sp>
              <p:nvSpPr>
                <p:cNvPr id="578629" name="Oval 69"/>
                <p:cNvSpPr>
                  <a:spLocks noChangeArrowheads="1"/>
                </p:cNvSpPr>
                <p:nvPr/>
              </p:nvSpPr>
              <p:spPr bwMode="auto">
                <a:xfrm>
                  <a:off x="3334" y="2024"/>
                  <a:ext cx="181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8630" name="Line 70"/>
                <p:cNvSpPr>
                  <a:spLocks noChangeShapeType="1"/>
                </p:cNvSpPr>
                <p:nvPr/>
              </p:nvSpPr>
              <p:spPr bwMode="auto">
                <a:xfrm flipV="1">
                  <a:off x="3470" y="1842"/>
                  <a:ext cx="317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31" name="Line 71"/>
                <p:cNvSpPr>
                  <a:spLocks noChangeShapeType="1"/>
                </p:cNvSpPr>
                <p:nvPr/>
              </p:nvSpPr>
              <p:spPr bwMode="auto">
                <a:xfrm>
                  <a:off x="3470" y="2205"/>
                  <a:ext cx="363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578632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3515" y="1752"/>
                  <a:ext cx="180" cy="3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  <p:sp>
              <p:nvSpPr>
                <p:cNvPr id="578633" name="Text Box 73"/>
                <p:cNvSpPr txBox="1">
                  <a:spLocks noChangeArrowheads="1"/>
                </p:cNvSpPr>
                <p:nvPr/>
              </p:nvSpPr>
              <p:spPr bwMode="auto">
                <a:xfrm>
                  <a:off x="3606" y="2069"/>
                  <a:ext cx="136" cy="3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2000"/>
                    <a:t>e</a:t>
                  </a:r>
                </a:p>
              </p:txBody>
            </p:sp>
          </p:grpSp>
        </p:grpSp>
        <p:sp>
          <p:nvSpPr>
            <p:cNvPr id="578634" name="Oval 74"/>
            <p:cNvSpPr>
              <a:spLocks noChangeArrowheads="1"/>
            </p:cNvSpPr>
            <p:nvPr/>
          </p:nvSpPr>
          <p:spPr bwMode="auto">
            <a:xfrm>
              <a:off x="5330" y="1933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578635" name="Group 75"/>
            <p:cNvGrpSpPr>
              <a:grpSpLocks/>
            </p:cNvGrpSpPr>
            <p:nvPr/>
          </p:nvGrpSpPr>
          <p:grpSpPr bwMode="auto">
            <a:xfrm>
              <a:off x="4921" y="1683"/>
              <a:ext cx="454" cy="306"/>
              <a:chOff x="4059" y="2908"/>
              <a:chExt cx="454" cy="306"/>
            </a:xfrm>
          </p:grpSpPr>
          <p:sp>
            <p:nvSpPr>
              <p:cNvPr id="578636" name="Text Box 76"/>
              <p:cNvSpPr txBox="1">
                <a:spLocks noChangeArrowheads="1"/>
              </p:cNvSpPr>
              <p:nvPr/>
            </p:nvSpPr>
            <p:spPr bwMode="auto">
              <a:xfrm>
                <a:off x="4196" y="2908"/>
                <a:ext cx="135" cy="3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8637" name="Line 77"/>
              <p:cNvSpPr>
                <a:spLocks noChangeShapeType="1"/>
              </p:cNvSpPr>
              <p:nvPr/>
            </p:nvSpPr>
            <p:spPr bwMode="auto">
              <a:xfrm>
                <a:off x="4059" y="3022"/>
                <a:ext cx="454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8638" name="Group 78"/>
            <p:cNvGrpSpPr>
              <a:grpSpLocks/>
            </p:cNvGrpSpPr>
            <p:nvPr/>
          </p:nvGrpSpPr>
          <p:grpSpPr bwMode="auto">
            <a:xfrm>
              <a:off x="4967" y="2000"/>
              <a:ext cx="408" cy="341"/>
              <a:chOff x="4105" y="3225"/>
              <a:chExt cx="408" cy="341"/>
            </a:xfrm>
          </p:grpSpPr>
          <p:sp>
            <p:nvSpPr>
              <p:cNvPr id="578639" name="Text Box 79"/>
              <p:cNvSpPr txBox="1">
                <a:spLocks noChangeArrowheads="1"/>
              </p:cNvSpPr>
              <p:nvPr/>
            </p:nvSpPr>
            <p:spPr bwMode="auto">
              <a:xfrm>
                <a:off x="4195" y="3225"/>
                <a:ext cx="227" cy="3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sp>
            <p:nvSpPr>
              <p:cNvPr id="578640" name="Line 80"/>
              <p:cNvSpPr>
                <a:spLocks noChangeShapeType="1"/>
              </p:cNvSpPr>
              <p:nvPr/>
            </p:nvSpPr>
            <p:spPr bwMode="auto">
              <a:xfrm flipV="1">
                <a:off x="4105" y="3294"/>
                <a:ext cx="408" cy="2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578641" name="Group 81"/>
            <p:cNvGrpSpPr>
              <a:grpSpLocks/>
            </p:cNvGrpSpPr>
            <p:nvPr/>
          </p:nvGrpSpPr>
          <p:grpSpPr bwMode="auto">
            <a:xfrm>
              <a:off x="3334" y="2205"/>
              <a:ext cx="1605" cy="622"/>
              <a:chOff x="2472" y="3430"/>
              <a:chExt cx="1605" cy="622"/>
            </a:xfrm>
          </p:grpSpPr>
          <p:cxnSp>
            <p:nvCxnSpPr>
              <p:cNvPr id="578642" name="AutoShape 82"/>
              <p:cNvCxnSpPr>
                <a:cxnSpLocks noChangeShapeType="1"/>
                <a:stCxn id="578622" idx="5"/>
                <a:endCxn id="578629" idx="4"/>
              </p:cNvCxnSpPr>
              <p:nvPr/>
            </p:nvCxnSpPr>
            <p:spPr bwMode="auto">
              <a:xfrm rot="16200000" flipV="1">
                <a:off x="3175" y="2727"/>
                <a:ext cx="200" cy="1605"/>
              </a:xfrm>
              <a:prstGeom prst="curvedConnector3">
                <a:avLst>
                  <a:gd name="adj1" fmla="val -100505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8643" name="Text Box 83"/>
              <p:cNvSpPr txBox="1">
                <a:spLocks noChangeArrowheads="1"/>
              </p:cNvSpPr>
              <p:nvPr/>
            </p:nvSpPr>
            <p:spPr bwMode="auto">
              <a:xfrm>
                <a:off x="3198" y="3747"/>
                <a:ext cx="138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  <p:grpSp>
          <p:nvGrpSpPr>
            <p:cNvPr id="578644" name="Group 84"/>
            <p:cNvGrpSpPr>
              <a:grpSpLocks/>
            </p:cNvGrpSpPr>
            <p:nvPr/>
          </p:nvGrpSpPr>
          <p:grpSpPr bwMode="auto">
            <a:xfrm>
              <a:off x="3334" y="1298"/>
              <a:ext cx="1559" cy="726"/>
              <a:chOff x="2472" y="2523"/>
              <a:chExt cx="1559" cy="726"/>
            </a:xfrm>
          </p:grpSpPr>
          <p:cxnSp>
            <p:nvCxnSpPr>
              <p:cNvPr id="578645" name="AutoShape 85"/>
              <p:cNvCxnSpPr>
                <a:cxnSpLocks noChangeShapeType="1"/>
                <a:stCxn id="578614" idx="7"/>
                <a:endCxn id="578629" idx="0"/>
              </p:cNvCxnSpPr>
              <p:nvPr/>
            </p:nvCxnSpPr>
            <p:spPr bwMode="auto">
              <a:xfrm rot="16200000" flipH="1" flipV="1">
                <a:off x="3106" y="2324"/>
                <a:ext cx="291" cy="1559"/>
              </a:xfrm>
              <a:prstGeom prst="curvedConnector3">
                <a:avLst>
                  <a:gd name="adj1" fmla="val -77324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8646" name="Text Box 86"/>
              <p:cNvSpPr txBox="1">
                <a:spLocks noChangeArrowheads="1"/>
              </p:cNvSpPr>
              <p:nvPr/>
            </p:nvSpPr>
            <p:spPr bwMode="auto">
              <a:xfrm>
                <a:off x="3106" y="2523"/>
                <a:ext cx="138" cy="3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</p:grpSp>
        <p:grpSp>
          <p:nvGrpSpPr>
            <p:cNvPr id="578647" name="Group 87"/>
            <p:cNvGrpSpPr>
              <a:grpSpLocks/>
            </p:cNvGrpSpPr>
            <p:nvPr/>
          </p:nvGrpSpPr>
          <p:grpSpPr bwMode="auto">
            <a:xfrm>
              <a:off x="3288" y="2115"/>
              <a:ext cx="2177" cy="964"/>
              <a:chOff x="2408" y="3312"/>
              <a:chExt cx="2214" cy="969"/>
            </a:xfrm>
          </p:grpSpPr>
          <p:sp>
            <p:nvSpPr>
              <p:cNvPr id="578648" name="Text Box 88"/>
              <p:cNvSpPr txBox="1">
                <a:spLocks noChangeArrowheads="1"/>
              </p:cNvSpPr>
              <p:nvPr/>
            </p:nvSpPr>
            <p:spPr bwMode="auto">
              <a:xfrm>
                <a:off x="3695" y="3974"/>
                <a:ext cx="137" cy="3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2000"/>
                  <a:t>e</a:t>
                </a:r>
              </a:p>
            </p:txBody>
          </p:sp>
          <p:cxnSp>
            <p:nvCxnSpPr>
              <p:cNvPr id="578649" name="AutoShape 89"/>
              <p:cNvCxnSpPr>
                <a:cxnSpLocks noChangeShapeType="1"/>
                <a:stCxn id="578629" idx="3"/>
                <a:endCxn id="578634" idx="5"/>
              </p:cNvCxnSpPr>
              <p:nvPr/>
            </p:nvCxnSpPr>
            <p:spPr bwMode="auto">
              <a:xfrm rot="5400000" flipH="1" flipV="1">
                <a:off x="3469" y="2251"/>
                <a:ext cx="91" cy="2214"/>
              </a:xfrm>
              <a:prstGeom prst="curvedConnector3">
                <a:avLst>
                  <a:gd name="adj1" fmla="val -740662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</p:grpSp>
      </p:grpSp>
      <p:grpSp>
        <p:nvGrpSpPr>
          <p:cNvPr id="578653" name="Group 93"/>
          <p:cNvGrpSpPr>
            <a:grpSpLocks/>
          </p:cNvGrpSpPr>
          <p:nvPr/>
        </p:nvGrpSpPr>
        <p:grpSpPr bwMode="auto">
          <a:xfrm>
            <a:off x="4500563" y="3032125"/>
            <a:ext cx="503237" cy="396875"/>
            <a:chOff x="2971" y="1910"/>
            <a:chExt cx="317" cy="250"/>
          </a:xfrm>
        </p:grpSpPr>
        <p:sp>
          <p:nvSpPr>
            <p:cNvPr id="578651" name="Line 91"/>
            <p:cNvSpPr>
              <a:spLocks noChangeShapeType="1"/>
            </p:cNvSpPr>
            <p:nvPr/>
          </p:nvSpPr>
          <p:spPr bwMode="auto">
            <a:xfrm>
              <a:off x="2971" y="2115"/>
              <a:ext cx="3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8652" name="Text Box 92"/>
            <p:cNvSpPr txBox="1">
              <a:spLocks noChangeArrowheads="1"/>
            </p:cNvSpPr>
            <p:nvPr/>
          </p:nvSpPr>
          <p:spPr bwMode="auto">
            <a:xfrm>
              <a:off x="3016" y="1910"/>
              <a:ext cx="1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e</a:t>
              </a:r>
            </a:p>
          </p:txBody>
        </p:sp>
      </p:grpSp>
      <p:sp>
        <p:nvSpPr>
          <p:cNvPr id="578654" name="Text Box 94"/>
          <p:cNvSpPr txBox="1">
            <a:spLocks noChangeArrowheads="1"/>
          </p:cNvSpPr>
          <p:nvPr/>
        </p:nvSpPr>
        <p:spPr bwMode="auto">
          <a:xfrm>
            <a:off x="3419475" y="1557338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grpSp>
        <p:nvGrpSpPr>
          <p:cNvPr id="578657" name="Group 97"/>
          <p:cNvGrpSpPr>
            <a:grpSpLocks/>
          </p:cNvGrpSpPr>
          <p:nvPr/>
        </p:nvGrpSpPr>
        <p:grpSpPr bwMode="auto">
          <a:xfrm>
            <a:off x="8675688" y="2997200"/>
            <a:ext cx="360362" cy="360363"/>
            <a:chOff x="5465" y="1888"/>
            <a:chExt cx="227" cy="227"/>
          </a:xfrm>
        </p:grpSpPr>
        <p:sp>
          <p:nvSpPr>
            <p:cNvPr id="578655" name="Oval 95"/>
            <p:cNvSpPr>
              <a:spLocks noChangeArrowheads="1"/>
            </p:cNvSpPr>
            <p:nvPr/>
          </p:nvSpPr>
          <p:spPr bwMode="auto">
            <a:xfrm>
              <a:off x="5511" y="1933"/>
              <a:ext cx="137" cy="1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78656" name="Oval 96"/>
            <p:cNvSpPr>
              <a:spLocks noChangeArrowheads="1"/>
            </p:cNvSpPr>
            <p:nvPr/>
          </p:nvSpPr>
          <p:spPr bwMode="auto">
            <a:xfrm>
              <a:off x="5465" y="1888"/>
              <a:ext cx="227" cy="2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578660" name="Group 100"/>
          <p:cNvGrpSpPr>
            <a:grpSpLocks/>
          </p:cNvGrpSpPr>
          <p:nvPr/>
        </p:nvGrpSpPr>
        <p:grpSpPr bwMode="auto">
          <a:xfrm>
            <a:off x="8101013" y="2852738"/>
            <a:ext cx="574675" cy="396875"/>
            <a:chOff x="5103" y="1797"/>
            <a:chExt cx="362" cy="250"/>
          </a:xfrm>
        </p:grpSpPr>
        <p:sp>
          <p:nvSpPr>
            <p:cNvPr id="578658" name="Line 98"/>
            <p:cNvSpPr>
              <a:spLocks noChangeShapeType="1"/>
            </p:cNvSpPr>
            <p:nvPr/>
          </p:nvSpPr>
          <p:spPr bwMode="auto">
            <a:xfrm>
              <a:off x="5103" y="2024"/>
              <a:ext cx="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78659" name="Text Box 99"/>
            <p:cNvSpPr txBox="1">
              <a:spLocks noChangeArrowheads="1"/>
            </p:cNvSpPr>
            <p:nvPr/>
          </p:nvSpPr>
          <p:spPr bwMode="auto">
            <a:xfrm>
              <a:off x="5193" y="1797"/>
              <a:ext cx="18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Arial" charset="0"/>
                </a:rPr>
                <a:t>a</a:t>
              </a:r>
            </a:p>
          </p:txBody>
        </p:sp>
      </p:grpSp>
      <p:sp>
        <p:nvSpPr>
          <p:cNvPr id="578661" name="Line 101"/>
          <p:cNvSpPr>
            <a:spLocks noChangeShapeType="1"/>
          </p:cNvSpPr>
          <p:nvPr/>
        </p:nvSpPr>
        <p:spPr bwMode="auto">
          <a:xfrm flipV="1">
            <a:off x="323850" y="3573463"/>
            <a:ext cx="215900" cy="714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8654" grpId="0"/>
      <p:bldP spid="578661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61EA76-057A-4282-B160-03A5B47716B1}" type="slidenum">
              <a:rPr lang="fr-FR"/>
              <a:pPr/>
              <a:t>107</a:t>
            </a:fld>
            <a:endParaRPr lang="fr-FR"/>
          </a:p>
        </p:txBody>
      </p:sp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2.5.  Calcul d'une ER décrite par un AEF.</a:t>
            </a:r>
            <a:r>
              <a:rPr lang="fr-FR" sz="4000"/>
              <a:t> </a:t>
            </a:r>
          </a:p>
        </p:txBody>
      </p:sp>
      <p:sp>
        <p:nvSpPr>
          <p:cNvPr id="56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036050" cy="56165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On appelle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le langage que reconnaîtrait l'automate si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était son état initial.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On peut alors écrire un système d'équations liant tous les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chaque transition  </a:t>
            </a:r>
            <a:r>
              <a:rPr lang="fr-FR" sz="2400" b="1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a)  =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permet d'écrire l'équation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pour chaque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on a l'équation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les équations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se regroupent en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On résout ensuite le système (on cherche à calculer </a:t>
            </a:r>
            <a:r>
              <a:rPr lang="fr-FR" sz="2400" i="1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en remarquant juste que:  </a:t>
            </a:r>
          </a:p>
          <a:p>
            <a:pPr>
              <a:lnSpc>
                <a:spcPct val="90000"/>
              </a:lnSpc>
            </a:pPr>
            <a:r>
              <a:rPr lang="fr-FR" sz="2800" b="1">
                <a:latin typeface="Times New Roman" pitchFamily="18" charset="0"/>
                <a:cs typeface="Times New Roman" pitchFamily="18" charset="0"/>
              </a:rPr>
              <a:t>Propriété </a:t>
            </a:r>
            <a:endParaRPr lang="fr-FR" sz="2800" i="1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fr-FR" i="1"/>
              <a:t>		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= uL|v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= u</a:t>
            </a:r>
            <a:r>
              <a:rPr lang="fr-FR" sz="2800" i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Attention: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= uL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&lt;=/=&gt;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= u*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 = aL|bL|c,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ça s’écrit encore 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L = (a|b)L|c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ce qui implique que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 i="1">
                <a:latin typeface="Times New Roman" pitchFamily="18" charset="0"/>
                <a:cs typeface="Times New Roman" pitchFamily="18" charset="0"/>
              </a:rPr>
              <a:t>L = (a|b)*c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BAA7AC-FA81-4FDA-AFC7-DABFC3A6FA02}" type="slidenum">
              <a:rPr lang="fr-FR"/>
              <a:pPr/>
              <a:t>108</a:t>
            </a:fld>
            <a:endParaRPr lang="fr-FR"/>
          </a:p>
        </p:txBody>
      </p:sp>
      <p:sp>
        <p:nvSpPr>
          <p:cNvPr id="563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15 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 soit l’automate</a:t>
            </a:r>
            <a:r>
              <a:rPr lang="fr-FR" sz="4000"/>
              <a:t> </a:t>
            </a:r>
          </a:p>
        </p:txBody>
      </p:sp>
      <p:grpSp>
        <p:nvGrpSpPr>
          <p:cNvPr id="563220" name="Group 20"/>
          <p:cNvGrpSpPr>
            <a:grpSpLocks/>
          </p:cNvGrpSpPr>
          <p:nvPr/>
        </p:nvGrpSpPr>
        <p:grpSpPr bwMode="auto">
          <a:xfrm>
            <a:off x="6875463" y="1198563"/>
            <a:ext cx="360362" cy="304800"/>
            <a:chOff x="2199" y="2387"/>
            <a:chExt cx="227" cy="192"/>
          </a:xfrm>
        </p:grpSpPr>
        <p:sp>
          <p:nvSpPr>
            <p:cNvPr id="563207" name="Oval 7"/>
            <p:cNvSpPr>
              <a:spLocks noChangeArrowheads="1"/>
            </p:cNvSpPr>
            <p:nvPr/>
          </p:nvSpPr>
          <p:spPr bwMode="auto">
            <a:xfrm>
              <a:off x="2199" y="2387"/>
              <a:ext cx="182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3211" name="Text Box 11"/>
            <p:cNvSpPr txBox="1">
              <a:spLocks noChangeArrowheads="1"/>
            </p:cNvSpPr>
            <p:nvPr/>
          </p:nvSpPr>
          <p:spPr bwMode="auto">
            <a:xfrm>
              <a:off x="2200" y="2387"/>
              <a:ext cx="22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1</a:t>
              </a:r>
            </a:p>
          </p:txBody>
        </p:sp>
      </p:grpSp>
      <p:grpSp>
        <p:nvGrpSpPr>
          <p:cNvPr id="563221" name="Group 21"/>
          <p:cNvGrpSpPr>
            <a:grpSpLocks/>
          </p:cNvGrpSpPr>
          <p:nvPr/>
        </p:nvGrpSpPr>
        <p:grpSpPr bwMode="auto">
          <a:xfrm>
            <a:off x="6875463" y="2295525"/>
            <a:ext cx="358775" cy="304800"/>
            <a:chOff x="2109" y="2750"/>
            <a:chExt cx="226" cy="192"/>
          </a:xfrm>
        </p:grpSpPr>
        <p:sp>
          <p:nvSpPr>
            <p:cNvPr id="563206" name="Oval 6"/>
            <p:cNvSpPr>
              <a:spLocks noChangeArrowheads="1"/>
            </p:cNvSpPr>
            <p:nvPr/>
          </p:nvSpPr>
          <p:spPr bwMode="auto">
            <a:xfrm>
              <a:off x="2109" y="2750"/>
              <a:ext cx="182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563213" name="Text Box 13"/>
            <p:cNvSpPr txBox="1">
              <a:spLocks noChangeArrowheads="1"/>
            </p:cNvSpPr>
            <p:nvPr/>
          </p:nvSpPr>
          <p:spPr bwMode="auto">
            <a:xfrm>
              <a:off x="2109" y="2750"/>
              <a:ext cx="22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2</a:t>
              </a:r>
            </a:p>
          </p:txBody>
        </p:sp>
      </p:grpSp>
      <p:grpSp>
        <p:nvGrpSpPr>
          <p:cNvPr id="563222" name="Group 22"/>
          <p:cNvGrpSpPr>
            <a:grpSpLocks/>
          </p:cNvGrpSpPr>
          <p:nvPr/>
        </p:nvGrpSpPr>
        <p:grpSpPr bwMode="auto">
          <a:xfrm>
            <a:off x="8172450" y="1143000"/>
            <a:ext cx="360363" cy="360363"/>
            <a:chOff x="2653" y="2523"/>
            <a:chExt cx="227" cy="227"/>
          </a:xfrm>
        </p:grpSpPr>
        <p:grpSp>
          <p:nvGrpSpPr>
            <p:cNvPr id="563210" name="Group 10"/>
            <p:cNvGrpSpPr>
              <a:grpSpLocks/>
            </p:cNvGrpSpPr>
            <p:nvPr/>
          </p:nvGrpSpPr>
          <p:grpSpPr bwMode="auto">
            <a:xfrm>
              <a:off x="2653" y="2523"/>
              <a:ext cx="227" cy="227"/>
              <a:chOff x="2653" y="2478"/>
              <a:chExt cx="272" cy="272"/>
            </a:xfrm>
          </p:grpSpPr>
          <p:sp>
            <p:nvSpPr>
              <p:cNvPr id="563208" name="Oval 8"/>
              <p:cNvSpPr>
                <a:spLocks noChangeArrowheads="1"/>
              </p:cNvSpPr>
              <p:nvPr/>
            </p:nvSpPr>
            <p:spPr bwMode="auto">
              <a:xfrm>
                <a:off x="2699" y="2523"/>
                <a:ext cx="182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3209" name="Oval 9"/>
              <p:cNvSpPr>
                <a:spLocks noChangeArrowheads="1"/>
              </p:cNvSpPr>
              <p:nvPr/>
            </p:nvSpPr>
            <p:spPr bwMode="auto">
              <a:xfrm>
                <a:off x="2653" y="2478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63214" name="Text Box 14"/>
            <p:cNvSpPr txBox="1">
              <a:spLocks noChangeArrowheads="1"/>
            </p:cNvSpPr>
            <p:nvPr/>
          </p:nvSpPr>
          <p:spPr bwMode="auto">
            <a:xfrm>
              <a:off x="2653" y="2558"/>
              <a:ext cx="22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3</a:t>
              </a:r>
            </a:p>
          </p:txBody>
        </p:sp>
      </p:grpSp>
      <p:grpSp>
        <p:nvGrpSpPr>
          <p:cNvPr id="563223" name="Group 23"/>
          <p:cNvGrpSpPr>
            <a:grpSpLocks/>
          </p:cNvGrpSpPr>
          <p:nvPr/>
        </p:nvGrpSpPr>
        <p:grpSpPr bwMode="auto">
          <a:xfrm>
            <a:off x="8245475" y="2222500"/>
            <a:ext cx="360363" cy="360363"/>
            <a:chOff x="3016" y="2840"/>
            <a:chExt cx="227" cy="227"/>
          </a:xfrm>
        </p:grpSpPr>
        <p:sp>
          <p:nvSpPr>
            <p:cNvPr id="563215" name="Text Box 15"/>
            <p:cNvSpPr txBox="1">
              <a:spLocks noChangeArrowheads="1"/>
            </p:cNvSpPr>
            <p:nvPr/>
          </p:nvSpPr>
          <p:spPr bwMode="auto">
            <a:xfrm>
              <a:off x="3017" y="2840"/>
              <a:ext cx="18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4</a:t>
              </a:r>
            </a:p>
          </p:txBody>
        </p:sp>
        <p:grpSp>
          <p:nvGrpSpPr>
            <p:cNvPr id="563216" name="Group 16"/>
            <p:cNvGrpSpPr>
              <a:grpSpLocks/>
            </p:cNvGrpSpPr>
            <p:nvPr/>
          </p:nvGrpSpPr>
          <p:grpSpPr bwMode="auto">
            <a:xfrm>
              <a:off x="3016" y="2840"/>
              <a:ext cx="227" cy="227"/>
              <a:chOff x="2653" y="2478"/>
              <a:chExt cx="272" cy="272"/>
            </a:xfrm>
          </p:grpSpPr>
          <p:sp>
            <p:nvSpPr>
              <p:cNvPr id="563217" name="Oval 17"/>
              <p:cNvSpPr>
                <a:spLocks noChangeArrowheads="1"/>
              </p:cNvSpPr>
              <p:nvPr/>
            </p:nvSpPr>
            <p:spPr bwMode="auto">
              <a:xfrm>
                <a:off x="2699" y="2523"/>
                <a:ext cx="182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3218" name="Oval 18"/>
              <p:cNvSpPr>
                <a:spLocks noChangeArrowheads="1"/>
              </p:cNvSpPr>
              <p:nvPr/>
            </p:nvSpPr>
            <p:spPr bwMode="auto">
              <a:xfrm>
                <a:off x="2653" y="2478"/>
                <a:ext cx="272" cy="27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563253" name="Group 53"/>
          <p:cNvGrpSpPr>
            <a:grpSpLocks/>
          </p:cNvGrpSpPr>
          <p:nvPr/>
        </p:nvGrpSpPr>
        <p:grpSpPr bwMode="auto">
          <a:xfrm>
            <a:off x="6011863" y="1358900"/>
            <a:ext cx="863600" cy="431800"/>
            <a:chOff x="2109" y="1389"/>
            <a:chExt cx="544" cy="272"/>
          </a:xfrm>
        </p:grpSpPr>
        <p:sp>
          <p:nvSpPr>
            <p:cNvPr id="563226" name="Line 26"/>
            <p:cNvSpPr>
              <a:spLocks noChangeShapeType="1"/>
            </p:cNvSpPr>
            <p:nvPr/>
          </p:nvSpPr>
          <p:spPr bwMode="auto">
            <a:xfrm flipV="1">
              <a:off x="2109" y="1389"/>
              <a:ext cx="544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3239" name="Text Box 39"/>
            <p:cNvSpPr txBox="1">
              <a:spLocks noChangeArrowheads="1"/>
            </p:cNvSpPr>
            <p:nvPr/>
          </p:nvSpPr>
          <p:spPr bwMode="auto">
            <a:xfrm>
              <a:off x="2245" y="1389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a</a:t>
              </a:r>
            </a:p>
          </p:txBody>
        </p:sp>
      </p:grpSp>
      <p:grpSp>
        <p:nvGrpSpPr>
          <p:cNvPr id="563254" name="Group 54"/>
          <p:cNvGrpSpPr>
            <a:grpSpLocks/>
          </p:cNvGrpSpPr>
          <p:nvPr/>
        </p:nvGrpSpPr>
        <p:grpSpPr bwMode="auto">
          <a:xfrm>
            <a:off x="6083300" y="1773238"/>
            <a:ext cx="901700" cy="514350"/>
            <a:chOff x="2154" y="1650"/>
            <a:chExt cx="568" cy="324"/>
          </a:xfrm>
        </p:grpSpPr>
        <p:cxnSp>
          <p:nvCxnSpPr>
            <p:cNvPr id="563236" name="AutoShape 36"/>
            <p:cNvCxnSpPr>
              <a:cxnSpLocks noChangeShapeType="1"/>
            </p:cNvCxnSpPr>
            <p:nvPr/>
          </p:nvCxnSpPr>
          <p:spPr bwMode="auto">
            <a:xfrm rot="5400000" flipH="1">
              <a:off x="2327" y="1579"/>
              <a:ext cx="222" cy="568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63242" name="Text Box 42"/>
            <p:cNvSpPr txBox="1">
              <a:spLocks noChangeArrowheads="1"/>
            </p:cNvSpPr>
            <p:nvPr/>
          </p:nvSpPr>
          <p:spPr bwMode="auto">
            <a:xfrm>
              <a:off x="2381" y="1650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a</a:t>
              </a:r>
            </a:p>
          </p:txBody>
        </p:sp>
      </p:grpSp>
      <p:grpSp>
        <p:nvGrpSpPr>
          <p:cNvPr id="563255" name="Group 55"/>
          <p:cNvGrpSpPr>
            <a:grpSpLocks/>
          </p:cNvGrpSpPr>
          <p:nvPr/>
        </p:nvGrpSpPr>
        <p:grpSpPr bwMode="auto">
          <a:xfrm>
            <a:off x="7164388" y="2206625"/>
            <a:ext cx="1079500" cy="304800"/>
            <a:chOff x="2835" y="1923"/>
            <a:chExt cx="680" cy="192"/>
          </a:xfrm>
        </p:grpSpPr>
        <p:sp>
          <p:nvSpPr>
            <p:cNvPr id="563228" name="Line 28"/>
            <p:cNvSpPr>
              <a:spLocks noChangeShapeType="1"/>
            </p:cNvSpPr>
            <p:nvPr/>
          </p:nvSpPr>
          <p:spPr bwMode="auto">
            <a:xfrm>
              <a:off x="2835" y="2069"/>
              <a:ext cx="6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3243" name="Text Box 43"/>
            <p:cNvSpPr txBox="1">
              <a:spLocks noChangeArrowheads="1"/>
            </p:cNvSpPr>
            <p:nvPr/>
          </p:nvSpPr>
          <p:spPr bwMode="auto">
            <a:xfrm>
              <a:off x="3107" y="1923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a</a:t>
              </a:r>
            </a:p>
          </p:txBody>
        </p:sp>
      </p:grpSp>
      <p:grpSp>
        <p:nvGrpSpPr>
          <p:cNvPr id="563257" name="Group 57"/>
          <p:cNvGrpSpPr>
            <a:grpSpLocks/>
          </p:cNvGrpSpPr>
          <p:nvPr/>
        </p:nvGrpSpPr>
        <p:grpSpPr bwMode="auto">
          <a:xfrm>
            <a:off x="5973763" y="2095500"/>
            <a:ext cx="901700" cy="352425"/>
            <a:chOff x="2085" y="1853"/>
            <a:chExt cx="568" cy="222"/>
          </a:xfrm>
        </p:grpSpPr>
        <p:cxnSp>
          <p:nvCxnSpPr>
            <p:cNvPr id="563232" name="AutoShape 32"/>
            <p:cNvCxnSpPr>
              <a:cxnSpLocks noChangeShapeType="1"/>
              <a:stCxn id="563212" idx="2"/>
              <a:endCxn id="563213" idx="1"/>
            </p:cNvCxnSpPr>
            <p:nvPr/>
          </p:nvCxnSpPr>
          <p:spPr bwMode="auto">
            <a:xfrm rot="16200000" flipH="1">
              <a:off x="2258" y="1680"/>
              <a:ext cx="222" cy="568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63244" name="Text Box 44"/>
            <p:cNvSpPr txBox="1">
              <a:spLocks noChangeArrowheads="1"/>
            </p:cNvSpPr>
            <p:nvPr/>
          </p:nvSpPr>
          <p:spPr bwMode="auto">
            <a:xfrm>
              <a:off x="2244" y="1877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b</a:t>
              </a:r>
            </a:p>
          </p:txBody>
        </p:sp>
      </p:grpSp>
      <p:grpSp>
        <p:nvGrpSpPr>
          <p:cNvPr id="563260" name="Group 60"/>
          <p:cNvGrpSpPr>
            <a:grpSpLocks/>
          </p:cNvGrpSpPr>
          <p:nvPr/>
        </p:nvGrpSpPr>
        <p:grpSpPr bwMode="auto">
          <a:xfrm>
            <a:off x="6948488" y="1503363"/>
            <a:ext cx="288925" cy="792162"/>
            <a:chOff x="2699" y="1480"/>
            <a:chExt cx="182" cy="499"/>
          </a:xfrm>
        </p:grpSpPr>
        <p:sp>
          <p:nvSpPr>
            <p:cNvPr id="563227" name="Line 27"/>
            <p:cNvSpPr>
              <a:spLocks noChangeShapeType="1"/>
            </p:cNvSpPr>
            <p:nvPr/>
          </p:nvSpPr>
          <p:spPr bwMode="auto">
            <a:xfrm>
              <a:off x="2744" y="1480"/>
              <a:ext cx="0" cy="4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3245" name="Text Box 45"/>
            <p:cNvSpPr txBox="1">
              <a:spLocks noChangeArrowheads="1"/>
            </p:cNvSpPr>
            <p:nvPr/>
          </p:nvSpPr>
          <p:spPr bwMode="auto">
            <a:xfrm>
              <a:off x="2699" y="1616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b</a:t>
              </a:r>
            </a:p>
          </p:txBody>
        </p:sp>
      </p:grpSp>
      <p:grpSp>
        <p:nvGrpSpPr>
          <p:cNvPr id="563258" name="Group 58"/>
          <p:cNvGrpSpPr>
            <a:grpSpLocks/>
          </p:cNvGrpSpPr>
          <p:nvPr/>
        </p:nvGrpSpPr>
        <p:grpSpPr bwMode="auto">
          <a:xfrm>
            <a:off x="8315325" y="1503363"/>
            <a:ext cx="288925" cy="719137"/>
            <a:chOff x="3560" y="1480"/>
            <a:chExt cx="182" cy="453"/>
          </a:xfrm>
        </p:grpSpPr>
        <p:sp>
          <p:nvSpPr>
            <p:cNvPr id="563230" name="Line 30"/>
            <p:cNvSpPr>
              <a:spLocks noChangeShapeType="1"/>
            </p:cNvSpPr>
            <p:nvPr/>
          </p:nvSpPr>
          <p:spPr bwMode="auto">
            <a:xfrm flipV="1">
              <a:off x="3606" y="1480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3247" name="Text Box 47"/>
            <p:cNvSpPr txBox="1">
              <a:spLocks noChangeArrowheads="1"/>
            </p:cNvSpPr>
            <p:nvPr/>
          </p:nvSpPr>
          <p:spPr bwMode="auto">
            <a:xfrm>
              <a:off x="3560" y="1616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b</a:t>
              </a:r>
            </a:p>
          </p:txBody>
        </p:sp>
      </p:grpSp>
      <p:grpSp>
        <p:nvGrpSpPr>
          <p:cNvPr id="563259" name="Group 59"/>
          <p:cNvGrpSpPr>
            <a:grpSpLocks/>
          </p:cNvGrpSpPr>
          <p:nvPr/>
        </p:nvGrpSpPr>
        <p:grpSpPr bwMode="auto">
          <a:xfrm>
            <a:off x="7164388" y="1125538"/>
            <a:ext cx="1008062" cy="304800"/>
            <a:chOff x="2835" y="1242"/>
            <a:chExt cx="635" cy="192"/>
          </a:xfrm>
        </p:grpSpPr>
        <p:sp>
          <p:nvSpPr>
            <p:cNvPr id="563229" name="Line 29"/>
            <p:cNvSpPr>
              <a:spLocks noChangeShapeType="1"/>
            </p:cNvSpPr>
            <p:nvPr/>
          </p:nvSpPr>
          <p:spPr bwMode="auto">
            <a:xfrm>
              <a:off x="2835" y="1389"/>
              <a:ext cx="63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563248" name="Text Box 48"/>
            <p:cNvSpPr txBox="1">
              <a:spLocks noChangeArrowheads="1"/>
            </p:cNvSpPr>
            <p:nvPr/>
          </p:nvSpPr>
          <p:spPr bwMode="auto">
            <a:xfrm>
              <a:off x="3061" y="1242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c</a:t>
              </a:r>
            </a:p>
          </p:txBody>
        </p:sp>
      </p:grpSp>
      <p:grpSp>
        <p:nvGrpSpPr>
          <p:cNvPr id="563261" name="Group 61"/>
          <p:cNvGrpSpPr>
            <a:grpSpLocks/>
          </p:cNvGrpSpPr>
          <p:nvPr/>
        </p:nvGrpSpPr>
        <p:grpSpPr bwMode="auto">
          <a:xfrm>
            <a:off x="6515100" y="2511425"/>
            <a:ext cx="539750" cy="447675"/>
            <a:chOff x="2426" y="2115"/>
            <a:chExt cx="340" cy="282"/>
          </a:xfrm>
        </p:grpSpPr>
        <p:cxnSp>
          <p:nvCxnSpPr>
            <p:cNvPr id="563238" name="AutoShape 38"/>
            <p:cNvCxnSpPr>
              <a:cxnSpLocks noChangeShapeType="1"/>
              <a:endCxn id="563213" idx="2"/>
            </p:cNvCxnSpPr>
            <p:nvPr/>
          </p:nvCxnSpPr>
          <p:spPr bwMode="auto">
            <a:xfrm>
              <a:off x="2653" y="2115"/>
              <a:ext cx="113" cy="56"/>
            </a:xfrm>
            <a:prstGeom prst="curvedConnector4">
              <a:avLst>
                <a:gd name="adj1" fmla="val -133630"/>
                <a:gd name="adj2" fmla="val 35714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563249" name="Text Box 49"/>
            <p:cNvSpPr txBox="1">
              <a:spLocks noChangeArrowheads="1"/>
            </p:cNvSpPr>
            <p:nvPr/>
          </p:nvSpPr>
          <p:spPr bwMode="auto">
            <a:xfrm>
              <a:off x="2426" y="2205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c</a:t>
              </a:r>
            </a:p>
          </p:txBody>
        </p:sp>
      </p:grpSp>
      <p:grpSp>
        <p:nvGrpSpPr>
          <p:cNvPr id="563256" name="Group 56"/>
          <p:cNvGrpSpPr>
            <a:grpSpLocks/>
          </p:cNvGrpSpPr>
          <p:nvPr/>
        </p:nvGrpSpPr>
        <p:grpSpPr bwMode="auto">
          <a:xfrm>
            <a:off x="5507038" y="1358900"/>
            <a:ext cx="468312" cy="584200"/>
            <a:chOff x="1791" y="1389"/>
            <a:chExt cx="295" cy="368"/>
          </a:xfrm>
        </p:grpSpPr>
        <p:sp>
          <p:nvSpPr>
            <p:cNvPr id="563246" name="Text Box 46"/>
            <p:cNvSpPr txBox="1">
              <a:spLocks noChangeArrowheads="1"/>
            </p:cNvSpPr>
            <p:nvPr/>
          </p:nvSpPr>
          <p:spPr bwMode="auto">
            <a:xfrm>
              <a:off x="1791" y="1389"/>
              <a:ext cx="1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1400">
                  <a:latin typeface="Arial" charset="0"/>
                </a:rPr>
                <a:t>b</a:t>
              </a:r>
            </a:p>
          </p:txBody>
        </p:sp>
        <p:cxnSp>
          <p:nvCxnSpPr>
            <p:cNvPr id="563250" name="AutoShape 50"/>
            <p:cNvCxnSpPr>
              <a:cxnSpLocks noChangeShapeType="1"/>
            </p:cNvCxnSpPr>
            <p:nvPr/>
          </p:nvCxnSpPr>
          <p:spPr bwMode="auto">
            <a:xfrm rot="10800000" flipH="1">
              <a:off x="1973" y="1661"/>
              <a:ext cx="113" cy="96"/>
            </a:xfrm>
            <a:prstGeom prst="curvedConnector4">
              <a:avLst>
                <a:gd name="adj1" fmla="val -127435"/>
                <a:gd name="adj2" fmla="val 2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  <p:grpSp>
        <p:nvGrpSpPr>
          <p:cNvPr id="563252" name="Group 52"/>
          <p:cNvGrpSpPr>
            <a:grpSpLocks/>
          </p:cNvGrpSpPr>
          <p:nvPr/>
        </p:nvGrpSpPr>
        <p:grpSpPr bwMode="auto">
          <a:xfrm>
            <a:off x="5722938" y="1790700"/>
            <a:ext cx="430212" cy="504825"/>
            <a:chOff x="1927" y="1661"/>
            <a:chExt cx="271" cy="318"/>
          </a:xfrm>
        </p:grpSpPr>
        <p:grpSp>
          <p:nvGrpSpPr>
            <p:cNvPr id="563219" name="Group 19"/>
            <p:cNvGrpSpPr>
              <a:grpSpLocks/>
            </p:cNvGrpSpPr>
            <p:nvPr/>
          </p:nvGrpSpPr>
          <p:grpSpPr bwMode="auto">
            <a:xfrm>
              <a:off x="1972" y="1661"/>
              <a:ext cx="226" cy="192"/>
              <a:chOff x="1927" y="2115"/>
              <a:chExt cx="226" cy="192"/>
            </a:xfrm>
          </p:grpSpPr>
          <p:sp>
            <p:nvSpPr>
              <p:cNvPr id="563205" name="Oval 5"/>
              <p:cNvSpPr>
                <a:spLocks noChangeArrowheads="1"/>
              </p:cNvSpPr>
              <p:nvPr/>
            </p:nvSpPr>
            <p:spPr bwMode="auto">
              <a:xfrm>
                <a:off x="1927" y="2115"/>
                <a:ext cx="182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63212" name="Text Box 12"/>
              <p:cNvSpPr txBox="1">
                <a:spLocks noChangeArrowheads="1"/>
              </p:cNvSpPr>
              <p:nvPr/>
            </p:nvSpPr>
            <p:spPr bwMode="auto">
              <a:xfrm>
                <a:off x="1927" y="2115"/>
                <a:ext cx="226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0</a:t>
                </a:r>
              </a:p>
            </p:txBody>
          </p:sp>
        </p:grpSp>
        <p:sp>
          <p:nvSpPr>
            <p:cNvPr id="563251" name="Line 51"/>
            <p:cNvSpPr>
              <a:spLocks noChangeShapeType="1"/>
            </p:cNvSpPr>
            <p:nvPr/>
          </p:nvSpPr>
          <p:spPr bwMode="auto">
            <a:xfrm flipV="1">
              <a:off x="1927" y="1842"/>
              <a:ext cx="91" cy="137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63262" name="Rectangle 62"/>
          <p:cNvSpPr>
            <a:spLocks noChangeArrowheads="1"/>
          </p:cNvSpPr>
          <p:nvPr/>
        </p:nvSpPr>
        <p:spPr bwMode="auto">
          <a:xfrm>
            <a:off x="179388" y="1227138"/>
            <a:ext cx="2990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u="sng">
                <a:latin typeface="Times New Roman" pitchFamily="18" charset="0"/>
                <a:cs typeface="Times New Roman" pitchFamily="18" charset="0"/>
              </a:rPr>
              <a:t>On obtient le système: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63" name="Rectangle 63"/>
          <p:cNvSpPr>
            <a:spLocks noChangeArrowheads="1"/>
          </p:cNvSpPr>
          <p:nvPr/>
        </p:nvSpPr>
        <p:spPr bwMode="auto">
          <a:xfrm>
            <a:off x="468313" y="1773238"/>
            <a:ext cx="335438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|cL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|cL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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</a:p>
        </p:txBody>
      </p:sp>
      <p:sp>
        <p:nvSpPr>
          <p:cNvPr id="563264" name="Rectangle 64"/>
          <p:cNvSpPr>
            <a:spLocks noChangeArrowheads="1"/>
          </p:cNvSpPr>
          <p:nvPr/>
        </p:nvSpPr>
        <p:spPr bwMode="auto">
          <a:xfrm>
            <a:off x="395288" y="4005263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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endParaRPr lang="fr-FR" sz="2400" i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563265" name="Line 65"/>
          <p:cNvSpPr>
            <a:spLocks noChangeShapeType="1"/>
          </p:cNvSpPr>
          <p:nvPr/>
        </p:nvSpPr>
        <p:spPr bwMode="auto">
          <a:xfrm>
            <a:off x="250825" y="3789363"/>
            <a:ext cx="29527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563266" name="Rectangle 66"/>
          <p:cNvSpPr>
            <a:spLocks noChangeArrowheads="1"/>
          </p:cNvSpPr>
          <p:nvPr/>
        </p:nvSpPr>
        <p:spPr bwMode="auto">
          <a:xfrm>
            <a:off x="1979613" y="4365625"/>
            <a:ext cx="792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=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</a:t>
            </a:r>
            <a:endParaRPr lang="fr-FR" sz="2400" i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563267" name="Rectangle 67"/>
          <p:cNvSpPr>
            <a:spLocks noChangeArrowheads="1"/>
          </p:cNvSpPr>
          <p:nvPr/>
        </p:nvSpPr>
        <p:spPr bwMode="auto">
          <a:xfrm>
            <a:off x="395288" y="4710113"/>
            <a:ext cx="25923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=aL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|cL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</a:rPr>
              <a:t>|b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63268" name="Rectangle 68"/>
          <p:cNvSpPr>
            <a:spLocks noChangeArrowheads="1"/>
          </p:cNvSpPr>
          <p:nvPr/>
        </p:nvSpPr>
        <p:spPr bwMode="auto">
          <a:xfrm>
            <a:off x="2771775" y="4724400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|cL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|a|ab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63269" name="Rectangle 69"/>
          <p:cNvSpPr>
            <a:spLocks noChangeArrowheads="1"/>
          </p:cNvSpPr>
          <p:nvPr/>
        </p:nvSpPr>
        <p:spPr bwMode="auto">
          <a:xfrm>
            <a:off x="6804025" y="4797425"/>
            <a:ext cx="223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c*( 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70" name="Rectangle 70"/>
          <p:cNvSpPr>
            <a:spLocks noChangeArrowheads="1"/>
          </p:cNvSpPr>
          <p:nvPr/>
        </p:nvSpPr>
        <p:spPr bwMode="auto">
          <a:xfrm>
            <a:off x="395288" y="5187950"/>
            <a:ext cx="1728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= b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71" name="Rectangle 71"/>
          <p:cNvSpPr>
            <a:spLocks noChangeArrowheads="1"/>
          </p:cNvSpPr>
          <p:nvPr/>
        </p:nvSpPr>
        <p:spPr bwMode="auto">
          <a:xfrm>
            <a:off x="2051050" y="5203825"/>
            <a:ext cx="2665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b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c*( a|ab|aL</a:t>
            </a:r>
            <a:r>
              <a:rPr lang="fr-FR" sz="2400" i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c</a:t>
            </a:r>
          </a:p>
        </p:txBody>
      </p:sp>
      <p:sp>
        <p:nvSpPr>
          <p:cNvPr id="563272" name="Rectangle 72"/>
          <p:cNvSpPr>
            <a:spLocks noChangeArrowheads="1"/>
          </p:cNvSpPr>
          <p:nvPr/>
        </p:nvSpPr>
        <p:spPr bwMode="auto">
          <a:xfrm>
            <a:off x="395288" y="5589588"/>
            <a:ext cx="64817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=bL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| a(c| bc*( 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Arial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|bc*(a|ab|aL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563274" name="Rectangle 74"/>
          <p:cNvSpPr>
            <a:spLocks noChangeArrowheads="1"/>
          </p:cNvSpPr>
          <p:nvPr/>
        </p:nvSpPr>
        <p:spPr bwMode="auto">
          <a:xfrm>
            <a:off x="4787900" y="5229225"/>
            <a:ext cx="2665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c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bc*( 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63275" name="Rectangle 75"/>
          <p:cNvSpPr>
            <a:spLocks noChangeArrowheads="1"/>
          </p:cNvSpPr>
          <p:nvPr/>
        </p:nvSpPr>
        <p:spPr bwMode="auto">
          <a:xfrm>
            <a:off x="4787900" y="4724400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fr-FR" sz="2400" i="1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|a|ab</a:t>
            </a:r>
            <a:r>
              <a:rPr lang="fr-FR">
                <a:latin typeface="Arial" charset="0"/>
              </a:rPr>
              <a:t> </a:t>
            </a:r>
          </a:p>
        </p:txBody>
      </p:sp>
      <p:sp>
        <p:nvSpPr>
          <p:cNvPr id="563276" name="Rectangle 76"/>
          <p:cNvSpPr>
            <a:spLocks noChangeArrowheads="1"/>
          </p:cNvSpPr>
          <p:nvPr/>
        </p:nvSpPr>
        <p:spPr bwMode="auto">
          <a:xfrm>
            <a:off x="395288" y="6021388"/>
            <a:ext cx="5689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=bL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</a:rPr>
              <a:t>ac|abc*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i="1" u="sng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Arial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|bc*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2" grpId="0"/>
      <p:bldP spid="563265" grpId="0" animBg="1"/>
      <p:bldP spid="563266" grpId="0"/>
      <p:bldP spid="563267" grpId="0"/>
      <p:bldP spid="563268" grpId="0"/>
      <p:bldP spid="563269" grpId="0"/>
      <p:bldP spid="563270" grpId="0"/>
      <p:bldP spid="563271" grpId="0"/>
      <p:bldP spid="563272" grpId="0"/>
      <p:bldP spid="563274" grpId="0"/>
      <p:bldP spid="563275" grpId="0"/>
      <p:bldP spid="563276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2934E5-E0F1-4159-BFF9-38974BD0F2CD}" type="slidenum">
              <a:rPr lang="fr-FR"/>
              <a:pPr/>
              <a:t>109</a:t>
            </a:fld>
            <a:endParaRPr lang="fr-FR"/>
          </a:p>
        </p:txBody>
      </p:sp>
      <p:sp>
        <p:nvSpPr>
          <p:cNvPr id="579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15 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 suite</a:t>
            </a:r>
            <a:r>
              <a:rPr lang="fr-FR" sz="4000"/>
              <a:t> </a:t>
            </a:r>
          </a:p>
        </p:txBody>
      </p:sp>
      <p:grpSp>
        <p:nvGrpSpPr>
          <p:cNvPr id="579652" name="Group 68"/>
          <p:cNvGrpSpPr>
            <a:grpSpLocks/>
          </p:cNvGrpSpPr>
          <p:nvPr/>
        </p:nvGrpSpPr>
        <p:grpSpPr bwMode="auto">
          <a:xfrm>
            <a:off x="5580063" y="476250"/>
            <a:ext cx="3098800" cy="1833563"/>
            <a:chOff x="3469" y="709"/>
            <a:chExt cx="1952" cy="1155"/>
          </a:xfrm>
        </p:grpSpPr>
        <p:grpSp>
          <p:nvGrpSpPr>
            <p:cNvPr id="579587" name="Group 3"/>
            <p:cNvGrpSpPr>
              <a:grpSpLocks/>
            </p:cNvGrpSpPr>
            <p:nvPr/>
          </p:nvGrpSpPr>
          <p:grpSpPr bwMode="auto">
            <a:xfrm>
              <a:off x="4331" y="755"/>
              <a:ext cx="227" cy="192"/>
              <a:chOff x="2199" y="2387"/>
              <a:chExt cx="227" cy="192"/>
            </a:xfrm>
          </p:grpSpPr>
          <p:sp>
            <p:nvSpPr>
              <p:cNvPr id="579588" name="Oval 4"/>
              <p:cNvSpPr>
                <a:spLocks noChangeArrowheads="1"/>
              </p:cNvSpPr>
              <p:nvPr/>
            </p:nvSpPr>
            <p:spPr bwMode="auto">
              <a:xfrm>
                <a:off x="2199" y="2387"/>
                <a:ext cx="182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9589" name="Text Box 5"/>
              <p:cNvSpPr txBox="1">
                <a:spLocks noChangeArrowheads="1"/>
              </p:cNvSpPr>
              <p:nvPr/>
            </p:nvSpPr>
            <p:spPr bwMode="auto">
              <a:xfrm>
                <a:off x="2200" y="2387"/>
                <a:ext cx="226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1</a:t>
                </a:r>
              </a:p>
            </p:txBody>
          </p:sp>
        </p:grpSp>
        <p:grpSp>
          <p:nvGrpSpPr>
            <p:cNvPr id="579590" name="Group 6"/>
            <p:cNvGrpSpPr>
              <a:grpSpLocks/>
            </p:cNvGrpSpPr>
            <p:nvPr/>
          </p:nvGrpSpPr>
          <p:grpSpPr bwMode="auto">
            <a:xfrm>
              <a:off x="4331" y="1446"/>
              <a:ext cx="226" cy="192"/>
              <a:chOff x="2109" y="2750"/>
              <a:chExt cx="226" cy="192"/>
            </a:xfrm>
          </p:grpSpPr>
          <p:sp>
            <p:nvSpPr>
              <p:cNvPr id="579591" name="Oval 7"/>
              <p:cNvSpPr>
                <a:spLocks noChangeArrowheads="1"/>
              </p:cNvSpPr>
              <p:nvPr/>
            </p:nvSpPr>
            <p:spPr bwMode="auto">
              <a:xfrm>
                <a:off x="2109" y="2750"/>
                <a:ext cx="182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79592" name="Text Box 8"/>
              <p:cNvSpPr txBox="1">
                <a:spLocks noChangeArrowheads="1"/>
              </p:cNvSpPr>
              <p:nvPr/>
            </p:nvSpPr>
            <p:spPr bwMode="auto">
              <a:xfrm>
                <a:off x="2109" y="2750"/>
                <a:ext cx="226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2</a:t>
                </a:r>
              </a:p>
            </p:txBody>
          </p:sp>
        </p:grpSp>
        <p:grpSp>
          <p:nvGrpSpPr>
            <p:cNvPr id="579593" name="Group 9"/>
            <p:cNvGrpSpPr>
              <a:grpSpLocks/>
            </p:cNvGrpSpPr>
            <p:nvPr/>
          </p:nvGrpSpPr>
          <p:grpSpPr bwMode="auto">
            <a:xfrm>
              <a:off x="5148" y="720"/>
              <a:ext cx="227" cy="227"/>
              <a:chOff x="2653" y="2523"/>
              <a:chExt cx="227" cy="227"/>
            </a:xfrm>
          </p:grpSpPr>
          <p:grpSp>
            <p:nvGrpSpPr>
              <p:cNvPr id="579594" name="Group 10"/>
              <p:cNvGrpSpPr>
                <a:grpSpLocks/>
              </p:cNvGrpSpPr>
              <p:nvPr/>
            </p:nvGrpSpPr>
            <p:grpSpPr bwMode="auto">
              <a:xfrm>
                <a:off x="2653" y="2523"/>
                <a:ext cx="227" cy="227"/>
                <a:chOff x="2653" y="2478"/>
                <a:chExt cx="272" cy="272"/>
              </a:xfrm>
            </p:grpSpPr>
            <p:sp>
              <p:nvSpPr>
                <p:cNvPr id="579595" name="Oval 11"/>
                <p:cNvSpPr>
                  <a:spLocks noChangeArrowheads="1"/>
                </p:cNvSpPr>
                <p:nvPr/>
              </p:nvSpPr>
              <p:spPr bwMode="auto">
                <a:xfrm>
                  <a:off x="2699" y="2523"/>
                  <a:ext cx="182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9596" name="Oval 12"/>
                <p:cNvSpPr>
                  <a:spLocks noChangeArrowheads="1"/>
                </p:cNvSpPr>
                <p:nvPr/>
              </p:nvSpPr>
              <p:spPr bwMode="auto">
                <a:xfrm>
                  <a:off x="2653" y="2478"/>
                  <a:ext cx="272" cy="272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579597" name="Text Box 13"/>
              <p:cNvSpPr txBox="1">
                <a:spLocks noChangeArrowheads="1"/>
              </p:cNvSpPr>
              <p:nvPr/>
            </p:nvSpPr>
            <p:spPr bwMode="auto">
              <a:xfrm>
                <a:off x="2653" y="2558"/>
                <a:ext cx="226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3</a:t>
                </a:r>
              </a:p>
            </p:txBody>
          </p:sp>
        </p:grpSp>
        <p:grpSp>
          <p:nvGrpSpPr>
            <p:cNvPr id="579598" name="Group 14"/>
            <p:cNvGrpSpPr>
              <a:grpSpLocks/>
            </p:cNvGrpSpPr>
            <p:nvPr/>
          </p:nvGrpSpPr>
          <p:grpSpPr bwMode="auto">
            <a:xfrm>
              <a:off x="5194" y="1400"/>
              <a:ext cx="227" cy="227"/>
              <a:chOff x="3016" y="2840"/>
              <a:chExt cx="227" cy="227"/>
            </a:xfrm>
          </p:grpSpPr>
          <p:sp>
            <p:nvSpPr>
              <p:cNvPr id="579599" name="Text Box 15"/>
              <p:cNvSpPr txBox="1">
                <a:spLocks noChangeArrowheads="1"/>
              </p:cNvSpPr>
              <p:nvPr/>
            </p:nvSpPr>
            <p:spPr bwMode="auto">
              <a:xfrm>
                <a:off x="3017" y="2840"/>
                <a:ext cx="181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4</a:t>
                </a:r>
              </a:p>
            </p:txBody>
          </p:sp>
          <p:grpSp>
            <p:nvGrpSpPr>
              <p:cNvPr id="579600" name="Group 16"/>
              <p:cNvGrpSpPr>
                <a:grpSpLocks/>
              </p:cNvGrpSpPr>
              <p:nvPr/>
            </p:nvGrpSpPr>
            <p:grpSpPr bwMode="auto">
              <a:xfrm>
                <a:off x="3016" y="2840"/>
                <a:ext cx="227" cy="227"/>
                <a:chOff x="2653" y="2478"/>
                <a:chExt cx="272" cy="272"/>
              </a:xfrm>
            </p:grpSpPr>
            <p:sp>
              <p:nvSpPr>
                <p:cNvPr id="579601" name="Oval 17"/>
                <p:cNvSpPr>
                  <a:spLocks noChangeArrowheads="1"/>
                </p:cNvSpPr>
                <p:nvPr/>
              </p:nvSpPr>
              <p:spPr bwMode="auto">
                <a:xfrm>
                  <a:off x="2699" y="2523"/>
                  <a:ext cx="182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9602" name="Oval 18"/>
                <p:cNvSpPr>
                  <a:spLocks noChangeArrowheads="1"/>
                </p:cNvSpPr>
                <p:nvPr/>
              </p:nvSpPr>
              <p:spPr bwMode="auto">
                <a:xfrm>
                  <a:off x="2653" y="2478"/>
                  <a:ext cx="272" cy="272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grpSp>
          <p:nvGrpSpPr>
            <p:cNvPr id="579603" name="Group 19"/>
            <p:cNvGrpSpPr>
              <a:grpSpLocks/>
            </p:cNvGrpSpPr>
            <p:nvPr/>
          </p:nvGrpSpPr>
          <p:grpSpPr bwMode="auto">
            <a:xfrm>
              <a:off x="3787" y="856"/>
              <a:ext cx="544" cy="272"/>
              <a:chOff x="2109" y="1389"/>
              <a:chExt cx="544" cy="272"/>
            </a:xfrm>
          </p:grpSpPr>
          <p:sp>
            <p:nvSpPr>
              <p:cNvPr id="579604" name="Line 20"/>
              <p:cNvSpPr>
                <a:spLocks noChangeShapeType="1"/>
              </p:cNvSpPr>
              <p:nvPr/>
            </p:nvSpPr>
            <p:spPr bwMode="auto">
              <a:xfrm flipV="1">
                <a:off x="2109" y="1389"/>
                <a:ext cx="544" cy="2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9605" name="Text Box 21"/>
              <p:cNvSpPr txBox="1">
                <a:spLocks noChangeArrowheads="1"/>
              </p:cNvSpPr>
              <p:nvPr/>
            </p:nvSpPr>
            <p:spPr bwMode="auto">
              <a:xfrm>
                <a:off x="2245" y="1389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a</a:t>
                </a:r>
              </a:p>
            </p:txBody>
          </p:sp>
        </p:grpSp>
        <p:grpSp>
          <p:nvGrpSpPr>
            <p:cNvPr id="579606" name="Group 22"/>
            <p:cNvGrpSpPr>
              <a:grpSpLocks/>
            </p:cNvGrpSpPr>
            <p:nvPr/>
          </p:nvGrpSpPr>
          <p:grpSpPr bwMode="auto">
            <a:xfrm>
              <a:off x="3832" y="1117"/>
              <a:ext cx="568" cy="324"/>
              <a:chOff x="2154" y="1650"/>
              <a:chExt cx="568" cy="324"/>
            </a:xfrm>
          </p:grpSpPr>
          <p:cxnSp>
            <p:nvCxnSpPr>
              <p:cNvPr id="579607" name="AutoShape 23"/>
              <p:cNvCxnSpPr>
                <a:cxnSpLocks noChangeShapeType="1"/>
              </p:cNvCxnSpPr>
              <p:nvPr/>
            </p:nvCxnSpPr>
            <p:spPr bwMode="auto">
              <a:xfrm rot="5400000" flipH="1">
                <a:off x="2327" y="1579"/>
                <a:ext cx="222" cy="568"/>
              </a:xfrm>
              <a:prstGeom prst="curvedConnector2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9608" name="Text Box 24"/>
              <p:cNvSpPr txBox="1">
                <a:spLocks noChangeArrowheads="1"/>
              </p:cNvSpPr>
              <p:nvPr/>
            </p:nvSpPr>
            <p:spPr bwMode="auto">
              <a:xfrm>
                <a:off x="2381" y="1650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a</a:t>
                </a:r>
              </a:p>
            </p:txBody>
          </p:sp>
        </p:grpSp>
        <p:grpSp>
          <p:nvGrpSpPr>
            <p:cNvPr id="579609" name="Group 25"/>
            <p:cNvGrpSpPr>
              <a:grpSpLocks/>
            </p:cNvGrpSpPr>
            <p:nvPr/>
          </p:nvGrpSpPr>
          <p:grpSpPr bwMode="auto">
            <a:xfrm>
              <a:off x="4513" y="1390"/>
              <a:ext cx="680" cy="192"/>
              <a:chOff x="2835" y="1923"/>
              <a:chExt cx="680" cy="192"/>
            </a:xfrm>
          </p:grpSpPr>
          <p:sp>
            <p:nvSpPr>
              <p:cNvPr id="579610" name="Line 26"/>
              <p:cNvSpPr>
                <a:spLocks noChangeShapeType="1"/>
              </p:cNvSpPr>
              <p:nvPr/>
            </p:nvSpPr>
            <p:spPr bwMode="auto">
              <a:xfrm>
                <a:off x="2835" y="2069"/>
                <a:ext cx="6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9611" name="Text Box 27"/>
              <p:cNvSpPr txBox="1">
                <a:spLocks noChangeArrowheads="1"/>
              </p:cNvSpPr>
              <p:nvPr/>
            </p:nvSpPr>
            <p:spPr bwMode="auto">
              <a:xfrm>
                <a:off x="3107" y="1923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a</a:t>
                </a:r>
              </a:p>
            </p:txBody>
          </p:sp>
        </p:grpSp>
        <p:grpSp>
          <p:nvGrpSpPr>
            <p:cNvPr id="579612" name="Group 28"/>
            <p:cNvGrpSpPr>
              <a:grpSpLocks/>
            </p:cNvGrpSpPr>
            <p:nvPr/>
          </p:nvGrpSpPr>
          <p:grpSpPr bwMode="auto">
            <a:xfrm>
              <a:off x="3763" y="1320"/>
              <a:ext cx="568" cy="222"/>
              <a:chOff x="2085" y="1853"/>
              <a:chExt cx="568" cy="222"/>
            </a:xfrm>
          </p:grpSpPr>
          <p:cxnSp>
            <p:nvCxnSpPr>
              <p:cNvPr id="579613" name="AutoShape 29"/>
              <p:cNvCxnSpPr>
                <a:cxnSpLocks noChangeShapeType="1"/>
                <a:stCxn id="579633" idx="2"/>
                <a:endCxn id="579592" idx="1"/>
              </p:cNvCxnSpPr>
              <p:nvPr/>
            </p:nvCxnSpPr>
            <p:spPr bwMode="auto">
              <a:xfrm rot="16200000" flipH="1">
                <a:off x="2258" y="1680"/>
                <a:ext cx="222" cy="568"/>
              </a:xfrm>
              <a:prstGeom prst="curvedConnector2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9614" name="Text Box 30"/>
              <p:cNvSpPr txBox="1">
                <a:spLocks noChangeArrowheads="1"/>
              </p:cNvSpPr>
              <p:nvPr/>
            </p:nvSpPr>
            <p:spPr bwMode="auto">
              <a:xfrm>
                <a:off x="2244" y="1877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79615" name="Group 31"/>
            <p:cNvGrpSpPr>
              <a:grpSpLocks/>
            </p:cNvGrpSpPr>
            <p:nvPr/>
          </p:nvGrpSpPr>
          <p:grpSpPr bwMode="auto">
            <a:xfrm>
              <a:off x="4377" y="947"/>
              <a:ext cx="182" cy="499"/>
              <a:chOff x="2699" y="1480"/>
              <a:chExt cx="182" cy="499"/>
            </a:xfrm>
          </p:grpSpPr>
          <p:sp>
            <p:nvSpPr>
              <p:cNvPr id="579616" name="Line 32"/>
              <p:cNvSpPr>
                <a:spLocks noChangeShapeType="1"/>
              </p:cNvSpPr>
              <p:nvPr/>
            </p:nvSpPr>
            <p:spPr bwMode="auto">
              <a:xfrm>
                <a:off x="2744" y="1480"/>
                <a:ext cx="0" cy="4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9617" name="Text Box 33"/>
              <p:cNvSpPr txBox="1">
                <a:spLocks noChangeArrowheads="1"/>
              </p:cNvSpPr>
              <p:nvPr/>
            </p:nvSpPr>
            <p:spPr bwMode="auto">
              <a:xfrm>
                <a:off x="2699" y="1616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79618" name="Group 34"/>
            <p:cNvGrpSpPr>
              <a:grpSpLocks/>
            </p:cNvGrpSpPr>
            <p:nvPr/>
          </p:nvGrpSpPr>
          <p:grpSpPr bwMode="auto">
            <a:xfrm>
              <a:off x="5238" y="947"/>
              <a:ext cx="182" cy="453"/>
              <a:chOff x="3560" y="1480"/>
              <a:chExt cx="182" cy="453"/>
            </a:xfrm>
          </p:grpSpPr>
          <p:sp>
            <p:nvSpPr>
              <p:cNvPr id="579619" name="Line 35"/>
              <p:cNvSpPr>
                <a:spLocks noChangeShapeType="1"/>
              </p:cNvSpPr>
              <p:nvPr/>
            </p:nvSpPr>
            <p:spPr bwMode="auto">
              <a:xfrm flipV="1">
                <a:off x="3606" y="1480"/>
                <a:ext cx="0" cy="4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9620" name="Text Box 36"/>
              <p:cNvSpPr txBox="1">
                <a:spLocks noChangeArrowheads="1"/>
              </p:cNvSpPr>
              <p:nvPr/>
            </p:nvSpPr>
            <p:spPr bwMode="auto">
              <a:xfrm>
                <a:off x="3560" y="1616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579621" name="Group 37"/>
            <p:cNvGrpSpPr>
              <a:grpSpLocks/>
            </p:cNvGrpSpPr>
            <p:nvPr/>
          </p:nvGrpSpPr>
          <p:grpSpPr bwMode="auto">
            <a:xfrm>
              <a:off x="4513" y="709"/>
              <a:ext cx="635" cy="192"/>
              <a:chOff x="2835" y="1242"/>
              <a:chExt cx="635" cy="192"/>
            </a:xfrm>
          </p:grpSpPr>
          <p:sp>
            <p:nvSpPr>
              <p:cNvPr id="579622" name="Line 38"/>
              <p:cNvSpPr>
                <a:spLocks noChangeShapeType="1"/>
              </p:cNvSpPr>
              <p:nvPr/>
            </p:nvSpPr>
            <p:spPr bwMode="auto">
              <a:xfrm>
                <a:off x="2835" y="1389"/>
                <a:ext cx="63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9623" name="Text Box 39"/>
              <p:cNvSpPr txBox="1">
                <a:spLocks noChangeArrowheads="1"/>
              </p:cNvSpPr>
              <p:nvPr/>
            </p:nvSpPr>
            <p:spPr bwMode="auto">
              <a:xfrm>
                <a:off x="3061" y="1242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c</a:t>
                </a:r>
              </a:p>
            </p:txBody>
          </p:sp>
        </p:grpSp>
        <p:grpSp>
          <p:nvGrpSpPr>
            <p:cNvPr id="579624" name="Group 40"/>
            <p:cNvGrpSpPr>
              <a:grpSpLocks/>
            </p:cNvGrpSpPr>
            <p:nvPr/>
          </p:nvGrpSpPr>
          <p:grpSpPr bwMode="auto">
            <a:xfrm>
              <a:off x="4104" y="1582"/>
              <a:ext cx="340" cy="282"/>
              <a:chOff x="2426" y="2115"/>
              <a:chExt cx="340" cy="282"/>
            </a:xfrm>
          </p:grpSpPr>
          <p:cxnSp>
            <p:nvCxnSpPr>
              <p:cNvPr id="579625" name="AutoShape 41"/>
              <p:cNvCxnSpPr>
                <a:cxnSpLocks noChangeShapeType="1"/>
                <a:endCxn id="579592" idx="2"/>
              </p:cNvCxnSpPr>
              <p:nvPr/>
            </p:nvCxnSpPr>
            <p:spPr bwMode="auto">
              <a:xfrm>
                <a:off x="2653" y="2115"/>
                <a:ext cx="113" cy="56"/>
              </a:xfrm>
              <a:prstGeom prst="curvedConnector4">
                <a:avLst>
                  <a:gd name="adj1" fmla="val -133630"/>
                  <a:gd name="adj2" fmla="val 357144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579626" name="Text Box 42"/>
              <p:cNvSpPr txBox="1">
                <a:spLocks noChangeArrowheads="1"/>
              </p:cNvSpPr>
              <p:nvPr/>
            </p:nvSpPr>
            <p:spPr bwMode="auto">
              <a:xfrm>
                <a:off x="2426" y="2205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c</a:t>
                </a:r>
              </a:p>
            </p:txBody>
          </p:sp>
        </p:grpSp>
        <p:grpSp>
          <p:nvGrpSpPr>
            <p:cNvPr id="579627" name="Group 43"/>
            <p:cNvGrpSpPr>
              <a:grpSpLocks/>
            </p:cNvGrpSpPr>
            <p:nvPr/>
          </p:nvGrpSpPr>
          <p:grpSpPr bwMode="auto">
            <a:xfrm>
              <a:off x="3469" y="856"/>
              <a:ext cx="295" cy="368"/>
              <a:chOff x="1791" y="1389"/>
              <a:chExt cx="295" cy="368"/>
            </a:xfrm>
          </p:grpSpPr>
          <p:sp>
            <p:nvSpPr>
              <p:cNvPr id="579628" name="Text Box 44"/>
              <p:cNvSpPr txBox="1">
                <a:spLocks noChangeArrowheads="1"/>
              </p:cNvSpPr>
              <p:nvPr/>
            </p:nvSpPr>
            <p:spPr bwMode="auto">
              <a:xfrm>
                <a:off x="1791" y="1389"/>
                <a:ext cx="182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fr-FR" sz="1400">
                    <a:latin typeface="Arial" charset="0"/>
                  </a:rPr>
                  <a:t>b</a:t>
                </a:r>
              </a:p>
            </p:txBody>
          </p:sp>
          <p:cxnSp>
            <p:nvCxnSpPr>
              <p:cNvPr id="579629" name="AutoShape 45"/>
              <p:cNvCxnSpPr>
                <a:cxnSpLocks noChangeShapeType="1"/>
              </p:cNvCxnSpPr>
              <p:nvPr/>
            </p:nvCxnSpPr>
            <p:spPr bwMode="auto">
              <a:xfrm rot="10800000" flipH="1">
                <a:off x="1973" y="1661"/>
                <a:ext cx="113" cy="96"/>
              </a:xfrm>
              <a:prstGeom prst="curvedConnector4">
                <a:avLst>
                  <a:gd name="adj1" fmla="val -127435"/>
                  <a:gd name="adj2" fmla="val 2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</p:grpSp>
        <p:grpSp>
          <p:nvGrpSpPr>
            <p:cNvPr id="579630" name="Group 46"/>
            <p:cNvGrpSpPr>
              <a:grpSpLocks/>
            </p:cNvGrpSpPr>
            <p:nvPr/>
          </p:nvGrpSpPr>
          <p:grpSpPr bwMode="auto">
            <a:xfrm>
              <a:off x="3605" y="1128"/>
              <a:ext cx="271" cy="318"/>
              <a:chOff x="1927" y="1661"/>
              <a:chExt cx="271" cy="318"/>
            </a:xfrm>
          </p:grpSpPr>
          <p:grpSp>
            <p:nvGrpSpPr>
              <p:cNvPr id="579631" name="Group 47"/>
              <p:cNvGrpSpPr>
                <a:grpSpLocks/>
              </p:cNvGrpSpPr>
              <p:nvPr/>
            </p:nvGrpSpPr>
            <p:grpSpPr bwMode="auto">
              <a:xfrm>
                <a:off x="1972" y="1661"/>
                <a:ext cx="226" cy="192"/>
                <a:chOff x="1927" y="2115"/>
                <a:chExt cx="226" cy="192"/>
              </a:xfrm>
            </p:grpSpPr>
            <p:sp>
              <p:nvSpPr>
                <p:cNvPr id="579632" name="Oval 48"/>
                <p:cNvSpPr>
                  <a:spLocks noChangeArrowheads="1"/>
                </p:cNvSpPr>
                <p:nvPr/>
              </p:nvSpPr>
              <p:spPr bwMode="auto">
                <a:xfrm>
                  <a:off x="1927" y="2115"/>
                  <a:ext cx="182" cy="181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579633" name="Text Box 49"/>
                <p:cNvSpPr txBox="1">
                  <a:spLocks noChangeArrowheads="1"/>
                </p:cNvSpPr>
                <p:nvPr/>
              </p:nvSpPr>
              <p:spPr bwMode="auto">
                <a:xfrm>
                  <a:off x="1927" y="2115"/>
                  <a:ext cx="226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fr-FR" sz="1400">
                      <a:latin typeface="Arial" charset="0"/>
                    </a:rPr>
                    <a:t>0</a:t>
                  </a:r>
                </a:p>
              </p:txBody>
            </p:sp>
          </p:grpSp>
          <p:sp>
            <p:nvSpPr>
              <p:cNvPr id="579634" name="Line 50"/>
              <p:cNvSpPr>
                <a:spLocks noChangeShapeType="1"/>
              </p:cNvSpPr>
              <p:nvPr/>
            </p:nvSpPr>
            <p:spPr bwMode="auto">
              <a:xfrm flipV="1">
                <a:off x="1927" y="1842"/>
                <a:ext cx="91" cy="13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</p:grpSp>
      <p:sp>
        <p:nvSpPr>
          <p:cNvPr id="579646" name="Rectangle 62"/>
          <p:cNvSpPr>
            <a:spLocks noChangeArrowheads="1"/>
          </p:cNvSpPr>
          <p:nvPr/>
        </p:nvSpPr>
        <p:spPr bwMode="auto">
          <a:xfrm>
            <a:off x="684213" y="2822575"/>
            <a:ext cx="4632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 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abc*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bc*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b="1" i="1">
                <a:solidFill>
                  <a:srgbClr val="0000CC"/>
                </a:solidFill>
              </a:rPr>
              <a:t>(</a:t>
            </a:r>
            <a:r>
              <a:rPr lang="fr-FR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b="1" i="1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579647" name="Rectangle 63"/>
          <p:cNvSpPr>
            <a:spLocks noChangeArrowheads="1"/>
          </p:cNvSpPr>
          <p:nvPr/>
        </p:nvSpPr>
        <p:spPr bwMode="auto">
          <a:xfrm>
            <a:off x="684213" y="4292600"/>
            <a:ext cx="5759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ac 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(a|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(a|ab)</a:t>
            </a:r>
            <a:r>
              <a:rPr lang="fr-FR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</a:t>
            </a:r>
            <a:r>
              <a:rPr lang="fr-FR" sz="2400" i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(a|</a:t>
            </a:r>
            <a:r>
              <a:rPr lang="fr-FR" sz="2400" i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aL</a:t>
            </a:r>
            <a:r>
              <a:rPr lang="fr-FR" sz="2400" i="1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b="1" i="1" u="sng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bL</a:t>
            </a:r>
            <a:r>
              <a:rPr lang="fr-FR" sz="2400" i="1" u="sng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</a:p>
        </p:txBody>
      </p:sp>
      <p:sp>
        <p:nvSpPr>
          <p:cNvPr id="579648" name="Rectangle 64"/>
          <p:cNvSpPr>
            <a:spLocks noChangeArrowheads="1"/>
          </p:cNvSpPr>
          <p:nvPr/>
        </p:nvSpPr>
        <p:spPr bwMode="auto">
          <a:xfrm>
            <a:off x="684213" y="3759200"/>
            <a:ext cx="5111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ac  |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(a|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fr-FR"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a| ab</a:t>
            </a:r>
            <a:r>
              <a:rPr lang="fr-FR" sz="2400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fr-FR" sz="2400" i="1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579649" name="Rectangle 65"/>
          <p:cNvSpPr>
            <a:spLocks noChangeArrowheads="1"/>
          </p:cNvSpPr>
          <p:nvPr/>
        </p:nvSpPr>
        <p:spPr bwMode="auto">
          <a:xfrm>
            <a:off x="5867400" y="3249613"/>
            <a:ext cx="3168650" cy="46672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(abc*|bc*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a|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bc*</a:t>
            </a:r>
            <a:endParaRPr lang="fr-FR">
              <a:latin typeface="Arial" charset="0"/>
            </a:endParaRPr>
          </a:p>
        </p:txBody>
      </p:sp>
      <p:sp>
        <p:nvSpPr>
          <p:cNvPr id="579650" name="Rectangle 66"/>
          <p:cNvSpPr>
            <a:spLocks noChangeArrowheads="1"/>
          </p:cNvSpPr>
          <p:nvPr/>
        </p:nvSpPr>
        <p:spPr bwMode="auto">
          <a:xfrm>
            <a:off x="684213" y="5300663"/>
            <a:ext cx="528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ac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(a|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*(a|ab) </a:t>
            </a:r>
            <a:r>
              <a:rPr lang="fr-FR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 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((a|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*a  | b) L</a:t>
            </a:r>
            <a:r>
              <a:rPr lang="fr-FR" sz="2400" i="1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</a:p>
        </p:txBody>
      </p:sp>
      <p:sp>
        <p:nvSpPr>
          <p:cNvPr id="579651" name="Rectangle 67"/>
          <p:cNvSpPr>
            <a:spLocks noChangeArrowheads="1"/>
          </p:cNvSpPr>
          <p:nvPr/>
        </p:nvSpPr>
        <p:spPr bwMode="auto">
          <a:xfrm>
            <a:off x="684213" y="5734050"/>
            <a:ext cx="520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 i="1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GB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((a|</a:t>
            </a:r>
            <a:r>
              <a:rPr lang="fr-FR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en-GB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*a   | b)*</a:t>
            </a:r>
            <a:r>
              <a:rPr lang="en-GB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</a:t>
            </a:r>
            <a:r>
              <a:rPr lang="en-GB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ac|</a:t>
            </a:r>
            <a:r>
              <a:rPr lang="en-GB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(a|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 sz="2400" i="1"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en-GB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*(a|ab) )</a:t>
            </a:r>
          </a:p>
        </p:txBody>
      </p:sp>
      <p:sp>
        <p:nvSpPr>
          <p:cNvPr id="579654" name="Rectangle 70"/>
          <p:cNvSpPr>
            <a:spLocks noChangeArrowheads="1"/>
          </p:cNvSpPr>
          <p:nvPr/>
        </p:nvSpPr>
        <p:spPr bwMode="auto">
          <a:xfrm>
            <a:off x="323850" y="1773238"/>
            <a:ext cx="5689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fr-FR" sz="2400" i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=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</a:rPr>
              <a:t>ac|abc*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 u="sng"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i="1" u="sng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u="sng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Arial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|bc*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579655" name="Rectangle 71"/>
          <p:cNvSpPr>
            <a:spLocks noChangeArrowheads="1"/>
          </p:cNvSpPr>
          <p:nvPr/>
        </p:nvSpPr>
        <p:spPr bwMode="auto">
          <a:xfrm>
            <a:off x="684213" y="2276475"/>
            <a:ext cx="59039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ac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abc*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b="1" i="1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Arial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bc* </a:t>
            </a: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a|ab|aL</a:t>
            </a:r>
            <a:r>
              <a:rPr lang="fr-FR" sz="2400" b="1" i="1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579657" name="Rectangle 73"/>
          <p:cNvSpPr>
            <a:spLocks noChangeArrowheads="1"/>
          </p:cNvSpPr>
          <p:nvPr/>
        </p:nvSpPr>
        <p:spPr bwMode="auto">
          <a:xfrm>
            <a:off x="755650" y="3254375"/>
            <a:ext cx="4552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ac 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(abc*|bc*)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(a|ab|aL</a:t>
            </a:r>
            <a:r>
              <a:rPr lang="fr-FR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 bL</a:t>
            </a:r>
            <a:r>
              <a:rPr lang="fr-FR" sz="2400" i="1" baseline="-2500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579658" name="Rectangle 74"/>
          <p:cNvSpPr>
            <a:spLocks noChangeArrowheads="1"/>
          </p:cNvSpPr>
          <p:nvPr/>
        </p:nvSpPr>
        <p:spPr bwMode="auto">
          <a:xfrm>
            <a:off x="684213" y="4797425"/>
            <a:ext cx="5759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</a:rPr>
              <a:t>= ac  </a:t>
            </a:r>
            <a:r>
              <a:rPr lang="fr-FR" sz="2400" b="1" i="1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 (a|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*(a|ab)</a:t>
            </a:r>
            <a:r>
              <a:rPr lang="fr-FR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 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(a|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*aL</a:t>
            </a:r>
            <a:r>
              <a:rPr lang="fr-FR" sz="2400" i="1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fr-FR" sz="2400" b="1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</a:t>
            </a:r>
            <a:r>
              <a:rPr lang="fr-FR" sz="2400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bL</a:t>
            </a:r>
            <a:r>
              <a:rPr lang="fr-FR" sz="2400" i="1" u="sng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</a:p>
        </p:txBody>
      </p:sp>
      <p:sp>
        <p:nvSpPr>
          <p:cNvPr id="579659" name="Rectangle 75"/>
          <p:cNvSpPr>
            <a:spLocks noChangeArrowheads="1"/>
          </p:cNvSpPr>
          <p:nvPr/>
        </p:nvSpPr>
        <p:spPr bwMode="auto">
          <a:xfrm>
            <a:off x="684213" y="6237288"/>
            <a:ext cx="5256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400" b="1" i="1">
                <a:latin typeface="Times New Roman" pitchFamily="18" charset="0"/>
                <a:cs typeface="Times New Roman" pitchFamily="18" charset="0"/>
              </a:rPr>
              <a:t>= ((a|</a:t>
            </a:r>
            <a:r>
              <a:rPr lang="fr-FR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 sz="2400" b="1" i="1"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en-GB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*a   | b)* ( ac| (a|</a:t>
            </a:r>
            <a:r>
              <a:rPr lang="fr-FR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 sz="2400" b="1" i="1">
                <a:latin typeface="Times New Roman" pitchFamily="18" charset="0"/>
                <a:cs typeface="Times New Roman" pitchFamily="18" charset="0"/>
              </a:rPr>
              <a:t>) bc</a:t>
            </a:r>
            <a:r>
              <a:rPr lang="en-GB" sz="2400" b="1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*(a|ab) 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9646" grpId="0"/>
      <p:bldP spid="579647" grpId="0"/>
      <p:bldP spid="579648" grpId="0"/>
      <p:bldP spid="579649" grpId="0" animBg="1"/>
      <p:bldP spid="579651" grpId="0"/>
      <p:bldP spid="579654" grpId="0"/>
      <p:bldP spid="579655" grpId="0"/>
      <p:bldP spid="579657" grpId="0"/>
      <p:bldP spid="579658" grpId="0"/>
      <p:bldP spid="579659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042532-08E3-4F89-8E4D-9781739F1521}" type="slidenum">
              <a:rPr lang="fr-FR"/>
              <a:pPr/>
              <a:t>110</a:t>
            </a:fld>
            <a:endParaRPr lang="fr-FR"/>
          </a:p>
        </p:txBody>
      </p:sp>
      <p:sp>
        <p:nvSpPr>
          <p:cNvPr id="565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8964613" cy="6265863"/>
          </a:xfrm>
        </p:spPr>
        <p:txBody>
          <a:bodyPr/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Remarque :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A une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peut correspondre plusieurs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AEF.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A un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AEF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peut correspondre plusieurs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Mais à chaque fois c’est en fait la même chose mais sous des écritures différentes, c’est toujours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 même langage qui est décrit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Théorèmes du gonflement</a:t>
            </a:r>
            <a:endParaRPr lang="fr-FR" sz="2400" b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1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Soit </a:t>
            </a:r>
            <a:r>
              <a:rPr lang="fr-FR" sz="2400" i="1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 un langage régulier infini. Il existe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Î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S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avec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¹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tels que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"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³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0,  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 u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Î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2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soit </a:t>
            </a:r>
            <a:r>
              <a:rPr lang="fr-FR" sz="2400">
                <a:solidFill>
                  <a:srgbClr val="FF0000"/>
                </a:solidFill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un langage régulier infini et M = (Q,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d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un automate fini déterministe acceptant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; soit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Î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tel que 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| &gt; |Q|. Alors il existe une décomposition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x u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w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telle que: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¹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|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£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|Q|, et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Symbol" pitchFamily="18" charset="2"/>
                <a:cs typeface="Times New Roman" pitchFamily="18" charset="0"/>
              </a:rPr>
              <a:t>"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³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0,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Lucida Calligraphy" pitchFamily="66" charset="0"/>
                <a:cs typeface="Times New Roman" pitchFamily="18" charset="0"/>
              </a:rPr>
              <a:t>L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79CD49-5BA8-4BDC-BCAD-B82366B31D85}" type="slidenum">
              <a:rPr lang="fr-FR"/>
              <a:pPr/>
              <a:t>111</a:t>
            </a:fld>
            <a:endParaRPr lang="fr-FR"/>
          </a:p>
        </p:txBody>
      </p:sp>
      <p:sp>
        <p:nvSpPr>
          <p:cNvPr id="566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Application:</a:t>
            </a:r>
            <a:r>
              <a:rPr lang="fr-FR" sz="4000"/>
              <a:t> </a:t>
            </a:r>
          </a:p>
        </p:txBody>
      </p:sp>
      <p:sp>
        <p:nvSpPr>
          <p:cNvPr id="566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r>
              <a:rPr lang="fr-FR" sz="2800" b="1">
                <a:latin typeface="Times New Roman" pitchFamily="18" charset="0"/>
                <a:cs typeface="Times New Roman" pitchFamily="18" charset="0"/>
              </a:rPr>
              <a:t>le langage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sur  </a:t>
            </a:r>
            <a:r>
              <a:rPr lang="fr-FR" sz="2800" b="1">
                <a:latin typeface="Symbol" pitchFamily="18" charset="2"/>
                <a:cs typeface="Times New Roman" pitchFamily="18" charset="0"/>
              </a:rPr>
              <a:t>S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 = {</a:t>
            </a:r>
            <a:r>
              <a:rPr lang="fr-FR" sz="2800" b="1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 b="1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n’est pas régulier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Démo: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	par l’absurde,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	on suppose que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est régulier.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	Il existe donc des mots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S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tels que 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"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³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0,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Î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 	Or il est impossible que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ne soit formé que de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	et de même qu’il ne soit formé que de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 	et enfin qu’il comporte au moins une occurrence de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et au moins 	une occurrence de 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5E6A2A-00BE-494C-A97B-DE0E238523F5}" type="slidenum">
              <a:rPr lang="fr-FR"/>
              <a:pPr/>
              <a:t>112</a:t>
            </a:fld>
            <a:endParaRPr lang="fr-FR"/>
          </a:p>
        </p:txBody>
      </p:sp>
      <p:sp>
        <p:nvSpPr>
          <p:cNvPr id="374790" name="WordArt 6"/>
          <p:cNvSpPr>
            <a:spLocks noChangeArrowheads="1" noChangeShapeType="1" noTextEdit="1"/>
          </p:cNvSpPr>
          <p:nvPr/>
        </p:nvSpPr>
        <p:spPr bwMode="auto">
          <a:xfrm>
            <a:off x="1763713" y="1700213"/>
            <a:ext cx="5688012" cy="33845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pl-PL" sz="3600" spc="180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O u f f f f</a:t>
            </a:r>
            <a:endParaRPr lang="fr-FR" sz="3600" spc="180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4454</TotalTime>
  <Words>6070</Words>
  <Application>Microsoft Office PowerPoint</Application>
  <PresentationFormat>Affichage à l'écran (4:3)</PresentationFormat>
  <Paragraphs>3725</Paragraphs>
  <Slides>112</Slides>
  <Notes>112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112</vt:i4>
      </vt:variant>
    </vt:vector>
  </HeadingPairs>
  <TitlesOfParts>
    <vt:vector size="114" baseType="lpstr">
      <vt:lpstr>Pixel</vt:lpstr>
      <vt:lpstr>Equation</vt:lpstr>
      <vt:lpstr>Diapositive 1</vt:lpstr>
      <vt:lpstr>Problème:</vt:lpstr>
      <vt:lpstr>Définition: langages réguliers.</vt:lpstr>
      <vt:lpstr>Expressions régulières. </vt:lpstr>
      <vt:lpstr>Diapositive 5</vt:lpstr>
      <vt:lpstr>Diapositive 6</vt:lpstr>
      <vt:lpstr>Ambiguïté . </vt:lpstr>
      <vt:lpstr>Automates: </vt:lpstr>
      <vt:lpstr>Diapositive 9</vt:lpstr>
      <vt:lpstr>Diapositive 10</vt:lpstr>
      <vt:lpstr>2.1.  Automates finis déterministes </vt:lpstr>
      <vt:lpstr>Exemple 4: </vt:lpstr>
      <vt:lpstr>Extension: </vt:lpstr>
      <vt:lpstr>2.2.1.  Automates complètement spécifiés </vt:lpstr>
      <vt:lpstr>2.2.2.  Langage reconnu par un AFD</vt:lpstr>
      <vt:lpstr>Exemple 5: automate reconnaissant les entiers pairs lus de gauche à droite : </vt:lpstr>
      <vt:lpstr>Exemple 6 : automate reconnaissant les entiers pairs lus de droite à    gauche </vt:lpstr>
      <vt:lpstr>2.2.3.  Automates émondés </vt:lpstr>
      <vt:lpstr>2.3.  Automates Finis non Déterministes AFND</vt:lpstr>
      <vt:lpstr>2.3.  Automates Finis non Déterministes AFND</vt:lpstr>
      <vt:lpstr>2.3.  Automates Finis non Déterministes AFND</vt:lpstr>
      <vt:lpstr>2.3.  Automates Finis non Déterministes AFND</vt:lpstr>
      <vt:lpstr>Diapositive 23</vt:lpstr>
      <vt:lpstr>Diapositive 24</vt:lpstr>
      <vt:lpstr>Exemple 9: l’automate suivant est un AFND. </vt:lpstr>
      <vt:lpstr>Diapositive 26</vt:lpstr>
      <vt:lpstr>2.3.1.  Les automates avec e-transitions </vt:lpstr>
      <vt:lpstr>Diapositive 28</vt:lpstr>
      <vt:lpstr>Calcul de l' e-fermeture de   Q’ = {e1,e2,…,en}: </vt:lpstr>
      <vt:lpstr>Exemple 11:      Soit l'AFND </vt:lpstr>
      <vt:lpstr>Déterminisation :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2.3.3.  Détermination des automates finis </vt:lpstr>
      <vt:lpstr>Principe : considérer des ensembles d'états plutôt que des états.</vt:lpstr>
      <vt:lpstr>Exemple 12: l'automate représenté par la table de transition 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2.3.4.  Automates miroirs </vt:lpstr>
      <vt:lpstr>Si A est un AFD, alors en général, AR est non déterministe. </vt:lpstr>
      <vt:lpstr>2.3.5.  Minimisation d'un AFD </vt:lpstr>
      <vt:lpstr>Diapositive 93</vt:lpstr>
      <vt:lpstr>Exemple 13: </vt:lpstr>
      <vt:lpstr>Exemple 13: </vt:lpstr>
      <vt:lpstr>Diapositive 96</vt:lpstr>
      <vt:lpstr>2.4.  Automates et langages rationnels </vt:lpstr>
      <vt:lpstr>Diapositive 98</vt:lpstr>
      <vt:lpstr>Diapositive 99</vt:lpstr>
      <vt:lpstr>Diapositive 100</vt:lpstr>
      <vt:lpstr>Diapositive 101</vt:lpstr>
      <vt:lpstr>Exemple 14 : (ab|bca)+bb(ab|cb)*a </vt:lpstr>
      <vt:lpstr>Exemple 14 : (ab|bca)+bb(ab|cb)*a </vt:lpstr>
      <vt:lpstr>Exemple 14 : (ab|bca)+bb(ab|cb)*a </vt:lpstr>
      <vt:lpstr>Exemple 14 : (ab|bca)+bb(ab|cb)*a </vt:lpstr>
      <vt:lpstr>Exemple 14 : (ab|bca)+bb(ab|cb)*a </vt:lpstr>
      <vt:lpstr>2.5.  Calcul d'une ER décrite par un AEF. </vt:lpstr>
      <vt:lpstr>Exemple 15 : soit l’automate </vt:lpstr>
      <vt:lpstr>Exemple 15 : suite </vt:lpstr>
      <vt:lpstr>Diapositive 110</vt:lpstr>
      <vt:lpstr>Application: </vt:lpstr>
      <vt:lpstr>Diapositive 112</vt:lpstr>
    </vt:vector>
  </TitlesOfParts>
  <Company>ABBAS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ABBAS</dc:creator>
  <cp:lastModifiedBy>Mehemmel</cp:lastModifiedBy>
  <cp:revision>234</cp:revision>
  <dcterms:created xsi:type="dcterms:W3CDTF">2005-10-07T20:53:41Z</dcterms:created>
  <dcterms:modified xsi:type="dcterms:W3CDTF">2008-01-29T20:25:12Z</dcterms:modified>
</cp:coreProperties>
</file>