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A309A6D-C09C-4548-B29A-6CF363A7E532}" type="datetimeFigureOut">
              <a:rPr lang="fr-FR" smtClean="0"/>
              <a:t>12/11/2017</a:t>
            </a:fld>
            <a:endParaRPr lang="fr-BE"/>
          </a:p>
        </p:txBody>
      </p:sp>
      <p:sp>
        <p:nvSpPr>
          <p:cNvPr id="5" name="Footer Placeholder 4"/>
          <p:cNvSpPr>
            <a:spLocks noGrp="1"/>
          </p:cNvSpPr>
          <p:nvPr>
            <p:ph type="ftr" sz="quarter" idx="11"/>
          </p:nvPr>
        </p:nvSpPr>
        <p:spPr/>
        <p:txBody>
          <a:bodyPr/>
          <a:lstStyle/>
          <a:p>
            <a:endParaRPr lang="fr-BE"/>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CF4668DC-857F-487D-BFFA-8C0CA5037977}" type="slidenum">
              <a:rPr lang="fr-BE" smtClean="0"/>
              <a:t>‹N°›</a:t>
            </a:fld>
            <a:endParaRPr lang="fr-BE"/>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fr-FR" smtClean="0"/>
              <a:t>Modifiez le style du titre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AA309A6D-C09C-4548-B29A-6CF363A7E532}" type="datetimeFigureOut">
              <a:rPr lang="fr-FR" smtClean="0"/>
              <a:t>12/11/2017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A309A6D-C09C-4548-B29A-6CF363A7E532}" type="datetimeFigureOut">
              <a:rPr lang="fr-FR" smtClean="0"/>
              <a:t>12/11/2017</a:t>
            </a:fld>
            <a:endParaRPr lang="fr-BE"/>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fr-FR" smtClean="0"/>
              <a:t>Modifiez le style du titre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fr-FR" smtClean="0"/>
              <a:t>Modifiez le style du titre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A309A6D-C09C-4548-B29A-6CF363A7E532}" type="datetimeFigureOut">
              <a:rPr lang="fr-FR" smtClean="0"/>
              <a:t>12/11/2017</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fr-FR" smtClean="0"/>
              <a:t>Modifiez le style du titre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A309A6D-C09C-4548-B29A-6CF363A7E532}" type="datetimeFigureOut">
              <a:rPr lang="fr-FR" smtClean="0"/>
              <a:t>12/11/2017</a:t>
            </a:fld>
            <a:endParaRPr lang="fr-BE"/>
          </a:p>
        </p:txBody>
      </p:sp>
      <p:sp>
        <p:nvSpPr>
          <p:cNvPr id="8" name="Footer Placeholder 7"/>
          <p:cNvSpPr>
            <a:spLocks noGrp="1"/>
          </p:cNvSpPr>
          <p:nvPr>
            <p:ph type="ftr" sz="quarter" idx="11"/>
          </p:nvPr>
        </p:nvSpPr>
        <p:spPr/>
        <p:txBody>
          <a:bodyPr/>
          <a:lstStyle/>
          <a:p>
            <a:endParaRPr lang="fr-BE"/>
          </a:p>
        </p:txBody>
      </p:sp>
      <p:sp>
        <p:nvSpPr>
          <p:cNvPr id="9" name="Slide Number Placeholder 8"/>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Date Placeholder 2"/>
          <p:cNvSpPr>
            <a:spLocks noGrp="1"/>
          </p:cNvSpPr>
          <p:nvPr>
            <p:ph type="dt" sz="half" idx="10"/>
          </p:nvPr>
        </p:nvSpPr>
        <p:spPr/>
        <p:txBody>
          <a:bodyPr/>
          <a:lstStyle/>
          <a:p>
            <a:fld id="{AA309A6D-C09C-4548-B29A-6CF363A7E532}" type="datetimeFigureOut">
              <a:rPr lang="fr-FR" smtClean="0"/>
              <a:t>12/11/2017</a:t>
            </a:fld>
            <a:endParaRPr lang="fr-BE"/>
          </a:p>
        </p:txBody>
      </p:sp>
      <p:sp>
        <p:nvSpPr>
          <p:cNvPr id="4" name="Footer Placeholder 3"/>
          <p:cNvSpPr>
            <a:spLocks noGrp="1"/>
          </p:cNvSpPr>
          <p:nvPr>
            <p:ph type="ftr" sz="quarter" idx="11"/>
          </p:nvPr>
        </p:nvSpPr>
        <p:spPr/>
        <p:txBody>
          <a:bodyPr/>
          <a:lstStyle/>
          <a:p>
            <a:endParaRPr lang="fr-BE"/>
          </a:p>
        </p:txBody>
      </p:sp>
      <p:sp>
        <p:nvSpPr>
          <p:cNvPr id="5" name="Slide Number Placeholder 4"/>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AA309A6D-C09C-4548-B29A-6CF363A7E532}" type="datetimeFigureOut">
              <a:rPr lang="fr-FR" smtClean="0"/>
              <a:t>12/11/2017</a:t>
            </a:fld>
            <a:endParaRPr lang="fr-BE"/>
          </a:p>
        </p:txBody>
      </p:sp>
      <p:sp>
        <p:nvSpPr>
          <p:cNvPr id="3" name="Footer Placeholder 2"/>
          <p:cNvSpPr>
            <a:spLocks noGrp="1"/>
          </p:cNvSpPr>
          <p:nvPr>
            <p:ph type="ftr" sz="quarter" idx="11"/>
          </p:nvPr>
        </p:nvSpPr>
        <p:spPr/>
        <p:txBody>
          <a:bodyPr/>
          <a:lstStyle/>
          <a:p>
            <a:endParaRPr lang="fr-BE"/>
          </a:p>
        </p:txBody>
      </p:sp>
      <p:sp>
        <p:nvSpPr>
          <p:cNvPr id="4" name="Slide Number Placeholder 3"/>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A309A6D-C09C-4548-B29A-6CF363A7E532}" type="datetimeFigureOut">
              <a:rPr lang="fr-FR" smtClean="0"/>
              <a:t>12/11/2017</a:t>
            </a:fld>
            <a:endParaRPr lang="fr-BE"/>
          </a:p>
        </p:txBody>
      </p:sp>
      <p:sp>
        <p:nvSpPr>
          <p:cNvPr id="6" name="Footer Placeholder 5"/>
          <p:cNvSpPr>
            <a:spLocks noGrp="1"/>
          </p:cNvSpPr>
          <p:nvPr>
            <p:ph type="ftr" sz="quarter" idx="11"/>
          </p:nvPr>
        </p:nvSpPr>
        <p:spPr/>
        <p:txBody>
          <a:bodyPr/>
          <a:lstStyle/>
          <a:p>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fr-FR" smtClean="0"/>
              <a:t>Modifiez le style du titre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5" name="Date Placeholder 4"/>
          <p:cNvSpPr>
            <a:spLocks noGrp="1"/>
          </p:cNvSpPr>
          <p:nvPr>
            <p:ph type="dt" sz="half" idx="10"/>
          </p:nvPr>
        </p:nvSpPr>
        <p:spPr/>
        <p:txBody>
          <a:bodyPr/>
          <a:lstStyle/>
          <a:p>
            <a:fld id="{AA309A6D-C09C-4548-B29A-6CF363A7E532}" type="datetimeFigureOut">
              <a:rPr lang="fr-FR" smtClean="0"/>
              <a:t>12/11/2017</a:t>
            </a:fld>
            <a:endParaRPr lang="fr-BE"/>
          </a:p>
        </p:txBody>
      </p:sp>
      <p:sp>
        <p:nvSpPr>
          <p:cNvPr id="7" name="Slide Number Placeholder 6"/>
          <p:cNvSpPr>
            <a:spLocks noGrp="1"/>
          </p:cNvSpPr>
          <p:nvPr>
            <p:ph type="sldNum" sz="quarter" idx="12"/>
          </p:nvPr>
        </p:nvSpPr>
        <p:spPr/>
        <p:txBody>
          <a:bodyPr/>
          <a:lstStyle/>
          <a:p>
            <a:fld id="{CF4668DC-857F-487D-BFFA-8C0CA5037977}" type="slidenum">
              <a:rPr lang="fr-BE" smtClean="0"/>
              <a:t>‹N°›</a:t>
            </a:fld>
            <a:endParaRPr lang="fr-BE"/>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fr-BE"/>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fr-FR" smtClean="0"/>
              <a:t>Modifiez le style du titre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AA309A6D-C09C-4548-B29A-6CF363A7E532}" type="datetimeFigureOut">
              <a:rPr lang="fr-FR" smtClean="0"/>
              <a:t>12/11/2017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A309A6D-C09C-4548-B29A-6CF363A7E532}" type="datetimeFigureOut">
              <a:rPr lang="fr-FR" smtClean="0"/>
              <a:t>12/11/2017</a:t>
            </a:fld>
            <a:endParaRPr lang="fr-BE"/>
          </a:p>
        </p:txBody>
      </p:sp>
      <p:sp>
        <p:nvSpPr>
          <p:cNvPr id="5" name="Footer Placeholder 4"/>
          <p:cNvSpPr>
            <a:spLocks noGrp="1"/>
          </p:cNvSpPr>
          <p:nvPr>
            <p:ph type="ftr" sz="quarter" idx="11"/>
          </p:nvPr>
        </p:nvSpPr>
        <p:spPr/>
        <p:txBody>
          <a:bodyPr/>
          <a:lstStyle/>
          <a:p>
            <a:endParaRPr lang="fr-BE"/>
          </a:p>
        </p:txBody>
      </p:sp>
      <p:sp>
        <p:nvSpPr>
          <p:cNvPr id="6" name="Slide Number Placeholder 5"/>
          <p:cNvSpPr>
            <a:spLocks noGrp="1"/>
          </p:cNvSpPr>
          <p:nvPr>
            <p:ph type="sldNum" sz="quarter" idx="12"/>
          </p:nvPr>
        </p:nvSpPr>
        <p:spPr/>
        <p:txBody>
          <a:bodyPr/>
          <a:lstStyle/>
          <a:p>
            <a:fld id="{CF4668DC-857F-487D-BFFA-8C0CA5037977}" type="slidenum">
              <a:rPr lang="fr-BE" smtClean="0"/>
              <a:t>‹N°›</a:t>
            </a:fld>
            <a:endParaRPr lang="fr-BE"/>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AA309A6D-C09C-4548-B29A-6CF363A7E532}" type="datetimeFigureOut">
              <a:rPr lang="fr-FR" smtClean="0"/>
              <a:t>12/11/2017</a:t>
            </a:fld>
            <a:endParaRPr lang="fr-B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fr-B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CF4668DC-857F-487D-BFFA-8C0CA5037977}" type="slidenum">
              <a:rPr lang="fr-BE" smtClean="0"/>
              <a:t>‹N°›</a:t>
            </a:fld>
            <a:endParaRPr lang="fr-BE"/>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fr-FR" smtClean="0"/>
              <a:t>Modifiez le style du titre</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us-titre 2"/>
          <p:cNvSpPr>
            <a:spLocks noGrp="1"/>
          </p:cNvSpPr>
          <p:nvPr>
            <p:ph type="subTitle" idx="1"/>
          </p:nvPr>
        </p:nvSpPr>
        <p:spPr/>
        <p:txBody>
          <a:bodyPr>
            <a:normAutofit/>
          </a:bodyPr>
          <a:lstStyle/>
          <a:p>
            <a:r>
              <a:rPr lang="fr-FR" sz="2400" dirty="0"/>
              <a:t>L’effet de serre</a:t>
            </a:r>
          </a:p>
        </p:txBody>
      </p:sp>
      <p:sp>
        <p:nvSpPr>
          <p:cNvPr id="2" name="Titre 1"/>
          <p:cNvSpPr>
            <a:spLocks noGrp="1"/>
          </p:cNvSpPr>
          <p:nvPr>
            <p:ph type="ctrTitle"/>
          </p:nvPr>
        </p:nvSpPr>
        <p:spPr/>
        <p:txBody>
          <a:bodyPr/>
          <a:lstStyle/>
          <a:p>
            <a:r>
              <a:rPr lang="fr-FR" sz="4400" dirty="0"/>
              <a:t>Exposé sur :</a:t>
            </a:r>
          </a:p>
        </p:txBody>
      </p:sp>
    </p:spTree>
    <p:extLst>
      <p:ext uri="{BB962C8B-B14F-4D97-AF65-F5344CB8AC3E}">
        <p14:creationId xmlns:p14="http://schemas.microsoft.com/office/powerpoint/2010/main" val="18874894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7">
                                          <p:stCondLst>
                                            <p:cond delay="0"/>
                                          </p:stCondLst>
                                        </p:cTn>
                                        <p:tgtEl>
                                          <p:spTgt spid="2"/>
                                        </p:tgtEl>
                                      </p:cBhvr>
                                    </p:animEffect>
                                    <p:anim calcmode="lin" valueType="num">
                                      <p:cBhvr>
                                        <p:cTn id="8" dur="159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581"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581" tmFilter="0, 0; 0.125,0.2665; 0.25,0.4; 0.375,0.465; 0.5,0.5;  0.625,0.535; 0.75,0.6; 0.875,0.7335; 1,1">
                                          <p:stCondLst>
                                            <p:cond delay="581"/>
                                          </p:stCondLst>
                                        </p:cTn>
                                        <p:tgtEl>
                                          <p:spTgt spid="2"/>
                                        </p:tgtEl>
                                        <p:attrNameLst>
                                          <p:attrName>ppt_y</p:attrName>
                                        </p:attrNameLst>
                                      </p:cBhvr>
                                      <p:tavLst>
                                        <p:tav tm="0" fmla="#ppt_y-sin(pi*$)/9">
                                          <p:val>
                                            <p:fltVal val="0"/>
                                          </p:val>
                                        </p:tav>
                                        <p:tav tm="100000">
                                          <p:val>
                                            <p:fltVal val="1"/>
                                          </p:val>
                                        </p:tav>
                                      </p:tavLst>
                                    </p:anim>
                                    <p:anim calcmode="lin" valueType="num">
                                      <p:cBhvr>
                                        <p:cTn id="11" dur="290" tmFilter="0, 0; 0.125,0.2665; 0.25,0.4; 0.375,0.465; 0.5,0.5;  0.625,0.535; 0.75,0.6; 0.875,0.7335; 1,1">
                                          <p:stCondLst>
                                            <p:cond delay="1159"/>
                                          </p:stCondLst>
                                        </p:cTn>
                                        <p:tgtEl>
                                          <p:spTgt spid="2"/>
                                        </p:tgtEl>
                                        <p:attrNameLst>
                                          <p:attrName>ppt_y</p:attrName>
                                        </p:attrNameLst>
                                      </p:cBhvr>
                                      <p:tavLst>
                                        <p:tav tm="0" fmla="#ppt_y-sin(pi*$)/27">
                                          <p:val>
                                            <p:fltVal val="0"/>
                                          </p:val>
                                        </p:tav>
                                        <p:tav tm="100000">
                                          <p:val>
                                            <p:fltVal val="1"/>
                                          </p:val>
                                        </p:tav>
                                      </p:tavLst>
                                    </p:anim>
                                    <p:anim calcmode="lin" valueType="num">
                                      <p:cBhvr>
                                        <p:cTn id="12" dur="144" tmFilter="0, 0; 0.125,0.2665; 0.25,0.4; 0.375,0.465; 0.5,0.5;  0.625,0.535; 0.75,0.6; 0.875,0.7335; 1,1">
                                          <p:stCondLst>
                                            <p:cond delay="1449"/>
                                          </p:stCondLst>
                                        </p:cTn>
                                        <p:tgtEl>
                                          <p:spTgt spid="2"/>
                                        </p:tgtEl>
                                        <p:attrNameLst>
                                          <p:attrName>ppt_y</p:attrName>
                                        </p:attrNameLst>
                                      </p:cBhvr>
                                      <p:tavLst>
                                        <p:tav tm="0" fmla="#ppt_y-sin(pi*$)/81">
                                          <p:val>
                                            <p:fltVal val="0"/>
                                          </p:val>
                                        </p:tav>
                                        <p:tav tm="100000">
                                          <p:val>
                                            <p:fltVal val="1"/>
                                          </p:val>
                                        </p:tav>
                                      </p:tavLst>
                                    </p:anim>
                                    <p:animScale>
                                      <p:cBhvr>
                                        <p:cTn id="13" dur="23">
                                          <p:stCondLst>
                                            <p:cond delay="569"/>
                                          </p:stCondLst>
                                        </p:cTn>
                                        <p:tgtEl>
                                          <p:spTgt spid="2"/>
                                        </p:tgtEl>
                                      </p:cBhvr>
                                      <p:to x="100000" y="60000"/>
                                    </p:animScale>
                                    <p:animScale>
                                      <p:cBhvr>
                                        <p:cTn id="14" dur="145" decel="50000">
                                          <p:stCondLst>
                                            <p:cond delay="592"/>
                                          </p:stCondLst>
                                        </p:cTn>
                                        <p:tgtEl>
                                          <p:spTgt spid="2"/>
                                        </p:tgtEl>
                                      </p:cBhvr>
                                      <p:to x="100000" y="100000"/>
                                    </p:animScale>
                                    <p:animScale>
                                      <p:cBhvr>
                                        <p:cTn id="15" dur="23">
                                          <p:stCondLst>
                                            <p:cond delay="1148"/>
                                          </p:stCondLst>
                                        </p:cTn>
                                        <p:tgtEl>
                                          <p:spTgt spid="2"/>
                                        </p:tgtEl>
                                      </p:cBhvr>
                                      <p:to x="100000" y="80000"/>
                                    </p:animScale>
                                    <p:animScale>
                                      <p:cBhvr>
                                        <p:cTn id="16" dur="145" decel="50000">
                                          <p:stCondLst>
                                            <p:cond delay="1171"/>
                                          </p:stCondLst>
                                        </p:cTn>
                                        <p:tgtEl>
                                          <p:spTgt spid="2"/>
                                        </p:tgtEl>
                                      </p:cBhvr>
                                      <p:to x="100000" y="100000"/>
                                    </p:animScale>
                                    <p:animScale>
                                      <p:cBhvr>
                                        <p:cTn id="17" dur="23">
                                          <p:stCondLst>
                                            <p:cond delay="1437"/>
                                          </p:stCondLst>
                                        </p:cTn>
                                        <p:tgtEl>
                                          <p:spTgt spid="2"/>
                                        </p:tgtEl>
                                      </p:cBhvr>
                                      <p:to x="100000" y="90000"/>
                                    </p:animScale>
                                    <p:animScale>
                                      <p:cBhvr>
                                        <p:cTn id="18" dur="145" decel="50000">
                                          <p:stCondLst>
                                            <p:cond delay="1459"/>
                                          </p:stCondLst>
                                        </p:cTn>
                                        <p:tgtEl>
                                          <p:spTgt spid="2"/>
                                        </p:tgtEl>
                                      </p:cBhvr>
                                      <p:to x="100000" y="100000"/>
                                    </p:animScale>
                                    <p:animScale>
                                      <p:cBhvr>
                                        <p:cTn id="19" dur="23">
                                          <p:stCondLst>
                                            <p:cond delay="1582"/>
                                          </p:stCondLst>
                                        </p:cTn>
                                        <p:tgtEl>
                                          <p:spTgt spid="2"/>
                                        </p:tgtEl>
                                      </p:cBhvr>
                                      <p:to x="100000" y="95000"/>
                                    </p:animScale>
                                    <p:animScale>
                                      <p:cBhvr>
                                        <p:cTn id="20" dur="145" decel="50000">
                                          <p:stCondLst>
                                            <p:cond delay="1605"/>
                                          </p:stCondLst>
                                        </p:cTn>
                                        <p:tgtEl>
                                          <p:spTgt spid="2"/>
                                        </p:tgtEl>
                                      </p:cBhvr>
                                      <p:to x="100000" y="100000"/>
                                    </p:animScale>
                                  </p:childTnLst>
                                </p:cTn>
                              </p:par>
                            </p:childTnLst>
                          </p:cTn>
                        </p:par>
                        <p:par>
                          <p:cTn id="21" fill="hold">
                            <p:stCondLst>
                              <p:cond delay="1750"/>
                            </p:stCondLst>
                            <p:childTnLst>
                              <p:par>
                                <p:cTn id="22" presetID="38" presetClass="entr" presetSubtype="0" accel="50000" fill="hold" nodeType="afterEffect">
                                  <p:stCondLst>
                                    <p:cond delay="0"/>
                                  </p:stCondLst>
                                  <p:iterate type="lt">
                                    <p:tmPct val="50000"/>
                                  </p:iterate>
                                  <p:childTnLst>
                                    <p:set>
                                      <p:cBhvr>
                                        <p:cTn id="23" dur="1" fill="hold">
                                          <p:stCondLst>
                                            <p:cond delay="0"/>
                                          </p:stCondLst>
                                        </p:cTn>
                                        <p:tgtEl>
                                          <p:spTgt spid="3">
                                            <p:txEl>
                                              <p:pRg st="0" end="0"/>
                                            </p:txEl>
                                          </p:spTgt>
                                        </p:tgtEl>
                                        <p:attrNameLst>
                                          <p:attrName>style.visibility</p:attrName>
                                        </p:attrNameLst>
                                      </p:cBhvr>
                                      <p:to>
                                        <p:strVal val="visible"/>
                                      </p:to>
                                    </p:set>
                                    <p:set>
                                      <p:cBhvr>
                                        <p:cTn id="24" dur="114" fill="hold">
                                          <p:stCondLst>
                                            <p:cond delay="0"/>
                                          </p:stCondLst>
                                        </p:cTn>
                                        <p:tgtEl>
                                          <p:spTgt spid="3">
                                            <p:txEl>
                                              <p:pRg st="0" end="0"/>
                                            </p:txEl>
                                          </p:spTgt>
                                        </p:tgtEl>
                                        <p:attrNameLst>
                                          <p:attrName>style.rotation</p:attrName>
                                        </p:attrNameLst>
                                      </p:cBhvr>
                                      <p:to>
                                        <p:strVal val="-45.0"/>
                                      </p:to>
                                    </p:set>
                                    <p:anim calcmode="lin" valueType="num">
                                      <p:cBhvr>
                                        <p:cTn id="25" dur="114" fill="hold">
                                          <p:stCondLst>
                                            <p:cond delay="114"/>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6" dur="114"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7" dur="39" decel="50000" autoRev="1" fill="hold">
                                          <p:stCondLst>
                                            <p:cond delay="114"/>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8" dur="34" fill="hold">
                                          <p:stCondLst>
                                            <p:cond delay="216"/>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Qu’est-ce-que l’effet de serre ?</a:t>
            </a:r>
          </a:p>
        </p:txBody>
      </p:sp>
      <p:sp>
        <p:nvSpPr>
          <p:cNvPr id="3" name="Espace réservé du contenu 2"/>
          <p:cNvSpPr>
            <a:spLocks noGrp="1"/>
          </p:cNvSpPr>
          <p:nvPr>
            <p:ph idx="1"/>
          </p:nvPr>
        </p:nvSpPr>
        <p:spPr/>
        <p:txBody>
          <a:bodyPr/>
          <a:lstStyle/>
          <a:p>
            <a:pPr marL="114300" indent="0">
              <a:buNone/>
            </a:pPr>
            <a:r>
              <a:rPr lang="fr-FR" dirty="0"/>
              <a:t>L'effet de serre est un processus naturel indispensable à la vie, permettant d'emprisonner la chaleur émise par le soleil et que sans la présence de ces gaz, notre planète serait froide et Morte. Ce fragile équilibre est menacé. Les activités humaines affectent la composition chimique de l'atmosphère et entraînent l'apparition d'un effet de serre additionnel, responsable en grande partie du changement climatique actuel.</a:t>
            </a:r>
          </a:p>
        </p:txBody>
      </p:sp>
    </p:spTree>
    <p:extLst>
      <p:ext uri="{BB962C8B-B14F-4D97-AF65-F5344CB8AC3E}">
        <p14:creationId xmlns:p14="http://schemas.microsoft.com/office/powerpoint/2010/main" val="2598656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850"/>
                            </p:stCondLst>
                            <p:childTnLst>
                              <p:par>
                                <p:cTn id="13" presetID="26" presetClass="entr" presetSubtype="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362">
                                          <p:stCondLst>
                                            <p:cond delay="0"/>
                                          </p:stCondLst>
                                        </p:cTn>
                                        <p:tgtEl>
                                          <p:spTgt spid="3">
                                            <p:txEl>
                                              <p:pRg st="0" end="0"/>
                                            </p:txEl>
                                          </p:spTgt>
                                        </p:tgtEl>
                                      </p:cBhvr>
                                    </p:animEffect>
                                    <p:anim calcmode="lin" valueType="num">
                                      <p:cBhvr>
                                        <p:cTn id="16" dur="1139"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7" dur="415"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8" dur="415" tmFilter="0, 0; 0.125,0.2665; 0.25,0.4; 0.375,0.465; 0.5,0.5;  0.625,0.535; 0.75,0.6; 0.875,0.7335; 1,1">
                                          <p:stCondLst>
                                            <p:cond delay="415"/>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9" dur="207" tmFilter="0, 0; 0.125,0.2665; 0.25,0.4; 0.375,0.465; 0.5,0.5;  0.625,0.535; 0.75,0.6; 0.875,0.7335; 1,1">
                                          <p:stCondLst>
                                            <p:cond delay="828"/>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0" dur="103" tmFilter="0, 0; 0.125,0.2665; 0.25,0.4; 0.375,0.465; 0.5,0.5;  0.625,0.535; 0.75,0.6; 0.875,0.7335; 1,1">
                                          <p:stCondLst>
                                            <p:cond delay="1035"/>
                                          </p:stCondLst>
                                        </p:cTn>
                                        <p:tgtEl>
                                          <p:spTgt spid="3">
                                            <p:txEl>
                                              <p:pRg st="0" end="0"/>
                                            </p:txEl>
                                          </p:spTgt>
                                        </p:tgtEl>
                                        <p:attrNameLst>
                                          <p:attrName>ppt_y</p:attrName>
                                        </p:attrNameLst>
                                      </p:cBhvr>
                                      <p:tavLst>
                                        <p:tav tm="0" fmla="#ppt_y-sin(pi*$)/81">
                                          <p:val>
                                            <p:fltVal val="0"/>
                                          </p:val>
                                        </p:tav>
                                        <p:tav tm="100000">
                                          <p:val>
                                            <p:fltVal val="1"/>
                                          </p:val>
                                        </p:tav>
                                      </p:tavLst>
                                    </p:anim>
                                    <p:animScale>
                                      <p:cBhvr>
                                        <p:cTn id="21" dur="16">
                                          <p:stCondLst>
                                            <p:cond delay="406"/>
                                          </p:stCondLst>
                                        </p:cTn>
                                        <p:tgtEl>
                                          <p:spTgt spid="3">
                                            <p:txEl>
                                              <p:pRg st="0" end="0"/>
                                            </p:txEl>
                                          </p:spTgt>
                                        </p:tgtEl>
                                      </p:cBhvr>
                                      <p:to x="100000" y="60000"/>
                                    </p:animScale>
                                    <p:animScale>
                                      <p:cBhvr>
                                        <p:cTn id="22" dur="104" decel="50000">
                                          <p:stCondLst>
                                            <p:cond delay="423"/>
                                          </p:stCondLst>
                                        </p:cTn>
                                        <p:tgtEl>
                                          <p:spTgt spid="3">
                                            <p:txEl>
                                              <p:pRg st="0" end="0"/>
                                            </p:txEl>
                                          </p:spTgt>
                                        </p:tgtEl>
                                      </p:cBhvr>
                                      <p:to x="100000" y="100000"/>
                                    </p:animScale>
                                    <p:animScale>
                                      <p:cBhvr>
                                        <p:cTn id="23" dur="16">
                                          <p:stCondLst>
                                            <p:cond delay="820"/>
                                          </p:stCondLst>
                                        </p:cTn>
                                        <p:tgtEl>
                                          <p:spTgt spid="3">
                                            <p:txEl>
                                              <p:pRg st="0" end="0"/>
                                            </p:txEl>
                                          </p:spTgt>
                                        </p:tgtEl>
                                      </p:cBhvr>
                                      <p:to x="100000" y="80000"/>
                                    </p:animScale>
                                    <p:animScale>
                                      <p:cBhvr>
                                        <p:cTn id="24" dur="104" decel="50000">
                                          <p:stCondLst>
                                            <p:cond delay="836"/>
                                          </p:stCondLst>
                                        </p:cTn>
                                        <p:tgtEl>
                                          <p:spTgt spid="3">
                                            <p:txEl>
                                              <p:pRg st="0" end="0"/>
                                            </p:txEl>
                                          </p:spTgt>
                                        </p:tgtEl>
                                      </p:cBhvr>
                                      <p:to x="100000" y="100000"/>
                                    </p:animScale>
                                    <p:animScale>
                                      <p:cBhvr>
                                        <p:cTn id="25" dur="16">
                                          <p:stCondLst>
                                            <p:cond delay="1026"/>
                                          </p:stCondLst>
                                        </p:cTn>
                                        <p:tgtEl>
                                          <p:spTgt spid="3">
                                            <p:txEl>
                                              <p:pRg st="0" end="0"/>
                                            </p:txEl>
                                          </p:spTgt>
                                        </p:tgtEl>
                                      </p:cBhvr>
                                      <p:to x="100000" y="90000"/>
                                    </p:animScale>
                                    <p:animScale>
                                      <p:cBhvr>
                                        <p:cTn id="26" dur="104" decel="50000">
                                          <p:stCondLst>
                                            <p:cond delay="1042"/>
                                          </p:stCondLst>
                                        </p:cTn>
                                        <p:tgtEl>
                                          <p:spTgt spid="3">
                                            <p:txEl>
                                              <p:pRg st="0" end="0"/>
                                            </p:txEl>
                                          </p:spTgt>
                                        </p:tgtEl>
                                      </p:cBhvr>
                                      <p:to x="100000" y="100000"/>
                                    </p:animScale>
                                    <p:animScale>
                                      <p:cBhvr>
                                        <p:cTn id="27" dur="16">
                                          <p:stCondLst>
                                            <p:cond delay="1130"/>
                                          </p:stCondLst>
                                        </p:cTn>
                                        <p:tgtEl>
                                          <p:spTgt spid="3">
                                            <p:txEl>
                                              <p:pRg st="0" end="0"/>
                                            </p:txEl>
                                          </p:spTgt>
                                        </p:tgtEl>
                                      </p:cBhvr>
                                      <p:to x="100000" y="95000"/>
                                    </p:animScale>
                                    <p:animScale>
                                      <p:cBhvr>
                                        <p:cTn id="28" dur="104" decel="50000">
                                          <p:stCondLst>
                                            <p:cond delay="1146"/>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Les gaz à effet de serre </a:t>
            </a:r>
          </a:p>
        </p:txBody>
      </p:sp>
      <p:sp>
        <p:nvSpPr>
          <p:cNvPr id="3" name="Espace réservé du contenu 2"/>
          <p:cNvSpPr>
            <a:spLocks noGrp="1"/>
          </p:cNvSpPr>
          <p:nvPr>
            <p:ph idx="1"/>
          </p:nvPr>
        </p:nvSpPr>
        <p:spPr/>
        <p:txBody>
          <a:bodyPr>
            <a:normAutofit lnSpcReduction="10000"/>
          </a:bodyPr>
          <a:lstStyle/>
          <a:p>
            <a:pPr marL="114300" indent="0">
              <a:buNone/>
            </a:pPr>
            <a:r>
              <a:rPr lang="fr-FR" b="1" dirty="0">
                <a:solidFill>
                  <a:schemeClr val="accent1">
                    <a:lumMod val="50000"/>
                  </a:schemeClr>
                </a:solidFill>
              </a:rPr>
              <a:t>Les GES directs :</a:t>
            </a:r>
          </a:p>
          <a:p>
            <a:pPr marL="114300" indent="0">
              <a:buNone/>
            </a:pPr>
            <a:r>
              <a:rPr lang="fr-FR" dirty="0"/>
              <a:t>Ce sont ceux qui absorbent les infrarouges et sont directement responsables de l’effet de serre.</a:t>
            </a:r>
          </a:p>
          <a:p>
            <a:pPr marL="114300" indent="0">
              <a:buNone/>
            </a:pPr>
            <a:r>
              <a:rPr lang="fr-FR" dirty="0" smtClean="0"/>
              <a:t>•</a:t>
            </a:r>
            <a:r>
              <a:rPr lang="fr-FR" b="1" dirty="0" smtClean="0"/>
              <a:t>La </a:t>
            </a:r>
            <a:r>
              <a:rPr lang="fr-FR" b="1" dirty="0"/>
              <a:t>vapeur d’eau (H2O) : </a:t>
            </a:r>
            <a:r>
              <a:rPr lang="fr-FR" dirty="0"/>
              <a:t>Elle occupe 2 à 3 % de l’atmosphère et représente environ 55 % des gaz à effet de serre. Cependant, sa durée de vie atmosphérique est très courte. </a:t>
            </a:r>
          </a:p>
          <a:p>
            <a:pPr marL="114300" indent="0">
              <a:buNone/>
            </a:pPr>
            <a:r>
              <a:rPr lang="fr-FR" dirty="0" smtClean="0"/>
              <a:t>•</a:t>
            </a:r>
            <a:r>
              <a:rPr lang="fr-FR" b="1" dirty="0" smtClean="0"/>
              <a:t>Le </a:t>
            </a:r>
            <a:r>
              <a:rPr lang="fr-FR" b="1" dirty="0"/>
              <a:t>dioxyde de carbone (CO2) : </a:t>
            </a:r>
            <a:r>
              <a:rPr lang="fr-FR" dirty="0"/>
              <a:t>une partie du CO2 se trouve naturellement dans la haute atmosphère. Certaines émissions de CO2 proviennent d’origines naturelles : la respiration, certaines putréfactions, les incendies naturels, </a:t>
            </a:r>
            <a:r>
              <a:rPr lang="fr-FR" dirty="0" err="1"/>
              <a:t>etc</a:t>
            </a:r>
            <a:endParaRPr lang="fr-FR" dirty="0"/>
          </a:p>
        </p:txBody>
      </p:sp>
    </p:spTree>
    <p:extLst>
      <p:ext uri="{BB962C8B-B14F-4D97-AF65-F5344CB8AC3E}">
        <p14:creationId xmlns:p14="http://schemas.microsoft.com/office/powerpoint/2010/main" val="105023613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4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3">
                                            <p:txEl>
                                              <p:pRg st="0" end="0"/>
                                            </p:txEl>
                                          </p:spTgt>
                                        </p:tgtEl>
                                        <p:attrNameLst>
                                          <p:attrName>style.visibility</p:attrName>
                                        </p:attrNameLst>
                                      </p:cBhvr>
                                      <p:to>
                                        <p:strVal val="visible"/>
                                      </p:to>
                                    </p:set>
                                    <p:set>
                                      <p:cBhvr>
                                        <p:cTn id="15" dur="114" fill="hold">
                                          <p:stCondLst>
                                            <p:cond delay="0"/>
                                          </p:stCondLst>
                                        </p:cTn>
                                        <p:tgtEl>
                                          <p:spTgt spid="3">
                                            <p:txEl>
                                              <p:pRg st="0" end="0"/>
                                            </p:txEl>
                                          </p:spTgt>
                                        </p:tgtEl>
                                        <p:attrNameLst>
                                          <p:attrName>style.rotation</p:attrName>
                                        </p:attrNameLst>
                                      </p:cBhvr>
                                      <p:to>
                                        <p:strVal val="-45.0"/>
                                      </p:to>
                                    </p:set>
                                    <p:anim calcmode="lin" valueType="num">
                                      <p:cBhvr>
                                        <p:cTn id="16" dur="114" fill="hold">
                                          <p:stCondLst>
                                            <p:cond delay="114"/>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114"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8" dur="39" decel="50000" autoRev="1" fill="hold">
                                          <p:stCondLst>
                                            <p:cond delay="114"/>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34" fill="hold">
                                          <p:stCondLst>
                                            <p:cond delay="216"/>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20" fill="hold">
                            <p:stCondLst>
                              <p:cond delay="3275"/>
                            </p:stCondLst>
                            <p:childTnLst>
                              <p:par>
                                <p:cTn id="21" presetID="26" presetClass="entr" presetSubtype="0" fill="hold" nodeType="after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362">
                                          <p:stCondLst>
                                            <p:cond delay="0"/>
                                          </p:stCondLst>
                                        </p:cTn>
                                        <p:tgtEl>
                                          <p:spTgt spid="3">
                                            <p:txEl>
                                              <p:pRg st="1" end="1"/>
                                            </p:txEl>
                                          </p:spTgt>
                                        </p:tgtEl>
                                      </p:cBhvr>
                                    </p:animEffect>
                                    <p:anim calcmode="lin" valueType="num">
                                      <p:cBhvr>
                                        <p:cTn id="24" dur="1139"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16">
                                          <p:stCondLst>
                                            <p:cond delay="406"/>
                                          </p:stCondLst>
                                        </p:cTn>
                                        <p:tgtEl>
                                          <p:spTgt spid="3">
                                            <p:txEl>
                                              <p:pRg st="1" end="1"/>
                                            </p:txEl>
                                          </p:spTgt>
                                        </p:tgtEl>
                                      </p:cBhvr>
                                      <p:to x="100000" y="60000"/>
                                    </p:animScale>
                                    <p:animScale>
                                      <p:cBhvr>
                                        <p:cTn id="30" dur="104" decel="50000">
                                          <p:stCondLst>
                                            <p:cond delay="423"/>
                                          </p:stCondLst>
                                        </p:cTn>
                                        <p:tgtEl>
                                          <p:spTgt spid="3">
                                            <p:txEl>
                                              <p:pRg st="1" end="1"/>
                                            </p:txEl>
                                          </p:spTgt>
                                        </p:tgtEl>
                                      </p:cBhvr>
                                      <p:to x="100000" y="100000"/>
                                    </p:animScale>
                                    <p:animScale>
                                      <p:cBhvr>
                                        <p:cTn id="31" dur="16">
                                          <p:stCondLst>
                                            <p:cond delay="820"/>
                                          </p:stCondLst>
                                        </p:cTn>
                                        <p:tgtEl>
                                          <p:spTgt spid="3">
                                            <p:txEl>
                                              <p:pRg st="1" end="1"/>
                                            </p:txEl>
                                          </p:spTgt>
                                        </p:tgtEl>
                                      </p:cBhvr>
                                      <p:to x="100000" y="80000"/>
                                    </p:animScale>
                                    <p:animScale>
                                      <p:cBhvr>
                                        <p:cTn id="32" dur="104" decel="50000">
                                          <p:stCondLst>
                                            <p:cond delay="836"/>
                                          </p:stCondLst>
                                        </p:cTn>
                                        <p:tgtEl>
                                          <p:spTgt spid="3">
                                            <p:txEl>
                                              <p:pRg st="1" end="1"/>
                                            </p:txEl>
                                          </p:spTgt>
                                        </p:tgtEl>
                                      </p:cBhvr>
                                      <p:to x="100000" y="100000"/>
                                    </p:animScale>
                                    <p:animScale>
                                      <p:cBhvr>
                                        <p:cTn id="33" dur="16">
                                          <p:stCondLst>
                                            <p:cond delay="1026"/>
                                          </p:stCondLst>
                                        </p:cTn>
                                        <p:tgtEl>
                                          <p:spTgt spid="3">
                                            <p:txEl>
                                              <p:pRg st="1" end="1"/>
                                            </p:txEl>
                                          </p:spTgt>
                                        </p:tgtEl>
                                      </p:cBhvr>
                                      <p:to x="100000" y="90000"/>
                                    </p:animScale>
                                    <p:animScale>
                                      <p:cBhvr>
                                        <p:cTn id="34" dur="104" decel="50000">
                                          <p:stCondLst>
                                            <p:cond delay="1042"/>
                                          </p:stCondLst>
                                        </p:cTn>
                                        <p:tgtEl>
                                          <p:spTgt spid="3">
                                            <p:txEl>
                                              <p:pRg st="1" end="1"/>
                                            </p:txEl>
                                          </p:spTgt>
                                        </p:tgtEl>
                                      </p:cBhvr>
                                      <p:to x="100000" y="100000"/>
                                    </p:animScale>
                                    <p:animScale>
                                      <p:cBhvr>
                                        <p:cTn id="35" dur="16">
                                          <p:stCondLst>
                                            <p:cond delay="1130"/>
                                          </p:stCondLst>
                                        </p:cTn>
                                        <p:tgtEl>
                                          <p:spTgt spid="3">
                                            <p:txEl>
                                              <p:pRg st="1" end="1"/>
                                            </p:txEl>
                                          </p:spTgt>
                                        </p:tgtEl>
                                      </p:cBhvr>
                                      <p:to x="100000" y="95000"/>
                                    </p:animScale>
                                    <p:animScale>
                                      <p:cBhvr>
                                        <p:cTn id="36" dur="104" decel="50000">
                                          <p:stCondLst>
                                            <p:cond delay="1146"/>
                                          </p:stCondLst>
                                        </p:cTn>
                                        <p:tgtEl>
                                          <p:spTgt spid="3">
                                            <p:txEl>
                                              <p:pRg st="1" end="1"/>
                                            </p:txEl>
                                          </p:spTgt>
                                        </p:tgtEl>
                                      </p:cBhvr>
                                      <p:to x="100000" y="100000"/>
                                    </p:animScale>
                                  </p:childTnLst>
                                </p:cTn>
                              </p:par>
                            </p:childTnLst>
                          </p:cTn>
                        </p:par>
                        <p:par>
                          <p:cTn id="37" fill="hold">
                            <p:stCondLst>
                              <p:cond delay="4525"/>
                            </p:stCondLst>
                            <p:childTnLst>
                              <p:par>
                                <p:cTn id="38" presetID="26" presetClass="entr" presetSubtype="0" fill="hold" nodeType="after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wipe(down)">
                                      <p:cBhvr>
                                        <p:cTn id="40" dur="362">
                                          <p:stCondLst>
                                            <p:cond delay="0"/>
                                          </p:stCondLst>
                                        </p:cTn>
                                        <p:tgtEl>
                                          <p:spTgt spid="3">
                                            <p:txEl>
                                              <p:pRg st="2" end="2"/>
                                            </p:txEl>
                                          </p:spTgt>
                                        </p:tgtEl>
                                      </p:cBhvr>
                                    </p:animEffect>
                                    <p:anim calcmode="lin" valueType="num">
                                      <p:cBhvr>
                                        <p:cTn id="41" dur="1139"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2" dur="415"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3" dur="415" tmFilter="0, 0; 0.125,0.2665; 0.25,0.4; 0.375,0.465; 0.5,0.5;  0.625,0.535; 0.75,0.6; 0.875,0.7335; 1,1">
                                          <p:stCondLst>
                                            <p:cond delay="415"/>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4" dur="207" tmFilter="0, 0; 0.125,0.2665; 0.25,0.4; 0.375,0.465; 0.5,0.5;  0.625,0.535; 0.75,0.6; 0.875,0.7335; 1,1">
                                          <p:stCondLst>
                                            <p:cond delay="828"/>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5" dur="103" tmFilter="0, 0; 0.125,0.2665; 0.25,0.4; 0.375,0.465; 0.5,0.5;  0.625,0.535; 0.75,0.6; 0.875,0.7335; 1,1">
                                          <p:stCondLst>
                                            <p:cond delay="1035"/>
                                          </p:stCondLst>
                                        </p:cTn>
                                        <p:tgtEl>
                                          <p:spTgt spid="3">
                                            <p:txEl>
                                              <p:pRg st="2" end="2"/>
                                            </p:txEl>
                                          </p:spTgt>
                                        </p:tgtEl>
                                        <p:attrNameLst>
                                          <p:attrName>ppt_y</p:attrName>
                                        </p:attrNameLst>
                                      </p:cBhvr>
                                      <p:tavLst>
                                        <p:tav tm="0" fmla="#ppt_y-sin(pi*$)/81">
                                          <p:val>
                                            <p:fltVal val="0"/>
                                          </p:val>
                                        </p:tav>
                                        <p:tav tm="100000">
                                          <p:val>
                                            <p:fltVal val="1"/>
                                          </p:val>
                                        </p:tav>
                                      </p:tavLst>
                                    </p:anim>
                                    <p:animScale>
                                      <p:cBhvr>
                                        <p:cTn id="46" dur="16">
                                          <p:stCondLst>
                                            <p:cond delay="406"/>
                                          </p:stCondLst>
                                        </p:cTn>
                                        <p:tgtEl>
                                          <p:spTgt spid="3">
                                            <p:txEl>
                                              <p:pRg st="2" end="2"/>
                                            </p:txEl>
                                          </p:spTgt>
                                        </p:tgtEl>
                                      </p:cBhvr>
                                      <p:to x="100000" y="60000"/>
                                    </p:animScale>
                                    <p:animScale>
                                      <p:cBhvr>
                                        <p:cTn id="47" dur="104" decel="50000">
                                          <p:stCondLst>
                                            <p:cond delay="423"/>
                                          </p:stCondLst>
                                        </p:cTn>
                                        <p:tgtEl>
                                          <p:spTgt spid="3">
                                            <p:txEl>
                                              <p:pRg st="2" end="2"/>
                                            </p:txEl>
                                          </p:spTgt>
                                        </p:tgtEl>
                                      </p:cBhvr>
                                      <p:to x="100000" y="100000"/>
                                    </p:animScale>
                                    <p:animScale>
                                      <p:cBhvr>
                                        <p:cTn id="48" dur="16">
                                          <p:stCondLst>
                                            <p:cond delay="820"/>
                                          </p:stCondLst>
                                        </p:cTn>
                                        <p:tgtEl>
                                          <p:spTgt spid="3">
                                            <p:txEl>
                                              <p:pRg st="2" end="2"/>
                                            </p:txEl>
                                          </p:spTgt>
                                        </p:tgtEl>
                                      </p:cBhvr>
                                      <p:to x="100000" y="80000"/>
                                    </p:animScale>
                                    <p:animScale>
                                      <p:cBhvr>
                                        <p:cTn id="49" dur="104" decel="50000">
                                          <p:stCondLst>
                                            <p:cond delay="836"/>
                                          </p:stCondLst>
                                        </p:cTn>
                                        <p:tgtEl>
                                          <p:spTgt spid="3">
                                            <p:txEl>
                                              <p:pRg st="2" end="2"/>
                                            </p:txEl>
                                          </p:spTgt>
                                        </p:tgtEl>
                                      </p:cBhvr>
                                      <p:to x="100000" y="100000"/>
                                    </p:animScale>
                                    <p:animScale>
                                      <p:cBhvr>
                                        <p:cTn id="50" dur="16">
                                          <p:stCondLst>
                                            <p:cond delay="1026"/>
                                          </p:stCondLst>
                                        </p:cTn>
                                        <p:tgtEl>
                                          <p:spTgt spid="3">
                                            <p:txEl>
                                              <p:pRg st="2" end="2"/>
                                            </p:txEl>
                                          </p:spTgt>
                                        </p:tgtEl>
                                      </p:cBhvr>
                                      <p:to x="100000" y="90000"/>
                                    </p:animScale>
                                    <p:animScale>
                                      <p:cBhvr>
                                        <p:cTn id="51" dur="104" decel="50000">
                                          <p:stCondLst>
                                            <p:cond delay="1042"/>
                                          </p:stCondLst>
                                        </p:cTn>
                                        <p:tgtEl>
                                          <p:spTgt spid="3">
                                            <p:txEl>
                                              <p:pRg st="2" end="2"/>
                                            </p:txEl>
                                          </p:spTgt>
                                        </p:tgtEl>
                                      </p:cBhvr>
                                      <p:to x="100000" y="100000"/>
                                    </p:animScale>
                                    <p:animScale>
                                      <p:cBhvr>
                                        <p:cTn id="52" dur="16">
                                          <p:stCondLst>
                                            <p:cond delay="1130"/>
                                          </p:stCondLst>
                                        </p:cTn>
                                        <p:tgtEl>
                                          <p:spTgt spid="3">
                                            <p:txEl>
                                              <p:pRg st="2" end="2"/>
                                            </p:txEl>
                                          </p:spTgt>
                                        </p:tgtEl>
                                      </p:cBhvr>
                                      <p:to x="100000" y="95000"/>
                                    </p:animScale>
                                    <p:animScale>
                                      <p:cBhvr>
                                        <p:cTn id="53" dur="104" decel="50000">
                                          <p:stCondLst>
                                            <p:cond delay="1146"/>
                                          </p:stCondLst>
                                        </p:cTn>
                                        <p:tgtEl>
                                          <p:spTgt spid="3">
                                            <p:txEl>
                                              <p:pRg st="2" end="2"/>
                                            </p:txEl>
                                          </p:spTgt>
                                        </p:tgtEl>
                                      </p:cBhvr>
                                      <p:to x="100000" y="100000"/>
                                    </p:animScale>
                                  </p:childTnLst>
                                </p:cTn>
                              </p:par>
                            </p:childTnLst>
                          </p:cTn>
                        </p:par>
                        <p:par>
                          <p:cTn id="54" fill="hold">
                            <p:stCondLst>
                              <p:cond delay="5775"/>
                            </p:stCondLst>
                            <p:childTnLst>
                              <p:par>
                                <p:cTn id="55" presetID="26" presetClass="entr" presetSubtype="0" fill="hold" nodeType="afterEffect">
                                  <p:stCondLst>
                                    <p:cond delay="0"/>
                                  </p:stCondLst>
                                  <p:childTnLst>
                                    <p:set>
                                      <p:cBhvr>
                                        <p:cTn id="56" dur="1" fill="hold">
                                          <p:stCondLst>
                                            <p:cond delay="0"/>
                                          </p:stCondLst>
                                        </p:cTn>
                                        <p:tgtEl>
                                          <p:spTgt spid="3">
                                            <p:txEl>
                                              <p:pRg st="3" end="3"/>
                                            </p:txEl>
                                          </p:spTgt>
                                        </p:tgtEl>
                                        <p:attrNameLst>
                                          <p:attrName>style.visibility</p:attrName>
                                        </p:attrNameLst>
                                      </p:cBhvr>
                                      <p:to>
                                        <p:strVal val="visible"/>
                                      </p:to>
                                    </p:set>
                                    <p:animEffect transition="in" filter="wipe(down)">
                                      <p:cBhvr>
                                        <p:cTn id="57" dur="362">
                                          <p:stCondLst>
                                            <p:cond delay="0"/>
                                          </p:stCondLst>
                                        </p:cTn>
                                        <p:tgtEl>
                                          <p:spTgt spid="3">
                                            <p:txEl>
                                              <p:pRg st="3" end="3"/>
                                            </p:txEl>
                                          </p:spTgt>
                                        </p:tgtEl>
                                      </p:cBhvr>
                                    </p:animEffect>
                                    <p:anim calcmode="lin" valueType="num">
                                      <p:cBhvr>
                                        <p:cTn id="58" dur="1139"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9" dur="415"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0" dur="415" tmFilter="0, 0; 0.125,0.2665; 0.25,0.4; 0.375,0.465; 0.5,0.5;  0.625,0.535; 0.75,0.6; 0.875,0.7335; 1,1">
                                          <p:stCondLst>
                                            <p:cond delay="415"/>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1" dur="207" tmFilter="0, 0; 0.125,0.2665; 0.25,0.4; 0.375,0.465; 0.5,0.5;  0.625,0.535; 0.75,0.6; 0.875,0.7335; 1,1">
                                          <p:stCondLst>
                                            <p:cond delay="828"/>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2" dur="103" tmFilter="0, 0; 0.125,0.2665; 0.25,0.4; 0.375,0.465; 0.5,0.5;  0.625,0.535; 0.75,0.6; 0.875,0.7335; 1,1">
                                          <p:stCondLst>
                                            <p:cond delay="1035"/>
                                          </p:stCondLst>
                                        </p:cTn>
                                        <p:tgtEl>
                                          <p:spTgt spid="3">
                                            <p:txEl>
                                              <p:pRg st="3" end="3"/>
                                            </p:txEl>
                                          </p:spTgt>
                                        </p:tgtEl>
                                        <p:attrNameLst>
                                          <p:attrName>ppt_y</p:attrName>
                                        </p:attrNameLst>
                                      </p:cBhvr>
                                      <p:tavLst>
                                        <p:tav tm="0" fmla="#ppt_y-sin(pi*$)/81">
                                          <p:val>
                                            <p:fltVal val="0"/>
                                          </p:val>
                                        </p:tav>
                                        <p:tav tm="100000">
                                          <p:val>
                                            <p:fltVal val="1"/>
                                          </p:val>
                                        </p:tav>
                                      </p:tavLst>
                                    </p:anim>
                                    <p:animScale>
                                      <p:cBhvr>
                                        <p:cTn id="63" dur="16">
                                          <p:stCondLst>
                                            <p:cond delay="406"/>
                                          </p:stCondLst>
                                        </p:cTn>
                                        <p:tgtEl>
                                          <p:spTgt spid="3">
                                            <p:txEl>
                                              <p:pRg st="3" end="3"/>
                                            </p:txEl>
                                          </p:spTgt>
                                        </p:tgtEl>
                                      </p:cBhvr>
                                      <p:to x="100000" y="60000"/>
                                    </p:animScale>
                                    <p:animScale>
                                      <p:cBhvr>
                                        <p:cTn id="64" dur="104" decel="50000">
                                          <p:stCondLst>
                                            <p:cond delay="423"/>
                                          </p:stCondLst>
                                        </p:cTn>
                                        <p:tgtEl>
                                          <p:spTgt spid="3">
                                            <p:txEl>
                                              <p:pRg st="3" end="3"/>
                                            </p:txEl>
                                          </p:spTgt>
                                        </p:tgtEl>
                                      </p:cBhvr>
                                      <p:to x="100000" y="100000"/>
                                    </p:animScale>
                                    <p:animScale>
                                      <p:cBhvr>
                                        <p:cTn id="65" dur="16">
                                          <p:stCondLst>
                                            <p:cond delay="820"/>
                                          </p:stCondLst>
                                        </p:cTn>
                                        <p:tgtEl>
                                          <p:spTgt spid="3">
                                            <p:txEl>
                                              <p:pRg st="3" end="3"/>
                                            </p:txEl>
                                          </p:spTgt>
                                        </p:tgtEl>
                                      </p:cBhvr>
                                      <p:to x="100000" y="80000"/>
                                    </p:animScale>
                                    <p:animScale>
                                      <p:cBhvr>
                                        <p:cTn id="66" dur="104" decel="50000">
                                          <p:stCondLst>
                                            <p:cond delay="836"/>
                                          </p:stCondLst>
                                        </p:cTn>
                                        <p:tgtEl>
                                          <p:spTgt spid="3">
                                            <p:txEl>
                                              <p:pRg st="3" end="3"/>
                                            </p:txEl>
                                          </p:spTgt>
                                        </p:tgtEl>
                                      </p:cBhvr>
                                      <p:to x="100000" y="100000"/>
                                    </p:animScale>
                                    <p:animScale>
                                      <p:cBhvr>
                                        <p:cTn id="67" dur="16">
                                          <p:stCondLst>
                                            <p:cond delay="1026"/>
                                          </p:stCondLst>
                                        </p:cTn>
                                        <p:tgtEl>
                                          <p:spTgt spid="3">
                                            <p:txEl>
                                              <p:pRg st="3" end="3"/>
                                            </p:txEl>
                                          </p:spTgt>
                                        </p:tgtEl>
                                      </p:cBhvr>
                                      <p:to x="100000" y="90000"/>
                                    </p:animScale>
                                    <p:animScale>
                                      <p:cBhvr>
                                        <p:cTn id="68" dur="104" decel="50000">
                                          <p:stCondLst>
                                            <p:cond delay="1042"/>
                                          </p:stCondLst>
                                        </p:cTn>
                                        <p:tgtEl>
                                          <p:spTgt spid="3">
                                            <p:txEl>
                                              <p:pRg st="3" end="3"/>
                                            </p:txEl>
                                          </p:spTgt>
                                        </p:tgtEl>
                                      </p:cBhvr>
                                      <p:to x="100000" y="100000"/>
                                    </p:animScale>
                                    <p:animScale>
                                      <p:cBhvr>
                                        <p:cTn id="69" dur="16">
                                          <p:stCondLst>
                                            <p:cond delay="1130"/>
                                          </p:stCondLst>
                                        </p:cTn>
                                        <p:tgtEl>
                                          <p:spTgt spid="3">
                                            <p:txEl>
                                              <p:pRg st="3" end="3"/>
                                            </p:txEl>
                                          </p:spTgt>
                                        </p:tgtEl>
                                      </p:cBhvr>
                                      <p:to x="100000" y="95000"/>
                                    </p:animScale>
                                    <p:animScale>
                                      <p:cBhvr>
                                        <p:cTn id="70" dur="104" decel="50000">
                                          <p:stCondLst>
                                            <p:cond delay="1146"/>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r>
              <a:rPr lang="fr-FR" dirty="0" smtClean="0"/>
              <a:t>Les </a:t>
            </a:r>
            <a:r>
              <a:rPr lang="fr-FR" dirty="0"/>
              <a:t>autres sont d’origine humaine (on parle d’émissions anthropiques) : la combustion d’énergie fossile (pétrole, gaz, charbon), certaines industries (production de ciment, etc.) et la déforestation (notamment tropicale, etc.) puisque celle-ci ne permet plus la réintégration du CO2. L’émission de CO2 compte environ pour 55 % de l’effet de serre</a:t>
            </a:r>
          </a:p>
          <a:p>
            <a:pPr marL="114300" indent="0">
              <a:buNone/>
            </a:pPr>
            <a:r>
              <a:rPr lang="fr-FR" dirty="0" smtClean="0"/>
              <a:t>•</a:t>
            </a:r>
            <a:r>
              <a:rPr lang="fr-FR" b="1" dirty="0" smtClean="0"/>
              <a:t>Le </a:t>
            </a:r>
            <a:r>
              <a:rPr lang="fr-FR" b="1" dirty="0"/>
              <a:t>méthane (CH4) : </a:t>
            </a:r>
            <a:r>
              <a:rPr lang="fr-FR" dirty="0"/>
              <a:t>il provient de la décomposition naturelle végétale et animale., la combustion du bois, les cultures de riz, les décharges d’ordure ménagère et de compostage et l’exploitation du pétrole et du gaz. L’émission de CH4 compte environ pour 15 % de l’effet de serre.</a:t>
            </a:r>
          </a:p>
          <a:p>
            <a:pPr marL="114300" indent="0">
              <a:buNone/>
            </a:pPr>
            <a:r>
              <a:rPr lang="fr-FR" dirty="0" smtClean="0"/>
              <a:t>•</a:t>
            </a:r>
            <a:r>
              <a:rPr lang="fr-FR" b="1" dirty="0" smtClean="0"/>
              <a:t>Le </a:t>
            </a:r>
            <a:r>
              <a:rPr lang="fr-FR" b="1" dirty="0"/>
              <a:t>protoxyde d’azote (N2O) : </a:t>
            </a:r>
            <a:r>
              <a:rPr lang="fr-FR" dirty="0"/>
              <a:t>il représente environ 6 % des gaz à effet de serre. Sa durée de séjour dans l’atmosphère est de 120 ans .</a:t>
            </a:r>
          </a:p>
          <a:p>
            <a:pPr marL="114300" indent="0">
              <a:buNone/>
            </a:pPr>
            <a:endParaRPr lang="fr-FR" dirty="0"/>
          </a:p>
        </p:txBody>
      </p:sp>
    </p:spTree>
    <p:extLst>
      <p:ext uri="{BB962C8B-B14F-4D97-AF65-F5344CB8AC3E}">
        <p14:creationId xmlns:p14="http://schemas.microsoft.com/office/powerpoint/2010/main" val="285182657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362">
                                          <p:stCondLst>
                                            <p:cond delay="0"/>
                                          </p:stCondLst>
                                        </p:cTn>
                                        <p:tgtEl>
                                          <p:spTgt spid="3">
                                            <p:txEl>
                                              <p:pRg st="1" end="1"/>
                                            </p:txEl>
                                          </p:spTgt>
                                        </p:tgtEl>
                                      </p:cBhvr>
                                    </p:animEffect>
                                    <p:anim calcmode="lin" valueType="num">
                                      <p:cBhvr>
                                        <p:cTn id="8" dur="1139"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16">
                                          <p:stCondLst>
                                            <p:cond delay="406"/>
                                          </p:stCondLst>
                                        </p:cTn>
                                        <p:tgtEl>
                                          <p:spTgt spid="3">
                                            <p:txEl>
                                              <p:pRg st="1" end="1"/>
                                            </p:txEl>
                                          </p:spTgt>
                                        </p:tgtEl>
                                      </p:cBhvr>
                                      <p:to x="100000" y="60000"/>
                                    </p:animScale>
                                    <p:animScale>
                                      <p:cBhvr>
                                        <p:cTn id="14" dur="104" decel="50000">
                                          <p:stCondLst>
                                            <p:cond delay="423"/>
                                          </p:stCondLst>
                                        </p:cTn>
                                        <p:tgtEl>
                                          <p:spTgt spid="3">
                                            <p:txEl>
                                              <p:pRg st="1" end="1"/>
                                            </p:txEl>
                                          </p:spTgt>
                                        </p:tgtEl>
                                      </p:cBhvr>
                                      <p:to x="100000" y="100000"/>
                                    </p:animScale>
                                    <p:animScale>
                                      <p:cBhvr>
                                        <p:cTn id="15" dur="16">
                                          <p:stCondLst>
                                            <p:cond delay="820"/>
                                          </p:stCondLst>
                                        </p:cTn>
                                        <p:tgtEl>
                                          <p:spTgt spid="3">
                                            <p:txEl>
                                              <p:pRg st="1" end="1"/>
                                            </p:txEl>
                                          </p:spTgt>
                                        </p:tgtEl>
                                      </p:cBhvr>
                                      <p:to x="100000" y="80000"/>
                                    </p:animScale>
                                    <p:animScale>
                                      <p:cBhvr>
                                        <p:cTn id="16" dur="104" decel="50000">
                                          <p:stCondLst>
                                            <p:cond delay="836"/>
                                          </p:stCondLst>
                                        </p:cTn>
                                        <p:tgtEl>
                                          <p:spTgt spid="3">
                                            <p:txEl>
                                              <p:pRg st="1" end="1"/>
                                            </p:txEl>
                                          </p:spTgt>
                                        </p:tgtEl>
                                      </p:cBhvr>
                                      <p:to x="100000" y="100000"/>
                                    </p:animScale>
                                    <p:animScale>
                                      <p:cBhvr>
                                        <p:cTn id="17" dur="16">
                                          <p:stCondLst>
                                            <p:cond delay="1026"/>
                                          </p:stCondLst>
                                        </p:cTn>
                                        <p:tgtEl>
                                          <p:spTgt spid="3">
                                            <p:txEl>
                                              <p:pRg st="1" end="1"/>
                                            </p:txEl>
                                          </p:spTgt>
                                        </p:tgtEl>
                                      </p:cBhvr>
                                      <p:to x="100000" y="90000"/>
                                    </p:animScale>
                                    <p:animScale>
                                      <p:cBhvr>
                                        <p:cTn id="18" dur="104" decel="50000">
                                          <p:stCondLst>
                                            <p:cond delay="1042"/>
                                          </p:stCondLst>
                                        </p:cTn>
                                        <p:tgtEl>
                                          <p:spTgt spid="3">
                                            <p:txEl>
                                              <p:pRg st="1" end="1"/>
                                            </p:txEl>
                                          </p:spTgt>
                                        </p:tgtEl>
                                      </p:cBhvr>
                                      <p:to x="100000" y="100000"/>
                                    </p:animScale>
                                    <p:animScale>
                                      <p:cBhvr>
                                        <p:cTn id="19" dur="16">
                                          <p:stCondLst>
                                            <p:cond delay="1130"/>
                                          </p:stCondLst>
                                        </p:cTn>
                                        <p:tgtEl>
                                          <p:spTgt spid="3">
                                            <p:txEl>
                                              <p:pRg st="1" end="1"/>
                                            </p:txEl>
                                          </p:spTgt>
                                        </p:tgtEl>
                                      </p:cBhvr>
                                      <p:to x="100000" y="95000"/>
                                    </p:animScale>
                                    <p:animScale>
                                      <p:cBhvr>
                                        <p:cTn id="20" dur="104" decel="50000">
                                          <p:stCondLst>
                                            <p:cond delay="1146"/>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362">
                                          <p:stCondLst>
                                            <p:cond delay="0"/>
                                          </p:stCondLst>
                                        </p:cTn>
                                        <p:tgtEl>
                                          <p:spTgt spid="3">
                                            <p:txEl>
                                              <p:pRg st="2" end="2"/>
                                            </p:txEl>
                                          </p:spTgt>
                                        </p:tgtEl>
                                      </p:cBhvr>
                                    </p:animEffect>
                                    <p:anim calcmode="lin" valueType="num">
                                      <p:cBhvr>
                                        <p:cTn id="24" dur="1139"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16">
                                          <p:stCondLst>
                                            <p:cond delay="406"/>
                                          </p:stCondLst>
                                        </p:cTn>
                                        <p:tgtEl>
                                          <p:spTgt spid="3">
                                            <p:txEl>
                                              <p:pRg st="2" end="2"/>
                                            </p:txEl>
                                          </p:spTgt>
                                        </p:tgtEl>
                                      </p:cBhvr>
                                      <p:to x="100000" y="60000"/>
                                    </p:animScale>
                                    <p:animScale>
                                      <p:cBhvr>
                                        <p:cTn id="30" dur="104" decel="50000">
                                          <p:stCondLst>
                                            <p:cond delay="423"/>
                                          </p:stCondLst>
                                        </p:cTn>
                                        <p:tgtEl>
                                          <p:spTgt spid="3">
                                            <p:txEl>
                                              <p:pRg st="2" end="2"/>
                                            </p:txEl>
                                          </p:spTgt>
                                        </p:tgtEl>
                                      </p:cBhvr>
                                      <p:to x="100000" y="100000"/>
                                    </p:animScale>
                                    <p:animScale>
                                      <p:cBhvr>
                                        <p:cTn id="31" dur="16">
                                          <p:stCondLst>
                                            <p:cond delay="820"/>
                                          </p:stCondLst>
                                        </p:cTn>
                                        <p:tgtEl>
                                          <p:spTgt spid="3">
                                            <p:txEl>
                                              <p:pRg st="2" end="2"/>
                                            </p:txEl>
                                          </p:spTgt>
                                        </p:tgtEl>
                                      </p:cBhvr>
                                      <p:to x="100000" y="80000"/>
                                    </p:animScale>
                                    <p:animScale>
                                      <p:cBhvr>
                                        <p:cTn id="32" dur="104" decel="50000">
                                          <p:stCondLst>
                                            <p:cond delay="836"/>
                                          </p:stCondLst>
                                        </p:cTn>
                                        <p:tgtEl>
                                          <p:spTgt spid="3">
                                            <p:txEl>
                                              <p:pRg st="2" end="2"/>
                                            </p:txEl>
                                          </p:spTgt>
                                        </p:tgtEl>
                                      </p:cBhvr>
                                      <p:to x="100000" y="100000"/>
                                    </p:animScale>
                                    <p:animScale>
                                      <p:cBhvr>
                                        <p:cTn id="33" dur="16">
                                          <p:stCondLst>
                                            <p:cond delay="1026"/>
                                          </p:stCondLst>
                                        </p:cTn>
                                        <p:tgtEl>
                                          <p:spTgt spid="3">
                                            <p:txEl>
                                              <p:pRg st="2" end="2"/>
                                            </p:txEl>
                                          </p:spTgt>
                                        </p:tgtEl>
                                      </p:cBhvr>
                                      <p:to x="100000" y="90000"/>
                                    </p:animScale>
                                    <p:animScale>
                                      <p:cBhvr>
                                        <p:cTn id="34" dur="104" decel="50000">
                                          <p:stCondLst>
                                            <p:cond delay="1042"/>
                                          </p:stCondLst>
                                        </p:cTn>
                                        <p:tgtEl>
                                          <p:spTgt spid="3">
                                            <p:txEl>
                                              <p:pRg st="2" end="2"/>
                                            </p:txEl>
                                          </p:spTgt>
                                        </p:tgtEl>
                                      </p:cBhvr>
                                      <p:to x="100000" y="100000"/>
                                    </p:animScale>
                                    <p:animScale>
                                      <p:cBhvr>
                                        <p:cTn id="35" dur="16">
                                          <p:stCondLst>
                                            <p:cond delay="1130"/>
                                          </p:stCondLst>
                                        </p:cTn>
                                        <p:tgtEl>
                                          <p:spTgt spid="3">
                                            <p:txEl>
                                              <p:pRg st="2" end="2"/>
                                            </p:txEl>
                                          </p:spTgt>
                                        </p:tgtEl>
                                      </p:cBhvr>
                                      <p:to x="100000" y="95000"/>
                                    </p:animScale>
                                    <p:animScale>
                                      <p:cBhvr>
                                        <p:cTn id="36" dur="104" decel="50000">
                                          <p:stCondLst>
                                            <p:cond delay="1146"/>
                                          </p:stCondLst>
                                        </p:cTn>
                                        <p:tgtEl>
                                          <p:spTgt spid="3">
                                            <p:txEl>
                                              <p:pRg st="2" end="2"/>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362">
                                          <p:stCondLst>
                                            <p:cond delay="0"/>
                                          </p:stCondLst>
                                        </p:cTn>
                                        <p:tgtEl>
                                          <p:spTgt spid="3">
                                            <p:txEl>
                                              <p:pRg st="3" end="3"/>
                                            </p:txEl>
                                          </p:spTgt>
                                        </p:tgtEl>
                                      </p:cBhvr>
                                    </p:animEffect>
                                    <p:anim calcmode="lin" valueType="num">
                                      <p:cBhvr>
                                        <p:cTn id="40" dur="1139"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3">
                                            <p:txEl>
                                              <p:pRg st="3" end="3"/>
                                            </p:txEl>
                                          </p:spTgt>
                                        </p:tgtEl>
                                        <p:attrNameLst>
                                          <p:attrName>ppt_y</p:attrName>
                                        </p:attrNameLst>
                                      </p:cBhvr>
                                      <p:tavLst>
                                        <p:tav tm="0" fmla="#ppt_y-sin(pi*$)/81">
                                          <p:val>
                                            <p:fltVal val="0"/>
                                          </p:val>
                                        </p:tav>
                                        <p:tav tm="100000">
                                          <p:val>
                                            <p:fltVal val="1"/>
                                          </p:val>
                                        </p:tav>
                                      </p:tavLst>
                                    </p:anim>
                                    <p:animScale>
                                      <p:cBhvr>
                                        <p:cTn id="45" dur="16">
                                          <p:stCondLst>
                                            <p:cond delay="406"/>
                                          </p:stCondLst>
                                        </p:cTn>
                                        <p:tgtEl>
                                          <p:spTgt spid="3">
                                            <p:txEl>
                                              <p:pRg st="3" end="3"/>
                                            </p:txEl>
                                          </p:spTgt>
                                        </p:tgtEl>
                                      </p:cBhvr>
                                      <p:to x="100000" y="60000"/>
                                    </p:animScale>
                                    <p:animScale>
                                      <p:cBhvr>
                                        <p:cTn id="46" dur="104" decel="50000">
                                          <p:stCondLst>
                                            <p:cond delay="423"/>
                                          </p:stCondLst>
                                        </p:cTn>
                                        <p:tgtEl>
                                          <p:spTgt spid="3">
                                            <p:txEl>
                                              <p:pRg st="3" end="3"/>
                                            </p:txEl>
                                          </p:spTgt>
                                        </p:tgtEl>
                                      </p:cBhvr>
                                      <p:to x="100000" y="100000"/>
                                    </p:animScale>
                                    <p:animScale>
                                      <p:cBhvr>
                                        <p:cTn id="47" dur="16">
                                          <p:stCondLst>
                                            <p:cond delay="820"/>
                                          </p:stCondLst>
                                        </p:cTn>
                                        <p:tgtEl>
                                          <p:spTgt spid="3">
                                            <p:txEl>
                                              <p:pRg st="3" end="3"/>
                                            </p:txEl>
                                          </p:spTgt>
                                        </p:tgtEl>
                                      </p:cBhvr>
                                      <p:to x="100000" y="80000"/>
                                    </p:animScale>
                                    <p:animScale>
                                      <p:cBhvr>
                                        <p:cTn id="48" dur="104" decel="50000">
                                          <p:stCondLst>
                                            <p:cond delay="836"/>
                                          </p:stCondLst>
                                        </p:cTn>
                                        <p:tgtEl>
                                          <p:spTgt spid="3">
                                            <p:txEl>
                                              <p:pRg st="3" end="3"/>
                                            </p:txEl>
                                          </p:spTgt>
                                        </p:tgtEl>
                                      </p:cBhvr>
                                      <p:to x="100000" y="100000"/>
                                    </p:animScale>
                                    <p:animScale>
                                      <p:cBhvr>
                                        <p:cTn id="49" dur="16">
                                          <p:stCondLst>
                                            <p:cond delay="1026"/>
                                          </p:stCondLst>
                                        </p:cTn>
                                        <p:tgtEl>
                                          <p:spTgt spid="3">
                                            <p:txEl>
                                              <p:pRg st="3" end="3"/>
                                            </p:txEl>
                                          </p:spTgt>
                                        </p:tgtEl>
                                      </p:cBhvr>
                                      <p:to x="100000" y="90000"/>
                                    </p:animScale>
                                    <p:animScale>
                                      <p:cBhvr>
                                        <p:cTn id="50" dur="104" decel="50000">
                                          <p:stCondLst>
                                            <p:cond delay="1042"/>
                                          </p:stCondLst>
                                        </p:cTn>
                                        <p:tgtEl>
                                          <p:spTgt spid="3">
                                            <p:txEl>
                                              <p:pRg st="3" end="3"/>
                                            </p:txEl>
                                          </p:spTgt>
                                        </p:tgtEl>
                                      </p:cBhvr>
                                      <p:to x="100000" y="100000"/>
                                    </p:animScale>
                                    <p:animScale>
                                      <p:cBhvr>
                                        <p:cTn id="51" dur="16">
                                          <p:stCondLst>
                                            <p:cond delay="1130"/>
                                          </p:stCondLst>
                                        </p:cTn>
                                        <p:tgtEl>
                                          <p:spTgt spid="3">
                                            <p:txEl>
                                              <p:pRg st="3" end="3"/>
                                            </p:txEl>
                                          </p:spTgt>
                                        </p:tgtEl>
                                      </p:cBhvr>
                                      <p:to x="100000" y="95000"/>
                                    </p:animScale>
                                    <p:animScale>
                                      <p:cBhvr>
                                        <p:cTn id="52" dur="104" decel="50000">
                                          <p:stCondLst>
                                            <p:cond delay="1146"/>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r>
              <a:rPr lang="fr-FR" b="1" dirty="0" smtClean="0">
                <a:solidFill>
                  <a:schemeClr val="accent1">
                    <a:lumMod val="50000"/>
                  </a:schemeClr>
                </a:solidFill>
              </a:rPr>
              <a:t>Les </a:t>
            </a:r>
            <a:r>
              <a:rPr lang="fr-FR" b="1" dirty="0">
                <a:solidFill>
                  <a:schemeClr val="accent1">
                    <a:lumMod val="50000"/>
                  </a:schemeClr>
                </a:solidFill>
              </a:rPr>
              <a:t>GES indirects :</a:t>
            </a:r>
          </a:p>
          <a:p>
            <a:pPr marL="114300" indent="0">
              <a:buNone/>
            </a:pPr>
            <a:r>
              <a:rPr lang="fr-FR" dirty="0"/>
              <a:t>Ce sont ceux qui favorisent la présence des GES directs dans la haute atmosphère.</a:t>
            </a:r>
          </a:p>
          <a:p>
            <a:pPr marL="114300" indent="0">
              <a:buNone/>
            </a:pPr>
            <a:r>
              <a:rPr lang="fr-FR" dirty="0" smtClean="0"/>
              <a:t>•Les </a:t>
            </a:r>
            <a:r>
              <a:rPr lang="fr-FR" dirty="0"/>
              <a:t>oxydes d’azote : l’oxyde d’azote (NO) et le dioxyde d’azote (NO2). </a:t>
            </a:r>
          </a:p>
          <a:p>
            <a:pPr marL="114300" indent="0">
              <a:buNone/>
            </a:pPr>
            <a:r>
              <a:rPr lang="fr-FR" dirty="0" smtClean="0"/>
              <a:t>•Le </a:t>
            </a:r>
            <a:r>
              <a:rPr lang="fr-FR" dirty="0"/>
              <a:t>monoxyde de carbone (CO) </a:t>
            </a:r>
          </a:p>
          <a:p>
            <a:pPr marL="114300" indent="0">
              <a:buNone/>
            </a:pPr>
            <a:r>
              <a:rPr lang="fr-FR" dirty="0" smtClean="0"/>
              <a:t>•Le </a:t>
            </a:r>
            <a:r>
              <a:rPr lang="fr-FR" dirty="0"/>
              <a:t>dioxyde de soufre (SO2) </a:t>
            </a:r>
          </a:p>
          <a:p>
            <a:pPr marL="114300" indent="0">
              <a:buNone/>
            </a:pPr>
            <a:r>
              <a:rPr lang="fr-FR" dirty="0" smtClean="0"/>
              <a:t>•Les </a:t>
            </a:r>
            <a:r>
              <a:rPr lang="fr-FR" dirty="0"/>
              <a:t>composés organiques volatils (COV) </a:t>
            </a:r>
          </a:p>
          <a:p>
            <a:pPr marL="114300" indent="0">
              <a:buNone/>
            </a:pPr>
            <a:endParaRPr lang="fr-FR" dirty="0"/>
          </a:p>
        </p:txBody>
      </p:sp>
    </p:spTree>
    <p:extLst>
      <p:ext uri="{BB962C8B-B14F-4D97-AF65-F5344CB8AC3E}">
        <p14:creationId xmlns:p14="http://schemas.microsoft.com/office/powerpoint/2010/main" val="26723958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withEffect">
                                  <p:stCondLst>
                                    <p:cond delay="0"/>
                                  </p:stCondLst>
                                  <p:iterate type="lt">
                                    <p:tmPct val="50000"/>
                                  </p:iterate>
                                  <p:childTnLst>
                                    <p:set>
                                      <p:cBhvr>
                                        <p:cTn id="6" dur="1" fill="hold">
                                          <p:stCondLst>
                                            <p:cond delay="0"/>
                                          </p:stCondLst>
                                        </p:cTn>
                                        <p:tgtEl>
                                          <p:spTgt spid="3">
                                            <p:txEl>
                                              <p:pRg st="1" end="1"/>
                                            </p:txEl>
                                          </p:spTgt>
                                        </p:tgtEl>
                                        <p:attrNameLst>
                                          <p:attrName>style.visibility</p:attrName>
                                        </p:attrNameLst>
                                      </p:cBhvr>
                                      <p:to>
                                        <p:strVal val="visible"/>
                                      </p:to>
                                    </p:set>
                                    <p:set>
                                      <p:cBhvr>
                                        <p:cTn id="7" dur="114" fill="hold">
                                          <p:stCondLst>
                                            <p:cond delay="0"/>
                                          </p:stCondLst>
                                        </p:cTn>
                                        <p:tgtEl>
                                          <p:spTgt spid="3">
                                            <p:txEl>
                                              <p:pRg st="1" end="1"/>
                                            </p:txEl>
                                          </p:spTgt>
                                        </p:tgtEl>
                                        <p:attrNameLst>
                                          <p:attrName>style.rotation</p:attrName>
                                        </p:attrNameLst>
                                      </p:cBhvr>
                                      <p:to>
                                        <p:strVal val="-45.0"/>
                                      </p:to>
                                    </p:set>
                                    <p:anim calcmode="lin" valueType="num">
                                      <p:cBhvr>
                                        <p:cTn id="8" dur="114" fill="hold">
                                          <p:stCondLst>
                                            <p:cond delay="114"/>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114"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10" dur="39" decel="50000" autoRev="1" fill="hold">
                                          <p:stCondLst>
                                            <p:cond delay="114"/>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34" fill="hold">
                                          <p:stCondLst>
                                            <p:cond delay="216"/>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125"/>
                            </p:stCondLst>
                            <p:childTnLst>
                              <p:par>
                                <p:cTn id="13" presetID="26"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435">
                                          <p:stCondLst>
                                            <p:cond delay="0"/>
                                          </p:stCondLst>
                                        </p:cTn>
                                        <p:tgtEl>
                                          <p:spTgt spid="3">
                                            <p:txEl>
                                              <p:pRg st="2" end="2"/>
                                            </p:txEl>
                                          </p:spTgt>
                                        </p:tgtEl>
                                      </p:cBhvr>
                                    </p:animEffect>
                                    <p:anim calcmode="lin" valueType="num">
                                      <p:cBhvr>
                                        <p:cTn id="16" dur="1367"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498"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498" tmFilter="0, 0; 0.125,0.2665; 0.25,0.4; 0.375,0.465; 0.5,0.5;  0.625,0.535; 0.75,0.6; 0.875,0.7335; 1,1">
                                          <p:stCondLst>
                                            <p:cond delay="498"/>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249" tmFilter="0, 0; 0.125,0.2665; 0.25,0.4; 0.375,0.465; 0.5,0.5;  0.625,0.535; 0.75,0.6; 0.875,0.7335; 1,1">
                                          <p:stCondLst>
                                            <p:cond delay="993"/>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23" tmFilter="0, 0; 0.125,0.2665; 0.25,0.4; 0.375,0.465; 0.5,0.5;  0.625,0.535; 0.75,0.6; 0.875,0.7335; 1,1">
                                          <p:stCondLst>
                                            <p:cond delay="1242"/>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0">
                                          <p:stCondLst>
                                            <p:cond delay="487"/>
                                          </p:stCondLst>
                                        </p:cTn>
                                        <p:tgtEl>
                                          <p:spTgt spid="3">
                                            <p:txEl>
                                              <p:pRg st="2" end="2"/>
                                            </p:txEl>
                                          </p:spTgt>
                                        </p:tgtEl>
                                      </p:cBhvr>
                                      <p:to x="100000" y="60000"/>
                                    </p:animScale>
                                    <p:animScale>
                                      <p:cBhvr>
                                        <p:cTn id="22" dur="124" decel="50000">
                                          <p:stCondLst>
                                            <p:cond delay="507"/>
                                          </p:stCondLst>
                                        </p:cTn>
                                        <p:tgtEl>
                                          <p:spTgt spid="3">
                                            <p:txEl>
                                              <p:pRg st="2" end="2"/>
                                            </p:txEl>
                                          </p:spTgt>
                                        </p:tgtEl>
                                      </p:cBhvr>
                                      <p:to x="100000" y="100000"/>
                                    </p:animScale>
                                    <p:animScale>
                                      <p:cBhvr>
                                        <p:cTn id="23" dur="20">
                                          <p:stCondLst>
                                            <p:cond delay="984"/>
                                          </p:stCondLst>
                                        </p:cTn>
                                        <p:tgtEl>
                                          <p:spTgt spid="3">
                                            <p:txEl>
                                              <p:pRg st="2" end="2"/>
                                            </p:txEl>
                                          </p:spTgt>
                                        </p:tgtEl>
                                      </p:cBhvr>
                                      <p:to x="100000" y="80000"/>
                                    </p:animScale>
                                    <p:animScale>
                                      <p:cBhvr>
                                        <p:cTn id="24" dur="124" decel="50000">
                                          <p:stCondLst>
                                            <p:cond delay="1004"/>
                                          </p:stCondLst>
                                        </p:cTn>
                                        <p:tgtEl>
                                          <p:spTgt spid="3">
                                            <p:txEl>
                                              <p:pRg st="2" end="2"/>
                                            </p:txEl>
                                          </p:spTgt>
                                        </p:tgtEl>
                                      </p:cBhvr>
                                      <p:to x="100000" y="100000"/>
                                    </p:animScale>
                                    <p:animScale>
                                      <p:cBhvr>
                                        <p:cTn id="25" dur="20">
                                          <p:stCondLst>
                                            <p:cond delay="1231"/>
                                          </p:stCondLst>
                                        </p:cTn>
                                        <p:tgtEl>
                                          <p:spTgt spid="3">
                                            <p:txEl>
                                              <p:pRg st="2" end="2"/>
                                            </p:txEl>
                                          </p:spTgt>
                                        </p:tgtEl>
                                      </p:cBhvr>
                                      <p:to x="100000" y="90000"/>
                                    </p:animScale>
                                    <p:animScale>
                                      <p:cBhvr>
                                        <p:cTn id="26" dur="124" decel="50000">
                                          <p:stCondLst>
                                            <p:cond delay="1251"/>
                                          </p:stCondLst>
                                        </p:cTn>
                                        <p:tgtEl>
                                          <p:spTgt spid="3">
                                            <p:txEl>
                                              <p:pRg st="2" end="2"/>
                                            </p:txEl>
                                          </p:spTgt>
                                        </p:tgtEl>
                                      </p:cBhvr>
                                      <p:to x="100000" y="100000"/>
                                    </p:animScale>
                                    <p:animScale>
                                      <p:cBhvr>
                                        <p:cTn id="27" dur="20">
                                          <p:stCondLst>
                                            <p:cond delay="1356"/>
                                          </p:stCondLst>
                                        </p:cTn>
                                        <p:tgtEl>
                                          <p:spTgt spid="3">
                                            <p:txEl>
                                              <p:pRg st="2" end="2"/>
                                            </p:txEl>
                                          </p:spTgt>
                                        </p:tgtEl>
                                      </p:cBhvr>
                                      <p:to x="100000" y="95000"/>
                                    </p:animScale>
                                    <p:animScale>
                                      <p:cBhvr>
                                        <p:cTn id="28" dur="124" decel="50000">
                                          <p:stCondLst>
                                            <p:cond delay="1376"/>
                                          </p:stCondLst>
                                        </p:cTn>
                                        <p:tgtEl>
                                          <p:spTgt spid="3">
                                            <p:txEl>
                                              <p:pRg st="2" end="2"/>
                                            </p:txEl>
                                          </p:spTgt>
                                        </p:tgtEl>
                                      </p:cBhvr>
                                      <p:to x="100000" y="100000"/>
                                    </p:animScale>
                                  </p:childTnLst>
                                </p:cTn>
                              </p:par>
                            </p:childTnLst>
                          </p:cTn>
                        </p:par>
                        <p:par>
                          <p:cTn id="29" fill="hold">
                            <p:stCondLst>
                              <p:cond delay="3625"/>
                            </p:stCondLst>
                            <p:childTnLst>
                              <p:par>
                                <p:cTn id="30" presetID="26" presetClass="entr" presetSubtype="0" fill="hold" nodeType="after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435">
                                          <p:stCondLst>
                                            <p:cond delay="0"/>
                                          </p:stCondLst>
                                        </p:cTn>
                                        <p:tgtEl>
                                          <p:spTgt spid="3">
                                            <p:txEl>
                                              <p:pRg st="3" end="3"/>
                                            </p:txEl>
                                          </p:spTgt>
                                        </p:tgtEl>
                                      </p:cBhvr>
                                    </p:animEffect>
                                    <p:anim calcmode="lin" valueType="num">
                                      <p:cBhvr>
                                        <p:cTn id="33" dur="1367"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4" dur="498"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5" dur="498" tmFilter="0, 0; 0.125,0.2665; 0.25,0.4; 0.375,0.465; 0.5,0.5;  0.625,0.535; 0.75,0.6; 0.875,0.7335; 1,1">
                                          <p:stCondLst>
                                            <p:cond delay="498"/>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6" dur="249" tmFilter="0, 0; 0.125,0.2665; 0.25,0.4; 0.375,0.465; 0.5,0.5;  0.625,0.535; 0.75,0.6; 0.875,0.7335; 1,1">
                                          <p:stCondLst>
                                            <p:cond delay="993"/>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7" dur="123" tmFilter="0, 0; 0.125,0.2665; 0.25,0.4; 0.375,0.465; 0.5,0.5;  0.625,0.535; 0.75,0.6; 0.875,0.7335; 1,1">
                                          <p:stCondLst>
                                            <p:cond delay="1242"/>
                                          </p:stCondLst>
                                        </p:cTn>
                                        <p:tgtEl>
                                          <p:spTgt spid="3">
                                            <p:txEl>
                                              <p:pRg st="3" end="3"/>
                                            </p:txEl>
                                          </p:spTgt>
                                        </p:tgtEl>
                                        <p:attrNameLst>
                                          <p:attrName>ppt_y</p:attrName>
                                        </p:attrNameLst>
                                      </p:cBhvr>
                                      <p:tavLst>
                                        <p:tav tm="0" fmla="#ppt_y-sin(pi*$)/81">
                                          <p:val>
                                            <p:fltVal val="0"/>
                                          </p:val>
                                        </p:tav>
                                        <p:tav tm="100000">
                                          <p:val>
                                            <p:fltVal val="1"/>
                                          </p:val>
                                        </p:tav>
                                      </p:tavLst>
                                    </p:anim>
                                    <p:animScale>
                                      <p:cBhvr>
                                        <p:cTn id="38" dur="20">
                                          <p:stCondLst>
                                            <p:cond delay="487"/>
                                          </p:stCondLst>
                                        </p:cTn>
                                        <p:tgtEl>
                                          <p:spTgt spid="3">
                                            <p:txEl>
                                              <p:pRg st="3" end="3"/>
                                            </p:txEl>
                                          </p:spTgt>
                                        </p:tgtEl>
                                      </p:cBhvr>
                                      <p:to x="100000" y="60000"/>
                                    </p:animScale>
                                    <p:animScale>
                                      <p:cBhvr>
                                        <p:cTn id="39" dur="124" decel="50000">
                                          <p:stCondLst>
                                            <p:cond delay="507"/>
                                          </p:stCondLst>
                                        </p:cTn>
                                        <p:tgtEl>
                                          <p:spTgt spid="3">
                                            <p:txEl>
                                              <p:pRg st="3" end="3"/>
                                            </p:txEl>
                                          </p:spTgt>
                                        </p:tgtEl>
                                      </p:cBhvr>
                                      <p:to x="100000" y="100000"/>
                                    </p:animScale>
                                    <p:animScale>
                                      <p:cBhvr>
                                        <p:cTn id="40" dur="20">
                                          <p:stCondLst>
                                            <p:cond delay="984"/>
                                          </p:stCondLst>
                                        </p:cTn>
                                        <p:tgtEl>
                                          <p:spTgt spid="3">
                                            <p:txEl>
                                              <p:pRg st="3" end="3"/>
                                            </p:txEl>
                                          </p:spTgt>
                                        </p:tgtEl>
                                      </p:cBhvr>
                                      <p:to x="100000" y="80000"/>
                                    </p:animScale>
                                    <p:animScale>
                                      <p:cBhvr>
                                        <p:cTn id="41" dur="124" decel="50000">
                                          <p:stCondLst>
                                            <p:cond delay="1004"/>
                                          </p:stCondLst>
                                        </p:cTn>
                                        <p:tgtEl>
                                          <p:spTgt spid="3">
                                            <p:txEl>
                                              <p:pRg st="3" end="3"/>
                                            </p:txEl>
                                          </p:spTgt>
                                        </p:tgtEl>
                                      </p:cBhvr>
                                      <p:to x="100000" y="100000"/>
                                    </p:animScale>
                                    <p:animScale>
                                      <p:cBhvr>
                                        <p:cTn id="42" dur="20">
                                          <p:stCondLst>
                                            <p:cond delay="1231"/>
                                          </p:stCondLst>
                                        </p:cTn>
                                        <p:tgtEl>
                                          <p:spTgt spid="3">
                                            <p:txEl>
                                              <p:pRg st="3" end="3"/>
                                            </p:txEl>
                                          </p:spTgt>
                                        </p:tgtEl>
                                      </p:cBhvr>
                                      <p:to x="100000" y="90000"/>
                                    </p:animScale>
                                    <p:animScale>
                                      <p:cBhvr>
                                        <p:cTn id="43" dur="124" decel="50000">
                                          <p:stCondLst>
                                            <p:cond delay="1251"/>
                                          </p:stCondLst>
                                        </p:cTn>
                                        <p:tgtEl>
                                          <p:spTgt spid="3">
                                            <p:txEl>
                                              <p:pRg st="3" end="3"/>
                                            </p:txEl>
                                          </p:spTgt>
                                        </p:tgtEl>
                                      </p:cBhvr>
                                      <p:to x="100000" y="100000"/>
                                    </p:animScale>
                                    <p:animScale>
                                      <p:cBhvr>
                                        <p:cTn id="44" dur="20">
                                          <p:stCondLst>
                                            <p:cond delay="1356"/>
                                          </p:stCondLst>
                                        </p:cTn>
                                        <p:tgtEl>
                                          <p:spTgt spid="3">
                                            <p:txEl>
                                              <p:pRg st="3" end="3"/>
                                            </p:txEl>
                                          </p:spTgt>
                                        </p:tgtEl>
                                      </p:cBhvr>
                                      <p:to x="100000" y="95000"/>
                                    </p:animScale>
                                    <p:animScale>
                                      <p:cBhvr>
                                        <p:cTn id="45" dur="124" decel="50000">
                                          <p:stCondLst>
                                            <p:cond delay="1376"/>
                                          </p:stCondLst>
                                        </p:cTn>
                                        <p:tgtEl>
                                          <p:spTgt spid="3">
                                            <p:txEl>
                                              <p:pRg st="3" end="3"/>
                                            </p:txEl>
                                          </p:spTgt>
                                        </p:tgtEl>
                                      </p:cBhvr>
                                      <p:to x="100000" y="100000"/>
                                    </p:animScale>
                                  </p:childTnLst>
                                </p:cTn>
                              </p:par>
                            </p:childTnLst>
                          </p:cTn>
                        </p:par>
                        <p:par>
                          <p:cTn id="46" fill="hold">
                            <p:stCondLst>
                              <p:cond delay="5125"/>
                            </p:stCondLst>
                            <p:childTnLst>
                              <p:par>
                                <p:cTn id="47" presetID="26" presetClass="entr" presetSubtype="0" fill="hold" nodeType="after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435">
                                          <p:stCondLst>
                                            <p:cond delay="0"/>
                                          </p:stCondLst>
                                        </p:cTn>
                                        <p:tgtEl>
                                          <p:spTgt spid="3">
                                            <p:txEl>
                                              <p:pRg st="4" end="4"/>
                                            </p:txEl>
                                          </p:spTgt>
                                        </p:tgtEl>
                                      </p:cBhvr>
                                    </p:animEffect>
                                    <p:anim calcmode="lin" valueType="num">
                                      <p:cBhvr>
                                        <p:cTn id="50" dur="1367"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498"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498" tmFilter="0, 0; 0.125,0.2665; 0.25,0.4; 0.375,0.465; 0.5,0.5;  0.625,0.535; 0.75,0.6; 0.875,0.7335; 1,1">
                                          <p:stCondLst>
                                            <p:cond delay="498"/>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249" tmFilter="0, 0; 0.125,0.2665; 0.25,0.4; 0.375,0.465; 0.5,0.5;  0.625,0.535; 0.75,0.6; 0.875,0.7335; 1,1">
                                          <p:stCondLst>
                                            <p:cond delay="993"/>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23" tmFilter="0, 0; 0.125,0.2665; 0.25,0.4; 0.375,0.465; 0.5,0.5;  0.625,0.535; 0.75,0.6; 0.875,0.7335; 1,1">
                                          <p:stCondLst>
                                            <p:cond delay="1242"/>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0">
                                          <p:stCondLst>
                                            <p:cond delay="487"/>
                                          </p:stCondLst>
                                        </p:cTn>
                                        <p:tgtEl>
                                          <p:spTgt spid="3">
                                            <p:txEl>
                                              <p:pRg st="4" end="4"/>
                                            </p:txEl>
                                          </p:spTgt>
                                        </p:tgtEl>
                                      </p:cBhvr>
                                      <p:to x="100000" y="60000"/>
                                    </p:animScale>
                                    <p:animScale>
                                      <p:cBhvr>
                                        <p:cTn id="56" dur="124" decel="50000">
                                          <p:stCondLst>
                                            <p:cond delay="507"/>
                                          </p:stCondLst>
                                        </p:cTn>
                                        <p:tgtEl>
                                          <p:spTgt spid="3">
                                            <p:txEl>
                                              <p:pRg st="4" end="4"/>
                                            </p:txEl>
                                          </p:spTgt>
                                        </p:tgtEl>
                                      </p:cBhvr>
                                      <p:to x="100000" y="100000"/>
                                    </p:animScale>
                                    <p:animScale>
                                      <p:cBhvr>
                                        <p:cTn id="57" dur="20">
                                          <p:stCondLst>
                                            <p:cond delay="984"/>
                                          </p:stCondLst>
                                        </p:cTn>
                                        <p:tgtEl>
                                          <p:spTgt spid="3">
                                            <p:txEl>
                                              <p:pRg st="4" end="4"/>
                                            </p:txEl>
                                          </p:spTgt>
                                        </p:tgtEl>
                                      </p:cBhvr>
                                      <p:to x="100000" y="80000"/>
                                    </p:animScale>
                                    <p:animScale>
                                      <p:cBhvr>
                                        <p:cTn id="58" dur="124" decel="50000">
                                          <p:stCondLst>
                                            <p:cond delay="1004"/>
                                          </p:stCondLst>
                                        </p:cTn>
                                        <p:tgtEl>
                                          <p:spTgt spid="3">
                                            <p:txEl>
                                              <p:pRg st="4" end="4"/>
                                            </p:txEl>
                                          </p:spTgt>
                                        </p:tgtEl>
                                      </p:cBhvr>
                                      <p:to x="100000" y="100000"/>
                                    </p:animScale>
                                    <p:animScale>
                                      <p:cBhvr>
                                        <p:cTn id="59" dur="20">
                                          <p:stCondLst>
                                            <p:cond delay="1231"/>
                                          </p:stCondLst>
                                        </p:cTn>
                                        <p:tgtEl>
                                          <p:spTgt spid="3">
                                            <p:txEl>
                                              <p:pRg st="4" end="4"/>
                                            </p:txEl>
                                          </p:spTgt>
                                        </p:tgtEl>
                                      </p:cBhvr>
                                      <p:to x="100000" y="90000"/>
                                    </p:animScale>
                                    <p:animScale>
                                      <p:cBhvr>
                                        <p:cTn id="60" dur="124" decel="50000">
                                          <p:stCondLst>
                                            <p:cond delay="1251"/>
                                          </p:stCondLst>
                                        </p:cTn>
                                        <p:tgtEl>
                                          <p:spTgt spid="3">
                                            <p:txEl>
                                              <p:pRg st="4" end="4"/>
                                            </p:txEl>
                                          </p:spTgt>
                                        </p:tgtEl>
                                      </p:cBhvr>
                                      <p:to x="100000" y="100000"/>
                                    </p:animScale>
                                    <p:animScale>
                                      <p:cBhvr>
                                        <p:cTn id="61" dur="20">
                                          <p:stCondLst>
                                            <p:cond delay="1356"/>
                                          </p:stCondLst>
                                        </p:cTn>
                                        <p:tgtEl>
                                          <p:spTgt spid="3">
                                            <p:txEl>
                                              <p:pRg st="4" end="4"/>
                                            </p:txEl>
                                          </p:spTgt>
                                        </p:tgtEl>
                                      </p:cBhvr>
                                      <p:to x="100000" y="95000"/>
                                    </p:animScale>
                                    <p:animScale>
                                      <p:cBhvr>
                                        <p:cTn id="62" dur="124" decel="50000">
                                          <p:stCondLst>
                                            <p:cond delay="1376"/>
                                          </p:stCondLst>
                                        </p:cTn>
                                        <p:tgtEl>
                                          <p:spTgt spid="3">
                                            <p:txEl>
                                              <p:pRg st="4" end="4"/>
                                            </p:txEl>
                                          </p:spTgt>
                                        </p:tgtEl>
                                      </p:cBhvr>
                                      <p:to x="100000" y="100000"/>
                                    </p:animScale>
                                  </p:childTnLst>
                                </p:cTn>
                              </p:par>
                            </p:childTnLst>
                          </p:cTn>
                        </p:par>
                        <p:par>
                          <p:cTn id="63" fill="hold">
                            <p:stCondLst>
                              <p:cond delay="6625"/>
                            </p:stCondLst>
                            <p:childTnLst>
                              <p:par>
                                <p:cTn id="64" presetID="26" presetClass="entr" presetSubtype="0" fill="hold" nodeType="afterEffect">
                                  <p:stCondLst>
                                    <p:cond delay="0"/>
                                  </p:stCondLst>
                                  <p:childTnLst>
                                    <p:set>
                                      <p:cBhvr>
                                        <p:cTn id="65" dur="1" fill="hold">
                                          <p:stCondLst>
                                            <p:cond delay="0"/>
                                          </p:stCondLst>
                                        </p:cTn>
                                        <p:tgtEl>
                                          <p:spTgt spid="3">
                                            <p:txEl>
                                              <p:pRg st="5" end="5"/>
                                            </p:txEl>
                                          </p:spTgt>
                                        </p:tgtEl>
                                        <p:attrNameLst>
                                          <p:attrName>style.visibility</p:attrName>
                                        </p:attrNameLst>
                                      </p:cBhvr>
                                      <p:to>
                                        <p:strVal val="visible"/>
                                      </p:to>
                                    </p:set>
                                    <p:animEffect transition="in" filter="wipe(down)">
                                      <p:cBhvr>
                                        <p:cTn id="66" dur="435">
                                          <p:stCondLst>
                                            <p:cond delay="0"/>
                                          </p:stCondLst>
                                        </p:cTn>
                                        <p:tgtEl>
                                          <p:spTgt spid="3">
                                            <p:txEl>
                                              <p:pRg st="5" end="5"/>
                                            </p:txEl>
                                          </p:spTgt>
                                        </p:tgtEl>
                                      </p:cBhvr>
                                    </p:animEffect>
                                    <p:anim calcmode="lin" valueType="num">
                                      <p:cBhvr>
                                        <p:cTn id="67" dur="1367"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8" dur="498"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9" dur="498" tmFilter="0, 0; 0.125,0.2665; 0.25,0.4; 0.375,0.465; 0.5,0.5;  0.625,0.535; 0.75,0.6; 0.875,0.7335; 1,1">
                                          <p:stCondLst>
                                            <p:cond delay="498"/>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70" dur="249" tmFilter="0, 0; 0.125,0.2665; 0.25,0.4; 0.375,0.465; 0.5,0.5;  0.625,0.535; 0.75,0.6; 0.875,0.7335; 1,1">
                                          <p:stCondLst>
                                            <p:cond delay="993"/>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1" dur="123" tmFilter="0, 0; 0.125,0.2665; 0.25,0.4; 0.375,0.465; 0.5,0.5;  0.625,0.535; 0.75,0.6; 0.875,0.7335; 1,1">
                                          <p:stCondLst>
                                            <p:cond delay="1242"/>
                                          </p:stCondLst>
                                        </p:cTn>
                                        <p:tgtEl>
                                          <p:spTgt spid="3">
                                            <p:txEl>
                                              <p:pRg st="5" end="5"/>
                                            </p:txEl>
                                          </p:spTgt>
                                        </p:tgtEl>
                                        <p:attrNameLst>
                                          <p:attrName>ppt_y</p:attrName>
                                        </p:attrNameLst>
                                      </p:cBhvr>
                                      <p:tavLst>
                                        <p:tav tm="0" fmla="#ppt_y-sin(pi*$)/81">
                                          <p:val>
                                            <p:fltVal val="0"/>
                                          </p:val>
                                        </p:tav>
                                        <p:tav tm="100000">
                                          <p:val>
                                            <p:fltVal val="1"/>
                                          </p:val>
                                        </p:tav>
                                      </p:tavLst>
                                    </p:anim>
                                    <p:animScale>
                                      <p:cBhvr>
                                        <p:cTn id="72" dur="20">
                                          <p:stCondLst>
                                            <p:cond delay="487"/>
                                          </p:stCondLst>
                                        </p:cTn>
                                        <p:tgtEl>
                                          <p:spTgt spid="3">
                                            <p:txEl>
                                              <p:pRg st="5" end="5"/>
                                            </p:txEl>
                                          </p:spTgt>
                                        </p:tgtEl>
                                      </p:cBhvr>
                                      <p:to x="100000" y="60000"/>
                                    </p:animScale>
                                    <p:animScale>
                                      <p:cBhvr>
                                        <p:cTn id="73" dur="124" decel="50000">
                                          <p:stCondLst>
                                            <p:cond delay="507"/>
                                          </p:stCondLst>
                                        </p:cTn>
                                        <p:tgtEl>
                                          <p:spTgt spid="3">
                                            <p:txEl>
                                              <p:pRg st="5" end="5"/>
                                            </p:txEl>
                                          </p:spTgt>
                                        </p:tgtEl>
                                      </p:cBhvr>
                                      <p:to x="100000" y="100000"/>
                                    </p:animScale>
                                    <p:animScale>
                                      <p:cBhvr>
                                        <p:cTn id="74" dur="20">
                                          <p:stCondLst>
                                            <p:cond delay="984"/>
                                          </p:stCondLst>
                                        </p:cTn>
                                        <p:tgtEl>
                                          <p:spTgt spid="3">
                                            <p:txEl>
                                              <p:pRg st="5" end="5"/>
                                            </p:txEl>
                                          </p:spTgt>
                                        </p:tgtEl>
                                      </p:cBhvr>
                                      <p:to x="100000" y="80000"/>
                                    </p:animScale>
                                    <p:animScale>
                                      <p:cBhvr>
                                        <p:cTn id="75" dur="124" decel="50000">
                                          <p:stCondLst>
                                            <p:cond delay="1004"/>
                                          </p:stCondLst>
                                        </p:cTn>
                                        <p:tgtEl>
                                          <p:spTgt spid="3">
                                            <p:txEl>
                                              <p:pRg st="5" end="5"/>
                                            </p:txEl>
                                          </p:spTgt>
                                        </p:tgtEl>
                                      </p:cBhvr>
                                      <p:to x="100000" y="100000"/>
                                    </p:animScale>
                                    <p:animScale>
                                      <p:cBhvr>
                                        <p:cTn id="76" dur="20">
                                          <p:stCondLst>
                                            <p:cond delay="1231"/>
                                          </p:stCondLst>
                                        </p:cTn>
                                        <p:tgtEl>
                                          <p:spTgt spid="3">
                                            <p:txEl>
                                              <p:pRg st="5" end="5"/>
                                            </p:txEl>
                                          </p:spTgt>
                                        </p:tgtEl>
                                      </p:cBhvr>
                                      <p:to x="100000" y="90000"/>
                                    </p:animScale>
                                    <p:animScale>
                                      <p:cBhvr>
                                        <p:cTn id="77" dur="124" decel="50000">
                                          <p:stCondLst>
                                            <p:cond delay="1251"/>
                                          </p:stCondLst>
                                        </p:cTn>
                                        <p:tgtEl>
                                          <p:spTgt spid="3">
                                            <p:txEl>
                                              <p:pRg st="5" end="5"/>
                                            </p:txEl>
                                          </p:spTgt>
                                        </p:tgtEl>
                                      </p:cBhvr>
                                      <p:to x="100000" y="100000"/>
                                    </p:animScale>
                                    <p:animScale>
                                      <p:cBhvr>
                                        <p:cTn id="78" dur="20">
                                          <p:stCondLst>
                                            <p:cond delay="1356"/>
                                          </p:stCondLst>
                                        </p:cTn>
                                        <p:tgtEl>
                                          <p:spTgt spid="3">
                                            <p:txEl>
                                              <p:pRg st="5" end="5"/>
                                            </p:txEl>
                                          </p:spTgt>
                                        </p:tgtEl>
                                      </p:cBhvr>
                                      <p:to x="100000" y="95000"/>
                                    </p:animScale>
                                    <p:animScale>
                                      <p:cBhvr>
                                        <p:cTn id="79" dur="124" decel="50000">
                                          <p:stCondLst>
                                            <p:cond delay="1376"/>
                                          </p:stCondLst>
                                        </p:cTn>
                                        <p:tgtEl>
                                          <p:spTgt spid="3">
                                            <p:txEl>
                                              <p:pRg st="5" end="5"/>
                                            </p:txEl>
                                          </p:spTgt>
                                        </p:tgtEl>
                                      </p:cBhvr>
                                      <p:to x="100000" y="100000"/>
                                    </p:animScale>
                                  </p:childTnLst>
                                </p:cTn>
                              </p:par>
                            </p:childTnLst>
                          </p:cTn>
                        </p:par>
                        <p:par>
                          <p:cTn id="80" fill="hold">
                            <p:stCondLst>
                              <p:cond delay="8125"/>
                            </p:stCondLst>
                            <p:childTnLst>
                              <p:par>
                                <p:cTn id="81" presetID="26" presetClass="entr" presetSubtype="0" fill="hold" nodeType="afterEffect">
                                  <p:stCondLst>
                                    <p:cond delay="0"/>
                                  </p:stCondLst>
                                  <p:childTnLst>
                                    <p:set>
                                      <p:cBhvr>
                                        <p:cTn id="82" dur="1" fill="hold">
                                          <p:stCondLst>
                                            <p:cond delay="0"/>
                                          </p:stCondLst>
                                        </p:cTn>
                                        <p:tgtEl>
                                          <p:spTgt spid="3">
                                            <p:txEl>
                                              <p:pRg st="6" end="6"/>
                                            </p:txEl>
                                          </p:spTgt>
                                        </p:tgtEl>
                                        <p:attrNameLst>
                                          <p:attrName>style.visibility</p:attrName>
                                        </p:attrNameLst>
                                      </p:cBhvr>
                                      <p:to>
                                        <p:strVal val="visible"/>
                                      </p:to>
                                    </p:set>
                                    <p:animEffect transition="in" filter="wipe(down)">
                                      <p:cBhvr>
                                        <p:cTn id="83" dur="435">
                                          <p:stCondLst>
                                            <p:cond delay="0"/>
                                          </p:stCondLst>
                                        </p:cTn>
                                        <p:tgtEl>
                                          <p:spTgt spid="3">
                                            <p:txEl>
                                              <p:pRg st="6" end="6"/>
                                            </p:txEl>
                                          </p:spTgt>
                                        </p:tgtEl>
                                      </p:cBhvr>
                                    </p:animEffect>
                                    <p:anim calcmode="lin" valueType="num">
                                      <p:cBhvr>
                                        <p:cTn id="84" dur="1367"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5" dur="498"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6" dur="498" tmFilter="0, 0; 0.125,0.2665; 0.25,0.4; 0.375,0.465; 0.5,0.5;  0.625,0.535; 0.75,0.6; 0.875,0.7335; 1,1">
                                          <p:stCondLst>
                                            <p:cond delay="498"/>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7" dur="249" tmFilter="0, 0; 0.125,0.2665; 0.25,0.4; 0.375,0.465; 0.5,0.5;  0.625,0.535; 0.75,0.6; 0.875,0.7335; 1,1">
                                          <p:stCondLst>
                                            <p:cond delay="993"/>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8" dur="123" tmFilter="0, 0; 0.125,0.2665; 0.25,0.4; 0.375,0.465; 0.5,0.5;  0.625,0.535; 0.75,0.6; 0.875,0.7335; 1,1">
                                          <p:stCondLst>
                                            <p:cond delay="1242"/>
                                          </p:stCondLst>
                                        </p:cTn>
                                        <p:tgtEl>
                                          <p:spTgt spid="3">
                                            <p:txEl>
                                              <p:pRg st="6" end="6"/>
                                            </p:txEl>
                                          </p:spTgt>
                                        </p:tgtEl>
                                        <p:attrNameLst>
                                          <p:attrName>ppt_y</p:attrName>
                                        </p:attrNameLst>
                                      </p:cBhvr>
                                      <p:tavLst>
                                        <p:tav tm="0" fmla="#ppt_y-sin(pi*$)/81">
                                          <p:val>
                                            <p:fltVal val="0"/>
                                          </p:val>
                                        </p:tav>
                                        <p:tav tm="100000">
                                          <p:val>
                                            <p:fltVal val="1"/>
                                          </p:val>
                                        </p:tav>
                                      </p:tavLst>
                                    </p:anim>
                                    <p:animScale>
                                      <p:cBhvr>
                                        <p:cTn id="89" dur="20">
                                          <p:stCondLst>
                                            <p:cond delay="487"/>
                                          </p:stCondLst>
                                        </p:cTn>
                                        <p:tgtEl>
                                          <p:spTgt spid="3">
                                            <p:txEl>
                                              <p:pRg st="6" end="6"/>
                                            </p:txEl>
                                          </p:spTgt>
                                        </p:tgtEl>
                                      </p:cBhvr>
                                      <p:to x="100000" y="60000"/>
                                    </p:animScale>
                                    <p:animScale>
                                      <p:cBhvr>
                                        <p:cTn id="90" dur="124" decel="50000">
                                          <p:stCondLst>
                                            <p:cond delay="507"/>
                                          </p:stCondLst>
                                        </p:cTn>
                                        <p:tgtEl>
                                          <p:spTgt spid="3">
                                            <p:txEl>
                                              <p:pRg st="6" end="6"/>
                                            </p:txEl>
                                          </p:spTgt>
                                        </p:tgtEl>
                                      </p:cBhvr>
                                      <p:to x="100000" y="100000"/>
                                    </p:animScale>
                                    <p:animScale>
                                      <p:cBhvr>
                                        <p:cTn id="91" dur="20">
                                          <p:stCondLst>
                                            <p:cond delay="984"/>
                                          </p:stCondLst>
                                        </p:cTn>
                                        <p:tgtEl>
                                          <p:spTgt spid="3">
                                            <p:txEl>
                                              <p:pRg st="6" end="6"/>
                                            </p:txEl>
                                          </p:spTgt>
                                        </p:tgtEl>
                                      </p:cBhvr>
                                      <p:to x="100000" y="80000"/>
                                    </p:animScale>
                                    <p:animScale>
                                      <p:cBhvr>
                                        <p:cTn id="92" dur="124" decel="50000">
                                          <p:stCondLst>
                                            <p:cond delay="1004"/>
                                          </p:stCondLst>
                                        </p:cTn>
                                        <p:tgtEl>
                                          <p:spTgt spid="3">
                                            <p:txEl>
                                              <p:pRg st="6" end="6"/>
                                            </p:txEl>
                                          </p:spTgt>
                                        </p:tgtEl>
                                      </p:cBhvr>
                                      <p:to x="100000" y="100000"/>
                                    </p:animScale>
                                    <p:animScale>
                                      <p:cBhvr>
                                        <p:cTn id="93" dur="20">
                                          <p:stCondLst>
                                            <p:cond delay="1231"/>
                                          </p:stCondLst>
                                        </p:cTn>
                                        <p:tgtEl>
                                          <p:spTgt spid="3">
                                            <p:txEl>
                                              <p:pRg st="6" end="6"/>
                                            </p:txEl>
                                          </p:spTgt>
                                        </p:tgtEl>
                                      </p:cBhvr>
                                      <p:to x="100000" y="90000"/>
                                    </p:animScale>
                                    <p:animScale>
                                      <p:cBhvr>
                                        <p:cTn id="94" dur="124" decel="50000">
                                          <p:stCondLst>
                                            <p:cond delay="1251"/>
                                          </p:stCondLst>
                                        </p:cTn>
                                        <p:tgtEl>
                                          <p:spTgt spid="3">
                                            <p:txEl>
                                              <p:pRg st="6" end="6"/>
                                            </p:txEl>
                                          </p:spTgt>
                                        </p:tgtEl>
                                      </p:cBhvr>
                                      <p:to x="100000" y="100000"/>
                                    </p:animScale>
                                    <p:animScale>
                                      <p:cBhvr>
                                        <p:cTn id="95" dur="20">
                                          <p:stCondLst>
                                            <p:cond delay="1356"/>
                                          </p:stCondLst>
                                        </p:cTn>
                                        <p:tgtEl>
                                          <p:spTgt spid="3">
                                            <p:txEl>
                                              <p:pRg st="6" end="6"/>
                                            </p:txEl>
                                          </p:spTgt>
                                        </p:tgtEl>
                                      </p:cBhvr>
                                      <p:to x="100000" y="95000"/>
                                    </p:animScale>
                                    <p:animScale>
                                      <p:cBhvr>
                                        <p:cTn id="96" dur="124" decel="50000">
                                          <p:stCondLst>
                                            <p:cond delay="1376"/>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Mécanisme de l'effet de Serre </a:t>
            </a:r>
          </a:p>
        </p:txBody>
      </p:sp>
      <p:pic>
        <p:nvPicPr>
          <p:cNvPr id="8" name="Espace réservé du contenu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1700808"/>
            <a:ext cx="8640960" cy="4896544"/>
          </a:xfrm>
        </p:spPr>
      </p:pic>
    </p:spTree>
    <p:extLst>
      <p:ext uri="{BB962C8B-B14F-4D97-AF65-F5344CB8AC3E}">
        <p14:creationId xmlns:p14="http://schemas.microsoft.com/office/powerpoint/2010/main" val="42923718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700"/>
                            </p:stCondLst>
                            <p:childTnLst>
                              <p:par>
                                <p:cTn id="13" presetID="15"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750" fill="hold"/>
                                        <p:tgtEl>
                                          <p:spTgt spid="8"/>
                                        </p:tgtEl>
                                        <p:attrNameLst>
                                          <p:attrName>ppt_w</p:attrName>
                                        </p:attrNameLst>
                                      </p:cBhvr>
                                      <p:tavLst>
                                        <p:tav tm="0">
                                          <p:val>
                                            <p:fltVal val="0"/>
                                          </p:val>
                                        </p:tav>
                                        <p:tav tm="100000">
                                          <p:val>
                                            <p:strVal val="#ppt_w"/>
                                          </p:val>
                                        </p:tav>
                                      </p:tavLst>
                                    </p:anim>
                                    <p:anim calcmode="lin" valueType="num">
                                      <p:cBhvr>
                                        <p:cTn id="16" dur="750" fill="hold"/>
                                        <p:tgtEl>
                                          <p:spTgt spid="8"/>
                                        </p:tgtEl>
                                        <p:attrNameLst>
                                          <p:attrName>ppt_h</p:attrName>
                                        </p:attrNameLst>
                                      </p:cBhvr>
                                      <p:tavLst>
                                        <p:tav tm="0">
                                          <p:val>
                                            <p:fltVal val="0"/>
                                          </p:val>
                                        </p:tav>
                                        <p:tav tm="100000">
                                          <p:val>
                                            <p:strVal val="#ppt_h"/>
                                          </p:val>
                                        </p:tav>
                                      </p:tavLst>
                                    </p:anim>
                                    <p:anim calcmode="lin" valueType="num">
                                      <p:cBhvr>
                                        <p:cTn id="17" dur="750" fill="hold"/>
                                        <p:tgtEl>
                                          <p:spTgt spid="8"/>
                                        </p:tgtEl>
                                        <p:attrNameLst>
                                          <p:attrName>ppt_x</p:attrName>
                                        </p:attrNameLst>
                                      </p:cBhvr>
                                      <p:tavLst>
                                        <p:tav tm="0" fmla="#ppt_x+(cos(-2*pi*(1-$))*-#ppt_x-sin(-2*pi*(1-$))*(1-#ppt_y))*(1-$)">
                                          <p:val>
                                            <p:fltVal val="0"/>
                                          </p:val>
                                        </p:tav>
                                        <p:tav tm="100000">
                                          <p:val>
                                            <p:fltVal val="1"/>
                                          </p:val>
                                        </p:tav>
                                      </p:tavLst>
                                    </p:anim>
                                    <p:anim calcmode="lin" valueType="num">
                                      <p:cBhvr>
                                        <p:cTn id="18" dur="75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r>
              <a:rPr lang="fr-FR" dirty="0"/>
              <a:t>L'effet de Serre agit de manière similaire au verre d'une Serre, c'est à dire que l'énergie ou la chaleur produite par le soleil, reste emprisonné par les gaz à effet de Serre Cependant, si la concentration de ceux-ci est trop élevée, le fonctionnement se perturbe, empêchant le retour de la chaleur vers l'espace, ce qui engendre du coup, un réchauffement climatique </a:t>
            </a:r>
          </a:p>
          <a:p>
            <a:pPr marL="114300" indent="0">
              <a:buNone/>
            </a:pPr>
            <a:r>
              <a:rPr lang="fr-FR" b="1" dirty="0">
                <a:solidFill>
                  <a:schemeClr val="accent1">
                    <a:lumMod val="50000"/>
                  </a:schemeClr>
                </a:solidFill>
              </a:rPr>
              <a:t>1°) </a:t>
            </a:r>
            <a:r>
              <a:rPr lang="fr-FR" dirty="0"/>
              <a:t>Le Soleil émet de l'énergie en destination de la terre.</a:t>
            </a:r>
          </a:p>
          <a:p>
            <a:pPr marL="114300" indent="0">
              <a:buNone/>
            </a:pPr>
            <a:r>
              <a:rPr lang="fr-FR" b="1" dirty="0">
                <a:solidFill>
                  <a:schemeClr val="accent1">
                    <a:lumMod val="50000"/>
                  </a:schemeClr>
                </a:solidFill>
              </a:rPr>
              <a:t>2°) </a:t>
            </a:r>
            <a:r>
              <a:rPr lang="fr-FR" dirty="0"/>
              <a:t>La Majeure partie de celle-ci (environ 71,8 % ), traverse directement l'atmosphère et vient se heurter contre la surface du globe.</a:t>
            </a:r>
          </a:p>
          <a:p>
            <a:pPr marL="114300" indent="0">
              <a:buNone/>
            </a:pPr>
            <a:r>
              <a:rPr lang="fr-FR" b="1" dirty="0">
                <a:solidFill>
                  <a:schemeClr val="accent1">
                    <a:lumMod val="50000"/>
                  </a:schemeClr>
                </a:solidFill>
              </a:rPr>
              <a:t>3°) </a:t>
            </a:r>
            <a:r>
              <a:rPr lang="fr-FR" dirty="0"/>
              <a:t>Le planète bleue en absorbe environ la moitié (environ 28,3 %), avant de réfléchir le reste sous forme d'infrarouge vers l'espace.</a:t>
            </a:r>
          </a:p>
          <a:p>
            <a:pPr marL="114300" indent="0">
              <a:buNone/>
            </a:pPr>
            <a:endParaRPr lang="fr-FR" dirty="0"/>
          </a:p>
        </p:txBody>
      </p:sp>
    </p:spTree>
    <p:extLst>
      <p:ext uri="{BB962C8B-B14F-4D97-AF65-F5344CB8AC3E}">
        <p14:creationId xmlns:p14="http://schemas.microsoft.com/office/powerpoint/2010/main" val="24686165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750"/>
                                        <p:tgtEl>
                                          <p:spTgt spid="3">
                                            <p:txEl>
                                              <p:pRg st="1" end="1"/>
                                            </p:txEl>
                                          </p:spTgt>
                                        </p:tgtEl>
                                      </p:cBhvr>
                                    </p:animEffect>
                                    <p:anim calcmode="lin" valueType="num">
                                      <p:cBhvr>
                                        <p:cTn id="8"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75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6"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362">
                                          <p:stCondLst>
                                            <p:cond delay="0"/>
                                          </p:stCondLst>
                                        </p:cTn>
                                        <p:tgtEl>
                                          <p:spTgt spid="3">
                                            <p:txEl>
                                              <p:pRg st="2" end="2"/>
                                            </p:txEl>
                                          </p:spTgt>
                                        </p:tgtEl>
                                      </p:cBhvr>
                                    </p:animEffect>
                                    <p:anim calcmode="lin" valueType="num">
                                      <p:cBhvr>
                                        <p:cTn id="14" dur="1139"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5" dur="415"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6" dur="415" tmFilter="0, 0; 0.125,0.2665; 0.25,0.4; 0.375,0.465; 0.5,0.5;  0.625,0.535; 0.75,0.6; 0.875,0.7335; 1,1">
                                          <p:stCondLst>
                                            <p:cond delay="415"/>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7" dur="207" tmFilter="0, 0; 0.125,0.2665; 0.25,0.4; 0.375,0.465; 0.5,0.5;  0.625,0.535; 0.75,0.6; 0.875,0.7335; 1,1">
                                          <p:stCondLst>
                                            <p:cond delay="828"/>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8" dur="103" tmFilter="0, 0; 0.125,0.2665; 0.25,0.4; 0.375,0.465; 0.5,0.5;  0.625,0.535; 0.75,0.6; 0.875,0.7335; 1,1">
                                          <p:stCondLst>
                                            <p:cond delay="1035"/>
                                          </p:stCondLst>
                                        </p:cTn>
                                        <p:tgtEl>
                                          <p:spTgt spid="3">
                                            <p:txEl>
                                              <p:pRg st="2" end="2"/>
                                            </p:txEl>
                                          </p:spTgt>
                                        </p:tgtEl>
                                        <p:attrNameLst>
                                          <p:attrName>ppt_y</p:attrName>
                                        </p:attrNameLst>
                                      </p:cBhvr>
                                      <p:tavLst>
                                        <p:tav tm="0" fmla="#ppt_y-sin(pi*$)/81">
                                          <p:val>
                                            <p:fltVal val="0"/>
                                          </p:val>
                                        </p:tav>
                                        <p:tav tm="100000">
                                          <p:val>
                                            <p:fltVal val="1"/>
                                          </p:val>
                                        </p:tav>
                                      </p:tavLst>
                                    </p:anim>
                                    <p:animScale>
                                      <p:cBhvr>
                                        <p:cTn id="19" dur="16">
                                          <p:stCondLst>
                                            <p:cond delay="406"/>
                                          </p:stCondLst>
                                        </p:cTn>
                                        <p:tgtEl>
                                          <p:spTgt spid="3">
                                            <p:txEl>
                                              <p:pRg st="2" end="2"/>
                                            </p:txEl>
                                          </p:spTgt>
                                        </p:tgtEl>
                                      </p:cBhvr>
                                      <p:to x="100000" y="60000"/>
                                    </p:animScale>
                                    <p:animScale>
                                      <p:cBhvr>
                                        <p:cTn id="20" dur="104" decel="50000">
                                          <p:stCondLst>
                                            <p:cond delay="423"/>
                                          </p:stCondLst>
                                        </p:cTn>
                                        <p:tgtEl>
                                          <p:spTgt spid="3">
                                            <p:txEl>
                                              <p:pRg st="2" end="2"/>
                                            </p:txEl>
                                          </p:spTgt>
                                        </p:tgtEl>
                                      </p:cBhvr>
                                      <p:to x="100000" y="100000"/>
                                    </p:animScale>
                                    <p:animScale>
                                      <p:cBhvr>
                                        <p:cTn id="21" dur="16">
                                          <p:stCondLst>
                                            <p:cond delay="820"/>
                                          </p:stCondLst>
                                        </p:cTn>
                                        <p:tgtEl>
                                          <p:spTgt spid="3">
                                            <p:txEl>
                                              <p:pRg st="2" end="2"/>
                                            </p:txEl>
                                          </p:spTgt>
                                        </p:tgtEl>
                                      </p:cBhvr>
                                      <p:to x="100000" y="80000"/>
                                    </p:animScale>
                                    <p:animScale>
                                      <p:cBhvr>
                                        <p:cTn id="22" dur="104" decel="50000">
                                          <p:stCondLst>
                                            <p:cond delay="836"/>
                                          </p:stCondLst>
                                        </p:cTn>
                                        <p:tgtEl>
                                          <p:spTgt spid="3">
                                            <p:txEl>
                                              <p:pRg st="2" end="2"/>
                                            </p:txEl>
                                          </p:spTgt>
                                        </p:tgtEl>
                                      </p:cBhvr>
                                      <p:to x="100000" y="100000"/>
                                    </p:animScale>
                                    <p:animScale>
                                      <p:cBhvr>
                                        <p:cTn id="23" dur="16">
                                          <p:stCondLst>
                                            <p:cond delay="1026"/>
                                          </p:stCondLst>
                                        </p:cTn>
                                        <p:tgtEl>
                                          <p:spTgt spid="3">
                                            <p:txEl>
                                              <p:pRg st="2" end="2"/>
                                            </p:txEl>
                                          </p:spTgt>
                                        </p:tgtEl>
                                      </p:cBhvr>
                                      <p:to x="100000" y="90000"/>
                                    </p:animScale>
                                    <p:animScale>
                                      <p:cBhvr>
                                        <p:cTn id="24" dur="104" decel="50000">
                                          <p:stCondLst>
                                            <p:cond delay="1042"/>
                                          </p:stCondLst>
                                        </p:cTn>
                                        <p:tgtEl>
                                          <p:spTgt spid="3">
                                            <p:txEl>
                                              <p:pRg st="2" end="2"/>
                                            </p:txEl>
                                          </p:spTgt>
                                        </p:tgtEl>
                                      </p:cBhvr>
                                      <p:to x="100000" y="100000"/>
                                    </p:animScale>
                                    <p:animScale>
                                      <p:cBhvr>
                                        <p:cTn id="25" dur="16">
                                          <p:stCondLst>
                                            <p:cond delay="1130"/>
                                          </p:stCondLst>
                                        </p:cTn>
                                        <p:tgtEl>
                                          <p:spTgt spid="3">
                                            <p:txEl>
                                              <p:pRg st="2" end="2"/>
                                            </p:txEl>
                                          </p:spTgt>
                                        </p:tgtEl>
                                      </p:cBhvr>
                                      <p:to x="100000" y="95000"/>
                                    </p:animScale>
                                    <p:animScale>
                                      <p:cBhvr>
                                        <p:cTn id="26" dur="104" decel="50000">
                                          <p:stCondLst>
                                            <p:cond delay="1146"/>
                                          </p:stCondLst>
                                        </p:cTn>
                                        <p:tgtEl>
                                          <p:spTgt spid="3">
                                            <p:txEl>
                                              <p:pRg st="2" end="2"/>
                                            </p:txEl>
                                          </p:spTgt>
                                        </p:tgtEl>
                                      </p:cBhvr>
                                      <p:to x="100000" y="100000"/>
                                    </p:animScale>
                                  </p:childTnLst>
                                </p:cTn>
                              </p:par>
                              <p:par>
                                <p:cTn id="27" presetID="26"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362">
                                          <p:stCondLst>
                                            <p:cond delay="0"/>
                                          </p:stCondLst>
                                        </p:cTn>
                                        <p:tgtEl>
                                          <p:spTgt spid="3">
                                            <p:txEl>
                                              <p:pRg st="3" end="3"/>
                                            </p:txEl>
                                          </p:spTgt>
                                        </p:tgtEl>
                                      </p:cBhvr>
                                    </p:animEffect>
                                    <p:anim calcmode="lin" valueType="num">
                                      <p:cBhvr>
                                        <p:cTn id="30" dur="1139"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1" dur="415"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2" dur="415" tmFilter="0, 0; 0.125,0.2665; 0.25,0.4; 0.375,0.465; 0.5,0.5;  0.625,0.535; 0.75,0.6; 0.875,0.7335; 1,1">
                                          <p:stCondLst>
                                            <p:cond delay="415"/>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3" dur="207" tmFilter="0, 0; 0.125,0.2665; 0.25,0.4; 0.375,0.465; 0.5,0.5;  0.625,0.535; 0.75,0.6; 0.875,0.7335; 1,1">
                                          <p:stCondLst>
                                            <p:cond delay="828"/>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4" dur="103" tmFilter="0, 0; 0.125,0.2665; 0.25,0.4; 0.375,0.465; 0.5,0.5;  0.625,0.535; 0.75,0.6; 0.875,0.7335; 1,1">
                                          <p:stCondLst>
                                            <p:cond delay="1035"/>
                                          </p:stCondLst>
                                        </p:cTn>
                                        <p:tgtEl>
                                          <p:spTgt spid="3">
                                            <p:txEl>
                                              <p:pRg st="3" end="3"/>
                                            </p:txEl>
                                          </p:spTgt>
                                        </p:tgtEl>
                                        <p:attrNameLst>
                                          <p:attrName>ppt_y</p:attrName>
                                        </p:attrNameLst>
                                      </p:cBhvr>
                                      <p:tavLst>
                                        <p:tav tm="0" fmla="#ppt_y-sin(pi*$)/81">
                                          <p:val>
                                            <p:fltVal val="0"/>
                                          </p:val>
                                        </p:tav>
                                        <p:tav tm="100000">
                                          <p:val>
                                            <p:fltVal val="1"/>
                                          </p:val>
                                        </p:tav>
                                      </p:tavLst>
                                    </p:anim>
                                    <p:animScale>
                                      <p:cBhvr>
                                        <p:cTn id="35" dur="16">
                                          <p:stCondLst>
                                            <p:cond delay="406"/>
                                          </p:stCondLst>
                                        </p:cTn>
                                        <p:tgtEl>
                                          <p:spTgt spid="3">
                                            <p:txEl>
                                              <p:pRg st="3" end="3"/>
                                            </p:txEl>
                                          </p:spTgt>
                                        </p:tgtEl>
                                      </p:cBhvr>
                                      <p:to x="100000" y="60000"/>
                                    </p:animScale>
                                    <p:animScale>
                                      <p:cBhvr>
                                        <p:cTn id="36" dur="104" decel="50000">
                                          <p:stCondLst>
                                            <p:cond delay="423"/>
                                          </p:stCondLst>
                                        </p:cTn>
                                        <p:tgtEl>
                                          <p:spTgt spid="3">
                                            <p:txEl>
                                              <p:pRg st="3" end="3"/>
                                            </p:txEl>
                                          </p:spTgt>
                                        </p:tgtEl>
                                      </p:cBhvr>
                                      <p:to x="100000" y="100000"/>
                                    </p:animScale>
                                    <p:animScale>
                                      <p:cBhvr>
                                        <p:cTn id="37" dur="16">
                                          <p:stCondLst>
                                            <p:cond delay="820"/>
                                          </p:stCondLst>
                                        </p:cTn>
                                        <p:tgtEl>
                                          <p:spTgt spid="3">
                                            <p:txEl>
                                              <p:pRg st="3" end="3"/>
                                            </p:txEl>
                                          </p:spTgt>
                                        </p:tgtEl>
                                      </p:cBhvr>
                                      <p:to x="100000" y="80000"/>
                                    </p:animScale>
                                    <p:animScale>
                                      <p:cBhvr>
                                        <p:cTn id="38" dur="104" decel="50000">
                                          <p:stCondLst>
                                            <p:cond delay="836"/>
                                          </p:stCondLst>
                                        </p:cTn>
                                        <p:tgtEl>
                                          <p:spTgt spid="3">
                                            <p:txEl>
                                              <p:pRg st="3" end="3"/>
                                            </p:txEl>
                                          </p:spTgt>
                                        </p:tgtEl>
                                      </p:cBhvr>
                                      <p:to x="100000" y="100000"/>
                                    </p:animScale>
                                    <p:animScale>
                                      <p:cBhvr>
                                        <p:cTn id="39" dur="16">
                                          <p:stCondLst>
                                            <p:cond delay="1026"/>
                                          </p:stCondLst>
                                        </p:cTn>
                                        <p:tgtEl>
                                          <p:spTgt spid="3">
                                            <p:txEl>
                                              <p:pRg st="3" end="3"/>
                                            </p:txEl>
                                          </p:spTgt>
                                        </p:tgtEl>
                                      </p:cBhvr>
                                      <p:to x="100000" y="90000"/>
                                    </p:animScale>
                                    <p:animScale>
                                      <p:cBhvr>
                                        <p:cTn id="40" dur="104" decel="50000">
                                          <p:stCondLst>
                                            <p:cond delay="1042"/>
                                          </p:stCondLst>
                                        </p:cTn>
                                        <p:tgtEl>
                                          <p:spTgt spid="3">
                                            <p:txEl>
                                              <p:pRg st="3" end="3"/>
                                            </p:txEl>
                                          </p:spTgt>
                                        </p:tgtEl>
                                      </p:cBhvr>
                                      <p:to x="100000" y="100000"/>
                                    </p:animScale>
                                    <p:animScale>
                                      <p:cBhvr>
                                        <p:cTn id="41" dur="16">
                                          <p:stCondLst>
                                            <p:cond delay="1130"/>
                                          </p:stCondLst>
                                        </p:cTn>
                                        <p:tgtEl>
                                          <p:spTgt spid="3">
                                            <p:txEl>
                                              <p:pRg st="3" end="3"/>
                                            </p:txEl>
                                          </p:spTgt>
                                        </p:tgtEl>
                                      </p:cBhvr>
                                      <p:to x="100000" y="95000"/>
                                    </p:animScale>
                                    <p:animScale>
                                      <p:cBhvr>
                                        <p:cTn id="42" dur="104" decel="50000">
                                          <p:stCondLst>
                                            <p:cond delay="1146"/>
                                          </p:stCondLst>
                                        </p:cTn>
                                        <p:tgtEl>
                                          <p:spTgt spid="3">
                                            <p:txEl>
                                              <p:pRg st="3" end="3"/>
                                            </p:txEl>
                                          </p:spTgt>
                                        </p:tgtEl>
                                      </p:cBhvr>
                                      <p:to x="100000" y="100000"/>
                                    </p:animScale>
                                  </p:childTnLst>
                                </p:cTn>
                              </p:par>
                              <p:par>
                                <p:cTn id="43" presetID="26" presetClass="entr" presetSubtype="0" fill="hold" nodeType="with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Effect transition="in" filter="wipe(down)">
                                      <p:cBhvr>
                                        <p:cTn id="45" dur="362">
                                          <p:stCondLst>
                                            <p:cond delay="0"/>
                                          </p:stCondLst>
                                        </p:cTn>
                                        <p:tgtEl>
                                          <p:spTgt spid="3">
                                            <p:txEl>
                                              <p:pRg st="4" end="4"/>
                                            </p:txEl>
                                          </p:spTgt>
                                        </p:tgtEl>
                                      </p:cBhvr>
                                    </p:animEffect>
                                    <p:anim calcmode="lin" valueType="num">
                                      <p:cBhvr>
                                        <p:cTn id="46" dur="1139"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7" dur="415"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8" dur="415" tmFilter="0, 0; 0.125,0.2665; 0.25,0.4; 0.375,0.465; 0.5,0.5;  0.625,0.535; 0.75,0.6; 0.875,0.7335; 1,1">
                                          <p:stCondLst>
                                            <p:cond delay="415"/>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9" dur="207" tmFilter="0, 0; 0.125,0.2665; 0.25,0.4; 0.375,0.465; 0.5,0.5;  0.625,0.535; 0.75,0.6; 0.875,0.7335; 1,1">
                                          <p:stCondLst>
                                            <p:cond delay="828"/>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0" dur="103" tmFilter="0, 0; 0.125,0.2665; 0.25,0.4; 0.375,0.465; 0.5,0.5;  0.625,0.535; 0.75,0.6; 0.875,0.7335; 1,1">
                                          <p:stCondLst>
                                            <p:cond delay="1035"/>
                                          </p:stCondLst>
                                        </p:cTn>
                                        <p:tgtEl>
                                          <p:spTgt spid="3">
                                            <p:txEl>
                                              <p:pRg st="4" end="4"/>
                                            </p:txEl>
                                          </p:spTgt>
                                        </p:tgtEl>
                                        <p:attrNameLst>
                                          <p:attrName>ppt_y</p:attrName>
                                        </p:attrNameLst>
                                      </p:cBhvr>
                                      <p:tavLst>
                                        <p:tav tm="0" fmla="#ppt_y-sin(pi*$)/81">
                                          <p:val>
                                            <p:fltVal val="0"/>
                                          </p:val>
                                        </p:tav>
                                        <p:tav tm="100000">
                                          <p:val>
                                            <p:fltVal val="1"/>
                                          </p:val>
                                        </p:tav>
                                      </p:tavLst>
                                    </p:anim>
                                    <p:animScale>
                                      <p:cBhvr>
                                        <p:cTn id="51" dur="16">
                                          <p:stCondLst>
                                            <p:cond delay="406"/>
                                          </p:stCondLst>
                                        </p:cTn>
                                        <p:tgtEl>
                                          <p:spTgt spid="3">
                                            <p:txEl>
                                              <p:pRg st="4" end="4"/>
                                            </p:txEl>
                                          </p:spTgt>
                                        </p:tgtEl>
                                      </p:cBhvr>
                                      <p:to x="100000" y="60000"/>
                                    </p:animScale>
                                    <p:animScale>
                                      <p:cBhvr>
                                        <p:cTn id="52" dur="104" decel="50000">
                                          <p:stCondLst>
                                            <p:cond delay="423"/>
                                          </p:stCondLst>
                                        </p:cTn>
                                        <p:tgtEl>
                                          <p:spTgt spid="3">
                                            <p:txEl>
                                              <p:pRg st="4" end="4"/>
                                            </p:txEl>
                                          </p:spTgt>
                                        </p:tgtEl>
                                      </p:cBhvr>
                                      <p:to x="100000" y="100000"/>
                                    </p:animScale>
                                    <p:animScale>
                                      <p:cBhvr>
                                        <p:cTn id="53" dur="16">
                                          <p:stCondLst>
                                            <p:cond delay="820"/>
                                          </p:stCondLst>
                                        </p:cTn>
                                        <p:tgtEl>
                                          <p:spTgt spid="3">
                                            <p:txEl>
                                              <p:pRg st="4" end="4"/>
                                            </p:txEl>
                                          </p:spTgt>
                                        </p:tgtEl>
                                      </p:cBhvr>
                                      <p:to x="100000" y="80000"/>
                                    </p:animScale>
                                    <p:animScale>
                                      <p:cBhvr>
                                        <p:cTn id="54" dur="104" decel="50000">
                                          <p:stCondLst>
                                            <p:cond delay="836"/>
                                          </p:stCondLst>
                                        </p:cTn>
                                        <p:tgtEl>
                                          <p:spTgt spid="3">
                                            <p:txEl>
                                              <p:pRg st="4" end="4"/>
                                            </p:txEl>
                                          </p:spTgt>
                                        </p:tgtEl>
                                      </p:cBhvr>
                                      <p:to x="100000" y="100000"/>
                                    </p:animScale>
                                    <p:animScale>
                                      <p:cBhvr>
                                        <p:cTn id="55" dur="16">
                                          <p:stCondLst>
                                            <p:cond delay="1026"/>
                                          </p:stCondLst>
                                        </p:cTn>
                                        <p:tgtEl>
                                          <p:spTgt spid="3">
                                            <p:txEl>
                                              <p:pRg st="4" end="4"/>
                                            </p:txEl>
                                          </p:spTgt>
                                        </p:tgtEl>
                                      </p:cBhvr>
                                      <p:to x="100000" y="90000"/>
                                    </p:animScale>
                                    <p:animScale>
                                      <p:cBhvr>
                                        <p:cTn id="56" dur="104" decel="50000">
                                          <p:stCondLst>
                                            <p:cond delay="1042"/>
                                          </p:stCondLst>
                                        </p:cTn>
                                        <p:tgtEl>
                                          <p:spTgt spid="3">
                                            <p:txEl>
                                              <p:pRg st="4" end="4"/>
                                            </p:txEl>
                                          </p:spTgt>
                                        </p:tgtEl>
                                      </p:cBhvr>
                                      <p:to x="100000" y="100000"/>
                                    </p:animScale>
                                    <p:animScale>
                                      <p:cBhvr>
                                        <p:cTn id="57" dur="16">
                                          <p:stCondLst>
                                            <p:cond delay="1130"/>
                                          </p:stCondLst>
                                        </p:cTn>
                                        <p:tgtEl>
                                          <p:spTgt spid="3">
                                            <p:txEl>
                                              <p:pRg st="4" end="4"/>
                                            </p:txEl>
                                          </p:spTgt>
                                        </p:tgtEl>
                                      </p:cBhvr>
                                      <p:to x="100000" y="95000"/>
                                    </p:animScale>
                                    <p:animScale>
                                      <p:cBhvr>
                                        <p:cTn id="58" dur="104" decel="50000">
                                          <p:stCondLst>
                                            <p:cond delay="1146"/>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endParaRPr lang="fr-FR" b="1" dirty="0" smtClean="0">
              <a:solidFill>
                <a:schemeClr val="accent1">
                  <a:lumMod val="50000"/>
                </a:schemeClr>
              </a:solidFill>
            </a:endParaRPr>
          </a:p>
          <a:p>
            <a:pPr marL="114300" indent="0">
              <a:buNone/>
            </a:pPr>
            <a:endParaRPr lang="fr-FR" b="1" dirty="0">
              <a:solidFill>
                <a:schemeClr val="accent1">
                  <a:lumMod val="50000"/>
                </a:schemeClr>
              </a:solidFill>
            </a:endParaRPr>
          </a:p>
          <a:p>
            <a:pPr marL="114300" indent="0">
              <a:buNone/>
            </a:pPr>
            <a:r>
              <a:rPr lang="fr-FR" b="1" dirty="0" smtClean="0">
                <a:solidFill>
                  <a:schemeClr val="accent1">
                    <a:lumMod val="50000"/>
                  </a:schemeClr>
                </a:solidFill>
              </a:rPr>
              <a:t>4</a:t>
            </a:r>
            <a:r>
              <a:rPr lang="fr-FR" b="1" dirty="0">
                <a:solidFill>
                  <a:schemeClr val="accent1">
                    <a:lumMod val="50000"/>
                  </a:schemeClr>
                </a:solidFill>
              </a:rPr>
              <a:t>°) </a:t>
            </a:r>
            <a:r>
              <a:rPr lang="fr-FR" dirty="0"/>
              <a:t>C'est à ce moment précis, que les gazes de l’effet de serre  interviennent, laissent passer mais conservèrent une partie de la chaleur.</a:t>
            </a:r>
          </a:p>
          <a:p>
            <a:pPr marL="114300" indent="0">
              <a:buNone/>
            </a:pPr>
            <a:r>
              <a:rPr lang="fr-FR" b="1" dirty="0">
                <a:solidFill>
                  <a:schemeClr val="accent1">
                    <a:lumMod val="50000"/>
                  </a:schemeClr>
                </a:solidFill>
              </a:rPr>
              <a:t>5°) </a:t>
            </a:r>
            <a:r>
              <a:rPr lang="fr-FR" dirty="0"/>
              <a:t>Cependant, si la concentration de ceux-ci est trop élevée, le fonctionnement se perturbe, empêchant le retour de la chaleur vers l'espace, ce qui engendre par conséquent, un réchauffement climatique.</a:t>
            </a:r>
          </a:p>
          <a:p>
            <a:pPr marL="114300" indent="0">
              <a:buNone/>
            </a:pPr>
            <a:endParaRPr lang="fr-FR" dirty="0"/>
          </a:p>
        </p:txBody>
      </p:sp>
    </p:spTree>
    <p:extLst>
      <p:ext uri="{BB962C8B-B14F-4D97-AF65-F5344CB8AC3E}">
        <p14:creationId xmlns:p14="http://schemas.microsoft.com/office/powerpoint/2010/main" val="34256680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362">
                                          <p:stCondLst>
                                            <p:cond delay="0"/>
                                          </p:stCondLst>
                                        </p:cTn>
                                        <p:tgtEl>
                                          <p:spTgt spid="3">
                                            <p:txEl>
                                              <p:pRg st="3" end="3"/>
                                            </p:txEl>
                                          </p:spTgt>
                                        </p:tgtEl>
                                      </p:cBhvr>
                                    </p:animEffect>
                                    <p:anim calcmode="lin" valueType="num">
                                      <p:cBhvr>
                                        <p:cTn id="8" dur="1139"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16">
                                          <p:stCondLst>
                                            <p:cond delay="406"/>
                                          </p:stCondLst>
                                        </p:cTn>
                                        <p:tgtEl>
                                          <p:spTgt spid="3">
                                            <p:txEl>
                                              <p:pRg st="3" end="3"/>
                                            </p:txEl>
                                          </p:spTgt>
                                        </p:tgtEl>
                                      </p:cBhvr>
                                      <p:to x="100000" y="60000"/>
                                    </p:animScale>
                                    <p:animScale>
                                      <p:cBhvr>
                                        <p:cTn id="14" dur="104" decel="50000">
                                          <p:stCondLst>
                                            <p:cond delay="423"/>
                                          </p:stCondLst>
                                        </p:cTn>
                                        <p:tgtEl>
                                          <p:spTgt spid="3">
                                            <p:txEl>
                                              <p:pRg st="3" end="3"/>
                                            </p:txEl>
                                          </p:spTgt>
                                        </p:tgtEl>
                                      </p:cBhvr>
                                      <p:to x="100000" y="100000"/>
                                    </p:animScale>
                                    <p:animScale>
                                      <p:cBhvr>
                                        <p:cTn id="15" dur="16">
                                          <p:stCondLst>
                                            <p:cond delay="820"/>
                                          </p:stCondLst>
                                        </p:cTn>
                                        <p:tgtEl>
                                          <p:spTgt spid="3">
                                            <p:txEl>
                                              <p:pRg st="3" end="3"/>
                                            </p:txEl>
                                          </p:spTgt>
                                        </p:tgtEl>
                                      </p:cBhvr>
                                      <p:to x="100000" y="80000"/>
                                    </p:animScale>
                                    <p:animScale>
                                      <p:cBhvr>
                                        <p:cTn id="16" dur="104" decel="50000">
                                          <p:stCondLst>
                                            <p:cond delay="836"/>
                                          </p:stCondLst>
                                        </p:cTn>
                                        <p:tgtEl>
                                          <p:spTgt spid="3">
                                            <p:txEl>
                                              <p:pRg st="3" end="3"/>
                                            </p:txEl>
                                          </p:spTgt>
                                        </p:tgtEl>
                                      </p:cBhvr>
                                      <p:to x="100000" y="100000"/>
                                    </p:animScale>
                                    <p:animScale>
                                      <p:cBhvr>
                                        <p:cTn id="17" dur="16">
                                          <p:stCondLst>
                                            <p:cond delay="1026"/>
                                          </p:stCondLst>
                                        </p:cTn>
                                        <p:tgtEl>
                                          <p:spTgt spid="3">
                                            <p:txEl>
                                              <p:pRg st="3" end="3"/>
                                            </p:txEl>
                                          </p:spTgt>
                                        </p:tgtEl>
                                      </p:cBhvr>
                                      <p:to x="100000" y="90000"/>
                                    </p:animScale>
                                    <p:animScale>
                                      <p:cBhvr>
                                        <p:cTn id="18" dur="104" decel="50000">
                                          <p:stCondLst>
                                            <p:cond delay="1042"/>
                                          </p:stCondLst>
                                        </p:cTn>
                                        <p:tgtEl>
                                          <p:spTgt spid="3">
                                            <p:txEl>
                                              <p:pRg st="3" end="3"/>
                                            </p:txEl>
                                          </p:spTgt>
                                        </p:tgtEl>
                                      </p:cBhvr>
                                      <p:to x="100000" y="100000"/>
                                    </p:animScale>
                                    <p:animScale>
                                      <p:cBhvr>
                                        <p:cTn id="19" dur="16">
                                          <p:stCondLst>
                                            <p:cond delay="1130"/>
                                          </p:stCondLst>
                                        </p:cTn>
                                        <p:tgtEl>
                                          <p:spTgt spid="3">
                                            <p:txEl>
                                              <p:pRg st="3" end="3"/>
                                            </p:txEl>
                                          </p:spTgt>
                                        </p:tgtEl>
                                      </p:cBhvr>
                                      <p:to x="100000" y="95000"/>
                                    </p:animScale>
                                    <p:animScale>
                                      <p:cBhvr>
                                        <p:cTn id="20" dur="104" decel="50000">
                                          <p:stCondLst>
                                            <p:cond delay="1146"/>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362">
                                          <p:stCondLst>
                                            <p:cond delay="0"/>
                                          </p:stCondLst>
                                        </p:cTn>
                                        <p:tgtEl>
                                          <p:spTgt spid="3">
                                            <p:txEl>
                                              <p:pRg st="4" end="4"/>
                                            </p:txEl>
                                          </p:spTgt>
                                        </p:tgtEl>
                                      </p:cBhvr>
                                    </p:animEffect>
                                    <p:anim calcmode="lin" valueType="num">
                                      <p:cBhvr>
                                        <p:cTn id="24" dur="1139"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16">
                                          <p:stCondLst>
                                            <p:cond delay="406"/>
                                          </p:stCondLst>
                                        </p:cTn>
                                        <p:tgtEl>
                                          <p:spTgt spid="3">
                                            <p:txEl>
                                              <p:pRg st="4" end="4"/>
                                            </p:txEl>
                                          </p:spTgt>
                                        </p:tgtEl>
                                      </p:cBhvr>
                                      <p:to x="100000" y="60000"/>
                                    </p:animScale>
                                    <p:animScale>
                                      <p:cBhvr>
                                        <p:cTn id="30" dur="104" decel="50000">
                                          <p:stCondLst>
                                            <p:cond delay="423"/>
                                          </p:stCondLst>
                                        </p:cTn>
                                        <p:tgtEl>
                                          <p:spTgt spid="3">
                                            <p:txEl>
                                              <p:pRg st="4" end="4"/>
                                            </p:txEl>
                                          </p:spTgt>
                                        </p:tgtEl>
                                      </p:cBhvr>
                                      <p:to x="100000" y="100000"/>
                                    </p:animScale>
                                    <p:animScale>
                                      <p:cBhvr>
                                        <p:cTn id="31" dur="16">
                                          <p:stCondLst>
                                            <p:cond delay="820"/>
                                          </p:stCondLst>
                                        </p:cTn>
                                        <p:tgtEl>
                                          <p:spTgt spid="3">
                                            <p:txEl>
                                              <p:pRg st="4" end="4"/>
                                            </p:txEl>
                                          </p:spTgt>
                                        </p:tgtEl>
                                      </p:cBhvr>
                                      <p:to x="100000" y="80000"/>
                                    </p:animScale>
                                    <p:animScale>
                                      <p:cBhvr>
                                        <p:cTn id="32" dur="104" decel="50000">
                                          <p:stCondLst>
                                            <p:cond delay="836"/>
                                          </p:stCondLst>
                                        </p:cTn>
                                        <p:tgtEl>
                                          <p:spTgt spid="3">
                                            <p:txEl>
                                              <p:pRg st="4" end="4"/>
                                            </p:txEl>
                                          </p:spTgt>
                                        </p:tgtEl>
                                      </p:cBhvr>
                                      <p:to x="100000" y="100000"/>
                                    </p:animScale>
                                    <p:animScale>
                                      <p:cBhvr>
                                        <p:cTn id="33" dur="16">
                                          <p:stCondLst>
                                            <p:cond delay="1026"/>
                                          </p:stCondLst>
                                        </p:cTn>
                                        <p:tgtEl>
                                          <p:spTgt spid="3">
                                            <p:txEl>
                                              <p:pRg st="4" end="4"/>
                                            </p:txEl>
                                          </p:spTgt>
                                        </p:tgtEl>
                                      </p:cBhvr>
                                      <p:to x="100000" y="90000"/>
                                    </p:animScale>
                                    <p:animScale>
                                      <p:cBhvr>
                                        <p:cTn id="34" dur="104" decel="50000">
                                          <p:stCondLst>
                                            <p:cond delay="1042"/>
                                          </p:stCondLst>
                                        </p:cTn>
                                        <p:tgtEl>
                                          <p:spTgt spid="3">
                                            <p:txEl>
                                              <p:pRg st="4" end="4"/>
                                            </p:txEl>
                                          </p:spTgt>
                                        </p:tgtEl>
                                      </p:cBhvr>
                                      <p:to x="100000" y="100000"/>
                                    </p:animScale>
                                    <p:animScale>
                                      <p:cBhvr>
                                        <p:cTn id="35" dur="16">
                                          <p:stCondLst>
                                            <p:cond delay="1130"/>
                                          </p:stCondLst>
                                        </p:cTn>
                                        <p:tgtEl>
                                          <p:spTgt spid="3">
                                            <p:txEl>
                                              <p:pRg st="4" end="4"/>
                                            </p:txEl>
                                          </p:spTgt>
                                        </p:tgtEl>
                                      </p:cBhvr>
                                      <p:to x="100000" y="95000"/>
                                    </p:animScale>
                                    <p:animScale>
                                      <p:cBhvr>
                                        <p:cTn id="36" dur="104" decel="50000">
                                          <p:stCondLst>
                                            <p:cond delay="1146"/>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Les conséquences </a:t>
            </a:r>
          </a:p>
        </p:txBody>
      </p:sp>
      <p:sp>
        <p:nvSpPr>
          <p:cNvPr id="3" name="Espace réservé du contenu 2"/>
          <p:cNvSpPr>
            <a:spLocks noGrp="1"/>
          </p:cNvSpPr>
          <p:nvPr>
            <p:ph idx="1"/>
          </p:nvPr>
        </p:nvSpPr>
        <p:spPr/>
        <p:txBody>
          <a:bodyPr/>
          <a:lstStyle/>
          <a:p>
            <a:pPr marL="114300" indent="0">
              <a:buNone/>
            </a:pPr>
            <a:r>
              <a:rPr lang="fr-FR" dirty="0" smtClean="0"/>
              <a:t>- </a:t>
            </a:r>
            <a:r>
              <a:rPr lang="fr-FR" dirty="0"/>
              <a:t>l’augmentation de la température (la température à déjà augmenté de 0,5°C en à peine un siècle)</a:t>
            </a:r>
          </a:p>
          <a:p>
            <a:pPr marL="114300" indent="0">
              <a:buNone/>
            </a:pPr>
            <a:r>
              <a:rPr lang="fr-FR" dirty="0"/>
              <a:t>- l’élévation du niveau de la mer </a:t>
            </a:r>
          </a:p>
          <a:p>
            <a:pPr marL="114300" indent="0">
              <a:buNone/>
            </a:pPr>
            <a:r>
              <a:rPr lang="fr-FR" dirty="0" smtClean="0"/>
              <a:t>- au </a:t>
            </a:r>
            <a:r>
              <a:rPr lang="fr-FR" dirty="0"/>
              <a:t>niveau de l'agriculture et l'élevage, ils souffriront de quelques perturbations, diminuant la production, généralement dans les pays sous développer qui ne pourront investir ou se procurer le matériel nécessaire</a:t>
            </a:r>
            <a:r>
              <a:rPr lang="fr-FR" dirty="0" smtClean="0"/>
              <a:t>.</a:t>
            </a:r>
          </a:p>
          <a:p>
            <a:pPr marL="114300" indent="0">
              <a:buNone/>
            </a:pPr>
            <a:r>
              <a:rPr lang="fr-FR" dirty="0"/>
              <a:t>- modifications des circulations océaniques</a:t>
            </a:r>
          </a:p>
          <a:p>
            <a:pPr marL="114300" indent="0">
              <a:buNone/>
            </a:pPr>
            <a:endParaRPr lang="fr-FR" dirty="0"/>
          </a:p>
        </p:txBody>
      </p:sp>
    </p:spTree>
    <p:extLst>
      <p:ext uri="{BB962C8B-B14F-4D97-AF65-F5344CB8AC3E}">
        <p14:creationId xmlns:p14="http://schemas.microsoft.com/office/powerpoint/2010/main" val="35527473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1200"/>
                            </p:stCondLst>
                            <p:childTnLst>
                              <p:par>
                                <p:cTn id="13" presetID="42" presetClass="entr" presetSubtype="0"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anim calcmode="lin" valueType="num">
                                      <p:cBhvr>
                                        <p:cTn id="1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8" fill="hold">
                            <p:stCondLst>
                              <p:cond delay="1700"/>
                            </p:stCondLst>
                            <p:childTnLst>
                              <p:par>
                                <p:cTn id="19" presetID="42" presetClass="entr" presetSubtype="0" fill="hold"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500"/>
                                        <p:tgtEl>
                                          <p:spTgt spid="3">
                                            <p:txEl>
                                              <p:pRg st="1" end="1"/>
                                            </p:txEl>
                                          </p:spTgt>
                                        </p:tgtEl>
                                      </p:cBhvr>
                                    </p:animEffect>
                                    <p:anim calcmode="lin" valueType="num">
                                      <p:cBhvr>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4" fill="hold">
                            <p:stCondLst>
                              <p:cond delay="2200"/>
                            </p:stCondLst>
                            <p:childTnLst>
                              <p:par>
                                <p:cTn id="25" presetID="42" presetClass="entr" presetSubtype="0" fill="hold" nodeType="after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anim calcmode="lin" valueType="num">
                                      <p:cBhvr>
                                        <p:cTn id="2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0" fill="hold">
                            <p:stCondLst>
                              <p:cond delay="2700"/>
                            </p:stCondLst>
                            <p:childTnLst>
                              <p:par>
                                <p:cTn id="31" presetID="42" presetClass="entr" presetSubtype="0" fill="hold" nodeType="after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
                                        <p:tgtEl>
                                          <p:spTgt spid="3">
                                            <p:txEl>
                                              <p:pRg st="3" end="3"/>
                                            </p:txEl>
                                          </p:spTgt>
                                        </p:tgtEl>
                                      </p:cBhvr>
                                    </p:animEffect>
                                    <p:anim calcmode="lin" valueType="num">
                                      <p:cBhvr>
                                        <p:cTn id="3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r>
              <a:rPr lang="fr-FR" dirty="0" smtClean="0"/>
              <a:t>- catastrophes </a:t>
            </a:r>
            <a:r>
              <a:rPr lang="fr-FR" dirty="0"/>
              <a:t>climatiques (tempêtes, inondation, cyclone…) deviendront plus fréquentes dans les zones habitées et seront, susceptibles de porter atteinte à la sécurité</a:t>
            </a:r>
            <a:r>
              <a:rPr lang="fr-FR" dirty="0" smtClean="0"/>
              <a:t>.</a:t>
            </a:r>
          </a:p>
          <a:p>
            <a:pPr marL="114300" indent="0">
              <a:buNone/>
            </a:pPr>
            <a:r>
              <a:rPr lang="fr-FR" dirty="0" smtClean="0"/>
              <a:t>-  La </a:t>
            </a:r>
            <a:r>
              <a:rPr lang="fr-FR" dirty="0"/>
              <a:t>fonte des glaces sera plus rapide ce qui entraînera la disparition des espèces vivant dans ces milieux (phoques, ours, lion de mer </a:t>
            </a:r>
            <a:r>
              <a:rPr lang="fr-FR" dirty="0" err="1" smtClean="0"/>
              <a:t>etc</a:t>
            </a:r>
            <a:r>
              <a:rPr lang="fr-FR" dirty="0" smtClean="0"/>
              <a:t>)</a:t>
            </a:r>
          </a:p>
          <a:p>
            <a:pPr marL="114300" indent="0">
              <a:buNone/>
            </a:pPr>
            <a:endParaRPr lang="fr-FR" dirty="0"/>
          </a:p>
        </p:txBody>
      </p:sp>
      <p:pic>
        <p:nvPicPr>
          <p:cNvPr id="1026" name="Picture 2" descr="D:\Nouveau dossier\Fonte_de_la_glace.DSC0509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780928"/>
            <a:ext cx="5426968" cy="3782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3070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750"/>
                                        <p:tgtEl>
                                          <p:spTgt spid="3">
                                            <p:txEl>
                                              <p:pRg st="1" end="1"/>
                                            </p:txEl>
                                          </p:spTgt>
                                        </p:tgtEl>
                                      </p:cBhvr>
                                    </p:animEffect>
                                    <p:anim calcmode="lin" valueType="num">
                                      <p:cBhvr>
                                        <p:cTn id="8"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675"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3">
                                            <p:txEl>
                                              <p:pRg st="1" end="1"/>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750"/>
                                        <p:tgtEl>
                                          <p:spTgt spid="3">
                                            <p:txEl>
                                              <p:pRg st="2" end="2"/>
                                            </p:txEl>
                                          </p:spTgt>
                                        </p:tgtEl>
                                      </p:cBhvr>
                                    </p:animEffect>
                                    <p:anim calcmode="lin" valueType="num">
                                      <p:cBhvr>
                                        <p:cTn id="14"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675"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par>
                          <p:cTn id="17" fill="hold">
                            <p:stCondLst>
                              <p:cond delay="750"/>
                            </p:stCondLst>
                            <p:childTnLst>
                              <p:par>
                                <p:cTn id="18" presetID="26" presetClass="entr" presetSubtype="0" fill="hold" nodeType="after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wipe(down)">
                                      <p:cBhvr>
                                        <p:cTn id="20" dur="290">
                                          <p:stCondLst>
                                            <p:cond delay="0"/>
                                          </p:stCondLst>
                                        </p:cTn>
                                        <p:tgtEl>
                                          <p:spTgt spid="1026"/>
                                        </p:tgtEl>
                                      </p:cBhvr>
                                    </p:animEffect>
                                    <p:anim calcmode="lin" valueType="num">
                                      <p:cBhvr>
                                        <p:cTn id="21" dur="911"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2" dur="332"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3" dur="332" tmFilter="0, 0; 0.125,0.2665; 0.25,0.4; 0.375,0.465; 0.5,0.5;  0.625,0.535; 0.75,0.6; 0.875,0.7335; 1,1">
                                          <p:stCondLst>
                                            <p:cond delay="332"/>
                                          </p:stCondLst>
                                        </p:cTn>
                                        <p:tgtEl>
                                          <p:spTgt spid="1026"/>
                                        </p:tgtEl>
                                        <p:attrNameLst>
                                          <p:attrName>ppt_y</p:attrName>
                                        </p:attrNameLst>
                                      </p:cBhvr>
                                      <p:tavLst>
                                        <p:tav tm="0" fmla="#ppt_y-sin(pi*$)/9">
                                          <p:val>
                                            <p:fltVal val="0"/>
                                          </p:val>
                                        </p:tav>
                                        <p:tav tm="100000">
                                          <p:val>
                                            <p:fltVal val="1"/>
                                          </p:val>
                                        </p:tav>
                                      </p:tavLst>
                                    </p:anim>
                                    <p:anim calcmode="lin" valueType="num">
                                      <p:cBhvr>
                                        <p:cTn id="24" dur="166" tmFilter="0, 0; 0.125,0.2665; 0.25,0.4; 0.375,0.465; 0.5,0.5;  0.625,0.535; 0.75,0.6; 0.875,0.7335; 1,1">
                                          <p:stCondLst>
                                            <p:cond delay="662"/>
                                          </p:stCondLst>
                                        </p:cTn>
                                        <p:tgtEl>
                                          <p:spTgt spid="1026"/>
                                        </p:tgtEl>
                                        <p:attrNameLst>
                                          <p:attrName>ppt_y</p:attrName>
                                        </p:attrNameLst>
                                      </p:cBhvr>
                                      <p:tavLst>
                                        <p:tav tm="0" fmla="#ppt_y-sin(pi*$)/27">
                                          <p:val>
                                            <p:fltVal val="0"/>
                                          </p:val>
                                        </p:tav>
                                        <p:tav tm="100000">
                                          <p:val>
                                            <p:fltVal val="1"/>
                                          </p:val>
                                        </p:tav>
                                      </p:tavLst>
                                    </p:anim>
                                    <p:anim calcmode="lin" valueType="num">
                                      <p:cBhvr>
                                        <p:cTn id="25" dur="82" tmFilter="0, 0; 0.125,0.2665; 0.25,0.4; 0.375,0.465; 0.5,0.5;  0.625,0.535; 0.75,0.6; 0.875,0.7335; 1,1">
                                          <p:stCondLst>
                                            <p:cond delay="828"/>
                                          </p:stCondLst>
                                        </p:cTn>
                                        <p:tgtEl>
                                          <p:spTgt spid="1026"/>
                                        </p:tgtEl>
                                        <p:attrNameLst>
                                          <p:attrName>ppt_y</p:attrName>
                                        </p:attrNameLst>
                                      </p:cBhvr>
                                      <p:tavLst>
                                        <p:tav tm="0" fmla="#ppt_y-sin(pi*$)/81">
                                          <p:val>
                                            <p:fltVal val="0"/>
                                          </p:val>
                                        </p:tav>
                                        <p:tav tm="100000">
                                          <p:val>
                                            <p:fltVal val="1"/>
                                          </p:val>
                                        </p:tav>
                                      </p:tavLst>
                                    </p:anim>
                                    <p:animScale>
                                      <p:cBhvr>
                                        <p:cTn id="26" dur="13">
                                          <p:stCondLst>
                                            <p:cond delay="325"/>
                                          </p:stCondLst>
                                        </p:cTn>
                                        <p:tgtEl>
                                          <p:spTgt spid="1026"/>
                                        </p:tgtEl>
                                      </p:cBhvr>
                                      <p:to x="100000" y="60000"/>
                                    </p:animScale>
                                    <p:animScale>
                                      <p:cBhvr>
                                        <p:cTn id="27" dur="83" decel="50000">
                                          <p:stCondLst>
                                            <p:cond delay="338"/>
                                          </p:stCondLst>
                                        </p:cTn>
                                        <p:tgtEl>
                                          <p:spTgt spid="1026"/>
                                        </p:tgtEl>
                                      </p:cBhvr>
                                      <p:to x="100000" y="100000"/>
                                    </p:animScale>
                                    <p:animScale>
                                      <p:cBhvr>
                                        <p:cTn id="28" dur="13">
                                          <p:stCondLst>
                                            <p:cond delay="656"/>
                                          </p:stCondLst>
                                        </p:cTn>
                                        <p:tgtEl>
                                          <p:spTgt spid="1026"/>
                                        </p:tgtEl>
                                      </p:cBhvr>
                                      <p:to x="100000" y="80000"/>
                                    </p:animScale>
                                    <p:animScale>
                                      <p:cBhvr>
                                        <p:cTn id="29" dur="83" decel="50000">
                                          <p:stCondLst>
                                            <p:cond delay="669"/>
                                          </p:stCondLst>
                                        </p:cTn>
                                        <p:tgtEl>
                                          <p:spTgt spid="1026"/>
                                        </p:tgtEl>
                                      </p:cBhvr>
                                      <p:to x="100000" y="100000"/>
                                    </p:animScale>
                                    <p:animScale>
                                      <p:cBhvr>
                                        <p:cTn id="30" dur="13">
                                          <p:stCondLst>
                                            <p:cond delay="821"/>
                                          </p:stCondLst>
                                        </p:cTn>
                                        <p:tgtEl>
                                          <p:spTgt spid="1026"/>
                                        </p:tgtEl>
                                      </p:cBhvr>
                                      <p:to x="100000" y="90000"/>
                                    </p:animScale>
                                    <p:animScale>
                                      <p:cBhvr>
                                        <p:cTn id="31" dur="83" decel="50000">
                                          <p:stCondLst>
                                            <p:cond delay="834"/>
                                          </p:stCondLst>
                                        </p:cTn>
                                        <p:tgtEl>
                                          <p:spTgt spid="1026"/>
                                        </p:tgtEl>
                                      </p:cBhvr>
                                      <p:to x="100000" y="100000"/>
                                    </p:animScale>
                                    <p:animScale>
                                      <p:cBhvr>
                                        <p:cTn id="32" dur="13">
                                          <p:stCondLst>
                                            <p:cond delay="904"/>
                                          </p:stCondLst>
                                        </p:cTn>
                                        <p:tgtEl>
                                          <p:spTgt spid="1026"/>
                                        </p:tgtEl>
                                      </p:cBhvr>
                                      <p:to x="100000" y="95000"/>
                                    </p:animScale>
                                    <p:animScale>
                                      <p:cBhvr>
                                        <p:cTn id="33" dur="83" decel="50000">
                                          <p:stCondLst>
                                            <p:cond delay="917"/>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Comment empêcher ce réchauffement ?</a:t>
            </a:r>
          </a:p>
        </p:txBody>
      </p:sp>
      <p:sp>
        <p:nvSpPr>
          <p:cNvPr id="3" name="Espace réservé du contenu 2"/>
          <p:cNvSpPr>
            <a:spLocks noGrp="1"/>
          </p:cNvSpPr>
          <p:nvPr>
            <p:ph idx="1"/>
          </p:nvPr>
        </p:nvSpPr>
        <p:spPr/>
        <p:txBody>
          <a:bodyPr/>
          <a:lstStyle/>
          <a:p>
            <a:pPr marL="114300" indent="0">
              <a:buNone/>
            </a:pPr>
            <a:r>
              <a:rPr lang="fr-FR" dirty="0"/>
              <a:t>• réduire leur consommation de pétrole</a:t>
            </a:r>
          </a:p>
          <a:p>
            <a:pPr marL="114300" indent="0">
              <a:buNone/>
            </a:pPr>
            <a:r>
              <a:rPr lang="fr-FR" dirty="0"/>
              <a:t>• inventer des voitures moins polluantes et développer les transports en commun</a:t>
            </a:r>
          </a:p>
          <a:p>
            <a:pPr marL="114300" indent="0">
              <a:buNone/>
            </a:pPr>
            <a:r>
              <a:rPr lang="fr-FR" dirty="0"/>
              <a:t>• utiliser plus d'énergies renouvelables (le vent, le soleil, l'eau )</a:t>
            </a:r>
          </a:p>
          <a:p>
            <a:pPr marL="114300" indent="0">
              <a:buNone/>
            </a:pPr>
            <a:r>
              <a:rPr lang="fr-FR" dirty="0"/>
              <a:t>• aider les pays en cours de développement à avoir des énergies propres</a:t>
            </a:r>
          </a:p>
          <a:p>
            <a:pPr marL="114300" indent="0">
              <a:buNone/>
            </a:pPr>
            <a:r>
              <a:rPr lang="fr-FR" dirty="0"/>
              <a:t>• éviter la climatisation</a:t>
            </a:r>
          </a:p>
          <a:p>
            <a:pPr marL="114300" indent="0">
              <a:buNone/>
            </a:pPr>
            <a:r>
              <a:rPr lang="fr-FR" dirty="0"/>
              <a:t>• limiter la déforestation</a:t>
            </a:r>
          </a:p>
          <a:p>
            <a:pPr marL="114300" indent="0">
              <a:buNone/>
            </a:pPr>
            <a:endParaRPr lang="fr-FR" dirty="0"/>
          </a:p>
        </p:txBody>
      </p:sp>
    </p:spTree>
    <p:extLst>
      <p:ext uri="{BB962C8B-B14F-4D97-AF65-F5344CB8AC3E}">
        <p14:creationId xmlns:p14="http://schemas.microsoft.com/office/powerpoint/2010/main" val="35085490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1" presetClass="entr" presetSubtype="0" fill="hold" nodeType="afterEffect">
                                  <p:stCondLst>
                                    <p:cond delay="0"/>
                                  </p:stCondLst>
                                  <p:iterate type="lt">
                                    <p:tmPct val="10000"/>
                                  </p:iterate>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5"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
                                            <p:txEl>
                                              <p:pRg st="0" end="0"/>
                                            </p:txEl>
                                          </p:spTgt>
                                        </p:tgtEl>
                                      </p:cBhvr>
                                    </p:animEffect>
                                  </p:childTnLst>
                                </p:cTn>
                              </p:par>
                            </p:childTnLst>
                          </p:cTn>
                        </p:par>
                        <p:par>
                          <p:cTn id="18" fill="hold">
                            <p:stCondLst>
                              <p:cond delay="2600"/>
                            </p:stCondLst>
                            <p:childTnLst>
                              <p:par>
                                <p:cTn id="19" presetID="41" presetClass="entr" presetSubtype="0" fill="hold" nodeType="afterEffect">
                                  <p:stCondLst>
                                    <p:cond delay="0"/>
                                  </p:stCondLst>
                                  <p:iterate type="lt">
                                    <p:tmPct val="10000"/>
                                  </p:iterate>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25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25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3" dur="25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25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50" tmFilter="0,0; .5, 1; 1, 1"/>
                                        <p:tgtEl>
                                          <p:spTgt spid="3">
                                            <p:txEl>
                                              <p:pRg st="1" end="1"/>
                                            </p:txEl>
                                          </p:spTgt>
                                        </p:tgtEl>
                                      </p:cBhvr>
                                    </p:animEffect>
                                  </p:childTnLst>
                                </p:cTn>
                              </p:par>
                            </p:childTnLst>
                          </p:cTn>
                        </p:par>
                        <p:par>
                          <p:cTn id="26" fill="hold">
                            <p:stCondLst>
                              <p:cond delay="4525"/>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25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25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1" dur="25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25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250" tmFilter="0,0; .5, 1; 1, 1"/>
                                        <p:tgtEl>
                                          <p:spTgt spid="3">
                                            <p:txEl>
                                              <p:pRg st="2" end="2"/>
                                            </p:txEl>
                                          </p:spTgt>
                                        </p:tgtEl>
                                      </p:cBhvr>
                                    </p:animEffect>
                                  </p:childTnLst>
                                </p:cTn>
                              </p:par>
                            </p:childTnLst>
                          </p:cTn>
                        </p:par>
                        <p:par>
                          <p:cTn id="34" fill="hold">
                            <p:stCondLst>
                              <p:cond delay="6225"/>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p:cTn id="37" dur="25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25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9" dur="25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25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250" tmFilter="0,0; .5, 1; 1, 1"/>
                                        <p:tgtEl>
                                          <p:spTgt spid="3">
                                            <p:txEl>
                                              <p:pRg st="3" end="3"/>
                                            </p:txEl>
                                          </p:spTgt>
                                        </p:tgtEl>
                                      </p:cBhvr>
                                    </p:animEffect>
                                  </p:childTnLst>
                                </p:cTn>
                              </p:par>
                            </p:childTnLst>
                          </p:cTn>
                        </p:par>
                        <p:par>
                          <p:cTn id="42" fill="hold">
                            <p:stCondLst>
                              <p:cond delay="7925"/>
                            </p:stCondLst>
                            <p:childTnLst>
                              <p:par>
                                <p:cTn id="43" presetID="41" presetClass="entr" presetSubtype="0" fill="hold" nodeType="afterEffect">
                                  <p:stCondLst>
                                    <p:cond delay="0"/>
                                  </p:stCondLst>
                                  <p:iterate type="lt">
                                    <p:tmPct val="10000"/>
                                  </p:iterate>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p:cTn id="45"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7"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3">
                                            <p:txEl>
                                              <p:pRg st="4" end="4"/>
                                            </p:txEl>
                                          </p:spTgt>
                                        </p:tgtEl>
                                      </p:cBhvr>
                                    </p:animEffect>
                                  </p:childTnLst>
                                </p:cTn>
                              </p:par>
                            </p:childTnLst>
                          </p:cTn>
                        </p:par>
                        <p:par>
                          <p:cTn id="50" fill="hold">
                            <p:stCondLst>
                              <p:cond delay="9475"/>
                            </p:stCondLst>
                            <p:childTnLst>
                              <p:par>
                                <p:cTn id="51" presetID="41" presetClass="entr" presetSubtype="0" fill="hold" nodeType="afterEffect">
                                  <p:stCondLst>
                                    <p:cond delay="0"/>
                                  </p:stCondLst>
                                  <p:iterate type="lt">
                                    <p:tmPct val="10000"/>
                                  </p:iterate>
                                  <p:childTnLst>
                                    <p:set>
                                      <p:cBhvr>
                                        <p:cTn id="52" dur="1" fill="hold">
                                          <p:stCondLst>
                                            <p:cond delay="0"/>
                                          </p:stCondLst>
                                        </p:cTn>
                                        <p:tgtEl>
                                          <p:spTgt spid="3">
                                            <p:txEl>
                                              <p:pRg st="5" end="5"/>
                                            </p:txEl>
                                          </p:spTgt>
                                        </p:tgtEl>
                                        <p:attrNameLst>
                                          <p:attrName>style.visibility</p:attrName>
                                        </p:attrNameLst>
                                      </p:cBhvr>
                                      <p:to>
                                        <p:strVal val="visible"/>
                                      </p:to>
                                    </p:set>
                                    <p:anim calcmode="lin" valueType="num">
                                      <p:cBhvr>
                                        <p:cTn id="53" dur="25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4" dur="25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55" dur="25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6" dur="25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7" dur="250" tmFilter="0,0; .5, 1; 1, 1"/>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51520" y="260648"/>
            <a:ext cx="8640960" cy="5865515"/>
          </a:xfrm>
        </p:spPr>
        <p:style>
          <a:lnRef idx="0">
            <a:scrgbClr r="0" g="0" b="0"/>
          </a:lnRef>
          <a:fillRef idx="1003">
            <a:schemeClr val="lt1"/>
          </a:fillRef>
          <a:effectRef idx="0">
            <a:scrgbClr r="0" g="0" b="0"/>
          </a:effectRef>
          <a:fontRef idx="major"/>
        </p:style>
        <p:txBody>
          <a:bodyPr/>
          <a:lstStyle/>
          <a:p>
            <a:pPr marL="114300" indent="0">
              <a:buNone/>
            </a:pPr>
            <a:endParaRPr lang="fr-FR" dirty="0" smtClean="0"/>
          </a:p>
          <a:p>
            <a:pPr marL="114300" indent="0">
              <a:buNone/>
            </a:pPr>
            <a:r>
              <a:rPr lang="fr-FR" dirty="0" smtClean="0"/>
              <a:t>- </a:t>
            </a:r>
            <a:r>
              <a:rPr lang="fr-FR" dirty="0"/>
              <a:t>Chaque individu doit aussi faire un geste :</a:t>
            </a:r>
          </a:p>
          <a:p>
            <a:pPr marL="114300" indent="0">
              <a:buNone/>
            </a:pPr>
            <a:r>
              <a:rPr lang="fr-FR" dirty="0"/>
              <a:t>• Se déplacer à pied ou en vélo sur les courtes distances.</a:t>
            </a:r>
          </a:p>
          <a:p>
            <a:pPr marL="114300" indent="0">
              <a:buNone/>
            </a:pPr>
            <a:r>
              <a:rPr lang="fr-FR" dirty="0"/>
              <a:t>• Préférer les transports en commun à la voiture et favoriser le covoiturage.</a:t>
            </a:r>
          </a:p>
          <a:p>
            <a:pPr marL="114300" indent="0">
              <a:buNone/>
            </a:pPr>
            <a:r>
              <a:rPr lang="fr-FR" dirty="0"/>
              <a:t>• Ne pas abuser de la climatisation.</a:t>
            </a:r>
          </a:p>
          <a:p>
            <a:pPr marL="114300" indent="0">
              <a:buNone/>
            </a:pPr>
            <a:r>
              <a:rPr lang="fr-FR" dirty="0"/>
              <a:t>• Éteindre les appareils électriques plutôt que de les laisser en veille.</a:t>
            </a:r>
          </a:p>
          <a:p>
            <a:pPr marL="114300" indent="0">
              <a:buNone/>
            </a:pPr>
            <a:r>
              <a:rPr lang="fr-FR" dirty="0"/>
              <a:t>• Ne pas utiliser de produits jetables (comme les mouchoirs en papier).</a:t>
            </a:r>
          </a:p>
          <a:p>
            <a:pPr marL="114300" indent="0">
              <a:buNone/>
            </a:pPr>
            <a:r>
              <a:rPr lang="fr-FR" dirty="0"/>
              <a:t>• Ne pas surchauffer son habitation.</a:t>
            </a:r>
          </a:p>
          <a:p>
            <a:pPr marL="114300" indent="0">
              <a:buNone/>
            </a:pPr>
            <a:endParaRPr lang="fr-FR" dirty="0"/>
          </a:p>
        </p:txBody>
      </p:sp>
    </p:spTree>
    <p:extLst>
      <p:ext uri="{BB962C8B-B14F-4D97-AF65-F5344CB8AC3E}">
        <p14:creationId xmlns:p14="http://schemas.microsoft.com/office/powerpoint/2010/main" val="23487834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290">
                                          <p:stCondLst>
                                            <p:cond delay="0"/>
                                          </p:stCondLst>
                                        </p:cTn>
                                        <p:tgtEl>
                                          <p:spTgt spid="3">
                                            <p:txEl>
                                              <p:pRg st="1" end="1"/>
                                            </p:txEl>
                                          </p:spTgt>
                                        </p:tgtEl>
                                      </p:cBhvr>
                                    </p:animEffect>
                                    <p:anim calcmode="lin" valueType="num">
                                      <p:cBhvr>
                                        <p:cTn id="8" dur="911"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13">
                                          <p:stCondLst>
                                            <p:cond delay="325"/>
                                          </p:stCondLst>
                                        </p:cTn>
                                        <p:tgtEl>
                                          <p:spTgt spid="3">
                                            <p:txEl>
                                              <p:pRg st="1" end="1"/>
                                            </p:txEl>
                                          </p:spTgt>
                                        </p:tgtEl>
                                      </p:cBhvr>
                                      <p:to x="100000" y="60000"/>
                                    </p:animScale>
                                    <p:animScale>
                                      <p:cBhvr>
                                        <p:cTn id="14" dur="83" decel="50000">
                                          <p:stCondLst>
                                            <p:cond delay="338"/>
                                          </p:stCondLst>
                                        </p:cTn>
                                        <p:tgtEl>
                                          <p:spTgt spid="3">
                                            <p:txEl>
                                              <p:pRg st="1" end="1"/>
                                            </p:txEl>
                                          </p:spTgt>
                                        </p:tgtEl>
                                      </p:cBhvr>
                                      <p:to x="100000" y="100000"/>
                                    </p:animScale>
                                    <p:animScale>
                                      <p:cBhvr>
                                        <p:cTn id="15" dur="13">
                                          <p:stCondLst>
                                            <p:cond delay="656"/>
                                          </p:stCondLst>
                                        </p:cTn>
                                        <p:tgtEl>
                                          <p:spTgt spid="3">
                                            <p:txEl>
                                              <p:pRg st="1" end="1"/>
                                            </p:txEl>
                                          </p:spTgt>
                                        </p:tgtEl>
                                      </p:cBhvr>
                                      <p:to x="100000" y="80000"/>
                                    </p:animScale>
                                    <p:animScale>
                                      <p:cBhvr>
                                        <p:cTn id="16" dur="83" decel="50000">
                                          <p:stCondLst>
                                            <p:cond delay="669"/>
                                          </p:stCondLst>
                                        </p:cTn>
                                        <p:tgtEl>
                                          <p:spTgt spid="3">
                                            <p:txEl>
                                              <p:pRg st="1" end="1"/>
                                            </p:txEl>
                                          </p:spTgt>
                                        </p:tgtEl>
                                      </p:cBhvr>
                                      <p:to x="100000" y="100000"/>
                                    </p:animScale>
                                    <p:animScale>
                                      <p:cBhvr>
                                        <p:cTn id="17" dur="13">
                                          <p:stCondLst>
                                            <p:cond delay="821"/>
                                          </p:stCondLst>
                                        </p:cTn>
                                        <p:tgtEl>
                                          <p:spTgt spid="3">
                                            <p:txEl>
                                              <p:pRg st="1" end="1"/>
                                            </p:txEl>
                                          </p:spTgt>
                                        </p:tgtEl>
                                      </p:cBhvr>
                                      <p:to x="100000" y="90000"/>
                                    </p:animScale>
                                    <p:animScale>
                                      <p:cBhvr>
                                        <p:cTn id="18" dur="83" decel="50000">
                                          <p:stCondLst>
                                            <p:cond delay="834"/>
                                          </p:stCondLst>
                                        </p:cTn>
                                        <p:tgtEl>
                                          <p:spTgt spid="3">
                                            <p:txEl>
                                              <p:pRg st="1" end="1"/>
                                            </p:txEl>
                                          </p:spTgt>
                                        </p:tgtEl>
                                      </p:cBhvr>
                                      <p:to x="100000" y="100000"/>
                                    </p:animScale>
                                    <p:animScale>
                                      <p:cBhvr>
                                        <p:cTn id="19" dur="13">
                                          <p:stCondLst>
                                            <p:cond delay="904"/>
                                          </p:stCondLst>
                                        </p:cTn>
                                        <p:tgtEl>
                                          <p:spTgt spid="3">
                                            <p:txEl>
                                              <p:pRg st="1" end="1"/>
                                            </p:txEl>
                                          </p:spTgt>
                                        </p:tgtEl>
                                      </p:cBhvr>
                                      <p:to x="100000" y="95000"/>
                                    </p:animScale>
                                    <p:animScale>
                                      <p:cBhvr>
                                        <p:cTn id="20" dur="83" decel="50000">
                                          <p:stCondLst>
                                            <p:cond delay="917"/>
                                          </p:stCondLst>
                                        </p:cTn>
                                        <p:tgtEl>
                                          <p:spTgt spid="3">
                                            <p:txEl>
                                              <p:pRg st="1" end="1"/>
                                            </p:txEl>
                                          </p:spTgt>
                                        </p:tgtEl>
                                      </p:cBhvr>
                                      <p:to x="100000" y="100000"/>
                                    </p:animScale>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down)">
                                      <p:cBhvr>
                                        <p:cTn id="24" dur="500"/>
                                        <p:tgtEl>
                                          <p:spTgt spid="3">
                                            <p:txEl>
                                              <p:pRg st="2" end="2"/>
                                            </p:txEl>
                                          </p:spTgt>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wipe(down)">
                                      <p:cBhvr>
                                        <p:cTn id="28" dur="500"/>
                                        <p:tgtEl>
                                          <p:spTgt spid="3">
                                            <p:txEl>
                                              <p:pRg st="3" end="3"/>
                                            </p:txEl>
                                          </p:spTgt>
                                        </p:tgtEl>
                                      </p:cBhvr>
                                    </p:animEffect>
                                  </p:childTnLst>
                                </p:cTn>
                              </p:par>
                            </p:childTnLst>
                          </p:cTn>
                        </p:par>
                        <p:par>
                          <p:cTn id="29" fill="hold">
                            <p:stCondLst>
                              <p:cond delay="2000"/>
                            </p:stCondLst>
                            <p:childTnLst>
                              <p:par>
                                <p:cTn id="30" presetID="22" presetClass="entr" presetSubtype="4" fill="hold" nodeType="after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wipe(down)">
                                      <p:cBhvr>
                                        <p:cTn id="36" dur="500"/>
                                        <p:tgtEl>
                                          <p:spTgt spid="3">
                                            <p:txEl>
                                              <p:pRg st="5" end="5"/>
                                            </p:txEl>
                                          </p:spTgt>
                                        </p:tgtEl>
                                      </p:cBhvr>
                                    </p:animEffect>
                                  </p:childTnLst>
                                </p:cTn>
                              </p:par>
                            </p:childTnLst>
                          </p:cTn>
                        </p:par>
                        <p:par>
                          <p:cTn id="37" fill="hold">
                            <p:stCondLst>
                              <p:cond delay="3000"/>
                            </p:stCondLst>
                            <p:childTnLst>
                              <p:par>
                                <p:cTn id="38" presetID="22" presetClass="entr" presetSubtype="4" fill="hold" nodeType="after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wipe(down)">
                                      <p:cBhvr>
                                        <p:cTn id="40" dur="500"/>
                                        <p:tgtEl>
                                          <p:spTgt spid="3">
                                            <p:txEl>
                                              <p:pRg st="6" end="6"/>
                                            </p:txEl>
                                          </p:spTgt>
                                        </p:tgtEl>
                                      </p:cBhvr>
                                    </p:animEffect>
                                  </p:childTnLst>
                                </p:cTn>
                              </p:par>
                            </p:childTnLst>
                          </p:cTn>
                        </p:par>
                        <p:par>
                          <p:cTn id="41" fill="hold">
                            <p:stCondLst>
                              <p:cond delay="3500"/>
                            </p:stCondLst>
                            <p:childTnLst>
                              <p:par>
                                <p:cTn id="42" presetID="22" presetClass="entr" presetSubtype="4" fill="hold"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wipe(down)">
                                      <p:cBhvr>
                                        <p:cTn id="4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icair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pothicaire">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icaire">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24</TotalTime>
  <Words>855</Words>
  <Application>Microsoft Office PowerPoint</Application>
  <PresentationFormat>Affichage à l'écran (4:3)</PresentationFormat>
  <Paragraphs>54</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Apothicaire</vt:lpstr>
      <vt:lpstr>Exposé sur :</vt:lpstr>
      <vt:lpstr>Qu’est-ce-que l’effet de serre ?</vt:lpstr>
      <vt:lpstr>Les gaz à effet de serre </vt:lpstr>
      <vt:lpstr>Présentation PowerPoint</vt:lpstr>
      <vt:lpstr>Présentation PowerPoint</vt:lpstr>
      <vt:lpstr>Mécanisme de l'effet de Serre </vt:lpstr>
      <vt:lpstr>Présentation PowerPoint</vt:lpstr>
      <vt:lpstr>Présentation PowerPoint</vt:lpstr>
      <vt:lpstr>Les conséquences </vt:lpstr>
      <vt:lpstr>Présentation PowerPoint</vt:lpstr>
      <vt:lpstr>Comment empêcher ce réchauffement ?</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Exposé sur :</dc:title>
  <dc:creator>nina</dc:creator>
  <cp:lastModifiedBy>nina</cp:lastModifiedBy>
  <cp:revision>4</cp:revision>
  <dcterms:created xsi:type="dcterms:W3CDTF">2017-11-12T13:02:25Z</dcterms:created>
  <dcterms:modified xsi:type="dcterms:W3CDTF">2017-11-12T16:26:04Z</dcterms:modified>
</cp:coreProperties>
</file>