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59" r:id="rId13"/>
    <p:sldId id="258" r:id="rId1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6B0E1A-40C9-49FD-8FF5-BD0279B74DAD}" type="datetimeFigureOut">
              <a:rPr lang="fr-FR" smtClean="0"/>
              <a:pPr/>
              <a:t>08/01/2017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F8A80F-2609-475A-9F8A-DA34FF458EB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ENSSEA - M1 - C++  2016/2017</a:t>
            </a:r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2F89CA2-13E1-4E0E-80EA-85E76B3649C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2F89CA2-13E1-4E0E-80EA-85E76B3649C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02F89CA2-13E1-4E0E-80EA-85E76B3649C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2F89CA2-13E1-4E0E-80EA-85E76B3649C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2F89CA2-13E1-4E0E-80EA-85E76B3649C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fr-FR" smtClean="0"/>
              <a:t>ENSSEA - M1 - C++  2016/2017</a:t>
            </a:r>
            <a:endParaRPr lang="fr-FR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2F89CA2-13E1-4E0E-80EA-85E76B3649C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2F89CA2-13E1-4E0E-80EA-85E76B3649C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2F89CA2-13E1-4E0E-80EA-85E76B3649C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02F89CA2-13E1-4E0E-80EA-85E76B3649C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fr-FR" smtClean="0"/>
              <a:t>ENSSEA - M1 - C++  2016/2017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9CA2-13E1-4E0E-80EA-85E76B3649C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02F89CA2-13E1-4E0E-80EA-85E76B3649C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ENSSEA - M1 - C++  2016/2017</a:t>
            </a:r>
            <a:endParaRPr lang="fr-FR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2F89CA2-13E1-4E0E-80EA-85E76B3649C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TP 06: FUSIONNER 2 VECTEURS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9CA2-13E1-4E0E-80EA-85E76B3649C3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692896"/>
          </a:xfrm>
        </p:spPr>
        <p:txBody>
          <a:bodyPr/>
          <a:lstStyle/>
          <a:p>
            <a:r>
              <a:rPr lang="fr-FR" dirty="0" smtClean="0"/>
              <a:t>Etant donné deux vecteurs ordonnés V1 et V2</a:t>
            </a:r>
          </a:p>
          <a:p>
            <a:r>
              <a:rPr lang="fr-FR" dirty="0" smtClean="0"/>
              <a:t>Construisez le Vecteur V en fusionnant les deux vecteurs V1 et V2</a:t>
            </a:r>
          </a:p>
          <a:p>
            <a:pPr lvl="1"/>
            <a:r>
              <a:rPr lang="fr-FR" dirty="0" smtClean="0"/>
              <a:t>Le vecteur obtenue doit être ordonné.</a:t>
            </a:r>
          </a:p>
          <a:p>
            <a:r>
              <a:rPr lang="fr-FR" dirty="0" smtClean="0"/>
              <a:t>Exemple : 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331640" y="4426312"/>
          <a:ext cx="3600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19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331640" y="5002376"/>
          <a:ext cx="295232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082"/>
                <a:gridCol w="738082"/>
                <a:gridCol w="738082"/>
                <a:gridCol w="7380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331640" y="5661248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Ellipse 6"/>
          <p:cNvSpPr/>
          <p:nvPr/>
        </p:nvSpPr>
        <p:spPr>
          <a:xfrm>
            <a:off x="1259632" y="4365104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259632" y="4941168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1259632" y="5589240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2F89CA2-13E1-4E0E-80EA-85E76B3649C3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692896"/>
          </a:xfrm>
        </p:spPr>
        <p:txBody>
          <a:bodyPr/>
          <a:lstStyle/>
          <a:p>
            <a:r>
              <a:rPr lang="fr-FR" dirty="0" smtClean="0"/>
              <a:t>Etant donné deux vecteurs ordonnés V1 et V2</a:t>
            </a:r>
          </a:p>
          <a:p>
            <a:r>
              <a:rPr lang="fr-FR" dirty="0" smtClean="0"/>
              <a:t>Construisez le Vecteur V en fusionnant les deux vecteurs V1 et V2</a:t>
            </a:r>
          </a:p>
          <a:p>
            <a:pPr lvl="1"/>
            <a:r>
              <a:rPr lang="fr-FR" dirty="0" smtClean="0"/>
              <a:t>Le vecteur obtenue doit être ordonné.</a:t>
            </a:r>
          </a:p>
          <a:p>
            <a:r>
              <a:rPr lang="fr-FR" dirty="0" smtClean="0"/>
              <a:t>Exemple : 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331640" y="4426312"/>
          <a:ext cx="3600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19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331640" y="5002376"/>
          <a:ext cx="295232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082"/>
                <a:gridCol w="738082"/>
                <a:gridCol w="738082"/>
                <a:gridCol w="7380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331640" y="5661248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Ellipse 6"/>
          <p:cNvSpPr/>
          <p:nvPr/>
        </p:nvSpPr>
        <p:spPr>
          <a:xfrm>
            <a:off x="2051720" y="4365104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259632" y="4941168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1907704" y="5589240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2F89CA2-13E1-4E0E-80EA-85E76B3649C3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692896"/>
          </a:xfrm>
        </p:spPr>
        <p:txBody>
          <a:bodyPr/>
          <a:lstStyle/>
          <a:p>
            <a:r>
              <a:rPr lang="fr-FR" dirty="0" smtClean="0"/>
              <a:t>Etant donné deux vecteurs ordonnés V1 et V2</a:t>
            </a:r>
          </a:p>
          <a:p>
            <a:r>
              <a:rPr lang="fr-FR" dirty="0" smtClean="0"/>
              <a:t>Construisez le Vecteur V en fusionnant les deux vecteurs V1 et V2</a:t>
            </a:r>
          </a:p>
          <a:p>
            <a:pPr lvl="1"/>
            <a:r>
              <a:rPr lang="fr-FR" dirty="0" smtClean="0"/>
              <a:t>Le vecteur obtenue doit être ordonné.</a:t>
            </a:r>
          </a:p>
          <a:p>
            <a:r>
              <a:rPr lang="fr-FR" dirty="0" smtClean="0"/>
              <a:t>Exemple : 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331640" y="4426312"/>
          <a:ext cx="3600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19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331640" y="5002376"/>
          <a:ext cx="295232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082"/>
                <a:gridCol w="738082"/>
                <a:gridCol w="738082"/>
                <a:gridCol w="7380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331640" y="5661248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Ellipse 6"/>
          <p:cNvSpPr/>
          <p:nvPr/>
        </p:nvSpPr>
        <p:spPr>
          <a:xfrm>
            <a:off x="2051720" y="4365104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79712" y="4941168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627784" y="5589240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2F89CA2-13E1-4E0E-80EA-85E76B3649C3}" type="slidenum">
              <a:rPr lang="fr-FR" smtClean="0"/>
              <a:pPr/>
              <a:t>4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692896"/>
          </a:xfrm>
        </p:spPr>
        <p:txBody>
          <a:bodyPr/>
          <a:lstStyle/>
          <a:p>
            <a:r>
              <a:rPr lang="fr-FR" dirty="0" smtClean="0"/>
              <a:t>Etant donné deux vecteurs ordonnés V1 et V2</a:t>
            </a:r>
          </a:p>
          <a:p>
            <a:r>
              <a:rPr lang="fr-FR" dirty="0" smtClean="0"/>
              <a:t>Construisez le Vecteur V en fusionnant les deux vecteurs V1 et V2.</a:t>
            </a:r>
          </a:p>
          <a:p>
            <a:pPr lvl="1"/>
            <a:r>
              <a:rPr lang="fr-FR" dirty="0" smtClean="0"/>
              <a:t>Le vecteur obtenue doit être ordonné.</a:t>
            </a:r>
          </a:p>
          <a:p>
            <a:r>
              <a:rPr lang="fr-FR" dirty="0" smtClean="0"/>
              <a:t>Exemple : 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331640" y="4426312"/>
          <a:ext cx="3600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19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331640" y="5002376"/>
          <a:ext cx="295232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082"/>
                <a:gridCol w="738082"/>
                <a:gridCol w="738082"/>
                <a:gridCol w="7380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331640" y="5661248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Ellipse 6"/>
          <p:cNvSpPr/>
          <p:nvPr/>
        </p:nvSpPr>
        <p:spPr>
          <a:xfrm>
            <a:off x="2051720" y="4365104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79712" y="4941168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627784" y="5589240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2F89CA2-13E1-4E0E-80EA-85E76B3649C3}" type="slidenum">
              <a:rPr lang="fr-FR" smtClean="0"/>
              <a:pPr/>
              <a:t>5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692896"/>
          </a:xfrm>
        </p:spPr>
        <p:txBody>
          <a:bodyPr/>
          <a:lstStyle/>
          <a:p>
            <a:r>
              <a:rPr lang="fr-FR" dirty="0" smtClean="0"/>
              <a:t>Etant donné deux vecteurs ordonnés V1 et V2</a:t>
            </a:r>
          </a:p>
          <a:p>
            <a:r>
              <a:rPr lang="fr-FR" dirty="0" smtClean="0"/>
              <a:t>Construisez le Vecteur V en fusionnant les deux vecteurs V1 et V2.</a:t>
            </a:r>
          </a:p>
          <a:p>
            <a:pPr lvl="1"/>
            <a:r>
              <a:rPr lang="fr-FR" dirty="0" smtClean="0"/>
              <a:t>Le vecteur obtenue doit être ordonné.</a:t>
            </a:r>
          </a:p>
          <a:p>
            <a:r>
              <a:rPr lang="fr-FR" dirty="0" smtClean="0"/>
              <a:t>Exemple : 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331640" y="4426312"/>
          <a:ext cx="3600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19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331640" y="5002376"/>
          <a:ext cx="295232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082"/>
                <a:gridCol w="738082"/>
                <a:gridCol w="738082"/>
                <a:gridCol w="7380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331640" y="5661248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Ellipse 6"/>
          <p:cNvSpPr/>
          <p:nvPr/>
        </p:nvSpPr>
        <p:spPr>
          <a:xfrm>
            <a:off x="2771800" y="4365104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79712" y="4941168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3275856" y="5589240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2F89CA2-13E1-4E0E-80EA-85E76B3649C3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692896"/>
          </a:xfrm>
        </p:spPr>
        <p:txBody>
          <a:bodyPr/>
          <a:lstStyle/>
          <a:p>
            <a:r>
              <a:rPr lang="fr-FR" dirty="0" smtClean="0"/>
              <a:t>Etant donné deux vecteurs ordonnés V1 et V2</a:t>
            </a:r>
          </a:p>
          <a:p>
            <a:r>
              <a:rPr lang="fr-FR" dirty="0" smtClean="0"/>
              <a:t>Construisez le Vecteur V en fusionnant les deux vecteurs V1 et V2.</a:t>
            </a:r>
          </a:p>
          <a:p>
            <a:pPr lvl="1"/>
            <a:r>
              <a:rPr lang="fr-FR" dirty="0" smtClean="0"/>
              <a:t>Le vecteur obtenue doit être ordonné.</a:t>
            </a:r>
          </a:p>
          <a:p>
            <a:r>
              <a:rPr lang="fr-FR" dirty="0" smtClean="0"/>
              <a:t>Exemple : 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331640" y="4426312"/>
          <a:ext cx="3600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19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331640" y="5002376"/>
          <a:ext cx="295232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082"/>
                <a:gridCol w="738082"/>
                <a:gridCol w="738082"/>
                <a:gridCol w="7380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331640" y="5661248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Ellipse 6"/>
          <p:cNvSpPr/>
          <p:nvPr/>
        </p:nvSpPr>
        <p:spPr>
          <a:xfrm>
            <a:off x="2771800" y="4365104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771800" y="4941168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3923928" y="5589240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2F89CA2-13E1-4E0E-80EA-85E76B3649C3}" type="slidenum">
              <a:rPr lang="fr-FR" smtClean="0"/>
              <a:pPr/>
              <a:t>7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692896"/>
          </a:xfrm>
        </p:spPr>
        <p:txBody>
          <a:bodyPr/>
          <a:lstStyle/>
          <a:p>
            <a:r>
              <a:rPr lang="fr-FR" dirty="0" smtClean="0"/>
              <a:t>Etant donné deux vecteurs ordonnés V1 et V2</a:t>
            </a:r>
          </a:p>
          <a:p>
            <a:r>
              <a:rPr lang="fr-FR" dirty="0" smtClean="0"/>
              <a:t>Construisez le Vecteur V en fusionnant les deux vecteurs V1 et V2.</a:t>
            </a:r>
          </a:p>
          <a:p>
            <a:pPr lvl="1"/>
            <a:r>
              <a:rPr lang="fr-FR" dirty="0" smtClean="0"/>
              <a:t>Le vecteur obtenue doit être ordonné.</a:t>
            </a:r>
          </a:p>
          <a:p>
            <a:r>
              <a:rPr lang="fr-FR" dirty="0" smtClean="0"/>
              <a:t>Exemple : 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331640" y="4426312"/>
          <a:ext cx="3600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19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331640" y="5002376"/>
          <a:ext cx="295232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082"/>
                <a:gridCol w="738082"/>
                <a:gridCol w="738082"/>
                <a:gridCol w="7380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331640" y="5661248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Ellipse 6"/>
          <p:cNvSpPr/>
          <p:nvPr/>
        </p:nvSpPr>
        <p:spPr>
          <a:xfrm>
            <a:off x="2771800" y="4365104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3491880" y="4941168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4644008" y="5589240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2F89CA2-13E1-4E0E-80EA-85E76B3649C3}" type="slidenum">
              <a:rPr lang="fr-FR" smtClean="0"/>
              <a:pPr/>
              <a:t>8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692896"/>
          </a:xfrm>
        </p:spPr>
        <p:txBody>
          <a:bodyPr/>
          <a:lstStyle/>
          <a:p>
            <a:r>
              <a:rPr lang="fr-FR" dirty="0" smtClean="0"/>
              <a:t>Etant donné deux vecteurs ordonnés V1 et V2</a:t>
            </a:r>
          </a:p>
          <a:p>
            <a:r>
              <a:rPr lang="fr-FR" dirty="0" smtClean="0"/>
              <a:t>Construisez le Vecteur V en fusionnant les deux vecteurs V1 et V2.</a:t>
            </a:r>
          </a:p>
          <a:p>
            <a:pPr lvl="1"/>
            <a:r>
              <a:rPr lang="fr-FR" dirty="0" smtClean="0"/>
              <a:t>Le vecteur obtenue doit être ordonné.</a:t>
            </a:r>
          </a:p>
          <a:p>
            <a:r>
              <a:rPr lang="fr-FR" dirty="0" smtClean="0"/>
              <a:t>Exemple : 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331640" y="4426312"/>
          <a:ext cx="3600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19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331640" y="5002376"/>
          <a:ext cx="295232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082"/>
                <a:gridCol w="738082"/>
                <a:gridCol w="738082"/>
                <a:gridCol w="7380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331640" y="5661248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Ellipse 6"/>
          <p:cNvSpPr/>
          <p:nvPr/>
        </p:nvSpPr>
        <p:spPr>
          <a:xfrm>
            <a:off x="3419872" y="4365104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3491880" y="4941168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5364088" y="5589240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2F89CA2-13E1-4E0E-80EA-85E76B3649C3}" type="slidenum">
              <a:rPr lang="fr-FR" smtClean="0"/>
              <a:pPr/>
              <a:t>9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692896"/>
          </a:xfrm>
        </p:spPr>
        <p:txBody>
          <a:bodyPr/>
          <a:lstStyle/>
          <a:p>
            <a:r>
              <a:rPr lang="fr-FR" dirty="0" smtClean="0"/>
              <a:t>Etant donné deux vecteurs ordonnés V1 et V2</a:t>
            </a:r>
          </a:p>
          <a:p>
            <a:r>
              <a:rPr lang="fr-FR" dirty="0" smtClean="0"/>
              <a:t>Construisez le Vecteur V en fusionnant les deux vecteurs V1 et V2.</a:t>
            </a:r>
          </a:p>
          <a:p>
            <a:pPr lvl="1"/>
            <a:r>
              <a:rPr lang="fr-FR" dirty="0" smtClean="0"/>
              <a:t>Le vecteur obtenue doit être ordonné.</a:t>
            </a:r>
          </a:p>
          <a:p>
            <a:r>
              <a:rPr lang="fr-FR" dirty="0" smtClean="0"/>
              <a:t>Exemple : 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331640" y="4426312"/>
          <a:ext cx="3600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19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331640" y="5002376"/>
          <a:ext cx="295232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082"/>
                <a:gridCol w="738082"/>
                <a:gridCol w="738082"/>
                <a:gridCol w="7380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331640" y="5661248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Ellipse 6"/>
          <p:cNvSpPr/>
          <p:nvPr/>
        </p:nvSpPr>
        <p:spPr>
          <a:xfrm>
            <a:off x="4139952" y="4365104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3491880" y="4941168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6084168" y="5589240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2F89CA2-13E1-4E0E-80EA-85E76B3649C3}" type="slidenum">
              <a:rPr lang="fr-FR" smtClean="0"/>
              <a:pPr/>
              <a:t>10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692896"/>
          </a:xfrm>
        </p:spPr>
        <p:txBody>
          <a:bodyPr/>
          <a:lstStyle/>
          <a:p>
            <a:r>
              <a:rPr lang="fr-FR" dirty="0" smtClean="0"/>
              <a:t>Etant donné deux vecteurs ordonnés V1 et V2</a:t>
            </a:r>
          </a:p>
          <a:p>
            <a:r>
              <a:rPr lang="fr-FR" dirty="0" smtClean="0"/>
              <a:t>Construisez le Vecteur V en fusionnant les deux vecteurs V1 et V2.</a:t>
            </a:r>
          </a:p>
          <a:p>
            <a:pPr lvl="1"/>
            <a:r>
              <a:rPr lang="fr-FR" dirty="0" smtClean="0"/>
              <a:t>Le vecteur obtenue doit être ordonné.</a:t>
            </a:r>
          </a:p>
          <a:p>
            <a:r>
              <a:rPr lang="fr-FR" dirty="0" smtClean="0"/>
              <a:t>Exemple : 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331640" y="4426312"/>
          <a:ext cx="3600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19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331640" y="5002376"/>
          <a:ext cx="295232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082"/>
                <a:gridCol w="738082"/>
                <a:gridCol w="738082"/>
                <a:gridCol w="7380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331640" y="5661248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19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Ellipse 6"/>
          <p:cNvSpPr/>
          <p:nvPr/>
        </p:nvSpPr>
        <p:spPr>
          <a:xfrm>
            <a:off x="4139952" y="4365104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4283968" y="4941168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6660232" y="5589240"/>
            <a:ext cx="792088" cy="504056"/>
          </a:xfrm>
          <a:prstGeom prst="ellipse">
            <a:avLst/>
          </a:prstGeom>
          <a:solidFill>
            <a:schemeClr val="accent2">
              <a:alpha val="37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2F89CA2-13E1-4E0E-80EA-85E76B3649C3}" type="slidenum">
              <a:rPr lang="fr-FR" smtClean="0"/>
              <a:pPr/>
              <a:t>11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ALGORITHME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179512" y="1484784"/>
            <a:ext cx="8784976" cy="537321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r>
              <a:rPr lang="fr-FR" sz="3400" dirty="0" smtClean="0">
                <a:solidFill>
                  <a:srgbClr val="0070C0"/>
                </a:solidFill>
              </a:rPr>
              <a:t>ALGORITHME</a:t>
            </a:r>
            <a:r>
              <a:rPr lang="fr-FR" sz="3400" dirty="0" smtClean="0"/>
              <a:t>  </a:t>
            </a:r>
            <a:r>
              <a:rPr lang="fr-FR" sz="3400" dirty="0" smtClean="0">
                <a:solidFill>
                  <a:srgbClr val="0070C0"/>
                </a:solidFill>
              </a:rPr>
              <a:t>FUSION_VECTS_ORD</a:t>
            </a:r>
            <a:r>
              <a:rPr lang="fr-FR" sz="3400" dirty="0" smtClean="0"/>
              <a:t>;</a:t>
            </a:r>
          </a:p>
          <a:p>
            <a:pPr lvl="1"/>
            <a:r>
              <a:rPr lang="fr-FR" sz="2900" dirty="0" smtClean="0">
                <a:solidFill>
                  <a:srgbClr val="0070C0"/>
                </a:solidFill>
              </a:rPr>
              <a:t>VAR</a:t>
            </a:r>
            <a:r>
              <a:rPr lang="fr-FR" sz="2900" dirty="0" smtClean="0"/>
              <a:t> V1,V2,V: TABLEAU[1..50]D’</a:t>
            </a:r>
            <a:r>
              <a:rPr lang="fr-FR" sz="2900" dirty="0" smtClean="0">
                <a:solidFill>
                  <a:srgbClr val="0070C0"/>
                </a:solidFill>
              </a:rPr>
              <a:t>ENTIER</a:t>
            </a:r>
            <a:r>
              <a:rPr lang="fr-FR" sz="2900" dirty="0" smtClean="0"/>
              <a:t>;</a:t>
            </a:r>
          </a:p>
          <a:p>
            <a:pPr lvl="1"/>
            <a:r>
              <a:rPr lang="fr-FR" sz="2900" dirty="0" smtClean="0"/>
              <a:t>        N1,N2,i, j, k: </a:t>
            </a:r>
            <a:r>
              <a:rPr lang="fr-FR" sz="2900" dirty="0" smtClean="0">
                <a:solidFill>
                  <a:srgbClr val="0070C0"/>
                </a:solidFill>
              </a:rPr>
              <a:t>ENTIER</a:t>
            </a:r>
            <a:r>
              <a:rPr lang="fr-FR" sz="2900" dirty="0" smtClean="0"/>
              <a:t>.</a:t>
            </a:r>
          </a:p>
          <a:p>
            <a:r>
              <a:rPr lang="fr-FR" sz="3400" dirty="0" smtClean="0">
                <a:solidFill>
                  <a:srgbClr val="0070C0"/>
                </a:solidFill>
              </a:rPr>
              <a:t>DEBUT</a:t>
            </a:r>
          </a:p>
          <a:p>
            <a:pPr lvl="1"/>
            <a:r>
              <a:rPr lang="fr-FR" sz="2900" dirty="0" smtClean="0">
                <a:solidFill>
                  <a:srgbClr val="0070C0"/>
                </a:solidFill>
              </a:rPr>
              <a:t>LIRE</a:t>
            </a:r>
            <a:r>
              <a:rPr lang="fr-FR" sz="2900" dirty="0" smtClean="0"/>
              <a:t> (N1,N2); // LECTURE DES TAILLES DES DEUX VECTEURS</a:t>
            </a:r>
          </a:p>
          <a:p>
            <a:pPr lvl="1"/>
            <a:r>
              <a:rPr lang="fr-FR" sz="2900" dirty="0" smtClean="0">
                <a:solidFill>
                  <a:srgbClr val="0070C0"/>
                </a:solidFill>
              </a:rPr>
              <a:t>POUR</a:t>
            </a:r>
            <a:r>
              <a:rPr lang="fr-FR" sz="2900" dirty="0" smtClean="0"/>
              <a:t> i=1 à N1 </a:t>
            </a:r>
            <a:r>
              <a:rPr lang="fr-FR" sz="2900" dirty="0" smtClean="0">
                <a:solidFill>
                  <a:srgbClr val="0070C0"/>
                </a:solidFill>
              </a:rPr>
              <a:t>FAIRE  LIRE</a:t>
            </a:r>
            <a:r>
              <a:rPr lang="fr-FR" sz="2900" dirty="0" smtClean="0"/>
              <a:t>( V1[i]);   // CHARGEMENT DU VECTEUR V1</a:t>
            </a:r>
          </a:p>
          <a:p>
            <a:pPr lvl="1"/>
            <a:r>
              <a:rPr lang="fr-FR" sz="2900" dirty="0" smtClean="0">
                <a:solidFill>
                  <a:srgbClr val="0070C0"/>
                </a:solidFill>
              </a:rPr>
              <a:t>POUR</a:t>
            </a:r>
            <a:r>
              <a:rPr lang="fr-FR" sz="2900" dirty="0" smtClean="0"/>
              <a:t> i=1 à N2 </a:t>
            </a:r>
            <a:r>
              <a:rPr lang="fr-FR" sz="2900" dirty="0" smtClean="0">
                <a:solidFill>
                  <a:srgbClr val="0070C0"/>
                </a:solidFill>
              </a:rPr>
              <a:t>FAIRE  LIRE</a:t>
            </a:r>
            <a:r>
              <a:rPr lang="fr-FR" sz="2900" dirty="0" smtClean="0"/>
              <a:t>( V2[i]);   // CHARGEMENT DU VECTEUR V2</a:t>
            </a:r>
          </a:p>
          <a:p>
            <a:pPr lvl="1"/>
            <a:r>
              <a:rPr lang="fr-FR" sz="2900" dirty="0" smtClean="0"/>
              <a:t>i=1;j=1;k=1; // COMMENCER LA COMPARAISON DES PREMIERS ELEMENTS DE V1 ET V2 POUR DEFINIR V[1]</a:t>
            </a:r>
          </a:p>
          <a:p>
            <a:pPr lvl="1"/>
            <a:r>
              <a:rPr lang="fr-FR" sz="2900" dirty="0" smtClean="0">
                <a:solidFill>
                  <a:srgbClr val="0070C0"/>
                </a:solidFill>
              </a:rPr>
              <a:t>TANTQUE</a:t>
            </a:r>
            <a:r>
              <a:rPr lang="fr-FR" sz="2900" dirty="0" smtClean="0"/>
              <a:t> (i&lt;=N1) </a:t>
            </a:r>
            <a:r>
              <a:rPr lang="fr-FR" sz="2900" dirty="0" smtClean="0">
                <a:solidFill>
                  <a:srgbClr val="0070C0"/>
                </a:solidFill>
              </a:rPr>
              <a:t>ET</a:t>
            </a:r>
            <a:r>
              <a:rPr lang="fr-FR" sz="2900" dirty="0" smtClean="0"/>
              <a:t> (j&lt;=N2) </a:t>
            </a:r>
            <a:r>
              <a:rPr lang="fr-FR" sz="2900" dirty="0" smtClean="0">
                <a:solidFill>
                  <a:srgbClr val="0070C0"/>
                </a:solidFill>
              </a:rPr>
              <a:t>faire  // IL YA DES ELEMENTS A COMPARER  DANS LES 2 VECTEURS</a:t>
            </a:r>
          </a:p>
          <a:p>
            <a:pPr lvl="2"/>
            <a:r>
              <a:rPr lang="fr-FR" sz="2500" dirty="0" smtClean="0">
                <a:solidFill>
                  <a:srgbClr val="0070C0"/>
                </a:solidFill>
              </a:rPr>
              <a:t>SI</a:t>
            </a:r>
            <a:r>
              <a:rPr lang="fr-FR" sz="2500" dirty="0" smtClean="0"/>
              <a:t> (V1[i]&lt;=V2[j]) </a:t>
            </a:r>
            <a:r>
              <a:rPr lang="fr-FR" sz="2500" dirty="0" smtClean="0">
                <a:solidFill>
                  <a:srgbClr val="0070C0"/>
                </a:solidFill>
              </a:rPr>
              <a:t>alors     // L’ELEMENT DE V1 EST INFERIEUR A CELUI DE V2</a:t>
            </a:r>
          </a:p>
          <a:p>
            <a:pPr lvl="3"/>
            <a:r>
              <a:rPr lang="fr-FR" sz="2300" dirty="0" smtClean="0"/>
              <a:t>V[k]</a:t>
            </a:r>
            <a:r>
              <a:rPr lang="fr-FR" sz="2300" dirty="0" smtClean="0">
                <a:sym typeface="Wingdings" pitchFamily="2" charset="2"/>
              </a:rPr>
              <a:t>V1[i]; i++; k++;   // POSITIONNER LE K EMME ELEMENT DE V PAR LE I EMME ELEMENT DE V1 ET AVANCER I ET K</a:t>
            </a:r>
          </a:p>
          <a:p>
            <a:pPr lvl="2"/>
            <a:r>
              <a:rPr lang="fr-FR" sz="2500" dirty="0" smtClean="0">
                <a:solidFill>
                  <a:srgbClr val="0070C0"/>
                </a:solidFill>
                <a:sym typeface="Wingdings" pitchFamily="2" charset="2"/>
              </a:rPr>
              <a:t>SINON </a:t>
            </a:r>
          </a:p>
          <a:p>
            <a:pPr lvl="3"/>
            <a:r>
              <a:rPr lang="fr-FR" sz="2300" dirty="0" smtClean="0"/>
              <a:t>V[k]</a:t>
            </a:r>
            <a:r>
              <a:rPr lang="fr-FR" sz="2300" dirty="0" smtClean="0">
                <a:sym typeface="Wingdings" pitchFamily="2" charset="2"/>
              </a:rPr>
              <a:t>V2[j]; j++; k++; // POSITIONNER LE K EMME ELEMENT DE V PAR LE I EMME ELEMENT DE V2 ET AVANCER J ET K</a:t>
            </a:r>
          </a:p>
          <a:p>
            <a:pPr lvl="1"/>
            <a:r>
              <a:rPr lang="fr-FR" sz="2900" dirty="0" err="1" smtClean="0">
                <a:solidFill>
                  <a:srgbClr val="0070C0"/>
                </a:solidFill>
                <a:sym typeface="Wingdings" pitchFamily="2" charset="2"/>
              </a:rPr>
              <a:t>FinTque</a:t>
            </a:r>
            <a:endParaRPr lang="fr-FR" sz="2900" dirty="0" smtClean="0">
              <a:solidFill>
                <a:srgbClr val="0070C0"/>
              </a:solidFill>
              <a:sym typeface="Wingdings" pitchFamily="2" charset="2"/>
            </a:endParaRPr>
          </a:p>
          <a:p>
            <a:pPr lvl="1"/>
            <a:r>
              <a:rPr lang="fr-FR" sz="2900" dirty="0" smtClean="0">
                <a:sym typeface="Wingdings" pitchFamily="2" charset="2"/>
              </a:rPr>
              <a:t>Si (i&lt;=N1) ALORS //épuisement de l’autre vecteur (V2), donc il faut charger le reste du V1</a:t>
            </a:r>
          </a:p>
          <a:p>
            <a:pPr lvl="2"/>
            <a:r>
              <a:rPr lang="fr-FR" sz="2500" dirty="0" smtClean="0">
                <a:solidFill>
                  <a:srgbClr val="0070C0"/>
                </a:solidFill>
              </a:rPr>
              <a:t>TANTQUE</a:t>
            </a:r>
            <a:r>
              <a:rPr lang="fr-FR" sz="2500" dirty="0" smtClean="0"/>
              <a:t> (i&lt;=N1)  </a:t>
            </a:r>
            <a:r>
              <a:rPr lang="fr-FR" sz="2500" dirty="0" smtClean="0">
                <a:solidFill>
                  <a:srgbClr val="0070C0"/>
                </a:solidFill>
              </a:rPr>
              <a:t>faire // il ya encore des éléments de V1, qu’il faut charger</a:t>
            </a:r>
          </a:p>
          <a:p>
            <a:pPr lvl="3"/>
            <a:r>
              <a:rPr lang="fr-FR" sz="2300" dirty="0" smtClean="0"/>
              <a:t>V[k]</a:t>
            </a:r>
            <a:r>
              <a:rPr lang="fr-FR" sz="2300" dirty="0" smtClean="0">
                <a:sym typeface="Wingdings" pitchFamily="2" charset="2"/>
              </a:rPr>
              <a:t>V1[i]; i++; k++;</a:t>
            </a:r>
          </a:p>
          <a:p>
            <a:pPr lvl="1"/>
            <a:r>
              <a:rPr lang="fr-FR" sz="2900" dirty="0" smtClean="0">
                <a:sym typeface="Wingdings" pitchFamily="2" charset="2"/>
              </a:rPr>
              <a:t>SINON   //épuisement du vecteur (V1), donc il faut charger le reste du V2</a:t>
            </a:r>
          </a:p>
          <a:p>
            <a:pPr lvl="2"/>
            <a:r>
              <a:rPr lang="fr-FR" sz="2500" dirty="0" smtClean="0">
                <a:solidFill>
                  <a:srgbClr val="0070C0"/>
                </a:solidFill>
              </a:rPr>
              <a:t>TANTQUE</a:t>
            </a:r>
            <a:r>
              <a:rPr lang="fr-FR" sz="2500" dirty="0" smtClean="0"/>
              <a:t>  (j&lt;=N2) </a:t>
            </a:r>
            <a:r>
              <a:rPr lang="fr-FR" sz="2500" dirty="0" smtClean="0">
                <a:solidFill>
                  <a:srgbClr val="0070C0"/>
                </a:solidFill>
              </a:rPr>
              <a:t>faire // il ya encore des éléments de V2, qu’il faut charger</a:t>
            </a:r>
          </a:p>
          <a:p>
            <a:pPr lvl="3"/>
            <a:r>
              <a:rPr lang="fr-FR" sz="2300" dirty="0" smtClean="0"/>
              <a:t>V[k]</a:t>
            </a:r>
            <a:r>
              <a:rPr lang="fr-FR" sz="2300" dirty="0" smtClean="0">
                <a:sym typeface="Wingdings" pitchFamily="2" charset="2"/>
              </a:rPr>
              <a:t>V2[j]; j++; k++;</a:t>
            </a:r>
          </a:p>
          <a:p>
            <a:pPr lvl="1"/>
            <a:r>
              <a:rPr lang="fr-FR" sz="2900" dirty="0" smtClean="0">
                <a:sym typeface="Wingdings" pitchFamily="2" charset="2"/>
              </a:rPr>
              <a:t>POUR I=1 à N1+N2 FAIRE ECRIRE (V[i], ‘  ‘). // affichage du résultat : le vecteur V</a:t>
            </a:r>
          </a:p>
          <a:p>
            <a:r>
              <a:rPr lang="fr-FR" sz="3400" dirty="0" smtClean="0">
                <a:sym typeface="Wingdings" pitchFamily="2" charset="2"/>
              </a:rPr>
              <a:t>FIN.</a:t>
            </a:r>
            <a:endParaRPr lang="fr-FR" sz="3400" dirty="0" smtClean="0"/>
          </a:p>
          <a:p>
            <a:pPr lvl="2">
              <a:buNone/>
            </a:pPr>
            <a:r>
              <a:rPr lang="fr-FR" dirty="0" smtClean="0"/>
              <a:t>	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2F89CA2-13E1-4E0E-80EA-85E76B3649C3}" type="slidenum">
              <a:rPr lang="fr-FR" smtClean="0"/>
              <a:pPr/>
              <a:t>12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ALGORITHME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179512" y="1484784"/>
            <a:ext cx="4248472" cy="537321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fr-FR" dirty="0" smtClean="0">
                <a:solidFill>
                  <a:srgbClr val="0070C0"/>
                </a:solidFill>
              </a:rPr>
              <a:t>ALGORITHME</a:t>
            </a:r>
            <a:r>
              <a:rPr lang="fr-FR" dirty="0" smtClean="0"/>
              <a:t>  </a:t>
            </a:r>
            <a:r>
              <a:rPr lang="fr-FR" dirty="0" smtClean="0">
                <a:solidFill>
                  <a:srgbClr val="0070C0"/>
                </a:solidFill>
              </a:rPr>
              <a:t>FUSION_VECTS_ORD</a:t>
            </a:r>
            <a:r>
              <a:rPr lang="fr-FR" dirty="0" smtClean="0"/>
              <a:t>;</a:t>
            </a:r>
          </a:p>
          <a:p>
            <a:pPr lvl="1"/>
            <a:r>
              <a:rPr lang="fr-FR" dirty="0" smtClean="0">
                <a:solidFill>
                  <a:srgbClr val="0070C0"/>
                </a:solidFill>
              </a:rPr>
              <a:t>VAR</a:t>
            </a:r>
            <a:r>
              <a:rPr lang="fr-FR" dirty="0" smtClean="0"/>
              <a:t> V1,V2,V: TABLEAU[1..50]D’</a:t>
            </a:r>
            <a:r>
              <a:rPr lang="fr-FR" dirty="0" smtClean="0">
                <a:solidFill>
                  <a:srgbClr val="0070C0"/>
                </a:solidFill>
              </a:rPr>
              <a:t>ENTIER</a:t>
            </a:r>
            <a:r>
              <a:rPr lang="fr-FR" dirty="0" smtClean="0"/>
              <a:t>;</a:t>
            </a:r>
          </a:p>
          <a:p>
            <a:pPr lvl="1"/>
            <a:r>
              <a:rPr lang="fr-FR" dirty="0" smtClean="0"/>
              <a:t>        N1,N2,i, j, k: </a:t>
            </a:r>
            <a:r>
              <a:rPr lang="fr-FR" dirty="0" smtClean="0">
                <a:solidFill>
                  <a:srgbClr val="0070C0"/>
                </a:solidFill>
              </a:rPr>
              <a:t>ENTIER</a:t>
            </a:r>
            <a:r>
              <a:rPr lang="fr-FR" dirty="0" smtClean="0"/>
              <a:t>.</a:t>
            </a:r>
          </a:p>
          <a:p>
            <a:r>
              <a:rPr lang="fr-FR" dirty="0" smtClean="0">
                <a:solidFill>
                  <a:srgbClr val="0070C0"/>
                </a:solidFill>
              </a:rPr>
              <a:t>DEBUT</a:t>
            </a:r>
          </a:p>
          <a:p>
            <a:pPr lvl="1"/>
            <a:r>
              <a:rPr lang="fr-FR" dirty="0" smtClean="0">
                <a:solidFill>
                  <a:srgbClr val="0070C0"/>
                </a:solidFill>
              </a:rPr>
              <a:t>LIRE</a:t>
            </a:r>
            <a:r>
              <a:rPr lang="fr-FR" dirty="0" smtClean="0"/>
              <a:t> (N1,N2);</a:t>
            </a:r>
          </a:p>
          <a:p>
            <a:pPr lvl="1"/>
            <a:r>
              <a:rPr lang="fr-FR" dirty="0" smtClean="0">
                <a:solidFill>
                  <a:srgbClr val="0070C0"/>
                </a:solidFill>
              </a:rPr>
              <a:t>POUR</a:t>
            </a:r>
            <a:r>
              <a:rPr lang="fr-FR" dirty="0" smtClean="0"/>
              <a:t> i=1 à N1 </a:t>
            </a:r>
            <a:r>
              <a:rPr lang="fr-FR" dirty="0" smtClean="0">
                <a:solidFill>
                  <a:srgbClr val="0070C0"/>
                </a:solidFill>
              </a:rPr>
              <a:t>FAIRE  LIRE</a:t>
            </a:r>
            <a:r>
              <a:rPr lang="fr-FR" dirty="0" smtClean="0"/>
              <a:t>( V1[i]);</a:t>
            </a:r>
          </a:p>
          <a:p>
            <a:pPr lvl="1"/>
            <a:r>
              <a:rPr lang="fr-FR" dirty="0" smtClean="0">
                <a:solidFill>
                  <a:srgbClr val="0070C0"/>
                </a:solidFill>
              </a:rPr>
              <a:t>POUR</a:t>
            </a:r>
            <a:r>
              <a:rPr lang="fr-FR" dirty="0" smtClean="0"/>
              <a:t> i=1 à N2 </a:t>
            </a:r>
            <a:r>
              <a:rPr lang="fr-FR" dirty="0" smtClean="0">
                <a:solidFill>
                  <a:srgbClr val="0070C0"/>
                </a:solidFill>
              </a:rPr>
              <a:t>FAIRE  LIRE</a:t>
            </a:r>
            <a:r>
              <a:rPr lang="fr-FR" dirty="0" smtClean="0"/>
              <a:t>( V2[i]);</a:t>
            </a:r>
          </a:p>
          <a:p>
            <a:pPr lvl="1"/>
            <a:r>
              <a:rPr lang="fr-FR" dirty="0" smtClean="0"/>
              <a:t>i=1;j=1;k=1;</a:t>
            </a:r>
          </a:p>
          <a:p>
            <a:pPr lvl="2">
              <a:buNone/>
            </a:pPr>
            <a:r>
              <a:rPr lang="fr-FR" dirty="0" smtClean="0"/>
              <a:t>	</a:t>
            </a:r>
          </a:p>
        </p:txBody>
      </p:sp>
      <p:sp>
        <p:nvSpPr>
          <p:cNvPr id="4" name="Espace réservé du contenu 2"/>
          <p:cNvSpPr txBox="1">
            <a:spLocks/>
          </p:cNvSpPr>
          <p:nvPr/>
        </p:nvSpPr>
        <p:spPr>
          <a:xfrm>
            <a:off x="4644008" y="1484784"/>
            <a:ext cx="4968552" cy="53732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rmAutofit fontScale="92500" lnSpcReduction="10000"/>
          </a:bodyPr>
          <a:lstStyle/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"/>
              <a:tabLst/>
              <a:defRPr/>
            </a:pP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TANTQUE</a:t>
            </a: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(i&lt;=N1) </a:t>
            </a: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ET</a:t>
            </a: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(j&lt;=N2) </a:t>
            </a: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faire</a:t>
            </a:r>
          </a:p>
          <a:p>
            <a:pPr marL="9144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ct val="75000"/>
              <a:buFont typeface="Wingdings"/>
              <a:buChar char=""/>
              <a:tabLst/>
              <a:defRPr/>
            </a:pPr>
            <a:r>
              <a:rPr kumimoji="0" lang="fr-FR" sz="23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</a:t>
            </a:r>
            <a:r>
              <a:rPr kumimoji="0" lang="fr-FR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(V1[i]&lt;=V2[j]) </a:t>
            </a:r>
            <a:r>
              <a:rPr kumimoji="0" lang="fr-FR" sz="23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alors</a:t>
            </a:r>
          </a:p>
          <a:p>
            <a:pPr marL="1371600" marR="0" lvl="3" indent="-22860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ct val="75000"/>
              <a:buFont typeface="Wingdings"/>
              <a:buChar char=""/>
              <a:tabLst/>
              <a:defRPr/>
            </a:pP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V[k]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V1[i]; i++; k++;</a:t>
            </a:r>
          </a:p>
          <a:p>
            <a:pPr marL="9144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ct val="75000"/>
              <a:buFont typeface="Wingdings"/>
              <a:buChar char=""/>
              <a:tabLst/>
              <a:defRPr/>
            </a:pPr>
            <a:r>
              <a:rPr kumimoji="0" lang="fr-FR" sz="23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SINON </a:t>
            </a:r>
          </a:p>
          <a:p>
            <a:pPr marL="1371600" marR="0" lvl="3" indent="-22860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ct val="75000"/>
              <a:buFont typeface="Wingdings"/>
              <a:buChar char=""/>
              <a:tabLst/>
              <a:defRPr/>
            </a:pP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V[k]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V2[j]; j++; k++;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"/>
              <a:tabLst/>
              <a:defRPr/>
            </a:pPr>
            <a:r>
              <a:rPr kumimoji="0" lang="fr-FR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FinTque</a:t>
            </a: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  <a:sym typeface="Wingdings" pitchFamily="2" charset="2"/>
            </a:endParaRP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"/>
              <a:tabLst/>
              <a:defRPr/>
            </a:pP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Si (i&lt;=N1) ALORS</a:t>
            </a:r>
          </a:p>
          <a:p>
            <a:pPr marL="9144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ct val="75000"/>
              <a:buFont typeface="Wingdings"/>
              <a:buChar char=""/>
              <a:tabLst/>
              <a:defRPr/>
            </a:pPr>
            <a:r>
              <a:rPr kumimoji="0" lang="fr-FR" sz="23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TANTQUE</a:t>
            </a:r>
            <a:r>
              <a:rPr kumimoji="0" lang="fr-FR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(i&lt;=N1)  </a:t>
            </a:r>
            <a:r>
              <a:rPr kumimoji="0" lang="fr-FR" sz="23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faire</a:t>
            </a:r>
          </a:p>
          <a:p>
            <a:pPr marL="1371600" marR="0" lvl="3" indent="-22860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ct val="75000"/>
              <a:buFont typeface="Wingdings"/>
              <a:buChar char=""/>
              <a:tabLst/>
              <a:defRPr/>
            </a:pP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V[k]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V1[i]; i++; k++;</a:t>
            </a:r>
          </a:p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"/>
              <a:tabLst/>
              <a:defRPr/>
            </a:pP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SINON</a:t>
            </a:r>
          </a:p>
          <a:p>
            <a:pPr marL="9144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ct val="75000"/>
              <a:buFont typeface="Wingdings"/>
              <a:buChar char=""/>
              <a:tabLst/>
              <a:defRPr/>
            </a:pPr>
            <a:r>
              <a:rPr kumimoji="0" lang="fr-FR" sz="23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TANTQUE</a:t>
            </a:r>
            <a:r>
              <a:rPr kumimoji="0" lang="fr-FR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(j&lt;=N2) </a:t>
            </a:r>
            <a:r>
              <a:rPr kumimoji="0" lang="fr-FR" sz="23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faire</a:t>
            </a:r>
          </a:p>
          <a:p>
            <a:pPr marL="1371600" marR="0" lvl="3" indent="-22860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ct val="75000"/>
              <a:buFont typeface="Wingdings"/>
              <a:buChar char=""/>
              <a:tabLst/>
              <a:defRPr/>
            </a:pP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V[k]</a:t>
            </a:r>
            <a:r>
              <a:rPr kumimoji="0" lang="fr-F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V2[j]; j++; k++;</a:t>
            </a:r>
          </a:p>
          <a:p>
            <a:pPr lvl="1" indent="-228600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</a:pPr>
            <a:r>
              <a:rPr lang="fr-FR" sz="2000" dirty="0" smtClean="0">
                <a:sym typeface="Wingdings" pitchFamily="2" charset="2"/>
              </a:rPr>
              <a:t>POUR I=1 à N1+N2 FAIRE ECRIRE (V[i], ‘  ‘);</a:t>
            </a:r>
            <a:endParaRPr kumimoji="0" lang="fr-F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ct val="75000"/>
              <a:buFont typeface="Wingdings"/>
              <a:buNone/>
              <a:tabLst/>
              <a:defRPr/>
            </a:pPr>
            <a:r>
              <a:rPr kumimoji="0" lang="fr-FR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enssea.lagic.hamimed@gmail.com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2F89CA2-13E1-4E0E-80EA-85E76B3649C3}" type="slidenum">
              <a:rPr lang="fr-FR" smtClean="0"/>
              <a:pPr/>
              <a:t>13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ENSSEA - M1 - C++ 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dian">
  <a:themeElements>
    <a:clrScheme name="Mé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72</TotalTime>
  <Words>998</Words>
  <Application>Microsoft Office PowerPoint</Application>
  <PresentationFormat>Affichage à l'écran (4:3)</PresentationFormat>
  <Paragraphs>276</Paragraphs>
  <Slides>13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Médian</vt:lpstr>
      <vt:lpstr>TP 06: FUSIONNER 2 VECTEURS</vt:lpstr>
      <vt:lpstr>EXERCICE</vt:lpstr>
      <vt:lpstr>EXERCICE</vt:lpstr>
      <vt:lpstr>EXERCICE</vt:lpstr>
      <vt:lpstr>EXERCICE</vt:lpstr>
      <vt:lpstr>EXERCICE</vt:lpstr>
      <vt:lpstr>EXERCICE</vt:lpstr>
      <vt:lpstr>EXERCICE</vt:lpstr>
      <vt:lpstr>EXERCICE</vt:lpstr>
      <vt:lpstr>EXERCICE</vt:lpstr>
      <vt:lpstr>EXERCICE</vt:lpstr>
      <vt:lpstr>ALGORITHME</vt:lpstr>
      <vt:lpstr>ALGORITHME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TP 06: FUSIONNER 2 VECTEURS</dc:title>
  <dc:creator>biostar</dc:creator>
  <cp:lastModifiedBy>LYAZID</cp:lastModifiedBy>
  <cp:revision>8</cp:revision>
  <dcterms:created xsi:type="dcterms:W3CDTF">2017-01-04T06:33:52Z</dcterms:created>
  <dcterms:modified xsi:type="dcterms:W3CDTF">2017-01-08T15:17:43Z</dcterms:modified>
</cp:coreProperties>
</file>