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0"/>
  </p:notesMasterIdLst>
  <p:sldIdLst>
    <p:sldId id="256" r:id="rId2"/>
    <p:sldId id="257" r:id="rId3"/>
    <p:sldId id="258" r:id="rId4"/>
    <p:sldId id="261" r:id="rId5"/>
    <p:sldId id="269" r:id="rId6"/>
    <p:sldId id="266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55" autoAdjust="0"/>
  </p:normalViewPr>
  <p:slideViewPr>
    <p:cSldViewPr>
      <p:cViewPr>
        <p:scale>
          <a:sx n="90" d="100"/>
          <a:sy n="90" d="100"/>
        </p:scale>
        <p:origin x="-1452" y="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1186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A9874-3FAB-4C92-867B-D16AE1B769FC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B37D52-F5F4-4366-9C93-71F7888FB6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37D52-F5F4-4366-9C93-71F7888FB68B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fr-FR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F61A339-83B6-41EA-A118-413C813B64DF}" type="datetimeFigureOut">
              <a:rPr lang="fr-FR" smtClean="0"/>
              <a:pPr/>
              <a:t>05/11/2015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31CFED8-B7DF-40D1-8ABC-6FDD88E5EB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oupie.org/Dictionnaire/Bien.ht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tionary.org/wiki/%C3%A9tudie" TargetMode="External"/><Relationship Id="rId2" Type="http://schemas.openxmlformats.org/officeDocument/2006/relationships/hyperlink" Target="http://www.toupie.org/Dictionnaire/Science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r.wiktionary.org/wiki/rare" TargetMode="External"/><Relationship Id="rId5" Type="http://schemas.openxmlformats.org/officeDocument/2006/relationships/hyperlink" Target="https://fr.wiktionary.org/wiki/ressource" TargetMode="External"/><Relationship Id="rId4" Type="http://schemas.openxmlformats.org/officeDocument/2006/relationships/hyperlink" Target="https://fr.wiktionary.org/wiki/allocation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tionary.org/wiki/inflation" TargetMode="External"/><Relationship Id="rId3" Type="http://schemas.openxmlformats.org/officeDocument/2006/relationships/hyperlink" Target="https://fr.wiktionary.org/wiki/agr%C3%A9gat" TargetMode="External"/><Relationship Id="rId7" Type="http://schemas.openxmlformats.org/officeDocument/2006/relationships/hyperlink" Target="https://fr.wiktionary.org/w/index.php?title=taux_de_ch%C3%B4mage&amp;action=edit&amp;redlink=1" TargetMode="External"/><Relationship Id="rId2" Type="http://schemas.openxmlformats.org/officeDocument/2006/relationships/hyperlink" Target="https://fr.wiktionary.org/wiki/consommateu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r.wiktionary.org/wiki/consommation" TargetMode="External"/><Relationship Id="rId5" Type="http://schemas.openxmlformats.org/officeDocument/2006/relationships/hyperlink" Target="https://fr.wiktionary.org/wiki/investissement" TargetMode="External"/><Relationship Id="rId4" Type="http://schemas.openxmlformats.org/officeDocument/2006/relationships/hyperlink" Target="https://fr.wiktionary.org/wiki/revenu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99592" y="620688"/>
            <a:ext cx="7416824" cy="3888432"/>
          </a:xfrm>
        </p:spPr>
        <p:txBody>
          <a:bodyPr/>
          <a:lstStyle/>
          <a:p>
            <a:pPr algn="l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67544" y="0"/>
            <a:ext cx="8289708" cy="5229200"/>
          </a:xfrm>
        </p:spPr>
        <p:txBody>
          <a:bodyPr>
            <a:normAutofit fontScale="92500" lnSpcReduction="10000"/>
          </a:bodyPr>
          <a:lstStyle/>
          <a:p>
            <a:r>
              <a:rPr lang="fr-FR" sz="4000" b="1" dirty="0" smtClean="0"/>
              <a:t>    </a:t>
            </a:r>
          </a:p>
          <a:p>
            <a:pPr algn="ctr"/>
            <a:endParaRPr lang="fr-FR" sz="4000" b="1" dirty="0" smtClean="0"/>
          </a:p>
          <a:p>
            <a:pPr algn="ctr"/>
            <a:r>
              <a:rPr lang="fr-FR" sz="4000" b="1" dirty="0" smtClean="0"/>
              <a:t> ECONOMIE DE L’ENTREPRISE</a:t>
            </a:r>
          </a:p>
          <a:p>
            <a:endParaRPr lang="fr-FR" sz="4000" b="1" dirty="0" smtClean="0"/>
          </a:p>
          <a:p>
            <a:pPr>
              <a:buFont typeface="Arial" pitchFamily="34" charset="0"/>
              <a:buChar char="•"/>
            </a:pPr>
            <a:r>
              <a:rPr lang="fr-FR" sz="4000" b="1" dirty="0" smtClean="0"/>
              <a:t>Elaboré par: L.GHOUILA</a:t>
            </a:r>
          </a:p>
          <a:p>
            <a:pPr>
              <a:buFont typeface="Arial" pitchFamily="34" charset="0"/>
              <a:buChar char="•"/>
            </a:pPr>
            <a:r>
              <a:rPr lang="fr-FR" sz="3600" b="1" dirty="0" smtClean="0"/>
              <a:t>Université </a:t>
            </a:r>
            <a:r>
              <a:rPr lang="fr-FR" sz="3600" b="1" dirty="0" err="1" smtClean="0"/>
              <a:t>farhet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abbas</a:t>
            </a:r>
            <a:endParaRPr lang="fr-FR" sz="3600" b="1" dirty="0" smtClean="0"/>
          </a:p>
          <a:p>
            <a:pPr>
              <a:buFont typeface="Arial" pitchFamily="34" charset="0"/>
              <a:buChar char="•"/>
            </a:pPr>
            <a:r>
              <a:rPr lang="fr-FR" sz="3600" b="1" dirty="0" smtClean="0"/>
              <a:t>Faculté des sciences</a:t>
            </a:r>
          </a:p>
          <a:p>
            <a:pPr>
              <a:buFont typeface="Arial" pitchFamily="34" charset="0"/>
              <a:buChar char="•"/>
            </a:pPr>
            <a:r>
              <a:rPr lang="fr-FR" sz="3600" b="1" dirty="0" smtClean="0"/>
              <a:t> 1</a:t>
            </a:r>
            <a:r>
              <a:rPr lang="fr-FR" sz="3600" b="1" baseline="30000" dirty="0" smtClean="0"/>
              <a:t>er</a:t>
            </a:r>
            <a:r>
              <a:rPr lang="fr-FR" sz="3600" b="1" dirty="0" smtClean="0"/>
              <a:t> année MI</a:t>
            </a:r>
          </a:p>
          <a:p>
            <a:pPr algn="r"/>
            <a:r>
              <a:rPr lang="fr-FR" sz="3600" b="1" dirty="0" smtClean="0"/>
              <a:t>2015-2016</a:t>
            </a:r>
            <a:endParaRPr lang="fr-FR" sz="2400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 PLAN DE COURS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Des notions essentielles en Economie</a:t>
            </a:r>
          </a:p>
          <a:p>
            <a:r>
              <a:rPr lang="fr-FR" dirty="0" smtClean="0"/>
              <a:t>L’entreprise: définition; les critères de classifier les entreprises</a:t>
            </a:r>
          </a:p>
          <a:p>
            <a:r>
              <a:rPr lang="fr-FR" dirty="0" smtClean="0"/>
              <a:t>L’entreprise</a:t>
            </a:r>
            <a:r>
              <a:rPr lang="fr-FR" baseline="0" dirty="0" smtClean="0"/>
              <a:t> et</a:t>
            </a:r>
            <a:r>
              <a:rPr lang="fr-FR" dirty="0" smtClean="0"/>
              <a:t> la prise des décisions</a:t>
            </a:r>
          </a:p>
          <a:p>
            <a:r>
              <a:rPr lang="fr-FR" dirty="0" smtClean="0"/>
              <a:t>L’entreprise et le marché</a:t>
            </a:r>
          </a:p>
          <a:p>
            <a:r>
              <a:rPr lang="fr-FR" dirty="0" smtClean="0"/>
              <a:t>Position de l’entreprise dans</a:t>
            </a:r>
            <a:r>
              <a:rPr lang="fr-FR" baseline="0" dirty="0" smtClean="0"/>
              <a:t> le circuit économique 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L’origine du mot Economie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dirty="0" smtClean="0"/>
              <a:t>Emprunté au grec ancien  </a:t>
            </a:r>
            <a:r>
              <a:rPr lang="fr-FR" b="1" i="1" dirty="0" err="1" smtClean="0"/>
              <a:t>oikonomía</a:t>
            </a:r>
            <a:r>
              <a:rPr lang="fr-FR" dirty="0" smtClean="0"/>
              <a:t> (« gestion de la maison »)</a:t>
            </a:r>
            <a:r>
              <a:rPr lang="ar-DZ" dirty="0" smtClean="0"/>
              <a:t>إدارة المنزل</a:t>
            </a:r>
            <a:r>
              <a:rPr lang="fr-FR" dirty="0" smtClean="0"/>
              <a:t> formé de </a:t>
            </a:r>
            <a:r>
              <a:rPr lang="fr-FR" b="1" i="1" dirty="0" err="1" smtClean="0"/>
              <a:t>oîkos</a:t>
            </a:r>
            <a:r>
              <a:rPr lang="fr-FR" dirty="0" smtClean="0"/>
              <a:t> (« maison ») ,et </a:t>
            </a:r>
            <a:r>
              <a:rPr lang="fr-FR" b="1" i="1" dirty="0" err="1" smtClean="0"/>
              <a:t>nomos</a:t>
            </a:r>
            <a:r>
              <a:rPr lang="fr-FR" b="1" dirty="0" smtClean="0"/>
              <a:t> </a:t>
            </a:r>
            <a:r>
              <a:rPr lang="fr-FR" dirty="0" smtClean="0"/>
              <a:t>(« loi »). </a:t>
            </a:r>
          </a:p>
          <a:p>
            <a:r>
              <a:rPr lang="fr-FR" dirty="0" smtClean="0"/>
              <a:t>l'</a:t>
            </a:r>
            <a:r>
              <a:rPr lang="fr-FR" b="1" dirty="0" smtClean="0"/>
              <a:t>économie</a:t>
            </a:r>
            <a:r>
              <a:rPr lang="fr-FR" dirty="0" smtClean="0"/>
              <a:t> au grec ancien signifie l'art de bien administrer une maison, de gérer les </a:t>
            </a:r>
            <a:r>
              <a:rPr lang="fr-FR" dirty="0" smtClean="0">
                <a:hlinkClick r:id="rId2"/>
              </a:rPr>
              <a:t>biens</a:t>
            </a:r>
            <a:r>
              <a:rPr lang="fr-FR" dirty="0" smtClean="0"/>
              <a:t> </a:t>
            </a:r>
            <a:r>
              <a:rPr lang="ar-DZ" dirty="0" smtClean="0"/>
              <a:t>السلع</a:t>
            </a:r>
            <a:endParaRPr lang="fr-FR" dirty="0" smtClean="0"/>
          </a:p>
          <a:p>
            <a:pPr>
              <a:buNone/>
            </a:pPr>
            <a:r>
              <a:rPr lang="fr-FR" dirty="0" smtClean="0"/>
              <a:t>d'une personne</a:t>
            </a:r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Problème économique</a:t>
            </a:r>
            <a:r>
              <a:rPr lang="ar-DZ" dirty="0" smtClean="0"/>
              <a:t>المشكلة الاقتصادية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 smtClean="0"/>
              <a:t>consiste dans </a:t>
            </a:r>
            <a:r>
              <a:rPr lang="fr-FR" b="1" dirty="0" smtClean="0"/>
              <a:t>la rareté </a:t>
            </a:r>
            <a:r>
              <a:rPr lang="ar-DZ" dirty="0" smtClean="0"/>
              <a:t>ندرة</a:t>
            </a:r>
            <a:r>
              <a:rPr lang="fr-FR" dirty="0" smtClean="0"/>
              <a:t>des </a:t>
            </a:r>
            <a:r>
              <a:rPr lang="fr-FR" b="1" dirty="0" smtClean="0"/>
              <a:t>ressources économiques</a:t>
            </a:r>
            <a:r>
              <a:rPr lang="ar-DZ" dirty="0" smtClean="0"/>
              <a:t>الموارد </a:t>
            </a:r>
            <a:r>
              <a:rPr lang="fr-FR" dirty="0" smtClean="0"/>
              <a:t> face à l'infinité</a:t>
            </a:r>
            <a:r>
              <a:rPr lang="ar-DZ" dirty="0" err="1" smtClean="0"/>
              <a:t>لامحدودية</a:t>
            </a:r>
            <a:r>
              <a:rPr lang="ar-DZ" dirty="0" smtClean="0"/>
              <a:t> </a:t>
            </a:r>
            <a:r>
              <a:rPr lang="fr-FR" dirty="0" smtClean="0"/>
              <a:t> des besoins</a:t>
            </a:r>
            <a:r>
              <a:rPr lang="ar-DZ" dirty="0" smtClean="0"/>
              <a:t> الحاجات </a:t>
            </a:r>
            <a:r>
              <a:rPr lang="fr-FR" dirty="0" smtClean="0"/>
              <a:t>d'où la nécessité d'effectuer des </a:t>
            </a:r>
            <a:r>
              <a:rPr lang="fr-FR" b="1" dirty="0" smtClean="0"/>
              <a:t>choix.</a:t>
            </a:r>
            <a:r>
              <a:rPr lang="fr-FR" dirty="0" smtClean="0"/>
              <a:t> </a:t>
            </a:r>
            <a:endParaRPr lang="ar-DZ" dirty="0" smtClean="0"/>
          </a:p>
          <a:p>
            <a:r>
              <a:rPr lang="fr-FR" b="1" dirty="0" smtClean="0"/>
              <a:t>Classification des ressources </a:t>
            </a:r>
          </a:p>
          <a:p>
            <a:r>
              <a:rPr lang="fr-FR" b="1" dirty="0" smtClean="0"/>
              <a:t>Ressources libres:</a:t>
            </a:r>
            <a:r>
              <a:rPr lang="ar-DZ" dirty="0" smtClean="0"/>
              <a:t>الموارد الحرة </a:t>
            </a:r>
            <a:r>
              <a:rPr lang="fr-FR" dirty="0" smtClean="0"/>
              <a:t> biens disponibles gratuitement en grande quantité ou suffisante dans un environnement naturel. Exemples: air, eau. </a:t>
            </a:r>
          </a:p>
          <a:p>
            <a:r>
              <a:rPr lang="fr-FR" b="1" dirty="0" smtClean="0"/>
              <a:t>- Ressources rares</a:t>
            </a:r>
            <a:r>
              <a:rPr lang="fr-FR" dirty="0" smtClean="0"/>
              <a:t>: </a:t>
            </a:r>
            <a:r>
              <a:rPr lang="ar-DZ" dirty="0" smtClean="0"/>
              <a:t>الموارد النادرة</a:t>
            </a:r>
            <a:r>
              <a:rPr lang="fr-FR" dirty="0" smtClean="0"/>
              <a:t>biens </a:t>
            </a:r>
            <a:r>
              <a:rPr lang="fr-FR" b="1" dirty="0" smtClean="0"/>
              <a:t>économiques</a:t>
            </a:r>
            <a:r>
              <a:rPr lang="fr-FR" dirty="0" smtClean="0"/>
              <a:t>, c'est-à-dire non disponible qui est en général produit grâce au travail humain par la transformation de ressources comme le capital</a:t>
            </a:r>
            <a:r>
              <a:rPr lang="ar-DZ" dirty="0" smtClean="0"/>
              <a:t>رأسمال</a:t>
            </a:r>
            <a:r>
              <a:rPr lang="fr-FR" dirty="0" smtClean="0"/>
              <a:t>, les ressources naturelles</a:t>
            </a:r>
            <a:r>
              <a:rPr lang="ar-DZ" dirty="0" smtClean="0"/>
              <a:t>الموارد الاقتصادية </a:t>
            </a:r>
            <a:r>
              <a:rPr lang="fr-FR" dirty="0" smtClean="0"/>
              <a:t>, les ressources humaines </a:t>
            </a:r>
            <a:r>
              <a:rPr lang="ar-DZ" dirty="0" smtClean="0"/>
              <a:t>الموارد البشرية</a:t>
            </a:r>
            <a:endParaRPr lang="fr-FR" dirty="0" smtClean="0"/>
          </a:p>
          <a:p>
            <a:r>
              <a:rPr lang="fr-FR" dirty="0" smtClean="0"/>
              <a:t> </a:t>
            </a:r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Classification des biens économiques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fr-FR" dirty="0" smtClean="0"/>
          </a:p>
          <a:p>
            <a:r>
              <a:rPr lang="fr-FR" b="1" dirty="0" smtClean="0"/>
              <a:t>- Les biens de production et les biens de consommation</a:t>
            </a:r>
            <a:endParaRPr lang="fr-FR" dirty="0" smtClean="0"/>
          </a:p>
          <a:p>
            <a:r>
              <a:rPr lang="fr-FR" b="1" dirty="0" smtClean="0"/>
              <a:t>- Les biens de production</a:t>
            </a:r>
            <a:r>
              <a:rPr lang="fr-FR" dirty="0" smtClean="0"/>
              <a:t> </a:t>
            </a:r>
            <a:r>
              <a:rPr lang="ar-DZ" dirty="0" smtClean="0"/>
              <a:t>سلع انتاجية</a:t>
            </a:r>
            <a:r>
              <a:rPr lang="fr-FR" dirty="0" smtClean="0"/>
              <a:t>sont </a:t>
            </a:r>
            <a:r>
              <a:rPr lang="fr-FR" b="1" dirty="0" smtClean="0"/>
              <a:t>des biens d’équipement </a:t>
            </a:r>
            <a:r>
              <a:rPr lang="fr-FR" dirty="0" smtClean="0"/>
              <a:t>permettant de produire d’autres biens (exemple : machines, bâtiments, usines…). </a:t>
            </a:r>
          </a:p>
          <a:p>
            <a:r>
              <a:rPr lang="fr-FR" b="1" dirty="0" smtClean="0"/>
              <a:t>- Les biens de consommation</a:t>
            </a:r>
            <a:r>
              <a:rPr lang="fr-FR" dirty="0" smtClean="0"/>
              <a:t> </a:t>
            </a:r>
            <a:r>
              <a:rPr lang="fr-FR" b="1" dirty="0" smtClean="0"/>
              <a:t>finale</a:t>
            </a:r>
            <a:r>
              <a:rPr lang="ar-DZ" b="1" dirty="0" smtClean="0"/>
              <a:t>سلع استهلاكية نهائية</a:t>
            </a:r>
            <a:r>
              <a:rPr lang="fr-FR" dirty="0" smtClean="0"/>
              <a:t> c’est-à-dire des biens durables ou non qui satisfont directement les besoins. </a:t>
            </a:r>
          </a:p>
          <a:p>
            <a:r>
              <a:rPr lang="fr-FR" b="1" dirty="0" smtClean="0"/>
              <a:t>- Les biens de consommation intermédiaire</a:t>
            </a:r>
            <a:r>
              <a:rPr lang="ar-DZ" b="1" dirty="0" smtClean="0"/>
              <a:t>سلع استهلاكية </a:t>
            </a:r>
            <a:r>
              <a:rPr lang="ar-DZ" b="1" dirty="0" err="1" smtClean="0"/>
              <a:t>وسيطية</a:t>
            </a:r>
            <a:r>
              <a:rPr lang="ar-DZ" b="1" dirty="0" smtClean="0"/>
              <a:t> </a:t>
            </a:r>
            <a:r>
              <a:rPr lang="fr-FR" dirty="0" smtClean="0"/>
              <a:t> c’est-à-dire des biens non durables utilisés </a:t>
            </a:r>
            <a:r>
              <a:rPr lang="fr-FR" b="1" i="1" dirty="0" smtClean="0"/>
              <a:t>dans le processus de production</a:t>
            </a:r>
            <a:r>
              <a:rPr lang="ar-DZ" b="1" i="1" dirty="0" smtClean="0"/>
              <a:t> عملية الانتاج </a:t>
            </a:r>
            <a:r>
              <a:rPr lang="fr-FR" dirty="0" smtClean="0"/>
              <a:t>.</a:t>
            </a:r>
          </a:p>
          <a:p>
            <a:r>
              <a:rPr lang="fr-FR" dirty="0" smtClean="0"/>
              <a:t>Ex : matières premières</a:t>
            </a:r>
            <a:r>
              <a:rPr lang="ar-DZ" dirty="0" smtClean="0"/>
              <a:t>المواد الاولية</a:t>
            </a:r>
            <a:r>
              <a:rPr lang="fr-FR" dirty="0" smtClean="0"/>
              <a:t>, énergie</a:t>
            </a:r>
            <a:r>
              <a:rPr lang="ar-DZ" dirty="0" smtClean="0"/>
              <a:t> الطاقة</a:t>
            </a:r>
            <a:r>
              <a:rPr lang="fr-FR" dirty="0" smtClean="0"/>
              <a:t>, les produits semi-finis</a:t>
            </a:r>
            <a:r>
              <a:rPr lang="ar-DZ" dirty="0" smtClean="0"/>
              <a:t> </a:t>
            </a:r>
            <a:r>
              <a:rPr lang="ar-DZ" dirty="0" err="1" smtClean="0"/>
              <a:t>المنتوجات</a:t>
            </a:r>
            <a:r>
              <a:rPr lang="ar-DZ" dirty="0" smtClean="0"/>
              <a:t> نصف مصنعة </a:t>
            </a:r>
            <a:r>
              <a:rPr lang="fr-FR" dirty="0" smtClean="0"/>
              <a:t>…</a:t>
            </a:r>
            <a:endParaRPr lang="ar-DZ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science économique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l'économie est une </a:t>
            </a:r>
            <a:r>
              <a:rPr lang="fr-FR" dirty="0" smtClean="0">
                <a:hlinkClick r:id="rId2"/>
              </a:rPr>
              <a:t>science</a:t>
            </a:r>
            <a:r>
              <a:rPr lang="fr-FR" dirty="0" smtClean="0"/>
              <a:t> sociale</a:t>
            </a:r>
            <a:r>
              <a:rPr lang="ar-DZ" dirty="0" smtClean="0"/>
              <a:t>علم اجتماع </a:t>
            </a:r>
            <a:r>
              <a:rPr lang="fr-FR" dirty="0" smtClean="0"/>
              <a:t> qui </a:t>
            </a:r>
            <a:r>
              <a:rPr lang="fr-FR" dirty="0" smtClean="0">
                <a:hlinkClick r:id="rId3" tooltip="étudie"/>
              </a:rPr>
              <a:t>étudie</a:t>
            </a:r>
            <a:r>
              <a:rPr lang="fr-FR" dirty="0" smtClean="0"/>
              <a:t> l'</a:t>
            </a:r>
            <a:r>
              <a:rPr lang="fr-FR" dirty="0" smtClean="0">
                <a:hlinkClick r:id="rId4" tooltip="allocation"/>
              </a:rPr>
              <a:t>allocation</a:t>
            </a:r>
            <a:r>
              <a:rPr lang="fr-FR" dirty="0" smtClean="0"/>
              <a:t> </a:t>
            </a:r>
            <a:r>
              <a:rPr lang="ar-DZ" dirty="0" smtClean="0"/>
              <a:t>حسن استغلال </a:t>
            </a:r>
            <a:r>
              <a:rPr lang="fr-FR" dirty="0" smtClean="0"/>
              <a:t>des </a:t>
            </a:r>
            <a:r>
              <a:rPr lang="fr-FR" dirty="0" smtClean="0">
                <a:hlinkClick r:id="rId5" tooltip="ressource"/>
              </a:rPr>
              <a:t>ressources</a:t>
            </a:r>
            <a:r>
              <a:rPr lang="fr-FR" dirty="0" smtClean="0"/>
              <a:t> </a:t>
            </a:r>
            <a:r>
              <a:rPr lang="fr-FR" dirty="0" smtClean="0">
                <a:hlinkClick r:id="rId6" tooltip="rare"/>
              </a:rPr>
              <a:t>rares</a:t>
            </a:r>
            <a:r>
              <a:rPr lang="ar-DZ" dirty="0" smtClean="0"/>
              <a:t>الموارد النادرة </a:t>
            </a:r>
            <a:r>
              <a:rPr lang="fr-FR" dirty="0" smtClean="0"/>
              <a:t> </a:t>
            </a:r>
          </a:p>
          <a:p>
            <a:r>
              <a:rPr lang="fr-FR" dirty="0" smtClean="0"/>
              <a:t>"L'économie est la science qui étudie comment des ressources rares sont employées pour la satisfaction des besoins des hommes vivant en société ; elle s'intéresse aux opérations essentielles que sont </a:t>
            </a:r>
            <a:r>
              <a:rPr lang="fr-FR" dirty="0" smtClean="0">
                <a:solidFill>
                  <a:srgbClr val="FF0000"/>
                </a:solidFill>
              </a:rPr>
              <a:t>la production</a:t>
            </a:r>
            <a:r>
              <a:rPr lang="ar-DZ" dirty="0" smtClean="0">
                <a:solidFill>
                  <a:srgbClr val="FF0000"/>
                </a:solidFill>
              </a:rPr>
              <a:t>الانتاج</a:t>
            </a:r>
            <a:r>
              <a:rPr lang="fr-FR" dirty="0" smtClean="0"/>
              <a:t>, </a:t>
            </a:r>
            <a:r>
              <a:rPr lang="fr-FR" dirty="0" smtClean="0">
                <a:solidFill>
                  <a:srgbClr val="FF0000"/>
                </a:solidFill>
              </a:rPr>
              <a:t>la répartition des revenus</a:t>
            </a:r>
            <a:r>
              <a:rPr lang="ar-DZ" dirty="0" smtClean="0">
                <a:solidFill>
                  <a:srgbClr val="FF0000"/>
                </a:solidFill>
              </a:rPr>
              <a:t>توزيع العوائد</a:t>
            </a:r>
            <a:r>
              <a:rPr lang="fr-FR" dirty="0" smtClean="0">
                <a:solidFill>
                  <a:srgbClr val="FF0000"/>
                </a:solidFill>
              </a:rPr>
              <a:t>, </a:t>
            </a:r>
            <a:r>
              <a:rPr lang="fr-FR" dirty="0" smtClean="0"/>
              <a:t>et la </a:t>
            </a:r>
            <a:r>
              <a:rPr lang="fr-FR" dirty="0" smtClean="0">
                <a:solidFill>
                  <a:srgbClr val="FF0000"/>
                </a:solidFill>
              </a:rPr>
              <a:t>consommation</a:t>
            </a:r>
            <a:r>
              <a:rPr lang="ar-DZ" dirty="0" smtClean="0">
                <a:solidFill>
                  <a:srgbClr val="FF0000"/>
                </a:solidFill>
              </a:rPr>
              <a:t>الاستهلاك</a:t>
            </a:r>
            <a:r>
              <a:rPr lang="fr-FR" dirty="0" smtClean="0"/>
              <a:t> des biens</a:t>
            </a:r>
          </a:p>
          <a:p>
            <a:endParaRPr lang="fr-FR" dirty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53400" cy="9906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L’analyse Economique</a:t>
            </a:r>
            <a:r>
              <a:rPr lang="ar-DZ" dirty="0" smtClean="0"/>
              <a:t>التحليل الاقتصادي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dirty="0" smtClean="0"/>
              <a:t>L’analyse Economique est composé de: </a:t>
            </a:r>
          </a:p>
          <a:p>
            <a:r>
              <a:rPr lang="fr-FR" b="1" dirty="0" smtClean="0"/>
              <a:t>Microéconomie </a:t>
            </a:r>
            <a:r>
              <a:rPr lang="ar-DZ" b="1" dirty="0" smtClean="0"/>
              <a:t>التحليل الجزئي</a:t>
            </a:r>
          </a:p>
          <a:p>
            <a:r>
              <a:rPr lang="fr-FR" b="1" dirty="0" smtClean="0"/>
              <a:t>et Macroéconomie</a:t>
            </a:r>
            <a:r>
              <a:rPr lang="ar-DZ" b="1" dirty="0" smtClean="0"/>
              <a:t>و التحليل الكلي </a:t>
            </a:r>
            <a:endParaRPr lang="fr-FR" dirty="0" smtClean="0"/>
          </a:p>
          <a:p>
            <a:pPr>
              <a:buNone/>
            </a:pPr>
            <a:r>
              <a:rPr lang="fr-FR" b="1" dirty="0" smtClean="0"/>
              <a:t>  Microéconomie </a:t>
            </a:r>
            <a:r>
              <a:rPr lang="fr-FR" dirty="0" smtClean="0"/>
              <a:t>analyse </a:t>
            </a:r>
            <a:r>
              <a:rPr lang="fr-FR" b="1" dirty="0" smtClean="0"/>
              <a:t>le comportement économique</a:t>
            </a:r>
            <a:r>
              <a:rPr lang="ar-DZ" b="1" dirty="0" smtClean="0"/>
              <a:t> </a:t>
            </a:r>
            <a:r>
              <a:rPr lang="fr-FR" dirty="0" smtClean="0"/>
              <a:t>au niveau d’entités individuelles telles qu’un </a:t>
            </a:r>
            <a:r>
              <a:rPr lang="fr-FR" dirty="0" smtClean="0">
                <a:hlinkClick r:id="rId2" tooltip="consommateur"/>
              </a:rPr>
              <a:t>consommateur</a:t>
            </a:r>
            <a:r>
              <a:rPr lang="ar-DZ" dirty="0" smtClean="0"/>
              <a:t>المستهلك </a:t>
            </a:r>
            <a:r>
              <a:rPr lang="fr-FR" dirty="0" smtClean="0"/>
              <a:t> ou une entreprise.</a:t>
            </a:r>
          </a:p>
          <a:p>
            <a:r>
              <a:rPr lang="fr-FR" b="1" dirty="0" smtClean="0"/>
              <a:t>Macroéconomie</a:t>
            </a:r>
            <a:r>
              <a:rPr lang="ar-DZ" b="1" dirty="0" smtClean="0"/>
              <a:t> </a:t>
            </a:r>
            <a:r>
              <a:rPr lang="fr-FR" dirty="0" smtClean="0"/>
              <a:t>analyse les relations existant entre les </a:t>
            </a:r>
            <a:r>
              <a:rPr lang="fr-FR" dirty="0" smtClean="0">
                <a:hlinkClick r:id="rId3" tooltip="agrégat"/>
              </a:rPr>
              <a:t>agrégats</a:t>
            </a:r>
            <a:r>
              <a:rPr lang="fr-FR" dirty="0" smtClean="0"/>
              <a:t> économiques</a:t>
            </a:r>
            <a:r>
              <a:rPr lang="ar-DZ" dirty="0" smtClean="0"/>
              <a:t>المتغيرات الاقتصادية الكلية </a:t>
            </a:r>
            <a:r>
              <a:rPr lang="fr-FR" dirty="0" smtClean="0"/>
              <a:t>, le </a:t>
            </a:r>
            <a:r>
              <a:rPr lang="fr-FR" dirty="0" smtClean="0">
                <a:hlinkClick r:id="rId4" tooltip="revenu"/>
              </a:rPr>
              <a:t>revenu</a:t>
            </a:r>
            <a:r>
              <a:rPr lang="fr-FR" dirty="0" smtClean="0"/>
              <a:t> global</a:t>
            </a:r>
            <a:r>
              <a:rPr lang="ar-DZ" dirty="0" smtClean="0"/>
              <a:t>الدخل الكلي </a:t>
            </a:r>
            <a:r>
              <a:rPr lang="fr-FR" dirty="0" smtClean="0"/>
              <a:t>, l'</a:t>
            </a:r>
            <a:r>
              <a:rPr lang="fr-FR" dirty="0" smtClean="0">
                <a:hlinkClick r:id="rId5" tooltip="investissement"/>
              </a:rPr>
              <a:t>investissement</a:t>
            </a:r>
            <a:r>
              <a:rPr lang="fr-FR" dirty="0" smtClean="0"/>
              <a:t>, la </a:t>
            </a:r>
            <a:r>
              <a:rPr lang="fr-FR" dirty="0" smtClean="0">
                <a:hlinkClick r:id="rId6" tooltip="consommation"/>
              </a:rPr>
              <a:t>consommation</a:t>
            </a:r>
            <a:r>
              <a:rPr lang="fr-FR" dirty="0" smtClean="0"/>
              <a:t>, le </a:t>
            </a:r>
            <a:r>
              <a:rPr lang="fr-FR" dirty="0" smtClean="0">
                <a:hlinkClick r:id="rId7" tooltip="taux de chômage (page inexistante)"/>
              </a:rPr>
              <a:t>taux de chômage</a:t>
            </a:r>
            <a:r>
              <a:rPr lang="ar-DZ" dirty="0" smtClean="0"/>
              <a:t> معدل البطالة </a:t>
            </a:r>
            <a:r>
              <a:rPr lang="fr-FR" dirty="0" smtClean="0"/>
              <a:t>, l'</a:t>
            </a:r>
            <a:r>
              <a:rPr lang="fr-FR" dirty="0" smtClean="0">
                <a:hlinkClick r:id="rId8" tooltip="inflation"/>
              </a:rPr>
              <a:t>inflation</a:t>
            </a:r>
            <a:r>
              <a:rPr lang="fr-FR" dirty="0" smtClean="0"/>
              <a:t> </a:t>
            </a:r>
            <a:r>
              <a:rPr lang="ar-DZ" dirty="0" smtClean="0"/>
              <a:t> التضخم</a:t>
            </a:r>
            <a:r>
              <a:rPr lang="fr-FR" dirty="0" smtClean="0"/>
              <a:t>etc. 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600" b="1" dirty="0" smtClean="0">
                <a:solidFill>
                  <a:schemeClr val="tx1"/>
                </a:solidFill>
              </a:rPr>
              <a:t>Les fonctions économiques principales </a:t>
            </a:r>
            <a:br>
              <a:rPr lang="fr-FR" sz="3600" b="1" dirty="0" smtClean="0">
                <a:solidFill>
                  <a:schemeClr val="tx1"/>
                </a:solidFill>
              </a:rPr>
            </a:br>
            <a:r>
              <a:rPr lang="fr-FR" sz="3600" b="1" dirty="0" smtClean="0">
                <a:solidFill>
                  <a:schemeClr val="tx1"/>
                </a:solidFill>
              </a:rPr>
              <a:t>: production, répartition, consommation </a:t>
            </a:r>
            <a:endParaRPr lang="fr-FR" sz="3600" b="1" dirty="0">
              <a:solidFill>
                <a:schemeClr val="tx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/>
              <a:t>La production:</a:t>
            </a:r>
            <a:r>
              <a:rPr lang="fr-FR" dirty="0" smtClean="0"/>
              <a:t>  la fabrication ou transformation d’</a:t>
            </a:r>
          </a:p>
          <a:p>
            <a:pPr>
              <a:buNone/>
            </a:pPr>
            <a:r>
              <a:rPr lang="fr-FR" dirty="0" smtClean="0"/>
              <a:t>un bien ou d’un service en vue de satisfaire un besoin.</a:t>
            </a:r>
          </a:p>
          <a:p>
            <a:r>
              <a:rPr lang="fr-FR" dirty="0" smtClean="0"/>
              <a:t> </a:t>
            </a:r>
            <a:r>
              <a:rPr lang="fr-FR" b="1" dirty="0" smtClean="0"/>
              <a:t>La répartition: </a:t>
            </a:r>
            <a:r>
              <a:rPr lang="fr-FR" dirty="0" smtClean="0"/>
              <a:t> La répartition des revenus d’un pays </a:t>
            </a:r>
            <a:r>
              <a:rPr lang="ar-DZ" dirty="0" smtClean="0"/>
              <a:t>توزيع </a:t>
            </a:r>
            <a:r>
              <a:rPr lang="ar-DZ" dirty="0" err="1" smtClean="0"/>
              <a:t>المداخيل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b="1" dirty="0" smtClean="0"/>
              <a:t>La consommation </a:t>
            </a:r>
            <a:r>
              <a:rPr lang="fr-FR" dirty="0" smtClean="0"/>
              <a:t>est l'opération économique qui consiste en l'utilisation d'un bien ou d'un service pour satisfaire un besoin immédiat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8230</TotalTime>
  <Words>386</Words>
  <Application>Microsoft Office PowerPoint</Application>
  <PresentationFormat>Affichage à l'écran (4:3)</PresentationFormat>
  <Paragraphs>54</Paragraphs>
  <Slides>8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Médian</vt:lpstr>
      <vt:lpstr> </vt:lpstr>
      <vt:lpstr> PLAN DE COURS</vt:lpstr>
      <vt:lpstr> L’origine du mot Economie</vt:lpstr>
      <vt:lpstr>Problème économiqueالمشكلة الاقتصادية </vt:lpstr>
      <vt:lpstr>Classification des biens économiques</vt:lpstr>
      <vt:lpstr>La science économique </vt:lpstr>
      <vt:lpstr>L’analyse Economiqueالتحليل الاقتصادي </vt:lpstr>
      <vt:lpstr>Les fonctions économiques principales  : production, répartition, consommation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hP630</dc:creator>
  <cp:lastModifiedBy>hP630</cp:lastModifiedBy>
  <cp:revision>52</cp:revision>
  <dcterms:created xsi:type="dcterms:W3CDTF">2015-09-09T17:46:44Z</dcterms:created>
  <dcterms:modified xsi:type="dcterms:W3CDTF">2015-11-05T13:00:51Z</dcterms:modified>
</cp:coreProperties>
</file>