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6"/>
  </p:notesMasterIdLst>
  <p:sldIdLst>
    <p:sldId id="256" r:id="rId2"/>
    <p:sldId id="257" r:id="rId3"/>
    <p:sldId id="258" r:id="rId4"/>
    <p:sldId id="259" r:id="rId5"/>
    <p:sldId id="260" r:id="rId6"/>
    <p:sldId id="261" r:id="rId7"/>
    <p:sldId id="262" r:id="rId8"/>
    <p:sldId id="263" r:id="rId9"/>
    <p:sldId id="264" r:id="rId10"/>
    <p:sldId id="265" r:id="rId11"/>
    <p:sldId id="493" r:id="rId12"/>
    <p:sldId id="267" r:id="rId13"/>
    <p:sldId id="268" r:id="rId14"/>
    <p:sldId id="269" r:id="rId15"/>
    <p:sldId id="271" r:id="rId16"/>
    <p:sldId id="270" r:id="rId17"/>
    <p:sldId id="272" r:id="rId18"/>
    <p:sldId id="273" r:id="rId19"/>
    <p:sldId id="494" r:id="rId20"/>
    <p:sldId id="276" r:id="rId21"/>
    <p:sldId id="277" r:id="rId22"/>
    <p:sldId id="278" r:id="rId23"/>
    <p:sldId id="279" r:id="rId24"/>
    <p:sldId id="280" r:id="rId25"/>
    <p:sldId id="490" r:id="rId26"/>
    <p:sldId id="496" r:id="rId27"/>
    <p:sldId id="283" r:id="rId28"/>
    <p:sldId id="284" r:id="rId29"/>
    <p:sldId id="285" r:id="rId30"/>
    <p:sldId id="286" r:id="rId31"/>
    <p:sldId id="495" r:id="rId32"/>
    <p:sldId id="491" r:id="rId33"/>
    <p:sldId id="287" r:id="rId34"/>
    <p:sldId id="288" r:id="rId35"/>
    <p:sldId id="310" r:id="rId36"/>
    <p:sldId id="485" r:id="rId37"/>
    <p:sldId id="294" r:id="rId38"/>
    <p:sldId id="314" r:id="rId39"/>
    <p:sldId id="311" r:id="rId40"/>
    <p:sldId id="313" r:id="rId41"/>
    <p:sldId id="312" r:id="rId42"/>
    <p:sldId id="295" r:id="rId43"/>
    <p:sldId id="296" r:id="rId44"/>
    <p:sldId id="297" r:id="rId45"/>
    <p:sldId id="298" r:id="rId46"/>
    <p:sldId id="299" r:id="rId47"/>
    <p:sldId id="489" r:id="rId48"/>
    <p:sldId id="317" r:id="rId49"/>
    <p:sldId id="300" r:id="rId50"/>
    <p:sldId id="301" r:id="rId51"/>
    <p:sldId id="316" r:id="rId52"/>
    <p:sldId id="302" r:id="rId53"/>
    <p:sldId id="305" r:id="rId54"/>
    <p:sldId id="303" r:id="rId55"/>
    <p:sldId id="304" r:id="rId56"/>
    <p:sldId id="318" r:id="rId57"/>
    <p:sldId id="492" r:id="rId58"/>
    <p:sldId id="307" r:id="rId59"/>
    <p:sldId id="486" r:id="rId60"/>
    <p:sldId id="309" r:id="rId61"/>
    <p:sldId id="488" r:id="rId62"/>
    <p:sldId id="292" r:id="rId63"/>
    <p:sldId id="322" r:id="rId64"/>
    <p:sldId id="323" r:id="rId65"/>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Aucun style, aucune grille">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Style à thème 1 - Accentuation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46F890A9-2807-4EBB-B81D-B2AA78EC7F39}" styleName="Style foncé 2 - Accentuation 5/Accentuation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22838BEF-8BB2-4498-84A7-C5851F593DF1}" styleName="Style moyen 4 - Accentuation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1297" autoAdjust="0"/>
    <p:restoredTop sz="63845" autoAdjust="0"/>
  </p:normalViewPr>
  <p:slideViewPr>
    <p:cSldViewPr>
      <p:cViewPr varScale="1">
        <p:scale>
          <a:sx n="42" d="100"/>
          <a:sy n="42" d="100"/>
        </p:scale>
        <p:origin x="-214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364"/>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F735B7-66A1-422B-92D2-2936E561E860}" type="datetimeFigureOut">
              <a:rPr lang="fr-FR" smtClean="0"/>
              <a:pPr/>
              <a:t>19/11/2013</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DE411CE-8A10-4921-9B13-041FDC925CD5}"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baseline="0" dirty="0" smtClean="0"/>
          </a:p>
        </p:txBody>
      </p:sp>
      <p:sp>
        <p:nvSpPr>
          <p:cNvPr id="4" name="Espace réservé du numéro de diapositive 3"/>
          <p:cNvSpPr>
            <a:spLocks noGrp="1"/>
          </p:cNvSpPr>
          <p:nvPr>
            <p:ph type="sldNum" sz="quarter" idx="10"/>
          </p:nvPr>
        </p:nvSpPr>
        <p:spPr/>
        <p:txBody>
          <a:bodyPr/>
          <a:lstStyle/>
          <a:p>
            <a:fld id="{9DE411CE-8A10-4921-9B13-041FDC925CD5}" type="slidenum">
              <a:rPr lang="fr-FR" smtClean="0"/>
              <a:pPr/>
              <a:t>2</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9DE411CE-8A10-4921-9B13-041FDC925CD5}" type="slidenum">
              <a:rPr lang="fr-FR" smtClean="0"/>
              <a:pPr/>
              <a:t>4</a:t>
            </a:fld>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baseline="0" dirty="0" smtClean="0"/>
          </a:p>
        </p:txBody>
      </p:sp>
      <p:sp>
        <p:nvSpPr>
          <p:cNvPr id="4" name="Espace réservé du numéro de diapositive 3"/>
          <p:cNvSpPr>
            <a:spLocks noGrp="1"/>
          </p:cNvSpPr>
          <p:nvPr>
            <p:ph type="sldNum" sz="quarter" idx="10"/>
          </p:nvPr>
        </p:nvSpPr>
        <p:spPr/>
        <p:txBody>
          <a:bodyPr/>
          <a:lstStyle/>
          <a:p>
            <a:fld id="{9DE411CE-8A10-4921-9B13-041FDC925CD5}" type="slidenum">
              <a:rPr lang="fr-FR" smtClean="0"/>
              <a:pPr/>
              <a:t>5</a:t>
            </a:fld>
            <a:endParaRPr lang="fr-F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9DE411CE-8A10-4921-9B13-041FDC925CD5}" type="slidenum">
              <a:rPr lang="fr-FR" smtClean="0"/>
              <a:pPr/>
              <a:t>6</a:t>
            </a:fld>
            <a:endParaRPr lang="fr-F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9DE411CE-8A10-4921-9B13-041FDC925CD5}" type="slidenum">
              <a:rPr lang="fr-FR" smtClean="0"/>
              <a:pPr/>
              <a:t>7</a:t>
            </a:fld>
            <a:endParaRPr lang="fr-F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FR" dirty="0" smtClean="0"/>
              <a:t>Par exemple pour la gestion de</a:t>
            </a:r>
            <a:r>
              <a:rPr lang="fr-FR" baseline="0" dirty="0" smtClean="0"/>
              <a:t> la scolarité on aurai besoin des traitement suivants : Inscription,</a:t>
            </a:r>
          </a:p>
          <a:p>
            <a:r>
              <a:rPr lang="fr-FR" baseline="0" dirty="0" smtClean="0"/>
              <a:t>Affectation et délibération.</a:t>
            </a:r>
          </a:p>
          <a:p>
            <a:r>
              <a:rPr lang="fr-FR" baseline="0" dirty="0" smtClean="0"/>
              <a:t>Qui manipule les données suivantes : Nom-étudiant, prénom-étudiant, intitulé-module, </a:t>
            </a:r>
            <a:r>
              <a:rPr lang="fr-FR" baseline="0" dirty="0" err="1" smtClean="0"/>
              <a:t>Num</a:t>
            </a:r>
            <a:r>
              <a:rPr lang="fr-FR" baseline="0" dirty="0" smtClean="0"/>
              <a:t>-Salle, etc.</a:t>
            </a:r>
            <a:endParaRPr lang="fr-FR" dirty="0"/>
          </a:p>
        </p:txBody>
      </p:sp>
      <p:sp>
        <p:nvSpPr>
          <p:cNvPr id="4" name="Espace réservé du numéro de diapositive 3"/>
          <p:cNvSpPr>
            <a:spLocks noGrp="1"/>
          </p:cNvSpPr>
          <p:nvPr>
            <p:ph type="sldNum" sz="quarter" idx="10"/>
          </p:nvPr>
        </p:nvSpPr>
        <p:spPr/>
        <p:txBody>
          <a:bodyPr/>
          <a:lstStyle/>
          <a:p>
            <a:fld id="{9DE411CE-8A10-4921-9B13-041FDC925CD5}" type="slidenum">
              <a:rPr lang="fr-FR" smtClean="0"/>
              <a:pPr/>
              <a:t>8</a:t>
            </a:fld>
            <a:endParaRPr lang="fr-F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FR" baseline="0" dirty="0" smtClean="0"/>
              <a:t>En analysant la gestion de la scolarité, on peut extraire les entité ou objet suivant : module, étudiant, Salle, enseignant, etc.</a:t>
            </a:r>
          </a:p>
          <a:p>
            <a:r>
              <a:rPr lang="fr-FR" baseline="0" dirty="0" smtClean="0"/>
              <a:t>Chaque entité contient des donné qui la caractérise et des traitement quelle sais faire.</a:t>
            </a:r>
          </a:p>
        </p:txBody>
      </p:sp>
      <p:sp>
        <p:nvSpPr>
          <p:cNvPr id="4" name="Espace réservé du numéro de diapositive 3"/>
          <p:cNvSpPr>
            <a:spLocks noGrp="1"/>
          </p:cNvSpPr>
          <p:nvPr>
            <p:ph type="sldNum" sz="quarter" idx="10"/>
          </p:nvPr>
        </p:nvSpPr>
        <p:spPr/>
        <p:txBody>
          <a:bodyPr/>
          <a:lstStyle/>
          <a:p>
            <a:fld id="{9DE411CE-8A10-4921-9B13-041FDC925CD5}" type="slidenum">
              <a:rPr lang="fr-FR" smtClean="0"/>
              <a:pPr/>
              <a:t>9</a:t>
            </a:fld>
            <a:endParaRPr lang="fr-F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baseline="0" dirty="0" smtClean="0"/>
          </a:p>
          <a:p>
            <a:endParaRPr lang="fr-FR" baseline="0" dirty="0" smtClean="0"/>
          </a:p>
        </p:txBody>
      </p:sp>
      <p:sp>
        <p:nvSpPr>
          <p:cNvPr id="4" name="Espace réservé du numéro de diapositive 3"/>
          <p:cNvSpPr>
            <a:spLocks noGrp="1"/>
          </p:cNvSpPr>
          <p:nvPr>
            <p:ph type="sldNum" sz="quarter" idx="10"/>
          </p:nvPr>
        </p:nvSpPr>
        <p:spPr/>
        <p:txBody>
          <a:bodyPr/>
          <a:lstStyle/>
          <a:p>
            <a:fld id="{9DE411CE-8A10-4921-9B13-041FDC925CD5}" type="slidenum">
              <a:rPr lang="fr-FR" smtClean="0"/>
              <a:pPr/>
              <a:t>10</a:t>
            </a:fld>
            <a:endParaRPr lang="fr-F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baseline="0" dirty="0" smtClean="0"/>
          </a:p>
        </p:txBody>
      </p:sp>
      <p:sp>
        <p:nvSpPr>
          <p:cNvPr id="4" name="Espace réservé du numéro de diapositive 3"/>
          <p:cNvSpPr>
            <a:spLocks noGrp="1"/>
          </p:cNvSpPr>
          <p:nvPr>
            <p:ph type="sldNum" sz="quarter" idx="10"/>
          </p:nvPr>
        </p:nvSpPr>
        <p:spPr/>
        <p:txBody>
          <a:bodyPr/>
          <a:lstStyle/>
          <a:p>
            <a:fld id="{9DE411CE-8A10-4921-9B13-041FDC925CD5}" type="slidenum">
              <a:rPr lang="fr-FR" smtClean="0"/>
              <a:pPr/>
              <a:t>11</a:t>
            </a:fld>
            <a:endParaRPr lang="fr-F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9DE411CE-8A10-4921-9B13-041FDC925CD5}" type="slidenum">
              <a:rPr lang="fr-FR" smtClean="0"/>
              <a:pPr/>
              <a:t>12</a:t>
            </a:fld>
            <a:endParaRPr lang="fr-F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baseline="0" dirty="0" smtClean="0"/>
          </a:p>
        </p:txBody>
      </p:sp>
      <p:sp>
        <p:nvSpPr>
          <p:cNvPr id="4" name="Espace réservé du numéro de diapositive 3"/>
          <p:cNvSpPr>
            <a:spLocks noGrp="1"/>
          </p:cNvSpPr>
          <p:nvPr>
            <p:ph type="sldNum" sz="quarter" idx="10"/>
          </p:nvPr>
        </p:nvSpPr>
        <p:spPr/>
        <p:txBody>
          <a:bodyPr/>
          <a:lstStyle/>
          <a:p>
            <a:fld id="{9DE411CE-8A10-4921-9B13-041FDC925CD5}" type="slidenum">
              <a:rPr lang="fr-FR" smtClean="0"/>
              <a:pPr/>
              <a:t>19</a:t>
            </a:fld>
            <a:endParaRPr lang="fr-F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baseline="0" dirty="0" smtClean="0"/>
          </a:p>
        </p:txBody>
      </p:sp>
      <p:sp>
        <p:nvSpPr>
          <p:cNvPr id="4" name="Espace réservé du numéro de diapositive 3"/>
          <p:cNvSpPr>
            <a:spLocks noGrp="1"/>
          </p:cNvSpPr>
          <p:nvPr>
            <p:ph type="sldNum" sz="quarter" idx="10"/>
          </p:nvPr>
        </p:nvSpPr>
        <p:spPr/>
        <p:txBody>
          <a:bodyPr/>
          <a:lstStyle/>
          <a:p>
            <a:fld id="{9DE411CE-8A10-4921-9B13-041FDC925CD5}" type="slidenum">
              <a:rPr lang="fr-FR" smtClean="0"/>
              <a:pPr/>
              <a:t>31</a:t>
            </a:fld>
            <a:endParaRPr lang="fr-F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9DE411CE-8A10-4921-9B13-041FDC925CD5}" type="slidenum">
              <a:rPr lang="fr-FR" smtClean="0"/>
              <a:pPr/>
              <a:t>55</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DB3673B3-D0B7-4DCC-936C-C84BFDAABF65}" type="datetimeFigureOut">
              <a:rPr lang="fr-FR" smtClean="0"/>
              <a:pPr/>
              <a:t>19/11/2013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39EB80B-5D65-40A8-934A-D5908E1C0E7F}"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B3673B3-D0B7-4DCC-936C-C84BFDAABF65}" type="datetimeFigureOut">
              <a:rPr lang="fr-FR" smtClean="0"/>
              <a:pPr/>
              <a:t>19/11/2013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39EB80B-5D65-40A8-934A-D5908E1C0E7F}"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DB3673B3-D0B7-4DCC-936C-C84BFDAABF65}" type="datetimeFigureOut">
              <a:rPr lang="fr-FR" smtClean="0"/>
              <a:pPr/>
              <a:t>19/11/2013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39EB80B-5D65-40A8-934A-D5908E1C0E7F}"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DB3673B3-D0B7-4DCC-936C-C84BFDAABF65}" type="datetimeFigureOut">
              <a:rPr lang="fr-FR" smtClean="0"/>
              <a:pPr/>
              <a:t>19/11/2013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39EB80B-5D65-40A8-934A-D5908E1C0E7F}"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B3673B3-D0B7-4DCC-936C-C84BFDAABF65}" type="datetimeFigureOut">
              <a:rPr lang="fr-FR" smtClean="0"/>
              <a:pPr/>
              <a:t>19/11/2013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239EB80B-5D65-40A8-934A-D5908E1C0E7F}"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DB3673B3-D0B7-4DCC-936C-C84BFDAABF65}" type="datetimeFigureOut">
              <a:rPr lang="fr-FR" smtClean="0"/>
              <a:pPr/>
              <a:t>19/11/2013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239EB80B-5D65-40A8-934A-D5908E1C0E7F}"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B3673B3-D0B7-4DCC-936C-C84BFDAABF65}" type="datetimeFigureOut">
              <a:rPr lang="fr-FR" smtClean="0"/>
              <a:pPr/>
              <a:t>19/11/2013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239EB80B-5D65-40A8-934A-D5908E1C0E7F}"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DB3673B3-D0B7-4DCC-936C-C84BFDAABF65}" type="datetimeFigureOut">
              <a:rPr lang="fr-FR" smtClean="0"/>
              <a:pPr/>
              <a:t>19/11/2013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39EB80B-5D65-40A8-934A-D5908E1C0E7F}"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DB3673B3-D0B7-4DCC-936C-C84BFDAABF65}" type="datetimeFigureOut">
              <a:rPr lang="fr-FR" smtClean="0"/>
              <a:pPr/>
              <a:t>19/11/2013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39EB80B-5D65-40A8-934A-D5908E1C0E7F}"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B3673B3-D0B7-4DCC-936C-C84BFDAABF65}" type="datetimeFigureOut">
              <a:rPr lang="fr-FR" smtClean="0"/>
              <a:pPr/>
              <a:t>19/11/2013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39EB80B-5D65-40A8-934A-D5908E1C0E7F}"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B3673B3-D0B7-4DCC-936C-C84BFDAABF65}" type="datetimeFigureOut">
              <a:rPr lang="fr-FR" smtClean="0"/>
              <a:pPr/>
              <a:t>19/11/2013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39EB80B-5D65-40A8-934A-D5908E1C0E7F}"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3673B3-D0B7-4DCC-936C-C84BFDAABF65}" type="datetimeFigureOut">
              <a:rPr lang="fr-FR" smtClean="0"/>
              <a:pPr/>
              <a:t>19/11/2013</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9EB80B-5D65-40A8-934A-D5908E1C0E7F}"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gif"/></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8.wmf"/><Relationship Id="rId3" Type="http://schemas.openxmlformats.org/officeDocument/2006/relationships/image" Target="../media/image3.wmf"/><Relationship Id="rId7" Type="http://schemas.openxmlformats.org/officeDocument/2006/relationships/image" Target="../media/image7.wmf"/><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6.wmf"/><Relationship Id="rId5" Type="http://schemas.openxmlformats.org/officeDocument/2006/relationships/image" Target="../media/image5.wmf"/><Relationship Id="rId4" Type="http://schemas.openxmlformats.org/officeDocument/2006/relationships/image" Target="../media/image4.wmf"/><Relationship Id="rId9" Type="http://schemas.openxmlformats.org/officeDocument/2006/relationships/image" Target="../media/image9.wmf"/></Relationships>
</file>

<file path=ppt/slides/_rels/slide13.xml.rels><?xml version="1.0" encoding="UTF-8" standalone="yes"?>
<Relationships xmlns="http://schemas.openxmlformats.org/package/2006/relationships"><Relationship Id="rId8" Type="http://schemas.openxmlformats.org/officeDocument/2006/relationships/image" Target="../media/image9.wmf"/><Relationship Id="rId3" Type="http://schemas.openxmlformats.org/officeDocument/2006/relationships/image" Target="../media/image4.wmf"/><Relationship Id="rId7" Type="http://schemas.openxmlformats.org/officeDocument/2006/relationships/image" Target="../media/image8.wmf"/><Relationship Id="rId2" Type="http://schemas.openxmlformats.org/officeDocument/2006/relationships/image" Target="../media/image3.wmf"/><Relationship Id="rId1" Type="http://schemas.openxmlformats.org/officeDocument/2006/relationships/slideLayout" Target="../slideLayouts/slideLayout2.xml"/><Relationship Id="rId6" Type="http://schemas.openxmlformats.org/officeDocument/2006/relationships/image" Target="../media/image7.wmf"/><Relationship Id="rId5" Type="http://schemas.openxmlformats.org/officeDocument/2006/relationships/image" Target="../media/image6.wmf"/><Relationship Id="rId4" Type="http://schemas.openxmlformats.org/officeDocument/2006/relationships/image" Target="../media/image5.w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9.wmf"/><Relationship Id="rId3" Type="http://schemas.openxmlformats.org/officeDocument/2006/relationships/image" Target="../media/image4.wmf"/><Relationship Id="rId7" Type="http://schemas.openxmlformats.org/officeDocument/2006/relationships/image" Target="../media/image8.wmf"/><Relationship Id="rId2" Type="http://schemas.openxmlformats.org/officeDocument/2006/relationships/image" Target="../media/image3.wmf"/><Relationship Id="rId1" Type="http://schemas.openxmlformats.org/officeDocument/2006/relationships/slideLayout" Target="../slideLayouts/slideLayout2.xml"/><Relationship Id="rId6" Type="http://schemas.openxmlformats.org/officeDocument/2006/relationships/image" Target="../media/image7.wmf"/><Relationship Id="rId5" Type="http://schemas.openxmlformats.org/officeDocument/2006/relationships/image" Target="../media/image6.wmf"/><Relationship Id="rId4" Type="http://schemas.openxmlformats.org/officeDocument/2006/relationships/image" Target="../media/image5.wmf"/></Relationships>
</file>

<file path=ppt/slides/_rels/slide17.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slideLayout" Target="../slideLayouts/slideLayout2.xml"/><Relationship Id="rId4" Type="http://schemas.openxmlformats.org/officeDocument/2006/relationships/image" Target="../media/image12.wm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tips.iworld.com/"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685800" y="1285861"/>
            <a:ext cx="7958166" cy="2314590"/>
          </a:xfrm>
        </p:spPr>
        <p:txBody>
          <a:bodyPr>
            <a:noAutofit/>
          </a:bodyPr>
          <a:lstStyle/>
          <a:p>
            <a:r>
              <a:rPr lang="fr-FR" sz="4800" dirty="0" smtClean="0"/>
              <a:t>Programmation Orientée Objet</a:t>
            </a:r>
            <a:endParaRPr lang="fr-FR" sz="4800" dirty="0"/>
          </a:p>
        </p:txBody>
      </p:sp>
      <p:sp>
        <p:nvSpPr>
          <p:cNvPr id="3" name="Sous-titre 2"/>
          <p:cNvSpPr>
            <a:spLocks noGrp="1"/>
          </p:cNvSpPr>
          <p:nvPr>
            <p:ph type="subTitle" idx="1"/>
          </p:nvPr>
        </p:nvSpPr>
        <p:spPr/>
        <p:txBody>
          <a:bodyPr/>
          <a:lstStyle/>
          <a:p>
            <a:r>
              <a:rPr lang="fr-FR" dirty="0" smtClean="0">
                <a:solidFill>
                  <a:schemeClr val="bg1">
                    <a:lumMod val="50000"/>
                  </a:schemeClr>
                </a:solidFill>
              </a:rPr>
              <a:t>Cours 3 Année LMD (2013-2014)</a:t>
            </a:r>
          </a:p>
          <a:p>
            <a:r>
              <a:rPr lang="fr-FR" dirty="0" smtClean="0">
                <a:solidFill>
                  <a:schemeClr val="bg1">
                    <a:lumMod val="50000"/>
                  </a:schemeClr>
                </a:solidFill>
              </a:rPr>
              <a:t>Hammache  Arezki  </a:t>
            </a:r>
          </a:p>
          <a:p>
            <a:r>
              <a:rPr lang="fr-FR" dirty="0" smtClean="0">
                <a:solidFill>
                  <a:schemeClr val="bg1">
                    <a:lumMod val="50000"/>
                  </a:schemeClr>
                </a:solidFill>
              </a:rPr>
              <a:t>LMD3_POO@yahoo.fr</a:t>
            </a:r>
            <a:endParaRPr lang="fr-FR" dirty="0">
              <a:solidFill>
                <a:schemeClr val="bg1">
                  <a:lumMod val="50000"/>
                </a:schemeClr>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14338"/>
            <a:ext cx="8229600" cy="928694"/>
          </a:xfrm>
        </p:spPr>
        <p:txBody>
          <a:bodyPr/>
          <a:lstStyle/>
          <a:p>
            <a:r>
              <a:rPr lang="fr-FR" dirty="0" smtClean="0"/>
              <a:t>Sommaire </a:t>
            </a:r>
            <a:endParaRPr lang="fr-FR" dirty="0"/>
          </a:p>
        </p:txBody>
      </p:sp>
      <p:sp>
        <p:nvSpPr>
          <p:cNvPr id="3" name="Espace réservé du contenu 2"/>
          <p:cNvSpPr>
            <a:spLocks noGrp="1"/>
          </p:cNvSpPr>
          <p:nvPr>
            <p:ph idx="1"/>
          </p:nvPr>
        </p:nvSpPr>
        <p:spPr>
          <a:xfrm>
            <a:off x="457200" y="785794"/>
            <a:ext cx="8329642" cy="5786478"/>
          </a:xfrm>
        </p:spPr>
        <p:txBody>
          <a:bodyPr>
            <a:normAutofit fontScale="92500" lnSpcReduction="20000"/>
          </a:bodyPr>
          <a:lstStyle/>
          <a:p>
            <a:r>
              <a:rPr lang="fr-FR" dirty="0" smtClean="0"/>
              <a:t>Introduction</a:t>
            </a:r>
          </a:p>
          <a:p>
            <a:r>
              <a:rPr lang="fr-FR" dirty="0" smtClean="0"/>
              <a:t>Concepts de la POO</a:t>
            </a:r>
          </a:p>
          <a:p>
            <a:pPr lvl="1"/>
            <a:r>
              <a:rPr lang="fr-FR" dirty="0" smtClean="0"/>
              <a:t>Objet , classe, encapsulation, héritage, etc.</a:t>
            </a:r>
          </a:p>
          <a:p>
            <a:r>
              <a:rPr lang="fr-FR" dirty="0" smtClean="0"/>
              <a:t>Langage Java</a:t>
            </a:r>
          </a:p>
          <a:p>
            <a:pPr lvl="1"/>
            <a:r>
              <a:rPr lang="fr-FR" dirty="0" smtClean="0"/>
              <a:t>Introduction</a:t>
            </a:r>
          </a:p>
          <a:p>
            <a:pPr lvl="1"/>
            <a:r>
              <a:rPr lang="fr-FR" dirty="0" smtClean="0"/>
              <a:t>Syntaxe de Java</a:t>
            </a:r>
          </a:p>
          <a:p>
            <a:pPr lvl="1"/>
            <a:r>
              <a:rPr lang="fr-FR" dirty="0" smtClean="0"/>
              <a:t>Objets et Classes</a:t>
            </a:r>
          </a:p>
          <a:p>
            <a:pPr lvl="1"/>
            <a:r>
              <a:rPr lang="fr-FR" dirty="0" smtClean="0"/>
              <a:t>Relations entre classe : Héritage et polymorphisme</a:t>
            </a:r>
          </a:p>
          <a:p>
            <a:pPr lvl="1"/>
            <a:r>
              <a:rPr lang="fr-FR" dirty="0" smtClean="0"/>
              <a:t>Interfaces graphiques : AWT</a:t>
            </a:r>
          </a:p>
          <a:p>
            <a:pPr lvl="1"/>
            <a:r>
              <a:rPr lang="fr-FR" dirty="0" smtClean="0"/>
              <a:t>Les indispensables :Collections, exceptions.</a:t>
            </a:r>
          </a:p>
          <a:p>
            <a:pPr lvl="1"/>
            <a:r>
              <a:rPr lang="fr-FR" dirty="0" smtClean="0"/>
              <a:t>Les entrées sorties</a:t>
            </a:r>
          </a:p>
          <a:p>
            <a:pPr lvl="1"/>
            <a:r>
              <a:rPr lang="fr-FR" dirty="0" smtClean="0"/>
              <a:t>Les threads</a:t>
            </a:r>
          </a:p>
          <a:p>
            <a:pPr lvl="1"/>
            <a:r>
              <a:rPr lang="fr-FR" dirty="0" smtClean="0"/>
              <a:t>Les applets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00034" y="2571744"/>
            <a:ext cx="8229600" cy="1143000"/>
          </a:xfrm>
        </p:spPr>
        <p:txBody>
          <a:bodyPr>
            <a:normAutofit/>
          </a:bodyPr>
          <a:lstStyle/>
          <a:p>
            <a:r>
              <a:rPr lang="fr-FR" sz="4800" b="1" dirty="0" smtClean="0"/>
              <a:t>Introduction </a:t>
            </a:r>
            <a:endParaRPr lang="fr-FR" sz="4800" b="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57158" y="0"/>
            <a:ext cx="8229600" cy="857232"/>
          </a:xfrm>
        </p:spPr>
        <p:txBody>
          <a:bodyPr>
            <a:normAutofit/>
          </a:bodyPr>
          <a:lstStyle/>
          <a:p>
            <a:r>
              <a:rPr lang="fr-FR" sz="3600" b="1" dirty="0" smtClean="0"/>
              <a:t>Quelques notions</a:t>
            </a:r>
            <a:r>
              <a:rPr lang="fr-FR" sz="3600" dirty="0" smtClean="0"/>
              <a:t> </a:t>
            </a:r>
            <a:endParaRPr lang="fr-FR" sz="3600" dirty="0"/>
          </a:p>
        </p:txBody>
      </p:sp>
      <p:sp>
        <p:nvSpPr>
          <p:cNvPr id="3" name="Espace réservé du contenu 2"/>
          <p:cNvSpPr>
            <a:spLocks noGrp="1"/>
          </p:cNvSpPr>
          <p:nvPr>
            <p:ph idx="1"/>
          </p:nvPr>
        </p:nvSpPr>
        <p:spPr>
          <a:xfrm>
            <a:off x="457200" y="1000108"/>
            <a:ext cx="8401080" cy="5286412"/>
          </a:xfrm>
        </p:spPr>
        <p:txBody>
          <a:bodyPr>
            <a:normAutofit fontScale="62500" lnSpcReduction="20000"/>
          </a:bodyPr>
          <a:lstStyle/>
          <a:p>
            <a:pPr lvl="0" algn="just"/>
            <a:r>
              <a:rPr lang="fr-FR" sz="3500" b="1" dirty="0"/>
              <a:t>Algorithme:</a:t>
            </a:r>
            <a:r>
              <a:rPr lang="fr-FR" sz="3500" dirty="0"/>
              <a:t> méthode pour résoudre un </a:t>
            </a:r>
            <a:r>
              <a:rPr lang="fr-FR" sz="3500" dirty="0" smtClean="0"/>
              <a:t>problème. </a:t>
            </a:r>
            <a:r>
              <a:rPr lang="fr-FR" sz="3500" dirty="0"/>
              <a:t>Pour un problème donné, il peut y avoir </a:t>
            </a:r>
            <a:r>
              <a:rPr lang="fr-FR" sz="3500" b="1" i="1" dirty="0"/>
              <a:t>plusieurs</a:t>
            </a:r>
            <a:r>
              <a:rPr lang="fr-FR" sz="3500" dirty="0"/>
              <a:t> algorithmes . . . ou </a:t>
            </a:r>
            <a:r>
              <a:rPr lang="fr-FR" sz="3500" b="1" i="1" dirty="0"/>
              <a:t>aucun</a:t>
            </a:r>
            <a:r>
              <a:rPr lang="fr-FR" sz="3500" dirty="0"/>
              <a:t> </a:t>
            </a:r>
            <a:r>
              <a:rPr lang="fr-FR" sz="3500" dirty="0" smtClean="0"/>
              <a:t>!</a:t>
            </a:r>
          </a:p>
          <a:p>
            <a:pPr lvl="0" algn="just">
              <a:buNone/>
            </a:pPr>
            <a:endParaRPr lang="fr-FR" sz="3500" dirty="0"/>
          </a:p>
          <a:p>
            <a:pPr lvl="0" algn="just"/>
            <a:r>
              <a:rPr lang="fr-FR" sz="3500" b="1" dirty="0" smtClean="0"/>
              <a:t>Programme</a:t>
            </a:r>
            <a:r>
              <a:rPr lang="fr-FR" sz="3500" dirty="0"/>
              <a:t>: Le programme est le codage (langage de programmation) lisible par l’ordinateur de cet algorithme</a:t>
            </a:r>
            <a:r>
              <a:rPr lang="fr-FR" sz="3500" dirty="0" smtClean="0"/>
              <a:t>.</a:t>
            </a:r>
          </a:p>
          <a:p>
            <a:pPr lvl="0" algn="just">
              <a:buNone/>
            </a:pPr>
            <a:endParaRPr lang="fr-FR" sz="3500" dirty="0"/>
          </a:p>
          <a:p>
            <a:pPr lvl="0" algn="just"/>
            <a:r>
              <a:rPr lang="fr-FR" sz="3500" b="1" dirty="0"/>
              <a:t>Le langage de programmation :</a:t>
            </a:r>
            <a:r>
              <a:rPr lang="fr-FR" sz="3500" dirty="0"/>
              <a:t> est l'intermédiaire entre l'humain et la machine, il permet d'écrire dans un langage proche de la machine mais intelligible par l'humain les opérations que l'ordinateur doit effectuer. </a:t>
            </a:r>
            <a:r>
              <a:rPr lang="fr-FR" sz="3500" dirty="0" smtClean="0"/>
              <a:t> </a:t>
            </a:r>
            <a:r>
              <a:rPr lang="fr-FR" sz="3500" dirty="0"/>
              <a:t>Quelques uns des plus connus: C, C++, Pascal, </a:t>
            </a:r>
            <a:r>
              <a:rPr lang="fr-FR" sz="3500" dirty="0">
                <a:solidFill>
                  <a:srgbClr val="FF0000"/>
                </a:solidFill>
              </a:rPr>
              <a:t>Java</a:t>
            </a:r>
            <a:r>
              <a:rPr lang="fr-FR" sz="3500" dirty="0"/>
              <a:t>,</a:t>
            </a:r>
            <a:r>
              <a:rPr lang="fr-FR" sz="3500" dirty="0">
                <a:solidFill>
                  <a:srgbClr val="FF0000"/>
                </a:solidFill>
              </a:rPr>
              <a:t> </a:t>
            </a:r>
            <a:r>
              <a:rPr lang="fr-FR" sz="3500" dirty="0" smtClean="0"/>
              <a:t>python</a:t>
            </a:r>
          </a:p>
          <a:p>
            <a:pPr lvl="0" algn="just">
              <a:buNone/>
            </a:pPr>
            <a:endParaRPr lang="fr-FR" sz="3500" dirty="0"/>
          </a:p>
          <a:p>
            <a:pPr lvl="0" algn="just"/>
            <a:r>
              <a:rPr lang="fr-FR" sz="3500" b="1" dirty="0"/>
              <a:t>Langage machine : </a:t>
            </a:r>
            <a:r>
              <a:rPr lang="fr-FR" sz="3500" dirty="0"/>
              <a:t>est une succession de 0 et de </a:t>
            </a:r>
            <a:r>
              <a:rPr lang="fr-FR" sz="3500" dirty="0" smtClean="0"/>
              <a:t>1</a:t>
            </a:r>
          </a:p>
          <a:p>
            <a:pPr lvl="0" algn="just">
              <a:buNone/>
            </a:pPr>
            <a:endParaRPr lang="fr-FR" sz="3500" dirty="0"/>
          </a:p>
          <a:p>
            <a:pPr lvl="0" algn="just"/>
            <a:r>
              <a:rPr lang="fr-FR" sz="3500" b="1" dirty="0"/>
              <a:t>Compilateur (interpréteur) : </a:t>
            </a:r>
            <a:r>
              <a:rPr lang="fr-FR" sz="3500" dirty="0"/>
              <a:t>est un programme qui permet</a:t>
            </a:r>
            <a:r>
              <a:rPr lang="fr-FR" sz="3500" b="1" dirty="0"/>
              <a:t> </a:t>
            </a:r>
            <a:r>
              <a:rPr lang="fr-FR" sz="3500" dirty="0"/>
              <a:t>de transformer un programme (fichier source) écrit dans langage de programmation en un </a:t>
            </a:r>
            <a:r>
              <a:rPr lang="fr-FR" sz="3500" dirty="0" smtClean="0"/>
              <a:t>programme </a:t>
            </a:r>
            <a:r>
              <a:rPr lang="fr-FR" sz="3500" dirty="0"/>
              <a:t>en langage machine (fichier exécutable). </a:t>
            </a:r>
            <a:endParaRPr lang="fr-FR"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57158" y="0"/>
            <a:ext cx="8229600" cy="714356"/>
          </a:xfrm>
        </p:spPr>
        <p:txBody>
          <a:bodyPr>
            <a:normAutofit/>
          </a:bodyPr>
          <a:lstStyle/>
          <a:p>
            <a:r>
              <a:rPr lang="fr-FR" sz="3600" b="1" dirty="0" smtClean="0"/>
              <a:t>D’un problème à la solution informatique</a:t>
            </a:r>
            <a:endParaRPr lang="fr-FR" sz="3600" b="1" dirty="0"/>
          </a:p>
        </p:txBody>
      </p:sp>
      <p:sp>
        <p:nvSpPr>
          <p:cNvPr id="2066" name="AutoShape 18"/>
          <p:cNvSpPr>
            <a:spLocks noChangeArrowheads="1"/>
          </p:cNvSpPr>
          <p:nvPr/>
        </p:nvSpPr>
        <p:spPr bwMode="auto">
          <a:xfrm>
            <a:off x="857224" y="2102622"/>
            <a:ext cx="2142741" cy="812039"/>
          </a:xfrm>
          <a:prstGeom prst="wedgeEllipseCallout">
            <a:avLst>
              <a:gd name="adj1" fmla="val -24958"/>
              <a:gd name="adj2" fmla="val 111274"/>
            </a:avLst>
          </a:prstGeom>
          <a:solidFill>
            <a:srgbClr val="FFFFFF"/>
          </a:solidFill>
          <a:ln w="9525">
            <a:solidFill>
              <a:srgbClr val="000000"/>
            </a:solid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b="1" i="0" u="none" strike="noStrike" cap="none" normalizeH="0" baseline="0" dirty="0" smtClean="0">
                <a:ln>
                  <a:noFill/>
                </a:ln>
                <a:solidFill>
                  <a:schemeClr val="tx1"/>
                </a:solidFill>
                <a:effectLst/>
                <a:latin typeface="Arial" pitchFamily="34" charset="0"/>
                <a:ea typeface="Times New Roman" pitchFamily="18" charset="0"/>
              </a:rPr>
              <a:t>Problème</a:t>
            </a:r>
            <a:endParaRPr kumimoji="0" lang="fr-FR" sz="2000" b="1"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100" b="0" i="0" u="none" strike="noStrike" cap="none" normalizeH="0" baseline="0" dirty="0" smtClean="0">
                <a:ln>
                  <a:noFill/>
                </a:ln>
                <a:solidFill>
                  <a:schemeClr val="tx1"/>
                </a:solidFill>
                <a:effectLst/>
                <a:latin typeface="Arial" pitchFamily="34" charset="0"/>
                <a:ea typeface="Times New Roman" pitchFamily="18" charset="0"/>
              </a:rPr>
              <a:t>Résolution  équation</a:t>
            </a:r>
            <a:r>
              <a:rPr kumimoji="0" lang="fr-FR" sz="900" b="0" i="0" u="none" strike="noStrike" cap="none" normalizeH="0" baseline="0" dirty="0" smtClean="0">
                <a:ln>
                  <a:noFill/>
                </a:ln>
                <a:solidFill>
                  <a:schemeClr val="tx1"/>
                </a:solidFill>
                <a:effectLst/>
                <a:latin typeface="Arial" pitchFamily="34" charset="0"/>
                <a:ea typeface="Times New Roman" pitchFamily="18" charset="0"/>
              </a:rPr>
              <a:t> ?</a:t>
            </a:r>
            <a:r>
              <a:rPr kumimoji="0" lang="fr-FR" sz="1400" b="0" i="0" u="none" strike="noStrike" cap="none" normalizeH="0" baseline="0" dirty="0" smtClean="0">
                <a:ln>
                  <a:noFill/>
                </a:ln>
                <a:solidFill>
                  <a:schemeClr val="tx1"/>
                </a:solidFill>
                <a:effectLst/>
                <a:latin typeface="Arial" pitchFamily="34" charset="0"/>
                <a:ea typeface="Times New Roman" pitchFamily="18" charset="0"/>
              </a:rPr>
              <a:t> </a:t>
            </a:r>
            <a:endParaRPr kumimoji="0" lang="fr-FR" sz="2000" b="0" i="0" u="none" strike="noStrike" cap="none" normalizeH="0" baseline="0" dirty="0" smtClean="0">
              <a:ln>
                <a:noFill/>
              </a:ln>
              <a:solidFill>
                <a:schemeClr val="tx1"/>
              </a:solidFill>
              <a:effectLst/>
              <a:latin typeface="Arial" pitchFamily="34" charset="0"/>
            </a:endParaRPr>
          </a:p>
        </p:txBody>
      </p:sp>
      <p:sp>
        <p:nvSpPr>
          <p:cNvPr id="2065" name="Rectangle 17"/>
          <p:cNvSpPr>
            <a:spLocks noChangeArrowheads="1"/>
          </p:cNvSpPr>
          <p:nvPr/>
        </p:nvSpPr>
        <p:spPr bwMode="auto">
          <a:xfrm>
            <a:off x="3763552" y="2102622"/>
            <a:ext cx="1592959" cy="98299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600" b="1" i="0" u="none" strike="noStrike" cap="none" normalizeH="0" baseline="0" dirty="0" smtClean="0">
                <a:ln>
                  <a:noFill/>
                </a:ln>
                <a:solidFill>
                  <a:schemeClr val="tx1"/>
                </a:solidFill>
                <a:effectLst/>
                <a:latin typeface="Arial" pitchFamily="34" charset="0"/>
                <a:ea typeface="Times New Roman" pitchFamily="18" charset="0"/>
              </a:rPr>
              <a:t>Algorithme</a:t>
            </a:r>
            <a:endParaRPr kumimoji="0" lang="fr-FR" b="1"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1000" b="0" i="0" u="none" strike="noStrike" cap="none" normalizeH="0" baseline="0" dirty="0" smtClean="0">
                <a:ln>
                  <a:noFill/>
                </a:ln>
                <a:solidFill>
                  <a:schemeClr val="tx1"/>
                </a:solidFill>
                <a:effectLst/>
                <a:latin typeface="Arial" pitchFamily="34" charset="0"/>
                <a:ea typeface="Times New Roman" pitchFamily="18" charset="0"/>
              </a:rPr>
              <a:t>…</a:t>
            </a:r>
            <a:endParaRPr kumimoji="0" lang="fr-FR"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1000" b="0" i="0" u="none" strike="noStrike" cap="none" normalizeH="0" baseline="0" dirty="0" smtClean="0">
                <a:ln>
                  <a:noFill/>
                </a:ln>
                <a:solidFill>
                  <a:schemeClr val="tx1"/>
                </a:solidFill>
                <a:effectLst/>
                <a:latin typeface="Arial" pitchFamily="34" charset="0"/>
                <a:ea typeface="Times New Roman" pitchFamily="18" charset="0"/>
              </a:rPr>
              <a:t>Calculer delta</a:t>
            </a:r>
            <a:endParaRPr kumimoji="0" lang="fr-FR"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1000" b="0" i="0" u="none" strike="noStrike" cap="none" normalizeH="0" baseline="0" dirty="0" smtClean="0">
                <a:ln>
                  <a:noFill/>
                </a:ln>
                <a:solidFill>
                  <a:schemeClr val="tx1"/>
                </a:solidFill>
                <a:effectLst/>
                <a:latin typeface="Arial" pitchFamily="34" charset="0"/>
                <a:ea typeface="Times New Roman" pitchFamily="18" charset="0"/>
              </a:rPr>
              <a:t>Si delta &gt;0 alors</a:t>
            </a:r>
            <a:endParaRPr kumimoji="0" lang="fr-FR"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1000" b="0" i="0" u="none" strike="noStrike" cap="none" normalizeH="0" baseline="0" dirty="0" smtClean="0">
                <a:ln>
                  <a:noFill/>
                </a:ln>
                <a:solidFill>
                  <a:schemeClr val="tx1"/>
                </a:solidFill>
                <a:effectLst/>
                <a:latin typeface="Arial" pitchFamily="34" charset="0"/>
                <a:ea typeface="Times New Roman" pitchFamily="18" charset="0"/>
              </a:rPr>
              <a:t>….</a:t>
            </a:r>
            <a:endParaRPr kumimoji="0" lang="fr-FR"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1600" b="0" i="0" u="none" strike="noStrike" cap="none" normalizeH="0" baseline="0" dirty="0" smtClean="0">
                <a:ln>
                  <a:noFill/>
                </a:ln>
                <a:solidFill>
                  <a:schemeClr val="tx1"/>
                </a:solidFill>
                <a:effectLst/>
                <a:latin typeface="Arial" pitchFamily="34" charset="0"/>
                <a:ea typeface="Times New Roman" pitchFamily="18" charset="0"/>
              </a:rPr>
              <a:t> </a:t>
            </a:r>
            <a:endParaRPr kumimoji="0" lang="fr-FR" sz="2400" b="0" i="0" u="none" strike="noStrike" cap="none" normalizeH="0" baseline="0" dirty="0" smtClean="0">
              <a:ln>
                <a:noFill/>
              </a:ln>
              <a:solidFill>
                <a:schemeClr val="tx1"/>
              </a:solidFill>
              <a:effectLst/>
              <a:latin typeface="Arial" pitchFamily="34" charset="0"/>
            </a:endParaRPr>
          </a:p>
        </p:txBody>
      </p:sp>
      <p:sp>
        <p:nvSpPr>
          <p:cNvPr id="2064" name="Rectangle 16"/>
          <p:cNvSpPr>
            <a:spLocks noChangeArrowheads="1"/>
          </p:cNvSpPr>
          <p:nvPr/>
        </p:nvSpPr>
        <p:spPr bwMode="auto">
          <a:xfrm>
            <a:off x="6568851" y="2038513"/>
            <a:ext cx="1592959" cy="98299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ea typeface="Times New Roman" pitchFamily="18" charset="0"/>
              </a:rPr>
              <a:t>Programme</a:t>
            </a:r>
            <a:endParaRPr kumimoji="0" lang="fr-FR" sz="1600" b="1"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ea typeface="Times New Roman" pitchFamily="18" charset="0"/>
              </a:rPr>
              <a:t>(Langage)</a:t>
            </a:r>
            <a:endParaRPr kumimoji="0" lang="fr-FR" sz="1600" b="1"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900" b="0" i="0" u="none" strike="noStrike" cap="none" normalizeH="0" baseline="0" dirty="0" smtClean="0">
                <a:ln>
                  <a:noFill/>
                </a:ln>
                <a:solidFill>
                  <a:schemeClr val="tx1"/>
                </a:solidFill>
                <a:effectLst/>
                <a:latin typeface="Arial" pitchFamily="34" charset="0"/>
                <a:ea typeface="Times New Roman" pitchFamily="18" charset="0"/>
              </a:rPr>
              <a:t>…</a:t>
            </a:r>
            <a:endParaRPr kumimoji="0" lang="fr-FR" sz="16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ea typeface="Times New Roman" pitchFamily="18" charset="0"/>
              </a:rPr>
              <a:t>delta=a*a-4*b*c</a:t>
            </a:r>
            <a:endParaRPr kumimoji="0" lang="en-US" sz="16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ea typeface="Times New Roman" pitchFamily="18" charset="0"/>
              </a:rPr>
              <a:t>if (delta&gt;0)</a:t>
            </a:r>
            <a:endParaRPr kumimoji="0" lang="en-US" sz="16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ea typeface="Times New Roman" pitchFamily="18" charset="0"/>
              </a:rPr>
              <a:t>{</a:t>
            </a:r>
            <a:endParaRPr kumimoji="0" lang="en-US" sz="16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800" b="0" i="0" u="none" strike="noStrike" cap="none" normalizeH="0" baseline="0" dirty="0" smtClean="0">
                <a:ln>
                  <a:noFill/>
                </a:ln>
                <a:solidFill>
                  <a:schemeClr val="tx1"/>
                </a:solidFill>
                <a:effectLst/>
                <a:latin typeface="Arial" pitchFamily="34" charset="0"/>
                <a:ea typeface="Times New Roman" pitchFamily="18" charset="0"/>
              </a:rPr>
              <a:t>…</a:t>
            </a:r>
            <a:endParaRPr kumimoji="0" lang="en-US" sz="1800" b="0" i="0" u="none" strike="noStrike" cap="none" normalizeH="0" baseline="0" dirty="0" smtClean="0">
              <a:ln>
                <a:noFill/>
              </a:ln>
              <a:solidFill>
                <a:schemeClr val="tx1"/>
              </a:solidFill>
              <a:effectLst/>
              <a:latin typeface="Arial" pitchFamily="34" charset="0"/>
            </a:endParaRPr>
          </a:p>
        </p:txBody>
      </p:sp>
      <p:sp>
        <p:nvSpPr>
          <p:cNvPr id="2063" name="Rectangle 15"/>
          <p:cNvSpPr>
            <a:spLocks noChangeArrowheads="1"/>
          </p:cNvSpPr>
          <p:nvPr/>
        </p:nvSpPr>
        <p:spPr bwMode="auto">
          <a:xfrm>
            <a:off x="6695724" y="1726876"/>
            <a:ext cx="1367407" cy="299172"/>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050" b="1" i="0" u="none" strike="noStrike" cap="none" normalizeH="0" baseline="0" dirty="0" smtClean="0">
                <a:ln>
                  <a:noFill/>
                </a:ln>
                <a:solidFill>
                  <a:schemeClr val="tx1"/>
                </a:solidFill>
                <a:effectLst/>
                <a:latin typeface="Arial" pitchFamily="34" charset="0"/>
                <a:ea typeface="Times New Roman" pitchFamily="18" charset="0"/>
              </a:rPr>
              <a:t>Fichier source</a:t>
            </a:r>
            <a:endParaRPr kumimoji="0" lang="fr-FR" sz="2400" b="1" i="0" u="none" strike="noStrike" cap="none" normalizeH="0" baseline="0" dirty="0" smtClean="0">
              <a:ln>
                <a:noFill/>
              </a:ln>
              <a:solidFill>
                <a:schemeClr val="tx1"/>
              </a:solidFill>
              <a:effectLst/>
              <a:latin typeface="Arial" pitchFamily="34" charset="0"/>
            </a:endParaRPr>
          </a:p>
        </p:txBody>
      </p:sp>
      <p:sp>
        <p:nvSpPr>
          <p:cNvPr id="2062" name="Oval 14"/>
          <p:cNvSpPr>
            <a:spLocks noChangeArrowheads="1"/>
          </p:cNvSpPr>
          <p:nvPr/>
        </p:nvSpPr>
        <p:spPr bwMode="auto">
          <a:xfrm>
            <a:off x="6484269" y="3431090"/>
            <a:ext cx="1945383" cy="876148"/>
          </a:xfrm>
          <a:prstGeom prst="ellipse">
            <a:avLst/>
          </a:prstGeom>
          <a:solidFill>
            <a:srgbClr val="FFFFFF"/>
          </a:solidFill>
          <a:ln w="9525">
            <a:solidFill>
              <a:srgbClr val="000000"/>
            </a:solidFill>
            <a:round/>
            <a:headEnd/>
            <a:tailEnd/>
          </a:ln>
        </p:spPr>
        <p:txBody>
          <a:bodyPr vert="horz" wrap="square" lIns="0" tIns="0" rIns="0" bIns="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ea typeface="Times New Roman" pitchFamily="18" charset="0"/>
              </a:rPr>
              <a:t>Compilateur</a:t>
            </a:r>
            <a:endParaRPr kumimoji="0" lang="fr-FR" sz="1600" b="1"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ea typeface="Times New Roman" pitchFamily="18" charset="0"/>
              </a:rPr>
              <a:t>Ou</a:t>
            </a:r>
            <a:endParaRPr kumimoji="0" lang="fr-FR" sz="1600" b="1"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ea typeface="Times New Roman" pitchFamily="18" charset="0"/>
              </a:rPr>
              <a:t>Interpréteur</a:t>
            </a:r>
            <a:endParaRPr kumimoji="0" lang="fr-FR" sz="1600" b="1"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200" b="0" i="0" u="none" strike="noStrike" cap="none" normalizeH="0" baseline="0" dirty="0" smtClean="0">
                <a:ln>
                  <a:noFill/>
                </a:ln>
                <a:solidFill>
                  <a:schemeClr val="tx1"/>
                </a:solidFill>
                <a:effectLst/>
                <a:latin typeface="Arial" pitchFamily="34" charset="0"/>
                <a:ea typeface="Times New Roman" pitchFamily="18" charset="0"/>
              </a:rPr>
              <a:t> </a:t>
            </a:r>
            <a:endParaRPr kumimoji="0" lang="fr-FR" sz="14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1800" b="0" i="0" u="none" strike="noStrike" cap="none" normalizeH="0" baseline="0" dirty="0" smtClean="0">
              <a:ln>
                <a:noFill/>
              </a:ln>
              <a:solidFill>
                <a:schemeClr val="tx1"/>
              </a:solidFill>
              <a:effectLst/>
              <a:latin typeface="Arial" pitchFamily="34" charset="0"/>
            </a:endParaRPr>
          </a:p>
        </p:txBody>
      </p:sp>
      <p:sp>
        <p:nvSpPr>
          <p:cNvPr id="2061" name="Rectangle 13"/>
          <p:cNvSpPr>
            <a:spLocks noChangeArrowheads="1"/>
          </p:cNvSpPr>
          <p:nvPr/>
        </p:nvSpPr>
        <p:spPr bwMode="auto">
          <a:xfrm>
            <a:off x="6695724" y="4896679"/>
            <a:ext cx="1592959" cy="98299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600" b="1" i="0" u="none" strike="noStrike" cap="none" normalizeH="0" baseline="0" dirty="0" smtClean="0">
                <a:ln>
                  <a:noFill/>
                </a:ln>
                <a:solidFill>
                  <a:schemeClr val="tx1"/>
                </a:solidFill>
                <a:effectLst/>
                <a:latin typeface="Arial" pitchFamily="34" charset="0"/>
                <a:ea typeface="Times New Roman" pitchFamily="18" charset="0"/>
              </a:rPr>
              <a:t>Code machine</a:t>
            </a:r>
            <a:endParaRPr kumimoji="0" lang="fr-FR" b="1"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1000" b="0" i="0" u="none" strike="noStrike" cap="none" normalizeH="0" baseline="0" dirty="0" smtClean="0">
                <a:ln>
                  <a:noFill/>
                </a:ln>
                <a:solidFill>
                  <a:schemeClr val="tx1"/>
                </a:solidFill>
                <a:effectLst/>
                <a:latin typeface="Arial" pitchFamily="34" charset="0"/>
                <a:ea typeface="Times New Roman" pitchFamily="18" charset="0"/>
              </a:rPr>
              <a:t>…</a:t>
            </a:r>
            <a:endParaRPr kumimoji="0" lang="fr-FR"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1000" b="0" i="0" u="none" strike="noStrike" cap="none" normalizeH="0" baseline="0" dirty="0" smtClean="0">
                <a:ln>
                  <a:noFill/>
                </a:ln>
                <a:solidFill>
                  <a:schemeClr val="tx1"/>
                </a:solidFill>
                <a:effectLst/>
                <a:latin typeface="Arial" pitchFamily="34" charset="0"/>
                <a:ea typeface="Times New Roman" pitchFamily="18" charset="0"/>
              </a:rPr>
              <a:t>00011001</a:t>
            </a:r>
            <a:endParaRPr kumimoji="0" lang="fr-FR"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1000" b="0" i="0" u="none" strike="noStrike" cap="none" normalizeH="0" baseline="0" dirty="0" smtClean="0">
                <a:ln>
                  <a:noFill/>
                </a:ln>
                <a:solidFill>
                  <a:schemeClr val="tx1"/>
                </a:solidFill>
                <a:effectLst/>
                <a:latin typeface="Arial" pitchFamily="34" charset="0"/>
                <a:ea typeface="Times New Roman" pitchFamily="18" charset="0"/>
              </a:rPr>
              <a:t>10011001</a:t>
            </a:r>
            <a:endParaRPr kumimoji="0" lang="fr-FR"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1000" b="0" i="0" u="none" strike="noStrike" cap="none" normalizeH="0" baseline="0" dirty="0" smtClean="0">
                <a:ln>
                  <a:noFill/>
                </a:ln>
                <a:solidFill>
                  <a:schemeClr val="tx1"/>
                </a:solidFill>
                <a:effectLst/>
                <a:latin typeface="Arial" pitchFamily="34" charset="0"/>
                <a:ea typeface="Times New Roman" pitchFamily="18" charset="0"/>
              </a:rPr>
              <a:t>…</a:t>
            </a:r>
            <a:endParaRPr kumimoji="0" lang="fr-FR" sz="2400" b="0" i="0" u="none" strike="noStrike" cap="none" normalizeH="0" baseline="0" dirty="0" smtClean="0">
              <a:ln>
                <a:noFill/>
              </a:ln>
              <a:solidFill>
                <a:schemeClr val="tx1"/>
              </a:solidFill>
              <a:effectLst/>
              <a:latin typeface="Arial" pitchFamily="34" charset="0"/>
            </a:endParaRPr>
          </a:p>
        </p:txBody>
      </p:sp>
      <p:sp>
        <p:nvSpPr>
          <p:cNvPr id="2060" name="Rectangle 12"/>
          <p:cNvSpPr>
            <a:spLocks noChangeArrowheads="1"/>
          </p:cNvSpPr>
          <p:nvPr/>
        </p:nvSpPr>
        <p:spPr bwMode="auto">
          <a:xfrm>
            <a:off x="6822596" y="4585041"/>
            <a:ext cx="1367407" cy="299172"/>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100" b="1" i="0" u="none" strike="noStrike" cap="none" normalizeH="0" baseline="0" dirty="0" smtClean="0">
                <a:ln>
                  <a:noFill/>
                </a:ln>
                <a:solidFill>
                  <a:schemeClr val="tx1"/>
                </a:solidFill>
                <a:effectLst/>
                <a:latin typeface="Arial" pitchFamily="34" charset="0"/>
                <a:ea typeface="Times New Roman" pitchFamily="18" charset="0"/>
              </a:rPr>
              <a:t>Exécutable</a:t>
            </a:r>
            <a:r>
              <a:rPr kumimoji="0" lang="fr-FR" sz="900" b="0" i="0" u="none" strike="noStrike" cap="none" normalizeH="0" baseline="0" dirty="0" smtClean="0">
                <a:ln>
                  <a:noFill/>
                </a:ln>
                <a:solidFill>
                  <a:schemeClr val="tx1"/>
                </a:solidFill>
                <a:effectLst/>
                <a:latin typeface="Arial" pitchFamily="34" charset="0"/>
                <a:ea typeface="Times New Roman" pitchFamily="18" charset="0"/>
              </a:rPr>
              <a:t> </a:t>
            </a:r>
            <a:endParaRPr kumimoji="0" lang="fr-FR" sz="1800" b="0" i="0" u="none" strike="noStrike" cap="none" normalizeH="0" baseline="0" dirty="0" smtClean="0">
              <a:ln>
                <a:noFill/>
              </a:ln>
              <a:solidFill>
                <a:schemeClr val="tx1"/>
              </a:solidFill>
              <a:effectLst/>
              <a:latin typeface="Arial" pitchFamily="34" charset="0"/>
            </a:endParaRPr>
          </a:p>
        </p:txBody>
      </p:sp>
      <p:sp>
        <p:nvSpPr>
          <p:cNvPr id="2059" name="AutoShape 11"/>
          <p:cNvSpPr>
            <a:spLocks noChangeShapeType="1"/>
          </p:cNvSpPr>
          <p:nvPr/>
        </p:nvSpPr>
        <p:spPr bwMode="auto">
          <a:xfrm>
            <a:off x="5596159" y="1224694"/>
            <a:ext cx="0" cy="4776074"/>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fr-FR" dirty="0"/>
          </a:p>
        </p:txBody>
      </p:sp>
      <p:sp>
        <p:nvSpPr>
          <p:cNvPr id="2058" name="Text Box 10"/>
          <p:cNvSpPr txBox="1">
            <a:spLocks noChangeArrowheads="1"/>
          </p:cNvSpPr>
          <p:nvPr/>
        </p:nvSpPr>
        <p:spPr bwMode="auto">
          <a:xfrm>
            <a:off x="2285984" y="857232"/>
            <a:ext cx="1322411" cy="47012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600" b="0" i="0" u="none" strike="noStrike" cap="none" normalizeH="0" baseline="0" dirty="0" smtClean="0">
                <a:ln>
                  <a:noFill/>
                </a:ln>
                <a:solidFill>
                  <a:schemeClr val="tx1"/>
                </a:solidFill>
                <a:effectLst/>
                <a:latin typeface="Arial" pitchFamily="34" charset="0"/>
                <a:ea typeface="Times New Roman" pitchFamily="18" charset="0"/>
              </a:rPr>
              <a:t>Homme</a:t>
            </a:r>
            <a:endParaRPr kumimoji="0" lang="fr-FR" sz="2400" b="0" i="0" u="none" strike="noStrike" cap="none" normalizeH="0" baseline="0" dirty="0" smtClean="0">
              <a:ln>
                <a:noFill/>
              </a:ln>
              <a:solidFill>
                <a:schemeClr val="tx1"/>
              </a:solidFill>
              <a:effectLst/>
              <a:latin typeface="Arial" pitchFamily="34" charset="0"/>
            </a:endParaRPr>
          </a:p>
        </p:txBody>
      </p:sp>
      <p:sp>
        <p:nvSpPr>
          <p:cNvPr id="2057" name="Text Box 9"/>
          <p:cNvSpPr txBox="1">
            <a:spLocks noChangeArrowheads="1"/>
          </p:cNvSpPr>
          <p:nvPr/>
        </p:nvSpPr>
        <p:spPr bwMode="auto">
          <a:xfrm>
            <a:off x="7286644" y="928670"/>
            <a:ext cx="1643074" cy="47012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600" b="0" i="0" u="none" strike="noStrike" cap="none" normalizeH="0" baseline="0" dirty="0" smtClean="0">
                <a:ln>
                  <a:noFill/>
                </a:ln>
                <a:solidFill>
                  <a:schemeClr val="tx1"/>
                </a:solidFill>
                <a:effectLst/>
                <a:latin typeface="Arial" pitchFamily="34" charset="0"/>
                <a:ea typeface="Times New Roman" pitchFamily="18" charset="0"/>
              </a:rPr>
              <a:t>Machine</a:t>
            </a:r>
            <a:endParaRPr kumimoji="0" lang="fr-FR" sz="2400" b="0" i="0" u="none" strike="noStrike" cap="none" normalizeH="0" baseline="0" dirty="0" smtClean="0">
              <a:ln>
                <a:noFill/>
              </a:ln>
              <a:solidFill>
                <a:schemeClr val="tx1"/>
              </a:solidFill>
              <a:effectLst/>
              <a:latin typeface="Arial" pitchFamily="34" charset="0"/>
            </a:endParaRPr>
          </a:p>
        </p:txBody>
      </p:sp>
      <p:sp>
        <p:nvSpPr>
          <p:cNvPr id="2056" name="AutoShape 8"/>
          <p:cNvSpPr>
            <a:spLocks noChangeShapeType="1"/>
          </p:cNvSpPr>
          <p:nvPr/>
        </p:nvSpPr>
        <p:spPr bwMode="auto">
          <a:xfrm>
            <a:off x="4200558" y="5071197"/>
            <a:ext cx="2495165" cy="0"/>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fr-FR" dirty="0"/>
          </a:p>
        </p:txBody>
      </p:sp>
      <p:sp>
        <p:nvSpPr>
          <p:cNvPr id="2055" name="AutoShape 7"/>
          <p:cNvSpPr>
            <a:spLocks noChangeShapeType="1"/>
          </p:cNvSpPr>
          <p:nvPr/>
        </p:nvSpPr>
        <p:spPr bwMode="auto">
          <a:xfrm flipH="1">
            <a:off x="4101879" y="5806662"/>
            <a:ext cx="2593844" cy="0"/>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fr-FR" dirty="0"/>
          </a:p>
        </p:txBody>
      </p:sp>
      <p:sp>
        <p:nvSpPr>
          <p:cNvPr id="2054" name="Text Box 6"/>
          <p:cNvSpPr txBox="1">
            <a:spLocks noChangeArrowheads="1"/>
          </p:cNvSpPr>
          <p:nvPr/>
        </p:nvSpPr>
        <p:spPr bwMode="auto">
          <a:xfrm>
            <a:off x="4271043" y="4585041"/>
            <a:ext cx="1649347" cy="46834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200" b="1" i="0" u="none" strike="noStrike" cap="none" normalizeH="0" baseline="0" dirty="0" smtClean="0">
                <a:ln>
                  <a:noFill/>
                </a:ln>
                <a:solidFill>
                  <a:schemeClr val="tx1"/>
                </a:solidFill>
                <a:effectLst/>
                <a:latin typeface="Arial" pitchFamily="34" charset="0"/>
                <a:ea typeface="Times New Roman" pitchFamily="18" charset="0"/>
              </a:rPr>
              <a:t>Données</a:t>
            </a:r>
            <a:r>
              <a:rPr kumimoji="0" lang="fr-FR" sz="1200" b="0" i="0" u="none" strike="noStrike" cap="none" normalizeH="0" baseline="0" dirty="0" smtClean="0">
                <a:ln>
                  <a:noFill/>
                </a:ln>
                <a:solidFill>
                  <a:schemeClr val="tx1"/>
                </a:solidFill>
                <a:effectLst/>
                <a:latin typeface="Arial" pitchFamily="34" charset="0"/>
                <a:ea typeface="Times New Roman" pitchFamily="18" charset="0"/>
              </a:rPr>
              <a:t> </a:t>
            </a:r>
            <a:endParaRPr kumimoji="0" lang="fr-FR" sz="14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200" b="0" i="0" u="none" strike="noStrike" cap="none" normalizeH="0" baseline="0" dirty="0" smtClean="0">
                <a:ln>
                  <a:noFill/>
                </a:ln>
                <a:solidFill>
                  <a:schemeClr val="tx1"/>
                </a:solidFill>
                <a:effectLst/>
                <a:latin typeface="Arial" pitchFamily="34" charset="0"/>
                <a:ea typeface="Times New Roman" pitchFamily="18" charset="0"/>
              </a:rPr>
              <a:t> 5   4   1 </a:t>
            </a:r>
            <a:endParaRPr kumimoji="0" lang="fr-FR" sz="14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1800" b="0" i="0" u="none" strike="noStrike" cap="none" normalizeH="0" baseline="0" dirty="0" smtClean="0">
              <a:ln>
                <a:noFill/>
              </a:ln>
              <a:solidFill>
                <a:schemeClr val="tx1"/>
              </a:solidFill>
              <a:effectLst/>
              <a:latin typeface="Arial" pitchFamily="34" charset="0"/>
            </a:endParaRPr>
          </a:p>
        </p:txBody>
      </p:sp>
      <p:sp>
        <p:nvSpPr>
          <p:cNvPr id="2053" name="Text Box 5"/>
          <p:cNvSpPr txBox="1">
            <a:spLocks noChangeArrowheads="1"/>
          </p:cNvSpPr>
          <p:nvPr/>
        </p:nvSpPr>
        <p:spPr bwMode="auto">
          <a:xfrm>
            <a:off x="5032280" y="5325849"/>
            <a:ext cx="1677541" cy="46834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ea typeface="Times New Roman" pitchFamily="18" charset="0"/>
              </a:rPr>
              <a:t>Résultats</a:t>
            </a:r>
          </a:p>
          <a:p>
            <a:pPr marL="0" marR="0" lvl="0" indent="0" algn="l" defTabSz="914400" rtl="0" eaLnBrk="1" fontAlgn="base" latinLnBrk="0" hangingPunct="1">
              <a:lnSpc>
                <a:spcPct val="100000"/>
              </a:lnSpc>
              <a:spcBef>
                <a:spcPct val="0"/>
              </a:spcBef>
              <a:spcAft>
                <a:spcPct val="0"/>
              </a:spcAft>
              <a:buClrTx/>
              <a:buSzTx/>
              <a:buFontTx/>
              <a:buNone/>
              <a:tabLst/>
            </a:pPr>
            <a:r>
              <a:rPr lang="fr-FR" sz="1400" b="1" dirty="0" smtClean="0">
                <a:latin typeface="Arial" pitchFamily="34" charset="0"/>
              </a:rPr>
              <a:t>? ? ?</a:t>
            </a:r>
            <a:endParaRPr kumimoji="0" lang="fr-FR" sz="1600" b="1"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14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1800" b="0" i="0" u="none" strike="noStrike" cap="none" normalizeH="0" baseline="0" dirty="0" smtClean="0">
              <a:ln>
                <a:noFill/>
              </a:ln>
              <a:solidFill>
                <a:schemeClr val="tx1"/>
              </a:solidFill>
              <a:effectLst/>
              <a:latin typeface="Arial" pitchFamily="34" charset="0"/>
            </a:endParaRPr>
          </a:p>
        </p:txBody>
      </p:sp>
      <p:sp>
        <p:nvSpPr>
          <p:cNvPr id="2052" name="AutoShape 4"/>
          <p:cNvSpPr>
            <a:spLocks noChangeShapeType="1"/>
          </p:cNvSpPr>
          <p:nvPr/>
        </p:nvSpPr>
        <p:spPr bwMode="auto">
          <a:xfrm>
            <a:off x="7344185" y="3053563"/>
            <a:ext cx="0" cy="363281"/>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fr-FR" dirty="0"/>
          </a:p>
        </p:txBody>
      </p:sp>
      <p:sp>
        <p:nvSpPr>
          <p:cNvPr id="2051" name="AutoShape 3"/>
          <p:cNvSpPr>
            <a:spLocks noChangeShapeType="1"/>
          </p:cNvSpPr>
          <p:nvPr/>
        </p:nvSpPr>
        <p:spPr bwMode="auto">
          <a:xfrm>
            <a:off x="7471057" y="4332169"/>
            <a:ext cx="0" cy="245749"/>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fr-FR" dirty="0"/>
          </a:p>
        </p:txBody>
      </p:sp>
      <p:sp>
        <p:nvSpPr>
          <p:cNvPr id="2050" name="AutoShape 2"/>
          <p:cNvSpPr>
            <a:spLocks noChangeShapeType="1"/>
          </p:cNvSpPr>
          <p:nvPr/>
        </p:nvSpPr>
        <p:spPr bwMode="auto">
          <a:xfrm>
            <a:off x="3002315" y="2497957"/>
            <a:ext cx="761237" cy="10685"/>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fr-FR" dirty="0"/>
          </a:p>
        </p:txBody>
      </p:sp>
      <p:sp>
        <p:nvSpPr>
          <p:cNvPr id="2049" name="AutoShape 1"/>
          <p:cNvSpPr>
            <a:spLocks noChangeShapeType="1"/>
          </p:cNvSpPr>
          <p:nvPr/>
        </p:nvSpPr>
        <p:spPr bwMode="auto">
          <a:xfrm>
            <a:off x="5356511" y="2497957"/>
            <a:ext cx="1212340" cy="0"/>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fr-FR" dirty="0"/>
          </a:p>
        </p:txBody>
      </p:sp>
      <p:sp>
        <p:nvSpPr>
          <p:cNvPr id="2079" name="Rectangle 31"/>
          <p:cNvSpPr>
            <a:spLocks noChangeArrowheads="1"/>
          </p:cNvSpPr>
          <p:nvPr/>
        </p:nvSpPr>
        <p:spPr bwMode="auto">
          <a:xfrm>
            <a:off x="0" y="457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dirty="0" smtClean="0">
              <a:ln>
                <a:noFill/>
              </a:ln>
              <a:solidFill>
                <a:schemeClr val="tx1"/>
              </a:solidFill>
              <a:effectLst/>
              <a:latin typeface="Arial" pitchFamily="34" charset="0"/>
            </a:endParaRPr>
          </a:p>
        </p:txBody>
      </p:sp>
      <p:sp>
        <p:nvSpPr>
          <p:cNvPr id="22" name="Rectangle 40"/>
          <p:cNvSpPr txBox="1">
            <a:spLocks noChangeArrowheads="1"/>
          </p:cNvSpPr>
          <p:nvPr/>
        </p:nvSpPr>
        <p:spPr bwMode="auto">
          <a:xfrm>
            <a:off x="0" y="6572248"/>
            <a:ext cx="9144000" cy="285752"/>
          </a:xfrm>
          <a:prstGeom prst="rect">
            <a:avLst/>
          </a:prstGeom>
          <a:noFill/>
          <a:ln w="9525">
            <a:noFill/>
            <a:miter lim="800000"/>
            <a:headEnd/>
            <a:tailEnd/>
          </a:ln>
          <a:effectLst/>
        </p:spPr>
        <p:txBody>
          <a:bodyPr vert="horz" lIns="91440" tIns="45720" rIns="91440" bIns="45720" rtlCol="0" anchor="b">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fr-FR" sz="1400" b="0" i="0" u="none" strike="noStrike" kern="1200" cap="none" spc="0" normalizeH="0" baseline="0" noProof="0" dirty="0" smtClean="0">
                <a:ln>
                  <a:noFill/>
                </a:ln>
                <a:solidFill>
                  <a:srgbClr val="0000CC"/>
                </a:solidFill>
                <a:effectLst/>
                <a:uLnTx/>
                <a:uFillTx/>
                <a:latin typeface="Arial" pitchFamily="34" charset="0"/>
                <a:ea typeface="+mj-ea"/>
                <a:cs typeface="Arial" pitchFamily="34" charset="0"/>
              </a:rPr>
              <a:t>Introduction                                                                                                                                                                 </a:t>
            </a:r>
            <a:fld id="{D2DF30F5-D99F-4F73-97C1-D14BBAEEDF89}" type="slidenum">
              <a:rPr kumimoji="0" lang="fr-FR" sz="1400" b="0" i="0" u="none" strike="noStrike" kern="1200" cap="none" spc="0" normalizeH="0" baseline="0" noProof="0" smtClean="0">
                <a:ln>
                  <a:noFill/>
                </a:ln>
                <a:solidFill>
                  <a:srgbClr val="0000CC"/>
                </a:solidFill>
                <a:effectLst/>
                <a:uLnTx/>
                <a:uFillTx/>
                <a:latin typeface="Arial" pitchFamily="34" charset="0"/>
                <a:ea typeface="+mj-ea"/>
                <a:cs typeface="Arial" pitchFamily="34" charset="0"/>
              </a:rPr>
              <a:pPr marL="0" marR="0" lvl="0" indent="0" defTabSz="914400" rtl="0" eaLnBrk="1" fontAlgn="auto" latinLnBrk="0" hangingPunct="1">
                <a:lnSpc>
                  <a:spcPct val="100000"/>
                </a:lnSpc>
                <a:spcBef>
                  <a:spcPct val="0"/>
                </a:spcBef>
                <a:spcAft>
                  <a:spcPts val="0"/>
                </a:spcAft>
                <a:buClrTx/>
                <a:buSzTx/>
                <a:buFontTx/>
                <a:buNone/>
                <a:tabLst/>
                <a:defRPr/>
              </a:pPr>
              <a:t>5</a:t>
            </a:fld>
            <a:endParaRPr kumimoji="0" lang="fr-FR" sz="1400" b="0" i="0" u="none" strike="noStrike" kern="1200" cap="none" spc="0" normalizeH="0" baseline="0" noProof="0" dirty="0">
              <a:ln>
                <a:noFill/>
              </a:ln>
              <a:solidFill>
                <a:srgbClr val="0000CC"/>
              </a:solidFill>
              <a:effectLst>
                <a:outerShdw blurRad="38100" dist="38100" dir="2700000" algn="tl">
                  <a:srgbClr val="000000">
                    <a:alpha val="43137"/>
                  </a:srgbClr>
                </a:outerShdw>
              </a:effectLst>
              <a:uLnTx/>
              <a:uFillTx/>
              <a:latin typeface="Arial" pitchFamily="34" charset="0"/>
              <a:ea typeface="+mj-ea"/>
              <a:cs typeface="Arial" pitchFamily="34" charset="0"/>
            </a:endParaRPr>
          </a:p>
        </p:txBody>
      </p:sp>
      <p:pic>
        <p:nvPicPr>
          <p:cNvPr id="1027" name="Picture 3" descr="C:\Program Files\Microsoft Office\MEDIA\CAGCAT10\j0205582.wmf"/>
          <p:cNvPicPr>
            <a:picLocks noChangeAspect="1" noChangeArrowheads="1"/>
          </p:cNvPicPr>
          <p:nvPr/>
        </p:nvPicPr>
        <p:blipFill>
          <a:blip r:embed="rId3"/>
          <a:srcRect/>
          <a:stretch>
            <a:fillRect/>
          </a:stretch>
        </p:blipFill>
        <p:spPr bwMode="auto">
          <a:xfrm>
            <a:off x="5643570" y="571480"/>
            <a:ext cx="1357322" cy="1058895"/>
          </a:xfrm>
          <a:prstGeom prst="rect">
            <a:avLst/>
          </a:prstGeom>
          <a:noFill/>
        </p:spPr>
      </p:pic>
      <p:pic>
        <p:nvPicPr>
          <p:cNvPr id="1028" name="Picture 4" descr="C:\Program Files\Microsoft Office\MEDIA\CAGCAT10\j0234687.gif"/>
          <p:cNvPicPr>
            <a:picLocks noChangeAspect="1" noChangeArrowheads="1" noCrop="1"/>
          </p:cNvPicPr>
          <p:nvPr/>
        </p:nvPicPr>
        <p:blipFill>
          <a:blip r:embed="rId4"/>
          <a:srcRect/>
          <a:stretch>
            <a:fillRect/>
          </a:stretch>
        </p:blipFill>
        <p:spPr bwMode="auto">
          <a:xfrm>
            <a:off x="1071538" y="3429000"/>
            <a:ext cx="1228725" cy="7239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childTnLst>
                                </p:cTn>
                              </p:par>
                              <p:par>
                                <p:cTn id="7" presetID="5" presetClass="entr" presetSubtype="10" fill="hold" grpId="0" nodeType="withEffect">
                                  <p:stCondLst>
                                    <p:cond delay="0"/>
                                  </p:stCondLst>
                                  <p:childTnLst>
                                    <p:set>
                                      <p:cBhvr>
                                        <p:cTn id="8" dur="1" fill="hold">
                                          <p:stCondLst>
                                            <p:cond delay="0"/>
                                          </p:stCondLst>
                                        </p:cTn>
                                        <p:tgtEl>
                                          <p:spTgt spid="2058"/>
                                        </p:tgtEl>
                                        <p:attrNameLst>
                                          <p:attrName>style.visibility</p:attrName>
                                        </p:attrNameLst>
                                      </p:cBhvr>
                                      <p:to>
                                        <p:strVal val="visible"/>
                                      </p:to>
                                    </p:set>
                                    <p:animEffect transition="in" filter="checkerboard(across)">
                                      <p:cBhvr>
                                        <p:cTn id="9" dur="500"/>
                                        <p:tgtEl>
                                          <p:spTgt spid="2058"/>
                                        </p:tgtEl>
                                      </p:cBhvr>
                                    </p:animEffect>
                                  </p:childTnLst>
                                </p:cTn>
                              </p:par>
                              <p:par>
                                <p:cTn id="10" presetID="5" presetClass="entr" presetSubtype="10" fill="hold" grpId="0" nodeType="withEffect">
                                  <p:stCondLst>
                                    <p:cond delay="0"/>
                                  </p:stCondLst>
                                  <p:childTnLst>
                                    <p:set>
                                      <p:cBhvr>
                                        <p:cTn id="11" dur="1" fill="hold">
                                          <p:stCondLst>
                                            <p:cond delay="0"/>
                                          </p:stCondLst>
                                        </p:cTn>
                                        <p:tgtEl>
                                          <p:spTgt spid="2066"/>
                                        </p:tgtEl>
                                        <p:attrNameLst>
                                          <p:attrName>style.visibility</p:attrName>
                                        </p:attrNameLst>
                                      </p:cBhvr>
                                      <p:to>
                                        <p:strVal val="visible"/>
                                      </p:to>
                                    </p:set>
                                    <p:animEffect transition="in" filter="checkerboard(across)">
                                      <p:cBhvr>
                                        <p:cTn id="12" dur="500"/>
                                        <p:tgtEl>
                                          <p:spTgt spid="2066"/>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050"/>
                                        </p:tgtEl>
                                        <p:attrNameLst>
                                          <p:attrName>style.visibility</p:attrName>
                                        </p:attrNameLst>
                                      </p:cBhvr>
                                      <p:to>
                                        <p:strVal val="visible"/>
                                      </p:to>
                                    </p:set>
                                    <p:animEffect transition="in" filter="checkerboard(across)">
                                      <p:cBhvr>
                                        <p:cTn id="17" dur="500"/>
                                        <p:tgtEl>
                                          <p:spTgt spid="2050"/>
                                        </p:tgtEl>
                                      </p:cBhvr>
                                    </p:animEffect>
                                  </p:childTnLst>
                                </p:cTn>
                              </p:par>
                              <p:par>
                                <p:cTn id="18" presetID="5" presetClass="entr" presetSubtype="10" fill="hold" grpId="0" nodeType="withEffect">
                                  <p:stCondLst>
                                    <p:cond delay="0"/>
                                  </p:stCondLst>
                                  <p:childTnLst>
                                    <p:set>
                                      <p:cBhvr>
                                        <p:cTn id="19" dur="1" fill="hold">
                                          <p:stCondLst>
                                            <p:cond delay="0"/>
                                          </p:stCondLst>
                                        </p:cTn>
                                        <p:tgtEl>
                                          <p:spTgt spid="2065"/>
                                        </p:tgtEl>
                                        <p:attrNameLst>
                                          <p:attrName>style.visibility</p:attrName>
                                        </p:attrNameLst>
                                      </p:cBhvr>
                                      <p:to>
                                        <p:strVal val="visible"/>
                                      </p:to>
                                    </p:set>
                                    <p:animEffect transition="in" filter="checkerboard(across)">
                                      <p:cBhvr>
                                        <p:cTn id="20" dur="500"/>
                                        <p:tgtEl>
                                          <p:spTgt spid="2065"/>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2059"/>
                                        </p:tgtEl>
                                        <p:attrNameLst>
                                          <p:attrName>style.visibility</p:attrName>
                                        </p:attrNameLst>
                                      </p:cBhvr>
                                      <p:to>
                                        <p:strVal val="visible"/>
                                      </p:to>
                                    </p:set>
                                    <p:animEffect transition="in" filter="checkerboard(across)">
                                      <p:cBhvr>
                                        <p:cTn id="25" dur="500"/>
                                        <p:tgtEl>
                                          <p:spTgt spid="2059"/>
                                        </p:tgtEl>
                                      </p:cBhvr>
                                    </p:animEffect>
                                  </p:childTnLst>
                                </p:cTn>
                              </p:par>
                              <p:par>
                                <p:cTn id="26" presetID="5" presetClass="entr" presetSubtype="10" fill="hold" grpId="0" nodeType="withEffect">
                                  <p:stCondLst>
                                    <p:cond delay="0"/>
                                  </p:stCondLst>
                                  <p:childTnLst>
                                    <p:set>
                                      <p:cBhvr>
                                        <p:cTn id="27" dur="1" fill="hold">
                                          <p:stCondLst>
                                            <p:cond delay="0"/>
                                          </p:stCondLst>
                                        </p:cTn>
                                        <p:tgtEl>
                                          <p:spTgt spid="2057"/>
                                        </p:tgtEl>
                                        <p:attrNameLst>
                                          <p:attrName>style.visibility</p:attrName>
                                        </p:attrNameLst>
                                      </p:cBhvr>
                                      <p:to>
                                        <p:strVal val="visible"/>
                                      </p:to>
                                    </p:set>
                                    <p:animEffect transition="in" filter="checkerboard(across)">
                                      <p:cBhvr>
                                        <p:cTn id="28" dur="500"/>
                                        <p:tgtEl>
                                          <p:spTgt spid="2057"/>
                                        </p:tgtEl>
                                      </p:cBhvr>
                                    </p:animEffect>
                                  </p:childTnLst>
                                </p:cTn>
                              </p:par>
                              <p:par>
                                <p:cTn id="29" presetID="1" presetClass="entr" presetSubtype="0" fill="hold" nodeType="withEffect">
                                  <p:stCondLst>
                                    <p:cond delay="0"/>
                                  </p:stCondLst>
                                  <p:childTnLst>
                                    <p:set>
                                      <p:cBhvr>
                                        <p:cTn id="30" dur="1" fill="hold">
                                          <p:stCondLst>
                                            <p:cond delay="0"/>
                                          </p:stCondLst>
                                        </p:cTn>
                                        <p:tgtEl>
                                          <p:spTgt spid="102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grpId="0" nodeType="clickEffect">
                                  <p:stCondLst>
                                    <p:cond delay="0"/>
                                  </p:stCondLst>
                                  <p:childTnLst>
                                    <p:set>
                                      <p:cBhvr>
                                        <p:cTn id="34" dur="1" fill="hold">
                                          <p:stCondLst>
                                            <p:cond delay="0"/>
                                          </p:stCondLst>
                                        </p:cTn>
                                        <p:tgtEl>
                                          <p:spTgt spid="2049"/>
                                        </p:tgtEl>
                                        <p:attrNameLst>
                                          <p:attrName>style.visibility</p:attrName>
                                        </p:attrNameLst>
                                      </p:cBhvr>
                                      <p:to>
                                        <p:strVal val="visible"/>
                                      </p:to>
                                    </p:set>
                                    <p:animEffect transition="in" filter="checkerboard(across)">
                                      <p:cBhvr>
                                        <p:cTn id="35" dur="500"/>
                                        <p:tgtEl>
                                          <p:spTgt spid="2049"/>
                                        </p:tgtEl>
                                      </p:cBhvr>
                                    </p:animEffect>
                                  </p:childTnLst>
                                </p:cTn>
                              </p:par>
                              <p:par>
                                <p:cTn id="36" presetID="5" presetClass="entr" presetSubtype="10" fill="hold" grpId="0" nodeType="withEffect">
                                  <p:stCondLst>
                                    <p:cond delay="0"/>
                                  </p:stCondLst>
                                  <p:childTnLst>
                                    <p:set>
                                      <p:cBhvr>
                                        <p:cTn id="37" dur="1" fill="hold">
                                          <p:stCondLst>
                                            <p:cond delay="0"/>
                                          </p:stCondLst>
                                        </p:cTn>
                                        <p:tgtEl>
                                          <p:spTgt spid="2064"/>
                                        </p:tgtEl>
                                        <p:attrNameLst>
                                          <p:attrName>style.visibility</p:attrName>
                                        </p:attrNameLst>
                                      </p:cBhvr>
                                      <p:to>
                                        <p:strVal val="visible"/>
                                      </p:to>
                                    </p:set>
                                    <p:animEffect transition="in" filter="checkerboard(across)">
                                      <p:cBhvr>
                                        <p:cTn id="38" dur="500"/>
                                        <p:tgtEl>
                                          <p:spTgt spid="2064"/>
                                        </p:tgtEl>
                                      </p:cBhvr>
                                    </p:animEffect>
                                  </p:childTnLst>
                                </p:cTn>
                              </p:par>
                              <p:par>
                                <p:cTn id="39" presetID="5" presetClass="entr" presetSubtype="10" fill="hold" grpId="0" nodeType="withEffect">
                                  <p:stCondLst>
                                    <p:cond delay="0"/>
                                  </p:stCondLst>
                                  <p:childTnLst>
                                    <p:set>
                                      <p:cBhvr>
                                        <p:cTn id="40" dur="1" fill="hold">
                                          <p:stCondLst>
                                            <p:cond delay="0"/>
                                          </p:stCondLst>
                                        </p:cTn>
                                        <p:tgtEl>
                                          <p:spTgt spid="2063"/>
                                        </p:tgtEl>
                                        <p:attrNameLst>
                                          <p:attrName>style.visibility</p:attrName>
                                        </p:attrNameLst>
                                      </p:cBhvr>
                                      <p:to>
                                        <p:strVal val="visible"/>
                                      </p:to>
                                    </p:set>
                                    <p:animEffect transition="in" filter="checkerboard(across)">
                                      <p:cBhvr>
                                        <p:cTn id="41" dur="500"/>
                                        <p:tgtEl>
                                          <p:spTgt spid="2063"/>
                                        </p:tgtEl>
                                      </p:cBhvr>
                                    </p:animEffect>
                                  </p:childTnLst>
                                </p:cTn>
                              </p:par>
                            </p:childTnLst>
                          </p:cTn>
                        </p:par>
                      </p:childTnLst>
                    </p:cTn>
                  </p:par>
                  <p:par>
                    <p:cTn id="42" fill="hold">
                      <p:stCondLst>
                        <p:cond delay="indefinite"/>
                      </p:stCondLst>
                      <p:childTnLst>
                        <p:par>
                          <p:cTn id="43" fill="hold">
                            <p:stCondLst>
                              <p:cond delay="0"/>
                            </p:stCondLst>
                            <p:childTnLst>
                              <p:par>
                                <p:cTn id="44" presetID="5" presetClass="entr" presetSubtype="10" fill="hold" grpId="1" nodeType="clickEffect">
                                  <p:stCondLst>
                                    <p:cond delay="0"/>
                                  </p:stCondLst>
                                  <p:childTnLst>
                                    <p:set>
                                      <p:cBhvr>
                                        <p:cTn id="45" dur="1" fill="hold">
                                          <p:stCondLst>
                                            <p:cond delay="0"/>
                                          </p:stCondLst>
                                        </p:cTn>
                                        <p:tgtEl>
                                          <p:spTgt spid="2062"/>
                                        </p:tgtEl>
                                        <p:attrNameLst>
                                          <p:attrName>style.visibility</p:attrName>
                                        </p:attrNameLst>
                                      </p:cBhvr>
                                      <p:to>
                                        <p:strVal val="visible"/>
                                      </p:to>
                                    </p:set>
                                    <p:animEffect transition="in" filter="checkerboard(across)">
                                      <p:cBhvr>
                                        <p:cTn id="46" dur="500"/>
                                        <p:tgtEl>
                                          <p:spTgt spid="2062"/>
                                        </p:tgtEl>
                                      </p:cBhvr>
                                    </p:animEffect>
                                  </p:childTnLst>
                                </p:cTn>
                              </p:par>
                              <p:par>
                                <p:cTn id="47" presetID="5" presetClass="entr" presetSubtype="10" fill="hold" grpId="1" nodeType="withEffect">
                                  <p:stCondLst>
                                    <p:cond delay="0"/>
                                  </p:stCondLst>
                                  <p:childTnLst>
                                    <p:set>
                                      <p:cBhvr>
                                        <p:cTn id="48" dur="1" fill="hold">
                                          <p:stCondLst>
                                            <p:cond delay="0"/>
                                          </p:stCondLst>
                                        </p:cTn>
                                        <p:tgtEl>
                                          <p:spTgt spid="2052"/>
                                        </p:tgtEl>
                                        <p:attrNameLst>
                                          <p:attrName>style.visibility</p:attrName>
                                        </p:attrNameLst>
                                      </p:cBhvr>
                                      <p:to>
                                        <p:strVal val="visible"/>
                                      </p:to>
                                    </p:set>
                                    <p:animEffect transition="in" filter="checkerboard(across)">
                                      <p:cBhvr>
                                        <p:cTn id="49" dur="500"/>
                                        <p:tgtEl>
                                          <p:spTgt spid="2052"/>
                                        </p:tgtEl>
                                      </p:cBhvr>
                                    </p:animEffect>
                                  </p:childTnLst>
                                </p:cTn>
                              </p:par>
                              <p:par>
                                <p:cTn id="50" presetID="5" presetClass="entr" presetSubtype="10" fill="hold" grpId="0" nodeType="withEffect">
                                  <p:stCondLst>
                                    <p:cond delay="0"/>
                                  </p:stCondLst>
                                  <p:childTnLst>
                                    <p:set>
                                      <p:cBhvr>
                                        <p:cTn id="51" dur="1" fill="hold">
                                          <p:stCondLst>
                                            <p:cond delay="0"/>
                                          </p:stCondLst>
                                        </p:cTn>
                                        <p:tgtEl>
                                          <p:spTgt spid="2051"/>
                                        </p:tgtEl>
                                        <p:attrNameLst>
                                          <p:attrName>style.visibility</p:attrName>
                                        </p:attrNameLst>
                                      </p:cBhvr>
                                      <p:to>
                                        <p:strVal val="visible"/>
                                      </p:to>
                                    </p:set>
                                    <p:animEffect transition="in" filter="checkerboard(across)">
                                      <p:cBhvr>
                                        <p:cTn id="52" dur="500"/>
                                        <p:tgtEl>
                                          <p:spTgt spid="2051"/>
                                        </p:tgtEl>
                                      </p:cBhvr>
                                    </p:animEffect>
                                  </p:childTnLst>
                                </p:cTn>
                              </p:par>
                              <p:par>
                                <p:cTn id="53" presetID="5" presetClass="entr" presetSubtype="10" fill="hold" grpId="1" nodeType="withEffect">
                                  <p:stCondLst>
                                    <p:cond delay="0"/>
                                  </p:stCondLst>
                                  <p:childTnLst>
                                    <p:set>
                                      <p:cBhvr>
                                        <p:cTn id="54" dur="1" fill="hold">
                                          <p:stCondLst>
                                            <p:cond delay="0"/>
                                          </p:stCondLst>
                                        </p:cTn>
                                        <p:tgtEl>
                                          <p:spTgt spid="2060"/>
                                        </p:tgtEl>
                                        <p:attrNameLst>
                                          <p:attrName>style.visibility</p:attrName>
                                        </p:attrNameLst>
                                      </p:cBhvr>
                                      <p:to>
                                        <p:strVal val="visible"/>
                                      </p:to>
                                    </p:set>
                                    <p:animEffect transition="in" filter="checkerboard(across)">
                                      <p:cBhvr>
                                        <p:cTn id="55" dur="500"/>
                                        <p:tgtEl>
                                          <p:spTgt spid="2060"/>
                                        </p:tgtEl>
                                      </p:cBhvr>
                                    </p:animEffect>
                                  </p:childTnLst>
                                </p:cTn>
                              </p:par>
                              <p:par>
                                <p:cTn id="56" presetID="5" presetClass="entr" presetSubtype="10" fill="hold" grpId="1" nodeType="withEffect">
                                  <p:stCondLst>
                                    <p:cond delay="0"/>
                                  </p:stCondLst>
                                  <p:childTnLst>
                                    <p:set>
                                      <p:cBhvr>
                                        <p:cTn id="57" dur="1" fill="hold">
                                          <p:stCondLst>
                                            <p:cond delay="0"/>
                                          </p:stCondLst>
                                        </p:cTn>
                                        <p:tgtEl>
                                          <p:spTgt spid="2061"/>
                                        </p:tgtEl>
                                        <p:attrNameLst>
                                          <p:attrName>style.visibility</p:attrName>
                                        </p:attrNameLst>
                                      </p:cBhvr>
                                      <p:to>
                                        <p:strVal val="visible"/>
                                      </p:to>
                                    </p:set>
                                    <p:animEffect transition="in" filter="checkerboard(across)">
                                      <p:cBhvr>
                                        <p:cTn id="58" dur="500"/>
                                        <p:tgtEl>
                                          <p:spTgt spid="2061"/>
                                        </p:tgtEl>
                                      </p:cBhvr>
                                    </p:animEffect>
                                  </p:childTnLst>
                                </p:cTn>
                              </p:par>
                            </p:childTnLst>
                          </p:cTn>
                        </p:par>
                      </p:childTnLst>
                    </p:cTn>
                  </p:par>
                  <p:par>
                    <p:cTn id="59" fill="hold">
                      <p:stCondLst>
                        <p:cond delay="indefinite"/>
                      </p:stCondLst>
                      <p:childTnLst>
                        <p:par>
                          <p:cTn id="60" fill="hold">
                            <p:stCondLst>
                              <p:cond delay="0"/>
                            </p:stCondLst>
                            <p:childTnLst>
                              <p:par>
                                <p:cTn id="61" presetID="5" presetClass="entr" presetSubtype="10" fill="hold" grpId="0" nodeType="clickEffect">
                                  <p:stCondLst>
                                    <p:cond delay="0"/>
                                  </p:stCondLst>
                                  <p:childTnLst>
                                    <p:set>
                                      <p:cBhvr>
                                        <p:cTn id="62" dur="1" fill="hold">
                                          <p:stCondLst>
                                            <p:cond delay="0"/>
                                          </p:stCondLst>
                                        </p:cTn>
                                        <p:tgtEl>
                                          <p:spTgt spid="2054"/>
                                        </p:tgtEl>
                                        <p:attrNameLst>
                                          <p:attrName>style.visibility</p:attrName>
                                        </p:attrNameLst>
                                      </p:cBhvr>
                                      <p:to>
                                        <p:strVal val="visible"/>
                                      </p:to>
                                    </p:set>
                                    <p:animEffect transition="in" filter="checkerboard(across)">
                                      <p:cBhvr>
                                        <p:cTn id="63" dur="500"/>
                                        <p:tgtEl>
                                          <p:spTgt spid="2054"/>
                                        </p:tgtEl>
                                      </p:cBhvr>
                                    </p:animEffect>
                                  </p:childTnLst>
                                </p:cTn>
                              </p:par>
                              <p:par>
                                <p:cTn id="64" presetID="5" presetClass="entr" presetSubtype="10" fill="hold" grpId="0" nodeType="withEffect">
                                  <p:stCondLst>
                                    <p:cond delay="0"/>
                                  </p:stCondLst>
                                  <p:childTnLst>
                                    <p:set>
                                      <p:cBhvr>
                                        <p:cTn id="65" dur="1" fill="hold">
                                          <p:stCondLst>
                                            <p:cond delay="0"/>
                                          </p:stCondLst>
                                        </p:cTn>
                                        <p:tgtEl>
                                          <p:spTgt spid="2056"/>
                                        </p:tgtEl>
                                        <p:attrNameLst>
                                          <p:attrName>style.visibility</p:attrName>
                                        </p:attrNameLst>
                                      </p:cBhvr>
                                      <p:to>
                                        <p:strVal val="visible"/>
                                      </p:to>
                                    </p:set>
                                    <p:animEffect transition="in" filter="checkerboard(across)">
                                      <p:cBhvr>
                                        <p:cTn id="66" dur="500"/>
                                        <p:tgtEl>
                                          <p:spTgt spid="2056"/>
                                        </p:tgtEl>
                                      </p:cBhvr>
                                    </p:animEffect>
                                  </p:childTnLst>
                                </p:cTn>
                              </p:par>
                            </p:childTnLst>
                          </p:cTn>
                        </p:par>
                      </p:childTnLst>
                    </p:cTn>
                  </p:par>
                  <p:par>
                    <p:cTn id="67" fill="hold">
                      <p:stCondLst>
                        <p:cond delay="indefinite"/>
                      </p:stCondLst>
                      <p:childTnLst>
                        <p:par>
                          <p:cTn id="68" fill="hold">
                            <p:stCondLst>
                              <p:cond delay="0"/>
                            </p:stCondLst>
                            <p:childTnLst>
                              <p:par>
                                <p:cTn id="69" presetID="5" presetClass="entr" presetSubtype="10" fill="hold" grpId="0" nodeType="clickEffect">
                                  <p:stCondLst>
                                    <p:cond delay="0"/>
                                  </p:stCondLst>
                                  <p:childTnLst>
                                    <p:set>
                                      <p:cBhvr>
                                        <p:cTn id="70" dur="1" fill="hold">
                                          <p:stCondLst>
                                            <p:cond delay="0"/>
                                          </p:stCondLst>
                                        </p:cTn>
                                        <p:tgtEl>
                                          <p:spTgt spid="2053"/>
                                        </p:tgtEl>
                                        <p:attrNameLst>
                                          <p:attrName>style.visibility</p:attrName>
                                        </p:attrNameLst>
                                      </p:cBhvr>
                                      <p:to>
                                        <p:strVal val="visible"/>
                                      </p:to>
                                    </p:set>
                                    <p:animEffect transition="in" filter="checkerboard(across)">
                                      <p:cBhvr>
                                        <p:cTn id="71" dur="500"/>
                                        <p:tgtEl>
                                          <p:spTgt spid="2053"/>
                                        </p:tgtEl>
                                      </p:cBhvr>
                                    </p:animEffect>
                                  </p:childTnLst>
                                </p:cTn>
                              </p:par>
                              <p:par>
                                <p:cTn id="72" presetID="5" presetClass="entr" presetSubtype="10" fill="hold" grpId="0" nodeType="withEffect">
                                  <p:stCondLst>
                                    <p:cond delay="0"/>
                                  </p:stCondLst>
                                  <p:childTnLst>
                                    <p:set>
                                      <p:cBhvr>
                                        <p:cTn id="73" dur="1" fill="hold">
                                          <p:stCondLst>
                                            <p:cond delay="0"/>
                                          </p:stCondLst>
                                        </p:cTn>
                                        <p:tgtEl>
                                          <p:spTgt spid="2055"/>
                                        </p:tgtEl>
                                        <p:attrNameLst>
                                          <p:attrName>style.visibility</p:attrName>
                                        </p:attrNameLst>
                                      </p:cBhvr>
                                      <p:to>
                                        <p:strVal val="visible"/>
                                      </p:to>
                                    </p:set>
                                    <p:animEffect transition="in" filter="checkerboard(across)">
                                      <p:cBhvr>
                                        <p:cTn id="74" dur="500"/>
                                        <p:tgtEl>
                                          <p:spTgt spid="20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66" grpId="0" animBg="1"/>
      <p:bldP spid="2065" grpId="0" animBg="1"/>
      <p:bldP spid="2064" grpId="0" animBg="1"/>
      <p:bldP spid="2063" grpId="0" animBg="1"/>
      <p:bldP spid="2062" grpId="1" animBg="1"/>
      <p:bldP spid="2061" grpId="1" animBg="1"/>
      <p:bldP spid="2060" grpId="1" animBg="1"/>
      <p:bldP spid="2059" grpId="0" animBg="1"/>
      <p:bldP spid="2058" grpId="0" animBg="1"/>
      <p:bldP spid="2057" grpId="0" animBg="1"/>
      <p:bldP spid="2056" grpId="0" animBg="1"/>
      <p:bldP spid="2055" grpId="0" animBg="1"/>
      <p:bldP spid="2054" grpId="0" animBg="1"/>
      <p:bldP spid="2053" grpId="0" animBg="1"/>
      <p:bldP spid="2052" grpId="1" animBg="1"/>
      <p:bldP spid="2051" grpId="0" animBg="1"/>
      <p:bldP spid="2050" grpId="0" animBg="1"/>
      <p:bldP spid="204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71472" y="214290"/>
            <a:ext cx="8229600" cy="511156"/>
          </a:xfrm>
        </p:spPr>
        <p:txBody>
          <a:bodyPr>
            <a:noAutofit/>
          </a:bodyPr>
          <a:lstStyle/>
          <a:p>
            <a:r>
              <a:rPr lang="fr-FR" sz="3600" b="1" dirty="0" smtClean="0"/>
              <a:t>Niveau de langage de programmation</a:t>
            </a:r>
            <a:endParaRPr lang="fr-FR" sz="3600" b="1" dirty="0"/>
          </a:p>
        </p:txBody>
      </p:sp>
      <p:sp>
        <p:nvSpPr>
          <p:cNvPr id="4" name="Rectangle 3"/>
          <p:cNvSpPr/>
          <p:nvPr/>
        </p:nvSpPr>
        <p:spPr>
          <a:xfrm>
            <a:off x="1000100" y="1142984"/>
            <a:ext cx="4929222" cy="6429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Langage Humain </a:t>
            </a:r>
            <a:endParaRPr lang="fr-FR" dirty="0"/>
          </a:p>
        </p:txBody>
      </p:sp>
      <p:sp>
        <p:nvSpPr>
          <p:cNvPr id="6" name="Rectangle 5"/>
          <p:cNvSpPr/>
          <p:nvPr/>
        </p:nvSpPr>
        <p:spPr>
          <a:xfrm>
            <a:off x="1785918" y="2143116"/>
            <a:ext cx="3714776" cy="6429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smtClean="0">
                <a:solidFill>
                  <a:srgbClr val="FF0000"/>
                </a:solidFill>
              </a:rPr>
              <a:t>JAVA</a:t>
            </a:r>
            <a:r>
              <a:rPr lang="fr-FR" b="1" dirty="0" smtClean="0">
                <a:solidFill>
                  <a:schemeClr val="bg1"/>
                </a:solidFill>
              </a:rPr>
              <a:t>,</a:t>
            </a:r>
            <a:r>
              <a:rPr lang="fr-FR" dirty="0" smtClean="0"/>
              <a:t> C++, </a:t>
            </a:r>
            <a:endParaRPr lang="fr-FR" dirty="0"/>
          </a:p>
        </p:txBody>
      </p:sp>
      <p:sp>
        <p:nvSpPr>
          <p:cNvPr id="7" name="Rectangle 6"/>
          <p:cNvSpPr/>
          <p:nvPr/>
        </p:nvSpPr>
        <p:spPr>
          <a:xfrm>
            <a:off x="1785918" y="2786058"/>
            <a:ext cx="3714776" cy="6429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C , Pascal (fonctions) </a:t>
            </a:r>
            <a:endParaRPr lang="fr-FR" dirty="0"/>
          </a:p>
        </p:txBody>
      </p:sp>
      <p:sp>
        <p:nvSpPr>
          <p:cNvPr id="8" name="Rectangle 7"/>
          <p:cNvSpPr/>
          <p:nvPr/>
        </p:nvSpPr>
        <p:spPr>
          <a:xfrm>
            <a:off x="1785918" y="3429000"/>
            <a:ext cx="3714776" cy="6429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Assembleur (mnémonique : </a:t>
            </a:r>
            <a:r>
              <a:rPr lang="fr-FR" dirty="0" err="1" smtClean="0"/>
              <a:t>add</a:t>
            </a:r>
            <a:r>
              <a:rPr lang="fr-FR" dirty="0" smtClean="0"/>
              <a:t>) </a:t>
            </a:r>
            <a:endParaRPr lang="fr-FR" dirty="0"/>
          </a:p>
        </p:txBody>
      </p:sp>
      <p:sp>
        <p:nvSpPr>
          <p:cNvPr id="9" name="Rectangle 8"/>
          <p:cNvSpPr/>
          <p:nvPr/>
        </p:nvSpPr>
        <p:spPr>
          <a:xfrm>
            <a:off x="1000100" y="4429132"/>
            <a:ext cx="4929222" cy="6429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Langage Machine (01111001..)</a:t>
            </a:r>
            <a:endParaRPr lang="fr-FR" dirty="0"/>
          </a:p>
        </p:txBody>
      </p:sp>
      <p:sp>
        <p:nvSpPr>
          <p:cNvPr id="10" name="Bulle ronde 9"/>
          <p:cNvSpPr/>
          <p:nvPr/>
        </p:nvSpPr>
        <p:spPr>
          <a:xfrm rot="10800000" flipV="1">
            <a:off x="6286512" y="1142984"/>
            <a:ext cx="2000264" cy="1285884"/>
          </a:xfrm>
          <a:prstGeom prst="wedgeEllipseCallout">
            <a:avLst>
              <a:gd name="adj1" fmla="val 87171"/>
              <a:gd name="adj2" fmla="val 51716"/>
            </a:avLst>
          </a:prstGeom>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fr-FR" sz="1400" dirty="0"/>
              <a:t>Haut niveau </a:t>
            </a:r>
            <a:r>
              <a:rPr lang="fr-FR" sz="1050" dirty="0"/>
              <a:t>: </a:t>
            </a:r>
            <a:r>
              <a:rPr lang="fr-FR" sz="1200" dirty="0"/>
              <a:t>proche de l’homme, vocabulaire et syntaxe plus riches</a:t>
            </a:r>
          </a:p>
          <a:p>
            <a:pPr algn="ctr"/>
            <a:endParaRPr lang="fr-FR" sz="1200" dirty="0"/>
          </a:p>
        </p:txBody>
      </p:sp>
      <p:sp>
        <p:nvSpPr>
          <p:cNvPr id="11" name="Flèche vers le bas 10"/>
          <p:cNvSpPr/>
          <p:nvPr/>
        </p:nvSpPr>
        <p:spPr>
          <a:xfrm>
            <a:off x="1142976" y="2000240"/>
            <a:ext cx="285752" cy="207170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Bulle ronde 11"/>
          <p:cNvSpPr/>
          <p:nvPr/>
        </p:nvSpPr>
        <p:spPr>
          <a:xfrm rot="10800000" flipV="1">
            <a:off x="6643702" y="2857496"/>
            <a:ext cx="2071702" cy="1285884"/>
          </a:xfrm>
          <a:prstGeom prst="wedgeEllipseCallout">
            <a:avLst>
              <a:gd name="adj1" fmla="val 108452"/>
              <a:gd name="adj2" fmla="val 24008"/>
            </a:avLst>
          </a:prstGeom>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fr-FR" sz="1400" dirty="0">
                <a:solidFill>
                  <a:schemeClr val="bg1"/>
                </a:solidFill>
              </a:rPr>
              <a:t> Bas niveau : proche de la machine, instructions élémentaires</a:t>
            </a:r>
          </a:p>
          <a:p>
            <a:pPr algn="ctr"/>
            <a:endParaRPr lang="fr-FR" sz="12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4"/>
            <a:ext cx="8472518" cy="785818"/>
          </a:xfrm>
        </p:spPr>
        <p:txBody>
          <a:bodyPr>
            <a:noAutofit/>
          </a:bodyPr>
          <a:lstStyle/>
          <a:p>
            <a:r>
              <a:rPr lang="fr-FR" sz="3600" b="1" dirty="0"/>
              <a:t>Les familles de langages de programmation</a:t>
            </a:r>
            <a:endParaRPr lang="fr-FR" sz="3600" dirty="0"/>
          </a:p>
        </p:txBody>
      </p:sp>
      <p:sp>
        <p:nvSpPr>
          <p:cNvPr id="3" name="Espace réservé du contenu 2"/>
          <p:cNvSpPr>
            <a:spLocks noGrp="1"/>
          </p:cNvSpPr>
          <p:nvPr>
            <p:ph idx="1"/>
          </p:nvPr>
        </p:nvSpPr>
        <p:spPr>
          <a:xfrm>
            <a:off x="214282" y="1214422"/>
            <a:ext cx="8643998" cy="4911741"/>
          </a:xfrm>
        </p:spPr>
        <p:txBody>
          <a:bodyPr/>
          <a:lstStyle/>
          <a:p>
            <a:pPr marL="0" indent="0">
              <a:spcAft>
                <a:spcPts val="600"/>
              </a:spcAft>
              <a:buNone/>
            </a:pPr>
            <a:r>
              <a:rPr lang="fr-FR" dirty="0"/>
              <a:t>On distingue habituellement deux grandes familles de langages de programmation</a:t>
            </a:r>
            <a:r>
              <a:rPr lang="fr-FR" dirty="0" smtClean="0"/>
              <a:t>:</a:t>
            </a:r>
            <a:endParaRPr lang="fr-FR" dirty="0"/>
          </a:p>
          <a:p>
            <a:pPr marL="514350" indent="-514350">
              <a:buFont typeface="+mj-lt"/>
              <a:buAutoNum type="arabicPeriod"/>
            </a:pPr>
            <a:r>
              <a:rPr lang="fr-FR" dirty="0" smtClean="0"/>
              <a:t>Les </a:t>
            </a:r>
            <a:r>
              <a:rPr lang="fr-FR" dirty="0"/>
              <a:t>langages orientés procédures </a:t>
            </a:r>
            <a:r>
              <a:rPr lang="fr-FR" dirty="0" smtClean="0"/>
              <a:t>(langages </a:t>
            </a:r>
            <a:r>
              <a:rPr lang="fr-FR" dirty="0"/>
              <a:t>fonctionnels ou procéduraux) (ex :pascal, le C). </a:t>
            </a:r>
            <a:r>
              <a:rPr lang="fr-FR" dirty="0" smtClean="0"/>
              <a:t> </a:t>
            </a:r>
            <a:r>
              <a:rPr lang="fr-FR" b="1" dirty="0" smtClean="0"/>
              <a:t>Algorithmes(fonctions , procédures)  </a:t>
            </a:r>
            <a:r>
              <a:rPr lang="fr-FR" b="1" dirty="0"/>
              <a:t>+ Données = Programme</a:t>
            </a:r>
            <a:endParaRPr lang="fr-FR" dirty="0"/>
          </a:p>
          <a:p>
            <a:pPr marL="514350" indent="-514350">
              <a:buFont typeface="+mj-lt"/>
              <a:buAutoNum type="arabicPeriod"/>
            </a:pPr>
            <a:r>
              <a:rPr lang="fr-FR" dirty="0" smtClean="0"/>
              <a:t>Les </a:t>
            </a:r>
            <a:r>
              <a:rPr lang="fr-FR" dirty="0"/>
              <a:t>langages orientés objets (=langages objets) : (ex : C++, JAVA)    </a:t>
            </a:r>
            <a:r>
              <a:rPr lang="fr-FR" b="1" dirty="0" smtClean="0"/>
              <a:t>Méthodes </a:t>
            </a:r>
            <a:r>
              <a:rPr lang="fr-FR" b="1" dirty="0"/>
              <a:t>+ Données = Objet </a:t>
            </a:r>
            <a:r>
              <a:rPr lang="fr-FR" b="1" dirty="0" smtClean="0"/>
              <a:t>(Classe</a:t>
            </a:r>
            <a:r>
              <a:rPr lang="fr-FR" b="1" dirty="0"/>
              <a:t>)</a:t>
            </a:r>
            <a:endParaRPr lang="fr-FR" dirty="0"/>
          </a:p>
          <a:p>
            <a:pPr>
              <a:buNone/>
            </a:pPr>
            <a:endParaRPr lang="fr-F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bwMode="auto">
          <a:xfrm>
            <a:off x="857224" y="0"/>
            <a:ext cx="7772400" cy="1143000"/>
          </a:xfrm>
          <a:noFill/>
          <a:ln>
            <a:miter lim="800000"/>
            <a:headEnd/>
            <a:tailEnd/>
          </a:ln>
        </p:spPr>
        <p:txBody>
          <a:bodyPr vert="horz" wrap="square" lIns="91440" tIns="45720" rIns="91440" bIns="45720" numCol="1" anchor="t" anchorCtr="0" compatLnSpc="1">
            <a:prstTxWarp prst="textNoShape">
              <a:avLst/>
            </a:prstTxWarp>
            <a:normAutofit fontScale="90000"/>
          </a:bodyPr>
          <a:lstStyle/>
          <a:p>
            <a:r>
              <a:rPr lang="fr-FR" dirty="0"/>
              <a:t>Langages procéduraux et fonctionnels</a:t>
            </a:r>
            <a:endParaRPr lang="en-US" dirty="0"/>
          </a:p>
        </p:txBody>
      </p:sp>
      <p:grpSp>
        <p:nvGrpSpPr>
          <p:cNvPr id="5" name="Group 3"/>
          <p:cNvGrpSpPr>
            <a:grpSpLocks/>
          </p:cNvGrpSpPr>
          <p:nvPr/>
        </p:nvGrpSpPr>
        <p:grpSpPr bwMode="auto">
          <a:xfrm>
            <a:off x="6143636" y="1500174"/>
            <a:ext cx="2514600" cy="2357454"/>
            <a:chOff x="1680" y="2064"/>
            <a:chExt cx="1584" cy="2016"/>
          </a:xfrm>
        </p:grpSpPr>
        <p:sp>
          <p:nvSpPr>
            <p:cNvPr id="6" name="Rectangle 4"/>
            <p:cNvSpPr>
              <a:spLocks noChangeArrowheads="1"/>
            </p:cNvSpPr>
            <p:nvPr/>
          </p:nvSpPr>
          <p:spPr bwMode="auto">
            <a:xfrm>
              <a:off x="1680" y="2064"/>
              <a:ext cx="1584" cy="2016"/>
            </a:xfrm>
            <a:prstGeom prst="rect">
              <a:avLst/>
            </a:prstGeom>
            <a:noFill/>
            <a:ln w="9525">
              <a:solidFill>
                <a:schemeClr val="tx1"/>
              </a:solidFill>
              <a:miter lim="800000"/>
              <a:headEnd/>
              <a:tailEnd/>
            </a:ln>
            <a:effectLst/>
          </p:spPr>
          <p:txBody>
            <a:bodyPr wrap="none" anchor="ctr"/>
            <a:lstStyle/>
            <a:p>
              <a:endParaRPr lang="fr-FR"/>
            </a:p>
          </p:txBody>
        </p:sp>
        <p:sp>
          <p:nvSpPr>
            <p:cNvPr id="7" name="Rectangle 5"/>
            <p:cNvSpPr>
              <a:spLocks noChangeArrowheads="1"/>
            </p:cNvSpPr>
            <p:nvPr/>
          </p:nvSpPr>
          <p:spPr bwMode="auto">
            <a:xfrm>
              <a:off x="1824" y="2880"/>
              <a:ext cx="1248" cy="288"/>
            </a:xfrm>
            <a:prstGeom prst="rect">
              <a:avLst/>
            </a:prstGeom>
            <a:solidFill>
              <a:srgbClr val="66FFCC"/>
            </a:solidFill>
            <a:ln w="9525">
              <a:solidFill>
                <a:schemeClr val="tx1"/>
              </a:solidFill>
              <a:miter lim="800000"/>
              <a:headEnd/>
              <a:tailEnd/>
            </a:ln>
            <a:effectLst/>
          </p:spPr>
          <p:txBody>
            <a:bodyPr wrap="none" anchor="ctr"/>
            <a:lstStyle/>
            <a:p>
              <a:pPr algn="ctr" eaLnBrk="1" hangingPunct="1"/>
              <a:r>
                <a:rPr lang="fr-FR">
                  <a:latin typeface="Times New Roman" pitchFamily="18" charset="0"/>
                </a:rPr>
                <a:t>Traitement 1</a:t>
              </a:r>
              <a:endParaRPr lang="en-US">
                <a:latin typeface="Times New Roman" pitchFamily="18" charset="0"/>
              </a:endParaRPr>
            </a:p>
          </p:txBody>
        </p:sp>
        <p:sp>
          <p:nvSpPr>
            <p:cNvPr id="8" name="AutoShape 6"/>
            <p:cNvSpPr>
              <a:spLocks noChangeArrowheads="1"/>
            </p:cNvSpPr>
            <p:nvPr/>
          </p:nvSpPr>
          <p:spPr bwMode="auto">
            <a:xfrm>
              <a:off x="1872" y="2160"/>
              <a:ext cx="1104" cy="576"/>
            </a:xfrm>
            <a:prstGeom prst="roundRect">
              <a:avLst>
                <a:gd name="adj" fmla="val 16667"/>
              </a:avLst>
            </a:prstGeom>
            <a:solidFill>
              <a:srgbClr val="99CC00"/>
            </a:solidFill>
            <a:ln w="9525">
              <a:solidFill>
                <a:schemeClr val="tx1"/>
              </a:solidFill>
              <a:round/>
              <a:headEnd/>
              <a:tailEnd/>
            </a:ln>
            <a:effectLst/>
          </p:spPr>
          <p:txBody>
            <a:bodyPr wrap="none" anchor="ctr"/>
            <a:lstStyle/>
            <a:p>
              <a:pPr algn="ctr" eaLnBrk="1" hangingPunct="1"/>
              <a:r>
                <a:rPr lang="fr-FR">
                  <a:latin typeface="Times New Roman" pitchFamily="18" charset="0"/>
                </a:rPr>
                <a:t>Données</a:t>
              </a:r>
              <a:endParaRPr lang="en-US">
                <a:latin typeface="Times New Roman" pitchFamily="18" charset="0"/>
              </a:endParaRPr>
            </a:p>
          </p:txBody>
        </p:sp>
        <p:sp>
          <p:nvSpPr>
            <p:cNvPr id="9" name="Rectangle 7"/>
            <p:cNvSpPr>
              <a:spLocks noChangeArrowheads="1"/>
            </p:cNvSpPr>
            <p:nvPr/>
          </p:nvSpPr>
          <p:spPr bwMode="auto">
            <a:xfrm>
              <a:off x="1824" y="3264"/>
              <a:ext cx="1248" cy="288"/>
            </a:xfrm>
            <a:prstGeom prst="rect">
              <a:avLst/>
            </a:prstGeom>
            <a:solidFill>
              <a:srgbClr val="66FFCC"/>
            </a:solidFill>
            <a:ln w="9525">
              <a:solidFill>
                <a:schemeClr val="tx1"/>
              </a:solidFill>
              <a:miter lim="800000"/>
              <a:headEnd/>
              <a:tailEnd/>
            </a:ln>
            <a:effectLst/>
          </p:spPr>
          <p:txBody>
            <a:bodyPr wrap="none" anchor="ctr"/>
            <a:lstStyle/>
            <a:p>
              <a:pPr algn="ctr" eaLnBrk="1" hangingPunct="1"/>
              <a:r>
                <a:rPr lang="fr-FR">
                  <a:latin typeface="Times New Roman" pitchFamily="18" charset="0"/>
                </a:rPr>
                <a:t>Traitement 2</a:t>
              </a:r>
              <a:endParaRPr lang="en-US">
                <a:latin typeface="Times New Roman" pitchFamily="18" charset="0"/>
              </a:endParaRPr>
            </a:p>
          </p:txBody>
        </p:sp>
        <p:sp>
          <p:nvSpPr>
            <p:cNvPr id="10" name="Rectangle 8"/>
            <p:cNvSpPr>
              <a:spLocks noChangeArrowheads="1"/>
            </p:cNvSpPr>
            <p:nvPr/>
          </p:nvSpPr>
          <p:spPr bwMode="auto">
            <a:xfrm>
              <a:off x="1824" y="3648"/>
              <a:ext cx="1248" cy="288"/>
            </a:xfrm>
            <a:prstGeom prst="rect">
              <a:avLst/>
            </a:prstGeom>
            <a:solidFill>
              <a:srgbClr val="66FFCC"/>
            </a:solidFill>
            <a:ln w="9525">
              <a:solidFill>
                <a:schemeClr val="tx1"/>
              </a:solidFill>
              <a:miter lim="800000"/>
              <a:headEnd/>
              <a:tailEnd/>
            </a:ln>
            <a:effectLst/>
          </p:spPr>
          <p:txBody>
            <a:bodyPr wrap="none" anchor="ctr"/>
            <a:lstStyle/>
            <a:p>
              <a:pPr algn="ctr" eaLnBrk="1" hangingPunct="1"/>
              <a:r>
                <a:rPr lang="fr-FR" dirty="0">
                  <a:latin typeface="Times New Roman" pitchFamily="18" charset="0"/>
                </a:rPr>
                <a:t>Traitement 3</a:t>
              </a:r>
              <a:endParaRPr lang="en-US" dirty="0">
                <a:latin typeface="Times New Roman" pitchFamily="18" charset="0"/>
              </a:endParaRPr>
            </a:p>
          </p:txBody>
        </p:sp>
        <p:cxnSp>
          <p:nvCxnSpPr>
            <p:cNvPr id="11" name="AutoShape 9"/>
            <p:cNvCxnSpPr>
              <a:cxnSpLocks noChangeShapeType="1"/>
              <a:stCxn id="7" idx="0"/>
              <a:endCxn id="8" idx="1"/>
            </p:cNvCxnSpPr>
            <p:nvPr/>
          </p:nvCxnSpPr>
          <p:spPr bwMode="auto">
            <a:xfrm rot="5400000" flipH="1">
              <a:off x="1944" y="2376"/>
              <a:ext cx="432" cy="576"/>
            </a:xfrm>
            <a:prstGeom prst="curvedConnector4">
              <a:avLst>
                <a:gd name="adj1" fmla="val 16667"/>
                <a:gd name="adj2" fmla="val 125000"/>
              </a:avLst>
            </a:prstGeom>
            <a:noFill/>
            <a:ln w="9525">
              <a:solidFill>
                <a:schemeClr val="tx1"/>
              </a:solidFill>
              <a:round/>
              <a:headEnd type="triangle" w="med" len="med"/>
              <a:tailEnd type="triangle" w="med" len="med"/>
            </a:ln>
            <a:effectLst/>
          </p:spPr>
        </p:cxnSp>
        <p:cxnSp>
          <p:nvCxnSpPr>
            <p:cNvPr id="12" name="AutoShape 10"/>
            <p:cNvCxnSpPr>
              <a:cxnSpLocks noChangeShapeType="1"/>
              <a:stCxn id="9" idx="3"/>
              <a:endCxn id="8" idx="3"/>
            </p:cNvCxnSpPr>
            <p:nvPr/>
          </p:nvCxnSpPr>
          <p:spPr bwMode="auto">
            <a:xfrm flipH="1" flipV="1">
              <a:off x="2976" y="2448"/>
              <a:ext cx="96" cy="960"/>
            </a:xfrm>
            <a:prstGeom prst="curvedConnector3">
              <a:avLst>
                <a:gd name="adj1" fmla="val -150000"/>
              </a:avLst>
            </a:prstGeom>
            <a:noFill/>
            <a:ln w="9525">
              <a:solidFill>
                <a:schemeClr val="tx1"/>
              </a:solidFill>
              <a:round/>
              <a:headEnd type="triangle" w="med" len="med"/>
              <a:tailEnd type="triangle" w="med" len="med"/>
            </a:ln>
            <a:effectLst/>
          </p:spPr>
        </p:cxnSp>
        <p:cxnSp>
          <p:nvCxnSpPr>
            <p:cNvPr id="13" name="AutoShape 11"/>
            <p:cNvCxnSpPr>
              <a:cxnSpLocks noChangeShapeType="1"/>
              <a:stCxn id="10" idx="1"/>
              <a:endCxn id="8" idx="1"/>
            </p:cNvCxnSpPr>
            <p:nvPr/>
          </p:nvCxnSpPr>
          <p:spPr bwMode="auto">
            <a:xfrm rot="10800000" flipH="1">
              <a:off x="1824" y="2448"/>
              <a:ext cx="48" cy="1344"/>
            </a:xfrm>
            <a:prstGeom prst="curvedConnector3">
              <a:avLst>
                <a:gd name="adj1" fmla="val -200005"/>
              </a:avLst>
            </a:prstGeom>
            <a:noFill/>
            <a:ln w="9525">
              <a:solidFill>
                <a:schemeClr val="tx1"/>
              </a:solidFill>
              <a:round/>
              <a:headEnd type="triangle" w="med" len="med"/>
              <a:tailEnd type="triangle" w="med" len="med"/>
            </a:ln>
            <a:effectLst/>
          </p:spPr>
        </p:cxnSp>
      </p:grpSp>
      <p:sp>
        <p:nvSpPr>
          <p:cNvPr id="14" name="Text Box 12"/>
          <p:cNvSpPr txBox="1">
            <a:spLocks noChangeArrowheads="1"/>
          </p:cNvSpPr>
          <p:nvPr/>
        </p:nvSpPr>
        <p:spPr bwMode="auto">
          <a:xfrm>
            <a:off x="357158" y="1571612"/>
            <a:ext cx="5654675" cy="4524315"/>
          </a:xfrm>
          <a:prstGeom prst="rect">
            <a:avLst/>
          </a:prstGeom>
          <a:noFill/>
          <a:ln w="9525">
            <a:noFill/>
            <a:miter lim="800000"/>
            <a:headEnd/>
            <a:tailEnd/>
          </a:ln>
          <a:effectLst/>
        </p:spPr>
        <p:txBody>
          <a:bodyPr wrap="square">
            <a:spAutoFit/>
          </a:bodyPr>
          <a:lstStyle/>
          <a:p>
            <a:r>
              <a:rPr lang="fr-FR" sz="2400" dirty="0"/>
              <a:t>Un programme est composé de plusieurs procédures (ou fonctions) :</a:t>
            </a:r>
          </a:p>
          <a:p>
            <a:pPr marL="762000" lvl="1" indent="-304800">
              <a:buFont typeface="Wingdings" pitchFamily="2" charset="2"/>
              <a:buChar char="Ø"/>
            </a:pPr>
            <a:r>
              <a:rPr lang="fr-FR" sz="2400" dirty="0"/>
              <a:t>qui effectuent un traitement sur des données (</a:t>
            </a:r>
            <a:r>
              <a:rPr lang="fr-FR" sz="2400" b="1" dirty="0"/>
              <a:t>procédure</a:t>
            </a:r>
            <a:r>
              <a:rPr lang="fr-FR" sz="2400" dirty="0"/>
              <a:t>)</a:t>
            </a:r>
          </a:p>
          <a:p>
            <a:pPr marL="762000" lvl="1" indent="-304800">
              <a:buFont typeface="Wingdings" pitchFamily="2" charset="2"/>
              <a:buChar char="Ø"/>
            </a:pPr>
            <a:r>
              <a:rPr lang="fr-FR" sz="2400" dirty="0"/>
              <a:t>qui retournent une valeur après leur invocation (</a:t>
            </a:r>
            <a:r>
              <a:rPr lang="fr-FR" sz="2400" b="1" dirty="0"/>
              <a:t>fonction</a:t>
            </a:r>
            <a:r>
              <a:rPr lang="fr-FR" sz="2400" dirty="0"/>
              <a:t>)</a:t>
            </a:r>
          </a:p>
          <a:p>
            <a:pPr marL="762000" lvl="1" indent="-304800"/>
            <a:endParaRPr lang="fr-FR" sz="2400" dirty="0"/>
          </a:p>
          <a:p>
            <a:r>
              <a:rPr lang="fr-FR" sz="2400" dirty="0"/>
              <a:t>Certains langages ne distinguent pas procédures et fonctions.</a:t>
            </a:r>
          </a:p>
          <a:p>
            <a:endParaRPr lang="fr-FR" sz="2400" dirty="0"/>
          </a:p>
          <a:p>
            <a:r>
              <a:rPr lang="fr-FR" sz="2400" dirty="0"/>
              <a:t>Exemples de langages procéduraux ou fonctionnels : Fortran, Lisp, C, …</a:t>
            </a:r>
            <a:endParaRPr lang="en-US" sz="2400" dirty="0"/>
          </a:p>
        </p:txBody>
      </p:sp>
      <p:grpSp>
        <p:nvGrpSpPr>
          <p:cNvPr id="15" name="Group 3"/>
          <p:cNvGrpSpPr>
            <a:grpSpLocks/>
          </p:cNvGrpSpPr>
          <p:nvPr/>
        </p:nvGrpSpPr>
        <p:grpSpPr bwMode="auto">
          <a:xfrm>
            <a:off x="5786446" y="4071942"/>
            <a:ext cx="3014666" cy="2357454"/>
            <a:chOff x="1680" y="2064"/>
            <a:chExt cx="1584" cy="2016"/>
          </a:xfrm>
        </p:grpSpPr>
        <p:sp>
          <p:nvSpPr>
            <p:cNvPr id="16" name="Rectangle 4"/>
            <p:cNvSpPr>
              <a:spLocks noChangeArrowheads="1"/>
            </p:cNvSpPr>
            <p:nvPr/>
          </p:nvSpPr>
          <p:spPr bwMode="auto">
            <a:xfrm>
              <a:off x="1680" y="2064"/>
              <a:ext cx="1584" cy="2016"/>
            </a:xfrm>
            <a:prstGeom prst="rect">
              <a:avLst/>
            </a:prstGeom>
            <a:noFill/>
            <a:ln w="9525">
              <a:solidFill>
                <a:schemeClr val="tx1"/>
              </a:solidFill>
              <a:miter lim="800000"/>
              <a:headEnd/>
              <a:tailEnd/>
            </a:ln>
            <a:effectLst/>
          </p:spPr>
          <p:txBody>
            <a:bodyPr wrap="none" anchor="ctr"/>
            <a:lstStyle/>
            <a:p>
              <a:endParaRPr lang="fr-FR"/>
            </a:p>
          </p:txBody>
        </p:sp>
        <p:sp>
          <p:nvSpPr>
            <p:cNvPr id="17" name="Rectangle 5"/>
            <p:cNvSpPr>
              <a:spLocks noChangeArrowheads="1"/>
            </p:cNvSpPr>
            <p:nvPr/>
          </p:nvSpPr>
          <p:spPr bwMode="auto">
            <a:xfrm>
              <a:off x="1824" y="2880"/>
              <a:ext cx="1248" cy="288"/>
            </a:xfrm>
            <a:prstGeom prst="rect">
              <a:avLst/>
            </a:prstGeom>
            <a:solidFill>
              <a:srgbClr val="66FFCC"/>
            </a:solidFill>
            <a:ln w="9525">
              <a:solidFill>
                <a:schemeClr val="tx1"/>
              </a:solidFill>
              <a:miter lim="800000"/>
              <a:headEnd/>
              <a:tailEnd/>
            </a:ln>
            <a:effectLst/>
          </p:spPr>
          <p:txBody>
            <a:bodyPr wrap="none" anchor="ctr"/>
            <a:lstStyle/>
            <a:p>
              <a:pPr algn="ctr" eaLnBrk="1" hangingPunct="1"/>
              <a:r>
                <a:rPr lang="fr-FR" dirty="0" smtClean="0">
                  <a:latin typeface="Times New Roman" pitchFamily="18" charset="0"/>
                </a:rPr>
                <a:t>Inscription </a:t>
              </a:r>
              <a:endParaRPr lang="en-US" dirty="0">
                <a:latin typeface="Times New Roman" pitchFamily="18" charset="0"/>
              </a:endParaRPr>
            </a:p>
          </p:txBody>
        </p:sp>
        <p:sp>
          <p:nvSpPr>
            <p:cNvPr id="18" name="AutoShape 6"/>
            <p:cNvSpPr>
              <a:spLocks noChangeArrowheads="1"/>
            </p:cNvSpPr>
            <p:nvPr/>
          </p:nvSpPr>
          <p:spPr bwMode="auto">
            <a:xfrm>
              <a:off x="1718" y="2160"/>
              <a:ext cx="1464" cy="576"/>
            </a:xfrm>
            <a:prstGeom prst="roundRect">
              <a:avLst>
                <a:gd name="adj" fmla="val 16667"/>
              </a:avLst>
            </a:prstGeom>
            <a:solidFill>
              <a:srgbClr val="99CC00"/>
            </a:solidFill>
            <a:ln w="9525">
              <a:solidFill>
                <a:schemeClr val="tx1"/>
              </a:solidFill>
              <a:round/>
              <a:headEnd/>
              <a:tailEnd/>
            </a:ln>
            <a:effectLst/>
          </p:spPr>
          <p:txBody>
            <a:bodyPr wrap="none" anchor="ctr"/>
            <a:lstStyle/>
            <a:p>
              <a:pPr algn="ctr" eaLnBrk="1" hangingPunct="1"/>
              <a:r>
                <a:rPr lang="fr-FR" sz="1200" dirty="0" smtClean="0">
                  <a:latin typeface="Times New Roman" pitchFamily="18" charset="0"/>
                </a:rPr>
                <a:t>Nom, prénom, nom module</a:t>
              </a:r>
              <a:r>
                <a:rPr lang="fr-FR" sz="1100" dirty="0" smtClean="0">
                  <a:latin typeface="Times New Roman" pitchFamily="18" charset="0"/>
                </a:rPr>
                <a:t>, </a:t>
              </a:r>
              <a:r>
                <a:rPr lang="fr-FR" sz="1100" dirty="0" err="1" smtClean="0">
                  <a:latin typeface="Times New Roman" pitchFamily="18" charset="0"/>
                </a:rPr>
                <a:t>num</a:t>
              </a:r>
              <a:r>
                <a:rPr lang="fr-FR" sz="1100" dirty="0" smtClean="0">
                  <a:latin typeface="Times New Roman" pitchFamily="18" charset="0"/>
                </a:rPr>
                <a:t> groupe,</a:t>
              </a:r>
            </a:p>
            <a:p>
              <a:pPr algn="ctr" eaLnBrk="1" hangingPunct="1"/>
              <a:r>
                <a:rPr lang="fr-FR" sz="1100" dirty="0" err="1" smtClean="0">
                  <a:latin typeface="Times New Roman" pitchFamily="18" charset="0"/>
                </a:rPr>
                <a:t>Num</a:t>
              </a:r>
              <a:r>
                <a:rPr lang="fr-FR" sz="1100" dirty="0" smtClean="0">
                  <a:latin typeface="Times New Roman" pitchFamily="18" charset="0"/>
                </a:rPr>
                <a:t> Salle,  </a:t>
              </a:r>
              <a:r>
                <a:rPr lang="fr-FR" dirty="0" smtClean="0">
                  <a:latin typeface="Times New Roman" pitchFamily="18" charset="0"/>
                </a:rPr>
                <a:t> ….</a:t>
              </a:r>
              <a:endParaRPr lang="en-US" dirty="0">
                <a:latin typeface="Times New Roman" pitchFamily="18" charset="0"/>
              </a:endParaRPr>
            </a:p>
          </p:txBody>
        </p:sp>
        <p:sp>
          <p:nvSpPr>
            <p:cNvPr id="19" name="Rectangle 7"/>
            <p:cNvSpPr>
              <a:spLocks noChangeArrowheads="1"/>
            </p:cNvSpPr>
            <p:nvPr/>
          </p:nvSpPr>
          <p:spPr bwMode="auto">
            <a:xfrm>
              <a:off x="1824" y="3264"/>
              <a:ext cx="1248" cy="288"/>
            </a:xfrm>
            <a:prstGeom prst="rect">
              <a:avLst/>
            </a:prstGeom>
            <a:solidFill>
              <a:srgbClr val="66FFCC"/>
            </a:solidFill>
            <a:ln w="9525">
              <a:solidFill>
                <a:schemeClr val="tx1"/>
              </a:solidFill>
              <a:miter lim="800000"/>
              <a:headEnd/>
              <a:tailEnd/>
            </a:ln>
            <a:effectLst/>
          </p:spPr>
          <p:txBody>
            <a:bodyPr wrap="none" anchor="ctr"/>
            <a:lstStyle/>
            <a:p>
              <a:pPr algn="ctr" eaLnBrk="1" hangingPunct="1"/>
              <a:r>
                <a:rPr lang="en-US" dirty="0" smtClean="0">
                  <a:latin typeface="Times New Roman" pitchFamily="18" charset="0"/>
                </a:rPr>
                <a:t>Affectation </a:t>
              </a:r>
              <a:endParaRPr lang="en-US" dirty="0">
                <a:latin typeface="Times New Roman" pitchFamily="18" charset="0"/>
              </a:endParaRPr>
            </a:p>
          </p:txBody>
        </p:sp>
        <p:sp>
          <p:nvSpPr>
            <p:cNvPr id="20" name="Rectangle 8"/>
            <p:cNvSpPr>
              <a:spLocks noChangeArrowheads="1"/>
            </p:cNvSpPr>
            <p:nvPr/>
          </p:nvSpPr>
          <p:spPr bwMode="auto">
            <a:xfrm>
              <a:off x="1824" y="3648"/>
              <a:ext cx="1248" cy="288"/>
            </a:xfrm>
            <a:prstGeom prst="rect">
              <a:avLst/>
            </a:prstGeom>
            <a:solidFill>
              <a:srgbClr val="66FFCC"/>
            </a:solidFill>
            <a:ln w="9525">
              <a:solidFill>
                <a:schemeClr val="tx1"/>
              </a:solidFill>
              <a:miter lim="800000"/>
              <a:headEnd/>
              <a:tailEnd/>
            </a:ln>
            <a:effectLst/>
          </p:spPr>
          <p:txBody>
            <a:bodyPr wrap="none" anchor="ctr"/>
            <a:lstStyle/>
            <a:p>
              <a:pPr algn="ctr" eaLnBrk="1" hangingPunct="1"/>
              <a:r>
                <a:rPr lang="en-US" dirty="0" smtClean="0">
                  <a:latin typeface="Times New Roman" pitchFamily="18" charset="0"/>
                </a:rPr>
                <a:t>Deliberation </a:t>
              </a:r>
              <a:endParaRPr lang="en-US" dirty="0">
                <a:latin typeface="Times New Roman" pitchFamily="18" charset="0"/>
              </a:endParaRPr>
            </a:p>
          </p:txBody>
        </p:sp>
        <p:cxnSp>
          <p:nvCxnSpPr>
            <p:cNvPr id="21" name="AutoShape 9"/>
            <p:cNvCxnSpPr>
              <a:cxnSpLocks noChangeShapeType="1"/>
              <a:stCxn id="17" idx="0"/>
              <a:endCxn id="18" idx="1"/>
            </p:cNvCxnSpPr>
            <p:nvPr/>
          </p:nvCxnSpPr>
          <p:spPr bwMode="auto">
            <a:xfrm rot="16200000" flipV="1">
              <a:off x="1867" y="2299"/>
              <a:ext cx="432" cy="730"/>
            </a:xfrm>
            <a:prstGeom prst="curvedConnector4">
              <a:avLst>
                <a:gd name="adj1" fmla="val 16667"/>
                <a:gd name="adj2" fmla="val 116443"/>
              </a:avLst>
            </a:prstGeom>
            <a:noFill/>
            <a:ln w="9525">
              <a:solidFill>
                <a:schemeClr val="tx1"/>
              </a:solidFill>
              <a:round/>
              <a:headEnd type="triangle" w="med" len="med"/>
              <a:tailEnd type="triangle" w="med" len="med"/>
            </a:ln>
            <a:effectLst/>
          </p:spPr>
        </p:cxnSp>
        <p:cxnSp>
          <p:nvCxnSpPr>
            <p:cNvPr id="22" name="AutoShape 10"/>
            <p:cNvCxnSpPr>
              <a:cxnSpLocks noChangeShapeType="1"/>
              <a:stCxn id="19" idx="3"/>
              <a:endCxn id="18" idx="3"/>
            </p:cNvCxnSpPr>
            <p:nvPr/>
          </p:nvCxnSpPr>
          <p:spPr bwMode="auto">
            <a:xfrm flipV="1">
              <a:off x="3072" y="2448"/>
              <a:ext cx="109" cy="960"/>
            </a:xfrm>
            <a:prstGeom prst="curvedConnector3">
              <a:avLst>
                <a:gd name="adj1" fmla="val 209762"/>
              </a:avLst>
            </a:prstGeom>
            <a:noFill/>
            <a:ln w="9525">
              <a:solidFill>
                <a:schemeClr val="tx1"/>
              </a:solidFill>
              <a:round/>
              <a:headEnd type="triangle" w="med" len="med"/>
              <a:tailEnd type="triangle" w="med" len="med"/>
            </a:ln>
            <a:effectLst/>
          </p:spPr>
        </p:cxnSp>
        <p:cxnSp>
          <p:nvCxnSpPr>
            <p:cNvPr id="23" name="AutoShape 11"/>
            <p:cNvCxnSpPr>
              <a:cxnSpLocks noChangeShapeType="1"/>
              <a:stCxn id="20" idx="1"/>
              <a:endCxn id="18" idx="1"/>
            </p:cNvCxnSpPr>
            <p:nvPr/>
          </p:nvCxnSpPr>
          <p:spPr bwMode="auto">
            <a:xfrm rot="10800000">
              <a:off x="1718" y="2448"/>
              <a:ext cx="106" cy="1344"/>
            </a:xfrm>
            <a:prstGeom prst="curvedConnector3">
              <a:avLst>
                <a:gd name="adj1" fmla="val 212820"/>
              </a:avLst>
            </a:prstGeom>
            <a:noFill/>
            <a:ln w="9525">
              <a:solidFill>
                <a:schemeClr val="tx1"/>
              </a:solidFill>
              <a:round/>
              <a:headEnd type="triangle" w="med" len="med"/>
              <a:tailEnd type="triangle" w="med" len="med"/>
            </a:ln>
            <a:effectLst/>
          </p:spPr>
        </p:cxnSp>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bwMode="auto">
          <a:xfrm>
            <a:off x="571472" y="0"/>
            <a:ext cx="7772400" cy="857232"/>
          </a:xfrm>
          <a:noFill/>
          <a:ln>
            <a:miter lim="800000"/>
            <a:headEnd/>
            <a:tailEnd/>
          </a:ln>
        </p:spPr>
        <p:txBody>
          <a:bodyPr vert="horz" wrap="square" lIns="91440" tIns="45720" rIns="91440" bIns="45720" numCol="1" anchor="t" anchorCtr="0" compatLnSpc="1">
            <a:prstTxWarp prst="textNoShape">
              <a:avLst/>
            </a:prstTxWarp>
            <a:normAutofit/>
          </a:bodyPr>
          <a:lstStyle/>
          <a:p>
            <a:r>
              <a:rPr lang="fr-FR" sz="3600" b="1" dirty="0"/>
              <a:t>Langages Orientés-Objet</a:t>
            </a:r>
            <a:endParaRPr lang="en-US" sz="3600" b="1" dirty="0"/>
          </a:p>
        </p:txBody>
      </p:sp>
      <p:sp>
        <p:nvSpPr>
          <p:cNvPr id="43" name="Text Box 44"/>
          <p:cNvSpPr txBox="1">
            <a:spLocks noChangeArrowheads="1"/>
          </p:cNvSpPr>
          <p:nvPr/>
        </p:nvSpPr>
        <p:spPr bwMode="auto">
          <a:xfrm>
            <a:off x="214283" y="928670"/>
            <a:ext cx="5286412" cy="4893647"/>
          </a:xfrm>
          <a:prstGeom prst="rect">
            <a:avLst/>
          </a:prstGeom>
          <a:noFill/>
          <a:ln w="9525">
            <a:noFill/>
            <a:miter lim="800000"/>
            <a:headEnd/>
            <a:tailEnd/>
          </a:ln>
          <a:effectLst/>
        </p:spPr>
        <p:txBody>
          <a:bodyPr wrap="square">
            <a:spAutoFit/>
          </a:bodyPr>
          <a:lstStyle/>
          <a:p>
            <a:r>
              <a:rPr lang="fr-FR" sz="2400" dirty="0"/>
              <a:t>Un programme est composé de plusieurs objets qui contiennent :</a:t>
            </a:r>
          </a:p>
          <a:p>
            <a:pPr marL="762000" lvl="1" indent="-304800">
              <a:buFont typeface="Wingdings" pitchFamily="2" charset="2"/>
              <a:buChar char="Ø"/>
            </a:pPr>
            <a:r>
              <a:rPr lang="fr-FR" sz="2400" dirty="0"/>
              <a:t>des données "internes"</a:t>
            </a:r>
          </a:p>
          <a:p>
            <a:pPr marL="762000" lvl="1" indent="-304800">
              <a:buFont typeface="Wingdings" pitchFamily="2" charset="2"/>
              <a:buChar char="Ø"/>
            </a:pPr>
            <a:r>
              <a:rPr lang="fr-FR" sz="2400" dirty="0"/>
              <a:t>des traitements manipulant ces données internes ou d'autres données</a:t>
            </a:r>
          </a:p>
          <a:p>
            <a:pPr marL="762000" lvl="1" indent="-304800"/>
            <a:endParaRPr lang="fr-FR" sz="2400" dirty="0"/>
          </a:p>
          <a:p>
            <a:r>
              <a:rPr lang="fr-FR" sz="2400" dirty="0"/>
              <a:t>Les données d'un objet sont appelés ses </a:t>
            </a:r>
            <a:r>
              <a:rPr lang="fr-FR" sz="2400" b="1" dirty="0"/>
              <a:t>attributs</a:t>
            </a:r>
            <a:r>
              <a:rPr lang="fr-FR" sz="2400" dirty="0"/>
              <a:t> et ses traitements sont ses </a:t>
            </a:r>
            <a:r>
              <a:rPr lang="fr-FR" sz="2400" b="1" dirty="0"/>
              <a:t>méthodes</a:t>
            </a:r>
            <a:r>
              <a:rPr lang="fr-FR" sz="2400" dirty="0"/>
              <a:t> (ou </a:t>
            </a:r>
            <a:r>
              <a:rPr lang="fr-FR" sz="2400" b="1" dirty="0"/>
              <a:t>opérations</a:t>
            </a:r>
            <a:r>
              <a:rPr lang="fr-FR" sz="2400" dirty="0"/>
              <a:t>).</a:t>
            </a:r>
          </a:p>
          <a:p>
            <a:endParaRPr lang="fr-FR" sz="2400" dirty="0"/>
          </a:p>
          <a:p>
            <a:r>
              <a:rPr lang="fr-FR" sz="2400" dirty="0"/>
              <a:t>Exemples de langages orientés-objet : </a:t>
            </a:r>
            <a:r>
              <a:rPr lang="fr-FR" sz="2400" dirty="0" err="1"/>
              <a:t>SmallTalk</a:t>
            </a:r>
            <a:r>
              <a:rPr lang="fr-FR" sz="2400" dirty="0"/>
              <a:t>, C++, Java, …</a:t>
            </a:r>
            <a:endParaRPr lang="en-US" sz="2400" dirty="0"/>
          </a:p>
        </p:txBody>
      </p:sp>
      <p:grpSp>
        <p:nvGrpSpPr>
          <p:cNvPr id="55" name="Groupe 54"/>
          <p:cNvGrpSpPr/>
          <p:nvPr/>
        </p:nvGrpSpPr>
        <p:grpSpPr>
          <a:xfrm>
            <a:off x="5786446" y="714356"/>
            <a:ext cx="3048000" cy="2428892"/>
            <a:chOff x="5786446" y="714356"/>
            <a:chExt cx="3048000" cy="3276600"/>
          </a:xfrm>
        </p:grpSpPr>
        <p:grpSp>
          <p:nvGrpSpPr>
            <p:cNvPr id="12" name="Group 21"/>
            <p:cNvGrpSpPr>
              <a:grpSpLocks/>
            </p:cNvGrpSpPr>
            <p:nvPr/>
          </p:nvGrpSpPr>
          <p:grpSpPr bwMode="auto">
            <a:xfrm>
              <a:off x="6853246" y="785794"/>
              <a:ext cx="838200" cy="838200"/>
              <a:chOff x="2448" y="3312"/>
              <a:chExt cx="528" cy="528"/>
            </a:xfrm>
          </p:grpSpPr>
          <p:sp>
            <p:nvSpPr>
              <p:cNvPr id="18" name="Rectangle 22"/>
              <p:cNvSpPr>
                <a:spLocks noChangeArrowheads="1"/>
              </p:cNvSpPr>
              <p:nvPr/>
            </p:nvSpPr>
            <p:spPr bwMode="auto">
              <a:xfrm>
                <a:off x="2448" y="3312"/>
                <a:ext cx="528" cy="528"/>
              </a:xfrm>
              <a:prstGeom prst="rect">
                <a:avLst/>
              </a:prstGeom>
              <a:noFill/>
              <a:ln w="9525">
                <a:solidFill>
                  <a:schemeClr val="tx1"/>
                </a:solidFill>
                <a:miter lim="800000"/>
                <a:headEnd/>
                <a:tailEnd/>
              </a:ln>
              <a:effectLst/>
            </p:spPr>
            <p:txBody>
              <a:bodyPr wrap="none" anchor="ctr"/>
              <a:lstStyle/>
              <a:p>
                <a:endParaRPr lang="fr-FR"/>
              </a:p>
            </p:txBody>
          </p:sp>
          <p:sp>
            <p:nvSpPr>
              <p:cNvPr id="19" name="Rectangle 23"/>
              <p:cNvSpPr>
                <a:spLocks noChangeArrowheads="1"/>
              </p:cNvSpPr>
              <p:nvPr/>
            </p:nvSpPr>
            <p:spPr bwMode="auto">
              <a:xfrm>
                <a:off x="2520" y="3648"/>
                <a:ext cx="384" cy="144"/>
              </a:xfrm>
              <a:prstGeom prst="rect">
                <a:avLst/>
              </a:prstGeom>
              <a:solidFill>
                <a:srgbClr val="66FFCC"/>
              </a:solidFill>
              <a:ln w="9525">
                <a:solidFill>
                  <a:schemeClr val="tx1"/>
                </a:solidFill>
                <a:miter lim="800000"/>
                <a:headEnd/>
                <a:tailEnd/>
              </a:ln>
              <a:effectLst/>
            </p:spPr>
            <p:txBody>
              <a:bodyPr wrap="none" anchor="ctr"/>
              <a:lstStyle/>
              <a:p>
                <a:pPr algn="ctr" eaLnBrk="1" hangingPunct="1"/>
                <a:endParaRPr lang="en-US">
                  <a:latin typeface="Times New Roman" pitchFamily="18" charset="0"/>
                </a:endParaRPr>
              </a:p>
            </p:txBody>
          </p:sp>
          <p:sp>
            <p:nvSpPr>
              <p:cNvPr id="20" name="AutoShape 24"/>
              <p:cNvSpPr>
                <a:spLocks noChangeArrowheads="1"/>
              </p:cNvSpPr>
              <p:nvPr/>
            </p:nvSpPr>
            <p:spPr bwMode="auto">
              <a:xfrm>
                <a:off x="2496" y="3360"/>
                <a:ext cx="432" cy="192"/>
              </a:xfrm>
              <a:prstGeom prst="roundRect">
                <a:avLst>
                  <a:gd name="adj" fmla="val 16667"/>
                </a:avLst>
              </a:prstGeom>
              <a:solidFill>
                <a:srgbClr val="99CC00"/>
              </a:solidFill>
              <a:ln w="9525">
                <a:solidFill>
                  <a:schemeClr val="tx1"/>
                </a:solidFill>
                <a:round/>
                <a:headEnd/>
                <a:tailEnd/>
              </a:ln>
              <a:effectLst/>
            </p:spPr>
            <p:txBody>
              <a:bodyPr wrap="none" anchor="ctr"/>
              <a:lstStyle/>
              <a:p>
                <a:pPr algn="ctr" eaLnBrk="1" hangingPunct="1"/>
                <a:endParaRPr lang="en-US">
                  <a:latin typeface="Times New Roman" pitchFamily="18" charset="0"/>
                </a:endParaRPr>
              </a:p>
            </p:txBody>
          </p:sp>
        </p:grpSp>
        <p:grpSp>
          <p:nvGrpSpPr>
            <p:cNvPr id="8" name="Group 5"/>
            <p:cNvGrpSpPr>
              <a:grpSpLocks/>
            </p:cNvGrpSpPr>
            <p:nvPr/>
          </p:nvGrpSpPr>
          <p:grpSpPr bwMode="auto">
            <a:xfrm>
              <a:off x="6548446" y="2919394"/>
              <a:ext cx="838200" cy="838200"/>
              <a:chOff x="2448" y="3312"/>
              <a:chExt cx="528" cy="528"/>
            </a:xfrm>
          </p:grpSpPr>
          <p:sp>
            <p:nvSpPr>
              <p:cNvPr id="30" name="Rectangle 6"/>
              <p:cNvSpPr>
                <a:spLocks noChangeArrowheads="1"/>
              </p:cNvSpPr>
              <p:nvPr/>
            </p:nvSpPr>
            <p:spPr bwMode="auto">
              <a:xfrm>
                <a:off x="2448" y="3312"/>
                <a:ext cx="528" cy="528"/>
              </a:xfrm>
              <a:prstGeom prst="rect">
                <a:avLst/>
              </a:prstGeom>
              <a:noFill/>
              <a:ln w="9525">
                <a:solidFill>
                  <a:schemeClr val="tx1"/>
                </a:solidFill>
                <a:miter lim="800000"/>
                <a:headEnd/>
                <a:tailEnd/>
              </a:ln>
              <a:effectLst/>
            </p:spPr>
            <p:txBody>
              <a:bodyPr wrap="none" anchor="ctr"/>
              <a:lstStyle/>
              <a:p>
                <a:endParaRPr lang="fr-FR"/>
              </a:p>
            </p:txBody>
          </p:sp>
          <p:sp>
            <p:nvSpPr>
              <p:cNvPr id="31" name="Rectangle 7"/>
              <p:cNvSpPr>
                <a:spLocks noChangeArrowheads="1"/>
              </p:cNvSpPr>
              <p:nvPr/>
            </p:nvSpPr>
            <p:spPr bwMode="auto">
              <a:xfrm>
                <a:off x="2520" y="3648"/>
                <a:ext cx="384" cy="144"/>
              </a:xfrm>
              <a:prstGeom prst="rect">
                <a:avLst/>
              </a:prstGeom>
              <a:solidFill>
                <a:srgbClr val="66FFCC"/>
              </a:solidFill>
              <a:ln w="9525">
                <a:solidFill>
                  <a:schemeClr val="tx1"/>
                </a:solidFill>
                <a:miter lim="800000"/>
                <a:headEnd/>
                <a:tailEnd/>
              </a:ln>
              <a:effectLst/>
            </p:spPr>
            <p:txBody>
              <a:bodyPr wrap="none" anchor="ctr"/>
              <a:lstStyle/>
              <a:p>
                <a:pPr algn="ctr" eaLnBrk="1" hangingPunct="1"/>
                <a:endParaRPr lang="en-US">
                  <a:latin typeface="Times New Roman" pitchFamily="18" charset="0"/>
                </a:endParaRPr>
              </a:p>
            </p:txBody>
          </p:sp>
          <p:sp>
            <p:nvSpPr>
              <p:cNvPr id="32" name="AutoShape 8"/>
              <p:cNvSpPr>
                <a:spLocks noChangeArrowheads="1"/>
              </p:cNvSpPr>
              <p:nvPr/>
            </p:nvSpPr>
            <p:spPr bwMode="auto">
              <a:xfrm>
                <a:off x="2496" y="3360"/>
                <a:ext cx="432" cy="192"/>
              </a:xfrm>
              <a:prstGeom prst="roundRect">
                <a:avLst>
                  <a:gd name="adj" fmla="val 16667"/>
                </a:avLst>
              </a:prstGeom>
              <a:solidFill>
                <a:srgbClr val="99CC00"/>
              </a:solidFill>
              <a:ln w="9525">
                <a:solidFill>
                  <a:schemeClr val="tx1"/>
                </a:solidFill>
                <a:round/>
                <a:headEnd/>
                <a:tailEnd/>
              </a:ln>
              <a:effectLst/>
            </p:spPr>
            <p:txBody>
              <a:bodyPr wrap="none" anchor="ctr"/>
              <a:lstStyle/>
              <a:p>
                <a:pPr algn="ctr" eaLnBrk="1" hangingPunct="1"/>
                <a:endParaRPr lang="en-US">
                  <a:latin typeface="Times New Roman" pitchFamily="18" charset="0"/>
                </a:endParaRPr>
              </a:p>
            </p:txBody>
          </p:sp>
        </p:grpSp>
        <p:grpSp>
          <p:nvGrpSpPr>
            <p:cNvPr id="11" name="Group 17"/>
            <p:cNvGrpSpPr>
              <a:grpSpLocks/>
            </p:cNvGrpSpPr>
            <p:nvPr/>
          </p:nvGrpSpPr>
          <p:grpSpPr bwMode="auto">
            <a:xfrm>
              <a:off x="5938846" y="1852594"/>
              <a:ext cx="838200" cy="838200"/>
              <a:chOff x="2448" y="3312"/>
              <a:chExt cx="528" cy="528"/>
            </a:xfrm>
          </p:grpSpPr>
          <p:sp>
            <p:nvSpPr>
              <p:cNvPr id="21" name="Rectangle 18"/>
              <p:cNvSpPr>
                <a:spLocks noChangeArrowheads="1"/>
              </p:cNvSpPr>
              <p:nvPr/>
            </p:nvSpPr>
            <p:spPr bwMode="auto">
              <a:xfrm>
                <a:off x="2448" y="3312"/>
                <a:ext cx="528" cy="528"/>
              </a:xfrm>
              <a:prstGeom prst="rect">
                <a:avLst/>
              </a:prstGeom>
              <a:noFill/>
              <a:ln w="9525">
                <a:solidFill>
                  <a:schemeClr val="tx1"/>
                </a:solidFill>
                <a:miter lim="800000"/>
                <a:headEnd/>
                <a:tailEnd/>
              </a:ln>
              <a:effectLst/>
            </p:spPr>
            <p:txBody>
              <a:bodyPr wrap="none" anchor="ctr"/>
              <a:lstStyle/>
              <a:p>
                <a:endParaRPr lang="fr-FR"/>
              </a:p>
            </p:txBody>
          </p:sp>
          <p:sp>
            <p:nvSpPr>
              <p:cNvPr id="22" name="Rectangle 19"/>
              <p:cNvSpPr>
                <a:spLocks noChangeArrowheads="1"/>
              </p:cNvSpPr>
              <p:nvPr/>
            </p:nvSpPr>
            <p:spPr bwMode="auto">
              <a:xfrm>
                <a:off x="2520" y="3648"/>
                <a:ext cx="384" cy="144"/>
              </a:xfrm>
              <a:prstGeom prst="rect">
                <a:avLst/>
              </a:prstGeom>
              <a:solidFill>
                <a:srgbClr val="66FFCC"/>
              </a:solidFill>
              <a:ln w="9525">
                <a:solidFill>
                  <a:schemeClr val="tx1"/>
                </a:solidFill>
                <a:miter lim="800000"/>
                <a:headEnd/>
                <a:tailEnd/>
              </a:ln>
              <a:effectLst/>
            </p:spPr>
            <p:txBody>
              <a:bodyPr wrap="none" anchor="ctr"/>
              <a:lstStyle/>
              <a:p>
                <a:pPr algn="ctr" eaLnBrk="1" hangingPunct="1"/>
                <a:endParaRPr lang="en-US">
                  <a:latin typeface="Times New Roman" pitchFamily="18" charset="0"/>
                </a:endParaRPr>
              </a:p>
            </p:txBody>
          </p:sp>
          <p:sp>
            <p:nvSpPr>
              <p:cNvPr id="23" name="AutoShape 20"/>
              <p:cNvSpPr>
                <a:spLocks noChangeArrowheads="1"/>
              </p:cNvSpPr>
              <p:nvPr/>
            </p:nvSpPr>
            <p:spPr bwMode="auto">
              <a:xfrm>
                <a:off x="2496" y="3360"/>
                <a:ext cx="432" cy="192"/>
              </a:xfrm>
              <a:prstGeom prst="roundRect">
                <a:avLst>
                  <a:gd name="adj" fmla="val 16667"/>
                </a:avLst>
              </a:prstGeom>
              <a:solidFill>
                <a:srgbClr val="99CC00"/>
              </a:solidFill>
              <a:ln w="9525">
                <a:solidFill>
                  <a:schemeClr val="tx1"/>
                </a:solidFill>
                <a:round/>
                <a:headEnd/>
                <a:tailEnd/>
              </a:ln>
              <a:effectLst/>
            </p:spPr>
            <p:txBody>
              <a:bodyPr wrap="none" anchor="ctr"/>
              <a:lstStyle/>
              <a:p>
                <a:pPr algn="ctr" eaLnBrk="1" hangingPunct="1"/>
                <a:endParaRPr lang="en-US">
                  <a:latin typeface="Times New Roman" pitchFamily="18" charset="0"/>
                </a:endParaRPr>
              </a:p>
            </p:txBody>
          </p:sp>
        </p:grpSp>
        <p:grpSp>
          <p:nvGrpSpPr>
            <p:cNvPr id="10" name="Group 13"/>
            <p:cNvGrpSpPr>
              <a:grpSpLocks/>
            </p:cNvGrpSpPr>
            <p:nvPr/>
          </p:nvGrpSpPr>
          <p:grpSpPr bwMode="auto">
            <a:xfrm>
              <a:off x="7615246" y="1776394"/>
              <a:ext cx="838200" cy="838200"/>
              <a:chOff x="2448" y="3312"/>
              <a:chExt cx="528" cy="528"/>
            </a:xfrm>
          </p:grpSpPr>
          <p:sp>
            <p:nvSpPr>
              <p:cNvPr id="24" name="Rectangle 14"/>
              <p:cNvSpPr>
                <a:spLocks noChangeArrowheads="1"/>
              </p:cNvSpPr>
              <p:nvPr/>
            </p:nvSpPr>
            <p:spPr bwMode="auto">
              <a:xfrm>
                <a:off x="2448" y="3312"/>
                <a:ext cx="528" cy="528"/>
              </a:xfrm>
              <a:prstGeom prst="rect">
                <a:avLst/>
              </a:prstGeom>
              <a:noFill/>
              <a:ln w="9525">
                <a:solidFill>
                  <a:schemeClr val="tx1"/>
                </a:solidFill>
                <a:miter lim="800000"/>
                <a:headEnd/>
                <a:tailEnd/>
              </a:ln>
              <a:effectLst/>
            </p:spPr>
            <p:txBody>
              <a:bodyPr wrap="none" anchor="ctr"/>
              <a:lstStyle/>
              <a:p>
                <a:endParaRPr lang="fr-FR"/>
              </a:p>
            </p:txBody>
          </p:sp>
          <p:sp>
            <p:nvSpPr>
              <p:cNvPr id="25" name="Rectangle 15"/>
              <p:cNvSpPr>
                <a:spLocks noChangeArrowheads="1"/>
              </p:cNvSpPr>
              <p:nvPr/>
            </p:nvSpPr>
            <p:spPr bwMode="auto">
              <a:xfrm>
                <a:off x="2520" y="3648"/>
                <a:ext cx="384" cy="144"/>
              </a:xfrm>
              <a:prstGeom prst="rect">
                <a:avLst/>
              </a:prstGeom>
              <a:solidFill>
                <a:srgbClr val="66FFCC"/>
              </a:solidFill>
              <a:ln w="9525">
                <a:solidFill>
                  <a:schemeClr val="tx1"/>
                </a:solidFill>
                <a:miter lim="800000"/>
                <a:headEnd/>
                <a:tailEnd/>
              </a:ln>
              <a:effectLst/>
            </p:spPr>
            <p:txBody>
              <a:bodyPr wrap="none" anchor="ctr"/>
              <a:lstStyle/>
              <a:p>
                <a:pPr algn="ctr" eaLnBrk="1" hangingPunct="1"/>
                <a:endParaRPr lang="en-US">
                  <a:latin typeface="Times New Roman" pitchFamily="18" charset="0"/>
                </a:endParaRPr>
              </a:p>
            </p:txBody>
          </p:sp>
          <p:sp>
            <p:nvSpPr>
              <p:cNvPr id="26" name="AutoShape 16"/>
              <p:cNvSpPr>
                <a:spLocks noChangeArrowheads="1"/>
              </p:cNvSpPr>
              <p:nvPr/>
            </p:nvSpPr>
            <p:spPr bwMode="auto">
              <a:xfrm>
                <a:off x="2496" y="3360"/>
                <a:ext cx="432" cy="192"/>
              </a:xfrm>
              <a:prstGeom prst="roundRect">
                <a:avLst>
                  <a:gd name="adj" fmla="val 16667"/>
                </a:avLst>
              </a:prstGeom>
              <a:solidFill>
                <a:srgbClr val="99CC00"/>
              </a:solidFill>
              <a:ln w="9525">
                <a:solidFill>
                  <a:schemeClr val="tx1"/>
                </a:solidFill>
                <a:round/>
                <a:headEnd/>
                <a:tailEnd/>
              </a:ln>
              <a:effectLst/>
            </p:spPr>
            <p:txBody>
              <a:bodyPr wrap="none" anchor="ctr"/>
              <a:lstStyle/>
              <a:p>
                <a:pPr algn="ctr" eaLnBrk="1" hangingPunct="1"/>
                <a:endParaRPr lang="en-US">
                  <a:latin typeface="Times New Roman" pitchFamily="18" charset="0"/>
                </a:endParaRPr>
              </a:p>
            </p:txBody>
          </p:sp>
        </p:grpSp>
        <p:sp>
          <p:nvSpPr>
            <p:cNvPr id="38" name="Text Box 39"/>
            <p:cNvSpPr txBox="1">
              <a:spLocks noChangeArrowheads="1"/>
            </p:cNvSpPr>
            <p:nvPr/>
          </p:nvSpPr>
          <p:spPr bwMode="auto">
            <a:xfrm>
              <a:off x="6858000" y="3429000"/>
              <a:ext cx="292100" cy="304800"/>
            </a:xfrm>
            <a:prstGeom prst="rect">
              <a:avLst/>
            </a:prstGeom>
            <a:noFill/>
            <a:ln w="9525">
              <a:noFill/>
              <a:miter lim="800000"/>
              <a:headEnd/>
              <a:tailEnd/>
            </a:ln>
            <a:effectLst/>
          </p:spPr>
          <p:txBody>
            <a:bodyPr wrap="none">
              <a:spAutoFit/>
            </a:bodyPr>
            <a:lstStyle/>
            <a:p>
              <a:r>
                <a:rPr lang="fr-FR" sz="1400" b="1" dirty="0">
                  <a:latin typeface="Arial" charset="0"/>
                </a:rPr>
                <a:t>T</a:t>
              </a:r>
              <a:endParaRPr lang="en-US" sz="1400" b="1" dirty="0">
                <a:latin typeface="Arial" charset="0"/>
              </a:endParaRPr>
            </a:p>
          </p:txBody>
        </p:sp>
        <p:sp>
          <p:nvSpPr>
            <p:cNvPr id="40" name="Text Box 41"/>
            <p:cNvSpPr txBox="1">
              <a:spLocks noChangeArrowheads="1"/>
            </p:cNvSpPr>
            <p:nvPr/>
          </p:nvSpPr>
          <p:spPr bwMode="auto">
            <a:xfrm>
              <a:off x="7924800" y="2285992"/>
              <a:ext cx="292100" cy="304800"/>
            </a:xfrm>
            <a:prstGeom prst="rect">
              <a:avLst/>
            </a:prstGeom>
            <a:noFill/>
            <a:ln w="9525">
              <a:noFill/>
              <a:miter lim="800000"/>
              <a:headEnd/>
              <a:tailEnd/>
            </a:ln>
            <a:effectLst/>
          </p:spPr>
          <p:txBody>
            <a:bodyPr wrap="none">
              <a:spAutoFit/>
            </a:bodyPr>
            <a:lstStyle/>
            <a:p>
              <a:r>
                <a:rPr lang="fr-FR" sz="1400" b="1" dirty="0">
                  <a:latin typeface="Arial" charset="0"/>
                </a:rPr>
                <a:t>T</a:t>
              </a:r>
              <a:endParaRPr lang="en-US" sz="1400" b="1" dirty="0">
                <a:latin typeface="Arial" charset="0"/>
              </a:endParaRPr>
            </a:p>
          </p:txBody>
        </p:sp>
        <p:sp>
          <p:nvSpPr>
            <p:cNvPr id="41" name="Text Box 42"/>
            <p:cNvSpPr txBox="1">
              <a:spLocks noChangeArrowheads="1"/>
            </p:cNvSpPr>
            <p:nvPr/>
          </p:nvSpPr>
          <p:spPr bwMode="auto">
            <a:xfrm>
              <a:off x="6248400" y="2357430"/>
              <a:ext cx="292100" cy="304800"/>
            </a:xfrm>
            <a:prstGeom prst="rect">
              <a:avLst/>
            </a:prstGeom>
            <a:noFill/>
            <a:ln w="9525">
              <a:noFill/>
              <a:miter lim="800000"/>
              <a:headEnd/>
              <a:tailEnd/>
            </a:ln>
            <a:effectLst/>
          </p:spPr>
          <p:txBody>
            <a:bodyPr wrap="none">
              <a:spAutoFit/>
            </a:bodyPr>
            <a:lstStyle/>
            <a:p>
              <a:r>
                <a:rPr lang="fr-FR" sz="1400" b="1" dirty="0">
                  <a:latin typeface="Arial" charset="0"/>
                </a:rPr>
                <a:t>T</a:t>
              </a:r>
              <a:endParaRPr lang="en-US" sz="1400" b="1" dirty="0">
                <a:latin typeface="Arial" charset="0"/>
              </a:endParaRPr>
            </a:p>
          </p:txBody>
        </p:sp>
        <p:sp>
          <p:nvSpPr>
            <p:cNvPr id="42" name="Text Box 43"/>
            <p:cNvSpPr txBox="1">
              <a:spLocks noChangeArrowheads="1"/>
            </p:cNvSpPr>
            <p:nvPr/>
          </p:nvSpPr>
          <p:spPr bwMode="auto">
            <a:xfrm>
              <a:off x="7072330" y="1266812"/>
              <a:ext cx="292100" cy="304800"/>
            </a:xfrm>
            <a:prstGeom prst="rect">
              <a:avLst/>
            </a:prstGeom>
            <a:noFill/>
            <a:ln w="9525">
              <a:noFill/>
              <a:miter lim="800000"/>
              <a:headEnd/>
              <a:tailEnd/>
            </a:ln>
            <a:effectLst/>
          </p:spPr>
          <p:txBody>
            <a:bodyPr wrap="none">
              <a:spAutoFit/>
            </a:bodyPr>
            <a:lstStyle/>
            <a:p>
              <a:r>
                <a:rPr lang="fr-FR" sz="1400" b="1" dirty="0">
                  <a:latin typeface="Arial" charset="0"/>
                </a:rPr>
                <a:t>T</a:t>
              </a:r>
              <a:endParaRPr lang="en-US" sz="1400" b="1" dirty="0">
                <a:latin typeface="Arial" charset="0"/>
              </a:endParaRPr>
            </a:p>
          </p:txBody>
        </p:sp>
        <p:sp>
          <p:nvSpPr>
            <p:cNvPr id="44" name="Line 45"/>
            <p:cNvSpPr>
              <a:spLocks noChangeShapeType="1"/>
            </p:cNvSpPr>
            <p:nvPr/>
          </p:nvSpPr>
          <p:spPr bwMode="auto">
            <a:xfrm>
              <a:off x="7000892" y="3286124"/>
              <a:ext cx="0" cy="152400"/>
            </a:xfrm>
            <a:prstGeom prst="line">
              <a:avLst/>
            </a:prstGeom>
            <a:noFill/>
            <a:ln w="9525">
              <a:solidFill>
                <a:schemeClr val="tx1"/>
              </a:solidFill>
              <a:round/>
              <a:headEnd type="triangle" w="sm" len="sm"/>
              <a:tailEnd type="triangle" w="sm" len="sm"/>
            </a:ln>
            <a:effectLst/>
          </p:spPr>
          <p:txBody>
            <a:bodyPr/>
            <a:lstStyle/>
            <a:p>
              <a:endParaRPr lang="fr-FR"/>
            </a:p>
          </p:txBody>
        </p:sp>
        <p:sp>
          <p:nvSpPr>
            <p:cNvPr id="45" name="Line 46"/>
            <p:cNvSpPr>
              <a:spLocks noChangeShapeType="1"/>
            </p:cNvSpPr>
            <p:nvPr/>
          </p:nvSpPr>
          <p:spPr bwMode="auto">
            <a:xfrm>
              <a:off x="8215338" y="3214686"/>
              <a:ext cx="0" cy="152400"/>
            </a:xfrm>
            <a:prstGeom prst="line">
              <a:avLst/>
            </a:prstGeom>
            <a:noFill/>
            <a:ln w="9525">
              <a:solidFill>
                <a:schemeClr val="tx1"/>
              </a:solidFill>
              <a:round/>
              <a:headEnd type="triangle" w="sm" len="sm"/>
              <a:tailEnd type="triangle" w="sm" len="sm"/>
            </a:ln>
            <a:effectLst/>
          </p:spPr>
          <p:txBody>
            <a:bodyPr/>
            <a:lstStyle/>
            <a:p>
              <a:endParaRPr lang="fr-FR"/>
            </a:p>
          </p:txBody>
        </p:sp>
        <p:sp>
          <p:nvSpPr>
            <p:cNvPr id="46" name="Line 47"/>
            <p:cNvSpPr>
              <a:spLocks noChangeShapeType="1"/>
            </p:cNvSpPr>
            <p:nvPr/>
          </p:nvSpPr>
          <p:spPr bwMode="auto">
            <a:xfrm>
              <a:off x="8143900" y="2133592"/>
              <a:ext cx="0" cy="152400"/>
            </a:xfrm>
            <a:prstGeom prst="line">
              <a:avLst/>
            </a:prstGeom>
            <a:noFill/>
            <a:ln w="9525">
              <a:solidFill>
                <a:schemeClr val="tx1"/>
              </a:solidFill>
              <a:round/>
              <a:headEnd type="triangle" w="sm" len="sm"/>
              <a:tailEnd type="triangle" w="sm" len="sm"/>
            </a:ln>
            <a:effectLst/>
          </p:spPr>
          <p:txBody>
            <a:bodyPr/>
            <a:lstStyle/>
            <a:p>
              <a:endParaRPr lang="fr-FR"/>
            </a:p>
          </p:txBody>
        </p:sp>
        <p:grpSp>
          <p:nvGrpSpPr>
            <p:cNvPr id="9" name="Group 9"/>
            <p:cNvGrpSpPr>
              <a:grpSpLocks/>
            </p:cNvGrpSpPr>
            <p:nvPr/>
          </p:nvGrpSpPr>
          <p:grpSpPr bwMode="auto">
            <a:xfrm>
              <a:off x="7767646" y="2843194"/>
              <a:ext cx="838200" cy="838200"/>
              <a:chOff x="2448" y="3312"/>
              <a:chExt cx="528" cy="528"/>
            </a:xfrm>
          </p:grpSpPr>
          <p:sp>
            <p:nvSpPr>
              <p:cNvPr id="27" name="Rectangle 10"/>
              <p:cNvSpPr>
                <a:spLocks noChangeArrowheads="1"/>
              </p:cNvSpPr>
              <p:nvPr/>
            </p:nvSpPr>
            <p:spPr bwMode="auto">
              <a:xfrm>
                <a:off x="2448" y="3312"/>
                <a:ext cx="528" cy="528"/>
              </a:xfrm>
              <a:prstGeom prst="rect">
                <a:avLst/>
              </a:prstGeom>
              <a:noFill/>
              <a:ln w="9525">
                <a:solidFill>
                  <a:schemeClr val="tx1"/>
                </a:solidFill>
                <a:miter lim="800000"/>
                <a:headEnd/>
                <a:tailEnd/>
              </a:ln>
              <a:effectLst/>
            </p:spPr>
            <p:txBody>
              <a:bodyPr wrap="none" anchor="ctr"/>
              <a:lstStyle/>
              <a:p>
                <a:endParaRPr lang="fr-FR"/>
              </a:p>
            </p:txBody>
          </p:sp>
          <p:sp>
            <p:nvSpPr>
              <p:cNvPr id="28" name="Rectangle 11"/>
              <p:cNvSpPr>
                <a:spLocks noChangeArrowheads="1"/>
              </p:cNvSpPr>
              <p:nvPr/>
            </p:nvSpPr>
            <p:spPr bwMode="auto">
              <a:xfrm>
                <a:off x="2520" y="3648"/>
                <a:ext cx="384" cy="144"/>
              </a:xfrm>
              <a:prstGeom prst="rect">
                <a:avLst/>
              </a:prstGeom>
              <a:solidFill>
                <a:srgbClr val="66FFCC"/>
              </a:solidFill>
              <a:ln w="9525">
                <a:solidFill>
                  <a:schemeClr val="tx1"/>
                </a:solidFill>
                <a:miter lim="800000"/>
                <a:headEnd/>
                <a:tailEnd/>
              </a:ln>
              <a:effectLst/>
            </p:spPr>
            <p:txBody>
              <a:bodyPr wrap="none" anchor="ctr"/>
              <a:lstStyle/>
              <a:p>
                <a:pPr algn="ctr" eaLnBrk="1" hangingPunct="1"/>
                <a:endParaRPr lang="en-US">
                  <a:latin typeface="Times New Roman" pitchFamily="18" charset="0"/>
                </a:endParaRPr>
              </a:p>
            </p:txBody>
          </p:sp>
          <p:sp>
            <p:nvSpPr>
              <p:cNvPr id="29" name="AutoShape 12"/>
              <p:cNvSpPr>
                <a:spLocks noChangeArrowheads="1"/>
              </p:cNvSpPr>
              <p:nvPr/>
            </p:nvSpPr>
            <p:spPr bwMode="auto">
              <a:xfrm>
                <a:off x="2496" y="3360"/>
                <a:ext cx="432" cy="192"/>
              </a:xfrm>
              <a:prstGeom prst="roundRect">
                <a:avLst>
                  <a:gd name="adj" fmla="val 16667"/>
                </a:avLst>
              </a:prstGeom>
              <a:solidFill>
                <a:srgbClr val="99CC00"/>
              </a:solidFill>
              <a:ln w="9525">
                <a:solidFill>
                  <a:schemeClr val="tx1"/>
                </a:solidFill>
                <a:round/>
                <a:headEnd/>
                <a:tailEnd/>
              </a:ln>
              <a:effectLst/>
            </p:spPr>
            <p:txBody>
              <a:bodyPr wrap="none" anchor="ctr"/>
              <a:lstStyle/>
              <a:p>
                <a:pPr algn="ctr" eaLnBrk="1" hangingPunct="1"/>
                <a:endParaRPr lang="en-US">
                  <a:latin typeface="Times New Roman" pitchFamily="18" charset="0"/>
                </a:endParaRPr>
              </a:p>
            </p:txBody>
          </p:sp>
        </p:grpSp>
        <p:cxnSp>
          <p:nvCxnSpPr>
            <p:cNvPr id="13" name="AutoShape 25"/>
            <p:cNvCxnSpPr>
              <a:cxnSpLocks noChangeShapeType="1"/>
              <a:stCxn id="25" idx="0"/>
              <a:endCxn id="19" idx="2"/>
            </p:cNvCxnSpPr>
            <p:nvPr/>
          </p:nvCxnSpPr>
          <p:spPr bwMode="auto">
            <a:xfrm rot="5400000" flipH="1">
              <a:off x="7272346" y="1547794"/>
              <a:ext cx="762000" cy="762000"/>
            </a:xfrm>
            <a:prstGeom prst="curvedConnector3">
              <a:avLst>
                <a:gd name="adj1" fmla="val 12708"/>
              </a:avLst>
            </a:prstGeom>
            <a:noFill/>
            <a:ln w="9525">
              <a:solidFill>
                <a:schemeClr val="tx1"/>
              </a:solidFill>
              <a:round/>
              <a:headEnd type="triangle" w="med" len="med"/>
              <a:tailEnd type="triangle" w="med" len="med"/>
            </a:ln>
            <a:effectLst/>
          </p:spPr>
        </p:cxnSp>
        <p:cxnSp>
          <p:nvCxnSpPr>
            <p:cNvPr id="14" name="AutoShape 26"/>
            <p:cNvCxnSpPr>
              <a:cxnSpLocks noChangeShapeType="1"/>
              <a:stCxn id="25" idx="3"/>
              <a:endCxn id="28" idx="3"/>
            </p:cNvCxnSpPr>
            <p:nvPr/>
          </p:nvCxnSpPr>
          <p:spPr bwMode="auto">
            <a:xfrm>
              <a:off x="8339146" y="2424094"/>
              <a:ext cx="152400" cy="1066800"/>
            </a:xfrm>
            <a:prstGeom prst="curvedConnector3">
              <a:avLst>
                <a:gd name="adj1" fmla="val 250000"/>
              </a:avLst>
            </a:prstGeom>
            <a:noFill/>
            <a:ln w="9525">
              <a:solidFill>
                <a:schemeClr val="tx1"/>
              </a:solidFill>
              <a:round/>
              <a:headEnd type="triangle" w="med" len="med"/>
              <a:tailEnd type="triangle" w="med" len="med"/>
            </a:ln>
            <a:effectLst/>
          </p:spPr>
        </p:cxnSp>
        <p:cxnSp>
          <p:nvCxnSpPr>
            <p:cNvPr id="15" name="AutoShape 27"/>
            <p:cNvCxnSpPr>
              <a:cxnSpLocks noChangeShapeType="1"/>
              <a:stCxn id="19" idx="1"/>
              <a:endCxn id="22" idx="3"/>
            </p:cNvCxnSpPr>
            <p:nvPr/>
          </p:nvCxnSpPr>
          <p:spPr bwMode="auto">
            <a:xfrm rot="10800000" flipV="1">
              <a:off x="6662746" y="1433494"/>
              <a:ext cx="304800" cy="1066800"/>
            </a:xfrm>
            <a:prstGeom prst="curvedConnector3">
              <a:avLst>
                <a:gd name="adj1" fmla="val 31250"/>
              </a:avLst>
            </a:prstGeom>
            <a:noFill/>
            <a:ln w="9525">
              <a:solidFill>
                <a:schemeClr val="tx1"/>
              </a:solidFill>
              <a:round/>
              <a:headEnd/>
              <a:tailEnd type="triangle" w="med" len="med"/>
            </a:ln>
            <a:effectLst/>
          </p:spPr>
        </p:cxnSp>
        <p:cxnSp>
          <p:nvCxnSpPr>
            <p:cNvPr id="16" name="AutoShape 28"/>
            <p:cNvCxnSpPr>
              <a:cxnSpLocks noChangeShapeType="1"/>
              <a:stCxn id="22" idx="2"/>
              <a:endCxn id="31" idx="1"/>
            </p:cNvCxnSpPr>
            <p:nvPr/>
          </p:nvCxnSpPr>
          <p:spPr bwMode="auto">
            <a:xfrm rot="16200000" flipH="1">
              <a:off x="6034096" y="2938444"/>
              <a:ext cx="952500" cy="304800"/>
            </a:xfrm>
            <a:prstGeom prst="curvedConnector2">
              <a:avLst/>
            </a:prstGeom>
            <a:noFill/>
            <a:ln w="9525">
              <a:solidFill>
                <a:schemeClr val="tx1"/>
              </a:solidFill>
              <a:round/>
              <a:headEnd/>
              <a:tailEnd type="triangle" w="med" len="med"/>
            </a:ln>
            <a:effectLst/>
          </p:spPr>
        </p:cxnSp>
        <p:cxnSp>
          <p:nvCxnSpPr>
            <p:cNvPr id="17" name="AutoShape 29"/>
            <p:cNvCxnSpPr>
              <a:cxnSpLocks noChangeShapeType="1"/>
              <a:stCxn id="25" idx="1"/>
              <a:endCxn id="31" idx="3"/>
            </p:cNvCxnSpPr>
            <p:nvPr/>
          </p:nvCxnSpPr>
          <p:spPr bwMode="auto">
            <a:xfrm rot="10800000" flipV="1">
              <a:off x="7272346" y="2424094"/>
              <a:ext cx="457200" cy="1143000"/>
            </a:xfrm>
            <a:prstGeom prst="curvedConnector3">
              <a:avLst>
                <a:gd name="adj1" fmla="val 27431"/>
              </a:avLst>
            </a:prstGeom>
            <a:noFill/>
            <a:ln w="9525">
              <a:solidFill>
                <a:schemeClr val="tx1"/>
              </a:solidFill>
              <a:round/>
              <a:headEnd type="triangle" w="med" len="med"/>
              <a:tailEnd type="triangle" w="med" len="med"/>
            </a:ln>
            <a:effectLst/>
          </p:spPr>
        </p:cxnSp>
        <p:sp>
          <p:nvSpPr>
            <p:cNvPr id="7" name="Rectangle 30"/>
            <p:cNvSpPr>
              <a:spLocks noChangeArrowheads="1"/>
            </p:cNvSpPr>
            <p:nvPr/>
          </p:nvSpPr>
          <p:spPr bwMode="auto">
            <a:xfrm>
              <a:off x="5786446" y="714356"/>
              <a:ext cx="3048000" cy="3276600"/>
            </a:xfrm>
            <a:prstGeom prst="rect">
              <a:avLst/>
            </a:prstGeom>
            <a:noFill/>
            <a:ln w="9525">
              <a:solidFill>
                <a:schemeClr val="tx1"/>
              </a:solidFill>
              <a:miter lim="800000"/>
              <a:headEnd/>
              <a:tailEnd/>
            </a:ln>
            <a:effectLst/>
          </p:spPr>
          <p:txBody>
            <a:bodyPr wrap="none" anchor="ctr"/>
            <a:lstStyle/>
            <a:p>
              <a:endParaRPr lang="fr-FR"/>
            </a:p>
          </p:txBody>
        </p:sp>
        <p:sp>
          <p:nvSpPr>
            <p:cNvPr id="33" name="Text Box 34"/>
            <p:cNvSpPr txBox="1">
              <a:spLocks noChangeArrowheads="1"/>
            </p:cNvSpPr>
            <p:nvPr/>
          </p:nvSpPr>
          <p:spPr bwMode="auto">
            <a:xfrm>
              <a:off x="7086600" y="857232"/>
              <a:ext cx="312738" cy="304800"/>
            </a:xfrm>
            <a:prstGeom prst="rect">
              <a:avLst/>
            </a:prstGeom>
            <a:noFill/>
            <a:ln w="9525">
              <a:noFill/>
              <a:miter lim="800000"/>
              <a:headEnd/>
              <a:tailEnd/>
            </a:ln>
            <a:effectLst/>
          </p:spPr>
          <p:txBody>
            <a:bodyPr wrap="none">
              <a:spAutoFit/>
            </a:bodyPr>
            <a:lstStyle/>
            <a:p>
              <a:r>
                <a:rPr lang="fr-FR" sz="1400" b="1" dirty="0">
                  <a:latin typeface="Arial" charset="0"/>
                </a:rPr>
                <a:t>D</a:t>
              </a:r>
              <a:endParaRPr lang="en-US" sz="1400" b="1" dirty="0">
                <a:latin typeface="Arial" charset="0"/>
              </a:endParaRPr>
            </a:p>
          </p:txBody>
        </p:sp>
        <p:sp>
          <p:nvSpPr>
            <p:cNvPr id="34" name="Text Box 35"/>
            <p:cNvSpPr txBox="1">
              <a:spLocks noChangeArrowheads="1"/>
            </p:cNvSpPr>
            <p:nvPr/>
          </p:nvSpPr>
          <p:spPr bwMode="auto">
            <a:xfrm>
              <a:off x="7916863" y="1857364"/>
              <a:ext cx="312737" cy="304800"/>
            </a:xfrm>
            <a:prstGeom prst="rect">
              <a:avLst/>
            </a:prstGeom>
            <a:noFill/>
            <a:ln w="9525">
              <a:noFill/>
              <a:miter lim="800000"/>
              <a:headEnd/>
              <a:tailEnd/>
            </a:ln>
            <a:effectLst/>
          </p:spPr>
          <p:txBody>
            <a:bodyPr wrap="none">
              <a:spAutoFit/>
            </a:bodyPr>
            <a:lstStyle/>
            <a:p>
              <a:r>
                <a:rPr lang="fr-FR" sz="1400" b="1" dirty="0">
                  <a:latin typeface="Arial" charset="0"/>
                </a:rPr>
                <a:t>D</a:t>
              </a:r>
              <a:endParaRPr lang="en-US" sz="1400" b="1" dirty="0">
                <a:latin typeface="Arial" charset="0"/>
              </a:endParaRPr>
            </a:p>
          </p:txBody>
        </p:sp>
        <p:sp>
          <p:nvSpPr>
            <p:cNvPr id="35" name="Text Box 36"/>
            <p:cNvSpPr txBox="1">
              <a:spLocks noChangeArrowheads="1"/>
            </p:cNvSpPr>
            <p:nvPr/>
          </p:nvSpPr>
          <p:spPr bwMode="auto">
            <a:xfrm>
              <a:off x="8069263" y="2928934"/>
              <a:ext cx="312737" cy="304800"/>
            </a:xfrm>
            <a:prstGeom prst="rect">
              <a:avLst/>
            </a:prstGeom>
            <a:noFill/>
            <a:ln w="9525">
              <a:noFill/>
              <a:miter lim="800000"/>
              <a:headEnd/>
              <a:tailEnd/>
            </a:ln>
            <a:effectLst/>
          </p:spPr>
          <p:txBody>
            <a:bodyPr wrap="none">
              <a:spAutoFit/>
            </a:bodyPr>
            <a:lstStyle/>
            <a:p>
              <a:r>
                <a:rPr lang="fr-FR" sz="1400" b="1" dirty="0">
                  <a:latin typeface="Arial" charset="0"/>
                </a:rPr>
                <a:t>D</a:t>
              </a:r>
              <a:endParaRPr lang="en-US" sz="1400" b="1" dirty="0">
                <a:latin typeface="Arial" charset="0"/>
              </a:endParaRPr>
            </a:p>
          </p:txBody>
        </p:sp>
        <p:sp>
          <p:nvSpPr>
            <p:cNvPr id="36" name="Text Box 37"/>
            <p:cNvSpPr txBox="1">
              <a:spLocks noChangeArrowheads="1"/>
            </p:cNvSpPr>
            <p:nvPr/>
          </p:nvSpPr>
          <p:spPr bwMode="auto">
            <a:xfrm>
              <a:off x="6850063" y="3000372"/>
              <a:ext cx="312737" cy="304800"/>
            </a:xfrm>
            <a:prstGeom prst="rect">
              <a:avLst/>
            </a:prstGeom>
            <a:noFill/>
            <a:ln w="9525">
              <a:noFill/>
              <a:miter lim="800000"/>
              <a:headEnd/>
              <a:tailEnd/>
            </a:ln>
            <a:effectLst/>
          </p:spPr>
          <p:txBody>
            <a:bodyPr wrap="none">
              <a:spAutoFit/>
            </a:bodyPr>
            <a:lstStyle/>
            <a:p>
              <a:r>
                <a:rPr lang="fr-FR" sz="1400" b="1" dirty="0">
                  <a:latin typeface="Arial" charset="0"/>
                </a:rPr>
                <a:t>D</a:t>
              </a:r>
              <a:endParaRPr lang="en-US" sz="1400" b="1" dirty="0">
                <a:latin typeface="Arial" charset="0"/>
              </a:endParaRPr>
            </a:p>
          </p:txBody>
        </p:sp>
        <p:sp>
          <p:nvSpPr>
            <p:cNvPr id="37" name="Text Box 38"/>
            <p:cNvSpPr txBox="1">
              <a:spLocks noChangeArrowheads="1"/>
            </p:cNvSpPr>
            <p:nvPr/>
          </p:nvSpPr>
          <p:spPr bwMode="auto">
            <a:xfrm>
              <a:off x="6248400" y="1928802"/>
              <a:ext cx="312738" cy="304800"/>
            </a:xfrm>
            <a:prstGeom prst="rect">
              <a:avLst/>
            </a:prstGeom>
            <a:noFill/>
            <a:ln w="9525">
              <a:noFill/>
              <a:miter lim="800000"/>
              <a:headEnd/>
              <a:tailEnd/>
            </a:ln>
            <a:effectLst/>
          </p:spPr>
          <p:txBody>
            <a:bodyPr wrap="none">
              <a:spAutoFit/>
            </a:bodyPr>
            <a:lstStyle/>
            <a:p>
              <a:r>
                <a:rPr lang="fr-FR" sz="1400" b="1" dirty="0">
                  <a:latin typeface="Arial" charset="0"/>
                </a:rPr>
                <a:t>D</a:t>
              </a:r>
              <a:endParaRPr lang="en-US" sz="1400" b="1" dirty="0">
                <a:latin typeface="Arial" charset="0"/>
              </a:endParaRPr>
            </a:p>
          </p:txBody>
        </p:sp>
        <p:sp>
          <p:nvSpPr>
            <p:cNvPr id="39" name="Text Box 40"/>
            <p:cNvSpPr txBox="1">
              <a:spLocks noChangeArrowheads="1"/>
            </p:cNvSpPr>
            <p:nvPr/>
          </p:nvSpPr>
          <p:spPr bwMode="auto">
            <a:xfrm>
              <a:off x="8064500" y="3357562"/>
              <a:ext cx="292100" cy="304800"/>
            </a:xfrm>
            <a:prstGeom prst="rect">
              <a:avLst/>
            </a:prstGeom>
            <a:noFill/>
            <a:ln w="9525">
              <a:noFill/>
              <a:miter lim="800000"/>
              <a:headEnd/>
              <a:tailEnd/>
            </a:ln>
            <a:effectLst/>
          </p:spPr>
          <p:txBody>
            <a:bodyPr wrap="none">
              <a:spAutoFit/>
            </a:bodyPr>
            <a:lstStyle/>
            <a:p>
              <a:r>
                <a:rPr lang="fr-FR" sz="1400" b="1" dirty="0">
                  <a:latin typeface="Arial" charset="0"/>
                </a:rPr>
                <a:t>T</a:t>
              </a:r>
              <a:endParaRPr lang="en-US" sz="1400" b="1" dirty="0">
                <a:latin typeface="Arial" charset="0"/>
              </a:endParaRPr>
            </a:p>
          </p:txBody>
        </p:sp>
        <p:sp>
          <p:nvSpPr>
            <p:cNvPr id="47" name="Line 48"/>
            <p:cNvSpPr>
              <a:spLocks noChangeShapeType="1"/>
            </p:cNvSpPr>
            <p:nvPr/>
          </p:nvSpPr>
          <p:spPr bwMode="auto">
            <a:xfrm>
              <a:off x="7215206" y="1142984"/>
              <a:ext cx="0" cy="152400"/>
            </a:xfrm>
            <a:prstGeom prst="line">
              <a:avLst/>
            </a:prstGeom>
            <a:noFill/>
            <a:ln w="9525">
              <a:solidFill>
                <a:schemeClr val="tx1"/>
              </a:solidFill>
              <a:round/>
              <a:headEnd type="triangle" w="sm" len="sm"/>
              <a:tailEnd type="triangle" w="sm" len="sm"/>
            </a:ln>
            <a:effectLst/>
          </p:spPr>
          <p:txBody>
            <a:bodyPr/>
            <a:lstStyle/>
            <a:p>
              <a:endParaRPr lang="fr-FR"/>
            </a:p>
          </p:txBody>
        </p:sp>
        <p:sp>
          <p:nvSpPr>
            <p:cNvPr id="48" name="Line 49"/>
            <p:cNvSpPr>
              <a:spLocks noChangeShapeType="1"/>
            </p:cNvSpPr>
            <p:nvPr/>
          </p:nvSpPr>
          <p:spPr bwMode="auto">
            <a:xfrm>
              <a:off x="6357950" y="2205030"/>
              <a:ext cx="0" cy="152400"/>
            </a:xfrm>
            <a:prstGeom prst="line">
              <a:avLst/>
            </a:prstGeom>
            <a:noFill/>
            <a:ln w="9525">
              <a:solidFill>
                <a:schemeClr val="tx1"/>
              </a:solidFill>
              <a:round/>
              <a:headEnd type="triangle" w="sm" len="sm"/>
              <a:tailEnd type="triangle" w="sm" len="sm"/>
            </a:ln>
            <a:effectLst/>
          </p:spPr>
          <p:txBody>
            <a:bodyPr/>
            <a:lstStyle/>
            <a:p>
              <a:endParaRPr lang="fr-FR"/>
            </a:p>
          </p:txBody>
        </p:sp>
      </p:grpSp>
      <p:grpSp>
        <p:nvGrpSpPr>
          <p:cNvPr id="56" name="Groupe 55"/>
          <p:cNvGrpSpPr/>
          <p:nvPr/>
        </p:nvGrpSpPr>
        <p:grpSpPr>
          <a:xfrm>
            <a:off x="5738842" y="3571876"/>
            <a:ext cx="3048000" cy="2714644"/>
            <a:chOff x="5786446" y="714356"/>
            <a:chExt cx="3048000" cy="3276600"/>
          </a:xfrm>
        </p:grpSpPr>
        <p:grpSp>
          <p:nvGrpSpPr>
            <p:cNvPr id="57" name="Group 21"/>
            <p:cNvGrpSpPr>
              <a:grpSpLocks/>
            </p:cNvGrpSpPr>
            <p:nvPr/>
          </p:nvGrpSpPr>
          <p:grpSpPr bwMode="auto">
            <a:xfrm>
              <a:off x="6853246" y="785794"/>
              <a:ext cx="838200" cy="838200"/>
              <a:chOff x="2448" y="3312"/>
              <a:chExt cx="528" cy="528"/>
            </a:xfrm>
          </p:grpSpPr>
          <p:sp>
            <p:nvSpPr>
              <p:cNvPr id="95" name="Rectangle 22"/>
              <p:cNvSpPr>
                <a:spLocks noChangeArrowheads="1"/>
              </p:cNvSpPr>
              <p:nvPr/>
            </p:nvSpPr>
            <p:spPr bwMode="auto">
              <a:xfrm>
                <a:off x="2448" y="3312"/>
                <a:ext cx="528" cy="528"/>
              </a:xfrm>
              <a:prstGeom prst="rect">
                <a:avLst/>
              </a:prstGeom>
              <a:noFill/>
              <a:ln w="9525">
                <a:solidFill>
                  <a:schemeClr val="tx1"/>
                </a:solidFill>
                <a:miter lim="800000"/>
                <a:headEnd/>
                <a:tailEnd/>
              </a:ln>
              <a:effectLst/>
            </p:spPr>
            <p:txBody>
              <a:bodyPr wrap="none" anchor="ctr"/>
              <a:lstStyle/>
              <a:p>
                <a:endParaRPr lang="fr-FR"/>
              </a:p>
            </p:txBody>
          </p:sp>
          <p:sp>
            <p:nvSpPr>
              <p:cNvPr id="96" name="Rectangle 23"/>
              <p:cNvSpPr>
                <a:spLocks noChangeArrowheads="1"/>
              </p:cNvSpPr>
              <p:nvPr/>
            </p:nvSpPr>
            <p:spPr bwMode="auto">
              <a:xfrm>
                <a:off x="2520" y="3648"/>
                <a:ext cx="384" cy="144"/>
              </a:xfrm>
              <a:prstGeom prst="rect">
                <a:avLst/>
              </a:prstGeom>
              <a:solidFill>
                <a:srgbClr val="66FFCC"/>
              </a:solidFill>
              <a:ln w="9525">
                <a:solidFill>
                  <a:schemeClr val="tx1"/>
                </a:solidFill>
                <a:miter lim="800000"/>
                <a:headEnd/>
                <a:tailEnd/>
              </a:ln>
              <a:effectLst/>
            </p:spPr>
            <p:txBody>
              <a:bodyPr wrap="none" anchor="ctr"/>
              <a:lstStyle/>
              <a:p>
                <a:pPr algn="ctr" eaLnBrk="1" hangingPunct="1"/>
                <a:endParaRPr lang="en-US">
                  <a:latin typeface="Times New Roman" pitchFamily="18" charset="0"/>
                </a:endParaRPr>
              </a:p>
            </p:txBody>
          </p:sp>
          <p:sp>
            <p:nvSpPr>
              <p:cNvPr id="97" name="AutoShape 24"/>
              <p:cNvSpPr>
                <a:spLocks noChangeArrowheads="1"/>
              </p:cNvSpPr>
              <p:nvPr/>
            </p:nvSpPr>
            <p:spPr bwMode="auto">
              <a:xfrm>
                <a:off x="2496" y="3360"/>
                <a:ext cx="432" cy="192"/>
              </a:xfrm>
              <a:prstGeom prst="roundRect">
                <a:avLst>
                  <a:gd name="adj" fmla="val 16667"/>
                </a:avLst>
              </a:prstGeom>
              <a:solidFill>
                <a:srgbClr val="99CC00"/>
              </a:solidFill>
              <a:ln w="9525">
                <a:solidFill>
                  <a:schemeClr val="tx1"/>
                </a:solidFill>
                <a:round/>
                <a:headEnd/>
                <a:tailEnd/>
              </a:ln>
              <a:effectLst/>
            </p:spPr>
            <p:txBody>
              <a:bodyPr wrap="none" anchor="ctr"/>
              <a:lstStyle/>
              <a:p>
                <a:pPr algn="ctr" eaLnBrk="1" hangingPunct="1"/>
                <a:endParaRPr lang="en-US">
                  <a:latin typeface="Times New Roman" pitchFamily="18" charset="0"/>
                </a:endParaRPr>
              </a:p>
            </p:txBody>
          </p:sp>
        </p:grpSp>
        <p:grpSp>
          <p:nvGrpSpPr>
            <p:cNvPr id="58" name="Group 5"/>
            <p:cNvGrpSpPr>
              <a:grpSpLocks/>
            </p:cNvGrpSpPr>
            <p:nvPr/>
          </p:nvGrpSpPr>
          <p:grpSpPr bwMode="auto">
            <a:xfrm>
              <a:off x="6548446" y="2919394"/>
              <a:ext cx="838200" cy="838200"/>
              <a:chOff x="2448" y="3312"/>
              <a:chExt cx="528" cy="528"/>
            </a:xfrm>
          </p:grpSpPr>
          <p:sp>
            <p:nvSpPr>
              <p:cNvPr id="92" name="Rectangle 6"/>
              <p:cNvSpPr>
                <a:spLocks noChangeArrowheads="1"/>
              </p:cNvSpPr>
              <p:nvPr/>
            </p:nvSpPr>
            <p:spPr bwMode="auto">
              <a:xfrm>
                <a:off x="2448" y="3312"/>
                <a:ext cx="528" cy="528"/>
              </a:xfrm>
              <a:prstGeom prst="rect">
                <a:avLst/>
              </a:prstGeom>
              <a:noFill/>
              <a:ln w="9525">
                <a:solidFill>
                  <a:schemeClr val="tx1"/>
                </a:solidFill>
                <a:miter lim="800000"/>
                <a:headEnd/>
                <a:tailEnd/>
              </a:ln>
              <a:effectLst/>
            </p:spPr>
            <p:txBody>
              <a:bodyPr wrap="none" anchor="ctr"/>
              <a:lstStyle/>
              <a:p>
                <a:endParaRPr lang="fr-FR"/>
              </a:p>
            </p:txBody>
          </p:sp>
          <p:sp>
            <p:nvSpPr>
              <p:cNvPr id="93" name="Rectangle 7"/>
              <p:cNvSpPr>
                <a:spLocks noChangeArrowheads="1"/>
              </p:cNvSpPr>
              <p:nvPr/>
            </p:nvSpPr>
            <p:spPr bwMode="auto">
              <a:xfrm>
                <a:off x="2520" y="3648"/>
                <a:ext cx="384" cy="144"/>
              </a:xfrm>
              <a:prstGeom prst="rect">
                <a:avLst/>
              </a:prstGeom>
              <a:solidFill>
                <a:srgbClr val="66FFCC"/>
              </a:solidFill>
              <a:ln w="9525">
                <a:solidFill>
                  <a:schemeClr val="tx1"/>
                </a:solidFill>
                <a:miter lim="800000"/>
                <a:headEnd/>
                <a:tailEnd/>
              </a:ln>
              <a:effectLst/>
            </p:spPr>
            <p:txBody>
              <a:bodyPr wrap="none" anchor="ctr"/>
              <a:lstStyle/>
              <a:p>
                <a:pPr algn="ctr" eaLnBrk="1" hangingPunct="1"/>
                <a:r>
                  <a:rPr lang="en-US" sz="1200" dirty="0" err="1" smtClean="0">
                    <a:latin typeface="Times New Roman" pitchFamily="18" charset="0"/>
                  </a:rPr>
                  <a:t>ajouter</a:t>
                </a:r>
                <a:endParaRPr lang="en-US" sz="1200" dirty="0">
                  <a:latin typeface="Times New Roman" pitchFamily="18" charset="0"/>
                </a:endParaRPr>
              </a:p>
            </p:txBody>
          </p:sp>
          <p:sp>
            <p:nvSpPr>
              <p:cNvPr id="94" name="AutoShape 8"/>
              <p:cNvSpPr>
                <a:spLocks noChangeArrowheads="1"/>
              </p:cNvSpPr>
              <p:nvPr/>
            </p:nvSpPr>
            <p:spPr bwMode="auto">
              <a:xfrm>
                <a:off x="2496" y="3360"/>
                <a:ext cx="432" cy="192"/>
              </a:xfrm>
              <a:prstGeom prst="roundRect">
                <a:avLst>
                  <a:gd name="adj" fmla="val 16667"/>
                </a:avLst>
              </a:prstGeom>
              <a:solidFill>
                <a:srgbClr val="99CC00"/>
              </a:solidFill>
              <a:ln w="9525">
                <a:solidFill>
                  <a:schemeClr val="tx1"/>
                </a:solidFill>
                <a:round/>
                <a:headEnd/>
                <a:tailEnd/>
              </a:ln>
              <a:effectLst/>
            </p:spPr>
            <p:txBody>
              <a:bodyPr wrap="none" anchor="ctr"/>
              <a:lstStyle/>
              <a:p>
                <a:pPr algn="ctr" eaLnBrk="1" hangingPunct="1"/>
                <a:endParaRPr lang="en-US">
                  <a:latin typeface="Times New Roman" pitchFamily="18" charset="0"/>
                </a:endParaRPr>
              </a:p>
            </p:txBody>
          </p:sp>
        </p:grpSp>
        <p:grpSp>
          <p:nvGrpSpPr>
            <p:cNvPr id="59" name="Group 17"/>
            <p:cNvGrpSpPr>
              <a:grpSpLocks/>
            </p:cNvGrpSpPr>
            <p:nvPr/>
          </p:nvGrpSpPr>
          <p:grpSpPr bwMode="auto">
            <a:xfrm>
              <a:off x="5938846" y="1852594"/>
              <a:ext cx="838200" cy="838200"/>
              <a:chOff x="2448" y="3312"/>
              <a:chExt cx="528" cy="528"/>
            </a:xfrm>
          </p:grpSpPr>
          <p:sp>
            <p:nvSpPr>
              <p:cNvPr id="89" name="Rectangle 18"/>
              <p:cNvSpPr>
                <a:spLocks noChangeArrowheads="1"/>
              </p:cNvSpPr>
              <p:nvPr/>
            </p:nvSpPr>
            <p:spPr bwMode="auto">
              <a:xfrm>
                <a:off x="2448" y="3312"/>
                <a:ext cx="528" cy="528"/>
              </a:xfrm>
              <a:prstGeom prst="rect">
                <a:avLst/>
              </a:prstGeom>
              <a:noFill/>
              <a:ln w="9525">
                <a:solidFill>
                  <a:schemeClr val="tx1"/>
                </a:solidFill>
                <a:miter lim="800000"/>
                <a:headEnd/>
                <a:tailEnd/>
              </a:ln>
              <a:effectLst/>
            </p:spPr>
            <p:txBody>
              <a:bodyPr wrap="none" anchor="ctr"/>
              <a:lstStyle/>
              <a:p>
                <a:endParaRPr lang="fr-FR"/>
              </a:p>
            </p:txBody>
          </p:sp>
          <p:sp>
            <p:nvSpPr>
              <p:cNvPr id="90" name="Rectangle 19"/>
              <p:cNvSpPr>
                <a:spLocks noChangeArrowheads="1"/>
              </p:cNvSpPr>
              <p:nvPr/>
            </p:nvSpPr>
            <p:spPr bwMode="auto">
              <a:xfrm>
                <a:off x="2520" y="3648"/>
                <a:ext cx="384" cy="144"/>
              </a:xfrm>
              <a:prstGeom prst="rect">
                <a:avLst/>
              </a:prstGeom>
              <a:solidFill>
                <a:srgbClr val="66FFCC"/>
              </a:solidFill>
              <a:ln w="9525">
                <a:solidFill>
                  <a:schemeClr val="tx1"/>
                </a:solidFill>
                <a:miter lim="800000"/>
                <a:headEnd/>
                <a:tailEnd/>
              </a:ln>
              <a:effectLst/>
            </p:spPr>
            <p:txBody>
              <a:bodyPr wrap="none" anchor="ctr"/>
              <a:lstStyle/>
              <a:p>
                <a:pPr algn="ctr" eaLnBrk="1" hangingPunct="1"/>
                <a:endParaRPr lang="en-US">
                  <a:latin typeface="Times New Roman" pitchFamily="18" charset="0"/>
                </a:endParaRPr>
              </a:p>
            </p:txBody>
          </p:sp>
          <p:sp>
            <p:nvSpPr>
              <p:cNvPr id="91" name="AutoShape 20"/>
              <p:cNvSpPr>
                <a:spLocks noChangeArrowheads="1"/>
              </p:cNvSpPr>
              <p:nvPr/>
            </p:nvSpPr>
            <p:spPr bwMode="auto">
              <a:xfrm>
                <a:off x="2496" y="3360"/>
                <a:ext cx="432" cy="192"/>
              </a:xfrm>
              <a:prstGeom prst="roundRect">
                <a:avLst>
                  <a:gd name="adj" fmla="val 16667"/>
                </a:avLst>
              </a:prstGeom>
              <a:solidFill>
                <a:srgbClr val="99CC00"/>
              </a:solidFill>
              <a:ln w="9525">
                <a:solidFill>
                  <a:schemeClr val="tx1"/>
                </a:solidFill>
                <a:round/>
                <a:headEnd/>
                <a:tailEnd/>
              </a:ln>
              <a:effectLst/>
            </p:spPr>
            <p:txBody>
              <a:bodyPr wrap="none" anchor="ctr"/>
              <a:lstStyle/>
              <a:p>
                <a:pPr algn="ctr" eaLnBrk="1" hangingPunct="1"/>
                <a:endParaRPr lang="en-US">
                  <a:latin typeface="Times New Roman" pitchFamily="18" charset="0"/>
                </a:endParaRPr>
              </a:p>
            </p:txBody>
          </p:sp>
        </p:grpSp>
        <p:grpSp>
          <p:nvGrpSpPr>
            <p:cNvPr id="60" name="Group 13"/>
            <p:cNvGrpSpPr>
              <a:grpSpLocks/>
            </p:cNvGrpSpPr>
            <p:nvPr/>
          </p:nvGrpSpPr>
          <p:grpSpPr bwMode="auto">
            <a:xfrm>
              <a:off x="7615246" y="1776394"/>
              <a:ext cx="838200" cy="838200"/>
              <a:chOff x="2448" y="3312"/>
              <a:chExt cx="528" cy="528"/>
            </a:xfrm>
          </p:grpSpPr>
          <p:sp>
            <p:nvSpPr>
              <p:cNvPr id="86" name="Rectangle 14"/>
              <p:cNvSpPr>
                <a:spLocks noChangeArrowheads="1"/>
              </p:cNvSpPr>
              <p:nvPr/>
            </p:nvSpPr>
            <p:spPr bwMode="auto">
              <a:xfrm>
                <a:off x="2448" y="3312"/>
                <a:ext cx="528" cy="528"/>
              </a:xfrm>
              <a:prstGeom prst="rect">
                <a:avLst/>
              </a:prstGeom>
              <a:noFill/>
              <a:ln w="9525">
                <a:solidFill>
                  <a:schemeClr val="tx1"/>
                </a:solidFill>
                <a:miter lim="800000"/>
                <a:headEnd/>
                <a:tailEnd/>
              </a:ln>
              <a:effectLst/>
            </p:spPr>
            <p:txBody>
              <a:bodyPr wrap="none" anchor="ctr"/>
              <a:lstStyle/>
              <a:p>
                <a:endParaRPr lang="fr-FR"/>
              </a:p>
            </p:txBody>
          </p:sp>
          <p:sp>
            <p:nvSpPr>
              <p:cNvPr id="87" name="Rectangle 15"/>
              <p:cNvSpPr>
                <a:spLocks noChangeArrowheads="1"/>
              </p:cNvSpPr>
              <p:nvPr/>
            </p:nvSpPr>
            <p:spPr bwMode="auto">
              <a:xfrm>
                <a:off x="2520" y="3648"/>
                <a:ext cx="384" cy="144"/>
              </a:xfrm>
              <a:prstGeom prst="rect">
                <a:avLst/>
              </a:prstGeom>
              <a:solidFill>
                <a:srgbClr val="66FFCC"/>
              </a:solidFill>
              <a:ln w="9525">
                <a:solidFill>
                  <a:schemeClr val="tx1"/>
                </a:solidFill>
                <a:miter lim="800000"/>
                <a:headEnd/>
                <a:tailEnd/>
              </a:ln>
              <a:effectLst/>
            </p:spPr>
            <p:txBody>
              <a:bodyPr wrap="none" anchor="ctr"/>
              <a:lstStyle/>
              <a:p>
                <a:pPr algn="ctr" eaLnBrk="1" hangingPunct="1"/>
                <a:endParaRPr lang="en-US">
                  <a:latin typeface="Times New Roman" pitchFamily="18" charset="0"/>
                </a:endParaRPr>
              </a:p>
            </p:txBody>
          </p:sp>
          <p:sp>
            <p:nvSpPr>
              <p:cNvPr id="88" name="AutoShape 16"/>
              <p:cNvSpPr>
                <a:spLocks noChangeArrowheads="1"/>
              </p:cNvSpPr>
              <p:nvPr/>
            </p:nvSpPr>
            <p:spPr bwMode="auto">
              <a:xfrm>
                <a:off x="2496" y="3360"/>
                <a:ext cx="432" cy="192"/>
              </a:xfrm>
              <a:prstGeom prst="roundRect">
                <a:avLst>
                  <a:gd name="adj" fmla="val 16667"/>
                </a:avLst>
              </a:prstGeom>
              <a:solidFill>
                <a:srgbClr val="99CC00"/>
              </a:solidFill>
              <a:ln w="9525">
                <a:solidFill>
                  <a:schemeClr val="tx1"/>
                </a:solidFill>
                <a:round/>
                <a:headEnd/>
                <a:tailEnd/>
              </a:ln>
              <a:effectLst/>
            </p:spPr>
            <p:txBody>
              <a:bodyPr wrap="none" anchor="ctr"/>
              <a:lstStyle/>
              <a:p>
                <a:pPr algn="ctr" eaLnBrk="1" hangingPunct="1"/>
                <a:endParaRPr lang="en-US">
                  <a:latin typeface="Times New Roman" pitchFamily="18" charset="0"/>
                </a:endParaRPr>
              </a:p>
            </p:txBody>
          </p:sp>
        </p:grpSp>
        <p:sp>
          <p:nvSpPr>
            <p:cNvPr id="61" name="Text Box 39"/>
            <p:cNvSpPr txBox="1">
              <a:spLocks noChangeArrowheads="1"/>
            </p:cNvSpPr>
            <p:nvPr/>
          </p:nvSpPr>
          <p:spPr bwMode="auto">
            <a:xfrm>
              <a:off x="6858000" y="3429000"/>
              <a:ext cx="184731" cy="415194"/>
            </a:xfrm>
            <a:prstGeom prst="rect">
              <a:avLst/>
            </a:prstGeom>
            <a:noFill/>
            <a:ln w="9525">
              <a:noFill/>
              <a:miter lim="800000"/>
              <a:headEnd/>
              <a:tailEnd/>
            </a:ln>
            <a:effectLst/>
          </p:spPr>
          <p:txBody>
            <a:bodyPr wrap="none">
              <a:spAutoFit/>
            </a:bodyPr>
            <a:lstStyle/>
            <a:p>
              <a:endParaRPr lang="en-US" sz="1400" b="1" dirty="0">
                <a:latin typeface="Arial" charset="0"/>
              </a:endParaRPr>
            </a:p>
          </p:txBody>
        </p:sp>
        <p:sp>
          <p:nvSpPr>
            <p:cNvPr id="62" name="Text Box 41"/>
            <p:cNvSpPr txBox="1">
              <a:spLocks noChangeArrowheads="1"/>
            </p:cNvSpPr>
            <p:nvPr/>
          </p:nvSpPr>
          <p:spPr bwMode="auto">
            <a:xfrm>
              <a:off x="7691438" y="2226573"/>
              <a:ext cx="646331" cy="332155"/>
            </a:xfrm>
            <a:prstGeom prst="rect">
              <a:avLst/>
            </a:prstGeom>
            <a:noFill/>
            <a:ln w="9525">
              <a:noFill/>
              <a:miter lim="800000"/>
              <a:headEnd/>
              <a:tailEnd/>
            </a:ln>
            <a:effectLst/>
          </p:spPr>
          <p:txBody>
            <a:bodyPr wrap="none">
              <a:spAutoFit/>
            </a:bodyPr>
            <a:lstStyle/>
            <a:p>
              <a:r>
                <a:rPr lang="fr-FR" sz="1000" b="1" dirty="0" smtClean="0">
                  <a:latin typeface="Arial" charset="0"/>
                </a:rPr>
                <a:t>affecter</a:t>
              </a:r>
              <a:endParaRPr lang="en-US" sz="1000" b="1" dirty="0">
                <a:latin typeface="Arial" charset="0"/>
              </a:endParaRPr>
            </a:p>
          </p:txBody>
        </p:sp>
        <p:sp>
          <p:nvSpPr>
            <p:cNvPr id="63" name="Text Box 42"/>
            <p:cNvSpPr txBox="1">
              <a:spLocks noChangeArrowheads="1"/>
            </p:cNvSpPr>
            <p:nvPr/>
          </p:nvSpPr>
          <p:spPr bwMode="auto">
            <a:xfrm>
              <a:off x="6048364" y="2357430"/>
              <a:ext cx="646331" cy="332155"/>
            </a:xfrm>
            <a:prstGeom prst="rect">
              <a:avLst/>
            </a:prstGeom>
            <a:noFill/>
            <a:ln w="9525">
              <a:noFill/>
              <a:miter lim="800000"/>
              <a:headEnd/>
              <a:tailEnd/>
            </a:ln>
            <a:effectLst/>
          </p:spPr>
          <p:txBody>
            <a:bodyPr wrap="none">
              <a:spAutoFit/>
            </a:bodyPr>
            <a:lstStyle/>
            <a:p>
              <a:r>
                <a:rPr lang="fr-FR" sz="1000" b="1" dirty="0" smtClean="0">
                  <a:latin typeface="Arial" charset="0"/>
                </a:rPr>
                <a:t>affecter</a:t>
              </a:r>
              <a:endParaRPr lang="en-US" sz="1000" b="1" dirty="0">
                <a:latin typeface="Arial" charset="0"/>
              </a:endParaRPr>
            </a:p>
          </p:txBody>
        </p:sp>
        <p:sp>
          <p:nvSpPr>
            <p:cNvPr id="64" name="Text Box 43"/>
            <p:cNvSpPr txBox="1">
              <a:spLocks noChangeArrowheads="1"/>
            </p:cNvSpPr>
            <p:nvPr/>
          </p:nvSpPr>
          <p:spPr bwMode="auto">
            <a:xfrm>
              <a:off x="7072330" y="1266812"/>
              <a:ext cx="611065" cy="332155"/>
            </a:xfrm>
            <a:prstGeom prst="rect">
              <a:avLst/>
            </a:prstGeom>
            <a:noFill/>
            <a:ln w="9525">
              <a:noFill/>
              <a:miter lim="800000"/>
              <a:headEnd/>
              <a:tailEnd/>
            </a:ln>
            <a:effectLst/>
          </p:spPr>
          <p:txBody>
            <a:bodyPr wrap="none">
              <a:spAutoFit/>
            </a:bodyPr>
            <a:lstStyle/>
            <a:p>
              <a:r>
                <a:rPr lang="en-US" sz="1000" b="1" dirty="0" err="1" smtClean="0">
                  <a:latin typeface="Arial" charset="0"/>
                </a:rPr>
                <a:t>ajoute</a:t>
              </a:r>
              <a:r>
                <a:rPr lang="en-US" sz="900" b="1" dirty="0" err="1" smtClean="0">
                  <a:latin typeface="Arial" charset="0"/>
                </a:rPr>
                <a:t>r</a:t>
              </a:r>
              <a:endParaRPr lang="en-US" sz="1100" b="1" dirty="0">
                <a:latin typeface="Arial" charset="0"/>
              </a:endParaRPr>
            </a:p>
          </p:txBody>
        </p:sp>
        <p:sp>
          <p:nvSpPr>
            <p:cNvPr id="65" name="Line 45"/>
            <p:cNvSpPr>
              <a:spLocks noChangeShapeType="1"/>
            </p:cNvSpPr>
            <p:nvPr/>
          </p:nvSpPr>
          <p:spPr bwMode="auto">
            <a:xfrm>
              <a:off x="7000892" y="3286124"/>
              <a:ext cx="0" cy="152400"/>
            </a:xfrm>
            <a:prstGeom prst="line">
              <a:avLst/>
            </a:prstGeom>
            <a:noFill/>
            <a:ln w="9525">
              <a:solidFill>
                <a:schemeClr val="tx1"/>
              </a:solidFill>
              <a:round/>
              <a:headEnd type="triangle" w="sm" len="sm"/>
              <a:tailEnd type="triangle" w="sm" len="sm"/>
            </a:ln>
            <a:effectLst/>
          </p:spPr>
          <p:txBody>
            <a:bodyPr/>
            <a:lstStyle/>
            <a:p>
              <a:endParaRPr lang="fr-FR"/>
            </a:p>
          </p:txBody>
        </p:sp>
        <p:sp>
          <p:nvSpPr>
            <p:cNvPr id="67" name="Line 47"/>
            <p:cNvSpPr>
              <a:spLocks noChangeShapeType="1"/>
            </p:cNvSpPr>
            <p:nvPr/>
          </p:nvSpPr>
          <p:spPr bwMode="auto">
            <a:xfrm>
              <a:off x="8143900" y="2133592"/>
              <a:ext cx="0" cy="152400"/>
            </a:xfrm>
            <a:prstGeom prst="line">
              <a:avLst/>
            </a:prstGeom>
            <a:noFill/>
            <a:ln w="9525">
              <a:solidFill>
                <a:schemeClr val="tx1"/>
              </a:solidFill>
              <a:round/>
              <a:headEnd type="triangle" w="sm" len="sm"/>
              <a:tailEnd type="triangle" w="sm" len="sm"/>
            </a:ln>
            <a:effectLst/>
          </p:spPr>
          <p:txBody>
            <a:bodyPr/>
            <a:lstStyle/>
            <a:p>
              <a:endParaRPr lang="fr-FR"/>
            </a:p>
          </p:txBody>
        </p:sp>
        <p:cxnSp>
          <p:nvCxnSpPr>
            <p:cNvPr id="69" name="AutoShape 25"/>
            <p:cNvCxnSpPr>
              <a:cxnSpLocks noChangeShapeType="1"/>
              <a:stCxn id="87" idx="0"/>
              <a:endCxn id="96" idx="2"/>
            </p:cNvCxnSpPr>
            <p:nvPr/>
          </p:nvCxnSpPr>
          <p:spPr bwMode="auto">
            <a:xfrm rot="5400000" flipH="1">
              <a:off x="7272346" y="1547794"/>
              <a:ext cx="762000" cy="762000"/>
            </a:xfrm>
            <a:prstGeom prst="curvedConnector3">
              <a:avLst>
                <a:gd name="adj1" fmla="val 12708"/>
              </a:avLst>
            </a:prstGeom>
            <a:noFill/>
            <a:ln w="9525">
              <a:solidFill>
                <a:schemeClr val="tx1"/>
              </a:solidFill>
              <a:round/>
              <a:headEnd type="triangle" w="med" len="med"/>
              <a:tailEnd type="triangle" w="med" len="med"/>
            </a:ln>
            <a:effectLst/>
          </p:spPr>
        </p:cxnSp>
        <p:cxnSp>
          <p:nvCxnSpPr>
            <p:cNvPr id="71" name="AutoShape 27"/>
            <p:cNvCxnSpPr>
              <a:cxnSpLocks noChangeShapeType="1"/>
              <a:stCxn id="96" idx="1"/>
              <a:endCxn id="90" idx="3"/>
            </p:cNvCxnSpPr>
            <p:nvPr/>
          </p:nvCxnSpPr>
          <p:spPr bwMode="auto">
            <a:xfrm rot="10800000" flipV="1">
              <a:off x="6662746" y="1433494"/>
              <a:ext cx="304800" cy="1066800"/>
            </a:xfrm>
            <a:prstGeom prst="curvedConnector3">
              <a:avLst>
                <a:gd name="adj1" fmla="val 31250"/>
              </a:avLst>
            </a:prstGeom>
            <a:noFill/>
            <a:ln w="9525">
              <a:solidFill>
                <a:schemeClr val="tx1"/>
              </a:solidFill>
              <a:round/>
              <a:headEnd/>
              <a:tailEnd type="triangle" w="med" len="med"/>
            </a:ln>
            <a:effectLst/>
          </p:spPr>
        </p:cxnSp>
        <p:cxnSp>
          <p:nvCxnSpPr>
            <p:cNvPr id="72" name="AutoShape 28"/>
            <p:cNvCxnSpPr>
              <a:cxnSpLocks noChangeShapeType="1"/>
              <a:stCxn id="90" idx="2"/>
              <a:endCxn id="93" idx="1"/>
            </p:cNvCxnSpPr>
            <p:nvPr/>
          </p:nvCxnSpPr>
          <p:spPr bwMode="auto">
            <a:xfrm rot="16200000" flipH="1">
              <a:off x="6034096" y="2938444"/>
              <a:ext cx="952500" cy="304800"/>
            </a:xfrm>
            <a:prstGeom prst="curvedConnector2">
              <a:avLst/>
            </a:prstGeom>
            <a:noFill/>
            <a:ln w="9525">
              <a:solidFill>
                <a:schemeClr val="tx1"/>
              </a:solidFill>
              <a:round/>
              <a:headEnd/>
              <a:tailEnd type="triangle" w="med" len="med"/>
            </a:ln>
            <a:effectLst/>
          </p:spPr>
        </p:cxnSp>
        <p:cxnSp>
          <p:nvCxnSpPr>
            <p:cNvPr id="73" name="AutoShape 29"/>
            <p:cNvCxnSpPr>
              <a:cxnSpLocks noChangeShapeType="1"/>
              <a:stCxn id="95" idx="2"/>
              <a:endCxn id="93" idx="3"/>
            </p:cNvCxnSpPr>
            <p:nvPr/>
          </p:nvCxnSpPr>
          <p:spPr bwMode="auto">
            <a:xfrm rot="5400000">
              <a:off x="6300796" y="2595821"/>
              <a:ext cx="1943101" cy="1588"/>
            </a:xfrm>
            <a:prstGeom prst="curvedConnector2">
              <a:avLst/>
            </a:prstGeom>
            <a:noFill/>
            <a:ln w="9525">
              <a:solidFill>
                <a:schemeClr val="tx1"/>
              </a:solidFill>
              <a:round/>
              <a:headEnd type="triangle" w="med" len="med"/>
              <a:tailEnd type="triangle" w="med" len="med"/>
            </a:ln>
            <a:effectLst/>
          </p:spPr>
        </p:cxnSp>
        <p:sp>
          <p:nvSpPr>
            <p:cNvPr id="74" name="Rectangle 30"/>
            <p:cNvSpPr>
              <a:spLocks noChangeArrowheads="1"/>
            </p:cNvSpPr>
            <p:nvPr/>
          </p:nvSpPr>
          <p:spPr bwMode="auto">
            <a:xfrm>
              <a:off x="5786446" y="714356"/>
              <a:ext cx="3048000" cy="3276600"/>
            </a:xfrm>
            <a:prstGeom prst="rect">
              <a:avLst/>
            </a:prstGeom>
            <a:noFill/>
            <a:ln w="9525">
              <a:solidFill>
                <a:schemeClr val="tx1"/>
              </a:solidFill>
              <a:miter lim="800000"/>
              <a:headEnd/>
              <a:tailEnd/>
            </a:ln>
            <a:effectLst/>
          </p:spPr>
          <p:txBody>
            <a:bodyPr wrap="none" anchor="ctr"/>
            <a:lstStyle/>
            <a:p>
              <a:endParaRPr lang="fr-FR"/>
            </a:p>
          </p:txBody>
        </p:sp>
        <p:sp>
          <p:nvSpPr>
            <p:cNvPr id="75" name="Text Box 34"/>
            <p:cNvSpPr txBox="1">
              <a:spLocks noChangeArrowheads="1"/>
            </p:cNvSpPr>
            <p:nvPr/>
          </p:nvSpPr>
          <p:spPr bwMode="auto">
            <a:xfrm>
              <a:off x="6905621" y="857232"/>
              <a:ext cx="857256" cy="290636"/>
            </a:xfrm>
            <a:prstGeom prst="rect">
              <a:avLst/>
            </a:prstGeom>
            <a:noFill/>
            <a:ln w="9525">
              <a:noFill/>
              <a:miter lim="800000"/>
              <a:headEnd/>
              <a:tailEnd/>
            </a:ln>
            <a:effectLst/>
          </p:spPr>
          <p:txBody>
            <a:bodyPr wrap="square">
              <a:spAutoFit/>
            </a:bodyPr>
            <a:lstStyle/>
            <a:p>
              <a:r>
                <a:rPr lang="fr-FR" sz="800" b="1" dirty="0" smtClean="0">
                  <a:latin typeface="Arial" charset="0"/>
                </a:rPr>
                <a:t>Nom, prénom</a:t>
              </a:r>
              <a:endParaRPr lang="en-US" sz="800" b="1" dirty="0">
                <a:latin typeface="Arial" charset="0"/>
              </a:endParaRPr>
            </a:p>
          </p:txBody>
        </p:sp>
        <p:sp>
          <p:nvSpPr>
            <p:cNvPr id="76" name="Text Box 35"/>
            <p:cNvSpPr txBox="1">
              <a:spLocks noChangeArrowheads="1"/>
            </p:cNvSpPr>
            <p:nvPr/>
          </p:nvSpPr>
          <p:spPr bwMode="auto">
            <a:xfrm>
              <a:off x="7691439" y="1857364"/>
              <a:ext cx="785817" cy="311395"/>
            </a:xfrm>
            <a:prstGeom prst="rect">
              <a:avLst/>
            </a:prstGeom>
            <a:noFill/>
            <a:ln w="9525">
              <a:noFill/>
              <a:miter lim="800000"/>
              <a:headEnd/>
              <a:tailEnd/>
            </a:ln>
            <a:effectLst/>
          </p:spPr>
          <p:txBody>
            <a:bodyPr wrap="square">
              <a:spAutoFit/>
            </a:bodyPr>
            <a:lstStyle/>
            <a:p>
              <a:r>
                <a:rPr lang="en-US" sz="900" b="1" dirty="0" err="1" smtClean="0">
                  <a:latin typeface="Arial" charset="0"/>
                </a:rPr>
                <a:t>Num_salle</a:t>
              </a:r>
              <a:endParaRPr lang="en-US" sz="900" b="1" dirty="0">
                <a:latin typeface="Arial" charset="0"/>
              </a:endParaRPr>
            </a:p>
          </p:txBody>
        </p:sp>
        <p:sp>
          <p:nvSpPr>
            <p:cNvPr id="78" name="Text Box 37"/>
            <p:cNvSpPr txBox="1">
              <a:spLocks noChangeArrowheads="1"/>
            </p:cNvSpPr>
            <p:nvPr/>
          </p:nvSpPr>
          <p:spPr bwMode="auto">
            <a:xfrm>
              <a:off x="6476992" y="3000372"/>
              <a:ext cx="896399" cy="311395"/>
            </a:xfrm>
            <a:prstGeom prst="rect">
              <a:avLst/>
            </a:prstGeom>
            <a:noFill/>
            <a:ln w="9525">
              <a:noFill/>
              <a:miter lim="800000"/>
              <a:headEnd/>
              <a:tailEnd/>
            </a:ln>
            <a:effectLst/>
          </p:spPr>
          <p:txBody>
            <a:bodyPr wrap="none">
              <a:spAutoFit/>
            </a:bodyPr>
            <a:lstStyle/>
            <a:p>
              <a:r>
                <a:rPr lang="fr-FR" sz="900" b="1" dirty="0" err="1" smtClean="0">
                  <a:latin typeface="Arial" charset="0"/>
                </a:rPr>
                <a:t>Num_groupe</a:t>
              </a:r>
              <a:endParaRPr lang="en-US" sz="900" b="1" dirty="0">
                <a:latin typeface="Arial" charset="0"/>
              </a:endParaRPr>
            </a:p>
          </p:txBody>
        </p:sp>
        <p:sp>
          <p:nvSpPr>
            <p:cNvPr id="79" name="Text Box 38"/>
            <p:cNvSpPr txBox="1">
              <a:spLocks noChangeArrowheads="1"/>
            </p:cNvSpPr>
            <p:nvPr/>
          </p:nvSpPr>
          <p:spPr bwMode="auto">
            <a:xfrm>
              <a:off x="5905488" y="1928802"/>
              <a:ext cx="857257" cy="311395"/>
            </a:xfrm>
            <a:prstGeom prst="rect">
              <a:avLst/>
            </a:prstGeom>
            <a:noFill/>
            <a:ln w="9525">
              <a:noFill/>
              <a:miter lim="800000"/>
              <a:headEnd/>
              <a:tailEnd/>
            </a:ln>
            <a:effectLst/>
          </p:spPr>
          <p:txBody>
            <a:bodyPr wrap="square">
              <a:spAutoFit/>
            </a:bodyPr>
            <a:lstStyle/>
            <a:p>
              <a:r>
                <a:rPr lang="en-US" sz="900" b="1" dirty="0" err="1" smtClean="0">
                  <a:latin typeface="Arial" charset="0"/>
                </a:rPr>
                <a:t>Num_mod</a:t>
              </a:r>
              <a:endParaRPr lang="en-US" sz="900" b="1" dirty="0">
                <a:latin typeface="Arial" charset="0"/>
              </a:endParaRPr>
            </a:p>
          </p:txBody>
        </p:sp>
        <p:sp>
          <p:nvSpPr>
            <p:cNvPr id="81" name="Line 48"/>
            <p:cNvSpPr>
              <a:spLocks noChangeShapeType="1"/>
            </p:cNvSpPr>
            <p:nvPr/>
          </p:nvSpPr>
          <p:spPr bwMode="auto">
            <a:xfrm>
              <a:off x="7215206" y="1142984"/>
              <a:ext cx="0" cy="152400"/>
            </a:xfrm>
            <a:prstGeom prst="line">
              <a:avLst/>
            </a:prstGeom>
            <a:noFill/>
            <a:ln w="9525">
              <a:solidFill>
                <a:schemeClr val="tx1"/>
              </a:solidFill>
              <a:round/>
              <a:headEnd type="triangle" w="sm" len="sm"/>
              <a:tailEnd type="triangle" w="sm" len="sm"/>
            </a:ln>
            <a:effectLst/>
          </p:spPr>
          <p:txBody>
            <a:bodyPr/>
            <a:lstStyle/>
            <a:p>
              <a:endParaRPr lang="fr-FR"/>
            </a:p>
          </p:txBody>
        </p:sp>
        <p:sp>
          <p:nvSpPr>
            <p:cNvPr id="82" name="Line 49"/>
            <p:cNvSpPr>
              <a:spLocks noChangeShapeType="1"/>
            </p:cNvSpPr>
            <p:nvPr/>
          </p:nvSpPr>
          <p:spPr bwMode="auto">
            <a:xfrm>
              <a:off x="6357950" y="2205030"/>
              <a:ext cx="0" cy="152400"/>
            </a:xfrm>
            <a:prstGeom prst="line">
              <a:avLst/>
            </a:prstGeom>
            <a:noFill/>
            <a:ln w="9525">
              <a:solidFill>
                <a:schemeClr val="tx1"/>
              </a:solidFill>
              <a:round/>
              <a:headEnd type="triangle" w="sm" len="sm"/>
              <a:tailEnd type="triangle" w="sm" len="sm"/>
            </a:ln>
            <a:effectLst/>
          </p:spPr>
          <p:txBody>
            <a:bodyPr/>
            <a:lstStyle/>
            <a:p>
              <a:endParaRPr lang="fr-FR"/>
            </a:p>
          </p:txBody>
        </p:sp>
      </p:grpSp>
      <p:cxnSp>
        <p:nvCxnSpPr>
          <p:cNvPr id="99" name="AutoShape 25"/>
          <p:cNvCxnSpPr>
            <a:cxnSpLocks noChangeShapeType="1"/>
            <a:stCxn id="86" idx="2"/>
            <a:endCxn id="93" idx="3"/>
          </p:cNvCxnSpPr>
          <p:nvPr/>
        </p:nvCxnSpPr>
        <p:spPr bwMode="auto">
          <a:xfrm rot="5400000">
            <a:off x="7211172" y="5159782"/>
            <a:ext cx="789141" cy="762000"/>
          </a:xfrm>
          <a:prstGeom prst="curvedConnector2">
            <a:avLst/>
          </a:prstGeom>
          <a:noFill/>
          <a:ln w="9525">
            <a:solidFill>
              <a:schemeClr val="tx1"/>
            </a:solidFill>
            <a:round/>
            <a:headEnd type="triangle" w="med" len="med"/>
            <a:tailEnd type="triangle" w="med" len="med"/>
          </a:ln>
          <a:effectLst/>
        </p:spPr>
      </p:cxn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42886" y="214290"/>
            <a:ext cx="8472518" cy="1000132"/>
          </a:xfrm>
        </p:spPr>
        <p:txBody>
          <a:bodyPr>
            <a:normAutofit fontScale="90000"/>
          </a:bodyPr>
          <a:lstStyle/>
          <a:p>
            <a:pPr lvl="0"/>
            <a:r>
              <a:rPr lang="fr-FR" sz="4000" b="1" dirty="0" smtClean="0"/>
              <a:t/>
            </a:r>
            <a:br>
              <a:rPr lang="fr-FR" sz="4000" b="1" dirty="0" smtClean="0"/>
            </a:br>
            <a:r>
              <a:rPr lang="fr-FR" sz="4000" b="1" dirty="0" smtClean="0"/>
              <a:t>Avantages </a:t>
            </a:r>
            <a:r>
              <a:rPr lang="fr-FR" sz="4000" b="1" dirty="0"/>
              <a:t>de la Programmation Orienté Objet  </a:t>
            </a:r>
            <a:r>
              <a:rPr lang="fr-FR" dirty="0"/>
              <a:t/>
            </a:r>
            <a:br>
              <a:rPr lang="fr-FR" dirty="0"/>
            </a:br>
            <a:endParaRPr lang="fr-FR" dirty="0"/>
          </a:p>
        </p:txBody>
      </p:sp>
      <p:sp>
        <p:nvSpPr>
          <p:cNvPr id="3" name="Espace réservé du contenu 2"/>
          <p:cNvSpPr>
            <a:spLocks noGrp="1"/>
          </p:cNvSpPr>
          <p:nvPr>
            <p:ph idx="1"/>
          </p:nvPr>
        </p:nvSpPr>
        <p:spPr>
          <a:xfrm>
            <a:off x="428596" y="1500174"/>
            <a:ext cx="8429684" cy="4197361"/>
          </a:xfrm>
        </p:spPr>
        <p:txBody>
          <a:bodyPr>
            <a:normAutofit/>
          </a:bodyPr>
          <a:lstStyle/>
          <a:p>
            <a:pPr marL="803275" lvl="0" indent="-441325" algn="just">
              <a:buFont typeface="Wingdings" pitchFamily="2" charset="2"/>
              <a:buChar char="ü"/>
            </a:pPr>
            <a:r>
              <a:rPr lang="fr-FR" sz="2800" dirty="0"/>
              <a:t>Facilite la réutilisation de code.</a:t>
            </a:r>
          </a:p>
          <a:p>
            <a:pPr marL="803275" lvl="0" indent="-441325" algn="just">
              <a:buFont typeface="Wingdings" pitchFamily="2" charset="2"/>
              <a:buChar char="ü"/>
            </a:pPr>
            <a:r>
              <a:rPr lang="fr-FR" sz="2800" dirty="0"/>
              <a:t>Une meilleure sécurité (encapsulation)</a:t>
            </a:r>
          </a:p>
          <a:p>
            <a:pPr marL="803275" lvl="0" indent="-441325" algn="just">
              <a:buFont typeface="Wingdings" pitchFamily="2" charset="2"/>
              <a:buChar char="ü"/>
            </a:pPr>
            <a:r>
              <a:rPr lang="fr-FR" sz="2800" dirty="0"/>
              <a:t>Facilite l’évolution du code</a:t>
            </a:r>
          </a:p>
          <a:p>
            <a:pPr marL="803275" lvl="0" indent="-441325" algn="just">
              <a:buFont typeface="Wingdings" pitchFamily="2" charset="2"/>
              <a:buChar char="ü"/>
            </a:pPr>
            <a:r>
              <a:rPr lang="fr-FR" sz="2800" dirty="0"/>
              <a:t>Améliore la conception et la maintenance des grands systèmes</a:t>
            </a:r>
          </a:p>
          <a:p>
            <a:pPr marL="803275" lvl="0" indent="-441325" algn="just">
              <a:buFont typeface="Wingdings" pitchFamily="2" charset="2"/>
              <a:buChar char="ü"/>
            </a:pPr>
            <a:r>
              <a:rPr lang="fr-FR" sz="2800" dirty="0"/>
              <a:t>Permet la </a:t>
            </a:r>
            <a:r>
              <a:rPr lang="fr-FR" sz="2800" dirty="0" smtClean="0"/>
              <a:t>Programmation </a:t>
            </a:r>
            <a:r>
              <a:rPr lang="fr-FR" sz="2800" dirty="0"/>
              <a:t>par « composants ». Conception d’un logiciel à la manière de la fabrication d’une voiture</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14338"/>
            <a:ext cx="8229600" cy="928694"/>
          </a:xfrm>
        </p:spPr>
        <p:txBody>
          <a:bodyPr/>
          <a:lstStyle/>
          <a:p>
            <a:r>
              <a:rPr lang="fr-FR" dirty="0" smtClean="0"/>
              <a:t>Sommaire </a:t>
            </a:r>
            <a:endParaRPr lang="fr-FR" dirty="0"/>
          </a:p>
        </p:txBody>
      </p:sp>
      <p:sp>
        <p:nvSpPr>
          <p:cNvPr id="3" name="Espace réservé du contenu 2"/>
          <p:cNvSpPr>
            <a:spLocks noGrp="1"/>
          </p:cNvSpPr>
          <p:nvPr>
            <p:ph idx="1"/>
          </p:nvPr>
        </p:nvSpPr>
        <p:spPr>
          <a:xfrm>
            <a:off x="457200" y="785794"/>
            <a:ext cx="8329642" cy="5786478"/>
          </a:xfrm>
        </p:spPr>
        <p:txBody>
          <a:bodyPr>
            <a:normAutofit fontScale="92500" lnSpcReduction="20000"/>
          </a:bodyPr>
          <a:lstStyle/>
          <a:p>
            <a:r>
              <a:rPr lang="fr-FR" dirty="0" smtClean="0">
                <a:solidFill>
                  <a:schemeClr val="bg1">
                    <a:lumMod val="75000"/>
                  </a:schemeClr>
                </a:solidFill>
              </a:rPr>
              <a:t>Introduction</a:t>
            </a:r>
          </a:p>
          <a:p>
            <a:r>
              <a:rPr lang="fr-FR" b="1" dirty="0" smtClean="0"/>
              <a:t>Concepts de la POO</a:t>
            </a:r>
          </a:p>
          <a:p>
            <a:pPr lvl="1"/>
            <a:r>
              <a:rPr lang="fr-FR" b="1" dirty="0" smtClean="0"/>
              <a:t>Objet , classe, encapsulation, héritage, etc.</a:t>
            </a:r>
          </a:p>
          <a:p>
            <a:r>
              <a:rPr lang="fr-FR" dirty="0" smtClean="0">
                <a:solidFill>
                  <a:schemeClr val="bg1">
                    <a:lumMod val="75000"/>
                  </a:schemeClr>
                </a:solidFill>
              </a:rPr>
              <a:t>Langage Java</a:t>
            </a:r>
          </a:p>
          <a:p>
            <a:pPr lvl="1"/>
            <a:r>
              <a:rPr lang="fr-FR" dirty="0" smtClean="0">
                <a:solidFill>
                  <a:schemeClr val="bg1">
                    <a:lumMod val="75000"/>
                  </a:schemeClr>
                </a:solidFill>
              </a:rPr>
              <a:t>Introduction</a:t>
            </a:r>
          </a:p>
          <a:p>
            <a:pPr lvl="1"/>
            <a:r>
              <a:rPr lang="fr-FR" dirty="0" smtClean="0">
                <a:solidFill>
                  <a:schemeClr val="bg1">
                    <a:lumMod val="75000"/>
                  </a:schemeClr>
                </a:solidFill>
              </a:rPr>
              <a:t>Syntaxe de Java</a:t>
            </a:r>
          </a:p>
          <a:p>
            <a:pPr lvl="1"/>
            <a:r>
              <a:rPr lang="fr-FR" dirty="0" smtClean="0">
                <a:solidFill>
                  <a:schemeClr val="bg1">
                    <a:lumMod val="75000"/>
                  </a:schemeClr>
                </a:solidFill>
              </a:rPr>
              <a:t>Objets et Classes</a:t>
            </a:r>
          </a:p>
          <a:p>
            <a:pPr lvl="1"/>
            <a:r>
              <a:rPr lang="fr-FR" dirty="0" smtClean="0">
                <a:solidFill>
                  <a:schemeClr val="bg1">
                    <a:lumMod val="75000"/>
                  </a:schemeClr>
                </a:solidFill>
              </a:rPr>
              <a:t>Relations entre classe : Héritage et polymorphisme</a:t>
            </a:r>
          </a:p>
          <a:p>
            <a:pPr lvl="1"/>
            <a:r>
              <a:rPr lang="fr-FR" dirty="0" smtClean="0">
                <a:solidFill>
                  <a:schemeClr val="bg1">
                    <a:lumMod val="75000"/>
                  </a:schemeClr>
                </a:solidFill>
              </a:rPr>
              <a:t>Interfaces graphiques : AWT</a:t>
            </a:r>
          </a:p>
          <a:p>
            <a:pPr lvl="1"/>
            <a:r>
              <a:rPr lang="fr-FR" dirty="0" smtClean="0">
                <a:solidFill>
                  <a:schemeClr val="bg1">
                    <a:lumMod val="75000"/>
                  </a:schemeClr>
                </a:solidFill>
              </a:rPr>
              <a:t>Les indispensables :Collections, exceptions.</a:t>
            </a:r>
          </a:p>
          <a:p>
            <a:pPr lvl="1"/>
            <a:r>
              <a:rPr lang="fr-FR" dirty="0" smtClean="0">
                <a:solidFill>
                  <a:schemeClr val="bg1">
                    <a:lumMod val="75000"/>
                  </a:schemeClr>
                </a:solidFill>
              </a:rPr>
              <a:t>Les entrées sorties</a:t>
            </a:r>
          </a:p>
          <a:p>
            <a:pPr lvl="1"/>
            <a:r>
              <a:rPr lang="fr-FR" dirty="0" smtClean="0">
                <a:solidFill>
                  <a:schemeClr val="bg1">
                    <a:lumMod val="75000"/>
                  </a:schemeClr>
                </a:solidFill>
              </a:rPr>
              <a:t>Les threads</a:t>
            </a:r>
          </a:p>
          <a:p>
            <a:pPr lvl="1"/>
            <a:r>
              <a:rPr lang="fr-FR" dirty="0" smtClean="0">
                <a:solidFill>
                  <a:schemeClr val="bg1">
                    <a:lumMod val="75000"/>
                  </a:schemeClr>
                </a:solidFill>
              </a:rPr>
              <a:t>Les applets</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bwMode="auto">
          <a:xfrm>
            <a:off x="500034" y="0"/>
            <a:ext cx="7772400" cy="857232"/>
          </a:xfrm>
          <a:noFill/>
          <a:ln>
            <a:miter lim="800000"/>
            <a:headEnd/>
            <a:tailEnd/>
          </a:ln>
        </p:spPr>
        <p:txBody>
          <a:bodyPr vert="horz" wrap="square" lIns="91440" tIns="45720" rIns="91440" bIns="45720" numCol="1" anchor="t" anchorCtr="0" compatLnSpc="1">
            <a:prstTxWarp prst="textNoShape">
              <a:avLst/>
            </a:prstTxWarp>
          </a:bodyPr>
          <a:lstStyle/>
          <a:p>
            <a:r>
              <a:rPr lang="fr-FR" dirty="0"/>
              <a:t>Objet</a:t>
            </a:r>
            <a:endParaRPr lang="en-US" dirty="0"/>
          </a:p>
        </p:txBody>
      </p:sp>
      <p:grpSp>
        <p:nvGrpSpPr>
          <p:cNvPr id="5" name="Group 23"/>
          <p:cNvGrpSpPr>
            <a:grpSpLocks/>
          </p:cNvGrpSpPr>
          <p:nvPr/>
        </p:nvGrpSpPr>
        <p:grpSpPr bwMode="auto">
          <a:xfrm>
            <a:off x="457200" y="785794"/>
            <a:ext cx="8153400" cy="2928939"/>
            <a:chOff x="288" y="912"/>
            <a:chExt cx="5136" cy="1845"/>
          </a:xfrm>
        </p:grpSpPr>
        <p:sp>
          <p:nvSpPr>
            <p:cNvPr id="6" name="Text Box 4"/>
            <p:cNvSpPr txBox="1">
              <a:spLocks noChangeArrowheads="1"/>
            </p:cNvSpPr>
            <p:nvPr/>
          </p:nvSpPr>
          <p:spPr bwMode="auto">
            <a:xfrm>
              <a:off x="288" y="912"/>
              <a:ext cx="5136" cy="1786"/>
            </a:xfrm>
            <a:prstGeom prst="rect">
              <a:avLst/>
            </a:prstGeom>
            <a:noFill/>
            <a:ln w="9525">
              <a:noFill/>
              <a:miter lim="800000"/>
              <a:headEnd/>
              <a:tailEnd/>
            </a:ln>
            <a:effectLst/>
          </p:spPr>
          <p:txBody>
            <a:bodyPr>
              <a:spAutoFit/>
            </a:bodyPr>
            <a:lstStyle/>
            <a:p>
              <a:pPr marL="381000" indent="-381000">
                <a:lnSpc>
                  <a:spcPct val="110000"/>
                </a:lnSpc>
                <a:buFont typeface="Wingdings" pitchFamily="2" charset="2"/>
                <a:buChar char="Ø"/>
              </a:pPr>
              <a:r>
                <a:rPr lang="fr-FR" sz="1800" dirty="0"/>
                <a:t>Approche procédurale :</a:t>
              </a:r>
            </a:p>
            <a:p>
              <a:pPr marL="863600" lvl="1">
                <a:lnSpc>
                  <a:spcPct val="110000"/>
                </a:lnSpc>
                <a:buFont typeface="Wingdings" pitchFamily="2" charset="2"/>
                <a:buChar char="ü"/>
              </a:pPr>
              <a:r>
                <a:rPr lang="fr-FR" sz="1800" dirty="0"/>
                <a:t>"Que doit faire</a:t>
              </a:r>
              <a:r>
                <a:rPr lang="fr-FR" sz="2000" dirty="0"/>
                <a:t> </a:t>
              </a:r>
              <a:r>
                <a:rPr lang="fr-FR" sz="1800" dirty="0"/>
                <a:t>mon programme ?"</a:t>
              </a:r>
            </a:p>
            <a:p>
              <a:pPr marL="381000" indent="-381000">
                <a:lnSpc>
                  <a:spcPct val="110000"/>
                </a:lnSpc>
                <a:buFont typeface="Wingdings" pitchFamily="2" charset="2"/>
                <a:buChar char="Ø"/>
              </a:pPr>
              <a:r>
                <a:rPr lang="fr-FR" sz="2000" dirty="0"/>
                <a:t>Approche orientée-objet :</a:t>
              </a:r>
            </a:p>
            <a:p>
              <a:pPr marL="863600" lvl="1">
                <a:lnSpc>
                  <a:spcPct val="110000"/>
                </a:lnSpc>
                <a:buFont typeface="Wingdings" pitchFamily="2" charset="2"/>
                <a:buChar char="ü"/>
              </a:pPr>
              <a:r>
                <a:rPr lang="fr-FR" sz="2000" dirty="0"/>
                <a:t>"De quoi doit être composé mon programme ?"</a:t>
              </a:r>
            </a:p>
            <a:p>
              <a:pPr marL="381000" indent="-381000">
                <a:lnSpc>
                  <a:spcPct val="110000"/>
                </a:lnSpc>
                <a:buFont typeface="Wingdings" pitchFamily="2" charset="2"/>
                <a:buChar char="Ø"/>
              </a:pPr>
              <a:r>
                <a:rPr lang="fr-FR" sz="2000" dirty="0"/>
                <a:t>Cette composition est conséquence d'un choix de modélisation fait pendant la </a:t>
              </a:r>
              <a:r>
                <a:rPr lang="fr-FR" sz="2000" dirty="0" smtClean="0"/>
                <a:t>conception</a:t>
              </a:r>
            </a:p>
            <a:p>
              <a:pPr marL="381000" indent="-381000">
                <a:lnSpc>
                  <a:spcPct val="110000"/>
                </a:lnSpc>
                <a:buFont typeface="Wingdings" pitchFamily="2" charset="2"/>
                <a:buChar char="Ø"/>
              </a:pPr>
              <a:r>
                <a:rPr lang="fr-FR" sz="2400" b="1" dirty="0" smtClean="0"/>
                <a:t>Un objet est une abstraction d’une entité du monde réel</a:t>
              </a:r>
              <a:endParaRPr lang="fr-FR" sz="2400" b="1" dirty="0"/>
            </a:p>
            <a:p>
              <a:pPr marL="381000" indent="-381000">
                <a:lnSpc>
                  <a:spcPct val="110000"/>
                </a:lnSpc>
              </a:pPr>
              <a:endParaRPr lang="en-US" sz="2000" dirty="0"/>
            </a:p>
          </p:txBody>
        </p:sp>
        <p:sp>
          <p:nvSpPr>
            <p:cNvPr id="7" name="Text Box 5"/>
            <p:cNvSpPr txBox="1">
              <a:spLocks noChangeArrowheads="1"/>
            </p:cNvSpPr>
            <p:nvPr/>
          </p:nvSpPr>
          <p:spPr bwMode="auto">
            <a:xfrm>
              <a:off x="1008" y="2469"/>
              <a:ext cx="3486" cy="288"/>
            </a:xfrm>
            <a:prstGeom prst="rect">
              <a:avLst/>
            </a:prstGeom>
            <a:noFill/>
            <a:ln w="9525">
              <a:noFill/>
              <a:miter lim="800000"/>
              <a:headEnd/>
              <a:tailEnd/>
            </a:ln>
            <a:effectLst/>
          </p:spPr>
          <p:txBody>
            <a:bodyPr wrap="none">
              <a:spAutoFit/>
            </a:bodyPr>
            <a:lstStyle/>
            <a:p>
              <a:r>
                <a:rPr lang="fr-FR" b="1" dirty="0"/>
                <a:t>Exemple: Gestion d'une bibliothèque</a:t>
              </a:r>
              <a:endParaRPr lang="en-US" b="1" dirty="0"/>
            </a:p>
          </p:txBody>
        </p:sp>
      </p:grpSp>
      <p:grpSp>
        <p:nvGrpSpPr>
          <p:cNvPr id="8" name="Group 22"/>
          <p:cNvGrpSpPr>
            <a:grpSpLocks/>
          </p:cNvGrpSpPr>
          <p:nvPr/>
        </p:nvGrpSpPr>
        <p:grpSpPr bwMode="auto">
          <a:xfrm>
            <a:off x="688975" y="4038600"/>
            <a:ext cx="7929563" cy="2362200"/>
            <a:chOff x="434" y="2544"/>
            <a:chExt cx="4995" cy="1488"/>
          </a:xfrm>
        </p:grpSpPr>
        <p:sp>
          <p:nvSpPr>
            <p:cNvPr id="9" name="Text Box 7"/>
            <p:cNvSpPr txBox="1">
              <a:spLocks noChangeArrowheads="1"/>
            </p:cNvSpPr>
            <p:nvPr/>
          </p:nvSpPr>
          <p:spPr bwMode="auto">
            <a:xfrm>
              <a:off x="624" y="3696"/>
              <a:ext cx="1189" cy="288"/>
            </a:xfrm>
            <a:prstGeom prst="rect">
              <a:avLst/>
            </a:prstGeom>
            <a:noFill/>
            <a:ln w="9525">
              <a:noFill/>
              <a:miter lim="800000"/>
              <a:headEnd/>
              <a:tailEnd/>
            </a:ln>
            <a:effectLst/>
          </p:spPr>
          <p:txBody>
            <a:bodyPr wrap="none">
              <a:spAutoFit/>
            </a:bodyPr>
            <a:lstStyle/>
            <a:p>
              <a:pPr algn="ctr"/>
              <a:r>
                <a:rPr lang="fr-FR" sz="1200" dirty="0">
                  <a:latin typeface="Arial" charset="0"/>
                </a:rPr>
                <a:t>Le seigneur des anneaux</a:t>
              </a:r>
            </a:p>
            <a:p>
              <a:pPr algn="ctr"/>
              <a:r>
                <a:rPr lang="fr-FR" sz="1200" dirty="0">
                  <a:latin typeface="Arial" charset="0"/>
                </a:rPr>
                <a:t>J.R.R.Tolkien</a:t>
              </a:r>
              <a:endParaRPr lang="en-US" sz="1200" dirty="0">
                <a:latin typeface="Arial" charset="0"/>
              </a:endParaRPr>
            </a:p>
          </p:txBody>
        </p:sp>
        <p:pic>
          <p:nvPicPr>
            <p:cNvPr id="10" name="Picture 8" descr="LIVRE3"/>
            <p:cNvPicPr>
              <a:picLocks noChangeAspect="1" noChangeArrowheads="1"/>
            </p:cNvPicPr>
            <p:nvPr/>
          </p:nvPicPr>
          <p:blipFill>
            <a:blip r:embed="rId3"/>
            <a:srcRect/>
            <a:stretch>
              <a:fillRect/>
            </a:stretch>
          </p:blipFill>
          <p:spPr bwMode="auto">
            <a:xfrm>
              <a:off x="434" y="2688"/>
              <a:ext cx="526" cy="315"/>
            </a:xfrm>
            <a:prstGeom prst="rect">
              <a:avLst/>
            </a:prstGeom>
            <a:noFill/>
          </p:spPr>
        </p:pic>
        <p:sp>
          <p:nvSpPr>
            <p:cNvPr id="11" name="Text Box 9"/>
            <p:cNvSpPr txBox="1">
              <a:spLocks noChangeArrowheads="1"/>
            </p:cNvSpPr>
            <p:nvPr/>
          </p:nvSpPr>
          <p:spPr bwMode="auto">
            <a:xfrm>
              <a:off x="434" y="2976"/>
              <a:ext cx="504" cy="288"/>
            </a:xfrm>
            <a:prstGeom prst="rect">
              <a:avLst/>
            </a:prstGeom>
            <a:noFill/>
            <a:ln w="9525">
              <a:noFill/>
              <a:miter lim="800000"/>
              <a:headEnd/>
              <a:tailEnd/>
            </a:ln>
            <a:effectLst/>
          </p:spPr>
          <p:txBody>
            <a:bodyPr wrap="none">
              <a:spAutoFit/>
            </a:bodyPr>
            <a:lstStyle/>
            <a:p>
              <a:pPr algn="ctr"/>
              <a:r>
                <a:rPr lang="fr-FR" sz="1200">
                  <a:latin typeface="Arial" charset="0"/>
                </a:rPr>
                <a:t>Germinal</a:t>
              </a:r>
            </a:p>
            <a:p>
              <a:pPr algn="ctr"/>
              <a:r>
                <a:rPr lang="fr-FR" sz="1200">
                  <a:latin typeface="Arial" charset="0"/>
                </a:rPr>
                <a:t>E. Zola</a:t>
              </a:r>
              <a:endParaRPr lang="en-US" sz="1200">
                <a:latin typeface="Arial" charset="0"/>
              </a:endParaRPr>
            </a:p>
          </p:txBody>
        </p:sp>
        <p:pic>
          <p:nvPicPr>
            <p:cNvPr id="12" name="Picture 10" descr="LIVRES2"/>
            <p:cNvPicPr>
              <a:picLocks noChangeAspect="1" noChangeArrowheads="1"/>
            </p:cNvPicPr>
            <p:nvPr/>
          </p:nvPicPr>
          <p:blipFill>
            <a:blip r:embed="rId4"/>
            <a:srcRect/>
            <a:stretch>
              <a:fillRect/>
            </a:stretch>
          </p:blipFill>
          <p:spPr bwMode="auto">
            <a:xfrm flipV="1">
              <a:off x="997" y="3360"/>
              <a:ext cx="495" cy="338"/>
            </a:xfrm>
            <a:prstGeom prst="rect">
              <a:avLst/>
            </a:prstGeom>
            <a:noFill/>
          </p:spPr>
        </p:pic>
        <p:pic>
          <p:nvPicPr>
            <p:cNvPr id="13" name="Picture 12" descr="JOURNAL"/>
            <p:cNvPicPr>
              <a:picLocks noChangeAspect="1" noChangeArrowheads="1"/>
            </p:cNvPicPr>
            <p:nvPr/>
          </p:nvPicPr>
          <p:blipFill>
            <a:blip r:embed="rId5"/>
            <a:srcRect/>
            <a:stretch>
              <a:fillRect/>
            </a:stretch>
          </p:blipFill>
          <p:spPr bwMode="auto">
            <a:xfrm>
              <a:off x="1852" y="2834"/>
              <a:ext cx="548" cy="382"/>
            </a:xfrm>
            <a:prstGeom prst="rect">
              <a:avLst/>
            </a:prstGeom>
            <a:noFill/>
          </p:spPr>
        </p:pic>
        <p:sp>
          <p:nvSpPr>
            <p:cNvPr id="14" name="Text Box 13"/>
            <p:cNvSpPr txBox="1">
              <a:spLocks noChangeArrowheads="1"/>
            </p:cNvSpPr>
            <p:nvPr/>
          </p:nvSpPr>
          <p:spPr bwMode="auto">
            <a:xfrm>
              <a:off x="1859" y="3216"/>
              <a:ext cx="411" cy="174"/>
            </a:xfrm>
            <a:prstGeom prst="rect">
              <a:avLst/>
            </a:prstGeom>
            <a:noFill/>
            <a:ln w="9525">
              <a:noFill/>
              <a:miter lim="800000"/>
              <a:headEnd/>
              <a:tailEnd/>
            </a:ln>
            <a:effectLst/>
          </p:spPr>
          <p:txBody>
            <a:bodyPr wrap="none">
              <a:spAutoFit/>
            </a:bodyPr>
            <a:lstStyle/>
            <a:p>
              <a:pPr algn="ctr"/>
              <a:r>
                <a:rPr lang="fr-FR" sz="1200" dirty="0" smtClean="0">
                  <a:latin typeface="Arial" charset="0"/>
                </a:rPr>
                <a:t>Liberté</a:t>
              </a:r>
              <a:endParaRPr lang="en-US" sz="1200" dirty="0">
                <a:latin typeface="Arial" charset="0"/>
              </a:endParaRPr>
            </a:p>
          </p:txBody>
        </p:sp>
        <p:pic>
          <p:nvPicPr>
            <p:cNvPr id="15" name="Picture 14" descr="COMPTBLE"/>
            <p:cNvPicPr>
              <a:picLocks noChangeAspect="1" noChangeArrowheads="1"/>
            </p:cNvPicPr>
            <p:nvPr/>
          </p:nvPicPr>
          <p:blipFill>
            <a:blip r:embed="rId6"/>
            <a:srcRect/>
            <a:stretch>
              <a:fillRect/>
            </a:stretch>
          </p:blipFill>
          <p:spPr bwMode="auto">
            <a:xfrm>
              <a:off x="2880" y="3168"/>
              <a:ext cx="619" cy="545"/>
            </a:xfrm>
            <a:prstGeom prst="rect">
              <a:avLst/>
            </a:prstGeom>
            <a:noFill/>
          </p:spPr>
        </p:pic>
        <p:sp>
          <p:nvSpPr>
            <p:cNvPr id="16" name="Text Box 15"/>
            <p:cNvSpPr txBox="1">
              <a:spLocks noChangeArrowheads="1"/>
            </p:cNvSpPr>
            <p:nvPr/>
          </p:nvSpPr>
          <p:spPr bwMode="auto">
            <a:xfrm>
              <a:off x="3476" y="3216"/>
              <a:ext cx="524" cy="291"/>
            </a:xfrm>
            <a:prstGeom prst="rect">
              <a:avLst/>
            </a:prstGeom>
            <a:noFill/>
            <a:ln w="9525">
              <a:noFill/>
              <a:miter lim="800000"/>
              <a:headEnd/>
              <a:tailEnd/>
            </a:ln>
            <a:effectLst/>
          </p:spPr>
          <p:txBody>
            <a:bodyPr wrap="none">
              <a:spAutoFit/>
            </a:bodyPr>
            <a:lstStyle/>
            <a:p>
              <a:pPr algn="ctr"/>
              <a:r>
                <a:rPr lang="fr-FR" sz="1200" dirty="0" err="1" smtClean="0">
                  <a:latin typeface="Arial" charset="0"/>
                </a:rPr>
                <a:t>A.Lydia</a:t>
              </a:r>
              <a:endParaRPr lang="fr-FR" sz="1200" dirty="0">
                <a:latin typeface="Arial" charset="0"/>
              </a:endParaRPr>
            </a:p>
            <a:p>
              <a:pPr algn="ctr"/>
              <a:r>
                <a:rPr lang="fr-FR" sz="1200" dirty="0">
                  <a:latin typeface="Arial" charset="0"/>
                </a:rPr>
                <a:t>Directrice</a:t>
              </a:r>
              <a:endParaRPr lang="en-US" sz="1200" dirty="0">
                <a:latin typeface="Arial" charset="0"/>
              </a:endParaRPr>
            </a:p>
          </p:txBody>
        </p:sp>
        <p:pic>
          <p:nvPicPr>
            <p:cNvPr id="17" name="Picture 16" descr="DAME5"/>
            <p:cNvPicPr>
              <a:picLocks noChangeAspect="1" noChangeArrowheads="1"/>
            </p:cNvPicPr>
            <p:nvPr/>
          </p:nvPicPr>
          <p:blipFill>
            <a:blip r:embed="rId7"/>
            <a:srcRect/>
            <a:stretch>
              <a:fillRect/>
            </a:stretch>
          </p:blipFill>
          <p:spPr bwMode="auto">
            <a:xfrm>
              <a:off x="3456" y="2544"/>
              <a:ext cx="623" cy="650"/>
            </a:xfrm>
            <a:prstGeom prst="rect">
              <a:avLst/>
            </a:prstGeom>
            <a:noFill/>
          </p:spPr>
        </p:pic>
        <p:sp>
          <p:nvSpPr>
            <p:cNvPr id="18" name="Text Box 17"/>
            <p:cNvSpPr txBox="1">
              <a:spLocks noChangeArrowheads="1"/>
            </p:cNvSpPr>
            <p:nvPr/>
          </p:nvSpPr>
          <p:spPr bwMode="auto">
            <a:xfrm>
              <a:off x="2830" y="3744"/>
              <a:ext cx="689" cy="288"/>
            </a:xfrm>
            <a:prstGeom prst="rect">
              <a:avLst/>
            </a:prstGeom>
            <a:noFill/>
            <a:ln w="9525">
              <a:noFill/>
              <a:miter lim="800000"/>
              <a:headEnd/>
              <a:tailEnd/>
            </a:ln>
            <a:effectLst/>
          </p:spPr>
          <p:txBody>
            <a:bodyPr wrap="none">
              <a:spAutoFit/>
            </a:bodyPr>
            <a:lstStyle/>
            <a:p>
              <a:pPr algn="ctr"/>
              <a:r>
                <a:rPr lang="fr-FR" sz="1200" dirty="0" err="1" smtClean="0">
                  <a:latin typeface="Arial" charset="0"/>
                </a:rPr>
                <a:t>D.kamel</a:t>
              </a:r>
              <a:endParaRPr lang="fr-FR" sz="1200" dirty="0">
                <a:latin typeface="Arial" charset="0"/>
              </a:endParaRPr>
            </a:p>
            <a:p>
              <a:pPr algn="ctr"/>
              <a:r>
                <a:rPr lang="fr-FR" sz="1200" dirty="0">
                  <a:latin typeface="Arial" charset="0"/>
                </a:rPr>
                <a:t>Bibliothécaire</a:t>
              </a:r>
              <a:endParaRPr lang="en-US" sz="1200" dirty="0">
                <a:latin typeface="Arial" charset="0"/>
              </a:endParaRPr>
            </a:p>
          </p:txBody>
        </p:sp>
        <p:pic>
          <p:nvPicPr>
            <p:cNvPr id="19" name="Picture 18" descr="DAME4"/>
            <p:cNvPicPr>
              <a:picLocks noChangeAspect="1" noChangeArrowheads="1"/>
            </p:cNvPicPr>
            <p:nvPr/>
          </p:nvPicPr>
          <p:blipFill>
            <a:blip r:embed="rId8"/>
            <a:srcRect/>
            <a:stretch>
              <a:fillRect/>
            </a:stretch>
          </p:blipFill>
          <p:spPr bwMode="auto">
            <a:xfrm>
              <a:off x="5174" y="2544"/>
              <a:ext cx="154" cy="717"/>
            </a:xfrm>
            <a:prstGeom prst="rect">
              <a:avLst/>
            </a:prstGeom>
            <a:noFill/>
          </p:spPr>
        </p:pic>
        <p:sp>
          <p:nvSpPr>
            <p:cNvPr id="20" name="Text Box 19"/>
            <p:cNvSpPr txBox="1">
              <a:spLocks noChangeArrowheads="1"/>
            </p:cNvSpPr>
            <p:nvPr/>
          </p:nvSpPr>
          <p:spPr bwMode="auto">
            <a:xfrm>
              <a:off x="4937" y="3264"/>
              <a:ext cx="492" cy="291"/>
            </a:xfrm>
            <a:prstGeom prst="rect">
              <a:avLst/>
            </a:prstGeom>
            <a:noFill/>
            <a:ln w="9525">
              <a:noFill/>
              <a:miter lim="800000"/>
              <a:headEnd/>
              <a:tailEnd/>
            </a:ln>
            <a:effectLst/>
          </p:spPr>
          <p:txBody>
            <a:bodyPr wrap="none">
              <a:spAutoFit/>
            </a:bodyPr>
            <a:lstStyle/>
            <a:p>
              <a:pPr algn="ctr"/>
              <a:r>
                <a:rPr lang="fr-FR" sz="1200" dirty="0" err="1" smtClean="0">
                  <a:latin typeface="Arial" charset="0"/>
                </a:rPr>
                <a:t>B.Tanina</a:t>
              </a:r>
              <a:endParaRPr lang="fr-FR" sz="1200" dirty="0" smtClean="0">
                <a:latin typeface="Arial" charset="0"/>
              </a:endParaRPr>
            </a:p>
            <a:p>
              <a:pPr algn="ctr"/>
              <a:r>
                <a:rPr lang="fr-FR" sz="1200" dirty="0" smtClean="0">
                  <a:latin typeface="Arial" charset="0"/>
                </a:rPr>
                <a:t>Lectrice</a:t>
              </a:r>
              <a:endParaRPr lang="en-US" sz="1200" dirty="0">
                <a:latin typeface="Arial" charset="0"/>
              </a:endParaRPr>
            </a:p>
          </p:txBody>
        </p:sp>
        <p:pic>
          <p:nvPicPr>
            <p:cNvPr id="21" name="Picture 20" descr="GENTLEMN"/>
            <p:cNvPicPr>
              <a:picLocks noChangeAspect="1" noChangeArrowheads="1"/>
            </p:cNvPicPr>
            <p:nvPr/>
          </p:nvPicPr>
          <p:blipFill>
            <a:blip r:embed="rId9"/>
            <a:srcRect/>
            <a:stretch>
              <a:fillRect/>
            </a:stretch>
          </p:blipFill>
          <p:spPr bwMode="auto">
            <a:xfrm>
              <a:off x="4512" y="3024"/>
              <a:ext cx="349" cy="674"/>
            </a:xfrm>
            <a:prstGeom prst="rect">
              <a:avLst/>
            </a:prstGeom>
            <a:noFill/>
          </p:spPr>
        </p:pic>
        <p:sp>
          <p:nvSpPr>
            <p:cNvPr id="22" name="Text Box 21"/>
            <p:cNvSpPr txBox="1">
              <a:spLocks noChangeArrowheads="1"/>
            </p:cNvSpPr>
            <p:nvPr/>
          </p:nvSpPr>
          <p:spPr bwMode="auto">
            <a:xfrm>
              <a:off x="4282" y="3648"/>
              <a:ext cx="530" cy="291"/>
            </a:xfrm>
            <a:prstGeom prst="rect">
              <a:avLst/>
            </a:prstGeom>
            <a:noFill/>
            <a:ln w="9525">
              <a:noFill/>
              <a:miter lim="800000"/>
              <a:headEnd/>
              <a:tailEnd/>
            </a:ln>
            <a:effectLst/>
          </p:spPr>
          <p:txBody>
            <a:bodyPr wrap="none">
              <a:spAutoFit/>
            </a:bodyPr>
            <a:lstStyle/>
            <a:p>
              <a:pPr algn="ctr"/>
              <a:r>
                <a:rPr lang="fr-FR" sz="1200" dirty="0" err="1" smtClean="0">
                  <a:latin typeface="Arial" charset="0"/>
                </a:rPr>
                <a:t>A.Nassim</a:t>
              </a:r>
              <a:endParaRPr lang="fr-FR" sz="1200" dirty="0" smtClean="0">
                <a:latin typeface="Arial" charset="0"/>
              </a:endParaRPr>
            </a:p>
            <a:p>
              <a:pPr algn="ctr"/>
              <a:r>
                <a:rPr lang="fr-FR" sz="1200" dirty="0" smtClean="0">
                  <a:latin typeface="Arial" charset="0"/>
                </a:rPr>
                <a:t>Lecteur</a:t>
              </a:r>
              <a:endParaRPr lang="en-US" sz="1200" dirty="0">
                <a:latin typeface="Arial"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bwMode="auto">
          <a:xfrm>
            <a:off x="785786" y="0"/>
            <a:ext cx="7772400" cy="857232"/>
          </a:xfrm>
          <a:noFill/>
          <a:ln>
            <a:miter lim="800000"/>
            <a:headEnd/>
            <a:tailEnd/>
          </a:ln>
        </p:spPr>
        <p:txBody>
          <a:bodyPr vert="horz" wrap="square" lIns="91440" tIns="45720" rIns="91440" bIns="45720" numCol="1" anchor="t" anchorCtr="0" compatLnSpc="1">
            <a:prstTxWarp prst="textNoShape">
              <a:avLst/>
            </a:prstTxWarp>
          </a:bodyPr>
          <a:lstStyle/>
          <a:p>
            <a:r>
              <a:rPr lang="fr-FR"/>
              <a:t>Classe</a:t>
            </a:r>
            <a:endParaRPr lang="en-US"/>
          </a:p>
        </p:txBody>
      </p:sp>
      <p:sp>
        <p:nvSpPr>
          <p:cNvPr id="5" name="Text Box 3"/>
          <p:cNvSpPr txBox="1">
            <a:spLocks noChangeArrowheads="1"/>
          </p:cNvSpPr>
          <p:nvPr/>
        </p:nvSpPr>
        <p:spPr bwMode="auto">
          <a:xfrm>
            <a:off x="528140" y="1000108"/>
            <a:ext cx="8153400" cy="1446550"/>
          </a:xfrm>
          <a:prstGeom prst="rect">
            <a:avLst/>
          </a:prstGeom>
          <a:noFill/>
          <a:ln w="9525">
            <a:noFill/>
            <a:miter lim="800000"/>
            <a:headEnd/>
            <a:tailEnd/>
          </a:ln>
          <a:effectLst/>
        </p:spPr>
        <p:txBody>
          <a:bodyPr wrap="square">
            <a:spAutoFit/>
          </a:bodyPr>
          <a:lstStyle/>
          <a:p>
            <a:pPr>
              <a:lnSpc>
                <a:spcPct val="110000"/>
              </a:lnSpc>
            </a:pPr>
            <a:r>
              <a:rPr lang="fr-FR" sz="2000" dirty="0"/>
              <a:t>Des objets similaires peuvent être informatiquement décrits par une même abstraction : une </a:t>
            </a:r>
            <a:r>
              <a:rPr lang="fr-FR" sz="2000" b="1" dirty="0"/>
              <a:t>classe</a:t>
            </a:r>
          </a:p>
          <a:p>
            <a:pPr marL="673100" lvl="1" indent="-279400">
              <a:lnSpc>
                <a:spcPct val="110000"/>
              </a:lnSpc>
              <a:buClr>
                <a:schemeClr val="accent2"/>
              </a:buClr>
              <a:buFont typeface="Wingdings" pitchFamily="2" charset="2"/>
              <a:buChar char="Ø"/>
            </a:pPr>
            <a:r>
              <a:rPr lang="fr-FR" sz="2000" dirty="0"/>
              <a:t>même </a:t>
            </a:r>
            <a:r>
              <a:rPr lang="fr-FR" sz="2000" b="1" dirty="0"/>
              <a:t>structure de données</a:t>
            </a:r>
            <a:r>
              <a:rPr lang="fr-FR" sz="2000" dirty="0"/>
              <a:t> et </a:t>
            </a:r>
            <a:r>
              <a:rPr lang="fr-FR" sz="2000" b="1" dirty="0"/>
              <a:t>méthodes de traitement</a:t>
            </a:r>
          </a:p>
          <a:p>
            <a:pPr marL="673100" lvl="1" indent="-279400">
              <a:lnSpc>
                <a:spcPct val="110000"/>
              </a:lnSpc>
              <a:buClr>
                <a:schemeClr val="accent2"/>
              </a:buClr>
              <a:buFont typeface="Wingdings" pitchFamily="2" charset="2"/>
              <a:buChar char="Ø"/>
            </a:pPr>
            <a:r>
              <a:rPr lang="fr-FR" sz="2000" dirty="0"/>
              <a:t>valeurs différentes pour chaque objet</a:t>
            </a:r>
            <a:endParaRPr lang="en-US" sz="2000" dirty="0"/>
          </a:p>
        </p:txBody>
      </p:sp>
      <p:grpSp>
        <p:nvGrpSpPr>
          <p:cNvPr id="6" name="Group 19"/>
          <p:cNvGrpSpPr>
            <a:grpSpLocks/>
          </p:cNvGrpSpPr>
          <p:nvPr/>
        </p:nvGrpSpPr>
        <p:grpSpPr bwMode="auto">
          <a:xfrm>
            <a:off x="759915" y="3752897"/>
            <a:ext cx="7929563" cy="2390747"/>
            <a:chOff x="434" y="2544"/>
            <a:chExt cx="4995" cy="1488"/>
          </a:xfrm>
        </p:grpSpPr>
        <p:sp>
          <p:nvSpPr>
            <p:cNvPr id="7" name="Text Box 5"/>
            <p:cNvSpPr txBox="1">
              <a:spLocks noChangeArrowheads="1"/>
            </p:cNvSpPr>
            <p:nvPr/>
          </p:nvSpPr>
          <p:spPr bwMode="auto">
            <a:xfrm>
              <a:off x="624" y="3696"/>
              <a:ext cx="1189" cy="288"/>
            </a:xfrm>
            <a:prstGeom prst="rect">
              <a:avLst/>
            </a:prstGeom>
            <a:noFill/>
            <a:ln w="9525">
              <a:noFill/>
              <a:miter lim="800000"/>
              <a:headEnd/>
              <a:tailEnd/>
            </a:ln>
            <a:effectLst/>
          </p:spPr>
          <p:txBody>
            <a:bodyPr wrap="none">
              <a:spAutoFit/>
            </a:bodyPr>
            <a:lstStyle/>
            <a:p>
              <a:pPr algn="ctr"/>
              <a:r>
                <a:rPr lang="fr-FR" sz="1200" dirty="0">
                  <a:latin typeface="Arial" charset="0"/>
                </a:rPr>
                <a:t>Le seigneur des anneaux</a:t>
              </a:r>
            </a:p>
            <a:p>
              <a:pPr algn="ctr"/>
              <a:r>
                <a:rPr lang="fr-FR" sz="1200" dirty="0">
                  <a:latin typeface="Arial" charset="0"/>
                </a:rPr>
                <a:t>J.R.R.Tolkien</a:t>
              </a:r>
              <a:endParaRPr lang="en-US" sz="1200" dirty="0">
                <a:latin typeface="Arial" charset="0"/>
              </a:endParaRPr>
            </a:p>
          </p:txBody>
        </p:sp>
        <p:pic>
          <p:nvPicPr>
            <p:cNvPr id="8" name="Picture 6" descr="LIVRE3"/>
            <p:cNvPicPr>
              <a:picLocks noChangeAspect="1" noChangeArrowheads="1"/>
            </p:cNvPicPr>
            <p:nvPr/>
          </p:nvPicPr>
          <p:blipFill>
            <a:blip r:embed="rId2"/>
            <a:srcRect/>
            <a:stretch>
              <a:fillRect/>
            </a:stretch>
          </p:blipFill>
          <p:spPr bwMode="auto">
            <a:xfrm>
              <a:off x="434" y="2688"/>
              <a:ext cx="526" cy="315"/>
            </a:xfrm>
            <a:prstGeom prst="rect">
              <a:avLst/>
            </a:prstGeom>
            <a:noFill/>
          </p:spPr>
        </p:pic>
        <p:sp>
          <p:nvSpPr>
            <p:cNvPr id="9" name="Text Box 7"/>
            <p:cNvSpPr txBox="1">
              <a:spLocks noChangeArrowheads="1"/>
            </p:cNvSpPr>
            <p:nvPr/>
          </p:nvSpPr>
          <p:spPr bwMode="auto">
            <a:xfrm>
              <a:off x="434" y="2976"/>
              <a:ext cx="504" cy="288"/>
            </a:xfrm>
            <a:prstGeom prst="rect">
              <a:avLst/>
            </a:prstGeom>
            <a:noFill/>
            <a:ln w="9525">
              <a:noFill/>
              <a:miter lim="800000"/>
              <a:headEnd/>
              <a:tailEnd/>
            </a:ln>
            <a:effectLst/>
          </p:spPr>
          <p:txBody>
            <a:bodyPr wrap="none">
              <a:spAutoFit/>
            </a:bodyPr>
            <a:lstStyle/>
            <a:p>
              <a:pPr algn="ctr"/>
              <a:r>
                <a:rPr lang="fr-FR" sz="1200">
                  <a:latin typeface="Arial" charset="0"/>
                </a:rPr>
                <a:t>Germinal</a:t>
              </a:r>
            </a:p>
            <a:p>
              <a:pPr algn="ctr"/>
              <a:r>
                <a:rPr lang="fr-FR" sz="1200">
                  <a:latin typeface="Arial" charset="0"/>
                </a:rPr>
                <a:t>E. Zola</a:t>
              </a:r>
              <a:endParaRPr lang="en-US" sz="1200">
                <a:latin typeface="Arial" charset="0"/>
              </a:endParaRPr>
            </a:p>
          </p:txBody>
        </p:sp>
        <p:pic>
          <p:nvPicPr>
            <p:cNvPr id="10" name="Picture 8" descr="LIVRES2"/>
            <p:cNvPicPr>
              <a:picLocks noChangeAspect="1" noChangeArrowheads="1"/>
            </p:cNvPicPr>
            <p:nvPr/>
          </p:nvPicPr>
          <p:blipFill>
            <a:blip r:embed="rId3"/>
            <a:srcRect/>
            <a:stretch>
              <a:fillRect/>
            </a:stretch>
          </p:blipFill>
          <p:spPr bwMode="auto">
            <a:xfrm flipV="1">
              <a:off x="997" y="3360"/>
              <a:ext cx="495" cy="338"/>
            </a:xfrm>
            <a:prstGeom prst="rect">
              <a:avLst/>
            </a:prstGeom>
            <a:noFill/>
          </p:spPr>
        </p:pic>
        <p:pic>
          <p:nvPicPr>
            <p:cNvPr id="11" name="Picture 9" descr="JOURNAL"/>
            <p:cNvPicPr>
              <a:picLocks noChangeAspect="1" noChangeArrowheads="1"/>
            </p:cNvPicPr>
            <p:nvPr/>
          </p:nvPicPr>
          <p:blipFill>
            <a:blip r:embed="rId4"/>
            <a:srcRect/>
            <a:stretch>
              <a:fillRect/>
            </a:stretch>
          </p:blipFill>
          <p:spPr bwMode="auto">
            <a:xfrm>
              <a:off x="1852" y="2834"/>
              <a:ext cx="548" cy="382"/>
            </a:xfrm>
            <a:prstGeom prst="rect">
              <a:avLst/>
            </a:prstGeom>
            <a:noFill/>
          </p:spPr>
        </p:pic>
        <p:sp>
          <p:nvSpPr>
            <p:cNvPr id="12" name="Text Box 10"/>
            <p:cNvSpPr txBox="1">
              <a:spLocks noChangeArrowheads="1"/>
            </p:cNvSpPr>
            <p:nvPr/>
          </p:nvSpPr>
          <p:spPr bwMode="auto">
            <a:xfrm>
              <a:off x="1859" y="3216"/>
              <a:ext cx="411" cy="172"/>
            </a:xfrm>
            <a:prstGeom prst="rect">
              <a:avLst/>
            </a:prstGeom>
            <a:noFill/>
            <a:ln w="9525">
              <a:noFill/>
              <a:miter lim="800000"/>
              <a:headEnd/>
              <a:tailEnd/>
            </a:ln>
            <a:effectLst/>
          </p:spPr>
          <p:txBody>
            <a:bodyPr wrap="none">
              <a:spAutoFit/>
            </a:bodyPr>
            <a:lstStyle/>
            <a:p>
              <a:pPr algn="ctr"/>
              <a:r>
                <a:rPr lang="fr-FR" sz="1200" dirty="0" smtClean="0">
                  <a:latin typeface="Arial" charset="0"/>
                </a:rPr>
                <a:t>Liberté</a:t>
              </a:r>
              <a:endParaRPr lang="en-US" sz="1200" dirty="0">
                <a:latin typeface="Arial" charset="0"/>
              </a:endParaRPr>
            </a:p>
          </p:txBody>
        </p:sp>
        <p:pic>
          <p:nvPicPr>
            <p:cNvPr id="13" name="Picture 11" descr="COMPTBLE"/>
            <p:cNvPicPr>
              <a:picLocks noChangeAspect="1" noChangeArrowheads="1"/>
            </p:cNvPicPr>
            <p:nvPr/>
          </p:nvPicPr>
          <p:blipFill>
            <a:blip r:embed="rId5"/>
            <a:srcRect/>
            <a:stretch>
              <a:fillRect/>
            </a:stretch>
          </p:blipFill>
          <p:spPr bwMode="auto">
            <a:xfrm>
              <a:off x="2880" y="3168"/>
              <a:ext cx="619" cy="545"/>
            </a:xfrm>
            <a:prstGeom prst="rect">
              <a:avLst/>
            </a:prstGeom>
            <a:noFill/>
          </p:spPr>
        </p:pic>
        <p:sp>
          <p:nvSpPr>
            <p:cNvPr id="14" name="Text Box 12"/>
            <p:cNvSpPr txBox="1">
              <a:spLocks noChangeArrowheads="1"/>
            </p:cNvSpPr>
            <p:nvPr/>
          </p:nvSpPr>
          <p:spPr bwMode="auto">
            <a:xfrm>
              <a:off x="3476" y="3216"/>
              <a:ext cx="524" cy="287"/>
            </a:xfrm>
            <a:prstGeom prst="rect">
              <a:avLst/>
            </a:prstGeom>
            <a:noFill/>
            <a:ln w="9525">
              <a:noFill/>
              <a:miter lim="800000"/>
              <a:headEnd/>
              <a:tailEnd/>
            </a:ln>
            <a:effectLst/>
          </p:spPr>
          <p:txBody>
            <a:bodyPr wrap="none">
              <a:spAutoFit/>
            </a:bodyPr>
            <a:lstStyle/>
            <a:p>
              <a:pPr algn="ctr"/>
              <a:r>
                <a:rPr lang="fr-FR" sz="1200" dirty="0" err="1" smtClean="0">
                  <a:latin typeface="Arial" charset="0"/>
                </a:rPr>
                <a:t>A.Lydia</a:t>
              </a:r>
              <a:endParaRPr lang="fr-FR" sz="1200" dirty="0" smtClean="0">
                <a:latin typeface="Arial" charset="0"/>
              </a:endParaRPr>
            </a:p>
            <a:p>
              <a:pPr algn="ctr"/>
              <a:r>
                <a:rPr lang="fr-FR" sz="1200" dirty="0" smtClean="0">
                  <a:latin typeface="Arial" charset="0"/>
                </a:rPr>
                <a:t>Directrice</a:t>
              </a:r>
              <a:endParaRPr lang="en-US" sz="1200" dirty="0" smtClean="0">
                <a:latin typeface="Arial" charset="0"/>
              </a:endParaRPr>
            </a:p>
          </p:txBody>
        </p:sp>
        <p:pic>
          <p:nvPicPr>
            <p:cNvPr id="15" name="Picture 13" descr="DAME5"/>
            <p:cNvPicPr>
              <a:picLocks noChangeAspect="1" noChangeArrowheads="1"/>
            </p:cNvPicPr>
            <p:nvPr/>
          </p:nvPicPr>
          <p:blipFill>
            <a:blip r:embed="rId6"/>
            <a:srcRect/>
            <a:stretch>
              <a:fillRect/>
            </a:stretch>
          </p:blipFill>
          <p:spPr bwMode="auto">
            <a:xfrm>
              <a:off x="3456" y="2544"/>
              <a:ext cx="623" cy="650"/>
            </a:xfrm>
            <a:prstGeom prst="rect">
              <a:avLst/>
            </a:prstGeom>
            <a:noFill/>
          </p:spPr>
        </p:pic>
        <p:sp>
          <p:nvSpPr>
            <p:cNvPr id="16" name="Text Box 14"/>
            <p:cNvSpPr txBox="1">
              <a:spLocks noChangeArrowheads="1"/>
            </p:cNvSpPr>
            <p:nvPr/>
          </p:nvSpPr>
          <p:spPr bwMode="auto">
            <a:xfrm>
              <a:off x="2830" y="3744"/>
              <a:ext cx="689" cy="288"/>
            </a:xfrm>
            <a:prstGeom prst="rect">
              <a:avLst/>
            </a:prstGeom>
            <a:noFill/>
            <a:ln w="9525">
              <a:noFill/>
              <a:miter lim="800000"/>
              <a:headEnd/>
              <a:tailEnd/>
            </a:ln>
            <a:effectLst/>
          </p:spPr>
          <p:txBody>
            <a:bodyPr wrap="none">
              <a:spAutoFit/>
            </a:bodyPr>
            <a:lstStyle/>
            <a:p>
              <a:pPr algn="ctr"/>
              <a:r>
                <a:rPr lang="fr-FR" sz="1200" dirty="0" err="1" smtClean="0">
                  <a:latin typeface="Arial" charset="0"/>
                </a:rPr>
                <a:t>D.kamel</a:t>
              </a:r>
              <a:endParaRPr lang="fr-FR" sz="1200" dirty="0" smtClean="0">
                <a:latin typeface="Arial" charset="0"/>
              </a:endParaRPr>
            </a:p>
            <a:p>
              <a:pPr algn="ctr"/>
              <a:r>
                <a:rPr lang="fr-FR" sz="1200" dirty="0" smtClean="0">
                  <a:latin typeface="Arial" charset="0"/>
                </a:rPr>
                <a:t>Bibliothécaire</a:t>
              </a:r>
              <a:endParaRPr lang="en-US" sz="1200" dirty="0">
                <a:latin typeface="Arial" charset="0"/>
              </a:endParaRPr>
            </a:p>
          </p:txBody>
        </p:sp>
        <p:pic>
          <p:nvPicPr>
            <p:cNvPr id="17" name="Picture 15" descr="DAME4"/>
            <p:cNvPicPr>
              <a:picLocks noChangeAspect="1" noChangeArrowheads="1"/>
            </p:cNvPicPr>
            <p:nvPr/>
          </p:nvPicPr>
          <p:blipFill>
            <a:blip r:embed="rId7"/>
            <a:srcRect/>
            <a:stretch>
              <a:fillRect/>
            </a:stretch>
          </p:blipFill>
          <p:spPr bwMode="auto">
            <a:xfrm>
              <a:off x="5174" y="2544"/>
              <a:ext cx="154" cy="717"/>
            </a:xfrm>
            <a:prstGeom prst="rect">
              <a:avLst/>
            </a:prstGeom>
            <a:noFill/>
          </p:spPr>
        </p:pic>
        <p:sp>
          <p:nvSpPr>
            <p:cNvPr id="18" name="Text Box 16"/>
            <p:cNvSpPr txBox="1">
              <a:spLocks noChangeArrowheads="1"/>
            </p:cNvSpPr>
            <p:nvPr/>
          </p:nvSpPr>
          <p:spPr bwMode="auto">
            <a:xfrm>
              <a:off x="4937" y="3264"/>
              <a:ext cx="492" cy="287"/>
            </a:xfrm>
            <a:prstGeom prst="rect">
              <a:avLst/>
            </a:prstGeom>
            <a:noFill/>
            <a:ln w="9525">
              <a:noFill/>
              <a:miter lim="800000"/>
              <a:headEnd/>
              <a:tailEnd/>
            </a:ln>
            <a:effectLst/>
          </p:spPr>
          <p:txBody>
            <a:bodyPr wrap="none">
              <a:spAutoFit/>
            </a:bodyPr>
            <a:lstStyle/>
            <a:p>
              <a:pPr algn="ctr"/>
              <a:r>
                <a:rPr lang="fr-FR" sz="1200" dirty="0" err="1" smtClean="0">
                  <a:latin typeface="Arial" charset="0"/>
                </a:rPr>
                <a:t>B.Tanina</a:t>
              </a:r>
              <a:endParaRPr lang="fr-FR" sz="1200" dirty="0" smtClean="0">
                <a:latin typeface="Arial" charset="0"/>
              </a:endParaRPr>
            </a:p>
            <a:p>
              <a:pPr algn="ctr"/>
              <a:r>
                <a:rPr lang="fr-FR" sz="1200" dirty="0" smtClean="0">
                  <a:latin typeface="Arial" charset="0"/>
                </a:rPr>
                <a:t>Lectrice</a:t>
              </a:r>
              <a:endParaRPr lang="en-US" sz="1200" dirty="0" smtClean="0">
                <a:latin typeface="Arial" charset="0"/>
              </a:endParaRPr>
            </a:p>
          </p:txBody>
        </p:sp>
        <p:pic>
          <p:nvPicPr>
            <p:cNvPr id="19" name="Picture 17" descr="GENTLEMN"/>
            <p:cNvPicPr>
              <a:picLocks noChangeAspect="1" noChangeArrowheads="1"/>
            </p:cNvPicPr>
            <p:nvPr/>
          </p:nvPicPr>
          <p:blipFill>
            <a:blip r:embed="rId8"/>
            <a:srcRect/>
            <a:stretch>
              <a:fillRect/>
            </a:stretch>
          </p:blipFill>
          <p:spPr bwMode="auto">
            <a:xfrm>
              <a:off x="4512" y="3024"/>
              <a:ext cx="349" cy="674"/>
            </a:xfrm>
            <a:prstGeom prst="rect">
              <a:avLst/>
            </a:prstGeom>
            <a:noFill/>
          </p:spPr>
        </p:pic>
        <p:sp>
          <p:nvSpPr>
            <p:cNvPr id="20" name="Text Box 18"/>
            <p:cNvSpPr txBox="1">
              <a:spLocks noChangeArrowheads="1"/>
            </p:cNvSpPr>
            <p:nvPr/>
          </p:nvSpPr>
          <p:spPr bwMode="auto">
            <a:xfrm>
              <a:off x="4282" y="3648"/>
              <a:ext cx="530" cy="287"/>
            </a:xfrm>
            <a:prstGeom prst="rect">
              <a:avLst/>
            </a:prstGeom>
            <a:noFill/>
            <a:ln w="9525">
              <a:noFill/>
              <a:miter lim="800000"/>
              <a:headEnd/>
              <a:tailEnd/>
            </a:ln>
            <a:effectLst/>
          </p:spPr>
          <p:txBody>
            <a:bodyPr wrap="none">
              <a:spAutoFit/>
            </a:bodyPr>
            <a:lstStyle/>
            <a:p>
              <a:pPr algn="ctr"/>
              <a:r>
                <a:rPr lang="fr-FR" sz="1200" dirty="0" err="1" smtClean="0">
                  <a:latin typeface="Arial" charset="0"/>
                </a:rPr>
                <a:t>A.Nassim</a:t>
              </a:r>
              <a:endParaRPr lang="fr-FR" sz="1200" dirty="0" smtClean="0">
                <a:latin typeface="Arial" charset="0"/>
              </a:endParaRPr>
            </a:p>
            <a:p>
              <a:pPr algn="ctr"/>
              <a:r>
                <a:rPr lang="fr-FR" sz="1200" dirty="0" smtClean="0">
                  <a:latin typeface="Arial" charset="0"/>
                </a:rPr>
                <a:t>Lecteur</a:t>
              </a:r>
              <a:endParaRPr lang="en-US" sz="1200" dirty="0">
                <a:latin typeface="Arial" charset="0"/>
              </a:endParaRPr>
            </a:p>
          </p:txBody>
        </p:sp>
      </p:grpSp>
      <p:grpSp>
        <p:nvGrpSpPr>
          <p:cNvPr id="21" name="Group 43"/>
          <p:cNvGrpSpPr>
            <a:grpSpLocks/>
          </p:cNvGrpSpPr>
          <p:nvPr/>
        </p:nvGrpSpPr>
        <p:grpSpPr bwMode="auto">
          <a:xfrm>
            <a:off x="223340" y="2571744"/>
            <a:ext cx="8920660" cy="3642919"/>
            <a:chOff x="96" y="1632"/>
            <a:chExt cx="5520" cy="2419"/>
          </a:xfrm>
        </p:grpSpPr>
        <p:grpSp>
          <p:nvGrpSpPr>
            <p:cNvPr id="22" name="Group 39"/>
            <p:cNvGrpSpPr>
              <a:grpSpLocks/>
            </p:cNvGrpSpPr>
            <p:nvPr/>
          </p:nvGrpSpPr>
          <p:grpSpPr bwMode="auto">
            <a:xfrm>
              <a:off x="96" y="1824"/>
              <a:ext cx="1453" cy="2227"/>
              <a:chOff x="96" y="1824"/>
              <a:chExt cx="1453" cy="2227"/>
            </a:xfrm>
          </p:grpSpPr>
          <p:sp>
            <p:nvSpPr>
              <p:cNvPr id="35" name="Oval 21"/>
              <p:cNvSpPr>
                <a:spLocks noChangeArrowheads="1"/>
              </p:cNvSpPr>
              <p:nvPr/>
            </p:nvSpPr>
            <p:spPr bwMode="auto">
              <a:xfrm>
                <a:off x="192" y="2592"/>
                <a:ext cx="1357" cy="1459"/>
              </a:xfrm>
              <a:prstGeom prst="ellipse">
                <a:avLst/>
              </a:prstGeom>
              <a:noFill/>
              <a:ln w="25400">
                <a:solidFill>
                  <a:srgbClr val="FF0000"/>
                </a:solidFill>
                <a:round/>
                <a:headEnd/>
                <a:tailEnd/>
              </a:ln>
              <a:effectLst/>
            </p:spPr>
            <p:txBody>
              <a:bodyPr wrap="none" anchor="ctr"/>
              <a:lstStyle/>
              <a:p>
                <a:endParaRPr lang="fr-FR"/>
              </a:p>
            </p:txBody>
          </p:sp>
          <p:sp>
            <p:nvSpPr>
              <p:cNvPr id="36" name="Text Box 23"/>
              <p:cNvSpPr txBox="1">
                <a:spLocks noChangeArrowheads="1"/>
              </p:cNvSpPr>
              <p:nvPr/>
            </p:nvSpPr>
            <p:spPr bwMode="auto">
              <a:xfrm>
                <a:off x="96" y="1824"/>
                <a:ext cx="946" cy="410"/>
              </a:xfrm>
              <a:prstGeom prst="rect">
                <a:avLst/>
              </a:prstGeom>
              <a:noFill/>
              <a:ln w="9525">
                <a:solidFill>
                  <a:srgbClr val="FF0000"/>
                </a:solidFill>
                <a:miter lim="800000"/>
                <a:headEnd/>
                <a:tailEnd/>
              </a:ln>
              <a:effectLst/>
            </p:spPr>
            <p:txBody>
              <a:bodyPr wrap="none">
                <a:spAutoFit/>
              </a:bodyPr>
              <a:lstStyle/>
              <a:p>
                <a:r>
                  <a:rPr lang="fr-FR" sz="1800" dirty="0">
                    <a:latin typeface="Arial" charset="0"/>
                  </a:rPr>
                  <a:t>Classe </a:t>
                </a:r>
                <a:r>
                  <a:rPr lang="fr-FR" sz="1800" b="1" dirty="0">
                    <a:latin typeface="Arial" charset="0"/>
                  </a:rPr>
                  <a:t>Livre</a:t>
                </a:r>
              </a:p>
              <a:p>
                <a:pPr>
                  <a:buFontTx/>
                  <a:buChar char="-"/>
                </a:pPr>
                <a:r>
                  <a:rPr lang="fr-FR" sz="1800" dirty="0">
                    <a:latin typeface="Arial" charset="0"/>
                  </a:rPr>
                  <a:t>titre, auteur</a:t>
                </a:r>
                <a:endParaRPr lang="en-US" sz="1800" dirty="0">
                  <a:latin typeface="Arial" charset="0"/>
                </a:endParaRPr>
              </a:p>
            </p:txBody>
          </p:sp>
          <p:cxnSp>
            <p:nvCxnSpPr>
              <p:cNvPr id="37" name="AutoShape 35"/>
              <p:cNvCxnSpPr>
                <a:cxnSpLocks noChangeShapeType="1"/>
                <a:stCxn id="35" idx="0"/>
                <a:endCxn id="36" idx="2"/>
              </p:cNvCxnSpPr>
              <p:nvPr/>
            </p:nvCxnSpPr>
            <p:spPr bwMode="auto">
              <a:xfrm rot="16200000" flipV="1">
                <a:off x="541" y="2262"/>
                <a:ext cx="358" cy="302"/>
              </a:xfrm>
              <a:prstGeom prst="straightConnector1">
                <a:avLst/>
              </a:prstGeom>
              <a:noFill/>
              <a:ln w="25400">
                <a:solidFill>
                  <a:srgbClr val="FF0000"/>
                </a:solidFill>
                <a:round/>
                <a:headEnd/>
                <a:tailEnd/>
              </a:ln>
              <a:effectLst/>
            </p:spPr>
          </p:cxnSp>
        </p:grpSp>
        <p:grpSp>
          <p:nvGrpSpPr>
            <p:cNvPr id="23" name="Group 40"/>
            <p:cNvGrpSpPr>
              <a:grpSpLocks/>
            </p:cNvGrpSpPr>
            <p:nvPr/>
          </p:nvGrpSpPr>
          <p:grpSpPr bwMode="auto">
            <a:xfrm>
              <a:off x="1152" y="2016"/>
              <a:ext cx="1392" cy="1392"/>
              <a:chOff x="1152" y="2016"/>
              <a:chExt cx="1392" cy="1392"/>
            </a:xfrm>
          </p:grpSpPr>
          <p:sp>
            <p:nvSpPr>
              <p:cNvPr id="32" name="Oval 27"/>
              <p:cNvSpPr>
                <a:spLocks noChangeArrowheads="1"/>
              </p:cNvSpPr>
              <p:nvPr/>
            </p:nvSpPr>
            <p:spPr bwMode="auto">
              <a:xfrm>
                <a:off x="1680" y="2544"/>
                <a:ext cx="864" cy="864"/>
              </a:xfrm>
              <a:prstGeom prst="ellipse">
                <a:avLst/>
              </a:prstGeom>
              <a:noFill/>
              <a:ln w="25400">
                <a:solidFill>
                  <a:schemeClr val="accent1"/>
                </a:solidFill>
                <a:round/>
                <a:headEnd/>
                <a:tailEnd/>
              </a:ln>
              <a:effectLst/>
            </p:spPr>
            <p:txBody>
              <a:bodyPr wrap="none" anchor="ctr"/>
              <a:lstStyle/>
              <a:p>
                <a:endParaRPr lang="fr-FR"/>
              </a:p>
            </p:txBody>
          </p:sp>
          <p:sp>
            <p:nvSpPr>
              <p:cNvPr id="33" name="Text Box 28"/>
              <p:cNvSpPr txBox="1">
                <a:spLocks noChangeArrowheads="1"/>
              </p:cNvSpPr>
              <p:nvPr/>
            </p:nvSpPr>
            <p:spPr bwMode="auto">
              <a:xfrm>
                <a:off x="1152" y="2016"/>
                <a:ext cx="1122" cy="410"/>
              </a:xfrm>
              <a:prstGeom prst="rect">
                <a:avLst/>
              </a:prstGeom>
              <a:noFill/>
              <a:ln w="9525">
                <a:solidFill>
                  <a:schemeClr val="accent1"/>
                </a:solidFill>
                <a:miter lim="800000"/>
                <a:headEnd/>
                <a:tailEnd/>
              </a:ln>
              <a:effectLst/>
            </p:spPr>
            <p:txBody>
              <a:bodyPr wrap="none">
                <a:spAutoFit/>
              </a:bodyPr>
              <a:lstStyle/>
              <a:p>
                <a:r>
                  <a:rPr lang="fr-FR" sz="1800">
                    <a:latin typeface="Arial" charset="0"/>
                  </a:rPr>
                  <a:t>Classe </a:t>
                </a:r>
                <a:r>
                  <a:rPr lang="fr-FR" sz="1800" b="1">
                    <a:latin typeface="Arial" charset="0"/>
                  </a:rPr>
                  <a:t>Journal</a:t>
                </a:r>
              </a:p>
              <a:p>
                <a:pPr>
                  <a:buFontTx/>
                  <a:buChar char="-"/>
                </a:pPr>
                <a:r>
                  <a:rPr lang="fr-FR" sz="1800">
                    <a:latin typeface="Arial" charset="0"/>
                  </a:rPr>
                  <a:t>titre</a:t>
                </a:r>
                <a:endParaRPr lang="en-US" sz="1800">
                  <a:latin typeface="Arial" charset="0"/>
                </a:endParaRPr>
              </a:p>
            </p:txBody>
          </p:sp>
          <p:cxnSp>
            <p:nvCxnSpPr>
              <p:cNvPr id="34" name="AutoShape 36"/>
              <p:cNvCxnSpPr>
                <a:cxnSpLocks noChangeShapeType="1"/>
                <a:stCxn id="32" idx="0"/>
                <a:endCxn id="33" idx="2"/>
              </p:cNvCxnSpPr>
              <p:nvPr/>
            </p:nvCxnSpPr>
            <p:spPr bwMode="auto">
              <a:xfrm flipH="1" flipV="1">
                <a:off x="1713" y="2426"/>
                <a:ext cx="399" cy="110"/>
              </a:xfrm>
              <a:prstGeom prst="straightConnector1">
                <a:avLst/>
              </a:prstGeom>
              <a:noFill/>
              <a:ln w="25400">
                <a:solidFill>
                  <a:schemeClr val="accent1"/>
                </a:solidFill>
                <a:round/>
                <a:headEnd/>
                <a:tailEnd/>
              </a:ln>
              <a:effectLst/>
            </p:spPr>
          </p:cxnSp>
        </p:grpSp>
        <p:grpSp>
          <p:nvGrpSpPr>
            <p:cNvPr id="24" name="Group 41"/>
            <p:cNvGrpSpPr>
              <a:grpSpLocks/>
            </p:cNvGrpSpPr>
            <p:nvPr/>
          </p:nvGrpSpPr>
          <p:grpSpPr bwMode="auto">
            <a:xfrm>
              <a:off x="2318" y="1776"/>
              <a:ext cx="1858" cy="2275"/>
              <a:chOff x="2318" y="1776"/>
              <a:chExt cx="1858" cy="2275"/>
            </a:xfrm>
          </p:grpSpPr>
          <p:sp>
            <p:nvSpPr>
              <p:cNvPr id="29" name="Oval 24"/>
              <p:cNvSpPr>
                <a:spLocks noChangeArrowheads="1"/>
              </p:cNvSpPr>
              <p:nvPr/>
            </p:nvSpPr>
            <p:spPr bwMode="auto">
              <a:xfrm>
                <a:off x="2592" y="2304"/>
                <a:ext cx="1584" cy="1747"/>
              </a:xfrm>
              <a:prstGeom prst="ellipse">
                <a:avLst/>
              </a:prstGeom>
              <a:noFill/>
              <a:ln w="25400">
                <a:solidFill>
                  <a:schemeClr val="accent2"/>
                </a:solidFill>
                <a:round/>
                <a:headEnd/>
                <a:tailEnd/>
              </a:ln>
              <a:effectLst/>
            </p:spPr>
            <p:txBody>
              <a:bodyPr wrap="none" anchor="ctr"/>
              <a:lstStyle/>
              <a:p>
                <a:endParaRPr lang="fr-FR"/>
              </a:p>
            </p:txBody>
          </p:sp>
          <p:sp>
            <p:nvSpPr>
              <p:cNvPr id="30" name="Text Box 25"/>
              <p:cNvSpPr txBox="1">
                <a:spLocks noChangeArrowheads="1"/>
              </p:cNvSpPr>
              <p:nvPr/>
            </p:nvSpPr>
            <p:spPr bwMode="auto">
              <a:xfrm>
                <a:off x="2318" y="1776"/>
                <a:ext cx="1450" cy="410"/>
              </a:xfrm>
              <a:prstGeom prst="rect">
                <a:avLst/>
              </a:prstGeom>
              <a:noFill/>
              <a:ln w="9525">
                <a:solidFill>
                  <a:schemeClr val="accent2"/>
                </a:solidFill>
                <a:miter lim="800000"/>
                <a:headEnd/>
                <a:tailEnd/>
              </a:ln>
              <a:effectLst/>
            </p:spPr>
            <p:txBody>
              <a:bodyPr wrap="none">
                <a:spAutoFit/>
              </a:bodyPr>
              <a:lstStyle/>
              <a:p>
                <a:r>
                  <a:rPr lang="fr-FR" sz="1800" dirty="0">
                    <a:latin typeface="Arial" charset="0"/>
                  </a:rPr>
                  <a:t>Classe </a:t>
                </a:r>
                <a:r>
                  <a:rPr lang="fr-FR" sz="1800" b="1" dirty="0">
                    <a:latin typeface="Arial" charset="0"/>
                  </a:rPr>
                  <a:t>Employé</a:t>
                </a:r>
              </a:p>
              <a:p>
                <a:pPr>
                  <a:buFontTx/>
                  <a:buChar char="-"/>
                </a:pPr>
                <a:r>
                  <a:rPr lang="fr-FR" sz="1800" dirty="0">
                    <a:latin typeface="Arial" charset="0"/>
                  </a:rPr>
                  <a:t>nom, prénom, statut</a:t>
                </a:r>
                <a:endParaRPr lang="en-US" sz="1800" dirty="0">
                  <a:latin typeface="Arial" charset="0"/>
                </a:endParaRPr>
              </a:p>
            </p:txBody>
          </p:sp>
          <p:cxnSp>
            <p:nvCxnSpPr>
              <p:cNvPr id="31" name="AutoShape 37"/>
              <p:cNvCxnSpPr>
                <a:cxnSpLocks noChangeShapeType="1"/>
                <a:stCxn id="29" idx="0"/>
                <a:endCxn id="30" idx="2"/>
              </p:cNvCxnSpPr>
              <p:nvPr/>
            </p:nvCxnSpPr>
            <p:spPr bwMode="auto">
              <a:xfrm rot="16200000" flipV="1">
                <a:off x="3155" y="2074"/>
                <a:ext cx="118" cy="341"/>
              </a:xfrm>
              <a:prstGeom prst="straightConnector1">
                <a:avLst/>
              </a:prstGeom>
              <a:noFill/>
              <a:ln w="25400">
                <a:solidFill>
                  <a:schemeClr val="accent2"/>
                </a:solidFill>
                <a:round/>
                <a:headEnd/>
                <a:tailEnd/>
              </a:ln>
              <a:effectLst/>
            </p:spPr>
          </p:cxnSp>
        </p:grpSp>
        <p:grpSp>
          <p:nvGrpSpPr>
            <p:cNvPr id="25" name="Group 42"/>
            <p:cNvGrpSpPr>
              <a:grpSpLocks/>
            </p:cNvGrpSpPr>
            <p:nvPr/>
          </p:nvGrpSpPr>
          <p:grpSpPr bwMode="auto">
            <a:xfrm>
              <a:off x="4166" y="1632"/>
              <a:ext cx="1450" cy="2372"/>
              <a:chOff x="4166" y="1632"/>
              <a:chExt cx="1450" cy="2372"/>
            </a:xfrm>
          </p:grpSpPr>
          <p:sp>
            <p:nvSpPr>
              <p:cNvPr id="26" name="Oval 32"/>
              <p:cNvSpPr>
                <a:spLocks noChangeArrowheads="1"/>
              </p:cNvSpPr>
              <p:nvPr/>
            </p:nvSpPr>
            <p:spPr bwMode="auto">
              <a:xfrm>
                <a:off x="4246" y="2304"/>
                <a:ext cx="1370" cy="1700"/>
              </a:xfrm>
              <a:prstGeom prst="ellipse">
                <a:avLst/>
              </a:prstGeom>
              <a:noFill/>
              <a:ln w="25400">
                <a:solidFill>
                  <a:srgbClr val="993366"/>
                </a:solidFill>
                <a:round/>
                <a:headEnd/>
                <a:tailEnd/>
              </a:ln>
              <a:effectLst/>
            </p:spPr>
            <p:txBody>
              <a:bodyPr wrap="none" anchor="ctr"/>
              <a:lstStyle/>
              <a:p>
                <a:endParaRPr lang="fr-FR"/>
              </a:p>
            </p:txBody>
          </p:sp>
          <p:sp>
            <p:nvSpPr>
              <p:cNvPr id="27" name="Text Box 33"/>
              <p:cNvSpPr txBox="1">
                <a:spLocks noChangeArrowheads="1"/>
              </p:cNvSpPr>
              <p:nvPr/>
            </p:nvSpPr>
            <p:spPr bwMode="auto">
              <a:xfrm>
                <a:off x="4166" y="1632"/>
                <a:ext cx="1122" cy="410"/>
              </a:xfrm>
              <a:prstGeom prst="rect">
                <a:avLst/>
              </a:prstGeom>
              <a:noFill/>
              <a:ln w="9525">
                <a:solidFill>
                  <a:srgbClr val="993366"/>
                </a:solidFill>
                <a:miter lim="800000"/>
                <a:headEnd/>
                <a:tailEnd/>
              </a:ln>
              <a:effectLst/>
            </p:spPr>
            <p:txBody>
              <a:bodyPr wrap="none">
                <a:spAutoFit/>
              </a:bodyPr>
              <a:lstStyle/>
              <a:p>
                <a:r>
                  <a:rPr lang="fr-FR" sz="1800" dirty="0">
                    <a:latin typeface="Arial" charset="0"/>
                  </a:rPr>
                  <a:t>Classe </a:t>
                </a:r>
                <a:r>
                  <a:rPr lang="fr-FR" sz="1800" b="1" dirty="0">
                    <a:latin typeface="Arial" charset="0"/>
                  </a:rPr>
                  <a:t>Lecteur</a:t>
                </a:r>
              </a:p>
              <a:p>
                <a:pPr>
                  <a:buFontTx/>
                  <a:buChar char="-"/>
                </a:pPr>
                <a:r>
                  <a:rPr lang="fr-FR" sz="1800" dirty="0">
                    <a:latin typeface="Arial" charset="0"/>
                  </a:rPr>
                  <a:t>nom, prénom</a:t>
                </a:r>
                <a:endParaRPr lang="en-US" sz="1800" dirty="0">
                  <a:latin typeface="Arial" charset="0"/>
                </a:endParaRPr>
              </a:p>
            </p:txBody>
          </p:sp>
          <p:cxnSp>
            <p:nvCxnSpPr>
              <p:cNvPr id="28" name="AutoShape 38"/>
              <p:cNvCxnSpPr>
                <a:cxnSpLocks noChangeShapeType="1"/>
                <a:stCxn id="26" idx="0"/>
                <a:endCxn id="27" idx="2"/>
              </p:cNvCxnSpPr>
              <p:nvPr/>
            </p:nvCxnSpPr>
            <p:spPr bwMode="auto">
              <a:xfrm rot="16200000" flipV="1">
                <a:off x="4698" y="2071"/>
                <a:ext cx="262" cy="204"/>
              </a:xfrm>
              <a:prstGeom prst="straightConnector1">
                <a:avLst/>
              </a:prstGeom>
              <a:noFill/>
              <a:ln w="25400">
                <a:solidFill>
                  <a:srgbClr val="993366"/>
                </a:solidFill>
                <a:round/>
                <a:headEnd/>
                <a:tailEnd/>
              </a:ln>
              <a:effectLst/>
            </p:spPr>
          </p:cxn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bwMode="auto">
          <a:xfrm>
            <a:off x="714348" y="0"/>
            <a:ext cx="7772400" cy="785794"/>
          </a:xfrm>
          <a:noFill/>
          <a:ln>
            <a:miter lim="800000"/>
            <a:headEnd/>
            <a:tailEnd/>
          </a:ln>
        </p:spPr>
        <p:txBody>
          <a:bodyPr vert="horz" wrap="square" lIns="91440" tIns="45720" rIns="91440" bIns="45720" numCol="1" anchor="t" anchorCtr="0" compatLnSpc="1">
            <a:prstTxWarp prst="textNoShape">
              <a:avLst/>
            </a:prstTxWarp>
          </a:bodyPr>
          <a:lstStyle/>
          <a:p>
            <a:r>
              <a:rPr lang="fr-FR" dirty="0"/>
              <a:t>Encapsulation</a:t>
            </a:r>
            <a:endParaRPr lang="en-US" dirty="0"/>
          </a:p>
        </p:txBody>
      </p:sp>
      <p:sp>
        <p:nvSpPr>
          <p:cNvPr id="5" name="Text Box 3"/>
          <p:cNvSpPr txBox="1">
            <a:spLocks noChangeArrowheads="1"/>
          </p:cNvSpPr>
          <p:nvPr/>
        </p:nvSpPr>
        <p:spPr bwMode="auto">
          <a:xfrm>
            <a:off x="428596" y="1142984"/>
            <a:ext cx="8153400" cy="1361911"/>
          </a:xfrm>
          <a:prstGeom prst="rect">
            <a:avLst/>
          </a:prstGeom>
          <a:noFill/>
          <a:ln w="9525">
            <a:noFill/>
            <a:miter lim="800000"/>
            <a:headEnd/>
            <a:tailEnd/>
          </a:ln>
          <a:effectLst/>
        </p:spPr>
        <p:txBody>
          <a:bodyPr>
            <a:spAutoFit/>
          </a:bodyPr>
          <a:lstStyle/>
          <a:p>
            <a:pPr>
              <a:lnSpc>
                <a:spcPct val="110000"/>
              </a:lnSpc>
            </a:pPr>
            <a:r>
              <a:rPr lang="fr-FR" sz="2800" dirty="0"/>
              <a:t>L'encapsulation est la pratique consistant à regrouper des attributs au sein d'une même classe.</a:t>
            </a:r>
          </a:p>
          <a:p>
            <a:pPr>
              <a:lnSpc>
                <a:spcPct val="110000"/>
              </a:lnSpc>
            </a:pPr>
            <a:endParaRPr lang="fr-FR" sz="2000" dirty="0"/>
          </a:p>
        </p:txBody>
      </p:sp>
      <p:sp>
        <p:nvSpPr>
          <p:cNvPr id="6" name="Text Box 4"/>
          <p:cNvSpPr txBox="1">
            <a:spLocks noChangeArrowheads="1"/>
          </p:cNvSpPr>
          <p:nvPr/>
        </p:nvSpPr>
        <p:spPr bwMode="auto">
          <a:xfrm>
            <a:off x="809628" y="2285992"/>
            <a:ext cx="3905248" cy="2677656"/>
          </a:xfrm>
          <a:prstGeom prst="rect">
            <a:avLst/>
          </a:prstGeom>
          <a:noFill/>
          <a:ln w="9525">
            <a:noFill/>
            <a:miter lim="800000"/>
            <a:headEnd/>
            <a:tailEnd/>
          </a:ln>
          <a:effectLst/>
        </p:spPr>
        <p:txBody>
          <a:bodyPr wrap="square">
            <a:spAutoFit/>
          </a:bodyPr>
          <a:lstStyle/>
          <a:p>
            <a:pPr marL="282575" indent="-282575" algn="just" eaLnBrk="1" hangingPunct="1">
              <a:lnSpc>
                <a:spcPct val="120000"/>
              </a:lnSpc>
              <a:buFont typeface="Wingdings" pitchFamily="2" charset="2"/>
              <a:buChar char="Ø"/>
            </a:pPr>
            <a:r>
              <a:rPr lang="fr-FR" sz="2000" dirty="0"/>
              <a:t>Pour améliorer la lisibilité des programmes, les attributs encapsulés sont souvent </a:t>
            </a:r>
            <a:r>
              <a:rPr lang="fr-FR" sz="2000" b="1" dirty="0"/>
              <a:t>privés</a:t>
            </a:r>
            <a:r>
              <a:rPr lang="fr-FR" sz="2000" dirty="0"/>
              <a:t> (inaccessibles aux autres classes).</a:t>
            </a:r>
          </a:p>
          <a:p>
            <a:pPr marL="282575" indent="-282575" algn="just" eaLnBrk="1" hangingPunct="1">
              <a:lnSpc>
                <a:spcPct val="120000"/>
              </a:lnSpc>
              <a:buFont typeface="Wingdings" pitchFamily="2" charset="2"/>
              <a:buChar char="Ø"/>
            </a:pPr>
            <a:r>
              <a:rPr lang="fr-FR" sz="2000" dirty="0"/>
              <a:t>Les données et méthodes accessibles sont dites </a:t>
            </a:r>
            <a:r>
              <a:rPr lang="fr-FR" sz="2000" b="1" dirty="0"/>
              <a:t>publiques</a:t>
            </a:r>
            <a:r>
              <a:rPr lang="fr-FR" sz="2000" dirty="0"/>
              <a:t>.</a:t>
            </a:r>
            <a:endParaRPr lang="en-US" sz="2000" dirty="0"/>
          </a:p>
        </p:txBody>
      </p:sp>
      <p:sp>
        <p:nvSpPr>
          <p:cNvPr id="7" name="Oval 2"/>
          <p:cNvSpPr>
            <a:spLocks noChangeArrowheads="1"/>
          </p:cNvSpPr>
          <p:nvPr/>
        </p:nvSpPr>
        <p:spPr bwMode="auto">
          <a:xfrm>
            <a:off x="5286380" y="3590923"/>
            <a:ext cx="938213" cy="957263"/>
          </a:xfrm>
          <a:prstGeom prst="ellipse">
            <a:avLst/>
          </a:prstGeom>
          <a:solidFill>
            <a:srgbClr val="99FF66"/>
          </a:solidFill>
          <a:ln w="12700">
            <a:solidFill>
              <a:schemeClr val="tx1"/>
            </a:solidFill>
            <a:round/>
            <a:headEnd/>
            <a:tailEnd/>
          </a:ln>
          <a:effectLst/>
        </p:spPr>
        <p:txBody>
          <a:bodyPr wrap="none" anchor="ctr"/>
          <a:lstStyle/>
          <a:p>
            <a:pPr algn="ctr" eaLnBrk="0" hangingPunct="0"/>
            <a:endParaRPr lang="en-US" altLang="en-US">
              <a:latin typeface="Times" pitchFamily="18" charset="0"/>
            </a:endParaRPr>
          </a:p>
        </p:txBody>
      </p:sp>
      <p:sp>
        <p:nvSpPr>
          <p:cNvPr id="8" name="Line 19"/>
          <p:cNvSpPr>
            <a:spLocks noChangeShapeType="1"/>
          </p:cNvSpPr>
          <p:nvPr/>
        </p:nvSpPr>
        <p:spPr bwMode="auto">
          <a:xfrm flipV="1">
            <a:off x="5430843" y="3751261"/>
            <a:ext cx="676275" cy="654050"/>
          </a:xfrm>
          <a:prstGeom prst="line">
            <a:avLst/>
          </a:prstGeom>
          <a:noFill/>
          <a:ln w="9525">
            <a:solidFill>
              <a:schemeClr val="tx1"/>
            </a:solidFill>
            <a:round/>
            <a:headEnd/>
            <a:tailEnd/>
          </a:ln>
          <a:effectLst/>
        </p:spPr>
        <p:txBody>
          <a:bodyPr wrap="none" anchor="ctr"/>
          <a:lstStyle/>
          <a:p>
            <a:endParaRPr lang="fr-FR"/>
          </a:p>
        </p:txBody>
      </p:sp>
      <p:sp>
        <p:nvSpPr>
          <p:cNvPr id="9" name="Line 20"/>
          <p:cNvSpPr>
            <a:spLocks noChangeShapeType="1"/>
          </p:cNvSpPr>
          <p:nvPr/>
        </p:nvSpPr>
        <p:spPr bwMode="auto">
          <a:xfrm>
            <a:off x="5430843" y="3751261"/>
            <a:ext cx="688975" cy="654050"/>
          </a:xfrm>
          <a:prstGeom prst="line">
            <a:avLst/>
          </a:prstGeom>
          <a:noFill/>
          <a:ln w="9525">
            <a:solidFill>
              <a:schemeClr val="tx1"/>
            </a:solidFill>
            <a:round/>
            <a:headEnd/>
            <a:tailEnd/>
          </a:ln>
          <a:effectLst/>
        </p:spPr>
        <p:txBody>
          <a:bodyPr wrap="none" anchor="ctr"/>
          <a:lstStyle/>
          <a:p>
            <a:endParaRPr lang="fr-FR"/>
          </a:p>
        </p:txBody>
      </p:sp>
      <p:sp>
        <p:nvSpPr>
          <p:cNvPr id="10" name="Oval 21"/>
          <p:cNvSpPr>
            <a:spLocks noChangeArrowheads="1"/>
          </p:cNvSpPr>
          <p:nvPr/>
        </p:nvSpPr>
        <p:spPr bwMode="auto">
          <a:xfrm>
            <a:off x="5576893" y="3887786"/>
            <a:ext cx="355600" cy="379412"/>
          </a:xfrm>
          <a:prstGeom prst="ellipse">
            <a:avLst/>
          </a:prstGeom>
          <a:solidFill>
            <a:schemeClr val="accent1"/>
          </a:solidFill>
          <a:ln w="9525">
            <a:solidFill>
              <a:schemeClr val="tx1"/>
            </a:solidFill>
            <a:round/>
            <a:headEnd/>
            <a:tailEnd/>
          </a:ln>
          <a:effectLst/>
        </p:spPr>
        <p:txBody>
          <a:bodyPr wrap="none" anchor="ctr"/>
          <a:lstStyle/>
          <a:p>
            <a:endParaRPr lang="fr-FR"/>
          </a:p>
        </p:txBody>
      </p:sp>
      <p:sp>
        <p:nvSpPr>
          <p:cNvPr id="11" name="Oval 22"/>
          <p:cNvSpPr>
            <a:spLocks noChangeArrowheads="1"/>
          </p:cNvSpPr>
          <p:nvPr/>
        </p:nvSpPr>
        <p:spPr bwMode="auto">
          <a:xfrm>
            <a:off x="7240593" y="3587748"/>
            <a:ext cx="938212" cy="957263"/>
          </a:xfrm>
          <a:prstGeom prst="ellipse">
            <a:avLst/>
          </a:prstGeom>
          <a:solidFill>
            <a:schemeClr val="hlink"/>
          </a:solidFill>
          <a:ln w="12700">
            <a:solidFill>
              <a:schemeClr val="tx1"/>
            </a:solidFill>
            <a:round/>
            <a:headEnd/>
            <a:tailEnd/>
          </a:ln>
          <a:effectLst/>
        </p:spPr>
        <p:txBody>
          <a:bodyPr wrap="none" anchor="ctr"/>
          <a:lstStyle/>
          <a:p>
            <a:pPr algn="ctr" eaLnBrk="0" hangingPunct="0"/>
            <a:endParaRPr lang="en-US" altLang="en-US">
              <a:latin typeface="Times" pitchFamily="18" charset="0"/>
            </a:endParaRPr>
          </a:p>
        </p:txBody>
      </p:sp>
      <p:sp>
        <p:nvSpPr>
          <p:cNvPr id="12" name="Line 23"/>
          <p:cNvSpPr>
            <a:spLocks noChangeShapeType="1"/>
          </p:cNvSpPr>
          <p:nvPr/>
        </p:nvSpPr>
        <p:spPr bwMode="auto">
          <a:xfrm flipV="1">
            <a:off x="7385055" y="3748086"/>
            <a:ext cx="676275" cy="654050"/>
          </a:xfrm>
          <a:prstGeom prst="line">
            <a:avLst/>
          </a:prstGeom>
          <a:noFill/>
          <a:ln w="9525">
            <a:solidFill>
              <a:schemeClr val="tx1"/>
            </a:solidFill>
            <a:round/>
            <a:headEnd/>
            <a:tailEnd/>
          </a:ln>
          <a:effectLst/>
        </p:spPr>
        <p:txBody>
          <a:bodyPr wrap="none" anchor="ctr"/>
          <a:lstStyle/>
          <a:p>
            <a:endParaRPr lang="fr-FR"/>
          </a:p>
        </p:txBody>
      </p:sp>
      <p:sp>
        <p:nvSpPr>
          <p:cNvPr id="13" name="Line 24"/>
          <p:cNvSpPr>
            <a:spLocks noChangeShapeType="1"/>
          </p:cNvSpPr>
          <p:nvPr/>
        </p:nvSpPr>
        <p:spPr bwMode="auto">
          <a:xfrm>
            <a:off x="7385055" y="3748086"/>
            <a:ext cx="688975" cy="654050"/>
          </a:xfrm>
          <a:prstGeom prst="line">
            <a:avLst/>
          </a:prstGeom>
          <a:noFill/>
          <a:ln w="9525">
            <a:solidFill>
              <a:schemeClr val="tx1"/>
            </a:solidFill>
            <a:round/>
            <a:headEnd/>
            <a:tailEnd/>
          </a:ln>
          <a:effectLst/>
        </p:spPr>
        <p:txBody>
          <a:bodyPr wrap="none" anchor="ctr"/>
          <a:lstStyle/>
          <a:p>
            <a:endParaRPr lang="fr-FR"/>
          </a:p>
        </p:txBody>
      </p:sp>
      <p:sp>
        <p:nvSpPr>
          <p:cNvPr id="14" name="Oval 25"/>
          <p:cNvSpPr>
            <a:spLocks noChangeArrowheads="1"/>
          </p:cNvSpPr>
          <p:nvPr/>
        </p:nvSpPr>
        <p:spPr bwMode="auto">
          <a:xfrm>
            <a:off x="7531105" y="3884611"/>
            <a:ext cx="355600" cy="379412"/>
          </a:xfrm>
          <a:prstGeom prst="ellipse">
            <a:avLst/>
          </a:prstGeom>
          <a:solidFill>
            <a:schemeClr val="accent2"/>
          </a:solidFill>
          <a:ln w="9525">
            <a:solidFill>
              <a:schemeClr val="tx1"/>
            </a:solidFill>
            <a:round/>
            <a:headEnd/>
            <a:tailEnd/>
          </a:ln>
          <a:effectLst/>
        </p:spPr>
        <p:txBody>
          <a:bodyPr wrap="none" anchor="ctr"/>
          <a:lstStyle/>
          <a:p>
            <a:endParaRPr lang="fr-FR"/>
          </a:p>
        </p:txBody>
      </p:sp>
      <p:sp>
        <p:nvSpPr>
          <p:cNvPr id="15" name="Freeform 26"/>
          <p:cNvSpPr>
            <a:spLocks/>
          </p:cNvSpPr>
          <p:nvPr/>
        </p:nvSpPr>
        <p:spPr bwMode="auto">
          <a:xfrm>
            <a:off x="5927730" y="3214686"/>
            <a:ext cx="1722438" cy="406400"/>
          </a:xfrm>
          <a:custGeom>
            <a:avLst/>
            <a:gdLst/>
            <a:ahLst/>
            <a:cxnLst>
              <a:cxn ang="0">
                <a:pos x="0" y="249"/>
              </a:cxn>
              <a:cxn ang="0">
                <a:pos x="352" y="62"/>
              </a:cxn>
              <a:cxn ang="0">
                <a:pos x="793" y="2"/>
              </a:cxn>
              <a:cxn ang="0">
                <a:pos x="995" y="69"/>
              </a:cxn>
              <a:cxn ang="0">
                <a:pos x="1085" y="256"/>
              </a:cxn>
            </a:cxnLst>
            <a:rect l="0" t="0" r="r" b="b"/>
            <a:pathLst>
              <a:path w="1085" h="256">
                <a:moveTo>
                  <a:pt x="0" y="249"/>
                </a:moveTo>
                <a:cubicBezTo>
                  <a:pt x="109" y="176"/>
                  <a:pt x="219" y="103"/>
                  <a:pt x="352" y="62"/>
                </a:cubicBezTo>
                <a:cubicBezTo>
                  <a:pt x="484" y="20"/>
                  <a:pt x="686" y="0"/>
                  <a:pt x="793" y="2"/>
                </a:cubicBezTo>
                <a:cubicBezTo>
                  <a:pt x="900" y="3"/>
                  <a:pt x="946" y="26"/>
                  <a:pt x="995" y="69"/>
                </a:cubicBezTo>
                <a:cubicBezTo>
                  <a:pt x="1043" y="111"/>
                  <a:pt x="1070" y="224"/>
                  <a:pt x="1085" y="256"/>
                </a:cubicBezTo>
              </a:path>
            </a:pathLst>
          </a:custGeom>
          <a:noFill/>
          <a:ln w="19050" cmpd="sng">
            <a:solidFill>
              <a:schemeClr val="tx1"/>
            </a:solidFill>
            <a:round/>
            <a:headEnd type="none" w="med" len="med"/>
            <a:tailEnd type="triangle" w="med" len="med"/>
          </a:ln>
          <a:effectLst/>
        </p:spPr>
        <p:txBody>
          <a:bodyPr wrap="none" anchor="ctr"/>
          <a:lstStyle/>
          <a:p>
            <a:endParaRPr lang="fr-FR"/>
          </a:p>
        </p:txBody>
      </p:sp>
      <p:sp>
        <p:nvSpPr>
          <p:cNvPr id="16" name="Freeform 27"/>
          <p:cNvSpPr>
            <a:spLocks/>
          </p:cNvSpPr>
          <p:nvPr/>
        </p:nvSpPr>
        <p:spPr bwMode="auto">
          <a:xfrm>
            <a:off x="5999168" y="4238623"/>
            <a:ext cx="1863725" cy="701675"/>
          </a:xfrm>
          <a:custGeom>
            <a:avLst/>
            <a:gdLst/>
            <a:ahLst/>
            <a:cxnLst>
              <a:cxn ang="0">
                <a:pos x="0" y="157"/>
              </a:cxn>
              <a:cxn ang="0">
                <a:pos x="397" y="404"/>
              </a:cxn>
              <a:cxn ang="0">
                <a:pos x="883" y="389"/>
              </a:cxn>
              <a:cxn ang="0">
                <a:pos x="1137" y="247"/>
              </a:cxn>
              <a:cxn ang="0">
                <a:pos x="1107" y="0"/>
              </a:cxn>
            </a:cxnLst>
            <a:rect l="0" t="0" r="r" b="b"/>
            <a:pathLst>
              <a:path w="1174" h="442">
                <a:moveTo>
                  <a:pt x="0" y="157"/>
                </a:moveTo>
                <a:cubicBezTo>
                  <a:pt x="124" y="261"/>
                  <a:pt x="249" y="365"/>
                  <a:pt x="397" y="404"/>
                </a:cubicBezTo>
                <a:cubicBezTo>
                  <a:pt x="544" y="442"/>
                  <a:pt x="759" y="415"/>
                  <a:pt x="883" y="389"/>
                </a:cubicBezTo>
                <a:cubicBezTo>
                  <a:pt x="1006" y="362"/>
                  <a:pt x="1099" y="311"/>
                  <a:pt x="1137" y="247"/>
                </a:cubicBezTo>
                <a:cubicBezTo>
                  <a:pt x="1174" y="182"/>
                  <a:pt x="1140" y="91"/>
                  <a:pt x="1107" y="0"/>
                </a:cubicBezTo>
              </a:path>
            </a:pathLst>
          </a:custGeom>
          <a:noFill/>
          <a:ln w="19050" cmpd="sng">
            <a:solidFill>
              <a:schemeClr val="tx1"/>
            </a:solidFill>
            <a:round/>
            <a:headEnd type="none" w="med" len="med"/>
            <a:tailEnd type="triangle" w="med" len="med"/>
          </a:ln>
          <a:effectLst/>
        </p:spPr>
        <p:txBody>
          <a:bodyPr wrap="none" anchor="ctr"/>
          <a:lstStyle/>
          <a:p>
            <a:endParaRPr lang="fr-FR"/>
          </a:p>
        </p:txBody>
      </p:sp>
      <p:sp>
        <p:nvSpPr>
          <p:cNvPr id="17" name="Line 28"/>
          <p:cNvSpPr>
            <a:spLocks noChangeShapeType="1"/>
          </p:cNvSpPr>
          <p:nvPr/>
        </p:nvSpPr>
        <p:spPr bwMode="auto">
          <a:xfrm>
            <a:off x="7091368" y="4725986"/>
            <a:ext cx="309562" cy="342900"/>
          </a:xfrm>
          <a:prstGeom prst="line">
            <a:avLst/>
          </a:prstGeom>
          <a:noFill/>
          <a:ln w="38100">
            <a:solidFill>
              <a:srgbClr val="FF0000"/>
            </a:solidFill>
            <a:round/>
            <a:headEnd/>
            <a:tailEnd/>
          </a:ln>
          <a:effectLst/>
        </p:spPr>
        <p:txBody>
          <a:bodyPr wrap="none" anchor="ctr"/>
          <a:lstStyle/>
          <a:p>
            <a:endParaRPr lang="fr-FR"/>
          </a:p>
        </p:txBody>
      </p:sp>
      <p:sp>
        <p:nvSpPr>
          <p:cNvPr id="18" name="Line 29"/>
          <p:cNvSpPr>
            <a:spLocks noChangeShapeType="1"/>
          </p:cNvSpPr>
          <p:nvPr/>
        </p:nvSpPr>
        <p:spPr bwMode="auto">
          <a:xfrm flipV="1">
            <a:off x="7115180" y="4654548"/>
            <a:ext cx="296863" cy="461963"/>
          </a:xfrm>
          <a:prstGeom prst="line">
            <a:avLst/>
          </a:prstGeom>
          <a:noFill/>
          <a:ln w="38100">
            <a:solidFill>
              <a:srgbClr val="FF0000"/>
            </a:solidFill>
            <a:round/>
            <a:headEnd/>
            <a:tailEnd/>
          </a:ln>
          <a:effectLst/>
        </p:spPr>
        <p:txBody>
          <a:bodyPr wrap="none" anchor="ctr"/>
          <a:lstStyle/>
          <a:p>
            <a:endParaRPr lang="fr-F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57158" y="0"/>
            <a:ext cx="8401080" cy="725470"/>
          </a:xfrm>
        </p:spPr>
        <p:txBody>
          <a:bodyPr>
            <a:normAutofit/>
          </a:bodyPr>
          <a:lstStyle/>
          <a:p>
            <a:r>
              <a:rPr lang="fr-FR" sz="3600" dirty="0" smtClean="0"/>
              <a:t>Héritage (La généralisation / spécialisation)</a:t>
            </a:r>
            <a:endParaRPr lang="fr-FR" sz="3600" dirty="0"/>
          </a:p>
        </p:txBody>
      </p:sp>
      <p:sp>
        <p:nvSpPr>
          <p:cNvPr id="5" name="Rectangle 3"/>
          <p:cNvSpPr txBox="1">
            <a:spLocks noChangeArrowheads="1"/>
          </p:cNvSpPr>
          <p:nvPr/>
        </p:nvSpPr>
        <p:spPr>
          <a:xfrm>
            <a:off x="428596" y="857232"/>
            <a:ext cx="8258204" cy="5143536"/>
          </a:xfrm>
          <a:prstGeom prst="rect">
            <a:avLst/>
          </a:prstGeom>
        </p:spPr>
        <p:txBody>
          <a:bodyPr vert="horz" lIns="91440" tIns="45720" rIns="91440" bIns="45720" rtlCol="0">
            <a:normAutofit fontScale="70000" lnSpcReduction="20000"/>
          </a:bodyPr>
          <a:lstStyle/>
          <a:p>
            <a:pPr marL="342900" marR="0" lvl="0" indent="-342900" algn="l" defTabSz="914400" rtl="0" eaLnBrk="1" fontAlgn="auto" latinLnBrk="0" hangingPunct="1">
              <a:lnSpc>
                <a:spcPct val="100000"/>
              </a:lnSpc>
              <a:spcBef>
                <a:spcPct val="20000"/>
              </a:spcBef>
              <a:spcAft>
                <a:spcPts val="0"/>
              </a:spcAft>
              <a:buClrTx/>
              <a:buSzTx/>
              <a:buFont typeface="Wingdings" pitchFamily="2" charset="2"/>
              <a:buChar char="Ø"/>
              <a:tabLst/>
              <a:defRPr/>
            </a:pPr>
            <a:endParaRPr kumimoji="0" lang="fr-FR" sz="3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just" defTabSz="914400" rtl="0" eaLnBrk="1" fontAlgn="auto" latinLnBrk="0" hangingPunct="1">
              <a:lnSpc>
                <a:spcPct val="100000"/>
              </a:lnSpc>
              <a:spcBef>
                <a:spcPct val="20000"/>
              </a:spcBef>
              <a:spcAft>
                <a:spcPts val="0"/>
              </a:spcAft>
              <a:buClrTx/>
              <a:buSzTx/>
              <a:buFont typeface="Wingdings" pitchFamily="2" charset="2"/>
              <a:buChar char="Ø"/>
              <a:tabLst/>
              <a:defRPr/>
            </a:pPr>
            <a:r>
              <a:rPr kumimoji="0" lang="fr-FR" sz="3200" b="0" i="0" u="none" strike="noStrike" kern="1200" cap="none" spc="0" normalizeH="0" baseline="0" noProof="0" dirty="0" smtClean="0">
                <a:ln>
                  <a:noFill/>
                </a:ln>
                <a:solidFill>
                  <a:schemeClr val="tx1"/>
                </a:solidFill>
                <a:effectLst/>
                <a:uLnTx/>
                <a:uFillTx/>
                <a:latin typeface="+mn-lt"/>
                <a:ea typeface="+mn-ea"/>
                <a:cs typeface="+mn-cs"/>
              </a:rPr>
              <a:t>L’héritage autorise une classe d’objet de bénéficier de la structure des données </a:t>
            </a:r>
            <a:r>
              <a:rPr kumimoji="0" lang="fr-FR" sz="3200" b="0" i="0" u="none" strike="noStrike" kern="1200" cap="none" spc="0" normalizeH="0" noProof="0" dirty="0" smtClean="0">
                <a:ln>
                  <a:noFill/>
                </a:ln>
                <a:solidFill>
                  <a:schemeClr val="tx1"/>
                </a:solidFill>
                <a:effectLst/>
                <a:uLnTx/>
                <a:uFillTx/>
                <a:latin typeface="+mn-lt"/>
                <a:ea typeface="+mn-ea"/>
                <a:cs typeface="+mn-cs"/>
              </a:rPr>
              <a:t> et du comportement d’une classe « mère » tout en lui permettant de les affiner et ce, afin de prendre en compte les spécificités de la classe « fille » sans avoir  cependant à redéfinir ce que les deux classes ont en commun.</a:t>
            </a:r>
          </a:p>
          <a:p>
            <a:pPr marL="342900" marR="0" lvl="0" indent="-342900" algn="just" defTabSz="914400" rtl="0" eaLnBrk="1" fontAlgn="auto" latinLnBrk="0" hangingPunct="1">
              <a:lnSpc>
                <a:spcPct val="100000"/>
              </a:lnSpc>
              <a:spcBef>
                <a:spcPct val="20000"/>
              </a:spcBef>
              <a:spcAft>
                <a:spcPts val="0"/>
              </a:spcAft>
              <a:buClrTx/>
              <a:buSzTx/>
              <a:tabLst/>
              <a:defRPr/>
            </a:pPr>
            <a:r>
              <a:rPr kumimoji="0" lang="fr-FR" sz="3200" b="0" i="0" u="none" strike="noStrike" kern="1200" cap="none" spc="0" normalizeH="0" noProof="0" dirty="0" smtClean="0">
                <a:ln>
                  <a:noFill/>
                </a:ln>
                <a:solidFill>
                  <a:schemeClr val="tx1"/>
                </a:solidFill>
                <a:effectLst/>
                <a:uLnTx/>
                <a:uFillTx/>
                <a:latin typeface="+mn-lt"/>
                <a:ea typeface="+mn-ea"/>
                <a:cs typeface="+mn-cs"/>
              </a:rPr>
              <a:t> </a:t>
            </a:r>
            <a:endParaRPr kumimoji="0" lang="fr-FR" sz="3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Wingdings" pitchFamily="2" charset="2"/>
              <a:buChar char="Ø"/>
              <a:tabLst/>
              <a:defRPr/>
            </a:pPr>
            <a:r>
              <a:rPr kumimoji="0" lang="fr-FR" sz="3200" b="0" i="0" u="none" strike="noStrike" kern="1200" cap="none" spc="0" normalizeH="0" baseline="0" noProof="0" dirty="0" smtClean="0">
                <a:ln>
                  <a:noFill/>
                </a:ln>
                <a:solidFill>
                  <a:schemeClr val="tx1"/>
                </a:solidFill>
                <a:effectLst/>
                <a:uLnTx/>
                <a:uFillTx/>
                <a:latin typeface="+mn-lt"/>
                <a:ea typeface="+mn-ea"/>
                <a:cs typeface="+mn-cs"/>
              </a:rPr>
              <a:t>Généralisation = recherche des similitudes</a:t>
            </a:r>
          </a:p>
          <a:p>
            <a:pPr marL="742950" marR="0" lvl="1" indent="-285750" algn="l" defTabSz="914400" rtl="0" eaLnBrk="1" fontAlgn="auto" latinLnBrk="0" hangingPunct="1">
              <a:lnSpc>
                <a:spcPct val="100000"/>
              </a:lnSpc>
              <a:spcBef>
                <a:spcPct val="20000"/>
              </a:spcBef>
              <a:spcAft>
                <a:spcPts val="0"/>
              </a:spcAft>
              <a:buClrTx/>
              <a:buSzTx/>
              <a:buFont typeface="Wingdings" pitchFamily="2" charset="2"/>
              <a:buChar char="ü"/>
              <a:tabLst/>
              <a:defRPr/>
            </a:pPr>
            <a:r>
              <a:rPr kumimoji="0" lang="fr-FR" sz="2800" b="0" i="0" u="none" strike="noStrike" kern="1200" cap="none" spc="0" normalizeH="0" baseline="0" noProof="0" dirty="0" smtClean="0">
                <a:ln>
                  <a:noFill/>
                </a:ln>
                <a:solidFill>
                  <a:schemeClr val="tx1"/>
                </a:solidFill>
                <a:effectLst/>
                <a:uLnTx/>
                <a:uFillTx/>
                <a:latin typeface="+mn-lt"/>
                <a:ea typeface="+mn-ea"/>
                <a:cs typeface="+mn-cs"/>
              </a:rPr>
              <a:t>Identifier les objets du monde réel connus par le système</a:t>
            </a:r>
          </a:p>
          <a:p>
            <a:pPr marL="742950" marR="0" lvl="1" indent="-285750" algn="l" defTabSz="914400" rtl="0" eaLnBrk="1" fontAlgn="auto" latinLnBrk="0" hangingPunct="1">
              <a:lnSpc>
                <a:spcPct val="100000"/>
              </a:lnSpc>
              <a:spcBef>
                <a:spcPct val="20000"/>
              </a:spcBef>
              <a:spcAft>
                <a:spcPts val="0"/>
              </a:spcAft>
              <a:buClrTx/>
              <a:buSzTx/>
              <a:buFont typeface="Wingdings" pitchFamily="2" charset="2"/>
              <a:buChar char="ü"/>
              <a:tabLst/>
              <a:defRPr/>
            </a:pPr>
            <a:r>
              <a:rPr kumimoji="0" lang="fr-FR" sz="2800" b="0" i="0" u="none" strike="noStrike" kern="1200" cap="none" spc="0" normalizeH="0" baseline="0" noProof="0" dirty="0" smtClean="0">
                <a:ln>
                  <a:noFill/>
                </a:ln>
                <a:solidFill>
                  <a:schemeClr val="tx1"/>
                </a:solidFill>
                <a:effectLst/>
                <a:uLnTx/>
                <a:uFillTx/>
                <a:latin typeface="+mn-lt"/>
                <a:ea typeface="+mn-ea"/>
                <a:cs typeface="+mn-cs"/>
              </a:rPr>
              <a:t>Regrouper les objets en classes</a:t>
            </a:r>
          </a:p>
          <a:p>
            <a:pPr marL="742950" marR="0" lvl="1" indent="-285750" algn="l" defTabSz="914400" rtl="0" eaLnBrk="1" fontAlgn="auto" latinLnBrk="0" hangingPunct="1">
              <a:lnSpc>
                <a:spcPct val="100000"/>
              </a:lnSpc>
              <a:spcBef>
                <a:spcPct val="20000"/>
              </a:spcBef>
              <a:spcAft>
                <a:spcPts val="0"/>
              </a:spcAft>
              <a:buClrTx/>
              <a:buSzTx/>
              <a:buFont typeface="Wingdings" pitchFamily="2" charset="2"/>
              <a:buChar char="ü"/>
              <a:tabLst/>
              <a:defRPr/>
            </a:pPr>
            <a:r>
              <a:rPr kumimoji="0" lang="fr-FR" sz="2800" b="0" i="0" u="none" strike="noStrike" kern="1200" cap="none" spc="0" normalizeH="0" baseline="0" noProof="0" dirty="0" smtClean="0">
                <a:ln>
                  <a:noFill/>
                </a:ln>
                <a:solidFill>
                  <a:schemeClr val="tx1"/>
                </a:solidFill>
                <a:effectLst/>
                <a:uLnTx/>
                <a:uFillTx/>
                <a:latin typeface="+mn-lt"/>
                <a:ea typeface="+mn-ea"/>
                <a:cs typeface="+mn-cs"/>
              </a:rPr>
              <a:t>Généraliser les classes en super classes</a:t>
            </a:r>
            <a:br>
              <a:rPr kumimoji="0" lang="fr-FR" sz="2800" b="0" i="0" u="none" strike="noStrike" kern="1200" cap="none" spc="0" normalizeH="0" baseline="0" noProof="0" dirty="0" smtClean="0">
                <a:ln>
                  <a:noFill/>
                </a:ln>
                <a:solidFill>
                  <a:schemeClr val="tx1"/>
                </a:solidFill>
                <a:effectLst/>
                <a:uLnTx/>
                <a:uFillTx/>
                <a:latin typeface="+mn-lt"/>
                <a:ea typeface="+mn-ea"/>
                <a:cs typeface="+mn-cs"/>
              </a:rPr>
            </a:br>
            <a:endParaRPr kumimoji="0" lang="fr-FR" sz="28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Wingdings" pitchFamily="2" charset="2"/>
              <a:buChar char="Ø"/>
              <a:tabLst/>
              <a:defRPr/>
            </a:pPr>
            <a:r>
              <a:rPr kumimoji="0" lang="fr-FR" sz="3200" b="0" i="0" u="none" strike="noStrike" kern="1200" cap="none" spc="0" normalizeH="0" baseline="0" noProof="0" dirty="0" smtClean="0">
                <a:ln>
                  <a:noFill/>
                </a:ln>
                <a:solidFill>
                  <a:schemeClr val="tx1"/>
                </a:solidFill>
                <a:effectLst/>
                <a:uLnTx/>
                <a:uFillTx/>
                <a:latin typeface="+mn-lt"/>
                <a:ea typeface="+mn-ea"/>
                <a:cs typeface="+mn-cs"/>
              </a:rPr>
              <a:t>Règle d’or : en cas de doute sur la pertinence d’une classe, il est préférable de ne pas la définir</a:t>
            </a:r>
            <a:br>
              <a:rPr kumimoji="0" lang="fr-FR" sz="3200" b="0" i="0" u="none" strike="noStrike" kern="1200" cap="none" spc="0" normalizeH="0" baseline="0" noProof="0" dirty="0" smtClean="0">
                <a:ln>
                  <a:noFill/>
                </a:ln>
                <a:solidFill>
                  <a:schemeClr val="tx1"/>
                </a:solidFill>
                <a:effectLst/>
                <a:uLnTx/>
                <a:uFillTx/>
                <a:latin typeface="+mn-lt"/>
                <a:ea typeface="+mn-ea"/>
                <a:cs typeface="+mn-cs"/>
              </a:rPr>
            </a:br>
            <a:endParaRPr kumimoji="0" lang="fr-FR" sz="3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Wingdings" pitchFamily="2" charset="2"/>
              <a:buChar char="Ø"/>
              <a:tabLst/>
              <a:defRPr/>
            </a:pPr>
            <a:r>
              <a:rPr kumimoji="0" lang="fr-FR" sz="3200" b="0" i="0" u="none" strike="noStrike" kern="1200" cap="none" spc="0" normalizeH="0" baseline="0" noProof="0" dirty="0" smtClean="0">
                <a:ln>
                  <a:noFill/>
                </a:ln>
                <a:solidFill>
                  <a:schemeClr val="tx1"/>
                </a:solidFill>
                <a:effectLst/>
                <a:uLnTx/>
                <a:uFillTx/>
                <a:latin typeface="+mn-lt"/>
                <a:ea typeface="+mn-ea"/>
                <a:cs typeface="+mn-cs"/>
              </a:rPr>
              <a:t>La généralisation est caractérisé par l’expression : « </a:t>
            </a:r>
            <a:r>
              <a:rPr kumimoji="0" lang="fr-FR" sz="3200" b="1" i="0" u="none" strike="noStrike" kern="1200" cap="none" spc="0" normalizeH="0" baseline="0" noProof="0" dirty="0" smtClean="0">
                <a:ln>
                  <a:noFill/>
                </a:ln>
                <a:solidFill>
                  <a:schemeClr val="tx1"/>
                </a:solidFill>
                <a:effectLst/>
                <a:uLnTx/>
                <a:uFillTx/>
                <a:latin typeface="+mn-lt"/>
                <a:ea typeface="+mn-ea"/>
                <a:cs typeface="+mn-cs"/>
              </a:rPr>
              <a:t>est un type de</a:t>
            </a:r>
            <a:r>
              <a:rPr kumimoji="0" lang="fr-FR" sz="3200" b="0" i="0" u="none" strike="noStrike" kern="1200" cap="none" spc="0" normalizeH="0" baseline="0" noProof="0" dirty="0" smtClean="0">
                <a:ln>
                  <a:noFill/>
                </a:ln>
                <a:solidFill>
                  <a:schemeClr val="tx1"/>
                </a:solidFill>
                <a:effectLst/>
                <a:uLnTx/>
                <a:uFillTx/>
                <a:latin typeface="+mn-lt"/>
                <a:ea typeface="+mn-ea"/>
                <a:cs typeface="+mn-cs"/>
              </a:rPr>
              <a:t>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14338"/>
            <a:ext cx="8229600" cy="1000132"/>
          </a:xfrm>
        </p:spPr>
        <p:txBody>
          <a:bodyPr/>
          <a:lstStyle/>
          <a:p>
            <a:r>
              <a:rPr lang="fr-FR" dirty="0" smtClean="0"/>
              <a:t>Un exemple d’héritage</a:t>
            </a:r>
            <a:endParaRPr lang="fr-FR" dirty="0"/>
          </a:p>
        </p:txBody>
      </p:sp>
      <p:sp>
        <p:nvSpPr>
          <p:cNvPr id="5" name="ZoneTexte 4"/>
          <p:cNvSpPr txBox="1"/>
          <p:nvPr/>
        </p:nvSpPr>
        <p:spPr>
          <a:xfrm>
            <a:off x="500034" y="642918"/>
            <a:ext cx="4572032" cy="461665"/>
          </a:xfrm>
          <a:prstGeom prst="rect">
            <a:avLst/>
          </a:prstGeom>
          <a:noFill/>
        </p:spPr>
        <p:txBody>
          <a:bodyPr wrap="square" rtlCol="0">
            <a:spAutoFit/>
          </a:bodyPr>
          <a:lstStyle/>
          <a:p>
            <a:r>
              <a:rPr lang="fr-FR" sz="2400" b="1" dirty="0" smtClean="0"/>
              <a:t>Exemple : gestion bibliothèque</a:t>
            </a:r>
            <a:endParaRPr lang="fr-FR" sz="2400" b="1" dirty="0"/>
          </a:p>
        </p:txBody>
      </p:sp>
      <p:grpSp>
        <p:nvGrpSpPr>
          <p:cNvPr id="41" name="Groupe 40"/>
          <p:cNvGrpSpPr/>
          <p:nvPr/>
        </p:nvGrpSpPr>
        <p:grpSpPr>
          <a:xfrm>
            <a:off x="142844" y="2568729"/>
            <a:ext cx="8920660" cy="3645929"/>
            <a:chOff x="142844" y="2568729"/>
            <a:chExt cx="8920660" cy="3645929"/>
          </a:xfrm>
        </p:grpSpPr>
        <p:grpSp>
          <p:nvGrpSpPr>
            <p:cNvPr id="9" name="Group 43"/>
            <p:cNvGrpSpPr>
              <a:grpSpLocks/>
            </p:cNvGrpSpPr>
            <p:nvPr/>
          </p:nvGrpSpPr>
          <p:grpSpPr bwMode="auto">
            <a:xfrm>
              <a:off x="142844" y="2568729"/>
              <a:ext cx="8920660" cy="3645929"/>
              <a:chOff x="96" y="1630"/>
              <a:chExt cx="5520" cy="2421"/>
            </a:xfrm>
          </p:grpSpPr>
          <p:grpSp>
            <p:nvGrpSpPr>
              <p:cNvPr id="10" name="Group 39"/>
              <p:cNvGrpSpPr>
                <a:grpSpLocks/>
              </p:cNvGrpSpPr>
              <p:nvPr/>
            </p:nvGrpSpPr>
            <p:grpSpPr bwMode="auto">
              <a:xfrm>
                <a:off x="96" y="1824"/>
                <a:ext cx="1453" cy="2227"/>
                <a:chOff x="96" y="1824"/>
                <a:chExt cx="1453" cy="2227"/>
              </a:xfrm>
            </p:grpSpPr>
            <p:sp>
              <p:nvSpPr>
                <p:cNvPr id="23" name="Oval 21"/>
                <p:cNvSpPr>
                  <a:spLocks noChangeArrowheads="1"/>
                </p:cNvSpPr>
                <p:nvPr/>
              </p:nvSpPr>
              <p:spPr bwMode="auto">
                <a:xfrm>
                  <a:off x="192" y="2592"/>
                  <a:ext cx="1357" cy="1459"/>
                </a:xfrm>
                <a:prstGeom prst="ellipse">
                  <a:avLst/>
                </a:prstGeom>
                <a:noFill/>
                <a:ln w="25400">
                  <a:solidFill>
                    <a:srgbClr val="FF0000"/>
                  </a:solidFill>
                  <a:round/>
                  <a:headEnd/>
                  <a:tailEnd/>
                </a:ln>
                <a:effectLst/>
              </p:spPr>
              <p:txBody>
                <a:bodyPr wrap="none" anchor="ctr"/>
                <a:lstStyle/>
                <a:p>
                  <a:endParaRPr lang="fr-FR"/>
                </a:p>
              </p:txBody>
            </p:sp>
            <p:sp>
              <p:nvSpPr>
                <p:cNvPr id="24" name="Text Box 23"/>
                <p:cNvSpPr txBox="1">
                  <a:spLocks noChangeArrowheads="1"/>
                </p:cNvSpPr>
                <p:nvPr/>
              </p:nvSpPr>
              <p:spPr bwMode="auto">
                <a:xfrm>
                  <a:off x="96" y="1824"/>
                  <a:ext cx="932" cy="429"/>
                </a:xfrm>
                <a:prstGeom prst="rect">
                  <a:avLst/>
                </a:prstGeom>
                <a:noFill/>
                <a:ln w="9525">
                  <a:solidFill>
                    <a:srgbClr val="FF0000"/>
                  </a:solidFill>
                  <a:miter lim="800000"/>
                  <a:headEnd/>
                  <a:tailEnd/>
                </a:ln>
                <a:effectLst/>
              </p:spPr>
              <p:txBody>
                <a:bodyPr wrap="none">
                  <a:spAutoFit/>
                </a:bodyPr>
                <a:lstStyle/>
                <a:p>
                  <a:r>
                    <a:rPr lang="fr-FR" sz="1800" dirty="0">
                      <a:latin typeface="Arial" charset="0"/>
                    </a:rPr>
                    <a:t>Classe </a:t>
                  </a:r>
                  <a:r>
                    <a:rPr lang="fr-FR" sz="1800" b="1" dirty="0">
                      <a:latin typeface="Arial" charset="0"/>
                    </a:rPr>
                    <a:t>Livre</a:t>
                  </a:r>
                </a:p>
                <a:p>
                  <a:pPr>
                    <a:buFontTx/>
                    <a:buChar char="-"/>
                  </a:pPr>
                  <a:r>
                    <a:rPr lang="fr-FR" sz="1800" dirty="0" smtClean="0">
                      <a:latin typeface="Arial" charset="0"/>
                    </a:rPr>
                    <a:t>auteur</a:t>
                  </a:r>
                  <a:endParaRPr lang="en-US" sz="1800" dirty="0">
                    <a:latin typeface="Arial" charset="0"/>
                  </a:endParaRPr>
                </a:p>
              </p:txBody>
            </p:sp>
            <p:cxnSp>
              <p:nvCxnSpPr>
                <p:cNvPr id="25" name="AutoShape 35"/>
                <p:cNvCxnSpPr>
                  <a:cxnSpLocks noChangeShapeType="1"/>
                  <a:stCxn id="23" idx="0"/>
                  <a:endCxn id="24" idx="2"/>
                </p:cNvCxnSpPr>
                <p:nvPr/>
              </p:nvCxnSpPr>
              <p:spPr bwMode="auto">
                <a:xfrm rot="16200000" flipV="1">
                  <a:off x="547" y="2268"/>
                  <a:ext cx="339" cy="309"/>
                </a:xfrm>
                <a:prstGeom prst="straightConnector1">
                  <a:avLst/>
                </a:prstGeom>
                <a:noFill/>
                <a:ln w="25400">
                  <a:solidFill>
                    <a:srgbClr val="FF0000"/>
                  </a:solidFill>
                  <a:round/>
                  <a:headEnd/>
                  <a:tailEnd/>
                </a:ln>
                <a:effectLst/>
              </p:spPr>
            </p:cxnSp>
          </p:grpSp>
          <p:grpSp>
            <p:nvGrpSpPr>
              <p:cNvPr id="11" name="Group 40"/>
              <p:cNvGrpSpPr>
                <a:grpSpLocks/>
              </p:cNvGrpSpPr>
              <p:nvPr/>
            </p:nvGrpSpPr>
            <p:grpSpPr bwMode="auto">
              <a:xfrm>
                <a:off x="1152" y="1822"/>
                <a:ext cx="1392" cy="1586"/>
                <a:chOff x="1152" y="1822"/>
                <a:chExt cx="1392" cy="1586"/>
              </a:xfrm>
            </p:grpSpPr>
            <p:sp>
              <p:nvSpPr>
                <p:cNvPr id="20" name="Oval 27"/>
                <p:cNvSpPr>
                  <a:spLocks noChangeArrowheads="1"/>
                </p:cNvSpPr>
                <p:nvPr/>
              </p:nvSpPr>
              <p:spPr bwMode="auto">
                <a:xfrm>
                  <a:off x="1680" y="2544"/>
                  <a:ext cx="864" cy="864"/>
                </a:xfrm>
                <a:prstGeom prst="ellipse">
                  <a:avLst/>
                </a:prstGeom>
                <a:noFill/>
                <a:ln w="25400">
                  <a:solidFill>
                    <a:schemeClr val="accent1"/>
                  </a:solidFill>
                  <a:round/>
                  <a:headEnd/>
                  <a:tailEnd/>
                </a:ln>
                <a:effectLst/>
              </p:spPr>
              <p:txBody>
                <a:bodyPr wrap="none" anchor="ctr"/>
                <a:lstStyle/>
                <a:p>
                  <a:endParaRPr lang="fr-FR"/>
                </a:p>
              </p:txBody>
            </p:sp>
            <p:sp>
              <p:nvSpPr>
                <p:cNvPr id="21" name="Text Box 28"/>
                <p:cNvSpPr txBox="1">
                  <a:spLocks noChangeArrowheads="1"/>
                </p:cNvSpPr>
                <p:nvPr/>
              </p:nvSpPr>
              <p:spPr bwMode="auto">
                <a:xfrm>
                  <a:off x="1152" y="1822"/>
                  <a:ext cx="1106" cy="429"/>
                </a:xfrm>
                <a:prstGeom prst="rect">
                  <a:avLst/>
                </a:prstGeom>
                <a:noFill/>
                <a:ln w="9525">
                  <a:solidFill>
                    <a:schemeClr val="accent1"/>
                  </a:solidFill>
                  <a:miter lim="800000"/>
                  <a:headEnd/>
                  <a:tailEnd/>
                </a:ln>
                <a:effectLst/>
              </p:spPr>
              <p:txBody>
                <a:bodyPr wrap="none">
                  <a:spAutoFit/>
                </a:bodyPr>
                <a:lstStyle/>
                <a:p>
                  <a:r>
                    <a:rPr lang="fr-FR" sz="1800" dirty="0">
                      <a:latin typeface="Arial" charset="0"/>
                    </a:rPr>
                    <a:t>Classe </a:t>
                  </a:r>
                  <a:r>
                    <a:rPr lang="fr-FR" sz="1800" b="1" dirty="0">
                      <a:latin typeface="Arial" charset="0"/>
                    </a:rPr>
                    <a:t>Journal</a:t>
                  </a:r>
                </a:p>
                <a:p>
                  <a:pPr>
                    <a:buFontTx/>
                    <a:buChar char="-"/>
                  </a:pPr>
                  <a:r>
                    <a:rPr lang="fr-FR" sz="1800" dirty="0" smtClean="0">
                      <a:latin typeface="Arial" charset="0"/>
                    </a:rPr>
                    <a:t>type</a:t>
                  </a:r>
                  <a:endParaRPr lang="en-US" sz="1800" dirty="0">
                    <a:latin typeface="Arial" charset="0"/>
                  </a:endParaRPr>
                </a:p>
              </p:txBody>
            </p:sp>
            <p:cxnSp>
              <p:nvCxnSpPr>
                <p:cNvPr id="22" name="AutoShape 36"/>
                <p:cNvCxnSpPr>
                  <a:cxnSpLocks noChangeShapeType="1"/>
                  <a:stCxn id="20" idx="0"/>
                  <a:endCxn id="21" idx="2"/>
                </p:cNvCxnSpPr>
                <p:nvPr/>
              </p:nvCxnSpPr>
              <p:spPr bwMode="auto">
                <a:xfrm rot="16200000" flipV="1">
                  <a:off x="1762" y="2194"/>
                  <a:ext cx="293" cy="407"/>
                </a:xfrm>
                <a:prstGeom prst="straightConnector1">
                  <a:avLst/>
                </a:prstGeom>
                <a:noFill/>
                <a:ln w="25400">
                  <a:solidFill>
                    <a:schemeClr val="accent1"/>
                  </a:solidFill>
                  <a:round/>
                  <a:headEnd/>
                  <a:tailEnd/>
                </a:ln>
                <a:effectLst/>
              </p:spPr>
            </p:cxnSp>
          </p:grpSp>
          <p:grpSp>
            <p:nvGrpSpPr>
              <p:cNvPr id="12" name="Group 41"/>
              <p:cNvGrpSpPr>
                <a:grpSpLocks/>
              </p:cNvGrpSpPr>
              <p:nvPr/>
            </p:nvGrpSpPr>
            <p:grpSpPr bwMode="auto">
              <a:xfrm>
                <a:off x="2592" y="1630"/>
                <a:ext cx="1584" cy="2421"/>
                <a:chOff x="2592" y="1630"/>
                <a:chExt cx="1584" cy="2421"/>
              </a:xfrm>
            </p:grpSpPr>
            <p:sp>
              <p:nvSpPr>
                <p:cNvPr id="17" name="Oval 24"/>
                <p:cNvSpPr>
                  <a:spLocks noChangeArrowheads="1"/>
                </p:cNvSpPr>
                <p:nvPr/>
              </p:nvSpPr>
              <p:spPr bwMode="auto">
                <a:xfrm>
                  <a:off x="2592" y="2304"/>
                  <a:ext cx="1584" cy="1747"/>
                </a:xfrm>
                <a:prstGeom prst="ellipse">
                  <a:avLst/>
                </a:prstGeom>
                <a:noFill/>
                <a:ln w="25400">
                  <a:solidFill>
                    <a:schemeClr val="accent2"/>
                  </a:solidFill>
                  <a:round/>
                  <a:headEnd/>
                  <a:tailEnd/>
                </a:ln>
                <a:effectLst/>
              </p:spPr>
              <p:txBody>
                <a:bodyPr wrap="none" anchor="ctr"/>
                <a:lstStyle/>
                <a:p>
                  <a:endParaRPr lang="fr-FR"/>
                </a:p>
              </p:txBody>
            </p:sp>
            <p:sp>
              <p:nvSpPr>
                <p:cNvPr id="18" name="Text Box 25"/>
                <p:cNvSpPr txBox="1">
                  <a:spLocks noChangeArrowheads="1"/>
                </p:cNvSpPr>
                <p:nvPr/>
              </p:nvSpPr>
              <p:spPr bwMode="auto">
                <a:xfrm>
                  <a:off x="2668" y="1630"/>
                  <a:ext cx="1186" cy="429"/>
                </a:xfrm>
                <a:prstGeom prst="rect">
                  <a:avLst/>
                </a:prstGeom>
                <a:noFill/>
                <a:ln w="9525">
                  <a:solidFill>
                    <a:schemeClr val="accent2"/>
                  </a:solidFill>
                  <a:miter lim="800000"/>
                  <a:headEnd/>
                  <a:tailEnd/>
                </a:ln>
                <a:effectLst/>
              </p:spPr>
              <p:txBody>
                <a:bodyPr wrap="none">
                  <a:spAutoFit/>
                </a:bodyPr>
                <a:lstStyle/>
                <a:p>
                  <a:r>
                    <a:rPr lang="fr-FR" sz="1800" dirty="0">
                      <a:latin typeface="Arial" charset="0"/>
                    </a:rPr>
                    <a:t>Classe </a:t>
                  </a:r>
                  <a:r>
                    <a:rPr lang="fr-FR" sz="1800" b="1" dirty="0">
                      <a:latin typeface="Arial" charset="0"/>
                    </a:rPr>
                    <a:t>Employé</a:t>
                  </a:r>
                </a:p>
                <a:p>
                  <a:pPr>
                    <a:buFontTx/>
                    <a:buChar char="-"/>
                  </a:pPr>
                  <a:r>
                    <a:rPr lang="fr-FR" sz="1800" dirty="0" smtClean="0">
                      <a:latin typeface="Arial" charset="0"/>
                    </a:rPr>
                    <a:t>statut</a:t>
                  </a:r>
                  <a:endParaRPr lang="en-US" sz="1800" dirty="0">
                    <a:latin typeface="Arial" charset="0"/>
                  </a:endParaRPr>
                </a:p>
              </p:txBody>
            </p:sp>
            <p:cxnSp>
              <p:nvCxnSpPr>
                <p:cNvPr id="19" name="AutoShape 37"/>
                <p:cNvCxnSpPr>
                  <a:cxnSpLocks noChangeShapeType="1"/>
                  <a:stCxn id="17" idx="0"/>
                  <a:endCxn id="18" idx="2"/>
                </p:cNvCxnSpPr>
                <p:nvPr/>
              </p:nvCxnSpPr>
              <p:spPr bwMode="auto">
                <a:xfrm rot="16200000" flipV="1">
                  <a:off x="3200" y="2120"/>
                  <a:ext cx="245" cy="123"/>
                </a:xfrm>
                <a:prstGeom prst="straightConnector1">
                  <a:avLst/>
                </a:prstGeom>
                <a:noFill/>
                <a:ln w="25400">
                  <a:solidFill>
                    <a:schemeClr val="accent2"/>
                  </a:solidFill>
                  <a:round/>
                  <a:headEnd/>
                  <a:tailEnd/>
                </a:ln>
                <a:effectLst/>
              </p:spPr>
            </p:cxnSp>
          </p:grpSp>
          <p:grpSp>
            <p:nvGrpSpPr>
              <p:cNvPr id="13" name="Group 42"/>
              <p:cNvGrpSpPr>
                <a:grpSpLocks/>
              </p:cNvGrpSpPr>
              <p:nvPr/>
            </p:nvGrpSpPr>
            <p:grpSpPr bwMode="auto">
              <a:xfrm>
                <a:off x="4166" y="1632"/>
                <a:ext cx="1450" cy="2372"/>
                <a:chOff x="4166" y="1632"/>
                <a:chExt cx="1450" cy="2372"/>
              </a:xfrm>
            </p:grpSpPr>
            <p:sp>
              <p:nvSpPr>
                <p:cNvPr id="14" name="Oval 32"/>
                <p:cNvSpPr>
                  <a:spLocks noChangeArrowheads="1"/>
                </p:cNvSpPr>
                <p:nvPr/>
              </p:nvSpPr>
              <p:spPr bwMode="auto">
                <a:xfrm>
                  <a:off x="4246" y="2304"/>
                  <a:ext cx="1370" cy="1700"/>
                </a:xfrm>
                <a:prstGeom prst="ellipse">
                  <a:avLst/>
                </a:prstGeom>
                <a:noFill/>
                <a:ln w="25400">
                  <a:solidFill>
                    <a:srgbClr val="993366"/>
                  </a:solidFill>
                  <a:round/>
                  <a:headEnd/>
                  <a:tailEnd/>
                </a:ln>
                <a:effectLst/>
              </p:spPr>
              <p:txBody>
                <a:bodyPr wrap="none" anchor="ctr"/>
                <a:lstStyle/>
                <a:p>
                  <a:endParaRPr lang="fr-FR"/>
                </a:p>
              </p:txBody>
            </p:sp>
            <p:sp>
              <p:nvSpPr>
                <p:cNvPr id="15" name="Text Box 33"/>
                <p:cNvSpPr txBox="1">
                  <a:spLocks noChangeArrowheads="1"/>
                </p:cNvSpPr>
                <p:nvPr/>
              </p:nvSpPr>
              <p:spPr bwMode="auto">
                <a:xfrm>
                  <a:off x="4166" y="1632"/>
                  <a:ext cx="1146" cy="429"/>
                </a:xfrm>
                <a:prstGeom prst="rect">
                  <a:avLst/>
                </a:prstGeom>
                <a:noFill/>
                <a:ln w="9525">
                  <a:solidFill>
                    <a:srgbClr val="993366"/>
                  </a:solidFill>
                  <a:miter lim="800000"/>
                  <a:headEnd/>
                  <a:tailEnd/>
                </a:ln>
                <a:effectLst/>
              </p:spPr>
              <p:txBody>
                <a:bodyPr wrap="square">
                  <a:spAutoFit/>
                </a:bodyPr>
                <a:lstStyle/>
                <a:p>
                  <a:r>
                    <a:rPr lang="fr-FR" sz="1800" dirty="0">
                      <a:latin typeface="Arial" charset="0"/>
                    </a:rPr>
                    <a:t>Classe </a:t>
                  </a:r>
                  <a:r>
                    <a:rPr lang="fr-FR" sz="1800" b="1" dirty="0" smtClean="0">
                      <a:latin typeface="Arial" charset="0"/>
                    </a:rPr>
                    <a:t>Lecteur </a:t>
                  </a:r>
                </a:p>
                <a:p>
                  <a:r>
                    <a:rPr lang="fr-FR" sz="1800" dirty="0" smtClean="0">
                      <a:latin typeface="Arial" charset="0"/>
                    </a:rPr>
                    <a:t>-t</a:t>
                  </a:r>
                  <a:r>
                    <a:rPr lang="fr-FR" dirty="0" smtClean="0">
                      <a:latin typeface="Arial" charset="0"/>
                    </a:rPr>
                    <a:t>ype</a:t>
                  </a:r>
                  <a:endParaRPr lang="fr-FR" dirty="0">
                    <a:latin typeface="Arial" charset="0"/>
                  </a:endParaRPr>
                </a:p>
              </p:txBody>
            </p:sp>
            <p:cxnSp>
              <p:nvCxnSpPr>
                <p:cNvPr id="16" name="AutoShape 38"/>
                <p:cNvCxnSpPr>
                  <a:cxnSpLocks noChangeShapeType="1"/>
                  <a:stCxn id="14" idx="0"/>
                  <a:endCxn id="15" idx="2"/>
                </p:cNvCxnSpPr>
                <p:nvPr/>
              </p:nvCxnSpPr>
              <p:spPr bwMode="auto">
                <a:xfrm rot="16200000" flipV="1">
                  <a:off x="4714" y="2087"/>
                  <a:ext cx="243" cy="192"/>
                </a:xfrm>
                <a:prstGeom prst="straightConnector1">
                  <a:avLst/>
                </a:prstGeom>
                <a:noFill/>
                <a:ln w="25400">
                  <a:solidFill>
                    <a:srgbClr val="993366"/>
                  </a:solidFill>
                  <a:round/>
                  <a:headEnd/>
                  <a:tailEnd/>
                </a:ln>
                <a:effectLst/>
              </p:spPr>
            </p:cxnSp>
          </p:grpSp>
        </p:grpSp>
        <p:grpSp>
          <p:nvGrpSpPr>
            <p:cNvPr id="26" name="Group 19"/>
            <p:cNvGrpSpPr>
              <a:grpSpLocks/>
            </p:cNvGrpSpPr>
            <p:nvPr/>
          </p:nvGrpSpPr>
          <p:grpSpPr bwMode="auto">
            <a:xfrm>
              <a:off x="642441" y="3752897"/>
              <a:ext cx="8047039" cy="2390747"/>
              <a:chOff x="360" y="2544"/>
              <a:chExt cx="5069" cy="1488"/>
            </a:xfrm>
          </p:grpSpPr>
          <p:sp>
            <p:nvSpPr>
              <p:cNvPr id="27" name="Text Box 5"/>
              <p:cNvSpPr txBox="1">
                <a:spLocks noChangeArrowheads="1"/>
              </p:cNvSpPr>
              <p:nvPr/>
            </p:nvSpPr>
            <p:spPr bwMode="auto">
              <a:xfrm>
                <a:off x="360" y="3696"/>
                <a:ext cx="1189" cy="288"/>
              </a:xfrm>
              <a:prstGeom prst="rect">
                <a:avLst/>
              </a:prstGeom>
              <a:noFill/>
              <a:ln w="9525">
                <a:noFill/>
                <a:miter lim="800000"/>
                <a:headEnd/>
                <a:tailEnd/>
              </a:ln>
              <a:effectLst/>
            </p:spPr>
            <p:txBody>
              <a:bodyPr wrap="none">
                <a:spAutoFit/>
              </a:bodyPr>
              <a:lstStyle/>
              <a:p>
                <a:pPr algn="ctr"/>
                <a:r>
                  <a:rPr lang="fr-FR" sz="1200" dirty="0">
                    <a:latin typeface="Arial" charset="0"/>
                  </a:rPr>
                  <a:t>Le seigneur des anneaux</a:t>
                </a:r>
              </a:p>
              <a:p>
                <a:pPr algn="ctr"/>
                <a:r>
                  <a:rPr lang="fr-FR" sz="1200" dirty="0">
                    <a:latin typeface="Arial" charset="0"/>
                  </a:rPr>
                  <a:t>J.R.R.Tolkien</a:t>
                </a:r>
                <a:endParaRPr lang="en-US" sz="1200" dirty="0">
                  <a:latin typeface="Arial" charset="0"/>
                </a:endParaRPr>
              </a:p>
            </p:txBody>
          </p:sp>
          <p:pic>
            <p:nvPicPr>
              <p:cNvPr id="28" name="Picture 6" descr="LIVRE3"/>
              <p:cNvPicPr>
                <a:picLocks noChangeAspect="1" noChangeArrowheads="1"/>
              </p:cNvPicPr>
              <p:nvPr/>
            </p:nvPicPr>
            <p:blipFill>
              <a:blip r:embed="rId2"/>
              <a:srcRect/>
              <a:stretch>
                <a:fillRect/>
              </a:stretch>
            </p:blipFill>
            <p:spPr bwMode="auto">
              <a:xfrm>
                <a:off x="434" y="2828"/>
                <a:ext cx="526" cy="315"/>
              </a:xfrm>
              <a:prstGeom prst="rect">
                <a:avLst/>
              </a:prstGeom>
              <a:noFill/>
            </p:spPr>
          </p:pic>
          <p:sp>
            <p:nvSpPr>
              <p:cNvPr id="29" name="Text Box 7"/>
              <p:cNvSpPr txBox="1">
                <a:spLocks noChangeArrowheads="1"/>
              </p:cNvSpPr>
              <p:nvPr/>
            </p:nvSpPr>
            <p:spPr bwMode="auto">
              <a:xfrm>
                <a:off x="434" y="3166"/>
                <a:ext cx="504" cy="288"/>
              </a:xfrm>
              <a:prstGeom prst="rect">
                <a:avLst/>
              </a:prstGeom>
              <a:noFill/>
              <a:ln w="9525">
                <a:noFill/>
                <a:miter lim="800000"/>
                <a:headEnd/>
                <a:tailEnd/>
              </a:ln>
              <a:effectLst/>
            </p:spPr>
            <p:txBody>
              <a:bodyPr wrap="none">
                <a:spAutoFit/>
              </a:bodyPr>
              <a:lstStyle/>
              <a:p>
                <a:pPr algn="ctr"/>
                <a:r>
                  <a:rPr lang="fr-FR" sz="1200" dirty="0">
                    <a:latin typeface="Arial" charset="0"/>
                  </a:rPr>
                  <a:t>Germinal</a:t>
                </a:r>
              </a:p>
              <a:p>
                <a:pPr algn="ctr"/>
                <a:r>
                  <a:rPr lang="fr-FR" sz="1200" dirty="0">
                    <a:latin typeface="Arial" charset="0"/>
                  </a:rPr>
                  <a:t>E. Zola</a:t>
                </a:r>
                <a:endParaRPr lang="en-US" sz="1200" dirty="0">
                  <a:latin typeface="Arial" charset="0"/>
                </a:endParaRPr>
              </a:p>
            </p:txBody>
          </p:sp>
          <p:pic>
            <p:nvPicPr>
              <p:cNvPr id="30" name="Picture 8" descr="LIVRES2"/>
              <p:cNvPicPr>
                <a:picLocks noChangeAspect="1" noChangeArrowheads="1"/>
              </p:cNvPicPr>
              <p:nvPr/>
            </p:nvPicPr>
            <p:blipFill>
              <a:blip r:embed="rId3"/>
              <a:srcRect/>
              <a:stretch>
                <a:fillRect/>
              </a:stretch>
            </p:blipFill>
            <p:spPr bwMode="auto">
              <a:xfrm flipV="1">
                <a:off x="997" y="3360"/>
                <a:ext cx="495" cy="338"/>
              </a:xfrm>
              <a:prstGeom prst="rect">
                <a:avLst/>
              </a:prstGeom>
              <a:noFill/>
            </p:spPr>
          </p:pic>
          <p:pic>
            <p:nvPicPr>
              <p:cNvPr id="31" name="Picture 9" descr="JOURNAL"/>
              <p:cNvPicPr>
                <a:picLocks noChangeAspect="1" noChangeArrowheads="1"/>
              </p:cNvPicPr>
              <p:nvPr/>
            </p:nvPicPr>
            <p:blipFill>
              <a:blip r:embed="rId4"/>
              <a:srcRect/>
              <a:stretch>
                <a:fillRect/>
              </a:stretch>
            </p:blipFill>
            <p:spPr bwMode="auto">
              <a:xfrm>
                <a:off x="1852" y="2834"/>
                <a:ext cx="548" cy="382"/>
              </a:xfrm>
              <a:prstGeom prst="rect">
                <a:avLst/>
              </a:prstGeom>
              <a:noFill/>
            </p:spPr>
          </p:pic>
          <p:sp>
            <p:nvSpPr>
              <p:cNvPr id="32" name="Text Box 10"/>
              <p:cNvSpPr txBox="1">
                <a:spLocks noChangeArrowheads="1"/>
              </p:cNvSpPr>
              <p:nvPr/>
            </p:nvSpPr>
            <p:spPr bwMode="auto">
              <a:xfrm>
                <a:off x="1929" y="3216"/>
                <a:ext cx="411" cy="172"/>
              </a:xfrm>
              <a:prstGeom prst="rect">
                <a:avLst/>
              </a:prstGeom>
              <a:noFill/>
              <a:ln w="9525">
                <a:noFill/>
                <a:miter lim="800000"/>
                <a:headEnd/>
                <a:tailEnd/>
              </a:ln>
              <a:effectLst/>
            </p:spPr>
            <p:txBody>
              <a:bodyPr wrap="none">
                <a:spAutoFit/>
              </a:bodyPr>
              <a:lstStyle/>
              <a:p>
                <a:pPr algn="ctr"/>
                <a:r>
                  <a:rPr lang="fr-FR" sz="1200" dirty="0" smtClean="0">
                    <a:latin typeface="Arial" charset="0"/>
                  </a:rPr>
                  <a:t>Liberté</a:t>
                </a:r>
                <a:endParaRPr lang="en-US" sz="1200" dirty="0">
                  <a:latin typeface="Arial" charset="0"/>
                </a:endParaRPr>
              </a:p>
            </p:txBody>
          </p:sp>
          <p:pic>
            <p:nvPicPr>
              <p:cNvPr id="33" name="Picture 11" descr="COMPTBLE"/>
              <p:cNvPicPr>
                <a:picLocks noChangeAspect="1" noChangeArrowheads="1"/>
              </p:cNvPicPr>
              <p:nvPr/>
            </p:nvPicPr>
            <p:blipFill>
              <a:blip r:embed="rId5"/>
              <a:srcRect/>
              <a:stretch>
                <a:fillRect/>
              </a:stretch>
            </p:blipFill>
            <p:spPr bwMode="auto">
              <a:xfrm>
                <a:off x="2880" y="3168"/>
                <a:ext cx="619" cy="545"/>
              </a:xfrm>
              <a:prstGeom prst="rect">
                <a:avLst/>
              </a:prstGeom>
              <a:noFill/>
            </p:spPr>
          </p:pic>
          <p:sp>
            <p:nvSpPr>
              <p:cNvPr id="34" name="Text Box 12"/>
              <p:cNvSpPr txBox="1">
                <a:spLocks noChangeArrowheads="1"/>
              </p:cNvSpPr>
              <p:nvPr/>
            </p:nvSpPr>
            <p:spPr bwMode="auto">
              <a:xfrm>
                <a:off x="3571" y="3216"/>
                <a:ext cx="524" cy="287"/>
              </a:xfrm>
              <a:prstGeom prst="rect">
                <a:avLst/>
              </a:prstGeom>
              <a:noFill/>
              <a:ln w="9525">
                <a:noFill/>
                <a:miter lim="800000"/>
                <a:headEnd/>
                <a:tailEnd/>
              </a:ln>
              <a:effectLst/>
            </p:spPr>
            <p:txBody>
              <a:bodyPr wrap="none">
                <a:spAutoFit/>
              </a:bodyPr>
              <a:lstStyle/>
              <a:p>
                <a:pPr algn="ctr"/>
                <a:r>
                  <a:rPr lang="fr-FR" sz="1200" dirty="0" err="1" smtClean="0">
                    <a:latin typeface="Arial" charset="0"/>
                  </a:rPr>
                  <a:t>A.Lydia</a:t>
                </a:r>
                <a:endParaRPr lang="fr-FR" sz="1200" dirty="0" smtClean="0">
                  <a:latin typeface="Arial" charset="0"/>
                </a:endParaRPr>
              </a:p>
              <a:p>
                <a:pPr algn="ctr"/>
                <a:r>
                  <a:rPr lang="fr-FR" sz="1200" dirty="0" smtClean="0">
                    <a:latin typeface="Arial" charset="0"/>
                  </a:rPr>
                  <a:t>Directrice</a:t>
                </a:r>
                <a:endParaRPr lang="en-US" sz="1200" dirty="0" smtClean="0">
                  <a:latin typeface="Arial" charset="0"/>
                </a:endParaRPr>
              </a:p>
            </p:txBody>
          </p:sp>
          <p:pic>
            <p:nvPicPr>
              <p:cNvPr id="35" name="Picture 13" descr="DAME5"/>
              <p:cNvPicPr>
                <a:picLocks noChangeAspect="1" noChangeArrowheads="1"/>
              </p:cNvPicPr>
              <p:nvPr/>
            </p:nvPicPr>
            <p:blipFill>
              <a:blip r:embed="rId6"/>
              <a:srcRect/>
              <a:stretch>
                <a:fillRect/>
              </a:stretch>
            </p:blipFill>
            <p:spPr bwMode="auto">
              <a:xfrm>
                <a:off x="3456" y="2544"/>
                <a:ext cx="623" cy="650"/>
              </a:xfrm>
              <a:prstGeom prst="rect">
                <a:avLst/>
              </a:prstGeom>
              <a:noFill/>
            </p:spPr>
          </p:pic>
          <p:sp>
            <p:nvSpPr>
              <p:cNvPr id="36" name="Text Box 14"/>
              <p:cNvSpPr txBox="1">
                <a:spLocks noChangeArrowheads="1"/>
              </p:cNvSpPr>
              <p:nvPr/>
            </p:nvSpPr>
            <p:spPr bwMode="auto">
              <a:xfrm>
                <a:off x="3001" y="3744"/>
                <a:ext cx="689" cy="288"/>
              </a:xfrm>
              <a:prstGeom prst="rect">
                <a:avLst/>
              </a:prstGeom>
              <a:noFill/>
              <a:ln w="9525">
                <a:noFill/>
                <a:miter lim="800000"/>
                <a:headEnd/>
                <a:tailEnd/>
              </a:ln>
              <a:effectLst/>
            </p:spPr>
            <p:txBody>
              <a:bodyPr wrap="none">
                <a:spAutoFit/>
              </a:bodyPr>
              <a:lstStyle/>
              <a:p>
                <a:pPr algn="ctr"/>
                <a:r>
                  <a:rPr lang="fr-FR" sz="1200" dirty="0" err="1" smtClean="0">
                    <a:latin typeface="Arial" charset="0"/>
                  </a:rPr>
                  <a:t>D.kamel</a:t>
                </a:r>
                <a:endParaRPr lang="fr-FR" sz="1200" dirty="0" smtClean="0">
                  <a:latin typeface="Arial" charset="0"/>
                </a:endParaRPr>
              </a:p>
              <a:p>
                <a:pPr algn="ctr"/>
                <a:r>
                  <a:rPr lang="fr-FR" sz="1200" dirty="0" smtClean="0">
                    <a:latin typeface="Arial" charset="0"/>
                  </a:rPr>
                  <a:t>Bibliothécaire</a:t>
                </a:r>
                <a:endParaRPr lang="en-US" sz="1200" dirty="0">
                  <a:latin typeface="Arial" charset="0"/>
                </a:endParaRPr>
              </a:p>
            </p:txBody>
          </p:sp>
          <p:pic>
            <p:nvPicPr>
              <p:cNvPr id="37" name="Picture 15" descr="DAME4"/>
              <p:cNvPicPr>
                <a:picLocks noChangeAspect="1" noChangeArrowheads="1"/>
              </p:cNvPicPr>
              <p:nvPr/>
            </p:nvPicPr>
            <p:blipFill>
              <a:blip r:embed="rId7"/>
              <a:srcRect/>
              <a:stretch>
                <a:fillRect/>
              </a:stretch>
            </p:blipFill>
            <p:spPr bwMode="auto">
              <a:xfrm>
                <a:off x="5174" y="2544"/>
                <a:ext cx="154" cy="717"/>
              </a:xfrm>
              <a:prstGeom prst="rect">
                <a:avLst/>
              </a:prstGeom>
              <a:noFill/>
            </p:spPr>
          </p:pic>
          <p:sp>
            <p:nvSpPr>
              <p:cNvPr id="38" name="Text Box 16"/>
              <p:cNvSpPr txBox="1">
                <a:spLocks noChangeArrowheads="1"/>
              </p:cNvSpPr>
              <p:nvPr/>
            </p:nvSpPr>
            <p:spPr bwMode="auto">
              <a:xfrm>
                <a:off x="4937" y="3264"/>
                <a:ext cx="492" cy="287"/>
              </a:xfrm>
              <a:prstGeom prst="rect">
                <a:avLst/>
              </a:prstGeom>
              <a:noFill/>
              <a:ln w="9525">
                <a:noFill/>
                <a:miter lim="800000"/>
                <a:headEnd/>
                <a:tailEnd/>
              </a:ln>
              <a:effectLst/>
            </p:spPr>
            <p:txBody>
              <a:bodyPr wrap="none">
                <a:spAutoFit/>
              </a:bodyPr>
              <a:lstStyle/>
              <a:p>
                <a:pPr algn="ctr"/>
                <a:r>
                  <a:rPr lang="fr-FR" sz="1200" dirty="0" err="1" smtClean="0">
                    <a:latin typeface="Arial" charset="0"/>
                  </a:rPr>
                  <a:t>B.Tanina</a:t>
                </a:r>
                <a:endParaRPr lang="fr-FR" sz="1200" dirty="0" smtClean="0">
                  <a:latin typeface="Arial" charset="0"/>
                </a:endParaRPr>
              </a:p>
              <a:p>
                <a:pPr algn="ctr"/>
                <a:r>
                  <a:rPr lang="fr-FR" sz="1200" dirty="0" smtClean="0">
                    <a:latin typeface="Arial" charset="0"/>
                  </a:rPr>
                  <a:t>Lectrice</a:t>
                </a:r>
                <a:endParaRPr lang="en-US" sz="1200" dirty="0" smtClean="0">
                  <a:latin typeface="Arial" charset="0"/>
                </a:endParaRPr>
              </a:p>
            </p:txBody>
          </p:sp>
          <p:pic>
            <p:nvPicPr>
              <p:cNvPr id="39" name="Picture 17" descr="GENTLEMN"/>
              <p:cNvPicPr>
                <a:picLocks noChangeAspect="1" noChangeArrowheads="1"/>
              </p:cNvPicPr>
              <p:nvPr/>
            </p:nvPicPr>
            <p:blipFill>
              <a:blip r:embed="rId8"/>
              <a:srcRect/>
              <a:stretch>
                <a:fillRect/>
              </a:stretch>
            </p:blipFill>
            <p:spPr bwMode="auto">
              <a:xfrm>
                <a:off x="4512" y="3024"/>
                <a:ext cx="349" cy="674"/>
              </a:xfrm>
              <a:prstGeom prst="rect">
                <a:avLst/>
              </a:prstGeom>
              <a:noFill/>
            </p:spPr>
          </p:pic>
          <p:sp>
            <p:nvSpPr>
              <p:cNvPr id="40" name="Text Box 18"/>
              <p:cNvSpPr txBox="1">
                <a:spLocks noChangeArrowheads="1"/>
              </p:cNvSpPr>
              <p:nvPr/>
            </p:nvSpPr>
            <p:spPr bwMode="auto">
              <a:xfrm>
                <a:off x="4510" y="3648"/>
                <a:ext cx="530" cy="287"/>
              </a:xfrm>
              <a:prstGeom prst="rect">
                <a:avLst/>
              </a:prstGeom>
              <a:noFill/>
              <a:ln w="9525">
                <a:noFill/>
                <a:miter lim="800000"/>
                <a:headEnd/>
                <a:tailEnd/>
              </a:ln>
              <a:effectLst/>
            </p:spPr>
            <p:txBody>
              <a:bodyPr wrap="none">
                <a:spAutoFit/>
              </a:bodyPr>
              <a:lstStyle/>
              <a:p>
                <a:pPr algn="ctr"/>
                <a:r>
                  <a:rPr lang="fr-FR" sz="1200" dirty="0" err="1" smtClean="0">
                    <a:latin typeface="Arial" charset="0"/>
                  </a:rPr>
                  <a:t>A.Nassim</a:t>
                </a:r>
                <a:endParaRPr lang="fr-FR" sz="1200" dirty="0" smtClean="0">
                  <a:latin typeface="Arial" charset="0"/>
                </a:endParaRPr>
              </a:p>
              <a:p>
                <a:pPr algn="ctr"/>
                <a:r>
                  <a:rPr lang="fr-FR" sz="1200" dirty="0" smtClean="0">
                    <a:latin typeface="Arial" charset="0"/>
                  </a:rPr>
                  <a:t>Lecteur</a:t>
                </a:r>
                <a:endParaRPr lang="en-US" sz="1200" dirty="0">
                  <a:latin typeface="Arial" charset="0"/>
                </a:endParaRPr>
              </a:p>
            </p:txBody>
          </p:sp>
        </p:grpSp>
      </p:grpSp>
      <p:grpSp>
        <p:nvGrpSpPr>
          <p:cNvPr id="70" name="Groupe 69"/>
          <p:cNvGrpSpPr/>
          <p:nvPr/>
        </p:nvGrpSpPr>
        <p:grpSpPr>
          <a:xfrm>
            <a:off x="714348" y="1568223"/>
            <a:ext cx="2286016" cy="1292665"/>
            <a:chOff x="714348" y="1568223"/>
            <a:chExt cx="2286016" cy="1292665"/>
          </a:xfrm>
        </p:grpSpPr>
        <p:sp>
          <p:nvSpPr>
            <p:cNvPr id="44" name="Text Box 23"/>
            <p:cNvSpPr txBox="1">
              <a:spLocks noChangeArrowheads="1"/>
            </p:cNvSpPr>
            <p:nvPr/>
          </p:nvSpPr>
          <p:spPr bwMode="auto">
            <a:xfrm>
              <a:off x="714348" y="1568223"/>
              <a:ext cx="2286016" cy="646331"/>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wrap="square">
              <a:spAutoFit/>
            </a:bodyPr>
            <a:lstStyle/>
            <a:p>
              <a:r>
                <a:rPr lang="fr-FR" sz="1800" dirty="0">
                  <a:latin typeface="Arial" charset="0"/>
                </a:rPr>
                <a:t>Classe </a:t>
              </a:r>
              <a:r>
                <a:rPr lang="fr-FR" sz="1800" b="1" dirty="0" smtClean="0">
                  <a:latin typeface="Arial" charset="0"/>
                </a:rPr>
                <a:t>Ouvrage</a:t>
              </a:r>
              <a:endParaRPr lang="fr-FR" sz="1800" b="1" dirty="0">
                <a:latin typeface="Arial" charset="0"/>
              </a:endParaRPr>
            </a:p>
            <a:p>
              <a:pPr>
                <a:buFontTx/>
                <a:buChar char="-"/>
              </a:pPr>
              <a:r>
                <a:rPr lang="fr-FR" dirty="0" smtClean="0">
                  <a:latin typeface="Arial" charset="0"/>
                </a:rPr>
                <a:t>t</a:t>
              </a:r>
              <a:r>
                <a:rPr lang="fr-FR" sz="1800" dirty="0" smtClean="0">
                  <a:latin typeface="Arial" charset="0"/>
                </a:rPr>
                <a:t>itre</a:t>
              </a:r>
              <a:endParaRPr lang="en-US" sz="1800" dirty="0">
                <a:latin typeface="Arial" charset="0"/>
              </a:endParaRPr>
            </a:p>
          </p:txBody>
        </p:sp>
        <p:cxnSp>
          <p:nvCxnSpPr>
            <p:cNvPr id="48" name="Connecteur en angle 47"/>
            <p:cNvCxnSpPr>
              <a:stCxn id="44" idx="2"/>
              <a:endCxn id="24" idx="0"/>
            </p:cNvCxnSpPr>
            <p:nvPr/>
          </p:nvCxnSpPr>
          <p:spPr>
            <a:xfrm rot="5400000">
              <a:off x="1053318" y="2056850"/>
              <a:ext cx="646334" cy="961742"/>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0" name="Connecteur en angle 49"/>
            <p:cNvCxnSpPr>
              <a:stCxn id="44" idx="2"/>
              <a:endCxn id="21" idx="0"/>
            </p:cNvCxnSpPr>
            <p:nvPr/>
          </p:nvCxnSpPr>
          <p:spPr>
            <a:xfrm rot="16200000" flipH="1">
              <a:off x="1978827" y="2093083"/>
              <a:ext cx="642942" cy="885884"/>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grpSp>
      <p:grpSp>
        <p:nvGrpSpPr>
          <p:cNvPr id="71" name="Groupe 70"/>
          <p:cNvGrpSpPr/>
          <p:nvPr/>
        </p:nvGrpSpPr>
        <p:grpSpPr>
          <a:xfrm>
            <a:off x="5257120" y="1425347"/>
            <a:ext cx="2388990" cy="1146397"/>
            <a:chOff x="5257120" y="1425347"/>
            <a:chExt cx="2388990" cy="1146397"/>
          </a:xfrm>
        </p:grpSpPr>
        <p:sp>
          <p:nvSpPr>
            <p:cNvPr id="46" name="Text Box 23"/>
            <p:cNvSpPr txBox="1">
              <a:spLocks noChangeArrowheads="1"/>
            </p:cNvSpPr>
            <p:nvPr/>
          </p:nvSpPr>
          <p:spPr bwMode="auto">
            <a:xfrm>
              <a:off x="5286380" y="1425347"/>
              <a:ext cx="2286016" cy="646331"/>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square">
              <a:spAutoFit/>
            </a:bodyPr>
            <a:lstStyle/>
            <a:p>
              <a:r>
                <a:rPr lang="fr-FR" sz="1800" dirty="0">
                  <a:latin typeface="Arial" charset="0"/>
                </a:rPr>
                <a:t>Classe </a:t>
              </a:r>
              <a:r>
                <a:rPr lang="fr-FR" sz="1800" b="1" dirty="0" smtClean="0">
                  <a:latin typeface="Arial" charset="0"/>
                </a:rPr>
                <a:t>Personne</a:t>
              </a:r>
              <a:endParaRPr lang="fr-FR" sz="1800" b="1" dirty="0">
                <a:latin typeface="Arial" charset="0"/>
              </a:endParaRPr>
            </a:p>
            <a:p>
              <a:pPr>
                <a:buFontTx/>
                <a:buChar char="-"/>
              </a:pPr>
              <a:r>
                <a:rPr lang="fr-FR" dirty="0" smtClean="0">
                  <a:latin typeface="Arial" charset="0"/>
                </a:rPr>
                <a:t>Nom, prénom</a:t>
              </a:r>
              <a:endParaRPr lang="en-US" sz="1800" dirty="0">
                <a:latin typeface="Arial" charset="0"/>
              </a:endParaRPr>
            </a:p>
          </p:txBody>
        </p:sp>
        <p:cxnSp>
          <p:nvCxnSpPr>
            <p:cNvPr id="59" name="Connecteur en angle 58"/>
            <p:cNvCxnSpPr>
              <a:stCxn id="46" idx="2"/>
              <a:endCxn id="18" idx="0"/>
            </p:cNvCxnSpPr>
            <p:nvPr/>
          </p:nvCxnSpPr>
          <p:spPr>
            <a:xfrm rot="5400000">
              <a:off x="5594820" y="1733978"/>
              <a:ext cx="496868" cy="1172268"/>
            </a:xfrm>
            <a:prstGeom prst="bentConnector3">
              <a:avLst>
                <a:gd name="adj1" fmla="val 50000"/>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61" name="Connecteur en angle 60"/>
            <p:cNvCxnSpPr>
              <a:stCxn id="46" idx="2"/>
              <a:endCxn id="15" idx="0"/>
            </p:cNvCxnSpPr>
            <p:nvPr/>
          </p:nvCxnSpPr>
          <p:spPr>
            <a:xfrm rot="16200000" flipH="1">
              <a:off x="6787716" y="1713350"/>
              <a:ext cx="500066" cy="1216722"/>
            </a:xfrm>
            <a:prstGeom prst="bentConnector3">
              <a:avLst>
                <a:gd name="adj1" fmla="val 50000"/>
              </a:avLst>
            </a:prstGeom>
            <a:ln>
              <a:solidFill>
                <a:srgbClr val="C00000"/>
              </a:solidFill>
              <a:tailEnd type="arrow"/>
            </a:ln>
          </p:spPr>
          <p:style>
            <a:lnRef idx="1">
              <a:schemeClr val="accent2"/>
            </a:lnRef>
            <a:fillRef idx="0">
              <a:schemeClr val="accent2"/>
            </a:fillRef>
            <a:effectRef idx="0">
              <a:schemeClr val="accent2"/>
            </a:effectRef>
            <a:fontRef idx="minor">
              <a:schemeClr val="tx1"/>
            </a:fontRef>
          </p:style>
        </p:cxnSp>
      </p:grpSp>
      <p:grpSp>
        <p:nvGrpSpPr>
          <p:cNvPr id="72" name="Groupe 71"/>
          <p:cNvGrpSpPr/>
          <p:nvPr/>
        </p:nvGrpSpPr>
        <p:grpSpPr>
          <a:xfrm>
            <a:off x="3000364" y="1156632"/>
            <a:ext cx="2286016" cy="857256"/>
            <a:chOff x="3000364" y="1156632"/>
            <a:chExt cx="2286016" cy="857256"/>
          </a:xfrm>
        </p:grpSpPr>
        <p:sp>
          <p:nvSpPr>
            <p:cNvPr id="64" name="Rectangle à coins arrondis 63"/>
            <p:cNvSpPr/>
            <p:nvPr/>
          </p:nvSpPr>
          <p:spPr>
            <a:xfrm>
              <a:off x="3588714" y="1156632"/>
              <a:ext cx="1071570" cy="857256"/>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fr-FR" dirty="0" smtClean="0"/>
                <a:t>Classes</a:t>
              </a:r>
            </a:p>
            <a:p>
              <a:pPr algn="ctr"/>
              <a:r>
                <a:rPr lang="fr-FR" dirty="0" smtClean="0"/>
                <a:t>mères</a:t>
              </a:r>
              <a:endParaRPr lang="fr-FR" dirty="0"/>
            </a:p>
          </p:txBody>
        </p:sp>
        <p:cxnSp>
          <p:nvCxnSpPr>
            <p:cNvPr id="66" name="Connecteur droit avec flèche 65"/>
            <p:cNvCxnSpPr>
              <a:stCxn id="64" idx="1"/>
              <a:endCxn id="44" idx="3"/>
            </p:cNvCxnSpPr>
            <p:nvPr/>
          </p:nvCxnSpPr>
          <p:spPr>
            <a:xfrm rot="10800000" flipV="1">
              <a:off x="3000364" y="1585259"/>
              <a:ext cx="588350" cy="306129"/>
            </a:xfrm>
            <a:prstGeom prst="straightConnector1">
              <a:avLst/>
            </a:prstGeom>
            <a:ln>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69" name="Connecteur droit avec flèche 68"/>
            <p:cNvCxnSpPr>
              <a:stCxn id="64" idx="3"/>
              <a:endCxn id="46" idx="1"/>
            </p:cNvCxnSpPr>
            <p:nvPr/>
          </p:nvCxnSpPr>
          <p:spPr>
            <a:xfrm>
              <a:off x="4660284" y="1585260"/>
              <a:ext cx="626096" cy="163253"/>
            </a:xfrm>
            <a:prstGeom prst="straightConnector1">
              <a:avLst/>
            </a:prstGeom>
            <a:ln>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wipe(down)">
                                      <p:cBhvr>
                                        <p:cTn id="7" dur="500"/>
                                        <p:tgtEl>
                                          <p:spTgt spid="7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1"/>
                                        </p:tgtEl>
                                        <p:attrNameLst>
                                          <p:attrName>style.visibility</p:attrName>
                                        </p:attrNameLst>
                                      </p:cBhvr>
                                      <p:to>
                                        <p:strVal val="visible"/>
                                      </p:to>
                                    </p:set>
                                    <p:animEffect transition="in" filter="wipe(down)">
                                      <p:cBhvr>
                                        <p:cTn id="12" dur="500"/>
                                        <p:tgtEl>
                                          <p:spTgt spid="71"/>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Groupe 27"/>
          <p:cNvGrpSpPr/>
          <p:nvPr/>
        </p:nvGrpSpPr>
        <p:grpSpPr>
          <a:xfrm>
            <a:off x="714348" y="1071546"/>
            <a:ext cx="7543800" cy="4965516"/>
            <a:chOff x="990600" y="2209800"/>
            <a:chExt cx="7543800" cy="3824051"/>
          </a:xfrm>
        </p:grpSpPr>
        <p:grpSp>
          <p:nvGrpSpPr>
            <p:cNvPr id="4" name="Group 4"/>
            <p:cNvGrpSpPr>
              <a:grpSpLocks/>
            </p:cNvGrpSpPr>
            <p:nvPr/>
          </p:nvGrpSpPr>
          <p:grpSpPr bwMode="auto">
            <a:xfrm>
              <a:off x="3124200" y="4343400"/>
              <a:ext cx="1338263" cy="396875"/>
              <a:chOff x="1584" y="3360"/>
              <a:chExt cx="843" cy="250"/>
            </a:xfrm>
          </p:grpSpPr>
          <p:sp>
            <p:nvSpPr>
              <p:cNvPr id="5" name="Rectangle 5"/>
              <p:cNvSpPr>
                <a:spLocks noChangeArrowheads="1"/>
              </p:cNvSpPr>
              <p:nvPr/>
            </p:nvSpPr>
            <p:spPr bwMode="auto">
              <a:xfrm>
                <a:off x="1584" y="3360"/>
                <a:ext cx="816" cy="217"/>
              </a:xfrm>
              <a:prstGeom prst="rect">
                <a:avLst/>
              </a:prstGeom>
              <a:solidFill>
                <a:srgbClr val="9900CC"/>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9900CC"/>
                </a:extrusionClr>
              </a:sp3d>
            </p:spPr>
            <p:txBody>
              <a:bodyPr wrap="none" anchor="ctr">
                <a:flatTx/>
              </a:bodyPr>
              <a:lstStyle/>
              <a:p>
                <a:endParaRPr lang="fr-FR"/>
              </a:p>
            </p:txBody>
          </p:sp>
          <p:sp>
            <p:nvSpPr>
              <p:cNvPr id="6" name="Text Box 6"/>
              <p:cNvSpPr txBox="1">
                <a:spLocks noChangeArrowheads="1"/>
              </p:cNvSpPr>
              <p:nvPr/>
            </p:nvSpPr>
            <p:spPr bwMode="auto">
              <a:xfrm>
                <a:off x="1632" y="3360"/>
                <a:ext cx="795" cy="250"/>
              </a:xfrm>
              <a:prstGeom prst="rect">
                <a:avLst/>
              </a:prstGeom>
              <a:noFill/>
              <a:ln w="9525">
                <a:noFill/>
                <a:miter lim="800000"/>
                <a:headEnd/>
                <a:tailEnd/>
              </a:ln>
            </p:spPr>
            <p:txBody>
              <a:bodyPr wrap="none">
                <a:spAutoFit/>
              </a:bodyPr>
              <a:lstStyle/>
              <a:p>
                <a:r>
                  <a:rPr lang="fr-FR" sz="2000" b="1">
                    <a:solidFill>
                      <a:schemeClr val="bg1"/>
                    </a:solidFill>
                    <a:latin typeface="Tahoma" pitchFamily="34" charset="0"/>
                  </a:rPr>
                  <a:t>Tracteur</a:t>
                </a:r>
              </a:p>
            </p:txBody>
          </p:sp>
        </p:grpSp>
        <p:grpSp>
          <p:nvGrpSpPr>
            <p:cNvPr id="7" name="Group 7"/>
            <p:cNvGrpSpPr>
              <a:grpSpLocks/>
            </p:cNvGrpSpPr>
            <p:nvPr/>
          </p:nvGrpSpPr>
          <p:grpSpPr bwMode="auto">
            <a:xfrm>
              <a:off x="4800600" y="4343400"/>
              <a:ext cx="1295400" cy="396875"/>
              <a:chOff x="2736" y="3312"/>
              <a:chExt cx="816" cy="250"/>
            </a:xfrm>
          </p:grpSpPr>
          <p:sp>
            <p:nvSpPr>
              <p:cNvPr id="8" name="Rectangle 8"/>
              <p:cNvSpPr>
                <a:spLocks noChangeArrowheads="1"/>
              </p:cNvSpPr>
              <p:nvPr/>
            </p:nvSpPr>
            <p:spPr bwMode="auto">
              <a:xfrm>
                <a:off x="2736" y="3312"/>
                <a:ext cx="816" cy="217"/>
              </a:xfrm>
              <a:prstGeom prst="rect">
                <a:avLst/>
              </a:prstGeom>
              <a:solidFill>
                <a:srgbClr val="9900CC"/>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9900CC"/>
                </a:extrusionClr>
              </a:sp3d>
            </p:spPr>
            <p:txBody>
              <a:bodyPr wrap="none" anchor="ctr">
                <a:flatTx/>
              </a:bodyPr>
              <a:lstStyle/>
              <a:p>
                <a:endParaRPr lang="fr-FR"/>
              </a:p>
            </p:txBody>
          </p:sp>
          <p:sp>
            <p:nvSpPr>
              <p:cNvPr id="9" name="Text Box 9"/>
              <p:cNvSpPr txBox="1">
                <a:spLocks noChangeArrowheads="1"/>
              </p:cNvSpPr>
              <p:nvPr/>
            </p:nvSpPr>
            <p:spPr bwMode="auto">
              <a:xfrm>
                <a:off x="2784" y="3312"/>
                <a:ext cx="529" cy="250"/>
              </a:xfrm>
              <a:prstGeom prst="rect">
                <a:avLst/>
              </a:prstGeom>
              <a:noFill/>
              <a:ln w="9525">
                <a:noFill/>
                <a:miter lim="800000"/>
                <a:headEnd/>
                <a:tailEnd/>
              </a:ln>
            </p:spPr>
            <p:txBody>
              <a:bodyPr wrap="none">
                <a:spAutoFit/>
              </a:bodyPr>
              <a:lstStyle/>
              <a:p>
                <a:r>
                  <a:rPr lang="fr-FR" sz="2000" b="1">
                    <a:solidFill>
                      <a:schemeClr val="bg1"/>
                    </a:solidFill>
                    <a:latin typeface="Tahoma" pitchFamily="34" charset="0"/>
                  </a:rPr>
                  <a:t>Train</a:t>
                </a:r>
              </a:p>
            </p:txBody>
          </p:sp>
        </p:grpSp>
        <p:grpSp>
          <p:nvGrpSpPr>
            <p:cNvPr id="10" name="Group 10"/>
            <p:cNvGrpSpPr>
              <a:grpSpLocks/>
            </p:cNvGrpSpPr>
            <p:nvPr/>
          </p:nvGrpSpPr>
          <p:grpSpPr bwMode="auto">
            <a:xfrm>
              <a:off x="6477000" y="4343400"/>
              <a:ext cx="1295400" cy="396875"/>
              <a:chOff x="3792" y="3312"/>
              <a:chExt cx="816" cy="250"/>
            </a:xfrm>
          </p:grpSpPr>
          <p:sp>
            <p:nvSpPr>
              <p:cNvPr id="11" name="Rectangle 11"/>
              <p:cNvSpPr>
                <a:spLocks noChangeArrowheads="1"/>
              </p:cNvSpPr>
              <p:nvPr/>
            </p:nvSpPr>
            <p:spPr bwMode="auto">
              <a:xfrm>
                <a:off x="3792" y="3312"/>
                <a:ext cx="816" cy="217"/>
              </a:xfrm>
              <a:prstGeom prst="rect">
                <a:avLst/>
              </a:prstGeom>
              <a:solidFill>
                <a:srgbClr val="9900CC"/>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9900CC"/>
                </a:extrusionClr>
              </a:sp3d>
            </p:spPr>
            <p:txBody>
              <a:bodyPr wrap="none" anchor="ctr">
                <a:flatTx/>
              </a:bodyPr>
              <a:lstStyle/>
              <a:p>
                <a:endParaRPr lang="fr-FR"/>
              </a:p>
            </p:txBody>
          </p:sp>
          <p:sp>
            <p:nvSpPr>
              <p:cNvPr id="12" name="Text Box 12"/>
              <p:cNvSpPr txBox="1">
                <a:spLocks noChangeArrowheads="1"/>
              </p:cNvSpPr>
              <p:nvPr/>
            </p:nvSpPr>
            <p:spPr bwMode="auto">
              <a:xfrm>
                <a:off x="3840" y="3312"/>
                <a:ext cx="703" cy="250"/>
              </a:xfrm>
              <a:prstGeom prst="rect">
                <a:avLst/>
              </a:prstGeom>
              <a:noFill/>
              <a:ln w="9525">
                <a:noFill/>
                <a:miter lim="800000"/>
                <a:headEnd/>
                <a:tailEnd/>
              </a:ln>
            </p:spPr>
            <p:txBody>
              <a:bodyPr wrap="none">
                <a:spAutoFit/>
              </a:bodyPr>
              <a:lstStyle/>
              <a:p>
                <a:r>
                  <a:rPr lang="fr-FR" sz="2000" b="1">
                    <a:solidFill>
                      <a:schemeClr val="bg1"/>
                    </a:solidFill>
                    <a:latin typeface="Tahoma" pitchFamily="34" charset="0"/>
                  </a:rPr>
                  <a:t>Voiture</a:t>
                </a:r>
              </a:p>
            </p:txBody>
          </p:sp>
        </p:grpSp>
        <p:pic>
          <p:nvPicPr>
            <p:cNvPr id="13" name="Picture 13" descr="C:\Program Files\Fichiers communs\Microsoft Shared\Clipart\cagcat50\bd06288_.wmf"/>
            <p:cNvPicPr>
              <a:picLocks noChangeAspect="1" noChangeArrowheads="1"/>
            </p:cNvPicPr>
            <p:nvPr/>
          </p:nvPicPr>
          <p:blipFill>
            <a:blip r:embed="rId2"/>
            <a:srcRect/>
            <a:stretch>
              <a:fillRect/>
            </a:stretch>
          </p:blipFill>
          <p:spPr bwMode="auto">
            <a:xfrm>
              <a:off x="4572000" y="5410200"/>
              <a:ext cx="1066800" cy="549275"/>
            </a:xfrm>
            <a:prstGeom prst="rect">
              <a:avLst/>
            </a:prstGeom>
            <a:noFill/>
            <a:ln w="9525">
              <a:noFill/>
              <a:miter lim="800000"/>
              <a:headEnd/>
              <a:tailEnd/>
            </a:ln>
          </p:spPr>
        </p:pic>
        <p:pic>
          <p:nvPicPr>
            <p:cNvPr id="14" name="Picture 14" descr="C:\Program Files\Fichiers communs\Microsoft Shared\Clipart\cagcat50\tn00332_.wmf"/>
            <p:cNvPicPr>
              <a:picLocks noChangeAspect="1" noChangeArrowheads="1"/>
            </p:cNvPicPr>
            <p:nvPr/>
          </p:nvPicPr>
          <p:blipFill>
            <a:blip r:embed="rId3"/>
            <a:srcRect/>
            <a:stretch>
              <a:fillRect/>
            </a:stretch>
          </p:blipFill>
          <p:spPr bwMode="auto">
            <a:xfrm>
              <a:off x="5943600" y="5410200"/>
              <a:ext cx="1219200" cy="606425"/>
            </a:xfrm>
            <a:prstGeom prst="rect">
              <a:avLst/>
            </a:prstGeom>
            <a:noFill/>
            <a:ln w="9525">
              <a:noFill/>
              <a:miter lim="800000"/>
              <a:headEnd/>
              <a:tailEnd/>
            </a:ln>
          </p:spPr>
        </p:pic>
        <p:pic>
          <p:nvPicPr>
            <p:cNvPr id="15" name="Picture 15" descr="C:\Program Files\Fichiers communs\Microsoft Shared\Clipart\cagcat50\in00357_.wmf"/>
            <p:cNvPicPr>
              <a:picLocks noChangeAspect="1" noChangeArrowheads="1"/>
            </p:cNvPicPr>
            <p:nvPr/>
          </p:nvPicPr>
          <p:blipFill>
            <a:blip r:embed="rId4"/>
            <a:srcRect/>
            <a:stretch>
              <a:fillRect/>
            </a:stretch>
          </p:blipFill>
          <p:spPr bwMode="auto">
            <a:xfrm>
              <a:off x="3276600" y="5105400"/>
              <a:ext cx="777875" cy="819150"/>
            </a:xfrm>
            <a:prstGeom prst="rect">
              <a:avLst/>
            </a:prstGeom>
            <a:noFill/>
            <a:ln w="9525">
              <a:noFill/>
              <a:miter lim="800000"/>
              <a:headEnd/>
              <a:tailEnd/>
            </a:ln>
          </p:spPr>
        </p:pic>
        <p:pic>
          <p:nvPicPr>
            <p:cNvPr id="16" name="Picture 16" descr="C:\Program Files\Fichiers communs\Microsoft Shared\Clipart\cagcat50\tn00332_.wmf"/>
            <p:cNvPicPr>
              <a:picLocks noChangeAspect="1" noChangeArrowheads="1"/>
            </p:cNvPicPr>
            <p:nvPr/>
          </p:nvPicPr>
          <p:blipFill>
            <a:blip r:embed="rId3"/>
            <a:srcRect/>
            <a:stretch>
              <a:fillRect/>
            </a:stretch>
          </p:blipFill>
          <p:spPr bwMode="auto">
            <a:xfrm>
              <a:off x="7315200" y="5410200"/>
              <a:ext cx="1219200" cy="606425"/>
            </a:xfrm>
            <a:prstGeom prst="rect">
              <a:avLst/>
            </a:prstGeom>
            <a:noFill/>
            <a:ln w="9525">
              <a:noFill/>
              <a:miter lim="800000"/>
              <a:headEnd/>
              <a:tailEnd/>
            </a:ln>
          </p:spPr>
        </p:pic>
        <p:sp>
          <p:nvSpPr>
            <p:cNvPr id="17" name="Rectangle 17"/>
            <p:cNvSpPr>
              <a:spLocks noChangeArrowheads="1"/>
            </p:cNvSpPr>
            <p:nvPr/>
          </p:nvSpPr>
          <p:spPr bwMode="auto">
            <a:xfrm>
              <a:off x="4419600" y="2438400"/>
              <a:ext cx="2819400" cy="344488"/>
            </a:xfrm>
            <a:prstGeom prst="rect">
              <a:avLst/>
            </a:prstGeom>
            <a:solidFill>
              <a:srgbClr val="9900CC"/>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9900CC"/>
              </a:extrusionClr>
            </a:sp3d>
          </p:spPr>
          <p:txBody>
            <a:bodyPr wrap="none" anchor="ctr">
              <a:flatTx/>
            </a:bodyPr>
            <a:lstStyle/>
            <a:p>
              <a:endParaRPr lang="fr-FR"/>
            </a:p>
          </p:txBody>
        </p:sp>
        <p:sp>
          <p:nvSpPr>
            <p:cNvPr id="18" name="Text Box 18"/>
            <p:cNvSpPr txBox="1">
              <a:spLocks noChangeArrowheads="1"/>
            </p:cNvSpPr>
            <p:nvPr/>
          </p:nvSpPr>
          <p:spPr bwMode="auto">
            <a:xfrm>
              <a:off x="4572000" y="2438400"/>
              <a:ext cx="2678113" cy="396875"/>
            </a:xfrm>
            <a:prstGeom prst="rect">
              <a:avLst/>
            </a:prstGeom>
            <a:noFill/>
            <a:ln w="9525">
              <a:noFill/>
              <a:miter lim="800000"/>
              <a:headEnd/>
              <a:tailEnd/>
            </a:ln>
          </p:spPr>
          <p:txBody>
            <a:bodyPr wrap="none">
              <a:spAutoFit/>
            </a:bodyPr>
            <a:lstStyle/>
            <a:p>
              <a:r>
                <a:rPr lang="fr-FR" sz="2000" b="1">
                  <a:solidFill>
                    <a:schemeClr val="bg1"/>
                  </a:solidFill>
                  <a:latin typeface="Tahoma" pitchFamily="34" charset="0"/>
                </a:rPr>
                <a:t>Moyen de transport</a:t>
              </a:r>
            </a:p>
          </p:txBody>
        </p:sp>
        <p:sp>
          <p:nvSpPr>
            <p:cNvPr id="19" name="Line 20"/>
            <p:cNvSpPr>
              <a:spLocks noChangeShapeType="1"/>
            </p:cNvSpPr>
            <p:nvPr/>
          </p:nvSpPr>
          <p:spPr bwMode="auto">
            <a:xfrm flipV="1">
              <a:off x="3886200" y="3429000"/>
              <a:ext cx="0" cy="762000"/>
            </a:xfrm>
            <a:prstGeom prst="line">
              <a:avLst/>
            </a:prstGeom>
            <a:noFill/>
            <a:ln w="9525">
              <a:solidFill>
                <a:schemeClr val="tx1"/>
              </a:solidFill>
              <a:round/>
              <a:headEnd/>
              <a:tailEnd/>
            </a:ln>
          </p:spPr>
          <p:txBody>
            <a:bodyPr/>
            <a:lstStyle/>
            <a:p>
              <a:endParaRPr lang="fr-FR"/>
            </a:p>
          </p:txBody>
        </p:sp>
        <p:sp>
          <p:nvSpPr>
            <p:cNvPr id="20" name="Line 21"/>
            <p:cNvSpPr>
              <a:spLocks noChangeShapeType="1"/>
            </p:cNvSpPr>
            <p:nvPr/>
          </p:nvSpPr>
          <p:spPr bwMode="auto">
            <a:xfrm flipV="1">
              <a:off x="5486400" y="3429000"/>
              <a:ext cx="0" cy="762000"/>
            </a:xfrm>
            <a:prstGeom prst="line">
              <a:avLst/>
            </a:prstGeom>
            <a:noFill/>
            <a:ln w="9525">
              <a:solidFill>
                <a:schemeClr val="tx1"/>
              </a:solidFill>
              <a:round/>
              <a:headEnd/>
              <a:tailEnd/>
            </a:ln>
          </p:spPr>
          <p:txBody>
            <a:bodyPr/>
            <a:lstStyle/>
            <a:p>
              <a:endParaRPr lang="fr-FR"/>
            </a:p>
          </p:txBody>
        </p:sp>
        <p:sp>
          <p:nvSpPr>
            <p:cNvPr id="21" name="Line 22"/>
            <p:cNvSpPr>
              <a:spLocks noChangeShapeType="1"/>
            </p:cNvSpPr>
            <p:nvPr/>
          </p:nvSpPr>
          <p:spPr bwMode="auto">
            <a:xfrm>
              <a:off x="3886200" y="3429000"/>
              <a:ext cx="3352800" cy="0"/>
            </a:xfrm>
            <a:prstGeom prst="line">
              <a:avLst/>
            </a:prstGeom>
            <a:noFill/>
            <a:ln w="9525">
              <a:solidFill>
                <a:schemeClr val="tx1"/>
              </a:solidFill>
              <a:round/>
              <a:headEnd/>
              <a:tailEnd/>
            </a:ln>
          </p:spPr>
          <p:txBody>
            <a:bodyPr/>
            <a:lstStyle/>
            <a:p>
              <a:endParaRPr lang="fr-FR"/>
            </a:p>
          </p:txBody>
        </p:sp>
        <p:sp>
          <p:nvSpPr>
            <p:cNvPr id="22" name="Line 23"/>
            <p:cNvSpPr>
              <a:spLocks noChangeShapeType="1"/>
            </p:cNvSpPr>
            <p:nvPr/>
          </p:nvSpPr>
          <p:spPr bwMode="auto">
            <a:xfrm flipV="1">
              <a:off x="7239000" y="3429000"/>
              <a:ext cx="0" cy="762000"/>
            </a:xfrm>
            <a:prstGeom prst="line">
              <a:avLst/>
            </a:prstGeom>
            <a:noFill/>
            <a:ln w="9525">
              <a:solidFill>
                <a:schemeClr val="tx1"/>
              </a:solidFill>
              <a:round/>
              <a:headEnd/>
              <a:tailEnd/>
            </a:ln>
          </p:spPr>
          <p:txBody>
            <a:bodyPr/>
            <a:lstStyle/>
            <a:p>
              <a:endParaRPr lang="fr-FR"/>
            </a:p>
          </p:txBody>
        </p:sp>
        <p:sp>
          <p:nvSpPr>
            <p:cNvPr id="23" name="Line 24"/>
            <p:cNvSpPr>
              <a:spLocks noChangeShapeType="1"/>
            </p:cNvSpPr>
            <p:nvPr/>
          </p:nvSpPr>
          <p:spPr bwMode="auto">
            <a:xfrm flipV="1">
              <a:off x="5791200" y="2819400"/>
              <a:ext cx="0" cy="609600"/>
            </a:xfrm>
            <a:prstGeom prst="line">
              <a:avLst/>
            </a:prstGeom>
            <a:noFill/>
            <a:ln w="9525">
              <a:solidFill>
                <a:schemeClr val="tx1"/>
              </a:solidFill>
              <a:round/>
              <a:headEnd/>
              <a:tailEnd type="triangle" w="lg" len="lg"/>
            </a:ln>
          </p:spPr>
          <p:txBody>
            <a:bodyPr/>
            <a:lstStyle/>
            <a:p>
              <a:endParaRPr lang="fr-FR"/>
            </a:p>
          </p:txBody>
        </p:sp>
        <p:sp>
          <p:nvSpPr>
            <p:cNvPr id="24" name="Text Box 25"/>
            <p:cNvSpPr txBox="1">
              <a:spLocks noChangeArrowheads="1"/>
            </p:cNvSpPr>
            <p:nvPr/>
          </p:nvSpPr>
          <p:spPr bwMode="auto">
            <a:xfrm>
              <a:off x="6096000" y="3124200"/>
              <a:ext cx="1470274" cy="285360"/>
            </a:xfrm>
            <a:prstGeom prst="rect">
              <a:avLst/>
            </a:prstGeom>
            <a:noFill/>
            <a:ln w="9525">
              <a:noFill/>
              <a:miter lim="800000"/>
              <a:headEnd/>
              <a:tailEnd/>
            </a:ln>
          </p:spPr>
          <p:txBody>
            <a:bodyPr wrap="none">
              <a:spAutoFit/>
            </a:bodyPr>
            <a:lstStyle/>
            <a:p>
              <a:r>
                <a:rPr lang="fr-FR" sz="1600" b="1" dirty="0" smtClean="0">
                  <a:latin typeface="Tahoma" pitchFamily="34" charset="0"/>
                </a:rPr>
                <a:t>&lt;&lt;hérite&gt;&gt;</a:t>
              </a:r>
              <a:endParaRPr lang="fr-FR" sz="1600" b="1" dirty="0">
                <a:latin typeface="Tahoma" pitchFamily="34" charset="0"/>
              </a:endParaRPr>
            </a:p>
          </p:txBody>
        </p:sp>
        <p:sp>
          <p:nvSpPr>
            <p:cNvPr id="25" name="Text Box 26"/>
            <p:cNvSpPr txBox="1">
              <a:spLocks noChangeArrowheads="1"/>
            </p:cNvSpPr>
            <p:nvPr/>
          </p:nvSpPr>
          <p:spPr bwMode="auto">
            <a:xfrm>
              <a:off x="1066800" y="5437188"/>
              <a:ext cx="1617751" cy="596663"/>
            </a:xfrm>
            <a:prstGeom prst="rect">
              <a:avLst/>
            </a:prstGeom>
            <a:noFill/>
            <a:ln w="9525">
              <a:noFill/>
              <a:miter lim="800000"/>
              <a:headEnd/>
              <a:tailEnd/>
            </a:ln>
          </p:spPr>
          <p:txBody>
            <a:bodyPr wrap="none">
              <a:spAutoFit/>
            </a:bodyPr>
            <a:lstStyle/>
            <a:p>
              <a:pPr algn="ctr"/>
              <a:r>
                <a:rPr lang="fr-FR" sz="2000" b="1" dirty="0">
                  <a:latin typeface="Tahoma" pitchFamily="34" charset="0"/>
                </a:rPr>
                <a:t>Monde </a:t>
              </a:r>
              <a:r>
                <a:rPr lang="fr-FR" sz="2000" b="1" dirty="0" smtClean="0">
                  <a:latin typeface="Tahoma" pitchFamily="34" charset="0"/>
                </a:rPr>
                <a:t>réel</a:t>
              </a:r>
            </a:p>
            <a:p>
              <a:pPr algn="ctr"/>
              <a:r>
                <a:rPr lang="fr-FR" sz="2000" b="1" dirty="0" smtClean="0">
                  <a:latin typeface="Tahoma" pitchFamily="34" charset="0"/>
                </a:rPr>
                <a:t>(objets)</a:t>
              </a:r>
              <a:endParaRPr lang="fr-FR" sz="2000" b="1" dirty="0">
                <a:latin typeface="Tahoma" pitchFamily="34" charset="0"/>
              </a:endParaRPr>
            </a:p>
          </p:txBody>
        </p:sp>
        <p:sp>
          <p:nvSpPr>
            <p:cNvPr id="26" name="Text Box 27"/>
            <p:cNvSpPr txBox="1">
              <a:spLocks noChangeArrowheads="1"/>
            </p:cNvSpPr>
            <p:nvPr/>
          </p:nvSpPr>
          <p:spPr bwMode="auto">
            <a:xfrm>
              <a:off x="990600" y="3962400"/>
              <a:ext cx="1133644" cy="596663"/>
            </a:xfrm>
            <a:prstGeom prst="rect">
              <a:avLst/>
            </a:prstGeom>
            <a:noFill/>
            <a:ln w="9525">
              <a:noFill/>
              <a:miter lim="800000"/>
              <a:headEnd/>
              <a:tailEnd/>
            </a:ln>
          </p:spPr>
          <p:txBody>
            <a:bodyPr wrap="none">
              <a:spAutoFit/>
            </a:bodyPr>
            <a:lstStyle/>
            <a:p>
              <a:r>
                <a:rPr lang="fr-FR" sz="2000" b="1" dirty="0">
                  <a:latin typeface="Tahoma" pitchFamily="34" charset="0"/>
                </a:rPr>
                <a:t>Classes</a:t>
              </a:r>
              <a:br>
                <a:rPr lang="fr-FR" sz="2000" b="1" dirty="0">
                  <a:latin typeface="Tahoma" pitchFamily="34" charset="0"/>
                </a:rPr>
              </a:br>
              <a:r>
                <a:rPr lang="fr-FR" sz="2000" b="1" dirty="0" smtClean="0">
                  <a:latin typeface="Tahoma" pitchFamily="34" charset="0"/>
                </a:rPr>
                <a:t>filles</a:t>
              </a:r>
              <a:endParaRPr lang="fr-FR" sz="2000" b="1" dirty="0">
                <a:latin typeface="Tahoma" pitchFamily="34" charset="0"/>
              </a:endParaRPr>
            </a:p>
          </p:txBody>
        </p:sp>
        <p:sp>
          <p:nvSpPr>
            <p:cNvPr id="27" name="Text Box 28"/>
            <p:cNvSpPr txBox="1">
              <a:spLocks noChangeArrowheads="1"/>
            </p:cNvSpPr>
            <p:nvPr/>
          </p:nvSpPr>
          <p:spPr bwMode="auto">
            <a:xfrm>
              <a:off x="1143000" y="2209800"/>
              <a:ext cx="2000869" cy="337245"/>
            </a:xfrm>
            <a:prstGeom prst="rect">
              <a:avLst/>
            </a:prstGeom>
            <a:noFill/>
            <a:ln w="9525">
              <a:noFill/>
              <a:miter lim="800000"/>
              <a:headEnd/>
              <a:tailEnd/>
            </a:ln>
          </p:spPr>
          <p:txBody>
            <a:bodyPr wrap="none">
              <a:spAutoFit/>
            </a:bodyPr>
            <a:lstStyle/>
            <a:p>
              <a:r>
                <a:rPr lang="fr-FR" sz="2000" b="1" dirty="0" smtClean="0">
                  <a:latin typeface="Tahoma" pitchFamily="34" charset="0"/>
                </a:rPr>
                <a:t>Classes mères</a:t>
              </a:r>
              <a:endParaRPr lang="fr-FR" sz="2000" b="1" dirty="0">
                <a:latin typeface="Tahoma" pitchFamily="34" charset="0"/>
              </a:endParaRPr>
            </a:p>
          </p:txBody>
        </p:sp>
      </p:grpSp>
      <p:sp>
        <p:nvSpPr>
          <p:cNvPr id="30" name="Titre 1"/>
          <p:cNvSpPr txBox="1">
            <a:spLocks/>
          </p:cNvSpPr>
          <p:nvPr/>
        </p:nvSpPr>
        <p:spPr>
          <a:xfrm>
            <a:off x="457200" y="-214338"/>
            <a:ext cx="8229600" cy="1000132"/>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fr-FR" sz="4400" b="0" i="0" u="none" strike="noStrike" kern="1200" cap="none" spc="0" normalizeH="0" baseline="0" noProof="0" smtClean="0">
                <a:ln>
                  <a:noFill/>
                </a:ln>
                <a:solidFill>
                  <a:schemeClr val="tx1"/>
                </a:solidFill>
                <a:effectLst/>
                <a:uLnTx/>
                <a:uFillTx/>
                <a:latin typeface="+mj-lt"/>
                <a:ea typeface="+mj-ea"/>
                <a:cs typeface="+mj-cs"/>
              </a:rPr>
              <a:t>Un autre exemple d’héritage</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71472" y="-24"/>
            <a:ext cx="8229600" cy="857256"/>
          </a:xfrm>
        </p:spPr>
        <p:txBody>
          <a:bodyPr/>
          <a:lstStyle/>
          <a:p>
            <a:r>
              <a:rPr lang="fr-FR" dirty="0" smtClean="0"/>
              <a:t>Polymorphisme </a:t>
            </a:r>
            <a:endParaRPr lang="fr-FR" dirty="0"/>
          </a:p>
        </p:txBody>
      </p:sp>
      <p:sp>
        <p:nvSpPr>
          <p:cNvPr id="3" name="Espace réservé du contenu 2"/>
          <p:cNvSpPr>
            <a:spLocks noGrp="1"/>
          </p:cNvSpPr>
          <p:nvPr>
            <p:ph idx="1"/>
          </p:nvPr>
        </p:nvSpPr>
        <p:spPr>
          <a:xfrm>
            <a:off x="457200" y="1357298"/>
            <a:ext cx="8229600" cy="1614486"/>
          </a:xfrm>
        </p:spPr>
        <p:txBody>
          <a:bodyPr>
            <a:normAutofit/>
          </a:bodyPr>
          <a:lstStyle/>
          <a:p>
            <a:pPr algn="just">
              <a:buFont typeface="Wingdings" pitchFamily="2" charset="2"/>
              <a:buChar char="Ø"/>
            </a:pPr>
            <a:r>
              <a:rPr lang="fr-FR" sz="2800" dirty="0" smtClean="0"/>
              <a:t>Offre la possibilité d’associer à un comportement, une implémentation différente  en fonction de l’objet auquel on se réfère.</a:t>
            </a:r>
            <a:endParaRPr lang="fr-FR" sz="2800" dirty="0"/>
          </a:p>
        </p:txBody>
      </p:sp>
      <p:grpSp>
        <p:nvGrpSpPr>
          <p:cNvPr id="27" name="Groupe 26"/>
          <p:cNvGrpSpPr/>
          <p:nvPr/>
        </p:nvGrpSpPr>
        <p:grpSpPr>
          <a:xfrm>
            <a:off x="4916920" y="2928934"/>
            <a:ext cx="3441294" cy="2713046"/>
            <a:chOff x="4916920" y="2928934"/>
            <a:chExt cx="3441294" cy="2713046"/>
          </a:xfrm>
        </p:grpSpPr>
        <p:grpSp>
          <p:nvGrpSpPr>
            <p:cNvPr id="10" name="Groupe 9"/>
            <p:cNvGrpSpPr/>
            <p:nvPr/>
          </p:nvGrpSpPr>
          <p:grpSpPr>
            <a:xfrm>
              <a:off x="4916920" y="2928934"/>
              <a:ext cx="3441294" cy="2713046"/>
              <a:chOff x="4229105" y="3500438"/>
              <a:chExt cx="3017796" cy="1498600"/>
            </a:xfrm>
          </p:grpSpPr>
          <p:sp>
            <p:nvSpPr>
              <p:cNvPr id="4" name="Oval 12"/>
              <p:cNvSpPr>
                <a:spLocks noChangeArrowheads="1"/>
              </p:cNvSpPr>
              <p:nvPr/>
            </p:nvSpPr>
            <p:spPr bwMode="auto">
              <a:xfrm>
                <a:off x="5286380" y="3500438"/>
                <a:ext cx="541338" cy="541338"/>
              </a:xfrm>
              <a:prstGeom prst="ellipse">
                <a:avLst/>
              </a:prstGeom>
              <a:solidFill>
                <a:srgbClr val="00CCFF"/>
              </a:solidFill>
              <a:ln w="12700">
                <a:solidFill>
                  <a:schemeClr val="tx1"/>
                </a:solidFill>
                <a:round/>
                <a:headEnd/>
                <a:tailEnd/>
              </a:ln>
              <a:effectLst/>
            </p:spPr>
            <p:txBody>
              <a:bodyPr wrap="none" anchor="ctr"/>
              <a:lstStyle/>
              <a:p>
                <a:endParaRPr lang="fr-FR"/>
              </a:p>
            </p:txBody>
          </p:sp>
          <p:sp>
            <p:nvSpPr>
              <p:cNvPr id="5" name="Line 14"/>
              <p:cNvSpPr>
                <a:spLocks noChangeShapeType="1"/>
              </p:cNvSpPr>
              <p:nvPr/>
            </p:nvSpPr>
            <p:spPr bwMode="auto">
              <a:xfrm>
                <a:off x="5792793" y="4002088"/>
                <a:ext cx="493712" cy="311150"/>
              </a:xfrm>
              <a:prstGeom prst="line">
                <a:avLst/>
              </a:prstGeom>
              <a:noFill/>
              <a:ln w="28575">
                <a:solidFill>
                  <a:schemeClr val="tx1"/>
                </a:solidFill>
                <a:round/>
                <a:headEnd/>
                <a:tailEnd type="triangle" w="med" len="med"/>
              </a:ln>
              <a:effectLst/>
            </p:spPr>
            <p:txBody>
              <a:bodyPr wrap="none" anchor="ctr"/>
              <a:lstStyle/>
              <a:p>
                <a:endParaRPr lang="fr-FR"/>
              </a:p>
            </p:txBody>
          </p:sp>
          <p:sp>
            <p:nvSpPr>
              <p:cNvPr id="6" name="AutoShape 15"/>
              <p:cNvSpPr>
                <a:spLocks noChangeArrowheads="1"/>
              </p:cNvSpPr>
              <p:nvPr/>
            </p:nvSpPr>
            <p:spPr bwMode="auto">
              <a:xfrm>
                <a:off x="4533905" y="4313238"/>
                <a:ext cx="685800" cy="685800"/>
              </a:xfrm>
              <a:prstGeom prst="triangle">
                <a:avLst>
                  <a:gd name="adj" fmla="val 50000"/>
                </a:avLst>
              </a:prstGeom>
              <a:solidFill>
                <a:srgbClr val="99FF66"/>
              </a:solidFill>
              <a:ln w="9525">
                <a:solidFill>
                  <a:schemeClr val="tx1"/>
                </a:solidFill>
                <a:miter lim="800000"/>
                <a:headEnd/>
                <a:tailEnd/>
              </a:ln>
              <a:effectLst/>
            </p:spPr>
            <p:txBody>
              <a:bodyPr wrap="none" anchor="ctr"/>
              <a:lstStyle/>
              <a:p>
                <a:endParaRPr lang="fr-FR"/>
              </a:p>
            </p:txBody>
          </p:sp>
          <p:sp>
            <p:nvSpPr>
              <p:cNvPr id="7" name="Text Box 16"/>
              <p:cNvSpPr txBox="1">
                <a:spLocks noChangeArrowheads="1"/>
              </p:cNvSpPr>
              <p:nvPr/>
            </p:nvSpPr>
            <p:spPr bwMode="auto">
              <a:xfrm>
                <a:off x="4229105" y="3856038"/>
                <a:ext cx="960396" cy="204007"/>
              </a:xfrm>
              <a:prstGeom prst="rect">
                <a:avLst/>
              </a:prstGeom>
              <a:noFill/>
              <a:ln w="9525">
                <a:noFill/>
                <a:miter lim="800000"/>
                <a:headEnd/>
                <a:tailEnd/>
              </a:ln>
              <a:effectLst/>
            </p:spPr>
            <p:txBody>
              <a:bodyPr wrap="none">
                <a:spAutoFit/>
              </a:bodyPr>
              <a:lstStyle/>
              <a:p>
                <a:pPr eaLnBrk="0" hangingPunct="0"/>
                <a:r>
                  <a:rPr lang="fr-FR" altLang="en-US" dirty="0" smtClean="0">
                    <a:solidFill>
                      <a:srgbClr val="00B050"/>
                    </a:solidFill>
                    <a:latin typeface="Times" pitchFamily="18" charset="0"/>
                  </a:rPr>
                  <a:t>dessiner</a:t>
                </a:r>
                <a:r>
                  <a:rPr lang="en-US" altLang="en-US" dirty="0" smtClean="0">
                    <a:solidFill>
                      <a:srgbClr val="00B050"/>
                    </a:solidFill>
                    <a:latin typeface="Times" pitchFamily="18" charset="0"/>
                  </a:rPr>
                  <a:t>()</a:t>
                </a:r>
                <a:endParaRPr lang="en-US" altLang="en-US" dirty="0">
                  <a:solidFill>
                    <a:srgbClr val="00B050"/>
                  </a:solidFill>
                  <a:latin typeface="Times" pitchFamily="18" charset="0"/>
                </a:endParaRPr>
              </a:p>
            </p:txBody>
          </p:sp>
          <p:sp>
            <p:nvSpPr>
              <p:cNvPr id="8" name="Text Box 17"/>
              <p:cNvSpPr txBox="1">
                <a:spLocks noChangeArrowheads="1"/>
              </p:cNvSpPr>
              <p:nvPr/>
            </p:nvSpPr>
            <p:spPr bwMode="auto">
              <a:xfrm>
                <a:off x="6286505" y="3779838"/>
                <a:ext cx="960396" cy="204007"/>
              </a:xfrm>
              <a:prstGeom prst="rect">
                <a:avLst/>
              </a:prstGeom>
              <a:noFill/>
              <a:ln w="9525">
                <a:noFill/>
                <a:miter lim="800000"/>
                <a:headEnd/>
                <a:tailEnd/>
              </a:ln>
              <a:effectLst/>
            </p:spPr>
            <p:txBody>
              <a:bodyPr wrap="none">
                <a:spAutoFit/>
              </a:bodyPr>
              <a:lstStyle/>
              <a:p>
                <a:pPr eaLnBrk="0" hangingPunct="0"/>
                <a:r>
                  <a:rPr lang="fr-FR" altLang="en-US" dirty="0" smtClean="0">
                    <a:solidFill>
                      <a:srgbClr val="FF0000"/>
                    </a:solidFill>
                    <a:latin typeface="Times" pitchFamily="18" charset="0"/>
                  </a:rPr>
                  <a:t>dessiner</a:t>
                </a:r>
                <a:r>
                  <a:rPr lang="en-US" altLang="en-US" dirty="0" smtClean="0">
                    <a:solidFill>
                      <a:srgbClr val="FF0000"/>
                    </a:solidFill>
                    <a:latin typeface="Times" pitchFamily="18" charset="0"/>
                  </a:rPr>
                  <a:t>()</a:t>
                </a:r>
                <a:endParaRPr lang="en-US" altLang="en-US" dirty="0">
                  <a:solidFill>
                    <a:srgbClr val="FF0000"/>
                  </a:solidFill>
                  <a:latin typeface="Times" pitchFamily="18" charset="0"/>
                </a:endParaRPr>
              </a:p>
            </p:txBody>
          </p:sp>
          <p:sp>
            <p:nvSpPr>
              <p:cNvPr id="9" name="Rectangle 18"/>
              <p:cNvSpPr>
                <a:spLocks noChangeArrowheads="1"/>
              </p:cNvSpPr>
              <p:nvPr/>
            </p:nvSpPr>
            <p:spPr bwMode="auto">
              <a:xfrm>
                <a:off x="6134105" y="4313238"/>
                <a:ext cx="533400" cy="609600"/>
              </a:xfrm>
              <a:prstGeom prst="rect">
                <a:avLst/>
              </a:prstGeom>
              <a:solidFill>
                <a:srgbClr val="FF0000"/>
              </a:solidFill>
              <a:ln w="9525">
                <a:solidFill>
                  <a:schemeClr val="tx1"/>
                </a:solidFill>
                <a:miter lim="800000"/>
                <a:headEnd/>
                <a:tailEnd/>
              </a:ln>
              <a:effectLst/>
            </p:spPr>
            <p:txBody>
              <a:bodyPr wrap="none" anchor="ctr"/>
              <a:lstStyle/>
              <a:p>
                <a:endParaRPr lang="fr-FR"/>
              </a:p>
            </p:txBody>
          </p:sp>
        </p:grpSp>
        <p:cxnSp>
          <p:nvCxnSpPr>
            <p:cNvPr id="12" name="Connecteur droit avec flèche 11"/>
            <p:cNvCxnSpPr/>
            <p:nvPr/>
          </p:nvCxnSpPr>
          <p:spPr>
            <a:xfrm rot="5400000">
              <a:off x="5607851" y="3893347"/>
              <a:ext cx="642942" cy="571504"/>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13" name="Groupe 12"/>
          <p:cNvGrpSpPr/>
          <p:nvPr/>
        </p:nvGrpSpPr>
        <p:grpSpPr>
          <a:xfrm>
            <a:off x="285719" y="3756138"/>
            <a:ext cx="4357718" cy="387242"/>
            <a:chOff x="4433478" y="3769954"/>
            <a:chExt cx="3117058" cy="213900"/>
          </a:xfrm>
        </p:grpSpPr>
        <p:sp>
          <p:nvSpPr>
            <p:cNvPr id="17" name="Text Box 16"/>
            <p:cNvSpPr txBox="1">
              <a:spLocks noChangeArrowheads="1"/>
            </p:cNvSpPr>
            <p:nvPr/>
          </p:nvSpPr>
          <p:spPr bwMode="auto">
            <a:xfrm>
              <a:off x="4433478" y="3769954"/>
              <a:ext cx="1059659" cy="204008"/>
            </a:xfrm>
            <a:prstGeom prst="rect">
              <a:avLst/>
            </a:prstGeom>
            <a:noFill/>
            <a:ln w="9525">
              <a:noFill/>
              <a:miter lim="800000"/>
              <a:headEnd/>
              <a:tailEnd/>
            </a:ln>
            <a:effectLst/>
          </p:spPr>
          <p:txBody>
            <a:bodyPr wrap="square">
              <a:spAutoFit/>
            </a:bodyPr>
            <a:lstStyle/>
            <a:p>
              <a:pPr eaLnBrk="0" hangingPunct="0"/>
              <a:r>
                <a:rPr lang="fr-FR" altLang="en-US" dirty="0" smtClean="0">
                  <a:solidFill>
                    <a:srgbClr val="C00000"/>
                  </a:solidFill>
                  <a:latin typeface="Times" pitchFamily="18" charset="0"/>
                </a:rPr>
                <a:t>Sanctionner</a:t>
              </a:r>
              <a:r>
                <a:rPr lang="en-US" altLang="en-US" dirty="0" smtClean="0">
                  <a:solidFill>
                    <a:srgbClr val="C00000"/>
                  </a:solidFill>
                  <a:latin typeface="Times" pitchFamily="18" charset="0"/>
                </a:rPr>
                <a:t>()</a:t>
              </a:r>
              <a:endParaRPr lang="en-US" altLang="en-US" dirty="0">
                <a:solidFill>
                  <a:srgbClr val="C00000"/>
                </a:solidFill>
                <a:latin typeface="Times" pitchFamily="18" charset="0"/>
              </a:endParaRPr>
            </a:p>
          </p:txBody>
        </p:sp>
        <p:sp>
          <p:nvSpPr>
            <p:cNvPr id="18" name="Text Box 17"/>
            <p:cNvSpPr txBox="1">
              <a:spLocks noChangeArrowheads="1"/>
            </p:cNvSpPr>
            <p:nvPr/>
          </p:nvSpPr>
          <p:spPr bwMode="auto">
            <a:xfrm>
              <a:off x="6426351" y="3779846"/>
              <a:ext cx="1124185" cy="204008"/>
            </a:xfrm>
            <a:prstGeom prst="rect">
              <a:avLst/>
            </a:prstGeom>
            <a:noFill/>
            <a:ln w="9525">
              <a:noFill/>
              <a:miter lim="800000"/>
              <a:headEnd/>
              <a:tailEnd/>
            </a:ln>
            <a:effectLst/>
          </p:spPr>
          <p:txBody>
            <a:bodyPr wrap="square">
              <a:spAutoFit/>
            </a:bodyPr>
            <a:lstStyle/>
            <a:p>
              <a:pPr eaLnBrk="0" hangingPunct="0"/>
              <a:r>
                <a:rPr lang="fr-FR" altLang="en-US" dirty="0" smtClean="0">
                  <a:solidFill>
                    <a:srgbClr val="7030A0"/>
                  </a:solidFill>
                  <a:latin typeface="Times" pitchFamily="18" charset="0"/>
                </a:rPr>
                <a:t>Sanctionner</a:t>
              </a:r>
              <a:r>
                <a:rPr lang="en-US" altLang="en-US" dirty="0" smtClean="0">
                  <a:solidFill>
                    <a:srgbClr val="7030A0"/>
                  </a:solidFill>
                  <a:latin typeface="Times" pitchFamily="18" charset="0"/>
                </a:rPr>
                <a:t>()</a:t>
              </a:r>
              <a:endParaRPr lang="en-US" altLang="en-US" dirty="0">
                <a:solidFill>
                  <a:srgbClr val="7030A0"/>
                </a:solidFill>
                <a:latin typeface="Times" pitchFamily="18" charset="0"/>
              </a:endParaRPr>
            </a:p>
          </p:txBody>
        </p:sp>
      </p:grpSp>
      <p:sp>
        <p:nvSpPr>
          <p:cNvPr id="20" name="ZoneTexte 19"/>
          <p:cNvSpPr txBox="1"/>
          <p:nvPr/>
        </p:nvSpPr>
        <p:spPr>
          <a:xfrm>
            <a:off x="1643042" y="3143248"/>
            <a:ext cx="1500198" cy="369332"/>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square">
            <a:spAutoFit/>
          </a:bodyPr>
          <a:lstStyle/>
          <a:p>
            <a:r>
              <a:rPr lang="fr-FR" dirty="0" smtClean="0">
                <a:solidFill>
                  <a:schemeClr val="dk1"/>
                </a:solidFill>
                <a:latin typeface="Arial" charset="0"/>
              </a:rPr>
              <a:t>Personne</a:t>
            </a:r>
            <a:endParaRPr lang="fr-FR" dirty="0">
              <a:solidFill>
                <a:schemeClr val="dk1"/>
              </a:solidFill>
              <a:latin typeface="Arial" charset="0"/>
            </a:endParaRPr>
          </a:p>
        </p:txBody>
      </p:sp>
      <p:sp>
        <p:nvSpPr>
          <p:cNvPr id="21" name="Text Box 25"/>
          <p:cNvSpPr txBox="1">
            <a:spLocks noChangeArrowheads="1"/>
          </p:cNvSpPr>
          <p:nvPr/>
        </p:nvSpPr>
        <p:spPr bwMode="auto">
          <a:xfrm>
            <a:off x="571472" y="4429132"/>
            <a:ext cx="1146468" cy="369332"/>
          </a:xfrm>
          <a:prstGeom prst="rect">
            <a:avLst/>
          </a:prstGeom>
          <a:noFill/>
          <a:ln w="9525">
            <a:solidFill>
              <a:schemeClr val="accent2"/>
            </a:solidFill>
            <a:miter lim="800000"/>
            <a:headEnd/>
            <a:tailEnd/>
          </a:ln>
          <a:effectLst/>
        </p:spPr>
        <p:txBody>
          <a:bodyPr wrap="none">
            <a:spAutoFit/>
          </a:bodyPr>
          <a:lstStyle/>
          <a:p>
            <a:r>
              <a:rPr lang="fr-FR" sz="1800" b="1" dirty="0" smtClean="0">
                <a:latin typeface="Arial" charset="0"/>
              </a:rPr>
              <a:t>Employé</a:t>
            </a:r>
            <a:endParaRPr lang="fr-FR" sz="1800" b="1" dirty="0">
              <a:latin typeface="Arial" charset="0"/>
            </a:endParaRPr>
          </a:p>
        </p:txBody>
      </p:sp>
      <p:sp>
        <p:nvSpPr>
          <p:cNvPr id="22" name="Text Box 33"/>
          <p:cNvSpPr txBox="1">
            <a:spLocks noChangeArrowheads="1"/>
          </p:cNvSpPr>
          <p:nvPr/>
        </p:nvSpPr>
        <p:spPr bwMode="auto">
          <a:xfrm>
            <a:off x="2985851" y="4458160"/>
            <a:ext cx="1285883" cy="369332"/>
          </a:xfrm>
          <a:prstGeom prst="rect">
            <a:avLst/>
          </a:prstGeom>
          <a:noFill/>
          <a:ln w="9525">
            <a:solidFill>
              <a:srgbClr val="993366"/>
            </a:solidFill>
            <a:miter lim="800000"/>
            <a:headEnd/>
            <a:tailEnd/>
          </a:ln>
          <a:effectLst/>
        </p:spPr>
        <p:txBody>
          <a:bodyPr wrap="square">
            <a:spAutoFit/>
          </a:bodyPr>
          <a:lstStyle/>
          <a:p>
            <a:r>
              <a:rPr lang="fr-FR" sz="1800" b="1" dirty="0" smtClean="0">
                <a:latin typeface="Arial" charset="0"/>
              </a:rPr>
              <a:t>Lecteur </a:t>
            </a:r>
          </a:p>
        </p:txBody>
      </p:sp>
      <p:cxnSp>
        <p:nvCxnSpPr>
          <p:cNvPr id="24" name="Connecteur droit avec flèche 23"/>
          <p:cNvCxnSpPr>
            <a:stCxn id="20" idx="2"/>
            <a:endCxn id="21" idx="0"/>
          </p:cNvCxnSpPr>
          <p:nvPr/>
        </p:nvCxnSpPr>
        <p:spPr>
          <a:xfrm rot="5400000">
            <a:off x="1310648" y="3346639"/>
            <a:ext cx="916552" cy="124843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Connecteur droit avec flèche 25"/>
          <p:cNvCxnSpPr>
            <a:stCxn id="20" idx="2"/>
            <a:endCxn id="22" idx="0"/>
          </p:cNvCxnSpPr>
          <p:nvPr/>
        </p:nvCxnSpPr>
        <p:spPr>
          <a:xfrm rot="16200000" flipH="1">
            <a:off x="2538177" y="3367544"/>
            <a:ext cx="945580" cy="123565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14338"/>
            <a:ext cx="8229600" cy="928694"/>
          </a:xfrm>
        </p:spPr>
        <p:txBody>
          <a:bodyPr/>
          <a:lstStyle/>
          <a:p>
            <a:r>
              <a:rPr lang="fr-FR" dirty="0" smtClean="0"/>
              <a:t>Sommaire </a:t>
            </a:r>
            <a:endParaRPr lang="fr-FR" dirty="0"/>
          </a:p>
        </p:txBody>
      </p:sp>
      <p:sp>
        <p:nvSpPr>
          <p:cNvPr id="3" name="Espace réservé du contenu 2"/>
          <p:cNvSpPr>
            <a:spLocks noGrp="1"/>
          </p:cNvSpPr>
          <p:nvPr>
            <p:ph idx="1"/>
          </p:nvPr>
        </p:nvSpPr>
        <p:spPr>
          <a:xfrm>
            <a:off x="457200" y="785794"/>
            <a:ext cx="8329642" cy="5786478"/>
          </a:xfrm>
        </p:spPr>
        <p:txBody>
          <a:bodyPr>
            <a:normAutofit fontScale="92500" lnSpcReduction="20000"/>
          </a:bodyPr>
          <a:lstStyle/>
          <a:p>
            <a:r>
              <a:rPr lang="fr-FR" dirty="0" smtClean="0">
                <a:solidFill>
                  <a:schemeClr val="bg1">
                    <a:lumMod val="75000"/>
                  </a:schemeClr>
                </a:solidFill>
              </a:rPr>
              <a:t>Introduction</a:t>
            </a:r>
          </a:p>
          <a:p>
            <a:r>
              <a:rPr lang="fr-FR" dirty="0" smtClean="0">
                <a:solidFill>
                  <a:schemeClr val="bg1">
                    <a:lumMod val="75000"/>
                  </a:schemeClr>
                </a:solidFill>
              </a:rPr>
              <a:t>Concepts de la POO</a:t>
            </a:r>
          </a:p>
          <a:p>
            <a:pPr lvl="1"/>
            <a:r>
              <a:rPr lang="fr-FR" dirty="0" smtClean="0">
                <a:solidFill>
                  <a:schemeClr val="bg1">
                    <a:lumMod val="75000"/>
                  </a:schemeClr>
                </a:solidFill>
              </a:rPr>
              <a:t>Objet , classe, encapsulation, héritage, etc.</a:t>
            </a:r>
          </a:p>
          <a:p>
            <a:r>
              <a:rPr lang="fr-FR" b="1" dirty="0" smtClean="0"/>
              <a:t>Langage Java</a:t>
            </a:r>
          </a:p>
          <a:p>
            <a:pPr lvl="1"/>
            <a:r>
              <a:rPr lang="fr-FR" b="1" dirty="0" smtClean="0"/>
              <a:t>Introduction</a:t>
            </a:r>
          </a:p>
          <a:p>
            <a:pPr lvl="1"/>
            <a:r>
              <a:rPr lang="fr-FR" dirty="0" smtClean="0">
                <a:solidFill>
                  <a:schemeClr val="bg1">
                    <a:lumMod val="75000"/>
                  </a:schemeClr>
                </a:solidFill>
              </a:rPr>
              <a:t>Syntaxe de Java</a:t>
            </a:r>
          </a:p>
          <a:p>
            <a:pPr lvl="1"/>
            <a:r>
              <a:rPr lang="fr-FR" dirty="0" smtClean="0">
                <a:solidFill>
                  <a:schemeClr val="bg1">
                    <a:lumMod val="75000"/>
                  </a:schemeClr>
                </a:solidFill>
              </a:rPr>
              <a:t>Objets et Classes</a:t>
            </a:r>
          </a:p>
          <a:p>
            <a:pPr lvl="1"/>
            <a:r>
              <a:rPr lang="fr-FR" dirty="0" smtClean="0">
                <a:solidFill>
                  <a:schemeClr val="bg1">
                    <a:lumMod val="75000"/>
                  </a:schemeClr>
                </a:solidFill>
              </a:rPr>
              <a:t>Relations entre classe : Héritage et polymorphisme</a:t>
            </a:r>
          </a:p>
          <a:p>
            <a:pPr lvl="1"/>
            <a:r>
              <a:rPr lang="fr-FR" dirty="0" smtClean="0">
                <a:solidFill>
                  <a:schemeClr val="bg1">
                    <a:lumMod val="75000"/>
                  </a:schemeClr>
                </a:solidFill>
              </a:rPr>
              <a:t>Interfaces graphiques : AWT</a:t>
            </a:r>
          </a:p>
          <a:p>
            <a:pPr lvl="1"/>
            <a:r>
              <a:rPr lang="fr-FR" dirty="0" smtClean="0">
                <a:solidFill>
                  <a:schemeClr val="bg1">
                    <a:lumMod val="75000"/>
                  </a:schemeClr>
                </a:solidFill>
              </a:rPr>
              <a:t>Les indispensables :Collections, exceptions.</a:t>
            </a:r>
          </a:p>
          <a:p>
            <a:pPr lvl="1"/>
            <a:r>
              <a:rPr lang="fr-FR" dirty="0" smtClean="0">
                <a:solidFill>
                  <a:schemeClr val="bg1">
                    <a:lumMod val="75000"/>
                  </a:schemeClr>
                </a:solidFill>
              </a:rPr>
              <a:t>Les entrées sorties</a:t>
            </a:r>
          </a:p>
          <a:p>
            <a:pPr lvl="1"/>
            <a:r>
              <a:rPr lang="fr-FR" dirty="0" smtClean="0">
                <a:solidFill>
                  <a:schemeClr val="bg1">
                    <a:lumMod val="75000"/>
                  </a:schemeClr>
                </a:solidFill>
              </a:rPr>
              <a:t>Les threads</a:t>
            </a:r>
          </a:p>
          <a:p>
            <a:pPr lvl="1"/>
            <a:r>
              <a:rPr lang="fr-FR" dirty="0" smtClean="0">
                <a:solidFill>
                  <a:schemeClr val="bg1">
                    <a:lumMod val="75000"/>
                  </a:schemeClr>
                </a:solidFill>
              </a:rPr>
              <a:t>Les applets</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9"/>
          <p:cNvSpPr>
            <a:spLocks noGrp="1" noChangeArrowheads="1"/>
          </p:cNvSpPr>
          <p:nvPr>
            <p:ph type="title"/>
          </p:nvPr>
        </p:nvSpPr>
        <p:spPr>
          <a:xfrm>
            <a:off x="457200" y="-71462"/>
            <a:ext cx="8229600" cy="1143000"/>
          </a:xfrm>
        </p:spPr>
        <p:txBody>
          <a:bodyPr/>
          <a:lstStyle/>
          <a:p>
            <a:r>
              <a:rPr lang="fr-FR" dirty="0" smtClean="0"/>
              <a:t>Origine du langage</a:t>
            </a:r>
          </a:p>
        </p:txBody>
      </p:sp>
      <p:sp>
        <p:nvSpPr>
          <p:cNvPr id="5124" name="Rectangle 10"/>
          <p:cNvSpPr>
            <a:spLocks noGrp="1" noChangeArrowheads="1"/>
          </p:cNvSpPr>
          <p:nvPr>
            <p:ph type="body" idx="1"/>
          </p:nvPr>
        </p:nvSpPr>
        <p:spPr>
          <a:xfrm>
            <a:off x="457200" y="1357298"/>
            <a:ext cx="8401080" cy="5072098"/>
          </a:xfrm>
        </p:spPr>
        <p:txBody>
          <a:bodyPr>
            <a:noAutofit/>
          </a:bodyPr>
          <a:lstStyle/>
          <a:p>
            <a:pPr>
              <a:buFont typeface="Wingdings" pitchFamily="2" charset="2"/>
              <a:buChar char="Ø"/>
            </a:pPr>
            <a:r>
              <a:rPr lang="fr-FR" sz="2400" dirty="0" smtClean="0"/>
              <a:t>Développé par </a:t>
            </a:r>
            <a:r>
              <a:rPr lang="fr-FR" sz="2400" dirty="0" err="1" smtClean="0"/>
              <a:t>SunSoft</a:t>
            </a:r>
            <a:r>
              <a:rPr lang="fr-FR" sz="2400" dirty="0" smtClean="0"/>
              <a:t> (</a:t>
            </a:r>
            <a:r>
              <a:rPr lang="fr-FR" sz="2400" b="1" dirty="0" smtClean="0"/>
              <a:t>SUN</a:t>
            </a:r>
            <a:r>
              <a:rPr lang="fr-FR" sz="2400" dirty="0" smtClean="0"/>
              <a:t>)  pour réaliser le développement de systèmes embarqués</a:t>
            </a:r>
          </a:p>
          <a:p>
            <a:pPr>
              <a:buFont typeface="Wingdings" pitchFamily="2" charset="2"/>
              <a:buChar char="Ø"/>
            </a:pPr>
            <a:r>
              <a:rPr lang="fr-FR" sz="2400" dirty="0" smtClean="0"/>
              <a:t>Projet « </a:t>
            </a:r>
            <a:r>
              <a:rPr lang="fr-FR" sz="2400" dirty="0" err="1" smtClean="0"/>
              <a:t>Oak</a:t>
            </a:r>
            <a:r>
              <a:rPr lang="fr-FR" sz="2400" dirty="0" smtClean="0"/>
              <a:t> »</a:t>
            </a:r>
          </a:p>
          <a:p>
            <a:pPr>
              <a:buFont typeface="Wingdings" pitchFamily="2" charset="2"/>
              <a:buChar char="Ø"/>
            </a:pPr>
            <a:r>
              <a:rPr lang="fr-FR" sz="2400" dirty="0" smtClean="0"/>
              <a:t>Évolution gérée par </a:t>
            </a:r>
            <a:r>
              <a:rPr lang="fr-FR" sz="2400" dirty="0" err="1" smtClean="0"/>
              <a:t>JavaSOFT</a:t>
            </a:r>
            <a:r>
              <a:rPr lang="fr-FR" sz="2400" dirty="0" smtClean="0"/>
              <a:t> (</a:t>
            </a:r>
            <a:r>
              <a:rPr lang="fr-FR" sz="2400" dirty="0" err="1" smtClean="0"/>
              <a:t>SunSoft</a:t>
            </a:r>
            <a:r>
              <a:rPr lang="fr-FR" sz="2400" dirty="0" smtClean="0"/>
              <a:t>)</a:t>
            </a:r>
          </a:p>
          <a:p>
            <a:pPr>
              <a:buFont typeface="Wingdings" pitchFamily="2" charset="2"/>
              <a:buChar char="Ø"/>
            </a:pPr>
            <a:r>
              <a:rPr lang="fr-FR" sz="2400" dirty="0" smtClean="0"/>
              <a:t>Repris par </a:t>
            </a:r>
            <a:r>
              <a:rPr lang="fr-FR" sz="2400" b="1" dirty="0" smtClean="0"/>
              <a:t>Oracle</a:t>
            </a:r>
          </a:p>
          <a:p>
            <a:pPr>
              <a:buFont typeface="Wingdings" pitchFamily="2" charset="2"/>
              <a:buChar char="Ø"/>
            </a:pPr>
            <a:r>
              <a:rPr lang="fr-FR" sz="2400" dirty="0" smtClean="0"/>
              <a:t>Quelques liens</a:t>
            </a:r>
          </a:p>
          <a:p>
            <a:pPr lvl="1">
              <a:buFont typeface="Wingdings" pitchFamily="2" charset="2"/>
              <a:buChar char="ü"/>
            </a:pPr>
            <a:r>
              <a:rPr lang="fr-FR" sz="2000" dirty="0" smtClean="0">
                <a:hlinkClick r:id="rId2"/>
              </a:rPr>
              <a:t>http://www.oracle.com/technetwork/java/index.html</a:t>
            </a:r>
          </a:p>
          <a:p>
            <a:pPr lvl="1">
              <a:buFont typeface="Wingdings" pitchFamily="2" charset="2"/>
              <a:buChar char="ü"/>
            </a:pPr>
            <a:r>
              <a:rPr lang="fr-FR" sz="2000" dirty="0" smtClean="0">
                <a:hlinkClick r:id="rId2"/>
              </a:rPr>
              <a:t>http://www.developer.com/</a:t>
            </a:r>
          </a:p>
          <a:p>
            <a:pPr lvl="1">
              <a:buFont typeface="Wingdings" pitchFamily="2" charset="2"/>
              <a:buChar char="ü"/>
            </a:pPr>
            <a:r>
              <a:rPr lang="fr-FR" sz="2000" dirty="0" smtClean="0">
                <a:hlinkClick r:id="rId2"/>
              </a:rPr>
              <a:t>http://www.javaworld.com/</a:t>
            </a:r>
          </a:p>
          <a:p>
            <a:pPr lvl="1">
              <a:buFont typeface="Wingdings" pitchFamily="2" charset="2"/>
              <a:buChar char="ü"/>
            </a:pPr>
            <a:r>
              <a:rPr lang="fr-FR" sz="2000" dirty="0" smtClean="0">
                <a:hlinkClick r:id="rId2"/>
              </a:rPr>
              <a:t>http://tips.iworld.com/</a:t>
            </a:r>
            <a:endParaRPr lang="fr-FR" sz="2000" dirty="0" smtClean="0"/>
          </a:p>
          <a:p>
            <a:pPr marL="355600" lvl="1" indent="-268288">
              <a:buFont typeface="Wingdings" pitchFamily="2" charset="2"/>
              <a:buChar char="Ø"/>
            </a:pPr>
            <a:r>
              <a:rPr lang="fr-FR" sz="2400" dirty="0" smtClean="0"/>
              <a:t>Livres </a:t>
            </a:r>
          </a:p>
          <a:p>
            <a:pPr lvl="1" indent="-206375">
              <a:buFont typeface="Wingdings" pitchFamily="2" charset="2"/>
              <a:buChar char="ü"/>
            </a:pPr>
            <a:r>
              <a:rPr lang="fr-FR" sz="2000" dirty="0" smtClean="0"/>
              <a:t>	La programmation objet en Java  : Michel </a:t>
            </a:r>
            <a:r>
              <a:rPr lang="fr-FR" sz="2000" dirty="0" err="1" smtClean="0"/>
              <a:t>Divay</a:t>
            </a:r>
            <a:r>
              <a:rPr lang="fr-FR" sz="2000" dirty="0" smtClean="0"/>
              <a:t>, </a:t>
            </a:r>
            <a:r>
              <a:rPr lang="fr-FR" sz="2000" dirty="0" err="1" smtClean="0"/>
              <a:t>Dunod</a:t>
            </a:r>
            <a:r>
              <a:rPr lang="fr-FR" sz="2000" dirty="0" smtClean="0"/>
              <a:t> , 2006. (PR 42)</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5"/>
          <p:cNvSpPr>
            <a:spLocks noGrp="1" noChangeArrowheads="1"/>
          </p:cNvSpPr>
          <p:nvPr>
            <p:ph type="title"/>
          </p:nvPr>
        </p:nvSpPr>
        <p:spPr>
          <a:xfrm>
            <a:off x="457200" y="-71462"/>
            <a:ext cx="8229600" cy="928694"/>
          </a:xfrm>
        </p:spPr>
        <p:txBody>
          <a:bodyPr/>
          <a:lstStyle/>
          <a:p>
            <a:r>
              <a:rPr lang="fr-FR" dirty="0" smtClean="0"/>
              <a:t>Java est simple</a:t>
            </a:r>
          </a:p>
        </p:txBody>
      </p:sp>
      <p:sp>
        <p:nvSpPr>
          <p:cNvPr id="6148" name="Rectangle 6"/>
          <p:cNvSpPr>
            <a:spLocks noGrp="1" noChangeArrowheads="1"/>
          </p:cNvSpPr>
          <p:nvPr>
            <p:ph type="body" idx="1"/>
          </p:nvPr>
        </p:nvSpPr>
        <p:spPr/>
        <p:txBody>
          <a:bodyPr>
            <a:normAutofit fontScale="85000" lnSpcReduction="20000"/>
          </a:bodyPr>
          <a:lstStyle/>
          <a:p>
            <a:pPr algn="just">
              <a:buFont typeface="Wingdings" pitchFamily="2" charset="2"/>
              <a:buChar char="Ø"/>
            </a:pPr>
            <a:r>
              <a:rPr lang="fr-FR" dirty="0" smtClean="0"/>
              <a:t>Simplicité relative par rapport au C++</a:t>
            </a:r>
          </a:p>
          <a:p>
            <a:pPr algn="just">
              <a:buFont typeface="Wingdings" pitchFamily="2" charset="2"/>
              <a:buChar char="Ø"/>
            </a:pPr>
            <a:endParaRPr lang="fr-FR" dirty="0" smtClean="0"/>
          </a:p>
          <a:p>
            <a:pPr algn="just">
              <a:buFont typeface="Wingdings" pitchFamily="2" charset="2"/>
              <a:buChar char="Ø"/>
            </a:pPr>
            <a:r>
              <a:rPr lang="fr-FR" dirty="0" smtClean="0"/>
              <a:t>Certains concepts du C++ à l’origine de nombreux bugs ont été supprimés</a:t>
            </a:r>
          </a:p>
          <a:p>
            <a:pPr lvl="1" algn="just">
              <a:buFont typeface="Wingdings" pitchFamily="2" charset="2"/>
              <a:buChar char="ü"/>
            </a:pPr>
            <a:r>
              <a:rPr lang="fr-FR" dirty="0" smtClean="0"/>
              <a:t>Pointeurs</a:t>
            </a:r>
          </a:p>
          <a:p>
            <a:pPr lvl="1" algn="just">
              <a:buFont typeface="Wingdings" pitchFamily="2" charset="2"/>
              <a:buChar char="ü"/>
            </a:pPr>
            <a:r>
              <a:rPr lang="fr-FR" dirty="0" smtClean="0"/>
              <a:t>Surcharge des opérateurs</a:t>
            </a:r>
          </a:p>
          <a:p>
            <a:pPr lvl="1" algn="just">
              <a:buFont typeface="Wingdings" pitchFamily="2" charset="2"/>
              <a:buChar char="ü"/>
            </a:pPr>
            <a:r>
              <a:rPr lang="fr-FR" dirty="0" smtClean="0"/>
              <a:t>…</a:t>
            </a:r>
          </a:p>
          <a:p>
            <a:pPr algn="just">
              <a:buFont typeface="Wingdings" pitchFamily="2" charset="2"/>
              <a:buChar char="Ø"/>
            </a:pPr>
            <a:endParaRPr lang="fr-FR" dirty="0" smtClean="0"/>
          </a:p>
          <a:p>
            <a:pPr algn="just">
              <a:buFont typeface="Wingdings" pitchFamily="2" charset="2"/>
              <a:buChar char="Ø"/>
            </a:pPr>
            <a:r>
              <a:rPr lang="fr-FR" dirty="0" smtClean="0"/>
              <a:t>Des études comparatives de développements</a:t>
            </a:r>
            <a:br>
              <a:rPr lang="fr-FR" dirty="0" smtClean="0"/>
            </a:br>
            <a:r>
              <a:rPr lang="fr-FR" dirty="0" smtClean="0"/>
              <a:t>montrent une diminution du coût de développement de 30 à 35 %.</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9"/>
          <p:cNvSpPr>
            <a:spLocks noGrp="1" noChangeArrowheads="1"/>
          </p:cNvSpPr>
          <p:nvPr>
            <p:ph type="title"/>
          </p:nvPr>
        </p:nvSpPr>
        <p:spPr>
          <a:xfrm>
            <a:off x="457200" y="-142900"/>
            <a:ext cx="8229600" cy="1000132"/>
          </a:xfrm>
        </p:spPr>
        <p:txBody>
          <a:bodyPr/>
          <a:lstStyle/>
          <a:p>
            <a:r>
              <a:rPr lang="fr-FR" dirty="0" smtClean="0"/>
              <a:t>Java est un langage objet</a:t>
            </a:r>
          </a:p>
        </p:txBody>
      </p:sp>
      <p:sp>
        <p:nvSpPr>
          <p:cNvPr id="7172" name="Rectangle 10"/>
          <p:cNvSpPr>
            <a:spLocks noGrp="1" noChangeArrowheads="1"/>
          </p:cNvSpPr>
          <p:nvPr>
            <p:ph type="body" idx="1"/>
          </p:nvPr>
        </p:nvSpPr>
        <p:spPr>
          <a:xfrm>
            <a:off x="457200" y="1214422"/>
            <a:ext cx="8401080" cy="5357850"/>
          </a:xfrm>
        </p:spPr>
        <p:txBody>
          <a:bodyPr>
            <a:normAutofit/>
          </a:bodyPr>
          <a:lstStyle/>
          <a:p>
            <a:pPr>
              <a:lnSpc>
                <a:spcPct val="90000"/>
              </a:lnSpc>
              <a:buFont typeface="Wingdings" pitchFamily="2" charset="2"/>
              <a:buChar char="Ø"/>
            </a:pPr>
            <a:r>
              <a:rPr lang="fr-FR" sz="2400" dirty="0" smtClean="0"/>
              <a:t>Java reprend des caractéristiques de différents langages à objets</a:t>
            </a:r>
          </a:p>
          <a:p>
            <a:pPr lvl="1">
              <a:lnSpc>
                <a:spcPct val="90000"/>
              </a:lnSpc>
              <a:buFont typeface="Wingdings" pitchFamily="2" charset="2"/>
              <a:buChar char="ü"/>
            </a:pPr>
            <a:r>
              <a:rPr lang="fr-FR" sz="2000" dirty="0" smtClean="0"/>
              <a:t>La syntaxe du C++</a:t>
            </a:r>
          </a:p>
          <a:p>
            <a:pPr lvl="1">
              <a:lnSpc>
                <a:spcPct val="90000"/>
              </a:lnSpc>
              <a:buFont typeface="Wingdings" pitchFamily="2" charset="2"/>
              <a:buChar char="ü"/>
            </a:pPr>
            <a:r>
              <a:rPr lang="fr-FR" sz="2000" dirty="0" smtClean="0"/>
              <a:t>La gestion dynamique de la mémoire </a:t>
            </a:r>
            <a:r>
              <a:rPr lang="fr-FR" sz="2000" dirty="0" err="1" smtClean="0"/>
              <a:t>SmallTalk</a:t>
            </a:r>
            <a:endParaRPr lang="fr-FR" sz="2000" dirty="0" smtClean="0"/>
          </a:p>
          <a:p>
            <a:pPr lvl="1">
              <a:lnSpc>
                <a:spcPct val="90000"/>
              </a:lnSpc>
              <a:buNone/>
            </a:pPr>
            <a:r>
              <a:rPr lang="fr-FR" sz="2000" dirty="0" smtClean="0"/>
              <a:t/>
            </a:r>
            <a:br>
              <a:rPr lang="fr-FR" sz="2000" dirty="0" smtClean="0"/>
            </a:br>
            <a:endParaRPr lang="fr-FR" sz="2000" dirty="0" smtClean="0"/>
          </a:p>
          <a:p>
            <a:pPr>
              <a:lnSpc>
                <a:spcPct val="90000"/>
              </a:lnSpc>
              <a:buFont typeface="Wingdings" pitchFamily="2" charset="2"/>
              <a:buChar char="Ø"/>
            </a:pPr>
            <a:r>
              <a:rPr lang="fr-FR" sz="2400" dirty="0" smtClean="0"/>
              <a:t>Toute ligne de code JAVA se trouve obligatoirement dans une méthode à l’intérieur d’une classe</a:t>
            </a:r>
            <a:br>
              <a:rPr lang="fr-FR" sz="2400" dirty="0" smtClean="0"/>
            </a:br>
            <a:r>
              <a:rPr lang="fr-FR" sz="2400" dirty="0" smtClean="0"/>
              <a:t/>
            </a:r>
            <a:br>
              <a:rPr lang="fr-FR" sz="2400" dirty="0" smtClean="0"/>
            </a:br>
            <a:endParaRPr lang="fr-FR" sz="2400" dirty="0" smtClean="0"/>
          </a:p>
          <a:p>
            <a:pPr>
              <a:lnSpc>
                <a:spcPct val="90000"/>
              </a:lnSpc>
              <a:buFont typeface="Wingdings" pitchFamily="2" charset="2"/>
              <a:buChar char="Ø"/>
            </a:pPr>
            <a:r>
              <a:rPr lang="fr-FR" sz="2400" dirty="0" smtClean="0"/>
              <a:t> </a:t>
            </a:r>
            <a:r>
              <a:rPr lang="fr-FR" sz="2400" dirty="0" smtClean="0">
                <a:solidFill>
                  <a:srgbClr val="FF0000"/>
                </a:solidFill>
              </a:rPr>
              <a:t>Java implémente les concept de l’orienté objet </a:t>
            </a:r>
          </a:p>
          <a:p>
            <a:pPr lvl="1">
              <a:lnSpc>
                <a:spcPct val="90000"/>
              </a:lnSpc>
              <a:buFont typeface="Wingdings" pitchFamily="2" charset="2"/>
              <a:buChar char="ü"/>
            </a:pPr>
            <a:r>
              <a:rPr lang="fr-FR" sz="2000" dirty="0" smtClean="0">
                <a:solidFill>
                  <a:srgbClr val="FF0000"/>
                </a:solidFill>
              </a:rPr>
              <a:t>Encapsulation</a:t>
            </a:r>
          </a:p>
          <a:p>
            <a:pPr lvl="1">
              <a:lnSpc>
                <a:spcPct val="90000"/>
              </a:lnSpc>
              <a:buFont typeface="Wingdings" pitchFamily="2" charset="2"/>
              <a:buChar char="ü"/>
            </a:pPr>
            <a:r>
              <a:rPr lang="fr-FR" sz="2000" dirty="0" smtClean="0">
                <a:solidFill>
                  <a:srgbClr val="FF0000"/>
                </a:solidFill>
              </a:rPr>
              <a:t>Héritage </a:t>
            </a:r>
          </a:p>
          <a:p>
            <a:pPr lvl="1">
              <a:lnSpc>
                <a:spcPct val="90000"/>
              </a:lnSpc>
              <a:buFont typeface="Wingdings" pitchFamily="2" charset="2"/>
              <a:buChar char="ü"/>
            </a:pPr>
            <a:r>
              <a:rPr lang="fr-FR" sz="2000" dirty="0" smtClean="0">
                <a:solidFill>
                  <a:srgbClr val="FF0000"/>
                </a:solidFill>
              </a:rPr>
              <a:t>Polymorphisme </a:t>
            </a:r>
          </a:p>
          <a:p>
            <a:pPr>
              <a:lnSpc>
                <a:spcPct val="90000"/>
              </a:lnSpc>
              <a:buFont typeface="Wingdings" pitchFamily="2" charset="2"/>
              <a:buChar char="Ø"/>
            </a:pPr>
            <a:endParaRPr lang="fr-FR" sz="2000" dirty="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9"/>
          <p:cNvSpPr>
            <a:spLocks noGrp="1" noChangeArrowheads="1"/>
          </p:cNvSpPr>
          <p:nvPr>
            <p:ph type="title"/>
          </p:nvPr>
        </p:nvSpPr>
        <p:spPr>
          <a:xfrm>
            <a:off x="428596" y="0"/>
            <a:ext cx="8229600" cy="928670"/>
          </a:xfrm>
        </p:spPr>
        <p:txBody>
          <a:bodyPr/>
          <a:lstStyle/>
          <a:p>
            <a:r>
              <a:rPr lang="fr-FR" dirty="0" smtClean="0"/>
              <a:t>Java est robuste et sûr</a:t>
            </a:r>
          </a:p>
        </p:txBody>
      </p:sp>
      <p:sp>
        <p:nvSpPr>
          <p:cNvPr id="8196" name="Rectangle 10"/>
          <p:cNvSpPr>
            <a:spLocks noGrp="1" noChangeArrowheads="1"/>
          </p:cNvSpPr>
          <p:nvPr>
            <p:ph type="body" idx="1"/>
          </p:nvPr>
        </p:nvSpPr>
        <p:spPr>
          <a:xfrm>
            <a:off x="428596" y="1071546"/>
            <a:ext cx="8358246" cy="5143536"/>
          </a:xfrm>
        </p:spPr>
        <p:txBody>
          <a:bodyPr/>
          <a:lstStyle/>
          <a:p>
            <a:pPr>
              <a:lnSpc>
                <a:spcPct val="90000"/>
              </a:lnSpc>
              <a:buFont typeface="Wingdings" pitchFamily="2" charset="2"/>
              <a:buChar char="Ø"/>
            </a:pPr>
            <a:r>
              <a:rPr lang="fr-FR" sz="2000" dirty="0" smtClean="0"/>
              <a:t>Le compilateur Java est très strict</a:t>
            </a:r>
            <a:br>
              <a:rPr lang="fr-FR" sz="2000" dirty="0" smtClean="0"/>
            </a:br>
            <a:endParaRPr lang="fr-FR" sz="2000" dirty="0" smtClean="0"/>
          </a:p>
          <a:p>
            <a:pPr>
              <a:lnSpc>
                <a:spcPct val="90000"/>
              </a:lnSpc>
              <a:buFont typeface="Wingdings" pitchFamily="2" charset="2"/>
              <a:buChar char="Ø"/>
            </a:pPr>
            <a:r>
              <a:rPr lang="fr-FR" sz="2000" dirty="0" smtClean="0"/>
              <a:t>Contrôle de typage « fort »</a:t>
            </a:r>
          </a:p>
          <a:p>
            <a:pPr>
              <a:lnSpc>
                <a:spcPct val="90000"/>
              </a:lnSpc>
              <a:buFont typeface="Wingdings" pitchFamily="2" charset="2"/>
              <a:buChar char="Ø"/>
            </a:pPr>
            <a:endParaRPr lang="fr-FR" sz="2000" dirty="0" smtClean="0"/>
          </a:p>
          <a:p>
            <a:pPr>
              <a:lnSpc>
                <a:spcPct val="90000"/>
              </a:lnSpc>
              <a:buFont typeface="Wingdings" pitchFamily="2" charset="2"/>
              <a:buChar char="Ø"/>
            </a:pPr>
            <a:r>
              <a:rPr lang="fr-FR" sz="2000" dirty="0" smtClean="0"/>
              <a:t>Le compilateur vérifie que les erreurs sont traitées par le développeur</a:t>
            </a:r>
          </a:p>
          <a:p>
            <a:pPr lvl="1">
              <a:lnSpc>
                <a:spcPct val="90000"/>
              </a:lnSpc>
            </a:pPr>
            <a:r>
              <a:rPr lang="fr-FR" sz="1800" dirty="0" smtClean="0"/>
              <a:t>Si une erreur retournée par une méthode n’est pas traitée, le programme ne compilera pas</a:t>
            </a:r>
          </a:p>
          <a:p>
            <a:pPr lvl="1">
              <a:lnSpc>
                <a:spcPct val="90000"/>
              </a:lnSpc>
              <a:buFont typeface="Wingdings" pitchFamily="2" charset="2"/>
              <a:buChar char="Ø"/>
            </a:pPr>
            <a:endParaRPr lang="fr-FR" sz="1800" dirty="0" smtClean="0"/>
          </a:p>
          <a:p>
            <a:pPr>
              <a:lnSpc>
                <a:spcPct val="90000"/>
              </a:lnSpc>
              <a:buFont typeface="Wingdings" pitchFamily="2" charset="2"/>
              <a:buChar char="Ø"/>
            </a:pPr>
            <a:r>
              <a:rPr lang="fr-FR" sz="2000" dirty="0" smtClean="0"/>
              <a:t>La gestion de la mémoire n’est pas à la charge du développeur</a:t>
            </a:r>
          </a:p>
          <a:p>
            <a:pPr lvl="1">
              <a:lnSpc>
                <a:spcPct val="90000"/>
              </a:lnSpc>
              <a:buFont typeface="Wingdings" pitchFamily="2" charset="2"/>
              <a:buChar char="ü"/>
            </a:pPr>
            <a:r>
              <a:rPr lang="fr-FR" sz="1800" dirty="0" err="1" smtClean="0"/>
              <a:t>Garbage</a:t>
            </a:r>
            <a:r>
              <a:rPr lang="fr-FR" sz="1800" dirty="0" smtClean="0"/>
              <a:t> </a:t>
            </a:r>
            <a:r>
              <a:rPr lang="fr-FR" sz="1800" dirty="0" err="1" smtClean="0"/>
              <a:t>Collector</a:t>
            </a:r>
            <a:r>
              <a:rPr lang="fr-FR" sz="1800" dirty="0" smtClean="0"/>
              <a:t> (« ramasse-miettes)</a:t>
            </a:r>
          </a:p>
          <a:p>
            <a:pPr lvl="1">
              <a:lnSpc>
                <a:spcPct val="90000"/>
              </a:lnSpc>
              <a:buFont typeface="Wingdings" pitchFamily="2" charset="2"/>
              <a:buChar char="ü"/>
            </a:pPr>
            <a:r>
              <a:rPr lang="fr-FR" sz="1800" dirty="0" smtClean="0"/>
              <a:t>Pas de pointeurs</a:t>
            </a:r>
          </a:p>
          <a:p>
            <a:pPr lvl="1">
              <a:lnSpc>
                <a:spcPct val="90000"/>
              </a:lnSpc>
              <a:buFont typeface="Wingdings" pitchFamily="2" charset="2"/>
              <a:buChar char="Ø"/>
            </a:pPr>
            <a:endParaRPr lang="fr-FR" sz="1800" dirty="0" smtClean="0"/>
          </a:p>
          <a:p>
            <a:pPr>
              <a:lnSpc>
                <a:spcPct val="90000"/>
              </a:lnSpc>
              <a:buFont typeface="Wingdings" pitchFamily="2" charset="2"/>
              <a:buChar char="Ø"/>
            </a:pPr>
            <a:r>
              <a:rPr lang="fr-FR" sz="2000" dirty="0" smtClean="0"/>
              <a:t>Un débordement d’index dans un tableau provoque une erreur</a:t>
            </a:r>
          </a:p>
          <a:p>
            <a:pPr lvl="1">
              <a:lnSpc>
                <a:spcPct val="90000"/>
              </a:lnSpc>
              <a:buFont typeface="Wingdings" pitchFamily="2" charset="2"/>
              <a:buChar char="Ø"/>
            </a:pPr>
            <a:r>
              <a:rPr lang="fr-FR" sz="1800" dirty="0" smtClean="0"/>
              <a:t>La mémoire n’est pas écrasée</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p:cNvSpPr>
            <a:spLocks noGrp="1" noChangeArrowheads="1"/>
          </p:cNvSpPr>
          <p:nvPr>
            <p:ph type="title"/>
          </p:nvPr>
        </p:nvSpPr>
        <p:spPr>
          <a:xfrm>
            <a:off x="428596" y="-142900"/>
            <a:ext cx="8229600" cy="1071570"/>
          </a:xfrm>
        </p:spPr>
        <p:txBody>
          <a:bodyPr/>
          <a:lstStyle/>
          <a:p>
            <a:r>
              <a:rPr lang="fr-FR" dirty="0" smtClean="0"/>
              <a:t>JAVA est portable</a:t>
            </a:r>
          </a:p>
        </p:txBody>
      </p:sp>
      <p:sp>
        <p:nvSpPr>
          <p:cNvPr id="9220" name="Rectangle 3"/>
          <p:cNvSpPr>
            <a:spLocks noGrp="1" noChangeArrowheads="1"/>
          </p:cNvSpPr>
          <p:nvPr>
            <p:ph type="body" idx="1"/>
          </p:nvPr>
        </p:nvSpPr>
        <p:spPr>
          <a:xfrm>
            <a:off x="457200" y="1357298"/>
            <a:ext cx="8229600" cy="5000660"/>
          </a:xfrm>
        </p:spPr>
        <p:txBody>
          <a:bodyPr/>
          <a:lstStyle/>
          <a:p>
            <a:pPr eaLnBrk="1" hangingPunct="1">
              <a:spcBef>
                <a:spcPct val="0"/>
              </a:spcBef>
              <a:buFont typeface="Wingdings" pitchFamily="2" charset="2"/>
              <a:buChar char="Ø"/>
            </a:pPr>
            <a:r>
              <a:rPr lang="fr-FR" sz="2000" dirty="0" smtClean="0"/>
              <a:t>Un code source Java est compilé pour générer un code assembleur virtuel : le byte code</a:t>
            </a:r>
            <a:br>
              <a:rPr lang="fr-FR" sz="2000" dirty="0" smtClean="0"/>
            </a:br>
            <a:endParaRPr lang="fr-FR" sz="2000" dirty="0" smtClean="0"/>
          </a:p>
          <a:p>
            <a:pPr eaLnBrk="1" hangingPunct="1">
              <a:spcBef>
                <a:spcPct val="0"/>
              </a:spcBef>
              <a:buFont typeface="Wingdings" pitchFamily="2" charset="2"/>
              <a:buChar char="Ø"/>
            </a:pPr>
            <a:r>
              <a:rPr lang="fr-FR" sz="2000" dirty="0" smtClean="0"/>
              <a:t>Ce code est conçu pour :</a:t>
            </a:r>
          </a:p>
          <a:p>
            <a:pPr lvl="1" eaLnBrk="1" hangingPunct="1">
              <a:spcBef>
                <a:spcPct val="0"/>
              </a:spcBef>
              <a:buFont typeface="Wingdings" pitchFamily="2" charset="2"/>
              <a:buChar char="ü"/>
            </a:pPr>
            <a:r>
              <a:rPr lang="fr-FR" sz="1600" dirty="0" smtClean="0"/>
              <a:t>Etre rapidement </a:t>
            </a:r>
            <a:r>
              <a:rPr lang="fr-FR" sz="1600" b="1" dirty="0" smtClean="0"/>
              <a:t>interprété</a:t>
            </a:r>
          </a:p>
          <a:p>
            <a:pPr lvl="1" eaLnBrk="1" hangingPunct="1">
              <a:spcBef>
                <a:spcPct val="0"/>
              </a:spcBef>
              <a:buFont typeface="Wingdings" pitchFamily="2" charset="2"/>
              <a:buChar char="ü"/>
            </a:pPr>
            <a:r>
              <a:rPr lang="fr-FR" sz="1600" dirty="0" smtClean="0"/>
              <a:t>Etre optimisable au moment de son exécution</a:t>
            </a:r>
          </a:p>
          <a:p>
            <a:pPr lvl="1" eaLnBrk="1" hangingPunct="1">
              <a:spcBef>
                <a:spcPct val="0"/>
              </a:spcBef>
              <a:buFont typeface="Wingdings" pitchFamily="2" charset="2"/>
              <a:buChar char="ü"/>
            </a:pPr>
            <a:r>
              <a:rPr lang="fr-FR" sz="1600" dirty="0" smtClean="0"/>
              <a:t>Etre facilement traduit en instructions assembleur lors de son exécution</a:t>
            </a:r>
          </a:p>
          <a:p>
            <a:pPr lvl="1" eaLnBrk="1" hangingPunct="1">
              <a:spcBef>
                <a:spcPct val="0"/>
              </a:spcBef>
              <a:buFont typeface="Wingdings" pitchFamily="2" charset="2"/>
              <a:buChar char="ü"/>
            </a:pPr>
            <a:r>
              <a:rPr lang="fr-FR" sz="1600" dirty="0" smtClean="0"/>
              <a:t>Etre compact</a:t>
            </a:r>
          </a:p>
          <a:p>
            <a:pPr lvl="2" eaLnBrk="1" hangingPunct="1">
              <a:spcBef>
                <a:spcPct val="0"/>
              </a:spcBef>
              <a:buFont typeface="Wingdings" pitchFamily="2" charset="2"/>
              <a:buChar char="§"/>
            </a:pPr>
            <a:r>
              <a:rPr lang="fr-FR" sz="1400" i="1" dirty="0" smtClean="0"/>
              <a:t>en moyenne, une instruction byte code = 1,8 octet</a:t>
            </a:r>
          </a:p>
          <a:p>
            <a:pPr lvl="1" eaLnBrk="1" hangingPunct="1">
              <a:spcBef>
                <a:spcPct val="0"/>
              </a:spcBef>
              <a:buFont typeface="Wingdings" pitchFamily="2" charset="2"/>
              <a:buChar char="ü"/>
            </a:pPr>
            <a:r>
              <a:rPr lang="fr-FR" sz="1600" dirty="0" smtClean="0"/>
              <a:t>Etre vérifiable</a:t>
            </a:r>
            <a:br>
              <a:rPr lang="fr-FR" sz="1600" dirty="0" smtClean="0"/>
            </a:br>
            <a:endParaRPr lang="fr-FR" sz="1600" dirty="0" smtClean="0"/>
          </a:p>
          <a:p>
            <a:pPr eaLnBrk="1" hangingPunct="1">
              <a:spcBef>
                <a:spcPct val="0"/>
              </a:spcBef>
              <a:buFont typeface="Wingdings" pitchFamily="2" charset="2"/>
              <a:buChar char="Ø"/>
            </a:pPr>
            <a:r>
              <a:rPr lang="fr-FR" sz="2000" dirty="0" smtClean="0"/>
              <a:t>Le byte code est exécuté par un logiciel </a:t>
            </a:r>
            <a:r>
              <a:rPr lang="fr-FR" sz="2000" b="1" dirty="0" smtClean="0"/>
              <a:t>: la Machine virtuelle</a:t>
            </a:r>
            <a:r>
              <a:rPr lang="fr-FR" sz="2000" dirty="0" smtClean="0"/>
              <a:t/>
            </a:r>
            <a:br>
              <a:rPr lang="fr-FR" sz="2000" dirty="0" smtClean="0"/>
            </a:br>
            <a:endParaRPr lang="fr-FR" sz="2000" dirty="0" smtClean="0"/>
          </a:p>
          <a:p>
            <a:pPr eaLnBrk="1" hangingPunct="1">
              <a:spcBef>
                <a:spcPct val="0"/>
              </a:spcBef>
              <a:buFont typeface="Wingdings" pitchFamily="2" charset="2"/>
              <a:buChar char="Ø"/>
            </a:pPr>
            <a:r>
              <a:rPr lang="fr-FR" sz="2000" dirty="0" smtClean="0"/>
              <a:t>La machine virtuelle est dépendante de la plate-forme: pour chaque plate forme (Windows, linux, </a:t>
            </a:r>
            <a:r>
              <a:rPr lang="fr-FR" sz="2000" dirty="0" err="1" smtClean="0"/>
              <a:t>etc</a:t>
            </a:r>
            <a:r>
              <a:rPr lang="fr-FR" sz="2000" dirty="0" smtClean="0"/>
              <a:t>) il existe une machine virtuelle.</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7" descr="diapo2"/>
          <p:cNvPicPr>
            <a:picLocks noChangeAspect="1" noChangeArrowheads="1"/>
          </p:cNvPicPr>
          <p:nvPr/>
        </p:nvPicPr>
        <p:blipFill>
          <a:blip r:embed="rId2"/>
          <a:srcRect/>
          <a:stretch>
            <a:fillRect/>
          </a:stretch>
        </p:blipFill>
        <p:spPr bwMode="auto">
          <a:xfrm>
            <a:off x="1071563" y="1000108"/>
            <a:ext cx="7286651" cy="5429250"/>
          </a:xfrm>
          <a:prstGeom prst="rect">
            <a:avLst/>
          </a:prstGeom>
          <a:noFill/>
          <a:ln w="9525">
            <a:noFill/>
            <a:miter lim="800000"/>
            <a:headEnd/>
            <a:tailEnd/>
          </a:ln>
        </p:spPr>
      </p:pic>
      <p:sp>
        <p:nvSpPr>
          <p:cNvPr id="5" name="Rectangle 2"/>
          <p:cNvSpPr>
            <a:spLocks noGrp="1" noChangeArrowheads="1"/>
          </p:cNvSpPr>
          <p:nvPr>
            <p:ph type="title"/>
          </p:nvPr>
        </p:nvSpPr>
        <p:spPr>
          <a:xfrm>
            <a:off x="500034" y="0"/>
            <a:ext cx="8229600" cy="796908"/>
          </a:xfrm>
        </p:spPr>
        <p:txBody>
          <a:bodyPr/>
          <a:lstStyle/>
          <a:p>
            <a:r>
              <a:rPr lang="fr-FR" dirty="0" smtClean="0"/>
              <a:t>Comment il fonctionne …! </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0"/>
            <a:ext cx="5543560" cy="1071546"/>
          </a:xfrm>
        </p:spPr>
        <p:txBody>
          <a:bodyPr/>
          <a:lstStyle/>
          <a:p>
            <a:r>
              <a:rPr lang="fr-FR" dirty="0" smtClean="0"/>
              <a:t>Exemple </a:t>
            </a:r>
            <a:endParaRPr lang="fr-FR" dirty="0"/>
          </a:p>
        </p:txBody>
      </p:sp>
      <p:sp>
        <p:nvSpPr>
          <p:cNvPr id="4" name="ZoneTexte 3"/>
          <p:cNvSpPr txBox="1"/>
          <p:nvPr/>
        </p:nvSpPr>
        <p:spPr>
          <a:xfrm>
            <a:off x="500034" y="2357430"/>
            <a:ext cx="3071834" cy="203132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fr-FR" b="1" dirty="0" err="1" smtClean="0"/>
              <a:t>outer</a:t>
            </a:r>
            <a:r>
              <a:rPr lang="fr-FR" b="1" dirty="0" smtClean="0"/>
              <a:t>:</a:t>
            </a:r>
          </a:p>
          <a:p>
            <a:r>
              <a:rPr lang="fr-FR" b="1" dirty="0" smtClean="0"/>
              <a:t>for</a:t>
            </a:r>
            <a:r>
              <a:rPr lang="fr-FR" dirty="0" smtClean="0"/>
              <a:t> (</a:t>
            </a:r>
            <a:r>
              <a:rPr lang="fr-FR" b="1" dirty="0" err="1" smtClean="0"/>
              <a:t>int</a:t>
            </a:r>
            <a:r>
              <a:rPr lang="fr-FR" dirty="0" smtClean="0"/>
              <a:t> i = 2; i &lt; 1000; i++) {</a:t>
            </a:r>
          </a:p>
          <a:p>
            <a:r>
              <a:rPr lang="fr-FR" dirty="0" smtClean="0"/>
              <a:t> </a:t>
            </a:r>
            <a:r>
              <a:rPr lang="fr-FR" b="1" dirty="0" smtClean="0"/>
              <a:t>for</a:t>
            </a:r>
            <a:r>
              <a:rPr lang="fr-FR" dirty="0" smtClean="0"/>
              <a:t> (</a:t>
            </a:r>
            <a:r>
              <a:rPr lang="fr-FR" b="1" dirty="0" err="1" smtClean="0"/>
              <a:t>int</a:t>
            </a:r>
            <a:r>
              <a:rPr lang="fr-FR" dirty="0" smtClean="0"/>
              <a:t> j = 2; j &lt; i; j++) {</a:t>
            </a:r>
          </a:p>
          <a:p>
            <a:r>
              <a:rPr lang="fr-FR" dirty="0" smtClean="0"/>
              <a:t> </a:t>
            </a:r>
            <a:r>
              <a:rPr lang="fr-FR" b="1" dirty="0" smtClean="0"/>
              <a:t>if</a:t>
            </a:r>
            <a:r>
              <a:rPr lang="fr-FR" dirty="0" smtClean="0"/>
              <a:t> (i % j == 0) </a:t>
            </a:r>
            <a:r>
              <a:rPr lang="fr-FR" b="1" dirty="0" smtClean="0"/>
              <a:t>continue</a:t>
            </a:r>
            <a:r>
              <a:rPr lang="fr-FR" dirty="0" smtClean="0"/>
              <a:t> </a:t>
            </a:r>
            <a:r>
              <a:rPr lang="fr-FR" dirty="0" err="1" smtClean="0"/>
              <a:t>outer</a:t>
            </a:r>
            <a:r>
              <a:rPr lang="fr-FR" dirty="0" smtClean="0"/>
              <a:t>;</a:t>
            </a:r>
          </a:p>
          <a:p>
            <a:r>
              <a:rPr lang="fr-FR" dirty="0" smtClean="0"/>
              <a:t> } </a:t>
            </a:r>
          </a:p>
          <a:p>
            <a:r>
              <a:rPr lang="fr-FR" dirty="0" smtClean="0"/>
              <a:t>System.out.println (i); </a:t>
            </a:r>
          </a:p>
          <a:p>
            <a:r>
              <a:rPr lang="fr-FR" dirty="0" smtClean="0"/>
              <a:t>}</a:t>
            </a:r>
            <a:endParaRPr lang="fr-FR" dirty="0"/>
          </a:p>
        </p:txBody>
      </p:sp>
      <p:sp>
        <p:nvSpPr>
          <p:cNvPr id="6" name="ZoneTexte 5"/>
          <p:cNvSpPr txBox="1"/>
          <p:nvPr/>
        </p:nvSpPr>
        <p:spPr>
          <a:xfrm>
            <a:off x="4786314" y="1142984"/>
            <a:ext cx="3714776" cy="563231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fr-FR" dirty="0" smtClean="0"/>
              <a:t>0: iconst_2 </a:t>
            </a:r>
          </a:p>
          <a:p>
            <a:r>
              <a:rPr lang="fr-FR" dirty="0" smtClean="0"/>
              <a:t>1: istore_1</a:t>
            </a:r>
          </a:p>
          <a:p>
            <a:r>
              <a:rPr lang="fr-FR" dirty="0" smtClean="0"/>
              <a:t>2: </a:t>
            </a:r>
            <a:r>
              <a:rPr lang="fr-FR" b="1" dirty="0" smtClean="0"/>
              <a:t>iload_1 </a:t>
            </a:r>
          </a:p>
          <a:p>
            <a:r>
              <a:rPr lang="fr-FR" dirty="0" smtClean="0"/>
              <a:t>3: </a:t>
            </a:r>
            <a:r>
              <a:rPr lang="fr-FR" dirty="0" err="1" smtClean="0"/>
              <a:t>sipush</a:t>
            </a:r>
            <a:r>
              <a:rPr lang="fr-FR" dirty="0" smtClean="0"/>
              <a:t> 1000 </a:t>
            </a:r>
          </a:p>
          <a:p>
            <a:r>
              <a:rPr lang="fr-FR" dirty="0" smtClean="0"/>
              <a:t>6: </a:t>
            </a:r>
            <a:r>
              <a:rPr lang="fr-FR" dirty="0" err="1" smtClean="0"/>
              <a:t>if_icmpge</a:t>
            </a:r>
            <a:r>
              <a:rPr lang="fr-FR" dirty="0" smtClean="0"/>
              <a:t> 44 </a:t>
            </a:r>
          </a:p>
          <a:p>
            <a:r>
              <a:rPr lang="fr-FR" dirty="0" smtClean="0"/>
              <a:t>9: iconst_2 10: istore_2 11: iload_2 12: iload_1 </a:t>
            </a:r>
          </a:p>
          <a:p>
            <a:r>
              <a:rPr lang="fr-FR" dirty="0" smtClean="0"/>
              <a:t>13: </a:t>
            </a:r>
            <a:r>
              <a:rPr lang="fr-FR" dirty="0" err="1" smtClean="0"/>
              <a:t>if_icmpge</a:t>
            </a:r>
            <a:r>
              <a:rPr lang="fr-FR" dirty="0" smtClean="0"/>
              <a:t> 31 </a:t>
            </a:r>
          </a:p>
          <a:p>
            <a:r>
              <a:rPr lang="fr-FR" dirty="0" smtClean="0"/>
              <a:t>16: iload_1 </a:t>
            </a:r>
          </a:p>
          <a:p>
            <a:r>
              <a:rPr lang="fr-FR" dirty="0" smtClean="0"/>
              <a:t>17: iload_2 18: </a:t>
            </a:r>
            <a:r>
              <a:rPr lang="fr-FR" dirty="0" err="1" smtClean="0"/>
              <a:t>irem</a:t>
            </a:r>
            <a:r>
              <a:rPr lang="fr-FR" dirty="0" smtClean="0"/>
              <a:t> </a:t>
            </a:r>
          </a:p>
          <a:p>
            <a:r>
              <a:rPr lang="fr-FR" dirty="0" smtClean="0"/>
              <a:t>19: </a:t>
            </a:r>
            <a:r>
              <a:rPr lang="fr-FR" dirty="0" err="1" smtClean="0"/>
              <a:t>ifne</a:t>
            </a:r>
            <a:r>
              <a:rPr lang="fr-FR" dirty="0" smtClean="0"/>
              <a:t> 25 </a:t>
            </a:r>
          </a:p>
          <a:p>
            <a:r>
              <a:rPr lang="fr-FR" dirty="0" smtClean="0"/>
              <a:t>22: </a:t>
            </a:r>
            <a:r>
              <a:rPr lang="fr-FR" dirty="0" err="1" smtClean="0"/>
              <a:t>goto</a:t>
            </a:r>
            <a:r>
              <a:rPr lang="fr-FR" dirty="0" smtClean="0"/>
              <a:t> 38 </a:t>
            </a:r>
          </a:p>
          <a:p>
            <a:r>
              <a:rPr lang="fr-FR" dirty="0" smtClean="0"/>
              <a:t>25: </a:t>
            </a:r>
            <a:r>
              <a:rPr lang="fr-FR" dirty="0" err="1" smtClean="0"/>
              <a:t>iinc</a:t>
            </a:r>
            <a:r>
              <a:rPr lang="fr-FR" dirty="0" smtClean="0"/>
              <a:t> 2, 1 </a:t>
            </a:r>
          </a:p>
          <a:p>
            <a:r>
              <a:rPr lang="fr-FR" dirty="0" smtClean="0"/>
              <a:t>28: </a:t>
            </a:r>
            <a:r>
              <a:rPr lang="fr-FR" dirty="0" err="1" smtClean="0"/>
              <a:t>goto</a:t>
            </a:r>
            <a:r>
              <a:rPr lang="fr-FR" dirty="0" smtClean="0"/>
              <a:t> 11</a:t>
            </a:r>
          </a:p>
          <a:p>
            <a:r>
              <a:rPr lang="fr-FR" dirty="0" smtClean="0"/>
              <a:t>31: </a:t>
            </a:r>
            <a:r>
              <a:rPr lang="fr-FR" dirty="0" err="1" smtClean="0"/>
              <a:t>getstatic</a:t>
            </a:r>
            <a:r>
              <a:rPr lang="fr-FR" dirty="0" smtClean="0"/>
              <a:t> #84; </a:t>
            </a:r>
          </a:p>
          <a:p>
            <a:r>
              <a:rPr lang="fr-FR" dirty="0" smtClean="0"/>
              <a:t>34: iload_1 </a:t>
            </a:r>
          </a:p>
          <a:p>
            <a:r>
              <a:rPr lang="fr-FR" dirty="0" smtClean="0"/>
              <a:t>35: </a:t>
            </a:r>
            <a:r>
              <a:rPr lang="fr-FR" dirty="0" err="1" smtClean="0"/>
              <a:t>invokevirtual</a:t>
            </a:r>
            <a:r>
              <a:rPr lang="fr-FR" dirty="0" smtClean="0"/>
              <a:t> #85; </a:t>
            </a:r>
          </a:p>
          <a:p>
            <a:r>
              <a:rPr lang="fr-FR" dirty="0" smtClean="0"/>
              <a:t>38: </a:t>
            </a:r>
            <a:r>
              <a:rPr lang="fr-FR" dirty="0" err="1" smtClean="0"/>
              <a:t>iinc</a:t>
            </a:r>
            <a:r>
              <a:rPr lang="fr-FR" dirty="0" smtClean="0"/>
              <a:t> 1, 1 </a:t>
            </a:r>
          </a:p>
          <a:p>
            <a:r>
              <a:rPr lang="fr-FR" dirty="0" smtClean="0"/>
              <a:t>41: </a:t>
            </a:r>
            <a:r>
              <a:rPr lang="fr-FR" dirty="0" err="1" smtClean="0"/>
              <a:t>goto</a:t>
            </a:r>
            <a:r>
              <a:rPr lang="fr-FR" dirty="0" smtClean="0"/>
              <a:t> 2 </a:t>
            </a:r>
          </a:p>
          <a:p>
            <a:r>
              <a:rPr lang="fr-FR" dirty="0" smtClean="0"/>
              <a:t>44: return</a:t>
            </a:r>
            <a:endParaRPr lang="fr-FR" dirty="0"/>
          </a:p>
        </p:txBody>
      </p:sp>
      <p:sp>
        <p:nvSpPr>
          <p:cNvPr id="7" name="ZoneTexte 6"/>
          <p:cNvSpPr txBox="1"/>
          <p:nvPr/>
        </p:nvSpPr>
        <p:spPr>
          <a:xfrm>
            <a:off x="500034" y="2000240"/>
            <a:ext cx="1143008" cy="369332"/>
          </a:xfrm>
          <a:prstGeom prst="rect">
            <a:avLst/>
          </a:prstGeom>
          <a:noFill/>
        </p:spPr>
        <p:txBody>
          <a:bodyPr wrap="square" rtlCol="0">
            <a:spAutoFit/>
          </a:bodyPr>
          <a:lstStyle/>
          <a:p>
            <a:endParaRPr lang="fr-FR" dirty="0"/>
          </a:p>
        </p:txBody>
      </p:sp>
      <p:sp>
        <p:nvSpPr>
          <p:cNvPr id="8" name="ZoneTexte 7"/>
          <p:cNvSpPr txBox="1"/>
          <p:nvPr/>
        </p:nvSpPr>
        <p:spPr>
          <a:xfrm>
            <a:off x="500034" y="1988098"/>
            <a:ext cx="2643206" cy="36933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fr-FR" b="1" dirty="0" smtClean="0"/>
              <a:t>Programme source java</a:t>
            </a:r>
            <a:endParaRPr lang="fr-FR" b="1" dirty="0"/>
          </a:p>
        </p:txBody>
      </p:sp>
      <p:sp>
        <p:nvSpPr>
          <p:cNvPr id="9" name="ZoneTexte 8"/>
          <p:cNvSpPr txBox="1"/>
          <p:nvPr/>
        </p:nvSpPr>
        <p:spPr>
          <a:xfrm>
            <a:off x="4786314" y="772146"/>
            <a:ext cx="2643206" cy="36933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fr-FR" b="1" dirty="0" smtClean="0"/>
              <a:t>Byte code</a:t>
            </a:r>
            <a:endParaRPr lang="fr-FR" b="1" dirty="0"/>
          </a:p>
        </p:txBody>
      </p:sp>
      <p:cxnSp>
        <p:nvCxnSpPr>
          <p:cNvPr id="11" name="Connecteur droit avec flèche 10"/>
          <p:cNvCxnSpPr>
            <a:stCxn id="4" idx="3"/>
          </p:cNvCxnSpPr>
          <p:nvPr/>
        </p:nvCxnSpPr>
        <p:spPr>
          <a:xfrm flipV="1">
            <a:off x="3571868" y="3357562"/>
            <a:ext cx="1214446" cy="15531"/>
          </a:xfrm>
          <a:prstGeom prst="straightConnector1">
            <a:avLst/>
          </a:prstGeom>
          <a:ln w="25400">
            <a:tailEnd type="arrow"/>
          </a:ln>
        </p:spPr>
        <p:style>
          <a:lnRef idx="1">
            <a:schemeClr val="dk1"/>
          </a:lnRef>
          <a:fillRef idx="0">
            <a:schemeClr val="dk1"/>
          </a:fillRef>
          <a:effectRef idx="0">
            <a:schemeClr val="dk1"/>
          </a:effectRef>
          <a:fontRef idx="minor">
            <a:schemeClr val="tx1"/>
          </a:fontRef>
        </p:style>
      </p:cxnSp>
      <p:sp>
        <p:nvSpPr>
          <p:cNvPr id="17" name="Rectangle à coins arrondis 16"/>
          <p:cNvSpPr/>
          <p:nvPr/>
        </p:nvSpPr>
        <p:spPr>
          <a:xfrm>
            <a:off x="2500298" y="4929198"/>
            <a:ext cx="2000264" cy="857256"/>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fr-FR" dirty="0" smtClean="0"/>
              <a:t>Compilation</a:t>
            </a:r>
          </a:p>
          <a:p>
            <a:pPr algn="ctr"/>
            <a:r>
              <a:rPr lang="fr-FR" dirty="0" smtClean="0"/>
              <a:t>(</a:t>
            </a:r>
            <a:r>
              <a:rPr lang="fr-FR" b="1" dirty="0" err="1" smtClean="0"/>
              <a:t>javac</a:t>
            </a:r>
            <a:r>
              <a:rPr lang="fr-FR" dirty="0" smtClean="0"/>
              <a:t>)</a:t>
            </a:r>
            <a:endParaRPr lang="fr-FR" dirty="0"/>
          </a:p>
        </p:txBody>
      </p:sp>
      <p:cxnSp>
        <p:nvCxnSpPr>
          <p:cNvPr id="19" name="Connecteur droit avec flèche 18"/>
          <p:cNvCxnSpPr>
            <a:stCxn id="17" idx="0"/>
          </p:cNvCxnSpPr>
          <p:nvPr/>
        </p:nvCxnSpPr>
        <p:spPr>
          <a:xfrm rot="5400000" flipH="1" flipV="1">
            <a:off x="3107521" y="3750471"/>
            <a:ext cx="1571636" cy="78581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2"/>
          <p:cNvSpPr>
            <a:spLocks noGrp="1" noChangeArrowheads="1"/>
          </p:cNvSpPr>
          <p:nvPr>
            <p:ph type="title"/>
          </p:nvPr>
        </p:nvSpPr>
        <p:spPr>
          <a:xfrm>
            <a:off x="500034" y="-214338"/>
            <a:ext cx="8229600" cy="1000132"/>
          </a:xfrm>
        </p:spPr>
        <p:txBody>
          <a:bodyPr/>
          <a:lstStyle/>
          <a:p>
            <a:r>
              <a:rPr lang="fr-FR" dirty="0" smtClean="0"/>
              <a:t>Le JDK / JRE</a:t>
            </a:r>
          </a:p>
        </p:txBody>
      </p:sp>
      <p:sp>
        <p:nvSpPr>
          <p:cNvPr id="12292" name="Rectangle 3"/>
          <p:cNvSpPr>
            <a:spLocks noGrp="1" noChangeArrowheads="1"/>
          </p:cNvSpPr>
          <p:nvPr>
            <p:ph type="body" idx="1"/>
          </p:nvPr>
        </p:nvSpPr>
        <p:spPr>
          <a:xfrm>
            <a:off x="457200" y="1142984"/>
            <a:ext cx="8229600" cy="4983179"/>
          </a:xfrm>
        </p:spPr>
        <p:txBody>
          <a:bodyPr/>
          <a:lstStyle/>
          <a:p>
            <a:pPr eaLnBrk="1" hangingPunct="1">
              <a:spcBef>
                <a:spcPct val="0"/>
              </a:spcBef>
              <a:buFont typeface="Wingdings" pitchFamily="2" charset="2"/>
              <a:buChar char="Ø"/>
            </a:pPr>
            <a:r>
              <a:rPr lang="fr-FR" dirty="0" smtClean="0"/>
              <a:t> Le JDK = Java </a:t>
            </a:r>
            <a:r>
              <a:rPr lang="en-US" dirty="0" smtClean="0"/>
              <a:t>Development</a:t>
            </a:r>
            <a:r>
              <a:rPr lang="fr-FR" dirty="0" smtClean="0"/>
              <a:t> Kit</a:t>
            </a:r>
          </a:p>
          <a:p>
            <a:pPr eaLnBrk="1" hangingPunct="1">
              <a:spcBef>
                <a:spcPct val="0"/>
              </a:spcBef>
              <a:buFont typeface="Wingdings" pitchFamily="2" charset="2"/>
              <a:buChar char="Ø"/>
            </a:pPr>
            <a:r>
              <a:rPr lang="fr-FR" dirty="0" smtClean="0"/>
              <a:t>Il contient :</a:t>
            </a:r>
          </a:p>
          <a:p>
            <a:pPr lvl="1">
              <a:spcBef>
                <a:spcPct val="0"/>
              </a:spcBef>
              <a:buFont typeface="Wingdings" pitchFamily="2" charset="2"/>
              <a:buChar char="ü"/>
            </a:pPr>
            <a:r>
              <a:rPr lang="fr-FR" sz="2000" dirty="0" smtClean="0"/>
              <a:t>Des exécutables : machine virtuelle, compilateur…</a:t>
            </a:r>
          </a:p>
          <a:p>
            <a:pPr lvl="1" eaLnBrk="1" hangingPunct="1">
              <a:spcBef>
                <a:spcPct val="0"/>
              </a:spcBef>
              <a:buFont typeface="Wingdings" pitchFamily="2" charset="2"/>
              <a:buChar char="ü"/>
            </a:pPr>
            <a:r>
              <a:rPr lang="fr-FR" sz="2000" dirty="0" smtClean="0"/>
              <a:t>Un ensemble de classes de base regroupées en packages</a:t>
            </a:r>
          </a:p>
          <a:p>
            <a:pPr lvl="2" eaLnBrk="1" hangingPunct="1">
              <a:spcBef>
                <a:spcPct val="0"/>
              </a:spcBef>
              <a:buFont typeface="Wingdings" pitchFamily="2" charset="2"/>
              <a:buChar char="ü"/>
            </a:pPr>
            <a:r>
              <a:rPr lang="fr-FR" sz="1800" i="1" dirty="0" smtClean="0"/>
              <a:t>Interface utilisateur, conteneurs, gestion des threads, réseau</a:t>
            </a:r>
            <a:r>
              <a:rPr lang="fr-FR" sz="1800" dirty="0" smtClean="0"/>
              <a:t>…</a:t>
            </a:r>
          </a:p>
          <a:p>
            <a:pPr lvl="1" eaLnBrk="1" hangingPunct="1">
              <a:spcBef>
                <a:spcPct val="0"/>
              </a:spcBef>
              <a:buFont typeface="Wingdings" pitchFamily="2" charset="2"/>
              <a:buChar char="ü"/>
            </a:pPr>
            <a:r>
              <a:rPr lang="fr-FR" sz="2000" dirty="0" smtClean="0"/>
              <a:t>Des bibliothèques permettant de coupler du Java et du C</a:t>
            </a:r>
            <a:r>
              <a:rPr lang="fr-FR" sz="1800" dirty="0" smtClean="0"/>
              <a:t/>
            </a:r>
            <a:br>
              <a:rPr lang="fr-FR" sz="1800" dirty="0" smtClean="0"/>
            </a:br>
            <a:endParaRPr lang="fr-FR" sz="1800" dirty="0" smtClean="0"/>
          </a:p>
          <a:p>
            <a:pPr eaLnBrk="1" hangingPunct="1">
              <a:spcBef>
                <a:spcPct val="0"/>
              </a:spcBef>
              <a:buFont typeface="Wingdings" pitchFamily="2" charset="2"/>
              <a:buChar char="Ø"/>
            </a:pPr>
            <a:r>
              <a:rPr lang="fr-FR" dirty="0" smtClean="0"/>
              <a:t>Le JRE= Java </a:t>
            </a:r>
            <a:r>
              <a:rPr lang="en-US" dirty="0" smtClean="0"/>
              <a:t>Runtime</a:t>
            </a:r>
            <a:r>
              <a:rPr lang="fr-FR" dirty="0" smtClean="0"/>
              <a:t> </a:t>
            </a:r>
            <a:r>
              <a:rPr lang="en-US" dirty="0" smtClean="0"/>
              <a:t>Environment</a:t>
            </a:r>
            <a:r>
              <a:rPr lang="fr-FR" dirty="0" smtClean="0"/>
              <a:t> </a:t>
            </a:r>
            <a:br>
              <a:rPr lang="fr-FR" dirty="0" smtClean="0"/>
            </a:br>
            <a:r>
              <a:rPr lang="fr-FR" dirty="0" smtClean="0"/>
              <a:t> contient :</a:t>
            </a:r>
          </a:p>
          <a:p>
            <a:pPr lvl="1">
              <a:spcBef>
                <a:spcPct val="0"/>
              </a:spcBef>
              <a:buFont typeface="Wingdings" pitchFamily="2" charset="2"/>
              <a:buChar char="ü"/>
            </a:pPr>
            <a:r>
              <a:rPr lang="fr-FR" dirty="0" smtClean="0"/>
              <a:t> la machine virtuelle</a:t>
            </a:r>
          </a:p>
          <a:p>
            <a:pPr eaLnBrk="1" hangingPunct="1">
              <a:spcBef>
                <a:spcPct val="0"/>
              </a:spcBef>
            </a:pPr>
            <a:endParaRPr lang="fr-FR" dirty="0" smtClean="0"/>
          </a:p>
          <a:p>
            <a:pPr eaLnBrk="1" hangingPunct="1">
              <a:spcBef>
                <a:spcPct val="0"/>
              </a:spcBef>
              <a:buFont typeface="Wingdings" pitchFamily="2" charset="2"/>
              <a:buNone/>
            </a:pPr>
            <a:endParaRPr lang="fr-FR" sz="2000" dirty="0"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p:cNvSpPr>
            <a:spLocks noGrp="1" noChangeArrowheads="1"/>
          </p:cNvSpPr>
          <p:nvPr>
            <p:ph type="title"/>
          </p:nvPr>
        </p:nvSpPr>
        <p:spPr>
          <a:xfrm>
            <a:off x="428596" y="-214338"/>
            <a:ext cx="8229600" cy="1143000"/>
          </a:xfrm>
        </p:spPr>
        <p:txBody>
          <a:bodyPr>
            <a:normAutofit/>
          </a:bodyPr>
          <a:lstStyle/>
          <a:p>
            <a:r>
              <a:rPr lang="fr-FR" sz="3600" dirty="0" smtClean="0"/>
              <a:t>Les environnements de développement</a:t>
            </a:r>
          </a:p>
        </p:txBody>
      </p:sp>
      <p:sp>
        <p:nvSpPr>
          <p:cNvPr id="13316" name="Rectangle 3"/>
          <p:cNvSpPr>
            <a:spLocks noGrp="1" noChangeArrowheads="1"/>
          </p:cNvSpPr>
          <p:nvPr>
            <p:ph type="body" idx="1"/>
          </p:nvPr>
        </p:nvSpPr>
        <p:spPr>
          <a:xfrm>
            <a:off x="285720" y="928670"/>
            <a:ext cx="8543956" cy="2185990"/>
          </a:xfrm>
        </p:spPr>
        <p:txBody>
          <a:bodyPr>
            <a:normAutofit fontScale="85000" lnSpcReduction="20000"/>
          </a:bodyPr>
          <a:lstStyle/>
          <a:p>
            <a:pPr eaLnBrk="1" hangingPunct="1">
              <a:spcBef>
                <a:spcPct val="0"/>
              </a:spcBef>
              <a:buFont typeface="Wingdings" pitchFamily="2" charset="2"/>
              <a:buChar char="Ø"/>
            </a:pPr>
            <a:r>
              <a:rPr lang="fr-FR" dirty="0" smtClean="0"/>
              <a:t>Ils offrent des fonctions avancées :</a:t>
            </a:r>
          </a:p>
          <a:p>
            <a:pPr lvl="1" eaLnBrk="1" hangingPunct="1">
              <a:spcBef>
                <a:spcPct val="0"/>
              </a:spcBef>
            </a:pPr>
            <a:r>
              <a:rPr lang="fr-FR" dirty="0" smtClean="0"/>
              <a:t>Éditeur évolué (couleur, autocorrection, présentation…)</a:t>
            </a:r>
          </a:p>
          <a:p>
            <a:pPr lvl="1" eaLnBrk="1" hangingPunct="1">
              <a:spcBef>
                <a:spcPct val="0"/>
              </a:spcBef>
            </a:pPr>
            <a:r>
              <a:rPr lang="fr-FR" dirty="0" smtClean="0"/>
              <a:t>Assistance syntaxique</a:t>
            </a:r>
          </a:p>
          <a:p>
            <a:pPr lvl="1" eaLnBrk="1" hangingPunct="1">
              <a:spcBef>
                <a:spcPct val="0"/>
              </a:spcBef>
            </a:pPr>
            <a:r>
              <a:rPr lang="fr-FR" dirty="0" smtClean="0"/>
              <a:t>Générateur de code</a:t>
            </a:r>
          </a:p>
          <a:p>
            <a:pPr lvl="1" eaLnBrk="1" hangingPunct="1">
              <a:spcBef>
                <a:spcPct val="0"/>
              </a:spcBef>
            </a:pPr>
            <a:r>
              <a:rPr lang="fr-FR" dirty="0" err="1" smtClean="0"/>
              <a:t>Débugage</a:t>
            </a:r>
            <a:endParaRPr lang="fr-FR" dirty="0" smtClean="0"/>
          </a:p>
          <a:p>
            <a:pPr lvl="1" eaLnBrk="1" hangingPunct="1">
              <a:spcBef>
                <a:spcPct val="0"/>
              </a:spcBef>
            </a:pPr>
            <a:r>
              <a:rPr lang="fr-FR" dirty="0" smtClean="0"/>
              <a:t>Environnement d’exécution</a:t>
            </a:r>
          </a:p>
          <a:p>
            <a:pPr lvl="1" eaLnBrk="1" hangingPunct="1">
              <a:spcBef>
                <a:spcPct val="0"/>
              </a:spcBef>
            </a:pPr>
            <a:r>
              <a:rPr lang="fr-FR" dirty="0" smtClean="0"/>
              <a:t>…</a:t>
            </a:r>
          </a:p>
        </p:txBody>
      </p:sp>
      <p:pic>
        <p:nvPicPr>
          <p:cNvPr id="1027" name="Picture 3"/>
          <p:cNvPicPr>
            <a:picLocks noChangeAspect="1" noChangeArrowheads="1"/>
          </p:cNvPicPr>
          <p:nvPr/>
        </p:nvPicPr>
        <p:blipFill>
          <a:blip r:embed="rId2"/>
          <a:srcRect/>
          <a:stretch>
            <a:fillRect/>
          </a:stretch>
        </p:blipFill>
        <p:spPr bwMode="auto">
          <a:xfrm>
            <a:off x="419099" y="3214686"/>
            <a:ext cx="8296305" cy="342902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5"/>
          <p:cNvSpPr>
            <a:spLocks noGrp="1" noChangeArrowheads="1"/>
          </p:cNvSpPr>
          <p:nvPr>
            <p:ph type="title"/>
          </p:nvPr>
        </p:nvSpPr>
        <p:spPr>
          <a:xfrm>
            <a:off x="571472" y="-142900"/>
            <a:ext cx="8229600" cy="1000132"/>
          </a:xfrm>
        </p:spPr>
        <p:txBody>
          <a:bodyPr/>
          <a:lstStyle/>
          <a:p>
            <a:r>
              <a:rPr lang="fr-FR" dirty="0" smtClean="0"/>
              <a:t>Les packages de base</a:t>
            </a:r>
          </a:p>
        </p:txBody>
      </p:sp>
      <p:sp>
        <p:nvSpPr>
          <p:cNvPr id="14340" name="Rectangle 6"/>
          <p:cNvSpPr>
            <a:spLocks noGrp="1" noChangeArrowheads="1"/>
          </p:cNvSpPr>
          <p:nvPr>
            <p:ph type="body" idx="1"/>
          </p:nvPr>
        </p:nvSpPr>
        <p:spPr>
          <a:xfrm>
            <a:off x="457200" y="857232"/>
            <a:ext cx="8229600" cy="5643602"/>
          </a:xfrm>
        </p:spPr>
        <p:txBody>
          <a:bodyPr>
            <a:normAutofit/>
          </a:bodyPr>
          <a:lstStyle/>
          <a:p>
            <a:pPr>
              <a:buFont typeface="Wingdings" pitchFamily="2" charset="2"/>
              <a:buChar char="Ø"/>
            </a:pPr>
            <a:r>
              <a:rPr lang="fr-FR" dirty="0" smtClean="0"/>
              <a:t>AWT et Swing</a:t>
            </a:r>
          </a:p>
          <a:p>
            <a:pPr lvl="1">
              <a:buFont typeface="Wingdings" pitchFamily="2" charset="2"/>
              <a:buChar char="ü"/>
            </a:pPr>
            <a:r>
              <a:rPr lang="fr-FR" dirty="0" smtClean="0"/>
              <a:t>boutons, listes, menus, etc.</a:t>
            </a:r>
          </a:p>
          <a:p>
            <a:pPr>
              <a:buFont typeface="Wingdings" pitchFamily="2" charset="2"/>
              <a:buChar char="Ø"/>
            </a:pPr>
            <a:r>
              <a:rPr lang="fr-FR" dirty="0" smtClean="0"/>
              <a:t>Réseau</a:t>
            </a:r>
          </a:p>
          <a:p>
            <a:pPr lvl="1">
              <a:buFont typeface="Wingdings" pitchFamily="2" charset="2"/>
              <a:buChar char="ü"/>
            </a:pPr>
            <a:r>
              <a:rPr lang="fr-FR" dirty="0" smtClean="0"/>
              <a:t>Sockets (serveurs, clients), Web (URL), Applet…</a:t>
            </a:r>
          </a:p>
          <a:p>
            <a:pPr eaLnBrk="1" hangingPunct="1">
              <a:spcBef>
                <a:spcPct val="0"/>
              </a:spcBef>
              <a:buFont typeface="Wingdings" pitchFamily="2" charset="2"/>
              <a:buChar char="Ø"/>
            </a:pPr>
            <a:r>
              <a:rPr lang="fr-FR" dirty="0" smtClean="0"/>
              <a:t>Entrée-sortie</a:t>
            </a:r>
          </a:p>
          <a:p>
            <a:pPr lvl="1" eaLnBrk="1" hangingPunct="1">
              <a:spcBef>
                <a:spcPct val="0"/>
              </a:spcBef>
              <a:buFont typeface="Wingdings" pitchFamily="2" charset="2"/>
              <a:buChar char="ü"/>
            </a:pPr>
            <a:r>
              <a:rPr lang="fr-FR" sz="2600" dirty="0" smtClean="0"/>
              <a:t>Fichier, Pipe, accès direct…</a:t>
            </a:r>
            <a:endParaRPr lang="fr-FR" sz="3900" dirty="0" smtClean="0"/>
          </a:p>
          <a:p>
            <a:pPr eaLnBrk="1" hangingPunct="1">
              <a:spcBef>
                <a:spcPct val="0"/>
              </a:spcBef>
              <a:buFont typeface="Wingdings" pitchFamily="2" charset="2"/>
              <a:buChar char="Ø"/>
            </a:pPr>
            <a:r>
              <a:rPr lang="fr-FR" dirty="0" smtClean="0"/>
              <a:t>Classes de base</a:t>
            </a:r>
          </a:p>
          <a:p>
            <a:pPr lvl="1" eaLnBrk="1" hangingPunct="1">
              <a:spcBef>
                <a:spcPct val="0"/>
              </a:spcBef>
              <a:buFont typeface="Wingdings" pitchFamily="2" charset="2"/>
              <a:buChar char="ü"/>
            </a:pPr>
            <a:r>
              <a:rPr lang="fr-FR" sz="2600" dirty="0" smtClean="0"/>
              <a:t>Date, Chaîne de caractères</a:t>
            </a:r>
            <a:endParaRPr lang="fr-FR" sz="3900" dirty="0" smtClean="0"/>
          </a:p>
          <a:p>
            <a:pPr eaLnBrk="1" hangingPunct="1">
              <a:spcBef>
                <a:spcPct val="0"/>
              </a:spcBef>
              <a:buFont typeface="Wingdings" pitchFamily="2" charset="2"/>
              <a:buChar char="Ø"/>
            </a:pPr>
            <a:r>
              <a:rPr lang="fr-FR" dirty="0" smtClean="0"/>
              <a:t>RMI</a:t>
            </a:r>
          </a:p>
          <a:p>
            <a:pPr lvl="1" eaLnBrk="1" hangingPunct="1">
              <a:spcBef>
                <a:spcPct val="0"/>
              </a:spcBef>
              <a:buFont typeface="Wingdings" pitchFamily="2" charset="2"/>
              <a:buChar char="ü"/>
            </a:pPr>
            <a:r>
              <a:rPr lang="fr-FR" sz="2600" dirty="0" err="1" smtClean="0"/>
              <a:t>Remote</a:t>
            </a:r>
            <a:r>
              <a:rPr lang="fr-FR" sz="2600" dirty="0" smtClean="0"/>
              <a:t> </a:t>
            </a:r>
            <a:r>
              <a:rPr lang="fr-FR" sz="2600" dirty="0" err="1" smtClean="0"/>
              <a:t>Method</a:t>
            </a:r>
            <a:r>
              <a:rPr lang="fr-FR" sz="2600" dirty="0" smtClean="0"/>
              <a:t> Invocation</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Grp="1" noChangeArrowheads="1"/>
          </p:cNvSpPr>
          <p:nvPr>
            <p:ph type="title"/>
          </p:nvPr>
        </p:nvSpPr>
        <p:spPr>
          <a:xfrm>
            <a:off x="457200" y="-142900"/>
            <a:ext cx="8229600" cy="1000132"/>
          </a:xfrm>
        </p:spPr>
        <p:txBody>
          <a:bodyPr/>
          <a:lstStyle/>
          <a:p>
            <a:r>
              <a:rPr lang="fr-FR" dirty="0" smtClean="0"/>
              <a:t>Les packages de base</a:t>
            </a:r>
          </a:p>
        </p:txBody>
      </p:sp>
      <p:sp>
        <p:nvSpPr>
          <p:cNvPr id="15364" name="Rectangle 3"/>
          <p:cNvSpPr>
            <a:spLocks noGrp="1" noChangeArrowheads="1"/>
          </p:cNvSpPr>
          <p:nvPr>
            <p:ph type="body" idx="1"/>
          </p:nvPr>
        </p:nvSpPr>
        <p:spPr>
          <a:xfrm>
            <a:off x="457200" y="1214422"/>
            <a:ext cx="8329642" cy="5214974"/>
          </a:xfrm>
        </p:spPr>
        <p:txBody>
          <a:bodyPr>
            <a:normAutofit/>
          </a:bodyPr>
          <a:lstStyle/>
          <a:p>
            <a:pPr>
              <a:buFont typeface="Wingdings" pitchFamily="2" charset="2"/>
              <a:buChar char="Ø"/>
            </a:pPr>
            <a:r>
              <a:rPr lang="fr-FR" dirty="0" smtClean="0"/>
              <a:t>JDBC</a:t>
            </a:r>
            <a:endParaRPr lang="fr-FR" sz="2000" dirty="0" smtClean="0"/>
          </a:p>
          <a:p>
            <a:pPr lvl="1">
              <a:buFont typeface="Wingdings" pitchFamily="2" charset="2"/>
              <a:buChar char="ü"/>
            </a:pPr>
            <a:r>
              <a:rPr lang="fr-FR" sz="1800" dirty="0" smtClean="0"/>
              <a:t>Accès aux bases de données relationnelles </a:t>
            </a:r>
          </a:p>
          <a:p>
            <a:pPr eaLnBrk="1" hangingPunct="1">
              <a:spcBef>
                <a:spcPct val="0"/>
              </a:spcBef>
              <a:buFont typeface="Wingdings" pitchFamily="2" charset="2"/>
              <a:buChar char="Ø"/>
            </a:pPr>
            <a:r>
              <a:rPr lang="fr-FR" dirty="0" smtClean="0"/>
              <a:t>Beans</a:t>
            </a:r>
            <a:endParaRPr lang="fr-FR" sz="2000" dirty="0" smtClean="0"/>
          </a:p>
          <a:p>
            <a:pPr lvl="1" eaLnBrk="1" hangingPunct="1">
              <a:spcBef>
                <a:spcPct val="0"/>
              </a:spcBef>
              <a:buFont typeface="Wingdings" pitchFamily="2" charset="2"/>
              <a:buChar char="ü"/>
            </a:pPr>
            <a:r>
              <a:rPr lang="fr-FR" sz="1800" dirty="0" smtClean="0"/>
              <a:t>Composant Java</a:t>
            </a:r>
            <a:endParaRPr lang="fr-FR" dirty="0" smtClean="0"/>
          </a:p>
          <a:p>
            <a:pPr eaLnBrk="1" hangingPunct="1">
              <a:spcBef>
                <a:spcPct val="0"/>
              </a:spcBef>
              <a:buFont typeface="Wingdings" pitchFamily="2" charset="2"/>
              <a:buChar char="Ø"/>
            </a:pPr>
            <a:r>
              <a:rPr lang="fr-FR" dirty="0" smtClean="0"/>
              <a:t>Sécurité</a:t>
            </a:r>
            <a:endParaRPr lang="fr-FR" sz="2000" dirty="0" smtClean="0"/>
          </a:p>
          <a:p>
            <a:pPr lvl="1" eaLnBrk="1" hangingPunct="1">
              <a:spcBef>
                <a:spcPct val="0"/>
              </a:spcBef>
              <a:buFont typeface="Wingdings" pitchFamily="2" charset="2"/>
              <a:buChar char="ü"/>
            </a:pPr>
            <a:r>
              <a:rPr lang="fr-FR" sz="1800" dirty="0" smtClean="0"/>
              <a:t>Cryptage, identification, signature</a:t>
            </a:r>
            <a:endParaRPr lang="fr-FR" dirty="0" smtClean="0"/>
          </a:p>
          <a:p>
            <a:pPr eaLnBrk="1" hangingPunct="1">
              <a:spcBef>
                <a:spcPct val="0"/>
              </a:spcBef>
              <a:buFont typeface="Wingdings" pitchFamily="2" charset="2"/>
              <a:buChar char="Ø"/>
            </a:pPr>
            <a:r>
              <a:rPr lang="fr-FR" dirty="0" smtClean="0"/>
              <a:t>Internationalisation</a:t>
            </a:r>
          </a:p>
          <a:p>
            <a:pPr lvl="1" eaLnBrk="1" hangingPunct="1">
              <a:spcBef>
                <a:spcPct val="0"/>
              </a:spcBef>
              <a:buFont typeface="Wingdings" pitchFamily="2" charset="2"/>
              <a:buChar char="ü"/>
            </a:pPr>
            <a:r>
              <a:rPr lang="fr-FR" sz="1800" dirty="0" smtClean="0"/>
              <a:t>Format de date/heure</a:t>
            </a:r>
          </a:p>
          <a:p>
            <a:pPr lvl="1" eaLnBrk="1" hangingPunct="1">
              <a:spcBef>
                <a:spcPct val="0"/>
              </a:spcBef>
              <a:buFont typeface="Wingdings" pitchFamily="2" charset="2"/>
              <a:buChar char="ü"/>
            </a:pPr>
            <a:r>
              <a:rPr lang="fr-FR" sz="1800" dirty="0" smtClean="0"/>
              <a:t>messages localisés</a:t>
            </a:r>
          </a:p>
          <a:p>
            <a:pPr lvl="1" eaLnBrk="1" hangingPunct="1">
              <a:spcBef>
                <a:spcPct val="0"/>
              </a:spcBef>
              <a:buFont typeface="Wingdings" pitchFamily="2" charset="2"/>
              <a:buChar char="ü"/>
            </a:pPr>
            <a:r>
              <a:rPr lang="fr-FR" sz="1800" dirty="0" smtClean="0"/>
              <a:t>caractères UNICODE 2</a:t>
            </a:r>
            <a:endParaRPr lang="fr-FR" dirty="0" smtClean="0"/>
          </a:p>
          <a:p>
            <a:pPr>
              <a:buFont typeface="Wingdings" pitchFamily="2" charset="2"/>
              <a:buChar char="Ø"/>
            </a:pPr>
            <a:r>
              <a:rPr lang="fr-FR" dirty="0" smtClean="0"/>
              <a:t>Utiles</a:t>
            </a:r>
          </a:p>
          <a:p>
            <a:pPr lvl="1">
              <a:buFont typeface="Wingdings" pitchFamily="2" charset="2"/>
              <a:buChar char="ü"/>
            </a:pPr>
            <a:r>
              <a:rPr lang="fr-FR" sz="1800" dirty="0" smtClean="0"/>
              <a:t>Collection,  Compression, </a:t>
            </a:r>
            <a:endParaRPr lang="fr-FR" dirty="0"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14338"/>
            <a:ext cx="8229600" cy="928694"/>
          </a:xfrm>
        </p:spPr>
        <p:txBody>
          <a:bodyPr/>
          <a:lstStyle/>
          <a:p>
            <a:r>
              <a:rPr lang="fr-FR" dirty="0" smtClean="0"/>
              <a:t>Sommaire </a:t>
            </a:r>
            <a:endParaRPr lang="fr-FR" dirty="0"/>
          </a:p>
        </p:txBody>
      </p:sp>
      <p:sp>
        <p:nvSpPr>
          <p:cNvPr id="3" name="Espace réservé du contenu 2"/>
          <p:cNvSpPr>
            <a:spLocks noGrp="1"/>
          </p:cNvSpPr>
          <p:nvPr>
            <p:ph idx="1"/>
          </p:nvPr>
        </p:nvSpPr>
        <p:spPr>
          <a:xfrm>
            <a:off x="457200" y="571480"/>
            <a:ext cx="8329642" cy="6000792"/>
          </a:xfrm>
        </p:spPr>
        <p:txBody>
          <a:bodyPr>
            <a:normAutofit fontScale="77500" lnSpcReduction="20000"/>
          </a:bodyPr>
          <a:lstStyle/>
          <a:p>
            <a:r>
              <a:rPr lang="fr-FR" dirty="0" smtClean="0">
                <a:solidFill>
                  <a:schemeClr val="bg1">
                    <a:lumMod val="75000"/>
                  </a:schemeClr>
                </a:solidFill>
              </a:rPr>
              <a:t>Introduction</a:t>
            </a:r>
          </a:p>
          <a:p>
            <a:r>
              <a:rPr lang="fr-FR" dirty="0" smtClean="0">
                <a:solidFill>
                  <a:schemeClr val="bg1">
                    <a:lumMod val="75000"/>
                  </a:schemeClr>
                </a:solidFill>
              </a:rPr>
              <a:t>Concepts de la POO</a:t>
            </a:r>
          </a:p>
          <a:p>
            <a:pPr lvl="1"/>
            <a:r>
              <a:rPr lang="fr-FR" dirty="0" smtClean="0">
                <a:solidFill>
                  <a:schemeClr val="bg1">
                    <a:lumMod val="75000"/>
                  </a:schemeClr>
                </a:solidFill>
              </a:rPr>
              <a:t>Objet , classe, encapsulation, héritage, etc.</a:t>
            </a:r>
          </a:p>
          <a:p>
            <a:r>
              <a:rPr lang="fr-FR" b="1" dirty="0" smtClean="0"/>
              <a:t>Langage Java</a:t>
            </a:r>
          </a:p>
          <a:p>
            <a:pPr lvl="1"/>
            <a:r>
              <a:rPr lang="fr-FR" dirty="0" smtClean="0">
                <a:solidFill>
                  <a:schemeClr val="bg1">
                    <a:lumMod val="75000"/>
                  </a:schemeClr>
                </a:solidFill>
              </a:rPr>
              <a:t>Introduction</a:t>
            </a:r>
          </a:p>
          <a:p>
            <a:pPr lvl="1"/>
            <a:r>
              <a:rPr lang="fr-FR" b="1" dirty="0" smtClean="0"/>
              <a:t>Syntaxe de Java</a:t>
            </a:r>
          </a:p>
          <a:p>
            <a:pPr lvl="2">
              <a:buFont typeface="Wingdings" pitchFamily="2" charset="2"/>
              <a:buChar char="§"/>
            </a:pPr>
            <a:r>
              <a:rPr lang="fr-FR" b="1" dirty="0" smtClean="0"/>
              <a:t>Structure d’un  programme Java</a:t>
            </a:r>
          </a:p>
          <a:p>
            <a:pPr lvl="2">
              <a:buFont typeface="Wingdings" pitchFamily="2" charset="2"/>
              <a:buChar char="§"/>
            </a:pPr>
            <a:r>
              <a:rPr lang="fr-FR" b="1" dirty="0" smtClean="0"/>
              <a:t>Types de données </a:t>
            </a:r>
          </a:p>
          <a:p>
            <a:pPr lvl="2">
              <a:buFont typeface="Wingdings" pitchFamily="2" charset="2"/>
              <a:buChar char="§"/>
            </a:pPr>
            <a:r>
              <a:rPr lang="fr-FR" b="1" dirty="0" smtClean="0"/>
              <a:t>Opérateurs</a:t>
            </a:r>
          </a:p>
          <a:p>
            <a:pPr lvl="2">
              <a:buFont typeface="Wingdings" pitchFamily="2" charset="2"/>
              <a:buChar char="§"/>
            </a:pPr>
            <a:r>
              <a:rPr lang="fr-FR" b="1" dirty="0" smtClean="0"/>
              <a:t>Instructions</a:t>
            </a:r>
          </a:p>
          <a:p>
            <a:pPr lvl="1"/>
            <a:r>
              <a:rPr lang="fr-FR" dirty="0" smtClean="0">
                <a:solidFill>
                  <a:schemeClr val="bg1">
                    <a:lumMod val="75000"/>
                  </a:schemeClr>
                </a:solidFill>
              </a:rPr>
              <a:t>Objets et Classes</a:t>
            </a:r>
          </a:p>
          <a:p>
            <a:pPr lvl="1"/>
            <a:r>
              <a:rPr lang="fr-FR" dirty="0" smtClean="0">
                <a:solidFill>
                  <a:schemeClr val="bg1">
                    <a:lumMod val="75000"/>
                  </a:schemeClr>
                </a:solidFill>
              </a:rPr>
              <a:t>Relations entre classe : Héritage et polymorphisme</a:t>
            </a:r>
          </a:p>
          <a:p>
            <a:pPr lvl="1"/>
            <a:r>
              <a:rPr lang="fr-FR" dirty="0" smtClean="0">
                <a:solidFill>
                  <a:schemeClr val="bg1">
                    <a:lumMod val="75000"/>
                  </a:schemeClr>
                </a:solidFill>
              </a:rPr>
              <a:t>Interfaces graphiques : AWT</a:t>
            </a:r>
          </a:p>
          <a:p>
            <a:pPr lvl="1"/>
            <a:r>
              <a:rPr lang="fr-FR" dirty="0" smtClean="0">
                <a:solidFill>
                  <a:schemeClr val="bg1">
                    <a:lumMod val="75000"/>
                  </a:schemeClr>
                </a:solidFill>
              </a:rPr>
              <a:t>Les indispensables :Collections, exceptions.</a:t>
            </a:r>
          </a:p>
          <a:p>
            <a:pPr lvl="1"/>
            <a:r>
              <a:rPr lang="fr-FR" dirty="0" smtClean="0">
                <a:solidFill>
                  <a:schemeClr val="bg1">
                    <a:lumMod val="75000"/>
                  </a:schemeClr>
                </a:solidFill>
              </a:rPr>
              <a:t>Les entrées sorties</a:t>
            </a:r>
          </a:p>
          <a:p>
            <a:pPr lvl="1"/>
            <a:r>
              <a:rPr lang="fr-FR" dirty="0" smtClean="0">
                <a:solidFill>
                  <a:schemeClr val="bg1">
                    <a:lumMod val="75000"/>
                  </a:schemeClr>
                </a:solidFill>
              </a:rPr>
              <a:t>Les threads</a:t>
            </a:r>
          </a:p>
          <a:p>
            <a:pPr lvl="1"/>
            <a:r>
              <a:rPr lang="fr-FR" dirty="0" smtClean="0">
                <a:solidFill>
                  <a:schemeClr val="bg1">
                    <a:lumMod val="75000"/>
                  </a:schemeClr>
                </a:solidFill>
              </a:rPr>
              <a:t>Les applets</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Rectangle 5"/>
          <p:cNvSpPr>
            <a:spLocks noGrp="1" noChangeArrowheads="1"/>
          </p:cNvSpPr>
          <p:nvPr>
            <p:ph type="title"/>
          </p:nvPr>
        </p:nvSpPr>
        <p:spPr>
          <a:xfrm>
            <a:off x="428596" y="-214338"/>
            <a:ext cx="8229600" cy="1071570"/>
          </a:xfrm>
        </p:spPr>
        <p:txBody>
          <a:bodyPr/>
          <a:lstStyle/>
          <a:p>
            <a:r>
              <a:rPr lang="fr-FR" dirty="0" smtClean="0"/>
              <a:t>Constitution d’un programme java</a:t>
            </a:r>
          </a:p>
        </p:txBody>
      </p:sp>
      <p:sp>
        <p:nvSpPr>
          <p:cNvPr id="18437" name="Rectangle 6"/>
          <p:cNvSpPr>
            <a:spLocks noGrp="1" noChangeArrowheads="1"/>
          </p:cNvSpPr>
          <p:nvPr>
            <p:ph type="body" idx="1"/>
          </p:nvPr>
        </p:nvSpPr>
        <p:spPr>
          <a:xfrm>
            <a:off x="785786" y="1171572"/>
            <a:ext cx="7620000" cy="1828800"/>
          </a:xfrm>
        </p:spPr>
        <p:txBody>
          <a:bodyPr>
            <a:normAutofit fontScale="85000" lnSpcReduction="10000"/>
          </a:bodyPr>
          <a:lstStyle/>
          <a:p>
            <a:pPr>
              <a:buFont typeface="Wingdings" pitchFamily="2" charset="2"/>
              <a:buChar char="Ø"/>
            </a:pPr>
            <a:r>
              <a:rPr lang="fr-FR" dirty="0" smtClean="0"/>
              <a:t>Un programme Java utilise un ensemble de </a:t>
            </a:r>
            <a:r>
              <a:rPr lang="fr-FR" b="1" dirty="0" smtClean="0"/>
              <a:t>classes</a:t>
            </a:r>
          </a:p>
          <a:p>
            <a:pPr>
              <a:buFont typeface="Wingdings" pitchFamily="2" charset="2"/>
              <a:buChar char="Ø"/>
            </a:pPr>
            <a:r>
              <a:rPr lang="fr-FR" dirty="0" smtClean="0"/>
              <a:t>Les classes sont regroupées par </a:t>
            </a:r>
            <a:r>
              <a:rPr lang="fr-FR" b="1" dirty="0" smtClean="0"/>
              <a:t>package</a:t>
            </a:r>
          </a:p>
          <a:p>
            <a:pPr>
              <a:buFont typeface="Wingdings" pitchFamily="2" charset="2"/>
              <a:buChar char="Ø"/>
            </a:pPr>
            <a:r>
              <a:rPr lang="fr-FR" dirty="0" smtClean="0"/>
              <a:t>Une classe regroupe un ensemble </a:t>
            </a:r>
            <a:r>
              <a:rPr lang="fr-FR" b="1" dirty="0" smtClean="0"/>
              <a:t>d’attributs</a:t>
            </a:r>
            <a:r>
              <a:rPr lang="fr-FR" dirty="0" smtClean="0"/>
              <a:t> et de </a:t>
            </a:r>
            <a:r>
              <a:rPr lang="fr-FR" b="1" dirty="0" smtClean="0"/>
              <a:t>méthodes</a:t>
            </a:r>
          </a:p>
        </p:txBody>
      </p:sp>
      <p:sp>
        <p:nvSpPr>
          <p:cNvPr id="18438" name="Rectangle 7"/>
          <p:cNvSpPr>
            <a:spLocks noChangeArrowheads="1"/>
          </p:cNvSpPr>
          <p:nvPr/>
        </p:nvSpPr>
        <p:spPr bwMode="auto">
          <a:xfrm>
            <a:off x="3124200" y="3429000"/>
            <a:ext cx="2514600" cy="2895600"/>
          </a:xfrm>
          <a:prstGeom prst="rect">
            <a:avLst/>
          </a:prstGeom>
          <a:solidFill>
            <a:schemeClr val="accent1"/>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wrap="none" anchor="ctr">
            <a:flatTx/>
          </a:bodyPr>
          <a:lstStyle/>
          <a:p>
            <a:endParaRPr lang="fr-FR"/>
          </a:p>
        </p:txBody>
      </p:sp>
      <p:sp>
        <p:nvSpPr>
          <p:cNvPr id="18439" name="Rectangle 8"/>
          <p:cNvSpPr>
            <a:spLocks noChangeArrowheads="1"/>
          </p:cNvSpPr>
          <p:nvPr/>
        </p:nvSpPr>
        <p:spPr bwMode="auto">
          <a:xfrm>
            <a:off x="2819400" y="3810000"/>
            <a:ext cx="2514600" cy="2819400"/>
          </a:xfrm>
          <a:prstGeom prst="rect">
            <a:avLst/>
          </a:prstGeom>
          <a:solidFill>
            <a:schemeClr val="accent1"/>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wrap="none" anchor="ctr">
            <a:flatTx/>
          </a:bodyPr>
          <a:lstStyle/>
          <a:p>
            <a:endParaRPr lang="fr-FR"/>
          </a:p>
        </p:txBody>
      </p:sp>
      <p:sp>
        <p:nvSpPr>
          <p:cNvPr id="16393" name="Rectangle 9"/>
          <p:cNvSpPr>
            <a:spLocks noChangeArrowheads="1"/>
          </p:cNvSpPr>
          <p:nvPr/>
        </p:nvSpPr>
        <p:spPr bwMode="auto">
          <a:xfrm>
            <a:off x="3352800" y="4267200"/>
            <a:ext cx="1752600" cy="2133600"/>
          </a:xfrm>
          <a:prstGeom prst="rect">
            <a:avLst/>
          </a:prstGeom>
          <a:solidFill>
            <a:schemeClr val="hlink"/>
          </a:solidFill>
          <a:ln w="9525">
            <a:solidFill>
              <a:schemeClr val="tx1"/>
            </a:solidFill>
            <a:miter lim="800000"/>
            <a:headEnd/>
            <a:tailEnd/>
          </a:ln>
          <a:effectLst>
            <a:outerShdw dist="107763" dir="18900000" algn="ctr" rotWithShape="0">
              <a:schemeClr val="bg2"/>
            </a:outerShdw>
          </a:effectLst>
        </p:spPr>
        <p:txBody>
          <a:bodyPr wrap="none" anchor="ctr"/>
          <a:lstStyle/>
          <a:p>
            <a:pPr>
              <a:defRPr/>
            </a:pPr>
            <a:endParaRPr lang="fr-FR">
              <a:latin typeface="Times New Roman" charset="0"/>
            </a:endParaRPr>
          </a:p>
        </p:txBody>
      </p:sp>
      <p:sp>
        <p:nvSpPr>
          <p:cNvPr id="16394" name="Rectangle 10"/>
          <p:cNvSpPr>
            <a:spLocks noChangeArrowheads="1"/>
          </p:cNvSpPr>
          <p:nvPr/>
        </p:nvSpPr>
        <p:spPr bwMode="auto">
          <a:xfrm>
            <a:off x="2971800" y="4419600"/>
            <a:ext cx="1905000" cy="2057400"/>
          </a:xfrm>
          <a:prstGeom prst="rect">
            <a:avLst/>
          </a:prstGeom>
          <a:solidFill>
            <a:schemeClr val="hlink"/>
          </a:solidFill>
          <a:ln w="9525">
            <a:solidFill>
              <a:schemeClr val="tx1"/>
            </a:solidFill>
            <a:miter lim="800000"/>
            <a:headEnd/>
            <a:tailEnd/>
          </a:ln>
          <a:effectLst>
            <a:outerShdw dist="107763" dir="18900000" algn="ctr" rotWithShape="0">
              <a:schemeClr val="bg2"/>
            </a:outerShdw>
          </a:effectLst>
        </p:spPr>
        <p:txBody>
          <a:bodyPr wrap="none" anchor="ctr"/>
          <a:lstStyle/>
          <a:p>
            <a:pPr>
              <a:defRPr/>
            </a:pPr>
            <a:endParaRPr lang="fr-FR">
              <a:latin typeface="Times New Roman" charset="0"/>
            </a:endParaRPr>
          </a:p>
        </p:txBody>
      </p:sp>
      <p:sp>
        <p:nvSpPr>
          <p:cNvPr id="18442" name="Text Box 11"/>
          <p:cNvSpPr txBox="1">
            <a:spLocks noChangeArrowheads="1"/>
          </p:cNvSpPr>
          <p:nvPr/>
        </p:nvSpPr>
        <p:spPr bwMode="auto">
          <a:xfrm>
            <a:off x="2895600" y="3810000"/>
            <a:ext cx="1252538" cy="396875"/>
          </a:xfrm>
          <a:prstGeom prst="rect">
            <a:avLst/>
          </a:prstGeom>
          <a:noFill/>
          <a:ln w="9525">
            <a:noFill/>
            <a:miter lim="800000"/>
            <a:headEnd/>
            <a:tailEnd/>
          </a:ln>
        </p:spPr>
        <p:txBody>
          <a:bodyPr wrap="none">
            <a:spAutoFit/>
          </a:bodyPr>
          <a:lstStyle/>
          <a:p>
            <a:r>
              <a:rPr lang="fr-FR" sz="2000" b="1" dirty="0">
                <a:solidFill>
                  <a:schemeClr val="bg1"/>
                </a:solidFill>
                <a:latin typeface="Tahoma" pitchFamily="34" charset="0"/>
              </a:rPr>
              <a:t>Package</a:t>
            </a:r>
          </a:p>
        </p:txBody>
      </p:sp>
      <p:sp>
        <p:nvSpPr>
          <p:cNvPr id="18443" name="Text Box 12"/>
          <p:cNvSpPr txBox="1">
            <a:spLocks noChangeArrowheads="1"/>
          </p:cNvSpPr>
          <p:nvPr/>
        </p:nvSpPr>
        <p:spPr bwMode="auto">
          <a:xfrm>
            <a:off x="2971800" y="4419600"/>
            <a:ext cx="993775" cy="396875"/>
          </a:xfrm>
          <a:prstGeom prst="rect">
            <a:avLst/>
          </a:prstGeom>
          <a:noFill/>
          <a:ln w="9525">
            <a:noFill/>
            <a:miter lim="800000"/>
            <a:headEnd/>
            <a:tailEnd/>
          </a:ln>
        </p:spPr>
        <p:txBody>
          <a:bodyPr wrap="none">
            <a:spAutoFit/>
          </a:bodyPr>
          <a:lstStyle/>
          <a:p>
            <a:r>
              <a:rPr lang="fr-FR" sz="2000" b="1">
                <a:solidFill>
                  <a:srgbClr val="9900CC"/>
                </a:solidFill>
                <a:latin typeface="Tahoma" pitchFamily="34" charset="0"/>
              </a:rPr>
              <a:t>Classe</a:t>
            </a:r>
          </a:p>
        </p:txBody>
      </p:sp>
      <p:sp>
        <p:nvSpPr>
          <p:cNvPr id="18444" name="Text Box 13"/>
          <p:cNvSpPr txBox="1">
            <a:spLocks noChangeArrowheads="1"/>
          </p:cNvSpPr>
          <p:nvPr/>
        </p:nvSpPr>
        <p:spPr bwMode="auto">
          <a:xfrm>
            <a:off x="3048000" y="4800600"/>
            <a:ext cx="1676400" cy="727075"/>
          </a:xfrm>
          <a:prstGeom prst="rect">
            <a:avLst/>
          </a:prstGeom>
          <a:noFill/>
          <a:ln w="25400">
            <a:solidFill>
              <a:schemeClr val="tx1"/>
            </a:solidFill>
            <a:miter lim="800000"/>
            <a:headEnd/>
            <a:tailEnd/>
          </a:ln>
        </p:spPr>
        <p:txBody>
          <a:bodyPr>
            <a:spAutoFit/>
          </a:bodyPr>
          <a:lstStyle/>
          <a:p>
            <a:r>
              <a:rPr lang="fr-FR" sz="2000" b="1">
                <a:latin typeface="Tahoma" pitchFamily="34" charset="0"/>
              </a:rPr>
              <a:t>Attributs</a:t>
            </a:r>
            <a:br>
              <a:rPr lang="fr-FR" sz="2000" b="1">
                <a:latin typeface="Tahoma" pitchFamily="34" charset="0"/>
              </a:rPr>
            </a:br>
            <a:endParaRPr lang="fr-FR" sz="2000" b="1">
              <a:latin typeface="Tahoma" pitchFamily="34" charset="0"/>
            </a:endParaRPr>
          </a:p>
        </p:txBody>
      </p:sp>
      <p:sp>
        <p:nvSpPr>
          <p:cNvPr id="18445" name="Text Box 15"/>
          <p:cNvSpPr txBox="1">
            <a:spLocks noChangeArrowheads="1"/>
          </p:cNvSpPr>
          <p:nvPr/>
        </p:nvSpPr>
        <p:spPr bwMode="auto">
          <a:xfrm>
            <a:off x="3048000" y="5638800"/>
            <a:ext cx="1676400" cy="727075"/>
          </a:xfrm>
          <a:prstGeom prst="rect">
            <a:avLst/>
          </a:prstGeom>
          <a:noFill/>
          <a:ln w="25400">
            <a:solidFill>
              <a:schemeClr val="tx1"/>
            </a:solidFill>
            <a:miter lim="800000"/>
            <a:headEnd/>
            <a:tailEnd/>
          </a:ln>
        </p:spPr>
        <p:txBody>
          <a:bodyPr>
            <a:spAutoFit/>
          </a:bodyPr>
          <a:lstStyle/>
          <a:p>
            <a:r>
              <a:rPr lang="fr-FR" sz="2000" b="1">
                <a:latin typeface="Tahoma" pitchFamily="34" charset="0"/>
              </a:rPr>
              <a:t>Méthodes</a:t>
            </a:r>
            <a:br>
              <a:rPr lang="fr-FR" sz="2000" b="1">
                <a:latin typeface="Tahoma" pitchFamily="34" charset="0"/>
              </a:rPr>
            </a:br>
            <a:endParaRPr lang="fr-FR" sz="2000" b="1">
              <a:latin typeface="Tahoma" pitchFamily="34"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3"/>
          <p:cNvSpPr>
            <a:spLocks noGrp="1" noChangeArrowheads="1"/>
          </p:cNvSpPr>
          <p:nvPr>
            <p:ph type="body" idx="1"/>
          </p:nvPr>
        </p:nvSpPr>
        <p:spPr>
          <a:xfrm>
            <a:off x="214282" y="1000108"/>
            <a:ext cx="8643998" cy="2428892"/>
          </a:xfrm>
          <a:solidFill>
            <a:schemeClr val="bg1"/>
          </a:solidFill>
          <a:ln>
            <a:solidFill>
              <a:schemeClr val="tx1"/>
            </a:solidFill>
          </a:ln>
        </p:spPr>
        <p:txBody>
          <a:bodyPr>
            <a:noAutofit/>
          </a:bodyPr>
          <a:lstStyle/>
          <a:p>
            <a:pPr>
              <a:buFont typeface="Wingdings" pitchFamily="2" charset="2"/>
              <a:buNone/>
            </a:pPr>
            <a:r>
              <a:rPr lang="fr-FR" sz="2000" dirty="0" smtClean="0">
                <a:latin typeface="Courier New" pitchFamily="49" charset="0"/>
              </a:rPr>
              <a:t>public class PG1{</a:t>
            </a:r>
          </a:p>
          <a:p>
            <a:pPr>
              <a:buFont typeface="Wingdings" pitchFamily="2" charset="2"/>
              <a:buNone/>
            </a:pPr>
            <a:r>
              <a:rPr lang="fr-FR" sz="2000" dirty="0" smtClean="0">
                <a:latin typeface="Courier New" pitchFamily="49" charset="0"/>
              </a:rPr>
              <a:t>	public </a:t>
            </a:r>
            <a:r>
              <a:rPr lang="fr-FR" sz="2000" dirty="0" err="1" smtClean="0">
                <a:latin typeface="Courier New" pitchFamily="49" charset="0"/>
              </a:rPr>
              <a:t>static</a:t>
            </a:r>
            <a:r>
              <a:rPr lang="fr-FR" sz="2000" dirty="0" smtClean="0">
                <a:latin typeface="Courier New" pitchFamily="49" charset="0"/>
              </a:rPr>
              <a:t> </a:t>
            </a:r>
            <a:r>
              <a:rPr lang="fr-FR" sz="2000" dirty="0" err="1" smtClean="0">
                <a:latin typeface="Courier New" pitchFamily="49" charset="0"/>
              </a:rPr>
              <a:t>void</a:t>
            </a:r>
            <a:r>
              <a:rPr lang="fr-FR" sz="2000" dirty="0" smtClean="0">
                <a:latin typeface="Courier New" pitchFamily="49" charset="0"/>
              </a:rPr>
              <a:t> main (String </a:t>
            </a:r>
            <a:r>
              <a:rPr lang="fr-FR" sz="2000" dirty="0" err="1" smtClean="0">
                <a:latin typeface="Courier New" pitchFamily="49" charset="0"/>
              </a:rPr>
              <a:t>argv</a:t>
            </a:r>
            <a:r>
              <a:rPr lang="fr-FR" sz="2000" dirty="0" smtClean="0">
                <a:latin typeface="Courier New" pitchFamily="49" charset="0"/>
              </a:rPr>
              <a:t>[])</a:t>
            </a:r>
          </a:p>
          <a:p>
            <a:pPr>
              <a:buFont typeface="Wingdings" pitchFamily="2" charset="2"/>
              <a:buNone/>
            </a:pPr>
            <a:r>
              <a:rPr lang="fr-FR" sz="2000" dirty="0" smtClean="0">
                <a:latin typeface="Courier New" pitchFamily="49" charset="0"/>
              </a:rPr>
              <a:t>	{</a:t>
            </a:r>
          </a:p>
          <a:p>
            <a:pPr>
              <a:buFont typeface="Wingdings" pitchFamily="2" charset="2"/>
              <a:buNone/>
            </a:pPr>
            <a:r>
              <a:rPr lang="fr-FR" sz="2000" dirty="0" smtClean="0">
                <a:latin typeface="Courier New" pitchFamily="49" charset="0"/>
              </a:rPr>
              <a:t>	System.out.println(</a:t>
            </a:r>
            <a:r>
              <a:rPr lang="fr-FR" sz="2000" dirty="0" smtClean="0">
                <a:latin typeface="Courier New" pitchFamily="49" charset="0"/>
                <a:cs typeface="Courier New" pitchFamily="49" charset="0"/>
              </a:rPr>
              <a:t>"</a:t>
            </a:r>
            <a:r>
              <a:rPr lang="fr-FR" sz="2000" dirty="0" smtClean="0">
                <a:latin typeface="Courier New" pitchFamily="49" charset="0"/>
              </a:rPr>
              <a:t>MON PREMIER PROGRAMME JAVA </a:t>
            </a:r>
            <a:r>
              <a:rPr lang="fr-FR" sz="2000" dirty="0" smtClean="0">
                <a:latin typeface="Courier New" pitchFamily="49" charset="0"/>
                <a:cs typeface="Courier New" pitchFamily="49" charset="0"/>
              </a:rPr>
              <a:t>"</a:t>
            </a:r>
            <a:r>
              <a:rPr lang="fr-FR" sz="2000" dirty="0" smtClean="0">
                <a:latin typeface="Courier New" pitchFamily="49" charset="0"/>
              </a:rPr>
              <a:t>);</a:t>
            </a:r>
          </a:p>
          <a:p>
            <a:pPr>
              <a:buFont typeface="Wingdings" pitchFamily="2" charset="2"/>
              <a:buNone/>
            </a:pPr>
            <a:r>
              <a:rPr lang="fr-FR" sz="2000" dirty="0" smtClean="0">
                <a:latin typeface="Courier New" pitchFamily="49" charset="0"/>
              </a:rPr>
              <a:t>	}</a:t>
            </a:r>
          </a:p>
          <a:p>
            <a:pPr>
              <a:buFont typeface="Wingdings" pitchFamily="2" charset="2"/>
              <a:buNone/>
            </a:pPr>
            <a:r>
              <a:rPr lang="fr-FR" sz="2000" dirty="0" smtClean="0">
                <a:latin typeface="Courier New" pitchFamily="49" charset="0"/>
              </a:rPr>
              <a:t>}</a:t>
            </a:r>
          </a:p>
        </p:txBody>
      </p:sp>
      <p:sp>
        <p:nvSpPr>
          <p:cNvPr id="7" name="Rectangle 1"/>
          <p:cNvSpPr txBox="1">
            <a:spLocks noChangeArrowheads="1"/>
          </p:cNvSpPr>
          <p:nvPr/>
        </p:nvSpPr>
        <p:spPr>
          <a:xfrm>
            <a:off x="357158" y="0"/>
            <a:ext cx="8229600" cy="785794"/>
          </a:xfrm>
          <a:prstGeom prst="rect">
            <a:avLst/>
          </a:prstGeom>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
                <a:srgbClr val="FF6600"/>
              </a:buClr>
              <a:buSz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kumimoji="0" lang="en-GB" sz="4400" b="1" i="0" u="none" strike="noStrike" kern="1200" cap="none" spc="0" normalizeH="0" baseline="0" noProof="0" dirty="0" smtClean="0">
                <a:ln>
                  <a:noFill/>
                </a:ln>
                <a:effectLst/>
                <a:uLnTx/>
                <a:uFillTx/>
                <a:latin typeface="+mj-lt"/>
                <a:ea typeface="+mj-ea"/>
                <a:cs typeface="+mj-cs"/>
              </a:rPr>
              <a:t>Premier programme en Java</a:t>
            </a:r>
            <a:endParaRPr kumimoji="0" lang="en-GB" sz="4400" b="1" i="0" u="none" strike="noStrike" kern="1200" cap="none" spc="0" normalizeH="0" baseline="0" noProof="0" dirty="0">
              <a:ln>
                <a:noFill/>
              </a:ln>
              <a:effectLst/>
              <a:uLnTx/>
              <a:uFillTx/>
              <a:latin typeface="+mj-lt"/>
              <a:ea typeface="+mj-ea"/>
              <a:cs typeface="+mj-cs"/>
            </a:endParaRPr>
          </a:p>
        </p:txBody>
      </p:sp>
      <p:sp>
        <p:nvSpPr>
          <p:cNvPr id="9" name="ZoneTexte 8"/>
          <p:cNvSpPr txBox="1"/>
          <p:nvPr/>
        </p:nvSpPr>
        <p:spPr>
          <a:xfrm>
            <a:off x="285720" y="3429000"/>
            <a:ext cx="8501122" cy="2908489"/>
          </a:xfrm>
          <a:prstGeom prst="rect">
            <a:avLst/>
          </a:prstGeom>
          <a:noFill/>
        </p:spPr>
        <p:txBody>
          <a:bodyPr wrap="square" rtlCol="0">
            <a:spAutoFit/>
          </a:bodyPr>
          <a:lstStyle/>
          <a:p>
            <a:pPr>
              <a:spcAft>
                <a:spcPts val="600"/>
              </a:spcAft>
              <a:buFont typeface="Wingdings" pitchFamily="2" charset="2"/>
              <a:buChar char="Ø"/>
            </a:pPr>
            <a:r>
              <a:rPr lang="fr-FR" sz="2000" dirty="0" smtClean="0"/>
              <a:t> </a:t>
            </a:r>
            <a:r>
              <a:rPr lang="fr-FR" sz="2400" dirty="0" smtClean="0"/>
              <a:t>public class </a:t>
            </a:r>
            <a:r>
              <a:rPr lang="fr-FR" sz="2400" b="1" dirty="0" smtClean="0"/>
              <a:t>PG1</a:t>
            </a:r>
            <a:r>
              <a:rPr lang="fr-FR" sz="2400" dirty="0" smtClean="0"/>
              <a:t> :  Nom de la classe </a:t>
            </a:r>
          </a:p>
          <a:p>
            <a:pPr>
              <a:spcAft>
                <a:spcPts val="600"/>
              </a:spcAft>
              <a:buFont typeface="Wingdings" pitchFamily="2" charset="2"/>
              <a:buChar char="Ø"/>
            </a:pPr>
            <a:r>
              <a:rPr lang="fr-FR" sz="2000" dirty="0" smtClean="0"/>
              <a:t> </a:t>
            </a:r>
            <a:r>
              <a:rPr lang="fr-FR" sz="2400" dirty="0" smtClean="0"/>
              <a:t>public </a:t>
            </a:r>
            <a:r>
              <a:rPr lang="fr-FR" sz="2400" dirty="0" err="1" smtClean="0"/>
              <a:t>static</a:t>
            </a:r>
            <a:r>
              <a:rPr lang="fr-FR" sz="2400" dirty="0" smtClean="0"/>
              <a:t> </a:t>
            </a:r>
            <a:r>
              <a:rPr lang="fr-FR" sz="2400" dirty="0" err="1" smtClean="0"/>
              <a:t>void</a:t>
            </a:r>
            <a:r>
              <a:rPr lang="fr-FR" sz="2400" dirty="0" smtClean="0"/>
              <a:t> </a:t>
            </a:r>
            <a:r>
              <a:rPr lang="fr-FR" sz="2400" b="1" dirty="0" smtClean="0"/>
              <a:t>main</a:t>
            </a:r>
            <a:r>
              <a:rPr lang="fr-FR" sz="2400" dirty="0" smtClean="0"/>
              <a:t> : nom de la fonction principale (point d’entrée d’un programme java)</a:t>
            </a:r>
          </a:p>
          <a:p>
            <a:pPr>
              <a:spcAft>
                <a:spcPts val="600"/>
              </a:spcAft>
              <a:buFont typeface="Wingdings" pitchFamily="2" charset="2"/>
              <a:buChar char="Ø"/>
            </a:pPr>
            <a:r>
              <a:rPr lang="fr-FR" sz="2400" dirty="0" smtClean="0"/>
              <a:t>String </a:t>
            </a:r>
            <a:r>
              <a:rPr lang="fr-FR" sz="2400" dirty="0" err="1" smtClean="0"/>
              <a:t>argv</a:t>
            </a:r>
            <a:r>
              <a:rPr lang="fr-FR" sz="2400" dirty="0" smtClean="0"/>
              <a:t>[] : permet de récupérer les arguments transmit au programme au moment de son exécution (lancement</a:t>
            </a:r>
            <a:r>
              <a:rPr lang="fr-FR" sz="2000" dirty="0" smtClean="0"/>
              <a:t>)</a:t>
            </a:r>
          </a:p>
          <a:p>
            <a:pPr>
              <a:spcAft>
                <a:spcPts val="600"/>
              </a:spcAft>
              <a:buFont typeface="Wingdings" pitchFamily="2" charset="2"/>
              <a:buChar char="Ø"/>
            </a:pPr>
            <a:r>
              <a:rPr lang="fr-FR" sz="2400" dirty="0" smtClean="0"/>
              <a:t> System.out.println(</a:t>
            </a:r>
            <a:r>
              <a:rPr lang="fr-FR" sz="2400" dirty="0" smtClean="0">
                <a:cs typeface="Courier New" pitchFamily="49" charset="0"/>
              </a:rPr>
              <a:t>« </a:t>
            </a:r>
            <a:r>
              <a:rPr lang="fr-FR" sz="2400" dirty="0" smtClean="0"/>
              <a:t>MON PREMIER PROGRAMME JAVA </a:t>
            </a:r>
            <a:r>
              <a:rPr lang="fr-FR" sz="2400" dirty="0" smtClean="0">
                <a:cs typeface="Courier New" pitchFamily="49" charset="0"/>
              </a:rPr>
              <a:t>"</a:t>
            </a:r>
            <a:r>
              <a:rPr lang="fr-FR" sz="2400" dirty="0" smtClean="0"/>
              <a:t>) : méthode d’affichage dans une fenêtre console</a:t>
            </a:r>
            <a:endParaRPr lang="fr-FR" sz="2400"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txBox="1">
            <a:spLocks noChangeArrowheads="1"/>
          </p:cNvSpPr>
          <p:nvPr/>
        </p:nvSpPr>
        <p:spPr>
          <a:xfrm>
            <a:off x="642910" y="0"/>
            <a:ext cx="8229600" cy="785794"/>
          </a:xfrm>
          <a:prstGeom prst="rect">
            <a:avLst/>
          </a:prstGeom>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
                <a:srgbClr val="FF6600"/>
              </a:buClr>
              <a:buSz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kumimoji="0" lang="fr-FR" sz="4400" b="1" i="0" u="none" strike="noStrike" kern="1200" cap="none" spc="0" normalizeH="0" baseline="0" dirty="0" smtClean="0">
                <a:ln>
                  <a:noFill/>
                </a:ln>
                <a:effectLst/>
                <a:uLnTx/>
                <a:uFillTx/>
                <a:latin typeface="+mj-lt"/>
                <a:ea typeface="+mj-ea"/>
                <a:cs typeface="+mj-cs"/>
              </a:rPr>
              <a:t>Étapes de mise</a:t>
            </a:r>
            <a:r>
              <a:rPr kumimoji="0" lang="fr-FR" sz="4400" b="1" i="0" u="none" strike="noStrike" kern="1200" cap="none" spc="0" normalizeH="0" dirty="0" smtClean="0">
                <a:ln>
                  <a:noFill/>
                </a:ln>
                <a:effectLst/>
                <a:uLnTx/>
                <a:uFillTx/>
                <a:latin typeface="+mj-lt"/>
                <a:ea typeface="+mj-ea"/>
                <a:cs typeface="+mj-cs"/>
              </a:rPr>
              <a:t> </a:t>
            </a:r>
            <a:r>
              <a:rPr kumimoji="0" lang="en-GB" sz="4400" b="1" i="0" u="none" strike="noStrike" kern="1200" cap="none" spc="0" normalizeH="0" baseline="0" noProof="0" dirty="0" smtClean="0">
                <a:ln>
                  <a:noFill/>
                </a:ln>
                <a:effectLst/>
                <a:uLnTx/>
                <a:uFillTx/>
                <a:latin typeface="+mj-lt"/>
                <a:ea typeface="+mj-ea"/>
                <a:cs typeface="+mj-cs"/>
              </a:rPr>
              <a:t>en oeuvre</a:t>
            </a:r>
            <a:r>
              <a:rPr kumimoji="0" lang="en-GB" sz="4400" b="1" i="0" u="none" strike="noStrike" kern="1200" cap="none" spc="0" normalizeH="0" noProof="0" dirty="0" smtClean="0">
                <a:ln>
                  <a:noFill/>
                </a:ln>
                <a:effectLst/>
                <a:uLnTx/>
                <a:uFillTx/>
                <a:latin typeface="+mj-lt"/>
                <a:ea typeface="+mj-ea"/>
                <a:cs typeface="+mj-cs"/>
              </a:rPr>
              <a:t> </a:t>
            </a:r>
            <a:endParaRPr kumimoji="0" lang="en-GB" sz="4400" b="1" i="0" u="none" strike="noStrike" kern="1200" cap="none" spc="0" normalizeH="0" baseline="0" noProof="0" dirty="0">
              <a:ln>
                <a:noFill/>
              </a:ln>
              <a:effectLst/>
              <a:uLnTx/>
              <a:uFillTx/>
              <a:latin typeface="+mj-lt"/>
              <a:ea typeface="+mj-ea"/>
              <a:cs typeface="+mj-cs"/>
            </a:endParaRPr>
          </a:p>
        </p:txBody>
      </p:sp>
      <p:sp>
        <p:nvSpPr>
          <p:cNvPr id="6" name="ZoneTexte 5"/>
          <p:cNvSpPr txBox="1"/>
          <p:nvPr/>
        </p:nvSpPr>
        <p:spPr>
          <a:xfrm>
            <a:off x="571472" y="1000108"/>
            <a:ext cx="8072494" cy="5205800"/>
          </a:xfrm>
          <a:prstGeom prst="rect">
            <a:avLst/>
          </a:prstGeom>
          <a:noFill/>
        </p:spPr>
        <p:txBody>
          <a:bodyPr wrap="square" rtlCol="0">
            <a:spAutoFit/>
          </a:bodyPr>
          <a:lstStyle/>
          <a:p>
            <a:pPr marL="457200" indent="-457200">
              <a:spcAft>
                <a:spcPts val="600"/>
              </a:spcAft>
              <a:buFont typeface="+mj-lt"/>
              <a:buAutoNum type="arabicPeriod"/>
            </a:pPr>
            <a:r>
              <a:rPr lang="fr-FR" sz="2400" b="1" dirty="0" smtClean="0"/>
              <a:t>Edition (saisie) :  </a:t>
            </a:r>
            <a:r>
              <a:rPr lang="fr-FR" sz="2400" dirty="0" smtClean="0"/>
              <a:t>saisir le programme source java avec un éditeur:</a:t>
            </a:r>
          </a:p>
          <a:p>
            <a:pPr marL="900113" lvl="1">
              <a:spcAft>
                <a:spcPts val="600"/>
              </a:spcAft>
              <a:buFont typeface="Wingdings" pitchFamily="2" charset="2"/>
              <a:buChar char="ü"/>
            </a:pPr>
            <a:r>
              <a:rPr lang="fr-FR" sz="2400" dirty="0" smtClean="0"/>
              <a:t> le nom de fichier doit être le même que le nom de la classe  (nom de fichier= PG1.java)</a:t>
            </a:r>
            <a:endParaRPr lang="fr-FR" sz="2400" b="1" dirty="0" smtClean="0"/>
          </a:p>
          <a:p>
            <a:pPr marL="457200" indent="-457200">
              <a:spcAft>
                <a:spcPts val="600"/>
              </a:spcAft>
              <a:buFont typeface="+mj-lt"/>
              <a:buAutoNum type="arabicPeriod"/>
            </a:pPr>
            <a:r>
              <a:rPr lang="fr-FR" sz="2400" b="1" dirty="0" smtClean="0"/>
              <a:t> Compilation : </a:t>
            </a:r>
            <a:r>
              <a:rPr lang="fr-FR" sz="2400" dirty="0" smtClean="0"/>
              <a:t>produire le byte code a partir de fichier source (.java) en utilisant la commande javac</a:t>
            </a:r>
          </a:p>
          <a:p>
            <a:pPr marL="982663" lvl="1">
              <a:spcAft>
                <a:spcPts val="600"/>
              </a:spcAft>
              <a:buFont typeface="Wingdings" pitchFamily="2" charset="2"/>
              <a:buChar char="ü"/>
            </a:pPr>
            <a:r>
              <a:rPr lang="fr-FR" sz="2400" dirty="0" smtClean="0"/>
              <a:t> javac PG1.java</a:t>
            </a:r>
          </a:p>
          <a:p>
            <a:pPr marL="982663" lvl="1" indent="95250">
              <a:spcAft>
                <a:spcPts val="600"/>
              </a:spcAft>
              <a:buFont typeface="Wingdings" pitchFamily="2" charset="2"/>
              <a:buChar char="ü"/>
            </a:pPr>
            <a:r>
              <a:rPr lang="fr-FR" sz="2400" dirty="0" smtClean="0"/>
              <a:t>Génération d’un fichier byte code PG1.class</a:t>
            </a:r>
          </a:p>
          <a:p>
            <a:pPr marL="457200" indent="-457200">
              <a:spcAft>
                <a:spcPts val="600"/>
              </a:spcAft>
              <a:buFont typeface="+mj-lt"/>
              <a:buAutoNum type="arabicPeriod"/>
            </a:pPr>
            <a:r>
              <a:rPr lang="fr-FR" sz="2400" b="1" dirty="0" smtClean="0"/>
              <a:t>Exécution : </a:t>
            </a:r>
            <a:r>
              <a:rPr lang="fr-FR" sz="2400" dirty="0" smtClean="0"/>
              <a:t>exécuter le byte code obtenu en utilisant la commande java </a:t>
            </a:r>
          </a:p>
          <a:p>
            <a:pPr marL="982663" lvl="1">
              <a:spcAft>
                <a:spcPts val="600"/>
              </a:spcAft>
              <a:buFont typeface="Wingdings" pitchFamily="2" charset="2"/>
              <a:buChar char="ü"/>
            </a:pPr>
            <a:r>
              <a:rPr lang="fr-FR" sz="2400" dirty="0" smtClean="0"/>
              <a:t> java PG1  </a:t>
            </a:r>
            <a:r>
              <a:rPr lang="fr-FR" sz="2400" smtClean="0"/>
              <a:t>paramètre1   paramètre2</a:t>
            </a:r>
            <a:endParaRPr lang="fr-FR" sz="2400" dirty="0" smtClean="0"/>
          </a:p>
          <a:p>
            <a:pPr marL="1433513" lvl="1">
              <a:spcAft>
                <a:spcPts val="600"/>
              </a:spcAft>
              <a:buFont typeface="Wingdings" pitchFamily="2" charset="2"/>
              <a:buChar char="v"/>
            </a:pPr>
            <a:r>
              <a:rPr lang="fr-FR" sz="2400" dirty="0" smtClean="0"/>
              <a:t> ne pas mettre .class pour l’exécution.</a:t>
            </a:r>
            <a:endParaRPr lang="fr-FR" sz="2400"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28596" y="-214338"/>
            <a:ext cx="8229600" cy="1000132"/>
          </a:xfrm>
        </p:spPr>
        <p:txBody>
          <a:bodyPr/>
          <a:lstStyle/>
          <a:p>
            <a:r>
              <a:rPr lang="fr-FR" dirty="0" smtClean="0"/>
              <a:t>Briques de base de  java</a:t>
            </a:r>
            <a:endParaRPr lang="fr-FR" dirty="0"/>
          </a:p>
        </p:txBody>
      </p:sp>
      <p:sp>
        <p:nvSpPr>
          <p:cNvPr id="3" name="Espace réservé du contenu 2"/>
          <p:cNvSpPr>
            <a:spLocks noGrp="1"/>
          </p:cNvSpPr>
          <p:nvPr>
            <p:ph idx="1"/>
          </p:nvPr>
        </p:nvSpPr>
        <p:spPr>
          <a:xfrm>
            <a:off x="457200" y="1285860"/>
            <a:ext cx="8229600" cy="5000660"/>
          </a:xfrm>
        </p:spPr>
        <p:txBody>
          <a:bodyPr>
            <a:normAutofit fontScale="92500" lnSpcReduction="20000"/>
          </a:bodyPr>
          <a:lstStyle/>
          <a:p>
            <a:pPr lvl="0" algn="just">
              <a:buFont typeface="Wingdings" pitchFamily="2" charset="2"/>
              <a:buChar char="Ø"/>
            </a:pPr>
            <a:r>
              <a:rPr lang="fr-FR" b="1" dirty="0" smtClean="0"/>
              <a:t>Les briques de base du langage: </a:t>
            </a:r>
            <a:r>
              <a:rPr lang="fr-FR" dirty="0" smtClean="0"/>
              <a:t>Nous traitons Java d'abord comme un langage de programmation classique. Nous aborderons les objets ultérieurement.</a:t>
            </a:r>
          </a:p>
          <a:p>
            <a:pPr lvl="0">
              <a:buFont typeface="Wingdings" pitchFamily="2" charset="2"/>
              <a:buChar char="Ø"/>
            </a:pPr>
            <a:r>
              <a:rPr lang="fr-FR" dirty="0" smtClean="0"/>
              <a:t>Les composantes de bases sont :</a:t>
            </a:r>
          </a:p>
          <a:p>
            <a:pPr lvl="1">
              <a:buFont typeface="Wingdings" pitchFamily="2" charset="2"/>
              <a:buChar char="ü"/>
            </a:pPr>
            <a:r>
              <a:rPr lang="fr-FR" dirty="0" smtClean="0"/>
              <a:t>Ce qui permettent de stocker des </a:t>
            </a:r>
            <a:r>
              <a:rPr lang="fr-FR" b="1" i="1" dirty="0" smtClean="0"/>
              <a:t>données</a:t>
            </a:r>
            <a:r>
              <a:rPr lang="fr-FR" dirty="0" smtClean="0"/>
              <a:t>: variables, constantes (types), etc.</a:t>
            </a:r>
          </a:p>
          <a:p>
            <a:pPr lvl="1">
              <a:buFont typeface="Wingdings" pitchFamily="2" charset="2"/>
              <a:buChar char="ü"/>
            </a:pPr>
            <a:r>
              <a:rPr lang="fr-FR" dirty="0" smtClean="0"/>
              <a:t>Les </a:t>
            </a:r>
            <a:r>
              <a:rPr lang="fr-FR" b="1" i="1" dirty="0" smtClean="0"/>
              <a:t>expressions</a:t>
            </a:r>
            <a:r>
              <a:rPr lang="fr-FR" dirty="0" smtClean="0"/>
              <a:t> qui permettent de manipuler les données : affectation, comparaison, etc.</a:t>
            </a:r>
          </a:p>
          <a:p>
            <a:pPr lvl="1">
              <a:buFont typeface="Wingdings" pitchFamily="2" charset="2"/>
              <a:buChar char="ü"/>
            </a:pPr>
            <a:r>
              <a:rPr lang="fr-FR" dirty="0" smtClean="0"/>
              <a:t>Les </a:t>
            </a:r>
            <a:r>
              <a:rPr lang="fr-FR" b="1" i="1" dirty="0" smtClean="0"/>
              <a:t>instructions</a:t>
            </a:r>
            <a:r>
              <a:rPr lang="fr-FR" dirty="0" smtClean="0"/>
              <a:t> pour construire les algorithmes : tests, boucle, etc.</a:t>
            </a:r>
          </a:p>
          <a:p>
            <a:pPr lvl="1">
              <a:buFont typeface="Wingdings" pitchFamily="2" charset="2"/>
              <a:buChar char="ü"/>
            </a:pPr>
            <a:r>
              <a:rPr lang="fr-FR" b="1" dirty="0" smtClean="0"/>
              <a:t>Les objets </a:t>
            </a:r>
            <a:endParaRPr lang="fr-FR" b="1"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42900"/>
            <a:ext cx="8229600" cy="1000132"/>
          </a:xfrm>
        </p:spPr>
        <p:txBody>
          <a:bodyPr/>
          <a:lstStyle/>
          <a:p>
            <a:r>
              <a:rPr lang="fr-FR" dirty="0" smtClean="0"/>
              <a:t>Les commentaires </a:t>
            </a:r>
            <a:endParaRPr lang="fr-FR" dirty="0"/>
          </a:p>
        </p:txBody>
      </p:sp>
      <p:sp>
        <p:nvSpPr>
          <p:cNvPr id="3" name="Espace réservé du contenu 2"/>
          <p:cNvSpPr>
            <a:spLocks noGrp="1"/>
          </p:cNvSpPr>
          <p:nvPr>
            <p:ph idx="1"/>
          </p:nvPr>
        </p:nvSpPr>
        <p:spPr>
          <a:xfrm>
            <a:off x="457200" y="1142984"/>
            <a:ext cx="8329642" cy="4983179"/>
          </a:xfrm>
        </p:spPr>
        <p:txBody>
          <a:bodyPr>
            <a:normAutofit/>
          </a:bodyPr>
          <a:lstStyle/>
          <a:p>
            <a:pPr>
              <a:buFont typeface="Wingdings" pitchFamily="2" charset="2"/>
              <a:buChar char="Ø"/>
            </a:pPr>
            <a:r>
              <a:rPr lang="fr-FR" sz="2000" b="1" dirty="0" smtClean="0"/>
              <a:t>Les commentaires : </a:t>
            </a:r>
            <a:r>
              <a:rPr lang="fr-FR" sz="2000" dirty="0" smtClean="0"/>
              <a:t>Ils ne sont pas pris en compte par le compilateur donc ils ne sont pas inclus dans le pseudo code. Ils ne se terminent pas par un caractère ";".</a:t>
            </a:r>
          </a:p>
          <a:p>
            <a:pPr>
              <a:buFont typeface="Wingdings" pitchFamily="2" charset="2"/>
              <a:buChar char="Ø"/>
            </a:pPr>
            <a:r>
              <a:rPr lang="fr-FR" sz="2000" dirty="0" smtClean="0"/>
              <a:t>Il existe trois types de commentaire en Java :</a:t>
            </a:r>
          </a:p>
        </p:txBody>
      </p:sp>
      <p:graphicFrame>
        <p:nvGraphicFramePr>
          <p:cNvPr id="4" name="Tableau 3"/>
          <p:cNvGraphicFramePr>
            <a:graphicFrameLocks noGrp="1"/>
          </p:cNvGraphicFramePr>
          <p:nvPr/>
        </p:nvGraphicFramePr>
        <p:xfrm>
          <a:off x="214282" y="2643182"/>
          <a:ext cx="8715436" cy="4006305"/>
        </p:xfrm>
        <a:graphic>
          <a:graphicData uri="http://schemas.openxmlformats.org/drawingml/2006/table">
            <a:tbl>
              <a:tblPr firstRow="1" bandRow="1">
                <a:tableStyleId>{5C22544A-7EE6-4342-B048-85BDC9FD1C3A}</a:tableStyleId>
              </a:tblPr>
              <a:tblGrid>
                <a:gridCol w="4357718"/>
                <a:gridCol w="4357718"/>
              </a:tblGrid>
              <a:tr h="562065">
                <a:tc>
                  <a:txBody>
                    <a:bodyPr/>
                    <a:lstStyle/>
                    <a:p>
                      <a:r>
                        <a:rPr lang="fr-FR" sz="1800" b="1" kern="1200" baseline="0" dirty="0" smtClean="0">
                          <a:solidFill>
                            <a:srgbClr val="FFFF00"/>
                          </a:solidFill>
                          <a:latin typeface="+mn-lt"/>
                          <a:ea typeface="+mn-ea"/>
                          <a:cs typeface="+mn-cs"/>
                        </a:rPr>
                        <a:t>Type de commentaires</a:t>
                      </a:r>
                      <a:endParaRPr lang="fr-FR" dirty="0">
                        <a:solidFill>
                          <a:srgbClr val="FFFF00"/>
                        </a:solidFill>
                      </a:endParaRPr>
                    </a:p>
                  </a:txBody>
                  <a:tcPr/>
                </a:tc>
                <a:tc>
                  <a:txBody>
                    <a:bodyPr/>
                    <a:lstStyle/>
                    <a:p>
                      <a:r>
                        <a:rPr lang="fr-FR" sz="1800" b="1" kern="1200" baseline="0" dirty="0" smtClean="0">
                          <a:solidFill>
                            <a:srgbClr val="FFFF00"/>
                          </a:solidFill>
                          <a:latin typeface="+mn-lt"/>
                          <a:ea typeface="+mn-ea"/>
                          <a:cs typeface="+mn-cs"/>
                        </a:rPr>
                        <a:t>Exemple</a:t>
                      </a:r>
                      <a:endParaRPr lang="fr-FR" dirty="0">
                        <a:solidFill>
                          <a:srgbClr val="FFFF00"/>
                        </a:solidFill>
                      </a:endParaRPr>
                    </a:p>
                  </a:txBody>
                  <a:tcPr/>
                </a:tc>
              </a:tr>
              <a:tr h="506271">
                <a:tc>
                  <a:txBody>
                    <a:bodyPr/>
                    <a:lstStyle/>
                    <a:p>
                      <a:r>
                        <a:rPr lang="fr-FR" sz="1600" kern="1200" baseline="0" dirty="0" smtClean="0">
                          <a:solidFill>
                            <a:schemeClr val="dk1"/>
                          </a:solidFill>
                          <a:latin typeface="+mn-lt"/>
                          <a:ea typeface="+mn-ea"/>
                          <a:cs typeface="+mn-cs"/>
                        </a:rPr>
                        <a:t>commentaire abrégé</a:t>
                      </a:r>
                      <a:endParaRPr lang="fr-FR" sz="1600" dirty="0"/>
                    </a:p>
                  </a:txBody>
                  <a:tcPr/>
                </a:tc>
                <a:tc>
                  <a:txBody>
                    <a:bodyPr/>
                    <a:lstStyle/>
                    <a:p>
                      <a:r>
                        <a:rPr lang="fr-FR" sz="1600" kern="1200" baseline="0" dirty="0" smtClean="0">
                          <a:solidFill>
                            <a:schemeClr val="dk1"/>
                          </a:solidFill>
                          <a:latin typeface="+mn-lt"/>
                          <a:ea typeface="+mn-ea"/>
                          <a:cs typeface="+mn-cs"/>
                        </a:rPr>
                        <a:t>// commentaire sur une seule ligne</a:t>
                      </a:r>
                    </a:p>
                    <a:p>
                      <a:r>
                        <a:rPr lang="fr-FR" sz="1600" kern="1200" baseline="0" dirty="0" err="1" smtClean="0">
                          <a:solidFill>
                            <a:schemeClr val="dk1"/>
                          </a:solidFill>
                          <a:latin typeface="+mn-lt"/>
                          <a:ea typeface="+mn-ea"/>
                          <a:cs typeface="+mn-cs"/>
                        </a:rPr>
                        <a:t>int</a:t>
                      </a:r>
                      <a:r>
                        <a:rPr lang="fr-FR" sz="1600" kern="1200" baseline="0" dirty="0" smtClean="0">
                          <a:solidFill>
                            <a:schemeClr val="dk1"/>
                          </a:solidFill>
                          <a:latin typeface="+mn-lt"/>
                          <a:ea typeface="+mn-ea"/>
                          <a:cs typeface="+mn-cs"/>
                        </a:rPr>
                        <a:t> N=1; // déclaration du compteur</a:t>
                      </a:r>
                      <a:endParaRPr lang="fr-FR" sz="1600" dirty="0"/>
                    </a:p>
                  </a:txBody>
                  <a:tcPr/>
                </a:tc>
              </a:tr>
              <a:tr h="719438">
                <a:tc>
                  <a:txBody>
                    <a:bodyPr/>
                    <a:lstStyle/>
                    <a:p>
                      <a:r>
                        <a:rPr lang="fr-FR" sz="1600" kern="1200" baseline="0" dirty="0" smtClean="0">
                          <a:solidFill>
                            <a:schemeClr val="dk1"/>
                          </a:solidFill>
                          <a:latin typeface="+mn-lt"/>
                          <a:ea typeface="+mn-ea"/>
                          <a:cs typeface="+mn-cs"/>
                        </a:rPr>
                        <a:t>commentaire multi ligne</a:t>
                      </a:r>
                    </a:p>
                  </a:txBody>
                  <a:tcPr/>
                </a:tc>
                <a:tc>
                  <a:txBody>
                    <a:bodyPr/>
                    <a:lstStyle/>
                    <a:p>
                      <a:r>
                        <a:rPr lang="fr-FR" sz="1600" kern="1200" baseline="0" dirty="0" smtClean="0">
                          <a:solidFill>
                            <a:schemeClr val="dk1"/>
                          </a:solidFill>
                          <a:latin typeface="+mn-lt"/>
                          <a:ea typeface="+mn-ea"/>
                          <a:cs typeface="+mn-cs"/>
                        </a:rPr>
                        <a:t>/* commentaires ligne 1</a:t>
                      </a:r>
                    </a:p>
                    <a:p>
                      <a:r>
                        <a:rPr lang="fr-FR" sz="1600" kern="1200" baseline="0" dirty="0" smtClean="0">
                          <a:solidFill>
                            <a:schemeClr val="dk1"/>
                          </a:solidFill>
                          <a:latin typeface="+mn-lt"/>
                          <a:ea typeface="+mn-ea"/>
                          <a:cs typeface="+mn-cs"/>
                        </a:rPr>
                        <a:t>commentaires ligne 2 */</a:t>
                      </a:r>
                    </a:p>
                    <a:p>
                      <a:endParaRPr lang="fr-FR" sz="1600" kern="1200" baseline="0" dirty="0" smtClean="0">
                        <a:solidFill>
                          <a:schemeClr val="dk1"/>
                        </a:solidFill>
                        <a:latin typeface="+mn-lt"/>
                        <a:ea typeface="+mn-ea"/>
                        <a:cs typeface="+mn-cs"/>
                      </a:endParaRPr>
                    </a:p>
                  </a:txBody>
                  <a:tcPr/>
                </a:tc>
              </a:tr>
              <a:tr h="1998439">
                <a:tc>
                  <a:txBody>
                    <a:bodyPr/>
                    <a:lstStyle/>
                    <a:p>
                      <a:r>
                        <a:rPr lang="fr-FR" sz="1600" kern="1200" baseline="0" dirty="0" smtClean="0">
                          <a:solidFill>
                            <a:schemeClr val="dk1"/>
                          </a:solidFill>
                          <a:latin typeface="+mn-lt"/>
                          <a:ea typeface="+mn-ea"/>
                          <a:cs typeface="+mn-cs"/>
                        </a:rPr>
                        <a:t>commentaire de documentation automatique</a:t>
                      </a:r>
                    </a:p>
                  </a:txBody>
                  <a:tcPr/>
                </a:tc>
                <a:tc>
                  <a:txBody>
                    <a:bodyPr/>
                    <a:lstStyle/>
                    <a:p>
                      <a:r>
                        <a:rPr lang="fr-FR" sz="1600" kern="1200" baseline="0" dirty="0" smtClean="0">
                          <a:solidFill>
                            <a:schemeClr val="dk1"/>
                          </a:solidFill>
                          <a:latin typeface="+mn-lt"/>
                          <a:ea typeface="+mn-ea"/>
                          <a:cs typeface="+mn-cs"/>
                        </a:rPr>
                        <a:t>/**</a:t>
                      </a:r>
                    </a:p>
                    <a:p>
                      <a:r>
                        <a:rPr lang="fr-FR" sz="1600" kern="1200" baseline="0" dirty="0" smtClean="0">
                          <a:solidFill>
                            <a:schemeClr val="dk1"/>
                          </a:solidFill>
                          <a:latin typeface="+mn-lt"/>
                          <a:ea typeface="+mn-ea"/>
                          <a:cs typeface="+mn-cs"/>
                        </a:rPr>
                        <a:t>* commentaire de la </a:t>
                      </a:r>
                      <a:r>
                        <a:rPr lang="fr-FR" sz="1600" kern="1200" baseline="0" dirty="0" err="1" smtClean="0">
                          <a:solidFill>
                            <a:schemeClr val="dk1"/>
                          </a:solidFill>
                          <a:latin typeface="+mn-lt"/>
                          <a:ea typeface="+mn-ea"/>
                          <a:cs typeface="+mn-cs"/>
                        </a:rPr>
                        <a:t>methode</a:t>
                      </a:r>
                      <a:endParaRPr lang="fr-FR" sz="1600" kern="1200" baseline="0" dirty="0" smtClean="0">
                        <a:solidFill>
                          <a:schemeClr val="dk1"/>
                        </a:solidFill>
                        <a:latin typeface="+mn-lt"/>
                        <a:ea typeface="+mn-ea"/>
                        <a:cs typeface="+mn-cs"/>
                      </a:endParaRPr>
                    </a:p>
                    <a:p>
                      <a:r>
                        <a:rPr lang="fr-FR" sz="1600" kern="1200" baseline="0" dirty="0" smtClean="0">
                          <a:solidFill>
                            <a:schemeClr val="dk1"/>
                          </a:solidFill>
                          <a:latin typeface="+mn-lt"/>
                          <a:ea typeface="+mn-ea"/>
                          <a:cs typeface="+mn-cs"/>
                        </a:rPr>
                        <a:t>* @</a:t>
                      </a:r>
                      <a:r>
                        <a:rPr lang="fr-FR" sz="1600" kern="1200" baseline="0" dirty="0" err="1" smtClean="0">
                          <a:solidFill>
                            <a:schemeClr val="dk1"/>
                          </a:solidFill>
                          <a:latin typeface="+mn-lt"/>
                          <a:ea typeface="+mn-ea"/>
                          <a:cs typeface="+mn-cs"/>
                        </a:rPr>
                        <a:t>param</a:t>
                      </a:r>
                      <a:r>
                        <a:rPr lang="fr-FR" sz="1600" kern="1200" baseline="0" dirty="0" smtClean="0">
                          <a:solidFill>
                            <a:schemeClr val="dk1"/>
                          </a:solidFill>
                          <a:latin typeface="+mn-lt"/>
                          <a:ea typeface="+mn-ea"/>
                          <a:cs typeface="+mn-cs"/>
                        </a:rPr>
                        <a:t> val la valeur a traiter</a:t>
                      </a:r>
                    </a:p>
                    <a:p>
                      <a:r>
                        <a:rPr lang="fr-FR" sz="1600" kern="1200" baseline="0" dirty="0" smtClean="0">
                          <a:solidFill>
                            <a:schemeClr val="dk1"/>
                          </a:solidFill>
                          <a:latin typeface="+mn-lt"/>
                          <a:ea typeface="+mn-ea"/>
                          <a:cs typeface="+mn-cs"/>
                        </a:rPr>
                        <a:t>* @</a:t>
                      </a:r>
                      <a:r>
                        <a:rPr lang="fr-FR" sz="1600" kern="1200" baseline="0" dirty="0" err="1" smtClean="0">
                          <a:solidFill>
                            <a:schemeClr val="dk1"/>
                          </a:solidFill>
                          <a:latin typeface="+mn-lt"/>
                          <a:ea typeface="+mn-ea"/>
                          <a:cs typeface="+mn-cs"/>
                        </a:rPr>
                        <a:t>since</a:t>
                      </a:r>
                      <a:r>
                        <a:rPr lang="fr-FR" sz="1600" kern="1200" baseline="0" dirty="0" smtClean="0">
                          <a:solidFill>
                            <a:schemeClr val="dk1"/>
                          </a:solidFill>
                          <a:latin typeface="+mn-lt"/>
                          <a:ea typeface="+mn-ea"/>
                          <a:cs typeface="+mn-cs"/>
                        </a:rPr>
                        <a:t> 1.0</a:t>
                      </a:r>
                    </a:p>
                    <a:p>
                      <a:r>
                        <a:rPr lang="fr-FR" sz="1600" kern="1200" baseline="0" dirty="0" smtClean="0">
                          <a:solidFill>
                            <a:schemeClr val="dk1"/>
                          </a:solidFill>
                          <a:latin typeface="+mn-lt"/>
                          <a:ea typeface="+mn-ea"/>
                          <a:cs typeface="+mn-cs"/>
                        </a:rPr>
                        <a:t>* @return Rien</a:t>
                      </a:r>
                    </a:p>
                    <a:p>
                      <a:r>
                        <a:rPr lang="fr-FR" sz="1600" kern="1200" baseline="0" dirty="0" smtClean="0">
                          <a:solidFill>
                            <a:schemeClr val="dk1"/>
                          </a:solidFill>
                          <a:latin typeface="+mn-lt"/>
                          <a:ea typeface="+mn-ea"/>
                          <a:cs typeface="+mn-cs"/>
                        </a:rPr>
                        <a:t>* @</a:t>
                      </a:r>
                      <a:r>
                        <a:rPr lang="fr-FR" sz="1600" kern="1200" baseline="0" dirty="0" err="1" smtClean="0">
                          <a:solidFill>
                            <a:schemeClr val="dk1"/>
                          </a:solidFill>
                          <a:latin typeface="+mn-lt"/>
                          <a:ea typeface="+mn-ea"/>
                          <a:cs typeface="+mn-cs"/>
                        </a:rPr>
                        <a:t>deprecatedUtiliser</a:t>
                      </a:r>
                      <a:r>
                        <a:rPr lang="fr-FR" sz="1600" kern="1200" baseline="0" dirty="0" smtClean="0">
                          <a:solidFill>
                            <a:schemeClr val="dk1"/>
                          </a:solidFill>
                          <a:latin typeface="+mn-lt"/>
                          <a:ea typeface="+mn-ea"/>
                          <a:cs typeface="+mn-cs"/>
                        </a:rPr>
                        <a:t> la nouvelle </a:t>
                      </a:r>
                      <a:r>
                        <a:rPr lang="fr-FR" sz="1600" kern="1200" baseline="0" dirty="0" err="1" smtClean="0">
                          <a:solidFill>
                            <a:schemeClr val="dk1"/>
                          </a:solidFill>
                          <a:latin typeface="+mn-lt"/>
                          <a:ea typeface="+mn-ea"/>
                          <a:cs typeface="+mn-cs"/>
                        </a:rPr>
                        <a:t>methode</a:t>
                      </a:r>
                      <a:r>
                        <a:rPr lang="fr-FR" sz="1600" kern="1200" baseline="0" dirty="0" smtClean="0">
                          <a:solidFill>
                            <a:schemeClr val="dk1"/>
                          </a:solidFill>
                          <a:latin typeface="+mn-lt"/>
                          <a:ea typeface="+mn-ea"/>
                          <a:cs typeface="+mn-cs"/>
                        </a:rPr>
                        <a:t> XXX</a:t>
                      </a:r>
                    </a:p>
                    <a:p>
                      <a:r>
                        <a:rPr lang="fr-FR" sz="1600" kern="1200" baseline="0" dirty="0" smtClean="0">
                          <a:solidFill>
                            <a:schemeClr val="dk1"/>
                          </a:solidFill>
                          <a:latin typeface="+mn-lt"/>
                          <a:ea typeface="+mn-ea"/>
                          <a:cs typeface="+mn-cs"/>
                        </a:rPr>
                        <a:t>*/</a:t>
                      </a:r>
                    </a:p>
                    <a:p>
                      <a:endParaRPr lang="fr-FR" sz="1600" kern="1200" baseline="0" dirty="0" smtClean="0">
                        <a:solidFill>
                          <a:schemeClr val="dk1"/>
                        </a:solidFill>
                        <a:latin typeface="+mn-lt"/>
                        <a:ea typeface="+mn-ea"/>
                        <a:cs typeface="+mn-cs"/>
                      </a:endParaRPr>
                    </a:p>
                  </a:txBody>
                  <a:tcPr/>
                </a:tc>
              </a:tr>
            </a:tbl>
          </a:graphicData>
        </a:graphic>
      </p:graphicFrame>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2"/>
          <p:cNvSpPr>
            <a:spLocks noGrp="1" noChangeArrowheads="1"/>
          </p:cNvSpPr>
          <p:nvPr>
            <p:ph type="title"/>
          </p:nvPr>
        </p:nvSpPr>
        <p:spPr>
          <a:xfrm>
            <a:off x="500034" y="0"/>
            <a:ext cx="8229600" cy="857232"/>
          </a:xfrm>
        </p:spPr>
        <p:txBody>
          <a:bodyPr/>
          <a:lstStyle/>
          <a:p>
            <a:r>
              <a:rPr lang="fr-FR" dirty="0" smtClean="0"/>
              <a:t>Les types de données dans Java</a:t>
            </a:r>
          </a:p>
        </p:txBody>
      </p:sp>
      <p:sp>
        <p:nvSpPr>
          <p:cNvPr id="28676" name="Rectangle 3"/>
          <p:cNvSpPr>
            <a:spLocks noGrp="1" noChangeArrowheads="1"/>
          </p:cNvSpPr>
          <p:nvPr>
            <p:ph type="body" idx="1"/>
          </p:nvPr>
        </p:nvSpPr>
        <p:spPr>
          <a:xfrm>
            <a:off x="0" y="857232"/>
            <a:ext cx="8610600" cy="5786478"/>
          </a:xfrm>
        </p:spPr>
        <p:txBody>
          <a:bodyPr>
            <a:normAutofit/>
          </a:bodyPr>
          <a:lstStyle/>
          <a:p>
            <a:pPr>
              <a:lnSpc>
                <a:spcPct val="90000"/>
              </a:lnSpc>
              <a:buFont typeface="Wingdings" pitchFamily="2" charset="2"/>
              <a:buChar char="Ø"/>
            </a:pPr>
            <a:r>
              <a:rPr lang="fr-FR" dirty="0" smtClean="0"/>
              <a:t>Types arithmétiques</a:t>
            </a:r>
          </a:p>
          <a:p>
            <a:pPr>
              <a:lnSpc>
                <a:spcPct val="90000"/>
              </a:lnSpc>
            </a:pPr>
            <a:endParaRPr lang="fr-FR" dirty="0" smtClean="0"/>
          </a:p>
          <a:p>
            <a:pPr>
              <a:lnSpc>
                <a:spcPct val="90000"/>
              </a:lnSpc>
            </a:pPr>
            <a:endParaRPr lang="fr-FR" dirty="0" smtClean="0"/>
          </a:p>
          <a:p>
            <a:pPr>
              <a:lnSpc>
                <a:spcPct val="90000"/>
              </a:lnSpc>
              <a:buFont typeface="Wingdings" pitchFamily="2" charset="2"/>
              <a:buNone/>
            </a:pPr>
            <a:endParaRPr lang="fr-FR" dirty="0" smtClean="0"/>
          </a:p>
          <a:p>
            <a:pPr>
              <a:lnSpc>
                <a:spcPct val="90000"/>
              </a:lnSpc>
              <a:buFont typeface="Wingdings" pitchFamily="2" charset="2"/>
              <a:buNone/>
            </a:pPr>
            <a:endParaRPr lang="fr-FR" dirty="0" smtClean="0"/>
          </a:p>
          <a:p>
            <a:pPr>
              <a:lnSpc>
                <a:spcPct val="90000"/>
              </a:lnSpc>
              <a:buFont typeface="Wingdings" pitchFamily="2" charset="2"/>
              <a:buNone/>
            </a:pPr>
            <a:endParaRPr lang="fr-FR" dirty="0" smtClean="0"/>
          </a:p>
          <a:p>
            <a:pPr>
              <a:lnSpc>
                <a:spcPct val="90000"/>
              </a:lnSpc>
              <a:buFont typeface="Wingdings" pitchFamily="2" charset="2"/>
              <a:buChar char="Ø"/>
            </a:pPr>
            <a:endParaRPr lang="fr-FR" sz="2800" dirty="0" smtClean="0"/>
          </a:p>
          <a:p>
            <a:pPr>
              <a:lnSpc>
                <a:spcPct val="90000"/>
              </a:lnSpc>
              <a:buFont typeface="Wingdings" pitchFamily="2" charset="2"/>
              <a:buChar char="Ø"/>
            </a:pPr>
            <a:r>
              <a:rPr lang="fr-FR" sz="2800" dirty="0" smtClean="0"/>
              <a:t>Type caractère</a:t>
            </a:r>
          </a:p>
          <a:p>
            <a:pPr>
              <a:lnSpc>
                <a:spcPct val="90000"/>
              </a:lnSpc>
            </a:pPr>
            <a:endParaRPr lang="fr-FR" dirty="0" smtClean="0"/>
          </a:p>
          <a:p>
            <a:pPr>
              <a:lnSpc>
                <a:spcPct val="90000"/>
              </a:lnSpc>
              <a:buFont typeface="Wingdings" pitchFamily="2" charset="2"/>
              <a:buChar char="Ø"/>
            </a:pPr>
            <a:r>
              <a:rPr lang="fr-FR" sz="2800" dirty="0" smtClean="0"/>
              <a:t>Type booléen</a:t>
            </a:r>
          </a:p>
        </p:txBody>
      </p:sp>
      <p:graphicFrame>
        <p:nvGraphicFramePr>
          <p:cNvPr id="61587" name="Group 147"/>
          <p:cNvGraphicFramePr>
            <a:graphicFrameLocks noGrp="1"/>
          </p:cNvGraphicFramePr>
          <p:nvPr/>
        </p:nvGraphicFramePr>
        <p:xfrm>
          <a:off x="357158" y="1428736"/>
          <a:ext cx="8087571" cy="2743200"/>
        </p:xfrm>
        <a:graphic>
          <a:graphicData uri="http://schemas.openxmlformats.org/drawingml/2006/table">
            <a:tbl>
              <a:tblPr/>
              <a:tblGrid>
                <a:gridCol w="1215648"/>
                <a:gridCol w="995680"/>
                <a:gridCol w="919480"/>
                <a:gridCol w="942923"/>
                <a:gridCol w="4013840"/>
              </a:tblGrid>
              <a:tr h="358172">
                <a:tc rowSpan="4">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1800" b="1" i="0" u="none" strike="noStrike" cap="none" normalizeH="0" baseline="0" dirty="0" smtClean="0">
                          <a:ln>
                            <a:noFill/>
                          </a:ln>
                          <a:solidFill>
                            <a:schemeClr val="tx1"/>
                          </a:solidFill>
                          <a:effectLst/>
                          <a:latin typeface="Arial" charset="0"/>
                        </a:rPr>
                        <a:t>Entiers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1800" b="1" i="0" u="none" strike="noStrike" cap="none" normalizeH="0" baseline="0" dirty="0" smtClean="0">
                          <a:ln>
                            <a:noFill/>
                          </a:ln>
                          <a:solidFill>
                            <a:schemeClr val="tx1"/>
                          </a:solidFill>
                          <a:effectLst/>
                          <a:latin typeface="Arial" charset="0"/>
                        </a:rPr>
                        <a:t>byte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1800" b="0" i="0" u="none" strike="noStrike" cap="none" normalizeH="0" baseline="0" dirty="0" smtClean="0">
                          <a:ln>
                            <a:noFill/>
                          </a:ln>
                          <a:solidFill>
                            <a:schemeClr val="tx1"/>
                          </a:solidFill>
                          <a:effectLst/>
                          <a:latin typeface="Arial" charset="0"/>
                        </a:rPr>
                        <a:t>8 bits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1800" b="0" i="0" u="none" strike="noStrike" cap="none" normalizeH="0" baseline="0" dirty="0" smtClean="0">
                          <a:ln>
                            <a:noFill/>
                          </a:ln>
                          <a:solidFill>
                            <a:schemeClr val="tx1"/>
                          </a:solidFill>
                          <a:effectLst/>
                          <a:latin typeface="Arial" charset="0"/>
                        </a:rPr>
                        <a:t>signé</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1800" b="0" i="0" u="none" strike="noStrike" cap="none" normalizeH="0" baseline="0" dirty="0" smtClean="0">
                          <a:ln>
                            <a:noFill/>
                          </a:ln>
                          <a:solidFill>
                            <a:schemeClr val="tx1"/>
                          </a:solidFill>
                          <a:effectLst/>
                          <a:latin typeface="Arial" charset="0"/>
                        </a:rPr>
                        <a:t>(-128 , 127)</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4963">
                <a:tc vMerge="1">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endParaRPr kumimoji="0" lang="fr-FR" sz="1800" b="1"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1800" b="1" i="0" u="none" strike="noStrike" cap="none" normalizeH="0" baseline="0" dirty="0" smtClean="0">
                          <a:ln>
                            <a:noFill/>
                          </a:ln>
                          <a:solidFill>
                            <a:schemeClr val="tx1"/>
                          </a:solidFill>
                          <a:effectLst/>
                          <a:latin typeface="Arial" charset="0"/>
                        </a:rPr>
                        <a:t>short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1800" b="0" i="0" u="none" strike="noStrike" cap="none" normalizeH="0" baseline="0" smtClean="0">
                          <a:ln>
                            <a:noFill/>
                          </a:ln>
                          <a:solidFill>
                            <a:schemeClr val="tx1"/>
                          </a:solidFill>
                          <a:effectLst/>
                          <a:latin typeface="Arial" charset="0"/>
                        </a:rPr>
                        <a:t>16 bits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1800" b="0" i="0" u="none" strike="noStrike" cap="none" normalizeH="0" baseline="0" dirty="0" smtClean="0">
                          <a:ln>
                            <a:noFill/>
                          </a:ln>
                          <a:solidFill>
                            <a:schemeClr val="tx1"/>
                          </a:solidFill>
                          <a:effectLst/>
                          <a:latin typeface="Arial" charset="0"/>
                        </a:rPr>
                        <a:t>signé</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1800" b="0" i="0" u="none" strike="noStrike" cap="none" normalizeH="0" baseline="0" dirty="0" smtClean="0">
                          <a:ln>
                            <a:noFill/>
                          </a:ln>
                          <a:solidFill>
                            <a:schemeClr val="tx1"/>
                          </a:solidFill>
                          <a:effectLst/>
                          <a:latin typeface="Arial" charset="0"/>
                        </a:rPr>
                        <a:t>(-32768 , 32767)</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4963">
                <a:tc vMerge="1">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endParaRPr kumimoji="0" lang="fr-FR" sz="1800" b="1"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1800" b="1" i="0" u="none" strike="noStrike" cap="none" normalizeH="0" baseline="0" dirty="0" err="1" smtClean="0">
                          <a:ln>
                            <a:noFill/>
                          </a:ln>
                          <a:solidFill>
                            <a:schemeClr val="tx1"/>
                          </a:solidFill>
                          <a:effectLst/>
                          <a:latin typeface="Arial" charset="0"/>
                        </a:rPr>
                        <a:t>int</a:t>
                      </a:r>
                      <a:endParaRPr kumimoji="0" lang="fr-FR" sz="1800" b="1"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1800" b="0" i="0" u="none" strike="noStrike" cap="none" normalizeH="0" baseline="0" smtClean="0">
                          <a:ln>
                            <a:noFill/>
                          </a:ln>
                          <a:solidFill>
                            <a:schemeClr val="tx1"/>
                          </a:solidFill>
                          <a:effectLst/>
                          <a:latin typeface="Arial" charset="0"/>
                        </a:rPr>
                        <a:t>32 bits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1800" b="0" i="0" u="none" strike="noStrike" cap="none" normalizeH="0" baseline="0" smtClean="0">
                          <a:ln>
                            <a:noFill/>
                          </a:ln>
                          <a:solidFill>
                            <a:schemeClr val="tx1"/>
                          </a:solidFill>
                          <a:effectLst/>
                          <a:latin typeface="Arial" charset="0"/>
                        </a:rPr>
                        <a:t>signé</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1800" b="0" i="0" u="none" strike="noStrike" cap="none" normalizeH="0" baseline="0" smtClean="0">
                          <a:ln>
                            <a:noFill/>
                          </a:ln>
                          <a:solidFill>
                            <a:schemeClr val="tx1"/>
                          </a:solidFill>
                          <a:effectLst/>
                          <a:latin typeface="Arial" charset="0"/>
                        </a:rPr>
                        <a:t>(-2147483648 , 2147483647)</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85788">
                <a:tc vMerge="1">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endParaRPr kumimoji="0" lang="fr-FR" sz="1800" b="1"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1800" b="1" i="0" u="none" strike="noStrike" cap="none" normalizeH="0" baseline="0" dirty="0" smtClean="0">
                          <a:ln>
                            <a:noFill/>
                          </a:ln>
                          <a:solidFill>
                            <a:schemeClr val="tx1"/>
                          </a:solidFill>
                          <a:effectLst/>
                          <a:latin typeface="Arial" charset="0"/>
                        </a:rPr>
                        <a:t>long</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1800" b="0" i="0" u="none" strike="noStrike" cap="none" normalizeH="0" baseline="0" smtClean="0">
                          <a:ln>
                            <a:noFill/>
                          </a:ln>
                          <a:solidFill>
                            <a:schemeClr val="tx1"/>
                          </a:solidFill>
                          <a:effectLst/>
                          <a:latin typeface="Arial" charset="0"/>
                        </a:rPr>
                        <a:t>64 bits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1800" b="0" i="0" u="none" strike="noStrike" cap="none" normalizeH="0" baseline="0" smtClean="0">
                          <a:ln>
                            <a:noFill/>
                          </a:ln>
                          <a:solidFill>
                            <a:schemeClr val="tx1"/>
                          </a:solidFill>
                          <a:effectLst/>
                          <a:latin typeface="Arial" charset="0"/>
                        </a:rPr>
                        <a:t>signé</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1800" b="0" i="0" u="none" strike="noStrike" cap="none" normalizeH="0" baseline="0" smtClean="0">
                          <a:ln>
                            <a:noFill/>
                          </a:ln>
                          <a:solidFill>
                            <a:schemeClr val="tx1"/>
                          </a:solidFill>
                          <a:effectLst/>
                          <a:latin typeface="Arial" charset="0"/>
                        </a:rPr>
                        <a:t>(-9223372036854775808,   9223372036854775807)</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4963">
                <a:tc rowSpan="2">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1800" b="1" i="0" u="none" strike="noStrike" cap="none" normalizeH="0" baseline="0" dirty="0" smtClean="0">
                          <a:ln>
                            <a:noFill/>
                          </a:ln>
                          <a:solidFill>
                            <a:schemeClr val="tx1"/>
                          </a:solidFill>
                          <a:effectLst/>
                          <a:latin typeface="Arial" charset="0"/>
                        </a:rPr>
                        <a:t>Réels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1800" b="1" i="0" u="none" strike="noStrike" cap="none" normalizeH="0" baseline="0" dirty="0" err="1" smtClean="0">
                          <a:ln>
                            <a:noFill/>
                          </a:ln>
                          <a:solidFill>
                            <a:schemeClr val="tx1"/>
                          </a:solidFill>
                          <a:effectLst/>
                          <a:latin typeface="Arial" charset="0"/>
                        </a:rPr>
                        <a:t>float</a:t>
                      </a:r>
                      <a:endParaRPr kumimoji="0" lang="fr-FR" sz="1800" b="1"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1800" b="0" i="0" u="none" strike="noStrike" cap="none" normalizeH="0" baseline="0" smtClean="0">
                          <a:ln>
                            <a:noFill/>
                          </a:ln>
                          <a:solidFill>
                            <a:schemeClr val="tx1"/>
                          </a:solidFill>
                          <a:effectLst/>
                          <a:latin typeface="Arial" charset="0"/>
                        </a:rPr>
                        <a:t>32 bits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1800" b="0" i="0" u="none" strike="noStrike" cap="none" normalizeH="0" baseline="0" smtClean="0">
                          <a:ln>
                            <a:noFill/>
                          </a:ln>
                          <a:solidFill>
                            <a:schemeClr val="tx1"/>
                          </a:solidFill>
                          <a:effectLst/>
                          <a:latin typeface="Arial" charset="0"/>
                        </a:rPr>
                        <a:t>signé</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1800" b="0" i="0" u="none" strike="noStrike" cap="none" normalizeH="0" baseline="0" smtClean="0">
                          <a:ln>
                            <a:noFill/>
                          </a:ln>
                          <a:solidFill>
                            <a:schemeClr val="tx1"/>
                          </a:solidFill>
                          <a:effectLst/>
                          <a:latin typeface="Arial" charset="0"/>
                        </a:rPr>
                        <a:t>(1.4E-45 , 3.4028235E38)</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21012">
                <a:tc vMerge="1">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endParaRPr kumimoji="0" lang="fr-FR" sz="1800" b="1"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1800" b="1" i="0" u="none" strike="noStrike" cap="none" normalizeH="0" baseline="0" dirty="0" smtClean="0">
                          <a:ln>
                            <a:noFill/>
                          </a:ln>
                          <a:solidFill>
                            <a:schemeClr val="tx1"/>
                          </a:solidFill>
                          <a:effectLst/>
                          <a:latin typeface="Arial" charset="0"/>
                        </a:rPr>
                        <a:t>double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1800" b="0" i="0" u="none" strike="noStrike" cap="none" normalizeH="0" baseline="0" dirty="0" smtClean="0">
                          <a:ln>
                            <a:noFill/>
                          </a:ln>
                          <a:solidFill>
                            <a:schemeClr val="tx1"/>
                          </a:solidFill>
                          <a:effectLst/>
                          <a:latin typeface="Arial" charset="0"/>
                        </a:rPr>
                        <a:t>64 bits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1800" b="0" i="0" u="none" strike="noStrike" cap="none" normalizeH="0" baseline="0" dirty="0" smtClean="0">
                          <a:ln>
                            <a:noFill/>
                          </a:ln>
                          <a:solidFill>
                            <a:schemeClr val="tx1"/>
                          </a:solidFill>
                          <a:effectLst/>
                          <a:latin typeface="Arial" charset="0"/>
                        </a:rPr>
                        <a:t>signé</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1800" b="0" i="0" u="none" strike="noStrike" cap="none" normalizeH="0" baseline="0" dirty="0" smtClean="0">
                          <a:ln>
                            <a:noFill/>
                          </a:ln>
                          <a:solidFill>
                            <a:schemeClr val="tx1"/>
                          </a:solidFill>
                          <a:effectLst/>
                          <a:latin typeface="Arial" charset="0"/>
                        </a:rPr>
                        <a:t>(4.9E-324 , 1.7976931348623157E308)</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61586" name="Group 146"/>
          <p:cNvGraphicFramePr>
            <a:graphicFrameLocks noGrp="1"/>
          </p:cNvGraphicFramePr>
          <p:nvPr/>
        </p:nvGraphicFramePr>
        <p:xfrm>
          <a:off x="835556" y="5033024"/>
          <a:ext cx="7010400" cy="396240"/>
        </p:xfrm>
        <a:graphic>
          <a:graphicData uri="http://schemas.openxmlformats.org/drawingml/2006/table">
            <a:tbl>
              <a:tblPr/>
              <a:tblGrid>
                <a:gridCol w="1143000"/>
                <a:gridCol w="1014413"/>
                <a:gridCol w="4852987"/>
              </a:tblGrid>
              <a:tr h="279400">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2000" b="1" i="0" u="none" strike="noStrike" cap="none" normalizeH="0" baseline="0" dirty="0" smtClean="0">
                          <a:ln>
                            <a:noFill/>
                          </a:ln>
                          <a:solidFill>
                            <a:schemeClr val="tx1"/>
                          </a:solidFill>
                          <a:effectLst/>
                          <a:latin typeface="Arial" charset="0"/>
                        </a:rPr>
                        <a:t>char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2000" b="0" i="0" u="none" strike="noStrike" cap="none" normalizeH="0" baseline="0" smtClean="0">
                          <a:ln>
                            <a:noFill/>
                          </a:ln>
                          <a:solidFill>
                            <a:schemeClr val="tx1"/>
                          </a:solidFill>
                          <a:effectLst/>
                          <a:latin typeface="Arial" charset="0"/>
                        </a:rPr>
                        <a:t>16 bits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2000" b="0" i="0" u="none" strike="noStrike" cap="none" normalizeH="0" baseline="0" dirty="0" smtClean="0">
                          <a:ln>
                            <a:noFill/>
                          </a:ln>
                          <a:solidFill>
                            <a:schemeClr val="tx1"/>
                          </a:solidFill>
                          <a:effectLst/>
                          <a:latin typeface="Arial" charset="0"/>
                        </a:rPr>
                        <a:t>non signé UNICODE2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61585" name="Group 145"/>
          <p:cNvGraphicFramePr>
            <a:graphicFrameLocks noGrp="1"/>
          </p:cNvGraphicFramePr>
          <p:nvPr/>
        </p:nvGraphicFramePr>
        <p:xfrm>
          <a:off x="804024" y="6176032"/>
          <a:ext cx="7094855" cy="396240"/>
        </p:xfrm>
        <a:graphic>
          <a:graphicData uri="http://schemas.openxmlformats.org/drawingml/2006/table">
            <a:tbl>
              <a:tblPr/>
              <a:tblGrid>
                <a:gridCol w="1227455"/>
                <a:gridCol w="936625"/>
                <a:gridCol w="4930775"/>
              </a:tblGrid>
              <a:tr h="279400">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2000" b="1" i="0" u="none" strike="noStrike" cap="none" normalizeH="0" baseline="0" dirty="0" err="1" smtClean="0">
                          <a:ln>
                            <a:noFill/>
                          </a:ln>
                          <a:solidFill>
                            <a:schemeClr val="tx1"/>
                          </a:solidFill>
                          <a:effectLst/>
                          <a:latin typeface="Arial" charset="0"/>
                        </a:rPr>
                        <a:t>boolean</a:t>
                      </a:r>
                      <a:endParaRPr kumimoji="0" lang="fr-FR" sz="2000" b="1"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2000" b="0" i="0" u="none" strike="noStrike" cap="none" normalizeH="0" baseline="0" smtClean="0">
                          <a:ln>
                            <a:noFill/>
                          </a:ln>
                          <a:solidFill>
                            <a:schemeClr val="tx1"/>
                          </a:solidFill>
                          <a:effectLst/>
                          <a:latin typeface="Arial" charset="0"/>
                        </a:rPr>
                        <a:t>1 bit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Wingdings" pitchFamily="2" charset="2"/>
                        <a:buNone/>
                        <a:tabLst/>
                      </a:pPr>
                      <a:r>
                        <a:rPr kumimoji="0" lang="fr-FR" sz="2000" b="0" i="0" u="none" strike="noStrike" cap="none" normalizeH="0" baseline="0" dirty="0" smtClean="0">
                          <a:ln>
                            <a:noFill/>
                          </a:ln>
                          <a:solidFill>
                            <a:schemeClr val="tx1"/>
                          </a:solidFill>
                          <a:effectLst/>
                          <a:latin typeface="Arial" charset="0"/>
                        </a:rPr>
                        <a:t>deux valeurs possibles : true ou false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Les identificateurs </a:t>
            </a:r>
            <a:endParaRPr lang="fr-FR" dirty="0"/>
          </a:p>
        </p:txBody>
      </p:sp>
      <p:sp>
        <p:nvSpPr>
          <p:cNvPr id="3" name="Espace réservé du contenu 2"/>
          <p:cNvSpPr>
            <a:spLocks noGrp="1"/>
          </p:cNvSpPr>
          <p:nvPr>
            <p:ph idx="1"/>
          </p:nvPr>
        </p:nvSpPr>
        <p:spPr>
          <a:xfrm>
            <a:off x="214282" y="1600200"/>
            <a:ext cx="8715436" cy="4543443"/>
          </a:xfrm>
        </p:spPr>
        <p:txBody>
          <a:bodyPr>
            <a:normAutofit/>
          </a:bodyPr>
          <a:lstStyle/>
          <a:p>
            <a:pPr>
              <a:buFont typeface="Wingdings" pitchFamily="2" charset="2"/>
              <a:buChar char="Ø"/>
            </a:pPr>
            <a:r>
              <a:rPr lang="fr-FR" sz="1800" dirty="0" smtClean="0"/>
              <a:t>Chaque objet, classe, programme variable, constante  est associé à un nom : l'identificateur qui peut se composer de tous les caractères alphanumériques et des caractères _ et $. </a:t>
            </a:r>
          </a:p>
          <a:p>
            <a:pPr lvl="2">
              <a:buFont typeface="Wingdings" pitchFamily="2" charset="2"/>
              <a:buChar char="§"/>
            </a:pPr>
            <a:r>
              <a:rPr lang="fr-FR" sz="1600" dirty="0" smtClean="0"/>
              <a:t>Le premier caractère doit être une lettre, le caractère de soulignement ou le signe dollar.</a:t>
            </a:r>
          </a:p>
          <a:p>
            <a:pPr>
              <a:buFont typeface="Wingdings" pitchFamily="2" charset="2"/>
              <a:buChar char="Ø"/>
            </a:pPr>
            <a:r>
              <a:rPr lang="fr-FR" sz="1800" dirty="0" smtClean="0"/>
              <a:t>Rappel : Java est sensible à la casse ( id &lt;&gt;</a:t>
            </a:r>
            <a:r>
              <a:rPr lang="fr-FR" sz="1800" dirty="0" err="1" smtClean="0"/>
              <a:t>iD</a:t>
            </a:r>
            <a:r>
              <a:rPr lang="fr-FR" sz="1800" dirty="0" smtClean="0"/>
              <a:t>)</a:t>
            </a:r>
          </a:p>
          <a:p>
            <a:pPr>
              <a:buFont typeface="Wingdings" pitchFamily="2" charset="2"/>
              <a:buChar char="Ø"/>
            </a:pPr>
            <a:r>
              <a:rPr lang="fr-FR" sz="1800" dirty="0" smtClean="0"/>
              <a:t>Un identificateur ne peut pas appartenir à la liste des mots réservé du langage Java :</a:t>
            </a:r>
          </a:p>
          <a:p>
            <a:pPr>
              <a:buNone/>
            </a:pPr>
            <a:endParaRPr lang="fr-FR" sz="1800" dirty="0" smtClean="0"/>
          </a:p>
          <a:p>
            <a:pPr>
              <a:buNone/>
            </a:pPr>
            <a:endParaRPr lang="fr-FR" sz="1000" dirty="0" smtClean="0"/>
          </a:p>
          <a:p>
            <a:pPr marL="0" indent="0">
              <a:buNone/>
            </a:pPr>
            <a:r>
              <a:rPr lang="en-US" sz="1600" b="1" dirty="0" smtClean="0"/>
              <a:t>abstract         const           final             </a:t>
            </a:r>
            <a:r>
              <a:rPr lang="en-US" sz="1600" b="1" dirty="0" err="1" smtClean="0"/>
              <a:t>int</a:t>
            </a:r>
            <a:r>
              <a:rPr lang="en-US" sz="1600" b="1" dirty="0" smtClean="0"/>
              <a:t>               public          throw      assert       continue      finally interface        return         throws        </a:t>
            </a:r>
            <a:r>
              <a:rPr lang="en-US" sz="1600" b="1" dirty="0" err="1" smtClean="0"/>
              <a:t>boolean</a:t>
            </a:r>
            <a:r>
              <a:rPr lang="en-US" sz="1600" b="1" dirty="0" smtClean="0"/>
              <a:t>     default        float         long          short          transient	    break 	     do 	for 	native 	static  	true 	byte	 double </a:t>
            </a:r>
            <a:r>
              <a:rPr lang="en-US" sz="1600" b="1" dirty="0" err="1" smtClean="0"/>
              <a:t>goto</a:t>
            </a:r>
            <a:r>
              <a:rPr lang="en-US" sz="1600" b="1" dirty="0" smtClean="0"/>
              <a:t> 	 new 	</a:t>
            </a:r>
            <a:r>
              <a:rPr lang="en-US" sz="1600" b="1" dirty="0" err="1" smtClean="0"/>
              <a:t>strictfp</a:t>
            </a:r>
            <a:r>
              <a:rPr lang="en-US" sz="1600" b="1" dirty="0" smtClean="0"/>
              <a:t> 	try	case	 else	 if 	null 	super void 	catch 	</a:t>
            </a:r>
            <a:r>
              <a:rPr lang="en-US" sz="1600" b="1" dirty="0" err="1" smtClean="0"/>
              <a:t>enum</a:t>
            </a:r>
            <a:r>
              <a:rPr lang="en-US" sz="1600" b="1" dirty="0" smtClean="0"/>
              <a:t> (Java 5) 	implements 	package s	    witch 	volatile</a:t>
            </a:r>
          </a:p>
          <a:p>
            <a:pPr marL="3175" indent="19050">
              <a:buNone/>
            </a:pPr>
            <a:r>
              <a:rPr lang="en-US" sz="1600" b="1" dirty="0" smtClean="0"/>
              <a:t>Char	 extends 	import 	private 	synchronized 	while 	class 	false  </a:t>
            </a:r>
            <a:r>
              <a:rPr lang="en-US" sz="1600" b="1" dirty="0" err="1" smtClean="0"/>
              <a:t>instanceof</a:t>
            </a:r>
            <a:r>
              <a:rPr lang="en-US" sz="1600" b="1" dirty="0" smtClean="0"/>
              <a:t> 		protected 		this</a:t>
            </a:r>
            <a:endParaRPr lang="fr-FR" sz="1600" b="1" dirty="0" smtClean="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4"/>
            <a:ext cx="8229600" cy="785818"/>
          </a:xfrm>
        </p:spPr>
        <p:txBody>
          <a:bodyPr/>
          <a:lstStyle/>
          <a:p>
            <a:r>
              <a:rPr lang="fr-FR" dirty="0" smtClean="0"/>
              <a:t>Déclaration de variables </a:t>
            </a:r>
            <a:endParaRPr lang="fr-FR" dirty="0"/>
          </a:p>
        </p:txBody>
      </p:sp>
      <p:sp>
        <p:nvSpPr>
          <p:cNvPr id="3" name="Espace réservé du contenu 2"/>
          <p:cNvSpPr>
            <a:spLocks noGrp="1"/>
          </p:cNvSpPr>
          <p:nvPr>
            <p:ph idx="1"/>
          </p:nvPr>
        </p:nvSpPr>
        <p:spPr>
          <a:xfrm>
            <a:off x="457200" y="785794"/>
            <a:ext cx="8472518" cy="6072206"/>
          </a:xfrm>
        </p:spPr>
        <p:txBody>
          <a:bodyPr>
            <a:normAutofit fontScale="92500" lnSpcReduction="20000"/>
          </a:bodyPr>
          <a:lstStyle/>
          <a:p>
            <a:pPr>
              <a:buFont typeface="Wingdings" pitchFamily="2" charset="2"/>
              <a:buChar char="Ø"/>
            </a:pPr>
            <a:r>
              <a:rPr lang="fr-FR" sz="2000" b="1" i="1" dirty="0" smtClean="0"/>
              <a:t>La Syntaxe de la déclaration </a:t>
            </a:r>
            <a:r>
              <a:rPr lang="fr-FR" sz="2000" dirty="0" smtClean="0"/>
              <a:t>:</a:t>
            </a:r>
          </a:p>
          <a:p>
            <a:pPr lvl="2">
              <a:buNone/>
            </a:pPr>
            <a:r>
              <a:rPr lang="fr-FR" sz="1800" b="1" dirty="0" smtClean="0"/>
              <a:t>type    </a:t>
            </a:r>
            <a:r>
              <a:rPr lang="fr-FR" sz="1800" dirty="0" smtClean="0"/>
              <a:t> </a:t>
            </a:r>
            <a:r>
              <a:rPr lang="fr-FR" sz="1800" dirty="0" err="1" smtClean="0"/>
              <a:t>nom_variable</a:t>
            </a:r>
            <a:r>
              <a:rPr lang="fr-FR" sz="1800" dirty="0" smtClean="0"/>
              <a:t>;       // </a:t>
            </a:r>
            <a:r>
              <a:rPr lang="fr-FR" sz="1800" dirty="0" err="1" smtClean="0"/>
              <a:t>nom_variable</a:t>
            </a:r>
            <a:r>
              <a:rPr lang="fr-FR" sz="1800" dirty="0" smtClean="0"/>
              <a:t> est un identificateur </a:t>
            </a:r>
          </a:p>
          <a:p>
            <a:pPr>
              <a:buFont typeface="Wingdings" pitchFamily="2" charset="2"/>
              <a:buChar char="Ø"/>
            </a:pPr>
            <a:r>
              <a:rPr lang="fr-FR" sz="2000" b="1" i="1" dirty="0" smtClean="0"/>
              <a:t>exemples :</a:t>
            </a:r>
            <a:endParaRPr lang="fr-FR" sz="2000" dirty="0" smtClean="0"/>
          </a:p>
          <a:p>
            <a:pPr lvl="2">
              <a:buNone/>
            </a:pPr>
            <a:r>
              <a:rPr lang="fr-FR" sz="1800" b="1" dirty="0" err="1" smtClean="0"/>
              <a:t>int</a:t>
            </a:r>
            <a:r>
              <a:rPr lang="fr-FR" sz="1800" b="1" dirty="0" smtClean="0"/>
              <a:t> </a:t>
            </a:r>
            <a:r>
              <a:rPr lang="fr-FR" sz="1800" dirty="0" smtClean="0"/>
              <a:t> p ;            // p est une variable de type entier</a:t>
            </a:r>
          </a:p>
          <a:p>
            <a:pPr lvl="2">
              <a:buNone/>
            </a:pPr>
            <a:r>
              <a:rPr lang="fr-FR" sz="1800" b="1" dirty="0" smtClean="0"/>
              <a:t>double</a:t>
            </a:r>
            <a:r>
              <a:rPr lang="fr-FR" sz="1800" dirty="0" smtClean="0"/>
              <a:t> x ;    // x est une variable de type flottant</a:t>
            </a:r>
          </a:p>
          <a:p>
            <a:pPr lvl="2">
              <a:buNone/>
            </a:pPr>
            <a:r>
              <a:rPr lang="fr-FR" sz="1800" b="1" dirty="0" smtClean="0"/>
              <a:t>char </a:t>
            </a:r>
            <a:r>
              <a:rPr lang="fr-FR" sz="1800" dirty="0" smtClean="0"/>
              <a:t>c</a:t>
            </a:r>
            <a:r>
              <a:rPr lang="fr-FR" sz="1800" b="1" dirty="0" smtClean="0"/>
              <a:t>;        </a:t>
            </a:r>
            <a:r>
              <a:rPr lang="fr-FR" sz="1800" dirty="0" smtClean="0"/>
              <a:t>// c est une variable de type caractère</a:t>
            </a:r>
          </a:p>
          <a:p>
            <a:pPr lvl="2">
              <a:buNone/>
            </a:pPr>
            <a:r>
              <a:rPr lang="fr-FR" sz="1800" b="1" dirty="0" err="1" smtClean="0"/>
              <a:t>boolean</a:t>
            </a:r>
            <a:r>
              <a:rPr lang="fr-FR" sz="1800" dirty="0" smtClean="0"/>
              <a:t> b </a:t>
            </a:r>
            <a:r>
              <a:rPr lang="fr-FR" sz="1800" b="1" dirty="0" smtClean="0"/>
              <a:t>;</a:t>
            </a:r>
            <a:r>
              <a:rPr lang="fr-FR" sz="1800" dirty="0" smtClean="0"/>
              <a:t> // b est une variable de type booléenne </a:t>
            </a:r>
          </a:p>
          <a:p>
            <a:pPr marL="180975" lvl="2" indent="-180975">
              <a:buNone/>
            </a:pPr>
            <a:r>
              <a:rPr lang="fr-FR" sz="1800" dirty="0" smtClean="0"/>
              <a:t>		</a:t>
            </a:r>
            <a:r>
              <a:rPr lang="fr-FR" sz="1800" b="1" dirty="0" err="1" smtClean="0"/>
              <a:t>int</a:t>
            </a:r>
            <a:r>
              <a:rPr lang="fr-FR" sz="1800" dirty="0" smtClean="0"/>
              <a:t>   X,Y,Z </a:t>
            </a:r>
            <a:r>
              <a:rPr lang="fr-FR" sz="1800" b="1" dirty="0" smtClean="0"/>
              <a:t>;  </a:t>
            </a:r>
            <a:r>
              <a:rPr lang="fr-FR" sz="1800" dirty="0" smtClean="0"/>
              <a:t>//Il est possible de définir plusieurs variables de même type en séparant chacune d'elles par une virgule.</a:t>
            </a:r>
          </a:p>
          <a:p>
            <a:pPr marL="180975" lvl="2" indent="-180975">
              <a:buFont typeface="Wingdings" pitchFamily="2" charset="2"/>
              <a:buChar char="Ø"/>
            </a:pPr>
            <a:r>
              <a:rPr lang="fr-FR" sz="2000" b="1" i="1" dirty="0" smtClean="0"/>
              <a:t>La syntaxe de l’Initialisation d’une variable </a:t>
            </a:r>
          </a:p>
          <a:p>
            <a:pPr lvl="2">
              <a:buNone/>
            </a:pPr>
            <a:r>
              <a:rPr lang="fr-FR" sz="1800" b="1" dirty="0" smtClean="0"/>
              <a:t>type</a:t>
            </a:r>
            <a:r>
              <a:rPr lang="fr-FR" sz="1800" dirty="0" smtClean="0"/>
              <a:t>     </a:t>
            </a:r>
            <a:r>
              <a:rPr lang="fr-FR" sz="1800" dirty="0" err="1" smtClean="0"/>
              <a:t>ma_variable</a:t>
            </a:r>
            <a:r>
              <a:rPr lang="fr-FR" sz="1800" b="1" dirty="0" smtClean="0"/>
              <a:t>=valeur</a:t>
            </a:r>
            <a:r>
              <a:rPr lang="fr-FR" sz="1800" dirty="0" smtClean="0"/>
              <a:t>; // initialisation de  la variable</a:t>
            </a:r>
          </a:p>
          <a:p>
            <a:pPr>
              <a:buFont typeface="Wingdings" pitchFamily="2" charset="2"/>
              <a:buChar char="Ø"/>
            </a:pPr>
            <a:r>
              <a:rPr lang="fr-FR" sz="2000" b="1" i="1" dirty="0" smtClean="0"/>
              <a:t>exemples :</a:t>
            </a:r>
            <a:endParaRPr lang="fr-FR" sz="2000" dirty="0" smtClean="0"/>
          </a:p>
          <a:p>
            <a:pPr lvl="2">
              <a:buNone/>
            </a:pPr>
            <a:r>
              <a:rPr lang="fr-FR" sz="1800" dirty="0" err="1" smtClean="0"/>
              <a:t>boolean</a:t>
            </a:r>
            <a:r>
              <a:rPr lang="fr-FR" sz="1800" dirty="0" smtClean="0"/>
              <a:t> </a:t>
            </a:r>
            <a:r>
              <a:rPr lang="fr-FR" sz="1800" dirty="0" err="1" smtClean="0"/>
              <a:t>result</a:t>
            </a:r>
            <a:r>
              <a:rPr lang="fr-FR" sz="1800" dirty="0" smtClean="0"/>
              <a:t> = true;</a:t>
            </a:r>
          </a:p>
          <a:p>
            <a:pPr lvl="2">
              <a:buNone/>
            </a:pPr>
            <a:r>
              <a:rPr lang="fr-FR" sz="1800" dirty="0" smtClean="0"/>
              <a:t>char </a:t>
            </a:r>
            <a:r>
              <a:rPr lang="fr-FR" sz="1800" dirty="0" err="1" smtClean="0"/>
              <a:t>capitalC</a:t>
            </a:r>
            <a:r>
              <a:rPr lang="fr-FR" sz="1800" dirty="0" smtClean="0"/>
              <a:t> = </a:t>
            </a:r>
            <a:r>
              <a:rPr lang="fr-FR" sz="1800" dirty="0" smtClean="0">
                <a:latin typeface="Arial" pitchFamily="34" charset="0"/>
                <a:cs typeface="Arial" pitchFamily="34" charset="0"/>
              </a:rPr>
              <a:t>‘</a:t>
            </a:r>
            <a:r>
              <a:rPr lang="fr-FR" sz="1800" dirty="0" smtClean="0"/>
              <a:t>C</a:t>
            </a:r>
            <a:r>
              <a:rPr lang="fr-FR" sz="1800" dirty="0" smtClean="0">
                <a:latin typeface="Arial" pitchFamily="34" charset="0"/>
                <a:cs typeface="Arial" pitchFamily="34" charset="0"/>
              </a:rPr>
              <a:t>’</a:t>
            </a:r>
            <a:r>
              <a:rPr lang="fr-FR" sz="1800" dirty="0" smtClean="0"/>
              <a:t>;</a:t>
            </a:r>
          </a:p>
          <a:p>
            <a:pPr lvl="2">
              <a:buNone/>
            </a:pPr>
            <a:r>
              <a:rPr lang="fr-FR" sz="1800" dirty="0" smtClean="0"/>
              <a:t>byte b = 100;</a:t>
            </a:r>
          </a:p>
          <a:p>
            <a:pPr lvl="2">
              <a:buNone/>
            </a:pPr>
            <a:r>
              <a:rPr lang="fr-FR" sz="1800" dirty="0" smtClean="0"/>
              <a:t>short s = 10000;</a:t>
            </a:r>
          </a:p>
          <a:p>
            <a:pPr lvl="2">
              <a:buNone/>
            </a:pPr>
            <a:r>
              <a:rPr lang="fr-FR" sz="1800" dirty="0" err="1" smtClean="0"/>
              <a:t>int</a:t>
            </a:r>
            <a:r>
              <a:rPr lang="fr-FR" sz="1800" dirty="0" smtClean="0"/>
              <a:t> i = 100000;</a:t>
            </a:r>
          </a:p>
          <a:p>
            <a:pPr lvl="2">
              <a:buNone/>
            </a:pPr>
            <a:r>
              <a:rPr lang="fr-FR" sz="1800" dirty="0" err="1" smtClean="0"/>
              <a:t>int</a:t>
            </a:r>
            <a:r>
              <a:rPr lang="fr-FR" sz="1800" dirty="0" smtClean="0"/>
              <a:t> </a:t>
            </a:r>
            <a:r>
              <a:rPr lang="fr-FR" sz="1800" dirty="0" err="1" smtClean="0"/>
              <a:t>decVal</a:t>
            </a:r>
            <a:r>
              <a:rPr lang="fr-FR" sz="1800" dirty="0" smtClean="0"/>
              <a:t> = 26; // Le </a:t>
            </a:r>
            <a:r>
              <a:rPr lang="fr-FR" sz="1800" dirty="0" err="1" smtClean="0"/>
              <a:t>numero</a:t>
            </a:r>
            <a:r>
              <a:rPr lang="fr-FR" sz="1800" dirty="0" smtClean="0"/>
              <a:t> 26, en </a:t>
            </a:r>
            <a:r>
              <a:rPr lang="fr-FR" sz="1800" dirty="0" err="1" smtClean="0"/>
              <a:t>decimal</a:t>
            </a:r>
            <a:endParaRPr lang="fr-FR" sz="1800" dirty="0" smtClean="0"/>
          </a:p>
          <a:p>
            <a:pPr lvl="2">
              <a:buNone/>
            </a:pPr>
            <a:r>
              <a:rPr lang="fr-FR" sz="1800" dirty="0" err="1" smtClean="0"/>
              <a:t>int</a:t>
            </a:r>
            <a:r>
              <a:rPr lang="fr-FR" sz="1800" dirty="0" smtClean="0"/>
              <a:t> </a:t>
            </a:r>
            <a:r>
              <a:rPr lang="fr-FR" sz="1800" dirty="0" err="1" smtClean="0"/>
              <a:t>octVal</a:t>
            </a:r>
            <a:r>
              <a:rPr lang="fr-FR" sz="1800" dirty="0" smtClean="0"/>
              <a:t> = </a:t>
            </a:r>
            <a:r>
              <a:rPr lang="fr-FR" sz="1800" b="1" dirty="0" smtClean="0"/>
              <a:t>0</a:t>
            </a:r>
            <a:r>
              <a:rPr lang="fr-FR" sz="1800" dirty="0" smtClean="0"/>
              <a:t>32; // Le </a:t>
            </a:r>
            <a:r>
              <a:rPr lang="fr-FR" sz="1800" dirty="0" err="1" smtClean="0"/>
              <a:t>numero</a:t>
            </a:r>
            <a:r>
              <a:rPr lang="fr-FR" sz="1800" dirty="0" smtClean="0"/>
              <a:t> 26, en </a:t>
            </a:r>
            <a:r>
              <a:rPr lang="fr-FR" sz="1800" b="1" dirty="0" smtClean="0"/>
              <a:t>octal</a:t>
            </a:r>
          </a:p>
          <a:p>
            <a:pPr lvl="2">
              <a:buNone/>
            </a:pPr>
            <a:r>
              <a:rPr lang="fr-FR" sz="1800" dirty="0" err="1" smtClean="0"/>
              <a:t>int</a:t>
            </a:r>
            <a:r>
              <a:rPr lang="fr-FR" sz="1800" dirty="0" smtClean="0"/>
              <a:t> </a:t>
            </a:r>
            <a:r>
              <a:rPr lang="fr-FR" sz="1800" dirty="0" err="1" smtClean="0"/>
              <a:t>hexVal</a:t>
            </a:r>
            <a:r>
              <a:rPr lang="fr-FR" sz="1800" dirty="0" smtClean="0"/>
              <a:t> = </a:t>
            </a:r>
            <a:r>
              <a:rPr lang="fr-FR" sz="1800" b="1" dirty="0" smtClean="0"/>
              <a:t>0x</a:t>
            </a:r>
            <a:r>
              <a:rPr lang="fr-FR" sz="1800" dirty="0" smtClean="0"/>
              <a:t>1a; // Le </a:t>
            </a:r>
            <a:r>
              <a:rPr lang="fr-FR" sz="1800" dirty="0" err="1" smtClean="0"/>
              <a:t>numero</a:t>
            </a:r>
            <a:r>
              <a:rPr lang="fr-FR" sz="1800" dirty="0" smtClean="0"/>
              <a:t> 26, en </a:t>
            </a:r>
            <a:r>
              <a:rPr lang="fr-FR" sz="1800" b="1" dirty="0" err="1" smtClean="0"/>
              <a:t>hexadecimal</a:t>
            </a:r>
            <a:endParaRPr lang="fr-FR" sz="1800" b="1" dirty="0" smtClean="0"/>
          </a:p>
          <a:p>
            <a:pPr lvl="2">
              <a:buNone/>
            </a:pPr>
            <a:r>
              <a:rPr lang="fr-FR" sz="1800" dirty="0" smtClean="0"/>
              <a:t>double d1 = 123.4;</a:t>
            </a:r>
          </a:p>
          <a:p>
            <a:pPr lvl="2">
              <a:buNone/>
            </a:pPr>
            <a:r>
              <a:rPr lang="fr-FR" sz="1800" dirty="0" smtClean="0"/>
              <a:t>double d2 = 1.234</a:t>
            </a:r>
            <a:r>
              <a:rPr lang="fr-FR" sz="1800" b="1" dirty="0" smtClean="0"/>
              <a:t>e2</a:t>
            </a:r>
            <a:r>
              <a:rPr lang="fr-FR" sz="1800" dirty="0" smtClean="0"/>
              <a:t>; // notation </a:t>
            </a:r>
            <a:r>
              <a:rPr lang="fr-FR" sz="1800" b="1" dirty="0" err="1" smtClean="0"/>
              <a:t>scientiﬁque</a:t>
            </a:r>
            <a:endParaRPr lang="fr-FR" sz="1800" b="1" dirty="0" smtClean="0"/>
          </a:p>
          <a:p>
            <a:pPr lvl="2">
              <a:buNone/>
            </a:pPr>
            <a:r>
              <a:rPr lang="fr-FR" sz="1800" dirty="0" err="1" smtClean="0"/>
              <a:t>ﬂoat</a:t>
            </a:r>
            <a:r>
              <a:rPr lang="fr-FR" sz="1800" dirty="0" smtClean="0"/>
              <a:t> f1 = 123.4f;</a:t>
            </a:r>
            <a:endParaRPr lang="fr-FR"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71462"/>
            <a:ext cx="8229600" cy="857256"/>
          </a:xfrm>
        </p:spPr>
        <p:txBody>
          <a:bodyPr/>
          <a:lstStyle/>
          <a:p>
            <a:r>
              <a:rPr lang="fr-FR" dirty="0" smtClean="0"/>
              <a:t>Déclaration de constantes</a:t>
            </a:r>
            <a:endParaRPr lang="fr-FR" dirty="0"/>
          </a:p>
        </p:txBody>
      </p:sp>
      <p:sp>
        <p:nvSpPr>
          <p:cNvPr id="3" name="Espace réservé du contenu 2"/>
          <p:cNvSpPr>
            <a:spLocks noGrp="1"/>
          </p:cNvSpPr>
          <p:nvPr>
            <p:ph idx="1"/>
          </p:nvPr>
        </p:nvSpPr>
        <p:spPr>
          <a:xfrm>
            <a:off x="214282" y="1357298"/>
            <a:ext cx="8929718" cy="5143536"/>
          </a:xfrm>
        </p:spPr>
        <p:txBody>
          <a:bodyPr>
            <a:normAutofit/>
          </a:bodyPr>
          <a:lstStyle/>
          <a:p>
            <a:pPr>
              <a:buFont typeface="Wingdings" pitchFamily="2" charset="2"/>
              <a:buChar char="Ø"/>
            </a:pPr>
            <a:r>
              <a:rPr lang="fr-FR" sz="2400" dirty="0" smtClean="0"/>
              <a:t>Java définie une constante grâce au mot clé </a:t>
            </a:r>
            <a:r>
              <a:rPr lang="fr-FR" sz="2400" b="1" dirty="0" smtClean="0"/>
              <a:t>final</a:t>
            </a:r>
            <a:r>
              <a:rPr lang="fr-FR" sz="2400" dirty="0" smtClean="0"/>
              <a:t> : elle ne peut être initialisée qu'une seule fois de façon statique (à la compilation) ou dynamique. Une fois la valeur affectée, elle ne peut plus être modifiée.</a:t>
            </a:r>
          </a:p>
          <a:p>
            <a:pPr>
              <a:buFont typeface="Wingdings" pitchFamily="2" charset="2"/>
              <a:buChar char="Ø"/>
            </a:pPr>
            <a:r>
              <a:rPr lang="fr-FR" sz="2400" dirty="0" smtClean="0"/>
              <a:t>La syntaxe  de la déclaration d’une constante</a:t>
            </a:r>
          </a:p>
          <a:p>
            <a:pPr lvl="1">
              <a:buNone/>
            </a:pPr>
            <a:r>
              <a:rPr lang="fr-FR" sz="2000" b="1" dirty="0" smtClean="0"/>
              <a:t>	final</a:t>
            </a:r>
            <a:r>
              <a:rPr lang="fr-FR" sz="2000" dirty="0" smtClean="0"/>
              <a:t>   </a:t>
            </a:r>
            <a:r>
              <a:rPr lang="fr-FR" sz="2000" b="1" dirty="0" smtClean="0"/>
              <a:t>type    </a:t>
            </a:r>
            <a:r>
              <a:rPr lang="fr-FR" sz="2000" dirty="0" smtClean="0"/>
              <a:t> </a:t>
            </a:r>
            <a:r>
              <a:rPr lang="fr-FR" sz="2000" dirty="0" err="1" smtClean="0"/>
              <a:t>nom_constante</a:t>
            </a:r>
            <a:r>
              <a:rPr lang="fr-FR" sz="2000" dirty="0" smtClean="0"/>
              <a:t>; // </a:t>
            </a:r>
            <a:r>
              <a:rPr lang="fr-FR" sz="2000" dirty="0" err="1" smtClean="0"/>
              <a:t>nom_constante</a:t>
            </a:r>
            <a:r>
              <a:rPr lang="fr-FR" sz="2000" dirty="0" smtClean="0"/>
              <a:t> est un identificateur</a:t>
            </a:r>
          </a:p>
          <a:p>
            <a:pPr>
              <a:buFont typeface="Wingdings" pitchFamily="2" charset="2"/>
              <a:buChar char="Ø"/>
            </a:pPr>
            <a:r>
              <a:rPr lang="fr-FR" sz="2400" b="1" dirty="0" smtClean="0"/>
              <a:t>Exemples</a:t>
            </a:r>
            <a:r>
              <a:rPr lang="fr-FR" sz="2400" b="1" i="1" dirty="0" smtClean="0"/>
              <a:t> :</a:t>
            </a:r>
            <a:endParaRPr lang="fr-FR" sz="2400" b="1" dirty="0" smtClean="0"/>
          </a:p>
          <a:p>
            <a:pPr lvl="2">
              <a:buNone/>
            </a:pPr>
            <a:r>
              <a:rPr lang="fr-FR" b="1" dirty="0" smtClean="0"/>
              <a:t>final</a:t>
            </a:r>
            <a:r>
              <a:rPr lang="fr-FR" dirty="0" smtClean="0"/>
              <a:t> </a:t>
            </a:r>
            <a:r>
              <a:rPr lang="fr-FR" dirty="0" err="1" smtClean="0"/>
              <a:t>int</a:t>
            </a:r>
            <a:r>
              <a:rPr lang="fr-FR" dirty="0" smtClean="0"/>
              <a:t> C=20; // Constante entière ayant une valeur 20</a:t>
            </a:r>
          </a:p>
          <a:p>
            <a:pPr lvl="2">
              <a:buNone/>
            </a:pPr>
            <a:r>
              <a:rPr lang="fr-FR" dirty="0" smtClean="0"/>
              <a:t>C= 15; // erreur de compilation </a:t>
            </a:r>
          </a:p>
          <a:p>
            <a:pPr>
              <a:buNone/>
            </a:pPr>
            <a:endParaRPr lang="fr-FR" sz="2400"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71462"/>
            <a:ext cx="8229600" cy="857256"/>
          </a:xfrm>
        </p:spPr>
        <p:txBody>
          <a:bodyPr/>
          <a:lstStyle/>
          <a:p>
            <a:r>
              <a:rPr lang="fr-FR" dirty="0" smtClean="0"/>
              <a:t>Les   opérateurs </a:t>
            </a:r>
            <a:endParaRPr lang="fr-FR" dirty="0"/>
          </a:p>
        </p:txBody>
      </p:sp>
      <p:sp>
        <p:nvSpPr>
          <p:cNvPr id="3" name="Espace réservé du contenu 2"/>
          <p:cNvSpPr>
            <a:spLocks noGrp="1"/>
          </p:cNvSpPr>
          <p:nvPr>
            <p:ph idx="1"/>
          </p:nvPr>
        </p:nvSpPr>
        <p:spPr>
          <a:xfrm>
            <a:off x="457200" y="1285860"/>
            <a:ext cx="8229600" cy="4840303"/>
          </a:xfrm>
        </p:spPr>
        <p:txBody>
          <a:bodyPr>
            <a:normAutofit/>
          </a:bodyPr>
          <a:lstStyle/>
          <a:p>
            <a:pPr algn="just">
              <a:buFont typeface="Wingdings" pitchFamily="2" charset="2"/>
              <a:buChar char="Ø"/>
            </a:pPr>
            <a:r>
              <a:rPr lang="fr-FR" sz="2400" dirty="0" smtClean="0"/>
              <a:t>Un opérateur : applique une fonction sur des opérandes (variables ou valeur)   =&gt; valeur de retour</a:t>
            </a:r>
          </a:p>
          <a:p>
            <a:pPr algn="just">
              <a:buFont typeface="Wingdings" pitchFamily="2" charset="2"/>
              <a:buChar char="Ø"/>
            </a:pPr>
            <a:r>
              <a:rPr lang="fr-FR" sz="2400" dirty="0" smtClean="0"/>
              <a:t>La valeur de retour d’un opérateur dépend de l’opérateur, mais aussi du type de ses opérandes</a:t>
            </a:r>
          </a:p>
          <a:p>
            <a:pPr algn="just">
              <a:buFont typeface="Wingdings" pitchFamily="2" charset="2"/>
              <a:buChar char="Ø"/>
            </a:pPr>
            <a:r>
              <a:rPr lang="fr-FR" sz="2400" dirty="0" smtClean="0"/>
              <a:t>Les différents opérateur sont :</a:t>
            </a:r>
            <a:endParaRPr lang="fr-FR" sz="1600" dirty="0" smtClean="0"/>
          </a:p>
          <a:p>
            <a:pPr marL="1431925" lvl="1" algn="just">
              <a:buFont typeface="Wingdings" pitchFamily="2" charset="2"/>
              <a:buChar char="ü"/>
            </a:pPr>
            <a:r>
              <a:rPr lang="fr-FR" sz="2000" dirty="0" smtClean="0"/>
              <a:t> Affectation </a:t>
            </a:r>
          </a:p>
          <a:p>
            <a:pPr marL="1431925" lvl="1" algn="just">
              <a:buFont typeface="Wingdings" pitchFamily="2" charset="2"/>
              <a:buChar char="ü"/>
            </a:pPr>
            <a:r>
              <a:rPr lang="fr-FR" sz="2000" dirty="0" smtClean="0"/>
              <a:t>Les opérateurs arithmétiques</a:t>
            </a:r>
          </a:p>
          <a:p>
            <a:pPr marL="1431925" lvl="1" algn="just">
              <a:buFont typeface="Wingdings" pitchFamily="2" charset="2"/>
              <a:buChar char="ü"/>
            </a:pPr>
            <a:r>
              <a:rPr lang="fr-FR" sz="2000" dirty="0" smtClean="0"/>
              <a:t>Opérateurs unaires</a:t>
            </a:r>
          </a:p>
          <a:p>
            <a:pPr marL="1431925" lvl="1" algn="just">
              <a:buFont typeface="Wingdings" pitchFamily="2" charset="2"/>
              <a:buChar char="ü"/>
            </a:pPr>
            <a:r>
              <a:rPr lang="fr-FR" sz="2000" dirty="0" smtClean="0"/>
              <a:t>Opérateurs de comparaison</a:t>
            </a:r>
          </a:p>
          <a:p>
            <a:pPr marL="1431925" lvl="1" algn="just">
              <a:buFont typeface="Wingdings" pitchFamily="2" charset="2"/>
              <a:buChar char="ü"/>
            </a:pPr>
            <a:r>
              <a:rPr lang="fr-FR" sz="2000" dirty="0" smtClean="0"/>
              <a:t>Opérateurs logiques</a:t>
            </a:r>
          </a:p>
          <a:p>
            <a:pPr lvl="1" algn="just">
              <a:buFont typeface="Wingdings" pitchFamily="2" charset="2"/>
              <a:buChar char="ü"/>
            </a:pPr>
            <a:endParaRPr lang="fr-FR" sz="2000" dirty="0" smtClean="0"/>
          </a:p>
          <a:p>
            <a:pPr lvl="1" algn="just">
              <a:buFont typeface="Wingdings" pitchFamily="2" charset="2"/>
              <a:buChar char="ü"/>
            </a:pPr>
            <a:endParaRPr lang="fr-FR" sz="2000" dirty="0" smtClean="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Espace réservé du numéro de diapositive 3"/>
          <p:cNvSpPr>
            <a:spLocks noGrp="1"/>
          </p:cNvSpPr>
          <p:nvPr>
            <p:ph type="sldNum" sz="quarter" idx="10"/>
          </p:nvPr>
        </p:nvSpPr>
        <p:spPr>
          <a:noFill/>
        </p:spPr>
        <p:txBody>
          <a:bodyPr/>
          <a:lstStyle/>
          <a:p>
            <a:fld id="{F509995D-D050-47BF-B935-607BDC4526C1}" type="slidenum">
              <a:rPr lang="fr-FR" smtClean="0">
                <a:latin typeface="Times New Roman" pitchFamily="18" charset="0"/>
              </a:rPr>
              <a:pPr/>
              <a:t>42</a:t>
            </a:fld>
            <a:endParaRPr lang="fr-FR" smtClean="0">
              <a:latin typeface="Times New Roman" pitchFamily="18" charset="0"/>
            </a:endParaRPr>
          </a:p>
        </p:txBody>
      </p:sp>
      <p:sp>
        <p:nvSpPr>
          <p:cNvPr id="29699" name="Rectangle 2"/>
          <p:cNvSpPr>
            <a:spLocks noGrp="1" noChangeArrowheads="1"/>
          </p:cNvSpPr>
          <p:nvPr>
            <p:ph type="title"/>
          </p:nvPr>
        </p:nvSpPr>
        <p:spPr>
          <a:xfrm>
            <a:off x="457200" y="-24"/>
            <a:ext cx="8229600" cy="857256"/>
          </a:xfrm>
        </p:spPr>
        <p:txBody>
          <a:bodyPr/>
          <a:lstStyle/>
          <a:p>
            <a:r>
              <a:rPr lang="fr-FR" dirty="0" smtClean="0"/>
              <a:t>L’affectation</a:t>
            </a:r>
          </a:p>
        </p:txBody>
      </p:sp>
      <p:sp>
        <p:nvSpPr>
          <p:cNvPr id="29700" name="Rectangle 3"/>
          <p:cNvSpPr>
            <a:spLocks noGrp="1" noChangeArrowheads="1"/>
          </p:cNvSpPr>
          <p:nvPr>
            <p:ph type="body" idx="1"/>
          </p:nvPr>
        </p:nvSpPr>
        <p:spPr/>
        <p:txBody>
          <a:bodyPr/>
          <a:lstStyle/>
          <a:p>
            <a:pPr algn="just">
              <a:buFont typeface="Wingdings" pitchFamily="2" charset="2"/>
              <a:buChar char="Ø"/>
            </a:pPr>
            <a:r>
              <a:rPr lang="fr-FR" dirty="0" smtClean="0"/>
              <a:t>L’opérateur « = »  permet d’affecter la valeur de l’expression qui est à droite à la variable qui est à gauche.</a:t>
            </a:r>
          </a:p>
        </p:txBody>
      </p:sp>
      <p:sp>
        <p:nvSpPr>
          <p:cNvPr id="29702" name="Text Box 5"/>
          <p:cNvSpPr txBox="1">
            <a:spLocks noChangeArrowheads="1"/>
          </p:cNvSpPr>
          <p:nvPr/>
        </p:nvSpPr>
        <p:spPr bwMode="auto">
          <a:xfrm>
            <a:off x="357158" y="3429000"/>
            <a:ext cx="8572560" cy="2062103"/>
          </a:xfrm>
          <a:prstGeom prst="rect">
            <a:avLst/>
          </a:prstGeom>
          <a:solidFill>
            <a:schemeClr val="bg1"/>
          </a:solidFill>
          <a:ln w="25400">
            <a:solidFill>
              <a:schemeClr val="tx1"/>
            </a:solidFill>
            <a:miter lim="800000"/>
            <a:headEnd/>
            <a:tailEnd/>
          </a:ln>
        </p:spPr>
        <p:txBody>
          <a:bodyPr wrap="square">
            <a:spAutoFit/>
          </a:bodyPr>
          <a:lstStyle/>
          <a:p>
            <a:r>
              <a:rPr lang="fr-FR" sz="1600" dirty="0">
                <a:latin typeface="Courier New" pitchFamily="49" charset="0"/>
              </a:rPr>
              <a:t> class Test {</a:t>
            </a:r>
          </a:p>
          <a:p>
            <a:r>
              <a:rPr lang="fr-FR" sz="1600" dirty="0">
                <a:latin typeface="Courier New" pitchFamily="49" charset="0"/>
              </a:rPr>
              <a:t>   </a:t>
            </a:r>
            <a:r>
              <a:rPr lang="fr-FR" sz="1600" dirty="0" err="1">
                <a:latin typeface="Courier New" pitchFamily="49" charset="0"/>
              </a:rPr>
              <a:t>int</a:t>
            </a:r>
            <a:r>
              <a:rPr lang="fr-FR" sz="1600" dirty="0">
                <a:latin typeface="Courier New" pitchFamily="49" charset="0"/>
              </a:rPr>
              <a:t> calculer () {</a:t>
            </a:r>
          </a:p>
          <a:p>
            <a:r>
              <a:rPr lang="fr-FR" sz="1600" dirty="0">
                <a:latin typeface="Courier New" pitchFamily="49" charset="0"/>
              </a:rPr>
              <a:t>	</a:t>
            </a:r>
            <a:r>
              <a:rPr lang="fr-FR" sz="1600" dirty="0" err="1">
                <a:latin typeface="Courier New" pitchFamily="49" charset="0"/>
              </a:rPr>
              <a:t>int</a:t>
            </a:r>
            <a:r>
              <a:rPr lang="fr-FR" sz="1600" dirty="0">
                <a:latin typeface="Courier New" pitchFamily="49" charset="0"/>
              </a:rPr>
              <a:t> i = 0</a:t>
            </a:r>
            <a:r>
              <a:rPr lang="fr-FR" sz="1600" dirty="0" smtClean="0">
                <a:latin typeface="Courier New" pitchFamily="49" charset="0"/>
              </a:rPr>
              <a:t>; // affecter la valeur 0 à la variable i </a:t>
            </a:r>
            <a:endParaRPr lang="fr-FR" sz="1600" dirty="0">
              <a:latin typeface="Courier New" pitchFamily="49" charset="0"/>
            </a:endParaRPr>
          </a:p>
          <a:p>
            <a:r>
              <a:rPr lang="fr-FR" sz="1600" dirty="0">
                <a:latin typeface="Courier New" pitchFamily="49" charset="0"/>
              </a:rPr>
              <a:t>	</a:t>
            </a:r>
            <a:r>
              <a:rPr lang="fr-FR" sz="1600" dirty="0" err="1">
                <a:latin typeface="Courier New" pitchFamily="49" charset="0"/>
              </a:rPr>
              <a:t>int</a:t>
            </a:r>
            <a:r>
              <a:rPr lang="fr-FR" sz="1600" dirty="0">
                <a:latin typeface="Courier New" pitchFamily="49" charset="0"/>
              </a:rPr>
              <a:t> j = 6</a:t>
            </a:r>
            <a:r>
              <a:rPr lang="fr-FR" sz="1600" dirty="0" smtClean="0">
                <a:latin typeface="Courier New" pitchFamily="49" charset="0"/>
              </a:rPr>
              <a:t>; // affecter la valeur 6 à la variable j</a:t>
            </a:r>
            <a:endParaRPr lang="fr-FR" sz="1600" dirty="0">
              <a:latin typeface="Courier New" pitchFamily="49" charset="0"/>
            </a:endParaRPr>
          </a:p>
          <a:p>
            <a:r>
              <a:rPr lang="fr-FR" sz="1600" dirty="0">
                <a:latin typeface="Courier New" pitchFamily="49" charset="0"/>
              </a:rPr>
              <a:t>	i = (j + 5) * 3</a:t>
            </a:r>
            <a:r>
              <a:rPr lang="fr-FR" sz="1600" dirty="0" smtClean="0">
                <a:latin typeface="Courier New" pitchFamily="49" charset="0"/>
              </a:rPr>
              <a:t>; // affecter la valeur de l’expression à i</a:t>
            </a:r>
            <a:endParaRPr lang="fr-FR" sz="1600" dirty="0">
              <a:latin typeface="Courier New" pitchFamily="49" charset="0"/>
            </a:endParaRPr>
          </a:p>
          <a:p>
            <a:r>
              <a:rPr lang="fr-FR" sz="1600" dirty="0">
                <a:latin typeface="Courier New" pitchFamily="49" charset="0"/>
              </a:rPr>
              <a:t>	return i + j;	</a:t>
            </a:r>
          </a:p>
          <a:p>
            <a:r>
              <a:rPr lang="fr-FR" sz="1600" dirty="0">
                <a:latin typeface="Courier New" pitchFamily="49" charset="0"/>
              </a:rPr>
              <a:t>   }</a:t>
            </a:r>
          </a:p>
          <a:p>
            <a:r>
              <a:rPr lang="fr-FR" sz="1600" dirty="0">
                <a:latin typeface="Courier New" pitchFamily="49" charset="0"/>
              </a:rPr>
              <a:t> }</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2"/>
          <p:cNvSpPr>
            <a:spLocks noGrp="1" noChangeArrowheads="1"/>
          </p:cNvSpPr>
          <p:nvPr>
            <p:ph type="title"/>
          </p:nvPr>
        </p:nvSpPr>
        <p:spPr>
          <a:xfrm>
            <a:off x="457200" y="-71462"/>
            <a:ext cx="8229600" cy="928694"/>
          </a:xfrm>
        </p:spPr>
        <p:txBody>
          <a:bodyPr/>
          <a:lstStyle/>
          <a:p>
            <a:r>
              <a:rPr lang="fr-FR" dirty="0" smtClean="0"/>
              <a:t>Les opérateurs arithmétiques</a:t>
            </a:r>
          </a:p>
        </p:txBody>
      </p:sp>
      <p:sp>
        <p:nvSpPr>
          <p:cNvPr id="30724" name="Rectangle 3"/>
          <p:cNvSpPr>
            <a:spLocks noGrp="1" noChangeArrowheads="1"/>
          </p:cNvSpPr>
          <p:nvPr>
            <p:ph type="body" idx="1"/>
          </p:nvPr>
        </p:nvSpPr>
        <p:spPr/>
        <p:txBody>
          <a:bodyPr>
            <a:normAutofit fontScale="85000" lnSpcReduction="20000"/>
          </a:bodyPr>
          <a:lstStyle/>
          <a:p>
            <a:pPr>
              <a:lnSpc>
                <a:spcPct val="90000"/>
              </a:lnSpc>
              <a:buFont typeface="Wingdings" pitchFamily="2" charset="2"/>
              <a:buChar char="Ø"/>
            </a:pPr>
            <a:r>
              <a:rPr lang="fr-FR" dirty="0" smtClean="0"/>
              <a:t>S’appliquent sur les types </a:t>
            </a:r>
            <a:r>
              <a:rPr lang="fr-FR" b="1" dirty="0" smtClean="0"/>
              <a:t>entiers</a:t>
            </a:r>
            <a:r>
              <a:rPr lang="fr-FR" dirty="0" smtClean="0"/>
              <a:t> ou </a:t>
            </a:r>
            <a:r>
              <a:rPr lang="fr-FR" b="1" dirty="0" smtClean="0"/>
              <a:t>réels</a:t>
            </a:r>
          </a:p>
          <a:p>
            <a:pPr marL="804863" lvl="1" indent="-347663">
              <a:lnSpc>
                <a:spcPct val="90000"/>
              </a:lnSpc>
              <a:buFont typeface="Wingdings" pitchFamily="2" charset="2"/>
              <a:buChar char="§"/>
            </a:pPr>
            <a:r>
              <a:rPr lang="fr-FR" b="1" dirty="0" smtClean="0"/>
              <a:t>+, - , * , / , % </a:t>
            </a:r>
            <a:r>
              <a:rPr lang="fr-FR" dirty="0" smtClean="0"/>
              <a:t>(modulo)</a:t>
            </a:r>
            <a:r>
              <a:rPr lang="fr-FR" b="1" dirty="0" smtClean="0"/>
              <a:t> , += , -= , *= , /=</a:t>
            </a:r>
          </a:p>
          <a:p>
            <a:pPr>
              <a:lnSpc>
                <a:spcPct val="90000"/>
              </a:lnSpc>
            </a:pPr>
            <a:endParaRPr lang="fr-FR" b="1" dirty="0" smtClean="0"/>
          </a:p>
          <a:p>
            <a:pPr>
              <a:lnSpc>
                <a:spcPct val="90000"/>
              </a:lnSpc>
            </a:pPr>
            <a:endParaRPr lang="fr-FR" b="1" dirty="0" smtClean="0"/>
          </a:p>
          <a:p>
            <a:pPr>
              <a:lnSpc>
                <a:spcPct val="90000"/>
              </a:lnSpc>
            </a:pPr>
            <a:endParaRPr lang="fr-FR" b="1" dirty="0" smtClean="0"/>
          </a:p>
          <a:p>
            <a:pPr>
              <a:lnSpc>
                <a:spcPct val="90000"/>
              </a:lnSpc>
            </a:pPr>
            <a:endParaRPr lang="fr-FR" b="1" dirty="0" smtClean="0"/>
          </a:p>
          <a:p>
            <a:pPr>
              <a:lnSpc>
                <a:spcPct val="90000"/>
              </a:lnSpc>
            </a:pPr>
            <a:endParaRPr lang="fr-FR" b="1" dirty="0" smtClean="0"/>
          </a:p>
          <a:p>
            <a:pPr>
              <a:lnSpc>
                <a:spcPct val="90000"/>
              </a:lnSpc>
            </a:pPr>
            <a:endParaRPr lang="fr-FR" b="1" dirty="0" smtClean="0"/>
          </a:p>
          <a:p>
            <a:pPr>
              <a:lnSpc>
                <a:spcPct val="90000"/>
              </a:lnSpc>
              <a:buFont typeface="Wingdings" pitchFamily="2" charset="2"/>
              <a:buChar char="Ø"/>
            </a:pPr>
            <a:r>
              <a:rPr lang="fr-FR" dirty="0" smtClean="0"/>
              <a:t>Les opérateur </a:t>
            </a:r>
            <a:r>
              <a:rPr lang="fr-FR" b="1" dirty="0" smtClean="0"/>
              <a:t>=</a:t>
            </a:r>
            <a:r>
              <a:rPr lang="fr-FR" dirty="0" smtClean="0"/>
              <a:t> et </a:t>
            </a:r>
            <a:r>
              <a:rPr lang="fr-FR" b="1" dirty="0" smtClean="0"/>
              <a:t>+=</a:t>
            </a:r>
            <a:r>
              <a:rPr lang="fr-FR" dirty="0" smtClean="0"/>
              <a:t> peuvent être utilisés sur des variables de type « String »</a:t>
            </a:r>
          </a:p>
          <a:p>
            <a:pPr>
              <a:lnSpc>
                <a:spcPct val="90000"/>
              </a:lnSpc>
              <a:buFont typeface="Wingdings" pitchFamily="2" charset="2"/>
              <a:buChar char="Ø"/>
            </a:pPr>
            <a:r>
              <a:rPr lang="fr-FR" dirty="0" smtClean="0"/>
              <a:t>En terme de performance, il est recommandé d’utiliser la notion raccourcie (+=,*=,-=)</a:t>
            </a:r>
          </a:p>
        </p:txBody>
      </p:sp>
      <p:sp>
        <p:nvSpPr>
          <p:cNvPr id="30726" name="Text Box 5"/>
          <p:cNvSpPr txBox="1">
            <a:spLocks noChangeArrowheads="1"/>
          </p:cNvSpPr>
          <p:nvPr/>
        </p:nvSpPr>
        <p:spPr bwMode="auto">
          <a:xfrm>
            <a:off x="1285852" y="2367029"/>
            <a:ext cx="6357982" cy="2062103"/>
          </a:xfrm>
          <a:prstGeom prst="rect">
            <a:avLst/>
          </a:prstGeom>
          <a:solidFill>
            <a:schemeClr val="bg1"/>
          </a:solidFill>
          <a:ln w="25400">
            <a:solidFill>
              <a:schemeClr val="tx1"/>
            </a:solidFill>
            <a:miter lim="800000"/>
            <a:headEnd/>
            <a:tailEnd/>
          </a:ln>
        </p:spPr>
        <p:txBody>
          <a:bodyPr wrap="square">
            <a:spAutoFit/>
          </a:bodyPr>
          <a:lstStyle/>
          <a:p>
            <a:r>
              <a:rPr lang="fr-FR" sz="1600" dirty="0" err="1">
                <a:latin typeface="Courier New" pitchFamily="49" charset="0"/>
              </a:rPr>
              <a:t>int</a:t>
            </a:r>
            <a:r>
              <a:rPr lang="fr-FR" sz="1600" dirty="0">
                <a:latin typeface="Courier New" pitchFamily="49" charset="0"/>
              </a:rPr>
              <a:t> x, y, z;</a:t>
            </a:r>
          </a:p>
          <a:p>
            <a:r>
              <a:rPr lang="fr-FR" sz="1600" dirty="0">
                <a:latin typeface="Courier New" pitchFamily="49" charset="0"/>
              </a:rPr>
              <a:t>y = 2;</a:t>
            </a:r>
          </a:p>
          <a:p>
            <a:r>
              <a:rPr lang="fr-FR" sz="1600" dirty="0">
                <a:latin typeface="Courier New" pitchFamily="49" charset="0"/>
              </a:rPr>
              <a:t>z = 3;</a:t>
            </a:r>
          </a:p>
          <a:p>
            <a:endParaRPr lang="fr-FR" sz="1600" dirty="0">
              <a:latin typeface="Courier New" pitchFamily="49" charset="0"/>
            </a:endParaRPr>
          </a:p>
          <a:p>
            <a:r>
              <a:rPr lang="fr-FR" sz="1600" dirty="0">
                <a:latin typeface="Courier New" pitchFamily="49" charset="0"/>
              </a:rPr>
              <a:t>x = y * z ;   	//x vaut 6</a:t>
            </a:r>
          </a:p>
          <a:p>
            <a:r>
              <a:rPr lang="fr-FR" sz="1600" dirty="0">
                <a:latin typeface="Courier New" pitchFamily="49" charset="0"/>
              </a:rPr>
              <a:t>x += 2 ;   	//x vaut 8</a:t>
            </a:r>
          </a:p>
          <a:p>
            <a:r>
              <a:rPr lang="fr-FR" sz="1600" dirty="0">
                <a:latin typeface="Courier New" pitchFamily="49" charset="0"/>
              </a:rPr>
              <a:t>y = x / 4 ;   	//y vaut 2</a:t>
            </a:r>
          </a:p>
          <a:p>
            <a:r>
              <a:rPr lang="fr-FR" sz="1600" dirty="0">
                <a:latin typeface="Courier New" pitchFamily="49" charset="0"/>
              </a:rPr>
              <a:t>y =x % 2 ;   	//y vaut 0</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ChangeArrowheads="1"/>
          </p:cNvSpPr>
          <p:nvPr>
            <p:ph type="title"/>
          </p:nvPr>
        </p:nvSpPr>
        <p:spPr>
          <a:xfrm>
            <a:off x="457200" y="-142900"/>
            <a:ext cx="8229600" cy="928694"/>
          </a:xfrm>
        </p:spPr>
        <p:txBody>
          <a:bodyPr/>
          <a:lstStyle/>
          <a:p>
            <a:r>
              <a:rPr lang="fr-FR" dirty="0" smtClean="0"/>
              <a:t>Opérateurs unaires</a:t>
            </a:r>
          </a:p>
        </p:txBody>
      </p:sp>
      <p:sp>
        <p:nvSpPr>
          <p:cNvPr id="31748" name="Rectangle 3"/>
          <p:cNvSpPr>
            <a:spLocks noGrp="1" noChangeArrowheads="1"/>
          </p:cNvSpPr>
          <p:nvPr>
            <p:ph type="body" idx="1"/>
          </p:nvPr>
        </p:nvSpPr>
        <p:spPr>
          <a:xfrm>
            <a:off x="214282" y="1214423"/>
            <a:ext cx="8929718" cy="4500594"/>
          </a:xfrm>
        </p:spPr>
        <p:txBody>
          <a:bodyPr>
            <a:normAutofit fontScale="92500" lnSpcReduction="10000"/>
          </a:bodyPr>
          <a:lstStyle/>
          <a:p>
            <a:pPr>
              <a:buFont typeface="Wingdings" pitchFamily="2" charset="2"/>
              <a:buChar char="Ø"/>
            </a:pPr>
            <a:r>
              <a:rPr lang="fr-FR" sz="3000" dirty="0" smtClean="0"/>
              <a:t>S’appliquent à un seul opérande de type </a:t>
            </a:r>
            <a:r>
              <a:rPr lang="fr-FR" sz="3000" b="1" dirty="0" smtClean="0"/>
              <a:t>entier</a:t>
            </a:r>
            <a:r>
              <a:rPr lang="fr-FR" sz="3000" dirty="0" smtClean="0"/>
              <a:t> ou </a:t>
            </a:r>
            <a:r>
              <a:rPr lang="fr-FR" sz="3000" b="1" dirty="0" smtClean="0"/>
              <a:t>réel</a:t>
            </a:r>
          </a:p>
          <a:p>
            <a:pPr lvl="1">
              <a:buNone/>
            </a:pPr>
            <a:r>
              <a:rPr lang="fr-FR" sz="2600" b="1" dirty="0" smtClean="0"/>
              <a:t>:   -, --, +, ++</a:t>
            </a:r>
          </a:p>
          <a:p>
            <a:pPr>
              <a:buFont typeface="Wingdings" pitchFamily="2" charset="2"/>
              <a:buChar char="Ø"/>
            </a:pPr>
            <a:endParaRPr lang="fr-FR" dirty="0" smtClean="0"/>
          </a:p>
          <a:p>
            <a:pPr>
              <a:buFont typeface="Wingdings" pitchFamily="2" charset="2"/>
              <a:buChar char="Ø"/>
            </a:pPr>
            <a:endParaRPr lang="fr-FR" dirty="0" smtClean="0"/>
          </a:p>
          <a:p>
            <a:pPr>
              <a:buFont typeface="Wingdings" pitchFamily="2" charset="2"/>
              <a:buChar char="Ø"/>
            </a:pPr>
            <a:endParaRPr lang="fr-FR" dirty="0" smtClean="0"/>
          </a:p>
          <a:p>
            <a:pPr>
              <a:buFont typeface="Wingdings" pitchFamily="2" charset="2"/>
              <a:buChar char="Ø"/>
            </a:pPr>
            <a:endParaRPr lang="fr-FR" dirty="0" smtClean="0"/>
          </a:p>
          <a:p>
            <a:pPr>
              <a:buFont typeface="Wingdings" pitchFamily="2" charset="2"/>
              <a:buChar char="Ø"/>
            </a:pPr>
            <a:endParaRPr lang="fr-FR" dirty="0" smtClean="0"/>
          </a:p>
          <a:p>
            <a:pPr>
              <a:buFont typeface="Wingdings" pitchFamily="2" charset="2"/>
              <a:buChar char="Ø"/>
            </a:pPr>
            <a:r>
              <a:rPr lang="fr-FR" sz="3000" dirty="0" smtClean="0"/>
              <a:t>La pré et la post-incrémentation diminuent le nombre de lignes de byte code générées</a:t>
            </a:r>
          </a:p>
          <a:p>
            <a:pPr>
              <a:buFont typeface="Wingdings" pitchFamily="2" charset="2"/>
              <a:buChar char="Ø"/>
            </a:pPr>
            <a:endParaRPr lang="fr-FR" sz="3000" dirty="0" smtClean="0"/>
          </a:p>
        </p:txBody>
      </p:sp>
      <p:sp>
        <p:nvSpPr>
          <p:cNvPr id="31750" name="Text Box 5"/>
          <p:cNvSpPr txBox="1">
            <a:spLocks noChangeArrowheads="1"/>
          </p:cNvSpPr>
          <p:nvPr/>
        </p:nvSpPr>
        <p:spPr bwMode="auto">
          <a:xfrm>
            <a:off x="1571604" y="2214554"/>
            <a:ext cx="7000924" cy="2185214"/>
          </a:xfrm>
          <a:prstGeom prst="rect">
            <a:avLst/>
          </a:prstGeom>
          <a:solidFill>
            <a:schemeClr val="bg1"/>
          </a:solidFill>
          <a:ln w="25400">
            <a:solidFill>
              <a:schemeClr val="tx1"/>
            </a:solidFill>
            <a:miter lim="800000"/>
            <a:headEnd/>
            <a:tailEnd/>
          </a:ln>
        </p:spPr>
        <p:txBody>
          <a:bodyPr wrap="square">
            <a:spAutoFit/>
          </a:bodyPr>
          <a:lstStyle/>
          <a:p>
            <a:r>
              <a:rPr lang="fr-FR" sz="2000" dirty="0" err="1">
                <a:latin typeface="Courier New" pitchFamily="49" charset="0"/>
              </a:rPr>
              <a:t>int</a:t>
            </a:r>
            <a:r>
              <a:rPr lang="fr-FR" sz="2000" dirty="0">
                <a:latin typeface="Courier New" pitchFamily="49" charset="0"/>
              </a:rPr>
              <a:t> x, y;</a:t>
            </a:r>
          </a:p>
          <a:p>
            <a:r>
              <a:rPr lang="fr-FR" sz="2000" dirty="0">
                <a:latin typeface="Courier New" pitchFamily="49" charset="0"/>
              </a:rPr>
              <a:t>x = 3;</a:t>
            </a:r>
          </a:p>
          <a:p>
            <a:endParaRPr lang="fr-FR" sz="2000" dirty="0">
              <a:latin typeface="Courier New" pitchFamily="49" charset="0"/>
            </a:endParaRPr>
          </a:p>
          <a:p>
            <a:r>
              <a:rPr lang="fr-FR" sz="2000" dirty="0">
                <a:latin typeface="Courier New" pitchFamily="49" charset="0"/>
              </a:rPr>
              <a:t>y = -x ;   	//y vaut -3</a:t>
            </a:r>
          </a:p>
          <a:p>
            <a:r>
              <a:rPr lang="fr-FR" sz="2000" dirty="0">
                <a:latin typeface="Courier New" pitchFamily="49" charset="0"/>
              </a:rPr>
              <a:t>y = ++x ;    	//y vaut 4, x vaut 4</a:t>
            </a:r>
          </a:p>
          <a:p>
            <a:r>
              <a:rPr lang="fr-FR" sz="2000" dirty="0">
                <a:latin typeface="Courier New" pitchFamily="49" charset="0"/>
              </a:rPr>
              <a:t>y = x-- ;    	//y vaut 4, x vaut </a:t>
            </a:r>
            <a:r>
              <a:rPr lang="fr-FR" sz="1600" dirty="0">
                <a:latin typeface="Courier New" pitchFamily="49" charset="0"/>
              </a:rPr>
              <a:t>3</a:t>
            </a:r>
          </a:p>
          <a:p>
            <a:endParaRPr lang="fr-FR" sz="1600" dirty="0">
              <a:latin typeface="Courier New" pitchFamily="49" charset="0"/>
            </a:endParaRPr>
          </a:p>
        </p:txBody>
      </p:sp>
      <p:sp>
        <p:nvSpPr>
          <p:cNvPr id="5" name="Text Box 5"/>
          <p:cNvSpPr txBox="1">
            <a:spLocks noChangeArrowheads="1"/>
          </p:cNvSpPr>
          <p:nvPr/>
        </p:nvSpPr>
        <p:spPr bwMode="auto">
          <a:xfrm>
            <a:off x="2428860" y="5643578"/>
            <a:ext cx="5357850" cy="707886"/>
          </a:xfrm>
          <a:prstGeom prst="rect">
            <a:avLst/>
          </a:prstGeom>
          <a:solidFill>
            <a:schemeClr val="bg1"/>
          </a:solidFill>
          <a:ln w="25400">
            <a:solidFill>
              <a:schemeClr val="tx1"/>
            </a:solidFill>
            <a:miter lim="800000"/>
            <a:headEnd/>
            <a:tailEnd/>
          </a:ln>
        </p:spPr>
        <p:txBody>
          <a:bodyPr wrap="square">
            <a:spAutoFit/>
          </a:bodyPr>
          <a:lstStyle/>
          <a:p>
            <a:r>
              <a:rPr lang="fr-FR" sz="2000" dirty="0" smtClean="0">
                <a:latin typeface="Courier New" pitchFamily="49" charset="0"/>
              </a:rPr>
              <a:t>y = ++x ;    </a:t>
            </a:r>
            <a:r>
              <a:rPr lang="fr-FR" sz="2000" dirty="0" smtClean="0">
                <a:latin typeface="Courier New" pitchFamily="49" charset="0"/>
                <a:sym typeface="Wingdings" pitchFamily="2" charset="2"/>
              </a:rPr>
              <a:t>  y=x+1;</a:t>
            </a:r>
          </a:p>
          <a:p>
            <a:r>
              <a:rPr lang="fr-FR" sz="2000" dirty="0" smtClean="0">
                <a:latin typeface="Courier New" pitchFamily="49" charset="0"/>
                <a:sym typeface="Wingdings" pitchFamily="2" charset="2"/>
              </a:rPr>
              <a:t>y = x-- ;	   y=x; x=x-1;</a:t>
            </a:r>
            <a:endParaRPr lang="fr-FR" sz="2000" dirty="0">
              <a:latin typeface="Courier New" pitchFamily="49" charset="0"/>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2"/>
          <p:cNvSpPr>
            <a:spLocks noGrp="1" noChangeArrowheads="1"/>
          </p:cNvSpPr>
          <p:nvPr>
            <p:ph type="title"/>
          </p:nvPr>
        </p:nvSpPr>
        <p:spPr>
          <a:xfrm>
            <a:off x="457200" y="-142900"/>
            <a:ext cx="8229600" cy="857256"/>
          </a:xfrm>
        </p:spPr>
        <p:txBody>
          <a:bodyPr/>
          <a:lstStyle/>
          <a:p>
            <a:r>
              <a:rPr lang="fr-FR" dirty="0" smtClean="0"/>
              <a:t>Opérateurs de comparaison</a:t>
            </a:r>
          </a:p>
        </p:txBody>
      </p:sp>
      <p:sp>
        <p:nvSpPr>
          <p:cNvPr id="32772" name="Rectangle 3"/>
          <p:cNvSpPr>
            <a:spLocks noGrp="1" noChangeArrowheads="1"/>
          </p:cNvSpPr>
          <p:nvPr>
            <p:ph type="body" idx="1"/>
          </p:nvPr>
        </p:nvSpPr>
        <p:spPr>
          <a:xfrm>
            <a:off x="457200" y="1285860"/>
            <a:ext cx="8229600" cy="4840303"/>
          </a:xfrm>
        </p:spPr>
        <p:txBody>
          <a:bodyPr/>
          <a:lstStyle/>
          <a:p>
            <a:pPr>
              <a:buFont typeface="Wingdings" pitchFamily="2" charset="2"/>
              <a:buChar char="Ø"/>
            </a:pPr>
            <a:r>
              <a:rPr lang="fr-FR" dirty="0" smtClean="0"/>
              <a:t>S’appliquent sur des </a:t>
            </a:r>
            <a:r>
              <a:rPr lang="fr-FR" b="1" dirty="0" smtClean="0"/>
              <a:t>entiers, booléens, réels </a:t>
            </a:r>
            <a:br>
              <a:rPr lang="fr-FR" b="1" dirty="0" smtClean="0"/>
            </a:br>
            <a:r>
              <a:rPr lang="fr-FR" b="1" dirty="0" smtClean="0"/>
              <a:t>== </a:t>
            </a:r>
            <a:r>
              <a:rPr lang="fr-FR" dirty="0" smtClean="0"/>
              <a:t>(égal) , </a:t>
            </a:r>
            <a:r>
              <a:rPr lang="fr-FR" b="1" dirty="0" smtClean="0"/>
              <a:t>!= </a:t>
            </a:r>
            <a:r>
              <a:rPr lang="fr-FR" dirty="0" smtClean="0"/>
              <a:t>(différent),</a:t>
            </a:r>
            <a:r>
              <a:rPr lang="fr-FR" b="1" dirty="0" smtClean="0"/>
              <a:t> &lt; </a:t>
            </a:r>
            <a:r>
              <a:rPr lang="fr-FR" dirty="0" smtClean="0"/>
              <a:t>(inférieur), </a:t>
            </a:r>
            <a:r>
              <a:rPr lang="fr-FR" b="1" dirty="0" smtClean="0"/>
              <a:t>&lt;= </a:t>
            </a:r>
            <a:r>
              <a:rPr lang="fr-FR" dirty="0" smtClean="0"/>
              <a:t>(inférieur ou égal), </a:t>
            </a:r>
            <a:r>
              <a:rPr lang="fr-FR" b="1" dirty="0" smtClean="0"/>
              <a:t>&gt; </a:t>
            </a:r>
            <a:r>
              <a:rPr lang="fr-FR" dirty="0" smtClean="0"/>
              <a:t>(supérieur),</a:t>
            </a:r>
            <a:r>
              <a:rPr lang="fr-FR" b="1" dirty="0" smtClean="0"/>
              <a:t> &gt;= </a:t>
            </a:r>
            <a:r>
              <a:rPr lang="fr-FR" dirty="0" smtClean="0"/>
              <a:t>(supérieur ou égal).</a:t>
            </a:r>
          </a:p>
          <a:p>
            <a:pPr>
              <a:buFont typeface="Wingdings" pitchFamily="2" charset="2"/>
              <a:buChar char="Ø"/>
            </a:pPr>
            <a:r>
              <a:rPr lang="fr-FR" dirty="0" smtClean="0"/>
              <a:t>Ces opérateurs retournent une valeur du type booléen</a:t>
            </a:r>
          </a:p>
        </p:txBody>
      </p:sp>
      <p:sp>
        <p:nvSpPr>
          <p:cNvPr id="32774" name="Text Box 5"/>
          <p:cNvSpPr txBox="1">
            <a:spLocks noChangeArrowheads="1"/>
          </p:cNvSpPr>
          <p:nvPr/>
        </p:nvSpPr>
        <p:spPr bwMode="auto">
          <a:xfrm>
            <a:off x="2057400" y="4561842"/>
            <a:ext cx="5729310" cy="1938992"/>
          </a:xfrm>
          <a:prstGeom prst="rect">
            <a:avLst/>
          </a:prstGeom>
          <a:solidFill>
            <a:schemeClr val="bg1"/>
          </a:solidFill>
          <a:ln w="25400">
            <a:solidFill>
              <a:schemeClr val="tx1"/>
            </a:solidFill>
            <a:miter lim="800000"/>
            <a:headEnd/>
            <a:tailEnd/>
          </a:ln>
        </p:spPr>
        <p:txBody>
          <a:bodyPr wrap="square">
            <a:spAutoFit/>
          </a:bodyPr>
          <a:lstStyle/>
          <a:p>
            <a:r>
              <a:rPr lang="fr-FR" sz="2000" dirty="0">
                <a:latin typeface="Courier New" pitchFamily="49" charset="0"/>
              </a:rPr>
              <a:t>{</a:t>
            </a:r>
          </a:p>
          <a:p>
            <a:r>
              <a:rPr lang="fr-FR" sz="2000" dirty="0">
                <a:latin typeface="Courier New" pitchFamily="49" charset="0"/>
              </a:rPr>
              <a:t>   </a:t>
            </a:r>
            <a:r>
              <a:rPr lang="fr-FR" sz="2000" dirty="0" err="1">
                <a:latin typeface="Courier New" pitchFamily="49" charset="0"/>
              </a:rPr>
              <a:t>boolean</a:t>
            </a:r>
            <a:r>
              <a:rPr lang="fr-FR" sz="2000" dirty="0">
                <a:latin typeface="Courier New" pitchFamily="49" charset="0"/>
              </a:rPr>
              <a:t> </a:t>
            </a:r>
            <a:r>
              <a:rPr lang="fr-FR" sz="2000" dirty="0" err="1">
                <a:latin typeface="Courier New" pitchFamily="49" charset="0"/>
              </a:rPr>
              <a:t>droitDeVote</a:t>
            </a:r>
            <a:r>
              <a:rPr lang="fr-FR" sz="2000" dirty="0">
                <a:latin typeface="Courier New" pitchFamily="49" charset="0"/>
              </a:rPr>
              <a:t>;</a:t>
            </a:r>
          </a:p>
          <a:p>
            <a:r>
              <a:rPr lang="fr-FR" sz="2000" dirty="0">
                <a:latin typeface="Courier New" pitchFamily="49" charset="0"/>
              </a:rPr>
              <a:t>   </a:t>
            </a:r>
            <a:r>
              <a:rPr lang="fr-FR" sz="2000" dirty="0" err="1">
                <a:latin typeface="Courier New" pitchFamily="49" charset="0"/>
              </a:rPr>
              <a:t>int</a:t>
            </a:r>
            <a:r>
              <a:rPr lang="fr-FR" sz="2000" dirty="0">
                <a:latin typeface="Courier New" pitchFamily="49" charset="0"/>
              </a:rPr>
              <a:t> </a:t>
            </a:r>
            <a:r>
              <a:rPr lang="fr-FR" sz="2000" dirty="0" err="1">
                <a:latin typeface="Courier New" pitchFamily="49" charset="0"/>
              </a:rPr>
              <a:t>age</a:t>
            </a:r>
            <a:r>
              <a:rPr lang="fr-FR" sz="2000" dirty="0">
                <a:latin typeface="Courier New" pitchFamily="49" charset="0"/>
              </a:rPr>
              <a:t>;</a:t>
            </a:r>
          </a:p>
          <a:p>
            <a:endParaRPr lang="fr-FR" sz="2000" dirty="0">
              <a:latin typeface="Courier New" pitchFamily="49" charset="0"/>
            </a:endParaRPr>
          </a:p>
          <a:p>
            <a:r>
              <a:rPr lang="fr-FR" sz="2000" dirty="0">
                <a:latin typeface="Courier New" pitchFamily="49" charset="0"/>
              </a:rPr>
              <a:t>   </a:t>
            </a:r>
            <a:r>
              <a:rPr lang="fr-FR" sz="2000" dirty="0" err="1">
                <a:latin typeface="Courier New" pitchFamily="49" charset="0"/>
              </a:rPr>
              <a:t>droitDeVote</a:t>
            </a:r>
            <a:r>
              <a:rPr lang="fr-FR" sz="2000" dirty="0">
                <a:latin typeface="Courier New" pitchFamily="49" charset="0"/>
              </a:rPr>
              <a:t> = (</a:t>
            </a:r>
            <a:r>
              <a:rPr lang="fr-FR" sz="2000" dirty="0" err="1">
                <a:latin typeface="Courier New" pitchFamily="49" charset="0"/>
              </a:rPr>
              <a:t>age</a:t>
            </a:r>
            <a:r>
              <a:rPr lang="fr-FR" sz="2000" dirty="0">
                <a:latin typeface="Courier New" pitchFamily="49" charset="0"/>
              </a:rPr>
              <a:t> &gt;= 18) ;</a:t>
            </a:r>
          </a:p>
          <a:p>
            <a:r>
              <a:rPr lang="fr-FR" sz="2000" dirty="0">
                <a:latin typeface="Courier New" pitchFamily="49" charset="0"/>
              </a:rPr>
              <a:t>}</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457200" y="-142900"/>
            <a:ext cx="8229600" cy="928694"/>
          </a:xfrm>
        </p:spPr>
        <p:txBody>
          <a:bodyPr/>
          <a:lstStyle/>
          <a:p>
            <a:r>
              <a:rPr lang="fr-FR" dirty="0" smtClean="0"/>
              <a:t>Opérateurs logiques</a:t>
            </a:r>
          </a:p>
        </p:txBody>
      </p:sp>
      <p:sp>
        <p:nvSpPr>
          <p:cNvPr id="33796" name="Rectangle 3"/>
          <p:cNvSpPr>
            <a:spLocks noGrp="1" noChangeArrowheads="1"/>
          </p:cNvSpPr>
          <p:nvPr>
            <p:ph type="body" idx="1"/>
          </p:nvPr>
        </p:nvSpPr>
        <p:spPr/>
        <p:txBody>
          <a:bodyPr>
            <a:normAutofit fontScale="92500" lnSpcReduction="20000"/>
          </a:bodyPr>
          <a:lstStyle/>
          <a:p>
            <a:pPr>
              <a:lnSpc>
                <a:spcPct val="90000"/>
              </a:lnSpc>
              <a:buFont typeface="Wingdings" pitchFamily="2" charset="2"/>
              <a:buChar char="Ø"/>
            </a:pPr>
            <a:r>
              <a:rPr lang="fr-FR" dirty="0" smtClean="0"/>
              <a:t>S’appliquent au type </a:t>
            </a:r>
            <a:r>
              <a:rPr lang="fr-FR" b="1" dirty="0" err="1" smtClean="0"/>
              <a:t>boolean</a:t>
            </a:r>
            <a:endParaRPr lang="fr-FR" b="1" dirty="0" smtClean="0"/>
          </a:p>
          <a:p>
            <a:pPr lvl="1">
              <a:lnSpc>
                <a:spcPct val="90000"/>
              </a:lnSpc>
              <a:buFont typeface="Wingdings" pitchFamily="2" charset="2"/>
              <a:buChar char="ü"/>
            </a:pPr>
            <a:r>
              <a:rPr lang="fr-FR" b="1" dirty="0" smtClean="0"/>
              <a:t>! (not) , &amp;&amp; (and) , II (or)</a:t>
            </a:r>
          </a:p>
          <a:p>
            <a:pPr lvl="1">
              <a:lnSpc>
                <a:spcPct val="90000"/>
              </a:lnSpc>
              <a:buFont typeface="Wingdings" pitchFamily="2" charset="2"/>
              <a:buChar char="ü"/>
            </a:pPr>
            <a:r>
              <a:rPr lang="fr-FR" b="1" dirty="0" smtClean="0"/>
              <a:t>&amp;, I</a:t>
            </a:r>
            <a:r>
              <a:rPr lang="fr-FR" dirty="0" smtClean="0"/>
              <a:t> </a:t>
            </a:r>
          </a:p>
          <a:p>
            <a:pPr>
              <a:lnSpc>
                <a:spcPct val="90000"/>
              </a:lnSpc>
              <a:buFont typeface="Wingdings" pitchFamily="2" charset="2"/>
              <a:buChar char="Ø"/>
            </a:pPr>
            <a:r>
              <a:rPr lang="fr-FR" dirty="0" smtClean="0"/>
              <a:t>Retournent un type </a:t>
            </a:r>
            <a:r>
              <a:rPr lang="fr-FR" b="1" dirty="0" err="1" smtClean="0"/>
              <a:t>boolean</a:t>
            </a:r>
            <a:endParaRPr lang="fr-FR" b="1" dirty="0" smtClean="0"/>
          </a:p>
          <a:p>
            <a:pPr>
              <a:lnSpc>
                <a:spcPct val="90000"/>
              </a:lnSpc>
              <a:buFont typeface="Wingdings" pitchFamily="2" charset="2"/>
              <a:buChar char="Ø"/>
            </a:pPr>
            <a:r>
              <a:rPr lang="fr-FR" b="1" dirty="0" smtClean="0"/>
              <a:t>&amp;</a:t>
            </a:r>
            <a:r>
              <a:rPr lang="fr-FR" dirty="0" smtClean="0"/>
              <a:t> renvoie « true » si les deux expressions renvoient « true »</a:t>
            </a:r>
          </a:p>
          <a:p>
            <a:pPr>
              <a:lnSpc>
                <a:spcPct val="90000"/>
              </a:lnSpc>
              <a:buFont typeface="Wingdings" pitchFamily="2" charset="2"/>
              <a:buChar char="Ø"/>
            </a:pPr>
            <a:r>
              <a:rPr lang="fr-FR" b="1" dirty="0" smtClean="0"/>
              <a:t>&amp;&amp;</a:t>
            </a:r>
            <a:r>
              <a:rPr lang="fr-FR" dirty="0" smtClean="0"/>
              <a:t> a le même comportement mais n’évalue pas le seconde expression si la première est « false »</a:t>
            </a:r>
          </a:p>
          <a:p>
            <a:pPr>
              <a:lnSpc>
                <a:spcPct val="90000"/>
              </a:lnSpc>
              <a:buFont typeface="Wingdings" pitchFamily="2" charset="2"/>
              <a:buChar char="Ø"/>
            </a:pPr>
            <a:r>
              <a:rPr lang="fr-FR" b="1" dirty="0" smtClean="0"/>
              <a:t>|</a:t>
            </a:r>
            <a:r>
              <a:rPr lang="fr-FR" dirty="0" smtClean="0"/>
              <a:t> renvoie « true » si l’une des deux expressions renvoie « true »</a:t>
            </a:r>
          </a:p>
          <a:p>
            <a:pPr>
              <a:lnSpc>
                <a:spcPct val="90000"/>
              </a:lnSpc>
              <a:buFont typeface="Wingdings" pitchFamily="2" charset="2"/>
              <a:buChar char="Ø"/>
            </a:pPr>
            <a:r>
              <a:rPr lang="fr-FR" b="1" dirty="0" smtClean="0"/>
              <a:t>||</a:t>
            </a:r>
            <a:r>
              <a:rPr lang="fr-FR" dirty="0" smtClean="0"/>
              <a:t> a le même comportement mais n’évalue pas le seconde expression si la première est « true »</a:t>
            </a:r>
          </a:p>
          <a:p>
            <a:pPr>
              <a:lnSpc>
                <a:spcPct val="90000"/>
              </a:lnSpc>
            </a:pPr>
            <a:endParaRPr lang="fr-FR" dirty="0" smtClean="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28596" y="0"/>
            <a:ext cx="8229600" cy="785794"/>
          </a:xfrm>
        </p:spPr>
        <p:txBody>
          <a:bodyPr>
            <a:normAutofit fontScale="90000"/>
          </a:bodyPr>
          <a:lstStyle/>
          <a:p>
            <a:pPr lvl="3" algn="ctr" rtl="0">
              <a:spcBef>
                <a:spcPct val="0"/>
              </a:spcBef>
            </a:pPr>
            <a:r>
              <a:rPr lang="fr-FR" sz="3100" b="1" dirty="0" smtClean="0"/>
              <a:t>Un opérateur spécial :</a:t>
            </a:r>
            <a:r>
              <a:rPr lang="fr-FR" sz="3100" dirty="0" smtClean="0"/>
              <a:t> l’opérateur</a:t>
            </a:r>
            <a:r>
              <a:rPr lang="fr-FR" sz="3100" b="1" dirty="0" smtClean="0"/>
              <a:t> ?</a:t>
            </a:r>
            <a:r>
              <a:rPr lang="fr-FR" dirty="0" smtClean="0"/>
              <a:t/>
            </a:r>
            <a:br>
              <a:rPr lang="fr-FR" dirty="0" smtClean="0"/>
            </a:br>
            <a:endParaRPr lang="fr-FR" dirty="0"/>
          </a:p>
        </p:txBody>
      </p:sp>
      <p:sp>
        <p:nvSpPr>
          <p:cNvPr id="3" name="Espace réservé du contenu 2"/>
          <p:cNvSpPr>
            <a:spLocks noGrp="1"/>
          </p:cNvSpPr>
          <p:nvPr>
            <p:ph idx="1"/>
          </p:nvPr>
        </p:nvSpPr>
        <p:spPr>
          <a:xfrm>
            <a:off x="457200" y="857232"/>
            <a:ext cx="8229600" cy="5786478"/>
          </a:xfrm>
        </p:spPr>
        <p:txBody>
          <a:bodyPr>
            <a:normAutofit fontScale="70000" lnSpcReduction="20000"/>
          </a:bodyPr>
          <a:lstStyle/>
          <a:p>
            <a:pPr>
              <a:buFont typeface="Wingdings" pitchFamily="2" charset="2"/>
              <a:buChar char="Ø"/>
            </a:pPr>
            <a:r>
              <a:rPr lang="fr-FR" b="1" dirty="0" smtClean="0"/>
              <a:t>la syntaxe :</a:t>
            </a:r>
          </a:p>
          <a:p>
            <a:pPr>
              <a:buNone/>
            </a:pPr>
            <a:r>
              <a:rPr lang="fr-FR" i="1" dirty="0" smtClean="0"/>
              <a:t>			expression1</a:t>
            </a:r>
            <a:r>
              <a:rPr lang="fr-FR" b="1" dirty="0" smtClean="0"/>
              <a:t>?</a:t>
            </a:r>
            <a:r>
              <a:rPr lang="fr-FR" dirty="0" smtClean="0"/>
              <a:t> </a:t>
            </a:r>
            <a:r>
              <a:rPr lang="fr-FR" i="1" dirty="0" smtClean="0"/>
              <a:t>expression2</a:t>
            </a:r>
            <a:r>
              <a:rPr lang="fr-FR" b="1" dirty="0" smtClean="0"/>
              <a:t>: </a:t>
            </a:r>
            <a:r>
              <a:rPr lang="fr-FR" i="1" dirty="0" smtClean="0"/>
              <a:t>expression3</a:t>
            </a:r>
            <a:r>
              <a:rPr lang="fr-FR" dirty="0" smtClean="0"/>
              <a:t>;</a:t>
            </a:r>
          </a:p>
          <a:p>
            <a:pPr>
              <a:buNone/>
            </a:pPr>
            <a:r>
              <a:rPr lang="fr-FR" i="1" dirty="0" smtClean="0"/>
              <a:t>	expression1</a:t>
            </a:r>
            <a:r>
              <a:rPr lang="fr-FR" dirty="0" smtClean="0"/>
              <a:t> est évaluée en premier. Si sa valeur est </a:t>
            </a:r>
            <a:r>
              <a:rPr lang="fr-FR" i="1" dirty="0" smtClean="0"/>
              <a:t>true</a:t>
            </a:r>
            <a:r>
              <a:rPr lang="fr-FR" dirty="0" smtClean="0"/>
              <a:t>, </a:t>
            </a:r>
            <a:r>
              <a:rPr lang="fr-FR" i="1" dirty="0" smtClean="0"/>
              <a:t>expression2</a:t>
            </a:r>
            <a:r>
              <a:rPr lang="fr-FR" dirty="0" smtClean="0"/>
              <a:t> est calculée, sinon </a:t>
            </a:r>
            <a:r>
              <a:rPr lang="fr-FR" i="1" dirty="0" smtClean="0"/>
              <a:t>expression3</a:t>
            </a:r>
            <a:r>
              <a:rPr lang="fr-FR" dirty="0" smtClean="0"/>
              <a:t> est calculée. </a:t>
            </a:r>
          </a:p>
          <a:p>
            <a:pPr>
              <a:buNone/>
            </a:pPr>
            <a:endParaRPr lang="fr-FR" dirty="0" smtClean="0"/>
          </a:p>
          <a:p>
            <a:pPr>
              <a:buFont typeface="Wingdings" pitchFamily="2" charset="2"/>
              <a:buChar char="Ø"/>
            </a:pPr>
            <a:r>
              <a:rPr lang="fr-FR" b="1" dirty="0" smtClean="0"/>
              <a:t>Exemple : </a:t>
            </a:r>
            <a:endParaRPr lang="fr-FR" dirty="0" smtClean="0"/>
          </a:p>
          <a:p>
            <a:pPr>
              <a:buNone/>
            </a:pPr>
            <a:r>
              <a:rPr lang="fr-FR" i="1" dirty="0" smtClean="0"/>
              <a:t>		</a:t>
            </a:r>
            <a:r>
              <a:rPr lang="fr-FR" i="1" dirty="0" err="1" smtClean="0"/>
              <a:t>int</a:t>
            </a:r>
            <a:r>
              <a:rPr lang="fr-FR" i="1" dirty="0" smtClean="0"/>
              <a:t> x = 3, y = 4, max;</a:t>
            </a:r>
            <a:endParaRPr lang="fr-FR" dirty="0" smtClean="0"/>
          </a:p>
          <a:p>
            <a:pPr>
              <a:buNone/>
            </a:pPr>
            <a:r>
              <a:rPr lang="fr-FR" i="1" dirty="0" smtClean="0"/>
              <a:t>		max = (x &gt; y)? x: y; </a:t>
            </a:r>
            <a:r>
              <a:rPr lang="fr-FR" b="1" i="1" dirty="0" smtClean="0"/>
              <a:t>//ceci revient à dire max=y;</a:t>
            </a:r>
            <a:endParaRPr lang="fr-FR" dirty="0" smtClean="0"/>
          </a:p>
          <a:p>
            <a:pPr>
              <a:buNone/>
            </a:pPr>
            <a:r>
              <a:rPr lang="fr-FR" b="1" i="1" dirty="0" smtClean="0"/>
              <a:t> </a:t>
            </a:r>
            <a:endParaRPr lang="fr-FR" dirty="0" smtClean="0"/>
          </a:p>
          <a:p>
            <a:pPr marL="0" indent="0">
              <a:buNone/>
            </a:pPr>
            <a:r>
              <a:rPr lang="fr-FR" dirty="0" smtClean="0"/>
              <a:t>Dans ce code, max reçoit la valeur de x ou de y, selon que x est supérieur à y ou non.</a:t>
            </a:r>
          </a:p>
          <a:p>
            <a:pPr marL="0" indent="0">
              <a:buNone/>
            </a:pPr>
            <a:endParaRPr lang="fr-FR" dirty="0" smtClean="0"/>
          </a:p>
          <a:p>
            <a:pPr>
              <a:buFont typeface="Wingdings" pitchFamily="2" charset="2"/>
              <a:buChar char="Ø"/>
            </a:pPr>
            <a:r>
              <a:rPr lang="fr-FR" b="1" dirty="0" smtClean="0"/>
              <a:t>Remarque </a:t>
            </a:r>
            <a:r>
              <a:rPr lang="fr-FR" dirty="0" smtClean="0"/>
              <a:t>Certains confondent cet opérateur avec une instruction conditionnelle.</a:t>
            </a:r>
          </a:p>
          <a:p>
            <a:pPr marL="0" indent="0">
              <a:buNone/>
            </a:pPr>
            <a:r>
              <a:rPr lang="fr-FR" dirty="0" smtClean="0"/>
              <a:t>Ce </a:t>
            </a:r>
            <a:r>
              <a:rPr lang="fr-FR" i="1" dirty="0" smtClean="0"/>
              <a:t>n’est pas </a:t>
            </a:r>
            <a:r>
              <a:rPr lang="fr-FR" dirty="0" smtClean="0"/>
              <a:t>une instruction, comme l’illustre l’erreur dans le code suivant :</a:t>
            </a:r>
          </a:p>
          <a:p>
            <a:pPr>
              <a:buNone/>
            </a:pPr>
            <a:r>
              <a:rPr lang="fr-FR" dirty="0" smtClean="0"/>
              <a:t>	(x &gt; y)? max = x: max = y; </a:t>
            </a:r>
            <a:r>
              <a:rPr lang="fr-FR" b="1" i="1" dirty="0" smtClean="0"/>
              <a:t>//ne peut pas être utilisé comme une instruction</a:t>
            </a:r>
            <a:endParaRPr lang="fr-FR" dirty="0" smtClean="0"/>
          </a:p>
          <a:p>
            <a:endParaRPr lang="fr-FR" dirty="0" smtClean="0"/>
          </a:p>
          <a:p>
            <a:endParaRPr lang="fr-FR"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28596" y="-71462"/>
            <a:ext cx="8229600" cy="511156"/>
          </a:xfrm>
        </p:spPr>
        <p:txBody>
          <a:bodyPr>
            <a:normAutofit fontScale="90000"/>
          </a:bodyPr>
          <a:lstStyle/>
          <a:p>
            <a:r>
              <a:rPr lang="fr-FR" dirty="0" smtClean="0"/>
              <a:t>Priorité des opérateurs </a:t>
            </a:r>
            <a:endParaRPr lang="fr-FR" dirty="0"/>
          </a:p>
        </p:txBody>
      </p:sp>
      <p:sp>
        <p:nvSpPr>
          <p:cNvPr id="5" name="ZoneTexte 4"/>
          <p:cNvSpPr txBox="1"/>
          <p:nvPr/>
        </p:nvSpPr>
        <p:spPr>
          <a:xfrm>
            <a:off x="0" y="428604"/>
            <a:ext cx="8929718" cy="338554"/>
          </a:xfrm>
          <a:prstGeom prst="rect">
            <a:avLst/>
          </a:prstGeom>
          <a:noFill/>
        </p:spPr>
        <p:txBody>
          <a:bodyPr wrap="square" rtlCol="0">
            <a:spAutoFit/>
          </a:bodyPr>
          <a:lstStyle/>
          <a:p>
            <a:pPr algn="just">
              <a:buFont typeface="Wingdings" pitchFamily="2" charset="2"/>
              <a:buChar char="Ø"/>
            </a:pPr>
            <a:r>
              <a:rPr lang="fr-FR" sz="1600" dirty="0" smtClean="0"/>
              <a:t>Java définit les priorités dans les opérateurs comme suit ( du plus prioritaire au moins prioritaire )</a:t>
            </a:r>
            <a:endParaRPr lang="fr-FR" sz="1600" dirty="0"/>
          </a:p>
        </p:txBody>
      </p:sp>
      <p:graphicFrame>
        <p:nvGraphicFramePr>
          <p:cNvPr id="4" name="Tableau 3"/>
          <p:cNvGraphicFramePr>
            <a:graphicFrameLocks noGrp="1"/>
          </p:cNvGraphicFramePr>
          <p:nvPr/>
        </p:nvGraphicFramePr>
        <p:xfrm>
          <a:off x="714348" y="1000136"/>
          <a:ext cx="7715304" cy="5500696"/>
        </p:xfrm>
        <a:graphic>
          <a:graphicData uri="http://schemas.openxmlformats.org/drawingml/2006/table">
            <a:tbl>
              <a:tblPr firstRow="1" bandRow="1">
                <a:tableStyleId>{5C22544A-7EE6-4342-B048-85BDC9FD1C3A}</a:tableStyleId>
              </a:tblPr>
              <a:tblGrid>
                <a:gridCol w="5119501"/>
                <a:gridCol w="2595803"/>
              </a:tblGrid>
              <a:tr h="234587">
                <a:tc>
                  <a:txBody>
                    <a:bodyPr/>
                    <a:lstStyle/>
                    <a:p>
                      <a:r>
                        <a:rPr lang="fr-FR" sz="1400" kern="1200" baseline="0" dirty="0" smtClean="0">
                          <a:solidFill>
                            <a:schemeClr val="dk1"/>
                          </a:solidFill>
                          <a:latin typeface="+mn-lt"/>
                          <a:ea typeface="+mn-ea"/>
                          <a:cs typeface="+mn-cs"/>
                        </a:rPr>
                        <a:t>les parenthèses</a:t>
                      </a:r>
                      <a:endParaRPr lang="fr-FR" sz="1400" kern="1200" baseline="0" dirty="0">
                        <a:solidFill>
                          <a:schemeClr val="dk1"/>
                        </a:solidFill>
                        <a:latin typeface="+mn-lt"/>
                        <a:ea typeface="+mn-ea"/>
                        <a:cs typeface="+mn-cs"/>
                      </a:endParaRPr>
                    </a:p>
                  </a:txBody>
                  <a:tcPr marL="0" marR="0" marT="0" marB="0"/>
                </a:tc>
                <a:tc>
                  <a:txBody>
                    <a:bodyPr/>
                    <a:lstStyle/>
                    <a:p>
                      <a:pPr algn="ctr"/>
                      <a:r>
                        <a:rPr lang="fr-FR" sz="1400" kern="1200" baseline="0" dirty="0" smtClean="0">
                          <a:solidFill>
                            <a:schemeClr val="dk1"/>
                          </a:solidFill>
                          <a:latin typeface="+mn-lt"/>
                          <a:ea typeface="+mn-ea"/>
                          <a:cs typeface="+mn-cs"/>
                        </a:rPr>
                        <a:t>()</a:t>
                      </a:r>
                      <a:endParaRPr lang="fr-FR" sz="1400" kern="1200" baseline="0" dirty="0">
                        <a:solidFill>
                          <a:schemeClr val="dk1"/>
                        </a:solidFill>
                        <a:latin typeface="+mn-lt"/>
                        <a:ea typeface="+mn-ea"/>
                        <a:cs typeface="+mn-cs"/>
                      </a:endParaRPr>
                    </a:p>
                  </a:txBody>
                  <a:tcPr marL="0" marR="0" marT="0" marB="0"/>
                </a:tc>
              </a:tr>
              <a:tr h="454797">
                <a:tc>
                  <a:txBody>
                    <a:bodyPr/>
                    <a:lstStyle/>
                    <a:p>
                      <a:r>
                        <a:rPr lang="fr-FR" sz="1400" kern="1200" baseline="0" dirty="0" smtClean="0">
                          <a:solidFill>
                            <a:schemeClr val="dk1"/>
                          </a:solidFill>
                          <a:latin typeface="+mn-lt"/>
                          <a:ea typeface="+mn-ea"/>
                          <a:cs typeface="+mn-cs"/>
                        </a:rPr>
                        <a:t>les opérateurs d'incrémentation</a:t>
                      </a:r>
                      <a:endParaRPr lang="fr-FR" sz="1400" dirty="0"/>
                    </a:p>
                  </a:txBody>
                  <a:tcPr marL="0" marR="0" marT="0" marB="0"/>
                </a:tc>
                <a:tc>
                  <a:txBody>
                    <a:bodyPr/>
                    <a:lstStyle/>
                    <a:p>
                      <a:pPr algn="ctr"/>
                      <a:r>
                        <a:rPr lang="fr-FR" sz="1400" dirty="0" smtClean="0"/>
                        <a:t>++   </a:t>
                      </a:r>
                    </a:p>
                    <a:p>
                      <a:pPr algn="ctr"/>
                      <a:r>
                        <a:rPr lang="fr-FR" sz="1400" baseline="0" dirty="0" smtClean="0"/>
                        <a:t>  -- </a:t>
                      </a:r>
                      <a:endParaRPr lang="fr-FR" sz="1400" dirty="0"/>
                    </a:p>
                  </a:txBody>
                  <a:tcPr marL="0" marR="0" marT="0" marB="0"/>
                </a:tc>
              </a:tr>
              <a:tr h="682196">
                <a:tc>
                  <a:txBody>
                    <a:bodyPr/>
                    <a:lstStyle/>
                    <a:p>
                      <a:r>
                        <a:rPr lang="fr-FR" sz="1400" kern="1200" baseline="0" dirty="0" smtClean="0">
                          <a:solidFill>
                            <a:schemeClr val="dk1"/>
                          </a:solidFill>
                          <a:latin typeface="+mn-lt"/>
                          <a:ea typeface="+mn-ea"/>
                          <a:cs typeface="+mn-cs"/>
                        </a:rPr>
                        <a:t>les opérateurs de multiplication, division, et modulo</a:t>
                      </a:r>
                      <a:endParaRPr lang="fr-FR" sz="1400" dirty="0"/>
                    </a:p>
                  </a:txBody>
                  <a:tcPr marL="0" marR="0" marT="0" marB="0"/>
                </a:tc>
                <a:tc>
                  <a:txBody>
                    <a:bodyPr/>
                    <a:lstStyle/>
                    <a:p>
                      <a:pPr algn="ctr"/>
                      <a:r>
                        <a:rPr lang="fr-FR" sz="1400" kern="1200" baseline="0" dirty="0" smtClean="0">
                          <a:solidFill>
                            <a:schemeClr val="dk1"/>
                          </a:solidFill>
                          <a:latin typeface="+mn-lt"/>
                          <a:ea typeface="+mn-ea"/>
                          <a:cs typeface="+mn-cs"/>
                        </a:rPr>
                        <a:t>*</a:t>
                      </a:r>
                    </a:p>
                    <a:p>
                      <a:pPr algn="ctr"/>
                      <a:r>
                        <a:rPr lang="fr-FR" sz="1400" kern="1200" baseline="0" dirty="0" smtClean="0">
                          <a:solidFill>
                            <a:schemeClr val="dk1"/>
                          </a:solidFill>
                          <a:latin typeface="+mn-lt"/>
                          <a:ea typeface="+mn-ea"/>
                          <a:cs typeface="+mn-cs"/>
                        </a:rPr>
                        <a:t>/</a:t>
                      </a:r>
                    </a:p>
                    <a:p>
                      <a:pPr algn="ctr"/>
                      <a:r>
                        <a:rPr lang="fr-FR" sz="1400" kern="1200" baseline="0" dirty="0" smtClean="0">
                          <a:solidFill>
                            <a:schemeClr val="dk1"/>
                          </a:solidFill>
                          <a:latin typeface="+mn-lt"/>
                          <a:ea typeface="+mn-ea"/>
                          <a:cs typeface="+mn-cs"/>
                        </a:rPr>
                        <a:t>%</a:t>
                      </a:r>
                      <a:endParaRPr lang="fr-FR" sz="1400" dirty="0"/>
                    </a:p>
                  </a:txBody>
                  <a:tcPr marL="0" marR="0" marT="0" marB="0"/>
                </a:tc>
              </a:tr>
              <a:tr h="454797">
                <a:tc>
                  <a:txBody>
                    <a:bodyPr/>
                    <a:lstStyle/>
                    <a:p>
                      <a:r>
                        <a:rPr lang="fr-FR" sz="1400" kern="1200" baseline="0" dirty="0" smtClean="0">
                          <a:solidFill>
                            <a:schemeClr val="dk1"/>
                          </a:solidFill>
                          <a:latin typeface="+mn-lt"/>
                          <a:ea typeface="+mn-ea"/>
                          <a:cs typeface="+mn-cs"/>
                        </a:rPr>
                        <a:t>les opérateurs d'addition et soustraction</a:t>
                      </a:r>
                      <a:endParaRPr lang="fr-FR" sz="1400" dirty="0"/>
                    </a:p>
                  </a:txBody>
                  <a:tcPr marL="0" marR="0" marT="0" marB="0"/>
                </a:tc>
                <a:tc>
                  <a:txBody>
                    <a:bodyPr/>
                    <a:lstStyle/>
                    <a:p>
                      <a:pPr algn="ctr"/>
                      <a:r>
                        <a:rPr lang="fr-FR" sz="1400" kern="1200" baseline="0" dirty="0" smtClean="0">
                          <a:solidFill>
                            <a:schemeClr val="dk1"/>
                          </a:solidFill>
                          <a:latin typeface="+mn-lt"/>
                          <a:ea typeface="+mn-ea"/>
                          <a:cs typeface="+mn-cs"/>
                        </a:rPr>
                        <a:t>+</a:t>
                      </a:r>
                    </a:p>
                    <a:p>
                      <a:pPr algn="ctr"/>
                      <a:r>
                        <a:rPr lang="fr-FR" sz="1400" kern="1200" baseline="0" dirty="0" smtClean="0">
                          <a:solidFill>
                            <a:schemeClr val="dk1"/>
                          </a:solidFill>
                          <a:latin typeface="+mn-lt"/>
                          <a:ea typeface="+mn-ea"/>
                          <a:cs typeface="+mn-cs"/>
                        </a:rPr>
                        <a:t>-</a:t>
                      </a:r>
                      <a:endParaRPr lang="fr-FR" sz="1400" dirty="0"/>
                    </a:p>
                  </a:txBody>
                  <a:tcPr marL="0" marR="0" marT="0" marB="0"/>
                </a:tc>
              </a:tr>
              <a:tr h="454797">
                <a:tc>
                  <a:txBody>
                    <a:bodyPr/>
                    <a:lstStyle/>
                    <a:p>
                      <a:r>
                        <a:rPr lang="fr-FR" sz="1400" kern="1200" baseline="0" dirty="0" smtClean="0">
                          <a:solidFill>
                            <a:schemeClr val="dk1"/>
                          </a:solidFill>
                          <a:latin typeface="+mn-lt"/>
                          <a:ea typeface="+mn-ea"/>
                          <a:cs typeface="+mn-cs"/>
                        </a:rPr>
                        <a:t>les opérateurs de décalage</a:t>
                      </a:r>
                      <a:endParaRPr lang="fr-FR" sz="1400" dirty="0"/>
                    </a:p>
                  </a:txBody>
                  <a:tcPr marL="0" marR="0" marT="0" marB="0"/>
                </a:tc>
                <a:tc>
                  <a:txBody>
                    <a:bodyPr/>
                    <a:lstStyle/>
                    <a:p>
                      <a:pPr algn="ctr"/>
                      <a:r>
                        <a:rPr lang="fr-FR" sz="1400" kern="1200" baseline="0" dirty="0" smtClean="0">
                          <a:solidFill>
                            <a:schemeClr val="dk1"/>
                          </a:solidFill>
                          <a:latin typeface="+mn-lt"/>
                          <a:ea typeface="+mn-ea"/>
                          <a:cs typeface="+mn-cs"/>
                        </a:rPr>
                        <a:t>&lt;&lt;</a:t>
                      </a:r>
                    </a:p>
                    <a:p>
                      <a:pPr algn="ctr"/>
                      <a:r>
                        <a:rPr lang="fr-FR" sz="1400" kern="1200" baseline="0" dirty="0" smtClean="0">
                          <a:solidFill>
                            <a:schemeClr val="dk1"/>
                          </a:solidFill>
                          <a:latin typeface="+mn-lt"/>
                          <a:ea typeface="+mn-ea"/>
                          <a:cs typeface="+mn-cs"/>
                        </a:rPr>
                        <a:t>&gt;&gt;</a:t>
                      </a:r>
                      <a:endParaRPr lang="fr-FR" sz="1400" dirty="0"/>
                    </a:p>
                  </a:txBody>
                  <a:tcPr marL="0" marR="0" marT="0" marB="0"/>
                </a:tc>
              </a:tr>
              <a:tr h="909594">
                <a:tc>
                  <a:txBody>
                    <a:bodyPr/>
                    <a:lstStyle/>
                    <a:p>
                      <a:r>
                        <a:rPr lang="fr-FR" sz="1400" kern="1200" baseline="0" dirty="0" smtClean="0">
                          <a:solidFill>
                            <a:schemeClr val="dk1"/>
                          </a:solidFill>
                          <a:latin typeface="+mn-lt"/>
                          <a:ea typeface="+mn-ea"/>
                          <a:cs typeface="+mn-cs"/>
                        </a:rPr>
                        <a:t>les opérateurs de comparaison</a:t>
                      </a:r>
                      <a:endParaRPr lang="fr-FR" sz="1400" dirty="0"/>
                    </a:p>
                  </a:txBody>
                  <a:tcPr marL="0" marR="0" marT="0" marB="0"/>
                </a:tc>
                <a:tc>
                  <a:txBody>
                    <a:bodyPr/>
                    <a:lstStyle/>
                    <a:p>
                      <a:pPr algn="ctr"/>
                      <a:r>
                        <a:rPr lang="fr-FR" sz="1400" kern="1200" baseline="0" dirty="0" smtClean="0">
                          <a:solidFill>
                            <a:schemeClr val="dk1"/>
                          </a:solidFill>
                          <a:latin typeface="+mn-lt"/>
                          <a:ea typeface="+mn-ea"/>
                          <a:cs typeface="+mn-cs"/>
                        </a:rPr>
                        <a:t>&lt;</a:t>
                      </a:r>
                    </a:p>
                    <a:p>
                      <a:pPr algn="ctr"/>
                      <a:r>
                        <a:rPr lang="fr-FR" sz="1400" kern="1200" baseline="0" dirty="0" smtClean="0">
                          <a:solidFill>
                            <a:schemeClr val="dk1"/>
                          </a:solidFill>
                          <a:latin typeface="+mn-lt"/>
                          <a:ea typeface="+mn-ea"/>
                          <a:cs typeface="+mn-cs"/>
                        </a:rPr>
                        <a:t>&gt;</a:t>
                      </a:r>
                    </a:p>
                    <a:p>
                      <a:pPr algn="ctr"/>
                      <a:r>
                        <a:rPr lang="fr-FR" sz="1400" kern="1200" baseline="0" dirty="0" smtClean="0">
                          <a:solidFill>
                            <a:schemeClr val="dk1"/>
                          </a:solidFill>
                          <a:latin typeface="+mn-lt"/>
                          <a:ea typeface="+mn-ea"/>
                          <a:cs typeface="+mn-cs"/>
                        </a:rPr>
                        <a:t>&lt;=</a:t>
                      </a:r>
                    </a:p>
                    <a:p>
                      <a:pPr algn="ctr"/>
                      <a:r>
                        <a:rPr lang="fr-FR" sz="1400" kern="1200" baseline="0" dirty="0" smtClean="0">
                          <a:solidFill>
                            <a:schemeClr val="dk1"/>
                          </a:solidFill>
                          <a:latin typeface="+mn-lt"/>
                          <a:ea typeface="+mn-ea"/>
                          <a:cs typeface="+mn-cs"/>
                        </a:rPr>
                        <a:t>&gt;=</a:t>
                      </a:r>
                      <a:endParaRPr lang="fr-FR" sz="1400" dirty="0"/>
                    </a:p>
                  </a:txBody>
                  <a:tcPr marL="0" marR="0" marT="0" marB="0"/>
                </a:tc>
              </a:tr>
              <a:tr h="454797">
                <a:tc>
                  <a:txBody>
                    <a:bodyPr/>
                    <a:lstStyle/>
                    <a:p>
                      <a:r>
                        <a:rPr lang="fr-FR" sz="1400" kern="1200" baseline="0" dirty="0" smtClean="0">
                          <a:solidFill>
                            <a:schemeClr val="dk1"/>
                          </a:solidFill>
                          <a:latin typeface="+mn-lt"/>
                          <a:ea typeface="+mn-ea"/>
                          <a:cs typeface="+mn-cs"/>
                        </a:rPr>
                        <a:t>les opérateurs d'égalité</a:t>
                      </a:r>
                      <a:endParaRPr lang="fr-FR" sz="1400" dirty="0"/>
                    </a:p>
                  </a:txBody>
                  <a:tcPr marL="0" marR="0" marT="0" marB="0"/>
                </a:tc>
                <a:tc>
                  <a:txBody>
                    <a:bodyPr/>
                    <a:lstStyle/>
                    <a:p>
                      <a:pPr algn="ctr"/>
                      <a:r>
                        <a:rPr lang="fr-FR" sz="1400" kern="1200" baseline="0" dirty="0" smtClean="0">
                          <a:solidFill>
                            <a:schemeClr val="dk1"/>
                          </a:solidFill>
                          <a:latin typeface="+mn-lt"/>
                          <a:ea typeface="+mn-ea"/>
                          <a:cs typeface="+mn-cs"/>
                        </a:rPr>
                        <a:t>==</a:t>
                      </a:r>
                    </a:p>
                    <a:p>
                      <a:pPr algn="ctr"/>
                      <a:r>
                        <a:rPr lang="fr-FR" sz="1400" kern="1200" baseline="0" dirty="0" smtClean="0">
                          <a:solidFill>
                            <a:schemeClr val="dk1"/>
                          </a:solidFill>
                          <a:latin typeface="+mn-lt"/>
                          <a:ea typeface="+mn-ea"/>
                          <a:cs typeface="+mn-cs"/>
                        </a:rPr>
                        <a:t>!=</a:t>
                      </a:r>
                      <a:endParaRPr lang="fr-FR" sz="1400" dirty="0"/>
                    </a:p>
                  </a:txBody>
                  <a:tcPr marL="0" marR="0" marT="0" marB="0"/>
                </a:tc>
              </a:tr>
              <a:tr h="234587">
                <a:tc>
                  <a:txBody>
                    <a:bodyPr/>
                    <a:lstStyle/>
                    <a:p>
                      <a:r>
                        <a:rPr lang="fr-FR" sz="1400" kern="1200" baseline="0" dirty="0" smtClean="0">
                          <a:solidFill>
                            <a:schemeClr val="dk1"/>
                          </a:solidFill>
                          <a:latin typeface="+mn-lt"/>
                          <a:ea typeface="+mn-ea"/>
                          <a:cs typeface="+mn-cs"/>
                        </a:rPr>
                        <a:t>l'opérateur OU exclusif</a:t>
                      </a:r>
                      <a:endParaRPr lang="fr-FR" sz="1400" dirty="0"/>
                    </a:p>
                  </a:txBody>
                  <a:tcPr marL="0" marR="0" marT="0" marB="0"/>
                </a:tc>
                <a:tc>
                  <a:txBody>
                    <a:bodyPr/>
                    <a:lstStyle/>
                    <a:p>
                      <a:pPr algn="ctr"/>
                      <a:r>
                        <a:rPr lang="fr-FR" sz="1400" kern="1200" baseline="0" dirty="0" smtClean="0">
                          <a:solidFill>
                            <a:schemeClr val="dk1"/>
                          </a:solidFill>
                          <a:latin typeface="+mn-lt"/>
                          <a:ea typeface="+mn-ea"/>
                          <a:cs typeface="+mn-cs"/>
                        </a:rPr>
                        <a:t>^</a:t>
                      </a:r>
                      <a:endParaRPr lang="fr-FR" sz="1400" dirty="0"/>
                    </a:p>
                  </a:txBody>
                  <a:tcPr marL="0" marR="0" marT="0" marB="0"/>
                </a:tc>
              </a:tr>
              <a:tr h="234587">
                <a:tc>
                  <a:txBody>
                    <a:bodyPr/>
                    <a:lstStyle/>
                    <a:p>
                      <a:r>
                        <a:rPr lang="fr-FR" sz="1400" kern="1200" baseline="0" dirty="0" smtClean="0">
                          <a:solidFill>
                            <a:schemeClr val="dk1"/>
                          </a:solidFill>
                          <a:latin typeface="+mn-lt"/>
                          <a:ea typeface="+mn-ea"/>
                          <a:cs typeface="+mn-cs"/>
                        </a:rPr>
                        <a:t>l'opérateur ET</a:t>
                      </a:r>
                      <a:endParaRPr lang="fr-FR" sz="1400" dirty="0"/>
                    </a:p>
                  </a:txBody>
                  <a:tcPr marL="0" marR="0" marT="0" marB="0"/>
                </a:tc>
                <a:tc>
                  <a:txBody>
                    <a:bodyPr/>
                    <a:lstStyle/>
                    <a:p>
                      <a:pPr algn="ctr"/>
                      <a:r>
                        <a:rPr lang="fr-FR" sz="1400" kern="1200" baseline="0" dirty="0" smtClean="0">
                          <a:solidFill>
                            <a:schemeClr val="dk1"/>
                          </a:solidFill>
                          <a:latin typeface="+mn-lt"/>
                          <a:ea typeface="+mn-ea"/>
                          <a:cs typeface="+mn-cs"/>
                        </a:rPr>
                        <a:t>&amp;</a:t>
                      </a:r>
                      <a:endParaRPr lang="fr-FR" sz="1400" dirty="0"/>
                    </a:p>
                  </a:txBody>
                  <a:tcPr marL="0" marR="0" marT="0" marB="0"/>
                </a:tc>
              </a:tr>
              <a:tr h="234587">
                <a:tc>
                  <a:txBody>
                    <a:bodyPr/>
                    <a:lstStyle/>
                    <a:p>
                      <a:r>
                        <a:rPr lang="fr-FR" sz="1400" kern="1200" baseline="0" dirty="0" smtClean="0">
                          <a:solidFill>
                            <a:schemeClr val="dk1"/>
                          </a:solidFill>
                          <a:latin typeface="+mn-lt"/>
                          <a:ea typeface="+mn-ea"/>
                          <a:cs typeface="+mn-cs"/>
                        </a:rPr>
                        <a:t>l'opérateur OU</a:t>
                      </a:r>
                      <a:endParaRPr lang="fr-FR" sz="1400" dirty="0"/>
                    </a:p>
                  </a:txBody>
                  <a:tcPr marL="0" marR="0" marT="0" marB="0"/>
                </a:tc>
                <a:tc>
                  <a:txBody>
                    <a:bodyPr/>
                    <a:lstStyle/>
                    <a:p>
                      <a:pPr algn="ctr"/>
                      <a:r>
                        <a:rPr lang="fr-FR" sz="1400" dirty="0" smtClean="0"/>
                        <a:t>|</a:t>
                      </a:r>
                      <a:endParaRPr lang="fr-FR" sz="1400" dirty="0"/>
                    </a:p>
                  </a:txBody>
                  <a:tcPr marL="0" marR="0" marT="0" marB="0"/>
                </a:tc>
              </a:tr>
              <a:tr h="234587">
                <a:tc>
                  <a:txBody>
                    <a:bodyPr/>
                    <a:lstStyle/>
                    <a:p>
                      <a:r>
                        <a:rPr lang="fr-FR" sz="1400" kern="1200" baseline="0" dirty="0" smtClean="0">
                          <a:solidFill>
                            <a:schemeClr val="dk1"/>
                          </a:solidFill>
                          <a:latin typeface="+mn-lt"/>
                          <a:ea typeface="+mn-ea"/>
                          <a:cs typeface="+mn-cs"/>
                        </a:rPr>
                        <a:t>l'opérateur ET logique</a:t>
                      </a:r>
                      <a:endParaRPr lang="fr-FR" sz="1400" dirty="0"/>
                    </a:p>
                  </a:txBody>
                  <a:tcPr marL="0" marR="0" marT="0" marB="0"/>
                </a:tc>
                <a:tc>
                  <a:txBody>
                    <a:bodyPr/>
                    <a:lstStyle/>
                    <a:p>
                      <a:pPr algn="ctr"/>
                      <a:r>
                        <a:rPr lang="fr-FR" sz="1400" kern="1200" baseline="0" dirty="0" smtClean="0">
                          <a:solidFill>
                            <a:schemeClr val="dk1"/>
                          </a:solidFill>
                          <a:latin typeface="+mn-lt"/>
                          <a:ea typeface="+mn-ea"/>
                          <a:cs typeface="+mn-cs"/>
                        </a:rPr>
                        <a:t>&amp;&amp;</a:t>
                      </a:r>
                      <a:endParaRPr lang="fr-FR" sz="1400" dirty="0"/>
                    </a:p>
                  </a:txBody>
                  <a:tcPr marL="0" marR="0" marT="0" marB="0"/>
                </a:tc>
              </a:tr>
              <a:tr h="234587">
                <a:tc>
                  <a:txBody>
                    <a:bodyPr/>
                    <a:lstStyle/>
                    <a:p>
                      <a:r>
                        <a:rPr lang="fr-FR" sz="1400" kern="1200" baseline="0" dirty="0" smtClean="0">
                          <a:solidFill>
                            <a:schemeClr val="dk1"/>
                          </a:solidFill>
                          <a:latin typeface="+mn-lt"/>
                          <a:ea typeface="+mn-ea"/>
                          <a:cs typeface="+mn-cs"/>
                        </a:rPr>
                        <a:t>l'opérateur OU logique</a:t>
                      </a:r>
                      <a:endParaRPr lang="fr-FR" sz="1400" dirty="0"/>
                    </a:p>
                  </a:txBody>
                  <a:tcPr marL="0" marR="0" marT="0" marB="0"/>
                </a:tc>
                <a:tc>
                  <a:txBody>
                    <a:bodyPr/>
                    <a:lstStyle/>
                    <a:p>
                      <a:pPr algn="ctr"/>
                      <a:r>
                        <a:rPr lang="fr-FR" sz="1400" dirty="0" smtClean="0"/>
                        <a:t>||</a:t>
                      </a:r>
                      <a:endParaRPr lang="fr-FR" sz="1400" dirty="0"/>
                    </a:p>
                  </a:txBody>
                  <a:tcPr marL="0" marR="0" marT="0" marB="0"/>
                </a:tc>
              </a:tr>
              <a:tr h="682196">
                <a:tc>
                  <a:txBody>
                    <a:bodyPr/>
                    <a:lstStyle/>
                    <a:p>
                      <a:r>
                        <a:rPr lang="fr-FR" sz="1400" kern="1200" baseline="0" dirty="0" smtClean="0">
                          <a:solidFill>
                            <a:schemeClr val="dk1"/>
                          </a:solidFill>
                          <a:latin typeface="+mn-lt"/>
                          <a:ea typeface="+mn-ea"/>
                          <a:cs typeface="+mn-cs"/>
                        </a:rPr>
                        <a:t>les opérateurs d'assignement</a:t>
                      </a:r>
                      <a:endParaRPr lang="fr-FR" sz="1400" dirty="0"/>
                    </a:p>
                  </a:txBody>
                  <a:tcPr marL="0" marR="0" marT="0" marB="0"/>
                </a:tc>
                <a:tc>
                  <a:txBody>
                    <a:bodyPr/>
                    <a:lstStyle/>
                    <a:p>
                      <a:pPr algn="ctr"/>
                      <a:r>
                        <a:rPr lang="fr-FR" sz="1400" kern="1200" baseline="0" dirty="0" smtClean="0">
                          <a:solidFill>
                            <a:schemeClr val="dk1"/>
                          </a:solidFill>
                          <a:latin typeface="+mn-lt"/>
                          <a:ea typeface="+mn-ea"/>
                          <a:cs typeface="+mn-cs"/>
                        </a:rPr>
                        <a:t>=</a:t>
                      </a:r>
                    </a:p>
                    <a:p>
                      <a:pPr algn="ctr"/>
                      <a:r>
                        <a:rPr lang="fr-FR" sz="1400" kern="1200" baseline="0" dirty="0" smtClean="0">
                          <a:solidFill>
                            <a:schemeClr val="dk1"/>
                          </a:solidFill>
                          <a:latin typeface="+mn-lt"/>
                          <a:ea typeface="+mn-ea"/>
                          <a:cs typeface="+mn-cs"/>
                        </a:rPr>
                        <a:t>+=</a:t>
                      </a:r>
                    </a:p>
                    <a:p>
                      <a:pPr algn="ctr"/>
                      <a:r>
                        <a:rPr lang="fr-FR" sz="1400" kern="1200" baseline="0" dirty="0" smtClean="0">
                          <a:solidFill>
                            <a:schemeClr val="dk1"/>
                          </a:solidFill>
                          <a:latin typeface="+mn-lt"/>
                          <a:ea typeface="+mn-ea"/>
                          <a:cs typeface="+mn-cs"/>
                        </a:rPr>
                        <a:t>-=</a:t>
                      </a:r>
                      <a:endParaRPr lang="fr-FR" sz="1400" dirty="0"/>
                    </a:p>
                  </a:txBody>
                  <a:tcPr marL="0" marR="0" marT="0" marB="0"/>
                </a:tc>
              </a:tr>
            </a:tbl>
          </a:graphicData>
        </a:graphic>
      </p:graphicFrame>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2"/>
          <p:cNvSpPr>
            <a:spLocks noGrp="1" noChangeArrowheads="1"/>
          </p:cNvSpPr>
          <p:nvPr>
            <p:ph type="title"/>
          </p:nvPr>
        </p:nvSpPr>
        <p:spPr>
          <a:xfrm>
            <a:off x="500034" y="-142900"/>
            <a:ext cx="8229600" cy="857256"/>
          </a:xfrm>
        </p:spPr>
        <p:txBody>
          <a:bodyPr/>
          <a:lstStyle/>
          <a:p>
            <a:r>
              <a:rPr lang="fr-FR" dirty="0" smtClean="0"/>
              <a:t>Les conversions de type (1/2)</a:t>
            </a:r>
          </a:p>
        </p:txBody>
      </p:sp>
      <p:sp>
        <p:nvSpPr>
          <p:cNvPr id="34820" name="Rectangle 3"/>
          <p:cNvSpPr>
            <a:spLocks noGrp="1" noChangeArrowheads="1"/>
          </p:cNvSpPr>
          <p:nvPr>
            <p:ph type="body" idx="1"/>
          </p:nvPr>
        </p:nvSpPr>
        <p:spPr>
          <a:xfrm>
            <a:off x="214282" y="1071546"/>
            <a:ext cx="8686800" cy="5054617"/>
          </a:xfrm>
        </p:spPr>
        <p:txBody>
          <a:bodyPr>
            <a:normAutofit fontScale="92500" lnSpcReduction="10000"/>
          </a:bodyPr>
          <a:lstStyle/>
          <a:p>
            <a:pPr>
              <a:buFont typeface="Wingdings" pitchFamily="2" charset="2"/>
              <a:buChar char="Ø"/>
            </a:pPr>
            <a:r>
              <a:rPr lang="fr-FR" dirty="0" smtClean="0"/>
              <a:t>Il y a 4 contextes possibles de conversion (</a:t>
            </a:r>
            <a:r>
              <a:rPr lang="fr-FR" dirty="0" err="1" smtClean="0"/>
              <a:t>cast</a:t>
            </a:r>
            <a:r>
              <a:rPr lang="fr-FR" dirty="0" smtClean="0"/>
              <a:t>) :</a:t>
            </a:r>
          </a:p>
          <a:p>
            <a:pPr lvl="1">
              <a:buFont typeface="Wingdings" pitchFamily="2" charset="2"/>
              <a:buChar char="ü"/>
            </a:pPr>
            <a:r>
              <a:rPr lang="fr-FR" dirty="0" smtClean="0"/>
              <a:t>Conversion explicite</a:t>
            </a:r>
          </a:p>
          <a:p>
            <a:pPr lvl="1">
              <a:buFont typeface="Wingdings" pitchFamily="2" charset="2"/>
              <a:buChar char="ü"/>
            </a:pPr>
            <a:r>
              <a:rPr lang="fr-FR" dirty="0" smtClean="0"/>
              <a:t>Affectation</a:t>
            </a:r>
          </a:p>
          <a:p>
            <a:pPr lvl="1">
              <a:buFont typeface="Wingdings" pitchFamily="2" charset="2"/>
              <a:buChar char="ü"/>
            </a:pPr>
            <a:r>
              <a:rPr lang="fr-FR" dirty="0" smtClean="0"/>
              <a:t>Appel de méthode</a:t>
            </a:r>
          </a:p>
          <a:p>
            <a:pPr lvl="1">
              <a:buFont typeface="Wingdings" pitchFamily="2" charset="2"/>
              <a:buChar char="ü"/>
            </a:pPr>
            <a:r>
              <a:rPr lang="fr-FR" dirty="0" smtClean="0"/>
              <a:t>Promotion arithmétique</a:t>
            </a:r>
            <a:br>
              <a:rPr lang="fr-FR" dirty="0" smtClean="0"/>
            </a:br>
            <a:endParaRPr lang="fr-FR" dirty="0" smtClean="0"/>
          </a:p>
          <a:p>
            <a:pPr>
              <a:buFont typeface="Wingdings" pitchFamily="2" charset="2"/>
              <a:buChar char="Ø"/>
            </a:pPr>
            <a:r>
              <a:rPr lang="fr-FR" dirty="0" smtClean="0"/>
              <a:t>Certaines conversions provoquent une perte de valeur</a:t>
            </a:r>
          </a:p>
          <a:p>
            <a:pPr lvl="1">
              <a:buFont typeface="Wingdings" pitchFamily="2" charset="2"/>
              <a:buChar char="ü"/>
            </a:pPr>
            <a:r>
              <a:rPr lang="fr-FR" dirty="0" err="1" smtClean="0"/>
              <a:t>Float</a:t>
            </a:r>
            <a:r>
              <a:rPr lang="fr-FR" dirty="0" smtClean="0"/>
              <a:t> en </a:t>
            </a:r>
            <a:r>
              <a:rPr lang="fr-FR" dirty="0" err="1" smtClean="0"/>
              <a:t>int</a:t>
            </a:r>
            <a:r>
              <a:rPr lang="fr-FR" dirty="0" smtClean="0"/>
              <a:t>, </a:t>
            </a:r>
            <a:r>
              <a:rPr lang="fr-FR" dirty="0" err="1" smtClean="0"/>
              <a:t>int</a:t>
            </a:r>
            <a:r>
              <a:rPr lang="fr-FR" dirty="0" smtClean="0"/>
              <a:t> en short, short en </a:t>
            </a:r>
            <a:r>
              <a:rPr lang="fr-FR" dirty="0" err="1" smtClean="0"/>
              <a:t>byte</a:t>
            </a:r>
            <a:r>
              <a:rPr lang="fr-FR" dirty="0" smtClean="0"/>
              <a:t/>
            </a:r>
            <a:br>
              <a:rPr lang="fr-FR" dirty="0" smtClean="0"/>
            </a:br>
            <a:endParaRPr lang="fr-FR" dirty="0" smtClean="0"/>
          </a:p>
          <a:p>
            <a:pPr>
              <a:buFont typeface="Wingdings" pitchFamily="2" charset="2"/>
              <a:buChar char="Ø"/>
            </a:pPr>
            <a:r>
              <a:rPr lang="fr-FR" dirty="0" smtClean="0"/>
              <a:t>Le type </a:t>
            </a:r>
            <a:r>
              <a:rPr lang="fr-FR" dirty="0" err="1" smtClean="0"/>
              <a:t>boolean</a:t>
            </a:r>
            <a:r>
              <a:rPr lang="fr-FR" dirty="0" smtClean="0"/>
              <a:t> ne peut pas être converti en entier</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571472" y="-214338"/>
            <a:ext cx="8229600" cy="928694"/>
          </a:xfrm>
        </p:spPr>
        <p:txBody>
          <a:bodyPr/>
          <a:lstStyle/>
          <a:p>
            <a:r>
              <a:rPr lang="fr-FR" dirty="0" smtClean="0"/>
              <a:t>Les conversions de type (2/2)</a:t>
            </a:r>
          </a:p>
        </p:txBody>
      </p:sp>
      <p:sp>
        <p:nvSpPr>
          <p:cNvPr id="35845" name="Text Box 6"/>
          <p:cNvSpPr>
            <a:spLocks noGrp="1" noChangeArrowheads="1"/>
          </p:cNvSpPr>
          <p:nvPr>
            <p:ph type="body" idx="1"/>
          </p:nvPr>
        </p:nvSpPr>
        <p:spPr>
          <a:xfrm>
            <a:off x="228600" y="1142984"/>
            <a:ext cx="8629680" cy="5000660"/>
          </a:xfrm>
          <a:solidFill>
            <a:schemeClr val="bg1"/>
          </a:solidFill>
          <a:ln w="25400">
            <a:solidFill>
              <a:schemeClr val="tx1"/>
            </a:solidFill>
          </a:ln>
        </p:spPr>
        <p:txBody>
          <a:bodyPr>
            <a:normAutofit/>
          </a:bodyPr>
          <a:lstStyle/>
          <a:p>
            <a:pPr>
              <a:spcBef>
                <a:spcPct val="0"/>
              </a:spcBef>
              <a:buFontTx/>
              <a:buNone/>
            </a:pPr>
            <a:r>
              <a:rPr lang="fr-FR" sz="1600" dirty="0" smtClean="0">
                <a:latin typeface="Courier New" pitchFamily="49" charset="0"/>
              </a:rPr>
              <a:t> </a:t>
            </a:r>
            <a:r>
              <a:rPr lang="fr-FR" sz="1800" dirty="0" smtClean="0">
                <a:latin typeface="Courier New" pitchFamily="49" charset="0"/>
              </a:rPr>
              <a:t>double f =3.14 ;</a:t>
            </a:r>
          </a:p>
          <a:p>
            <a:pPr>
              <a:spcBef>
                <a:spcPct val="0"/>
              </a:spcBef>
              <a:buFontTx/>
              <a:buNone/>
            </a:pPr>
            <a:r>
              <a:rPr lang="fr-FR" sz="1800" dirty="0" smtClean="0">
                <a:latin typeface="Courier New" pitchFamily="49" charset="0"/>
              </a:rPr>
              <a:t> </a:t>
            </a:r>
            <a:r>
              <a:rPr lang="fr-FR" sz="1800" dirty="0" err="1" smtClean="0">
                <a:latin typeface="Courier New" pitchFamily="49" charset="0"/>
              </a:rPr>
              <a:t>int</a:t>
            </a:r>
            <a:r>
              <a:rPr lang="fr-FR" sz="1800" dirty="0" smtClean="0">
                <a:latin typeface="Courier New" pitchFamily="49" charset="0"/>
              </a:rPr>
              <a:t> </a:t>
            </a:r>
            <a:r>
              <a:rPr lang="fr-FR" sz="1800" dirty="0" err="1" smtClean="0">
                <a:latin typeface="Courier New" pitchFamily="49" charset="0"/>
              </a:rPr>
              <a:t>i,j</a:t>
            </a:r>
            <a:r>
              <a:rPr lang="fr-FR" sz="1800" dirty="0" smtClean="0">
                <a:latin typeface="Courier New" pitchFamily="49" charset="0"/>
              </a:rPr>
              <a:t> ;</a:t>
            </a:r>
          </a:p>
          <a:p>
            <a:pPr>
              <a:spcBef>
                <a:spcPct val="0"/>
              </a:spcBef>
              <a:buFontTx/>
              <a:buNone/>
            </a:pPr>
            <a:r>
              <a:rPr lang="fr-FR" sz="1800" dirty="0" smtClean="0">
                <a:latin typeface="Courier New" pitchFamily="49" charset="0"/>
              </a:rPr>
              <a:t> short s ;</a:t>
            </a:r>
          </a:p>
          <a:p>
            <a:pPr>
              <a:spcBef>
                <a:spcPct val="0"/>
              </a:spcBef>
              <a:buFontTx/>
              <a:buNone/>
            </a:pPr>
            <a:endParaRPr lang="fr-FR" sz="1800" dirty="0" smtClean="0">
              <a:latin typeface="Courier New" pitchFamily="49" charset="0"/>
            </a:endParaRPr>
          </a:p>
          <a:p>
            <a:pPr>
              <a:spcBef>
                <a:spcPct val="0"/>
              </a:spcBef>
              <a:buFontTx/>
              <a:buNone/>
            </a:pPr>
            <a:r>
              <a:rPr lang="fr-FR" sz="1800" dirty="0" smtClean="0">
                <a:latin typeface="Courier New" pitchFamily="49" charset="0"/>
              </a:rPr>
              <a:t> i = (</a:t>
            </a:r>
            <a:r>
              <a:rPr lang="fr-FR" sz="1800" dirty="0" err="1" smtClean="0">
                <a:latin typeface="Courier New" pitchFamily="49" charset="0"/>
              </a:rPr>
              <a:t>int</a:t>
            </a:r>
            <a:r>
              <a:rPr lang="fr-FR" sz="1800" dirty="0" smtClean="0">
                <a:latin typeface="Courier New" pitchFamily="49" charset="0"/>
              </a:rPr>
              <a:t>)f;		// </a:t>
            </a:r>
            <a:r>
              <a:rPr lang="fr-FR" sz="1800" dirty="0" err="1" smtClean="0">
                <a:latin typeface="Courier New" pitchFamily="49" charset="0"/>
              </a:rPr>
              <a:t>float</a:t>
            </a:r>
            <a:r>
              <a:rPr lang="fr-FR" sz="1800" dirty="0" smtClean="0">
                <a:latin typeface="Courier New" pitchFamily="49" charset="0"/>
              </a:rPr>
              <a:t> </a:t>
            </a:r>
            <a:r>
              <a:rPr lang="fr-FR" sz="1800" dirty="0" smtClean="0">
                <a:latin typeface="Courier New" pitchFamily="49" charset="0"/>
                <a:sym typeface="Wingdings" pitchFamily="2" charset="2"/>
              </a:rPr>
              <a:t> </a:t>
            </a:r>
            <a:r>
              <a:rPr lang="fr-FR" sz="1800" dirty="0" err="1" smtClean="0">
                <a:latin typeface="Courier New" pitchFamily="49" charset="0"/>
                <a:sym typeface="Wingdings" pitchFamily="2" charset="2"/>
              </a:rPr>
              <a:t>int</a:t>
            </a:r>
            <a:r>
              <a:rPr lang="fr-FR" sz="1800" dirty="0" smtClean="0">
                <a:latin typeface="Courier New" pitchFamily="49" charset="0"/>
                <a:sym typeface="Wingdings" pitchFamily="2" charset="2"/>
              </a:rPr>
              <a:t> (</a:t>
            </a:r>
            <a:r>
              <a:rPr lang="fr-FR" sz="1800" b="1" dirty="0" smtClean="0">
                <a:latin typeface="Courier New" pitchFamily="49" charset="0"/>
                <a:sym typeface="Wingdings" pitchFamily="2" charset="2"/>
              </a:rPr>
              <a:t>conversion explicite</a:t>
            </a:r>
            <a:r>
              <a:rPr lang="fr-FR" sz="1800" dirty="0" smtClean="0">
                <a:latin typeface="Courier New" pitchFamily="49" charset="0"/>
                <a:sym typeface="Wingdings" pitchFamily="2" charset="2"/>
              </a:rPr>
              <a:t>)</a:t>
            </a:r>
          </a:p>
          <a:p>
            <a:pPr>
              <a:spcBef>
                <a:spcPct val="0"/>
              </a:spcBef>
              <a:buFontTx/>
              <a:buNone/>
            </a:pPr>
            <a:r>
              <a:rPr lang="fr-FR" sz="1800" dirty="0" smtClean="0">
                <a:latin typeface="Courier New" pitchFamily="49" charset="0"/>
                <a:sym typeface="Wingdings" pitchFamily="2" charset="2"/>
              </a:rPr>
              <a:t> </a:t>
            </a:r>
            <a:r>
              <a:rPr lang="fr-FR" sz="1800" dirty="0" err="1" smtClean="0">
                <a:latin typeface="Courier New" pitchFamily="49" charset="0"/>
                <a:sym typeface="Wingdings" pitchFamily="2" charset="2"/>
              </a:rPr>
              <a:t>float</a:t>
            </a:r>
            <a:r>
              <a:rPr lang="fr-FR" sz="1800" dirty="0" smtClean="0">
                <a:latin typeface="Courier New" pitchFamily="49" charset="0"/>
                <a:sym typeface="Wingdings" pitchFamily="2" charset="2"/>
              </a:rPr>
              <a:t> ff = (</a:t>
            </a:r>
            <a:r>
              <a:rPr lang="fr-FR" sz="1800" dirty="0" err="1" smtClean="0">
                <a:latin typeface="Courier New" pitchFamily="49" charset="0"/>
                <a:sym typeface="Wingdings" pitchFamily="2" charset="2"/>
              </a:rPr>
              <a:t>float</a:t>
            </a:r>
            <a:r>
              <a:rPr lang="fr-FR" sz="1800" dirty="0" smtClean="0">
                <a:latin typeface="Courier New" pitchFamily="49" charset="0"/>
                <a:sym typeface="Wingdings" pitchFamily="2" charset="2"/>
              </a:rPr>
              <a:t>)3.14;</a:t>
            </a:r>
          </a:p>
          <a:p>
            <a:pPr>
              <a:spcBef>
                <a:spcPct val="0"/>
              </a:spcBef>
              <a:buFontTx/>
              <a:buNone/>
            </a:pPr>
            <a:r>
              <a:rPr lang="fr-FR" sz="1800" dirty="0" smtClean="0">
                <a:latin typeface="Courier New" pitchFamily="49" charset="0"/>
                <a:sym typeface="Wingdings" pitchFamily="2" charset="2"/>
              </a:rPr>
              <a:t> </a:t>
            </a:r>
          </a:p>
          <a:p>
            <a:pPr>
              <a:spcBef>
                <a:spcPct val="0"/>
              </a:spcBef>
              <a:buFontTx/>
              <a:buNone/>
            </a:pPr>
            <a:r>
              <a:rPr lang="fr-FR" sz="1800" dirty="0" smtClean="0">
                <a:latin typeface="Courier New" pitchFamily="49" charset="0"/>
                <a:sym typeface="Wingdings" pitchFamily="2" charset="2"/>
              </a:rPr>
              <a:t> i = s;			// short  </a:t>
            </a:r>
            <a:r>
              <a:rPr lang="fr-FR" sz="1800" dirty="0" err="1" smtClean="0">
                <a:latin typeface="Courier New" pitchFamily="49" charset="0"/>
                <a:sym typeface="Wingdings" pitchFamily="2" charset="2"/>
              </a:rPr>
              <a:t>int</a:t>
            </a:r>
            <a:r>
              <a:rPr lang="fr-FR" sz="1800" dirty="0" smtClean="0">
                <a:latin typeface="Courier New" pitchFamily="49" charset="0"/>
                <a:sym typeface="Wingdings" pitchFamily="2" charset="2"/>
              </a:rPr>
              <a:t> (</a:t>
            </a:r>
            <a:r>
              <a:rPr lang="fr-FR" sz="1800" b="1" dirty="0" smtClean="0">
                <a:latin typeface="Courier New" pitchFamily="49" charset="0"/>
                <a:sym typeface="Wingdings" pitchFamily="2" charset="2"/>
              </a:rPr>
              <a:t>affectation</a:t>
            </a:r>
            <a:r>
              <a:rPr lang="fr-FR" sz="1800" dirty="0" smtClean="0">
                <a:latin typeface="Courier New" pitchFamily="49" charset="0"/>
                <a:sym typeface="Wingdings" pitchFamily="2" charset="2"/>
              </a:rPr>
              <a:t>)</a:t>
            </a:r>
          </a:p>
          <a:p>
            <a:pPr>
              <a:spcBef>
                <a:spcPct val="0"/>
              </a:spcBef>
              <a:buFontTx/>
              <a:buNone/>
            </a:pPr>
            <a:endParaRPr lang="fr-FR" sz="1800" dirty="0" smtClean="0">
              <a:latin typeface="Courier New" pitchFamily="49" charset="0"/>
              <a:sym typeface="Wingdings" pitchFamily="2" charset="2"/>
            </a:endParaRPr>
          </a:p>
          <a:p>
            <a:pPr>
              <a:spcBef>
                <a:spcPct val="0"/>
              </a:spcBef>
              <a:buFontTx/>
              <a:buNone/>
            </a:pPr>
            <a:r>
              <a:rPr lang="fr-FR" sz="1800" dirty="0" smtClean="0">
                <a:latin typeface="Courier New" pitchFamily="49" charset="0"/>
                <a:sym typeface="Wingdings" pitchFamily="2" charset="2"/>
              </a:rPr>
              <a:t> // appel de la méthode </a:t>
            </a:r>
            <a:r>
              <a:rPr lang="fr-FR" sz="1800" dirty="0" err="1" smtClean="0">
                <a:latin typeface="Courier New" pitchFamily="49" charset="0"/>
                <a:sym typeface="Wingdings" pitchFamily="2" charset="2"/>
              </a:rPr>
              <a:t>int</a:t>
            </a:r>
            <a:r>
              <a:rPr lang="fr-FR" sz="1800" dirty="0" smtClean="0">
                <a:latin typeface="Courier New" pitchFamily="49" charset="0"/>
                <a:sym typeface="Wingdings" pitchFamily="2" charset="2"/>
              </a:rPr>
              <a:t> </a:t>
            </a:r>
            <a:r>
              <a:rPr lang="fr-FR" sz="1800" dirty="0" err="1" smtClean="0">
                <a:latin typeface="Courier New" pitchFamily="49" charset="0"/>
                <a:sym typeface="Wingdings" pitchFamily="2" charset="2"/>
              </a:rPr>
              <a:t>obj.m</a:t>
            </a:r>
            <a:r>
              <a:rPr lang="fr-FR" sz="1800" dirty="0" smtClean="0">
                <a:latin typeface="Courier New" pitchFamily="49" charset="0"/>
                <a:sym typeface="Wingdings" pitchFamily="2" charset="2"/>
              </a:rPr>
              <a:t>(</a:t>
            </a:r>
            <a:r>
              <a:rPr lang="fr-FR" sz="1800" dirty="0" err="1" smtClean="0">
                <a:latin typeface="Courier New" pitchFamily="49" charset="0"/>
                <a:sym typeface="Wingdings" pitchFamily="2" charset="2"/>
              </a:rPr>
              <a:t>int</a:t>
            </a:r>
            <a:r>
              <a:rPr lang="fr-FR" sz="1800" dirty="0" smtClean="0">
                <a:latin typeface="Courier New" pitchFamily="49" charset="0"/>
                <a:sym typeface="Wingdings" pitchFamily="2" charset="2"/>
              </a:rPr>
              <a:t> i)</a:t>
            </a:r>
          </a:p>
          <a:p>
            <a:pPr>
              <a:spcBef>
                <a:spcPct val="0"/>
              </a:spcBef>
              <a:buFontTx/>
              <a:buNone/>
            </a:pPr>
            <a:r>
              <a:rPr lang="fr-FR" sz="1800" dirty="0" smtClean="0">
                <a:latin typeface="Courier New" pitchFamily="49" charset="0"/>
                <a:sym typeface="Wingdings" pitchFamily="2" charset="2"/>
              </a:rPr>
              <a:t> </a:t>
            </a:r>
            <a:r>
              <a:rPr lang="fr-FR" sz="1800" dirty="0" err="1" smtClean="0">
                <a:latin typeface="Courier New" pitchFamily="49" charset="0"/>
                <a:sym typeface="Wingdings" pitchFamily="2" charset="2"/>
              </a:rPr>
              <a:t>obj.m</a:t>
            </a:r>
            <a:r>
              <a:rPr lang="fr-FR" sz="1800" dirty="0" smtClean="0">
                <a:latin typeface="Courier New" pitchFamily="49" charset="0"/>
                <a:sym typeface="Wingdings" pitchFamily="2" charset="2"/>
              </a:rPr>
              <a:t>(s);		// short  </a:t>
            </a:r>
            <a:r>
              <a:rPr lang="fr-FR" sz="1800" dirty="0" err="1" smtClean="0">
                <a:latin typeface="Courier New" pitchFamily="49" charset="0"/>
                <a:sym typeface="Wingdings" pitchFamily="2" charset="2"/>
              </a:rPr>
              <a:t>int</a:t>
            </a:r>
            <a:r>
              <a:rPr lang="fr-FR" sz="1800" dirty="0" smtClean="0">
                <a:latin typeface="Courier New" pitchFamily="49" charset="0"/>
                <a:sym typeface="Wingdings" pitchFamily="2" charset="2"/>
              </a:rPr>
              <a:t> (</a:t>
            </a:r>
            <a:r>
              <a:rPr lang="fr-FR" sz="1800" b="1" dirty="0" smtClean="0">
                <a:latin typeface="Courier New" pitchFamily="49" charset="0"/>
                <a:sym typeface="Wingdings" pitchFamily="2" charset="2"/>
              </a:rPr>
              <a:t>appel de méthode</a:t>
            </a:r>
            <a:r>
              <a:rPr lang="fr-FR" sz="1800" dirty="0" smtClean="0">
                <a:latin typeface="Courier New" pitchFamily="49" charset="0"/>
                <a:sym typeface="Wingdings" pitchFamily="2" charset="2"/>
              </a:rPr>
              <a:t>)</a:t>
            </a:r>
          </a:p>
          <a:p>
            <a:pPr>
              <a:spcBef>
                <a:spcPct val="0"/>
              </a:spcBef>
              <a:buFontTx/>
              <a:buNone/>
            </a:pPr>
            <a:endParaRPr lang="fr-FR" sz="1800" dirty="0" smtClean="0">
              <a:latin typeface="Courier New" pitchFamily="49" charset="0"/>
              <a:sym typeface="Wingdings" pitchFamily="2" charset="2"/>
            </a:endParaRPr>
          </a:p>
          <a:p>
            <a:pPr>
              <a:spcBef>
                <a:spcPct val="0"/>
              </a:spcBef>
              <a:buFontTx/>
              <a:buNone/>
            </a:pPr>
            <a:r>
              <a:rPr lang="fr-FR" sz="1800" dirty="0" smtClean="0">
                <a:latin typeface="Courier New" pitchFamily="49" charset="0"/>
              </a:rPr>
              <a:t> // division d’un entier et d’un flottant : l’entier i est</a:t>
            </a:r>
          </a:p>
          <a:p>
            <a:pPr>
              <a:spcBef>
                <a:spcPct val="0"/>
              </a:spcBef>
              <a:buFontTx/>
              <a:buNone/>
            </a:pPr>
            <a:r>
              <a:rPr lang="fr-FR" sz="1800" dirty="0" smtClean="0">
                <a:latin typeface="Courier New" pitchFamily="49" charset="0"/>
              </a:rPr>
              <a:t> // converti en flottant, puis la division flottante est calculée</a:t>
            </a:r>
          </a:p>
          <a:p>
            <a:pPr>
              <a:spcBef>
                <a:spcPct val="0"/>
              </a:spcBef>
              <a:buFontTx/>
              <a:buNone/>
            </a:pPr>
            <a:r>
              <a:rPr lang="fr-FR" sz="1800" dirty="0" smtClean="0">
                <a:latin typeface="Courier New" pitchFamily="49" charset="0"/>
              </a:rPr>
              <a:t> f = i / (double)j;		// (</a:t>
            </a:r>
            <a:r>
              <a:rPr lang="fr-FR" sz="1800" b="1" dirty="0" smtClean="0">
                <a:latin typeface="Courier New" pitchFamily="49" charset="0"/>
                <a:sym typeface="Wingdings" pitchFamily="2" charset="2"/>
              </a:rPr>
              <a:t>promotion arithmétique)</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28596" y="-142900"/>
            <a:ext cx="8229600" cy="928694"/>
          </a:xfrm>
        </p:spPr>
        <p:txBody>
          <a:bodyPr/>
          <a:lstStyle/>
          <a:p>
            <a:r>
              <a:rPr lang="fr-FR" dirty="0" smtClean="0"/>
              <a:t>Les Instructions </a:t>
            </a:r>
            <a:endParaRPr lang="fr-FR" dirty="0"/>
          </a:p>
        </p:txBody>
      </p:sp>
      <p:sp>
        <p:nvSpPr>
          <p:cNvPr id="3" name="Espace réservé du contenu 2"/>
          <p:cNvSpPr>
            <a:spLocks noGrp="1"/>
          </p:cNvSpPr>
          <p:nvPr>
            <p:ph idx="1"/>
          </p:nvPr>
        </p:nvSpPr>
        <p:spPr>
          <a:xfrm>
            <a:off x="457200" y="1142984"/>
            <a:ext cx="8543956" cy="4983179"/>
          </a:xfrm>
        </p:spPr>
        <p:txBody>
          <a:bodyPr>
            <a:normAutofit/>
          </a:bodyPr>
          <a:lstStyle/>
          <a:p>
            <a:pPr algn="just">
              <a:buFont typeface="Wingdings" pitchFamily="2" charset="2"/>
              <a:buChar char="Ø"/>
            </a:pPr>
            <a:r>
              <a:rPr lang="fr-FR" sz="2400" dirty="0" smtClean="0"/>
              <a:t>Comme la quasi totalité des langages de développement orienté objets, Java propose un ensemble d'instructions qui permettent d'organiser et de structurer les traitements. L'usage de ces instructions est similaire à celui rencontré dans d'autres langages.</a:t>
            </a:r>
          </a:p>
          <a:p>
            <a:pPr>
              <a:buNone/>
            </a:pPr>
            <a:r>
              <a:rPr lang="fr-FR" sz="2400" dirty="0" smtClean="0"/>
              <a:t>Ces instruction sont :</a:t>
            </a:r>
          </a:p>
          <a:p>
            <a:pPr lvl="2">
              <a:buFont typeface="Wingdings" pitchFamily="2" charset="2"/>
              <a:buChar char="ü"/>
            </a:pPr>
            <a:r>
              <a:rPr lang="fr-FR" dirty="0" smtClean="0"/>
              <a:t> </a:t>
            </a:r>
            <a:r>
              <a:rPr lang="fr-FR" b="1" dirty="0" smtClean="0"/>
              <a:t>Les tests conditionnels</a:t>
            </a:r>
          </a:p>
          <a:p>
            <a:pPr lvl="2">
              <a:buFont typeface="Wingdings" pitchFamily="2" charset="2"/>
              <a:buChar char="ü"/>
            </a:pPr>
            <a:r>
              <a:rPr lang="fr-FR" b="1" dirty="0" smtClean="0"/>
              <a:t> Les boucles</a:t>
            </a:r>
          </a:p>
          <a:p>
            <a:pPr lvl="2">
              <a:buFont typeface="Wingdings" pitchFamily="2" charset="2"/>
              <a:buChar char="ü"/>
            </a:pPr>
            <a:r>
              <a:rPr lang="fr-FR" b="1" dirty="0" smtClean="0"/>
              <a:t> Les débranchements</a:t>
            </a:r>
          </a:p>
          <a:p>
            <a:pPr lvl="2">
              <a:buNone/>
            </a:pPr>
            <a:endParaRPr lang="fr-FR"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2"/>
          <p:cNvSpPr>
            <a:spLocks noGrp="1" noChangeArrowheads="1"/>
          </p:cNvSpPr>
          <p:nvPr>
            <p:ph type="title"/>
          </p:nvPr>
        </p:nvSpPr>
        <p:spPr>
          <a:xfrm>
            <a:off x="428596" y="0"/>
            <a:ext cx="8229600" cy="928670"/>
          </a:xfrm>
        </p:spPr>
        <p:txBody>
          <a:bodyPr/>
          <a:lstStyle/>
          <a:p>
            <a:r>
              <a:rPr lang="fr-FR" dirty="0" smtClean="0"/>
              <a:t>Test conditionnel (if …</a:t>
            </a:r>
            <a:r>
              <a:rPr lang="fr-FR" dirty="0" err="1" smtClean="0"/>
              <a:t>else</a:t>
            </a:r>
            <a:r>
              <a:rPr lang="fr-FR" dirty="0" smtClean="0"/>
              <a:t>)</a:t>
            </a:r>
          </a:p>
        </p:txBody>
      </p:sp>
      <p:sp>
        <p:nvSpPr>
          <p:cNvPr id="36869" name="Text Box 5"/>
          <p:cNvSpPr>
            <a:spLocks noGrp="1" noChangeArrowheads="1"/>
          </p:cNvSpPr>
          <p:nvPr>
            <p:ph type="body" idx="1"/>
          </p:nvPr>
        </p:nvSpPr>
        <p:spPr>
          <a:xfrm>
            <a:off x="4429124" y="1285860"/>
            <a:ext cx="4572032" cy="4810140"/>
          </a:xfrm>
          <a:solidFill>
            <a:schemeClr val="bg1"/>
          </a:solidFill>
          <a:ln w="25400">
            <a:solidFill>
              <a:schemeClr val="tx1"/>
            </a:solidFill>
          </a:ln>
        </p:spPr>
        <p:txBody>
          <a:bodyPr>
            <a:normAutofit fontScale="77500" lnSpcReduction="20000"/>
          </a:bodyPr>
          <a:lstStyle/>
          <a:p>
            <a:pPr>
              <a:spcBef>
                <a:spcPct val="0"/>
              </a:spcBef>
              <a:buFont typeface="Wingdings" pitchFamily="2" charset="2"/>
              <a:buChar char="Ø"/>
            </a:pPr>
            <a:r>
              <a:rPr lang="fr-FR" sz="2300" b="1" dirty="0" smtClean="0">
                <a:latin typeface="Courier New" pitchFamily="49" charset="0"/>
              </a:rPr>
              <a:t>Exemple </a:t>
            </a:r>
            <a:r>
              <a:rPr lang="fr-FR" sz="2100" dirty="0" smtClean="0">
                <a:latin typeface="Courier New" pitchFamily="49" charset="0"/>
              </a:rPr>
              <a:t>:</a:t>
            </a:r>
            <a:r>
              <a:rPr lang="fr-FR" sz="1600" dirty="0" smtClean="0">
                <a:latin typeface="Courier New" pitchFamily="49" charset="0"/>
              </a:rPr>
              <a:t> </a:t>
            </a:r>
          </a:p>
          <a:p>
            <a:pPr>
              <a:spcBef>
                <a:spcPct val="0"/>
              </a:spcBef>
              <a:buFontTx/>
              <a:buNone/>
            </a:pPr>
            <a:r>
              <a:rPr lang="fr-FR" sz="2000" dirty="0" smtClean="0">
                <a:latin typeface="Courier New" pitchFamily="49" charset="0"/>
              </a:rPr>
              <a:t>class Test {</a:t>
            </a:r>
          </a:p>
          <a:p>
            <a:pPr>
              <a:spcBef>
                <a:spcPct val="0"/>
              </a:spcBef>
              <a:buFontTx/>
              <a:buNone/>
            </a:pPr>
            <a:r>
              <a:rPr lang="fr-FR" sz="2000" dirty="0" smtClean="0">
                <a:latin typeface="Courier New" pitchFamily="49" charset="0"/>
              </a:rPr>
              <a:t>	public </a:t>
            </a:r>
            <a:r>
              <a:rPr lang="fr-FR" sz="2000" dirty="0" err="1" smtClean="0">
                <a:latin typeface="Courier New" pitchFamily="49" charset="0"/>
              </a:rPr>
              <a:t>static</a:t>
            </a:r>
            <a:r>
              <a:rPr lang="fr-FR" sz="2000" dirty="0" smtClean="0">
                <a:latin typeface="Courier New" pitchFamily="49" charset="0"/>
              </a:rPr>
              <a:t> </a:t>
            </a:r>
            <a:r>
              <a:rPr lang="fr-FR" sz="2000" dirty="0" err="1" smtClean="0">
                <a:latin typeface="Courier New" pitchFamily="49" charset="0"/>
              </a:rPr>
              <a:t>void</a:t>
            </a:r>
            <a:r>
              <a:rPr lang="fr-FR" sz="2000" dirty="0" smtClean="0">
                <a:latin typeface="Courier New" pitchFamily="49" charset="0"/>
              </a:rPr>
              <a:t> main (String </a:t>
            </a:r>
            <a:r>
              <a:rPr lang="fr-FR" sz="2000" dirty="0" err="1" smtClean="0">
                <a:latin typeface="Courier New" pitchFamily="49" charset="0"/>
              </a:rPr>
              <a:t>args</a:t>
            </a:r>
            <a:r>
              <a:rPr lang="fr-FR" sz="2000" dirty="0" smtClean="0">
                <a:latin typeface="Courier New" pitchFamily="49" charset="0"/>
              </a:rPr>
              <a:t>[]) {</a:t>
            </a:r>
          </a:p>
          <a:p>
            <a:pPr>
              <a:spcBef>
                <a:spcPct val="0"/>
              </a:spcBef>
              <a:buFontTx/>
              <a:buNone/>
            </a:pPr>
            <a:r>
              <a:rPr lang="fr-FR" sz="2000" dirty="0" smtClean="0">
                <a:latin typeface="Courier New" pitchFamily="49" charset="0"/>
              </a:rPr>
              <a:t>	   </a:t>
            </a:r>
            <a:r>
              <a:rPr lang="fr-FR" sz="2000" dirty="0" err="1" smtClean="0">
                <a:latin typeface="Courier New" pitchFamily="49" charset="0"/>
              </a:rPr>
              <a:t>int</a:t>
            </a:r>
            <a:r>
              <a:rPr lang="fr-FR" sz="2000" dirty="0" smtClean="0">
                <a:latin typeface="Courier New" pitchFamily="49" charset="0"/>
              </a:rPr>
              <a:t> compteur = 0;</a:t>
            </a:r>
          </a:p>
          <a:p>
            <a:pPr>
              <a:spcBef>
                <a:spcPct val="0"/>
              </a:spcBef>
              <a:buFontTx/>
              <a:buNone/>
            </a:pPr>
            <a:r>
              <a:rPr lang="fr-FR" sz="2000" dirty="0" smtClean="0">
                <a:latin typeface="Courier New" pitchFamily="49" charset="0"/>
              </a:rPr>
              <a:t>	   </a:t>
            </a:r>
            <a:r>
              <a:rPr lang="fr-FR" sz="2000" dirty="0" err="1" smtClean="0">
                <a:latin typeface="Courier New" pitchFamily="49" charset="0"/>
              </a:rPr>
              <a:t>boolean</a:t>
            </a:r>
            <a:r>
              <a:rPr lang="fr-FR" sz="2000" dirty="0" smtClean="0">
                <a:latin typeface="Courier New" pitchFamily="49" charset="0"/>
              </a:rPr>
              <a:t> </a:t>
            </a:r>
            <a:r>
              <a:rPr lang="fr-FR" sz="2000" dirty="0" err="1" smtClean="0">
                <a:latin typeface="Courier New" pitchFamily="49" charset="0"/>
              </a:rPr>
              <a:t>debut</a:t>
            </a:r>
            <a:r>
              <a:rPr lang="fr-FR" sz="2000" dirty="0" smtClean="0">
                <a:latin typeface="Courier New" pitchFamily="49" charset="0"/>
              </a:rPr>
              <a:t>;</a:t>
            </a:r>
          </a:p>
          <a:p>
            <a:pPr>
              <a:spcBef>
                <a:spcPct val="0"/>
              </a:spcBef>
              <a:buFontTx/>
              <a:buNone/>
            </a:pPr>
            <a:endParaRPr lang="fr-FR" sz="2000" dirty="0" smtClean="0">
              <a:latin typeface="Courier New" pitchFamily="49" charset="0"/>
            </a:endParaRPr>
          </a:p>
          <a:p>
            <a:pPr>
              <a:spcBef>
                <a:spcPct val="0"/>
              </a:spcBef>
              <a:buFontTx/>
              <a:buNone/>
            </a:pPr>
            <a:r>
              <a:rPr lang="fr-FR" sz="2000" dirty="0" smtClean="0">
                <a:latin typeface="Courier New" pitchFamily="49" charset="0"/>
              </a:rPr>
              <a:t>	    </a:t>
            </a:r>
            <a:r>
              <a:rPr lang="fr-FR" sz="2000" b="1" dirty="0" smtClean="0">
                <a:latin typeface="Courier New" pitchFamily="49" charset="0"/>
              </a:rPr>
              <a:t>if</a:t>
            </a:r>
            <a:r>
              <a:rPr lang="fr-FR" sz="2000" dirty="0" smtClean="0">
                <a:latin typeface="Courier New" pitchFamily="49" charset="0"/>
              </a:rPr>
              <a:t> </a:t>
            </a:r>
            <a:r>
              <a:rPr lang="fr-FR" sz="2000" b="1" dirty="0" smtClean="0">
                <a:latin typeface="Courier New" pitchFamily="49" charset="0"/>
              </a:rPr>
              <a:t>(</a:t>
            </a:r>
            <a:r>
              <a:rPr lang="fr-FR" sz="2000" dirty="0" smtClean="0">
                <a:latin typeface="Courier New" pitchFamily="49" charset="0"/>
              </a:rPr>
              <a:t>compteur == 0</a:t>
            </a:r>
            <a:r>
              <a:rPr lang="fr-FR" sz="2000" b="1" dirty="0" smtClean="0">
                <a:latin typeface="Courier New" pitchFamily="49" charset="0"/>
              </a:rPr>
              <a:t>)</a:t>
            </a:r>
            <a:r>
              <a:rPr lang="fr-FR" sz="2000" dirty="0" smtClean="0">
                <a:latin typeface="Courier New" pitchFamily="49" charset="0"/>
              </a:rPr>
              <a:t> {</a:t>
            </a:r>
          </a:p>
          <a:p>
            <a:pPr>
              <a:spcBef>
                <a:spcPct val="0"/>
              </a:spcBef>
              <a:buFontTx/>
              <a:buNone/>
            </a:pPr>
            <a:r>
              <a:rPr lang="fr-FR" sz="2000" dirty="0" smtClean="0">
                <a:latin typeface="Courier New" pitchFamily="49" charset="0"/>
              </a:rPr>
              <a:t>			</a:t>
            </a:r>
            <a:r>
              <a:rPr lang="fr-FR" sz="2000" dirty="0" err="1" smtClean="0">
                <a:latin typeface="Courier New" pitchFamily="49" charset="0"/>
              </a:rPr>
              <a:t>debut</a:t>
            </a:r>
            <a:r>
              <a:rPr lang="fr-FR" sz="2000" dirty="0" smtClean="0">
                <a:latin typeface="Courier New" pitchFamily="49" charset="0"/>
              </a:rPr>
              <a:t> = true;</a:t>
            </a:r>
          </a:p>
          <a:p>
            <a:pPr marL="1350963" indent="-1350963">
              <a:spcBef>
                <a:spcPct val="0"/>
              </a:spcBef>
              <a:buFontTx/>
              <a:buNone/>
            </a:pPr>
            <a:r>
              <a:rPr lang="fr-FR" sz="2000" dirty="0" smtClean="0">
                <a:latin typeface="Courier New" pitchFamily="49" charset="0"/>
              </a:rPr>
              <a:t>	     System.out.println(</a:t>
            </a:r>
            <a:r>
              <a:rPr lang="fr-FR" sz="2000" dirty="0" smtClean="0">
                <a:latin typeface="Courier New" pitchFamily="49" charset="0"/>
                <a:cs typeface="Courier New" pitchFamily="49" charset="0"/>
              </a:rPr>
              <a:t>"Début de la     partie");</a:t>
            </a:r>
          </a:p>
          <a:p>
            <a:pPr>
              <a:spcBef>
                <a:spcPct val="0"/>
              </a:spcBef>
              <a:buFontTx/>
              <a:buNone/>
            </a:pPr>
            <a:r>
              <a:rPr lang="fr-FR" sz="2000" dirty="0" smtClean="0">
                <a:latin typeface="Courier New" pitchFamily="49" charset="0"/>
                <a:cs typeface="Courier New" pitchFamily="49" charset="0"/>
              </a:rPr>
              <a:t>		} </a:t>
            </a:r>
          </a:p>
          <a:p>
            <a:pPr>
              <a:spcBef>
                <a:spcPct val="0"/>
              </a:spcBef>
              <a:buFontTx/>
              <a:buNone/>
            </a:pPr>
            <a:r>
              <a:rPr lang="fr-FR" sz="2000" dirty="0" smtClean="0">
                <a:latin typeface="Courier New" pitchFamily="49" charset="0"/>
                <a:cs typeface="Courier New" pitchFamily="49" charset="0"/>
              </a:rPr>
              <a:t>	    </a:t>
            </a:r>
            <a:r>
              <a:rPr lang="fr-FR" sz="2000" b="1" dirty="0" err="1" smtClean="0">
                <a:latin typeface="Courier New" pitchFamily="49" charset="0"/>
                <a:cs typeface="Courier New" pitchFamily="49" charset="0"/>
              </a:rPr>
              <a:t>else</a:t>
            </a:r>
            <a:r>
              <a:rPr lang="fr-FR" sz="2000" b="1" dirty="0" smtClean="0">
                <a:latin typeface="Courier New" pitchFamily="49" charset="0"/>
                <a:cs typeface="Courier New" pitchFamily="49" charset="0"/>
              </a:rPr>
              <a:t> if</a:t>
            </a:r>
            <a:r>
              <a:rPr lang="fr-FR" sz="2000" dirty="0" smtClean="0">
                <a:latin typeface="Courier New" pitchFamily="49" charset="0"/>
                <a:cs typeface="Courier New" pitchFamily="49" charset="0"/>
              </a:rPr>
              <a:t> (compteur ==10) </a:t>
            </a:r>
          </a:p>
          <a:p>
            <a:pPr>
              <a:spcBef>
                <a:spcPct val="0"/>
              </a:spcBef>
              <a:buFontTx/>
              <a:buNone/>
            </a:pPr>
            <a:r>
              <a:rPr lang="fr-FR" sz="2000" dirty="0" smtClean="0">
                <a:latin typeface="Courier New" pitchFamily="49" charset="0"/>
              </a:rPr>
              <a:t>			System.out.println(</a:t>
            </a:r>
            <a:r>
              <a:rPr lang="fr-FR" sz="2000" dirty="0" smtClean="0">
                <a:latin typeface="Courier New" pitchFamily="49" charset="0"/>
                <a:cs typeface="Courier New" pitchFamily="49" charset="0"/>
              </a:rPr>
              <a:t>"Fin de la partie");</a:t>
            </a:r>
          </a:p>
          <a:p>
            <a:pPr>
              <a:spcBef>
                <a:spcPct val="0"/>
              </a:spcBef>
              <a:buFontTx/>
              <a:buNone/>
            </a:pPr>
            <a:endParaRPr lang="fr-FR" sz="2000" dirty="0" smtClean="0">
              <a:latin typeface="Courier New" pitchFamily="49" charset="0"/>
              <a:cs typeface="Courier New" pitchFamily="49" charset="0"/>
            </a:endParaRPr>
          </a:p>
          <a:p>
            <a:pPr>
              <a:spcBef>
                <a:spcPct val="0"/>
              </a:spcBef>
              <a:buFontTx/>
              <a:buNone/>
            </a:pPr>
            <a:r>
              <a:rPr lang="fr-FR" sz="2000" dirty="0" smtClean="0">
                <a:latin typeface="Courier New" pitchFamily="49" charset="0"/>
                <a:cs typeface="Courier New" pitchFamily="49" charset="0"/>
              </a:rPr>
              <a:t>		</a:t>
            </a:r>
            <a:r>
              <a:rPr lang="fr-FR" sz="2000" b="1" dirty="0" err="1" smtClean="0">
                <a:latin typeface="Courier New" pitchFamily="49" charset="0"/>
                <a:cs typeface="Courier New" pitchFamily="49" charset="0"/>
              </a:rPr>
              <a:t>else</a:t>
            </a:r>
            <a:endParaRPr lang="fr-FR" sz="2000" dirty="0" smtClean="0">
              <a:latin typeface="Courier New" pitchFamily="49" charset="0"/>
              <a:cs typeface="Courier New" pitchFamily="49" charset="0"/>
            </a:endParaRPr>
          </a:p>
          <a:p>
            <a:pPr>
              <a:spcBef>
                <a:spcPct val="0"/>
              </a:spcBef>
              <a:buFontTx/>
              <a:buNone/>
            </a:pPr>
            <a:r>
              <a:rPr lang="fr-FR" sz="2000" dirty="0" smtClean="0">
                <a:latin typeface="Courier New" pitchFamily="49" charset="0"/>
              </a:rPr>
              <a:t>			System.out.println(</a:t>
            </a:r>
            <a:r>
              <a:rPr lang="fr-FR" sz="2000" dirty="0" smtClean="0">
                <a:latin typeface="Courier New" pitchFamily="49" charset="0"/>
                <a:cs typeface="Courier New" pitchFamily="49" charset="0"/>
              </a:rPr>
              <a:t>"Partie en cours");</a:t>
            </a:r>
          </a:p>
          <a:p>
            <a:pPr>
              <a:spcBef>
                <a:spcPct val="0"/>
              </a:spcBef>
              <a:buFontTx/>
              <a:buNone/>
            </a:pPr>
            <a:r>
              <a:rPr lang="fr-FR" sz="2000" dirty="0" smtClean="0">
                <a:latin typeface="Courier New" pitchFamily="49" charset="0"/>
                <a:cs typeface="Courier New" pitchFamily="49" charset="0"/>
              </a:rPr>
              <a:t>	}</a:t>
            </a:r>
          </a:p>
          <a:p>
            <a:pPr>
              <a:spcBef>
                <a:spcPct val="0"/>
              </a:spcBef>
              <a:buFontTx/>
              <a:buNone/>
            </a:pPr>
            <a:r>
              <a:rPr lang="fr-FR" sz="2000" dirty="0" smtClean="0">
                <a:latin typeface="Courier New" pitchFamily="49" charset="0"/>
                <a:cs typeface="Courier New" pitchFamily="49" charset="0"/>
              </a:rPr>
              <a:t>}</a:t>
            </a:r>
          </a:p>
          <a:p>
            <a:pPr>
              <a:spcBef>
                <a:spcPct val="0"/>
              </a:spcBef>
              <a:buFontTx/>
              <a:buNone/>
            </a:pPr>
            <a:endParaRPr lang="fr-FR" sz="1600" dirty="0" smtClean="0">
              <a:latin typeface="Courier New" pitchFamily="49" charset="0"/>
              <a:cs typeface="Courier New" pitchFamily="49" charset="0"/>
            </a:endParaRPr>
          </a:p>
        </p:txBody>
      </p:sp>
      <p:sp>
        <p:nvSpPr>
          <p:cNvPr id="6" name="Text Box 5"/>
          <p:cNvSpPr txBox="1">
            <a:spLocks noChangeArrowheads="1"/>
          </p:cNvSpPr>
          <p:nvPr/>
        </p:nvSpPr>
        <p:spPr>
          <a:xfrm>
            <a:off x="214282" y="1285860"/>
            <a:ext cx="4000528" cy="4810004"/>
          </a:xfrm>
          <a:prstGeom prst="rect">
            <a:avLst/>
          </a:prstGeom>
          <a:solidFill>
            <a:schemeClr val="bg1"/>
          </a:solidFill>
          <a:ln w="25400">
            <a:solidFill>
              <a:schemeClr val="tx1"/>
            </a:solidFill>
          </a:ln>
        </p:spPr>
        <p:txBody>
          <a:bodyPr vert="horz" lIns="91440" tIns="45720" rIns="91440" bIns="45720" rtlCol="0">
            <a:normAutofit/>
          </a:bodyPr>
          <a:lstStyle/>
          <a:p>
            <a:pPr marL="342900" marR="0" lvl="0" indent="-342900" algn="l" defTabSz="914400" rtl="0" eaLnBrk="1" fontAlgn="auto" latinLnBrk="0" hangingPunct="1">
              <a:lnSpc>
                <a:spcPct val="100000"/>
              </a:lnSpc>
              <a:spcBef>
                <a:spcPct val="0"/>
              </a:spcBef>
              <a:spcAft>
                <a:spcPts val="0"/>
              </a:spcAft>
              <a:buClrTx/>
              <a:buSzTx/>
              <a:buFont typeface="Wingdings" pitchFamily="2" charset="2"/>
              <a:buChar char="Ø"/>
              <a:tabLst/>
              <a:defRPr/>
            </a:pPr>
            <a:r>
              <a:rPr kumimoji="0" lang="fr-FR" b="1" i="0" u="none" strike="noStrike" kern="1200" cap="none" spc="0" normalizeH="0" baseline="0" noProof="0" dirty="0" smtClean="0">
                <a:ln>
                  <a:noFill/>
                </a:ln>
                <a:solidFill>
                  <a:schemeClr val="tx1"/>
                </a:solidFill>
                <a:effectLst/>
                <a:uLnTx/>
                <a:uFillTx/>
                <a:latin typeface="Courier New" pitchFamily="49" charset="0"/>
                <a:ea typeface="+mn-ea"/>
                <a:cs typeface="+mn-cs"/>
              </a:rPr>
              <a:t> la syntaxe :</a:t>
            </a:r>
          </a:p>
          <a:p>
            <a:r>
              <a:rPr lang="fr-FR" b="1" dirty="0" smtClean="0"/>
              <a:t>if</a:t>
            </a:r>
            <a:r>
              <a:rPr lang="fr-FR" dirty="0" smtClean="0"/>
              <a:t> (</a:t>
            </a:r>
            <a:r>
              <a:rPr lang="fr-FR" b="1" i="1" dirty="0" smtClean="0"/>
              <a:t>condition</a:t>
            </a:r>
            <a:r>
              <a:rPr lang="fr-FR" dirty="0" smtClean="0"/>
              <a:t>) {</a:t>
            </a:r>
          </a:p>
          <a:p>
            <a:r>
              <a:rPr lang="fr-FR" i="1" dirty="0" smtClean="0"/>
              <a:t>Bloc d’instruction</a:t>
            </a:r>
          </a:p>
          <a:p>
            <a:r>
              <a:rPr lang="fr-FR" dirty="0" smtClean="0"/>
              <a:t>} </a:t>
            </a:r>
          </a:p>
          <a:p>
            <a:r>
              <a:rPr lang="fr-FR" b="1" dirty="0" err="1" smtClean="0"/>
              <a:t>else</a:t>
            </a:r>
            <a:r>
              <a:rPr lang="fr-FR" dirty="0" smtClean="0"/>
              <a:t> {</a:t>
            </a:r>
          </a:p>
          <a:p>
            <a:r>
              <a:rPr lang="fr-FR" i="1" dirty="0" smtClean="0"/>
              <a:t>Bloc d’instruction</a:t>
            </a:r>
          </a:p>
          <a:p>
            <a:r>
              <a:rPr lang="fr-FR" dirty="0" smtClean="0"/>
              <a:t>}</a:t>
            </a:r>
            <a:r>
              <a:rPr kumimoji="0" lang="fr-FR" b="1" i="0" u="none" strike="noStrike" kern="1200" cap="none" spc="0" normalizeH="0" baseline="0" noProof="0" dirty="0" smtClean="0">
                <a:ln>
                  <a:noFill/>
                </a:ln>
                <a:solidFill>
                  <a:schemeClr val="tx1"/>
                </a:solidFill>
                <a:effectLst/>
                <a:uLnTx/>
                <a:uFillTx/>
                <a:latin typeface="Courier New" pitchFamily="49" charset="0"/>
                <a:ea typeface="+mn-ea"/>
                <a:cs typeface="+mn-cs"/>
              </a:rPr>
              <a:t> </a:t>
            </a:r>
          </a:p>
          <a:p>
            <a:pPr>
              <a:buFont typeface="Wingdings" pitchFamily="2" charset="2"/>
              <a:buChar char="ü"/>
            </a:pPr>
            <a:r>
              <a:rPr lang="fr-FR" b="1" dirty="0" smtClean="0">
                <a:latin typeface="Courier New" pitchFamily="49" charset="0"/>
              </a:rPr>
              <a:t> condition </a:t>
            </a:r>
            <a:r>
              <a:rPr lang="fr-FR" dirty="0" smtClean="0">
                <a:latin typeface="Courier New" pitchFamily="49" charset="0"/>
              </a:rPr>
              <a:t>est de type booléen </a:t>
            </a:r>
          </a:p>
          <a:p>
            <a:pPr>
              <a:buFont typeface="Wingdings" pitchFamily="2" charset="2"/>
              <a:buChar char="ü"/>
            </a:pPr>
            <a:r>
              <a:rPr lang="fr-FR" dirty="0" smtClean="0">
                <a:latin typeface="Courier New" pitchFamily="49" charset="0"/>
                <a:cs typeface="Courier New" pitchFamily="49" charset="0"/>
              </a:rPr>
              <a:t> le </a:t>
            </a:r>
            <a:r>
              <a:rPr lang="fr-FR" b="1" dirty="0" smtClean="0">
                <a:latin typeface="Courier New" pitchFamily="49" charset="0"/>
                <a:cs typeface="Courier New" pitchFamily="49" charset="0"/>
              </a:rPr>
              <a:t>if</a:t>
            </a:r>
            <a:r>
              <a:rPr lang="fr-FR" dirty="0" smtClean="0">
                <a:latin typeface="Courier New" pitchFamily="49" charset="0"/>
                <a:cs typeface="Courier New" pitchFamily="49" charset="0"/>
              </a:rPr>
              <a:t> ne nécessite pas de </a:t>
            </a:r>
            <a:r>
              <a:rPr lang="fr-FR" b="1" dirty="0" smtClean="0">
                <a:latin typeface="Courier New" pitchFamily="49" charset="0"/>
                <a:cs typeface="Courier New" pitchFamily="49" charset="0"/>
              </a:rPr>
              <a:t>then</a:t>
            </a:r>
          </a:p>
          <a:p>
            <a:pPr>
              <a:buFont typeface="Wingdings" pitchFamily="2" charset="2"/>
              <a:buChar char="ü"/>
            </a:pPr>
            <a:r>
              <a:rPr kumimoji="0" lang="fr-FR" i="0" u="none" strike="noStrike" kern="1200" cap="none" spc="0" normalizeH="0" baseline="0" noProof="0" dirty="0" smtClean="0">
                <a:ln>
                  <a:noFill/>
                </a:ln>
                <a:solidFill>
                  <a:schemeClr val="tx1"/>
                </a:solidFill>
                <a:effectLst/>
                <a:uLnTx/>
                <a:uFillTx/>
                <a:latin typeface="Courier New" pitchFamily="49" charset="0"/>
                <a:ea typeface="+mn-ea"/>
                <a:cs typeface="Courier New" pitchFamily="49" charset="0"/>
              </a:rPr>
              <a:t> si </a:t>
            </a:r>
            <a:r>
              <a:rPr lang="fr-FR" i="1" dirty="0" smtClean="0"/>
              <a:t>Bloc d’instruction est une seule instruction alors pas besoin des {}</a:t>
            </a:r>
          </a:p>
          <a:p>
            <a:pPr>
              <a:buFont typeface="Wingdings" pitchFamily="2" charset="2"/>
              <a:buChar char="ü"/>
            </a:pPr>
            <a:endParaRPr kumimoji="0" lang="fr-FR" b="1" i="0" u="none" strike="noStrike" kern="1200" cap="none" spc="0" normalizeH="0" baseline="0" noProof="0" dirty="0" smtClean="0">
              <a:ln>
                <a:noFill/>
              </a:ln>
              <a:solidFill>
                <a:schemeClr val="tx1"/>
              </a:solidFill>
              <a:effectLst/>
              <a:uLnTx/>
              <a:uFillTx/>
              <a:latin typeface="Courier New" pitchFamily="49" charset="0"/>
              <a:ea typeface="+mn-ea"/>
              <a:cs typeface="Courier New" pitchFamily="49" charset="0"/>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2"/>
          <p:cNvSpPr>
            <a:spLocks noGrp="1" noChangeArrowheads="1"/>
          </p:cNvSpPr>
          <p:nvPr>
            <p:ph type="title"/>
          </p:nvPr>
        </p:nvSpPr>
        <p:spPr>
          <a:xfrm>
            <a:off x="457200" y="-142900"/>
            <a:ext cx="8229600" cy="928694"/>
          </a:xfrm>
        </p:spPr>
        <p:txBody>
          <a:bodyPr>
            <a:normAutofit/>
          </a:bodyPr>
          <a:lstStyle/>
          <a:p>
            <a:r>
              <a:rPr lang="fr-FR" dirty="0" smtClean="0"/>
              <a:t>Test conditionnel  Switch …case</a:t>
            </a:r>
          </a:p>
        </p:txBody>
      </p:sp>
      <p:sp>
        <p:nvSpPr>
          <p:cNvPr id="39941" name="Rectangle 10"/>
          <p:cNvSpPr>
            <a:spLocks noGrp="1" noChangeArrowheads="1"/>
          </p:cNvSpPr>
          <p:nvPr>
            <p:ph type="body" idx="1"/>
          </p:nvPr>
        </p:nvSpPr>
        <p:spPr>
          <a:xfrm>
            <a:off x="285720" y="1000108"/>
            <a:ext cx="4186238" cy="5643602"/>
          </a:xfrm>
        </p:spPr>
        <p:style>
          <a:lnRef idx="2">
            <a:schemeClr val="dk1"/>
          </a:lnRef>
          <a:fillRef idx="1">
            <a:schemeClr val="lt1"/>
          </a:fillRef>
          <a:effectRef idx="0">
            <a:schemeClr val="dk1"/>
          </a:effectRef>
          <a:fontRef idx="minor">
            <a:schemeClr val="dk1"/>
          </a:fontRef>
        </p:style>
        <p:txBody>
          <a:bodyPr>
            <a:normAutofit fontScale="92500" lnSpcReduction="10000"/>
          </a:bodyPr>
          <a:lstStyle/>
          <a:p>
            <a:pPr>
              <a:lnSpc>
                <a:spcPct val="90000"/>
              </a:lnSpc>
              <a:buFont typeface="Wingdings" pitchFamily="2" charset="2"/>
              <a:buChar char="Ø"/>
            </a:pPr>
            <a:r>
              <a:rPr lang="fr-FR" sz="2000" b="1" dirty="0" smtClean="0"/>
              <a:t>Syntaxe  :</a:t>
            </a:r>
          </a:p>
          <a:p>
            <a:pPr>
              <a:buNone/>
            </a:pPr>
            <a:r>
              <a:rPr lang="fr-FR" sz="2000" b="1" dirty="0" err="1" smtClean="0"/>
              <a:t>switch</a:t>
            </a:r>
            <a:r>
              <a:rPr lang="fr-FR" sz="2000" dirty="0" smtClean="0"/>
              <a:t> (expression) {</a:t>
            </a:r>
          </a:p>
          <a:p>
            <a:pPr lvl="1">
              <a:buNone/>
            </a:pPr>
            <a:r>
              <a:rPr lang="fr-FR" sz="1800" b="1" dirty="0" smtClean="0"/>
              <a:t>case</a:t>
            </a:r>
            <a:r>
              <a:rPr lang="fr-FR" sz="1800" dirty="0" smtClean="0"/>
              <a:t> constante1 :</a:t>
            </a:r>
          </a:p>
          <a:p>
            <a:pPr lvl="1">
              <a:buNone/>
            </a:pPr>
            <a:r>
              <a:rPr lang="fr-FR" sz="1800" dirty="0" smtClean="0"/>
              <a:t>instr11;</a:t>
            </a:r>
          </a:p>
          <a:p>
            <a:pPr lvl="1">
              <a:buNone/>
            </a:pPr>
            <a:r>
              <a:rPr lang="fr-FR" sz="1800" dirty="0" smtClean="0"/>
              <a:t>instr12;</a:t>
            </a:r>
          </a:p>
          <a:p>
            <a:pPr lvl="1">
              <a:buNone/>
            </a:pPr>
            <a:r>
              <a:rPr lang="fr-FR" sz="1800" b="1" dirty="0" smtClean="0"/>
              <a:t>break</a:t>
            </a:r>
            <a:r>
              <a:rPr lang="fr-FR" sz="1800" dirty="0" smtClean="0"/>
              <a:t>;</a:t>
            </a:r>
          </a:p>
          <a:p>
            <a:pPr lvl="1">
              <a:buNone/>
            </a:pPr>
            <a:r>
              <a:rPr lang="fr-FR" sz="1800" b="1" dirty="0" smtClean="0"/>
              <a:t>case</a:t>
            </a:r>
            <a:r>
              <a:rPr lang="fr-FR" sz="1800" dirty="0" smtClean="0"/>
              <a:t> constante2 :</a:t>
            </a:r>
          </a:p>
          <a:p>
            <a:pPr lvl="1">
              <a:buNone/>
            </a:pPr>
            <a:r>
              <a:rPr lang="fr-FR" sz="1800" dirty="0" smtClean="0"/>
              <a:t>...</a:t>
            </a:r>
          </a:p>
          <a:p>
            <a:pPr lvl="1">
              <a:buNone/>
            </a:pPr>
            <a:r>
              <a:rPr lang="fr-FR" sz="1800" b="1" dirty="0" smtClean="0"/>
              <a:t>default</a:t>
            </a:r>
            <a:r>
              <a:rPr lang="fr-FR" sz="1800" dirty="0" smtClean="0"/>
              <a:t> :</a:t>
            </a:r>
          </a:p>
          <a:p>
            <a:pPr lvl="1">
              <a:buNone/>
            </a:pPr>
            <a:r>
              <a:rPr lang="fr-FR" sz="1800" dirty="0" smtClean="0"/>
              <a:t>...</a:t>
            </a:r>
            <a:endParaRPr lang="fr-FR" sz="1600" dirty="0" smtClean="0"/>
          </a:p>
          <a:p>
            <a:pPr>
              <a:buNone/>
            </a:pPr>
            <a:r>
              <a:rPr lang="fr-FR" sz="2000" dirty="0" smtClean="0"/>
              <a:t>}</a:t>
            </a:r>
          </a:p>
          <a:p>
            <a:pPr>
              <a:lnSpc>
                <a:spcPct val="90000"/>
              </a:lnSpc>
              <a:buFont typeface="Wingdings" pitchFamily="2" charset="2"/>
              <a:buChar char="ü"/>
            </a:pPr>
            <a:r>
              <a:rPr lang="fr-FR" sz="2000" dirty="0" smtClean="0"/>
              <a:t>Le « </a:t>
            </a:r>
            <a:r>
              <a:rPr lang="fr-FR" sz="2000" dirty="0" err="1" smtClean="0"/>
              <a:t>switch</a:t>
            </a:r>
            <a:r>
              <a:rPr lang="fr-FR" sz="2000" dirty="0" smtClean="0"/>
              <a:t> » ne s’applique qu’au type </a:t>
            </a:r>
            <a:r>
              <a:rPr lang="fr-FR" sz="2000" b="1" dirty="0" smtClean="0"/>
              <a:t>entier</a:t>
            </a:r>
            <a:r>
              <a:rPr lang="fr-FR" sz="2000" dirty="0" smtClean="0"/>
              <a:t> ou </a:t>
            </a:r>
            <a:r>
              <a:rPr lang="fr-FR" sz="2000" b="1" dirty="0" smtClean="0"/>
              <a:t>caractère</a:t>
            </a:r>
            <a:r>
              <a:rPr lang="fr-FR" sz="2000" dirty="0" smtClean="0"/>
              <a:t>.</a:t>
            </a:r>
          </a:p>
          <a:p>
            <a:pPr>
              <a:buFont typeface="Wingdings" pitchFamily="2" charset="2"/>
              <a:buChar char="ü"/>
            </a:pPr>
            <a:r>
              <a:rPr lang="fr-FR" sz="2100" dirty="0" smtClean="0"/>
              <a:t>Si une instruction case ne contient pas de break alors les traitements associés au case suivant sont exécutés.</a:t>
            </a:r>
          </a:p>
          <a:p>
            <a:pPr>
              <a:buFont typeface="Wingdings" pitchFamily="2" charset="2"/>
              <a:buChar char="ü"/>
            </a:pPr>
            <a:r>
              <a:rPr lang="fr-FR" sz="2100" dirty="0" smtClean="0"/>
              <a:t>Il est possible d'imbriquer des </a:t>
            </a:r>
            <a:r>
              <a:rPr lang="fr-FR" sz="2100" dirty="0" err="1" smtClean="0"/>
              <a:t>switch</a:t>
            </a:r>
            <a:endParaRPr lang="fr-FR" sz="2100" dirty="0" smtClean="0"/>
          </a:p>
        </p:txBody>
      </p:sp>
      <p:sp>
        <p:nvSpPr>
          <p:cNvPr id="39942" name="Text Box 11"/>
          <p:cNvSpPr txBox="1">
            <a:spLocks noChangeArrowheads="1"/>
          </p:cNvSpPr>
          <p:nvPr/>
        </p:nvSpPr>
        <p:spPr bwMode="auto">
          <a:xfrm>
            <a:off x="4714876" y="1000108"/>
            <a:ext cx="4286280" cy="5643602"/>
          </a:xfrm>
          <a:prstGeom prst="rect">
            <a:avLst/>
          </a:prstGeom>
          <a:solidFill>
            <a:schemeClr val="bg1"/>
          </a:solidFill>
          <a:ln w="25400">
            <a:solidFill>
              <a:schemeClr val="tx1"/>
            </a:solidFill>
            <a:miter lim="800000"/>
            <a:headEnd/>
            <a:tailEnd/>
          </a:ln>
        </p:spPr>
        <p:txBody>
          <a:bodyPr/>
          <a:lstStyle/>
          <a:p>
            <a:pPr marL="342900" indent="-342900">
              <a:lnSpc>
                <a:spcPct val="90000"/>
              </a:lnSpc>
              <a:buFont typeface="Wingdings" pitchFamily="2" charset="2"/>
              <a:buChar char="Ø"/>
            </a:pPr>
            <a:r>
              <a:rPr lang="fr-FR" sz="1600" b="1" dirty="0" smtClean="0">
                <a:latin typeface="Courier New" pitchFamily="49" charset="0"/>
              </a:rPr>
              <a:t>Exemple : </a:t>
            </a:r>
          </a:p>
          <a:p>
            <a:pPr marL="342900" indent="-342900">
              <a:lnSpc>
                <a:spcPct val="90000"/>
              </a:lnSpc>
            </a:pPr>
            <a:r>
              <a:rPr lang="fr-FR" sz="1400" dirty="0" smtClean="0">
                <a:latin typeface="Courier New" pitchFamily="49" charset="0"/>
              </a:rPr>
              <a:t>class </a:t>
            </a:r>
            <a:r>
              <a:rPr lang="fr-FR" sz="1400" dirty="0">
                <a:latin typeface="Courier New" pitchFamily="49" charset="0"/>
              </a:rPr>
              <a:t>Test {</a:t>
            </a:r>
          </a:p>
          <a:p>
            <a:pPr marL="342900" indent="-342900">
              <a:lnSpc>
                <a:spcPct val="90000"/>
              </a:lnSpc>
            </a:pPr>
            <a:r>
              <a:rPr lang="fr-FR" sz="1400" dirty="0" smtClean="0">
                <a:latin typeface="Courier New" pitchFamily="49" charset="0"/>
              </a:rPr>
              <a:t>public </a:t>
            </a:r>
            <a:r>
              <a:rPr lang="fr-FR" sz="1400" dirty="0" err="1">
                <a:latin typeface="Courier New" pitchFamily="49" charset="0"/>
              </a:rPr>
              <a:t>static</a:t>
            </a:r>
            <a:r>
              <a:rPr lang="fr-FR" sz="1400" dirty="0">
                <a:latin typeface="Courier New" pitchFamily="49" charset="0"/>
              </a:rPr>
              <a:t> </a:t>
            </a:r>
            <a:r>
              <a:rPr lang="fr-FR" sz="1400" dirty="0" err="1">
                <a:latin typeface="Courier New" pitchFamily="49" charset="0"/>
              </a:rPr>
              <a:t>void</a:t>
            </a:r>
            <a:r>
              <a:rPr lang="fr-FR" sz="1400" dirty="0">
                <a:latin typeface="Courier New" pitchFamily="49" charset="0"/>
              </a:rPr>
              <a:t> main (</a:t>
            </a:r>
            <a:r>
              <a:rPr lang="fr-FR" sz="1200" dirty="0" smtClean="0">
                <a:latin typeface="Courier New" pitchFamily="49" charset="0"/>
              </a:rPr>
              <a:t>String </a:t>
            </a:r>
            <a:r>
              <a:rPr lang="fr-FR" sz="1200" dirty="0" err="1" smtClean="0">
                <a:latin typeface="Courier New" pitchFamily="49" charset="0"/>
              </a:rPr>
              <a:t>args</a:t>
            </a:r>
            <a:r>
              <a:rPr lang="fr-FR" sz="1200" dirty="0">
                <a:latin typeface="Courier New" pitchFamily="49" charset="0"/>
              </a:rPr>
              <a:t>[]</a:t>
            </a:r>
            <a:r>
              <a:rPr lang="fr-FR" sz="1400" dirty="0">
                <a:latin typeface="Courier New" pitchFamily="49" charset="0"/>
              </a:rPr>
              <a:t>) {</a:t>
            </a:r>
          </a:p>
          <a:p>
            <a:pPr marL="342900" indent="-342900">
              <a:lnSpc>
                <a:spcPct val="90000"/>
              </a:lnSpc>
            </a:pPr>
            <a:r>
              <a:rPr lang="fr-FR" sz="1400" dirty="0">
                <a:latin typeface="Courier New" pitchFamily="49" charset="0"/>
              </a:rPr>
              <a:t>	</a:t>
            </a:r>
          </a:p>
          <a:p>
            <a:pPr marL="342900" indent="-342900">
              <a:lnSpc>
                <a:spcPct val="90000"/>
              </a:lnSpc>
            </a:pPr>
            <a:r>
              <a:rPr lang="fr-FR" sz="1400" dirty="0">
                <a:latin typeface="Courier New" pitchFamily="49" charset="0"/>
              </a:rPr>
              <a:t>	</a:t>
            </a:r>
            <a:r>
              <a:rPr lang="fr-FR" sz="1400" dirty="0" smtClean="0">
                <a:latin typeface="Courier New" pitchFamily="49" charset="0"/>
              </a:rPr>
              <a:t>char </a:t>
            </a:r>
            <a:r>
              <a:rPr lang="fr-FR" sz="1400" dirty="0">
                <a:latin typeface="Courier New" pitchFamily="49" charset="0"/>
              </a:rPr>
              <a:t>c = (char)System.in.read();</a:t>
            </a:r>
          </a:p>
          <a:p>
            <a:pPr marL="342900" indent="-342900">
              <a:lnSpc>
                <a:spcPct val="90000"/>
              </a:lnSpc>
            </a:pPr>
            <a:r>
              <a:rPr lang="fr-FR" sz="1400" dirty="0">
                <a:latin typeface="Courier New" pitchFamily="49" charset="0"/>
              </a:rPr>
              <a:t>		</a:t>
            </a:r>
            <a:r>
              <a:rPr lang="fr-FR" sz="1400" b="1" dirty="0" err="1">
                <a:latin typeface="Courier New" pitchFamily="49" charset="0"/>
              </a:rPr>
              <a:t>switch</a:t>
            </a:r>
            <a:r>
              <a:rPr lang="fr-FR" sz="1400" dirty="0">
                <a:latin typeface="Courier New" pitchFamily="49" charset="0"/>
              </a:rPr>
              <a:t>(c) {</a:t>
            </a:r>
          </a:p>
          <a:p>
            <a:pPr marL="342900" indent="-342900">
              <a:lnSpc>
                <a:spcPct val="90000"/>
              </a:lnSpc>
            </a:pPr>
            <a:r>
              <a:rPr lang="fr-FR" sz="1400" dirty="0">
                <a:latin typeface="Courier New" pitchFamily="49" charset="0"/>
              </a:rPr>
              <a:t>		</a:t>
            </a:r>
            <a:r>
              <a:rPr lang="fr-FR" sz="1400" b="1" dirty="0">
                <a:latin typeface="Courier New" pitchFamily="49" charset="0"/>
              </a:rPr>
              <a:t>case</a:t>
            </a:r>
            <a:r>
              <a:rPr lang="fr-FR" sz="1400" dirty="0">
                <a:latin typeface="Courier New" pitchFamily="49" charset="0"/>
              </a:rPr>
              <a:t> ‘o’ : case ‘O’ :</a:t>
            </a:r>
          </a:p>
          <a:p>
            <a:pPr marL="342900" indent="-342900">
              <a:lnSpc>
                <a:spcPct val="90000"/>
              </a:lnSpc>
            </a:pPr>
            <a:r>
              <a:rPr lang="fr-FR" sz="1400" dirty="0">
                <a:latin typeface="Courier New" pitchFamily="49" charset="0"/>
              </a:rPr>
              <a:t>			System.out.println(</a:t>
            </a:r>
            <a:r>
              <a:rPr lang="fr-FR" sz="1400" dirty="0">
                <a:latin typeface="Courier New" pitchFamily="49" charset="0"/>
                <a:cs typeface="Courier New" pitchFamily="49" charset="0"/>
              </a:rPr>
              <a:t>"Oui");</a:t>
            </a:r>
          </a:p>
          <a:p>
            <a:pPr marL="342900" indent="-342900">
              <a:lnSpc>
                <a:spcPct val="90000"/>
              </a:lnSpc>
            </a:pPr>
            <a:r>
              <a:rPr lang="fr-FR" sz="1400" dirty="0">
                <a:latin typeface="Courier New" pitchFamily="49" charset="0"/>
              </a:rPr>
              <a:t>			</a:t>
            </a:r>
            <a:r>
              <a:rPr lang="fr-FR" sz="1400" b="1" dirty="0">
                <a:latin typeface="Courier New" pitchFamily="49" charset="0"/>
              </a:rPr>
              <a:t>break</a:t>
            </a:r>
            <a:r>
              <a:rPr lang="fr-FR" sz="1400" dirty="0">
                <a:latin typeface="Courier New" pitchFamily="49" charset="0"/>
              </a:rPr>
              <a:t>;</a:t>
            </a:r>
          </a:p>
          <a:p>
            <a:pPr marL="342900" indent="-342900">
              <a:lnSpc>
                <a:spcPct val="90000"/>
              </a:lnSpc>
            </a:pPr>
            <a:r>
              <a:rPr lang="fr-FR" sz="1400" dirty="0">
                <a:latin typeface="Courier New" pitchFamily="49" charset="0"/>
              </a:rPr>
              <a:t>		</a:t>
            </a:r>
            <a:r>
              <a:rPr lang="fr-FR" sz="1400" b="1" dirty="0">
                <a:latin typeface="Courier New" pitchFamily="49" charset="0"/>
              </a:rPr>
              <a:t>case</a:t>
            </a:r>
            <a:r>
              <a:rPr lang="fr-FR" sz="1400" dirty="0">
                <a:latin typeface="Courier New" pitchFamily="49" charset="0"/>
              </a:rPr>
              <a:t> ‘n’ : case ‘N’ :</a:t>
            </a:r>
          </a:p>
          <a:p>
            <a:pPr marL="342900" indent="-342900">
              <a:lnSpc>
                <a:spcPct val="90000"/>
              </a:lnSpc>
            </a:pPr>
            <a:r>
              <a:rPr lang="fr-FR" sz="1400" dirty="0">
                <a:latin typeface="Courier New" pitchFamily="49" charset="0"/>
              </a:rPr>
              <a:t>			System.out.println(</a:t>
            </a:r>
            <a:r>
              <a:rPr lang="fr-FR" sz="1400" dirty="0">
                <a:latin typeface="Courier New" pitchFamily="49" charset="0"/>
                <a:cs typeface="Courier New" pitchFamily="49" charset="0"/>
              </a:rPr>
              <a:t>"Non");</a:t>
            </a:r>
          </a:p>
          <a:p>
            <a:pPr marL="342900" indent="-342900">
              <a:lnSpc>
                <a:spcPct val="90000"/>
              </a:lnSpc>
            </a:pPr>
            <a:r>
              <a:rPr lang="fr-FR" sz="1400" dirty="0">
                <a:latin typeface="Courier New" pitchFamily="49" charset="0"/>
              </a:rPr>
              <a:t>			</a:t>
            </a:r>
            <a:r>
              <a:rPr lang="fr-FR" sz="1400" b="1" dirty="0">
                <a:latin typeface="Courier New" pitchFamily="49" charset="0"/>
              </a:rPr>
              <a:t>break</a:t>
            </a:r>
            <a:r>
              <a:rPr lang="fr-FR" sz="1400" dirty="0">
                <a:latin typeface="Courier New" pitchFamily="49" charset="0"/>
              </a:rPr>
              <a:t>;</a:t>
            </a:r>
          </a:p>
          <a:p>
            <a:pPr marL="342900" indent="-342900">
              <a:lnSpc>
                <a:spcPct val="90000"/>
              </a:lnSpc>
            </a:pPr>
            <a:r>
              <a:rPr lang="fr-FR" sz="1400" dirty="0">
                <a:latin typeface="Courier New" pitchFamily="49" charset="0"/>
                <a:cs typeface="Courier New" pitchFamily="49" charset="0"/>
              </a:rPr>
              <a:t>		</a:t>
            </a:r>
            <a:r>
              <a:rPr lang="fr-FR" sz="1400" b="1" dirty="0">
                <a:latin typeface="Courier New" pitchFamily="49" charset="0"/>
                <a:cs typeface="Courier New" pitchFamily="49" charset="0"/>
              </a:rPr>
              <a:t>default</a:t>
            </a:r>
            <a:r>
              <a:rPr lang="fr-FR" sz="1400" dirty="0">
                <a:latin typeface="Courier New" pitchFamily="49" charset="0"/>
                <a:cs typeface="Courier New" pitchFamily="49" charset="0"/>
              </a:rPr>
              <a:t> :		</a:t>
            </a:r>
            <a:r>
              <a:rPr lang="fr-FR" sz="1400" dirty="0">
                <a:latin typeface="Courier New" pitchFamily="49" charset="0"/>
              </a:rPr>
              <a:t>		</a:t>
            </a:r>
          </a:p>
          <a:p>
            <a:pPr marL="342900" indent="-342900">
              <a:lnSpc>
                <a:spcPct val="90000"/>
              </a:lnSpc>
            </a:pPr>
            <a:r>
              <a:rPr lang="fr-FR" sz="1400" dirty="0">
                <a:latin typeface="Courier New" pitchFamily="49" charset="0"/>
              </a:rPr>
              <a:t>			System.out.println(</a:t>
            </a:r>
            <a:r>
              <a:rPr lang="fr-FR" sz="1400" dirty="0">
                <a:latin typeface="Courier New" pitchFamily="49" charset="0"/>
                <a:cs typeface="Courier New" pitchFamily="49" charset="0"/>
              </a:rPr>
              <a:t>"Mauvaise réponse");</a:t>
            </a:r>
          </a:p>
          <a:p>
            <a:pPr marL="342900" indent="-342900">
              <a:lnSpc>
                <a:spcPct val="90000"/>
              </a:lnSpc>
            </a:pPr>
            <a:r>
              <a:rPr lang="fr-FR" sz="1400" dirty="0">
                <a:latin typeface="Courier New" pitchFamily="49" charset="0"/>
              </a:rPr>
              <a:t>			</a:t>
            </a:r>
            <a:r>
              <a:rPr lang="fr-FR" sz="1400" b="1" dirty="0">
                <a:latin typeface="Courier New" pitchFamily="49" charset="0"/>
              </a:rPr>
              <a:t>break</a:t>
            </a:r>
            <a:r>
              <a:rPr lang="fr-FR" sz="1400" dirty="0">
                <a:latin typeface="Courier New" pitchFamily="49" charset="0"/>
              </a:rPr>
              <a:t>;</a:t>
            </a:r>
          </a:p>
          <a:p>
            <a:pPr marL="342900" indent="-342900">
              <a:lnSpc>
                <a:spcPct val="90000"/>
              </a:lnSpc>
            </a:pPr>
            <a:r>
              <a:rPr lang="fr-FR" sz="1400" dirty="0">
                <a:latin typeface="Courier New" pitchFamily="49" charset="0"/>
              </a:rPr>
              <a:t>		}</a:t>
            </a:r>
          </a:p>
          <a:p>
            <a:pPr marL="342900" indent="-342900">
              <a:lnSpc>
                <a:spcPct val="90000"/>
              </a:lnSpc>
            </a:pPr>
            <a:r>
              <a:rPr lang="fr-FR" sz="1400" dirty="0">
                <a:latin typeface="Courier New" pitchFamily="49" charset="0"/>
                <a:cs typeface="Courier New" pitchFamily="49" charset="0"/>
              </a:rPr>
              <a:t>	}</a:t>
            </a:r>
          </a:p>
          <a:p>
            <a:pPr marL="342900" indent="-342900">
              <a:lnSpc>
                <a:spcPct val="90000"/>
              </a:lnSpc>
            </a:pPr>
            <a:r>
              <a:rPr lang="fr-FR" sz="1400" dirty="0">
                <a:latin typeface="Courier New" pitchFamily="49" charset="0"/>
                <a:cs typeface="Courier New" pitchFamily="49" charset="0"/>
              </a:rPr>
              <a:t>}</a:t>
            </a:r>
          </a:p>
          <a:p>
            <a:pPr marL="342900" indent="-342900">
              <a:lnSpc>
                <a:spcPct val="90000"/>
              </a:lnSpc>
            </a:pPr>
            <a:endParaRPr lang="fr-FR" sz="1600" dirty="0">
              <a:latin typeface="Courier New" pitchFamily="49" charset="0"/>
              <a:cs typeface="Courier New" pitchFamily="49" charset="0"/>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2"/>
          <p:cNvSpPr>
            <a:spLocks noGrp="1" noChangeArrowheads="1"/>
          </p:cNvSpPr>
          <p:nvPr>
            <p:ph type="title"/>
          </p:nvPr>
        </p:nvSpPr>
        <p:spPr>
          <a:xfrm>
            <a:off x="357158" y="-214338"/>
            <a:ext cx="8229600" cy="785818"/>
          </a:xfrm>
        </p:spPr>
        <p:txBody>
          <a:bodyPr/>
          <a:lstStyle/>
          <a:p>
            <a:r>
              <a:rPr lang="fr-FR" dirty="0" smtClean="0"/>
              <a:t>Boucles  </a:t>
            </a:r>
            <a:r>
              <a:rPr lang="fr-FR" dirty="0" err="1" smtClean="0"/>
              <a:t>while</a:t>
            </a:r>
            <a:endParaRPr lang="fr-FR" dirty="0" smtClean="0"/>
          </a:p>
        </p:txBody>
      </p:sp>
      <p:sp>
        <p:nvSpPr>
          <p:cNvPr id="37893" name="Text Box 5"/>
          <p:cNvSpPr>
            <a:spLocks noGrp="1" noChangeArrowheads="1"/>
          </p:cNvSpPr>
          <p:nvPr>
            <p:ph type="body" idx="1"/>
          </p:nvPr>
        </p:nvSpPr>
        <p:spPr>
          <a:xfrm>
            <a:off x="4643438" y="1000108"/>
            <a:ext cx="4214842" cy="5643602"/>
          </a:xfrm>
          <a:solidFill>
            <a:schemeClr val="bg1"/>
          </a:solidFill>
          <a:ln w="25400">
            <a:solidFill>
              <a:schemeClr val="tx1"/>
            </a:solidFill>
          </a:ln>
        </p:spPr>
        <p:txBody>
          <a:bodyPr>
            <a:normAutofit/>
          </a:bodyPr>
          <a:lstStyle/>
          <a:p>
            <a:pPr>
              <a:lnSpc>
                <a:spcPct val="90000"/>
              </a:lnSpc>
              <a:spcBef>
                <a:spcPct val="0"/>
              </a:spcBef>
              <a:buFont typeface="Wingdings" pitchFamily="2" charset="2"/>
              <a:buChar char="Ø"/>
            </a:pPr>
            <a:r>
              <a:rPr lang="fr-FR" sz="1600" b="1" dirty="0" smtClean="0">
                <a:latin typeface="Courier New" pitchFamily="49" charset="0"/>
              </a:rPr>
              <a:t>Exemple  </a:t>
            </a:r>
          </a:p>
          <a:p>
            <a:pPr>
              <a:lnSpc>
                <a:spcPct val="90000"/>
              </a:lnSpc>
              <a:spcBef>
                <a:spcPct val="0"/>
              </a:spcBef>
              <a:buFontTx/>
              <a:buNone/>
            </a:pPr>
            <a:r>
              <a:rPr lang="fr-FR" sz="1600" dirty="0" smtClean="0">
                <a:latin typeface="Courier New" pitchFamily="49" charset="0"/>
              </a:rPr>
              <a:t>class Test {</a:t>
            </a:r>
          </a:p>
          <a:p>
            <a:pPr>
              <a:lnSpc>
                <a:spcPct val="90000"/>
              </a:lnSpc>
              <a:spcBef>
                <a:spcPct val="0"/>
              </a:spcBef>
              <a:buFontTx/>
              <a:buNone/>
            </a:pPr>
            <a:r>
              <a:rPr lang="fr-FR" sz="1600" dirty="0" smtClean="0">
                <a:latin typeface="Courier New" pitchFamily="49" charset="0"/>
              </a:rPr>
              <a:t>	public </a:t>
            </a:r>
            <a:r>
              <a:rPr lang="fr-FR" sz="1600" dirty="0" err="1" smtClean="0">
                <a:latin typeface="Courier New" pitchFamily="49" charset="0"/>
              </a:rPr>
              <a:t>static</a:t>
            </a:r>
            <a:r>
              <a:rPr lang="fr-FR" sz="1600" dirty="0" smtClean="0">
                <a:latin typeface="Courier New" pitchFamily="49" charset="0"/>
              </a:rPr>
              <a:t> </a:t>
            </a:r>
            <a:r>
              <a:rPr lang="fr-FR" sz="1600" dirty="0" err="1" smtClean="0">
                <a:latin typeface="Courier New" pitchFamily="49" charset="0"/>
              </a:rPr>
              <a:t>void</a:t>
            </a:r>
            <a:r>
              <a:rPr lang="fr-FR" sz="1600" dirty="0" smtClean="0">
                <a:latin typeface="Courier New" pitchFamily="49" charset="0"/>
              </a:rPr>
              <a:t> main (String </a:t>
            </a:r>
            <a:r>
              <a:rPr lang="fr-FR" sz="1600" dirty="0" err="1" smtClean="0">
                <a:latin typeface="Courier New" pitchFamily="49" charset="0"/>
              </a:rPr>
              <a:t>args</a:t>
            </a:r>
            <a:r>
              <a:rPr lang="fr-FR" sz="1600" dirty="0" smtClean="0">
                <a:latin typeface="Courier New" pitchFamily="49" charset="0"/>
              </a:rPr>
              <a:t>[]) {</a:t>
            </a:r>
          </a:p>
          <a:p>
            <a:pPr>
              <a:lnSpc>
                <a:spcPct val="90000"/>
              </a:lnSpc>
              <a:spcBef>
                <a:spcPct val="0"/>
              </a:spcBef>
              <a:buFontTx/>
              <a:buNone/>
            </a:pPr>
            <a:r>
              <a:rPr lang="fr-FR" sz="1600" dirty="0" smtClean="0">
                <a:latin typeface="Courier New" pitchFamily="49" charset="0"/>
              </a:rPr>
              <a:t>		</a:t>
            </a:r>
            <a:r>
              <a:rPr lang="fr-FR" sz="1600" dirty="0" err="1" smtClean="0">
                <a:latin typeface="Courier New" pitchFamily="49" charset="0"/>
              </a:rPr>
              <a:t>int</a:t>
            </a:r>
            <a:r>
              <a:rPr lang="fr-FR" sz="1600" dirty="0" smtClean="0">
                <a:latin typeface="Courier New" pitchFamily="49" charset="0"/>
              </a:rPr>
              <a:t> i;</a:t>
            </a:r>
          </a:p>
          <a:p>
            <a:pPr>
              <a:lnSpc>
                <a:spcPct val="90000"/>
              </a:lnSpc>
              <a:spcBef>
                <a:spcPct val="0"/>
              </a:spcBef>
              <a:buFontTx/>
              <a:buNone/>
            </a:pPr>
            <a:endParaRPr lang="fr-FR" sz="1600" dirty="0" smtClean="0">
              <a:latin typeface="Courier New" pitchFamily="49" charset="0"/>
            </a:endParaRPr>
          </a:p>
          <a:p>
            <a:pPr>
              <a:lnSpc>
                <a:spcPct val="90000"/>
              </a:lnSpc>
              <a:spcBef>
                <a:spcPct val="0"/>
              </a:spcBef>
              <a:buFontTx/>
              <a:buNone/>
            </a:pPr>
            <a:r>
              <a:rPr lang="fr-FR" sz="1600" dirty="0" smtClean="0">
                <a:latin typeface="Courier New" pitchFamily="49" charset="0"/>
              </a:rPr>
              <a:t>		</a:t>
            </a:r>
            <a:r>
              <a:rPr lang="fr-FR" sz="1600" b="1" dirty="0" smtClean="0">
                <a:latin typeface="Courier New" pitchFamily="49" charset="0"/>
              </a:rPr>
              <a:t>do</a:t>
            </a:r>
            <a:r>
              <a:rPr lang="fr-FR" sz="1600" dirty="0" smtClean="0">
                <a:latin typeface="Courier New" pitchFamily="49" charset="0"/>
              </a:rPr>
              <a:t> {</a:t>
            </a:r>
          </a:p>
          <a:p>
            <a:pPr>
              <a:lnSpc>
                <a:spcPct val="90000"/>
              </a:lnSpc>
              <a:spcBef>
                <a:spcPct val="0"/>
              </a:spcBef>
              <a:buFontTx/>
              <a:buNone/>
            </a:pPr>
            <a:r>
              <a:rPr lang="fr-FR" sz="1600" dirty="0" smtClean="0">
                <a:latin typeface="Courier New" pitchFamily="49" charset="0"/>
              </a:rPr>
              <a:t>		   System.out.println(</a:t>
            </a:r>
            <a:r>
              <a:rPr lang="fr-FR" sz="1600" dirty="0" smtClean="0">
                <a:latin typeface="Courier New" pitchFamily="49" charset="0"/>
                <a:cs typeface="Courier New" pitchFamily="49" charset="0"/>
              </a:rPr>
              <a:t>"Entrez un nombre &lt; 10");</a:t>
            </a:r>
          </a:p>
          <a:p>
            <a:pPr>
              <a:lnSpc>
                <a:spcPct val="90000"/>
              </a:lnSpc>
              <a:spcBef>
                <a:spcPct val="0"/>
              </a:spcBef>
              <a:buFontTx/>
              <a:buNone/>
            </a:pPr>
            <a:r>
              <a:rPr lang="fr-FR" sz="1600" dirty="0" smtClean="0">
                <a:latin typeface="Courier New" pitchFamily="49" charset="0"/>
                <a:cs typeface="Courier New" pitchFamily="49" charset="0"/>
              </a:rPr>
              <a:t>		   c= </a:t>
            </a:r>
            <a:r>
              <a:rPr lang="fr-FR" sz="1600" dirty="0" err="1" smtClean="0">
                <a:latin typeface="Courier New" pitchFamily="49" charset="0"/>
                <a:cs typeface="Courier New" pitchFamily="49" charset="0"/>
              </a:rPr>
              <a:t>lireUnInt</a:t>
            </a:r>
            <a:r>
              <a:rPr lang="fr-FR" sz="1600" dirty="0" smtClean="0">
                <a:latin typeface="Courier New" pitchFamily="49" charset="0"/>
                <a:cs typeface="Courier New" pitchFamily="49" charset="0"/>
              </a:rPr>
              <a:t>(); </a:t>
            </a:r>
          </a:p>
          <a:p>
            <a:pPr>
              <a:lnSpc>
                <a:spcPct val="90000"/>
              </a:lnSpc>
              <a:spcBef>
                <a:spcPct val="0"/>
              </a:spcBef>
              <a:buFontTx/>
              <a:buNone/>
            </a:pPr>
            <a:r>
              <a:rPr lang="fr-FR" sz="1600" dirty="0" smtClean="0">
                <a:latin typeface="Courier New" pitchFamily="49" charset="0"/>
                <a:cs typeface="Courier New" pitchFamily="49" charset="0"/>
              </a:rPr>
              <a:t>		} </a:t>
            </a:r>
            <a:r>
              <a:rPr lang="fr-FR" sz="1600" b="1" dirty="0" smtClean="0">
                <a:latin typeface="Courier New" pitchFamily="49" charset="0"/>
                <a:cs typeface="Courier New" pitchFamily="49" charset="0"/>
              </a:rPr>
              <a:t>while (c&gt;10);</a:t>
            </a:r>
          </a:p>
          <a:p>
            <a:pPr>
              <a:lnSpc>
                <a:spcPct val="90000"/>
              </a:lnSpc>
              <a:spcBef>
                <a:spcPct val="0"/>
              </a:spcBef>
              <a:buFontTx/>
              <a:buNone/>
            </a:pPr>
            <a:endParaRPr lang="fr-FR" sz="1600" dirty="0" smtClean="0">
              <a:latin typeface="Courier New" pitchFamily="49" charset="0"/>
              <a:cs typeface="Courier New" pitchFamily="49" charset="0"/>
            </a:endParaRPr>
          </a:p>
          <a:p>
            <a:pPr>
              <a:lnSpc>
                <a:spcPct val="90000"/>
              </a:lnSpc>
              <a:spcBef>
                <a:spcPct val="0"/>
              </a:spcBef>
              <a:buFontTx/>
              <a:buNone/>
            </a:pPr>
            <a:r>
              <a:rPr lang="fr-FR" sz="1600" dirty="0" smtClean="0">
                <a:latin typeface="Courier New" pitchFamily="49" charset="0"/>
                <a:cs typeface="Courier New" pitchFamily="49" charset="0"/>
              </a:rPr>
              <a:t>	</a:t>
            </a:r>
            <a:r>
              <a:rPr lang="fr-FR" sz="1600" b="1" dirty="0" smtClean="0">
                <a:latin typeface="Courier New" pitchFamily="49" charset="0"/>
                <a:cs typeface="Courier New" pitchFamily="49" charset="0"/>
              </a:rPr>
              <a:t>while</a:t>
            </a:r>
            <a:r>
              <a:rPr lang="fr-FR" sz="1600" dirty="0" smtClean="0">
                <a:latin typeface="Courier New" pitchFamily="49" charset="0"/>
                <a:cs typeface="Courier New" pitchFamily="49" charset="0"/>
              </a:rPr>
              <a:t> (c&gt;0) afficher (c--);</a:t>
            </a:r>
          </a:p>
          <a:p>
            <a:pPr>
              <a:lnSpc>
                <a:spcPct val="90000"/>
              </a:lnSpc>
              <a:spcBef>
                <a:spcPct val="0"/>
              </a:spcBef>
              <a:buFontTx/>
              <a:buNone/>
            </a:pPr>
            <a:r>
              <a:rPr lang="fr-FR" sz="1600" dirty="0" smtClean="0">
                <a:latin typeface="Courier New" pitchFamily="49" charset="0"/>
                <a:cs typeface="Courier New" pitchFamily="49" charset="0"/>
              </a:rPr>
              <a:t>	}</a:t>
            </a:r>
          </a:p>
          <a:p>
            <a:pPr>
              <a:lnSpc>
                <a:spcPct val="90000"/>
              </a:lnSpc>
              <a:spcBef>
                <a:spcPct val="0"/>
              </a:spcBef>
              <a:buFontTx/>
              <a:buNone/>
            </a:pPr>
            <a:endParaRPr lang="fr-FR" sz="1600" dirty="0" smtClean="0">
              <a:latin typeface="Courier New" pitchFamily="49" charset="0"/>
              <a:cs typeface="Courier New" pitchFamily="49" charset="0"/>
            </a:endParaRPr>
          </a:p>
          <a:p>
            <a:pPr>
              <a:lnSpc>
                <a:spcPct val="90000"/>
              </a:lnSpc>
              <a:spcBef>
                <a:spcPct val="0"/>
              </a:spcBef>
              <a:buFontTx/>
              <a:buNone/>
            </a:pPr>
            <a:r>
              <a:rPr lang="fr-FR" sz="1600" dirty="0" smtClean="0">
                <a:latin typeface="Courier New" pitchFamily="49" charset="0"/>
                <a:cs typeface="Courier New" pitchFamily="49" charset="0"/>
              </a:rPr>
              <a:t>	public </a:t>
            </a:r>
            <a:r>
              <a:rPr lang="fr-FR" sz="1600" dirty="0" err="1" smtClean="0">
                <a:latin typeface="Courier New" pitchFamily="49" charset="0"/>
                <a:cs typeface="Courier New" pitchFamily="49" charset="0"/>
              </a:rPr>
              <a:t>static</a:t>
            </a:r>
            <a:r>
              <a:rPr lang="fr-FR" sz="1600" dirty="0" smtClean="0">
                <a:latin typeface="Courier New" pitchFamily="49" charset="0"/>
                <a:cs typeface="Courier New" pitchFamily="49" charset="0"/>
              </a:rPr>
              <a:t> </a:t>
            </a:r>
            <a:r>
              <a:rPr lang="fr-FR" sz="1600" dirty="0" err="1" smtClean="0">
                <a:latin typeface="Courier New" pitchFamily="49" charset="0"/>
                <a:cs typeface="Courier New" pitchFamily="49" charset="0"/>
              </a:rPr>
              <a:t>int</a:t>
            </a:r>
            <a:r>
              <a:rPr lang="fr-FR" sz="1600" dirty="0" smtClean="0">
                <a:latin typeface="Courier New" pitchFamily="49" charset="0"/>
                <a:cs typeface="Courier New" pitchFamily="49" charset="0"/>
              </a:rPr>
              <a:t> </a:t>
            </a:r>
            <a:r>
              <a:rPr lang="fr-FR" sz="1600" dirty="0" err="1" smtClean="0">
                <a:latin typeface="Courier New" pitchFamily="49" charset="0"/>
                <a:cs typeface="Courier New" pitchFamily="49" charset="0"/>
              </a:rPr>
              <a:t>lireUnInt</a:t>
            </a:r>
            <a:r>
              <a:rPr lang="fr-FR" sz="1600" dirty="0" smtClean="0">
                <a:latin typeface="Courier New" pitchFamily="49" charset="0"/>
                <a:cs typeface="Courier New" pitchFamily="49" charset="0"/>
              </a:rPr>
              <a:t>() {……}</a:t>
            </a:r>
          </a:p>
          <a:p>
            <a:pPr>
              <a:lnSpc>
                <a:spcPct val="90000"/>
              </a:lnSpc>
              <a:spcBef>
                <a:spcPct val="0"/>
              </a:spcBef>
              <a:buFontTx/>
              <a:buNone/>
            </a:pPr>
            <a:endParaRPr lang="fr-FR" sz="1600" dirty="0" smtClean="0">
              <a:latin typeface="Courier New" pitchFamily="49" charset="0"/>
              <a:cs typeface="Courier New" pitchFamily="49" charset="0"/>
            </a:endParaRPr>
          </a:p>
          <a:p>
            <a:pPr>
              <a:lnSpc>
                <a:spcPct val="90000"/>
              </a:lnSpc>
              <a:spcBef>
                <a:spcPct val="0"/>
              </a:spcBef>
              <a:buFontTx/>
              <a:buNone/>
            </a:pPr>
            <a:r>
              <a:rPr lang="fr-FR" sz="1600" dirty="0" smtClean="0">
                <a:latin typeface="Courier New" pitchFamily="49" charset="0"/>
                <a:cs typeface="Courier New" pitchFamily="49" charset="0"/>
              </a:rPr>
              <a:t>	public </a:t>
            </a:r>
            <a:r>
              <a:rPr lang="fr-FR" sz="1600" dirty="0" err="1" smtClean="0">
                <a:latin typeface="Courier New" pitchFamily="49" charset="0"/>
                <a:cs typeface="Courier New" pitchFamily="49" charset="0"/>
              </a:rPr>
              <a:t>static</a:t>
            </a:r>
            <a:r>
              <a:rPr lang="fr-FR" sz="1600" dirty="0" smtClean="0">
                <a:latin typeface="Courier New" pitchFamily="49" charset="0"/>
                <a:cs typeface="Courier New" pitchFamily="49" charset="0"/>
              </a:rPr>
              <a:t> </a:t>
            </a:r>
            <a:r>
              <a:rPr lang="fr-FR" sz="1600" dirty="0" err="1" smtClean="0">
                <a:latin typeface="Courier New" pitchFamily="49" charset="0"/>
                <a:cs typeface="Courier New" pitchFamily="49" charset="0"/>
              </a:rPr>
              <a:t>void</a:t>
            </a:r>
            <a:r>
              <a:rPr lang="fr-FR" sz="1600" dirty="0" smtClean="0">
                <a:latin typeface="Courier New" pitchFamily="49" charset="0"/>
                <a:cs typeface="Courier New" pitchFamily="49" charset="0"/>
              </a:rPr>
              <a:t> afficher (char c) {……}</a:t>
            </a:r>
          </a:p>
          <a:p>
            <a:pPr>
              <a:lnSpc>
                <a:spcPct val="90000"/>
              </a:lnSpc>
              <a:spcBef>
                <a:spcPct val="0"/>
              </a:spcBef>
              <a:buFontTx/>
              <a:buNone/>
            </a:pPr>
            <a:r>
              <a:rPr lang="fr-FR" sz="1600" dirty="0" smtClean="0">
                <a:latin typeface="Courier New" pitchFamily="49" charset="0"/>
                <a:cs typeface="Courier New" pitchFamily="49" charset="0"/>
              </a:rPr>
              <a:t>	</a:t>
            </a:r>
          </a:p>
          <a:p>
            <a:pPr>
              <a:lnSpc>
                <a:spcPct val="90000"/>
              </a:lnSpc>
              <a:spcBef>
                <a:spcPct val="0"/>
              </a:spcBef>
              <a:buFontTx/>
              <a:buNone/>
            </a:pPr>
            <a:r>
              <a:rPr lang="fr-FR" sz="1600" dirty="0" smtClean="0">
                <a:latin typeface="Courier New" pitchFamily="49" charset="0"/>
                <a:cs typeface="Courier New" pitchFamily="49" charset="0"/>
              </a:rPr>
              <a:t>}</a:t>
            </a:r>
          </a:p>
          <a:p>
            <a:pPr>
              <a:lnSpc>
                <a:spcPct val="90000"/>
              </a:lnSpc>
              <a:spcBef>
                <a:spcPct val="0"/>
              </a:spcBef>
              <a:buFontTx/>
              <a:buNone/>
            </a:pPr>
            <a:endParaRPr lang="fr-FR" sz="1600" dirty="0" smtClean="0">
              <a:latin typeface="Courier New" pitchFamily="49" charset="0"/>
              <a:cs typeface="Courier New" pitchFamily="49" charset="0"/>
            </a:endParaRPr>
          </a:p>
        </p:txBody>
      </p:sp>
      <p:sp>
        <p:nvSpPr>
          <p:cNvPr id="6" name="Text Box 5"/>
          <p:cNvSpPr txBox="1">
            <a:spLocks noChangeArrowheads="1"/>
          </p:cNvSpPr>
          <p:nvPr/>
        </p:nvSpPr>
        <p:spPr>
          <a:xfrm>
            <a:off x="142844" y="857232"/>
            <a:ext cx="4286280" cy="5786478"/>
          </a:xfrm>
          <a:prstGeom prst="rect">
            <a:avLst/>
          </a:prstGeom>
          <a:solidFill>
            <a:schemeClr val="bg1"/>
          </a:solidFill>
          <a:ln w="25400">
            <a:solidFill>
              <a:schemeClr val="tx1"/>
            </a:solidFill>
          </a:ln>
        </p:spPr>
        <p:txBody>
          <a:bodyPr vert="horz" lIns="91440" tIns="45720" rIns="91440" bIns="45720" rtlCol="0">
            <a:normAutofit/>
          </a:bodyPr>
          <a:lstStyle/>
          <a:p>
            <a:pPr marL="342900" marR="0" lvl="0" indent="-342900" algn="l" defTabSz="914400" rtl="0" eaLnBrk="1" fontAlgn="auto" latinLnBrk="0" hangingPunct="1">
              <a:lnSpc>
                <a:spcPct val="90000"/>
              </a:lnSpc>
              <a:spcBef>
                <a:spcPct val="0"/>
              </a:spcBef>
              <a:spcAft>
                <a:spcPts val="0"/>
              </a:spcAft>
              <a:buClrTx/>
              <a:buSzTx/>
              <a:buFont typeface="Wingdings" pitchFamily="2" charset="2"/>
              <a:buChar char="Ø"/>
              <a:tabLst/>
              <a:defRPr/>
            </a:pPr>
            <a:r>
              <a:rPr kumimoji="0" lang="fr-FR" sz="1600" b="1" i="0" u="none" strike="noStrike" kern="1200" cap="none" spc="0" normalizeH="0" baseline="0" noProof="0" dirty="0" smtClean="0">
                <a:ln>
                  <a:noFill/>
                </a:ln>
                <a:solidFill>
                  <a:schemeClr val="tx1"/>
                </a:solidFill>
                <a:effectLst/>
                <a:uLnTx/>
                <a:uFillTx/>
                <a:latin typeface="Courier New" pitchFamily="49" charset="0"/>
                <a:ea typeface="+mn-ea"/>
                <a:cs typeface="+mn-cs"/>
              </a:rPr>
              <a:t>Syntaxe </a:t>
            </a:r>
            <a:r>
              <a:rPr kumimoji="0" lang="fr-FR" sz="1600" b="0" i="0" u="none" strike="noStrike" kern="1200" cap="none" spc="0" normalizeH="0" baseline="0" noProof="0" dirty="0" smtClean="0">
                <a:ln>
                  <a:noFill/>
                </a:ln>
                <a:solidFill>
                  <a:schemeClr val="tx1"/>
                </a:solidFill>
                <a:effectLst/>
                <a:uLnTx/>
                <a:uFillTx/>
                <a:latin typeface="Courier New" pitchFamily="49" charset="0"/>
                <a:ea typeface="+mn-ea"/>
                <a:cs typeface="+mn-cs"/>
              </a:rPr>
              <a:t> </a:t>
            </a:r>
          </a:p>
          <a:p>
            <a:r>
              <a:rPr lang="fr-FR" sz="2000" dirty="0" err="1" smtClean="0"/>
              <a:t>while</a:t>
            </a:r>
            <a:r>
              <a:rPr lang="fr-FR" sz="2000" dirty="0" smtClean="0"/>
              <a:t> ( </a:t>
            </a:r>
            <a:r>
              <a:rPr lang="fr-FR" sz="2000" b="1" dirty="0" smtClean="0"/>
              <a:t>condition</a:t>
            </a:r>
            <a:r>
              <a:rPr lang="fr-FR" sz="2000" dirty="0" smtClean="0"/>
              <a:t>)</a:t>
            </a:r>
          </a:p>
          <a:p>
            <a:r>
              <a:rPr lang="fr-FR" sz="2000" dirty="0" smtClean="0"/>
              <a:t>{</a:t>
            </a:r>
          </a:p>
          <a:p>
            <a:r>
              <a:rPr lang="fr-FR" sz="2000" dirty="0" smtClean="0"/>
              <a:t>... // code a exécuter dans la boucle</a:t>
            </a:r>
          </a:p>
          <a:p>
            <a:r>
              <a:rPr lang="fr-FR" sz="2000" dirty="0" smtClean="0"/>
              <a:t>}</a:t>
            </a:r>
          </a:p>
          <a:p>
            <a:endParaRPr kumimoji="0" lang="fr-FR" sz="2000" b="0" i="0" u="none" strike="noStrike" kern="1200" cap="none" spc="0" normalizeH="0" baseline="0" noProof="0" dirty="0" smtClean="0">
              <a:ln>
                <a:noFill/>
              </a:ln>
              <a:solidFill>
                <a:schemeClr val="tx1"/>
              </a:solidFill>
              <a:effectLst/>
              <a:uLnTx/>
              <a:uFillTx/>
              <a:latin typeface="Courier New" pitchFamily="49" charset="0"/>
              <a:ea typeface="+mn-ea"/>
              <a:cs typeface="Courier New" pitchFamily="49" charset="0"/>
            </a:endParaRPr>
          </a:p>
          <a:p>
            <a:pPr algn="just">
              <a:buFont typeface="Wingdings" pitchFamily="2" charset="2"/>
              <a:buChar char="ü"/>
            </a:pPr>
            <a:r>
              <a:rPr lang="fr-FR" sz="2000" b="1" dirty="0" smtClean="0">
                <a:latin typeface="Courier New" pitchFamily="49" charset="0"/>
                <a:cs typeface="Courier New" pitchFamily="49" charset="0"/>
              </a:rPr>
              <a:t>Condition</a:t>
            </a:r>
            <a:r>
              <a:rPr lang="fr-FR" sz="2000" dirty="0" smtClean="0">
                <a:latin typeface="Courier New" pitchFamily="49" charset="0"/>
                <a:cs typeface="Courier New" pitchFamily="49" charset="0"/>
              </a:rPr>
              <a:t> est de type booléen</a:t>
            </a:r>
          </a:p>
          <a:p>
            <a:pPr algn="just">
              <a:buFont typeface="Wingdings" pitchFamily="2" charset="2"/>
              <a:buChar char="ü"/>
            </a:pPr>
            <a:r>
              <a:rPr lang="fr-FR" sz="2000" dirty="0" smtClean="0"/>
              <a:t>Le code est exécuté tant que la condition est vraie. Si avant l'instruction while, la condition est fausse, alors le code de la boucle ne sera jamais exécuté</a:t>
            </a:r>
            <a:r>
              <a:rPr lang="fr-FR" sz="2000" dirty="0" smtClean="0">
                <a:latin typeface="Courier New" pitchFamily="49" charset="0"/>
                <a:cs typeface="Courier New" pitchFamily="49" charset="0"/>
              </a:rPr>
              <a:t> </a:t>
            </a:r>
          </a:p>
          <a:p>
            <a:pPr algn="just">
              <a:buFont typeface="Wingdings" pitchFamily="2" charset="2"/>
              <a:buChar char="Ø"/>
            </a:pPr>
            <a:r>
              <a:rPr lang="fr-FR" sz="1600" b="1" dirty="0" smtClean="0">
                <a:latin typeface="Courier New" pitchFamily="49" charset="0"/>
              </a:rPr>
              <a:t>  Autre syntaxe </a:t>
            </a:r>
          </a:p>
          <a:p>
            <a:r>
              <a:rPr lang="fr-FR" sz="2000" b="1" dirty="0" smtClean="0"/>
              <a:t>do</a:t>
            </a:r>
            <a:r>
              <a:rPr lang="fr-FR" sz="2000" dirty="0" smtClean="0"/>
              <a:t> {</a:t>
            </a:r>
          </a:p>
          <a:p>
            <a:r>
              <a:rPr lang="fr-FR" sz="2000" dirty="0" smtClean="0"/>
              <a:t>... // code a exécuter dans la boucle</a:t>
            </a:r>
          </a:p>
          <a:p>
            <a:r>
              <a:rPr lang="fr-FR" sz="2000" dirty="0" smtClean="0"/>
              <a:t>} </a:t>
            </a:r>
            <a:r>
              <a:rPr lang="fr-FR" sz="2000" dirty="0" err="1" smtClean="0"/>
              <a:t>while</a:t>
            </a:r>
            <a:r>
              <a:rPr lang="fr-FR" sz="2000" dirty="0" smtClean="0"/>
              <a:t> ( </a:t>
            </a:r>
            <a:r>
              <a:rPr lang="fr-FR" sz="2000" b="1" dirty="0" smtClean="0"/>
              <a:t>condition</a:t>
            </a:r>
            <a:r>
              <a:rPr lang="fr-FR" sz="2000" dirty="0" smtClean="0"/>
              <a:t>)</a:t>
            </a:r>
          </a:p>
          <a:p>
            <a:pPr>
              <a:buFont typeface="Wingdings" pitchFamily="2" charset="2"/>
              <a:buChar char="ü"/>
            </a:pPr>
            <a:r>
              <a:rPr lang="fr-FR" sz="2000" dirty="0" smtClean="0"/>
              <a:t>Le code est exécuté au moins une fois.</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2"/>
          <p:cNvSpPr>
            <a:spLocks noGrp="1" noChangeArrowheads="1"/>
          </p:cNvSpPr>
          <p:nvPr>
            <p:ph type="title"/>
          </p:nvPr>
        </p:nvSpPr>
        <p:spPr>
          <a:xfrm>
            <a:off x="642910" y="0"/>
            <a:ext cx="8229600" cy="725470"/>
          </a:xfrm>
        </p:spPr>
        <p:txBody>
          <a:bodyPr>
            <a:normAutofit fontScale="90000"/>
          </a:bodyPr>
          <a:lstStyle/>
          <a:p>
            <a:r>
              <a:rPr lang="fr-FR" dirty="0" smtClean="0"/>
              <a:t>Boucle  for</a:t>
            </a:r>
          </a:p>
        </p:txBody>
      </p:sp>
      <p:sp>
        <p:nvSpPr>
          <p:cNvPr id="38917" name="Text Box 5"/>
          <p:cNvSpPr>
            <a:spLocks noGrp="1" noChangeArrowheads="1"/>
          </p:cNvSpPr>
          <p:nvPr>
            <p:ph type="body" idx="1"/>
          </p:nvPr>
        </p:nvSpPr>
        <p:spPr>
          <a:xfrm>
            <a:off x="4500562" y="857232"/>
            <a:ext cx="4643438" cy="5643602"/>
          </a:xfrm>
          <a:solidFill>
            <a:schemeClr val="bg1"/>
          </a:solidFill>
          <a:ln w="25400">
            <a:solidFill>
              <a:schemeClr val="tx1"/>
            </a:solidFill>
          </a:ln>
        </p:spPr>
        <p:txBody>
          <a:bodyPr>
            <a:normAutofit/>
          </a:bodyPr>
          <a:lstStyle/>
          <a:p>
            <a:pPr>
              <a:lnSpc>
                <a:spcPct val="90000"/>
              </a:lnSpc>
              <a:spcBef>
                <a:spcPct val="0"/>
              </a:spcBef>
              <a:buFont typeface="Wingdings" pitchFamily="2" charset="2"/>
              <a:buChar char="Ø"/>
            </a:pPr>
            <a:r>
              <a:rPr lang="fr-FR" sz="1600" b="1" dirty="0" smtClean="0">
                <a:latin typeface="Courier New" pitchFamily="49" charset="0"/>
              </a:rPr>
              <a:t>Exemple :</a:t>
            </a:r>
          </a:p>
          <a:p>
            <a:pPr>
              <a:lnSpc>
                <a:spcPct val="90000"/>
              </a:lnSpc>
              <a:spcBef>
                <a:spcPct val="0"/>
              </a:spcBef>
              <a:buFontTx/>
              <a:buNone/>
            </a:pPr>
            <a:r>
              <a:rPr lang="fr-FR" sz="1600" dirty="0" smtClean="0">
                <a:latin typeface="Courier New" pitchFamily="49" charset="0"/>
              </a:rPr>
              <a:t> class Test {</a:t>
            </a:r>
          </a:p>
          <a:p>
            <a:pPr>
              <a:lnSpc>
                <a:spcPct val="90000"/>
              </a:lnSpc>
              <a:spcBef>
                <a:spcPct val="0"/>
              </a:spcBef>
              <a:buFontTx/>
              <a:buNone/>
            </a:pPr>
            <a:r>
              <a:rPr lang="fr-FR" sz="1500" dirty="0" smtClean="0">
                <a:latin typeface="Courier New" pitchFamily="49" charset="0"/>
              </a:rPr>
              <a:t>public </a:t>
            </a:r>
            <a:r>
              <a:rPr lang="fr-FR" sz="1500" dirty="0" err="1" smtClean="0">
                <a:latin typeface="Courier New" pitchFamily="49" charset="0"/>
              </a:rPr>
              <a:t>static</a:t>
            </a:r>
            <a:r>
              <a:rPr lang="fr-FR" sz="1500" dirty="0" smtClean="0">
                <a:latin typeface="Courier New" pitchFamily="49" charset="0"/>
              </a:rPr>
              <a:t> </a:t>
            </a:r>
            <a:r>
              <a:rPr lang="fr-FR" sz="1500" dirty="0" err="1" smtClean="0">
                <a:latin typeface="Courier New" pitchFamily="49" charset="0"/>
              </a:rPr>
              <a:t>void</a:t>
            </a:r>
            <a:r>
              <a:rPr lang="fr-FR" sz="1500" dirty="0" smtClean="0">
                <a:latin typeface="Courier New" pitchFamily="49" charset="0"/>
              </a:rPr>
              <a:t> main(String </a:t>
            </a:r>
            <a:r>
              <a:rPr lang="fr-FR" sz="1500" dirty="0" err="1" smtClean="0">
                <a:latin typeface="Courier New" pitchFamily="49" charset="0"/>
              </a:rPr>
              <a:t>args</a:t>
            </a:r>
            <a:r>
              <a:rPr lang="fr-FR" sz="1500" dirty="0" smtClean="0">
                <a:latin typeface="Courier New" pitchFamily="49" charset="0"/>
              </a:rPr>
              <a:t>[]) {</a:t>
            </a:r>
          </a:p>
          <a:p>
            <a:pPr>
              <a:lnSpc>
                <a:spcPct val="90000"/>
              </a:lnSpc>
              <a:spcBef>
                <a:spcPct val="0"/>
              </a:spcBef>
              <a:buFontTx/>
              <a:buNone/>
            </a:pPr>
            <a:r>
              <a:rPr lang="fr-FR" sz="1600" dirty="0" smtClean="0">
                <a:latin typeface="Courier New" pitchFamily="49" charset="0"/>
              </a:rPr>
              <a:t>		</a:t>
            </a:r>
            <a:r>
              <a:rPr lang="fr-FR" sz="1600" dirty="0" err="1" smtClean="0">
                <a:latin typeface="Courier New" pitchFamily="49" charset="0"/>
              </a:rPr>
              <a:t>int</a:t>
            </a:r>
            <a:r>
              <a:rPr lang="fr-FR" sz="1600" dirty="0" smtClean="0">
                <a:latin typeface="Courier New" pitchFamily="49" charset="0"/>
              </a:rPr>
              <a:t> i;</a:t>
            </a:r>
          </a:p>
          <a:p>
            <a:pPr>
              <a:lnSpc>
                <a:spcPct val="90000"/>
              </a:lnSpc>
              <a:spcBef>
                <a:spcPct val="0"/>
              </a:spcBef>
              <a:buFontTx/>
              <a:buNone/>
            </a:pPr>
            <a:endParaRPr lang="fr-FR" sz="1600" dirty="0" smtClean="0">
              <a:latin typeface="Courier New" pitchFamily="49" charset="0"/>
            </a:endParaRPr>
          </a:p>
          <a:p>
            <a:pPr>
              <a:lnSpc>
                <a:spcPct val="90000"/>
              </a:lnSpc>
              <a:spcBef>
                <a:spcPct val="0"/>
              </a:spcBef>
              <a:buFontTx/>
              <a:buNone/>
            </a:pPr>
            <a:r>
              <a:rPr lang="fr-FR" sz="1600" dirty="0" smtClean="0">
                <a:latin typeface="Courier New" pitchFamily="49" charset="0"/>
              </a:rPr>
              <a:t>		</a:t>
            </a:r>
            <a:r>
              <a:rPr lang="fr-FR" sz="1600" b="1" dirty="0" smtClean="0">
                <a:latin typeface="Courier New" pitchFamily="49" charset="0"/>
              </a:rPr>
              <a:t>for</a:t>
            </a:r>
            <a:r>
              <a:rPr lang="fr-FR" sz="1600" dirty="0" smtClean="0">
                <a:latin typeface="Courier New" pitchFamily="49" charset="0"/>
              </a:rPr>
              <a:t> (i=0 ; i &lt;=5 ; i++) {</a:t>
            </a:r>
          </a:p>
          <a:p>
            <a:pPr>
              <a:lnSpc>
                <a:spcPct val="90000"/>
              </a:lnSpc>
              <a:spcBef>
                <a:spcPct val="0"/>
              </a:spcBef>
              <a:buFontTx/>
              <a:buNone/>
            </a:pPr>
            <a:r>
              <a:rPr lang="fr-FR" sz="1600" dirty="0" smtClean="0">
                <a:latin typeface="Courier New" pitchFamily="49" charset="0"/>
              </a:rPr>
              <a:t>		System.out.println (i);</a:t>
            </a:r>
          </a:p>
          <a:p>
            <a:pPr>
              <a:lnSpc>
                <a:spcPct val="90000"/>
              </a:lnSpc>
              <a:spcBef>
                <a:spcPct val="0"/>
              </a:spcBef>
              <a:buFontTx/>
              <a:buNone/>
            </a:pPr>
            <a:r>
              <a:rPr lang="fr-FR" sz="1600" dirty="0" smtClean="0">
                <a:latin typeface="Courier New" pitchFamily="49" charset="0"/>
              </a:rPr>
              <a:t>			……</a:t>
            </a:r>
          </a:p>
          <a:p>
            <a:pPr>
              <a:lnSpc>
                <a:spcPct val="90000"/>
              </a:lnSpc>
              <a:spcBef>
                <a:spcPct val="0"/>
              </a:spcBef>
              <a:buFontTx/>
              <a:buNone/>
            </a:pPr>
            <a:r>
              <a:rPr lang="fr-FR" sz="1600" dirty="0" smtClean="0">
                <a:latin typeface="Courier New" pitchFamily="49" charset="0"/>
              </a:rPr>
              <a:t>		}</a:t>
            </a:r>
          </a:p>
          <a:p>
            <a:pPr>
              <a:lnSpc>
                <a:spcPct val="90000"/>
              </a:lnSpc>
              <a:spcBef>
                <a:spcPct val="0"/>
              </a:spcBef>
              <a:buFontTx/>
              <a:buNone/>
            </a:pPr>
            <a:endParaRPr lang="fr-FR" sz="1600" dirty="0" smtClean="0">
              <a:latin typeface="Courier New" pitchFamily="49" charset="0"/>
            </a:endParaRPr>
          </a:p>
          <a:p>
            <a:pPr>
              <a:lnSpc>
                <a:spcPct val="90000"/>
              </a:lnSpc>
              <a:spcBef>
                <a:spcPct val="0"/>
              </a:spcBef>
              <a:buFontTx/>
              <a:buNone/>
            </a:pPr>
            <a:r>
              <a:rPr lang="fr-FR" sz="1600" dirty="0" smtClean="0">
                <a:latin typeface="Courier New" pitchFamily="49" charset="0"/>
              </a:rPr>
              <a:t>		</a:t>
            </a:r>
            <a:r>
              <a:rPr lang="fr-FR" sz="1600" b="1" dirty="0" smtClean="0">
                <a:latin typeface="Courier New" pitchFamily="49" charset="0"/>
              </a:rPr>
              <a:t>for</a:t>
            </a:r>
            <a:r>
              <a:rPr lang="fr-FR" sz="1600" dirty="0" smtClean="0">
                <a:latin typeface="Courier New" pitchFamily="49" charset="0"/>
              </a:rPr>
              <a:t> (</a:t>
            </a:r>
            <a:r>
              <a:rPr lang="fr-FR" sz="1600" dirty="0" err="1" smtClean="0">
                <a:latin typeface="Courier New" pitchFamily="49" charset="0"/>
              </a:rPr>
              <a:t>int</a:t>
            </a:r>
            <a:r>
              <a:rPr lang="fr-FR" sz="1600" dirty="0" smtClean="0">
                <a:latin typeface="Courier New" pitchFamily="49" charset="0"/>
              </a:rPr>
              <a:t> j=0 ; j &lt;=5 , j++) {</a:t>
            </a:r>
          </a:p>
          <a:p>
            <a:pPr>
              <a:lnSpc>
                <a:spcPct val="90000"/>
              </a:lnSpc>
              <a:spcBef>
                <a:spcPct val="0"/>
              </a:spcBef>
              <a:buFontTx/>
              <a:buNone/>
            </a:pPr>
            <a:r>
              <a:rPr lang="fr-FR" sz="1600" dirty="0" smtClean="0">
                <a:latin typeface="Courier New" pitchFamily="49" charset="0"/>
              </a:rPr>
              <a:t>		System.out.println (i);</a:t>
            </a:r>
          </a:p>
          <a:p>
            <a:pPr>
              <a:lnSpc>
                <a:spcPct val="90000"/>
              </a:lnSpc>
              <a:spcBef>
                <a:spcPct val="0"/>
              </a:spcBef>
              <a:buFontTx/>
              <a:buNone/>
            </a:pPr>
            <a:r>
              <a:rPr lang="fr-FR" sz="1600" dirty="0" smtClean="0">
                <a:latin typeface="Courier New" pitchFamily="49" charset="0"/>
              </a:rPr>
              <a:t>			……</a:t>
            </a:r>
          </a:p>
          <a:p>
            <a:pPr>
              <a:lnSpc>
                <a:spcPct val="90000"/>
              </a:lnSpc>
              <a:spcBef>
                <a:spcPct val="0"/>
              </a:spcBef>
              <a:buFontTx/>
              <a:buNone/>
            </a:pPr>
            <a:r>
              <a:rPr lang="fr-FR" sz="1600" dirty="0" smtClean="0">
                <a:latin typeface="Courier New" pitchFamily="49" charset="0"/>
              </a:rPr>
              <a:t>		}</a:t>
            </a:r>
          </a:p>
          <a:p>
            <a:pPr>
              <a:lnSpc>
                <a:spcPct val="90000"/>
              </a:lnSpc>
              <a:spcBef>
                <a:spcPct val="0"/>
              </a:spcBef>
              <a:buFontTx/>
              <a:buNone/>
            </a:pPr>
            <a:r>
              <a:rPr lang="fr-FR" sz="1600" dirty="0" smtClean="0">
                <a:latin typeface="Courier New" pitchFamily="49" charset="0"/>
              </a:rPr>
              <a:t>		</a:t>
            </a:r>
          </a:p>
          <a:p>
            <a:pPr>
              <a:lnSpc>
                <a:spcPct val="90000"/>
              </a:lnSpc>
              <a:spcBef>
                <a:spcPct val="0"/>
              </a:spcBef>
              <a:buFontTx/>
              <a:buNone/>
            </a:pPr>
            <a:r>
              <a:rPr lang="fr-FR" sz="1600" dirty="0" smtClean="0">
                <a:latin typeface="Courier New" pitchFamily="49" charset="0"/>
              </a:rPr>
              <a:t>		// i est accessible</a:t>
            </a:r>
          </a:p>
          <a:p>
            <a:pPr>
              <a:lnSpc>
                <a:spcPct val="90000"/>
              </a:lnSpc>
              <a:spcBef>
                <a:spcPct val="0"/>
              </a:spcBef>
              <a:buFontTx/>
              <a:buNone/>
            </a:pPr>
            <a:r>
              <a:rPr lang="fr-FR" sz="1600" dirty="0" smtClean="0">
                <a:latin typeface="Courier New" pitchFamily="49" charset="0"/>
              </a:rPr>
              <a:t>		// j n’est pas accessible			</a:t>
            </a:r>
          </a:p>
          <a:p>
            <a:pPr>
              <a:lnSpc>
                <a:spcPct val="90000"/>
              </a:lnSpc>
              <a:spcBef>
                <a:spcPct val="0"/>
              </a:spcBef>
              <a:buFontTx/>
              <a:buNone/>
            </a:pPr>
            <a:r>
              <a:rPr lang="fr-FR" sz="1600" dirty="0" smtClean="0">
                <a:latin typeface="Courier New" pitchFamily="49" charset="0"/>
                <a:cs typeface="Courier New" pitchFamily="49" charset="0"/>
              </a:rPr>
              <a:t>	}</a:t>
            </a:r>
          </a:p>
          <a:p>
            <a:pPr>
              <a:lnSpc>
                <a:spcPct val="90000"/>
              </a:lnSpc>
              <a:spcBef>
                <a:spcPct val="0"/>
              </a:spcBef>
              <a:buFontTx/>
              <a:buNone/>
            </a:pPr>
            <a:r>
              <a:rPr lang="fr-FR" sz="1600" dirty="0" smtClean="0">
                <a:latin typeface="Courier New" pitchFamily="49" charset="0"/>
                <a:cs typeface="Courier New" pitchFamily="49" charset="0"/>
              </a:rPr>
              <a:t>}</a:t>
            </a:r>
          </a:p>
          <a:p>
            <a:pPr>
              <a:lnSpc>
                <a:spcPct val="90000"/>
              </a:lnSpc>
              <a:spcBef>
                <a:spcPct val="0"/>
              </a:spcBef>
              <a:buFontTx/>
              <a:buNone/>
            </a:pPr>
            <a:endParaRPr lang="fr-FR" sz="1600" dirty="0" smtClean="0">
              <a:latin typeface="Courier New" pitchFamily="49" charset="0"/>
              <a:cs typeface="Courier New" pitchFamily="49" charset="0"/>
            </a:endParaRPr>
          </a:p>
        </p:txBody>
      </p:sp>
      <p:sp>
        <p:nvSpPr>
          <p:cNvPr id="6" name="Text Box 5"/>
          <p:cNvSpPr txBox="1">
            <a:spLocks noChangeArrowheads="1"/>
          </p:cNvSpPr>
          <p:nvPr/>
        </p:nvSpPr>
        <p:spPr>
          <a:xfrm>
            <a:off x="214282" y="857232"/>
            <a:ext cx="4181476" cy="5643602"/>
          </a:xfrm>
          <a:prstGeom prst="rect">
            <a:avLst/>
          </a:prstGeom>
          <a:solidFill>
            <a:schemeClr val="bg1"/>
          </a:solidFill>
          <a:ln w="25400">
            <a:solidFill>
              <a:schemeClr val="tx1"/>
            </a:solidFill>
          </a:ln>
        </p:spPr>
        <p:txBody>
          <a:bodyPr vert="horz" lIns="91440" tIns="45720" rIns="91440" bIns="45720" rtlCol="0">
            <a:normAutofit/>
          </a:bodyPr>
          <a:lstStyle/>
          <a:p>
            <a:pPr marL="342900" marR="0" lvl="0" indent="-342900" algn="l" defTabSz="914400" rtl="0" eaLnBrk="1" fontAlgn="auto" latinLnBrk="0" hangingPunct="1">
              <a:lnSpc>
                <a:spcPct val="90000"/>
              </a:lnSpc>
              <a:spcBef>
                <a:spcPct val="0"/>
              </a:spcBef>
              <a:spcAft>
                <a:spcPts val="0"/>
              </a:spcAft>
              <a:buClrTx/>
              <a:buSzTx/>
              <a:buFont typeface="Wingdings" pitchFamily="2" charset="2"/>
              <a:buChar char="Ø"/>
              <a:tabLst/>
              <a:defRPr/>
            </a:pPr>
            <a:r>
              <a:rPr kumimoji="0" lang="fr-FR" sz="1600" b="0" i="0" u="none" strike="noStrike" kern="1200" cap="none" spc="0" normalizeH="0" baseline="0" noProof="0" dirty="0" smtClean="0">
                <a:ln>
                  <a:noFill/>
                </a:ln>
                <a:solidFill>
                  <a:schemeClr val="tx1"/>
                </a:solidFill>
                <a:effectLst/>
                <a:uLnTx/>
                <a:uFillTx/>
                <a:latin typeface="Courier New" pitchFamily="49" charset="0"/>
                <a:ea typeface="+mn-ea"/>
                <a:cs typeface="+mn-cs"/>
              </a:rPr>
              <a:t> </a:t>
            </a:r>
            <a:r>
              <a:rPr lang="fr-FR" sz="1600" b="1" dirty="0" smtClean="0">
                <a:latin typeface="Courier New" pitchFamily="49" charset="0"/>
              </a:rPr>
              <a:t>Syntaxe :</a:t>
            </a:r>
          </a:p>
          <a:p>
            <a:r>
              <a:rPr lang="fr-FR" dirty="0" smtClean="0"/>
              <a:t>for ( initialisation; condition; modification) {</a:t>
            </a:r>
          </a:p>
          <a:p>
            <a:r>
              <a:rPr lang="fr-FR" dirty="0" smtClean="0"/>
              <a:t>...</a:t>
            </a:r>
          </a:p>
          <a:p>
            <a:r>
              <a:rPr lang="fr-FR" dirty="0" smtClean="0"/>
              <a:t>}</a:t>
            </a:r>
            <a:r>
              <a:rPr lang="fr-FR" b="1" dirty="0" smtClean="0">
                <a:latin typeface="Courier New" pitchFamily="49" charset="0"/>
              </a:rPr>
              <a:t> </a:t>
            </a:r>
          </a:p>
          <a:p>
            <a:pPr>
              <a:buFont typeface="Wingdings" pitchFamily="2" charset="2"/>
              <a:buChar char="ü"/>
            </a:pPr>
            <a:r>
              <a:rPr lang="fr-FR" b="1" dirty="0" smtClean="0">
                <a:latin typeface="Courier New" pitchFamily="49" charset="0"/>
                <a:cs typeface="Courier New" pitchFamily="49" charset="0"/>
              </a:rPr>
              <a:t>Condition</a:t>
            </a:r>
            <a:r>
              <a:rPr lang="fr-FR" dirty="0" smtClean="0">
                <a:latin typeface="Courier New" pitchFamily="49" charset="0"/>
                <a:cs typeface="Courier New" pitchFamily="49" charset="0"/>
              </a:rPr>
              <a:t> est de type booléen</a:t>
            </a:r>
          </a:p>
          <a:p>
            <a:pPr algn="just">
              <a:buFont typeface="Wingdings" pitchFamily="2" charset="2"/>
              <a:buChar char="ü"/>
            </a:pPr>
            <a:r>
              <a:rPr lang="fr-FR" dirty="0" smtClean="0"/>
              <a:t> </a:t>
            </a:r>
            <a:r>
              <a:rPr lang="fr-FR" sz="2000" dirty="0" smtClean="0"/>
              <a:t>Dans l'initialisation, on peut déclarer une variable qui servira d'index et qui sera dans ce cas locale à la boucle </a:t>
            </a:r>
          </a:p>
          <a:p>
            <a:pPr algn="just">
              <a:buFont typeface="Wingdings" pitchFamily="2" charset="2"/>
              <a:buChar char="ü"/>
            </a:pPr>
            <a:r>
              <a:rPr lang="fr-FR" sz="2000" dirty="0" smtClean="0"/>
              <a:t>Il est possible d'inclure plusieurs traitements dans l'initialisation et la modification de la boucle : chacun des traitements doit être séparé par une virgule.</a:t>
            </a:r>
            <a:endParaRPr lang="fr-FR" sz="2000" dirty="0" smtClean="0">
              <a:latin typeface="Courier New" pitchFamily="49" charset="0"/>
              <a:cs typeface="Courier New" pitchFamily="49" charset="0"/>
            </a:endParaRPr>
          </a:p>
          <a:p>
            <a:endParaRPr lang="fr-FR" b="1" dirty="0" smtClean="0">
              <a:latin typeface="Courier New" pitchFamily="49" charset="0"/>
            </a:endParaRPr>
          </a:p>
          <a:p>
            <a:endParaRPr lang="fr-FR" b="1" dirty="0" smtClean="0">
              <a:latin typeface="Courier New" pitchFamily="49" charset="0"/>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42910" y="-214338"/>
            <a:ext cx="8229600" cy="1143000"/>
          </a:xfrm>
        </p:spPr>
        <p:txBody>
          <a:bodyPr/>
          <a:lstStyle/>
          <a:p>
            <a:r>
              <a:rPr lang="fr-FR" b="1" dirty="0" smtClean="0"/>
              <a:t>Les débranchements</a:t>
            </a:r>
            <a:endParaRPr lang="fr-FR" dirty="0"/>
          </a:p>
        </p:txBody>
      </p:sp>
      <p:sp>
        <p:nvSpPr>
          <p:cNvPr id="3" name="Espace réservé du contenu 2"/>
          <p:cNvSpPr>
            <a:spLocks noGrp="1"/>
          </p:cNvSpPr>
          <p:nvPr>
            <p:ph idx="1"/>
          </p:nvPr>
        </p:nvSpPr>
        <p:spPr>
          <a:xfrm>
            <a:off x="457200" y="1071546"/>
            <a:ext cx="8229600" cy="5054617"/>
          </a:xfrm>
        </p:spPr>
        <p:txBody>
          <a:bodyPr>
            <a:normAutofit fontScale="92500" lnSpcReduction="10000"/>
          </a:bodyPr>
          <a:lstStyle/>
          <a:p>
            <a:pPr algn="just">
              <a:buNone/>
            </a:pPr>
            <a:endParaRPr lang="fr-FR" b="1" dirty="0" smtClean="0"/>
          </a:p>
          <a:p>
            <a:pPr algn="just">
              <a:buFont typeface="Wingdings" pitchFamily="2" charset="2"/>
              <a:buChar char="Ø"/>
            </a:pPr>
            <a:r>
              <a:rPr lang="fr-FR" b="1" dirty="0" smtClean="0"/>
              <a:t>break</a:t>
            </a:r>
            <a:r>
              <a:rPr lang="fr-FR" dirty="0" smtClean="0"/>
              <a:t> : permet de quitter immédiatement une boucle ou un branchement (</a:t>
            </a:r>
            <a:r>
              <a:rPr lang="fr-FR" dirty="0" err="1" smtClean="0"/>
              <a:t>switch</a:t>
            </a:r>
            <a:r>
              <a:rPr lang="fr-FR" dirty="0" smtClean="0"/>
              <a:t> …case). </a:t>
            </a:r>
          </a:p>
          <a:p>
            <a:pPr algn="just">
              <a:buFont typeface="Wingdings" pitchFamily="2" charset="2"/>
              <a:buChar char="Ø"/>
            </a:pPr>
            <a:r>
              <a:rPr lang="fr-FR" b="1" dirty="0" smtClean="0"/>
              <a:t>continue</a:t>
            </a:r>
            <a:r>
              <a:rPr lang="fr-FR" dirty="0" smtClean="0"/>
              <a:t> : s'utilise dans une boucle pour passer directement à l'itération suivante</a:t>
            </a:r>
          </a:p>
          <a:p>
            <a:pPr algn="just">
              <a:buFont typeface="Wingdings" pitchFamily="2" charset="2"/>
              <a:buChar char="Ø"/>
            </a:pPr>
            <a:r>
              <a:rPr lang="fr-FR" dirty="0" smtClean="0"/>
              <a:t>break et continue peuvent s'exécuter avec des blocs nommés. Il est possible de préciser une étiquette pour indiquer le point de retour lors de la fin du traitement déclenché par le break.</a:t>
            </a:r>
          </a:p>
          <a:p>
            <a:pPr algn="just">
              <a:buFont typeface="Wingdings" pitchFamily="2" charset="2"/>
              <a:buChar char="Ø"/>
            </a:pPr>
            <a:r>
              <a:rPr lang="fr-FR" dirty="0" smtClean="0"/>
              <a:t>Une étiquette est un nom suivi d'un deux points qui définit le début d'une instruction.</a:t>
            </a:r>
            <a:endParaRPr lang="fr-FR" dirty="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0"/>
            <a:ext cx="8229600" cy="714356"/>
          </a:xfrm>
        </p:spPr>
        <p:txBody>
          <a:bodyPr>
            <a:normAutofit fontScale="90000"/>
          </a:bodyPr>
          <a:lstStyle/>
          <a:p>
            <a:r>
              <a:rPr lang="fr-FR" dirty="0" smtClean="0"/>
              <a:t>Exemples</a:t>
            </a:r>
            <a:endParaRPr lang="fr-FR" dirty="0"/>
          </a:p>
        </p:txBody>
      </p:sp>
      <p:sp>
        <p:nvSpPr>
          <p:cNvPr id="3" name="Espace réservé du contenu 2"/>
          <p:cNvSpPr>
            <a:spLocks noGrp="1"/>
          </p:cNvSpPr>
          <p:nvPr>
            <p:ph idx="1"/>
          </p:nvPr>
        </p:nvSpPr>
        <p:spPr>
          <a:xfrm>
            <a:off x="457200" y="1071547"/>
            <a:ext cx="3829048" cy="3357586"/>
          </a:xfrm>
        </p:spPr>
        <p:style>
          <a:lnRef idx="2">
            <a:schemeClr val="dk1"/>
          </a:lnRef>
          <a:fillRef idx="1">
            <a:schemeClr val="lt1"/>
          </a:fillRef>
          <a:effectRef idx="0">
            <a:schemeClr val="dk1"/>
          </a:effectRef>
          <a:fontRef idx="minor">
            <a:schemeClr val="dk1"/>
          </a:fontRef>
        </p:style>
        <p:txBody>
          <a:bodyPr>
            <a:normAutofit/>
          </a:bodyPr>
          <a:lstStyle/>
          <a:p>
            <a:pPr>
              <a:buNone/>
            </a:pPr>
            <a:r>
              <a:rPr lang="en-US" sz="2000" i="1" dirty="0" err="1" smtClean="0"/>
              <a:t>int</a:t>
            </a:r>
            <a:r>
              <a:rPr lang="en-US" sz="2000" i="1" dirty="0" smtClean="0"/>
              <a:t> x = 0;</a:t>
            </a:r>
            <a:endParaRPr lang="fr-FR" sz="2000" dirty="0" smtClean="0"/>
          </a:p>
          <a:p>
            <a:pPr>
              <a:buNone/>
            </a:pPr>
            <a:r>
              <a:rPr lang="en-US" sz="2000" i="1" dirty="0" smtClean="0"/>
              <a:t>while (x &lt; 6){</a:t>
            </a:r>
            <a:endParaRPr lang="fr-FR" sz="2000" dirty="0" smtClean="0"/>
          </a:p>
          <a:p>
            <a:pPr>
              <a:buNone/>
            </a:pPr>
            <a:r>
              <a:rPr lang="en-US" sz="2000" i="1" dirty="0" err="1" smtClean="0"/>
              <a:t>System.out.println</a:t>
            </a:r>
            <a:r>
              <a:rPr lang="en-US" sz="2000" i="1" dirty="0" smtClean="0"/>
              <a:t>(</a:t>
            </a:r>
            <a:r>
              <a:rPr lang="en-US" sz="2000" i="1" dirty="0" err="1" smtClean="0"/>
              <a:t>i</a:t>
            </a:r>
            <a:r>
              <a:rPr lang="en-US" sz="2000" i="1" dirty="0" smtClean="0"/>
              <a:t>);</a:t>
            </a:r>
            <a:endParaRPr lang="fr-FR" sz="2000" dirty="0" smtClean="0"/>
          </a:p>
          <a:p>
            <a:pPr>
              <a:buNone/>
            </a:pPr>
            <a:r>
              <a:rPr lang="en-US" sz="2000" i="1" dirty="0" smtClean="0"/>
              <a:t>x++;</a:t>
            </a:r>
            <a:endParaRPr lang="fr-FR" sz="2000" dirty="0" smtClean="0"/>
          </a:p>
          <a:p>
            <a:pPr>
              <a:buNone/>
            </a:pPr>
            <a:r>
              <a:rPr lang="en-US" sz="2000" i="1" dirty="0" smtClean="0"/>
              <a:t>if (x == 4)</a:t>
            </a:r>
            <a:endParaRPr lang="fr-FR" sz="2000" dirty="0" smtClean="0"/>
          </a:p>
          <a:p>
            <a:pPr>
              <a:buNone/>
            </a:pPr>
            <a:r>
              <a:rPr lang="fr-FR" sz="2000" b="1" i="1" dirty="0" smtClean="0"/>
              <a:t>break;</a:t>
            </a:r>
            <a:endParaRPr lang="fr-FR" sz="2000" dirty="0" smtClean="0"/>
          </a:p>
          <a:p>
            <a:pPr>
              <a:buNone/>
            </a:pPr>
            <a:r>
              <a:rPr lang="fr-FR" sz="2000" i="1" dirty="0" err="1" smtClean="0"/>
              <a:t>else</a:t>
            </a:r>
            <a:endParaRPr lang="fr-FR" sz="2000" dirty="0" smtClean="0"/>
          </a:p>
          <a:p>
            <a:pPr>
              <a:buNone/>
            </a:pPr>
            <a:r>
              <a:rPr lang="fr-FR" sz="2000" i="1" dirty="0" smtClean="0"/>
              <a:t>//faire quelque chose d’autre</a:t>
            </a:r>
            <a:endParaRPr lang="fr-FR" sz="2000" dirty="0" smtClean="0"/>
          </a:p>
          <a:p>
            <a:pPr>
              <a:buNone/>
            </a:pPr>
            <a:r>
              <a:rPr lang="fr-FR" sz="2000" i="1" dirty="0" smtClean="0"/>
              <a:t>}</a:t>
            </a:r>
            <a:endParaRPr lang="fr-FR" sz="2000" dirty="0" smtClean="0"/>
          </a:p>
          <a:p>
            <a:pPr>
              <a:buNone/>
            </a:pPr>
            <a:endParaRPr lang="fr-FR" dirty="0"/>
          </a:p>
        </p:txBody>
      </p:sp>
      <p:sp>
        <p:nvSpPr>
          <p:cNvPr id="4" name="Espace réservé du contenu 2"/>
          <p:cNvSpPr txBox="1">
            <a:spLocks/>
          </p:cNvSpPr>
          <p:nvPr/>
        </p:nvSpPr>
        <p:spPr>
          <a:xfrm>
            <a:off x="4643438" y="1071546"/>
            <a:ext cx="3829048" cy="2428892"/>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ormAutofit/>
          </a:bodyPr>
          <a:lstStyle/>
          <a:p>
            <a:r>
              <a:rPr lang="en-US" sz="2000" i="1" dirty="0" smtClean="0"/>
              <a:t>for ( </a:t>
            </a:r>
            <a:r>
              <a:rPr lang="en-US" sz="2000" i="1" dirty="0" err="1" smtClean="0"/>
              <a:t>int</a:t>
            </a:r>
            <a:r>
              <a:rPr lang="en-US" sz="2000" i="1" dirty="0" smtClean="0"/>
              <a:t> x = 0 ; x &lt; 6 ; x++)</a:t>
            </a:r>
          </a:p>
          <a:p>
            <a:r>
              <a:rPr lang="en-US" sz="2000" i="1" dirty="0" smtClean="0"/>
              <a:t>{</a:t>
            </a:r>
            <a:endParaRPr lang="fr-FR" sz="2000" dirty="0" smtClean="0"/>
          </a:p>
          <a:p>
            <a:r>
              <a:rPr lang="en-US" sz="2000" i="1" dirty="0" smtClean="0"/>
              <a:t>if(x == 4)</a:t>
            </a:r>
            <a:endParaRPr lang="fr-FR" sz="2000" dirty="0" smtClean="0"/>
          </a:p>
          <a:p>
            <a:r>
              <a:rPr lang="fr-FR" sz="2000" i="1" dirty="0" smtClean="0"/>
              <a:t>continue; </a:t>
            </a:r>
            <a:r>
              <a:rPr lang="fr-FR" sz="2000" b="1" i="1" dirty="0" smtClean="0"/>
              <a:t>//revient au début de la boucle avec x=6</a:t>
            </a:r>
            <a:endParaRPr lang="fr-FR" sz="2000" dirty="0" smtClean="0"/>
          </a:p>
          <a:p>
            <a:r>
              <a:rPr lang="fr-FR" sz="2000" i="1" dirty="0" smtClean="0"/>
              <a:t>System.out.println(i);</a:t>
            </a:r>
            <a:endParaRPr lang="fr-FR" sz="2000" dirty="0" smtClean="0"/>
          </a:p>
          <a:p>
            <a:r>
              <a:rPr lang="fr-FR" sz="2000" i="1" dirty="0" smtClean="0"/>
              <a:t>}</a:t>
            </a:r>
            <a:endParaRPr lang="fr-FR" sz="2000" dirty="0" smtClean="0"/>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fr-FR" sz="3200" b="0" i="0" u="none" strike="noStrike" kern="1200" cap="none" spc="0" normalizeH="0" baseline="0" noProof="0" dirty="0">
              <a:ln>
                <a:noFill/>
              </a:ln>
              <a:solidFill>
                <a:schemeClr val="dk1"/>
              </a:solidFill>
              <a:effectLst/>
              <a:uLnTx/>
              <a:uFillTx/>
              <a:latin typeface="+mn-lt"/>
              <a:ea typeface="+mn-ea"/>
              <a:cs typeface="+mn-cs"/>
            </a:endParaRPr>
          </a:p>
        </p:txBody>
      </p:sp>
      <p:sp>
        <p:nvSpPr>
          <p:cNvPr id="5" name="Espace réservé du contenu 2"/>
          <p:cNvSpPr txBox="1">
            <a:spLocks/>
          </p:cNvSpPr>
          <p:nvPr/>
        </p:nvSpPr>
        <p:spPr>
          <a:xfrm>
            <a:off x="428596" y="4714884"/>
            <a:ext cx="3857652" cy="1857388"/>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ormAutofit lnSpcReduction="100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fr-FR" sz="2000" b="1" i="1" dirty="0" smtClean="0"/>
              <a:t>Résultat</a:t>
            </a:r>
            <a:r>
              <a:rPr lang="en-US" sz="2000" b="1" i="1" dirty="0" smtClean="0"/>
              <a:t>:</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000" b="1" i="1" u="none" strike="noStrike" kern="1200" cap="none" spc="0" normalizeH="0" baseline="0" noProof="0" dirty="0" smtClean="0">
                <a:ln>
                  <a:noFill/>
                </a:ln>
                <a:solidFill>
                  <a:schemeClr val="dk1"/>
                </a:solidFill>
                <a:effectLst/>
                <a:uLnTx/>
                <a:uFillTx/>
                <a:latin typeface="+mn-lt"/>
                <a:ea typeface="+mn-ea"/>
                <a:cs typeface="+mn-cs"/>
              </a:rPr>
              <a:t>0</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en-US" sz="2000" b="1" i="1" dirty="0" smtClean="0"/>
              <a:t>1</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en-US" sz="2000" b="1" i="1" dirty="0" smtClean="0"/>
              <a:t>2</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en-US" sz="2000" b="1" i="1" dirty="0" smtClean="0"/>
              <a:t>3</a:t>
            </a:r>
            <a:endParaRPr kumimoji="0" lang="fr-FR" sz="3200" b="1" i="0" u="none" strike="noStrike" kern="1200" cap="none" spc="0" normalizeH="0" baseline="0" noProof="0" dirty="0">
              <a:ln>
                <a:noFill/>
              </a:ln>
              <a:solidFill>
                <a:schemeClr val="dk1"/>
              </a:solidFill>
              <a:effectLst/>
              <a:uLnTx/>
              <a:uFillTx/>
              <a:latin typeface="+mn-lt"/>
              <a:ea typeface="+mn-ea"/>
              <a:cs typeface="+mn-cs"/>
            </a:endParaRPr>
          </a:p>
        </p:txBody>
      </p:sp>
      <p:sp>
        <p:nvSpPr>
          <p:cNvPr id="6" name="Espace réservé du contenu 2"/>
          <p:cNvSpPr txBox="1">
            <a:spLocks/>
          </p:cNvSpPr>
          <p:nvPr/>
        </p:nvSpPr>
        <p:spPr>
          <a:xfrm>
            <a:off x="4643438" y="3714752"/>
            <a:ext cx="3857652" cy="2786082"/>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fr-FR" sz="2000" b="1" i="1" dirty="0" smtClean="0"/>
              <a:t>Résultat</a:t>
            </a:r>
            <a:r>
              <a:rPr lang="en-US" sz="2000" b="1" i="1" dirty="0" smtClean="0"/>
              <a:t>:</a:t>
            </a:r>
          </a:p>
          <a:p>
            <a:pPr marL="342900" lvl="0" indent="-342900">
              <a:spcBef>
                <a:spcPct val="20000"/>
              </a:spcBef>
              <a:defRPr/>
            </a:pPr>
            <a:r>
              <a:rPr lang="en-US" sz="2000" b="1" i="1" dirty="0" smtClean="0"/>
              <a:t>0</a:t>
            </a:r>
          </a:p>
          <a:p>
            <a:pPr marL="342900" lvl="0" indent="-342900">
              <a:spcBef>
                <a:spcPct val="20000"/>
              </a:spcBef>
              <a:defRPr/>
            </a:pPr>
            <a:r>
              <a:rPr lang="en-US" sz="2000" b="1" i="1" dirty="0" smtClean="0"/>
              <a:t>1</a:t>
            </a:r>
          </a:p>
          <a:p>
            <a:pPr marL="342900" lvl="0" indent="-342900">
              <a:spcBef>
                <a:spcPct val="20000"/>
              </a:spcBef>
              <a:defRPr/>
            </a:pPr>
            <a:r>
              <a:rPr lang="en-US" sz="2000" b="1" i="1" dirty="0" smtClean="0"/>
              <a:t>2</a:t>
            </a:r>
          </a:p>
          <a:p>
            <a:pPr marL="342900" lvl="0" indent="-342900">
              <a:spcBef>
                <a:spcPct val="20000"/>
              </a:spcBef>
              <a:defRPr/>
            </a:pPr>
            <a:r>
              <a:rPr lang="en-US" sz="2000" b="1" i="1" dirty="0" smtClean="0"/>
              <a:t>3</a:t>
            </a:r>
            <a:endParaRPr lang="fr-FR" sz="3200" b="1" dirty="0" smtClean="0"/>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en-US" sz="2000" b="1" i="1" dirty="0" smtClean="0"/>
              <a:t>4</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en-US" sz="2000" b="1" i="1" dirty="0" smtClean="0"/>
              <a:t>5</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lang="en-US" sz="2000" b="1" i="1" dirty="0" smtClean="0"/>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fr-FR" b="1" i="0" u="none" strike="noStrike" kern="1200" cap="none" spc="0" normalizeH="0" baseline="0" noProof="0" dirty="0">
              <a:ln>
                <a:noFill/>
              </a:ln>
              <a:solidFill>
                <a:schemeClr val="dk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2"/>
          <p:cNvSpPr>
            <a:spLocks noGrp="1" noChangeArrowheads="1"/>
          </p:cNvSpPr>
          <p:nvPr>
            <p:ph type="title"/>
          </p:nvPr>
        </p:nvSpPr>
        <p:spPr>
          <a:xfrm>
            <a:off x="457200" y="-214338"/>
            <a:ext cx="8229600" cy="1000132"/>
          </a:xfrm>
        </p:spPr>
        <p:txBody>
          <a:bodyPr/>
          <a:lstStyle/>
          <a:p>
            <a:r>
              <a:rPr lang="fr-FR" dirty="0" smtClean="0"/>
              <a:t>Les tableaux : description</a:t>
            </a:r>
          </a:p>
        </p:txBody>
      </p:sp>
      <p:sp>
        <p:nvSpPr>
          <p:cNvPr id="41988" name="Rectangle 3"/>
          <p:cNvSpPr>
            <a:spLocks noGrp="1" noChangeArrowheads="1"/>
          </p:cNvSpPr>
          <p:nvPr>
            <p:ph type="body" idx="1"/>
          </p:nvPr>
        </p:nvSpPr>
        <p:spPr>
          <a:xfrm>
            <a:off x="457200" y="1428736"/>
            <a:ext cx="8401080" cy="4697427"/>
          </a:xfrm>
        </p:spPr>
        <p:txBody>
          <a:bodyPr>
            <a:normAutofit fontScale="92500"/>
          </a:bodyPr>
          <a:lstStyle/>
          <a:p>
            <a:pPr algn="just">
              <a:buFont typeface="Wingdings" pitchFamily="2" charset="2"/>
              <a:buChar char="Ø"/>
            </a:pPr>
            <a:r>
              <a:rPr lang="fr-FR" dirty="0" smtClean="0"/>
              <a:t>Nombre fixe d’éléments. Taille fixée à la construction</a:t>
            </a:r>
          </a:p>
          <a:p>
            <a:pPr algn="just">
              <a:buFont typeface="Wingdings" pitchFamily="2" charset="2"/>
              <a:buChar char="Ø"/>
            </a:pPr>
            <a:r>
              <a:rPr lang="fr-FR" dirty="0" smtClean="0"/>
              <a:t>Les éléments sont de même type (type de base ou classe)</a:t>
            </a:r>
          </a:p>
          <a:p>
            <a:pPr algn="just">
              <a:buFont typeface="Wingdings" pitchFamily="2" charset="2"/>
              <a:buChar char="Ø"/>
            </a:pPr>
            <a:r>
              <a:rPr lang="fr-FR" dirty="0" smtClean="0"/>
              <a:t>Les tableaux sont alloués dynamiquement par l’opérateur « new »</a:t>
            </a:r>
          </a:p>
          <a:p>
            <a:pPr algn="just">
              <a:buFont typeface="Wingdings" pitchFamily="2" charset="2"/>
              <a:buChar char="Ø"/>
            </a:pPr>
            <a:r>
              <a:rPr lang="fr-FR" dirty="0" smtClean="0"/>
              <a:t>Un tableau est détruit lorsqu’il n’est plus référencé</a:t>
            </a:r>
          </a:p>
          <a:p>
            <a:pPr algn="just">
              <a:buFont typeface="Wingdings" pitchFamily="2" charset="2"/>
              <a:buChar char="Ø"/>
            </a:pPr>
            <a:r>
              <a:rPr lang="fr-FR" dirty="0" smtClean="0"/>
              <a:t>Les tableaux </a:t>
            </a:r>
            <a:r>
              <a:rPr lang="fr-FR" dirty="0" err="1" smtClean="0"/>
              <a:t>multi-dimensionnels</a:t>
            </a:r>
            <a:r>
              <a:rPr lang="fr-FR" dirty="0" smtClean="0"/>
              <a:t> sont des tableaux de tableaux</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857232"/>
            <a:ext cx="8229600" cy="5643602"/>
          </a:xfrm>
        </p:spPr>
        <p:txBody>
          <a:bodyPr/>
          <a:lstStyle/>
          <a:p>
            <a:r>
              <a:rPr lang="fr-FR" dirty="0" smtClean="0"/>
              <a:t>Les tableaux peuvent être déclarés suivant les syntaxes suivantes :</a:t>
            </a:r>
          </a:p>
          <a:p>
            <a:pPr>
              <a:buNone/>
            </a:pPr>
            <a:r>
              <a:rPr lang="fr-FR" dirty="0" smtClean="0"/>
              <a:t>		type [] nom ; </a:t>
            </a:r>
          </a:p>
          <a:p>
            <a:pPr>
              <a:buNone/>
            </a:pPr>
            <a:r>
              <a:rPr lang="fr-FR" dirty="0" smtClean="0"/>
              <a:t>		type  nom [];</a:t>
            </a:r>
          </a:p>
          <a:p>
            <a:pPr>
              <a:buNone/>
            </a:pPr>
            <a:r>
              <a:rPr lang="fr-FR" b="1" dirty="0" smtClean="0"/>
              <a:t>Exemples :</a:t>
            </a:r>
          </a:p>
          <a:p>
            <a:pPr lvl="2">
              <a:buNone/>
            </a:pPr>
            <a:r>
              <a:rPr lang="fr-FR" sz="3200" dirty="0" err="1" smtClean="0"/>
              <a:t>int</a:t>
            </a:r>
            <a:r>
              <a:rPr lang="fr-FR" sz="3200" dirty="0" smtClean="0"/>
              <a:t>  table[];</a:t>
            </a:r>
          </a:p>
          <a:p>
            <a:pPr lvl="2">
              <a:buNone/>
            </a:pPr>
            <a:r>
              <a:rPr lang="fr-FR" sz="3200" dirty="0" smtClean="0"/>
              <a:t>double [] d1,d2 ;</a:t>
            </a:r>
            <a:endParaRPr lang="fr-FR" sz="3200" dirty="0"/>
          </a:p>
        </p:txBody>
      </p:sp>
      <p:sp>
        <p:nvSpPr>
          <p:cNvPr id="4" name="Rectangle 2"/>
          <p:cNvSpPr>
            <a:spLocks noGrp="1" noChangeArrowheads="1"/>
          </p:cNvSpPr>
          <p:nvPr>
            <p:ph type="title"/>
          </p:nvPr>
        </p:nvSpPr>
        <p:spPr>
          <a:xfrm>
            <a:off x="457200" y="-214338"/>
            <a:ext cx="8229600" cy="1000132"/>
          </a:xfrm>
        </p:spPr>
        <p:txBody>
          <a:bodyPr/>
          <a:lstStyle/>
          <a:p>
            <a:r>
              <a:rPr lang="fr-FR" dirty="0" smtClean="0"/>
              <a:t>Les tableaux : déclaration</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Espace réservé du numéro de diapositive 3"/>
          <p:cNvSpPr>
            <a:spLocks noGrp="1"/>
          </p:cNvSpPr>
          <p:nvPr>
            <p:ph type="sldNum" sz="quarter" idx="10"/>
          </p:nvPr>
        </p:nvSpPr>
        <p:spPr>
          <a:noFill/>
        </p:spPr>
        <p:txBody>
          <a:bodyPr/>
          <a:lstStyle/>
          <a:p>
            <a:fld id="{E1777F2B-1331-4216-B652-305EA434FA07}" type="slidenum">
              <a:rPr lang="fr-FR" smtClean="0">
                <a:latin typeface="Times New Roman" pitchFamily="18" charset="0"/>
              </a:rPr>
              <a:pPr/>
              <a:t>60</a:t>
            </a:fld>
            <a:endParaRPr lang="fr-FR" smtClean="0">
              <a:latin typeface="Times New Roman" pitchFamily="18" charset="0"/>
            </a:endParaRPr>
          </a:p>
        </p:txBody>
      </p:sp>
      <p:sp>
        <p:nvSpPr>
          <p:cNvPr id="44035" name="Rectangle 2"/>
          <p:cNvSpPr>
            <a:spLocks noGrp="1" noChangeArrowheads="1"/>
          </p:cNvSpPr>
          <p:nvPr>
            <p:ph type="title"/>
          </p:nvPr>
        </p:nvSpPr>
        <p:spPr>
          <a:xfrm>
            <a:off x="457200" y="-142900"/>
            <a:ext cx="8229600" cy="785818"/>
          </a:xfrm>
        </p:spPr>
        <p:txBody>
          <a:bodyPr/>
          <a:lstStyle/>
          <a:p>
            <a:r>
              <a:rPr lang="fr-FR" dirty="0" smtClean="0"/>
              <a:t>Les tableaux : initialisation</a:t>
            </a:r>
          </a:p>
        </p:txBody>
      </p:sp>
      <p:sp>
        <p:nvSpPr>
          <p:cNvPr id="44036" name="Rectangle 3"/>
          <p:cNvSpPr>
            <a:spLocks noGrp="1" noChangeArrowheads="1"/>
          </p:cNvSpPr>
          <p:nvPr>
            <p:ph type="body" idx="1"/>
          </p:nvPr>
        </p:nvSpPr>
        <p:spPr>
          <a:xfrm>
            <a:off x="214282" y="1142984"/>
            <a:ext cx="8715436" cy="4983179"/>
          </a:xfrm>
        </p:spPr>
        <p:txBody>
          <a:bodyPr/>
          <a:lstStyle/>
          <a:p>
            <a:pPr algn="just">
              <a:buFont typeface="Wingdings" pitchFamily="2" charset="2"/>
              <a:buChar char="Ø"/>
            </a:pPr>
            <a:r>
              <a:rPr lang="fr-FR" dirty="0" smtClean="0"/>
              <a:t>L’attribut « </a:t>
            </a:r>
            <a:r>
              <a:rPr lang="fr-FR" b="1" i="1" dirty="0" err="1" smtClean="0"/>
              <a:t>length</a:t>
            </a:r>
            <a:r>
              <a:rPr lang="fr-FR" dirty="0" smtClean="0"/>
              <a:t> » renvoie la dimension du tableau</a:t>
            </a:r>
          </a:p>
          <a:p>
            <a:pPr algn="just">
              <a:buFont typeface="Wingdings" pitchFamily="2" charset="2"/>
              <a:buChar char="Ø"/>
            </a:pPr>
            <a:r>
              <a:rPr lang="fr-FR" dirty="0" smtClean="0"/>
              <a:t>L’indice des éléments du tableaux varie de 0 à « </a:t>
            </a:r>
            <a:r>
              <a:rPr lang="fr-FR" dirty="0" err="1" smtClean="0"/>
              <a:t>tableau.length</a:t>
            </a:r>
            <a:r>
              <a:rPr lang="fr-FR" dirty="0" smtClean="0"/>
              <a:t> –1 »</a:t>
            </a:r>
          </a:p>
          <a:p>
            <a:pPr algn="just">
              <a:buFont typeface="Wingdings" pitchFamily="2" charset="2"/>
              <a:buChar char="Ø"/>
            </a:pPr>
            <a:r>
              <a:rPr lang="fr-FR" dirty="0" smtClean="0"/>
              <a:t>Initialisation statique :</a:t>
            </a:r>
          </a:p>
          <a:p>
            <a:pPr algn="just">
              <a:buFont typeface="Wingdings" pitchFamily="2" charset="2"/>
              <a:buChar char="Ø"/>
            </a:pPr>
            <a:endParaRPr lang="fr-FR" dirty="0" smtClean="0"/>
          </a:p>
          <a:p>
            <a:pPr algn="just">
              <a:buFont typeface="Wingdings" pitchFamily="2" charset="2"/>
              <a:buChar char="Ø"/>
            </a:pPr>
            <a:r>
              <a:rPr lang="fr-FR" dirty="0" smtClean="0"/>
              <a:t>Initialisation dynamique : </a:t>
            </a:r>
          </a:p>
        </p:txBody>
      </p:sp>
      <p:sp>
        <p:nvSpPr>
          <p:cNvPr id="44038" name="Text Box 6"/>
          <p:cNvSpPr txBox="1">
            <a:spLocks noChangeArrowheads="1"/>
          </p:cNvSpPr>
          <p:nvPr/>
        </p:nvSpPr>
        <p:spPr bwMode="auto">
          <a:xfrm>
            <a:off x="1142976" y="3857628"/>
            <a:ext cx="7467600" cy="609600"/>
          </a:xfrm>
          <a:prstGeom prst="rect">
            <a:avLst/>
          </a:prstGeom>
          <a:solidFill>
            <a:schemeClr val="bg1"/>
          </a:solidFill>
          <a:ln w="25400">
            <a:solidFill>
              <a:schemeClr val="tx1"/>
            </a:solidFill>
            <a:miter lim="800000"/>
            <a:headEnd/>
            <a:tailEnd/>
          </a:ln>
        </p:spPr>
        <p:txBody>
          <a:bodyPr/>
          <a:lstStyle/>
          <a:p>
            <a:pPr marL="342900" indent="-342900">
              <a:lnSpc>
                <a:spcPct val="90000"/>
              </a:lnSpc>
            </a:pPr>
            <a:r>
              <a:rPr lang="fr-FR" sz="1600">
                <a:latin typeface="Courier New" pitchFamily="49" charset="0"/>
                <a:cs typeface="Courier New" pitchFamily="49" charset="0"/>
              </a:rPr>
              <a:t> int[] monTableau = {1, 2, 3};</a:t>
            </a:r>
          </a:p>
          <a:p>
            <a:pPr marL="342900" indent="-342900">
              <a:lnSpc>
                <a:spcPct val="90000"/>
              </a:lnSpc>
            </a:pPr>
            <a:endParaRPr lang="fr-FR" sz="1600">
              <a:latin typeface="Courier New" pitchFamily="49" charset="0"/>
              <a:cs typeface="Courier New" pitchFamily="49" charset="0"/>
            </a:endParaRPr>
          </a:p>
        </p:txBody>
      </p:sp>
      <p:sp>
        <p:nvSpPr>
          <p:cNvPr id="44039" name="Text Box 7"/>
          <p:cNvSpPr txBox="1">
            <a:spLocks noChangeArrowheads="1"/>
          </p:cNvSpPr>
          <p:nvPr/>
        </p:nvSpPr>
        <p:spPr bwMode="auto">
          <a:xfrm>
            <a:off x="1214414" y="5286388"/>
            <a:ext cx="7467600" cy="1143000"/>
          </a:xfrm>
          <a:prstGeom prst="rect">
            <a:avLst/>
          </a:prstGeom>
          <a:solidFill>
            <a:schemeClr val="bg1"/>
          </a:solidFill>
          <a:ln w="25400">
            <a:solidFill>
              <a:schemeClr val="tx1"/>
            </a:solidFill>
            <a:miter lim="800000"/>
            <a:headEnd/>
            <a:tailEnd/>
          </a:ln>
        </p:spPr>
        <p:txBody>
          <a:bodyPr/>
          <a:lstStyle/>
          <a:p>
            <a:pPr marL="342900" indent="-342900">
              <a:lnSpc>
                <a:spcPct val="90000"/>
              </a:lnSpc>
            </a:pPr>
            <a:r>
              <a:rPr lang="fr-FR" sz="1600" dirty="0">
                <a:latin typeface="Courier New" pitchFamily="49" charset="0"/>
                <a:cs typeface="Courier New" pitchFamily="49" charset="0"/>
              </a:rPr>
              <a:t> </a:t>
            </a:r>
            <a:r>
              <a:rPr lang="fr-FR" sz="1600" dirty="0" err="1">
                <a:latin typeface="Courier New" pitchFamily="49" charset="0"/>
                <a:cs typeface="Courier New" pitchFamily="49" charset="0"/>
              </a:rPr>
              <a:t>int</a:t>
            </a:r>
            <a:r>
              <a:rPr lang="fr-FR" sz="1600" dirty="0">
                <a:latin typeface="Courier New" pitchFamily="49" charset="0"/>
                <a:cs typeface="Courier New" pitchFamily="49" charset="0"/>
              </a:rPr>
              <a:t>[] </a:t>
            </a:r>
            <a:r>
              <a:rPr lang="fr-FR" sz="1600" dirty="0" err="1">
                <a:latin typeface="Courier New" pitchFamily="49" charset="0"/>
                <a:cs typeface="Courier New" pitchFamily="49" charset="0"/>
              </a:rPr>
              <a:t>param</a:t>
            </a:r>
            <a:r>
              <a:rPr lang="fr-FR" sz="1600" dirty="0">
                <a:latin typeface="Courier New" pitchFamily="49" charset="0"/>
                <a:cs typeface="Courier New" pitchFamily="49" charset="0"/>
              </a:rPr>
              <a:t> = new </a:t>
            </a:r>
            <a:r>
              <a:rPr lang="fr-FR" sz="1600" dirty="0" err="1">
                <a:latin typeface="Courier New" pitchFamily="49" charset="0"/>
                <a:cs typeface="Courier New" pitchFamily="49" charset="0"/>
              </a:rPr>
              <a:t>int</a:t>
            </a:r>
            <a:r>
              <a:rPr lang="fr-FR" sz="1600" dirty="0">
                <a:latin typeface="Courier New" pitchFamily="49" charset="0"/>
                <a:cs typeface="Courier New" pitchFamily="49" charset="0"/>
              </a:rPr>
              <a:t>[10];</a:t>
            </a:r>
          </a:p>
          <a:p>
            <a:pPr marL="342900" indent="-342900">
              <a:lnSpc>
                <a:spcPct val="90000"/>
              </a:lnSpc>
            </a:pPr>
            <a:endParaRPr lang="fr-FR" sz="1600" dirty="0">
              <a:latin typeface="Courier New" pitchFamily="49" charset="0"/>
              <a:cs typeface="Courier New" pitchFamily="49" charset="0"/>
            </a:endParaRPr>
          </a:p>
          <a:p>
            <a:pPr marL="342900" indent="-342900">
              <a:lnSpc>
                <a:spcPct val="90000"/>
              </a:lnSpc>
            </a:pPr>
            <a:r>
              <a:rPr lang="fr-FR" sz="1600" dirty="0">
                <a:latin typeface="Courier New" pitchFamily="49" charset="0"/>
                <a:cs typeface="Courier New" pitchFamily="49" charset="0"/>
              </a:rPr>
              <a:t> for (</a:t>
            </a:r>
            <a:r>
              <a:rPr lang="fr-FR" sz="1600" dirty="0" err="1">
                <a:latin typeface="Courier New" pitchFamily="49" charset="0"/>
                <a:cs typeface="Courier New" pitchFamily="49" charset="0"/>
              </a:rPr>
              <a:t>int</a:t>
            </a:r>
            <a:r>
              <a:rPr lang="fr-FR" sz="1600" dirty="0">
                <a:latin typeface="Courier New" pitchFamily="49" charset="0"/>
                <a:cs typeface="Courier New" pitchFamily="49" charset="0"/>
              </a:rPr>
              <a:t> i = 0; i &lt; </a:t>
            </a:r>
            <a:r>
              <a:rPr lang="fr-FR" sz="1600" dirty="0" err="1" smtClean="0">
                <a:latin typeface="Courier New" pitchFamily="49" charset="0"/>
                <a:cs typeface="Courier New" pitchFamily="49" charset="0"/>
              </a:rPr>
              <a:t>param.length</a:t>
            </a:r>
            <a:r>
              <a:rPr lang="fr-FR" sz="1600" dirty="0" smtClean="0">
                <a:latin typeface="Courier New" pitchFamily="49" charset="0"/>
                <a:cs typeface="Courier New" pitchFamily="49" charset="0"/>
              </a:rPr>
              <a:t> </a:t>
            </a:r>
            <a:r>
              <a:rPr lang="fr-FR" sz="1600" dirty="0">
                <a:latin typeface="Courier New" pitchFamily="49" charset="0"/>
                <a:cs typeface="Courier New" pitchFamily="49" charset="0"/>
              </a:rPr>
              <a:t>; i++)</a:t>
            </a:r>
          </a:p>
          <a:p>
            <a:pPr marL="342900" indent="-342900">
              <a:lnSpc>
                <a:spcPct val="90000"/>
              </a:lnSpc>
            </a:pPr>
            <a:r>
              <a:rPr lang="fr-FR" sz="1600" dirty="0">
                <a:latin typeface="Courier New" pitchFamily="49" charset="0"/>
                <a:cs typeface="Courier New" pitchFamily="49" charset="0"/>
              </a:rPr>
              <a:t>	</a:t>
            </a:r>
            <a:r>
              <a:rPr lang="fr-FR" sz="1600" dirty="0" err="1">
                <a:latin typeface="Courier New" pitchFamily="49" charset="0"/>
                <a:cs typeface="Courier New" pitchFamily="49" charset="0"/>
              </a:rPr>
              <a:t>param</a:t>
            </a:r>
            <a:r>
              <a:rPr lang="fr-FR" sz="1600" dirty="0">
                <a:latin typeface="Courier New" pitchFamily="49" charset="0"/>
                <a:cs typeface="Courier New" pitchFamily="49" charset="0"/>
              </a:rPr>
              <a:t>[i]= i; </a:t>
            </a:r>
          </a:p>
          <a:p>
            <a:pPr marL="342900" indent="-342900">
              <a:lnSpc>
                <a:spcPct val="90000"/>
              </a:lnSpc>
            </a:pPr>
            <a:endParaRPr lang="fr-FR" sz="1600" dirty="0">
              <a:latin typeface="Courier New" pitchFamily="49" charset="0"/>
              <a:cs typeface="Courier New" pitchFamily="49" charset="0"/>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0"/>
            <a:ext cx="8229600" cy="714356"/>
          </a:xfrm>
        </p:spPr>
        <p:txBody>
          <a:bodyPr>
            <a:noAutofit/>
          </a:bodyPr>
          <a:lstStyle/>
          <a:p>
            <a:r>
              <a:rPr lang="fr-FR" dirty="0" smtClean="0"/>
              <a:t>Chaines de caractères</a:t>
            </a:r>
            <a:endParaRPr lang="fr-FR" dirty="0"/>
          </a:p>
        </p:txBody>
      </p:sp>
      <p:sp>
        <p:nvSpPr>
          <p:cNvPr id="3" name="Espace réservé du contenu 2"/>
          <p:cNvSpPr>
            <a:spLocks noGrp="1"/>
          </p:cNvSpPr>
          <p:nvPr>
            <p:ph idx="1"/>
          </p:nvPr>
        </p:nvSpPr>
        <p:spPr>
          <a:xfrm>
            <a:off x="285720" y="857232"/>
            <a:ext cx="8858280" cy="5643602"/>
          </a:xfrm>
        </p:spPr>
        <p:txBody>
          <a:bodyPr>
            <a:normAutofit fontScale="92500"/>
          </a:bodyPr>
          <a:lstStyle/>
          <a:p>
            <a:pPr>
              <a:buFont typeface="Wingdings" pitchFamily="2" charset="2"/>
              <a:buChar char="Ø"/>
            </a:pPr>
            <a:r>
              <a:rPr lang="fr-FR" dirty="0" smtClean="0"/>
              <a:t>Les chaînes de caractères sont manipulées par la classe </a:t>
            </a:r>
            <a:r>
              <a:rPr lang="fr-FR" b="1" dirty="0" smtClean="0"/>
              <a:t>String </a:t>
            </a:r>
            <a:r>
              <a:rPr lang="fr-FR" dirty="0" smtClean="0"/>
              <a:t>(ce n’est donc pas un type de données).</a:t>
            </a:r>
          </a:p>
          <a:p>
            <a:pPr>
              <a:buFont typeface="Wingdings" pitchFamily="2" charset="2"/>
              <a:buChar char="Ø"/>
            </a:pPr>
            <a:r>
              <a:rPr lang="fr-FR" dirty="0" smtClean="0"/>
              <a:t>Exemples :</a:t>
            </a:r>
          </a:p>
          <a:p>
            <a:pPr lvl="2">
              <a:buNone/>
            </a:pPr>
            <a:r>
              <a:rPr lang="fr-FR" dirty="0" smtClean="0"/>
              <a:t>String </a:t>
            </a:r>
            <a:r>
              <a:rPr lang="fr-FR" dirty="0" err="1" smtClean="0"/>
              <a:t>str</a:t>
            </a:r>
            <a:r>
              <a:rPr lang="fr-FR" dirty="0" smtClean="0"/>
              <a:t> = ”exemple de chaine de caractères” ;</a:t>
            </a:r>
          </a:p>
          <a:p>
            <a:pPr lvl="2">
              <a:buNone/>
            </a:pPr>
            <a:r>
              <a:rPr lang="fr-FR" dirty="0" smtClean="0"/>
              <a:t>String chaine = ”Le soleil ” + ”brille” ; // Opérateur de concaténation</a:t>
            </a:r>
          </a:p>
          <a:p>
            <a:pPr marL="0" lvl="2" indent="0">
              <a:buFont typeface="Wingdings" pitchFamily="2" charset="2"/>
              <a:buChar char="Ø"/>
            </a:pPr>
            <a:r>
              <a:rPr lang="fr-FR" sz="3000" dirty="0" smtClean="0"/>
              <a:t>La valeur initiale d’une variable du type String est </a:t>
            </a:r>
            <a:r>
              <a:rPr lang="fr-FR" sz="3000" b="1" dirty="0" err="1" smtClean="0"/>
              <a:t>null</a:t>
            </a:r>
            <a:r>
              <a:rPr lang="fr-FR" sz="3000" dirty="0" smtClean="0"/>
              <a:t> (ainsi que pour toutes les variables dont leur type est une classe d’objets).</a:t>
            </a:r>
          </a:p>
          <a:p>
            <a:pPr marL="0" lvl="2" indent="0">
              <a:buFont typeface="Wingdings" pitchFamily="2" charset="2"/>
              <a:buChar char="Ø"/>
            </a:pPr>
            <a:r>
              <a:rPr lang="fr-FR" sz="3000" dirty="0" smtClean="0"/>
              <a:t>Mais attention!! Techniquement, String n’est pas un type</a:t>
            </a:r>
          </a:p>
          <a:p>
            <a:pPr marL="0" lvl="2" indent="0">
              <a:buNone/>
            </a:pPr>
            <a:r>
              <a:rPr lang="fr-FR" sz="3000" dirty="0" smtClean="0"/>
              <a:t>primitif. Il s’agit d’une classe du paquetage </a:t>
            </a:r>
            <a:r>
              <a:rPr lang="fr-FR" sz="3000" b="1" dirty="0" err="1" smtClean="0"/>
              <a:t>java.lang</a:t>
            </a:r>
            <a:r>
              <a:rPr lang="fr-FR" sz="3000" dirty="0" smtClean="0"/>
              <a:t>.</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TP </a:t>
            </a:r>
            <a:endParaRPr lang="fr-FR" dirty="0"/>
          </a:p>
        </p:txBody>
      </p:sp>
      <p:sp>
        <p:nvSpPr>
          <p:cNvPr id="4" name="ZoneTexte 3"/>
          <p:cNvSpPr txBox="1"/>
          <p:nvPr/>
        </p:nvSpPr>
        <p:spPr>
          <a:xfrm>
            <a:off x="571472" y="1142984"/>
            <a:ext cx="8001056" cy="3416320"/>
          </a:xfrm>
          <a:prstGeom prst="rect">
            <a:avLst/>
          </a:prstGeom>
          <a:noFill/>
        </p:spPr>
        <p:txBody>
          <a:bodyPr wrap="square" rtlCol="0">
            <a:spAutoFit/>
          </a:bodyPr>
          <a:lstStyle/>
          <a:p>
            <a:r>
              <a:rPr lang="fr-FR" b="1" dirty="0" smtClean="0"/>
              <a:t>Avant de programmer en Java</a:t>
            </a:r>
          </a:p>
          <a:p>
            <a:pPr algn="just"/>
            <a:r>
              <a:rPr lang="fr-FR" dirty="0" smtClean="0"/>
              <a:t>Le JDK de Sun (Java </a:t>
            </a:r>
            <a:r>
              <a:rPr lang="fr-FR" dirty="0" err="1" smtClean="0"/>
              <a:t>Development</a:t>
            </a:r>
            <a:r>
              <a:rPr lang="fr-FR" dirty="0" smtClean="0"/>
              <a:t> Kit) est l’outil essentiel pour programmer en Java. Il permet la compilation, le débogage et l’exception d’applications et d’applets Java. Après avoir installé le JDK, il faut définir un chemin de recherche des exécutables « </a:t>
            </a:r>
            <a:r>
              <a:rPr lang="fr-FR" i="1" dirty="0" smtClean="0"/>
              <a:t>PATH ».</a:t>
            </a:r>
          </a:p>
          <a:p>
            <a:pPr algn="just"/>
            <a:r>
              <a:rPr lang="fr-FR" dirty="0" smtClean="0"/>
              <a:t>Pour le faire, Lancer une session </a:t>
            </a:r>
            <a:r>
              <a:rPr lang="fr-FR" b="1" dirty="0" smtClean="0"/>
              <a:t>DOS et taper :</a:t>
            </a:r>
          </a:p>
          <a:p>
            <a:r>
              <a:rPr lang="fr-FR" b="1" dirty="0" smtClean="0"/>
              <a:t>Set </a:t>
            </a:r>
            <a:r>
              <a:rPr lang="fr-FR" b="1" dirty="0" err="1" smtClean="0"/>
              <a:t>Path</a:t>
            </a:r>
            <a:r>
              <a:rPr lang="fr-FR" b="1" dirty="0" smtClean="0"/>
              <a:t>=C:\JDK\bin ou bien directement </a:t>
            </a:r>
            <a:r>
              <a:rPr lang="fr-FR" b="1" dirty="0" err="1" smtClean="0"/>
              <a:t>Path</a:t>
            </a:r>
            <a:r>
              <a:rPr lang="fr-FR" b="1" dirty="0" smtClean="0"/>
              <a:t>=C:\JDK\bin</a:t>
            </a:r>
          </a:p>
          <a:p>
            <a:r>
              <a:rPr lang="fr-FR" dirty="0" smtClean="0"/>
              <a:t>(Donne la valeur </a:t>
            </a:r>
            <a:r>
              <a:rPr lang="fr-FR" b="1" dirty="0" smtClean="0"/>
              <a:t>C:\JDK\bin à la variable d’environnement </a:t>
            </a:r>
            <a:r>
              <a:rPr lang="fr-FR" b="1" dirty="0" err="1" smtClean="0"/>
              <a:t>path</a:t>
            </a:r>
            <a:r>
              <a:rPr lang="fr-FR" b="1" dirty="0" smtClean="0"/>
              <a:t>) Ou encore</a:t>
            </a:r>
          </a:p>
          <a:p>
            <a:r>
              <a:rPr lang="en-US" b="1" dirty="0" smtClean="0"/>
              <a:t>Set Path=%Path%;C:\JDK\bin</a:t>
            </a:r>
          </a:p>
          <a:p>
            <a:r>
              <a:rPr lang="fr-FR" dirty="0" smtClean="0"/>
              <a:t>(Ajoute le chemin </a:t>
            </a:r>
            <a:r>
              <a:rPr lang="fr-FR" b="1" dirty="0" smtClean="0"/>
              <a:t>C:\JDK\bin à la valeur de la variable d’environnement </a:t>
            </a:r>
            <a:r>
              <a:rPr lang="fr-FR" b="1" dirty="0" err="1" smtClean="0"/>
              <a:t>path</a:t>
            </a:r>
            <a:r>
              <a:rPr lang="fr-FR" b="1" dirty="0" smtClean="0"/>
              <a:t>)</a:t>
            </a:r>
          </a:p>
          <a:p>
            <a:r>
              <a:rPr lang="fr-FR" dirty="0" smtClean="0"/>
              <a:t>Ceci ne fonctionne que si </a:t>
            </a:r>
            <a:r>
              <a:rPr lang="fr-FR" b="1" dirty="0" smtClean="0"/>
              <a:t>C:\JDK\ est le répertoire d’installation du JDK. Si ce n’est pas le </a:t>
            </a:r>
            <a:r>
              <a:rPr lang="fr-FR" dirty="0" smtClean="0"/>
              <a:t>cas, remplacer-le par votre vrai répertoire.</a:t>
            </a:r>
            <a:endParaRPr lang="fr-FR" dirty="0"/>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Lecture des données à partir du clavier</a:t>
            </a:r>
            <a:endParaRPr lang="fr-FR" dirty="0"/>
          </a:p>
        </p:txBody>
      </p:sp>
      <p:sp>
        <p:nvSpPr>
          <p:cNvPr id="3" name="Espace réservé du contenu 2"/>
          <p:cNvSpPr>
            <a:spLocks noGrp="1"/>
          </p:cNvSpPr>
          <p:nvPr>
            <p:ph idx="1"/>
          </p:nvPr>
        </p:nvSpPr>
        <p:spPr/>
        <p:txBody>
          <a:bodyPr/>
          <a:lstStyle/>
          <a:p>
            <a:pPr>
              <a:buFont typeface="Wingdings" pitchFamily="2" charset="2"/>
              <a:buChar char="Ø"/>
            </a:pPr>
            <a:r>
              <a:rPr lang="fr-FR" dirty="0" smtClean="0"/>
              <a:t>Utilisation de la classe </a:t>
            </a:r>
            <a:r>
              <a:rPr lang="fr-FR" b="1" dirty="0" smtClean="0"/>
              <a:t>Scanner  </a:t>
            </a:r>
            <a:r>
              <a:rPr lang="fr-FR" dirty="0" smtClean="0"/>
              <a:t>définie dans </a:t>
            </a:r>
            <a:r>
              <a:rPr lang="fr-FR" b="1" dirty="0" smtClean="0"/>
              <a:t>le </a:t>
            </a:r>
            <a:r>
              <a:rPr lang="fr-FR" dirty="0" smtClean="0"/>
              <a:t>package</a:t>
            </a:r>
            <a:r>
              <a:rPr lang="fr-FR" b="1" dirty="0" smtClean="0"/>
              <a:t> « </a:t>
            </a:r>
            <a:r>
              <a:rPr lang="fr-FR" b="1" dirty="0" err="1" smtClean="0"/>
              <a:t>java.utils</a:t>
            </a:r>
            <a:r>
              <a:rPr lang="fr-FR" b="1" dirty="0" smtClean="0"/>
              <a:t> »</a:t>
            </a:r>
          </a:p>
          <a:p>
            <a:pPr>
              <a:buFont typeface="Wingdings" pitchFamily="2" charset="2"/>
              <a:buChar char="Ø"/>
            </a:pPr>
            <a:r>
              <a:rPr lang="fr-FR" dirty="0" smtClean="0"/>
              <a:t>Etapes :</a:t>
            </a:r>
          </a:p>
          <a:p>
            <a:pPr lvl="1">
              <a:buFont typeface="Wingdings" pitchFamily="2" charset="2"/>
              <a:buChar char="ü"/>
            </a:pPr>
            <a:r>
              <a:rPr lang="fr-FR" dirty="0" smtClean="0"/>
              <a:t> inclure le package :   import </a:t>
            </a:r>
            <a:r>
              <a:rPr lang="fr-FR" dirty="0" err="1" smtClean="0"/>
              <a:t>java.util</a:t>
            </a:r>
            <a:r>
              <a:rPr lang="fr-FR" dirty="0" smtClean="0"/>
              <a:t>.*;</a:t>
            </a:r>
          </a:p>
          <a:p>
            <a:pPr lvl="1">
              <a:buFont typeface="Wingdings" pitchFamily="2" charset="2"/>
              <a:buChar char="ü"/>
            </a:pPr>
            <a:r>
              <a:rPr lang="fr-FR" dirty="0" smtClean="0"/>
              <a:t> créer un objet de la classe scanner  (</a:t>
            </a:r>
            <a:r>
              <a:rPr lang="fr-FR" dirty="0" err="1" smtClean="0"/>
              <a:t>sc</a:t>
            </a:r>
            <a:r>
              <a:rPr lang="fr-FR" dirty="0" smtClean="0"/>
              <a:t>) :               Scanner </a:t>
            </a:r>
            <a:r>
              <a:rPr lang="fr-FR" dirty="0" err="1" smtClean="0"/>
              <a:t>sc</a:t>
            </a:r>
            <a:r>
              <a:rPr lang="fr-FR" dirty="0" smtClean="0"/>
              <a:t>=</a:t>
            </a:r>
            <a:r>
              <a:rPr lang="fr-FR" b="1" dirty="0" smtClean="0"/>
              <a:t>new Scanner(System.</a:t>
            </a:r>
            <a:r>
              <a:rPr lang="fr-FR" b="1" i="1" dirty="0" smtClean="0"/>
              <a:t>in);</a:t>
            </a:r>
          </a:p>
          <a:p>
            <a:pPr lvl="1">
              <a:buFont typeface="Wingdings" pitchFamily="2" charset="2"/>
              <a:buChar char="ü"/>
            </a:pPr>
            <a:r>
              <a:rPr lang="fr-FR" i="1" dirty="0" smtClean="0"/>
              <a:t> lire les données  avec la méthode  (</a:t>
            </a:r>
            <a:r>
              <a:rPr lang="fr-FR" i="1" dirty="0" err="1" smtClean="0"/>
              <a:t>nextXXX</a:t>
            </a:r>
            <a:r>
              <a:rPr lang="fr-FR" i="1" dirty="0" smtClean="0"/>
              <a:t>)</a:t>
            </a:r>
          </a:p>
          <a:p>
            <a:pPr lvl="3">
              <a:buFont typeface="Wingdings" pitchFamily="2" charset="2"/>
              <a:buChar char="q"/>
            </a:pPr>
            <a:r>
              <a:rPr lang="fr-FR" i="1" dirty="0" smtClean="0"/>
              <a:t>  lire un entier :   </a:t>
            </a:r>
            <a:r>
              <a:rPr lang="fr-FR" i="1" dirty="0" err="1" smtClean="0"/>
              <a:t>int</a:t>
            </a:r>
            <a:r>
              <a:rPr lang="fr-FR" i="1" dirty="0" smtClean="0"/>
              <a:t>  a = </a:t>
            </a:r>
            <a:r>
              <a:rPr lang="fr-FR" b="1" dirty="0" err="1" smtClean="0"/>
              <a:t>sc.nextInt</a:t>
            </a:r>
            <a:r>
              <a:rPr lang="fr-FR" b="1" dirty="0" smtClean="0"/>
              <a:t>();</a:t>
            </a:r>
            <a:r>
              <a:rPr lang="fr-FR" b="1" i="1" dirty="0" smtClean="0"/>
              <a:t>	</a:t>
            </a:r>
          </a:p>
          <a:p>
            <a:pPr lvl="3">
              <a:buFont typeface="Wingdings" pitchFamily="2" charset="2"/>
              <a:buChar char="q"/>
            </a:pPr>
            <a:r>
              <a:rPr lang="fr-FR" i="1" dirty="0" smtClean="0"/>
              <a:t>  lire  un double :  double d=</a:t>
            </a:r>
            <a:r>
              <a:rPr lang="fr-FR" i="1" dirty="0" err="1" smtClean="0"/>
              <a:t>sc.</a:t>
            </a:r>
            <a:r>
              <a:rPr lang="fr-FR" b="1" i="1" dirty="0" err="1" smtClean="0"/>
              <a:t>nextDouble</a:t>
            </a:r>
            <a:r>
              <a:rPr lang="fr-FR" b="1" i="1" dirty="0" smtClean="0"/>
              <a:t>()</a:t>
            </a:r>
            <a:r>
              <a:rPr lang="fr-FR" i="1" dirty="0" smtClean="0"/>
              <a:t>	</a:t>
            </a:r>
            <a:endParaRPr lang="fr-FR" dirty="0" smtClean="0"/>
          </a:p>
          <a:p>
            <a:endParaRPr lang="fr-FR" b="1" dirty="0"/>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71462"/>
            <a:ext cx="8229600" cy="1143000"/>
          </a:xfrm>
        </p:spPr>
        <p:txBody>
          <a:bodyPr/>
          <a:lstStyle/>
          <a:p>
            <a:r>
              <a:rPr lang="fr-FR" dirty="0" smtClean="0"/>
              <a:t>Exemple</a:t>
            </a:r>
            <a:endParaRPr lang="fr-FR" dirty="0"/>
          </a:p>
        </p:txBody>
      </p:sp>
      <p:sp>
        <p:nvSpPr>
          <p:cNvPr id="3" name="Espace réservé du contenu 2"/>
          <p:cNvSpPr>
            <a:spLocks noGrp="1"/>
          </p:cNvSpPr>
          <p:nvPr>
            <p:ph idx="1"/>
          </p:nvPr>
        </p:nvSpPr>
        <p:spPr>
          <a:xfrm>
            <a:off x="214282" y="1071546"/>
            <a:ext cx="8715436" cy="5054617"/>
          </a:xfrm>
        </p:spPr>
        <p:txBody>
          <a:bodyPr>
            <a:normAutofit lnSpcReduction="10000"/>
          </a:bodyPr>
          <a:lstStyle/>
          <a:p>
            <a:pPr>
              <a:buNone/>
            </a:pPr>
            <a:r>
              <a:rPr lang="fr-FR" sz="2900" dirty="0" smtClean="0"/>
              <a:t>import </a:t>
            </a:r>
            <a:r>
              <a:rPr lang="fr-FR" sz="2900" dirty="0" err="1" smtClean="0"/>
              <a:t>java.util</a:t>
            </a:r>
            <a:r>
              <a:rPr lang="fr-FR" sz="2900" dirty="0" smtClean="0"/>
              <a:t>.*; </a:t>
            </a:r>
            <a:r>
              <a:rPr lang="fr-FR" sz="2900" b="1" dirty="0" smtClean="0"/>
              <a:t>// inclure le package</a:t>
            </a:r>
          </a:p>
          <a:p>
            <a:pPr>
              <a:buNone/>
            </a:pPr>
            <a:endParaRPr lang="fr-FR" sz="2900" dirty="0" smtClean="0"/>
          </a:p>
          <a:p>
            <a:pPr>
              <a:buNone/>
            </a:pPr>
            <a:r>
              <a:rPr lang="fr-FR" sz="2900" dirty="0" smtClean="0"/>
              <a:t>public class exemple{</a:t>
            </a:r>
          </a:p>
          <a:p>
            <a:pPr>
              <a:buNone/>
            </a:pPr>
            <a:r>
              <a:rPr lang="en-US" sz="2900" dirty="0" smtClean="0"/>
              <a:t>public static void main(String[] </a:t>
            </a:r>
            <a:r>
              <a:rPr lang="en-US" sz="2900" dirty="0" err="1" smtClean="0"/>
              <a:t>args</a:t>
            </a:r>
            <a:r>
              <a:rPr lang="en-US" sz="2900" dirty="0" smtClean="0"/>
              <a:t>) {</a:t>
            </a:r>
          </a:p>
          <a:p>
            <a:pPr>
              <a:buNone/>
            </a:pPr>
            <a:r>
              <a:rPr lang="fr-FR" sz="2900" dirty="0" smtClean="0"/>
              <a:t>Scanner </a:t>
            </a:r>
            <a:r>
              <a:rPr lang="fr-FR" sz="2900" dirty="0" err="1" smtClean="0"/>
              <a:t>sc</a:t>
            </a:r>
            <a:r>
              <a:rPr lang="fr-FR" sz="2900" dirty="0" smtClean="0"/>
              <a:t>=new Scanner(System.</a:t>
            </a:r>
            <a:r>
              <a:rPr lang="fr-FR" sz="2900" i="1" dirty="0" smtClean="0"/>
              <a:t>in); </a:t>
            </a:r>
            <a:r>
              <a:rPr lang="en-US" sz="2900" b="1" dirty="0" smtClean="0"/>
              <a:t>// </a:t>
            </a:r>
            <a:r>
              <a:rPr lang="fr-FR" sz="2900" b="1" dirty="0" smtClean="0"/>
              <a:t>création</a:t>
            </a:r>
            <a:r>
              <a:rPr lang="en-US" sz="2900" b="1" dirty="0" smtClean="0"/>
              <a:t> d’un //objet de type scanner </a:t>
            </a:r>
          </a:p>
          <a:p>
            <a:pPr>
              <a:buNone/>
            </a:pPr>
            <a:r>
              <a:rPr lang="fr-FR" sz="2900" dirty="0" err="1" smtClean="0"/>
              <a:t>int</a:t>
            </a:r>
            <a:r>
              <a:rPr lang="fr-FR" sz="2900" dirty="0" smtClean="0"/>
              <a:t> a=</a:t>
            </a:r>
            <a:r>
              <a:rPr lang="fr-FR" sz="2900" dirty="0" err="1" smtClean="0"/>
              <a:t>sc.nextInt</a:t>
            </a:r>
            <a:r>
              <a:rPr lang="fr-FR" sz="2900" dirty="0" smtClean="0"/>
              <a:t>();  </a:t>
            </a:r>
            <a:r>
              <a:rPr lang="fr-FR" sz="2900" b="1" dirty="0" smtClean="0"/>
              <a:t>// lecture d’un entier </a:t>
            </a:r>
          </a:p>
          <a:p>
            <a:pPr>
              <a:buNone/>
            </a:pPr>
            <a:r>
              <a:rPr lang="fr-FR" dirty="0" smtClean="0"/>
              <a:t>double d=</a:t>
            </a:r>
            <a:r>
              <a:rPr lang="fr-FR" dirty="0" err="1" smtClean="0"/>
              <a:t>sc.nextDouble</a:t>
            </a:r>
            <a:r>
              <a:rPr lang="fr-FR" dirty="0" smtClean="0"/>
              <a:t>(); </a:t>
            </a:r>
            <a:r>
              <a:rPr lang="fr-FR" b="1" dirty="0" smtClean="0"/>
              <a:t> // lecture d’un  double </a:t>
            </a:r>
          </a:p>
          <a:p>
            <a:pPr>
              <a:buNone/>
            </a:pPr>
            <a:r>
              <a:rPr lang="fr-FR" dirty="0" smtClean="0"/>
              <a:t>}</a:t>
            </a:r>
          </a:p>
          <a:p>
            <a:pPr>
              <a:buNone/>
            </a:pPr>
            <a:r>
              <a:rPr lang="fr-FR" dirty="0" smtClean="0"/>
              <a:t>}</a:t>
            </a:r>
            <a:endParaRPr lang="fr-FR"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46623</TotalTime>
  <Words>3283</Words>
  <Application>Microsoft Office PowerPoint</Application>
  <PresentationFormat>Affichage à l'écran (4:3)</PresentationFormat>
  <Paragraphs>932</Paragraphs>
  <Slides>64</Slides>
  <Notes>13</Notes>
  <HiddenSlides>0</HiddenSlides>
  <MMClips>0</MMClips>
  <ScaleCrop>false</ScaleCrop>
  <HeadingPairs>
    <vt:vector size="4" baseType="variant">
      <vt:variant>
        <vt:lpstr>Thème</vt:lpstr>
      </vt:variant>
      <vt:variant>
        <vt:i4>1</vt:i4>
      </vt:variant>
      <vt:variant>
        <vt:lpstr>Titres des diapositives</vt:lpstr>
      </vt:variant>
      <vt:variant>
        <vt:i4>64</vt:i4>
      </vt:variant>
    </vt:vector>
  </HeadingPairs>
  <TitlesOfParts>
    <vt:vector size="65" baseType="lpstr">
      <vt:lpstr>Thème Office</vt:lpstr>
      <vt:lpstr>Programmation Orientée Objet</vt:lpstr>
      <vt:lpstr>Sommaire </vt:lpstr>
      <vt:lpstr>Introduction </vt:lpstr>
      <vt:lpstr>Quelques notions </vt:lpstr>
      <vt:lpstr>D’un problème à la solution informatique</vt:lpstr>
      <vt:lpstr>Niveau de langage de programmation</vt:lpstr>
      <vt:lpstr>Les familles de langages de programmation</vt:lpstr>
      <vt:lpstr>Langages procéduraux et fonctionnels</vt:lpstr>
      <vt:lpstr>Langages Orientés-Objet</vt:lpstr>
      <vt:lpstr> Avantages de la Programmation Orienté Objet   </vt:lpstr>
      <vt:lpstr>Sommaire </vt:lpstr>
      <vt:lpstr>Objet</vt:lpstr>
      <vt:lpstr>Classe</vt:lpstr>
      <vt:lpstr>Encapsulation</vt:lpstr>
      <vt:lpstr>Héritage (La généralisation / spécialisation)</vt:lpstr>
      <vt:lpstr>Un exemple d’héritage</vt:lpstr>
      <vt:lpstr>Diapositive 17</vt:lpstr>
      <vt:lpstr>Polymorphisme </vt:lpstr>
      <vt:lpstr>Sommaire </vt:lpstr>
      <vt:lpstr>Origine du langage</vt:lpstr>
      <vt:lpstr>Java est simple</vt:lpstr>
      <vt:lpstr>Java est un langage objet</vt:lpstr>
      <vt:lpstr>Java est robuste et sûr</vt:lpstr>
      <vt:lpstr>JAVA est portable</vt:lpstr>
      <vt:lpstr>Comment il fonctionne …! </vt:lpstr>
      <vt:lpstr>Exemple </vt:lpstr>
      <vt:lpstr>Le JDK / JRE</vt:lpstr>
      <vt:lpstr>Les environnements de développement</vt:lpstr>
      <vt:lpstr>Les packages de base</vt:lpstr>
      <vt:lpstr>Les packages de base</vt:lpstr>
      <vt:lpstr>Sommaire </vt:lpstr>
      <vt:lpstr>Constitution d’un programme java</vt:lpstr>
      <vt:lpstr>Diapositive 33</vt:lpstr>
      <vt:lpstr>Diapositive 34</vt:lpstr>
      <vt:lpstr>Briques de base de  java</vt:lpstr>
      <vt:lpstr>Les commentaires </vt:lpstr>
      <vt:lpstr>Les types de données dans Java</vt:lpstr>
      <vt:lpstr>Les identificateurs </vt:lpstr>
      <vt:lpstr>Déclaration de variables </vt:lpstr>
      <vt:lpstr>Déclaration de constantes</vt:lpstr>
      <vt:lpstr>Les   opérateurs </vt:lpstr>
      <vt:lpstr>L’affectation</vt:lpstr>
      <vt:lpstr>Les opérateurs arithmétiques</vt:lpstr>
      <vt:lpstr>Opérateurs unaires</vt:lpstr>
      <vt:lpstr>Opérateurs de comparaison</vt:lpstr>
      <vt:lpstr>Opérateurs logiques</vt:lpstr>
      <vt:lpstr>Un opérateur spécial : l’opérateur ? </vt:lpstr>
      <vt:lpstr>Priorité des opérateurs </vt:lpstr>
      <vt:lpstr>Les conversions de type (1/2)</vt:lpstr>
      <vt:lpstr>Les conversions de type (2/2)</vt:lpstr>
      <vt:lpstr>Les Instructions </vt:lpstr>
      <vt:lpstr>Test conditionnel (if …else)</vt:lpstr>
      <vt:lpstr>Test conditionnel  Switch …case</vt:lpstr>
      <vt:lpstr>Boucles  while</vt:lpstr>
      <vt:lpstr>Boucle  for</vt:lpstr>
      <vt:lpstr>Les débranchements</vt:lpstr>
      <vt:lpstr>Exemples</vt:lpstr>
      <vt:lpstr>Les tableaux : description</vt:lpstr>
      <vt:lpstr>Les tableaux : déclaration</vt:lpstr>
      <vt:lpstr>Les tableaux : initialisation</vt:lpstr>
      <vt:lpstr>Chaines de caractères</vt:lpstr>
      <vt:lpstr>TP </vt:lpstr>
      <vt:lpstr>Lecture des données à partir du clavier</vt:lpstr>
      <vt:lpstr>Exemple</vt:lpstr>
    </vt:vector>
  </TitlesOfParts>
  <Company>GMBH</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Programmation Orientée Objet</dc:title>
  <dc:creator>Hammache</dc:creator>
  <cp:lastModifiedBy>pc</cp:lastModifiedBy>
  <cp:revision>554</cp:revision>
  <dcterms:created xsi:type="dcterms:W3CDTF">2011-11-22T10:13:06Z</dcterms:created>
  <dcterms:modified xsi:type="dcterms:W3CDTF">2013-11-19T15:23:18Z</dcterms:modified>
</cp:coreProperties>
</file>