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60" r:id="rId3"/>
    <p:sldId id="259" r:id="rId4"/>
    <p:sldId id="257" r:id="rId5"/>
    <p:sldId id="258"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2" d="100"/>
          <a:sy n="42" d="100"/>
        </p:scale>
        <p:origin x="-678"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947F36-8717-4B38-A0AF-6E167F21D0E2}" type="datetimeFigureOut">
              <a:rPr lang="fr-FR" smtClean="0"/>
              <a:pPr/>
              <a:t>04/05/2015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B1C5E9-B206-4ECA-9098-DD65BF01D3CE}"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3</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5</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6</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7</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8</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9</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10</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11</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12</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13</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14</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15</a:t>
            </a:fld>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16</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17</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18</a:t>
            </a:fld>
            <a:endParaRPr 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19</a:t>
            </a:fld>
            <a:endParaRPr 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20</a:t>
            </a:fld>
            <a:endParaRPr 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2B1C5E9-B206-4ECA-9098-DD65BF01D3CE}" type="slidenum">
              <a:rPr lang="fr-FR" smtClean="0"/>
              <a:pPr/>
              <a:t>21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BF3F75E-1F1A-4809-9C29-A3306A31EDEB}" type="datetime1">
              <a:rPr lang="fr-FR" smtClean="0"/>
              <a:pPr/>
              <a:t>04/05/2015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685990C-A766-4612-B299-A88FFED41281}"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D117C9F-BC31-4AF6-A862-3F637DF13FCD}" type="datetime1">
              <a:rPr lang="fr-FR" smtClean="0"/>
              <a:pPr/>
              <a:t>04/05/2015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685990C-A766-4612-B299-A88FFED41281}"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C7BAC15-8FA8-442E-BB73-3D718BFF751B}" type="datetime1">
              <a:rPr lang="fr-FR" smtClean="0"/>
              <a:pPr/>
              <a:t>04/05/2015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685990C-A766-4612-B299-A88FFED41281}"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E99B270-06B4-49CB-9868-DB71251DB79E}" type="datetime1">
              <a:rPr lang="fr-FR" smtClean="0"/>
              <a:pPr/>
              <a:t>04/05/2015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685990C-A766-4612-B299-A88FFED41281}"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70536C1-3CF6-435C-82D6-605FF02410BB}" type="datetime1">
              <a:rPr lang="fr-FR" smtClean="0"/>
              <a:pPr/>
              <a:t>04/05/2015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685990C-A766-4612-B299-A88FFED41281}"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E037754E-4D45-456E-B884-B70144361D8A}" type="datetime1">
              <a:rPr lang="fr-FR" smtClean="0"/>
              <a:pPr/>
              <a:t>04/05/2015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685990C-A766-4612-B299-A88FFED41281}"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99ED81C-6AB0-45F7-9D97-B09CFC5F26C1}" type="datetime1">
              <a:rPr lang="fr-FR" smtClean="0"/>
              <a:pPr/>
              <a:t>04/05/2015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86A0878E-162C-4E65-8CC9-2FA150EE482D}" type="datetime1">
              <a:rPr lang="fr-FR" smtClean="0"/>
              <a:pPr/>
              <a:t>04/05/2015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685990C-A766-4612-B299-A88FFED41281}"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9960D17-0852-4A65-81EA-8C003B3D7D26}" type="datetime1">
              <a:rPr lang="fr-FR" smtClean="0"/>
              <a:pPr/>
              <a:t>04/05/2015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685990C-A766-4612-B299-A88FFED41281}"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B762330-CBA9-4F4E-A283-8457B433BBC9}" type="datetime1">
              <a:rPr lang="fr-FR" smtClean="0"/>
              <a:pPr/>
              <a:t>04/05/2015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685990C-A766-4612-B299-A88FFED41281}"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D17F103-FE55-4E7C-B5A9-198A7C3A066E}" type="datetime1">
              <a:rPr lang="fr-FR" smtClean="0"/>
              <a:pPr/>
              <a:t>04/05/2015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685990C-A766-4612-B299-A88FFED41281}"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11605F-A2F2-40F9-B747-33D5C3CEF48C}" type="datetime1">
              <a:rPr lang="fr-FR" smtClean="0"/>
              <a:pPr/>
              <a:t>04/05/2015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85990C-A766-4612-B299-A88FFED4128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42910" y="357167"/>
            <a:ext cx="7500990" cy="1143008"/>
          </a:xfrm>
        </p:spPr>
        <p:txBody>
          <a:bodyPr/>
          <a:lstStyle/>
          <a:p>
            <a:r>
              <a:rPr lang="fr-FR" dirty="0" smtClean="0"/>
              <a:t>Chap3.   Le niveau liaison</a:t>
            </a:r>
            <a:endParaRPr lang="fr-FR" dirty="0"/>
          </a:p>
        </p:txBody>
      </p:sp>
      <p:sp>
        <p:nvSpPr>
          <p:cNvPr id="3" name="Sous-titre 2"/>
          <p:cNvSpPr>
            <a:spLocks noGrp="1"/>
          </p:cNvSpPr>
          <p:nvPr>
            <p:ph type="subTitle" idx="1"/>
          </p:nvPr>
        </p:nvSpPr>
        <p:spPr>
          <a:xfrm>
            <a:off x="500034" y="1857364"/>
            <a:ext cx="8143932" cy="4929222"/>
          </a:xfrm>
        </p:spPr>
        <p:txBody>
          <a:bodyPr>
            <a:normAutofit/>
          </a:bodyPr>
          <a:lstStyle/>
          <a:p>
            <a:pPr algn="l"/>
            <a:r>
              <a:rPr lang="fr-FR" dirty="0" smtClean="0"/>
              <a:t>Introduction </a:t>
            </a:r>
          </a:p>
          <a:p>
            <a:pPr algn="just"/>
            <a:r>
              <a:rPr lang="fr-FR" sz="2400" dirty="0" smtClean="0"/>
              <a:t>Le </a:t>
            </a:r>
            <a:r>
              <a:rPr lang="fr-FR" sz="2400" b="1" dirty="0" smtClean="0"/>
              <a:t>protocole de liaison </a:t>
            </a:r>
            <a:r>
              <a:rPr lang="fr-FR" sz="2400" dirty="0" smtClean="0"/>
              <a:t>de données supervise et définit un ensemble de règles pour assurer la fiabilité des échanges sur une liaison de données.</a:t>
            </a:r>
          </a:p>
          <a:p>
            <a:pPr algn="just"/>
            <a:endParaRPr lang="fr-FR" sz="2400" dirty="0"/>
          </a:p>
          <a:p>
            <a:pPr algn="just"/>
            <a:r>
              <a:rPr lang="fr-FR" sz="2400" b="1" dirty="0" smtClean="0"/>
              <a:t>Protocole</a:t>
            </a:r>
            <a:r>
              <a:rPr lang="fr-FR" sz="2400" dirty="0" smtClean="0"/>
              <a:t>: ensemble de règles et de formats de données à respecter pour échanger des données dans de bonnes conditions entre deux équipements ou programmes</a:t>
            </a:r>
            <a:r>
              <a:rPr lang="fr-FR" dirty="0" smtClean="0"/>
              <a:t>.</a:t>
            </a:r>
          </a:p>
          <a:p>
            <a:pPr algn="just"/>
            <a:r>
              <a:rPr lang="fr-FR" sz="2400" dirty="0" smtClean="0"/>
              <a:t>Un </a:t>
            </a:r>
            <a:r>
              <a:rPr lang="fr-FR" sz="2400" b="1" dirty="0" smtClean="0"/>
              <a:t>protocole de liaison de données </a:t>
            </a:r>
            <a:r>
              <a:rPr lang="fr-FR" sz="2400" dirty="0" smtClean="0"/>
              <a:t>a pour objet de rendre fiable le circuit de données.</a:t>
            </a:r>
            <a:r>
              <a:rPr lang="fr-FR" dirty="0" smtClean="0"/>
              <a:t> </a:t>
            </a:r>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1</a:t>
            </a:fld>
            <a:endParaRPr lang="fr-F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Notion de trame</a:t>
            </a:r>
            <a:endParaRPr lang="fr-FR" b="1" dirty="0"/>
          </a:p>
        </p:txBody>
      </p:sp>
      <p:sp>
        <p:nvSpPr>
          <p:cNvPr id="3" name="Espace réservé du contenu 2"/>
          <p:cNvSpPr>
            <a:spLocks noGrp="1"/>
          </p:cNvSpPr>
          <p:nvPr>
            <p:ph idx="1"/>
          </p:nvPr>
        </p:nvSpPr>
        <p:spPr/>
        <p:txBody>
          <a:bodyPr>
            <a:normAutofit fontScale="92500" lnSpcReduction="10000"/>
          </a:bodyPr>
          <a:lstStyle/>
          <a:p>
            <a:endParaRPr lang="fr-FR" dirty="0"/>
          </a:p>
          <a:p>
            <a:pPr algn="just"/>
            <a:r>
              <a:rPr lang="fr-FR" sz="2800" dirty="0"/>
              <a:t>Le niveau trame fournit les fonctions nécessaires pour transporter </a:t>
            </a:r>
            <a:r>
              <a:rPr lang="fr-FR" sz="2800" b="1" dirty="0"/>
              <a:t>un bloc d’informations appelé trame </a:t>
            </a:r>
            <a:r>
              <a:rPr lang="fr-FR" sz="2800" dirty="0"/>
              <a:t>d’un </a:t>
            </a:r>
            <a:r>
              <a:rPr lang="fr-FR" sz="2800" dirty="0" err="1"/>
              <a:t>noeud</a:t>
            </a:r>
            <a:r>
              <a:rPr lang="fr-FR" sz="2800" dirty="0"/>
              <a:t> de transfert vers un autre nœud de transfert. </a:t>
            </a:r>
            <a:endParaRPr lang="fr-FR" sz="2800" dirty="0" smtClean="0"/>
          </a:p>
          <a:p>
            <a:pPr algn="just"/>
            <a:r>
              <a:rPr lang="fr-FR" sz="2800" dirty="0" smtClean="0"/>
              <a:t>La fonction de base concerne la reconnaissance du début et de la fin du bloc d’information, de sorte à le transmettre sur un support physique et capté correctement par le récepteur.</a:t>
            </a:r>
          </a:p>
          <a:p>
            <a:pPr algn="just"/>
            <a:endParaRPr lang="fr-FR" sz="2800" dirty="0" smtClean="0"/>
          </a:p>
          <a:p>
            <a:pPr algn="just">
              <a:buNone/>
            </a:pPr>
            <a:r>
              <a:rPr lang="fr-FR" sz="2800" dirty="0" smtClean="0"/>
              <a:t>Ex:  Sur un réseau de type SONET, une trame peut avoir la structure suivante. </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2</a:t>
            </a:fld>
            <a:endParaRPr lang="fr-F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34" y="2928934"/>
            <a:ext cx="8229600" cy="1143000"/>
          </a:xfrm>
        </p:spPr>
        <p:txBody>
          <a:bodyPr/>
          <a:lstStyle/>
          <a:p>
            <a:r>
              <a:rPr lang="fr-FR" dirty="0" smtClean="0"/>
              <a:t>Notion de trame</a:t>
            </a:r>
            <a:endParaRPr lang="fr-FR" dirty="0"/>
          </a:p>
        </p:txBody>
      </p:sp>
      <p:sp>
        <p:nvSpPr>
          <p:cNvPr id="3" name="Espace réservé du contenu 2"/>
          <p:cNvSpPr>
            <a:spLocks noGrp="1"/>
          </p:cNvSpPr>
          <p:nvPr>
            <p:ph idx="1"/>
          </p:nvPr>
        </p:nvSpPr>
        <p:spPr/>
        <p:txBody>
          <a:bodyPr>
            <a:normAutofit fontScale="32500" lnSpcReduction="20000"/>
          </a:bodyPr>
          <a:lstStyle/>
          <a:p>
            <a:pPr>
              <a:buNone/>
            </a:pPr>
            <a:r>
              <a:rPr lang="fr-FR" dirty="0"/>
              <a:t> </a:t>
            </a:r>
          </a:p>
          <a:p>
            <a:pPr>
              <a:buNone/>
            </a:pPr>
            <a:r>
              <a:rPr lang="fr-FR" dirty="0"/>
              <a:t> </a:t>
            </a:r>
          </a:p>
          <a:p>
            <a:endParaRPr lang="fr-FR" dirty="0" smtClean="0"/>
          </a:p>
          <a:p>
            <a:endParaRPr lang="fr-FR" dirty="0"/>
          </a:p>
          <a:p>
            <a:endParaRPr lang="fr-FR" dirty="0" smtClean="0"/>
          </a:p>
          <a:p>
            <a:endParaRPr lang="fr-FR" dirty="0"/>
          </a:p>
          <a:p>
            <a:endParaRPr lang="fr-FR" dirty="0" smtClean="0"/>
          </a:p>
          <a:p>
            <a:endParaRPr lang="fr-FR" dirty="0"/>
          </a:p>
          <a:p>
            <a:endParaRPr lang="fr-FR" dirty="0" smtClean="0"/>
          </a:p>
          <a:p>
            <a:endParaRPr lang="fr-FR" dirty="0"/>
          </a:p>
          <a:p>
            <a:endParaRPr lang="fr-FR" dirty="0" smtClean="0"/>
          </a:p>
          <a:p>
            <a:endParaRPr lang="fr-FR" dirty="0"/>
          </a:p>
          <a:p>
            <a:endParaRPr lang="fr-FR" dirty="0" smtClean="0"/>
          </a:p>
          <a:p>
            <a:endParaRPr lang="fr-FR" dirty="0"/>
          </a:p>
          <a:p>
            <a:endParaRPr lang="fr-FR" dirty="0" smtClean="0"/>
          </a:p>
          <a:p>
            <a:endParaRPr lang="fr-FR" dirty="0"/>
          </a:p>
          <a:p>
            <a:endParaRPr lang="fr-FR" dirty="0" smtClean="0"/>
          </a:p>
          <a:p>
            <a:endParaRPr lang="fr-FR" dirty="0"/>
          </a:p>
          <a:p>
            <a:endParaRPr lang="fr-FR" dirty="0" smtClean="0"/>
          </a:p>
          <a:p>
            <a:endParaRPr lang="fr-FR" dirty="0"/>
          </a:p>
          <a:p>
            <a:endParaRPr lang="fr-FR" dirty="0" smtClean="0"/>
          </a:p>
          <a:p>
            <a:endParaRPr lang="fr-FR" dirty="0"/>
          </a:p>
          <a:p>
            <a:r>
              <a:rPr lang="fr-FR" dirty="0"/>
              <a:t> </a:t>
            </a:r>
          </a:p>
          <a:p>
            <a:endParaRPr lang="fr-FR" dirty="0"/>
          </a:p>
          <a:p>
            <a:endParaRPr lang="fr-FR" dirty="0"/>
          </a:p>
        </p:txBody>
      </p:sp>
      <p:graphicFrame>
        <p:nvGraphicFramePr>
          <p:cNvPr id="4" name="Tableau 3"/>
          <p:cNvGraphicFramePr>
            <a:graphicFrameLocks noGrp="1"/>
          </p:cNvGraphicFramePr>
          <p:nvPr/>
        </p:nvGraphicFramePr>
        <p:xfrm>
          <a:off x="1524000" y="1857364"/>
          <a:ext cx="6619900" cy="2271722"/>
        </p:xfrm>
        <a:graphic>
          <a:graphicData uri="http://schemas.openxmlformats.org/drawingml/2006/table">
            <a:tbl>
              <a:tblPr firstRow="1" bandRow="1">
                <a:tableStyleId>{5C22544A-7EE6-4342-B048-85BDC9FD1C3A}</a:tableStyleId>
              </a:tblPr>
              <a:tblGrid>
                <a:gridCol w="904860"/>
                <a:gridCol w="928694"/>
                <a:gridCol w="857256"/>
                <a:gridCol w="642942"/>
                <a:gridCol w="928694"/>
                <a:gridCol w="714380"/>
                <a:gridCol w="642942"/>
                <a:gridCol w="1000132"/>
              </a:tblGrid>
              <a:tr h="1357322">
                <a:tc>
                  <a:txBody>
                    <a:bodyPr/>
                    <a:lstStyle/>
                    <a:p>
                      <a:r>
                        <a:rPr lang="fr-FR" dirty="0" smtClean="0"/>
                        <a:t>Début  trame</a:t>
                      </a:r>
                      <a:endParaRPr lang="fr-FR" dirty="0"/>
                    </a:p>
                  </a:txBody>
                  <a:tcPr/>
                </a:tc>
                <a:tc>
                  <a:txBody>
                    <a:bodyPr/>
                    <a:lstStyle/>
                    <a:p>
                      <a:r>
                        <a:rPr lang="fr-FR" dirty="0" smtClean="0"/>
                        <a:t>@ destination</a:t>
                      </a:r>
                      <a:endParaRPr lang="fr-FR" dirty="0"/>
                    </a:p>
                  </a:txBody>
                  <a:tcPr/>
                </a:tc>
                <a:tc>
                  <a:txBody>
                    <a:bodyPr/>
                    <a:lstStyle/>
                    <a:p>
                      <a:r>
                        <a:rPr lang="fr-FR" dirty="0" smtClean="0"/>
                        <a:t>@</a:t>
                      </a:r>
                    </a:p>
                    <a:p>
                      <a:r>
                        <a:rPr lang="fr-FR" dirty="0" smtClean="0"/>
                        <a:t>source</a:t>
                      </a:r>
                      <a:endParaRPr lang="fr-FR" dirty="0"/>
                    </a:p>
                  </a:txBody>
                  <a:tcPr/>
                </a:tc>
                <a:tc>
                  <a:txBody>
                    <a:bodyPr/>
                    <a:lstStyle/>
                    <a:p>
                      <a:r>
                        <a:rPr lang="fr-FR" dirty="0" smtClean="0"/>
                        <a:t>Type</a:t>
                      </a:r>
                      <a:endParaRPr lang="fr-FR" dirty="0"/>
                    </a:p>
                  </a:txBody>
                  <a:tcPr/>
                </a:tc>
                <a:tc>
                  <a:txBody>
                    <a:bodyPr/>
                    <a:lstStyle/>
                    <a:p>
                      <a:r>
                        <a:rPr lang="fr-FR" dirty="0" smtClean="0"/>
                        <a:t>Données</a:t>
                      </a:r>
                      <a:endParaRPr lang="fr-FR" dirty="0"/>
                    </a:p>
                  </a:txBody>
                  <a:tcPr/>
                </a:tc>
                <a:tc>
                  <a:txBody>
                    <a:bodyPr/>
                    <a:lstStyle/>
                    <a:p>
                      <a:r>
                        <a:rPr lang="fr-FR" dirty="0" smtClean="0"/>
                        <a:t>Fin trame</a:t>
                      </a:r>
                      <a:endParaRPr lang="fr-FR" dirty="0"/>
                    </a:p>
                  </a:txBody>
                  <a:tcPr/>
                </a:tc>
                <a:tc>
                  <a:txBody>
                    <a:bodyPr/>
                    <a:lstStyle/>
                    <a:p>
                      <a:r>
                        <a:rPr lang="fr-FR" dirty="0" smtClean="0"/>
                        <a:t>Parité </a:t>
                      </a:r>
                      <a:endParaRPr lang="fr-FR" dirty="0"/>
                    </a:p>
                  </a:txBody>
                  <a:tcPr/>
                </a:tc>
                <a:tc>
                  <a:txBody>
                    <a:bodyPr/>
                    <a:lstStyle/>
                    <a:p>
                      <a:r>
                        <a:rPr lang="fr-FR" dirty="0" smtClean="0"/>
                        <a:t>refus</a:t>
                      </a:r>
                      <a:endParaRPr lang="fr-FR" dirty="0"/>
                    </a:p>
                  </a:txBody>
                  <a:tcPr/>
                </a:tc>
              </a:tr>
              <a:tr h="370840">
                <a:tc>
                  <a:txBody>
                    <a:bodyPr/>
                    <a:lstStyle/>
                    <a:p>
                      <a:r>
                        <a:rPr lang="fr-FR" dirty="0" smtClean="0"/>
                        <a:t>10 bits</a:t>
                      </a:r>
                      <a:endParaRPr lang="fr-FR" dirty="0"/>
                    </a:p>
                  </a:txBody>
                  <a:tcPr/>
                </a:tc>
                <a:tc>
                  <a:txBody>
                    <a:bodyPr/>
                    <a:lstStyle/>
                    <a:p>
                      <a:r>
                        <a:rPr lang="fr-FR" dirty="0" smtClean="0"/>
                        <a:t>8 bits</a:t>
                      </a:r>
                      <a:endParaRPr lang="fr-FR" dirty="0"/>
                    </a:p>
                  </a:txBody>
                  <a:tcPr/>
                </a:tc>
                <a:tc>
                  <a:txBody>
                    <a:bodyPr/>
                    <a:lstStyle/>
                    <a:p>
                      <a:r>
                        <a:rPr lang="fr-FR" dirty="0" smtClean="0"/>
                        <a:t>8 bits</a:t>
                      </a:r>
                      <a:endParaRPr lang="fr-FR" dirty="0"/>
                    </a:p>
                  </a:txBody>
                  <a:tcPr/>
                </a:tc>
                <a:tc>
                  <a:txBody>
                    <a:bodyPr/>
                    <a:lstStyle/>
                    <a:p>
                      <a:r>
                        <a:rPr lang="fr-FR" dirty="0" smtClean="0"/>
                        <a:t>24 bits</a:t>
                      </a:r>
                      <a:endParaRPr lang="fr-FR" dirty="0"/>
                    </a:p>
                  </a:txBody>
                  <a:tcPr/>
                </a:tc>
                <a:tc>
                  <a:txBody>
                    <a:bodyPr/>
                    <a:lstStyle/>
                    <a:p>
                      <a:r>
                        <a:rPr lang="fr-FR" dirty="0" smtClean="0"/>
                        <a:t>0 -</a:t>
                      </a:r>
                      <a:r>
                        <a:rPr lang="fr-FR" baseline="0" dirty="0" smtClean="0"/>
                        <a:t> </a:t>
                      </a:r>
                      <a:r>
                        <a:rPr lang="fr-FR" dirty="0" smtClean="0"/>
                        <a:t> 2044 octets</a:t>
                      </a:r>
                      <a:endParaRPr lang="fr-FR" dirty="0"/>
                    </a:p>
                  </a:txBody>
                  <a:tcPr/>
                </a:tc>
                <a:tc>
                  <a:txBody>
                    <a:bodyPr/>
                    <a:lstStyle/>
                    <a:p>
                      <a:r>
                        <a:rPr lang="fr-FR" dirty="0" smtClean="0"/>
                        <a:t>9</a:t>
                      </a:r>
                      <a:r>
                        <a:rPr lang="fr-FR" baseline="0" dirty="0" smtClean="0"/>
                        <a:t> </a:t>
                      </a:r>
                      <a:r>
                        <a:rPr lang="fr-FR" dirty="0" smtClean="0"/>
                        <a:t>bits</a:t>
                      </a:r>
                      <a:endParaRPr lang="fr-FR" dirty="0"/>
                    </a:p>
                  </a:txBody>
                  <a:tcPr/>
                </a:tc>
                <a:tc>
                  <a:txBody>
                    <a:bodyPr/>
                    <a:lstStyle/>
                    <a:p>
                      <a:r>
                        <a:rPr lang="fr-FR" dirty="0" smtClean="0"/>
                        <a:t>1 bit</a:t>
                      </a:r>
                      <a:endParaRPr lang="fr-FR" dirty="0"/>
                    </a:p>
                  </a:txBody>
                  <a:tcPr/>
                </a:tc>
                <a:tc>
                  <a:txBody>
                    <a:bodyPr/>
                    <a:lstStyle/>
                    <a:p>
                      <a:r>
                        <a:rPr lang="fr-FR" dirty="0" smtClean="0"/>
                        <a:t>1bit</a:t>
                      </a:r>
                      <a:endParaRPr lang="fr-FR" dirty="0"/>
                    </a:p>
                  </a:txBody>
                  <a:tcPr/>
                </a:tc>
              </a:tr>
            </a:tbl>
          </a:graphicData>
        </a:graphic>
      </p:graphicFrame>
      <p:sp>
        <p:nvSpPr>
          <p:cNvPr id="5" name="Espace réservé du numéro de diapositive 4"/>
          <p:cNvSpPr>
            <a:spLocks noGrp="1"/>
          </p:cNvSpPr>
          <p:nvPr>
            <p:ph type="sldNum" sz="quarter" idx="12"/>
          </p:nvPr>
        </p:nvSpPr>
        <p:spPr/>
        <p:txBody>
          <a:bodyPr/>
          <a:lstStyle/>
          <a:p>
            <a:fld id="{E685990C-A766-4612-B299-A88FFED41281}" type="slidenum">
              <a:rPr lang="fr-FR" smtClean="0"/>
              <a:pPr/>
              <a:t>3</a:t>
            </a:fld>
            <a:endParaRPr lang="fr-F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Gestion des erreurs</a:t>
            </a:r>
            <a:endParaRPr lang="fr-FR" dirty="0"/>
          </a:p>
        </p:txBody>
      </p:sp>
      <p:sp>
        <p:nvSpPr>
          <p:cNvPr id="3" name="Espace réservé du contenu 2"/>
          <p:cNvSpPr>
            <a:spLocks noGrp="1"/>
          </p:cNvSpPr>
          <p:nvPr>
            <p:ph idx="1"/>
          </p:nvPr>
        </p:nvSpPr>
        <p:spPr/>
        <p:txBody>
          <a:bodyPr>
            <a:normAutofit fontScale="70000" lnSpcReduction="20000"/>
          </a:bodyPr>
          <a:lstStyle/>
          <a:p>
            <a:pPr algn="just"/>
            <a:r>
              <a:rPr lang="fr-FR" dirty="0"/>
              <a:t>La couche liaison doit permettre de corriger les erreurs produites sur le support physique. Deux </a:t>
            </a:r>
            <a:r>
              <a:rPr lang="fr-FR" dirty="0" smtClean="0"/>
              <a:t> </a:t>
            </a:r>
            <a:r>
              <a:rPr lang="fr-FR" dirty="0"/>
              <a:t>possibilités existent </a:t>
            </a:r>
            <a:r>
              <a:rPr lang="fr-FR" dirty="0" smtClean="0"/>
              <a:t>:</a:t>
            </a:r>
          </a:p>
          <a:p>
            <a:pPr algn="just">
              <a:buNone/>
            </a:pPr>
            <a:r>
              <a:rPr lang="fr-FR" dirty="0" smtClean="0"/>
              <a:t>   -  </a:t>
            </a:r>
            <a:r>
              <a:rPr lang="fr-FR" dirty="0"/>
              <a:t>soit envoyer de l’information en redondance pour permettre dans un même temps de détecter et de corriger les erreurs, </a:t>
            </a:r>
            <a:endParaRPr lang="fr-FR" dirty="0" smtClean="0"/>
          </a:p>
          <a:p>
            <a:pPr algn="just">
              <a:buNone/>
            </a:pPr>
            <a:r>
              <a:rPr lang="fr-FR" dirty="0"/>
              <a:t> </a:t>
            </a:r>
            <a:r>
              <a:rPr lang="fr-FR" dirty="0" smtClean="0"/>
              <a:t>   - soit </a:t>
            </a:r>
            <a:r>
              <a:rPr lang="fr-FR" dirty="0"/>
              <a:t>utiliser uniquement un code détecteur d’erreurs pour répéter les trames  erronées et demander leur retransmission.</a:t>
            </a:r>
          </a:p>
          <a:p>
            <a:pPr algn="just">
              <a:buNone/>
            </a:pPr>
            <a:r>
              <a:rPr lang="fr-FR" dirty="0"/>
              <a:t> </a:t>
            </a:r>
          </a:p>
          <a:p>
            <a:pPr algn="just"/>
            <a:r>
              <a:rPr lang="fr-FR" dirty="0" smtClean="0"/>
              <a:t> L’émetteur </a:t>
            </a:r>
            <a:r>
              <a:rPr lang="fr-FR" dirty="0"/>
              <a:t>formate les trames avec des champs de supervision, d’adresse, de données et de détection d’erreurs, puis il les transmet en en conservant une copie.</a:t>
            </a:r>
          </a:p>
          <a:p>
            <a:pPr algn="just"/>
            <a:r>
              <a:rPr lang="fr-FR" dirty="0"/>
              <a:t>Le récepteur </a:t>
            </a:r>
            <a:r>
              <a:rPr lang="fr-FR" dirty="0" smtClean="0"/>
              <a:t>émet </a:t>
            </a:r>
            <a:r>
              <a:rPr lang="fr-FR" dirty="0"/>
              <a:t>des acquittements positifs ou négatifs. A chaque acquittement positif, le bloc de données correspondant est détruit et à chaque acquittement négatif, la trame qui n’as pas été correctement reçue est retransmise. </a:t>
            </a:r>
          </a:p>
          <a:p>
            <a:pPr algn="just"/>
            <a:r>
              <a:rPr lang="fr-FR" dirty="0"/>
              <a:t> </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4</a:t>
            </a:fld>
            <a:endParaRPr lang="fr-F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b="1" dirty="0" smtClean="0"/>
              <a:t>Différents types de politique d’acquittement et de retransmission</a:t>
            </a:r>
            <a:endParaRPr lang="fr-FR" sz="3200" b="1" dirty="0"/>
          </a:p>
        </p:txBody>
      </p:sp>
      <p:sp>
        <p:nvSpPr>
          <p:cNvPr id="3" name="Espace réservé du contenu 2"/>
          <p:cNvSpPr>
            <a:spLocks noGrp="1"/>
          </p:cNvSpPr>
          <p:nvPr>
            <p:ph idx="1"/>
          </p:nvPr>
        </p:nvSpPr>
        <p:spPr/>
        <p:txBody>
          <a:bodyPr>
            <a:normAutofit/>
          </a:bodyPr>
          <a:lstStyle/>
          <a:p>
            <a:pPr lvl="0" algn="just"/>
            <a:r>
              <a:rPr lang="fr-FR" sz="2800" dirty="0" smtClean="0"/>
              <a:t>les acquittements sont envoyés à chaque trame reçue </a:t>
            </a:r>
          </a:p>
          <a:p>
            <a:pPr lvl="0" algn="just"/>
            <a:r>
              <a:rPr lang="fr-FR" sz="2800" dirty="0" smtClean="0"/>
              <a:t>les acquittements sont accumulés pour être envoyés tous ensemble </a:t>
            </a:r>
          </a:p>
          <a:p>
            <a:pPr lvl="0" algn="just"/>
            <a:r>
              <a:rPr lang="fr-FR" sz="2800" dirty="0" smtClean="0"/>
              <a:t>les acquittements sont envoyés dans les trames transmises dans le sens inverse </a:t>
            </a:r>
          </a:p>
          <a:p>
            <a:pPr lvl="0" algn="just"/>
            <a:r>
              <a:rPr lang="fr-FR" sz="2800" dirty="0" smtClean="0"/>
              <a:t>seule la trame erronée est retransmise </a:t>
            </a:r>
          </a:p>
          <a:p>
            <a:pPr lvl="0" algn="just"/>
            <a:r>
              <a:rPr lang="fr-FR" sz="2800" dirty="0" smtClean="0"/>
              <a:t>toutes les trames, à partir de la trame erronée sont retransmises.</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5</a:t>
            </a:fld>
            <a:endParaRPr lang="fr-F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lvl="0"/>
            <a:r>
              <a:rPr lang="fr-FR" sz="3600" b="1" dirty="0" smtClean="0"/>
              <a:t>ELEMENTS DE CORRECTION D’ERREURS</a:t>
            </a:r>
            <a:r>
              <a:rPr lang="fr-FR" b="1" dirty="0" smtClean="0"/>
              <a:t/>
            </a:r>
            <a:br>
              <a:rPr lang="fr-FR" b="1" dirty="0" smtClean="0"/>
            </a:br>
            <a:endParaRPr lang="fr-FR" dirty="0"/>
          </a:p>
        </p:txBody>
      </p:sp>
      <p:sp>
        <p:nvSpPr>
          <p:cNvPr id="3" name="Espace réservé du contenu 2"/>
          <p:cNvSpPr>
            <a:spLocks noGrp="1"/>
          </p:cNvSpPr>
          <p:nvPr>
            <p:ph idx="1"/>
          </p:nvPr>
        </p:nvSpPr>
        <p:spPr>
          <a:xfrm>
            <a:off x="357158" y="1142984"/>
            <a:ext cx="8329642" cy="4983179"/>
          </a:xfrm>
        </p:spPr>
        <p:txBody>
          <a:bodyPr>
            <a:normAutofit fontScale="92500" lnSpcReduction="20000"/>
          </a:bodyPr>
          <a:lstStyle/>
          <a:p>
            <a:pPr algn="just"/>
            <a:r>
              <a:rPr lang="fr-FR" dirty="0" smtClean="0"/>
              <a:t>Supposons </a:t>
            </a:r>
            <a:r>
              <a:rPr lang="fr-FR" dirty="0"/>
              <a:t>que l’information puisse être décomposée en caractères. Il suffit, par exemple, de découper les données 8 bits par 8 bits et de supposer qu’un caractère comporte 8 bits</a:t>
            </a:r>
            <a:r>
              <a:rPr lang="fr-FR" dirty="0" smtClean="0"/>
              <a:t>.</a:t>
            </a:r>
          </a:p>
          <a:p>
            <a:pPr algn="just"/>
            <a:r>
              <a:rPr lang="fr-FR" dirty="0" smtClean="0"/>
              <a:t> </a:t>
            </a:r>
            <a:r>
              <a:rPr lang="fr-FR" dirty="0"/>
              <a:t>Il faut être capable de distinguer les différents caractères émis, même lorsque </a:t>
            </a:r>
            <a:r>
              <a:rPr lang="fr-FR" dirty="0" smtClean="0"/>
              <a:t>ceux-ci </a:t>
            </a:r>
            <a:r>
              <a:rPr lang="fr-FR" dirty="0"/>
              <a:t>ont un bit erroné. Soit un alphabet composé de quatre caractères :</a:t>
            </a:r>
          </a:p>
          <a:p>
            <a:pPr>
              <a:buNone/>
            </a:pPr>
            <a:r>
              <a:rPr lang="fr-FR" dirty="0" smtClean="0"/>
              <a:t>    	0 </a:t>
            </a:r>
            <a:r>
              <a:rPr lang="fr-FR" dirty="0"/>
              <a:t>0</a:t>
            </a:r>
          </a:p>
          <a:p>
            <a:pPr>
              <a:buNone/>
            </a:pPr>
            <a:r>
              <a:rPr lang="fr-FR" dirty="0" smtClean="0"/>
              <a:t>    	0 </a:t>
            </a:r>
            <a:r>
              <a:rPr lang="fr-FR" dirty="0"/>
              <a:t>1</a:t>
            </a:r>
          </a:p>
          <a:p>
            <a:pPr>
              <a:buNone/>
            </a:pPr>
            <a:r>
              <a:rPr lang="fr-FR" dirty="0" smtClean="0"/>
              <a:t>    	1 </a:t>
            </a:r>
            <a:r>
              <a:rPr lang="fr-FR" dirty="0"/>
              <a:t>0</a:t>
            </a:r>
          </a:p>
          <a:p>
            <a:pPr>
              <a:buNone/>
            </a:pPr>
            <a:r>
              <a:rPr lang="fr-FR" dirty="0" smtClean="0"/>
              <a:t>    	1 </a:t>
            </a:r>
            <a:r>
              <a:rPr lang="fr-FR" dirty="0"/>
              <a:t>1</a:t>
            </a:r>
          </a:p>
          <a:p>
            <a:pPr>
              <a:buFont typeface="Wingdings" pitchFamily="2" charset="2"/>
              <a:buChar char="§"/>
            </a:pPr>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6</a:t>
            </a:fld>
            <a:endParaRPr lang="fr-F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615262" cy="511156"/>
          </a:xfrm>
        </p:spPr>
        <p:txBody>
          <a:bodyPr>
            <a:normAutofit fontScale="90000"/>
          </a:bodyPr>
          <a:lstStyle/>
          <a:p>
            <a:endParaRPr lang="fr-FR" dirty="0"/>
          </a:p>
        </p:txBody>
      </p:sp>
      <p:sp>
        <p:nvSpPr>
          <p:cNvPr id="3" name="Espace réservé du contenu 2"/>
          <p:cNvSpPr>
            <a:spLocks noGrp="1"/>
          </p:cNvSpPr>
          <p:nvPr>
            <p:ph idx="1"/>
          </p:nvPr>
        </p:nvSpPr>
        <p:spPr>
          <a:xfrm>
            <a:off x="285720" y="785794"/>
            <a:ext cx="8401080" cy="5340369"/>
          </a:xfrm>
        </p:spPr>
        <p:txBody>
          <a:bodyPr>
            <a:normAutofit fontScale="92500" lnSpcReduction="10000"/>
          </a:bodyPr>
          <a:lstStyle/>
          <a:p>
            <a:pPr algn="just"/>
            <a:r>
              <a:rPr lang="fr-FR" dirty="0" smtClean="0"/>
              <a:t>Il est clair, que si une erreur  se produit, un caractère est transformé en un autre caractère et qu’une telle erreur ne peut pas être détectée. </a:t>
            </a:r>
          </a:p>
          <a:p>
            <a:pPr algn="just"/>
            <a:r>
              <a:rPr lang="fr-FR" dirty="0" smtClean="0"/>
              <a:t>Il faut donc rajouter de l’information pour que les caractères soient très différents les uns des autres. Par exemple nous pouvons remplacer les quatre caractères de base par 4 nouveaux caractères : </a:t>
            </a:r>
          </a:p>
          <a:p>
            <a:pPr>
              <a:buNone/>
            </a:pPr>
            <a:r>
              <a:rPr lang="fr-FR" dirty="0" smtClean="0"/>
              <a:t>    	0 0  		0 0 0 0 0</a:t>
            </a:r>
          </a:p>
          <a:p>
            <a:pPr>
              <a:buNone/>
            </a:pPr>
            <a:r>
              <a:rPr lang="fr-FR" dirty="0" smtClean="0"/>
              <a:t>    	0 1  		0 1 1 1 1</a:t>
            </a:r>
          </a:p>
          <a:p>
            <a:pPr>
              <a:buNone/>
            </a:pPr>
            <a:r>
              <a:rPr lang="fr-FR" dirty="0" smtClean="0"/>
              <a:t>    	1 0   		1 0 1 1 0</a:t>
            </a:r>
          </a:p>
          <a:p>
            <a:pPr>
              <a:buNone/>
            </a:pPr>
            <a:r>
              <a:rPr lang="fr-FR" dirty="0" smtClean="0"/>
              <a:t>    	1 1    		1 1 0 0 1</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7</a:t>
            </a:fld>
            <a:endParaRPr lang="fr-F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72386" cy="368280"/>
          </a:xfrm>
        </p:spPr>
        <p:txBody>
          <a:bodyPr>
            <a:noAutofit/>
          </a:bodyPr>
          <a:lstStyle/>
          <a:p>
            <a:r>
              <a:rPr lang="fr-FR" sz="3200" dirty="0" smtClean="0"/>
              <a:t>Cas d’erreur sur 1 bit</a:t>
            </a:r>
            <a:endParaRPr lang="fr-FR" sz="3200" dirty="0"/>
          </a:p>
        </p:txBody>
      </p:sp>
      <p:sp>
        <p:nvSpPr>
          <p:cNvPr id="3" name="Espace réservé du contenu 2"/>
          <p:cNvSpPr>
            <a:spLocks noGrp="1"/>
          </p:cNvSpPr>
          <p:nvPr>
            <p:ph idx="1"/>
          </p:nvPr>
        </p:nvSpPr>
        <p:spPr>
          <a:xfrm>
            <a:off x="357158" y="785794"/>
            <a:ext cx="8358246" cy="5572164"/>
          </a:xfrm>
        </p:spPr>
        <p:txBody>
          <a:bodyPr>
            <a:normAutofit lnSpcReduction="10000"/>
          </a:bodyPr>
          <a:lstStyle/>
          <a:p>
            <a:pPr algn="just"/>
            <a:r>
              <a:rPr lang="fr-FR" dirty="0"/>
              <a:t>Ainsi si une erreur se produit sur un bit, on compare la donnée transmise avec les 4 caractères ci dessus et décider que le  bon caractère est le plus ressemblant. Supposons que le </a:t>
            </a:r>
            <a:r>
              <a:rPr lang="fr-FR" dirty="0" smtClean="0"/>
              <a:t>récepteur </a:t>
            </a:r>
            <a:r>
              <a:rPr lang="fr-FR" dirty="0"/>
              <a:t>reçoive la valeur  0 0 1 0 0 </a:t>
            </a:r>
            <a:r>
              <a:rPr lang="fr-FR" dirty="0" smtClean="0"/>
              <a:t>on </a:t>
            </a:r>
            <a:r>
              <a:rPr lang="fr-FR" dirty="0"/>
              <a:t>voit bien que le caractère qui devrait être reçu est 0 0 0 0 0</a:t>
            </a:r>
            <a:r>
              <a:rPr lang="fr-FR" dirty="0" smtClean="0"/>
              <a:t>.</a:t>
            </a:r>
          </a:p>
          <a:p>
            <a:pPr algn="just">
              <a:buNone/>
            </a:pPr>
            <a:endParaRPr lang="fr-FR" dirty="0"/>
          </a:p>
          <a:p>
            <a:pPr algn="just"/>
            <a:r>
              <a:rPr lang="fr-FR" dirty="0"/>
              <a:t>Il est bien évident que si deux erreurs glissent sur le même caractère, il sera impossible de récupérer la valeur exacte : ce sont les erreurs résiduelles qui subsisteront après la correction.</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8</a:t>
            </a:fld>
            <a:endParaRPr lang="fr-F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Formalisme de la méthode</a:t>
            </a:r>
            <a:endParaRPr lang="fr-FR" dirty="0"/>
          </a:p>
        </p:txBody>
      </p:sp>
      <p:sp>
        <p:nvSpPr>
          <p:cNvPr id="3" name="Espace réservé du contenu 2"/>
          <p:cNvSpPr>
            <a:spLocks noGrp="1"/>
          </p:cNvSpPr>
          <p:nvPr>
            <p:ph idx="1"/>
          </p:nvPr>
        </p:nvSpPr>
        <p:spPr/>
        <p:txBody>
          <a:bodyPr>
            <a:normAutofit fontScale="85000" lnSpcReduction="20000"/>
          </a:bodyPr>
          <a:lstStyle/>
          <a:p>
            <a:pPr>
              <a:buNone/>
            </a:pPr>
            <a:r>
              <a:rPr lang="fr-FR" dirty="0" smtClean="0"/>
              <a:t>Soit d(</a:t>
            </a:r>
            <a:r>
              <a:rPr lang="fr-FR" dirty="0" err="1" smtClean="0"/>
              <a:t>x,y</a:t>
            </a:r>
            <a:r>
              <a:rPr lang="fr-FR" dirty="0" smtClean="0"/>
              <a:t>), la distance entre les deux caractères x et y définie par </a:t>
            </a:r>
          </a:p>
          <a:p>
            <a:pPr>
              <a:buNone/>
            </a:pPr>
            <a:r>
              <a:rPr lang="fr-FR" dirty="0" smtClean="0"/>
              <a:t> </a:t>
            </a:r>
          </a:p>
          <a:p>
            <a:pPr>
              <a:buNone/>
            </a:pPr>
            <a:r>
              <a:rPr lang="fr-FR" b="1" dirty="0" smtClean="0"/>
              <a:t>D(</a:t>
            </a:r>
            <a:r>
              <a:rPr lang="fr-FR" b="1" dirty="0" err="1" smtClean="0"/>
              <a:t>x,y</a:t>
            </a:r>
            <a:r>
              <a:rPr lang="fr-FR" b="1" dirty="0" smtClean="0"/>
              <a:t>) =  </a:t>
            </a:r>
            <a:r>
              <a:rPr lang="fr-FR" b="1" dirty="0" smtClean="0">
                <a:sym typeface="Symbol"/>
              </a:rPr>
              <a:t></a:t>
            </a:r>
            <a:r>
              <a:rPr lang="fr-FR" b="1" dirty="0" smtClean="0"/>
              <a:t> (xi – yi) </a:t>
            </a:r>
            <a:r>
              <a:rPr lang="fr-FR" b="1" dirty="0" err="1" smtClean="0"/>
              <a:t>mod</a:t>
            </a:r>
            <a:r>
              <a:rPr lang="fr-FR" b="1" dirty="0" smtClean="0"/>
              <a:t> 2 o</a:t>
            </a:r>
            <a:r>
              <a:rPr lang="fr-FR" dirty="0" smtClean="0"/>
              <a:t>u</a:t>
            </a:r>
            <a:endParaRPr lang="fr-FR" b="1" dirty="0" smtClean="0"/>
          </a:p>
          <a:p>
            <a:pPr>
              <a:buNone/>
            </a:pPr>
            <a:r>
              <a:rPr lang="fr-FR" dirty="0" smtClean="0"/>
              <a:t> </a:t>
            </a:r>
          </a:p>
          <a:p>
            <a:pPr>
              <a:buNone/>
            </a:pPr>
            <a:r>
              <a:rPr lang="fr-FR" dirty="0" smtClean="0"/>
              <a:t>N est le nombre de bits du caractère</a:t>
            </a:r>
          </a:p>
          <a:p>
            <a:pPr>
              <a:buNone/>
            </a:pPr>
            <a:r>
              <a:rPr lang="fr-FR" dirty="0" smtClean="0"/>
              <a:t> xi, yi  sont les valeurs des N bits ( i = 1…..N). </a:t>
            </a:r>
          </a:p>
          <a:p>
            <a:pPr>
              <a:buNone/>
            </a:pPr>
            <a:endParaRPr lang="fr-FR" dirty="0" smtClean="0"/>
          </a:p>
          <a:p>
            <a:pPr>
              <a:buNone/>
            </a:pPr>
            <a:r>
              <a:rPr lang="fr-FR" dirty="0" smtClean="0"/>
              <a:t>La distance de </a:t>
            </a:r>
            <a:r>
              <a:rPr lang="fr-FR" dirty="0" err="1" smtClean="0"/>
              <a:t>Hamming</a:t>
            </a:r>
            <a:r>
              <a:rPr lang="fr-FR" dirty="0" smtClean="0"/>
              <a:t> est définie par </a:t>
            </a:r>
            <a:r>
              <a:rPr lang="fr-FR" b="1" dirty="0" err="1" smtClean="0"/>
              <a:t>Dh</a:t>
            </a:r>
            <a:r>
              <a:rPr lang="fr-FR" b="1" dirty="0" smtClean="0"/>
              <a:t> = </a:t>
            </a:r>
            <a:r>
              <a:rPr lang="fr-FR" b="1" dirty="0" err="1" smtClean="0"/>
              <a:t>inf</a:t>
            </a:r>
            <a:r>
              <a:rPr lang="fr-FR" b="1" dirty="0" smtClean="0"/>
              <a:t> D(</a:t>
            </a:r>
            <a:r>
              <a:rPr lang="fr-FR" b="1" dirty="0" err="1" smtClean="0"/>
              <a:t>x,y</a:t>
            </a:r>
            <a:r>
              <a:rPr lang="fr-FR" b="1" dirty="0" smtClean="0"/>
              <a:t>)</a:t>
            </a:r>
            <a:r>
              <a:rPr lang="fr-FR" dirty="0" smtClean="0"/>
              <a:t> </a:t>
            </a:r>
          </a:p>
          <a:p>
            <a:pPr>
              <a:buNone/>
            </a:pPr>
            <a:r>
              <a:rPr lang="fr-FR" dirty="0" smtClean="0"/>
              <a:t>où  la borne inférieure s’applique à l’ensemble des caractères de l’alphabet </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9</a:t>
            </a:fld>
            <a:endParaRPr lang="fr-F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fontScale="77500" lnSpcReduction="20000"/>
          </a:bodyPr>
          <a:lstStyle/>
          <a:p>
            <a:r>
              <a:rPr lang="fr-FR" dirty="0"/>
              <a:t>Dans le premier exemple la distance de </a:t>
            </a:r>
            <a:r>
              <a:rPr lang="fr-FR" dirty="0" err="1"/>
              <a:t>Haming</a:t>
            </a:r>
            <a:r>
              <a:rPr lang="fr-FR" dirty="0"/>
              <a:t> est de 1, dans le nouvel alphabet par contre elle est de 3 (Dh.=3)</a:t>
            </a:r>
          </a:p>
          <a:p>
            <a:pPr>
              <a:buNone/>
            </a:pPr>
            <a:endParaRPr lang="fr-FR" dirty="0"/>
          </a:p>
          <a:p>
            <a:r>
              <a:rPr lang="fr-FR" dirty="0"/>
              <a:t>Pour pouvoir détecter et corriger une seule erreur, il faut que les différents caractères, </a:t>
            </a:r>
            <a:r>
              <a:rPr lang="fr-FR" dirty="0" err="1"/>
              <a:t>satifassent</a:t>
            </a:r>
            <a:r>
              <a:rPr lang="fr-FR" dirty="0"/>
              <a:t> </a:t>
            </a:r>
            <a:r>
              <a:rPr lang="fr-FR" dirty="0" err="1"/>
              <a:t>Dh</a:t>
            </a:r>
            <a:r>
              <a:rPr lang="fr-FR" dirty="0"/>
              <a:t> = 3, pour que la distance entre le caractère erroné et le caractère exact soit de 1.</a:t>
            </a:r>
          </a:p>
          <a:p>
            <a:pPr>
              <a:buNone/>
            </a:pPr>
            <a:r>
              <a:rPr lang="fr-FR" dirty="0"/>
              <a:t> </a:t>
            </a:r>
          </a:p>
          <a:p>
            <a:r>
              <a:rPr lang="fr-FR" dirty="0"/>
              <a:t>On déduit le caractère supposé exact en recherchant le caractère dont la distance est de 1 par rapport au caractère erroné.</a:t>
            </a:r>
          </a:p>
          <a:p>
            <a:pPr>
              <a:buNone/>
            </a:pPr>
            <a:r>
              <a:rPr lang="fr-FR" dirty="0"/>
              <a:t> </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10</a:t>
            </a:fld>
            <a:endParaRPr lang="fr-F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fontScale="77500" lnSpcReduction="20000"/>
          </a:bodyPr>
          <a:lstStyle/>
          <a:p>
            <a:r>
              <a:rPr lang="fr-FR" dirty="0"/>
              <a:t>Pour pouvoir détecter et corriger une seule erreur, il faut que les différents caractères, </a:t>
            </a:r>
            <a:r>
              <a:rPr lang="fr-FR" dirty="0" err="1"/>
              <a:t>satifassent</a:t>
            </a:r>
            <a:r>
              <a:rPr lang="fr-FR" dirty="0"/>
              <a:t> </a:t>
            </a:r>
            <a:r>
              <a:rPr lang="fr-FR" dirty="0" err="1"/>
              <a:t>Dh</a:t>
            </a:r>
            <a:r>
              <a:rPr lang="fr-FR" dirty="0"/>
              <a:t> = 3, pour que la distance entre le caractère erroné et le caractère exact soit de 1.</a:t>
            </a:r>
          </a:p>
          <a:p>
            <a:pPr>
              <a:buNone/>
            </a:pPr>
            <a:r>
              <a:rPr lang="fr-FR" dirty="0"/>
              <a:t> </a:t>
            </a:r>
          </a:p>
          <a:p>
            <a:r>
              <a:rPr lang="fr-FR" dirty="0"/>
              <a:t>On déduit le caractère supposé exact en recherchant le caractère dont la distance est de 1 par rapport au caractère erroné.</a:t>
            </a:r>
          </a:p>
          <a:p>
            <a:pPr>
              <a:buNone/>
            </a:pPr>
            <a:r>
              <a:rPr lang="fr-FR" dirty="0"/>
              <a:t> </a:t>
            </a:r>
          </a:p>
          <a:p>
            <a:r>
              <a:rPr lang="fr-FR" dirty="0"/>
              <a:t>On remarque que, si la distance de </a:t>
            </a:r>
            <a:r>
              <a:rPr lang="fr-FR" dirty="0" err="1"/>
              <a:t>Hamming</a:t>
            </a:r>
            <a:r>
              <a:rPr lang="fr-FR" dirty="0"/>
              <a:t> est de 2 pour un alphabet, on ne pourra pas décider du caractère le plus proche.</a:t>
            </a:r>
          </a:p>
          <a:p>
            <a:pPr>
              <a:buNone/>
            </a:pPr>
            <a:r>
              <a:rPr lang="fr-FR" dirty="0"/>
              <a:t> </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11</a:t>
            </a:fld>
            <a:endParaRPr lang="fr-F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28662" y="274638"/>
            <a:ext cx="7758138" cy="511156"/>
          </a:xfrm>
        </p:spPr>
        <p:txBody>
          <a:bodyPr>
            <a:normAutofit fontScale="90000"/>
          </a:bodyPr>
          <a:lstStyle/>
          <a:p>
            <a:r>
              <a:rPr lang="fr-FR" dirty="0" smtClean="0"/>
              <a:t/>
            </a:r>
            <a:br>
              <a:rPr lang="fr-FR" dirty="0" smtClean="0"/>
            </a:br>
            <a:endParaRPr lang="fr-FR" dirty="0"/>
          </a:p>
        </p:txBody>
      </p:sp>
      <p:sp>
        <p:nvSpPr>
          <p:cNvPr id="3" name="Espace réservé du contenu 2"/>
          <p:cNvSpPr>
            <a:spLocks noGrp="1"/>
          </p:cNvSpPr>
          <p:nvPr>
            <p:ph idx="1"/>
          </p:nvPr>
        </p:nvSpPr>
        <p:spPr/>
        <p:txBody>
          <a:bodyPr>
            <a:normAutofit/>
          </a:bodyPr>
          <a:lstStyle/>
          <a:p>
            <a:pPr>
              <a:buNone/>
            </a:pPr>
            <a:r>
              <a:rPr lang="fr-FR" dirty="0"/>
              <a:t> </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12</a:t>
            </a:fld>
            <a:endParaRPr lang="fr-FR"/>
          </a:p>
        </p:txBody>
      </p:sp>
      <p:sp>
        <p:nvSpPr>
          <p:cNvPr id="5" name="Rectangle 4"/>
          <p:cNvSpPr/>
          <p:nvPr/>
        </p:nvSpPr>
        <p:spPr>
          <a:xfrm>
            <a:off x="571472" y="214290"/>
            <a:ext cx="7858180" cy="4801314"/>
          </a:xfrm>
          <a:prstGeom prst="rect">
            <a:avLst/>
          </a:prstGeom>
        </p:spPr>
        <p:txBody>
          <a:bodyPr wrap="square">
            <a:spAutoFit/>
          </a:bodyPr>
          <a:lstStyle/>
          <a:p>
            <a:endParaRPr lang="fr-FR" dirty="0" smtClean="0"/>
          </a:p>
          <a:p>
            <a:endParaRPr lang="fr-FR" dirty="0"/>
          </a:p>
          <a:p>
            <a:endParaRPr lang="fr-FR" dirty="0" smtClean="0"/>
          </a:p>
          <a:p>
            <a:endParaRPr lang="fr-FR" dirty="0"/>
          </a:p>
          <a:p>
            <a:pPr algn="just"/>
            <a:r>
              <a:rPr lang="fr-FR" sz="2400" dirty="0" smtClean="0"/>
              <a:t>Si </a:t>
            </a:r>
            <a:r>
              <a:rPr lang="fr-FR" sz="2400" dirty="0"/>
              <a:t>l’on veut </a:t>
            </a:r>
            <a:r>
              <a:rPr lang="fr-FR" sz="2400" b="1" dirty="0"/>
              <a:t>corriger deux erreurs simultanées,  </a:t>
            </a:r>
            <a:r>
              <a:rPr lang="fr-FR" sz="2400" dirty="0"/>
              <a:t>il est nécessaire d’avoir une distance de </a:t>
            </a:r>
            <a:r>
              <a:rPr lang="fr-FR" sz="2400" dirty="0" err="1"/>
              <a:t>Hamming</a:t>
            </a:r>
            <a:r>
              <a:rPr lang="fr-FR" sz="2400" dirty="0"/>
              <a:t> égale à 5. En reprenant l’exemple précédent on peut remplacer les quatre caractères </a:t>
            </a:r>
            <a:r>
              <a:rPr lang="fr-FR" sz="2400" dirty="0" smtClean="0"/>
              <a:t> par:</a:t>
            </a:r>
          </a:p>
          <a:p>
            <a:endParaRPr lang="fr-FR" dirty="0"/>
          </a:p>
          <a:p>
            <a:pPr lvl="0"/>
            <a:endParaRPr lang="fr-FR" sz="2400" dirty="0"/>
          </a:p>
          <a:p>
            <a:r>
              <a:rPr lang="fr-FR" sz="2400" dirty="0"/>
              <a:t>0 0  	0 0 0 0 0 0 0 0                     </a:t>
            </a:r>
          </a:p>
          <a:p>
            <a:r>
              <a:rPr lang="fr-FR" sz="2400" dirty="0"/>
              <a:t>0 1  	0 1 1 1 1 0 1 1             Avec </a:t>
            </a:r>
            <a:r>
              <a:rPr lang="fr-FR" sz="2400" dirty="0" smtClean="0"/>
              <a:t>cet  </a:t>
            </a:r>
            <a:r>
              <a:rPr lang="fr-FR" sz="2400" dirty="0"/>
              <a:t>alphabet   </a:t>
            </a:r>
            <a:r>
              <a:rPr lang="fr-FR" sz="2400" dirty="0" err="1"/>
              <a:t>Dh</a:t>
            </a:r>
            <a:r>
              <a:rPr lang="fr-FR" sz="2400" dirty="0"/>
              <a:t> = 5</a:t>
            </a:r>
          </a:p>
          <a:p>
            <a:r>
              <a:rPr lang="fr-FR" sz="2400" dirty="0"/>
              <a:t>1 0   	1 0 1 1 0 1 0 1</a:t>
            </a:r>
          </a:p>
          <a:p>
            <a:r>
              <a:rPr lang="fr-FR" sz="2400" dirty="0"/>
              <a:t>1 1    	1 1 0 0 1 1 1 0</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85786" y="274638"/>
            <a:ext cx="7901014" cy="725470"/>
          </a:xfrm>
        </p:spPr>
        <p:txBody>
          <a:bodyPr>
            <a:normAutofit fontScale="90000"/>
          </a:bodyPr>
          <a:lstStyle/>
          <a:p>
            <a:endParaRPr lang="fr-FR" dirty="0"/>
          </a:p>
        </p:txBody>
      </p:sp>
      <p:sp>
        <p:nvSpPr>
          <p:cNvPr id="3" name="Espace réservé du contenu 2"/>
          <p:cNvSpPr>
            <a:spLocks noGrp="1"/>
          </p:cNvSpPr>
          <p:nvPr>
            <p:ph idx="1"/>
          </p:nvPr>
        </p:nvSpPr>
        <p:spPr/>
        <p:txBody>
          <a:bodyPr>
            <a:normAutofit fontScale="92500"/>
          </a:bodyPr>
          <a:lstStyle/>
          <a:p>
            <a:pPr>
              <a:buNone/>
            </a:pPr>
            <a:r>
              <a:rPr lang="fr-FR" dirty="0"/>
              <a:t>Si par exemple , le caractère 1 0 0 0 1 0 1 0  est reçu, on en déduit </a:t>
            </a:r>
            <a:r>
              <a:rPr lang="fr-FR" dirty="0" smtClean="0"/>
              <a:t>que:</a:t>
            </a:r>
            <a:endParaRPr lang="fr-FR" dirty="0"/>
          </a:p>
          <a:p>
            <a:pPr>
              <a:buNone/>
            </a:pPr>
            <a:r>
              <a:rPr lang="fr-FR" dirty="0"/>
              <a:t> </a:t>
            </a:r>
          </a:p>
          <a:p>
            <a:pPr>
              <a:buNone/>
            </a:pPr>
            <a:r>
              <a:rPr lang="fr-FR" dirty="0"/>
              <a:t>le caractère émis est :      </a:t>
            </a:r>
            <a:r>
              <a:rPr lang="fr-FR" dirty="0" smtClean="0"/>
              <a:t>1 </a:t>
            </a:r>
            <a:r>
              <a:rPr lang="fr-FR" dirty="0"/>
              <a:t>1 0 0 1 1 1 0  parce que </a:t>
            </a:r>
            <a:r>
              <a:rPr lang="fr-FR" dirty="0" smtClean="0"/>
              <a:t>:</a:t>
            </a:r>
            <a:r>
              <a:rPr lang="fr-FR" dirty="0"/>
              <a:t> </a:t>
            </a:r>
          </a:p>
          <a:p>
            <a:pPr>
              <a:buNone/>
            </a:pPr>
            <a:r>
              <a:rPr lang="fr-FR" dirty="0"/>
              <a:t> 			</a:t>
            </a:r>
            <a:endParaRPr lang="fr-FR" dirty="0" smtClean="0"/>
          </a:p>
          <a:p>
            <a:pPr>
              <a:buNone/>
            </a:pPr>
            <a:r>
              <a:rPr lang="fr-FR" dirty="0" smtClean="0"/>
              <a:t>D(1 </a:t>
            </a:r>
            <a:r>
              <a:rPr lang="fr-FR" dirty="0"/>
              <a:t>0 0 0 1 0 1 0,  1 1 0 0 1 1 1 0) = 2  et que</a:t>
            </a:r>
          </a:p>
          <a:p>
            <a:pPr>
              <a:buNone/>
            </a:pPr>
            <a:r>
              <a:rPr lang="fr-FR" dirty="0"/>
              <a:t> </a:t>
            </a:r>
          </a:p>
          <a:p>
            <a:pPr>
              <a:buNone/>
            </a:pPr>
            <a:r>
              <a:rPr lang="fr-FR" dirty="0"/>
              <a:t> </a:t>
            </a:r>
            <a:r>
              <a:rPr lang="fr-FR" dirty="0" smtClean="0"/>
              <a:t>D(1 </a:t>
            </a:r>
            <a:r>
              <a:rPr lang="fr-FR" dirty="0"/>
              <a:t>0 0 0 1 0 1 0, x) &gt; 2 </a:t>
            </a:r>
            <a:r>
              <a:rPr lang="fr-FR" dirty="0" smtClean="0"/>
              <a:t>     </a:t>
            </a:r>
            <a:r>
              <a:rPr lang="fr-FR" dirty="0"/>
              <a:t>si  x </a:t>
            </a:r>
            <a:r>
              <a:rPr lang="fr-FR" dirty="0">
                <a:sym typeface="Symbol"/>
              </a:rPr>
              <a:t></a:t>
            </a:r>
            <a:r>
              <a:rPr lang="fr-FR" dirty="0"/>
              <a:t> 1 1 0 0 1 1 1 0.</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13</a:t>
            </a:fld>
            <a:endParaRPr lang="fr-F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t>Remarque :</a:t>
            </a:r>
            <a:r>
              <a:rPr lang="fr-FR" dirty="0" smtClean="0"/>
              <a:t/>
            </a:r>
            <a:br>
              <a:rPr lang="fr-FR" dirty="0" smtClean="0"/>
            </a:br>
            <a:endParaRPr lang="fr-FR" dirty="0"/>
          </a:p>
        </p:txBody>
      </p:sp>
      <p:sp>
        <p:nvSpPr>
          <p:cNvPr id="3" name="Espace réservé du contenu 2"/>
          <p:cNvSpPr>
            <a:spLocks noGrp="1"/>
          </p:cNvSpPr>
          <p:nvPr>
            <p:ph idx="1"/>
          </p:nvPr>
        </p:nvSpPr>
        <p:spPr>
          <a:xfrm>
            <a:off x="428596" y="1285860"/>
            <a:ext cx="8258204" cy="4840303"/>
          </a:xfrm>
        </p:spPr>
        <p:txBody>
          <a:bodyPr>
            <a:normAutofit fontScale="92500" lnSpcReduction="10000"/>
          </a:bodyPr>
          <a:lstStyle/>
          <a:p>
            <a:pPr algn="just">
              <a:buNone/>
            </a:pPr>
            <a:r>
              <a:rPr lang="fr-FR" dirty="0" smtClean="0"/>
              <a:t>Les </a:t>
            </a:r>
            <a:r>
              <a:rPr lang="fr-FR" dirty="0"/>
              <a:t>exemples traités donnent l’impression que l’on rajoute beaucoup d’informations pour chaque caractère. </a:t>
            </a:r>
            <a:endParaRPr lang="fr-FR" dirty="0" smtClean="0"/>
          </a:p>
          <a:p>
            <a:pPr algn="just">
              <a:buNone/>
            </a:pPr>
            <a:endParaRPr lang="fr-FR" dirty="0" smtClean="0"/>
          </a:p>
          <a:p>
            <a:pPr algn="just">
              <a:buNone/>
            </a:pPr>
            <a:r>
              <a:rPr lang="fr-FR" dirty="0" smtClean="0"/>
              <a:t>Cela </a:t>
            </a:r>
            <a:r>
              <a:rPr lang="fr-FR" dirty="0"/>
              <a:t>est vrai lorsque on a alphabet comprenant peu de caractères, pour un alphabet ayant beaucoup de caractères, le nombre d’informations à rajouter est bien inférieur.</a:t>
            </a:r>
          </a:p>
          <a:p>
            <a:pPr algn="just">
              <a:buNone/>
            </a:pPr>
            <a:r>
              <a:rPr lang="fr-FR" dirty="0"/>
              <a:t> </a:t>
            </a:r>
          </a:p>
          <a:p>
            <a:pPr>
              <a:buNone/>
            </a:pPr>
            <a:r>
              <a:rPr lang="fr-FR" b="1" dirty="0"/>
              <a:t> </a:t>
            </a:r>
            <a:endParaRPr lang="fr-FR" dirty="0"/>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14</a:t>
            </a:fld>
            <a:endParaRPr lang="fr-F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Les éléments de détection d’erreurs</a:t>
            </a:r>
            <a:endParaRPr lang="fr-FR" dirty="0"/>
          </a:p>
        </p:txBody>
      </p:sp>
      <p:sp>
        <p:nvSpPr>
          <p:cNvPr id="3" name="Espace réservé du contenu 2"/>
          <p:cNvSpPr>
            <a:spLocks noGrp="1"/>
          </p:cNvSpPr>
          <p:nvPr>
            <p:ph idx="1"/>
          </p:nvPr>
        </p:nvSpPr>
        <p:spPr>
          <a:xfrm>
            <a:off x="357158" y="1428736"/>
            <a:ext cx="8358246" cy="4929222"/>
          </a:xfrm>
        </p:spPr>
        <p:txBody>
          <a:bodyPr>
            <a:normAutofit fontScale="85000" lnSpcReduction="10000"/>
          </a:bodyPr>
          <a:lstStyle/>
          <a:p>
            <a:pPr algn="just"/>
            <a:r>
              <a:rPr lang="fr-FR" dirty="0"/>
              <a:t>Il existe plusieurs méthodes de détection </a:t>
            </a:r>
            <a:r>
              <a:rPr lang="fr-FR" dirty="0" smtClean="0"/>
              <a:t>d’erreurs: </a:t>
            </a:r>
            <a:endParaRPr lang="fr-FR" dirty="0"/>
          </a:p>
          <a:p>
            <a:pPr algn="just">
              <a:buNone/>
            </a:pPr>
            <a:r>
              <a:rPr lang="fr-FR" dirty="0" smtClean="0"/>
              <a:t>- les </a:t>
            </a:r>
            <a:r>
              <a:rPr lang="fr-FR" dirty="0"/>
              <a:t>bits de parité, que l’on peut déterminer à partir d’un caractère (souvent on prend un octet) composé soit de bits successifs, soit des bits que l’on détermine de façon spécifique. Le bit de parité est un bit supplémentaire ajouté au caractère positionné, de façon que la somme des éléments binaires modulo  </a:t>
            </a:r>
            <a:r>
              <a:rPr lang="fr-FR" dirty="0" smtClean="0"/>
              <a:t>n soit </a:t>
            </a:r>
            <a:r>
              <a:rPr lang="fr-FR" dirty="0"/>
              <a:t>égale à 0 (ou à1</a:t>
            </a:r>
            <a:r>
              <a:rPr lang="fr-FR" dirty="0" smtClean="0"/>
              <a:t>).</a:t>
            </a:r>
            <a:r>
              <a:rPr lang="fr-FR" dirty="0"/>
              <a:t> </a:t>
            </a:r>
          </a:p>
          <a:p>
            <a:pPr algn="just"/>
            <a:r>
              <a:rPr lang="fr-FR" dirty="0"/>
              <a:t>Cette solution est peu performante, car il faut ajouter un bit de parité tous les 8 bits. Si le caractère est codé sur 8 bits alors on ne pourra pas détecter deux erreurs sur le même octet.</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15</a:t>
            </a:fld>
            <a:endParaRPr lang="fr-F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Algorithme : </a:t>
            </a:r>
            <a:r>
              <a:rPr lang="fr-FR" dirty="0" smtClean="0"/>
              <a:t>polynôme générateur</a:t>
            </a:r>
            <a:endParaRPr lang="fr-FR" dirty="0"/>
          </a:p>
        </p:txBody>
      </p:sp>
      <p:sp>
        <p:nvSpPr>
          <p:cNvPr id="3" name="Espace réservé du contenu 2"/>
          <p:cNvSpPr>
            <a:spLocks noGrp="1"/>
          </p:cNvSpPr>
          <p:nvPr>
            <p:ph idx="1"/>
          </p:nvPr>
        </p:nvSpPr>
        <p:spPr/>
        <p:txBody>
          <a:bodyPr>
            <a:normAutofit fontScale="55000" lnSpcReduction="20000"/>
          </a:bodyPr>
          <a:lstStyle/>
          <a:p>
            <a:pPr>
              <a:buNone/>
            </a:pPr>
            <a:endParaRPr lang="fr-FR" dirty="0"/>
          </a:p>
          <a:p>
            <a:pPr>
              <a:buNone/>
            </a:pPr>
            <a:r>
              <a:rPr lang="fr-FR" dirty="0"/>
              <a:t>- </a:t>
            </a:r>
            <a:r>
              <a:rPr lang="fr-FR" sz="4500" dirty="0"/>
              <a:t>Supposons que les deux extrémités d’une liaison possèdent en commun un polynôme de degré 16,  par exemple </a:t>
            </a:r>
            <a:r>
              <a:rPr lang="fr-FR" sz="4500" b="1" dirty="0"/>
              <a:t>x</a:t>
            </a:r>
            <a:r>
              <a:rPr lang="fr-FR" sz="4500" b="1" baseline="30000" dirty="0"/>
              <a:t>16</a:t>
            </a:r>
            <a:r>
              <a:rPr lang="fr-FR" sz="4500" b="1" dirty="0"/>
              <a:t> + x</a:t>
            </a:r>
            <a:r>
              <a:rPr lang="fr-FR" sz="4500" b="1" baseline="30000" dirty="0"/>
              <a:t>8</a:t>
            </a:r>
            <a:r>
              <a:rPr lang="fr-FR" sz="4500" b="1" dirty="0"/>
              <a:t> + x</a:t>
            </a:r>
            <a:r>
              <a:rPr lang="fr-FR" sz="4500" b="1" baseline="30000" dirty="0"/>
              <a:t>7</a:t>
            </a:r>
            <a:r>
              <a:rPr lang="fr-FR" sz="4500" b="1" dirty="0"/>
              <a:t> + 1 , </a:t>
            </a:r>
            <a:r>
              <a:rPr lang="fr-FR" sz="4500" dirty="0"/>
              <a:t>appelé </a:t>
            </a:r>
            <a:r>
              <a:rPr lang="fr-FR" sz="4500" b="1" dirty="0"/>
              <a:t>polynôme générateur</a:t>
            </a:r>
            <a:r>
              <a:rPr lang="fr-FR" sz="4500" dirty="0"/>
              <a:t>.</a:t>
            </a:r>
          </a:p>
          <a:p>
            <a:pPr>
              <a:buNone/>
            </a:pPr>
            <a:r>
              <a:rPr lang="fr-FR" sz="4500" b="1" dirty="0"/>
              <a:t> </a:t>
            </a:r>
            <a:endParaRPr lang="fr-FR" sz="4500" dirty="0"/>
          </a:p>
          <a:p>
            <a:pPr>
              <a:buNone/>
            </a:pPr>
            <a:r>
              <a:rPr lang="fr-FR" sz="4500" b="1" dirty="0" smtClean="0"/>
              <a:t> </a:t>
            </a:r>
            <a:r>
              <a:rPr lang="fr-FR" sz="4500" b="1" dirty="0"/>
              <a:t>A </a:t>
            </a:r>
            <a:r>
              <a:rPr lang="fr-FR" sz="4500" dirty="0"/>
              <a:t>partir de de la trame notée ai, i= 0</a:t>
            </a:r>
            <a:r>
              <a:rPr lang="fr-FR" sz="4500" dirty="0" smtClean="0"/>
              <a:t>…..m-1 </a:t>
            </a:r>
            <a:r>
              <a:rPr lang="fr-FR" sz="4500" dirty="0"/>
              <a:t>où </a:t>
            </a:r>
            <a:r>
              <a:rPr lang="fr-FR" sz="4500" dirty="0" smtClean="0"/>
              <a:t>m </a:t>
            </a:r>
            <a:r>
              <a:rPr lang="fr-FR" sz="4500" dirty="0"/>
              <a:t>est le nombre de bits formant la trame, on constitue un polynôme de degré </a:t>
            </a:r>
            <a:r>
              <a:rPr lang="fr-FR" sz="4500" dirty="0" smtClean="0"/>
              <a:t>m-&amp;  </a:t>
            </a:r>
            <a:r>
              <a:rPr lang="fr-FR" sz="4500" b="1" dirty="0"/>
              <a:t>P(x)  = a</a:t>
            </a:r>
            <a:r>
              <a:rPr lang="fr-FR" sz="4500" b="1" baseline="-25000" dirty="0"/>
              <a:t>0</a:t>
            </a:r>
            <a:r>
              <a:rPr lang="fr-FR" sz="4500" b="1" dirty="0"/>
              <a:t> + a</a:t>
            </a:r>
            <a:r>
              <a:rPr lang="fr-FR" sz="4500" b="1" baseline="-25000" dirty="0"/>
              <a:t>1 </a:t>
            </a:r>
            <a:r>
              <a:rPr lang="fr-FR" sz="4500" b="1" dirty="0"/>
              <a:t>x +………+ </a:t>
            </a:r>
            <a:r>
              <a:rPr lang="fr-FR" sz="4500" b="1" dirty="0" err="1" smtClean="0"/>
              <a:t>a</a:t>
            </a:r>
            <a:r>
              <a:rPr lang="fr-FR" sz="4500" b="1" baseline="-25000" dirty="0" err="1" smtClean="0"/>
              <a:t>m</a:t>
            </a:r>
            <a:r>
              <a:rPr lang="fr-FR" sz="4500" b="1" baseline="-25000" dirty="0" smtClean="0"/>
              <a:t>-1 </a:t>
            </a:r>
            <a:r>
              <a:rPr lang="fr-FR" sz="4500" b="1" dirty="0"/>
              <a:t>x </a:t>
            </a:r>
            <a:r>
              <a:rPr lang="fr-FR" sz="4500" b="1" baseline="30000" dirty="0" smtClean="0"/>
              <a:t>m-1.</a:t>
            </a:r>
          </a:p>
          <a:p>
            <a:pPr lvl="0">
              <a:buNone/>
            </a:pPr>
            <a:endParaRPr lang="fr-FR" sz="4500" dirty="0" smtClean="0"/>
          </a:p>
          <a:p>
            <a:pPr lvl="0">
              <a:buNone/>
            </a:pPr>
            <a:r>
              <a:rPr lang="fr-FR" sz="4500" dirty="0" smtClean="0"/>
              <a:t>Ce </a:t>
            </a:r>
            <a:r>
              <a:rPr lang="fr-FR" sz="4500" dirty="0"/>
              <a:t>polynôme est divisé par le polynôme générateur de degré 16.</a:t>
            </a:r>
          </a:p>
          <a:p>
            <a:pPr>
              <a:buNone/>
            </a:pPr>
            <a:endParaRPr lang="fr-FR" dirty="0"/>
          </a:p>
          <a:p>
            <a:pPr>
              <a:buNone/>
            </a:pPr>
            <a:r>
              <a:rPr lang="fr-FR" dirty="0"/>
              <a:t> </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16</a:t>
            </a:fld>
            <a:endParaRPr lang="fr-F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fontScale="77500" lnSpcReduction="20000"/>
          </a:bodyPr>
          <a:lstStyle/>
          <a:p>
            <a:r>
              <a:rPr lang="fr-FR" dirty="0"/>
              <a:t>Le reste de cette division est d’un degré maximal de 15 et s’écrit sous la forme </a:t>
            </a:r>
            <a:r>
              <a:rPr lang="fr-FR" dirty="0" smtClean="0"/>
              <a:t>suivante</a:t>
            </a:r>
            <a:r>
              <a:rPr lang="fr-FR" dirty="0"/>
              <a:t> </a:t>
            </a:r>
            <a:r>
              <a:rPr lang="fr-FR" dirty="0" smtClean="0"/>
              <a:t>:</a:t>
            </a:r>
          </a:p>
          <a:p>
            <a:pPr>
              <a:buNone/>
            </a:pPr>
            <a:r>
              <a:rPr lang="fr-FR" dirty="0" smtClean="0"/>
              <a:t>         </a:t>
            </a:r>
            <a:r>
              <a:rPr lang="fr-FR" sz="3800" b="1" dirty="0"/>
              <a:t>R(x) = r</a:t>
            </a:r>
            <a:r>
              <a:rPr lang="fr-FR" sz="3800" b="1" baseline="-25000" dirty="0"/>
              <a:t>0</a:t>
            </a:r>
            <a:r>
              <a:rPr lang="fr-FR" sz="3800" b="1" dirty="0"/>
              <a:t>  + r</a:t>
            </a:r>
            <a:r>
              <a:rPr lang="fr-FR" sz="3800" b="1" baseline="-25000" dirty="0"/>
              <a:t>1 </a:t>
            </a:r>
            <a:r>
              <a:rPr lang="fr-FR" sz="3800" b="1" dirty="0"/>
              <a:t>x + ………+ r</a:t>
            </a:r>
            <a:r>
              <a:rPr lang="fr-FR" sz="3800" b="1" baseline="-25000" dirty="0"/>
              <a:t>15</a:t>
            </a:r>
            <a:r>
              <a:rPr lang="fr-FR" sz="3800" b="1" dirty="0"/>
              <a:t> x </a:t>
            </a:r>
            <a:r>
              <a:rPr lang="fr-FR" sz="3800" b="1" baseline="30000" dirty="0"/>
              <a:t>15.</a:t>
            </a:r>
            <a:endParaRPr lang="fr-FR" sz="3800" dirty="0"/>
          </a:p>
          <a:p>
            <a:pPr lvl="0">
              <a:buNone/>
            </a:pPr>
            <a:r>
              <a:rPr lang="fr-FR" b="1" baseline="30000" dirty="0"/>
              <a:t> </a:t>
            </a:r>
            <a:r>
              <a:rPr lang="fr-FR" dirty="0"/>
              <a:t>Les valeurs binaires</a:t>
            </a:r>
            <a:r>
              <a:rPr lang="fr-FR" b="1" dirty="0"/>
              <a:t> r 0, r </a:t>
            </a:r>
            <a:r>
              <a:rPr lang="fr-FR" b="1" baseline="-25000" dirty="0"/>
              <a:t>1</a:t>
            </a:r>
            <a:r>
              <a:rPr lang="fr-FR" b="1" dirty="0"/>
              <a:t>,……., r </a:t>
            </a:r>
            <a:r>
              <a:rPr lang="fr-FR" b="1" baseline="-25000" dirty="0"/>
              <a:t>15</a:t>
            </a:r>
            <a:r>
              <a:rPr lang="fr-FR" baseline="-25000" dirty="0"/>
              <a:t> </a:t>
            </a:r>
            <a:r>
              <a:rPr lang="fr-FR" dirty="0"/>
              <a:t>  sont placées dans la trame, dans la zone de détection d’erreurs</a:t>
            </a:r>
            <a:r>
              <a:rPr lang="fr-FR" dirty="0" smtClean="0"/>
              <a:t>.</a:t>
            </a:r>
          </a:p>
          <a:p>
            <a:pPr lvl="0">
              <a:buNone/>
            </a:pPr>
            <a:endParaRPr lang="fr-FR" dirty="0"/>
          </a:p>
          <a:p>
            <a:pPr lvl="0"/>
            <a:r>
              <a:rPr lang="fr-FR" dirty="0"/>
              <a:t> A l’arrivée</a:t>
            </a:r>
            <a:r>
              <a:rPr lang="fr-FR" b="1" dirty="0"/>
              <a:t>, le </a:t>
            </a:r>
            <a:r>
              <a:rPr lang="fr-FR" b="1" dirty="0" err="1"/>
              <a:t>recepteur</a:t>
            </a:r>
            <a:r>
              <a:rPr lang="fr-FR" b="1" dirty="0"/>
              <a:t> effectue le même algorithme que l’</a:t>
            </a:r>
            <a:r>
              <a:rPr lang="fr-FR" b="1" dirty="0" err="1"/>
              <a:t>emetteur</a:t>
            </a:r>
            <a:r>
              <a:rPr lang="fr-FR" b="1" dirty="0"/>
              <a:t> :</a:t>
            </a:r>
            <a:r>
              <a:rPr lang="fr-FR" dirty="0"/>
              <a:t>il définit le </a:t>
            </a:r>
            <a:r>
              <a:rPr lang="fr-FR" dirty="0" smtClean="0"/>
              <a:t>polynôme </a:t>
            </a:r>
            <a:r>
              <a:rPr lang="fr-FR" dirty="0"/>
              <a:t>formé par les éléments binaires reçus. ce polynôme est de degré </a:t>
            </a:r>
            <a:r>
              <a:rPr lang="fr-FR" dirty="0" smtClean="0"/>
              <a:t>m-1.</a:t>
            </a:r>
          </a:p>
          <a:p>
            <a:pPr lvl="0">
              <a:buNone/>
            </a:pPr>
            <a:endParaRPr lang="fr-FR" dirty="0"/>
          </a:p>
          <a:p>
            <a:pPr lvl="0"/>
            <a:r>
              <a:rPr lang="fr-FR" dirty="0"/>
              <a:t> Il effectue la division par le polynôme générateur et trouve un reste de degré 15</a:t>
            </a:r>
          </a:p>
          <a:p>
            <a:pPr lvl="0"/>
            <a:endParaRPr lang="fr-FR" dirty="0"/>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17</a:t>
            </a:fld>
            <a:endParaRPr lang="fr-F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a:bodyPr>
          <a:lstStyle/>
          <a:p>
            <a:pPr>
              <a:buNone/>
            </a:pPr>
            <a:r>
              <a:rPr lang="fr-FR" dirty="0" smtClean="0"/>
              <a:t>Ce reste est comparé à celui figurant dans la zone de contrôle d’erreurs</a:t>
            </a:r>
          </a:p>
          <a:p>
            <a:endParaRPr lang="fr-FR" b="1" dirty="0"/>
          </a:p>
          <a:p>
            <a:pPr>
              <a:buNone/>
            </a:pPr>
            <a:r>
              <a:rPr lang="fr-FR" b="1" dirty="0" smtClean="0"/>
              <a:t> </a:t>
            </a:r>
            <a:r>
              <a:rPr lang="fr-FR" b="1" dirty="0"/>
              <a:t>Si </a:t>
            </a:r>
            <a:r>
              <a:rPr lang="fr-FR" dirty="0"/>
              <a:t>les deux restes sont identiques</a:t>
            </a:r>
          </a:p>
          <a:p>
            <a:pPr>
              <a:buNone/>
            </a:pPr>
            <a:r>
              <a:rPr lang="fr-FR" dirty="0"/>
              <a:t> 	</a:t>
            </a:r>
            <a:r>
              <a:rPr lang="fr-FR" b="1" dirty="0" smtClean="0"/>
              <a:t>alors </a:t>
            </a:r>
            <a:r>
              <a:rPr lang="fr-FR" dirty="0"/>
              <a:t>la transmission est bonne</a:t>
            </a:r>
          </a:p>
          <a:p>
            <a:pPr>
              <a:buNone/>
            </a:pPr>
            <a:r>
              <a:rPr lang="fr-FR" dirty="0"/>
              <a:t>     </a:t>
            </a:r>
            <a:r>
              <a:rPr lang="fr-FR" b="1" dirty="0" smtClean="0"/>
              <a:t>sinon  </a:t>
            </a:r>
            <a:r>
              <a:rPr lang="fr-FR" dirty="0"/>
              <a:t>erreur dans la </a:t>
            </a:r>
            <a:r>
              <a:rPr lang="fr-FR" dirty="0" smtClean="0"/>
              <a:t>transmission    </a:t>
            </a:r>
            <a:r>
              <a:rPr lang="fr-FR" dirty="0"/>
              <a:t>/* le </a:t>
            </a:r>
            <a:r>
              <a:rPr lang="fr-FR" dirty="0" smtClean="0"/>
              <a:t>   récepteur </a:t>
            </a:r>
            <a:r>
              <a:rPr lang="fr-FR" dirty="0"/>
              <a:t>redemande la retransmission de la trame erronée */</a:t>
            </a:r>
          </a:p>
          <a:p>
            <a:endParaRPr lang="fr-FR" dirty="0" smtClean="0"/>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18</a:t>
            </a:fld>
            <a:endParaRPr lang="fr-F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t>Inconvénient :</a:t>
            </a:r>
            <a:r>
              <a:rPr lang="fr-FR" dirty="0" smtClean="0"/>
              <a:t/>
            </a:r>
            <a:br>
              <a:rPr lang="fr-FR" dirty="0" smtClean="0"/>
            </a:br>
            <a:endParaRPr lang="fr-FR" dirty="0"/>
          </a:p>
        </p:txBody>
      </p:sp>
      <p:sp>
        <p:nvSpPr>
          <p:cNvPr id="3" name="Espace réservé du contenu 2"/>
          <p:cNvSpPr>
            <a:spLocks noGrp="1"/>
          </p:cNvSpPr>
          <p:nvPr>
            <p:ph idx="1"/>
          </p:nvPr>
        </p:nvSpPr>
        <p:spPr/>
        <p:txBody>
          <a:bodyPr/>
          <a:lstStyle/>
          <a:p>
            <a:pPr algn="just"/>
            <a:r>
              <a:rPr lang="fr-FR" b="1" dirty="0" smtClean="0"/>
              <a:t>Si</a:t>
            </a:r>
            <a:r>
              <a:rPr lang="fr-FR" dirty="0" smtClean="0"/>
              <a:t> </a:t>
            </a:r>
            <a:r>
              <a:rPr lang="fr-FR" dirty="0"/>
              <a:t>une erreur se glisse dans la zone de détection d’erreurs,  </a:t>
            </a:r>
            <a:r>
              <a:rPr lang="fr-FR" dirty="0" smtClean="0"/>
              <a:t>on </a:t>
            </a:r>
            <a:r>
              <a:rPr lang="fr-FR" dirty="0"/>
              <a:t>conclura à une erreur, même si la zone de données a été correctement transportée, puisque le reste calculé par le récepteur sera différent de celui transporté dans la trame. </a:t>
            </a:r>
          </a:p>
          <a:p>
            <a:pPr>
              <a:buNone/>
            </a:pPr>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19</a:t>
            </a:fld>
            <a:endParaRPr lang="fr-F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fontScale="92500" lnSpcReduction="10000"/>
          </a:bodyPr>
          <a:lstStyle/>
          <a:p>
            <a:r>
              <a:rPr lang="fr-FR" b="1" dirty="0"/>
              <a:t>C</a:t>
            </a:r>
            <a:r>
              <a:rPr lang="fr-FR" dirty="0"/>
              <a:t>ette méthode permet de trouver pratiquement toutes les erreurs qui se sont produites sur le support physique.: </a:t>
            </a:r>
            <a:r>
              <a:rPr lang="fr-FR" dirty="0" smtClean="0"/>
              <a:t>L’efficacité </a:t>
            </a:r>
            <a:r>
              <a:rPr lang="fr-FR" dirty="0"/>
              <a:t>de cette méthode dépend de :</a:t>
            </a:r>
          </a:p>
          <a:p>
            <a:pPr lvl="0"/>
            <a:r>
              <a:rPr lang="fr-FR" dirty="0"/>
              <a:t>longueur de la </a:t>
            </a:r>
            <a:r>
              <a:rPr lang="fr-FR" dirty="0" err="1"/>
              <a:t>zône</a:t>
            </a:r>
            <a:r>
              <a:rPr lang="fr-FR" dirty="0"/>
              <a:t> de données à protéger</a:t>
            </a:r>
          </a:p>
          <a:p>
            <a:pPr lvl="0"/>
            <a:r>
              <a:rPr lang="fr-FR" dirty="0"/>
              <a:t>longueur de la </a:t>
            </a:r>
            <a:r>
              <a:rPr lang="fr-FR" dirty="0" err="1"/>
              <a:t>zône</a:t>
            </a:r>
            <a:r>
              <a:rPr lang="fr-FR" dirty="0"/>
              <a:t> de contrôle d’erreurs</a:t>
            </a:r>
          </a:p>
          <a:p>
            <a:pPr lvl="0"/>
            <a:r>
              <a:rPr lang="fr-FR" dirty="0"/>
              <a:t>polynôme générateur.</a:t>
            </a:r>
          </a:p>
          <a:p>
            <a:r>
              <a:rPr lang="fr-FR" dirty="0" smtClean="0"/>
              <a:t>Le taux de réussite de cette méthode est estimée à un taux de correction de 999 sur 1000</a:t>
            </a:r>
            <a:r>
              <a:rPr lang="fr-FR" dirty="0"/>
              <a:t>.</a:t>
            </a:r>
          </a:p>
          <a:p>
            <a:endParaRPr lang="fr-FR" dirty="0"/>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20</a:t>
            </a:fld>
            <a:endParaRPr lang="fr-F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dirty="0" smtClean="0"/>
              <a:t>Le taux de réussite de cette méthode est estimée à un taux de correction de 999 sur 1000.</a:t>
            </a:r>
          </a:p>
          <a:p>
            <a:pPr>
              <a:buNone/>
            </a:pPr>
            <a:endParaRPr lang="fr-FR" dirty="0" smtClean="0"/>
          </a:p>
          <a:p>
            <a:r>
              <a:rPr lang="fr-FR" dirty="0"/>
              <a:t> La zone de détection d’erreurs est appelée CRC (</a:t>
            </a:r>
            <a:r>
              <a:rPr lang="fr-FR" dirty="0" err="1"/>
              <a:t>Cyclic</a:t>
            </a:r>
            <a:r>
              <a:rPr lang="fr-FR" dirty="0"/>
              <a:t> </a:t>
            </a:r>
            <a:r>
              <a:rPr lang="fr-FR" dirty="0" smtClean="0"/>
              <a:t> </a:t>
            </a:r>
            <a:r>
              <a:rPr lang="fr-FR" dirty="0" err="1" smtClean="0"/>
              <a:t>Redundancy</a:t>
            </a:r>
            <a:r>
              <a:rPr lang="fr-FR" dirty="0" smtClean="0"/>
              <a:t>  </a:t>
            </a:r>
            <a:r>
              <a:rPr lang="fr-FR" dirty="0" err="1" smtClean="0"/>
              <a:t>Checks</a:t>
            </a:r>
            <a:r>
              <a:rPr lang="fr-FR" dirty="0"/>
              <a:t>), nom générique de la méthode  qui a été décrite</a:t>
            </a:r>
          </a:p>
        </p:txBody>
      </p:sp>
      <p:sp>
        <p:nvSpPr>
          <p:cNvPr id="4" name="Espace réservé du numéro de diapositive 3"/>
          <p:cNvSpPr>
            <a:spLocks noGrp="1"/>
          </p:cNvSpPr>
          <p:nvPr>
            <p:ph type="sldNum" sz="quarter" idx="12"/>
          </p:nvPr>
        </p:nvSpPr>
        <p:spPr/>
        <p:txBody>
          <a:bodyPr/>
          <a:lstStyle/>
          <a:p>
            <a:fld id="{E685990C-A766-4612-B299-A88FFED41281}" type="slidenum">
              <a:rPr lang="fr-FR" smtClean="0"/>
              <a:pPr/>
              <a:t>21</a:t>
            </a:fld>
            <a:endParaRPr lang="fr-F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1101</TotalTime>
  <Words>966</Words>
  <Application>Microsoft Office PowerPoint</Application>
  <PresentationFormat>Affichage à l'écran (4:3)</PresentationFormat>
  <Paragraphs>209</Paragraphs>
  <Slides>21</Slides>
  <Notes>21</Notes>
  <HiddenSlides>0</HiddenSlides>
  <MMClips>0</MMClips>
  <ScaleCrop>false</ScaleCrop>
  <HeadingPairs>
    <vt:vector size="4" baseType="variant">
      <vt:variant>
        <vt:lpstr>Thème</vt:lpstr>
      </vt:variant>
      <vt:variant>
        <vt:i4>1</vt:i4>
      </vt:variant>
      <vt:variant>
        <vt:lpstr>Titres des diapositives</vt:lpstr>
      </vt:variant>
      <vt:variant>
        <vt:i4>21</vt:i4>
      </vt:variant>
    </vt:vector>
  </HeadingPairs>
  <TitlesOfParts>
    <vt:vector size="22" baseType="lpstr">
      <vt:lpstr>Thème Office</vt:lpstr>
      <vt:lpstr>Chap3.   Le niveau liaison</vt:lpstr>
      <vt:lpstr>Notion de trame</vt:lpstr>
      <vt:lpstr>Notion de trame</vt:lpstr>
      <vt:lpstr>Gestion des erreurs</vt:lpstr>
      <vt:lpstr>Différents types de politique d’acquittement et de retransmission</vt:lpstr>
      <vt:lpstr>ELEMENTS DE CORRECTION D’ERREURS </vt:lpstr>
      <vt:lpstr>Diapositive 7</vt:lpstr>
      <vt:lpstr>Cas d’erreur sur 1 bit</vt:lpstr>
      <vt:lpstr>Formalisme de la méthode</vt:lpstr>
      <vt:lpstr>Diapositive 10</vt:lpstr>
      <vt:lpstr>Diapositive 11</vt:lpstr>
      <vt:lpstr> </vt:lpstr>
      <vt:lpstr>Diapositive 13</vt:lpstr>
      <vt:lpstr>Remarque : </vt:lpstr>
      <vt:lpstr>Les éléments de détection d’erreurs</vt:lpstr>
      <vt:lpstr>Algorithme : polynôme générateur</vt:lpstr>
      <vt:lpstr>Diapositive 17</vt:lpstr>
      <vt:lpstr>Diapositive 18</vt:lpstr>
      <vt:lpstr>Inconvénient : </vt:lpstr>
      <vt:lpstr>Diapositive 20</vt:lpstr>
      <vt:lpstr>Diapositive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Chap3.   Le niveau liaison</dc:title>
  <dc:creator>samia</dc:creator>
  <cp:lastModifiedBy>samia</cp:lastModifiedBy>
  <cp:revision>58</cp:revision>
  <dcterms:created xsi:type="dcterms:W3CDTF">2015-05-03T12:52:26Z</dcterms:created>
  <dcterms:modified xsi:type="dcterms:W3CDTF">2015-05-04T09:59:21Z</dcterms:modified>
</cp:coreProperties>
</file>