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rawings/drawing1.xml" ContentType="application/vnd.openxmlformats-officedocument.drawingml.chartshape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handoutMasterIdLst>
    <p:handoutMasterId r:id="rId32"/>
  </p:handoutMasterIdLst>
  <p:sldIdLst>
    <p:sldId id="256" r:id="rId2"/>
    <p:sldId id="258" r:id="rId3"/>
    <p:sldId id="257" r:id="rId4"/>
    <p:sldId id="259" r:id="rId5"/>
    <p:sldId id="261" r:id="rId6"/>
    <p:sldId id="298" r:id="rId7"/>
    <p:sldId id="263" r:id="rId8"/>
    <p:sldId id="264" r:id="rId9"/>
    <p:sldId id="279" r:id="rId10"/>
    <p:sldId id="262" r:id="rId11"/>
    <p:sldId id="265" r:id="rId12"/>
    <p:sldId id="266" r:id="rId13"/>
    <p:sldId id="269" r:id="rId14"/>
    <p:sldId id="270" r:id="rId15"/>
    <p:sldId id="272" r:id="rId16"/>
    <p:sldId id="276" r:id="rId17"/>
    <p:sldId id="277" r:id="rId18"/>
    <p:sldId id="273" r:id="rId19"/>
    <p:sldId id="275" r:id="rId20"/>
    <p:sldId id="281" r:id="rId21"/>
    <p:sldId id="280" r:id="rId22"/>
    <p:sldId id="285" r:id="rId23"/>
    <p:sldId id="284" r:id="rId24"/>
    <p:sldId id="288" r:id="rId25"/>
    <p:sldId id="289" r:id="rId26"/>
    <p:sldId id="291" r:id="rId27"/>
    <p:sldId id="294" r:id="rId28"/>
    <p:sldId id="296" r:id="rId29"/>
    <p:sldId id="301" r:id="rId30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Aucun style, grille du tableau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3296810-A885-4BE3-A3E7-6D5BEEA58F35}" styleName="Style moyen 2 - Accentuation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Aucun style, aucune grill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7E9639D4-E3E2-4D34-9284-5A2195B3D0D7}" styleName="Style clair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3C2FFA5D-87B4-456A-9821-1D502468CF0F}" styleName="Style à thème 1 - Accentuation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622" autoAdjust="0"/>
  </p:normalViewPr>
  <p:slideViewPr>
    <p:cSldViewPr>
      <p:cViewPr>
        <p:scale>
          <a:sx n="84" d="100"/>
          <a:sy n="84" d="100"/>
        </p:scale>
        <p:origin x="-147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Feuille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Lenovo\AppData\Roaming\Microsoft\Excel\Classeur2%20(version%201).xlsb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Classeur2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Classeur2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fr-FR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Feuil1!$B$1</c:f>
              <c:strCache>
                <c:ptCount val="1"/>
                <c:pt idx="0">
                  <c:v>effectif</c:v>
                </c:pt>
              </c:strCache>
            </c:strRef>
          </c:tx>
          <c:cat>
            <c:numRef>
              <c:f>Feuil1!$A$2:$A$8</c:f>
              <c:numCache>
                <c:formatCode>General</c:formatCode>
                <c:ptCount val="7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</c:numCache>
            </c:numRef>
          </c:cat>
          <c:val>
            <c:numRef>
              <c:f>Feuil1!$B$2:$B$8</c:f>
              <c:numCache>
                <c:formatCode>General</c:formatCode>
                <c:ptCount val="7"/>
                <c:pt idx="0">
                  <c:v>11</c:v>
                </c:pt>
                <c:pt idx="1">
                  <c:v>22</c:v>
                </c:pt>
                <c:pt idx="2">
                  <c:v>45</c:v>
                </c:pt>
                <c:pt idx="3">
                  <c:v>40</c:v>
                </c:pt>
                <c:pt idx="4">
                  <c:v>19</c:v>
                </c:pt>
                <c:pt idx="5">
                  <c:v>11</c:v>
                </c:pt>
                <c:pt idx="6">
                  <c:v>2</c:v>
                </c:pt>
              </c:numCache>
            </c:numRef>
          </c:val>
        </c:ser>
        <c:dLbls>
          <c:showVal val="1"/>
        </c:dLbls>
        <c:gapWidth val="75"/>
        <c:axId val="77940992"/>
        <c:axId val="77955456"/>
      </c:barChart>
      <c:catAx>
        <c:axId val="77940992"/>
        <c:scaling>
          <c:orientation val="minMax"/>
        </c:scaling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fr-FR" dirty="0" smtClean="0"/>
                  <a:t>Nombre d’enfants(n=150)</a:t>
                </a:r>
                <a:endParaRPr lang="fr-FR" dirty="0"/>
              </a:p>
            </c:rich>
          </c:tx>
          <c:layout>
            <c:manualLayout>
              <c:xMode val="edge"/>
              <c:yMode val="edge"/>
              <c:x val="0.38438217190269863"/>
              <c:y val="0.8807778821564638"/>
            </c:manualLayout>
          </c:layout>
        </c:title>
        <c:numFmt formatCode="General" sourceLinked="1"/>
        <c:majorTickMark val="none"/>
        <c:tickLblPos val="nextTo"/>
        <c:crossAx val="77955456"/>
        <c:crosses val="autoZero"/>
        <c:auto val="1"/>
        <c:lblAlgn val="ctr"/>
        <c:lblOffset val="100"/>
      </c:catAx>
      <c:valAx>
        <c:axId val="77955456"/>
        <c:scaling>
          <c:orientation val="minMax"/>
        </c:scaling>
        <c:axPos val="l"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fr-FR" dirty="0" smtClean="0"/>
                  <a:t>fréquence</a:t>
                </a:r>
                <a:endParaRPr lang="fr-FR" dirty="0"/>
              </a:p>
            </c:rich>
          </c:tx>
          <c:layout/>
        </c:title>
        <c:numFmt formatCode="General" sourceLinked="1"/>
        <c:majorTickMark val="none"/>
        <c:tickLblPos val="nextTo"/>
        <c:crossAx val="77940992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fr-FR"/>
    </a:p>
  </c:txPr>
  <c:externalData r:id="rId1"/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fr-FR"/>
  <c:chart>
    <c:title>
      <c:layout/>
    </c:title>
    <c:plotArea>
      <c:layout/>
      <c:barChart>
        <c:barDir val="col"/>
        <c:grouping val="clustered"/>
        <c:ser>
          <c:idx val="0"/>
          <c:order val="0"/>
          <c:tx>
            <c:strRef>
              <c:f>Feuil1!$E$1</c:f>
              <c:strCache>
                <c:ptCount val="1"/>
                <c:pt idx="0">
                  <c:v>taille (cm)</c:v>
                </c:pt>
              </c:strCache>
            </c:strRef>
          </c:tx>
          <c:val>
            <c:numRef>
              <c:f>Feuil1!$E$2:$E$21</c:f>
              <c:numCache>
                <c:formatCode>General</c:formatCode>
                <c:ptCount val="20"/>
                <c:pt idx="0">
                  <c:v>150</c:v>
                </c:pt>
                <c:pt idx="1">
                  <c:v>158</c:v>
                </c:pt>
                <c:pt idx="2">
                  <c:v>158</c:v>
                </c:pt>
                <c:pt idx="3">
                  <c:v>163</c:v>
                </c:pt>
                <c:pt idx="4">
                  <c:v>163</c:v>
                </c:pt>
                <c:pt idx="5">
                  <c:v>164</c:v>
                </c:pt>
                <c:pt idx="6">
                  <c:v>164</c:v>
                </c:pt>
                <c:pt idx="7">
                  <c:v>164</c:v>
                </c:pt>
                <c:pt idx="8">
                  <c:v>165</c:v>
                </c:pt>
                <c:pt idx="9">
                  <c:v>166</c:v>
                </c:pt>
                <c:pt idx="10">
                  <c:v>169</c:v>
                </c:pt>
                <c:pt idx="11">
                  <c:v>172</c:v>
                </c:pt>
                <c:pt idx="12">
                  <c:v>173</c:v>
                </c:pt>
                <c:pt idx="13">
                  <c:v>174</c:v>
                </c:pt>
                <c:pt idx="14">
                  <c:v>175</c:v>
                </c:pt>
                <c:pt idx="15">
                  <c:v>177</c:v>
                </c:pt>
                <c:pt idx="16">
                  <c:v>180</c:v>
                </c:pt>
                <c:pt idx="17">
                  <c:v>181</c:v>
                </c:pt>
                <c:pt idx="18">
                  <c:v>188</c:v>
                </c:pt>
                <c:pt idx="19">
                  <c:v>189</c:v>
                </c:pt>
              </c:numCache>
            </c:numRef>
          </c:val>
        </c:ser>
        <c:axId val="117249152"/>
        <c:axId val="132617344"/>
      </c:barChart>
      <c:catAx>
        <c:axId val="117249152"/>
        <c:scaling>
          <c:orientation val="minMax"/>
        </c:scaling>
        <c:axPos val="b"/>
        <c:tickLblPos val="nextTo"/>
        <c:crossAx val="132617344"/>
        <c:crosses val="autoZero"/>
        <c:auto val="1"/>
        <c:lblAlgn val="ctr"/>
        <c:lblOffset val="100"/>
      </c:catAx>
      <c:valAx>
        <c:axId val="132617344"/>
        <c:scaling>
          <c:orientation val="minMax"/>
        </c:scaling>
        <c:axPos val="l"/>
        <c:majorGridlines/>
        <c:numFmt formatCode="General" sourceLinked="1"/>
        <c:tickLblPos val="nextTo"/>
        <c:crossAx val="117249152"/>
        <c:crosses val="autoZero"/>
        <c:crossBetween val="between"/>
      </c:valAx>
    </c:plotArea>
    <c:legend>
      <c:legendPos val="r"/>
      <c:layout/>
    </c:legend>
    <c:plotVisOnly val="1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fr-FR"/>
  <c:chart>
    <c:autoTitleDeleted val="1"/>
    <c:plotArea>
      <c:layout/>
      <c:pieChart>
        <c:varyColors val="1"/>
        <c:ser>
          <c:idx val="0"/>
          <c:order val="0"/>
          <c:tx>
            <c:strRef>
              <c:f>Feuil1!$I$2</c:f>
              <c:strCache>
                <c:ptCount val="1"/>
                <c:pt idx="0">
                  <c:v>fréquence (ni)</c:v>
                </c:pt>
              </c:strCache>
            </c:strRef>
          </c:tx>
          <c:dLbls>
            <c:txPr>
              <a:bodyPr/>
              <a:lstStyle/>
              <a:p>
                <a:pPr>
                  <a:defRPr sz="2000"/>
                </a:pPr>
                <a:endParaRPr lang="fr-FR"/>
              </a:p>
            </c:txPr>
            <c:showPercent val="1"/>
            <c:showLeaderLines val="1"/>
          </c:dLbls>
          <c:cat>
            <c:strRef>
              <c:f>Feuil1!$H$3:$H$6</c:f>
              <c:strCache>
                <c:ptCount val="4"/>
                <c:pt idx="0">
                  <c:v>O</c:v>
                </c:pt>
                <c:pt idx="1">
                  <c:v>A</c:v>
                </c:pt>
                <c:pt idx="2">
                  <c:v>B</c:v>
                </c:pt>
                <c:pt idx="3">
                  <c:v>AB</c:v>
                </c:pt>
              </c:strCache>
            </c:strRef>
          </c:cat>
          <c:val>
            <c:numRef>
              <c:f>Feuil1!$I$3:$I$6</c:f>
              <c:numCache>
                <c:formatCode>General</c:formatCode>
                <c:ptCount val="4"/>
                <c:pt idx="0">
                  <c:v>20</c:v>
                </c:pt>
                <c:pt idx="1">
                  <c:v>30</c:v>
                </c:pt>
                <c:pt idx="2">
                  <c:v>25</c:v>
                </c:pt>
                <c:pt idx="3">
                  <c:v>15</c:v>
                </c:pt>
              </c:numCache>
            </c:numRef>
          </c:val>
        </c:ser>
        <c:dLbls>
          <c:showPercent val="1"/>
        </c:dLbls>
        <c:firstSliceAng val="0"/>
      </c:pieChart>
    </c:plotArea>
    <c:legend>
      <c:legendPos val="r"/>
      <c:layout/>
    </c:legend>
    <c:plotVisOnly val="1"/>
  </c:chart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fr-FR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Feuil1!$I$2</c:f>
              <c:strCache>
                <c:ptCount val="1"/>
                <c:pt idx="0">
                  <c:v>fréquence (ni)</c:v>
                </c:pt>
              </c:strCache>
            </c:strRef>
          </c:tx>
          <c:dLbls>
            <c:showVal val="1"/>
          </c:dLbls>
          <c:cat>
            <c:strRef>
              <c:f>Feuil1!$H$3:$H$6</c:f>
              <c:strCache>
                <c:ptCount val="4"/>
                <c:pt idx="0">
                  <c:v>O</c:v>
                </c:pt>
                <c:pt idx="1">
                  <c:v>A</c:v>
                </c:pt>
                <c:pt idx="2">
                  <c:v>B</c:v>
                </c:pt>
                <c:pt idx="3">
                  <c:v>AB</c:v>
                </c:pt>
              </c:strCache>
            </c:strRef>
          </c:cat>
          <c:val>
            <c:numRef>
              <c:f>Feuil1!$I$3:$I$6</c:f>
              <c:numCache>
                <c:formatCode>General</c:formatCode>
                <c:ptCount val="4"/>
                <c:pt idx="0">
                  <c:v>20</c:v>
                </c:pt>
                <c:pt idx="1">
                  <c:v>30</c:v>
                </c:pt>
                <c:pt idx="2">
                  <c:v>25</c:v>
                </c:pt>
                <c:pt idx="3">
                  <c:v>15</c:v>
                </c:pt>
              </c:numCache>
            </c:numRef>
          </c:val>
        </c:ser>
        <c:axId val="77375360"/>
        <c:axId val="77373824"/>
      </c:barChart>
      <c:valAx>
        <c:axId val="77373824"/>
        <c:scaling>
          <c:orientation val="minMax"/>
        </c:scaling>
        <c:axPos val="l"/>
        <c:majorGridlines/>
        <c:numFmt formatCode="General" sourceLinked="1"/>
        <c:tickLblPos val="nextTo"/>
        <c:crossAx val="77375360"/>
        <c:crosses val="autoZero"/>
        <c:crossBetween val="between"/>
      </c:valAx>
      <c:catAx>
        <c:axId val="77375360"/>
        <c:scaling>
          <c:orientation val="minMax"/>
        </c:scaling>
        <c:axPos val="b"/>
        <c:tickLblPos val="nextTo"/>
        <c:crossAx val="77373824"/>
        <c:crosses val="autoZero"/>
        <c:auto val="1"/>
        <c:lblAlgn val="ctr"/>
        <c:lblOffset val="100"/>
      </c:catAx>
    </c:plotArea>
    <c:plotVisOnly val="1"/>
  </c:chart>
  <c:externalData r:id="rId1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0.40544</cdr:x>
      <cdr:y>0.13153</cdr:y>
    </cdr:from>
    <cdr:to>
      <cdr:x>0.50681</cdr:x>
      <cdr:y>0.45097</cdr:y>
    </cdr:to>
    <cdr:sp macro="" textlink="">
      <cdr:nvSpPr>
        <cdr:cNvPr id="3" name="Connecteur droit 2"/>
        <cdr:cNvSpPr/>
      </cdr:nvSpPr>
      <cdr:spPr>
        <a:xfrm xmlns:a="http://schemas.openxmlformats.org/drawingml/2006/main" flipV="1">
          <a:off x="1440160" y="504056"/>
          <a:ext cx="360040" cy="1224136"/>
        </a:xfrm>
        <a:prstGeom xmlns:a="http://schemas.openxmlformats.org/drawingml/2006/main" prst="line">
          <a:avLst/>
        </a:prstGeom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fr-FR"/>
        </a:p>
      </cdr:txBody>
    </cdr:sp>
  </cdr:relSizeAnchor>
  <cdr:relSizeAnchor xmlns:cdr="http://schemas.openxmlformats.org/drawingml/2006/chartDrawing">
    <cdr:from>
      <cdr:x>0.52708</cdr:x>
      <cdr:y>0.13153</cdr:y>
    </cdr:from>
    <cdr:to>
      <cdr:x>0.60817</cdr:x>
      <cdr:y>0.20669</cdr:y>
    </cdr:to>
    <cdr:sp macro="" textlink="">
      <cdr:nvSpPr>
        <cdr:cNvPr id="5" name="Connecteur droit 4"/>
        <cdr:cNvSpPr/>
      </cdr:nvSpPr>
      <cdr:spPr>
        <a:xfrm xmlns:a="http://schemas.openxmlformats.org/drawingml/2006/main">
          <a:off x="1872208" y="504056"/>
          <a:ext cx="288032" cy="288032"/>
        </a:xfrm>
        <a:prstGeom xmlns:a="http://schemas.openxmlformats.org/drawingml/2006/main" prst="line">
          <a:avLst/>
        </a:prstGeom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fr-FR"/>
        </a:p>
      </cdr:txBody>
    </cdr:sp>
  </cdr:relSizeAnchor>
  <cdr:relSizeAnchor xmlns:cdr="http://schemas.openxmlformats.org/drawingml/2006/chartDrawing">
    <cdr:from>
      <cdr:x>0.70953</cdr:x>
      <cdr:y>0.48855</cdr:y>
    </cdr:from>
    <cdr:to>
      <cdr:x>0.81089</cdr:x>
      <cdr:y>0.62008</cdr:y>
    </cdr:to>
    <cdr:sp macro="" textlink="">
      <cdr:nvSpPr>
        <cdr:cNvPr id="7" name="Connecteur droit 6"/>
        <cdr:cNvSpPr/>
      </cdr:nvSpPr>
      <cdr:spPr>
        <a:xfrm xmlns:a="http://schemas.openxmlformats.org/drawingml/2006/main">
          <a:off x="2520280" y="1872208"/>
          <a:ext cx="360040" cy="504056"/>
        </a:xfrm>
        <a:prstGeom xmlns:a="http://schemas.openxmlformats.org/drawingml/2006/main" prst="line">
          <a:avLst/>
        </a:prstGeom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fr-FR"/>
        </a:p>
      </cdr:txBody>
    </cdr:sp>
  </cdr:relSizeAnchor>
  <cdr:relSizeAnchor xmlns:cdr="http://schemas.openxmlformats.org/drawingml/2006/chartDrawing">
    <cdr:from>
      <cdr:x>0.60817</cdr:x>
      <cdr:y>0.1879</cdr:y>
    </cdr:from>
    <cdr:to>
      <cdr:x>0.70953</cdr:x>
      <cdr:y>0.48855</cdr:y>
    </cdr:to>
    <cdr:sp macro="" textlink="">
      <cdr:nvSpPr>
        <cdr:cNvPr id="8" name="Connecteur droit 7"/>
        <cdr:cNvSpPr/>
      </cdr:nvSpPr>
      <cdr:spPr>
        <a:xfrm xmlns:a="http://schemas.openxmlformats.org/drawingml/2006/main">
          <a:off x="2160240" y="720080"/>
          <a:ext cx="360040" cy="1152128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fr-FR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109A23-727D-4BD5-9630-545FC6DE6B21}" type="datetimeFigureOut">
              <a:rPr lang="fr-FR" smtClean="0"/>
              <a:pPr/>
              <a:t>13/02/2018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0ECB0B-D5F0-404C-AA97-D96C035DFB1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16B347-6F23-45DF-9EE3-BE417DE9C9DD}" type="datetimeFigureOut">
              <a:rPr lang="fr-FR" smtClean="0"/>
              <a:pPr/>
              <a:t>13/02/2018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9FAF10-B64E-43F6-A024-30185D3232E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A6568-BA7B-4EAC-98CE-E09A3CE9FD9D}" type="datetimeFigureOut">
              <a:rPr lang="fr-FR" smtClean="0"/>
              <a:pPr/>
              <a:t>13/02/2018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9FB6B-B816-47C8-BD0D-03D1E964A6B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A6568-BA7B-4EAC-98CE-E09A3CE9FD9D}" type="datetimeFigureOut">
              <a:rPr lang="fr-FR" smtClean="0"/>
              <a:pPr/>
              <a:t>13/02/2018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9FB6B-B816-47C8-BD0D-03D1E964A6B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A6568-BA7B-4EAC-98CE-E09A3CE9FD9D}" type="datetimeFigureOut">
              <a:rPr lang="fr-FR" smtClean="0"/>
              <a:pPr/>
              <a:t>13/02/2018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9FB6B-B816-47C8-BD0D-03D1E964A6B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A6568-BA7B-4EAC-98CE-E09A3CE9FD9D}" type="datetimeFigureOut">
              <a:rPr lang="fr-FR" smtClean="0"/>
              <a:pPr/>
              <a:t>13/02/2018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9FB6B-B816-47C8-BD0D-03D1E964A6B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A6568-BA7B-4EAC-98CE-E09A3CE9FD9D}" type="datetimeFigureOut">
              <a:rPr lang="fr-FR" smtClean="0"/>
              <a:pPr/>
              <a:t>13/02/2018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9FB6B-B816-47C8-BD0D-03D1E964A6B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A6568-BA7B-4EAC-98CE-E09A3CE9FD9D}" type="datetimeFigureOut">
              <a:rPr lang="fr-FR" smtClean="0"/>
              <a:pPr/>
              <a:t>13/02/2018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9FB6B-B816-47C8-BD0D-03D1E964A6B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A6568-BA7B-4EAC-98CE-E09A3CE9FD9D}" type="datetimeFigureOut">
              <a:rPr lang="fr-FR" smtClean="0"/>
              <a:pPr/>
              <a:t>13/02/2018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9FB6B-B816-47C8-BD0D-03D1E964A6B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A6568-BA7B-4EAC-98CE-E09A3CE9FD9D}" type="datetimeFigureOut">
              <a:rPr lang="fr-FR" smtClean="0"/>
              <a:pPr/>
              <a:t>13/02/2018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9FB6B-B816-47C8-BD0D-03D1E964A6B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A6568-BA7B-4EAC-98CE-E09A3CE9FD9D}" type="datetimeFigureOut">
              <a:rPr lang="fr-FR" smtClean="0"/>
              <a:pPr/>
              <a:t>13/02/2018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9FB6B-B816-47C8-BD0D-03D1E964A6B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A6568-BA7B-4EAC-98CE-E09A3CE9FD9D}" type="datetimeFigureOut">
              <a:rPr lang="fr-FR" smtClean="0"/>
              <a:pPr/>
              <a:t>13/02/2018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9FB6B-B816-47C8-BD0D-03D1E964A6B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A6568-BA7B-4EAC-98CE-E09A3CE9FD9D}" type="datetimeFigureOut">
              <a:rPr lang="fr-FR" smtClean="0"/>
              <a:pPr/>
              <a:t>13/02/2018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9FB6B-B816-47C8-BD0D-03D1E964A6B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7A6568-BA7B-4EAC-98CE-E09A3CE9FD9D}" type="datetimeFigureOut">
              <a:rPr lang="fr-FR" smtClean="0"/>
              <a:pPr/>
              <a:t>13/02/2018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E9FB6B-B816-47C8-BD0D-03D1E964A6B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Relationship Id="rId6" Type="http://schemas.openxmlformats.org/officeDocument/2006/relationships/slide" Target="slide7.xml"/><Relationship Id="rId5" Type="http://schemas.openxmlformats.org/officeDocument/2006/relationships/slide" Target="slide8.xml"/><Relationship Id="rId4" Type="http://schemas.openxmlformats.org/officeDocument/2006/relationships/slide" Target="slide1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slide" Target="slide7.xml"/><Relationship Id="rId5" Type="http://schemas.openxmlformats.org/officeDocument/2006/relationships/slide" Target="slide8.xml"/><Relationship Id="rId4" Type="http://schemas.openxmlformats.org/officeDocument/2006/relationships/slide" Target="slide1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7" Type="http://schemas.openxmlformats.org/officeDocument/2006/relationships/slide" Target="slide7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6" Type="http://schemas.openxmlformats.org/officeDocument/2006/relationships/slide" Target="slide8.xml"/><Relationship Id="rId5" Type="http://schemas.openxmlformats.org/officeDocument/2006/relationships/slide" Target="slide11.xml"/><Relationship Id="rId4" Type="http://schemas.openxmlformats.org/officeDocument/2006/relationships/slide" Target="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slide" Target="slide7.xml"/><Relationship Id="rId5" Type="http://schemas.openxmlformats.org/officeDocument/2006/relationships/slide" Target="slide8.xml"/><Relationship Id="rId4" Type="http://schemas.openxmlformats.org/officeDocument/2006/relationships/slide" Target="slide1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3.xml"/><Relationship Id="rId1" Type="http://schemas.openxmlformats.org/officeDocument/2006/relationships/slideLayout" Target="../slideLayouts/slideLayout4.xml"/><Relationship Id="rId6" Type="http://schemas.openxmlformats.org/officeDocument/2006/relationships/slide" Target="slide7.xml"/><Relationship Id="rId5" Type="http://schemas.openxmlformats.org/officeDocument/2006/relationships/slide" Target="slide8.xml"/><Relationship Id="rId4" Type="http://schemas.openxmlformats.org/officeDocument/2006/relationships/slide" Target="slide1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3.xml"/><Relationship Id="rId1" Type="http://schemas.openxmlformats.org/officeDocument/2006/relationships/slideLayout" Target="../slideLayouts/slideLayout4.xml"/><Relationship Id="rId6" Type="http://schemas.openxmlformats.org/officeDocument/2006/relationships/slide" Target="slide7.xml"/><Relationship Id="rId5" Type="http://schemas.openxmlformats.org/officeDocument/2006/relationships/slide" Target="slide8.xml"/><Relationship Id="rId4" Type="http://schemas.openxmlformats.org/officeDocument/2006/relationships/slide" Target="slide1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3.xml"/><Relationship Id="rId1" Type="http://schemas.openxmlformats.org/officeDocument/2006/relationships/slideLayout" Target="../slideLayouts/slideLayout4.xml"/><Relationship Id="rId6" Type="http://schemas.openxmlformats.org/officeDocument/2006/relationships/slide" Target="slide7.xml"/><Relationship Id="rId5" Type="http://schemas.openxmlformats.org/officeDocument/2006/relationships/slide" Target="slide8.xml"/><Relationship Id="rId4" Type="http://schemas.openxmlformats.org/officeDocument/2006/relationships/slide" Target="slide1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7" Type="http://schemas.openxmlformats.org/officeDocument/2006/relationships/slide" Target="slide7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Relationship Id="rId6" Type="http://schemas.openxmlformats.org/officeDocument/2006/relationships/slide" Target="slide8.xml"/><Relationship Id="rId5" Type="http://schemas.openxmlformats.org/officeDocument/2006/relationships/slide" Target="slide11.xml"/><Relationship Id="rId4" Type="http://schemas.openxmlformats.org/officeDocument/2006/relationships/slide" Target="slide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chart" Target="../charts/chart2.xml"/><Relationship Id="rId3" Type="http://schemas.openxmlformats.org/officeDocument/2006/relationships/slide" Target="slide3.xml"/><Relationship Id="rId7" Type="http://schemas.openxmlformats.org/officeDocument/2006/relationships/slide" Target="slide7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Relationship Id="rId6" Type="http://schemas.openxmlformats.org/officeDocument/2006/relationships/slide" Target="slide8.xml"/><Relationship Id="rId5" Type="http://schemas.openxmlformats.org/officeDocument/2006/relationships/slide" Target="slide11.xml"/><Relationship Id="rId4" Type="http://schemas.openxmlformats.org/officeDocument/2006/relationships/slide" Target="slid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3.xml"/><Relationship Id="rId1" Type="http://schemas.openxmlformats.org/officeDocument/2006/relationships/slideLayout" Target="../slideLayouts/slideLayout4.xml"/><Relationship Id="rId6" Type="http://schemas.openxmlformats.org/officeDocument/2006/relationships/slide" Target="slide7.xml"/><Relationship Id="rId5" Type="http://schemas.openxmlformats.org/officeDocument/2006/relationships/slide" Target="slide8.xml"/><Relationship Id="rId4" Type="http://schemas.openxmlformats.org/officeDocument/2006/relationships/slide" Target="slide1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3" Type="http://schemas.openxmlformats.org/officeDocument/2006/relationships/chart" Target="../charts/chart4.xml"/><Relationship Id="rId7" Type="http://schemas.openxmlformats.org/officeDocument/2006/relationships/slide" Target="slide8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4.xml"/><Relationship Id="rId6" Type="http://schemas.openxmlformats.org/officeDocument/2006/relationships/slide" Target="slide11.xml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Chapitre1:</a:t>
            </a:r>
            <a:br>
              <a:rPr lang="fr-FR" dirty="0" smtClean="0"/>
            </a:br>
            <a:r>
              <a:rPr lang="fr-FR" dirty="0" smtClean="0"/>
              <a:t>Statistique descriptive</a:t>
            </a:r>
            <a:endParaRPr lang="fr-FR" dirty="0"/>
          </a:p>
        </p:txBody>
      </p:sp>
      <p:sp>
        <p:nvSpPr>
          <p:cNvPr id="5" name="Sous-titr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 smtClean="0"/>
              <a:t>Série simple: une variable</a:t>
            </a:r>
            <a:endParaRPr lang="fr-FR" dirty="0"/>
          </a:p>
        </p:txBody>
      </p:sp>
      <p:cxnSp>
        <p:nvCxnSpPr>
          <p:cNvPr id="7" name="Connecteur droit 6"/>
          <p:cNvCxnSpPr/>
          <p:nvPr/>
        </p:nvCxnSpPr>
        <p:spPr>
          <a:xfrm>
            <a:off x="1763688" y="0"/>
            <a:ext cx="0" cy="68580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2" name="Rectangle 11">
            <a:hlinkClick r:id="rId2" action="ppaction://hlinksldjump"/>
          </p:cNvPr>
          <p:cNvSpPr/>
          <p:nvPr/>
        </p:nvSpPr>
        <p:spPr>
          <a:xfrm>
            <a:off x="467544" y="1628800"/>
            <a:ext cx="1152128" cy="504056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1400" dirty="0" smtClean="0"/>
              <a:t>Variable QT </a:t>
            </a:r>
            <a:r>
              <a:rPr lang="fr-FR" sz="1400" dirty="0" smtClean="0">
                <a:hlinkClick r:id="rId3" action="ppaction://hlinksldjump"/>
              </a:rPr>
              <a:t>discrète</a:t>
            </a:r>
            <a:endParaRPr lang="fr-FR" sz="1400" dirty="0"/>
          </a:p>
        </p:txBody>
      </p:sp>
      <p:sp>
        <p:nvSpPr>
          <p:cNvPr id="13" name="Rectangle 12">
            <a:hlinkClick r:id="rId4" action="ppaction://hlinksldjump"/>
          </p:cNvPr>
          <p:cNvSpPr/>
          <p:nvPr/>
        </p:nvSpPr>
        <p:spPr>
          <a:xfrm>
            <a:off x="467544" y="3933056"/>
            <a:ext cx="1152128" cy="504056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1400" dirty="0" smtClean="0"/>
              <a:t>Variable qualitative</a:t>
            </a:r>
            <a:endParaRPr lang="fr-FR" sz="1400" dirty="0"/>
          </a:p>
        </p:txBody>
      </p:sp>
      <p:sp>
        <p:nvSpPr>
          <p:cNvPr id="14" name="Rectangle 13"/>
          <p:cNvSpPr/>
          <p:nvPr/>
        </p:nvSpPr>
        <p:spPr>
          <a:xfrm>
            <a:off x="467544" y="2780928"/>
            <a:ext cx="1152128" cy="504056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1400" dirty="0" smtClean="0">
                <a:hlinkClick r:id="rId5" action="ppaction://hlinksldjump"/>
              </a:rPr>
              <a:t>Variable</a:t>
            </a:r>
            <a:r>
              <a:rPr lang="fr-FR" sz="1400" dirty="0" smtClean="0"/>
              <a:t> QT </a:t>
            </a:r>
            <a:r>
              <a:rPr lang="fr-FR" sz="1400" dirty="0" smtClean="0">
                <a:hlinkClick r:id="rId6" action="ppaction://hlinksldjump"/>
              </a:rPr>
              <a:t>continue</a:t>
            </a:r>
            <a:endParaRPr lang="fr-FR" sz="1400" dirty="0"/>
          </a:p>
        </p:txBody>
      </p:sp>
      <p:sp>
        <p:nvSpPr>
          <p:cNvPr id="16" name="Organigramme : Multidocument 15"/>
          <p:cNvSpPr/>
          <p:nvPr/>
        </p:nvSpPr>
        <p:spPr>
          <a:xfrm>
            <a:off x="0" y="188640"/>
            <a:ext cx="1691680" cy="1008112"/>
          </a:xfrm>
          <a:prstGeom prst="flowChartMultidocumen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chemeClr val="accent1"/>
                </a:solidFill>
              </a:rPr>
              <a:t>Tableaux</a:t>
            </a:r>
          </a:p>
          <a:p>
            <a:pPr algn="ctr"/>
            <a:r>
              <a:rPr lang="fr-FR" b="1" dirty="0" smtClean="0">
                <a:solidFill>
                  <a:schemeClr val="accent1"/>
                </a:solidFill>
              </a:rPr>
              <a:t>graphiques</a:t>
            </a:r>
            <a:endParaRPr lang="fr-FR" b="1" dirty="0">
              <a:solidFill>
                <a:schemeClr val="accent1"/>
              </a:solidFill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1979712" y="5877272"/>
            <a:ext cx="60486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Le cours est disponible à l’adresse:</a:t>
            </a:r>
          </a:p>
          <a:p>
            <a:r>
              <a:rPr lang="fr-FR" dirty="0" smtClean="0"/>
              <a:t>http://www.petitlien.fr/mydocs</a:t>
            </a:r>
            <a:endParaRPr lang="fr-FR" dirty="0"/>
          </a:p>
        </p:txBody>
      </p:sp>
      <p:sp>
        <p:nvSpPr>
          <p:cNvPr id="11" name="Espace réservé du numéro de diapositive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9FB6B-B816-47C8-BD0D-03D1E964A6BA}" type="slidenum">
              <a:rPr lang="fr-FR" smtClean="0"/>
              <a:pPr/>
              <a:t>1</a:t>
            </a:fld>
            <a:endParaRPr lang="fr-FR"/>
          </a:p>
        </p:txBody>
      </p:sp>
      <p:sp>
        <p:nvSpPr>
          <p:cNvPr id="15" name="ZoneTexte 14"/>
          <p:cNvSpPr txBox="1"/>
          <p:nvPr/>
        </p:nvSpPr>
        <p:spPr>
          <a:xfrm>
            <a:off x="2051720" y="260648"/>
            <a:ext cx="62646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Université A.MIRA de </a:t>
            </a:r>
            <a:r>
              <a:rPr lang="fr-FR" dirty="0" err="1" smtClean="0"/>
              <a:t>Béjaia</a:t>
            </a:r>
            <a:endParaRPr lang="fr-FR" dirty="0" smtClean="0"/>
          </a:p>
          <a:p>
            <a:r>
              <a:rPr lang="fr-FR" dirty="0" smtClean="0"/>
              <a:t>Faculté SNV</a:t>
            </a:r>
          </a:p>
          <a:p>
            <a:r>
              <a:rPr lang="fr-FR" dirty="0" smtClean="0"/>
              <a:t>Département  de  microbiologie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Connecteur droit 3"/>
          <p:cNvCxnSpPr/>
          <p:nvPr/>
        </p:nvCxnSpPr>
        <p:spPr>
          <a:xfrm>
            <a:off x="1619672" y="0"/>
            <a:ext cx="0" cy="68580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5" name="Tableau 4"/>
          <p:cNvGraphicFramePr>
            <a:graphicFrameLocks noGrp="1"/>
          </p:cNvGraphicFramePr>
          <p:nvPr/>
        </p:nvGraphicFramePr>
        <p:xfrm>
          <a:off x="5220072" y="1916832"/>
          <a:ext cx="3719736" cy="336602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80120"/>
                <a:gridCol w="1399704"/>
                <a:gridCol w="1239912"/>
              </a:tblGrid>
              <a:tr h="597350"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Nombre d’enfants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Fréquence absolue (ni)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Fréquence relative (fi)</a:t>
                      </a:r>
                      <a:endParaRPr lang="fr-FR" sz="1600" dirty="0"/>
                    </a:p>
                  </a:txBody>
                  <a:tcPr/>
                </a:tc>
              </a:tr>
              <a:tr h="346084"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0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11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0,07</a:t>
                      </a:r>
                      <a:endParaRPr lang="fr-FR" sz="1600" dirty="0"/>
                    </a:p>
                  </a:txBody>
                  <a:tcPr/>
                </a:tc>
              </a:tr>
              <a:tr h="346084"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1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22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0,14</a:t>
                      </a:r>
                      <a:endParaRPr lang="fr-FR" sz="1600" dirty="0"/>
                    </a:p>
                  </a:txBody>
                  <a:tcPr/>
                </a:tc>
              </a:tr>
              <a:tr h="346084"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2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45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0,30</a:t>
                      </a:r>
                      <a:endParaRPr lang="fr-FR" sz="1600" dirty="0"/>
                    </a:p>
                  </a:txBody>
                  <a:tcPr/>
                </a:tc>
              </a:tr>
              <a:tr h="346084"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3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40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0,26</a:t>
                      </a:r>
                      <a:endParaRPr lang="fr-FR" sz="1600" dirty="0"/>
                    </a:p>
                  </a:txBody>
                  <a:tcPr/>
                </a:tc>
              </a:tr>
              <a:tr h="346084"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4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19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0,12</a:t>
                      </a:r>
                      <a:endParaRPr lang="fr-FR" sz="1600" dirty="0"/>
                    </a:p>
                  </a:txBody>
                  <a:tcPr/>
                </a:tc>
              </a:tr>
              <a:tr h="346084"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5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11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0,07</a:t>
                      </a:r>
                      <a:endParaRPr lang="fr-FR" sz="1600" dirty="0"/>
                    </a:p>
                  </a:txBody>
                  <a:tcPr/>
                </a:tc>
              </a:tr>
              <a:tr h="346084"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6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2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0,01</a:t>
                      </a:r>
                      <a:endParaRPr lang="fr-FR" sz="1600" dirty="0"/>
                    </a:p>
                  </a:txBody>
                  <a:tcPr/>
                </a:tc>
              </a:tr>
              <a:tr h="346084">
                <a:tc>
                  <a:txBody>
                    <a:bodyPr/>
                    <a:lstStyle/>
                    <a:p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b="1" dirty="0" smtClean="0"/>
                        <a:t>Somme=150</a:t>
                      </a:r>
                      <a:endParaRPr lang="fr-FR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sz="16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ZoneTexte 7"/>
          <p:cNvSpPr txBox="1"/>
          <p:nvPr/>
        </p:nvSpPr>
        <p:spPr>
          <a:xfrm>
            <a:off x="1835696" y="1484784"/>
            <a:ext cx="540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/>
              <a:t>Exemple:  nombre d’enfants par famille </a:t>
            </a:r>
            <a:endParaRPr lang="fr-FR" sz="2400" dirty="0"/>
          </a:p>
        </p:txBody>
      </p:sp>
      <p:sp>
        <p:nvSpPr>
          <p:cNvPr id="11" name="Titr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Variable QT discrète</a:t>
            </a:r>
            <a:endParaRPr lang="fr-FR" dirty="0"/>
          </a:p>
        </p:txBody>
      </p:sp>
      <p:sp>
        <p:nvSpPr>
          <p:cNvPr id="16" name="Espace réservé du texte 15"/>
          <p:cNvSpPr>
            <a:spLocks noGrp="1"/>
          </p:cNvSpPr>
          <p:nvPr>
            <p:ph idx="1"/>
          </p:nvPr>
        </p:nvSpPr>
        <p:spPr>
          <a:xfrm>
            <a:off x="1691680" y="1916832"/>
            <a:ext cx="3466728" cy="3777283"/>
          </a:xfrm>
        </p:spPr>
        <p:txBody>
          <a:bodyPr>
            <a:normAutofit lnSpcReduction="10000"/>
          </a:bodyPr>
          <a:lstStyle/>
          <a:p>
            <a:pPr>
              <a:buFontTx/>
              <a:buChar char="-"/>
            </a:pPr>
            <a:r>
              <a:rPr lang="fr-FR" sz="1800" b="1" dirty="0" smtClean="0"/>
              <a:t>population</a:t>
            </a:r>
            <a:r>
              <a:rPr lang="fr-FR" sz="1800" dirty="0" smtClean="0"/>
              <a:t> =toutes les familles d’une ville</a:t>
            </a:r>
          </a:p>
          <a:p>
            <a:pPr>
              <a:buFontTx/>
              <a:buChar char="-"/>
            </a:pPr>
            <a:r>
              <a:rPr lang="fr-FR" sz="1800" b="1" dirty="0" smtClean="0"/>
              <a:t>Échantillon</a:t>
            </a:r>
            <a:r>
              <a:rPr lang="fr-FR" sz="1800" dirty="0" smtClean="0"/>
              <a:t> :150 familles </a:t>
            </a:r>
          </a:p>
          <a:p>
            <a:pPr>
              <a:buFontTx/>
              <a:buChar char="-"/>
            </a:pPr>
            <a:r>
              <a:rPr lang="fr-FR" sz="1800" b="1" dirty="0" smtClean="0"/>
              <a:t>Élément : </a:t>
            </a:r>
            <a:r>
              <a:rPr lang="fr-FR" sz="1800" dirty="0" smtClean="0"/>
              <a:t>une famille</a:t>
            </a:r>
          </a:p>
          <a:p>
            <a:pPr>
              <a:buFontTx/>
              <a:buChar char="-"/>
            </a:pPr>
            <a:r>
              <a:rPr lang="fr-FR" sz="1800" b="1" dirty="0" smtClean="0"/>
              <a:t>Variable</a:t>
            </a:r>
            <a:r>
              <a:rPr lang="fr-FR" sz="1800" dirty="0" smtClean="0"/>
              <a:t>= nombre d’enfants</a:t>
            </a:r>
          </a:p>
          <a:p>
            <a:pPr>
              <a:buFontTx/>
              <a:buChar char="-"/>
            </a:pPr>
            <a:endParaRPr lang="fr-FR" sz="1800" dirty="0"/>
          </a:p>
          <a:p>
            <a:r>
              <a:rPr lang="fr-FR" sz="1800" dirty="0" smtClean="0"/>
              <a:t>Les symboles:</a:t>
            </a:r>
          </a:p>
          <a:p>
            <a:r>
              <a:rPr lang="fr-FR" sz="1800" dirty="0" smtClean="0"/>
              <a:t>Variable: X</a:t>
            </a:r>
          </a:p>
          <a:p>
            <a:r>
              <a:rPr lang="fr-FR" sz="1800" dirty="0" smtClean="0"/>
              <a:t>Taille (effectif)  de l’échantillon: n=150</a:t>
            </a:r>
          </a:p>
          <a:p>
            <a:r>
              <a:rPr lang="fr-FR" sz="1800" dirty="0" smtClean="0"/>
              <a:t>Fréquence absolue (effectif):ni</a:t>
            </a:r>
          </a:p>
          <a:p>
            <a:r>
              <a:rPr lang="fr-FR" sz="1800" dirty="0" smtClean="0"/>
              <a:t>Fréquence relative :fi</a:t>
            </a:r>
          </a:p>
          <a:p>
            <a:pPr>
              <a:buFontTx/>
              <a:buChar char="-"/>
            </a:pPr>
            <a:endParaRPr lang="fr-FR" dirty="0"/>
          </a:p>
        </p:txBody>
      </p:sp>
      <p:sp>
        <p:nvSpPr>
          <p:cNvPr id="12" name="Organigramme : Multidocument 11"/>
          <p:cNvSpPr/>
          <p:nvPr/>
        </p:nvSpPr>
        <p:spPr>
          <a:xfrm>
            <a:off x="0" y="188640"/>
            <a:ext cx="1691680" cy="1008112"/>
          </a:xfrm>
          <a:prstGeom prst="flowChartMultidocumen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chemeClr val="accent1"/>
                </a:solidFill>
              </a:rPr>
              <a:t>Tableaux</a:t>
            </a:r>
          </a:p>
          <a:p>
            <a:pPr algn="ctr"/>
            <a:r>
              <a:rPr lang="fr-FR" b="1" dirty="0" smtClean="0">
                <a:solidFill>
                  <a:schemeClr val="accent1"/>
                </a:solidFill>
              </a:rPr>
              <a:t>graphiques</a:t>
            </a:r>
            <a:endParaRPr lang="fr-FR" b="1" dirty="0">
              <a:solidFill>
                <a:schemeClr val="accent1"/>
              </a:solidFill>
            </a:endParaRPr>
          </a:p>
        </p:txBody>
      </p:sp>
      <p:sp>
        <p:nvSpPr>
          <p:cNvPr id="9" name="Rectangle 8">
            <a:hlinkClick r:id="rId2" action="ppaction://hlinksldjump"/>
          </p:cNvPr>
          <p:cNvSpPr/>
          <p:nvPr/>
        </p:nvSpPr>
        <p:spPr>
          <a:xfrm>
            <a:off x="395536" y="1988840"/>
            <a:ext cx="1152128" cy="504056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1400" dirty="0" smtClean="0"/>
              <a:t>Variable QT </a:t>
            </a:r>
            <a:r>
              <a:rPr lang="fr-FR" sz="1400" dirty="0" smtClean="0">
                <a:hlinkClick r:id="rId3" action="ppaction://hlinksldjump"/>
              </a:rPr>
              <a:t>discrète</a:t>
            </a:r>
            <a:endParaRPr lang="fr-FR" sz="1400" dirty="0"/>
          </a:p>
        </p:txBody>
      </p:sp>
      <p:sp>
        <p:nvSpPr>
          <p:cNvPr id="10" name="Rectangle 9">
            <a:hlinkClick r:id="rId4" action="ppaction://hlinksldjump"/>
          </p:cNvPr>
          <p:cNvSpPr/>
          <p:nvPr/>
        </p:nvSpPr>
        <p:spPr>
          <a:xfrm>
            <a:off x="395536" y="4149080"/>
            <a:ext cx="1152128" cy="504056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1400" dirty="0" smtClean="0"/>
              <a:t>Variable qualitative</a:t>
            </a:r>
            <a:endParaRPr lang="fr-FR" sz="1400" dirty="0"/>
          </a:p>
        </p:txBody>
      </p:sp>
      <p:sp>
        <p:nvSpPr>
          <p:cNvPr id="13" name="Rectangle 12"/>
          <p:cNvSpPr/>
          <p:nvPr/>
        </p:nvSpPr>
        <p:spPr>
          <a:xfrm>
            <a:off x="395536" y="2996952"/>
            <a:ext cx="1152128" cy="504056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1400" dirty="0" smtClean="0">
                <a:hlinkClick r:id="rId5" action="ppaction://hlinksldjump"/>
              </a:rPr>
              <a:t>Variable</a:t>
            </a:r>
            <a:r>
              <a:rPr lang="fr-FR" sz="1400" dirty="0" smtClean="0"/>
              <a:t> QT </a:t>
            </a:r>
            <a:r>
              <a:rPr lang="fr-FR" sz="1400" dirty="0" smtClean="0">
                <a:hlinkClick r:id="rId6" action="ppaction://hlinksldjump"/>
              </a:rPr>
              <a:t>continue</a:t>
            </a:r>
            <a:endParaRPr lang="fr-FR" sz="1400" dirty="0"/>
          </a:p>
        </p:txBody>
      </p:sp>
      <p:sp>
        <p:nvSpPr>
          <p:cNvPr id="15" name="Flèche droite à entaille 14"/>
          <p:cNvSpPr/>
          <p:nvPr/>
        </p:nvSpPr>
        <p:spPr>
          <a:xfrm>
            <a:off x="0" y="2132856"/>
            <a:ext cx="395536" cy="288032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ZoneTexte 13"/>
          <p:cNvSpPr txBox="1"/>
          <p:nvPr/>
        </p:nvSpPr>
        <p:spPr>
          <a:xfrm>
            <a:off x="2123728" y="5661248"/>
            <a:ext cx="5184576" cy="9233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fr-FR" dirty="0" smtClean="0"/>
              <a:t>NB: les fréquences relatives sont également exprimées en%. Par exemple, il  y a 14% de familles avec un seul enfant.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Connecteur droit 3"/>
          <p:cNvCxnSpPr/>
          <p:nvPr/>
        </p:nvCxnSpPr>
        <p:spPr>
          <a:xfrm>
            <a:off x="1835696" y="0"/>
            <a:ext cx="0" cy="68580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5" name="Graphique 4"/>
          <p:cNvGraphicFramePr/>
          <p:nvPr/>
        </p:nvGraphicFramePr>
        <p:xfrm>
          <a:off x="4067944" y="1628800"/>
          <a:ext cx="3552056" cy="3832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itre 10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fr-FR" dirty="0" smtClean="0"/>
              <a:t>Variable QT discrète</a:t>
            </a:r>
            <a:endParaRPr lang="fr-FR" dirty="0"/>
          </a:p>
        </p:txBody>
      </p:sp>
      <p:cxnSp>
        <p:nvCxnSpPr>
          <p:cNvPr id="8" name="Connecteur droit 7"/>
          <p:cNvCxnSpPr/>
          <p:nvPr/>
        </p:nvCxnSpPr>
        <p:spPr>
          <a:xfrm flipH="1">
            <a:off x="5220072" y="3356992"/>
            <a:ext cx="288032" cy="57606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Connecteur droit 9"/>
          <p:cNvCxnSpPr/>
          <p:nvPr/>
        </p:nvCxnSpPr>
        <p:spPr>
          <a:xfrm>
            <a:off x="6948264" y="4005064"/>
            <a:ext cx="360040" cy="50405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ZoneTexte 10"/>
          <p:cNvSpPr txBox="1"/>
          <p:nvPr/>
        </p:nvSpPr>
        <p:spPr>
          <a:xfrm>
            <a:off x="1835696" y="1340768"/>
            <a:ext cx="4104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Exemple:  nombre d’enfants par famille </a:t>
            </a:r>
            <a:endParaRPr lang="fr-FR" dirty="0"/>
          </a:p>
        </p:txBody>
      </p:sp>
      <p:sp>
        <p:nvSpPr>
          <p:cNvPr id="12" name="Rectangle 11">
            <a:hlinkClick r:id="rId3" action="ppaction://hlinksldjump"/>
          </p:cNvPr>
          <p:cNvSpPr/>
          <p:nvPr/>
        </p:nvSpPr>
        <p:spPr>
          <a:xfrm>
            <a:off x="611560" y="1772816"/>
            <a:ext cx="1152128" cy="504056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1400" dirty="0" smtClean="0"/>
              <a:t>Variable QT </a:t>
            </a:r>
            <a:r>
              <a:rPr lang="fr-FR" sz="1400" dirty="0" smtClean="0">
                <a:hlinkClick r:id="rId4" action="ppaction://hlinksldjump"/>
              </a:rPr>
              <a:t>discrète</a:t>
            </a:r>
            <a:endParaRPr lang="fr-FR" sz="1400" dirty="0"/>
          </a:p>
        </p:txBody>
      </p:sp>
      <p:sp>
        <p:nvSpPr>
          <p:cNvPr id="13" name="Rectangle 12">
            <a:hlinkClick r:id="rId5" action="ppaction://hlinksldjump"/>
          </p:cNvPr>
          <p:cNvSpPr/>
          <p:nvPr/>
        </p:nvSpPr>
        <p:spPr>
          <a:xfrm>
            <a:off x="611560" y="3933056"/>
            <a:ext cx="1152128" cy="504056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1400" dirty="0" smtClean="0"/>
              <a:t>Variable qualitative</a:t>
            </a:r>
            <a:endParaRPr lang="fr-FR" sz="1400" dirty="0"/>
          </a:p>
        </p:txBody>
      </p:sp>
      <p:sp>
        <p:nvSpPr>
          <p:cNvPr id="14" name="Rectangle 13"/>
          <p:cNvSpPr/>
          <p:nvPr/>
        </p:nvSpPr>
        <p:spPr>
          <a:xfrm>
            <a:off x="611560" y="2924944"/>
            <a:ext cx="1152128" cy="504056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1400" dirty="0" smtClean="0">
                <a:hlinkClick r:id="rId6" action="ppaction://hlinksldjump"/>
              </a:rPr>
              <a:t>Variable</a:t>
            </a:r>
            <a:r>
              <a:rPr lang="fr-FR" sz="1400" dirty="0" smtClean="0"/>
              <a:t> QT </a:t>
            </a:r>
            <a:r>
              <a:rPr lang="fr-FR" sz="1400" dirty="0" smtClean="0">
                <a:hlinkClick r:id="rId7" action="ppaction://hlinksldjump"/>
              </a:rPr>
              <a:t>continue</a:t>
            </a:r>
            <a:endParaRPr lang="fr-FR" sz="1400" dirty="0"/>
          </a:p>
        </p:txBody>
      </p:sp>
      <p:sp>
        <p:nvSpPr>
          <p:cNvPr id="15" name="Organigramme : Multidocument 14"/>
          <p:cNvSpPr/>
          <p:nvPr/>
        </p:nvSpPr>
        <p:spPr>
          <a:xfrm>
            <a:off x="0" y="188640"/>
            <a:ext cx="1691680" cy="1008112"/>
          </a:xfrm>
          <a:prstGeom prst="flowChartMultidocumen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chemeClr val="accent1"/>
                </a:solidFill>
              </a:rPr>
              <a:t>Tableaux</a:t>
            </a:r>
          </a:p>
          <a:p>
            <a:pPr algn="ctr"/>
            <a:r>
              <a:rPr lang="fr-FR" b="1" dirty="0" smtClean="0">
                <a:solidFill>
                  <a:schemeClr val="accent1"/>
                </a:solidFill>
              </a:rPr>
              <a:t>graphiques</a:t>
            </a:r>
            <a:endParaRPr lang="fr-FR" b="1" dirty="0">
              <a:solidFill>
                <a:schemeClr val="accent1"/>
              </a:solidFill>
            </a:endParaRPr>
          </a:p>
        </p:txBody>
      </p:sp>
      <p:sp>
        <p:nvSpPr>
          <p:cNvPr id="16" name="Flèche droite à entaille 15"/>
          <p:cNvSpPr/>
          <p:nvPr/>
        </p:nvSpPr>
        <p:spPr>
          <a:xfrm>
            <a:off x="216024" y="1844824"/>
            <a:ext cx="395536" cy="288032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ZoneTexte 16"/>
          <p:cNvSpPr txBox="1"/>
          <p:nvPr/>
        </p:nvSpPr>
        <p:spPr>
          <a:xfrm>
            <a:off x="2195736" y="5013176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/>
              <a:t>Diagramme en bâtonnets</a:t>
            </a:r>
            <a:endParaRPr lang="fr-FR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Connecteur droit 3"/>
          <p:cNvCxnSpPr/>
          <p:nvPr/>
        </p:nvCxnSpPr>
        <p:spPr>
          <a:xfrm>
            <a:off x="1835696" y="0"/>
            <a:ext cx="0" cy="68580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" name="Titre 10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fr-FR" dirty="0" smtClean="0"/>
              <a:t>Variable QT continue</a:t>
            </a:r>
            <a:endParaRPr lang="fr-FR" dirty="0"/>
          </a:p>
        </p:txBody>
      </p:sp>
      <p:graphicFrame>
        <p:nvGraphicFramePr>
          <p:cNvPr id="9" name="Tableau 8"/>
          <p:cNvGraphicFramePr>
            <a:graphicFrameLocks noGrp="1"/>
          </p:cNvGraphicFramePr>
          <p:nvPr/>
        </p:nvGraphicFramePr>
        <p:xfrm>
          <a:off x="2195736" y="2276872"/>
          <a:ext cx="1224136" cy="4176459"/>
        </p:xfrm>
        <a:graphic>
          <a:graphicData uri="http://schemas.openxmlformats.org/drawingml/2006/table">
            <a:tbl>
              <a:tblPr/>
              <a:tblGrid>
                <a:gridCol w="1224136"/>
              </a:tblGrid>
              <a:tr h="198879">
                <a:tc>
                  <a:txBody>
                    <a:bodyPr/>
                    <a:lstStyle/>
                    <a:p>
                      <a:pPr algn="ctr" fontAlgn="b"/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taille (cm)</a:t>
                      </a:r>
                    </a:p>
                  </a:txBody>
                  <a:tcPr marL="9215" marR="9215" marT="92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ctr" fontAlgn="b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158</a:t>
                      </a:r>
                    </a:p>
                  </a:txBody>
                  <a:tcPr marL="9215" marR="9215" marT="92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ctr" fontAlgn="b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177</a:t>
                      </a:r>
                    </a:p>
                  </a:txBody>
                  <a:tcPr marL="9215" marR="9215" marT="92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ctr" fontAlgn="b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181</a:t>
                      </a:r>
                    </a:p>
                  </a:txBody>
                  <a:tcPr marL="9215" marR="9215" marT="92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ctr" fontAlgn="b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189</a:t>
                      </a:r>
                    </a:p>
                  </a:txBody>
                  <a:tcPr marL="9215" marR="9215" marT="92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ctr" fontAlgn="b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163</a:t>
                      </a:r>
                    </a:p>
                  </a:txBody>
                  <a:tcPr marL="9215" marR="9215" marT="92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ctr" fontAlgn="b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158</a:t>
                      </a:r>
                    </a:p>
                  </a:txBody>
                  <a:tcPr marL="9215" marR="9215" marT="92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ctr" fontAlgn="b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165</a:t>
                      </a:r>
                    </a:p>
                  </a:txBody>
                  <a:tcPr marL="9215" marR="9215" marT="92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ctr" fontAlgn="b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164</a:t>
                      </a:r>
                    </a:p>
                  </a:txBody>
                  <a:tcPr marL="9215" marR="9215" marT="92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ctr" fontAlgn="b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169</a:t>
                      </a:r>
                    </a:p>
                  </a:txBody>
                  <a:tcPr marL="9215" marR="9215" marT="92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ctr" fontAlgn="b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173</a:t>
                      </a:r>
                    </a:p>
                  </a:txBody>
                  <a:tcPr marL="9215" marR="9215" marT="92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ctr" fontAlgn="b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175</a:t>
                      </a:r>
                    </a:p>
                  </a:txBody>
                  <a:tcPr marL="9215" marR="9215" marT="92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ctr" fontAlgn="b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174</a:t>
                      </a:r>
                    </a:p>
                  </a:txBody>
                  <a:tcPr marL="9215" marR="9215" marT="92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ctr" fontAlgn="b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180</a:t>
                      </a:r>
                    </a:p>
                  </a:txBody>
                  <a:tcPr marL="9215" marR="9215" marT="92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ctr" fontAlgn="b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164</a:t>
                      </a:r>
                    </a:p>
                  </a:txBody>
                  <a:tcPr marL="9215" marR="9215" marT="92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ctr" fontAlgn="b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166</a:t>
                      </a:r>
                    </a:p>
                  </a:txBody>
                  <a:tcPr marL="9215" marR="9215" marT="92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ctr" fontAlgn="b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172</a:t>
                      </a:r>
                    </a:p>
                  </a:txBody>
                  <a:tcPr marL="9215" marR="9215" marT="92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ctr" fontAlgn="b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163</a:t>
                      </a:r>
                    </a:p>
                  </a:txBody>
                  <a:tcPr marL="9215" marR="9215" marT="92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ctr" fontAlgn="b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188</a:t>
                      </a:r>
                    </a:p>
                  </a:txBody>
                  <a:tcPr marL="9215" marR="9215" marT="92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ctr" fontAlgn="b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150</a:t>
                      </a:r>
                    </a:p>
                  </a:txBody>
                  <a:tcPr marL="9215" marR="9215" marT="92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ctr" fontAlgn="b"/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164</a:t>
                      </a:r>
                    </a:p>
                  </a:txBody>
                  <a:tcPr marL="9215" marR="9215" marT="92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1" name="Tableau 10"/>
          <p:cNvGraphicFramePr>
            <a:graphicFrameLocks noGrp="1"/>
          </p:cNvGraphicFramePr>
          <p:nvPr/>
        </p:nvGraphicFramePr>
        <p:xfrm>
          <a:off x="4572000" y="2060846"/>
          <a:ext cx="1584176" cy="4674075"/>
        </p:xfrm>
        <a:graphic>
          <a:graphicData uri="http://schemas.openxmlformats.org/drawingml/2006/table">
            <a:tbl>
              <a:tblPr/>
              <a:tblGrid>
                <a:gridCol w="1584176"/>
              </a:tblGrid>
              <a:tr h="209166"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taille (cm)</a:t>
                      </a:r>
                    </a:p>
                  </a:txBody>
                  <a:tcPr marL="9215" marR="9215" marT="92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166"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150</a:t>
                      </a:r>
                    </a:p>
                  </a:txBody>
                  <a:tcPr marL="9215" marR="9215" marT="92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166"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158</a:t>
                      </a:r>
                    </a:p>
                  </a:txBody>
                  <a:tcPr marL="9215" marR="9215" marT="92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166"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158</a:t>
                      </a:r>
                    </a:p>
                  </a:txBody>
                  <a:tcPr marL="9215" marR="9215" marT="92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166"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 dirty="0">
                          <a:solidFill>
                            <a:schemeClr val="accent1"/>
                          </a:solidFill>
                          <a:latin typeface="Calibri"/>
                        </a:rPr>
                        <a:t>163</a:t>
                      </a:r>
                    </a:p>
                  </a:txBody>
                  <a:tcPr marL="9215" marR="9215" marT="92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166"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 dirty="0">
                          <a:solidFill>
                            <a:schemeClr val="accent1"/>
                          </a:solidFill>
                          <a:latin typeface="Calibri"/>
                        </a:rPr>
                        <a:t>163</a:t>
                      </a:r>
                    </a:p>
                  </a:txBody>
                  <a:tcPr marL="9215" marR="9215" marT="92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166"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 dirty="0">
                          <a:solidFill>
                            <a:schemeClr val="accent1"/>
                          </a:solidFill>
                          <a:latin typeface="Calibri"/>
                        </a:rPr>
                        <a:t>164</a:t>
                      </a:r>
                    </a:p>
                  </a:txBody>
                  <a:tcPr marL="9215" marR="9215" marT="92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166"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 dirty="0">
                          <a:solidFill>
                            <a:schemeClr val="accent1"/>
                          </a:solidFill>
                          <a:latin typeface="Calibri"/>
                        </a:rPr>
                        <a:t>164</a:t>
                      </a:r>
                    </a:p>
                  </a:txBody>
                  <a:tcPr marL="9215" marR="9215" marT="92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166"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 dirty="0">
                          <a:solidFill>
                            <a:schemeClr val="accent1"/>
                          </a:solidFill>
                          <a:latin typeface="Calibri"/>
                        </a:rPr>
                        <a:t>164</a:t>
                      </a:r>
                    </a:p>
                  </a:txBody>
                  <a:tcPr marL="9215" marR="9215" marT="92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166"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 dirty="0">
                          <a:solidFill>
                            <a:schemeClr val="accent1"/>
                          </a:solidFill>
                          <a:latin typeface="Calibri"/>
                        </a:rPr>
                        <a:t>165</a:t>
                      </a:r>
                    </a:p>
                  </a:txBody>
                  <a:tcPr marL="9215" marR="9215" marT="92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166"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 dirty="0">
                          <a:solidFill>
                            <a:schemeClr val="accent1"/>
                          </a:solidFill>
                          <a:latin typeface="Calibri"/>
                        </a:rPr>
                        <a:t>166</a:t>
                      </a:r>
                    </a:p>
                  </a:txBody>
                  <a:tcPr marL="9215" marR="9215" marT="92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166"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 dirty="0">
                          <a:solidFill>
                            <a:schemeClr val="accent1"/>
                          </a:solidFill>
                          <a:latin typeface="Calibri"/>
                        </a:rPr>
                        <a:t>169</a:t>
                      </a:r>
                    </a:p>
                  </a:txBody>
                  <a:tcPr marL="9215" marR="9215" marT="92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166"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 dirty="0">
                          <a:solidFill>
                            <a:schemeClr val="accent6"/>
                          </a:solidFill>
                          <a:latin typeface="Calibri"/>
                        </a:rPr>
                        <a:t>172</a:t>
                      </a:r>
                    </a:p>
                  </a:txBody>
                  <a:tcPr marL="9215" marR="9215" marT="92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166"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 dirty="0">
                          <a:solidFill>
                            <a:schemeClr val="accent6"/>
                          </a:solidFill>
                          <a:latin typeface="Calibri"/>
                        </a:rPr>
                        <a:t>173</a:t>
                      </a:r>
                    </a:p>
                  </a:txBody>
                  <a:tcPr marL="9215" marR="9215" marT="92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166"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 dirty="0">
                          <a:solidFill>
                            <a:schemeClr val="accent6"/>
                          </a:solidFill>
                          <a:latin typeface="Calibri"/>
                        </a:rPr>
                        <a:t>174</a:t>
                      </a:r>
                    </a:p>
                  </a:txBody>
                  <a:tcPr marL="9215" marR="9215" marT="92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166"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 dirty="0">
                          <a:solidFill>
                            <a:schemeClr val="accent6"/>
                          </a:solidFill>
                          <a:latin typeface="Calibri"/>
                        </a:rPr>
                        <a:t>175</a:t>
                      </a:r>
                    </a:p>
                  </a:txBody>
                  <a:tcPr marL="9215" marR="9215" marT="92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166"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 dirty="0">
                          <a:solidFill>
                            <a:schemeClr val="accent6"/>
                          </a:solidFill>
                          <a:latin typeface="Calibri"/>
                        </a:rPr>
                        <a:t>177</a:t>
                      </a:r>
                    </a:p>
                  </a:txBody>
                  <a:tcPr marL="9215" marR="9215" marT="92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166"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180</a:t>
                      </a:r>
                    </a:p>
                  </a:txBody>
                  <a:tcPr marL="9215" marR="9215" marT="92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166"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181</a:t>
                      </a:r>
                    </a:p>
                  </a:txBody>
                  <a:tcPr marL="9215" marR="9215" marT="92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166"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188</a:t>
                      </a:r>
                    </a:p>
                  </a:txBody>
                  <a:tcPr marL="9215" marR="9215" marT="92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166"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189</a:t>
                      </a:r>
                    </a:p>
                  </a:txBody>
                  <a:tcPr marL="9215" marR="9215" marT="92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2" name="ZoneTexte 11"/>
          <p:cNvSpPr txBox="1"/>
          <p:nvPr/>
        </p:nvSpPr>
        <p:spPr>
          <a:xfrm>
            <a:off x="2195736" y="1196752"/>
            <a:ext cx="4248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Exemple: taille de 20 étudiants</a:t>
            </a:r>
            <a:endParaRPr lang="fr-FR" dirty="0"/>
          </a:p>
        </p:txBody>
      </p:sp>
      <p:sp>
        <p:nvSpPr>
          <p:cNvPr id="13" name="ZoneTexte 12"/>
          <p:cNvSpPr txBox="1"/>
          <p:nvPr/>
        </p:nvSpPr>
        <p:spPr>
          <a:xfrm>
            <a:off x="2123728" y="1700808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Données brutes</a:t>
            </a:r>
            <a:endParaRPr lang="fr-FR" dirty="0"/>
          </a:p>
        </p:txBody>
      </p:sp>
      <p:sp>
        <p:nvSpPr>
          <p:cNvPr id="14" name="ZoneTexte 13"/>
          <p:cNvSpPr txBox="1"/>
          <p:nvPr/>
        </p:nvSpPr>
        <p:spPr>
          <a:xfrm>
            <a:off x="4932040" y="1700808"/>
            <a:ext cx="3456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Données triées par ordre croissant</a:t>
            </a:r>
            <a:endParaRPr lang="fr-FR" dirty="0"/>
          </a:p>
        </p:txBody>
      </p:sp>
      <p:sp>
        <p:nvSpPr>
          <p:cNvPr id="15" name="Rectangle 14">
            <a:hlinkClick r:id="rId2" action="ppaction://hlinksldjump"/>
          </p:cNvPr>
          <p:cNvSpPr/>
          <p:nvPr/>
        </p:nvSpPr>
        <p:spPr>
          <a:xfrm>
            <a:off x="611560" y="1700808"/>
            <a:ext cx="1152128" cy="504056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1400" dirty="0" smtClean="0"/>
              <a:t>Variable QT </a:t>
            </a:r>
            <a:r>
              <a:rPr lang="fr-FR" sz="1400" dirty="0" smtClean="0">
                <a:hlinkClick r:id="rId3" action="ppaction://hlinksldjump"/>
              </a:rPr>
              <a:t>discrète</a:t>
            </a:r>
            <a:endParaRPr lang="fr-FR" sz="1400" dirty="0"/>
          </a:p>
        </p:txBody>
      </p:sp>
      <p:sp>
        <p:nvSpPr>
          <p:cNvPr id="16" name="Rectangle 15">
            <a:hlinkClick r:id="rId4" action="ppaction://hlinksldjump"/>
          </p:cNvPr>
          <p:cNvSpPr/>
          <p:nvPr/>
        </p:nvSpPr>
        <p:spPr>
          <a:xfrm>
            <a:off x="611560" y="3933056"/>
            <a:ext cx="1152128" cy="504056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1400" dirty="0" smtClean="0"/>
              <a:t>Variable qualitative</a:t>
            </a:r>
            <a:endParaRPr lang="fr-FR" sz="1400" dirty="0"/>
          </a:p>
        </p:txBody>
      </p:sp>
      <p:sp>
        <p:nvSpPr>
          <p:cNvPr id="17" name="Rectangle 16"/>
          <p:cNvSpPr/>
          <p:nvPr/>
        </p:nvSpPr>
        <p:spPr>
          <a:xfrm>
            <a:off x="611560" y="2852936"/>
            <a:ext cx="1152128" cy="504056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1400" dirty="0" smtClean="0">
                <a:hlinkClick r:id="rId5" action="ppaction://hlinksldjump"/>
              </a:rPr>
              <a:t>Variable</a:t>
            </a:r>
            <a:r>
              <a:rPr lang="fr-FR" sz="1400" dirty="0" smtClean="0"/>
              <a:t> QT </a:t>
            </a:r>
            <a:r>
              <a:rPr lang="fr-FR" sz="1400" dirty="0" smtClean="0">
                <a:hlinkClick r:id="rId6" action="ppaction://hlinksldjump"/>
              </a:rPr>
              <a:t>continue</a:t>
            </a:r>
            <a:endParaRPr lang="fr-FR" sz="1400" dirty="0"/>
          </a:p>
        </p:txBody>
      </p:sp>
      <p:sp>
        <p:nvSpPr>
          <p:cNvPr id="18" name="Organigramme : Multidocument 17"/>
          <p:cNvSpPr/>
          <p:nvPr/>
        </p:nvSpPr>
        <p:spPr>
          <a:xfrm>
            <a:off x="0" y="188640"/>
            <a:ext cx="1691680" cy="1008112"/>
          </a:xfrm>
          <a:prstGeom prst="flowChartMultidocumen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chemeClr val="accent1"/>
                </a:solidFill>
              </a:rPr>
              <a:t>Tableaux</a:t>
            </a:r>
          </a:p>
          <a:p>
            <a:pPr algn="ctr"/>
            <a:r>
              <a:rPr lang="fr-FR" b="1" dirty="0" smtClean="0">
                <a:solidFill>
                  <a:schemeClr val="accent1"/>
                </a:solidFill>
              </a:rPr>
              <a:t>graphiques</a:t>
            </a:r>
            <a:endParaRPr lang="fr-FR" b="1" dirty="0">
              <a:solidFill>
                <a:schemeClr val="accent1"/>
              </a:solidFill>
            </a:endParaRPr>
          </a:p>
        </p:txBody>
      </p:sp>
      <p:sp>
        <p:nvSpPr>
          <p:cNvPr id="19" name="Flèche droite à entaille 18"/>
          <p:cNvSpPr/>
          <p:nvPr/>
        </p:nvSpPr>
        <p:spPr>
          <a:xfrm>
            <a:off x="216024" y="2924944"/>
            <a:ext cx="395536" cy="288032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Variable QT continue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2411760" y="2780928"/>
            <a:ext cx="2808312" cy="1584176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r>
              <a:rPr lang="fr-FR" sz="2400" dirty="0" smtClean="0"/>
              <a:t>K= racine carrée de n; tel que (n) représente  le nombre de mesures </a:t>
            </a:r>
          </a:p>
          <a:p>
            <a:endParaRPr lang="fr-FR" sz="2400" dirty="0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580112" y="2996952"/>
            <a:ext cx="2808312" cy="1368152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r>
              <a:rPr lang="fr-FR" sz="2400" dirty="0" smtClean="0"/>
              <a:t>A= max-min/k</a:t>
            </a:r>
          </a:p>
          <a:p>
            <a:endParaRPr lang="fr-FR" sz="2400" dirty="0"/>
          </a:p>
        </p:txBody>
      </p:sp>
      <p:sp>
        <p:nvSpPr>
          <p:cNvPr id="5" name="ZoneTexte 4"/>
          <p:cNvSpPr txBox="1"/>
          <p:nvPr/>
        </p:nvSpPr>
        <p:spPr>
          <a:xfrm>
            <a:off x="2195736" y="1412776"/>
            <a:ext cx="4248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/>
              <a:t>Exemple: taille de 20 étudiants</a:t>
            </a:r>
            <a:endParaRPr lang="fr-FR" sz="2400" dirty="0"/>
          </a:p>
        </p:txBody>
      </p:sp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sp>
        <p:nvSpPr>
          <p:cNvPr id="10" name="Flèche vers le bas 9"/>
          <p:cNvSpPr/>
          <p:nvPr/>
        </p:nvSpPr>
        <p:spPr>
          <a:xfrm>
            <a:off x="3131840" y="4509120"/>
            <a:ext cx="792088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Flèche vers le bas 10"/>
          <p:cNvSpPr/>
          <p:nvPr/>
        </p:nvSpPr>
        <p:spPr>
          <a:xfrm>
            <a:off x="6660232" y="4437112"/>
            <a:ext cx="792088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Rectangle 12"/>
          <p:cNvSpPr/>
          <p:nvPr/>
        </p:nvSpPr>
        <p:spPr>
          <a:xfrm>
            <a:off x="2771800" y="5013176"/>
            <a:ext cx="2228828" cy="86409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Racine carrée (20)    =4,47</a:t>
            </a:r>
            <a:endParaRPr lang="fr-FR" sz="2000" dirty="0" smtClean="0"/>
          </a:p>
          <a:p>
            <a:pPr algn="ctr"/>
            <a:r>
              <a:rPr lang="fr-FR" sz="2000" dirty="0" smtClean="0"/>
              <a:t>= environ 4</a:t>
            </a:r>
            <a:endParaRPr lang="fr-FR" dirty="0" smtClean="0"/>
          </a:p>
        </p:txBody>
      </p:sp>
      <p:sp>
        <p:nvSpPr>
          <p:cNvPr id="14" name="Rectangle 13"/>
          <p:cNvSpPr/>
          <p:nvPr/>
        </p:nvSpPr>
        <p:spPr>
          <a:xfrm>
            <a:off x="6228184" y="4941168"/>
            <a:ext cx="1915716" cy="86409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2000" dirty="0" smtClean="0"/>
              <a:t>(189-150)/4</a:t>
            </a:r>
          </a:p>
          <a:p>
            <a:pPr algn="ctr"/>
            <a:r>
              <a:rPr lang="fr-FR" sz="2000" dirty="0" smtClean="0"/>
              <a:t>=10</a:t>
            </a:r>
            <a:endParaRPr lang="fr-FR" sz="2000" dirty="0"/>
          </a:p>
        </p:txBody>
      </p:sp>
      <p:cxnSp>
        <p:nvCxnSpPr>
          <p:cNvPr id="15" name="Connecteur droit 14"/>
          <p:cNvCxnSpPr/>
          <p:nvPr/>
        </p:nvCxnSpPr>
        <p:spPr>
          <a:xfrm>
            <a:off x="1835696" y="0"/>
            <a:ext cx="0" cy="68580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6" name="ZoneTexte 15"/>
          <p:cNvSpPr txBox="1"/>
          <p:nvPr/>
        </p:nvSpPr>
        <p:spPr>
          <a:xfrm>
            <a:off x="2627784" y="6021288"/>
            <a:ext cx="5760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>NB/ on peut faire d’autres choix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17" name="Rectangle 16">
            <a:hlinkClick r:id="rId2" action="ppaction://hlinksldjump"/>
          </p:cNvPr>
          <p:cNvSpPr/>
          <p:nvPr/>
        </p:nvSpPr>
        <p:spPr>
          <a:xfrm>
            <a:off x="467544" y="1628800"/>
            <a:ext cx="1152128" cy="504056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1400" dirty="0" smtClean="0"/>
              <a:t>Variable QT </a:t>
            </a:r>
            <a:r>
              <a:rPr lang="fr-FR" sz="1400" dirty="0" smtClean="0">
                <a:hlinkClick r:id="rId3" action="ppaction://hlinksldjump"/>
              </a:rPr>
              <a:t>discrète</a:t>
            </a:r>
            <a:endParaRPr lang="fr-FR" sz="1400" dirty="0"/>
          </a:p>
        </p:txBody>
      </p:sp>
      <p:sp>
        <p:nvSpPr>
          <p:cNvPr id="18" name="Rectangle 17">
            <a:hlinkClick r:id="rId4" action="ppaction://hlinksldjump"/>
          </p:cNvPr>
          <p:cNvSpPr/>
          <p:nvPr/>
        </p:nvSpPr>
        <p:spPr>
          <a:xfrm>
            <a:off x="467544" y="3933056"/>
            <a:ext cx="1152128" cy="504056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1400" dirty="0" smtClean="0"/>
              <a:t>Variable qualitative</a:t>
            </a:r>
            <a:endParaRPr lang="fr-FR" sz="1400" dirty="0"/>
          </a:p>
        </p:txBody>
      </p:sp>
      <p:sp>
        <p:nvSpPr>
          <p:cNvPr id="19" name="Rectangle 18"/>
          <p:cNvSpPr/>
          <p:nvPr/>
        </p:nvSpPr>
        <p:spPr>
          <a:xfrm>
            <a:off x="467544" y="2780928"/>
            <a:ext cx="1152128" cy="504056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1400" dirty="0" smtClean="0">
                <a:hlinkClick r:id="rId5" action="ppaction://hlinksldjump"/>
              </a:rPr>
              <a:t>Variable</a:t>
            </a:r>
            <a:r>
              <a:rPr lang="fr-FR" sz="1400" dirty="0" smtClean="0"/>
              <a:t> QT </a:t>
            </a:r>
            <a:r>
              <a:rPr lang="fr-FR" sz="1400" dirty="0" smtClean="0">
                <a:hlinkClick r:id="rId6" action="ppaction://hlinksldjump"/>
              </a:rPr>
              <a:t>continue</a:t>
            </a:r>
            <a:endParaRPr lang="fr-FR" sz="1400" dirty="0"/>
          </a:p>
        </p:txBody>
      </p:sp>
      <p:sp>
        <p:nvSpPr>
          <p:cNvPr id="20" name="Organigramme : Multidocument 19"/>
          <p:cNvSpPr/>
          <p:nvPr/>
        </p:nvSpPr>
        <p:spPr>
          <a:xfrm>
            <a:off x="0" y="188640"/>
            <a:ext cx="1691680" cy="1008112"/>
          </a:xfrm>
          <a:prstGeom prst="flowChartMultidocumen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chemeClr val="accent1"/>
                </a:solidFill>
              </a:rPr>
              <a:t>Tableaux</a:t>
            </a:r>
          </a:p>
          <a:p>
            <a:pPr algn="ctr"/>
            <a:r>
              <a:rPr lang="fr-FR" b="1" dirty="0" smtClean="0">
                <a:solidFill>
                  <a:schemeClr val="accent1"/>
                </a:solidFill>
              </a:rPr>
              <a:t>graphiques</a:t>
            </a:r>
            <a:endParaRPr lang="fr-FR" b="1" dirty="0">
              <a:solidFill>
                <a:schemeClr val="accent1"/>
              </a:solidFill>
            </a:endParaRPr>
          </a:p>
        </p:txBody>
      </p:sp>
      <p:sp>
        <p:nvSpPr>
          <p:cNvPr id="21" name="Flèche droite à entaille 20"/>
          <p:cNvSpPr/>
          <p:nvPr/>
        </p:nvSpPr>
        <p:spPr>
          <a:xfrm>
            <a:off x="72008" y="2852936"/>
            <a:ext cx="395536" cy="288032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Rectangle 21"/>
          <p:cNvSpPr/>
          <p:nvPr/>
        </p:nvSpPr>
        <p:spPr>
          <a:xfrm>
            <a:off x="2411760" y="2060848"/>
            <a:ext cx="2920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dirty="0" smtClean="0">
                <a:solidFill>
                  <a:srgbClr val="FF0000"/>
                </a:solidFill>
              </a:rPr>
              <a:t>Nombre de classes (k)</a:t>
            </a:r>
          </a:p>
        </p:txBody>
      </p:sp>
      <p:sp>
        <p:nvSpPr>
          <p:cNvPr id="23" name="Rectangle 22"/>
          <p:cNvSpPr/>
          <p:nvPr/>
        </p:nvSpPr>
        <p:spPr>
          <a:xfrm>
            <a:off x="5364088" y="2060848"/>
            <a:ext cx="364715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dirty="0" smtClean="0">
                <a:solidFill>
                  <a:srgbClr val="FF0000"/>
                </a:solidFill>
              </a:rPr>
              <a:t>Amplitude des la classes (A)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Variable QT continue</a:t>
            </a:r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2195736" y="1412776"/>
            <a:ext cx="4248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/>
              <a:t>Exemple: taille de 20 étudiants</a:t>
            </a:r>
            <a:endParaRPr lang="fr-FR" sz="2400" dirty="0"/>
          </a:p>
        </p:txBody>
      </p:sp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cxnSp>
        <p:nvCxnSpPr>
          <p:cNvPr id="15" name="Connecteur droit 14"/>
          <p:cNvCxnSpPr/>
          <p:nvPr/>
        </p:nvCxnSpPr>
        <p:spPr>
          <a:xfrm>
            <a:off x="1835696" y="0"/>
            <a:ext cx="0" cy="68580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7" name="Rectangle 16">
            <a:hlinkClick r:id="rId2" action="ppaction://hlinksldjump"/>
          </p:cNvPr>
          <p:cNvSpPr/>
          <p:nvPr/>
        </p:nvSpPr>
        <p:spPr>
          <a:xfrm>
            <a:off x="467544" y="1628800"/>
            <a:ext cx="1152128" cy="504056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1400" dirty="0" smtClean="0"/>
              <a:t>Variable QT </a:t>
            </a:r>
            <a:r>
              <a:rPr lang="fr-FR" sz="1400" dirty="0" smtClean="0">
                <a:hlinkClick r:id="rId3" action="ppaction://hlinksldjump"/>
              </a:rPr>
              <a:t>discrète</a:t>
            </a:r>
            <a:endParaRPr lang="fr-FR" sz="1400" dirty="0"/>
          </a:p>
        </p:txBody>
      </p:sp>
      <p:sp>
        <p:nvSpPr>
          <p:cNvPr id="18" name="Rectangle 17">
            <a:hlinkClick r:id="rId4" action="ppaction://hlinksldjump"/>
          </p:cNvPr>
          <p:cNvSpPr/>
          <p:nvPr/>
        </p:nvSpPr>
        <p:spPr>
          <a:xfrm>
            <a:off x="467544" y="3933056"/>
            <a:ext cx="1152128" cy="504056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1400" dirty="0" smtClean="0"/>
              <a:t>Variable qualitative</a:t>
            </a:r>
            <a:endParaRPr lang="fr-FR" sz="1400" dirty="0"/>
          </a:p>
        </p:txBody>
      </p:sp>
      <p:sp>
        <p:nvSpPr>
          <p:cNvPr id="19" name="Rectangle 18"/>
          <p:cNvSpPr/>
          <p:nvPr/>
        </p:nvSpPr>
        <p:spPr>
          <a:xfrm>
            <a:off x="467544" y="2780928"/>
            <a:ext cx="1152128" cy="504056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1400" dirty="0" smtClean="0">
                <a:hlinkClick r:id="rId5" action="ppaction://hlinksldjump"/>
              </a:rPr>
              <a:t>Variable</a:t>
            </a:r>
            <a:r>
              <a:rPr lang="fr-FR" sz="1400" dirty="0" smtClean="0"/>
              <a:t> QT </a:t>
            </a:r>
            <a:r>
              <a:rPr lang="fr-FR" sz="1400" dirty="0" smtClean="0">
                <a:hlinkClick r:id="rId6" action="ppaction://hlinksldjump"/>
              </a:rPr>
              <a:t>continue</a:t>
            </a:r>
            <a:endParaRPr lang="fr-FR" sz="1400" dirty="0"/>
          </a:p>
        </p:txBody>
      </p:sp>
      <p:sp>
        <p:nvSpPr>
          <p:cNvPr id="20" name="Organigramme : Multidocument 19"/>
          <p:cNvSpPr/>
          <p:nvPr/>
        </p:nvSpPr>
        <p:spPr>
          <a:xfrm>
            <a:off x="0" y="188640"/>
            <a:ext cx="1691680" cy="1008112"/>
          </a:xfrm>
          <a:prstGeom prst="flowChartMultidocumen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chemeClr val="accent1"/>
                </a:solidFill>
              </a:rPr>
              <a:t>Tableaux</a:t>
            </a:r>
          </a:p>
          <a:p>
            <a:pPr algn="ctr"/>
            <a:r>
              <a:rPr lang="fr-FR" b="1" dirty="0" smtClean="0">
                <a:solidFill>
                  <a:schemeClr val="accent1"/>
                </a:solidFill>
              </a:rPr>
              <a:t>graphiques</a:t>
            </a:r>
            <a:endParaRPr lang="fr-FR" b="1" dirty="0">
              <a:solidFill>
                <a:schemeClr val="accent1"/>
              </a:solidFill>
            </a:endParaRPr>
          </a:p>
        </p:txBody>
      </p:sp>
      <p:sp>
        <p:nvSpPr>
          <p:cNvPr id="21" name="Flèche droite à entaille 20"/>
          <p:cNvSpPr/>
          <p:nvPr/>
        </p:nvSpPr>
        <p:spPr>
          <a:xfrm>
            <a:off x="72008" y="2852936"/>
            <a:ext cx="395536" cy="288032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aphicFrame>
        <p:nvGraphicFramePr>
          <p:cNvPr id="26" name="Tableau 25"/>
          <p:cNvGraphicFramePr>
            <a:graphicFrameLocks noGrp="1"/>
          </p:cNvGraphicFramePr>
          <p:nvPr/>
        </p:nvGraphicFramePr>
        <p:xfrm>
          <a:off x="7236296" y="1844824"/>
          <a:ext cx="1584176" cy="4674075"/>
        </p:xfrm>
        <a:graphic>
          <a:graphicData uri="http://schemas.openxmlformats.org/drawingml/2006/table">
            <a:tbl>
              <a:tblPr/>
              <a:tblGrid>
                <a:gridCol w="1584176"/>
              </a:tblGrid>
              <a:tr h="209166"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taille (cm)</a:t>
                      </a:r>
                    </a:p>
                  </a:txBody>
                  <a:tcPr marL="9215" marR="9215" marT="92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166"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150</a:t>
                      </a:r>
                    </a:p>
                  </a:txBody>
                  <a:tcPr marL="9215" marR="9215" marT="92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166"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158</a:t>
                      </a:r>
                    </a:p>
                  </a:txBody>
                  <a:tcPr marL="9215" marR="9215" marT="92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166"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158</a:t>
                      </a:r>
                    </a:p>
                  </a:txBody>
                  <a:tcPr marL="9215" marR="9215" marT="92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166"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 dirty="0">
                          <a:solidFill>
                            <a:schemeClr val="accent1"/>
                          </a:solidFill>
                          <a:latin typeface="Calibri"/>
                        </a:rPr>
                        <a:t>163</a:t>
                      </a:r>
                    </a:p>
                  </a:txBody>
                  <a:tcPr marL="9215" marR="9215" marT="92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166"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 dirty="0">
                          <a:solidFill>
                            <a:schemeClr val="accent1"/>
                          </a:solidFill>
                          <a:latin typeface="Calibri"/>
                        </a:rPr>
                        <a:t>163</a:t>
                      </a:r>
                    </a:p>
                  </a:txBody>
                  <a:tcPr marL="9215" marR="9215" marT="92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166"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 dirty="0">
                          <a:solidFill>
                            <a:schemeClr val="accent1"/>
                          </a:solidFill>
                          <a:latin typeface="Calibri"/>
                        </a:rPr>
                        <a:t>164</a:t>
                      </a:r>
                    </a:p>
                  </a:txBody>
                  <a:tcPr marL="9215" marR="9215" marT="92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166"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 dirty="0">
                          <a:solidFill>
                            <a:schemeClr val="accent1"/>
                          </a:solidFill>
                          <a:latin typeface="Calibri"/>
                        </a:rPr>
                        <a:t>164</a:t>
                      </a:r>
                    </a:p>
                  </a:txBody>
                  <a:tcPr marL="9215" marR="9215" marT="92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166"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 dirty="0">
                          <a:solidFill>
                            <a:schemeClr val="accent1"/>
                          </a:solidFill>
                          <a:latin typeface="Calibri"/>
                        </a:rPr>
                        <a:t>164</a:t>
                      </a:r>
                    </a:p>
                  </a:txBody>
                  <a:tcPr marL="9215" marR="9215" marT="92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166"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 dirty="0">
                          <a:solidFill>
                            <a:schemeClr val="accent1"/>
                          </a:solidFill>
                          <a:latin typeface="Calibri"/>
                        </a:rPr>
                        <a:t>165</a:t>
                      </a:r>
                    </a:p>
                  </a:txBody>
                  <a:tcPr marL="9215" marR="9215" marT="92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166"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 dirty="0">
                          <a:solidFill>
                            <a:schemeClr val="accent1"/>
                          </a:solidFill>
                          <a:latin typeface="Calibri"/>
                        </a:rPr>
                        <a:t>166</a:t>
                      </a:r>
                    </a:p>
                  </a:txBody>
                  <a:tcPr marL="9215" marR="9215" marT="92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166"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 dirty="0">
                          <a:solidFill>
                            <a:schemeClr val="accent1"/>
                          </a:solidFill>
                          <a:latin typeface="Calibri"/>
                        </a:rPr>
                        <a:t>169</a:t>
                      </a:r>
                    </a:p>
                  </a:txBody>
                  <a:tcPr marL="9215" marR="9215" marT="92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166"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 dirty="0">
                          <a:solidFill>
                            <a:schemeClr val="accent6"/>
                          </a:solidFill>
                          <a:latin typeface="Calibri"/>
                        </a:rPr>
                        <a:t>172</a:t>
                      </a:r>
                    </a:p>
                  </a:txBody>
                  <a:tcPr marL="9215" marR="9215" marT="92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166"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 dirty="0">
                          <a:solidFill>
                            <a:schemeClr val="accent6"/>
                          </a:solidFill>
                          <a:latin typeface="Calibri"/>
                        </a:rPr>
                        <a:t>173</a:t>
                      </a:r>
                    </a:p>
                  </a:txBody>
                  <a:tcPr marL="9215" marR="9215" marT="92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166"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 dirty="0">
                          <a:solidFill>
                            <a:schemeClr val="accent6"/>
                          </a:solidFill>
                          <a:latin typeface="Calibri"/>
                        </a:rPr>
                        <a:t>174</a:t>
                      </a:r>
                    </a:p>
                  </a:txBody>
                  <a:tcPr marL="9215" marR="9215" marT="92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166"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 dirty="0">
                          <a:solidFill>
                            <a:schemeClr val="accent6"/>
                          </a:solidFill>
                          <a:latin typeface="Calibri"/>
                        </a:rPr>
                        <a:t>175</a:t>
                      </a:r>
                    </a:p>
                  </a:txBody>
                  <a:tcPr marL="9215" marR="9215" marT="92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166"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 dirty="0">
                          <a:solidFill>
                            <a:schemeClr val="accent6"/>
                          </a:solidFill>
                          <a:latin typeface="Calibri"/>
                        </a:rPr>
                        <a:t>177</a:t>
                      </a:r>
                    </a:p>
                  </a:txBody>
                  <a:tcPr marL="9215" marR="9215" marT="92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166"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180</a:t>
                      </a:r>
                    </a:p>
                  </a:txBody>
                  <a:tcPr marL="9215" marR="9215" marT="92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166"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181</a:t>
                      </a:r>
                    </a:p>
                  </a:txBody>
                  <a:tcPr marL="9215" marR="9215" marT="92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166"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188</a:t>
                      </a:r>
                    </a:p>
                  </a:txBody>
                  <a:tcPr marL="9215" marR="9215" marT="92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166"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189</a:t>
                      </a:r>
                    </a:p>
                  </a:txBody>
                  <a:tcPr marL="9215" marR="9215" marT="92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27" name="Tableau 26"/>
          <p:cNvGraphicFramePr>
            <a:graphicFrameLocks noGrp="1"/>
          </p:cNvGraphicFramePr>
          <p:nvPr/>
        </p:nvGraphicFramePr>
        <p:xfrm>
          <a:off x="1979712" y="2420888"/>
          <a:ext cx="4511824" cy="1828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55912"/>
                <a:gridCol w="2255912"/>
              </a:tblGrid>
              <a:tr h="351358">
                <a:tc>
                  <a:txBody>
                    <a:bodyPr/>
                    <a:lstStyle/>
                    <a:p>
                      <a:r>
                        <a:rPr lang="fr-FR" dirty="0" smtClean="0"/>
                        <a:t>Classes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Fréquence</a:t>
                      </a:r>
                      <a:r>
                        <a:rPr lang="fr-FR" baseline="0" dirty="0" smtClean="0"/>
                        <a:t> (ni)</a:t>
                      </a:r>
                      <a:endParaRPr lang="fr-FR" dirty="0"/>
                    </a:p>
                  </a:txBody>
                  <a:tcPr/>
                </a:tc>
              </a:tr>
              <a:tr h="351358">
                <a:tc>
                  <a:txBody>
                    <a:bodyPr/>
                    <a:lstStyle/>
                    <a:p>
                      <a:r>
                        <a:rPr lang="fr-FR" dirty="0" smtClean="0"/>
                        <a:t>[150-160[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>
                          <a:solidFill>
                            <a:srgbClr val="FF0000"/>
                          </a:solidFill>
                        </a:rPr>
                        <a:t>3</a:t>
                      </a:r>
                      <a:endParaRPr lang="fr-FR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51358">
                <a:tc>
                  <a:txBody>
                    <a:bodyPr/>
                    <a:lstStyle/>
                    <a:p>
                      <a:r>
                        <a:rPr lang="fr-FR" dirty="0" smtClean="0"/>
                        <a:t>[160-170[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>
                          <a:solidFill>
                            <a:schemeClr val="tx2"/>
                          </a:solidFill>
                        </a:rPr>
                        <a:t>8</a:t>
                      </a:r>
                      <a:endParaRPr lang="fr-FR" b="1" dirty="0">
                        <a:solidFill>
                          <a:schemeClr val="tx2"/>
                        </a:solidFill>
                      </a:endParaRPr>
                    </a:p>
                  </a:txBody>
                  <a:tcPr/>
                </a:tc>
              </a:tr>
              <a:tr h="351358">
                <a:tc>
                  <a:txBody>
                    <a:bodyPr/>
                    <a:lstStyle/>
                    <a:p>
                      <a:r>
                        <a:rPr lang="fr-FR" dirty="0" smtClean="0"/>
                        <a:t>[170-180[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5</a:t>
                      </a:r>
                      <a:endParaRPr lang="fr-FR" b="1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351358">
                <a:tc>
                  <a:txBody>
                    <a:bodyPr/>
                    <a:lstStyle/>
                    <a:p>
                      <a:r>
                        <a:rPr lang="fr-FR" dirty="0" smtClean="0"/>
                        <a:t>[180-190[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4</a:t>
                      </a:r>
                      <a:endParaRPr lang="fr-FR" b="1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Variable QT continue</a:t>
            </a:r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2195736" y="1412776"/>
            <a:ext cx="4248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/>
              <a:t>Exemple: taille de 20 étudiants</a:t>
            </a:r>
            <a:endParaRPr lang="fr-FR" sz="2400" dirty="0"/>
          </a:p>
        </p:txBody>
      </p:sp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cxnSp>
        <p:nvCxnSpPr>
          <p:cNvPr id="15" name="Connecteur droit 14"/>
          <p:cNvCxnSpPr/>
          <p:nvPr/>
        </p:nvCxnSpPr>
        <p:spPr>
          <a:xfrm>
            <a:off x="1835696" y="0"/>
            <a:ext cx="0" cy="68580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20" name="Tableau 19"/>
          <p:cNvGraphicFramePr>
            <a:graphicFrameLocks noGrp="1"/>
          </p:cNvGraphicFramePr>
          <p:nvPr/>
        </p:nvGraphicFramePr>
        <p:xfrm>
          <a:off x="4134422" y="2643182"/>
          <a:ext cx="4223792" cy="2194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11896"/>
                <a:gridCol w="2111896"/>
              </a:tblGrid>
              <a:tr h="305753">
                <a:tc>
                  <a:txBody>
                    <a:bodyPr/>
                    <a:lstStyle/>
                    <a:p>
                      <a:r>
                        <a:rPr lang="fr-FR" dirty="0" smtClean="0"/>
                        <a:t>Classes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Fréquence</a:t>
                      </a:r>
                      <a:r>
                        <a:rPr lang="fr-FR" baseline="0" dirty="0" smtClean="0"/>
                        <a:t> (ni)</a:t>
                      </a:r>
                      <a:endParaRPr lang="fr-FR" dirty="0"/>
                    </a:p>
                  </a:txBody>
                  <a:tcPr/>
                </a:tc>
              </a:tr>
              <a:tr h="305753">
                <a:tc>
                  <a:txBody>
                    <a:bodyPr/>
                    <a:lstStyle/>
                    <a:p>
                      <a:r>
                        <a:rPr lang="fr-FR" dirty="0" smtClean="0"/>
                        <a:t>[150-158[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1</a:t>
                      </a:r>
                      <a:endParaRPr lang="fr-FR" dirty="0"/>
                    </a:p>
                  </a:txBody>
                  <a:tcPr/>
                </a:tc>
              </a:tr>
              <a:tr h="305753">
                <a:tc>
                  <a:txBody>
                    <a:bodyPr/>
                    <a:lstStyle/>
                    <a:p>
                      <a:r>
                        <a:rPr lang="fr-FR" dirty="0" smtClean="0"/>
                        <a:t>[158-166[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8</a:t>
                      </a:r>
                      <a:endParaRPr lang="fr-FR" dirty="0"/>
                    </a:p>
                  </a:txBody>
                  <a:tcPr/>
                </a:tc>
              </a:tr>
              <a:tr h="305753">
                <a:tc>
                  <a:txBody>
                    <a:bodyPr/>
                    <a:lstStyle/>
                    <a:p>
                      <a:r>
                        <a:rPr lang="fr-FR" dirty="0" smtClean="0"/>
                        <a:t>[166-174[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4</a:t>
                      </a:r>
                      <a:endParaRPr lang="fr-FR" dirty="0"/>
                    </a:p>
                  </a:txBody>
                  <a:tcPr/>
                </a:tc>
              </a:tr>
              <a:tr h="305753">
                <a:tc>
                  <a:txBody>
                    <a:bodyPr/>
                    <a:lstStyle/>
                    <a:p>
                      <a:r>
                        <a:rPr lang="fr-FR" dirty="0" smtClean="0"/>
                        <a:t>[174-182[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5</a:t>
                      </a:r>
                      <a:endParaRPr lang="fr-FR" dirty="0"/>
                    </a:p>
                  </a:txBody>
                  <a:tcPr/>
                </a:tc>
              </a:tr>
              <a:tr h="305753">
                <a:tc>
                  <a:txBody>
                    <a:bodyPr/>
                    <a:lstStyle/>
                    <a:p>
                      <a:r>
                        <a:rPr lang="fr-FR" dirty="0" smtClean="0"/>
                        <a:t>[182-190[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2</a:t>
                      </a:r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1" name="Rectangle 20">
            <a:hlinkClick r:id="rId2" action="ppaction://hlinksldjump"/>
          </p:cNvPr>
          <p:cNvSpPr/>
          <p:nvPr/>
        </p:nvSpPr>
        <p:spPr>
          <a:xfrm>
            <a:off x="467544" y="1628800"/>
            <a:ext cx="1152128" cy="504056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1400" dirty="0" smtClean="0"/>
              <a:t>Variable QT </a:t>
            </a:r>
            <a:r>
              <a:rPr lang="fr-FR" sz="1400" dirty="0" smtClean="0">
                <a:hlinkClick r:id="rId3" action="ppaction://hlinksldjump"/>
              </a:rPr>
              <a:t>discrète</a:t>
            </a:r>
            <a:endParaRPr lang="fr-FR" sz="1400" dirty="0"/>
          </a:p>
        </p:txBody>
      </p:sp>
      <p:sp>
        <p:nvSpPr>
          <p:cNvPr id="22" name="Rectangle 21">
            <a:hlinkClick r:id="rId4" action="ppaction://hlinksldjump"/>
          </p:cNvPr>
          <p:cNvSpPr/>
          <p:nvPr/>
        </p:nvSpPr>
        <p:spPr>
          <a:xfrm>
            <a:off x="467544" y="3933056"/>
            <a:ext cx="1152128" cy="504056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1400" dirty="0" smtClean="0"/>
              <a:t>Variable qualitative</a:t>
            </a:r>
            <a:endParaRPr lang="fr-FR" sz="1400" dirty="0"/>
          </a:p>
        </p:txBody>
      </p:sp>
      <p:sp>
        <p:nvSpPr>
          <p:cNvPr id="23" name="Rectangle 22"/>
          <p:cNvSpPr/>
          <p:nvPr/>
        </p:nvSpPr>
        <p:spPr>
          <a:xfrm>
            <a:off x="467544" y="2780928"/>
            <a:ext cx="1152128" cy="504056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1400" dirty="0" smtClean="0">
                <a:hlinkClick r:id="rId5" action="ppaction://hlinksldjump"/>
              </a:rPr>
              <a:t>Variable</a:t>
            </a:r>
            <a:r>
              <a:rPr lang="fr-FR" sz="1400" dirty="0" smtClean="0"/>
              <a:t> QT </a:t>
            </a:r>
            <a:r>
              <a:rPr lang="fr-FR" sz="1400" dirty="0" smtClean="0">
                <a:hlinkClick r:id="rId6" action="ppaction://hlinksldjump"/>
              </a:rPr>
              <a:t>continue</a:t>
            </a:r>
            <a:endParaRPr lang="fr-FR" sz="1400" dirty="0"/>
          </a:p>
        </p:txBody>
      </p:sp>
      <p:sp>
        <p:nvSpPr>
          <p:cNvPr id="24" name="Organigramme : Multidocument 23"/>
          <p:cNvSpPr/>
          <p:nvPr/>
        </p:nvSpPr>
        <p:spPr>
          <a:xfrm>
            <a:off x="0" y="188640"/>
            <a:ext cx="1691680" cy="1008112"/>
          </a:xfrm>
          <a:prstGeom prst="flowChartMultidocumen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chemeClr val="accent1"/>
                </a:solidFill>
              </a:rPr>
              <a:t>Tableaux</a:t>
            </a:r>
          </a:p>
          <a:p>
            <a:pPr algn="ctr"/>
            <a:r>
              <a:rPr lang="fr-FR" b="1" dirty="0" smtClean="0">
                <a:solidFill>
                  <a:schemeClr val="accent1"/>
                </a:solidFill>
              </a:rPr>
              <a:t>graphiques</a:t>
            </a:r>
            <a:endParaRPr lang="fr-FR" b="1" dirty="0">
              <a:solidFill>
                <a:schemeClr val="accent1"/>
              </a:solidFill>
            </a:endParaRPr>
          </a:p>
        </p:txBody>
      </p:sp>
      <p:sp>
        <p:nvSpPr>
          <p:cNvPr id="25" name="Flèche droite à entaille 24"/>
          <p:cNvSpPr/>
          <p:nvPr/>
        </p:nvSpPr>
        <p:spPr>
          <a:xfrm>
            <a:off x="72008" y="2852936"/>
            <a:ext cx="395536" cy="288032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ZoneTexte 13"/>
          <p:cNvSpPr txBox="1"/>
          <p:nvPr/>
        </p:nvSpPr>
        <p:spPr>
          <a:xfrm>
            <a:off x="2000232" y="2000240"/>
            <a:ext cx="1872208" cy="9233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fr-FR" b="1" dirty="0" smtClean="0"/>
              <a:t>Autre choix:</a:t>
            </a:r>
          </a:p>
          <a:p>
            <a:pPr>
              <a:buFont typeface="Arial" pitchFamily="34" charset="0"/>
              <a:buChar char="•"/>
            </a:pPr>
            <a:r>
              <a:rPr lang="fr-FR" b="1" dirty="0" smtClean="0"/>
              <a:t>5 classes</a:t>
            </a:r>
          </a:p>
          <a:p>
            <a:pPr>
              <a:buFont typeface="Arial" pitchFamily="34" charset="0"/>
              <a:buChar char="•"/>
            </a:pPr>
            <a:r>
              <a:rPr lang="fr-FR" b="1" dirty="0" smtClean="0"/>
              <a:t>Amplitude =8</a:t>
            </a:r>
            <a:endParaRPr lang="fr-FR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Variable QT continue</a:t>
            </a:r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2123728" y="1268760"/>
            <a:ext cx="4248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/>
              <a:t>Exemple: taille de 20 étudiants</a:t>
            </a:r>
            <a:endParaRPr lang="fr-FR" sz="2400" dirty="0"/>
          </a:p>
        </p:txBody>
      </p:sp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cxnSp>
        <p:nvCxnSpPr>
          <p:cNvPr id="17" name="Connecteur droit 16"/>
          <p:cNvCxnSpPr/>
          <p:nvPr/>
        </p:nvCxnSpPr>
        <p:spPr>
          <a:xfrm>
            <a:off x="1835696" y="0"/>
            <a:ext cx="0" cy="68580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19461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1740743"/>
            <a:ext cx="3879211" cy="35604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ZoneTexte 21"/>
          <p:cNvSpPr txBox="1"/>
          <p:nvPr/>
        </p:nvSpPr>
        <p:spPr>
          <a:xfrm>
            <a:off x="2339752" y="1772816"/>
            <a:ext cx="25202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Le trait reliant les rectangle représente le polygone des fréquence</a:t>
            </a:r>
            <a:endParaRPr lang="fr-FR" dirty="0"/>
          </a:p>
        </p:txBody>
      </p:sp>
      <p:sp>
        <p:nvSpPr>
          <p:cNvPr id="23" name="ZoneTexte 22"/>
          <p:cNvSpPr txBox="1"/>
          <p:nvPr/>
        </p:nvSpPr>
        <p:spPr>
          <a:xfrm>
            <a:off x="2267744" y="4077072"/>
            <a:ext cx="24482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La plupart des étudiants ont une taille [160- 170[</a:t>
            </a:r>
            <a:endParaRPr lang="fr-FR" dirty="0"/>
          </a:p>
        </p:txBody>
      </p:sp>
      <p:sp>
        <p:nvSpPr>
          <p:cNvPr id="25" name="ZoneTexte 24"/>
          <p:cNvSpPr txBox="1"/>
          <p:nvPr/>
        </p:nvSpPr>
        <p:spPr>
          <a:xfrm>
            <a:off x="2267744" y="4797152"/>
            <a:ext cx="288032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La plupart des étudiants sont proches de la taille moyenne  tandis que les extrêmes sont moins fréquents</a:t>
            </a:r>
            <a:endParaRPr lang="fr-FR" dirty="0"/>
          </a:p>
        </p:txBody>
      </p:sp>
      <p:sp>
        <p:nvSpPr>
          <p:cNvPr id="26" name="ZoneTexte 25"/>
          <p:cNvSpPr txBox="1"/>
          <p:nvPr/>
        </p:nvSpPr>
        <p:spPr>
          <a:xfrm>
            <a:off x="2267744" y="2852936"/>
            <a:ext cx="23042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La surface occupée par les rectangle est la même que la surface sous la courbe</a:t>
            </a:r>
            <a:endParaRPr lang="fr-FR" dirty="0"/>
          </a:p>
        </p:txBody>
      </p:sp>
      <p:sp>
        <p:nvSpPr>
          <p:cNvPr id="13" name="Rectangle 12">
            <a:hlinkClick r:id="rId3" action="ppaction://hlinksldjump"/>
          </p:cNvPr>
          <p:cNvSpPr/>
          <p:nvPr/>
        </p:nvSpPr>
        <p:spPr>
          <a:xfrm>
            <a:off x="467544" y="1628800"/>
            <a:ext cx="1152128" cy="504056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1400" dirty="0" smtClean="0"/>
              <a:t>Variable QT </a:t>
            </a:r>
            <a:r>
              <a:rPr lang="fr-FR" sz="1400" dirty="0" smtClean="0">
                <a:hlinkClick r:id="rId4" action="ppaction://hlinksldjump"/>
              </a:rPr>
              <a:t>discrète</a:t>
            </a:r>
            <a:endParaRPr lang="fr-FR" sz="1400" dirty="0"/>
          </a:p>
        </p:txBody>
      </p:sp>
      <p:sp>
        <p:nvSpPr>
          <p:cNvPr id="14" name="Rectangle 13">
            <a:hlinkClick r:id="rId5" action="ppaction://hlinksldjump"/>
          </p:cNvPr>
          <p:cNvSpPr/>
          <p:nvPr/>
        </p:nvSpPr>
        <p:spPr>
          <a:xfrm>
            <a:off x="467544" y="3933056"/>
            <a:ext cx="1152128" cy="504056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1400" dirty="0" smtClean="0"/>
              <a:t>Variable qualitative</a:t>
            </a:r>
            <a:endParaRPr lang="fr-FR" sz="1400" dirty="0"/>
          </a:p>
        </p:txBody>
      </p:sp>
      <p:sp>
        <p:nvSpPr>
          <p:cNvPr id="15" name="Rectangle 14"/>
          <p:cNvSpPr/>
          <p:nvPr/>
        </p:nvSpPr>
        <p:spPr>
          <a:xfrm>
            <a:off x="467544" y="2780928"/>
            <a:ext cx="1152128" cy="504056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1400" dirty="0" smtClean="0">
                <a:hlinkClick r:id="rId6" action="ppaction://hlinksldjump"/>
              </a:rPr>
              <a:t>Variable</a:t>
            </a:r>
            <a:r>
              <a:rPr lang="fr-FR" sz="1400" dirty="0" smtClean="0"/>
              <a:t> QT </a:t>
            </a:r>
            <a:r>
              <a:rPr lang="fr-FR" sz="1400" dirty="0" smtClean="0">
                <a:hlinkClick r:id="rId7" action="ppaction://hlinksldjump"/>
              </a:rPr>
              <a:t>continue</a:t>
            </a:r>
            <a:endParaRPr lang="fr-FR" sz="1400" dirty="0"/>
          </a:p>
        </p:txBody>
      </p:sp>
      <p:sp>
        <p:nvSpPr>
          <p:cNvPr id="16" name="Organigramme : Multidocument 15"/>
          <p:cNvSpPr/>
          <p:nvPr/>
        </p:nvSpPr>
        <p:spPr>
          <a:xfrm>
            <a:off x="0" y="188640"/>
            <a:ext cx="1691680" cy="1008112"/>
          </a:xfrm>
          <a:prstGeom prst="flowChartMultidocumen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Tableaux</a:t>
            </a:r>
          </a:p>
          <a:p>
            <a:pPr algn="ctr"/>
            <a:r>
              <a:rPr lang="fr-FR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graphiques</a:t>
            </a:r>
            <a:endParaRPr lang="fr-FR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8" name="Flèche droite à entaille 17"/>
          <p:cNvSpPr/>
          <p:nvPr/>
        </p:nvSpPr>
        <p:spPr>
          <a:xfrm>
            <a:off x="107504" y="2924944"/>
            <a:ext cx="395536" cy="288032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5" grpId="0"/>
      <p:bldP spid="2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Variable QT continue</a:t>
            </a:r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2123728" y="1268760"/>
            <a:ext cx="4248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Exemple: taille de 20 étudiants</a:t>
            </a:r>
            <a:endParaRPr lang="fr-FR" dirty="0"/>
          </a:p>
        </p:txBody>
      </p:sp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cxnSp>
        <p:nvCxnSpPr>
          <p:cNvPr id="17" name="Connecteur droit 16"/>
          <p:cNvCxnSpPr/>
          <p:nvPr/>
        </p:nvCxnSpPr>
        <p:spPr>
          <a:xfrm>
            <a:off x="1835696" y="0"/>
            <a:ext cx="0" cy="68580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19461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1556792"/>
            <a:ext cx="3519171" cy="32300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Rectangle 12">
            <a:hlinkClick r:id="rId3" action="ppaction://hlinksldjump"/>
          </p:cNvPr>
          <p:cNvSpPr/>
          <p:nvPr/>
        </p:nvSpPr>
        <p:spPr>
          <a:xfrm>
            <a:off x="467544" y="1628800"/>
            <a:ext cx="1152128" cy="504056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1400" dirty="0" smtClean="0"/>
              <a:t>Variable QT </a:t>
            </a:r>
            <a:r>
              <a:rPr lang="fr-FR" sz="1400" dirty="0" smtClean="0">
                <a:hlinkClick r:id="rId4" action="ppaction://hlinksldjump"/>
              </a:rPr>
              <a:t>discrète</a:t>
            </a:r>
            <a:endParaRPr lang="fr-FR" sz="1400" dirty="0"/>
          </a:p>
        </p:txBody>
      </p:sp>
      <p:sp>
        <p:nvSpPr>
          <p:cNvPr id="14" name="Rectangle 13">
            <a:hlinkClick r:id="rId5" action="ppaction://hlinksldjump"/>
          </p:cNvPr>
          <p:cNvSpPr/>
          <p:nvPr/>
        </p:nvSpPr>
        <p:spPr>
          <a:xfrm>
            <a:off x="467544" y="3933056"/>
            <a:ext cx="1152128" cy="504056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1400" dirty="0" smtClean="0"/>
              <a:t>Variable qualitative</a:t>
            </a:r>
            <a:endParaRPr lang="fr-FR" sz="1400" dirty="0"/>
          </a:p>
        </p:txBody>
      </p:sp>
      <p:sp>
        <p:nvSpPr>
          <p:cNvPr id="15" name="Rectangle 14"/>
          <p:cNvSpPr/>
          <p:nvPr/>
        </p:nvSpPr>
        <p:spPr>
          <a:xfrm>
            <a:off x="467544" y="2780928"/>
            <a:ext cx="1152128" cy="504056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1400" dirty="0" smtClean="0">
                <a:hlinkClick r:id="rId6" action="ppaction://hlinksldjump"/>
              </a:rPr>
              <a:t>Variable</a:t>
            </a:r>
            <a:r>
              <a:rPr lang="fr-FR" sz="1400" dirty="0" smtClean="0"/>
              <a:t> QT </a:t>
            </a:r>
            <a:r>
              <a:rPr lang="fr-FR" sz="1400" dirty="0" smtClean="0">
                <a:hlinkClick r:id="rId7" action="ppaction://hlinksldjump"/>
              </a:rPr>
              <a:t>continue</a:t>
            </a:r>
            <a:endParaRPr lang="fr-FR" sz="1400" dirty="0"/>
          </a:p>
        </p:txBody>
      </p:sp>
      <p:sp>
        <p:nvSpPr>
          <p:cNvPr id="16" name="Organigramme : Multidocument 15"/>
          <p:cNvSpPr/>
          <p:nvPr/>
        </p:nvSpPr>
        <p:spPr>
          <a:xfrm>
            <a:off x="0" y="188640"/>
            <a:ext cx="1691680" cy="1008112"/>
          </a:xfrm>
          <a:prstGeom prst="flowChartMultidocumen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chemeClr val="accent1"/>
                </a:solidFill>
              </a:rPr>
              <a:t>Tableaux</a:t>
            </a:r>
          </a:p>
          <a:p>
            <a:pPr algn="ctr"/>
            <a:r>
              <a:rPr lang="fr-FR" b="1" dirty="0" smtClean="0">
                <a:solidFill>
                  <a:schemeClr val="accent1"/>
                </a:solidFill>
              </a:rPr>
              <a:t>graphiques</a:t>
            </a:r>
            <a:endParaRPr lang="fr-FR" b="1" dirty="0">
              <a:solidFill>
                <a:schemeClr val="accent1"/>
              </a:solidFill>
            </a:endParaRPr>
          </a:p>
        </p:txBody>
      </p:sp>
      <p:sp>
        <p:nvSpPr>
          <p:cNvPr id="18" name="Flèche droite à entaille 17"/>
          <p:cNvSpPr/>
          <p:nvPr/>
        </p:nvSpPr>
        <p:spPr>
          <a:xfrm>
            <a:off x="107504" y="2924944"/>
            <a:ext cx="395536" cy="288032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aphicFrame>
        <p:nvGraphicFramePr>
          <p:cNvPr id="19" name="Graphique 18"/>
          <p:cNvGraphicFramePr/>
          <p:nvPr/>
        </p:nvGraphicFramePr>
        <p:xfrm>
          <a:off x="1763688" y="1700808"/>
          <a:ext cx="3600400" cy="30997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20" name="ZoneTexte 19"/>
          <p:cNvSpPr txBox="1"/>
          <p:nvPr/>
        </p:nvSpPr>
        <p:spPr>
          <a:xfrm>
            <a:off x="2483768" y="4941168"/>
            <a:ext cx="180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Diagramme en barres</a:t>
            </a:r>
            <a:endParaRPr lang="fr-FR" dirty="0"/>
          </a:p>
        </p:txBody>
      </p:sp>
      <p:sp>
        <p:nvSpPr>
          <p:cNvPr id="21" name="ZoneTexte 20"/>
          <p:cNvSpPr txBox="1"/>
          <p:nvPr/>
        </p:nvSpPr>
        <p:spPr>
          <a:xfrm>
            <a:off x="5940152" y="5013176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histogramme</a:t>
            </a:r>
            <a:endParaRPr lang="fr-FR" dirty="0"/>
          </a:p>
        </p:txBody>
      </p:sp>
      <p:sp>
        <p:nvSpPr>
          <p:cNvPr id="24" name="ZoneTexte 23"/>
          <p:cNvSpPr txBox="1"/>
          <p:nvPr/>
        </p:nvSpPr>
        <p:spPr>
          <a:xfrm>
            <a:off x="2627784" y="5805264"/>
            <a:ext cx="5400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Dans cet exemple, le diagramme en barre  (bâtonnets) ne synthétise pas l’information contenue dans les données</a:t>
            </a:r>
            <a:endParaRPr lang="fr-FR" dirty="0"/>
          </a:p>
        </p:txBody>
      </p:sp>
      <p:sp>
        <p:nvSpPr>
          <p:cNvPr id="23" name="Multiplier 22"/>
          <p:cNvSpPr/>
          <p:nvPr/>
        </p:nvSpPr>
        <p:spPr>
          <a:xfrm>
            <a:off x="2483768" y="2708920"/>
            <a:ext cx="2376264" cy="2232248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Variable qualitative (QL)</a:t>
            </a:r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2123728" y="1268760"/>
            <a:ext cx="4248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Exemple: répartition des groupes sanguins</a:t>
            </a:r>
            <a:endParaRPr lang="fr-FR" dirty="0"/>
          </a:p>
        </p:txBody>
      </p:sp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cxnSp>
        <p:nvCxnSpPr>
          <p:cNvPr id="17" name="Connecteur droit 16"/>
          <p:cNvCxnSpPr/>
          <p:nvPr/>
        </p:nvCxnSpPr>
        <p:spPr>
          <a:xfrm>
            <a:off x="1835696" y="0"/>
            <a:ext cx="0" cy="68580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27" name="Tableau 26"/>
          <p:cNvGraphicFramePr>
            <a:graphicFrameLocks noGrp="1"/>
          </p:cNvGraphicFramePr>
          <p:nvPr/>
        </p:nvGraphicFramePr>
        <p:xfrm>
          <a:off x="2483768" y="1916832"/>
          <a:ext cx="5616624" cy="22322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08312"/>
                <a:gridCol w="2808312"/>
              </a:tblGrid>
              <a:tr h="446450">
                <a:tc>
                  <a:txBody>
                    <a:bodyPr/>
                    <a:lstStyle/>
                    <a:p>
                      <a:r>
                        <a:rPr lang="fr-FR" dirty="0" smtClean="0"/>
                        <a:t>Groupe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Fréquence</a:t>
                      </a:r>
                      <a:r>
                        <a:rPr lang="fr-FR" baseline="0" dirty="0" smtClean="0"/>
                        <a:t> (ni)</a:t>
                      </a:r>
                      <a:endParaRPr lang="fr-FR" dirty="0"/>
                    </a:p>
                  </a:txBody>
                  <a:tcPr/>
                </a:tc>
              </a:tr>
              <a:tr h="446450">
                <a:tc>
                  <a:txBody>
                    <a:bodyPr/>
                    <a:lstStyle/>
                    <a:p>
                      <a:r>
                        <a:rPr lang="fr-FR" dirty="0" smtClean="0"/>
                        <a:t>O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20</a:t>
                      </a:r>
                      <a:endParaRPr lang="fr-FR" dirty="0"/>
                    </a:p>
                  </a:txBody>
                  <a:tcPr/>
                </a:tc>
              </a:tr>
              <a:tr h="446450">
                <a:tc>
                  <a:txBody>
                    <a:bodyPr/>
                    <a:lstStyle/>
                    <a:p>
                      <a:r>
                        <a:rPr lang="fr-FR" dirty="0" smtClean="0"/>
                        <a:t>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30</a:t>
                      </a:r>
                      <a:endParaRPr lang="fr-FR" dirty="0"/>
                    </a:p>
                  </a:txBody>
                  <a:tcPr/>
                </a:tc>
              </a:tr>
              <a:tr h="446450">
                <a:tc>
                  <a:txBody>
                    <a:bodyPr/>
                    <a:lstStyle/>
                    <a:p>
                      <a:r>
                        <a:rPr lang="fr-FR" dirty="0" smtClean="0"/>
                        <a:t>B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25</a:t>
                      </a:r>
                      <a:endParaRPr lang="fr-FR" dirty="0"/>
                    </a:p>
                  </a:txBody>
                  <a:tcPr/>
                </a:tc>
              </a:tr>
              <a:tr h="446450">
                <a:tc>
                  <a:txBody>
                    <a:bodyPr/>
                    <a:lstStyle/>
                    <a:p>
                      <a:r>
                        <a:rPr lang="fr-FR" dirty="0" smtClean="0"/>
                        <a:t>AB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15</a:t>
                      </a:r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9" name="Rectangle 28">
            <a:hlinkClick r:id="rId2" action="ppaction://hlinksldjump"/>
          </p:cNvPr>
          <p:cNvSpPr/>
          <p:nvPr/>
        </p:nvSpPr>
        <p:spPr>
          <a:xfrm>
            <a:off x="467544" y="1628800"/>
            <a:ext cx="1152128" cy="504056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1400" dirty="0" smtClean="0"/>
              <a:t>Variable QT </a:t>
            </a:r>
            <a:r>
              <a:rPr lang="fr-FR" sz="1400" dirty="0" smtClean="0">
                <a:hlinkClick r:id="rId3" action="ppaction://hlinksldjump"/>
              </a:rPr>
              <a:t>discrète</a:t>
            </a:r>
            <a:endParaRPr lang="fr-FR" sz="1400" dirty="0"/>
          </a:p>
        </p:txBody>
      </p:sp>
      <p:sp>
        <p:nvSpPr>
          <p:cNvPr id="30" name="Rectangle 29">
            <a:hlinkClick r:id="rId4" action="ppaction://hlinksldjump"/>
          </p:cNvPr>
          <p:cNvSpPr/>
          <p:nvPr/>
        </p:nvSpPr>
        <p:spPr>
          <a:xfrm>
            <a:off x="467544" y="3933056"/>
            <a:ext cx="1152128" cy="504056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1400" dirty="0" smtClean="0"/>
              <a:t>Variable qualitative</a:t>
            </a:r>
            <a:endParaRPr lang="fr-FR" sz="1400" dirty="0"/>
          </a:p>
        </p:txBody>
      </p:sp>
      <p:sp>
        <p:nvSpPr>
          <p:cNvPr id="31" name="Rectangle 30"/>
          <p:cNvSpPr/>
          <p:nvPr/>
        </p:nvSpPr>
        <p:spPr>
          <a:xfrm>
            <a:off x="467544" y="2780928"/>
            <a:ext cx="1152128" cy="504056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1400" dirty="0" smtClean="0">
                <a:hlinkClick r:id="rId5" action="ppaction://hlinksldjump"/>
              </a:rPr>
              <a:t>Variable</a:t>
            </a:r>
            <a:r>
              <a:rPr lang="fr-FR" sz="1400" dirty="0" smtClean="0"/>
              <a:t> QT </a:t>
            </a:r>
            <a:r>
              <a:rPr lang="fr-FR" sz="1400" dirty="0" smtClean="0">
                <a:hlinkClick r:id="rId6" action="ppaction://hlinksldjump"/>
              </a:rPr>
              <a:t>continue</a:t>
            </a:r>
            <a:endParaRPr lang="fr-FR" sz="1400" dirty="0"/>
          </a:p>
        </p:txBody>
      </p:sp>
      <p:sp>
        <p:nvSpPr>
          <p:cNvPr id="32" name="Organigramme : Multidocument 31"/>
          <p:cNvSpPr/>
          <p:nvPr/>
        </p:nvSpPr>
        <p:spPr>
          <a:xfrm>
            <a:off x="0" y="188640"/>
            <a:ext cx="1691680" cy="1008112"/>
          </a:xfrm>
          <a:prstGeom prst="flowChartMultidocumen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chemeClr val="tx2"/>
                </a:solidFill>
              </a:rPr>
              <a:t>Tableaux</a:t>
            </a:r>
          </a:p>
          <a:p>
            <a:pPr algn="ctr"/>
            <a:r>
              <a:rPr lang="fr-FR" b="1" dirty="0" smtClean="0">
                <a:solidFill>
                  <a:schemeClr val="tx2"/>
                </a:solidFill>
              </a:rPr>
              <a:t>graphiques</a:t>
            </a:r>
            <a:endParaRPr lang="fr-FR" b="1" dirty="0">
              <a:solidFill>
                <a:schemeClr val="tx2"/>
              </a:solidFill>
            </a:endParaRPr>
          </a:p>
        </p:txBody>
      </p:sp>
      <p:sp>
        <p:nvSpPr>
          <p:cNvPr id="33" name="Flèche droite à entaille 32"/>
          <p:cNvSpPr/>
          <p:nvPr/>
        </p:nvSpPr>
        <p:spPr>
          <a:xfrm>
            <a:off x="35496" y="4077072"/>
            <a:ext cx="395536" cy="288032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Variable qualitative (QL)</a:t>
            </a:r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2123728" y="1268760"/>
            <a:ext cx="4248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Exemple: répartition des groupes sanguins</a:t>
            </a:r>
            <a:endParaRPr lang="fr-FR" dirty="0"/>
          </a:p>
        </p:txBody>
      </p:sp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cxnSp>
        <p:nvCxnSpPr>
          <p:cNvPr id="17" name="Connecteur droit 16"/>
          <p:cNvCxnSpPr/>
          <p:nvPr/>
        </p:nvCxnSpPr>
        <p:spPr>
          <a:xfrm>
            <a:off x="1835696" y="0"/>
            <a:ext cx="0" cy="68580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9" name="Graphique 8"/>
          <p:cNvGraphicFramePr/>
          <p:nvPr/>
        </p:nvGraphicFramePr>
        <p:xfrm>
          <a:off x="5148064" y="2204864"/>
          <a:ext cx="3744416" cy="32403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Graphique 9"/>
          <p:cNvGraphicFramePr/>
          <p:nvPr/>
        </p:nvGraphicFramePr>
        <p:xfrm>
          <a:off x="1835696" y="2852936"/>
          <a:ext cx="3222104" cy="25237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ZoneTexte 10"/>
          <p:cNvSpPr txBox="1"/>
          <p:nvPr/>
        </p:nvSpPr>
        <p:spPr>
          <a:xfrm>
            <a:off x="2267744" y="5661248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/>
              <a:t>Diagramme en barres</a:t>
            </a:r>
            <a:endParaRPr lang="fr-FR" b="1" dirty="0"/>
          </a:p>
        </p:txBody>
      </p:sp>
      <p:sp>
        <p:nvSpPr>
          <p:cNvPr id="12" name="ZoneTexte 11"/>
          <p:cNvSpPr txBox="1"/>
          <p:nvPr/>
        </p:nvSpPr>
        <p:spPr>
          <a:xfrm>
            <a:off x="5652120" y="5723964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/>
              <a:t>Diagramme circulaire </a:t>
            </a:r>
            <a:endParaRPr lang="fr-FR" b="1" dirty="0"/>
          </a:p>
        </p:txBody>
      </p:sp>
      <p:sp>
        <p:nvSpPr>
          <p:cNvPr id="13" name="Rectangle 12">
            <a:hlinkClick r:id="rId4" action="ppaction://hlinksldjump"/>
          </p:cNvPr>
          <p:cNvSpPr/>
          <p:nvPr/>
        </p:nvSpPr>
        <p:spPr>
          <a:xfrm>
            <a:off x="467544" y="1628800"/>
            <a:ext cx="1152128" cy="504056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1400" dirty="0" smtClean="0"/>
              <a:t>Variable QT </a:t>
            </a:r>
            <a:r>
              <a:rPr lang="fr-FR" sz="1400" dirty="0" smtClean="0">
                <a:hlinkClick r:id="rId5" action="ppaction://hlinksldjump"/>
              </a:rPr>
              <a:t>discrète</a:t>
            </a:r>
            <a:endParaRPr lang="fr-FR" sz="1400" dirty="0"/>
          </a:p>
        </p:txBody>
      </p:sp>
      <p:sp>
        <p:nvSpPr>
          <p:cNvPr id="14" name="Rectangle 13">
            <a:hlinkClick r:id="rId6" action="ppaction://hlinksldjump"/>
          </p:cNvPr>
          <p:cNvSpPr/>
          <p:nvPr/>
        </p:nvSpPr>
        <p:spPr>
          <a:xfrm>
            <a:off x="467544" y="3933056"/>
            <a:ext cx="1152128" cy="504056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1400" dirty="0" smtClean="0"/>
              <a:t>Variable qualitative</a:t>
            </a:r>
            <a:endParaRPr lang="fr-FR" sz="1400" dirty="0"/>
          </a:p>
        </p:txBody>
      </p:sp>
      <p:sp>
        <p:nvSpPr>
          <p:cNvPr id="15" name="Rectangle 14"/>
          <p:cNvSpPr/>
          <p:nvPr/>
        </p:nvSpPr>
        <p:spPr>
          <a:xfrm>
            <a:off x="467544" y="2780928"/>
            <a:ext cx="1152128" cy="504056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1400" dirty="0" smtClean="0">
                <a:hlinkClick r:id="rId7" action="ppaction://hlinksldjump"/>
              </a:rPr>
              <a:t>Variable</a:t>
            </a:r>
            <a:r>
              <a:rPr lang="fr-FR" sz="1400" dirty="0" smtClean="0"/>
              <a:t> QT </a:t>
            </a:r>
            <a:r>
              <a:rPr lang="fr-FR" sz="1400" dirty="0" smtClean="0">
                <a:hlinkClick r:id="rId8" action="ppaction://hlinksldjump"/>
              </a:rPr>
              <a:t>continue</a:t>
            </a:r>
            <a:endParaRPr lang="fr-FR" sz="1400" dirty="0"/>
          </a:p>
        </p:txBody>
      </p:sp>
      <p:sp>
        <p:nvSpPr>
          <p:cNvPr id="16" name="Organigramme : Multidocument 15"/>
          <p:cNvSpPr/>
          <p:nvPr/>
        </p:nvSpPr>
        <p:spPr>
          <a:xfrm>
            <a:off x="0" y="188640"/>
            <a:ext cx="1691680" cy="1008112"/>
          </a:xfrm>
          <a:prstGeom prst="flowChartMultidocumen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chemeClr val="accent1"/>
                </a:solidFill>
              </a:rPr>
              <a:t>Tableaux</a:t>
            </a:r>
          </a:p>
          <a:p>
            <a:pPr algn="ctr"/>
            <a:r>
              <a:rPr lang="fr-FR" b="1" dirty="0" smtClean="0">
                <a:solidFill>
                  <a:schemeClr val="accent1"/>
                </a:solidFill>
              </a:rPr>
              <a:t>graphiques</a:t>
            </a:r>
            <a:endParaRPr lang="fr-FR" b="1" dirty="0">
              <a:solidFill>
                <a:schemeClr val="accent1"/>
              </a:solidFill>
            </a:endParaRPr>
          </a:p>
        </p:txBody>
      </p:sp>
      <p:sp>
        <p:nvSpPr>
          <p:cNvPr id="18" name="Flèche droite à entaille 17"/>
          <p:cNvSpPr/>
          <p:nvPr/>
        </p:nvSpPr>
        <p:spPr>
          <a:xfrm>
            <a:off x="72008" y="4077072"/>
            <a:ext cx="395536" cy="288032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AsOne/>
      </p:bldGraphic>
      <p:bldP spid="11" grpId="0" build="allAtOnce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La moyenne</a:t>
            </a:r>
            <a:endParaRPr lang="fr-FR" dirty="0"/>
          </a:p>
        </p:txBody>
      </p:sp>
      <p:cxnSp>
        <p:nvCxnSpPr>
          <p:cNvPr id="6" name="Connecteur droit 5"/>
          <p:cNvCxnSpPr/>
          <p:nvPr/>
        </p:nvCxnSpPr>
        <p:spPr>
          <a:xfrm>
            <a:off x="1835696" y="0"/>
            <a:ext cx="0" cy="68580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7" name="Organigramme : Multidocument 6"/>
          <p:cNvSpPr/>
          <p:nvPr/>
        </p:nvSpPr>
        <p:spPr>
          <a:xfrm>
            <a:off x="0" y="188640"/>
            <a:ext cx="1691680" cy="1008112"/>
          </a:xfrm>
          <a:prstGeom prst="flowChartMultidocumen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rgbClr val="FF0000"/>
                </a:solidFill>
              </a:rPr>
              <a:t>Paramètres de position</a:t>
            </a:r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83768" y="1700808"/>
            <a:ext cx="3672408" cy="57606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2400" dirty="0" smtClean="0"/>
              <a:t>Variable QT discrète</a:t>
            </a:r>
            <a:endParaRPr lang="fr-FR" sz="2400" dirty="0"/>
          </a:p>
        </p:txBody>
      </p:sp>
      <p:graphicFrame>
        <p:nvGraphicFramePr>
          <p:cNvPr id="9" name="Tableau 8"/>
          <p:cNvGraphicFramePr>
            <a:graphicFrameLocks noGrp="1"/>
          </p:cNvGraphicFramePr>
          <p:nvPr/>
        </p:nvGraphicFramePr>
        <p:xfrm>
          <a:off x="5724128" y="2420888"/>
          <a:ext cx="3215680" cy="38246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33755"/>
                <a:gridCol w="1298493"/>
                <a:gridCol w="983432"/>
              </a:tblGrid>
              <a:tr h="597350"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Nombre d’enfants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Fréquence absolue (ni)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ni*xi</a:t>
                      </a:r>
                      <a:endParaRPr lang="fr-FR" sz="1600" dirty="0"/>
                    </a:p>
                  </a:txBody>
                  <a:tcPr/>
                </a:tc>
              </a:tr>
              <a:tr h="346084"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0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11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0</a:t>
                      </a:r>
                      <a:endParaRPr lang="fr-FR" sz="1600" dirty="0"/>
                    </a:p>
                  </a:txBody>
                  <a:tcPr/>
                </a:tc>
              </a:tr>
              <a:tr h="346084"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1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22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22</a:t>
                      </a:r>
                      <a:endParaRPr lang="fr-FR" sz="1600" dirty="0"/>
                    </a:p>
                  </a:txBody>
                  <a:tcPr/>
                </a:tc>
              </a:tr>
              <a:tr h="346084"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2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45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90</a:t>
                      </a:r>
                      <a:endParaRPr lang="fr-FR" sz="1600" dirty="0"/>
                    </a:p>
                  </a:txBody>
                  <a:tcPr/>
                </a:tc>
              </a:tr>
              <a:tr h="346084"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3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40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120</a:t>
                      </a:r>
                      <a:endParaRPr lang="fr-FR" sz="1600" dirty="0"/>
                    </a:p>
                  </a:txBody>
                  <a:tcPr/>
                </a:tc>
              </a:tr>
              <a:tr h="346084"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4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19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76</a:t>
                      </a:r>
                      <a:endParaRPr lang="fr-FR" sz="1600" dirty="0"/>
                    </a:p>
                  </a:txBody>
                  <a:tcPr/>
                </a:tc>
              </a:tr>
              <a:tr h="346084"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5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11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55</a:t>
                      </a:r>
                      <a:endParaRPr lang="fr-FR" sz="1600" dirty="0"/>
                    </a:p>
                  </a:txBody>
                  <a:tcPr/>
                </a:tc>
              </a:tr>
              <a:tr h="346084"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6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2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12</a:t>
                      </a:r>
                      <a:endParaRPr lang="fr-FR" sz="1600" dirty="0"/>
                    </a:p>
                  </a:txBody>
                  <a:tcPr/>
                </a:tc>
              </a:tr>
              <a:tr h="346084">
                <a:tc>
                  <a:txBody>
                    <a:bodyPr/>
                    <a:lstStyle/>
                    <a:p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b="1" dirty="0" smtClean="0"/>
                        <a:t>Somme=150</a:t>
                      </a:r>
                      <a:endParaRPr lang="fr-FR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 somme</a:t>
                      </a:r>
                      <a:r>
                        <a:rPr lang="fr-FR" sz="1600" baseline="0" dirty="0" smtClean="0"/>
                        <a:t> ni*xi=</a:t>
                      </a:r>
                      <a:r>
                        <a:rPr lang="fr-FR" sz="1600" dirty="0" smtClean="0"/>
                        <a:t>375</a:t>
                      </a:r>
                      <a:endParaRPr lang="fr-FR" sz="16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23728" y="2708920"/>
            <a:ext cx="2173086" cy="964307"/>
          </a:xfrm>
          <a:prstGeom prst="rect">
            <a:avLst/>
          </a:prstGeom>
          <a:noFill/>
        </p:spPr>
      </p:pic>
      <p:sp>
        <p:nvSpPr>
          <p:cNvPr id="14" name="ZoneTexte 13"/>
          <p:cNvSpPr txBox="1"/>
          <p:nvPr/>
        </p:nvSpPr>
        <p:spPr>
          <a:xfrm>
            <a:off x="2051720" y="3789040"/>
            <a:ext cx="23762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K= 0;1;2; 5;4;5;6</a:t>
            </a:r>
          </a:p>
          <a:p>
            <a:r>
              <a:rPr lang="fr-FR" dirty="0" smtClean="0"/>
              <a:t>n=150</a:t>
            </a:r>
            <a:endParaRPr lang="fr-FR" dirty="0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79712" y="4653136"/>
            <a:ext cx="3328486" cy="666547"/>
          </a:xfrm>
          <a:prstGeom prst="rect">
            <a:avLst/>
          </a:prstGeom>
          <a:noFill/>
        </p:spPr>
      </p:pic>
      <p:sp>
        <p:nvSpPr>
          <p:cNvPr id="17" name="ZoneTexte 16"/>
          <p:cNvSpPr txBox="1"/>
          <p:nvPr/>
        </p:nvSpPr>
        <p:spPr>
          <a:xfrm>
            <a:off x="1979712" y="5457998"/>
            <a:ext cx="30963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>Les familles étudiées sont composées en moyenne de 2,5 enfants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395536" y="1628800"/>
            <a:ext cx="1331640" cy="64807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moyenne</a:t>
            </a:r>
            <a:endParaRPr lang="fr-FR" dirty="0"/>
          </a:p>
        </p:txBody>
      </p:sp>
      <p:sp>
        <p:nvSpPr>
          <p:cNvPr id="19" name="Rectangle 18"/>
          <p:cNvSpPr/>
          <p:nvPr/>
        </p:nvSpPr>
        <p:spPr>
          <a:xfrm>
            <a:off x="395536" y="4581128"/>
            <a:ext cx="1331640" cy="64807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quartiles</a:t>
            </a:r>
            <a:endParaRPr lang="fr-FR" dirty="0"/>
          </a:p>
        </p:txBody>
      </p:sp>
      <p:sp>
        <p:nvSpPr>
          <p:cNvPr id="20" name="Rectangle 19"/>
          <p:cNvSpPr/>
          <p:nvPr/>
        </p:nvSpPr>
        <p:spPr>
          <a:xfrm>
            <a:off x="395536" y="2564904"/>
            <a:ext cx="1331640" cy="64807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mode</a:t>
            </a:r>
            <a:endParaRPr lang="fr-FR" dirty="0"/>
          </a:p>
        </p:txBody>
      </p:sp>
      <p:sp>
        <p:nvSpPr>
          <p:cNvPr id="21" name="Rectangle 20"/>
          <p:cNvSpPr/>
          <p:nvPr/>
        </p:nvSpPr>
        <p:spPr>
          <a:xfrm>
            <a:off x="395536" y="3573016"/>
            <a:ext cx="1331640" cy="64807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médiane</a:t>
            </a:r>
            <a:endParaRPr lang="fr-FR" dirty="0"/>
          </a:p>
        </p:txBody>
      </p:sp>
      <p:sp>
        <p:nvSpPr>
          <p:cNvPr id="22" name="Flèche droite à entaille 21"/>
          <p:cNvSpPr/>
          <p:nvPr/>
        </p:nvSpPr>
        <p:spPr>
          <a:xfrm>
            <a:off x="-36512" y="1844824"/>
            <a:ext cx="395536" cy="288032"/>
          </a:xfrm>
          <a:prstGeom prst="notch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4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La moyenne</a:t>
            </a:r>
            <a:endParaRPr kumimoji="0" lang="fr-F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cxnSp>
        <p:nvCxnSpPr>
          <p:cNvPr id="3" name="Connecteur droit 2"/>
          <p:cNvCxnSpPr/>
          <p:nvPr/>
        </p:nvCxnSpPr>
        <p:spPr>
          <a:xfrm>
            <a:off x="1835696" y="0"/>
            <a:ext cx="0" cy="68580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" name="Organigramme : Multidocument 3"/>
          <p:cNvSpPr/>
          <p:nvPr/>
        </p:nvSpPr>
        <p:spPr>
          <a:xfrm>
            <a:off x="0" y="188640"/>
            <a:ext cx="1691680" cy="1008112"/>
          </a:xfrm>
          <a:prstGeom prst="flowChartMultidocumen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rgbClr val="FF0000"/>
                </a:solidFill>
              </a:rPr>
              <a:t>Paramètres de position</a:t>
            </a:r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95536" y="1628800"/>
            <a:ext cx="1331640" cy="64807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moyenne</a:t>
            </a:r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395536" y="4581128"/>
            <a:ext cx="1331640" cy="64807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quartiles</a:t>
            </a:r>
            <a:endParaRPr lang="fr-FR" dirty="0"/>
          </a:p>
        </p:txBody>
      </p:sp>
      <p:sp>
        <p:nvSpPr>
          <p:cNvPr id="7" name="Rectangle 6"/>
          <p:cNvSpPr/>
          <p:nvPr/>
        </p:nvSpPr>
        <p:spPr>
          <a:xfrm>
            <a:off x="395536" y="2564904"/>
            <a:ext cx="1331640" cy="64807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mode</a:t>
            </a:r>
            <a:endParaRPr lang="fr-FR" dirty="0"/>
          </a:p>
        </p:txBody>
      </p:sp>
      <p:sp>
        <p:nvSpPr>
          <p:cNvPr id="8" name="Rectangle 7"/>
          <p:cNvSpPr/>
          <p:nvPr/>
        </p:nvSpPr>
        <p:spPr>
          <a:xfrm>
            <a:off x="395536" y="3573016"/>
            <a:ext cx="1331640" cy="64807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médiane</a:t>
            </a:r>
            <a:endParaRPr lang="fr-FR" dirty="0"/>
          </a:p>
        </p:txBody>
      </p:sp>
      <p:sp>
        <p:nvSpPr>
          <p:cNvPr id="9" name="Rectangle 8"/>
          <p:cNvSpPr/>
          <p:nvPr/>
        </p:nvSpPr>
        <p:spPr>
          <a:xfrm>
            <a:off x="2483768" y="1700808"/>
            <a:ext cx="3672408" cy="57606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2400" dirty="0" smtClean="0"/>
              <a:t>Variable QT continue</a:t>
            </a:r>
            <a:endParaRPr lang="fr-FR" sz="2400" dirty="0"/>
          </a:p>
        </p:txBody>
      </p:sp>
      <p:graphicFrame>
        <p:nvGraphicFramePr>
          <p:cNvPr id="10" name="Tableau 9"/>
          <p:cNvGraphicFramePr>
            <a:graphicFrameLocks noGrp="1"/>
          </p:cNvGraphicFramePr>
          <p:nvPr/>
        </p:nvGraphicFramePr>
        <p:xfrm>
          <a:off x="3203848" y="2564904"/>
          <a:ext cx="5735960" cy="2468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33990"/>
                <a:gridCol w="1433990"/>
                <a:gridCol w="2100572"/>
                <a:gridCol w="767408"/>
              </a:tblGrid>
              <a:tr h="244827">
                <a:tc>
                  <a:txBody>
                    <a:bodyPr/>
                    <a:lstStyle/>
                    <a:p>
                      <a:r>
                        <a:rPr lang="fr-FR" dirty="0" smtClean="0"/>
                        <a:t>Taille</a:t>
                      </a:r>
                      <a:r>
                        <a:rPr lang="fr-FR" baseline="0" dirty="0" smtClean="0"/>
                        <a:t> (cm)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Fréquence</a:t>
                      </a:r>
                      <a:r>
                        <a:rPr lang="fr-FR" baseline="0" dirty="0" smtClean="0"/>
                        <a:t> (ni)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 centre de classe (Xi)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ni*xi</a:t>
                      </a:r>
                      <a:endParaRPr lang="fr-FR" dirty="0"/>
                    </a:p>
                  </a:txBody>
                  <a:tcPr/>
                </a:tc>
              </a:tr>
              <a:tr h="244827">
                <a:tc>
                  <a:txBody>
                    <a:bodyPr/>
                    <a:lstStyle/>
                    <a:p>
                      <a:r>
                        <a:rPr lang="fr-FR" dirty="0" smtClean="0"/>
                        <a:t>[150-160[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3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155=(150+160)/2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465</a:t>
                      </a:r>
                      <a:endParaRPr lang="fr-FR" dirty="0"/>
                    </a:p>
                  </a:txBody>
                  <a:tcPr/>
                </a:tc>
              </a:tr>
              <a:tr h="244827">
                <a:tc>
                  <a:txBody>
                    <a:bodyPr/>
                    <a:lstStyle/>
                    <a:p>
                      <a:r>
                        <a:rPr lang="fr-FR" dirty="0" smtClean="0"/>
                        <a:t>[160-170[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8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165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1320</a:t>
                      </a:r>
                      <a:endParaRPr lang="fr-FR" dirty="0"/>
                    </a:p>
                  </a:txBody>
                  <a:tcPr/>
                </a:tc>
              </a:tr>
              <a:tr h="244827">
                <a:tc>
                  <a:txBody>
                    <a:bodyPr/>
                    <a:lstStyle/>
                    <a:p>
                      <a:r>
                        <a:rPr lang="fr-FR" dirty="0" smtClean="0"/>
                        <a:t>[170-180[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5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175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875</a:t>
                      </a:r>
                      <a:endParaRPr lang="fr-FR" dirty="0"/>
                    </a:p>
                  </a:txBody>
                  <a:tcPr/>
                </a:tc>
              </a:tr>
              <a:tr h="244827">
                <a:tc>
                  <a:txBody>
                    <a:bodyPr/>
                    <a:lstStyle/>
                    <a:p>
                      <a:r>
                        <a:rPr lang="fr-FR" dirty="0" smtClean="0"/>
                        <a:t>[180-190[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4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185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740</a:t>
                      </a:r>
                      <a:endParaRPr lang="fr-FR" dirty="0"/>
                    </a:p>
                  </a:txBody>
                  <a:tcPr/>
                </a:tc>
              </a:tr>
              <a:tr h="244827"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b="1" dirty="0" smtClean="0"/>
                        <a:t>3400</a:t>
                      </a:r>
                      <a:endParaRPr lang="fr-FR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sp>
        <p:nvSpPr>
          <p:cNvPr id="13" name="ZoneTexte 12"/>
          <p:cNvSpPr txBox="1"/>
          <p:nvPr/>
        </p:nvSpPr>
        <p:spPr>
          <a:xfrm>
            <a:off x="5436096" y="5373216"/>
            <a:ext cx="31683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Xi: centre de classe</a:t>
            </a:r>
          </a:p>
          <a:p>
            <a:r>
              <a:rPr lang="fr-FR" dirty="0" smtClean="0"/>
              <a:t>K: nombre de classes</a:t>
            </a:r>
          </a:p>
          <a:p>
            <a:endParaRPr lang="fr-FR" dirty="0"/>
          </a:p>
        </p:txBody>
      </p:sp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339752" y="5445224"/>
            <a:ext cx="2590800" cy="676275"/>
          </a:xfrm>
          <a:prstGeom prst="rect">
            <a:avLst/>
          </a:prstGeom>
          <a:noFill/>
        </p:spPr>
      </p:pic>
      <p:sp>
        <p:nvSpPr>
          <p:cNvPr id="16" name="ZoneTexte 15"/>
          <p:cNvSpPr txBox="1"/>
          <p:nvPr/>
        </p:nvSpPr>
        <p:spPr>
          <a:xfrm>
            <a:off x="2267744" y="6237312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>La taille moyenne est :170cm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17" name="Flèche droite à entaille 16"/>
          <p:cNvSpPr/>
          <p:nvPr/>
        </p:nvSpPr>
        <p:spPr>
          <a:xfrm>
            <a:off x="35496" y="1844824"/>
            <a:ext cx="395536" cy="288032"/>
          </a:xfrm>
          <a:prstGeom prst="notch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4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Le</a:t>
            </a:r>
            <a:r>
              <a:rPr kumimoji="0" lang="fr-FR" sz="4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mode</a:t>
            </a:r>
            <a:endParaRPr kumimoji="0" lang="fr-F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cxnSp>
        <p:nvCxnSpPr>
          <p:cNvPr id="3" name="Connecteur droit 2"/>
          <p:cNvCxnSpPr/>
          <p:nvPr/>
        </p:nvCxnSpPr>
        <p:spPr>
          <a:xfrm>
            <a:off x="1835696" y="0"/>
            <a:ext cx="0" cy="68580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" name="Organigramme : Multidocument 3"/>
          <p:cNvSpPr/>
          <p:nvPr/>
        </p:nvSpPr>
        <p:spPr>
          <a:xfrm>
            <a:off x="0" y="188640"/>
            <a:ext cx="1691680" cy="1008112"/>
          </a:xfrm>
          <a:prstGeom prst="flowChartMultidocumen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rgbClr val="FF0000"/>
                </a:solidFill>
              </a:rPr>
              <a:t>Paramètres de position</a:t>
            </a:r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95536" y="1628800"/>
            <a:ext cx="1331640" cy="64807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moyenne</a:t>
            </a:r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395536" y="4581128"/>
            <a:ext cx="1331640" cy="64807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quartiles</a:t>
            </a:r>
            <a:endParaRPr lang="fr-FR" dirty="0"/>
          </a:p>
        </p:txBody>
      </p:sp>
      <p:sp>
        <p:nvSpPr>
          <p:cNvPr id="7" name="Rectangle 6"/>
          <p:cNvSpPr/>
          <p:nvPr/>
        </p:nvSpPr>
        <p:spPr>
          <a:xfrm>
            <a:off x="395536" y="2564904"/>
            <a:ext cx="1331640" cy="64807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mode</a:t>
            </a:r>
            <a:endParaRPr lang="fr-FR" dirty="0"/>
          </a:p>
        </p:txBody>
      </p:sp>
      <p:sp>
        <p:nvSpPr>
          <p:cNvPr id="8" name="Rectangle 7"/>
          <p:cNvSpPr/>
          <p:nvPr/>
        </p:nvSpPr>
        <p:spPr>
          <a:xfrm>
            <a:off x="395536" y="3573016"/>
            <a:ext cx="1331640" cy="64807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médiane</a:t>
            </a:r>
            <a:endParaRPr lang="fr-FR" dirty="0"/>
          </a:p>
        </p:txBody>
      </p:sp>
      <p:sp>
        <p:nvSpPr>
          <p:cNvPr id="9" name="Rectangle 8"/>
          <p:cNvSpPr/>
          <p:nvPr/>
        </p:nvSpPr>
        <p:spPr>
          <a:xfrm>
            <a:off x="2483768" y="1700808"/>
            <a:ext cx="3672408" cy="57606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2400" dirty="0" smtClean="0"/>
              <a:t>Variable QT discrète</a:t>
            </a:r>
            <a:endParaRPr lang="fr-FR" sz="2400" dirty="0"/>
          </a:p>
        </p:txBody>
      </p:sp>
      <p:graphicFrame>
        <p:nvGraphicFramePr>
          <p:cNvPr id="10" name="Tableau 9"/>
          <p:cNvGraphicFramePr>
            <a:graphicFrameLocks noGrp="1"/>
          </p:cNvGraphicFramePr>
          <p:nvPr/>
        </p:nvGraphicFramePr>
        <p:xfrm>
          <a:off x="5724128" y="2420888"/>
          <a:ext cx="2232248" cy="35916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33755"/>
                <a:gridCol w="1298493"/>
              </a:tblGrid>
              <a:tr h="597350"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Nombre d’enfants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Fréquence absolue (ni)</a:t>
                      </a:r>
                      <a:endParaRPr lang="fr-FR" sz="1600" dirty="0"/>
                    </a:p>
                  </a:txBody>
                  <a:tcPr/>
                </a:tc>
              </a:tr>
              <a:tr h="346084"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0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11</a:t>
                      </a:r>
                      <a:endParaRPr lang="fr-FR" sz="1600" dirty="0"/>
                    </a:p>
                  </a:txBody>
                  <a:tcPr/>
                </a:tc>
              </a:tr>
              <a:tr h="346084"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1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22</a:t>
                      </a:r>
                      <a:endParaRPr lang="fr-FR" sz="1600" dirty="0"/>
                    </a:p>
                  </a:txBody>
                  <a:tcPr/>
                </a:tc>
              </a:tr>
              <a:tr h="346084"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2</a:t>
                      </a:r>
                      <a:endParaRPr lang="fr-FR" sz="1600" dirty="0"/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45</a:t>
                      </a:r>
                      <a:endParaRPr lang="fr-FR" sz="1600" dirty="0"/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346084"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3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40</a:t>
                      </a:r>
                      <a:endParaRPr lang="fr-FR" sz="1600" dirty="0"/>
                    </a:p>
                  </a:txBody>
                  <a:tcPr/>
                </a:tc>
              </a:tr>
              <a:tr h="346084"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4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19</a:t>
                      </a:r>
                      <a:endParaRPr lang="fr-FR" sz="1600" dirty="0"/>
                    </a:p>
                  </a:txBody>
                  <a:tcPr/>
                </a:tc>
              </a:tr>
              <a:tr h="346084"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5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11</a:t>
                      </a:r>
                      <a:endParaRPr lang="fr-FR" sz="1600" dirty="0"/>
                    </a:p>
                  </a:txBody>
                  <a:tcPr/>
                </a:tc>
              </a:tr>
              <a:tr h="346084"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6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2</a:t>
                      </a:r>
                      <a:endParaRPr lang="fr-FR" sz="1600" dirty="0"/>
                    </a:p>
                  </a:txBody>
                  <a:tcPr/>
                </a:tc>
              </a:tr>
              <a:tr h="346084">
                <a:tc>
                  <a:txBody>
                    <a:bodyPr/>
                    <a:lstStyle/>
                    <a:p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b="1" dirty="0" smtClean="0"/>
                        <a:t>Somme=150</a:t>
                      </a:r>
                      <a:endParaRPr lang="fr-FR" sz="1600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1" name="ZoneTexte 10"/>
          <p:cNvSpPr txBox="1"/>
          <p:nvPr/>
        </p:nvSpPr>
        <p:spPr>
          <a:xfrm>
            <a:off x="2051720" y="2708920"/>
            <a:ext cx="30243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Le mode est la valeur  la plus fréquente: donc le mode de cette série est  2 enfants</a:t>
            </a:r>
          </a:p>
        </p:txBody>
      </p:sp>
      <p:sp>
        <p:nvSpPr>
          <p:cNvPr id="12" name="Flèche droite à entaille 11"/>
          <p:cNvSpPr/>
          <p:nvPr/>
        </p:nvSpPr>
        <p:spPr>
          <a:xfrm>
            <a:off x="35496" y="2780928"/>
            <a:ext cx="395536" cy="288032"/>
          </a:xfrm>
          <a:prstGeom prst="notch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4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Le</a:t>
            </a:r>
            <a:r>
              <a:rPr kumimoji="0" lang="fr-FR" sz="4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mode</a:t>
            </a:r>
            <a:endParaRPr kumimoji="0" lang="fr-F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cxnSp>
        <p:nvCxnSpPr>
          <p:cNvPr id="3" name="Connecteur droit 2"/>
          <p:cNvCxnSpPr/>
          <p:nvPr/>
        </p:nvCxnSpPr>
        <p:spPr>
          <a:xfrm>
            <a:off x="1835696" y="0"/>
            <a:ext cx="0" cy="68580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" name="Organigramme : Multidocument 3"/>
          <p:cNvSpPr/>
          <p:nvPr/>
        </p:nvSpPr>
        <p:spPr>
          <a:xfrm>
            <a:off x="0" y="188640"/>
            <a:ext cx="1691680" cy="1008112"/>
          </a:xfrm>
          <a:prstGeom prst="flowChartMultidocumen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rgbClr val="FF0000"/>
                </a:solidFill>
              </a:rPr>
              <a:t>Paramètres de position</a:t>
            </a:r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95536" y="1628800"/>
            <a:ext cx="1331640" cy="64807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moyenne</a:t>
            </a:r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395536" y="4581128"/>
            <a:ext cx="1331640" cy="64807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quartiles</a:t>
            </a:r>
            <a:endParaRPr lang="fr-FR" dirty="0"/>
          </a:p>
        </p:txBody>
      </p:sp>
      <p:sp>
        <p:nvSpPr>
          <p:cNvPr id="7" name="Rectangle 6"/>
          <p:cNvSpPr/>
          <p:nvPr/>
        </p:nvSpPr>
        <p:spPr>
          <a:xfrm>
            <a:off x="395536" y="2564904"/>
            <a:ext cx="1331640" cy="64807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mode</a:t>
            </a:r>
            <a:endParaRPr lang="fr-FR" dirty="0"/>
          </a:p>
        </p:txBody>
      </p:sp>
      <p:sp>
        <p:nvSpPr>
          <p:cNvPr id="8" name="Rectangle 7"/>
          <p:cNvSpPr/>
          <p:nvPr/>
        </p:nvSpPr>
        <p:spPr>
          <a:xfrm>
            <a:off x="395536" y="3573016"/>
            <a:ext cx="1331640" cy="64807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médiane</a:t>
            </a:r>
            <a:endParaRPr lang="fr-FR" dirty="0"/>
          </a:p>
        </p:txBody>
      </p:sp>
      <p:sp>
        <p:nvSpPr>
          <p:cNvPr id="9" name="Rectangle 8"/>
          <p:cNvSpPr/>
          <p:nvPr/>
        </p:nvSpPr>
        <p:spPr>
          <a:xfrm>
            <a:off x="2483768" y="1268760"/>
            <a:ext cx="3672408" cy="57606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2400" dirty="0" smtClean="0"/>
              <a:t>Variable QT continue</a:t>
            </a:r>
            <a:endParaRPr lang="fr-FR" sz="2400" dirty="0"/>
          </a:p>
        </p:txBody>
      </p:sp>
      <p:graphicFrame>
        <p:nvGraphicFramePr>
          <p:cNvPr id="10" name="Tableau 9"/>
          <p:cNvGraphicFramePr>
            <a:graphicFrameLocks noGrp="1"/>
          </p:cNvGraphicFramePr>
          <p:nvPr/>
        </p:nvGraphicFramePr>
        <p:xfrm>
          <a:off x="6012160" y="2132856"/>
          <a:ext cx="2867980" cy="2468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33990"/>
                <a:gridCol w="1433990"/>
              </a:tblGrid>
              <a:tr h="244827">
                <a:tc>
                  <a:txBody>
                    <a:bodyPr/>
                    <a:lstStyle/>
                    <a:p>
                      <a:r>
                        <a:rPr lang="fr-FR" dirty="0" smtClean="0"/>
                        <a:t>Taille</a:t>
                      </a:r>
                      <a:r>
                        <a:rPr lang="fr-FR" baseline="0" dirty="0" smtClean="0"/>
                        <a:t> (cm)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Fréquence</a:t>
                      </a:r>
                      <a:r>
                        <a:rPr lang="fr-FR" baseline="0" dirty="0" smtClean="0"/>
                        <a:t> (ni)</a:t>
                      </a:r>
                      <a:endParaRPr lang="fr-FR" dirty="0"/>
                    </a:p>
                  </a:txBody>
                  <a:tcPr/>
                </a:tc>
              </a:tr>
              <a:tr h="244827">
                <a:tc>
                  <a:txBody>
                    <a:bodyPr/>
                    <a:lstStyle/>
                    <a:p>
                      <a:r>
                        <a:rPr lang="fr-FR" dirty="0" smtClean="0"/>
                        <a:t>[150-160[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3</a:t>
                      </a:r>
                      <a:endParaRPr lang="fr-FR" dirty="0"/>
                    </a:p>
                  </a:txBody>
                  <a:tcPr/>
                </a:tc>
              </a:tr>
              <a:tr h="244827">
                <a:tc>
                  <a:txBody>
                    <a:bodyPr/>
                    <a:lstStyle/>
                    <a:p>
                      <a:r>
                        <a:rPr lang="fr-FR" b="1" dirty="0" smtClean="0">
                          <a:solidFill>
                            <a:srgbClr val="FF0000"/>
                          </a:solidFill>
                        </a:rPr>
                        <a:t>[160-170[</a:t>
                      </a:r>
                      <a:endParaRPr lang="fr-FR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b="1" dirty="0" smtClean="0">
                          <a:solidFill>
                            <a:srgbClr val="FF0000"/>
                          </a:solidFill>
                        </a:rPr>
                        <a:t>8</a:t>
                      </a:r>
                      <a:endParaRPr lang="fr-FR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244827">
                <a:tc>
                  <a:txBody>
                    <a:bodyPr/>
                    <a:lstStyle/>
                    <a:p>
                      <a:r>
                        <a:rPr lang="fr-FR" dirty="0" smtClean="0"/>
                        <a:t>[170-180[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5</a:t>
                      </a:r>
                      <a:endParaRPr lang="fr-FR" dirty="0"/>
                    </a:p>
                  </a:txBody>
                  <a:tcPr/>
                </a:tc>
              </a:tr>
              <a:tr h="244827">
                <a:tc>
                  <a:txBody>
                    <a:bodyPr/>
                    <a:lstStyle/>
                    <a:p>
                      <a:r>
                        <a:rPr lang="fr-FR" dirty="0" smtClean="0"/>
                        <a:t>[180-190[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4</a:t>
                      </a:r>
                      <a:endParaRPr lang="fr-FR" dirty="0"/>
                    </a:p>
                  </a:txBody>
                  <a:tcPr/>
                </a:tc>
              </a:tr>
              <a:tr h="244827"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Somme=20</a:t>
                      </a:r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1" name="ZoneTexte 10"/>
          <p:cNvSpPr txBox="1"/>
          <p:nvPr/>
        </p:nvSpPr>
        <p:spPr>
          <a:xfrm>
            <a:off x="2051720" y="2060848"/>
            <a:ext cx="31683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On définit </a:t>
            </a:r>
            <a:r>
              <a:rPr lang="fr-FR" b="1" dirty="0" smtClean="0"/>
              <a:t>la classes modale</a:t>
            </a:r>
            <a:r>
              <a:rPr lang="fr-FR" dirty="0" smtClean="0"/>
              <a:t>: c’est la classe qui présente la fréquence la plus élevée (160-170)</a:t>
            </a:r>
            <a:endParaRPr lang="fr-FR" dirty="0"/>
          </a:p>
        </p:txBody>
      </p:sp>
      <p:sp>
        <p:nvSpPr>
          <p:cNvPr id="12" name="ZoneTexte 11"/>
          <p:cNvSpPr txBox="1"/>
          <p:nvPr/>
        </p:nvSpPr>
        <p:spPr>
          <a:xfrm>
            <a:off x="1907704" y="3356992"/>
            <a:ext cx="31683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>On peut avoir plus d’un modes: série bimodales ou plurimodale (hétérogénéité) 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13" name="Flèche droite à entaille 12"/>
          <p:cNvSpPr/>
          <p:nvPr/>
        </p:nvSpPr>
        <p:spPr>
          <a:xfrm>
            <a:off x="35496" y="2708920"/>
            <a:ext cx="395536" cy="288032"/>
          </a:xfrm>
          <a:prstGeom prst="notch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7650" name="Picture 2" descr="http://grasland.script.univ-paris-diderot.fr/Go152/Stat3/Image15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40007" y="4301475"/>
            <a:ext cx="4000145" cy="241553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4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La</a:t>
            </a:r>
            <a:r>
              <a:rPr kumimoji="0" lang="fr-FR" sz="4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médiane</a:t>
            </a:r>
            <a:endParaRPr kumimoji="0" lang="fr-F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cxnSp>
        <p:nvCxnSpPr>
          <p:cNvPr id="3" name="Connecteur droit 2"/>
          <p:cNvCxnSpPr/>
          <p:nvPr/>
        </p:nvCxnSpPr>
        <p:spPr>
          <a:xfrm>
            <a:off x="1835696" y="0"/>
            <a:ext cx="0" cy="68580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" name="Organigramme : Multidocument 3"/>
          <p:cNvSpPr/>
          <p:nvPr/>
        </p:nvSpPr>
        <p:spPr>
          <a:xfrm>
            <a:off x="0" y="188640"/>
            <a:ext cx="1691680" cy="1008112"/>
          </a:xfrm>
          <a:prstGeom prst="flowChartMultidocumen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rgbClr val="FF0000"/>
                </a:solidFill>
              </a:rPr>
              <a:t>Paramètres de position</a:t>
            </a:r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95536" y="1628800"/>
            <a:ext cx="1331640" cy="64807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moyenne</a:t>
            </a:r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395536" y="4581128"/>
            <a:ext cx="1331640" cy="64807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quartiles</a:t>
            </a:r>
            <a:endParaRPr lang="fr-FR" dirty="0"/>
          </a:p>
        </p:txBody>
      </p:sp>
      <p:sp>
        <p:nvSpPr>
          <p:cNvPr id="7" name="Rectangle 6"/>
          <p:cNvSpPr/>
          <p:nvPr/>
        </p:nvSpPr>
        <p:spPr>
          <a:xfrm>
            <a:off x="395536" y="2564904"/>
            <a:ext cx="1331640" cy="64807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mode</a:t>
            </a:r>
            <a:endParaRPr lang="fr-FR" dirty="0"/>
          </a:p>
        </p:txBody>
      </p:sp>
      <p:sp>
        <p:nvSpPr>
          <p:cNvPr id="8" name="Rectangle 7"/>
          <p:cNvSpPr/>
          <p:nvPr/>
        </p:nvSpPr>
        <p:spPr>
          <a:xfrm>
            <a:off x="395536" y="3573016"/>
            <a:ext cx="1331640" cy="64807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médiane</a:t>
            </a:r>
            <a:endParaRPr lang="fr-FR" dirty="0"/>
          </a:p>
        </p:txBody>
      </p:sp>
      <p:sp>
        <p:nvSpPr>
          <p:cNvPr id="9" name="Rectangle 8"/>
          <p:cNvSpPr/>
          <p:nvPr/>
        </p:nvSpPr>
        <p:spPr>
          <a:xfrm>
            <a:off x="2483768" y="1700808"/>
            <a:ext cx="3672408" cy="57606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2400" dirty="0" smtClean="0"/>
              <a:t>Variable QT discrète</a:t>
            </a:r>
            <a:endParaRPr lang="fr-FR" sz="2400" dirty="0"/>
          </a:p>
        </p:txBody>
      </p:sp>
      <p:sp>
        <p:nvSpPr>
          <p:cNvPr id="10" name="ZoneTexte 9"/>
          <p:cNvSpPr txBox="1"/>
          <p:nvPr/>
        </p:nvSpPr>
        <p:spPr>
          <a:xfrm>
            <a:off x="2123728" y="2636913"/>
            <a:ext cx="352839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/>
              <a:t>n=impair</a:t>
            </a:r>
            <a:r>
              <a:rPr lang="fr-FR" dirty="0" smtClean="0"/>
              <a:t> </a:t>
            </a:r>
          </a:p>
          <a:p>
            <a:r>
              <a:rPr lang="fr-FR" dirty="0" smtClean="0"/>
              <a:t>Exemple(n=9): série ordonnée</a:t>
            </a:r>
          </a:p>
          <a:p>
            <a:endParaRPr lang="fr-FR" dirty="0"/>
          </a:p>
        </p:txBody>
      </p:sp>
      <p:graphicFrame>
        <p:nvGraphicFramePr>
          <p:cNvPr id="11" name="Tableau 10"/>
          <p:cNvGraphicFramePr>
            <a:graphicFrameLocks noGrp="1"/>
          </p:cNvGraphicFramePr>
          <p:nvPr/>
        </p:nvGraphicFramePr>
        <p:xfrm>
          <a:off x="1979712" y="3356992"/>
          <a:ext cx="6480720" cy="6400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80"/>
                <a:gridCol w="720080"/>
                <a:gridCol w="720080"/>
                <a:gridCol w="720080"/>
                <a:gridCol w="720080"/>
                <a:gridCol w="720080"/>
                <a:gridCol w="720080"/>
                <a:gridCol w="720080"/>
                <a:gridCol w="720080"/>
              </a:tblGrid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4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5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6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7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3600" dirty="0" smtClean="0"/>
                        <a:t>11</a:t>
                      </a:r>
                      <a:endParaRPr lang="fr-FR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13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14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15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16</a:t>
                      </a:r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pic>
        <p:nvPicPr>
          <p:cNvPr id="28673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051720" y="4149080"/>
            <a:ext cx="1800225" cy="619125"/>
          </a:xfrm>
          <a:prstGeom prst="rect">
            <a:avLst/>
          </a:prstGeom>
          <a:noFill/>
        </p:spPr>
      </p:pic>
      <p:sp>
        <p:nvSpPr>
          <p:cNvPr id="14" name="ZoneTexte 13"/>
          <p:cNvSpPr txBox="1"/>
          <p:nvPr/>
        </p:nvSpPr>
        <p:spPr>
          <a:xfrm>
            <a:off x="3779912" y="4005064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err="1" smtClean="0"/>
              <a:t>ème</a:t>
            </a:r>
            <a:endParaRPr lang="fr-FR" dirty="0"/>
          </a:p>
        </p:txBody>
      </p:sp>
      <p:sp>
        <p:nvSpPr>
          <p:cNvPr id="15" name="ZoneTexte 14"/>
          <p:cNvSpPr txBox="1"/>
          <p:nvPr/>
        </p:nvSpPr>
        <p:spPr>
          <a:xfrm>
            <a:off x="4644008" y="4221088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Mode =5</a:t>
            </a:r>
            <a:r>
              <a:rPr lang="fr-FR" baseline="30000" dirty="0" smtClean="0"/>
              <a:t>ème</a:t>
            </a:r>
            <a:r>
              <a:rPr lang="fr-FR" dirty="0" smtClean="0"/>
              <a:t> valeur (=11)</a:t>
            </a:r>
            <a:endParaRPr lang="fr-FR" dirty="0"/>
          </a:p>
        </p:txBody>
      </p:sp>
      <p:sp>
        <p:nvSpPr>
          <p:cNvPr id="16" name="ZoneTexte 15"/>
          <p:cNvSpPr txBox="1"/>
          <p:nvPr/>
        </p:nvSpPr>
        <p:spPr>
          <a:xfrm>
            <a:off x="1907704" y="1052736"/>
            <a:ext cx="71287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/>
              <a:t>Définition</a:t>
            </a:r>
            <a:r>
              <a:rPr lang="fr-FR" dirty="0" smtClean="0"/>
              <a:t>: valeur qui partage la série en deux parties de même effectif.</a:t>
            </a:r>
            <a:endParaRPr lang="fr-FR" dirty="0"/>
          </a:p>
        </p:txBody>
      </p:sp>
      <p:sp>
        <p:nvSpPr>
          <p:cNvPr id="17" name="Flèche droite à entaille 16"/>
          <p:cNvSpPr/>
          <p:nvPr/>
        </p:nvSpPr>
        <p:spPr>
          <a:xfrm>
            <a:off x="35496" y="3789040"/>
            <a:ext cx="395536" cy="288032"/>
          </a:xfrm>
          <a:prstGeom prst="notch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4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La médiane</a:t>
            </a:r>
            <a:endParaRPr kumimoji="0" lang="fr-F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cxnSp>
        <p:nvCxnSpPr>
          <p:cNvPr id="3" name="Connecteur droit 2"/>
          <p:cNvCxnSpPr/>
          <p:nvPr/>
        </p:nvCxnSpPr>
        <p:spPr>
          <a:xfrm>
            <a:off x="1835696" y="0"/>
            <a:ext cx="0" cy="68580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" name="Organigramme : Multidocument 3"/>
          <p:cNvSpPr/>
          <p:nvPr/>
        </p:nvSpPr>
        <p:spPr>
          <a:xfrm>
            <a:off x="0" y="188640"/>
            <a:ext cx="1691680" cy="1008112"/>
          </a:xfrm>
          <a:prstGeom prst="flowChartMultidocumen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rgbClr val="FF0000"/>
                </a:solidFill>
              </a:rPr>
              <a:t>Paramètres de position</a:t>
            </a:r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95536" y="1628800"/>
            <a:ext cx="1331640" cy="64807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moyenne</a:t>
            </a:r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395536" y="4581128"/>
            <a:ext cx="1331640" cy="64807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quartiles</a:t>
            </a:r>
            <a:endParaRPr lang="fr-FR" dirty="0"/>
          </a:p>
        </p:txBody>
      </p:sp>
      <p:sp>
        <p:nvSpPr>
          <p:cNvPr id="7" name="Rectangle 6"/>
          <p:cNvSpPr/>
          <p:nvPr/>
        </p:nvSpPr>
        <p:spPr>
          <a:xfrm>
            <a:off x="395536" y="2564904"/>
            <a:ext cx="1331640" cy="64807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mode</a:t>
            </a:r>
            <a:endParaRPr lang="fr-FR" dirty="0"/>
          </a:p>
        </p:txBody>
      </p:sp>
      <p:sp>
        <p:nvSpPr>
          <p:cNvPr id="8" name="Rectangle 7"/>
          <p:cNvSpPr/>
          <p:nvPr/>
        </p:nvSpPr>
        <p:spPr>
          <a:xfrm>
            <a:off x="395536" y="3573016"/>
            <a:ext cx="1331640" cy="64807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médiane</a:t>
            </a:r>
            <a:endParaRPr lang="fr-FR" dirty="0"/>
          </a:p>
        </p:txBody>
      </p:sp>
      <p:sp>
        <p:nvSpPr>
          <p:cNvPr id="9" name="Rectangle 8"/>
          <p:cNvSpPr/>
          <p:nvPr/>
        </p:nvSpPr>
        <p:spPr>
          <a:xfrm>
            <a:off x="2483768" y="1700808"/>
            <a:ext cx="3672408" cy="57606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2400" dirty="0" smtClean="0"/>
              <a:t>Variable QT discret</a:t>
            </a:r>
            <a:endParaRPr lang="fr-FR" sz="2400" dirty="0"/>
          </a:p>
        </p:txBody>
      </p:sp>
      <p:sp>
        <p:nvSpPr>
          <p:cNvPr id="10" name="Rectangle 9"/>
          <p:cNvSpPr/>
          <p:nvPr/>
        </p:nvSpPr>
        <p:spPr>
          <a:xfrm>
            <a:off x="2123728" y="2420888"/>
            <a:ext cx="457200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400" dirty="0" smtClean="0"/>
              <a:t>n=pair</a:t>
            </a:r>
            <a:r>
              <a:rPr lang="fr-FR" dirty="0" smtClean="0"/>
              <a:t>  (n=2*k)  et k=6</a:t>
            </a:r>
          </a:p>
          <a:p>
            <a:r>
              <a:rPr lang="fr-FR" dirty="0" smtClean="0"/>
              <a:t>Exemple(n=12): série ordonnée</a:t>
            </a:r>
          </a:p>
        </p:txBody>
      </p:sp>
      <p:graphicFrame>
        <p:nvGraphicFramePr>
          <p:cNvPr id="11" name="Tableau 10"/>
          <p:cNvGraphicFramePr>
            <a:graphicFrameLocks noGrp="1"/>
          </p:cNvGraphicFramePr>
          <p:nvPr/>
        </p:nvGraphicFramePr>
        <p:xfrm>
          <a:off x="2555776" y="3212976"/>
          <a:ext cx="6096000" cy="457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8000"/>
                <a:gridCol w="508000"/>
                <a:gridCol w="508000"/>
                <a:gridCol w="508000"/>
                <a:gridCol w="508000"/>
                <a:gridCol w="508000"/>
                <a:gridCol w="508000"/>
                <a:gridCol w="508000"/>
                <a:gridCol w="508000"/>
                <a:gridCol w="508000"/>
                <a:gridCol w="508000"/>
                <a:gridCol w="508000"/>
              </a:tblGrid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1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11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15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19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20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2400" dirty="0" smtClean="0"/>
                        <a:t>24</a:t>
                      </a:r>
                      <a:endParaRPr lang="fr-FR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2400" dirty="0" smtClean="0"/>
                        <a:t>28</a:t>
                      </a:r>
                      <a:endParaRPr lang="fr-FR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34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37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47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50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57</a:t>
                      </a:r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67743" y="4005064"/>
            <a:ext cx="2592290" cy="536336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339752" y="4869160"/>
            <a:ext cx="2158068" cy="558924"/>
          </a:xfrm>
          <a:prstGeom prst="rect">
            <a:avLst/>
          </a:prstGeom>
          <a:noFill/>
        </p:spPr>
      </p:pic>
      <p:sp>
        <p:nvSpPr>
          <p:cNvPr id="4102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411760" y="5733256"/>
            <a:ext cx="2111491" cy="558924"/>
          </a:xfrm>
          <a:prstGeom prst="rect">
            <a:avLst/>
          </a:prstGeom>
          <a:noFill/>
        </p:spPr>
      </p:pic>
      <p:sp>
        <p:nvSpPr>
          <p:cNvPr id="18" name="ZoneTexte 17"/>
          <p:cNvSpPr txBox="1"/>
          <p:nvPr/>
        </p:nvSpPr>
        <p:spPr>
          <a:xfrm>
            <a:off x="5220072" y="2348880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médiane</a:t>
            </a:r>
            <a:endParaRPr lang="fr-FR" dirty="0"/>
          </a:p>
        </p:txBody>
      </p:sp>
      <p:sp>
        <p:nvSpPr>
          <p:cNvPr id="19" name="Flèche vers le bas 18"/>
          <p:cNvSpPr/>
          <p:nvPr/>
        </p:nvSpPr>
        <p:spPr>
          <a:xfrm>
            <a:off x="5436096" y="2780928"/>
            <a:ext cx="288032" cy="2880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Flèche droite à entaille 19"/>
          <p:cNvSpPr/>
          <p:nvPr/>
        </p:nvSpPr>
        <p:spPr>
          <a:xfrm>
            <a:off x="35496" y="3789040"/>
            <a:ext cx="395536" cy="288032"/>
          </a:xfrm>
          <a:prstGeom prst="notch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22" name="Connecteur droit 21"/>
          <p:cNvCxnSpPr/>
          <p:nvPr/>
        </p:nvCxnSpPr>
        <p:spPr>
          <a:xfrm>
            <a:off x="5580112" y="3140968"/>
            <a:ext cx="0" cy="864096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4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La médiane</a:t>
            </a:r>
            <a:endParaRPr kumimoji="0" lang="fr-F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cxnSp>
        <p:nvCxnSpPr>
          <p:cNvPr id="3" name="Connecteur droit 2"/>
          <p:cNvCxnSpPr/>
          <p:nvPr/>
        </p:nvCxnSpPr>
        <p:spPr>
          <a:xfrm>
            <a:off x="1835696" y="0"/>
            <a:ext cx="0" cy="68580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" name="Organigramme : Multidocument 3"/>
          <p:cNvSpPr/>
          <p:nvPr/>
        </p:nvSpPr>
        <p:spPr>
          <a:xfrm>
            <a:off x="0" y="188640"/>
            <a:ext cx="1691680" cy="1008112"/>
          </a:xfrm>
          <a:prstGeom prst="flowChartMultidocumen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rgbClr val="FF0000"/>
                </a:solidFill>
              </a:rPr>
              <a:t>Paramètres de position</a:t>
            </a:r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95536" y="1628800"/>
            <a:ext cx="1331640" cy="64807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moyenne</a:t>
            </a:r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395536" y="4581128"/>
            <a:ext cx="1331640" cy="64807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quartiles</a:t>
            </a:r>
            <a:endParaRPr lang="fr-FR" dirty="0"/>
          </a:p>
        </p:txBody>
      </p:sp>
      <p:sp>
        <p:nvSpPr>
          <p:cNvPr id="7" name="Rectangle 6"/>
          <p:cNvSpPr/>
          <p:nvPr/>
        </p:nvSpPr>
        <p:spPr>
          <a:xfrm>
            <a:off x="395536" y="2564904"/>
            <a:ext cx="1331640" cy="64807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mode</a:t>
            </a:r>
            <a:endParaRPr lang="fr-FR" dirty="0"/>
          </a:p>
        </p:txBody>
      </p:sp>
      <p:sp>
        <p:nvSpPr>
          <p:cNvPr id="8" name="Rectangle 7"/>
          <p:cNvSpPr/>
          <p:nvPr/>
        </p:nvSpPr>
        <p:spPr>
          <a:xfrm>
            <a:off x="395536" y="3573016"/>
            <a:ext cx="1331640" cy="64807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médiane</a:t>
            </a:r>
            <a:endParaRPr lang="fr-FR" dirty="0"/>
          </a:p>
        </p:txBody>
      </p:sp>
      <p:sp>
        <p:nvSpPr>
          <p:cNvPr id="9" name="Rectangle 8"/>
          <p:cNvSpPr/>
          <p:nvPr/>
        </p:nvSpPr>
        <p:spPr>
          <a:xfrm>
            <a:off x="2483768" y="1700808"/>
            <a:ext cx="3672408" cy="57606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2400" dirty="0" smtClean="0"/>
              <a:t>Variable QT continue</a:t>
            </a:r>
            <a:endParaRPr lang="fr-FR" sz="2400" dirty="0"/>
          </a:p>
        </p:txBody>
      </p:sp>
      <p:graphicFrame>
        <p:nvGraphicFramePr>
          <p:cNvPr id="10" name="Tableau 9"/>
          <p:cNvGraphicFramePr>
            <a:graphicFrameLocks noGrp="1"/>
          </p:cNvGraphicFramePr>
          <p:nvPr/>
        </p:nvGraphicFramePr>
        <p:xfrm>
          <a:off x="4211961" y="2893288"/>
          <a:ext cx="4020107" cy="24079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24135"/>
                <a:gridCol w="1056597"/>
                <a:gridCol w="599587"/>
                <a:gridCol w="1139788"/>
              </a:tblGrid>
              <a:tr h="244827"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Taille</a:t>
                      </a:r>
                      <a:r>
                        <a:rPr lang="fr-FR" sz="1600" baseline="0" dirty="0" smtClean="0"/>
                        <a:t> (cm)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err="1" smtClean="0"/>
                        <a:t>Fréq</a:t>
                      </a:r>
                      <a:r>
                        <a:rPr lang="fr-FR" sz="1600" baseline="0" dirty="0" smtClean="0"/>
                        <a:t> (ni)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fi %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fi cumulées%</a:t>
                      </a:r>
                      <a:endParaRPr lang="fr-FR" sz="1600" dirty="0"/>
                    </a:p>
                  </a:txBody>
                  <a:tcPr/>
                </a:tc>
              </a:tr>
              <a:tr h="244827">
                <a:tc>
                  <a:txBody>
                    <a:bodyPr/>
                    <a:lstStyle/>
                    <a:p>
                      <a:r>
                        <a:rPr lang="fr-FR" dirty="0" smtClean="0"/>
                        <a:t>[150-160[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3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15%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15%</a:t>
                      </a:r>
                      <a:endParaRPr lang="fr-FR" dirty="0"/>
                    </a:p>
                  </a:txBody>
                  <a:tcPr/>
                </a:tc>
              </a:tr>
              <a:tr h="244827">
                <a:tc>
                  <a:txBody>
                    <a:bodyPr/>
                    <a:lstStyle/>
                    <a:p>
                      <a:r>
                        <a:rPr lang="fr-FR" b="1" dirty="0" smtClean="0">
                          <a:solidFill>
                            <a:schemeClr val="accent1"/>
                          </a:solidFill>
                        </a:rPr>
                        <a:t>[160-170[</a:t>
                      </a:r>
                      <a:endParaRPr lang="fr-FR" b="1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b="1" dirty="0" smtClean="0">
                          <a:solidFill>
                            <a:schemeClr val="accent1"/>
                          </a:solidFill>
                        </a:rPr>
                        <a:t>8</a:t>
                      </a:r>
                      <a:endParaRPr lang="fr-FR" b="1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b="1" dirty="0" smtClean="0">
                          <a:solidFill>
                            <a:schemeClr val="accent1"/>
                          </a:solidFill>
                        </a:rPr>
                        <a:t>40%</a:t>
                      </a:r>
                      <a:endParaRPr lang="fr-FR" b="1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b="1" dirty="0" smtClean="0">
                          <a:solidFill>
                            <a:schemeClr val="accent1"/>
                          </a:solidFill>
                        </a:rPr>
                        <a:t>55%</a:t>
                      </a:r>
                      <a:endParaRPr lang="fr-FR" b="1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244827">
                <a:tc>
                  <a:txBody>
                    <a:bodyPr/>
                    <a:lstStyle/>
                    <a:p>
                      <a:r>
                        <a:rPr lang="fr-FR" dirty="0" smtClean="0"/>
                        <a:t>[170-180[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5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25%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80%</a:t>
                      </a:r>
                      <a:endParaRPr lang="fr-FR" dirty="0"/>
                    </a:p>
                  </a:txBody>
                  <a:tcPr/>
                </a:tc>
              </a:tr>
              <a:tr h="244827">
                <a:tc>
                  <a:txBody>
                    <a:bodyPr/>
                    <a:lstStyle/>
                    <a:p>
                      <a:r>
                        <a:rPr lang="fr-FR" dirty="0" smtClean="0"/>
                        <a:t>[180-190[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4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20%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100%</a:t>
                      </a:r>
                      <a:endParaRPr lang="fr-FR" dirty="0"/>
                    </a:p>
                  </a:txBody>
                  <a:tcPr/>
                </a:tc>
              </a:tr>
              <a:tr h="244827"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20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1" name="ZoneTexte 10"/>
          <p:cNvSpPr txBox="1"/>
          <p:nvPr/>
        </p:nvSpPr>
        <p:spPr>
          <a:xfrm>
            <a:off x="1907704" y="3861048"/>
            <a:ext cx="1800200" cy="175432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fr-FR" b="1" dirty="0" smtClean="0"/>
              <a:t> classe médiane: classe qui cumule 50% de fréquence relative</a:t>
            </a:r>
          </a:p>
          <a:p>
            <a:endParaRPr lang="fr-FR" b="1" dirty="0"/>
          </a:p>
        </p:txBody>
      </p:sp>
      <p:sp>
        <p:nvSpPr>
          <p:cNvPr id="12" name="Flèche droite 11"/>
          <p:cNvSpPr/>
          <p:nvPr/>
        </p:nvSpPr>
        <p:spPr>
          <a:xfrm>
            <a:off x="3779912" y="3933056"/>
            <a:ext cx="360040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Flèche droite à entaille 12"/>
          <p:cNvSpPr/>
          <p:nvPr/>
        </p:nvSpPr>
        <p:spPr>
          <a:xfrm>
            <a:off x="35496" y="3789040"/>
            <a:ext cx="395536" cy="288032"/>
          </a:xfrm>
          <a:prstGeom prst="notch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ZoneTexte 14"/>
          <p:cNvSpPr txBox="1"/>
          <p:nvPr/>
        </p:nvSpPr>
        <p:spPr>
          <a:xfrm>
            <a:off x="1835696" y="2564904"/>
            <a:ext cx="25922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Médiane= valeur(taille) qui cumule 50%  des fréquences relatives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4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Les</a:t>
            </a:r>
            <a:r>
              <a:rPr kumimoji="0" lang="fr-FR" sz="4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quartiles</a:t>
            </a:r>
            <a:endParaRPr kumimoji="0" lang="fr-F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cxnSp>
        <p:nvCxnSpPr>
          <p:cNvPr id="3" name="Connecteur droit 2"/>
          <p:cNvCxnSpPr/>
          <p:nvPr/>
        </p:nvCxnSpPr>
        <p:spPr>
          <a:xfrm>
            <a:off x="1835696" y="0"/>
            <a:ext cx="0" cy="68580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" name="Organigramme : Multidocument 3"/>
          <p:cNvSpPr/>
          <p:nvPr/>
        </p:nvSpPr>
        <p:spPr>
          <a:xfrm>
            <a:off x="0" y="188640"/>
            <a:ext cx="1691680" cy="1008112"/>
          </a:xfrm>
          <a:prstGeom prst="flowChartMultidocumen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rgbClr val="FF0000"/>
                </a:solidFill>
              </a:rPr>
              <a:t>Paramètres de position</a:t>
            </a:r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95536" y="1628800"/>
            <a:ext cx="1331640" cy="64807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moyenne</a:t>
            </a:r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395536" y="4581128"/>
            <a:ext cx="1331640" cy="64807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quartiles</a:t>
            </a:r>
            <a:endParaRPr lang="fr-FR" dirty="0"/>
          </a:p>
        </p:txBody>
      </p:sp>
      <p:sp>
        <p:nvSpPr>
          <p:cNvPr id="7" name="Rectangle 6"/>
          <p:cNvSpPr/>
          <p:nvPr/>
        </p:nvSpPr>
        <p:spPr>
          <a:xfrm>
            <a:off x="395536" y="2564904"/>
            <a:ext cx="1331640" cy="64807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mode</a:t>
            </a:r>
            <a:endParaRPr lang="fr-FR" dirty="0"/>
          </a:p>
        </p:txBody>
      </p:sp>
      <p:sp>
        <p:nvSpPr>
          <p:cNvPr id="8" name="Rectangle 7"/>
          <p:cNvSpPr/>
          <p:nvPr/>
        </p:nvSpPr>
        <p:spPr>
          <a:xfrm>
            <a:off x="395536" y="3573016"/>
            <a:ext cx="1331640" cy="64807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médiane</a:t>
            </a:r>
            <a:endParaRPr lang="fr-FR" dirty="0"/>
          </a:p>
        </p:txBody>
      </p:sp>
      <p:sp>
        <p:nvSpPr>
          <p:cNvPr id="10" name="ZoneTexte 9"/>
          <p:cNvSpPr txBox="1"/>
          <p:nvPr/>
        </p:nvSpPr>
        <p:spPr>
          <a:xfrm>
            <a:off x="2123728" y="2145050"/>
            <a:ext cx="66967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/>
              <a:t>Définition</a:t>
            </a:r>
            <a:r>
              <a:rPr lang="fr-FR" sz="2000" dirty="0" smtClean="0"/>
              <a:t>: valeurs qui partagent une série en quatre(4) parties de même effectif.</a:t>
            </a:r>
            <a:endParaRPr lang="fr-FR" sz="2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3380995"/>
            <a:ext cx="5904656" cy="20642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Flèche droite à entaille 26"/>
          <p:cNvSpPr/>
          <p:nvPr/>
        </p:nvSpPr>
        <p:spPr>
          <a:xfrm>
            <a:off x="35496" y="4797152"/>
            <a:ext cx="395536" cy="288032"/>
          </a:xfrm>
          <a:prstGeom prst="notch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4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Les</a:t>
            </a:r>
            <a:r>
              <a:rPr kumimoji="0" lang="fr-FR" sz="4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quartiles</a:t>
            </a:r>
            <a:endParaRPr kumimoji="0" lang="fr-F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cxnSp>
        <p:nvCxnSpPr>
          <p:cNvPr id="3" name="Connecteur droit 2"/>
          <p:cNvCxnSpPr/>
          <p:nvPr/>
        </p:nvCxnSpPr>
        <p:spPr>
          <a:xfrm>
            <a:off x="1835696" y="0"/>
            <a:ext cx="0" cy="68580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" name="Organigramme : Multidocument 3"/>
          <p:cNvSpPr/>
          <p:nvPr/>
        </p:nvSpPr>
        <p:spPr>
          <a:xfrm>
            <a:off x="0" y="188640"/>
            <a:ext cx="1691680" cy="1008112"/>
          </a:xfrm>
          <a:prstGeom prst="flowChartMultidocumen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rgbClr val="FF0000"/>
                </a:solidFill>
              </a:rPr>
              <a:t>Paramètres de position</a:t>
            </a:r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95536" y="1628800"/>
            <a:ext cx="1331640" cy="64807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moyenne</a:t>
            </a:r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395536" y="4581128"/>
            <a:ext cx="1331640" cy="64807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quartiles</a:t>
            </a:r>
            <a:endParaRPr lang="fr-FR" dirty="0"/>
          </a:p>
        </p:txBody>
      </p:sp>
      <p:sp>
        <p:nvSpPr>
          <p:cNvPr id="7" name="Rectangle 6"/>
          <p:cNvSpPr/>
          <p:nvPr/>
        </p:nvSpPr>
        <p:spPr>
          <a:xfrm>
            <a:off x="395536" y="2564904"/>
            <a:ext cx="1331640" cy="64807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mode</a:t>
            </a:r>
            <a:endParaRPr lang="fr-FR" dirty="0"/>
          </a:p>
        </p:txBody>
      </p:sp>
      <p:sp>
        <p:nvSpPr>
          <p:cNvPr id="8" name="Rectangle 7"/>
          <p:cNvSpPr/>
          <p:nvPr/>
        </p:nvSpPr>
        <p:spPr>
          <a:xfrm>
            <a:off x="395536" y="3573016"/>
            <a:ext cx="1331640" cy="64807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médiane</a:t>
            </a:r>
            <a:endParaRPr lang="fr-FR" dirty="0"/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2492896"/>
            <a:ext cx="6336704" cy="331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ZoneTexte 11"/>
          <p:cNvSpPr txBox="1"/>
          <p:nvPr/>
        </p:nvSpPr>
        <p:spPr>
          <a:xfrm>
            <a:off x="2339752" y="2204864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/>
              <a:t>Exepmle1:</a:t>
            </a:r>
            <a:endParaRPr lang="fr-FR" b="1" dirty="0"/>
          </a:p>
        </p:txBody>
      </p:sp>
      <p:sp>
        <p:nvSpPr>
          <p:cNvPr id="13" name="ZoneTexte 12"/>
          <p:cNvSpPr txBox="1"/>
          <p:nvPr/>
        </p:nvSpPr>
        <p:spPr>
          <a:xfrm>
            <a:off x="2123728" y="5939988"/>
            <a:ext cx="69127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/>
              <a:t>Nb: si le résultat n’est pas un entier, on prend l’entier suivant</a:t>
            </a:r>
            <a:endParaRPr lang="fr-FR" b="1" dirty="0"/>
          </a:p>
        </p:txBody>
      </p:sp>
      <p:sp>
        <p:nvSpPr>
          <p:cNvPr id="14" name="Rectangle 13"/>
          <p:cNvSpPr/>
          <p:nvPr/>
        </p:nvSpPr>
        <p:spPr>
          <a:xfrm>
            <a:off x="2339752" y="1412776"/>
            <a:ext cx="5976664" cy="57606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2400" dirty="0" smtClean="0"/>
              <a:t>Variable QT (données non groupées)</a:t>
            </a:r>
            <a:endParaRPr lang="fr-FR" sz="2400" dirty="0"/>
          </a:p>
        </p:txBody>
      </p:sp>
      <p:sp>
        <p:nvSpPr>
          <p:cNvPr id="15" name="Flèche droite à entaille 14"/>
          <p:cNvSpPr/>
          <p:nvPr/>
        </p:nvSpPr>
        <p:spPr>
          <a:xfrm>
            <a:off x="35496" y="4797152"/>
            <a:ext cx="395536" cy="288032"/>
          </a:xfrm>
          <a:prstGeom prst="notch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4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Les</a:t>
            </a:r>
            <a:r>
              <a:rPr kumimoji="0" lang="fr-FR" sz="4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quartiles</a:t>
            </a:r>
            <a:endParaRPr kumimoji="0" lang="fr-F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cxnSp>
        <p:nvCxnSpPr>
          <p:cNvPr id="3" name="Connecteur droit 2"/>
          <p:cNvCxnSpPr/>
          <p:nvPr/>
        </p:nvCxnSpPr>
        <p:spPr>
          <a:xfrm>
            <a:off x="1835696" y="0"/>
            <a:ext cx="0" cy="68580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" name="Organigramme : Multidocument 3"/>
          <p:cNvSpPr/>
          <p:nvPr/>
        </p:nvSpPr>
        <p:spPr>
          <a:xfrm>
            <a:off x="0" y="188640"/>
            <a:ext cx="1691680" cy="1008112"/>
          </a:xfrm>
          <a:prstGeom prst="flowChartMultidocumen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rgbClr val="FF0000"/>
                </a:solidFill>
              </a:rPr>
              <a:t>Paramètres de position</a:t>
            </a:r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95536" y="1628800"/>
            <a:ext cx="1331640" cy="64807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moyenne</a:t>
            </a:r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395536" y="4581128"/>
            <a:ext cx="1331640" cy="64807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quartiles</a:t>
            </a:r>
            <a:endParaRPr lang="fr-FR" dirty="0"/>
          </a:p>
        </p:txBody>
      </p:sp>
      <p:sp>
        <p:nvSpPr>
          <p:cNvPr id="7" name="Rectangle 6"/>
          <p:cNvSpPr/>
          <p:nvPr/>
        </p:nvSpPr>
        <p:spPr>
          <a:xfrm>
            <a:off x="395536" y="2564904"/>
            <a:ext cx="1331640" cy="64807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mode</a:t>
            </a:r>
            <a:endParaRPr lang="fr-FR" dirty="0"/>
          </a:p>
        </p:txBody>
      </p:sp>
      <p:sp>
        <p:nvSpPr>
          <p:cNvPr id="8" name="Rectangle 7"/>
          <p:cNvSpPr/>
          <p:nvPr/>
        </p:nvSpPr>
        <p:spPr>
          <a:xfrm>
            <a:off x="395536" y="3573016"/>
            <a:ext cx="1331640" cy="64807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médiane</a:t>
            </a:r>
            <a:endParaRPr lang="fr-FR" dirty="0"/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2204865"/>
            <a:ext cx="7056784" cy="3672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ZoneTexte 10"/>
          <p:cNvSpPr txBox="1"/>
          <p:nvPr/>
        </p:nvSpPr>
        <p:spPr>
          <a:xfrm>
            <a:off x="2195736" y="1988840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/>
              <a:t>Exemple 2:</a:t>
            </a:r>
            <a:endParaRPr lang="fr-FR" b="1" dirty="0"/>
          </a:p>
        </p:txBody>
      </p:sp>
      <p:sp>
        <p:nvSpPr>
          <p:cNvPr id="13" name="ZoneTexte 12"/>
          <p:cNvSpPr txBox="1"/>
          <p:nvPr/>
        </p:nvSpPr>
        <p:spPr>
          <a:xfrm>
            <a:off x="2195736" y="5879013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/>
              <a:t>NB: Si le résultats est entier, on prend la moyenne  entre le résultat et la valeur suivante . </a:t>
            </a:r>
            <a:endParaRPr lang="fr-FR" b="1" dirty="0"/>
          </a:p>
        </p:txBody>
      </p:sp>
      <p:sp>
        <p:nvSpPr>
          <p:cNvPr id="14" name="Rectangle 13"/>
          <p:cNvSpPr/>
          <p:nvPr/>
        </p:nvSpPr>
        <p:spPr>
          <a:xfrm>
            <a:off x="2411760" y="1268760"/>
            <a:ext cx="5976664" cy="57606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2400" dirty="0" smtClean="0"/>
              <a:t>Variable QT (données non groupées)</a:t>
            </a:r>
            <a:endParaRPr lang="fr-FR" sz="2400" dirty="0"/>
          </a:p>
        </p:txBody>
      </p:sp>
      <p:sp>
        <p:nvSpPr>
          <p:cNvPr id="15" name="Flèche droite à entaille 14"/>
          <p:cNvSpPr/>
          <p:nvPr/>
        </p:nvSpPr>
        <p:spPr>
          <a:xfrm>
            <a:off x="35496" y="4797152"/>
            <a:ext cx="395536" cy="288032"/>
          </a:xfrm>
          <a:prstGeom prst="notch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4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4400" dirty="0" smtClean="0">
                <a:latin typeface="+mj-lt"/>
                <a:ea typeface="+mj-ea"/>
                <a:cs typeface="+mj-cs"/>
              </a:rPr>
              <a:t> </a:t>
            </a:r>
            <a:r>
              <a:rPr kumimoji="0" lang="fr-FR" sz="4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variance/écart-type</a:t>
            </a:r>
            <a:endParaRPr kumimoji="0" lang="fr-F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cxnSp>
        <p:nvCxnSpPr>
          <p:cNvPr id="3" name="Connecteur droit 2"/>
          <p:cNvCxnSpPr/>
          <p:nvPr/>
        </p:nvCxnSpPr>
        <p:spPr>
          <a:xfrm>
            <a:off x="1835696" y="0"/>
            <a:ext cx="0" cy="68580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" name="Organigramme : Multidocument 3"/>
          <p:cNvSpPr/>
          <p:nvPr/>
        </p:nvSpPr>
        <p:spPr>
          <a:xfrm>
            <a:off x="0" y="188640"/>
            <a:ext cx="1691680" cy="1008112"/>
          </a:xfrm>
          <a:prstGeom prst="flowChartMultidocumen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rgbClr val="00B050"/>
                </a:solidFill>
              </a:rPr>
              <a:t>Paramètres de dispersion</a:t>
            </a:r>
            <a:endParaRPr lang="fr-FR" b="1" dirty="0">
              <a:solidFill>
                <a:srgbClr val="00B05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95536" y="1628800"/>
            <a:ext cx="1331640" cy="64807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b="1" dirty="0" smtClean="0"/>
              <a:t>variance</a:t>
            </a:r>
          </a:p>
          <a:p>
            <a:pPr algn="ctr"/>
            <a:r>
              <a:rPr lang="fr-FR" b="1" dirty="0" smtClean="0"/>
              <a:t>écart-type</a:t>
            </a:r>
            <a:endParaRPr lang="fr-FR" b="1" dirty="0"/>
          </a:p>
        </p:txBody>
      </p:sp>
      <p:sp>
        <p:nvSpPr>
          <p:cNvPr id="6" name="Rectangle 5"/>
          <p:cNvSpPr/>
          <p:nvPr/>
        </p:nvSpPr>
        <p:spPr>
          <a:xfrm>
            <a:off x="395536" y="4581128"/>
            <a:ext cx="1331640" cy="64807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1600" b="1" dirty="0" smtClean="0"/>
              <a:t>Intervalle interquartiles</a:t>
            </a:r>
            <a:endParaRPr lang="fr-FR" b="1" dirty="0"/>
          </a:p>
        </p:txBody>
      </p:sp>
      <p:sp>
        <p:nvSpPr>
          <p:cNvPr id="7" name="Rectangle 6"/>
          <p:cNvSpPr/>
          <p:nvPr/>
        </p:nvSpPr>
        <p:spPr>
          <a:xfrm>
            <a:off x="395536" y="2564904"/>
            <a:ext cx="1331640" cy="64807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b="1" dirty="0" smtClean="0"/>
              <a:t>CV</a:t>
            </a:r>
            <a:endParaRPr lang="fr-FR" b="1" dirty="0"/>
          </a:p>
        </p:txBody>
      </p:sp>
      <p:sp>
        <p:nvSpPr>
          <p:cNvPr id="8" name="Rectangle 7"/>
          <p:cNvSpPr/>
          <p:nvPr/>
        </p:nvSpPr>
        <p:spPr>
          <a:xfrm>
            <a:off x="395536" y="3573016"/>
            <a:ext cx="1331640" cy="64807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b="1" dirty="0" smtClean="0"/>
              <a:t>étendue</a:t>
            </a:r>
            <a:endParaRPr lang="fr-FR" b="1" dirty="0"/>
          </a:p>
        </p:txBody>
      </p:sp>
      <p:sp>
        <p:nvSpPr>
          <p:cNvPr id="9" name="Rectangle 8"/>
          <p:cNvSpPr/>
          <p:nvPr/>
        </p:nvSpPr>
        <p:spPr>
          <a:xfrm>
            <a:off x="2483768" y="1700808"/>
            <a:ext cx="5112568" cy="57606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2400" dirty="0" smtClean="0"/>
              <a:t>Données non groupées</a:t>
            </a:r>
            <a:endParaRPr lang="fr-FR" sz="2400" dirty="0"/>
          </a:p>
        </p:txBody>
      </p:sp>
      <p:sp>
        <p:nvSpPr>
          <p:cNvPr id="10" name="Flèche droite à entaille 9"/>
          <p:cNvSpPr/>
          <p:nvPr/>
        </p:nvSpPr>
        <p:spPr>
          <a:xfrm>
            <a:off x="35496" y="1844824"/>
            <a:ext cx="395536" cy="288032"/>
          </a:xfrm>
          <a:prstGeom prst="notch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2348880"/>
            <a:ext cx="7092280" cy="4320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4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4400" dirty="0" smtClean="0">
                <a:latin typeface="+mj-lt"/>
                <a:ea typeface="+mj-ea"/>
                <a:cs typeface="+mj-cs"/>
              </a:rPr>
              <a:t> </a:t>
            </a:r>
            <a:r>
              <a:rPr kumimoji="0" lang="fr-FR" sz="4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variance/écart-type</a:t>
            </a:r>
            <a:endParaRPr kumimoji="0" lang="fr-F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cxnSp>
        <p:nvCxnSpPr>
          <p:cNvPr id="3" name="Connecteur droit 2"/>
          <p:cNvCxnSpPr/>
          <p:nvPr/>
        </p:nvCxnSpPr>
        <p:spPr>
          <a:xfrm>
            <a:off x="1835696" y="0"/>
            <a:ext cx="0" cy="68580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" name="Organigramme : Multidocument 3"/>
          <p:cNvSpPr/>
          <p:nvPr/>
        </p:nvSpPr>
        <p:spPr>
          <a:xfrm>
            <a:off x="0" y="188640"/>
            <a:ext cx="1691680" cy="1008112"/>
          </a:xfrm>
          <a:prstGeom prst="flowChartMultidocumen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rgbClr val="00B050"/>
                </a:solidFill>
              </a:rPr>
              <a:t>Paramètres de dispersion</a:t>
            </a:r>
            <a:endParaRPr lang="fr-FR" b="1" dirty="0">
              <a:solidFill>
                <a:srgbClr val="00B05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95536" y="1628800"/>
            <a:ext cx="1331640" cy="64807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b="1" dirty="0" smtClean="0"/>
              <a:t>variance</a:t>
            </a:r>
          </a:p>
          <a:p>
            <a:pPr algn="ctr"/>
            <a:r>
              <a:rPr lang="fr-FR" b="1" dirty="0" smtClean="0"/>
              <a:t>écart-type</a:t>
            </a:r>
            <a:endParaRPr lang="fr-FR" b="1" dirty="0"/>
          </a:p>
        </p:txBody>
      </p:sp>
      <p:sp>
        <p:nvSpPr>
          <p:cNvPr id="6" name="Rectangle 5"/>
          <p:cNvSpPr/>
          <p:nvPr/>
        </p:nvSpPr>
        <p:spPr>
          <a:xfrm>
            <a:off x="395536" y="4581128"/>
            <a:ext cx="1331640" cy="64807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1600" b="1" dirty="0" smtClean="0"/>
              <a:t>Intervalle interquartiles</a:t>
            </a:r>
            <a:endParaRPr lang="fr-FR" b="1" dirty="0"/>
          </a:p>
        </p:txBody>
      </p:sp>
      <p:sp>
        <p:nvSpPr>
          <p:cNvPr id="7" name="Rectangle 6"/>
          <p:cNvSpPr/>
          <p:nvPr/>
        </p:nvSpPr>
        <p:spPr>
          <a:xfrm>
            <a:off x="395536" y="2564904"/>
            <a:ext cx="1331640" cy="64807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b="1" dirty="0" smtClean="0"/>
              <a:t>CV</a:t>
            </a:r>
            <a:endParaRPr lang="fr-FR" b="1" dirty="0"/>
          </a:p>
        </p:txBody>
      </p:sp>
      <p:sp>
        <p:nvSpPr>
          <p:cNvPr id="8" name="Rectangle 7"/>
          <p:cNvSpPr/>
          <p:nvPr/>
        </p:nvSpPr>
        <p:spPr>
          <a:xfrm>
            <a:off x="395536" y="3573016"/>
            <a:ext cx="1331640" cy="64807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b="1" dirty="0" smtClean="0"/>
              <a:t>étendue</a:t>
            </a:r>
            <a:endParaRPr lang="fr-FR" b="1" dirty="0"/>
          </a:p>
        </p:txBody>
      </p:sp>
      <p:sp>
        <p:nvSpPr>
          <p:cNvPr id="10" name="Flèche droite à entaille 9"/>
          <p:cNvSpPr/>
          <p:nvPr/>
        </p:nvSpPr>
        <p:spPr>
          <a:xfrm>
            <a:off x="35496" y="1844824"/>
            <a:ext cx="395536" cy="288032"/>
          </a:xfrm>
          <a:prstGeom prst="notch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ZoneTexte 10"/>
          <p:cNvSpPr txBox="1"/>
          <p:nvPr/>
        </p:nvSpPr>
        <p:spPr>
          <a:xfrm>
            <a:off x="2339752" y="1700808"/>
            <a:ext cx="6624736" cy="206210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fr-FR" sz="3200" dirty="0" smtClean="0"/>
              <a:t>Intérêt :</a:t>
            </a:r>
          </a:p>
          <a:p>
            <a:pPr>
              <a:buFont typeface="Arial" pitchFamily="34" charset="0"/>
              <a:buChar char="•"/>
            </a:pPr>
            <a:r>
              <a:rPr lang="fr-FR" sz="3200" dirty="0" smtClean="0"/>
              <a:t> homogénéité/hétérogénéité</a:t>
            </a:r>
          </a:p>
          <a:p>
            <a:pPr>
              <a:buFont typeface="Arial" pitchFamily="34" charset="0"/>
              <a:buChar char="•"/>
            </a:pPr>
            <a:r>
              <a:rPr lang="fr-FR" sz="3200" dirty="0" smtClean="0"/>
              <a:t>Précision des mesures</a:t>
            </a:r>
          </a:p>
          <a:p>
            <a:pPr>
              <a:buFont typeface="Arial" pitchFamily="34" charset="0"/>
              <a:buChar char="•"/>
            </a:pPr>
            <a:r>
              <a:rPr lang="fr-FR" sz="3200" dirty="0" smtClean="0"/>
              <a:t>Formules des tests statistiques</a:t>
            </a:r>
            <a:endParaRPr lang="fr-FR" sz="3200" dirty="0"/>
          </a:p>
        </p:txBody>
      </p:sp>
      <p:sp>
        <p:nvSpPr>
          <p:cNvPr id="12" name="ZoneTexte 11"/>
          <p:cNvSpPr txBox="1"/>
          <p:nvPr/>
        </p:nvSpPr>
        <p:spPr>
          <a:xfrm>
            <a:off x="2267744" y="4221089"/>
            <a:ext cx="6696744" cy="255454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fr-FR" sz="3200" dirty="0" smtClean="0"/>
              <a:t>Les résultats statistiques sont exprimés:</a:t>
            </a:r>
          </a:p>
          <a:p>
            <a:pPr>
              <a:buFont typeface="Arial" pitchFamily="34" charset="0"/>
              <a:buChar char="•"/>
            </a:pPr>
            <a:r>
              <a:rPr lang="fr-FR" sz="3200" dirty="0" smtClean="0"/>
              <a:t>moyenne+/- écart-type(</a:t>
            </a:r>
            <a:r>
              <a:rPr lang="fr-FR" sz="2400" i="1" dirty="0" err="1" smtClean="0"/>
              <a:t>sd</a:t>
            </a:r>
            <a:r>
              <a:rPr lang="fr-FR" sz="2400" i="1" dirty="0" smtClean="0"/>
              <a:t>=standard </a:t>
            </a:r>
            <a:r>
              <a:rPr lang="fr-FR" sz="2400" i="1" dirty="0" err="1" smtClean="0"/>
              <a:t>deviation</a:t>
            </a:r>
            <a:r>
              <a:rPr lang="fr-FR" sz="3200" dirty="0" smtClean="0"/>
              <a:t>)</a:t>
            </a:r>
          </a:p>
          <a:p>
            <a:r>
              <a:rPr lang="fr-FR" sz="3200" dirty="0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4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4000" dirty="0" smtClean="0">
                <a:latin typeface="+mj-lt"/>
                <a:ea typeface="+mj-ea"/>
                <a:cs typeface="+mj-cs"/>
              </a:rPr>
              <a:t> </a:t>
            </a:r>
            <a:r>
              <a:rPr kumimoji="0" lang="fr-FR" sz="4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coefficient de variation (cv)</a:t>
            </a:r>
            <a:endParaRPr kumimoji="0" lang="fr-FR" sz="4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cxnSp>
        <p:nvCxnSpPr>
          <p:cNvPr id="3" name="Connecteur droit 2"/>
          <p:cNvCxnSpPr/>
          <p:nvPr/>
        </p:nvCxnSpPr>
        <p:spPr>
          <a:xfrm>
            <a:off x="1835696" y="0"/>
            <a:ext cx="0" cy="68580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" name="Organigramme : Multidocument 3"/>
          <p:cNvSpPr/>
          <p:nvPr/>
        </p:nvSpPr>
        <p:spPr>
          <a:xfrm>
            <a:off x="0" y="188640"/>
            <a:ext cx="1691680" cy="1008112"/>
          </a:xfrm>
          <a:prstGeom prst="flowChartMultidocumen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rgbClr val="00B050"/>
                </a:solidFill>
              </a:rPr>
              <a:t>Paramètres de dispersion</a:t>
            </a:r>
            <a:endParaRPr lang="fr-FR" b="1" dirty="0">
              <a:solidFill>
                <a:srgbClr val="00B05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95536" y="1628800"/>
            <a:ext cx="1331640" cy="64807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b="1" dirty="0" smtClean="0"/>
              <a:t>variance</a:t>
            </a:r>
          </a:p>
          <a:p>
            <a:pPr algn="ctr"/>
            <a:r>
              <a:rPr lang="fr-FR" b="1" dirty="0" smtClean="0"/>
              <a:t>écart-type</a:t>
            </a:r>
            <a:endParaRPr lang="fr-FR" b="1" dirty="0"/>
          </a:p>
        </p:txBody>
      </p:sp>
      <p:sp>
        <p:nvSpPr>
          <p:cNvPr id="6" name="Rectangle 5"/>
          <p:cNvSpPr/>
          <p:nvPr/>
        </p:nvSpPr>
        <p:spPr>
          <a:xfrm>
            <a:off x="395536" y="4581128"/>
            <a:ext cx="1331640" cy="64807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1600" b="1" dirty="0" smtClean="0"/>
              <a:t>Intervalle interquartiles</a:t>
            </a:r>
            <a:endParaRPr lang="fr-FR" b="1" dirty="0"/>
          </a:p>
        </p:txBody>
      </p:sp>
      <p:sp>
        <p:nvSpPr>
          <p:cNvPr id="7" name="Rectangle 6"/>
          <p:cNvSpPr/>
          <p:nvPr/>
        </p:nvSpPr>
        <p:spPr>
          <a:xfrm>
            <a:off x="395536" y="2564904"/>
            <a:ext cx="1331640" cy="64807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b="1" dirty="0" smtClean="0"/>
              <a:t>CV</a:t>
            </a:r>
            <a:endParaRPr lang="fr-FR" b="1" dirty="0"/>
          </a:p>
        </p:txBody>
      </p:sp>
      <p:sp>
        <p:nvSpPr>
          <p:cNvPr id="8" name="Rectangle 7"/>
          <p:cNvSpPr/>
          <p:nvPr/>
        </p:nvSpPr>
        <p:spPr>
          <a:xfrm>
            <a:off x="395536" y="3573016"/>
            <a:ext cx="1331640" cy="64807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b="1" dirty="0" smtClean="0"/>
              <a:t>étendue</a:t>
            </a:r>
            <a:endParaRPr lang="fr-FR" b="1" dirty="0"/>
          </a:p>
        </p:txBody>
      </p:sp>
      <p:sp>
        <p:nvSpPr>
          <p:cNvPr id="10" name="Flèche droite à entaille 9"/>
          <p:cNvSpPr/>
          <p:nvPr/>
        </p:nvSpPr>
        <p:spPr>
          <a:xfrm>
            <a:off x="35496" y="2780928"/>
            <a:ext cx="395536" cy="288032"/>
          </a:xfrm>
          <a:prstGeom prst="notch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ZoneTexte 12"/>
          <p:cNvSpPr txBox="1"/>
          <p:nvPr/>
        </p:nvSpPr>
        <p:spPr>
          <a:xfrm>
            <a:off x="1979712" y="1268760"/>
            <a:ext cx="66967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fr-FR" sz="3200" dirty="0" smtClean="0"/>
              <a:t>Mesure la dispersion relative</a:t>
            </a:r>
          </a:p>
          <a:p>
            <a:pPr>
              <a:buFont typeface="Arial" pitchFamily="34" charset="0"/>
              <a:buChar char="•"/>
            </a:pPr>
            <a:r>
              <a:rPr lang="fr-FR" sz="3200" dirty="0" smtClean="0"/>
              <a:t>Indépendant de l’unité de meure (%)</a:t>
            </a:r>
          </a:p>
        </p:txBody>
      </p:sp>
      <p:sp>
        <p:nvSpPr>
          <p:cNvPr id="14" name="ZoneTexte 13"/>
          <p:cNvSpPr txBox="1"/>
          <p:nvPr/>
        </p:nvSpPr>
        <p:spPr>
          <a:xfrm>
            <a:off x="2267744" y="2996952"/>
            <a:ext cx="62646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 smtClean="0"/>
              <a:t>Utile lorsque:</a:t>
            </a:r>
          </a:p>
          <a:p>
            <a:pPr>
              <a:buFont typeface="Arial" pitchFamily="34" charset="0"/>
              <a:buChar char="•"/>
            </a:pPr>
            <a:r>
              <a:rPr lang="fr-FR" sz="3200" dirty="0" smtClean="0"/>
              <a:t>Unités de mesures différentes</a:t>
            </a:r>
          </a:p>
          <a:p>
            <a:pPr>
              <a:buFont typeface="Arial" pitchFamily="34" charset="0"/>
              <a:buChar char="•"/>
            </a:pPr>
            <a:r>
              <a:rPr lang="fr-FR" sz="3200" dirty="0" smtClean="0"/>
              <a:t>Ordres de grandeur différents</a:t>
            </a:r>
            <a:endParaRPr lang="fr-FR" sz="3200" dirty="0"/>
          </a:p>
        </p:txBody>
      </p:sp>
      <p:sp>
        <p:nvSpPr>
          <p:cNvPr id="4301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pic>
        <p:nvPicPr>
          <p:cNvPr id="43009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91880" y="4869160"/>
            <a:ext cx="2782796" cy="11064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4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4400" dirty="0" smtClean="0">
                <a:latin typeface="+mj-lt"/>
                <a:ea typeface="+mj-ea"/>
                <a:cs typeface="+mj-cs"/>
              </a:rPr>
              <a:t> </a:t>
            </a:r>
            <a:r>
              <a:rPr kumimoji="0" lang="fr-FR" sz="4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fr-F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cxnSp>
        <p:nvCxnSpPr>
          <p:cNvPr id="3" name="Connecteur droit 2"/>
          <p:cNvCxnSpPr/>
          <p:nvPr/>
        </p:nvCxnSpPr>
        <p:spPr>
          <a:xfrm>
            <a:off x="1835696" y="0"/>
            <a:ext cx="0" cy="68580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" name="Organigramme : Multidocument 3"/>
          <p:cNvSpPr/>
          <p:nvPr/>
        </p:nvSpPr>
        <p:spPr>
          <a:xfrm>
            <a:off x="0" y="188640"/>
            <a:ext cx="1691680" cy="1008112"/>
          </a:xfrm>
          <a:prstGeom prst="flowChartMultidocumen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rgbClr val="00B050"/>
                </a:solidFill>
              </a:rPr>
              <a:t>Paramètres de dispersion</a:t>
            </a:r>
            <a:endParaRPr lang="fr-FR" b="1" dirty="0">
              <a:solidFill>
                <a:srgbClr val="00B05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95536" y="1628800"/>
            <a:ext cx="1331640" cy="64807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b="1" dirty="0" smtClean="0"/>
              <a:t>variance</a:t>
            </a:r>
          </a:p>
          <a:p>
            <a:pPr algn="ctr"/>
            <a:r>
              <a:rPr lang="fr-FR" b="1" dirty="0" smtClean="0"/>
              <a:t>écart-type</a:t>
            </a:r>
            <a:endParaRPr lang="fr-FR" b="1" dirty="0"/>
          </a:p>
        </p:txBody>
      </p:sp>
      <p:sp>
        <p:nvSpPr>
          <p:cNvPr id="6" name="Rectangle 5"/>
          <p:cNvSpPr/>
          <p:nvPr/>
        </p:nvSpPr>
        <p:spPr>
          <a:xfrm>
            <a:off x="395536" y="4149080"/>
            <a:ext cx="1331640" cy="64807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1600" b="1" dirty="0" smtClean="0"/>
              <a:t>Intervalle </a:t>
            </a:r>
            <a:r>
              <a:rPr lang="fr-FR" sz="1600" dirty="0" smtClean="0"/>
              <a:t> </a:t>
            </a:r>
            <a:r>
              <a:rPr lang="fr-FR" sz="1600" b="1" dirty="0" smtClean="0"/>
              <a:t>interquartiles</a:t>
            </a:r>
            <a:endParaRPr lang="fr-FR" b="1" dirty="0"/>
          </a:p>
        </p:txBody>
      </p:sp>
      <p:sp>
        <p:nvSpPr>
          <p:cNvPr id="7" name="Rectangle 6"/>
          <p:cNvSpPr/>
          <p:nvPr/>
        </p:nvSpPr>
        <p:spPr>
          <a:xfrm>
            <a:off x="395536" y="2564904"/>
            <a:ext cx="1331640" cy="64807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b="1" dirty="0" smtClean="0"/>
              <a:t>CV</a:t>
            </a:r>
            <a:endParaRPr lang="fr-FR" b="1" dirty="0"/>
          </a:p>
        </p:txBody>
      </p:sp>
      <p:sp>
        <p:nvSpPr>
          <p:cNvPr id="10" name="Flèche droite à entaille 9"/>
          <p:cNvSpPr/>
          <p:nvPr/>
        </p:nvSpPr>
        <p:spPr>
          <a:xfrm>
            <a:off x="35496" y="2780928"/>
            <a:ext cx="395536" cy="288032"/>
          </a:xfrm>
          <a:prstGeom prst="notch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aphicFrame>
        <p:nvGraphicFramePr>
          <p:cNvPr id="11" name="Tableau 10"/>
          <p:cNvGraphicFramePr>
            <a:graphicFrameLocks noGrp="1"/>
          </p:cNvGraphicFramePr>
          <p:nvPr/>
        </p:nvGraphicFramePr>
        <p:xfrm>
          <a:off x="2267744" y="2732896"/>
          <a:ext cx="6312024" cy="11125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16224"/>
                <a:gridCol w="1512168"/>
                <a:gridCol w="1584176"/>
                <a:gridCol w="1199456"/>
              </a:tblGrid>
              <a:tr h="370840"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Moyenne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Écart-type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CV</a:t>
                      </a:r>
                      <a:endParaRPr lang="fr-F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38,3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3,13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8,2%</a:t>
                      </a:r>
                      <a:endParaRPr lang="fr-F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95,9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5,28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5,5%</a:t>
                      </a:r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4" name="Titre 4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4000" dirty="0" smtClean="0">
                <a:latin typeface="+mj-lt"/>
                <a:ea typeface="+mj-ea"/>
                <a:cs typeface="+mj-cs"/>
              </a:rPr>
              <a:t> </a:t>
            </a:r>
            <a:r>
              <a:rPr kumimoji="0" lang="fr-FR" sz="4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coefficient de variation (cv)</a:t>
            </a:r>
            <a:endParaRPr kumimoji="0" lang="fr-FR" sz="4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5" name="ZoneTexte 14"/>
          <p:cNvSpPr txBox="1"/>
          <p:nvPr/>
        </p:nvSpPr>
        <p:spPr>
          <a:xfrm>
            <a:off x="3286116" y="5143512"/>
            <a:ext cx="4608512" cy="52322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fr-FR" sz="2800" dirty="0" smtClean="0">
                <a:solidFill>
                  <a:srgbClr val="FF0000"/>
                </a:solidFill>
              </a:rPr>
              <a:t>Ordres de grandeurs différents</a:t>
            </a:r>
            <a:endParaRPr lang="fr-FR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4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4000" dirty="0" smtClean="0">
                <a:latin typeface="+mj-lt"/>
                <a:ea typeface="+mj-ea"/>
                <a:cs typeface="+mj-cs"/>
              </a:rPr>
              <a:t> </a:t>
            </a:r>
            <a:r>
              <a:rPr kumimoji="0" lang="fr-FR" sz="4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intervalle interquartile (IQ)</a:t>
            </a:r>
            <a:endParaRPr kumimoji="0" lang="fr-FR" sz="4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cxnSp>
        <p:nvCxnSpPr>
          <p:cNvPr id="3" name="Connecteur droit 2"/>
          <p:cNvCxnSpPr/>
          <p:nvPr/>
        </p:nvCxnSpPr>
        <p:spPr>
          <a:xfrm>
            <a:off x="1835696" y="0"/>
            <a:ext cx="0" cy="68580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" name="Organigramme : Multidocument 3"/>
          <p:cNvSpPr/>
          <p:nvPr/>
        </p:nvSpPr>
        <p:spPr>
          <a:xfrm>
            <a:off x="0" y="188640"/>
            <a:ext cx="1691680" cy="1008112"/>
          </a:xfrm>
          <a:prstGeom prst="flowChartMultidocumen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chemeClr val="accent6">
                    <a:lumMod val="75000"/>
                  </a:schemeClr>
                </a:solidFill>
              </a:rPr>
              <a:t>Paramètres de dispersion</a:t>
            </a:r>
            <a:endParaRPr lang="fr-FR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95536" y="1628800"/>
            <a:ext cx="1331640" cy="64807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b="1" dirty="0" smtClean="0"/>
              <a:t>variance</a:t>
            </a:r>
          </a:p>
          <a:p>
            <a:pPr algn="ctr"/>
            <a:r>
              <a:rPr lang="fr-FR" b="1" dirty="0" smtClean="0"/>
              <a:t>écart-type</a:t>
            </a:r>
            <a:endParaRPr lang="fr-FR" b="1" dirty="0"/>
          </a:p>
        </p:txBody>
      </p:sp>
      <p:sp>
        <p:nvSpPr>
          <p:cNvPr id="6" name="Rectangle 5"/>
          <p:cNvSpPr/>
          <p:nvPr/>
        </p:nvSpPr>
        <p:spPr>
          <a:xfrm>
            <a:off x="395536" y="4581128"/>
            <a:ext cx="1331640" cy="64807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1600" b="1" dirty="0" smtClean="0"/>
              <a:t>Intervalle interquartiles</a:t>
            </a:r>
            <a:endParaRPr lang="fr-FR" b="1" dirty="0"/>
          </a:p>
        </p:txBody>
      </p:sp>
      <p:sp>
        <p:nvSpPr>
          <p:cNvPr id="7" name="Rectangle 6"/>
          <p:cNvSpPr/>
          <p:nvPr/>
        </p:nvSpPr>
        <p:spPr>
          <a:xfrm>
            <a:off x="395536" y="3068960"/>
            <a:ext cx="1331640" cy="64807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b="1" dirty="0" smtClean="0"/>
              <a:t>CV</a:t>
            </a:r>
            <a:endParaRPr lang="fr-FR" b="1" dirty="0"/>
          </a:p>
        </p:txBody>
      </p:sp>
      <p:sp>
        <p:nvSpPr>
          <p:cNvPr id="10" name="Flèche droite à entaille 9"/>
          <p:cNvSpPr/>
          <p:nvPr/>
        </p:nvSpPr>
        <p:spPr>
          <a:xfrm>
            <a:off x="35496" y="4797152"/>
            <a:ext cx="395536" cy="288032"/>
          </a:xfrm>
          <a:prstGeom prst="notch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ZoneTexte 14"/>
          <p:cNvSpPr txBox="1"/>
          <p:nvPr/>
        </p:nvSpPr>
        <p:spPr>
          <a:xfrm>
            <a:off x="2339752" y="1628800"/>
            <a:ext cx="52565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/>
              <a:t>IQ: C’est la taille de l’intervalle situé au centre des données et incluant 50% des valeurs.</a:t>
            </a:r>
          </a:p>
          <a:p>
            <a:endParaRPr lang="fr-FR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67136" y="2670026"/>
            <a:ext cx="5029200" cy="2343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4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4400" dirty="0" smtClean="0">
                <a:latin typeface="+mj-lt"/>
                <a:ea typeface="+mj-ea"/>
                <a:cs typeface="+mj-cs"/>
              </a:rPr>
              <a:t> </a:t>
            </a:r>
            <a:r>
              <a:rPr kumimoji="0" lang="fr-FR" sz="4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asymétrie</a:t>
            </a:r>
            <a:endParaRPr kumimoji="0" lang="fr-F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cxnSp>
        <p:nvCxnSpPr>
          <p:cNvPr id="3" name="Connecteur droit 2"/>
          <p:cNvCxnSpPr/>
          <p:nvPr/>
        </p:nvCxnSpPr>
        <p:spPr>
          <a:xfrm>
            <a:off x="1835696" y="0"/>
            <a:ext cx="0" cy="68580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" name="Organigramme : Multidocument 3"/>
          <p:cNvSpPr/>
          <p:nvPr/>
        </p:nvSpPr>
        <p:spPr>
          <a:xfrm>
            <a:off x="0" y="188640"/>
            <a:ext cx="1691680" cy="1008112"/>
          </a:xfrm>
          <a:prstGeom prst="flowChartMultidocumen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chemeClr val="accent6">
                    <a:lumMod val="75000"/>
                  </a:schemeClr>
                </a:solidFill>
              </a:rPr>
              <a:t>Paramètres de forme</a:t>
            </a:r>
            <a:endParaRPr lang="fr-FR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67544" y="1700808"/>
            <a:ext cx="1331640" cy="64807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b="1" dirty="0" smtClean="0"/>
              <a:t>asymétrie</a:t>
            </a:r>
            <a:endParaRPr lang="fr-FR" b="1" dirty="0"/>
          </a:p>
        </p:txBody>
      </p:sp>
      <p:sp>
        <p:nvSpPr>
          <p:cNvPr id="10" name="Flèche droite à entaille 9"/>
          <p:cNvSpPr/>
          <p:nvPr/>
        </p:nvSpPr>
        <p:spPr>
          <a:xfrm>
            <a:off x="35496" y="1916832"/>
            <a:ext cx="395536" cy="288032"/>
          </a:xfrm>
          <a:prstGeom prst="notch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0180" name="Picture 4" descr="http://www.ilovestatistics.be/images/exemple-forme-indice-G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9642" y="2420888"/>
            <a:ext cx="7134358" cy="234429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4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4400" dirty="0" smtClean="0">
                <a:latin typeface="+mj-lt"/>
                <a:ea typeface="+mj-ea"/>
                <a:cs typeface="+mj-cs"/>
              </a:rPr>
              <a:t> </a:t>
            </a:r>
            <a:r>
              <a:rPr kumimoji="0" lang="fr-FR" sz="4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asymétrie</a:t>
            </a:r>
            <a:endParaRPr kumimoji="0" lang="fr-F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cxnSp>
        <p:nvCxnSpPr>
          <p:cNvPr id="3" name="Connecteur droit 2"/>
          <p:cNvCxnSpPr/>
          <p:nvPr/>
        </p:nvCxnSpPr>
        <p:spPr>
          <a:xfrm>
            <a:off x="1835696" y="0"/>
            <a:ext cx="0" cy="68580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" name="Organigramme : Multidocument 3"/>
          <p:cNvSpPr/>
          <p:nvPr/>
        </p:nvSpPr>
        <p:spPr>
          <a:xfrm>
            <a:off x="0" y="188640"/>
            <a:ext cx="1691680" cy="1008112"/>
          </a:xfrm>
          <a:prstGeom prst="flowChartMultidocumen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chemeClr val="accent6">
                    <a:lumMod val="75000"/>
                  </a:schemeClr>
                </a:solidFill>
              </a:rPr>
              <a:t>Paramètres de forme</a:t>
            </a:r>
            <a:endParaRPr lang="fr-FR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67544" y="1700808"/>
            <a:ext cx="1331640" cy="64807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b="1" dirty="0" smtClean="0"/>
              <a:t>asymétrie</a:t>
            </a:r>
            <a:endParaRPr lang="fr-FR" b="1" dirty="0"/>
          </a:p>
        </p:txBody>
      </p:sp>
      <p:sp>
        <p:nvSpPr>
          <p:cNvPr id="10" name="Flèche droite à entaille 9"/>
          <p:cNvSpPr/>
          <p:nvPr/>
        </p:nvSpPr>
        <p:spPr>
          <a:xfrm>
            <a:off x="35496" y="1916832"/>
            <a:ext cx="395536" cy="288032"/>
          </a:xfrm>
          <a:prstGeom prst="notch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Picture 6" descr="http://www.itse.be/statistique2010/res/Exercices_fig_1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85500" y="1772816"/>
            <a:ext cx="5514892" cy="4263406"/>
          </a:xfrm>
          <a:prstGeom prst="rect">
            <a:avLst/>
          </a:prstGeom>
          <a:noFill/>
        </p:spPr>
      </p:pic>
      <p:sp>
        <p:nvSpPr>
          <p:cNvPr id="11" name="ZoneTexte 10"/>
          <p:cNvSpPr txBox="1"/>
          <p:nvPr/>
        </p:nvSpPr>
        <p:spPr>
          <a:xfrm>
            <a:off x="5580112" y="2132856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Asymétrie positive</a:t>
            </a:r>
            <a:endParaRPr lang="fr-FR" dirty="0"/>
          </a:p>
        </p:txBody>
      </p:sp>
      <p:sp>
        <p:nvSpPr>
          <p:cNvPr id="12" name="ZoneTexte 11"/>
          <p:cNvSpPr txBox="1"/>
          <p:nvPr/>
        </p:nvSpPr>
        <p:spPr>
          <a:xfrm>
            <a:off x="2987824" y="1268760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/>
              <a:t>variable discrète</a:t>
            </a:r>
            <a:endParaRPr lang="fr-FR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4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4400" dirty="0" smtClean="0">
                <a:latin typeface="+mj-lt"/>
                <a:ea typeface="+mj-ea"/>
                <a:cs typeface="+mj-cs"/>
              </a:rPr>
              <a:t> </a:t>
            </a:r>
            <a:r>
              <a:rPr kumimoji="0" lang="fr-FR" sz="4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asymétrie</a:t>
            </a:r>
            <a:endParaRPr kumimoji="0" lang="fr-F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cxnSp>
        <p:nvCxnSpPr>
          <p:cNvPr id="3" name="Connecteur droit 2"/>
          <p:cNvCxnSpPr/>
          <p:nvPr/>
        </p:nvCxnSpPr>
        <p:spPr>
          <a:xfrm>
            <a:off x="1835696" y="0"/>
            <a:ext cx="0" cy="68580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" name="Organigramme : Multidocument 3"/>
          <p:cNvSpPr/>
          <p:nvPr/>
        </p:nvSpPr>
        <p:spPr>
          <a:xfrm>
            <a:off x="0" y="188640"/>
            <a:ext cx="1691680" cy="1008112"/>
          </a:xfrm>
          <a:prstGeom prst="flowChartMultidocumen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chemeClr val="accent6">
                    <a:lumMod val="75000"/>
                  </a:schemeClr>
                </a:solidFill>
              </a:rPr>
              <a:t>Paramètres de forme</a:t>
            </a:r>
            <a:endParaRPr lang="fr-FR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67544" y="1700808"/>
            <a:ext cx="1331640" cy="64807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b="1" dirty="0" smtClean="0"/>
              <a:t>asymétrie</a:t>
            </a:r>
            <a:endParaRPr lang="fr-FR" b="1" dirty="0"/>
          </a:p>
        </p:txBody>
      </p:sp>
      <p:sp>
        <p:nvSpPr>
          <p:cNvPr id="10" name="Flèche droite à entaille 9"/>
          <p:cNvSpPr/>
          <p:nvPr/>
        </p:nvSpPr>
        <p:spPr>
          <a:xfrm>
            <a:off x="35496" y="1916832"/>
            <a:ext cx="395536" cy="288032"/>
          </a:xfrm>
          <a:prstGeom prst="notch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ZoneTexte 12"/>
          <p:cNvSpPr txBox="1"/>
          <p:nvPr/>
        </p:nvSpPr>
        <p:spPr>
          <a:xfrm>
            <a:off x="1979712" y="1052736"/>
            <a:ext cx="30963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/>
              <a:t>Coefficient de PEARSON</a:t>
            </a:r>
            <a:endParaRPr lang="fr-FR" sz="2000" b="1" dirty="0"/>
          </a:p>
        </p:txBody>
      </p:sp>
      <p:pic>
        <p:nvPicPr>
          <p:cNvPr id="57346" name="Picture 2" descr="C:\Users\Lenovo\AppData\Local\Microsoft\Windows\Temporary Internet Files\Content.IE5\WQWW23IH\4RI8LV3U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1556792"/>
            <a:ext cx="4104456" cy="4680405"/>
          </a:xfrm>
          <a:prstGeom prst="rect">
            <a:avLst/>
          </a:prstGeom>
          <a:noFill/>
        </p:spPr>
      </p:pic>
      <p:pic>
        <p:nvPicPr>
          <p:cNvPr id="57350" name="Picture 6" descr="C:\Users\Lenovo\AppData\Local\Microsoft\Windows\Temporary Internet Files\Content.IE5\WQWW23IH\L7ZR8IO4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1772816"/>
            <a:ext cx="2411760" cy="1374552"/>
          </a:xfrm>
          <a:prstGeom prst="rect">
            <a:avLst/>
          </a:prstGeom>
          <a:noFill/>
        </p:spPr>
      </p:pic>
      <p:pic>
        <p:nvPicPr>
          <p:cNvPr id="57352" name="Picture 8" descr="C:\Users\Lenovo\AppData\Local\Microsoft\Windows\Temporary Internet Files\Content.IE5\WQWW23IH\OTICJNVB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0" y="3933056"/>
            <a:ext cx="2783180" cy="936104"/>
          </a:xfrm>
          <a:prstGeom prst="rect">
            <a:avLst/>
          </a:prstGeom>
          <a:noFill/>
        </p:spPr>
      </p:pic>
      <p:sp>
        <p:nvSpPr>
          <p:cNvPr id="12" name="ZoneTexte 11"/>
          <p:cNvSpPr txBox="1"/>
          <p:nvPr/>
        </p:nvSpPr>
        <p:spPr>
          <a:xfrm>
            <a:off x="6084168" y="5301208"/>
            <a:ext cx="28083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/>
              <a:t>Légère asymétrie à droite </a:t>
            </a:r>
            <a:endParaRPr lang="fr-FR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3179</TotalTime>
  <Words>1318</Words>
  <Application>Microsoft Office PowerPoint</Application>
  <PresentationFormat>Affichage à l'écran (4:3)</PresentationFormat>
  <Paragraphs>522</Paragraphs>
  <Slides>29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0" baseType="lpstr">
      <vt:lpstr>Thème Office</vt:lpstr>
      <vt:lpstr>Chapitre1: Statistique descriptive</vt:lpstr>
      <vt:lpstr>Variable QT discrète</vt:lpstr>
      <vt:lpstr>Variable QT discrète</vt:lpstr>
      <vt:lpstr>Variable QT continue</vt:lpstr>
      <vt:lpstr>Variable QT continue</vt:lpstr>
      <vt:lpstr>Variable QT continue</vt:lpstr>
      <vt:lpstr>Variable QT continue</vt:lpstr>
      <vt:lpstr>Variable QT continue</vt:lpstr>
      <vt:lpstr>Variable QT continue</vt:lpstr>
      <vt:lpstr>Variable qualitative (QL)</vt:lpstr>
      <vt:lpstr>Variable qualitative (QL)</vt:lpstr>
      <vt:lpstr>La moyenne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Statistique descriptive</dc:title>
  <dc:creator>Lenovo</dc:creator>
  <cp:lastModifiedBy>Lenovo</cp:lastModifiedBy>
  <cp:revision>265</cp:revision>
  <dcterms:created xsi:type="dcterms:W3CDTF">2014-09-14T17:51:26Z</dcterms:created>
  <dcterms:modified xsi:type="dcterms:W3CDTF">2018-02-12T23:25:42Z</dcterms:modified>
</cp:coreProperties>
</file>